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306" r:id="rId3"/>
    <p:sldId id="282" r:id="rId4"/>
    <p:sldId id="274" r:id="rId5"/>
    <p:sldId id="259" r:id="rId6"/>
    <p:sldId id="264" r:id="rId7"/>
    <p:sldId id="260" r:id="rId8"/>
    <p:sldId id="281" r:id="rId9"/>
    <p:sldId id="285" r:id="rId10"/>
    <p:sldId id="287" r:id="rId11"/>
    <p:sldId id="288" r:id="rId12"/>
    <p:sldId id="289" r:id="rId13"/>
    <p:sldId id="290" r:id="rId14"/>
    <p:sldId id="261" r:id="rId15"/>
    <p:sldId id="270" r:id="rId16"/>
    <p:sldId id="262" r:id="rId17"/>
    <p:sldId id="275" r:id="rId18"/>
    <p:sldId id="268" r:id="rId19"/>
    <p:sldId id="267" r:id="rId20"/>
    <p:sldId id="277" r:id="rId21"/>
    <p:sldId id="283" r:id="rId22"/>
    <p:sldId id="284" r:id="rId23"/>
    <p:sldId id="296" r:id="rId24"/>
    <p:sldId id="293" r:id="rId25"/>
    <p:sldId id="294" r:id="rId26"/>
    <p:sldId id="298" r:id="rId27"/>
    <p:sldId id="300" r:id="rId28"/>
    <p:sldId id="301" r:id="rId29"/>
    <p:sldId id="304" r:id="rId30"/>
    <p:sldId id="305" r:id="rId31"/>
    <p:sldId id="299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9" autoAdjust="0"/>
    <p:restoredTop sz="83304" autoAdjust="0"/>
  </p:normalViewPr>
  <p:slideViewPr>
    <p:cSldViewPr snapToGrid="0">
      <p:cViewPr varScale="1">
        <p:scale>
          <a:sx n="74" d="100"/>
          <a:sy n="74" d="100"/>
        </p:scale>
        <p:origin x="84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https://asecuritysite.com/encryption/lmhash?sortby=hashme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1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iconv</a:t>
            </a:r>
            <a:r>
              <a:rPr lang="en-US" dirty="0" smtClean="0"/>
              <a:t> -f ASCII -t UTF-16LE 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lolwut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dirty="0" smtClean="0"/>
              <a:t> | </a:t>
            </a:r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 err="1" smtClean="0"/>
              <a:t>dgst</a:t>
            </a:r>
            <a:r>
              <a:rPr lang="en-US" dirty="0" smtClean="0"/>
              <a:t> -md4</a:t>
            </a:r>
          </a:p>
          <a:p>
            <a:r>
              <a:rPr lang="en-US" dirty="0" smtClean="0"/>
              <a:t>https://asecuritysite.com/encryption/lmhash</a:t>
            </a:r>
          </a:p>
          <a:p>
            <a:r>
              <a:rPr lang="en-US" dirty="0" smtClean="0"/>
              <a:t>https://blog.atucom.net/2012/10/generate-ntlm-hashes-via-command-line.html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5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 Hashes and user passwords (it will be useful for practicing Windows password cracking)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9E3D31B073E60BFD7B07978D6F914D0A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Password: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informant#suspect1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21759544B2D7EFCCC978449463CF7E63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Password: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djemals11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75ED0CB7676889AB43764A3B7D3E6943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Password: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dkdlxpzmxla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1B3801B608A6BE89D21FD3C5729D30BF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Password: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xpavhfkfl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http://kestas.kuliukas.com/RainbowTables/</a:t>
            </a:r>
          </a:p>
        </p:txBody>
      </p:sp>
    </p:spTree>
    <p:extLst>
      <p:ext uri="{BB962C8B-B14F-4D97-AF65-F5344CB8AC3E}">
        <p14:creationId xmlns:p14="http://schemas.microsoft.com/office/powerpoint/2010/main" val="182907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size is</a:t>
            </a:r>
            <a:r>
              <a:rPr lang="en-US" baseline="0" dirty="0" smtClean="0"/>
              <a:t> huge </a:t>
            </a:r>
          </a:p>
          <a:p>
            <a:r>
              <a:rPr lang="en-US" baseline="0" dirty="0" smtClean="0"/>
              <a:t>26^8+26^9+26^10+26^11=?</a:t>
            </a:r>
          </a:p>
          <a:p>
            <a:r>
              <a:rPr lang="en-US" baseline="0" dirty="0" smtClean="0"/>
              <a:t>26^11=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3.6703445e+15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rcrack</a:t>
            </a:r>
            <a:r>
              <a:rPr lang="en-US" dirty="0" smtClean="0"/>
              <a:t> . –h 209C6174DA490CAEB422F3FA5A7AE634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#!/bin/bash# Script that generates NTLM from a </a:t>
            </a:r>
            <a:r>
              <a:rPr lang="en-US" dirty="0" err="1" smtClean="0"/>
              <a:t>filentlm_hash</a:t>
            </a:r>
            <a:r>
              <a:rPr lang="en-US" dirty="0" smtClean="0"/>
              <a:t> () {</a:t>
            </a:r>
            <a:r>
              <a:rPr lang="en-US" dirty="0" err="1" smtClean="0"/>
              <a:t>printf</a:t>
            </a:r>
            <a:r>
              <a:rPr lang="en-US" dirty="0" smtClean="0"/>
              <a:t> "$1" | </a:t>
            </a:r>
            <a:r>
              <a:rPr lang="en-US" dirty="0" err="1" smtClean="0"/>
              <a:t>iconv</a:t>
            </a:r>
            <a:r>
              <a:rPr lang="en-US" dirty="0" smtClean="0"/>
              <a:t> -f ASCII -t UTF-16LE | </a:t>
            </a:r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 err="1" smtClean="0"/>
              <a:t>dgst</a:t>
            </a:r>
            <a:r>
              <a:rPr lang="en-US" dirty="0" smtClean="0"/>
              <a:t> -md4 | </a:t>
            </a:r>
            <a:r>
              <a:rPr lang="en-US" dirty="0" err="1" smtClean="0"/>
              <a:t>awk</a:t>
            </a:r>
            <a:r>
              <a:rPr lang="en-US" dirty="0" smtClean="0"/>
              <a:t> '{print $2}'}while read </a:t>
            </a:r>
            <a:r>
              <a:rPr lang="en-US" dirty="0" err="1" smtClean="0"/>
              <a:t>linedontlm_hash</a:t>
            </a:r>
            <a:r>
              <a:rPr lang="en-US" dirty="0" smtClean="0"/>
              <a:t> $</a:t>
            </a:r>
            <a:r>
              <a:rPr lang="en-US" dirty="0" err="1" smtClean="0"/>
              <a:t>linedone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29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https://www.dropbox.com/s/sdcj8hhyvk1ubyj/ntlm_gen.sh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http://www.windowsecurity.com/uplarticle/Cryptography/LSO-RainbowCrack.pdf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997233" y="1737116"/>
            <a:ext cx="8187200" cy="4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16454">
              <a:spcBef>
                <a:spcPts val="800"/>
              </a:spcBef>
              <a:spcAft>
                <a:spcPts val="0"/>
              </a:spcAft>
              <a:buSzPts val="2500"/>
              <a:buChar char="✘"/>
              <a:defRPr sz="3333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120825" y="629698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069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freds.nist.gov/data_leakage_case/data-leakage-cas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Crack Windows’ Passwords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75"/>
            <a:ext cx="2141406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rainbow table attack?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79640" y="6264910"/>
            <a:ext cx="2743200" cy="365125"/>
          </a:xfrm>
        </p:spPr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10</a:t>
            </a:fld>
            <a:endParaRPr lang="en"/>
          </a:p>
        </p:txBody>
      </p:sp>
      <p:sp>
        <p:nvSpPr>
          <p:cNvPr id="5" name="Oval 4"/>
          <p:cNvSpPr/>
          <p:nvPr/>
        </p:nvSpPr>
        <p:spPr>
          <a:xfrm>
            <a:off x="6259531" y="1804157"/>
            <a:ext cx="1486144" cy="1428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6" name="Oval 5"/>
          <p:cNvSpPr/>
          <p:nvPr/>
        </p:nvSpPr>
        <p:spPr>
          <a:xfrm>
            <a:off x="10218297" y="1741246"/>
            <a:ext cx="1563761" cy="14122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6389216" y="1335807"/>
            <a:ext cx="1396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Plaintexts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05617" y="1296395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6928620" y="1747931"/>
            <a:ext cx="4210586" cy="915194"/>
          </a:xfrm>
          <a:custGeom>
            <a:avLst/>
            <a:gdLst>
              <a:gd name="connsiteX0" fmla="*/ 244554 w 3114917"/>
              <a:gd name="connsiteY0" fmla="*/ 381006 h 978771"/>
              <a:gd name="connsiteX1" fmla="*/ 1456134 w 3114917"/>
              <a:gd name="connsiteY1" fmla="*/ 6 h 978771"/>
              <a:gd name="connsiteX2" fmla="*/ 2964894 w 3114917"/>
              <a:gd name="connsiteY2" fmla="*/ 388626 h 978771"/>
              <a:gd name="connsiteX3" fmla="*/ 625554 w 3114917"/>
              <a:gd name="connsiteY3" fmla="*/ 571506 h 978771"/>
              <a:gd name="connsiteX4" fmla="*/ 1463754 w 3114917"/>
              <a:gd name="connsiteY4" fmla="*/ 259086 h 978771"/>
              <a:gd name="connsiteX5" fmla="*/ 2964894 w 3114917"/>
              <a:gd name="connsiteY5" fmla="*/ 655326 h 978771"/>
              <a:gd name="connsiteX6" fmla="*/ 2759154 w 3114917"/>
              <a:gd name="connsiteY6" fmla="*/ 967746 h 978771"/>
              <a:gd name="connsiteX7" fmla="*/ 290274 w 3114917"/>
              <a:gd name="connsiteY7" fmla="*/ 906786 h 978771"/>
              <a:gd name="connsiteX8" fmla="*/ 145494 w 3114917"/>
              <a:gd name="connsiteY8" fmla="*/ 891546 h 97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4917" h="978771">
                <a:moveTo>
                  <a:pt x="244554" y="381006"/>
                </a:moveTo>
                <a:cubicBezTo>
                  <a:pt x="623649" y="189871"/>
                  <a:pt x="1002744" y="-1264"/>
                  <a:pt x="1456134" y="6"/>
                </a:cubicBezTo>
                <a:cubicBezTo>
                  <a:pt x="1909524" y="1276"/>
                  <a:pt x="3103324" y="293376"/>
                  <a:pt x="2964894" y="388626"/>
                </a:cubicBezTo>
                <a:cubicBezTo>
                  <a:pt x="2826464" y="483876"/>
                  <a:pt x="875744" y="593096"/>
                  <a:pt x="625554" y="571506"/>
                </a:cubicBezTo>
                <a:cubicBezTo>
                  <a:pt x="375364" y="549916"/>
                  <a:pt x="1073864" y="245116"/>
                  <a:pt x="1463754" y="259086"/>
                </a:cubicBezTo>
                <a:cubicBezTo>
                  <a:pt x="1853644" y="273056"/>
                  <a:pt x="2748994" y="537216"/>
                  <a:pt x="2964894" y="655326"/>
                </a:cubicBezTo>
                <a:cubicBezTo>
                  <a:pt x="3180794" y="773436"/>
                  <a:pt x="3204924" y="925836"/>
                  <a:pt x="2759154" y="967746"/>
                </a:cubicBezTo>
                <a:cubicBezTo>
                  <a:pt x="2313384" y="1009656"/>
                  <a:pt x="725884" y="919486"/>
                  <a:pt x="290274" y="906786"/>
                </a:cubicBezTo>
                <a:cubicBezTo>
                  <a:pt x="-145336" y="894086"/>
                  <a:pt x="79" y="892816"/>
                  <a:pt x="145494" y="89154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Freeform 14"/>
          <p:cNvSpPr/>
          <p:nvPr/>
        </p:nvSpPr>
        <p:spPr>
          <a:xfrm>
            <a:off x="11036289" y="2479055"/>
            <a:ext cx="186275" cy="172720"/>
          </a:xfrm>
          <a:custGeom>
            <a:avLst/>
            <a:gdLst>
              <a:gd name="connsiteX0" fmla="*/ 0 w 139706"/>
              <a:gd name="connsiteY0" fmla="*/ 0 h 129540"/>
              <a:gd name="connsiteX1" fmla="*/ 137160 w 139706"/>
              <a:gd name="connsiteY1" fmla="*/ 7620 h 129540"/>
              <a:gd name="connsiteX2" fmla="*/ 114300 w 139706"/>
              <a:gd name="connsiteY2" fmla="*/ 30480 h 129540"/>
              <a:gd name="connsiteX3" fmla="*/ 91440 w 139706"/>
              <a:gd name="connsiteY3" fmla="*/ 38100 h 129540"/>
              <a:gd name="connsiteX4" fmla="*/ 60960 w 139706"/>
              <a:gd name="connsiteY4" fmla="*/ 106680 h 129540"/>
              <a:gd name="connsiteX5" fmla="*/ 53340 w 139706"/>
              <a:gd name="connsiteY5" fmla="*/ 129540 h 12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706" h="129540">
                <a:moveTo>
                  <a:pt x="0" y="0"/>
                </a:moveTo>
                <a:cubicBezTo>
                  <a:pt x="45720" y="2540"/>
                  <a:pt x="92916" y="-4179"/>
                  <a:pt x="137160" y="7620"/>
                </a:cubicBezTo>
                <a:cubicBezTo>
                  <a:pt x="147572" y="10397"/>
                  <a:pt x="123266" y="24502"/>
                  <a:pt x="114300" y="30480"/>
                </a:cubicBezTo>
                <a:cubicBezTo>
                  <a:pt x="107617" y="34935"/>
                  <a:pt x="99060" y="35560"/>
                  <a:pt x="91440" y="38100"/>
                </a:cubicBezTo>
                <a:cubicBezTo>
                  <a:pt x="67289" y="74326"/>
                  <a:pt x="79096" y="52272"/>
                  <a:pt x="60960" y="106680"/>
                </a:cubicBezTo>
                <a:lnTo>
                  <a:pt x="53340" y="1295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Freeform 15"/>
          <p:cNvSpPr/>
          <p:nvPr/>
        </p:nvSpPr>
        <p:spPr>
          <a:xfrm>
            <a:off x="7628835" y="2139428"/>
            <a:ext cx="233680" cy="213360"/>
          </a:xfrm>
          <a:custGeom>
            <a:avLst/>
            <a:gdLst>
              <a:gd name="connsiteX0" fmla="*/ 15240 w 175260"/>
              <a:gd name="connsiteY0" fmla="*/ 0 h 160020"/>
              <a:gd name="connsiteX1" fmla="*/ 7620 w 175260"/>
              <a:gd name="connsiteY1" fmla="*/ 38100 h 160020"/>
              <a:gd name="connsiteX2" fmla="*/ 0 w 175260"/>
              <a:gd name="connsiteY2" fmla="*/ 60960 h 160020"/>
              <a:gd name="connsiteX3" fmla="*/ 7620 w 175260"/>
              <a:gd name="connsiteY3" fmla="*/ 160020 h 160020"/>
              <a:gd name="connsiteX4" fmla="*/ 53340 w 175260"/>
              <a:gd name="connsiteY4" fmla="*/ 144780 h 160020"/>
              <a:gd name="connsiteX5" fmla="*/ 121920 w 175260"/>
              <a:gd name="connsiteY5" fmla="*/ 129540 h 160020"/>
              <a:gd name="connsiteX6" fmla="*/ 144780 w 175260"/>
              <a:gd name="connsiteY6" fmla="*/ 114300 h 160020"/>
              <a:gd name="connsiteX7" fmla="*/ 175260 w 175260"/>
              <a:gd name="connsiteY7" fmla="*/ 838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60" h="160020">
                <a:moveTo>
                  <a:pt x="15240" y="0"/>
                </a:moveTo>
                <a:cubicBezTo>
                  <a:pt x="12700" y="12700"/>
                  <a:pt x="10761" y="25535"/>
                  <a:pt x="7620" y="38100"/>
                </a:cubicBezTo>
                <a:cubicBezTo>
                  <a:pt x="5672" y="45892"/>
                  <a:pt x="0" y="52928"/>
                  <a:pt x="0" y="60960"/>
                </a:cubicBezTo>
                <a:cubicBezTo>
                  <a:pt x="0" y="94078"/>
                  <a:pt x="5080" y="127000"/>
                  <a:pt x="7620" y="160020"/>
                </a:cubicBezTo>
                <a:cubicBezTo>
                  <a:pt x="22860" y="154940"/>
                  <a:pt x="37494" y="147421"/>
                  <a:pt x="53340" y="144780"/>
                </a:cubicBezTo>
                <a:cubicBezTo>
                  <a:pt x="70900" y="141853"/>
                  <a:pt x="103161" y="138919"/>
                  <a:pt x="121920" y="129540"/>
                </a:cubicBezTo>
                <a:cubicBezTo>
                  <a:pt x="130111" y="125444"/>
                  <a:pt x="137160" y="119380"/>
                  <a:pt x="144780" y="114300"/>
                </a:cubicBezTo>
                <a:cubicBezTo>
                  <a:pt x="163170" y="86714"/>
                  <a:pt x="151829" y="95536"/>
                  <a:pt x="175260" y="838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Freeform 16"/>
          <p:cNvSpPr/>
          <p:nvPr/>
        </p:nvSpPr>
        <p:spPr>
          <a:xfrm>
            <a:off x="10794998" y="2048651"/>
            <a:ext cx="185056" cy="162560"/>
          </a:xfrm>
          <a:custGeom>
            <a:avLst/>
            <a:gdLst>
              <a:gd name="connsiteX0" fmla="*/ 0 w 138792"/>
              <a:gd name="connsiteY0" fmla="*/ 0 h 121920"/>
              <a:gd name="connsiteX1" fmla="*/ 99060 w 138792"/>
              <a:gd name="connsiteY1" fmla="*/ 7620 h 121920"/>
              <a:gd name="connsiteX2" fmla="*/ 137160 w 138792"/>
              <a:gd name="connsiteY2" fmla="*/ 15240 h 121920"/>
              <a:gd name="connsiteX3" fmla="*/ 121920 w 138792"/>
              <a:gd name="connsiteY3" fmla="*/ 76200 h 121920"/>
              <a:gd name="connsiteX4" fmla="*/ 106680 w 138792"/>
              <a:gd name="connsiteY4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792" h="121920">
                <a:moveTo>
                  <a:pt x="0" y="0"/>
                </a:moveTo>
                <a:cubicBezTo>
                  <a:pt x="33020" y="2540"/>
                  <a:pt x="66145" y="3963"/>
                  <a:pt x="99060" y="7620"/>
                </a:cubicBezTo>
                <a:cubicBezTo>
                  <a:pt x="111932" y="9050"/>
                  <a:pt x="133064" y="2953"/>
                  <a:pt x="137160" y="15240"/>
                </a:cubicBezTo>
                <a:cubicBezTo>
                  <a:pt x="143784" y="35111"/>
                  <a:pt x="128544" y="56329"/>
                  <a:pt x="121920" y="76200"/>
                </a:cubicBezTo>
                <a:lnTo>
                  <a:pt x="106680" y="1219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Freeform 17"/>
          <p:cNvSpPr/>
          <p:nvPr/>
        </p:nvSpPr>
        <p:spPr>
          <a:xfrm>
            <a:off x="7187863" y="1965824"/>
            <a:ext cx="155829" cy="223520"/>
          </a:xfrm>
          <a:custGeom>
            <a:avLst/>
            <a:gdLst>
              <a:gd name="connsiteX0" fmla="*/ 40672 w 116872"/>
              <a:gd name="connsiteY0" fmla="*/ 0 h 167640"/>
              <a:gd name="connsiteX1" fmla="*/ 25432 w 116872"/>
              <a:gd name="connsiteY1" fmla="*/ 99060 h 167640"/>
              <a:gd name="connsiteX2" fmla="*/ 10192 w 116872"/>
              <a:gd name="connsiteY2" fmla="*/ 144780 h 167640"/>
              <a:gd name="connsiteX3" fmla="*/ 2572 w 116872"/>
              <a:gd name="connsiteY3" fmla="*/ 167640 h 167640"/>
              <a:gd name="connsiteX4" fmla="*/ 116872 w 116872"/>
              <a:gd name="connsiteY4" fmla="*/ 16764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72" h="167640">
                <a:moveTo>
                  <a:pt x="40672" y="0"/>
                </a:moveTo>
                <a:cubicBezTo>
                  <a:pt x="35306" y="48296"/>
                  <a:pt x="37078" y="60241"/>
                  <a:pt x="25432" y="99060"/>
                </a:cubicBezTo>
                <a:cubicBezTo>
                  <a:pt x="20816" y="114447"/>
                  <a:pt x="15272" y="129540"/>
                  <a:pt x="10192" y="144780"/>
                </a:cubicBezTo>
                <a:cubicBezTo>
                  <a:pt x="7652" y="152400"/>
                  <a:pt x="-5460" y="167640"/>
                  <a:pt x="2572" y="167640"/>
                </a:cubicBezTo>
                <a:lnTo>
                  <a:pt x="116872" y="1676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8672455" y="127958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23502" y="2612567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pic>
        <p:nvPicPr>
          <p:cNvPr id="2050" name="Picture 2" descr="https://upload.wikimedia.org/wikipedia/commons/thumb/e/e2/Simple_rainbow_table.svg/550px-Simple_rainbow_tab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20" y="3981106"/>
            <a:ext cx="6985000" cy="269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Brace 9"/>
          <p:cNvSpPr/>
          <p:nvPr/>
        </p:nvSpPr>
        <p:spPr>
          <a:xfrm>
            <a:off x="2082800" y="4104640"/>
            <a:ext cx="477520" cy="2438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8697" y="5139174"/>
            <a:ext cx="13974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chain_num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5400000">
            <a:off x="5933679" y="770785"/>
            <a:ext cx="348928" cy="59847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28990" y="3186658"/>
            <a:ext cx="11721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 Neue"/>
              </a:rPr>
              <a:t>chain_len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85367" y="403655"/>
            <a:ext cx="33031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R: reduce function: </a:t>
            </a:r>
            <a:r>
              <a:rPr lang="en-US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map back to one potential passwords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4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Hash </a:t>
            </a:r>
            <a:r>
              <a:rPr lang="en-US" dirty="0"/>
              <a:t>chains </a:t>
            </a:r>
            <a:r>
              <a:rPr lang="en-US" dirty="0" smtClean="0"/>
              <a:t>decreases the space requirement?</a:t>
            </a:r>
            <a:endParaRPr lang="en-US" dirty="0"/>
          </a:p>
        </p:txBody>
      </p:sp>
      <p:pic>
        <p:nvPicPr>
          <p:cNvPr id="3" name="Picture 2" descr="https://upload.wikimedia.org/wikipedia/commons/thumb/e/e2/Simple_rainbow_table.svg/550px-Simple_rainbow_tab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85" y="2710249"/>
            <a:ext cx="8288772" cy="319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68324" y="2523648"/>
            <a:ext cx="1308633" cy="3568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35785" y="2523648"/>
            <a:ext cx="1308633" cy="3568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9247" y="1624810"/>
            <a:ext cx="42552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Only begin and end of each chain are saved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87217" y="1910474"/>
            <a:ext cx="1381540" cy="522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24940" y="1928264"/>
            <a:ext cx="1886768" cy="504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23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upload.wikimedia.org/wikipedia/commons/thumb/e/e2/Simple_rainbow_table.svg/550px-Simple_rainbow_tab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03" y="1824315"/>
            <a:ext cx="9130727" cy="351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494234" y="1524903"/>
            <a:ext cx="248478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43600" y="1611108"/>
            <a:ext cx="3279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454348" y="1636440"/>
            <a:ext cx="39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41026" y="1636440"/>
            <a:ext cx="39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33925" y="1430312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Match?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352722" y="834887"/>
            <a:ext cx="29818" cy="4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62939" y="834887"/>
            <a:ext cx="7789783" cy="2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62939" y="904461"/>
            <a:ext cx="2481" cy="89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93851" y="86397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237304" y="1636440"/>
            <a:ext cx="50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724322" y="1636440"/>
            <a:ext cx="19878" cy="146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0137387" y="3086101"/>
            <a:ext cx="606814" cy="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883348" y="21567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81150" y="942365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784" y="931393"/>
            <a:ext cx="669225" cy="46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7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e rainbow search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30" y="1426376"/>
            <a:ext cx="10222703" cy="419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63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33306" cy="4722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NTLM hash crack tool?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21356"/>
            <a:ext cx="21548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Download and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5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727" y="634701"/>
            <a:ext cx="8246180" cy="58417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2" y="634701"/>
            <a:ext cx="2958533" cy="703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592" y="265369"/>
            <a:ext cx="295853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Create a working directory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1727" y="265369"/>
            <a:ext cx="21834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0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0" y="2060020"/>
            <a:ext cx="11682515" cy="37554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generate a password dictionary?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130" y="1690688"/>
            <a:ext cx="215674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command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1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5" y="1050132"/>
            <a:ext cx="11058940" cy="4490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25227" y="1821717"/>
            <a:ext cx="3745305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Helvetica Neue"/>
              </a:rPr>
              <a:t>0: the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reduction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function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2000: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length of a chain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8000: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number of chain</a:t>
            </a:r>
          </a:p>
          <a:p>
            <a:r>
              <a:rPr lang="en-US" dirty="0" smtClean="0">
                <a:solidFill>
                  <a:srgbClr val="333333"/>
                </a:solidFill>
                <a:latin typeface="Helvetica Neue"/>
              </a:rPr>
              <a:t>0: belongs to a large table 0 (accept any names for the table sets if you use different R. See an example at next slide)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Helvetica Neue"/>
              </a:rPr>
              <a:t>Need </a:t>
            </a:r>
            <a:r>
              <a:rPr lang="en-US" dirty="0" err="1" smtClean="0">
                <a:solidFill>
                  <a:srgbClr val="FF0000"/>
                </a:solidFill>
                <a:latin typeface="Helvetica Neue"/>
              </a:rPr>
              <a:t>chain_lengh</a:t>
            </a:r>
            <a:r>
              <a:rPr lang="en-US" dirty="0" smtClean="0">
                <a:solidFill>
                  <a:srgbClr val="FF0000"/>
                </a:solidFill>
                <a:latin typeface="Helvetica Neue"/>
              </a:rPr>
              <a:t>* </a:t>
            </a:r>
            <a:r>
              <a:rPr lang="en-US" dirty="0" err="1" smtClean="0">
                <a:solidFill>
                  <a:srgbClr val="FF0000"/>
                </a:solidFill>
                <a:latin typeface="Helvetica Neue"/>
              </a:rPr>
              <a:t>chain_num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Helvetica Neue"/>
              </a:rPr>
              <a:t>&gt; key size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2243" y="5783656"/>
            <a:ext cx="546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Key size= 36^1 </a:t>
            </a:r>
            <a:r>
              <a:rPr lang="en-US" dirty="0"/>
              <a:t>+ </a:t>
            </a:r>
            <a:r>
              <a:rPr lang="en-US" dirty="0" smtClean="0"/>
              <a:t>26^2 </a:t>
            </a:r>
            <a:r>
              <a:rPr lang="en-US" dirty="0"/>
              <a:t>+ </a:t>
            </a:r>
            <a:r>
              <a:rPr lang="en-US" dirty="0" smtClean="0"/>
              <a:t>26^3 </a:t>
            </a:r>
            <a:r>
              <a:rPr lang="en-US" dirty="0"/>
              <a:t>+ </a:t>
            </a:r>
            <a:r>
              <a:rPr lang="en-US" dirty="0" smtClean="0"/>
              <a:t>26^4 </a:t>
            </a:r>
            <a:r>
              <a:rPr lang="en-US" dirty="0"/>
              <a:t>+ </a:t>
            </a:r>
            <a:r>
              <a:rPr lang="en-US" dirty="0" smtClean="0"/>
              <a:t>26^5 =12,000,000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315" y="680800"/>
            <a:ext cx="529119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Generate rainbow table with up to 5 lower case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4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37" y="1888090"/>
            <a:ext cx="9030712" cy="373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37" y="2246243"/>
            <a:ext cx="9030712" cy="346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136" y="2617315"/>
            <a:ext cx="9037547" cy="353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66" y="3014565"/>
            <a:ext cx="9026117" cy="331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136" y="3378578"/>
            <a:ext cx="9037547" cy="3221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136" y="3716151"/>
            <a:ext cx="9037547" cy="340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136" y="4084694"/>
            <a:ext cx="9030713" cy="3504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136" y="4463657"/>
            <a:ext cx="9049764" cy="3584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1566" y="846990"/>
            <a:ext cx="842738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Example: When using different reduce function (1-8) to generate rainbow tables with password length between 8 and 11.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the problem is </a:t>
            </a:r>
            <a:r>
              <a:rPr lang="en-US" dirty="0" err="1" smtClean="0">
                <a:solidFill>
                  <a:srgbClr val="FF0000"/>
                </a:solidFill>
              </a:rPr>
              <a:t>chain_length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chain_num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1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2625" y="703833"/>
            <a:ext cx="41047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the generated file name and 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25" y="3419020"/>
            <a:ext cx="5881457" cy="1649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0492" y="3049688"/>
            <a:ext cx="382854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Sort the rainbow table for a fast 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3295" y="5068026"/>
            <a:ext cx="86873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Rainbow table is an array of rainbow chains. Each rainbow chain has a start point and an end point. The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rtsort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program sorts the rainbow chains by end point to make binary search possible.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7143"/>
          <a:stretch/>
        </p:blipFill>
        <p:spPr>
          <a:xfrm>
            <a:off x="1100492" y="1073165"/>
            <a:ext cx="9237549" cy="145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need to be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Windows’ log on passwords are saved?</a:t>
            </a:r>
          </a:p>
          <a:p>
            <a:r>
              <a:rPr lang="en-US" dirty="0" smtClean="0"/>
              <a:t>Are password saved in plaintext?</a:t>
            </a:r>
          </a:p>
          <a:p>
            <a:r>
              <a:rPr lang="en-US" dirty="0" smtClean="0"/>
              <a:t>How to retrieve saved passwords (hash)?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 to recover these passwords from hashes?</a:t>
            </a:r>
          </a:p>
          <a:p>
            <a:r>
              <a:rPr lang="en-US" dirty="0" smtClean="0"/>
              <a:t>How difficult to crack them?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103" y="116647"/>
            <a:ext cx="2577368" cy="2333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852" y="2862051"/>
            <a:ext cx="3437619" cy="1894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644" y="5169013"/>
            <a:ext cx="3264813" cy="1420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7200900" y="3169227"/>
            <a:ext cx="1395952" cy="64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7180118" y="3200400"/>
            <a:ext cx="1505526" cy="267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1"/>
          </p:cNvCxnSpPr>
          <p:nvPr/>
        </p:nvCxnSpPr>
        <p:spPr>
          <a:xfrm flipV="1">
            <a:off x="8100391" y="1283153"/>
            <a:ext cx="1356712" cy="74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4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06" y="1690688"/>
            <a:ext cx="8576953" cy="51169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rainbow state to crack the password?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4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test </a:t>
            </a:r>
            <a:r>
              <a:rPr lang="en-US" b="1" dirty="0"/>
              <a:t>Success </a:t>
            </a:r>
            <a:r>
              <a:rPr lang="en-US" b="1" dirty="0" smtClean="0"/>
              <a:t>Rates </a:t>
            </a:r>
            <a:r>
              <a:rPr lang="en-US" dirty="0" smtClean="0"/>
              <a:t>of rainbow table attack?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18729"/>
            <a:ext cx="8181286" cy="2022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38684"/>
            <a:ext cx="7576791" cy="637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849397"/>
            <a:ext cx="56121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Generate a word list with length up to 5 lower case letters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4469352"/>
            <a:ext cx="38645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Verify the generated wordlist with 73M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3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41" y="1986154"/>
            <a:ext cx="9220029" cy="21187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9541" y="1616822"/>
            <a:ext cx="329449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Randomly pick up 100 passwords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25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42" y="5355039"/>
            <a:ext cx="6635187" cy="42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43" y="1072155"/>
            <a:ext cx="8164840" cy="3639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20743" y="687072"/>
            <a:ext cx="70427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Write a short shell script to read each password and generate NTLM hash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743" y="5012619"/>
            <a:ext cx="32444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Make the shell script executable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29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05" y="5198701"/>
            <a:ext cx="6861054" cy="437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05" y="4262431"/>
            <a:ext cx="8354080" cy="438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05" y="1886778"/>
            <a:ext cx="10007699" cy="4239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05" y="2873560"/>
            <a:ext cx="7244485" cy="8429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8305" y="1517446"/>
            <a:ext cx="32444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Make the shell script executable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8305" y="834887"/>
            <a:ext cx="692740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Optional </a:t>
            </a:r>
            <a:r>
              <a:rPr lang="en-US" sz="3200" dirty="0" smtClean="0">
                <a:solidFill>
                  <a:srgbClr val="FF0000"/>
                </a:solidFill>
              </a:rPr>
              <a:t>method </a:t>
            </a:r>
            <a:r>
              <a:rPr lang="en-US" dirty="0" smtClean="0"/>
              <a:t>(if you want to download the shell script)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8305" y="2504228"/>
            <a:ext cx="166731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Verify the script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8305" y="3897426"/>
            <a:ext cx="40235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Remove some special characters in script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8305" y="4829369"/>
            <a:ext cx="32444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Make the shell script executable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48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96" y="1756348"/>
            <a:ext cx="9452393" cy="23982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9996" y="1387016"/>
            <a:ext cx="379834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Run the script and generate 100 NTLM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87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286" y="1554044"/>
            <a:ext cx="7609527" cy="47428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286" y="687897"/>
            <a:ext cx="7168120" cy="5174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344" y="687897"/>
            <a:ext cx="30179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the location of 100 NTML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3344" y="1554044"/>
            <a:ext cx="301794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Crack these 100 NTML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2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Time Estimation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6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time do we need to computer a rainbow table?</a:t>
            </a:r>
          </a:p>
          <a:p>
            <a:pPr lvl="1"/>
            <a:r>
              <a:rPr lang="en-US" dirty="0" smtClean="0"/>
              <a:t>alpha-numeric (</a:t>
            </a:r>
            <a:r>
              <a:rPr lang="en-US" dirty="0"/>
              <a:t>ABCDEFGHIJKLMNOPQRSTUVWXYZ0123456789) </a:t>
            </a:r>
            <a:endParaRPr lang="en-US" dirty="0" smtClean="0"/>
          </a:p>
          <a:p>
            <a:pPr lvl="1"/>
            <a:r>
              <a:rPr lang="en-US" dirty="0"/>
              <a:t>plaintext length </a:t>
            </a:r>
            <a:r>
              <a:rPr lang="en-US" dirty="0" smtClean="0"/>
              <a:t>range: 1-7</a:t>
            </a:r>
          </a:p>
          <a:p>
            <a:r>
              <a:rPr lang="en-US" dirty="0" smtClean="0"/>
              <a:t>How much time to crack passwords for given hashes?</a:t>
            </a:r>
          </a:p>
          <a:p>
            <a:pPr lvl="1"/>
            <a:r>
              <a:rPr lang="en-US" dirty="0" smtClean="0"/>
              <a:t>LM (similar to NTLM, before Windows 7)</a:t>
            </a:r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Intel</a:t>
            </a:r>
            <a:r>
              <a:rPr lang="en-US" dirty="0"/>
              <a:t>® Pentium® 4 3.2 </a:t>
            </a:r>
            <a:r>
              <a:rPr lang="en-US" dirty="0" smtClean="0"/>
              <a:t>GHz</a:t>
            </a:r>
          </a:p>
          <a:p>
            <a:pPr lvl="1"/>
            <a:r>
              <a:rPr lang="en-US" dirty="0"/>
              <a:t>1GB of RAM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39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for generating rainbow table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638"/>
            <a:ext cx="7670664" cy="4891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8795" y="5649604"/>
            <a:ext cx="155005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5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days!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8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NTLM hashes?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5166360" cy="4351338"/>
          </a:xfrm>
        </p:spPr>
        <p:txBody>
          <a:bodyPr/>
          <a:lstStyle/>
          <a:p>
            <a:r>
              <a:rPr lang="en-US" dirty="0" smtClean="0"/>
              <a:t>New Technology </a:t>
            </a:r>
            <a:r>
              <a:rPr lang="en-US" dirty="0"/>
              <a:t>LAN Manager (NTLM) </a:t>
            </a:r>
          </a:p>
          <a:p>
            <a:r>
              <a:rPr lang="en-US" dirty="0" smtClean="0"/>
              <a:t>A Microsoft security protocols </a:t>
            </a:r>
          </a:p>
          <a:p>
            <a:pPr lvl="1"/>
            <a:r>
              <a:rPr lang="en-US" dirty="0" smtClean="0"/>
              <a:t>intended </a:t>
            </a:r>
            <a:r>
              <a:rPr lang="en-US" dirty="0"/>
              <a:t>to provide authentication, integrity, and confidentiality to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Implemented </a:t>
            </a:r>
            <a:r>
              <a:rPr lang="en-US" dirty="0"/>
              <a:t>with Windows NT </a:t>
            </a:r>
            <a:r>
              <a:rPr lang="en-US" dirty="0" smtClean="0"/>
              <a:t>, 7,  and 10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25" y="1558608"/>
            <a:ext cx="5171275" cy="403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66898"/>
              </p:ext>
            </p:extLst>
          </p:nvPr>
        </p:nvGraphicFramePr>
        <p:xfrm>
          <a:off x="1256748" y="1872605"/>
          <a:ext cx="931848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251"/>
                <a:gridCol w="2381531"/>
                <a:gridCol w="1834577"/>
                <a:gridCol w="31361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Tools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Algorithm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Success Rates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rcrack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Rainbow 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233 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32 of 41 (78.05%)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Cain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Brute force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 hours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27 of 41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John the Ripper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Default dictionary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 minutes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32 of 48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L0phtcrack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Rainbow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 hours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26 of 32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L0phtcrack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91 days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927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3: </a:t>
            </a:r>
            <a:r>
              <a:rPr lang="en-US" dirty="0"/>
              <a:t>Crack real-world passwords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83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68" y="0"/>
            <a:ext cx="5799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6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generate NTLM?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7" y="1701284"/>
            <a:ext cx="9732687" cy="495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87" y="2616052"/>
            <a:ext cx="7749209" cy="3596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38122" y="958996"/>
            <a:ext cx="89428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-f: from</a:t>
            </a:r>
          </a:p>
          <a:p>
            <a:r>
              <a:rPr lang="en-US" dirty="0" smtClean="0"/>
              <a:t>-t: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65635" cy="3422236"/>
          </a:xfrm>
        </p:spPr>
        <p:txBody>
          <a:bodyPr/>
          <a:lstStyle/>
          <a:p>
            <a:r>
              <a:rPr lang="en-US" dirty="0" smtClean="0"/>
              <a:t>We assume that you have successfully dumped Windows password NTLM hashes </a:t>
            </a:r>
            <a:r>
              <a:rPr lang="en-US" dirty="0"/>
              <a:t>from the DD image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www.cfreds.nist.gov/data_leakage_case/data-leakage-case.html</a:t>
            </a:r>
            <a:endParaRPr lang="en-US" dirty="0" smtClean="0"/>
          </a:p>
          <a:p>
            <a:r>
              <a:rPr lang="en-US" dirty="0" smtClean="0"/>
              <a:t>For the purpose of the practice, we have provided the dumped </a:t>
            </a:r>
            <a:r>
              <a:rPr lang="en-US" dirty="0"/>
              <a:t>password </a:t>
            </a:r>
            <a:r>
              <a:rPr lang="en-US" dirty="0" smtClean="0"/>
              <a:t>hashes</a:t>
            </a:r>
            <a:r>
              <a:rPr lang="en-US" dirty="0"/>
              <a:t> </a:t>
            </a:r>
            <a:r>
              <a:rPr lang="en-US" dirty="0" smtClean="0"/>
              <a:t>(next slide)</a:t>
            </a:r>
          </a:p>
        </p:txBody>
      </p:sp>
    </p:spTree>
    <p:extLst>
      <p:ext uri="{BB962C8B-B14F-4D97-AF65-F5344CB8AC3E}">
        <p14:creationId xmlns:p14="http://schemas.microsoft.com/office/powerpoint/2010/main" val="275973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60246"/>
              </p:ext>
            </p:extLst>
          </p:nvPr>
        </p:nvGraphicFramePr>
        <p:xfrm>
          <a:off x="1057965" y="3816696"/>
          <a:ext cx="89904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64"/>
                <a:gridCol w="2901284"/>
                <a:gridCol w="493974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NTLM Hash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Consolas" panose="020B0609020204030204" pitchFamily="49" charset="0"/>
                        </a:rPr>
                        <a:t>9E3D31B073E60BFD7B07978D6F914D0A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21759544B2D7EFCCC978449463CF7E63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Consolas" panose="020B0609020204030204" pitchFamily="49" charset="0"/>
                        </a:rPr>
                        <a:t>75ED0CB7676889AB43764A3B7D3E6943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Consolas" panose="020B0609020204030204" pitchFamily="49" charset="0"/>
                        </a:rPr>
                        <a:t>1B3801B608A6BE89D21FD3C5729D30BF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134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about passwords</a:t>
            </a:r>
          </a:p>
          <a:p>
            <a:pPr lvl="1"/>
            <a:r>
              <a:rPr lang="en-US" dirty="0"/>
              <a:t>The length is </a:t>
            </a:r>
            <a:r>
              <a:rPr lang="en-US" dirty="0" smtClean="0"/>
              <a:t>more than 8 </a:t>
            </a:r>
            <a:r>
              <a:rPr lang="en-US" dirty="0"/>
              <a:t>characters </a:t>
            </a:r>
            <a:endParaRPr lang="en-US" dirty="0" smtClean="0"/>
          </a:p>
          <a:p>
            <a:pPr lvl="1"/>
            <a:r>
              <a:rPr lang="en-US" dirty="0" smtClean="0"/>
              <a:t>The length is less than 11 characters</a:t>
            </a:r>
          </a:p>
          <a:p>
            <a:pPr lvl="1"/>
            <a:r>
              <a:rPr lang="en-US" dirty="0" smtClean="0"/>
              <a:t>Characters consist of all </a:t>
            </a:r>
            <a:r>
              <a:rPr lang="en-US" dirty="0"/>
              <a:t>lower case alphabets and </a:t>
            </a:r>
            <a:r>
              <a:rPr lang="en-US" dirty="0" smtClean="0"/>
              <a:t>numbers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6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Lab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Part 1: Practice crack passwords (up to 5 lower case alphabets, a-z) </a:t>
            </a:r>
          </a:p>
          <a:p>
            <a:pPr lvl="1"/>
            <a:r>
              <a:rPr lang="en-US" sz="2800" dirty="0" smtClean="0"/>
              <a:t>Generate rainbow tables </a:t>
            </a:r>
          </a:p>
          <a:p>
            <a:pPr lvl="1"/>
            <a:r>
              <a:rPr lang="en-US" sz="2800" dirty="0" smtClean="0"/>
              <a:t>Use generated rainbow table</a:t>
            </a:r>
          </a:p>
          <a:p>
            <a:pPr lvl="1"/>
            <a:r>
              <a:rPr lang="en-US" sz="2800" dirty="0" smtClean="0"/>
              <a:t>e.g., admin=&gt;209C6174DA490CAEB422F3FA5A7AE634</a:t>
            </a:r>
          </a:p>
          <a:p>
            <a:r>
              <a:rPr lang="en-US" sz="3200" dirty="0"/>
              <a:t>Part 2: Time Estimation</a:t>
            </a:r>
            <a:endParaRPr lang="en-US" sz="3200" dirty="0" smtClean="0"/>
          </a:p>
          <a:p>
            <a:r>
              <a:rPr lang="en-US" sz="3200" dirty="0"/>
              <a:t>Part </a:t>
            </a:r>
            <a:r>
              <a:rPr lang="en-US" sz="3200" dirty="0" smtClean="0"/>
              <a:t>3: </a:t>
            </a:r>
            <a:r>
              <a:rPr lang="en-US" sz="3200" dirty="0"/>
              <a:t>Crack real-world passwords show in previous slide</a:t>
            </a:r>
          </a:p>
          <a:p>
            <a:pPr lvl="1"/>
            <a:r>
              <a:rPr lang="en-US" sz="2800" dirty="0"/>
              <a:t>Download pre-generated rainbow tables</a:t>
            </a:r>
          </a:p>
          <a:p>
            <a:pPr lvl="1"/>
            <a:r>
              <a:rPr lang="en-US" sz="2800" dirty="0"/>
              <a:t>Use </a:t>
            </a:r>
            <a:r>
              <a:rPr lang="en-US" sz="2800" dirty="0" smtClean="0"/>
              <a:t>pre-generated </a:t>
            </a:r>
            <a:r>
              <a:rPr lang="en-US" sz="2800" dirty="0"/>
              <a:t>rainbow </a:t>
            </a:r>
            <a:r>
              <a:rPr lang="en-US" sz="2800" dirty="0" smtClean="0"/>
              <a:t>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996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Practice crack passwords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the password consists of up </a:t>
            </a:r>
            <a:r>
              <a:rPr lang="en-US" dirty="0"/>
              <a:t>to 5 lower case alphabets</a:t>
            </a:r>
          </a:p>
        </p:txBody>
      </p:sp>
    </p:spTree>
    <p:extLst>
      <p:ext uri="{BB962C8B-B14F-4D97-AF65-F5344CB8AC3E}">
        <p14:creationId xmlns:p14="http://schemas.microsoft.com/office/powerpoint/2010/main" val="193506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goal of the practice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Portend you don’t need know the plaintext password “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admin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admin</a:t>
            </a:r>
            <a:r>
              <a:rPr lang="en-US" dirty="0" smtClean="0"/>
              <a:t>)=&gt;209C6174DA490CAEB422F3FA5A7AE634</a:t>
            </a:r>
          </a:p>
          <a:p>
            <a:r>
              <a:rPr lang="en-US" dirty="0" smtClean="0"/>
              <a:t>For the given NTLM</a:t>
            </a:r>
          </a:p>
          <a:p>
            <a:pPr lvl="1"/>
            <a:r>
              <a:rPr lang="en-US" dirty="0" smtClean="0"/>
              <a:t>You need to find out what the </a:t>
            </a:r>
            <a:r>
              <a:rPr lang="en-US" dirty="0"/>
              <a:t>plaintext password </a:t>
            </a:r>
            <a:endParaRPr lang="en-US" dirty="0" smtClean="0"/>
          </a:p>
          <a:p>
            <a:r>
              <a:rPr lang="en-US" dirty="0" smtClean="0"/>
              <a:t>We use the rainbow table attack</a:t>
            </a:r>
          </a:p>
          <a:p>
            <a:pPr lvl="1"/>
            <a:r>
              <a:rPr lang="en-US" dirty="0" smtClean="0"/>
              <a:t>Why not brute-force? Space issue</a:t>
            </a:r>
          </a:p>
          <a:p>
            <a:pPr lvl="1"/>
            <a:r>
              <a:rPr lang="en-US" dirty="0" smtClean="0"/>
              <a:t>Rainbow </a:t>
            </a:r>
            <a:r>
              <a:rPr lang="en-US" dirty="0"/>
              <a:t>table </a:t>
            </a:r>
            <a:r>
              <a:rPr lang="en-US" dirty="0" smtClean="0"/>
              <a:t>is precomputed </a:t>
            </a:r>
            <a:r>
              <a:rPr lang="en-US" dirty="0"/>
              <a:t>table for reversing cryptographic hash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Hash chains are a technique for decreasing this space requirement.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9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13688</TotalTime>
  <Words>917</Words>
  <Application>Microsoft Office PowerPoint</Application>
  <PresentationFormat>Widescreen</PresentationFormat>
  <Paragraphs>165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Helvetica Neue</vt:lpstr>
      <vt:lpstr>Malgun Gothic</vt:lpstr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Crack Windows’ Passwords</vt:lpstr>
      <vt:lpstr>Questions need to be answered</vt:lpstr>
      <vt:lpstr>What is NTLM hashes?</vt:lpstr>
      <vt:lpstr>How to generate NTLM?</vt:lpstr>
      <vt:lpstr>Background</vt:lpstr>
      <vt:lpstr>Background</vt:lpstr>
      <vt:lpstr>The Lab Plan</vt:lpstr>
      <vt:lpstr>Part 1: Practice crack passwords</vt:lpstr>
      <vt:lpstr>The goal of the practice </vt:lpstr>
      <vt:lpstr>What is rainbow table attack?</vt:lpstr>
      <vt:lpstr>How Hash chains decreases the space requirement?</vt:lpstr>
      <vt:lpstr>PowerPoint Presentation</vt:lpstr>
      <vt:lpstr>PowerPoint Presentation</vt:lpstr>
      <vt:lpstr>How to install NTLM hash crack tool?</vt:lpstr>
      <vt:lpstr>PowerPoint Presentation</vt:lpstr>
      <vt:lpstr>How to generate a password dictionary?</vt:lpstr>
      <vt:lpstr>PowerPoint Presentation</vt:lpstr>
      <vt:lpstr>PowerPoint Presentation</vt:lpstr>
      <vt:lpstr>PowerPoint Presentation</vt:lpstr>
      <vt:lpstr>How to use the rainbow state to crack the password?</vt:lpstr>
      <vt:lpstr>Let’s test Success Rates of rainbow table attack?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2: Time Estimation</vt:lpstr>
      <vt:lpstr>Case study</vt:lpstr>
      <vt:lpstr>Configuration for generating rainbow table </vt:lpstr>
      <vt:lpstr>PowerPoint Presentation</vt:lpstr>
      <vt:lpstr>Part 3: Crack real-world passwords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1227</cp:revision>
  <dcterms:created xsi:type="dcterms:W3CDTF">2020-09-14T14:43:27Z</dcterms:created>
  <dcterms:modified xsi:type="dcterms:W3CDTF">2020-11-19T14:54:25Z</dcterms:modified>
</cp:coreProperties>
</file>