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65" r:id="rId3"/>
    <p:sldId id="267" r:id="rId4"/>
    <p:sldId id="264" r:id="rId5"/>
    <p:sldId id="329" r:id="rId6"/>
    <p:sldId id="328" r:id="rId7"/>
    <p:sldId id="268" r:id="rId8"/>
    <p:sldId id="274" r:id="rId9"/>
    <p:sldId id="270" r:id="rId10"/>
    <p:sldId id="269" r:id="rId11"/>
    <p:sldId id="327" r:id="rId12"/>
    <p:sldId id="271" r:id="rId13"/>
    <p:sldId id="272" r:id="rId14"/>
    <p:sldId id="296" r:id="rId15"/>
    <p:sldId id="273" r:id="rId16"/>
    <p:sldId id="276" r:id="rId17"/>
    <p:sldId id="278" r:id="rId18"/>
    <p:sldId id="279" r:id="rId19"/>
    <p:sldId id="277" r:id="rId20"/>
    <p:sldId id="280" r:id="rId21"/>
    <p:sldId id="281" r:id="rId22"/>
    <p:sldId id="298" r:id="rId23"/>
    <p:sldId id="295" r:id="rId24"/>
    <p:sldId id="299" r:id="rId25"/>
    <p:sldId id="282" r:id="rId26"/>
    <p:sldId id="300" r:id="rId27"/>
    <p:sldId id="301" r:id="rId28"/>
    <p:sldId id="302" r:id="rId29"/>
    <p:sldId id="303" r:id="rId30"/>
    <p:sldId id="306" r:id="rId31"/>
    <p:sldId id="308" r:id="rId32"/>
    <p:sldId id="307" r:id="rId33"/>
    <p:sldId id="304" r:id="rId34"/>
    <p:sldId id="309" r:id="rId35"/>
    <p:sldId id="331" r:id="rId36"/>
    <p:sldId id="330" r:id="rId37"/>
    <p:sldId id="305" r:id="rId38"/>
    <p:sldId id="310" r:id="rId39"/>
    <p:sldId id="311" r:id="rId40"/>
    <p:sldId id="312" r:id="rId41"/>
    <p:sldId id="313" r:id="rId42"/>
    <p:sldId id="315" r:id="rId43"/>
    <p:sldId id="323" r:id="rId44"/>
    <p:sldId id="320" r:id="rId45"/>
    <p:sldId id="317" r:id="rId46"/>
    <p:sldId id="321" r:id="rId47"/>
    <p:sldId id="318" r:id="rId48"/>
    <p:sldId id="322" r:id="rId49"/>
    <p:sldId id="324" r:id="rId50"/>
    <p:sldId id="325" r:id="rId51"/>
    <p:sldId id="32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5B16C-5E93-681B-B9BA-C7C9CDE20735}" v="10" dt="2020-10-22T20:25:25.022"/>
    <p1510:client id="{1CD4744B-46E9-485E-8B11-DDA791EF49FF}" v="7" dt="2020-10-19T08:22:19.562"/>
    <p1510:client id="{958F2B95-A119-46FD-A9C8-D15EFF7E5855}" v="1" dt="2020-10-26T10:32:09.184"/>
    <p1510:client id="{B83D6D4A-8526-ED03-5564-28094B8B860F}" v="1" dt="2020-10-14T02:33:05.69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1" autoAdjust="0"/>
    <p:restoredTop sz="83304" autoAdjust="0"/>
  </p:normalViewPr>
  <p:slideViewPr>
    <p:cSldViewPr snapToGrid="0">
      <p:cViewPr varScale="1">
        <p:scale>
          <a:sx n="98" d="100"/>
          <a:sy n="98" d="100"/>
        </p:scale>
        <p:origin x="130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leuthkit.org/index.php?title=Metadata_Addres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https://www.cfreds.nist.gov/data_leakage_case/data-leakage-case.html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70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rip.pl -r SOFTWARE -p </a:t>
            </a:r>
            <a:r>
              <a:rPr lang="en-US" smtClean="0"/>
              <a:t>winver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38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-o 206848 cfreds_2015_data_leakage_pc.dd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'-l' argument causes the "long" format with more details.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type as reported in file name and metadata structure (see above)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etadata Address"/>
              </a:rPr>
              <a:t>Metadata Address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mtime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(last modified time)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atime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(last accessed time)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ctime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(last changed time)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crtime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(created time)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(in bytes)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(User ID)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(Group ID)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https://wiki.sleuthkit.org/index.php?title=Fls#-l_format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65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syang.io/2015/01/30/Sleuth-Kit-05.html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-o 206848 cfreds_2015_data_leakage_pc.dd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84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https://raw.githubusercontent.com/siftgrab/siftgrab/master/regripper.conf/RegRipper30-apt-git-Install.sh</a:t>
            </a:r>
          </a:p>
          <a:p>
            <a:r>
              <a:rPr lang="en-US" dirty="0"/>
              <a:t>https://medium.com/@stdout_/installing-regripper-v2-8-on-ubuntu-26dc8bc8a2d3</a:t>
            </a:r>
          </a:p>
          <a:p>
            <a:r>
              <a:rPr lang="en-US" dirty="0"/>
              <a:t>https://github.com/keydet89/RegRipper3.0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58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rip.pl -r SAM -P </a:t>
            </a:r>
            <a:r>
              <a:rPr lang="en-US" dirty="0" err="1" smtClean="0"/>
              <a:t>samparse</a:t>
            </a:r>
            <a:r>
              <a:rPr lang="en-US" dirty="0" smtClean="0"/>
              <a:t> | grep -E "</a:t>
            </a:r>
            <a:r>
              <a:rPr lang="en-US" dirty="0" err="1" smtClean="0"/>
              <a:t>Username|Created|Date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60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https://pentestlab.blog/tag/lsa/#:~:text=LSA%20Secrets%20is%20a%20registry,host%2C%20local%20security%20policy%20etc.&amp;text=Registry%20keys%20of%20interest%20are,as%20they%20contain%20password%20hashes.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39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rip.pl -r SYSTEM -P shutdown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94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rip.pl -r SYSTEM -P nic2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87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rip.pl -r SOFTWARE -p uninstall | head -n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57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https://www.fireeye.com/blog/threat-research/2015/06/caching_out_the_val.html#:~:text=These%20Application%20Compatibility%20Cache%20(%E2%80%9CShimcache,compatibility%20issues%20with%20executed%20programs.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75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https://www.cfreds.nist.gov/data_leakage_case/images/pc/cfreds_2015_data_leakage_pc.7z.001</a:t>
            </a:r>
          </a:p>
          <a:p>
            <a:r>
              <a:rPr lang="en-US" dirty="0"/>
              <a:t>https://www.cfreds.nist.gov/data_leakage_case/images/pc/cfreds_2015_data_leakage_pc.7z.002</a:t>
            </a:r>
          </a:p>
          <a:p>
            <a:r>
              <a:rPr lang="en-US" dirty="0"/>
              <a:t>https://www.cfreds.nist.gov/data_leakage_case/images/pc/cfreds_2015_data_leakage_pc.7z.003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871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https://www.fireeye.com/blog/threat-research/2015/06/caching_out_the_val.html#:~:text=These%20Application%20Compatibility%20Cache%20(%E2%80%9CShimcache,compatibility%20issues%20with%20executed%20programs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https://lifars.com/wp-content/uploads/2017/03/Technical_tool_Amcache_Shimcache.pdf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6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rip.pl -r SYSTEM -p shimcache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21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smtClean="0"/>
              <a:t>www.ssi.gouv.fr/uploads/2019/01/anssi-coriin_2019-analysis_amcache.pdf</a:t>
            </a:r>
          </a:p>
          <a:p>
            <a:r>
              <a:rPr lang="en-US" dirty="0" smtClean="0"/>
              <a:t>http://journeyintoir.blogspot.com/2013/12/revealing-recentfilecachebcf-file.html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307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fls</a:t>
            </a:r>
            <a:r>
              <a:rPr lang="en-US" dirty="0" smtClean="0"/>
              <a:t> -</a:t>
            </a:r>
            <a:r>
              <a:rPr lang="en-US" dirty="0" err="1" smtClean="0"/>
              <a:t>rF</a:t>
            </a:r>
            <a:r>
              <a:rPr lang="en-US" dirty="0" smtClean="0"/>
              <a:t> -o 206848 cfreds_2015_data_leakage_pc.dd | grep -</a:t>
            </a:r>
            <a:r>
              <a:rPr lang="en-US" dirty="0" err="1" smtClean="0"/>
              <a:t>Ei</a:t>
            </a:r>
            <a:r>
              <a:rPr lang="en-US" dirty="0" smtClean="0"/>
              <a:t> '</a:t>
            </a:r>
            <a:r>
              <a:rPr lang="en-US" dirty="0" err="1" smtClean="0"/>
              <a:t>RecentFileCache</a:t>
            </a:r>
            <a:r>
              <a:rPr lang="en-US" dirty="0" smtClean="0"/>
              <a:t>‘</a:t>
            </a:r>
          </a:p>
          <a:p>
            <a:r>
              <a:rPr lang="en-US" dirty="0" err="1" smtClean="0"/>
              <a:t>icat</a:t>
            </a:r>
            <a:r>
              <a:rPr lang="en-US" dirty="0" smtClean="0"/>
              <a:t> -o 206848 cfreds_2015_data_leakage_pc.dd 16029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6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https://www.ssi.gouv.fr/uploads/2019/01/anssi-coriin_2019-analysis_amcache.pdf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90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310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rip.pl -r NTUSER_informant.DAT -p </a:t>
            </a:r>
            <a:r>
              <a:rPr lang="en-US" dirty="0" err="1" smtClean="0"/>
              <a:t>userassist</a:t>
            </a:r>
            <a:r>
              <a:rPr lang="en-US" dirty="0" smtClean="0"/>
              <a:t> | head</a:t>
            </a:r>
          </a:p>
          <a:p>
            <a:r>
              <a:rPr lang="en-US" dirty="0" smtClean="0"/>
              <a:t>https://www.andreafortuna.org/2018/05/23/forensic-artifacts-evidences-of-program-execution-on-windows-systems/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3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https://countuponsecurity.com/2016/05/16/digital-forensics-prefetch-artifacts/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989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sudo</a:t>
            </a:r>
            <a:r>
              <a:rPr lang="en-US" dirty="0" smtClean="0"/>
              <a:t> apt-get install tree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91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python windowsprefetch/prefetch.py -f ../Prefetch/CHROME.EXE-D999B1BA.pf -c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29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985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ls -l ../</a:t>
            </a:r>
            <a:r>
              <a:rPr lang="en-US" dirty="0" err="1" smtClean="0"/>
              <a:t>Prefetch</a:t>
            </a:r>
            <a:r>
              <a:rPr lang="en-US" dirty="0" smtClean="0"/>
              <a:t>/ | grep -</a:t>
            </a:r>
            <a:r>
              <a:rPr lang="en-US" dirty="0" err="1" smtClean="0"/>
              <a:t>i</a:t>
            </a:r>
            <a:r>
              <a:rPr lang="en-US" dirty="0" smtClean="0"/>
              <a:t> chrome</a:t>
            </a:r>
          </a:p>
          <a:p>
            <a:r>
              <a:rPr lang="en-US" dirty="0" smtClean="0"/>
              <a:t>python windowsprefetch/prefetch.py -f ../Prefetch/CHROME.EXE-D999B1BA.pf -c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280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windowsprefetch/prefetch.py -d ../</a:t>
            </a:r>
            <a:r>
              <a:rPr lang="en-US" dirty="0" err="1" smtClean="0"/>
              <a:t>Prefetch</a:t>
            </a:r>
            <a:r>
              <a:rPr lang="en-US" dirty="0" smtClean="0"/>
              <a:t>/  -c |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48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http://blog.hakzone.info/posts-and-articles/linux/disk-analysis-with-fdisk-mmls-fsstat-and-fls/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Roboto"/>
              </a:rPr>
              <a:t>Block devices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 are characterized by random access to data organized in fixed-size blocks. Examples of such devices are hard drives, CD-ROM drives, RAM disks,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222222"/>
                </a:solidFill>
                <a:latin typeface="Roboto"/>
              </a:rPr>
              <a:t>fdisk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also known as format disk is a dialog-driven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command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in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Linux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used for creating and manipulating disk partition table. It is used for the view, create, delete, change, resize, copy and move partitions on a hard drive using the dialog-driven interface.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35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Similarly,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tool can be used to display the partition layout of a volume system. However,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be different by showing which sectors are not being used so that those can be searched for hidden data. In addition,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display info in sectors by default and if no options are used to filter the result then all volumes will be listed.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13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76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Similarly,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tool can be used to display the partition layout of a volume system. However,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be different by showing which sectors are not being used so that those can be searched for hidden data. In addition,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display info in sectors by default and if no options are used to filter the result then all volumes will be listed.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74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fsstat</a:t>
            </a:r>
            <a:r>
              <a:rPr lang="en-US" dirty="0" smtClean="0"/>
              <a:t> -b 512 -o 2048 cfreds_2015_data_leakage_pc.dd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15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fsstat</a:t>
            </a:r>
            <a:r>
              <a:rPr lang="en-US" dirty="0" smtClean="0"/>
              <a:t> -b 512 -o 206848 cfreds_2015_data_leakage_pc.dd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72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 words: Windows Registry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345" y="125029"/>
            <a:ext cx="4458086" cy="6553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658" y="1173048"/>
            <a:ext cx="7966130" cy="51916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1658" y="780406"/>
            <a:ext cx="31240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List the second partition details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31859" y="1810871"/>
            <a:ext cx="165423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-b</a:t>
            </a:r>
            <a:r>
              <a:rPr lang="en-US" dirty="0"/>
              <a:t>: block size</a:t>
            </a:r>
          </a:p>
          <a:p>
            <a:r>
              <a:rPr lang="en-US" dirty="0">
                <a:solidFill>
                  <a:srgbClr val="FF0000"/>
                </a:solidFill>
              </a:rPr>
              <a:t>-o</a:t>
            </a:r>
            <a:r>
              <a:rPr lang="en-US" dirty="0"/>
              <a:t>: image offset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214723" y="1443318"/>
            <a:ext cx="917136" cy="815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786094" y="814473"/>
            <a:ext cx="3634941" cy="14446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45029" y="2910358"/>
            <a:ext cx="338174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Serial </a:t>
            </a:r>
            <a:r>
              <a:rPr lang="en-US" dirty="0" smtClean="0">
                <a:solidFill>
                  <a:srgbClr val="FF0000"/>
                </a:solidFill>
              </a:rPr>
              <a:t>number. </a:t>
            </a:r>
            <a:r>
              <a:rPr lang="en-US" dirty="0" smtClean="0">
                <a:solidFill>
                  <a:srgbClr val="FF0000"/>
                </a:solidFill>
              </a:rPr>
              <a:t>Remember the #. We will use it later.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917639" y="2364870"/>
            <a:ext cx="727390" cy="5320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636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2.1 </a:t>
            </a:r>
            <a:r>
              <a:rPr lang="en-US" dirty="0"/>
              <a:t>What is Win version?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376138" cy="366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17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2.2</a:t>
            </a:r>
            <a:r>
              <a:rPr lang="en-US" dirty="0" smtClean="0"/>
              <a:t> How </a:t>
            </a:r>
            <a:r>
              <a:rPr lang="en-US" dirty="0"/>
              <a:t>to show files (directories) in 2</a:t>
            </a:r>
            <a:r>
              <a:rPr lang="en-US" baseline="30000" dirty="0"/>
              <a:t>nd</a:t>
            </a:r>
            <a:r>
              <a:rPr lang="en-US" dirty="0"/>
              <a:t> partition?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746" y="37437"/>
            <a:ext cx="3221254" cy="4735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312" y="1795681"/>
            <a:ext cx="6306670" cy="46987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50306" y="176604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0306" y="2632985"/>
            <a:ext cx="1762271" cy="3393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83150" y="1627547"/>
            <a:ext cx="378975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 head/tail command to limit the number of files to display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10829" y="2412107"/>
            <a:ext cx="250115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fls</a:t>
            </a:r>
            <a:r>
              <a:rPr lang="en-US" dirty="0"/>
              <a:t>: List file and directory names in a disk image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8200" y="5332144"/>
            <a:ext cx="336739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File Type | </a:t>
            </a:r>
            <a:r>
              <a:rPr lang="en-US" sz="1400" b="1" dirty="0"/>
              <a:t>Metadata Address | File Name</a:t>
            </a:r>
          </a:p>
        </p:txBody>
      </p:sp>
    </p:spTree>
    <p:extLst>
      <p:ext uri="{BB962C8B-B14F-4D97-AF65-F5344CB8AC3E}">
        <p14:creationId xmlns:p14="http://schemas.microsoft.com/office/powerpoint/2010/main" val="2151308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50" y="2198520"/>
            <a:ext cx="11236212" cy="1587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10" y="572237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2.2</a:t>
            </a:r>
            <a:r>
              <a:rPr lang="en-US" dirty="0" smtClean="0"/>
              <a:t> How </a:t>
            </a:r>
            <a:r>
              <a:rPr lang="en-US" dirty="0"/>
              <a:t>to list all deleted </a:t>
            </a:r>
            <a:r>
              <a:rPr lang="en-US" i="1" dirty="0">
                <a:solidFill>
                  <a:srgbClr val="007DB5"/>
                </a:solidFill>
              </a:rPr>
              <a:t>.</a:t>
            </a:r>
            <a:r>
              <a:rPr lang="en-US" i="1" dirty="0" err="1">
                <a:solidFill>
                  <a:srgbClr val="007DB5"/>
                </a:solidFill>
              </a:rPr>
              <a:t>docx</a:t>
            </a:r>
            <a:r>
              <a:rPr lang="en-US" i="1" dirty="0">
                <a:solidFill>
                  <a:srgbClr val="007DB5"/>
                </a:solidFill>
              </a:rPr>
              <a:t> </a:t>
            </a:r>
            <a:r>
              <a:rPr lang="en-US" dirty="0"/>
              <a:t>files in the whole partition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1950" y="3954575"/>
            <a:ext cx="4580964" cy="1846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Other useful parameters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-d </a:t>
            </a:r>
            <a:r>
              <a:rPr lang="en-US" sz="1600" dirty="0"/>
              <a:t>display deleted entries only</a:t>
            </a:r>
            <a:br>
              <a:rPr lang="en-US" sz="1600" dirty="0"/>
            </a:br>
            <a:r>
              <a:rPr lang="en-US" sz="1600" b="1" dirty="0">
                <a:solidFill>
                  <a:srgbClr val="FF0000"/>
                </a:solidFill>
              </a:rPr>
              <a:t>-D </a:t>
            </a:r>
            <a:r>
              <a:rPr lang="en-US" sz="1600" dirty="0"/>
              <a:t>directories only</a:t>
            </a:r>
            <a:br>
              <a:rPr lang="en-US" sz="1600" dirty="0"/>
            </a:br>
            <a:r>
              <a:rPr lang="en-US" sz="1600" b="1" dirty="0">
                <a:solidFill>
                  <a:srgbClr val="FF0000"/>
                </a:solidFill>
              </a:rPr>
              <a:t>-r </a:t>
            </a:r>
            <a:r>
              <a:rPr lang="en-US" sz="1600" dirty="0"/>
              <a:t>recursively display directories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-l </a:t>
            </a:r>
            <a:r>
              <a:rPr lang="en-US" sz="1600" dirty="0"/>
              <a:t>long format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-F  </a:t>
            </a:r>
            <a:r>
              <a:rPr lang="en-US" sz="1600" dirty="0"/>
              <a:t>Display file (all non-directory) entries only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-u </a:t>
            </a:r>
            <a:r>
              <a:rPr lang="en-US" sz="1600" dirty="0"/>
              <a:t>Display undeleted entries only</a:t>
            </a:r>
          </a:p>
        </p:txBody>
      </p:sp>
    </p:spTree>
    <p:extLst>
      <p:ext uri="{BB962C8B-B14F-4D97-AF65-F5344CB8AC3E}">
        <p14:creationId xmlns:p14="http://schemas.microsoft.com/office/powerpoint/2010/main" val="244327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94" y="1173325"/>
            <a:ext cx="9500661" cy="22809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2994" y="803993"/>
            <a:ext cx="259122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system information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94" y="4388323"/>
            <a:ext cx="7325658" cy="11543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2994" y="4018991"/>
            <a:ext cx="251844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Users’ information</a:t>
            </a:r>
          </a:p>
        </p:txBody>
      </p:sp>
    </p:spTree>
    <p:extLst>
      <p:ext uri="{BB962C8B-B14F-4D97-AF65-F5344CB8AC3E}">
        <p14:creationId xmlns:p14="http://schemas.microsoft.com/office/powerpoint/2010/main" val="983493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Registry Analysis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47784" cy="3604791"/>
          </a:xfrm>
        </p:spPr>
        <p:txBody>
          <a:bodyPr/>
          <a:lstStyle/>
          <a:p>
            <a:r>
              <a:rPr lang="en-US" dirty="0"/>
              <a:t>All investigations involve Windows Registry requires </a:t>
            </a:r>
          </a:p>
          <a:p>
            <a:pPr lvl="1"/>
            <a:r>
              <a:rPr lang="en-US" dirty="0"/>
              <a:t>Installed </a:t>
            </a:r>
            <a:r>
              <a:rPr lang="en-US" i="1" dirty="0" err="1">
                <a:solidFill>
                  <a:srgbClr val="007DB5"/>
                </a:solidFill>
              </a:rPr>
              <a:t>RegRipper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3.0</a:t>
            </a:r>
          </a:p>
          <a:p>
            <a:pPr lvl="1"/>
            <a:r>
              <a:rPr lang="en-US" dirty="0"/>
              <a:t>Extracted files contain PC’s registry information</a:t>
            </a:r>
          </a:p>
          <a:p>
            <a:r>
              <a:rPr lang="en-US" dirty="0"/>
              <a:t>Please follow the </a:t>
            </a:r>
            <a:r>
              <a:rPr lang="en-US" i="1" dirty="0" err="1">
                <a:solidFill>
                  <a:srgbClr val="007DB5"/>
                </a:solidFill>
              </a:rPr>
              <a:t>pptx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to meet </a:t>
            </a:r>
            <a:r>
              <a:rPr lang="en-US" dirty="0" smtClean="0"/>
              <a:t>requirements</a:t>
            </a:r>
            <a:endParaRPr lang="en-US" dirty="0"/>
          </a:p>
          <a:p>
            <a:endParaRPr lang="en-US" dirty="0"/>
          </a:p>
          <a:p>
            <a:r>
              <a:rPr lang="en-US" dirty="0"/>
              <a:t>Verify files on next slide before any tasks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1294" cy="12177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366" y="3681623"/>
            <a:ext cx="4088526" cy="34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54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3. </a:t>
            </a:r>
            <a:r>
              <a:rPr lang="en-US" dirty="0" smtClean="0"/>
              <a:t>What </a:t>
            </a:r>
            <a:r>
              <a:rPr lang="en-US" dirty="0"/>
              <a:t>is the installed OS information in detail?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5947"/>
            <a:ext cx="8207188" cy="27473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66330" y="2132395"/>
            <a:ext cx="247189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-r: registry hive file to parse</a:t>
            </a:r>
          </a:p>
          <a:p>
            <a:r>
              <a:rPr lang="en-US" sz="1600" dirty="0"/>
              <a:t>-p: plugin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4744432"/>
            <a:ext cx="5901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HKLM\SOFTWARE\Microsoft\Windows NT\</a:t>
            </a:r>
            <a:r>
              <a:rPr lang="en-US" dirty="0" err="1">
                <a:latin typeface="Times New Roman" panose="02020603050405020304" pitchFamily="18" charset="0"/>
              </a:rPr>
              <a:t>CurrentVersion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56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75160" y="357698"/>
            <a:ext cx="2696957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Show </a:t>
            </a:r>
            <a:r>
              <a:rPr lang="en-US" b="1" dirty="0"/>
              <a:t>rip.pl </a:t>
            </a:r>
            <a:r>
              <a:rPr lang="en-US" dirty="0"/>
              <a:t>command help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159" y="727029"/>
            <a:ext cx="7792959" cy="551425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8937153">
            <a:off x="5226424" y="3245223"/>
            <a:ext cx="376517" cy="14343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19483" y="3013331"/>
            <a:ext cx="65081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Try it</a:t>
            </a:r>
          </a:p>
        </p:txBody>
      </p:sp>
    </p:spTree>
    <p:extLst>
      <p:ext uri="{BB962C8B-B14F-4D97-AF65-F5344CB8AC3E}">
        <p14:creationId xmlns:p14="http://schemas.microsoft.com/office/powerpoint/2010/main" val="1698555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55791" y="707321"/>
            <a:ext cx="2831031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/>
              <a:t>List all 243 plugins of SOFTWARE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822" y="3904755"/>
            <a:ext cx="6237933" cy="13306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5790" y="3904755"/>
            <a:ext cx="2831031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/>
              <a:t>Show the location of all plugins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820" y="707321"/>
            <a:ext cx="6237935" cy="28965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90329" y="1041682"/>
            <a:ext cx="74635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-l: list </a:t>
            </a:r>
          </a:p>
        </p:txBody>
      </p:sp>
    </p:spTree>
    <p:extLst>
      <p:ext uri="{BB962C8B-B14F-4D97-AF65-F5344CB8AC3E}">
        <p14:creationId xmlns:p14="http://schemas.microsoft.com/office/powerpoint/2010/main" val="658424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4. </a:t>
            </a:r>
            <a:r>
              <a:rPr lang="en-US" dirty="0" smtClean="0"/>
              <a:t>What </a:t>
            </a:r>
            <a:r>
              <a:rPr lang="en-US" dirty="0"/>
              <a:t>is the </a:t>
            </a:r>
            <a:r>
              <a:rPr lang="en-US" dirty="0" err="1"/>
              <a:t>timezone</a:t>
            </a:r>
            <a:r>
              <a:rPr lang="en-US" dirty="0"/>
              <a:t> </a:t>
            </a:r>
            <a:r>
              <a:rPr lang="en-US" dirty="0" smtClean="0"/>
              <a:t>setting?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16" y="1703154"/>
            <a:ext cx="5773997" cy="9180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116" y="2852489"/>
            <a:ext cx="5773998" cy="33984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5421" y="1690688"/>
            <a:ext cx="3893695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/>
              <a:t>Search for </a:t>
            </a:r>
            <a:r>
              <a:rPr lang="en-US" dirty="0" err="1"/>
              <a:t>timezone</a:t>
            </a:r>
            <a:r>
              <a:rPr lang="en-US" dirty="0"/>
              <a:t> plugin and the file that contains </a:t>
            </a:r>
            <a:r>
              <a:rPr lang="en-US" dirty="0" err="1"/>
              <a:t>timezone</a:t>
            </a:r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935421" y="2852489"/>
            <a:ext cx="3893695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timezone</a:t>
            </a:r>
            <a:r>
              <a:rPr lang="en-US" dirty="0"/>
              <a:t> plugin</a:t>
            </a:r>
          </a:p>
        </p:txBody>
      </p:sp>
      <p:sp>
        <p:nvSpPr>
          <p:cNvPr id="7" name="Rectangle 6"/>
          <p:cNvSpPr/>
          <p:nvPr/>
        </p:nvSpPr>
        <p:spPr>
          <a:xfrm>
            <a:off x="4741850" y="6304768"/>
            <a:ext cx="613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HKLM\SYSTEM\</a:t>
            </a:r>
            <a:r>
              <a:rPr lang="en-US" dirty="0" err="1">
                <a:latin typeface="Times New Roman" panose="02020603050405020304" pitchFamily="18" charset="0"/>
              </a:rPr>
              <a:t>ControlSet</a:t>
            </a:r>
            <a:r>
              <a:rPr lang="en-US" dirty="0">
                <a:latin typeface="Times New Roman" panose="02020603050405020304" pitchFamily="18" charset="0"/>
              </a:rPr>
              <a:t>###\Control\</a:t>
            </a:r>
            <a:r>
              <a:rPr lang="en-US" dirty="0" err="1">
                <a:latin typeface="Times New Roman" panose="02020603050405020304" pitchFamily="18" charset="0"/>
              </a:rPr>
              <a:t>TimeZoneInformation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35421" y="4219638"/>
            <a:ext cx="3893694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Bias property represents the difference in minutes between Greenwich Mean Time (GMT—also known as Coordinated Universal Time, or UTC) and local time. For example, Eastern time (US and Canada) has a Bias property value of -300.</a:t>
            </a:r>
          </a:p>
        </p:txBody>
      </p:sp>
    </p:spTree>
    <p:extLst>
      <p:ext uri="{BB962C8B-B14F-4D97-AF65-F5344CB8AC3E}">
        <p14:creationId xmlns:p14="http://schemas.microsoft.com/office/powerpoint/2010/main" val="89538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1. </a:t>
            </a:r>
            <a:r>
              <a:rPr lang="en-US" dirty="0" smtClean="0"/>
              <a:t>What </a:t>
            </a:r>
            <a:r>
              <a:rPr lang="en-US" dirty="0"/>
              <a:t>are the hash values (MD5 &amp; SHA-1) of the image? (Linux)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72395"/>
            <a:ext cx="8651015" cy="12203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2303063"/>
            <a:ext cx="291278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Verify you have the </a:t>
            </a:r>
            <a:r>
              <a:rPr lang="en-US" dirty="0" err="1" smtClean="0"/>
              <a:t>dd</a:t>
            </a:r>
            <a:r>
              <a:rPr lang="en-US" dirty="0" smtClean="0"/>
              <a:t>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50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5. </a:t>
            </a:r>
            <a:r>
              <a:rPr lang="en-US" dirty="0" smtClean="0"/>
              <a:t>What </a:t>
            </a:r>
            <a:r>
              <a:rPr lang="en-US" dirty="0"/>
              <a:t>is the computer name?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231" y="1742762"/>
            <a:ext cx="7252826" cy="34459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200" y="1742762"/>
            <a:ext cx="2831031" cy="92333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/>
              <a:t>Search for computer name plugin and the file that contains </a:t>
            </a:r>
            <a:r>
              <a:rPr lang="en-US" dirty="0" err="1"/>
              <a:t>timezone</a:t>
            </a:r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199" y="3571562"/>
            <a:ext cx="2831031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compname</a:t>
            </a:r>
            <a:r>
              <a:rPr lang="en-US" dirty="0"/>
              <a:t> plugin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199" y="5447814"/>
            <a:ext cx="982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HKLM\SYSTEM\</a:t>
            </a:r>
            <a:r>
              <a:rPr lang="en-US" dirty="0" err="1">
                <a:latin typeface="Times New Roman" panose="02020603050405020304" pitchFamily="18" charset="0"/>
              </a:rPr>
              <a:t>ControlSet</a:t>
            </a:r>
            <a:r>
              <a:rPr lang="en-US" dirty="0">
                <a:latin typeface="Times New Roman" panose="02020603050405020304" pitchFamily="18" charset="0"/>
              </a:rPr>
              <a:t>###\Control\</a:t>
            </a:r>
            <a:r>
              <a:rPr lang="en-US" dirty="0" err="1">
                <a:latin typeface="Times New Roman" panose="02020603050405020304" pitchFamily="18" charset="0"/>
              </a:rPr>
              <a:t>ComputerName</a:t>
            </a:r>
            <a:r>
              <a:rPr lang="en-US" dirty="0">
                <a:latin typeface="Times New Roman" panose="02020603050405020304" pitchFamily="18" charset="0"/>
              </a:rPr>
              <a:t>\</a:t>
            </a:r>
            <a:r>
              <a:rPr lang="en-US" dirty="0" err="1">
                <a:latin typeface="Times New Roman" panose="02020603050405020304" pitchFamily="18" charset="0"/>
              </a:rPr>
              <a:t>ComputerName</a:t>
            </a:r>
            <a:r>
              <a:rPr lang="en-US" dirty="0">
                <a:latin typeface="Times New Roman" panose="02020603050405020304" pitchFamily="18" charset="0"/>
              </a:rPr>
              <a:t> (value: </a:t>
            </a:r>
            <a:r>
              <a:rPr lang="en-US" dirty="0" err="1">
                <a:latin typeface="Times New Roman" panose="02020603050405020304" pitchFamily="18" charset="0"/>
              </a:rPr>
              <a:t>ComputerName</a:t>
            </a:r>
            <a:r>
              <a:rPr lang="en-US" dirty="0">
                <a:latin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</a:rPr>
              <a:t>HKLM\SYSTEM\</a:t>
            </a:r>
            <a:r>
              <a:rPr lang="en-US" dirty="0" err="1">
                <a:latin typeface="Times New Roman" panose="02020603050405020304" pitchFamily="18" charset="0"/>
              </a:rPr>
              <a:t>ControlSet</a:t>
            </a:r>
            <a:r>
              <a:rPr lang="en-US" dirty="0">
                <a:latin typeface="Times New Roman" panose="02020603050405020304" pitchFamily="18" charset="0"/>
              </a:rPr>
              <a:t>###\Services\</a:t>
            </a:r>
            <a:r>
              <a:rPr lang="en-US" dirty="0" err="1">
                <a:latin typeface="Times New Roman" panose="02020603050405020304" pitchFamily="18" charset="0"/>
              </a:rPr>
              <a:t>Tcpip</a:t>
            </a:r>
            <a:r>
              <a:rPr lang="en-US" dirty="0">
                <a:latin typeface="Times New Roman" panose="02020603050405020304" pitchFamily="18" charset="0"/>
              </a:rPr>
              <a:t>\Parameters (value: Hostname)......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1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6. </a:t>
            </a:r>
            <a:r>
              <a:rPr lang="en-US" dirty="0" smtClean="0"/>
              <a:t>How </a:t>
            </a:r>
            <a:r>
              <a:rPr lang="en-US" dirty="0"/>
              <a:t>many accounts does the system have?</a:t>
            </a:r>
            <a:br>
              <a:rPr lang="en-US" dirty="0"/>
            </a:br>
            <a:r>
              <a:rPr lang="en-US" sz="2000" i="1" dirty="0"/>
              <a:t>(except Administrator, Guest, </a:t>
            </a:r>
            <a:r>
              <a:rPr lang="en-US" sz="2000" i="1" dirty="0" err="1"/>
              <a:t>systemprofile</a:t>
            </a:r>
            <a:r>
              <a:rPr lang="en-US" sz="2000" i="1" dirty="0"/>
              <a:t>, </a:t>
            </a:r>
            <a:r>
              <a:rPr lang="en-US" sz="2000" i="1" dirty="0" err="1"/>
              <a:t>LocalService</a:t>
            </a:r>
            <a:r>
              <a:rPr lang="en-US" sz="2000" i="1" dirty="0"/>
              <a:t>, </a:t>
            </a:r>
            <a:r>
              <a:rPr lang="en-US" sz="2000" i="1" dirty="0" err="1"/>
              <a:t>NetworkService</a:t>
            </a:r>
            <a:r>
              <a:rPr lang="en-US" sz="2000" i="1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4104"/>
          <a:stretch/>
        </p:blipFill>
        <p:spPr>
          <a:xfrm>
            <a:off x="6752235" y="1613646"/>
            <a:ext cx="4747671" cy="51188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85207"/>
          <a:stretch/>
        </p:blipFill>
        <p:spPr>
          <a:xfrm>
            <a:off x="987929" y="2489153"/>
            <a:ext cx="5375300" cy="9981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87929" y="2119821"/>
            <a:ext cx="4032306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/>
              <a:t>Search for profiles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987928" y="4304223"/>
            <a:ext cx="4444683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/>
              <a:t>resolve SIDs to user to resolve SIDs to user</a:t>
            </a:r>
          </a:p>
        </p:txBody>
      </p:sp>
    </p:spTree>
    <p:extLst>
      <p:ext uri="{BB962C8B-B14F-4D97-AF65-F5344CB8AC3E}">
        <p14:creationId xmlns:p14="http://schemas.microsoft.com/office/powerpoint/2010/main" val="3753825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229" y="143743"/>
            <a:ext cx="7071973" cy="63327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2E5C229-70FD-4049-A49C-AC4A9F520A06}"/>
              </a:ext>
            </a:extLst>
          </p:cNvPr>
          <p:cNvSpPr txBox="1"/>
          <p:nvPr/>
        </p:nvSpPr>
        <p:spPr>
          <a:xfrm>
            <a:off x="838200" y="412265"/>
            <a:ext cx="3450029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Find and search </a:t>
            </a:r>
            <a:r>
              <a:rPr lang="en-US" dirty="0"/>
              <a:t>for Security Accounts Manager </a:t>
            </a:r>
            <a:r>
              <a:rPr lang="en-US" dirty="0" smtClean="0"/>
              <a:t>(SAM) information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19871" y="1158163"/>
            <a:ext cx="3157727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SAM stores accounts information, e.g., passwords </a:t>
            </a:r>
            <a:r>
              <a:rPr lang="en-US" dirty="0"/>
              <a:t>in a hashed </a:t>
            </a:r>
            <a:r>
              <a:rPr lang="en-US" dirty="0" smtClean="0"/>
              <a:t>format (NTLM).</a:t>
            </a:r>
          </a:p>
          <a:p>
            <a:endParaRPr lang="en-US" dirty="0"/>
          </a:p>
          <a:p>
            <a:r>
              <a:rPr lang="en-US" dirty="0"/>
              <a:t>grep –</a:t>
            </a:r>
            <a:r>
              <a:rPr lang="en-US" dirty="0" smtClean="0"/>
              <a:t>E &lt;regular expression&gt;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84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6.1</a:t>
            </a:r>
            <a:r>
              <a:rPr lang="en-US" dirty="0" smtClean="0"/>
              <a:t> What </a:t>
            </a:r>
            <a:r>
              <a:rPr lang="en-US" dirty="0"/>
              <a:t>are NTLM of these account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95772" cy="439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26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6.2 </a:t>
            </a:r>
            <a:r>
              <a:rPr lang="en-US" dirty="0"/>
              <a:t>How to Crack Windows 10 </a:t>
            </a:r>
            <a:r>
              <a:rPr lang="en-US" dirty="0" smtClean="0"/>
              <a:t>passwords?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923544" y="2410206"/>
            <a:ext cx="8204200" cy="901700"/>
          </a:xfrm>
          <a:solidFill>
            <a:srgbClr val="FFC00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Crack Win 10 password using </a:t>
            </a:r>
            <a:r>
              <a:rPr lang="en-US" dirty="0" smtClean="0"/>
              <a:t>NTLM and </a:t>
            </a:r>
            <a:r>
              <a:rPr lang="en-US" dirty="0"/>
              <a:t>Rainbow </a:t>
            </a:r>
            <a:r>
              <a:rPr lang="en-US" dirty="0" smtClean="0"/>
              <a:t>table. Follow the PPTs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864" y="3541203"/>
            <a:ext cx="5323728" cy="56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49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7. </a:t>
            </a:r>
            <a:r>
              <a:rPr lang="en-US" dirty="0" smtClean="0"/>
              <a:t>Who </a:t>
            </a:r>
            <a:r>
              <a:rPr lang="en-US" dirty="0"/>
              <a:t>was the last user to logon into PC?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46" y="1958473"/>
            <a:ext cx="6706846" cy="315140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200" y="5367546"/>
            <a:ext cx="19511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HKLM\Software\~</a:t>
            </a:r>
            <a:endParaRPr lang="en-US" dirty="0"/>
          </a:p>
          <a:p>
            <a:r>
              <a:rPr lang="en-US" dirty="0" smtClean="0">
                <a:latin typeface="Times New Roman" panose="02020603050405020304" pitchFamily="18" charset="0"/>
              </a:rPr>
              <a:t>HKLM\SAM</a:t>
            </a:r>
            <a:r>
              <a:rPr lang="en-US" dirty="0">
                <a:latin typeface="Times New Roman" panose="02020603050405020304" pitchFamily="18" charset="0"/>
              </a:rPr>
              <a:t>\~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13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8. </a:t>
            </a:r>
            <a:r>
              <a:rPr lang="en-US" dirty="0" smtClean="0"/>
              <a:t>When </a:t>
            </a:r>
            <a:r>
              <a:rPr lang="en-US" dirty="0"/>
              <a:t>was the last recorded shutdown date/time?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122304"/>
            <a:ext cx="6844553" cy="27500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17176" y="4980797"/>
            <a:ext cx="9314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</a:rPr>
              <a:t>HKLM\SYSTEM\</a:t>
            </a:r>
            <a:r>
              <a:rPr lang="en-US" dirty="0" err="1">
                <a:latin typeface="Times New Roman" panose="02020603050405020304" pitchFamily="18" charset="0"/>
                <a:ea typeface="Malgun Gothic" panose="020B0503020000020004" pitchFamily="34" charset="-127"/>
              </a:rPr>
              <a:t>ControlSet</a:t>
            </a: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</a:rPr>
              <a:t>###\Control\Windows  (value: </a:t>
            </a:r>
            <a:r>
              <a:rPr lang="en-US" dirty="0" err="1">
                <a:latin typeface="Times New Roman" panose="02020603050405020304" pitchFamily="18" charset="0"/>
                <a:ea typeface="Malgun Gothic" panose="020B0503020000020004" pitchFamily="34" charset="-127"/>
              </a:rPr>
              <a:t>ShutdownTime</a:t>
            </a: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</a:rPr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82752" y="2564023"/>
            <a:ext cx="373322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A control set contains system configuration information such as device drivers and services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/>
              <a:t>ControlSet001</a:t>
            </a:r>
            <a:r>
              <a:rPr lang="en-US" sz="1600" dirty="0"/>
              <a:t> may be the last control set you booted with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/>
              <a:t>ControlSet002</a:t>
            </a:r>
            <a:r>
              <a:rPr lang="en-US" sz="1600" dirty="0"/>
              <a:t> could be what is known as the last known good control set, or the control set that last successfully booted Windows NT. </a:t>
            </a:r>
          </a:p>
        </p:txBody>
      </p:sp>
    </p:spTree>
    <p:extLst>
      <p:ext uri="{BB962C8B-B14F-4D97-AF65-F5344CB8AC3E}">
        <p14:creationId xmlns:p14="http://schemas.microsoft.com/office/powerpoint/2010/main" val="2502398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9. </a:t>
            </a:r>
            <a:r>
              <a:rPr lang="en-US" dirty="0" smtClean="0"/>
              <a:t>Explain </a:t>
            </a:r>
            <a:r>
              <a:rPr lang="en-US" dirty="0"/>
              <a:t>the information of network interface(s) with an IP address assigned by DHCP.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6894434" cy="47011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17694" y="6485529"/>
            <a:ext cx="609600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HKLM\SYSTEM\</a:t>
            </a:r>
            <a:r>
              <a:rPr lang="en-US" sz="1400" dirty="0" err="1">
                <a:latin typeface="Times New Roman" panose="02020603050405020304" pitchFamily="18" charset="0"/>
                <a:ea typeface="Malgun Gothic" panose="020B0503020000020004" pitchFamily="34" charset="-127"/>
              </a:rPr>
              <a:t>ControlSet</a:t>
            </a:r>
            <a:r>
              <a:rPr lang="en-US" sz="14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###\Services\</a:t>
            </a:r>
            <a:r>
              <a:rPr lang="en-US" sz="1400" dirty="0" err="1">
                <a:latin typeface="Times New Roman" panose="02020603050405020304" pitchFamily="18" charset="0"/>
                <a:ea typeface="Malgun Gothic" panose="020B0503020000020004" pitchFamily="34" charset="-127"/>
              </a:rPr>
              <a:t>Tcpip</a:t>
            </a:r>
            <a:r>
              <a:rPr lang="en-US" sz="14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\Parameters\Interfaces\{GUID}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212" y="5182097"/>
            <a:ext cx="5031195" cy="1135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6554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10.</a:t>
            </a:r>
            <a:r>
              <a:rPr lang="en-US" dirty="0"/>
              <a:t>	What applications were </a:t>
            </a:r>
            <a:r>
              <a:rPr lang="en-US" dirty="0">
                <a:solidFill>
                  <a:srgbClr val="FF0000"/>
                </a:solidFill>
              </a:rPr>
              <a:t>installed</a:t>
            </a:r>
            <a:r>
              <a:rPr lang="en-US" dirty="0"/>
              <a:t> by the suspect after installing OS?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4284"/>
            <a:ext cx="10235048" cy="301181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200" y="5288287"/>
            <a:ext cx="7320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Arial" panose="020B0604020202020204" pitchFamily="34" charset="0"/>
              </a:rPr>
              <a:t>HKLM\SOFTWARE\Microsoft\Windows\</a:t>
            </a:r>
            <a:r>
              <a:rPr lang="en-US" dirty="0" err="1">
                <a:latin typeface="Times New Roman" panose="02020603050405020304" pitchFamily="18" charset="0"/>
                <a:ea typeface="Malgun Gothic" panose="020B0503020000020004" pitchFamily="34" charset="-127"/>
                <a:cs typeface="Arial" panose="020B0604020202020204" pitchFamily="34" charset="0"/>
              </a:rPr>
              <a:t>CurrentVersion</a:t>
            </a: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Arial" panose="020B0604020202020204" pitchFamily="34" charset="0"/>
              </a:rPr>
              <a:t>\Installer\</a:t>
            </a:r>
            <a:r>
              <a:rPr lang="en-US" dirty="0" err="1">
                <a:latin typeface="Times New Roman" panose="02020603050405020304" pitchFamily="18" charset="0"/>
                <a:ea typeface="Malgun Gothic" panose="020B0503020000020004" pitchFamily="34" charset="-127"/>
                <a:cs typeface="Arial" panose="020B0604020202020204" pitchFamily="34" charset="0"/>
              </a:rPr>
              <a:t>UserData</a:t>
            </a:r>
            <a:endParaRPr lang="en-US" dirty="0">
              <a:latin typeface="Times New Roman" panose="02020603050405020304" pitchFamily="18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148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10.1 </a:t>
            </a:r>
            <a:r>
              <a:rPr lang="en-US" dirty="0" smtClean="0"/>
              <a:t>What </a:t>
            </a:r>
            <a:r>
              <a:rPr lang="en-US" dirty="0"/>
              <a:t>applications were </a:t>
            </a:r>
            <a:r>
              <a:rPr lang="en-US" dirty="0" smtClean="0">
                <a:solidFill>
                  <a:srgbClr val="FF0000"/>
                </a:solidFill>
              </a:rPr>
              <a:t>uninstalled</a:t>
            </a:r>
            <a:r>
              <a:rPr lang="en-US" dirty="0" smtClean="0"/>
              <a:t> </a:t>
            </a:r>
            <a:r>
              <a:rPr lang="en-US" dirty="0"/>
              <a:t>by the suspect after installing OS?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52126"/>
            <a:ext cx="9903992" cy="33894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200" y="5460484"/>
            <a:ext cx="9233647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1143000" algn="l"/>
              </a:tabLst>
            </a:pP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Arial" panose="020B0604020202020204" pitchFamily="34" charset="0"/>
              </a:rPr>
              <a:t>HKLM\SOFTWARE\Microsoft\Windows\</a:t>
            </a:r>
            <a:r>
              <a:rPr lang="en-US" dirty="0" err="1">
                <a:latin typeface="Times New Roman" panose="02020603050405020304" pitchFamily="18" charset="0"/>
                <a:ea typeface="Malgun Gothic" panose="020B0503020000020004" pitchFamily="34" charset="-127"/>
                <a:cs typeface="Arial" panose="020B0604020202020204" pitchFamily="34" charset="0"/>
              </a:rPr>
              <a:t>CurrentVersion</a:t>
            </a: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Arial" panose="020B0604020202020204" pitchFamily="34" charset="0"/>
              </a:rPr>
              <a:t>\Uninstall\~</a:t>
            </a:r>
            <a:endParaRPr lang="en-US" sz="3200" dirty="0">
              <a:latin typeface="Calibri" panose="020F050202020403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143000" algn="l"/>
              </a:tabLst>
            </a:pP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Arial" panose="020B0604020202020204" pitchFamily="34" charset="0"/>
              </a:rPr>
              <a:t>HKLM\SOFTWARE\Wow6432Node\Microsoft\Windows\</a:t>
            </a:r>
            <a:r>
              <a:rPr lang="en-US" dirty="0" err="1">
                <a:latin typeface="Times New Roman" panose="02020603050405020304" pitchFamily="18" charset="0"/>
                <a:ea typeface="Malgun Gothic" panose="020B0503020000020004" pitchFamily="34" charset="-127"/>
                <a:cs typeface="Arial" panose="020B0604020202020204" pitchFamily="34" charset="0"/>
              </a:rPr>
              <a:t>CurrentVersion</a:t>
            </a: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Arial" panose="020B0604020202020204" pitchFamily="34" charset="0"/>
              </a:rPr>
              <a:t>\Uninstall\~</a:t>
            </a:r>
            <a:endParaRPr lang="en-US" sz="32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94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6665" y="746082"/>
            <a:ext cx="409156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Compute MD5 and SHA1 of the DD image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65" y="1115414"/>
            <a:ext cx="10342211" cy="1462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65" y="2761616"/>
            <a:ext cx="9858491" cy="3565612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 rot="10800000">
            <a:off x="446921" y="2082493"/>
            <a:ext cx="499743" cy="1848376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8544760" y="1587061"/>
            <a:ext cx="510156" cy="2070539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48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11. </a:t>
            </a:r>
            <a:r>
              <a:rPr lang="en-US" dirty="0" smtClean="0"/>
              <a:t>List </a:t>
            </a:r>
            <a:r>
              <a:rPr lang="en-US" dirty="0"/>
              <a:t>application execution logs (Executable path, execution time, execution count</a:t>
            </a:r>
            <a:r>
              <a:rPr lang="en-US" dirty="0" smtClean="0"/>
              <a:t>...)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>
                <a:solidFill>
                  <a:srgbClr val="007DB5"/>
                </a:solidFill>
              </a:rPr>
              <a:t>Shimcache</a:t>
            </a:r>
            <a:r>
              <a:rPr lang="en-US" dirty="0" smtClean="0"/>
              <a:t>: </a:t>
            </a:r>
            <a:r>
              <a:rPr lang="en-US" dirty="0"/>
              <a:t>Application Compatibility </a:t>
            </a:r>
            <a:r>
              <a:rPr lang="en-US" dirty="0" smtClean="0"/>
              <a:t>Cache</a:t>
            </a:r>
          </a:p>
          <a:p>
            <a:r>
              <a:rPr lang="en-US" i="1" dirty="0" err="1" smtClean="0">
                <a:solidFill>
                  <a:srgbClr val="007DB5"/>
                </a:solidFill>
              </a:rPr>
              <a:t>RecentFileCache</a:t>
            </a:r>
            <a:r>
              <a:rPr lang="en-US" i="1" dirty="0" smtClean="0">
                <a:solidFill>
                  <a:srgbClr val="007DB5"/>
                </a:solidFill>
              </a:rPr>
              <a:t>/</a:t>
            </a:r>
            <a:r>
              <a:rPr lang="en-US" i="1" dirty="0" err="1" smtClean="0">
                <a:solidFill>
                  <a:srgbClr val="007DB5"/>
                </a:solidFill>
              </a:rPr>
              <a:t>Amcache</a:t>
            </a:r>
            <a:endParaRPr lang="en-US" i="1" dirty="0">
              <a:solidFill>
                <a:srgbClr val="007DB5"/>
              </a:solidFill>
            </a:endParaRPr>
          </a:p>
          <a:p>
            <a:r>
              <a:rPr lang="en-US" i="1" dirty="0" err="1">
                <a:solidFill>
                  <a:srgbClr val="007DB5"/>
                </a:solidFill>
              </a:rPr>
              <a:t>UserAssist</a:t>
            </a:r>
            <a:endParaRPr lang="en-US" i="1" dirty="0">
              <a:solidFill>
                <a:srgbClr val="007DB5"/>
              </a:solidFill>
            </a:endParaRPr>
          </a:p>
          <a:p>
            <a:r>
              <a:rPr lang="en-US" i="1" dirty="0" err="1">
                <a:solidFill>
                  <a:srgbClr val="007DB5"/>
                </a:solidFill>
              </a:rPr>
              <a:t>Prefetch</a:t>
            </a:r>
            <a:endParaRPr lang="en-US" i="1" dirty="0">
              <a:solidFill>
                <a:srgbClr val="007DB5"/>
              </a:solidFill>
            </a:endParaRPr>
          </a:p>
          <a:p>
            <a:r>
              <a:rPr lang="en-US" i="1" dirty="0" err="1">
                <a:solidFill>
                  <a:srgbClr val="007DB5"/>
                </a:solidFill>
              </a:rPr>
              <a:t>MuiCache</a:t>
            </a:r>
            <a:r>
              <a:rPr lang="en-US" dirty="0"/>
              <a:t>: Multilingual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472541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11.1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007DB5"/>
                </a:solidFill>
              </a:rPr>
              <a:t>Shimcache</a:t>
            </a:r>
            <a:r>
              <a:rPr lang="en-US" i="1" dirty="0" smtClean="0">
                <a:solidFill>
                  <a:srgbClr val="007DB5"/>
                </a:solidFill>
              </a:rPr>
              <a:t> 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Created to identify </a:t>
            </a:r>
            <a:r>
              <a:rPr lang="en-US" dirty="0"/>
              <a:t>application compatibility </a:t>
            </a:r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used for quick search </a:t>
            </a:r>
            <a:r>
              <a:rPr lang="en-US" dirty="0" smtClean="0"/>
              <a:t>to decide </a:t>
            </a:r>
            <a:r>
              <a:rPr lang="en-US" dirty="0"/>
              <a:t>whether modules need shimming for compatibility or not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nown </a:t>
            </a:r>
            <a:r>
              <a:rPr lang="en-US" dirty="0"/>
              <a:t>as </a:t>
            </a:r>
            <a:r>
              <a:rPr lang="en-US" i="1" dirty="0" err="1" smtClean="0">
                <a:solidFill>
                  <a:srgbClr val="007DB5"/>
                </a:solidFill>
              </a:rPr>
              <a:t>AppCompatCache</a:t>
            </a:r>
            <a:endParaRPr lang="en-US" i="1" dirty="0">
              <a:solidFill>
                <a:srgbClr val="007DB5"/>
              </a:solidFill>
            </a:endParaRPr>
          </a:p>
          <a:p>
            <a:pPr lvl="1"/>
            <a:r>
              <a:rPr lang="en-US" dirty="0" smtClean="0"/>
              <a:t>Created </a:t>
            </a:r>
            <a:r>
              <a:rPr lang="en-US" dirty="0" smtClean="0"/>
              <a:t>by Microsoft</a:t>
            </a:r>
          </a:p>
          <a:p>
            <a:pPr lvl="1"/>
            <a:r>
              <a:rPr lang="en-US" i="1" dirty="0" smtClean="0">
                <a:solidFill>
                  <a:srgbClr val="007DB5"/>
                </a:solidFill>
              </a:rPr>
              <a:t>HKLM\SYSTEM\</a:t>
            </a:r>
            <a:r>
              <a:rPr lang="en-US" i="1" dirty="0" err="1" smtClean="0">
                <a:solidFill>
                  <a:srgbClr val="007DB5"/>
                </a:solidFill>
              </a:rPr>
              <a:t>ControlSet</a:t>
            </a:r>
            <a:r>
              <a:rPr lang="en-US" i="1" dirty="0">
                <a:solidFill>
                  <a:srgbClr val="007DB5"/>
                </a:solidFill>
              </a:rPr>
              <a:t>###\Control\Session Manager\</a:t>
            </a:r>
            <a:r>
              <a:rPr lang="en-US" i="1" dirty="0" err="1">
                <a:solidFill>
                  <a:srgbClr val="007DB5"/>
                </a:solidFill>
              </a:rPr>
              <a:t>AppCompatCache</a:t>
            </a:r>
            <a:r>
              <a:rPr lang="en-US" i="1" dirty="0">
                <a:solidFill>
                  <a:srgbClr val="007DB5"/>
                </a:solidFill>
              </a:rPr>
              <a:t>\</a:t>
            </a:r>
          </a:p>
          <a:p>
            <a:r>
              <a:rPr lang="en-US" dirty="0"/>
              <a:t>Two actions that can cause the </a:t>
            </a:r>
            <a:r>
              <a:rPr lang="en-US" i="1" dirty="0" err="1">
                <a:solidFill>
                  <a:srgbClr val="007DB5"/>
                </a:solidFill>
              </a:rPr>
              <a:t>Shimcache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to record an entry</a:t>
            </a:r>
          </a:p>
          <a:p>
            <a:pPr lvl="1"/>
            <a:r>
              <a:rPr lang="en-US" dirty="0"/>
              <a:t>A file is executed. </a:t>
            </a:r>
          </a:p>
          <a:p>
            <a:pPr lvl="2"/>
            <a:r>
              <a:rPr lang="en-US" dirty="0" smtClean="0">
                <a:ea typeface="Malgun Gothic" panose="020B0503020000020004" pitchFamily="34" charset="-127"/>
                <a:cs typeface="Arial" panose="020B0604020202020204" pitchFamily="34" charset="0"/>
              </a:rPr>
              <a:t>This </a:t>
            </a:r>
            <a:r>
              <a:rPr lang="en-US" dirty="0">
                <a:ea typeface="Malgun Gothic" panose="020B0503020000020004" pitchFamily="34" charset="-127"/>
                <a:cs typeface="Arial" panose="020B0604020202020204" pitchFamily="34" charset="0"/>
              </a:rPr>
              <a:t>is recorded on all versions of Windows beginning with XP</a:t>
            </a:r>
            <a:r>
              <a:rPr lang="en-US" dirty="0" smtClean="0">
                <a:ea typeface="Malgun Gothic" panose="020B0503020000020004" pitchFamily="34" charset="-127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/>
              <a:t>A user interactively </a:t>
            </a:r>
            <a:r>
              <a:rPr lang="en-US" dirty="0" smtClean="0"/>
              <a:t>browses a </a:t>
            </a:r>
            <a:r>
              <a:rPr lang="en-US" dirty="0" smtClean="0"/>
              <a:t>directory</a:t>
            </a:r>
            <a:r>
              <a:rPr lang="en-US" dirty="0"/>
              <a:t> </a:t>
            </a:r>
            <a:endParaRPr lang="en-US" dirty="0"/>
          </a:p>
          <a:p>
            <a:pPr lvl="2"/>
            <a:r>
              <a:rPr lang="en-US" dirty="0">
                <a:ea typeface="Malgun Gothic" panose="020B0503020000020004" pitchFamily="34" charset="-127"/>
                <a:cs typeface="Arial" panose="020B0604020202020204" pitchFamily="34" charset="0"/>
              </a:rPr>
              <a:t>if a directory contains the files “</a:t>
            </a:r>
            <a:r>
              <a:rPr lang="en-US" i="1" dirty="0">
                <a:solidFill>
                  <a:schemeClr val="accent6"/>
                </a:solidFill>
                <a:ea typeface="Malgun Gothic" panose="020B0503020000020004" pitchFamily="34" charset="-127"/>
                <a:cs typeface="Arial" panose="020B0604020202020204" pitchFamily="34" charset="0"/>
              </a:rPr>
              <a:t>foo.txt</a:t>
            </a:r>
            <a:r>
              <a:rPr lang="en-US" dirty="0">
                <a:ea typeface="Malgun Gothic" panose="020B0503020000020004" pitchFamily="34" charset="-127"/>
                <a:cs typeface="Arial" panose="020B0604020202020204" pitchFamily="34" charset="0"/>
              </a:rPr>
              <a:t>” and “</a:t>
            </a:r>
            <a:r>
              <a:rPr lang="en-US" i="1" dirty="0">
                <a:solidFill>
                  <a:schemeClr val="accent6"/>
                </a:solidFill>
                <a:ea typeface="Malgun Gothic" panose="020B0503020000020004" pitchFamily="34" charset="-127"/>
                <a:cs typeface="Arial" panose="020B0604020202020204" pitchFamily="34" charset="0"/>
              </a:rPr>
              <a:t>bar.exe</a:t>
            </a:r>
            <a:r>
              <a:rPr lang="en-US" dirty="0">
                <a:ea typeface="Malgun Gothic" panose="020B0503020000020004" pitchFamily="34" charset="-127"/>
                <a:cs typeface="Arial" panose="020B0604020202020204" pitchFamily="34" charset="0"/>
              </a:rPr>
              <a:t>”, a Windows 7 system may record entries for these two files in the </a:t>
            </a:r>
            <a:r>
              <a:rPr lang="en-US" i="1" dirty="0" err="1">
                <a:solidFill>
                  <a:schemeClr val="accent6"/>
                </a:solidFill>
                <a:ea typeface="Malgun Gothic" panose="020B0503020000020004" pitchFamily="34" charset="-127"/>
                <a:cs typeface="Arial" panose="020B0604020202020204" pitchFamily="34" charset="0"/>
              </a:rPr>
              <a:t>Shimcache</a:t>
            </a:r>
            <a:r>
              <a:rPr lang="en-US" dirty="0" smtClean="0">
                <a:ea typeface="Malgun Gothic" panose="020B0503020000020004" pitchFamily="34" charset="-127"/>
                <a:cs typeface="Arial" panose="020B0604020202020204" pitchFamily="34" charset="0"/>
              </a:rPr>
              <a:t>.</a:t>
            </a:r>
          </a:p>
          <a:p>
            <a:pPr lvl="2"/>
            <a:r>
              <a:rPr lang="en-US" dirty="0">
                <a:ea typeface="Malgun Gothic" panose="020B0503020000020004" pitchFamily="34" charset="-127"/>
                <a:cs typeface="Arial" panose="020B0604020202020204" pitchFamily="34" charset="0"/>
              </a:rPr>
              <a:t>On Windows Vista, 7, Server 2008, and Server </a:t>
            </a:r>
            <a:r>
              <a:rPr lang="en-US" dirty="0" smtClean="0">
                <a:ea typeface="Malgun Gothic" panose="020B0503020000020004" pitchFamily="34" charset="-127"/>
                <a:cs typeface="Arial" panose="020B0604020202020204" pitchFamily="34" charset="0"/>
              </a:rPr>
              <a:t>2012</a:t>
            </a:r>
            <a:endParaRPr lang="en-US" dirty="0"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883" y="0"/>
            <a:ext cx="5502117" cy="177561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6467040" y="1447800"/>
            <a:ext cx="1238685" cy="149542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461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11.1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007DB5"/>
                </a:solidFill>
              </a:rPr>
              <a:t>Shimcache</a:t>
            </a:r>
            <a:r>
              <a:rPr lang="en-US" i="1" dirty="0" smtClean="0">
                <a:solidFill>
                  <a:srgbClr val="007DB5"/>
                </a:solidFill>
              </a:rPr>
              <a:t> 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990428" cy="419222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Stores </a:t>
            </a:r>
            <a:r>
              <a:rPr lang="en-US" dirty="0"/>
              <a:t>various file </a:t>
            </a:r>
            <a:r>
              <a:rPr lang="en-US" dirty="0">
                <a:solidFill>
                  <a:srgbClr val="FF0000"/>
                </a:solidFill>
              </a:rPr>
              <a:t>metadata</a:t>
            </a:r>
            <a:r>
              <a:rPr lang="en-US" dirty="0"/>
              <a:t> depending on the operating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File </a:t>
            </a:r>
            <a:r>
              <a:rPr lang="en-US" dirty="0"/>
              <a:t>Full </a:t>
            </a:r>
            <a:r>
              <a:rPr lang="en-US" dirty="0" smtClean="0"/>
              <a:t>Path </a:t>
            </a:r>
          </a:p>
          <a:p>
            <a:pPr lvl="1"/>
            <a:r>
              <a:rPr lang="en-US" dirty="0" smtClean="0"/>
              <a:t>File </a:t>
            </a:r>
            <a:r>
              <a:rPr lang="en-US" dirty="0"/>
              <a:t>Size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$</a:t>
            </a:r>
            <a:r>
              <a:rPr lang="en-US" i="1" dirty="0" err="1">
                <a:solidFill>
                  <a:srgbClr val="007DB5"/>
                </a:solidFill>
              </a:rPr>
              <a:t>Standard_Information</a:t>
            </a:r>
            <a:r>
              <a:rPr lang="en-US" i="1" dirty="0">
                <a:solidFill>
                  <a:srgbClr val="007DB5"/>
                </a:solidFill>
              </a:rPr>
              <a:t> </a:t>
            </a:r>
            <a:r>
              <a:rPr lang="en-US" dirty="0"/>
              <a:t>(SI) Last Modified time</a:t>
            </a:r>
          </a:p>
          <a:p>
            <a:pPr lvl="1"/>
            <a:r>
              <a:rPr lang="en-US" i="1" dirty="0" err="1">
                <a:solidFill>
                  <a:srgbClr val="007DB5"/>
                </a:solidFill>
              </a:rPr>
              <a:t>Shimcache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Last Updated time</a:t>
            </a:r>
          </a:p>
          <a:p>
            <a:pPr lvl="1"/>
            <a:r>
              <a:rPr lang="en-US" dirty="0"/>
              <a:t>Process Execution Flag : set this flag during process creation/execution </a:t>
            </a:r>
            <a:endParaRPr lang="en-US" dirty="0" smtClean="0"/>
          </a:p>
          <a:p>
            <a:r>
              <a:rPr lang="en-US" dirty="0" smtClean="0"/>
              <a:t>Only </a:t>
            </a:r>
            <a:r>
              <a:rPr lang="en-US" dirty="0"/>
              <a:t>contains the information prior to the system’s </a:t>
            </a:r>
            <a:r>
              <a:rPr lang="en-US" dirty="0">
                <a:solidFill>
                  <a:srgbClr val="FF0000"/>
                </a:solidFill>
              </a:rPr>
              <a:t>last </a:t>
            </a:r>
            <a:r>
              <a:rPr lang="en-US" dirty="0" smtClean="0">
                <a:solidFill>
                  <a:srgbClr val="FF0000"/>
                </a:solidFill>
              </a:rPr>
              <a:t>startup</a:t>
            </a:r>
          </a:p>
          <a:p>
            <a:pPr lvl="1"/>
            <a:r>
              <a:rPr lang="en-US" dirty="0"/>
              <a:t>current entries are stored only in memory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oldest data is replaced by new entries.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104" y="1942856"/>
            <a:ext cx="4789571" cy="265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75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53" y="1323371"/>
            <a:ext cx="7749988" cy="4557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2E5C229-70FD-4049-A49C-AC4A9F520A06}"/>
              </a:ext>
            </a:extLst>
          </p:cNvPr>
          <p:cNvSpPr txBox="1"/>
          <p:nvPr/>
        </p:nvSpPr>
        <p:spPr>
          <a:xfrm>
            <a:off x="1739153" y="954039"/>
            <a:ext cx="774998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Extract </a:t>
            </a:r>
            <a:r>
              <a:rPr lang="en-US" i="1" dirty="0" err="1" smtClean="0">
                <a:solidFill>
                  <a:srgbClr val="007DB5"/>
                </a:solidFill>
              </a:rPr>
              <a:t>shimcache</a:t>
            </a:r>
            <a:r>
              <a:rPr lang="en-US" dirty="0" smtClean="0"/>
              <a:t> from registry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016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11.2 </a:t>
            </a:r>
            <a:r>
              <a:rPr lang="en-US" i="1" dirty="0" err="1" smtClean="0">
                <a:solidFill>
                  <a:srgbClr val="007DB5"/>
                </a:solidFill>
              </a:rPr>
              <a:t>RecentFileCache.bcf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37160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i="1" dirty="0" err="1">
                <a:solidFill>
                  <a:srgbClr val="007DB5"/>
                </a:solidFill>
              </a:rPr>
              <a:t>RecentFileCache.bcf</a:t>
            </a:r>
            <a:r>
              <a:rPr lang="en-US" dirty="0"/>
              <a:t> file on the other hand only contained references to programs that recently executed. </a:t>
            </a:r>
            <a:endParaRPr lang="en-US" dirty="0" smtClean="0"/>
          </a:p>
          <a:p>
            <a:pPr lvl="1"/>
            <a:r>
              <a:rPr lang="en-US" i="1" dirty="0" err="1" smtClean="0">
                <a:solidFill>
                  <a:srgbClr val="007DB5"/>
                </a:solidFill>
              </a:rPr>
              <a:t>ShimCache</a:t>
            </a:r>
            <a:r>
              <a:rPr lang="en-US" dirty="0" smtClean="0"/>
              <a:t> </a:t>
            </a:r>
            <a:r>
              <a:rPr lang="en-US" dirty="0"/>
              <a:t>contains references to numerous programs over an extended period of time. </a:t>
            </a:r>
            <a:endParaRPr lang="en-US" dirty="0" smtClean="0"/>
          </a:p>
          <a:p>
            <a:pPr lvl="1"/>
            <a:r>
              <a:rPr lang="en-US" dirty="0" smtClean="0"/>
              <a:t>Windows 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i="1" dirty="0" err="1">
                <a:solidFill>
                  <a:srgbClr val="007DB5"/>
                </a:solidFill>
              </a:rPr>
              <a:t>RecentFileCache.bcf</a:t>
            </a:r>
            <a:r>
              <a:rPr lang="en-US" i="1" dirty="0">
                <a:solidFill>
                  <a:srgbClr val="007DB5"/>
                </a:solidFill>
              </a:rPr>
              <a:t> </a:t>
            </a:r>
            <a:r>
              <a:rPr lang="en-US" dirty="0"/>
              <a:t>file is a temporary storage location used during the process creation. </a:t>
            </a:r>
            <a:endParaRPr lang="en-US" dirty="0" smtClean="0"/>
          </a:p>
          <a:p>
            <a:pPr lvl="1"/>
            <a:r>
              <a:rPr lang="en-US" dirty="0" smtClean="0"/>
              <a:t>The storage </a:t>
            </a:r>
            <a:r>
              <a:rPr lang="en-US" dirty="0"/>
              <a:t>location is not used during all process creation; 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t's </a:t>
            </a:r>
            <a:r>
              <a:rPr lang="en-US" dirty="0"/>
              <a:t>mostly used for those processes that spawned from executables which were </a:t>
            </a:r>
            <a:r>
              <a:rPr lang="en-US" dirty="0">
                <a:solidFill>
                  <a:srgbClr val="FF0000"/>
                </a:solidFill>
              </a:rPr>
              <a:t>recently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copied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downloaded</a:t>
            </a:r>
            <a:r>
              <a:rPr lang="en-US" dirty="0"/>
              <a:t> to the system.</a:t>
            </a:r>
          </a:p>
        </p:txBody>
      </p:sp>
    </p:spTree>
    <p:extLst>
      <p:ext uri="{BB962C8B-B14F-4D97-AF65-F5344CB8AC3E}">
        <p14:creationId xmlns:p14="http://schemas.microsoft.com/office/powerpoint/2010/main" val="3328989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738" y="1077794"/>
            <a:ext cx="9464860" cy="10135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738" y="2783890"/>
            <a:ext cx="7913293" cy="34487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2E5C229-70FD-4049-A49C-AC4A9F520A06}"/>
              </a:ext>
            </a:extLst>
          </p:cNvPr>
          <p:cNvSpPr txBox="1"/>
          <p:nvPr/>
        </p:nvSpPr>
        <p:spPr>
          <a:xfrm>
            <a:off x="1144738" y="708462"/>
            <a:ext cx="774998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Find the location of </a:t>
            </a:r>
            <a:r>
              <a:rPr lang="en-US" i="1" dirty="0" err="1" smtClean="0">
                <a:solidFill>
                  <a:srgbClr val="007DB5"/>
                </a:solidFill>
              </a:rPr>
              <a:t>RecenfFileCache.bcf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2E5C229-70FD-4049-A49C-AC4A9F520A06}"/>
              </a:ext>
            </a:extLst>
          </p:cNvPr>
          <p:cNvSpPr txBox="1"/>
          <p:nvPr/>
        </p:nvSpPr>
        <p:spPr>
          <a:xfrm>
            <a:off x="1144738" y="2414558"/>
            <a:ext cx="774998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Show </a:t>
            </a:r>
            <a:r>
              <a:rPr lang="en-US" i="1" dirty="0" err="1" smtClean="0">
                <a:solidFill>
                  <a:srgbClr val="007DB5"/>
                </a:solidFill>
              </a:rPr>
              <a:t>RecenfFileCache.bcf</a:t>
            </a:r>
            <a:r>
              <a:rPr lang="en-US" i="1" dirty="0" smtClean="0">
                <a:solidFill>
                  <a:srgbClr val="007DB5"/>
                </a:solidFill>
              </a:rPr>
              <a:t> </a:t>
            </a:r>
            <a:endParaRPr lang="en-US" i="1" dirty="0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5940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>
                <a:solidFill>
                  <a:srgbClr val="007DB5"/>
                </a:solidFill>
              </a:rPr>
              <a:t>Amcache</a:t>
            </a:r>
            <a:r>
              <a:rPr lang="en-US" i="1" dirty="0">
                <a:solidFill>
                  <a:srgbClr val="007DB5"/>
                </a:solidFill>
              </a:rPr>
              <a:t> </a:t>
            </a:r>
            <a:r>
              <a:rPr lang="en-US" dirty="0" smtClean="0"/>
              <a:t>replaces</a:t>
            </a:r>
            <a:r>
              <a:rPr lang="en-US" i="1" dirty="0" smtClean="0">
                <a:solidFill>
                  <a:srgbClr val="007DB5"/>
                </a:solidFill>
              </a:rPr>
              <a:t>  </a:t>
            </a:r>
            <a:r>
              <a:rPr lang="en-US" i="1" dirty="0" err="1">
                <a:solidFill>
                  <a:srgbClr val="007DB5"/>
                </a:solidFill>
              </a:rPr>
              <a:t>RecentFileCache.bcf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699241"/>
          </a:xfrm>
        </p:spPr>
        <p:txBody>
          <a:bodyPr>
            <a:normAutofit/>
          </a:bodyPr>
          <a:lstStyle/>
          <a:p>
            <a:r>
              <a:rPr lang="en-US" dirty="0" smtClean="0"/>
              <a:t>Stores </a:t>
            </a:r>
            <a:r>
              <a:rPr lang="en-US" dirty="0"/>
              <a:t>metadata related to PE execution and program </a:t>
            </a:r>
            <a:r>
              <a:rPr lang="en-US" dirty="0" smtClean="0"/>
              <a:t>installation</a:t>
            </a:r>
          </a:p>
          <a:p>
            <a:pPr lvl="1"/>
            <a:r>
              <a:rPr lang="en-US" dirty="0" smtClean="0"/>
              <a:t>on </a:t>
            </a:r>
            <a:r>
              <a:rPr lang="en-US" dirty="0"/>
              <a:t>Windows </a:t>
            </a:r>
            <a:r>
              <a:rPr lang="en-US" dirty="0" smtClean="0"/>
              <a:t>8 </a:t>
            </a:r>
            <a:r>
              <a:rPr lang="en-US" dirty="0"/>
              <a:t>and Server 2008 R2 and above.</a:t>
            </a:r>
          </a:p>
          <a:p>
            <a:r>
              <a:rPr lang="en-US" dirty="0" smtClean="0"/>
              <a:t>Also </a:t>
            </a:r>
            <a:r>
              <a:rPr lang="en-US" dirty="0"/>
              <a:t>an important artifact to record the traces of anti-forensic programs, portable programs, and external storage </a:t>
            </a:r>
            <a:r>
              <a:rPr lang="en-US" dirty="0" smtClean="0"/>
              <a:t>devices.</a:t>
            </a:r>
          </a:p>
          <a:p>
            <a:r>
              <a:rPr lang="en-US" dirty="0"/>
              <a:t> </a:t>
            </a:r>
            <a:r>
              <a:rPr lang="en-US" dirty="0" smtClean="0"/>
              <a:t>Location: </a:t>
            </a:r>
          </a:p>
          <a:p>
            <a:pPr lvl="1"/>
            <a:r>
              <a:rPr lang="en-US" i="1" dirty="0" smtClean="0">
                <a:solidFill>
                  <a:srgbClr val="007DB5"/>
                </a:solidFill>
              </a:rPr>
              <a:t>C</a:t>
            </a:r>
            <a:r>
              <a:rPr lang="en-US" i="1" dirty="0">
                <a:solidFill>
                  <a:srgbClr val="007DB5"/>
                </a:solidFill>
              </a:rPr>
              <a:t>:\Windows\AppCompat\Programs\Amcache.hve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395" y="4801410"/>
            <a:ext cx="680491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Because we can’t find </a:t>
            </a:r>
            <a:r>
              <a:rPr lang="en-US" i="1" dirty="0" err="1" smtClean="0">
                <a:solidFill>
                  <a:srgbClr val="007DB5"/>
                </a:solidFill>
              </a:rPr>
              <a:t>amcache.hve</a:t>
            </a:r>
            <a:r>
              <a:rPr lang="en-US" i="1" dirty="0" smtClean="0">
                <a:solidFill>
                  <a:srgbClr val="007DB5"/>
                </a:solidFill>
              </a:rPr>
              <a:t> </a:t>
            </a:r>
            <a:r>
              <a:rPr lang="en-US" dirty="0" smtClean="0"/>
              <a:t>in .DD, if so we can use the following command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rip.pl –r </a:t>
            </a:r>
            <a:r>
              <a:rPr lang="en-US" i="1" dirty="0" err="1" smtClean="0">
                <a:solidFill>
                  <a:srgbClr val="FF0000"/>
                </a:solidFill>
              </a:rPr>
              <a:t>Amcache.hve</a:t>
            </a:r>
            <a:r>
              <a:rPr lang="en-US" i="1" dirty="0" smtClean="0">
                <a:solidFill>
                  <a:srgbClr val="FF0000"/>
                </a:solidFill>
              </a:rPr>
              <a:t> –p </a:t>
            </a:r>
            <a:r>
              <a:rPr lang="en-US" i="1" dirty="0" err="1" smtClean="0">
                <a:solidFill>
                  <a:srgbClr val="FF0000"/>
                </a:solidFill>
              </a:rPr>
              <a:t>amcache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3843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11.3</a:t>
            </a:r>
            <a:r>
              <a:rPr lang="en-US" dirty="0" smtClean="0"/>
              <a:t> </a:t>
            </a:r>
            <a:r>
              <a:rPr lang="en-US" i="1" dirty="0" err="1">
                <a:solidFill>
                  <a:srgbClr val="007DB5"/>
                </a:solidFill>
              </a:rPr>
              <a:t>UserAssist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7675"/>
          </a:xfrm>
        </p:spPr>
        <p:txBody>
          <a:bodyPr>
            <a:normAutofit/>
          </a:bodyPr>
          <a:lstStyle/>
          <a:p>
            <a:r>
              <a:rPr lang="en-US" dirty="0"/>
              <a:t>Windows System, every GUI-based programs launched from the desktop are tracked in this registry </a:t>
            </a:r>
            <a:r>
              <a:rPr lang="en-US" dirty="0" smtClean="0"/>
              <a:t>key</a:t>
            </a:r>
          </a:p>
          <a:p>
            <a:pPr lvl="1"/>
            <a:r>
              <a:rPr lang="en-US" i="1" dirty="0" smtClean="0"/>
              <a:t>timestamp</a:t>
            </a:r>
          </a:p>
          <a:p>
            <a:pPr lvl="1"/>
            <a:r>
              <a:rPr lang="en-US" i="1" dirty="0" smtClean="0"/>
              <a:t>Count</a:t>
            </a:r>
            <a:r>
              <a:rPr lang="en-US" i="1" dirty="0" smtClean="0">
                <a:solidFill>
                  <a:schemeClr val="accent6"/>
                </a:solidFill>
              </a:rPr>
              <a:t>: </a:t>
            </a:r>
            <a:r>
              <a:rPr lang="en-US" sz="1900" i="1" dirty="0">
                <a:solidFill>
                  <a:srgbClr val="007DB5"/>
                </a:solidFill>
              </a:rPr>
              <a:t>HKCU\Software\Microsoft\Windows\</a:t>
            </a:r>
            <a:r>
              <a:rPr lang="en-US" sz="1900" i="1" dirty="0" err="1">
                <a:solidFill>
                  <a:srgbClr val="007DB5"/>
                </a:solidFill>
              </a:rPr>
              <a:t>CurrentVersion</a:t>
            </a:r>
            <a:r>
              <a:rPr lang="en-US" sz="1900" i="1" dirty="0">
                <a:solidFill>
                  <a:srgbClr val="007DB5"/>
                </a:solidFill>
              </a:rPr>
              <a:t>\Explorer\</a:t>
            </a:r>
            <a:r>
              <a:rPr lang="en-US" sz="1900" i="1" dirty="0" err="1">
                <a:solidFill>
                  <a:srgbClr val="007DB5"/>
                </a:solidFill>
              </a:rPr>
              <a:t>UserAssist</a:t>
            </a:r>
            <a:r>
              <a:rPr lang="en-US" sz="1900" i="1" dirty="0">
                <a:solidFill>
                  <a:srgbClr val="007DB5"/>
                </a:solidFill>
              </a:rPr>
              <a:t>\{GUID}\Count</a:t>
            </a:r>
            <a:endParaRPr lang="en-US" sz="1600" i="1" dirty="0">
              <a:solidFill>
                <a:srgbClr val="007DB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785170"/>
            <a:ext cx="8696325" cy="232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90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58" y="1870592"/>
            <a:ext cx="10113022" cy="35586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6458" y="1501260"/>
            <a:ext cx="443692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List executed programs by the user informant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4093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26" y="1721854"/>
            <a:ext cx="9877518" cy="38444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8626" y="1352522"/>
            <a:ext cx="973888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Search if “</a:t>
            </a:r>
            <a:r>
              <a:rPr lang="en-US" i="1" dirty="0" smtClean="0">
                <a:solidFill>
                  <a:srgbClr val="007DB5"/>
                </a:solidFill>
              </a:rPr>
              <a:t>chrome</a:t>
            </a:r>
            <a:r>
              <a:rPr lang="en-US" dirty="0" smtClean="0"/>
              <a:t>” has been executed by the user informant. Show lines before and after the matches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2. </a:t>
            </a:r>
            <a:r>
              <a:rPr lang="en-US" dirty="0" smtClean="0"/>
              <a:t>How </a:t>
            </a:r>
            <a:r>
              <a:rPr lang="en-US" dirty="0"/>
              <a:t>to identify the partition information of PC image? (Method 1 -</a:t>
            </a:r>
            <a:r>
              <a:rPr lang="en-US" b="1" dirty="0" err="1"/>
              <a:t>fdisk</a:t>
            </a:r>
            <a:r>
              <a:rPr lang="en-US" dirty="0"/>
              <a:t>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4"/>
            <a:ext cx="4366846" cy="4348529"/>
          </a:xfrm>
        </p:spPr>
        <p:txBody>
          <a:bodyPr/>
          <a:lstStyle/>
          <a:p>
            <a:r>
              <a:rPr lang="en-US" dirty="0" smtClean="0"/>
              <a:t>What is partition/volume?</a:t>
            </a:r>
          </a:p>
          <a:p>
            <a:pPr lvl="1"/>
            <a:r>
              <a:rPr lang="en-US" dirty="0"/>
              <a:t>Boot </a:t>
            </a:r>
            <a:r>
              <a:rPr lang="en-US" dirty="0" smtClean="0"/>
              <a:t>partition</a:t>
            </a:r>
          </a:p>
          <a:p>
            <a:pPr lvl="2"/>
            <a:r>
              <a:rPr lang="en-US" dirty="0" smtClean="0"/>
              <a:t>OS </a:t>
            </a:r>
            <a:r>
              <a:rPr lang="en-US" dirty="0" err="1" smtClean="0"/>
              <a:t>foder</a:t>
            </a:r>
            <a:r>
              <a:rPr lang="en-US" dirty="0" smtClean="0"/>
              <a:t>: </a:t>
            </a:r>
            <a:r>
              <a:rPr lang="en-US" i="1" dirty="0">
                <a:solidFill>
                  <a:srgbClr val="007DB5"/>
                </a:solidFill>
              </a:rPr>
              <a:t>%</a:t>
            </a:r>
            <a:r>
              <a:rPr lang="en-US" i="1" dirty="0" err="1">
                <a:solidFill>
                  <a:srgbClr val="007DB5"/>
                </a:solidFill>
              </a:rPr>
              <a:t>systemroot</a:t>
            </a:r>
            <a:r>
              <a:rPr lang="en-US" i="1" dirty="0">
                <a:solidFill>
                  <a:srgbClr val="007DB5"/>
                </a:solidFill>
              </a:rPr>
              <a:t>%</a:t>
            </a:r>
            <a:endParaRPr lang="en-US" i="1" dirty="0" smtClean="0">
              <a:solidFill>
                <a:srgbClr val="007DB5"/>
              </a:solidFill>
            </a:endParaRPr>
          </a:p>
          <a:p>
            <a:pPr lvl="1"/>
            <a:r>
              <a:rPr lang="en-US" dirty="0" smtClean="0"/>
              <a:t>System partition</a:t>
            </a:r>
          </a:p>
          <a:p>
            <a:pPr lvl="2"/>
            <a:r>
              <a:rPr lang="en-US" dirty="0" smtClean="0"/>
              <a:t>Contains </a:t>
            </a:r>
            <a:r>
              <a:rPr lang="en-US" dirty="0"/>
              <a:t>the boot </a:t>
            </a:r>
            <a:r>
              <a:rPr lang="en-US" dirty="0" smtClean="0"/>
              <a:t>loader/bootstrap/MBR/GPT for booting OS</a:t>
            </a:r>
          </a:p>
          <a:p>
            <a:r>
              <a:rPr lang="en-US" dirty="0" smtClean="0"/>
              <a:t>Partitions shown on a physical disk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01" y="4112273"/>
            <a:ext cx="3435962" cy="27457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901" y="1848176"/>
            <a:ext cx="4662042" cy="2151712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3868616" y="3197672"/>
            <a:ext cx="2031999" cy="1776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790462" y="2405064"/>
            <a:ext cx="3630613" cy="8648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80000" y="3849385"/>
            <a:ext cx="2571262" cy="2628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9366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11.4 </a:t>
            </a:r>
            <a:r>
              <a:rPr lang="en-US" i="1" dirty="0" err="1" smtClean="0">
                <a:solidFill>
                  <a:srgbClr val="007DB5"/>
                </a:solidFill>
              </a:rPr>
              <a:t>Prefetch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memory management </a:t>
            </a:r>
            <a:r>
              <a:rPr lang="en-US" dirty="0" smtClean="0"/>
              <a:t>technology </a:t>
            </a:r>
            <a:endParaRPr lang="en-US" dirty="0"/>
          </a:p>
          <a:p>
            <a:pPr lvl="1"/>
            <a:r>
              <a:rPr lang="en-US" dirty="0" smtClean="0"/>
              <a:t>To </a:t>
            </a:r>
            <a:r>
              <a:rPr lang="en-US" dirty="0"/>
              <a:t>improve customer experience, </a:t>
            </a:r>
            <a:endParaRPr lang="en-US" dirty="0" smtClean="0"/>
          </a:p>
          <a:p>
            <a:pPr lvl="1"/>
            <a:r>
              <a:rPr lang="en-US" dirty="0" smtClean="0"/>
              <a:t>Introduced by Microsoft in </a:t>
            </a:r>
            <a:r>
              <a:rPr lang="en-US" dirty="0"/>
              <a:t>Windows XP and Windows 2003 Server.</a:t>
            </a:r>
            <a:endParaRPr lang="en-US" dirty="0" smtClean="0"/>
          </a:p>
          <a:p>
            <a:r>
              <a:rPr lang="en-US" dirty="0" smtClean="0"/>
              <a:t>Preloads most </a:t>
            </a:r>
            <a:r>
              <a:rPr lang="en-US" dirty="0"/>
              <a:t>frequently used </a:t>
            </a:r>
            <a:r>
              <a:rPr lang="en-US" dirty="0" smtClean="0"/>
              <a:t>software into memory</a:t>
            </a:r>
          </a:p>
          <a:p>
            <a:pPr lvl="1"/>
            <a:r>
              <a:rPr lang="en-US" dirty="0" smtClean="0"/>
              <a:t>To speed </a:t>
            </a:r>
            <a:r>
              <a:rPr lang="en-US" dirty="0"/>
              <a:t>the operating system booting and application launching</a:t>
            </a:r>
            <a:r>
              <a:rPr lang="en-US" dirty="0" smtClean="0"/>
              <a:t>.</a:t>
            </a:r>
          </a:p>
          <a:p>
            <a:r>
              <a:rPr lang="en-US" i="1" dirty="0">
                <a:solidFill>
                  <a:srgbClr val="007DB5"/>
                </a:solidFill>
              </a:rPr>
              <a:t>SuperFetch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 smtClean="0"/>
              <a:t>On </a:t>
            </a:r>
            <a:r>
              <a:rPr lang="en-US" dirty="0"/>
              <a:t>Windows </a:t>
            </a:r>
            <a:r>
              <a:rPr lang="en-US" dirty="0" smtClean="0"/>
              <a:t>Vista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improved version of </a:t>
            </a:r>
            <a:r>
              <a:rPr lang="en-US" i="1" dirty="0" err="1" smtClean="0">
                <a:solidFill>
                  <a:srgbClr val="007DB5"/>
                </a:solidFill>
              </a:rPr>
              <a:t>Prefetch</a:t>
            </a:r>
            <a:endParaRPr lang="en-US" i="1" dirty="0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7447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739" y="2315480"/>
            <a:ext cx="8997498" cy="2105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83739" y="1713919"/>
            <a:ext cx="74073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Stored in </a:t>
            </a:r>
            <a:r>
              <a:rPr lang="en-US" sz="2000" i="1" dirty="0">
                <a:solidFill>
                  <a:srgbClr val="007DB5"/>
                </a:solidFill>
              </a:rPr>
              <a:t>%SYSTEMROOT%\</a:t>
            </a:r>
            <a:r>
              <a:rPr lang="en-US" sz="2000" i="1" dirty="0" err="1" smtClean="0">
                <a:solidFill>
                  <a:srgbClr val="007DB5"/>
                </a:solidFill>
              </a:rPr>
              <a:t>Prefetch</a:t>
            </a:r>
            <a:r>
              <a:rPr lang="en-US" sz="2000" i="1" dirty="0">
                <a:solidFill>
                  <a:srgbClr val="007DB5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dirty="0" smtClean="0"/>
              <a:t>have </a:t>
            </a:r>
            <a:r>
              <a:rPr lang="en-US" sz="2000" dirty="0"/>
              <a:t>a </a:t>
            </a:r>
            <a:r>
              <a:rPr lang="en-US" sz="2000" i="1" dirty="0">
                <a:solidFill>
                  <a:srgbClr val="007DB5"/>
                </a:solidFill>
              </a:rPr>
              <a:t>.pf </a:t>
            </a:r>
            <a:r>
              <a:rPr lang="en-US" sz="2000" dirty="0"/>
              <a:t>extension </a:t>
            </a:r>
          </a:p>
        </p:txBody>
      </p:sp>
    </p:spTree>
    <p:extLst>
      <p:ext uri="{BB962C8B-B14F-4D97-AF65-F5344CB8AC3E}">
        <p14:creationId xmlns:p14="http://schemas.microsoft.com/office/powerpoint/2010/main" val="9179665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819" y="1723445"/>
            <a:ext cx="7157884" cy="37488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9819" y="1354113"/>
            <a:ext cx="346723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Exam </a:t>
            </a:r>
            <a:r>
              <a:rPr lang="en-US" i="1" dirty="0" err="1" smtClean="0">
                <a:solidFill>
                  <a:srgbClr val="007DB5"/>
                </a:solidFill>
              </a:rPr>
              <a:t>prefetch</a:t>
            </a:r>
            <a:r>
              <a:rPr lang="en-US" dirty="0" smtClean="0"/>
              <a:t> setting from registry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1707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79720"/>
          <a:stretch/>
        </p:blipFill>
        <p:spPr>
          <a:xfrm>
            <a:off x="1487260" y="1840492"/>
            <a:ext cx="8378494" cy="9781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3374"/>
          <a:stretch/>
        </p:blipFill>
        <p:spPr>
          <a:xfrm>
            <a:off x="1487260" y="2818614"/>
            <a:ext cx="8378494" cy="27310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87260" y="1471160"/>
            <a:ext cx="327615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Verify </a:t>
            </a:r>
            <a:r>
              <a:rPr lang="en-US" i="1" dirty="0" err="1" smtClean="0">
                <a:solidFill>
                  <a:srgbClr val="007DB5"/>
                </a:solidFill>
              </a:rPr>
              <a:t>Prefetch</a:t>
            </a:r>
            <a:r>
              <a:rPr lang="en-US" dirty="0" smtClean="0">
                <a:solidFill>
                  <a:srgbClr val="007DB5"/>
                </a:solidFill>
              </a:rPr>
              <a:t> </a:t>
            </a:r>
            <a:r>
              <a:rPr lang="en-US" dirty="0" smtClean="0"/>
              <a:t>folder has </a:t>
            </a:r>
            <a:r>
              <a:rPr lang="en-US" i="1" dirty="0" smtClean="0">
                <a:solidFill>
                  <a:srgbClr val="007DB5"/>
                </a:solidFill>
              </a:rPr>
              <a:t>.pf </a:t>
            </a:r>
            <a:r>
              <a:rPr lang="en-US" dirty="0" smtClean="0"/>
              <a:t>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049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116" y="633045"/>
            <a:ext cx="8388839" cy="58797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29328" y="1488128"/>
            <a:ext cx="423026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-f </a:t>
            </a:r>
            <a:r>
              <a:rPr lang="en-US" dirty="0"/>
              <a:t>FILE, --file </a:t>
            </a:r>
            <a:r>
              <a:rPr lang="en-US" dirty="0" err="1"/>
              <a:t>FILE</a:t>
            </a:r>
            <a:r>
              <a:rPr lang="en-US" dirty="0"/>
              <a:t>  Parse a given </a:t>
            </a:r>
            <a:r>
              <a:rPr lang="en-US" i="1" dirty="0" err="1">
                <a:solidFill>
                  <a:srgbClr val="007DB5"/>
                </a:solidFill>
              </a:rPr>
              <a:t>Prefetch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8116" y="263713"/>
            <a:ext cx="296331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Parse </a:t>
            </a:r>
            <a:r>
              <a:rPr lang="en-US" i="1" dirty="0" err="1" smtClean="0">
                <a:solidFill>
                  <a:srgbClr val="007DB5"/>
                </a:solidFill>
              </a:rPr>
              <a:t>Prefetch</a:t>
            </a:r>
            <a:r>
              <a:rPr lang="en-US" dirty="0" smtClean="0">
                <a:solidFill>
                  <a:srgbClr val="007DB5"/>
                </a:solidFill>
              </a:rPr>
              <a:t> </a:t>
            </a:r>
            <a:r>
              <a:rPr lang="en-US" dirty="0" smtClean="0"/>
              <a:t>of </a:t>
            </a:r>
            <a:r>
              <a:rPr lang="en-US" i="1" dirty="0" smtClean="0">
                <a:solidFill>
                  <a:srgbClr val="007DB5"/>
                </a:solidFill>
              </a:rPr>
              <a:t>chrome.exe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392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90" y="2425980"/>
            <a:ext cx="10703196" cy="20934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85226" y="3303405"/>
            <a:ext cx="365228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-c</a:t>
            </a:r>
            <a:r>
              <a:rPr lang="en-US" sz="1600" dirty="0"/>
              <a:t>, --csv   </a:t>
            </a:r>
            <a:r>
              <a:rPr lang="en-US" sz="1600" dirty="0" smtClean="0"/>
              <a:t>Present </a:t>
            </a:r>
            <a:r>
              <a:rPr lang="en-US" sz="1600" dirty="0"/>
              <a:t>results in CSV format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490" y="2056648"/>
            <a:ext cx="55580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Parse </a:t>
            </a:r>
            <a:r>
              <a:rPr lang="en-US" i="1" dirty="0" err="1" smtClean="0">
                <a:solidFill>
                  <a:srgbClr val="007DB5"/>
                </a:solidFill>
              </a:rPr>
              <a:t>Prefetch</a:t>
            </a:r>
            <a:r>
              <a:rPr lang="en-US" dirty="0" smtClean="0">
                <a:solidFill>
                  <a:srgbClr val="007DB5"/>
                </a:solidFill>
              </a:rPr>
              <a:t> </a:t>
            </a:r>
            <a:r>
              <a:rPr lang="en-US" dirty="0" smtClean="0"/>
              <a:t>of </a:t>
            </a:r>
            <a:r>
              <a:rPr lang="en-US" i="1" dirty="0" smtClean="0">
                <a:solidFill>
                  <a:srgbClr val="007DB5"/>
                </a:solidFill>
              </a:rPr>
              <a:t>chrome.exe </a:t>
            </a:r>
            <a:r>
              <a:rPr lang="en-US" dirty="0" smtClean="0"/>
              <a:t>and save the results to</a:t>
            </a:r>
            <a:r>
              <a:rPr lang="en-US" i="1" dirty="0" smtClean="0">
                <a:solidFill>
                  <a:srgbClr val="007DB5"/>
                </a:solidFill>
              </a:rPr>
              <a:t> .CSV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670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552" y="1799120"/>
            <a:ext cx="10059408" cy="30745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46552" y="4873657"/>
            <a:ext cx="732148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-d </a:t>
            </a:r>
            <a:r>
              <a:rPr lang="en-US" sz="2000" dirty="0"/>
              <a:t>DIRECTORY, --</a:t>
            </a:r>
            <a:r>
              <a:rPr lang="en-US" sz="2000" dirty="0" smtClean="0"/>
              <a:t>directory, parse </a:t>
            </a:r>
            <a:r>
              <a:rPr lang="en-US" sz="2000" dirty="0"/>
              <a:t>all PF files in a given directory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6552" y="1429788"/>
            <a:ext cx="58026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Parse the whole </a:t>
            </a:r>
            <a:r>
              <a:rPr lang="en-US" i="1" dirty="0" err="1" smtClean="0">
                <a:solidFill>
                  <a:srgbClr val="007DB5"/>
                </a:solidFill>
              </a:rPr>
              <a:t>Prefetch</a:t>
            </a:r>
            <a:r>
              <a:rPr lang="en-US" dirty="0" smtClean="0">
                <a:solidFill>
                  <a:srgbClr val="007DB5"/>
                </a:solidFill>
              </a:rPr>
              <a:t> </a:t>
            </a:r>
            <a:r>
              <a:rPr lang="en-US" dirty="0" smtClean="0"/>
              <a:t>folder and save the results to</a:t>
            </a:r>
            <a:r>
              <a:rPr lang="en-US" i="1" dirty="0" smtClean="0">
                <a:solidFill>
                  <a:srgbClr val="007DB5"/>
                </a:solidFill>
              </a:rPr>
              <a:t> .CSV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937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40" y="1745380"/>
            <a:ext cx="10759792" cy="35901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69982" y="2502519"/>
            <a:ext cx="547439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-e </a:t>
            </a:r>
            <a:r>
              <a:rPr lang="en-US" sz="1400" dirty="0"/>
              <a:t>EXECUTED, --executed </a:t>
            </a:r>
            <a:r>
              <a:rPr lang="en-US" sz="1400" dirty="0" err="1"/>
              <a:t>EXECUTED</a:t>
            </a:r>
            <a:r>
              <a:rPr lang="en-US" sz="1400" dirty="0"/>
              <a:t>,  Sort PF files by ALL execution times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7540" y="1376048"/>
            <a:ext cx="571432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Parse the whole </a:t>
            </a:r>
            <a:r>
              <a:rPr lang="en-US" i="1" dirty="0" err="1" smtClean="0">
                <a:solidFill>
                  <a:srgbClr val="007DB5"/>
                </a:solidFill>
              </a:rPr>
              <a:t>Prefetch</a:t>
            </a:r>
            <a:r>
              <a:rPr lang="en-US" dirty="0" smtClean="0">
                <a:solidFill>
                  <a:srgbClr val="007DB5"/>
                </a:solidFill>
              </a:rPr>
              <a:t> </a:t>
            </a:r>
            <a:r>
              <a:rPr lang="en-US" dirty="0" smtClean="0"/>
              <a:t>folder and sort by execution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8168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11.5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Mui</a:t>
            </a:r>
            <a:r>
              <a:rPr lang="en-US" dirty="0" err="1" smtClean="0"/>
              <a:t>Cache</a:t>
            </a:r>
            <a:r>
              <a:rPr lang="en-US" dirty="0"/>
              <a:t>: </a:t>
            </a:r>
            <a:r>
              <a:rPr lang="en-US" b="1" dirty="0">
                <a:solidFill>
                  <a:schemeClr val="accent1"/>
                </a:solidFill>
              </a:rPr>
              <a:t>M</a:t>
            </a:r>
            <a:r>
              <a:rPr lang="en-US" dirty="0"/>
              <a:t>ultilingual </a:t>
            </a:r>
            <a:r>
              <a:rPr lang="en-US" b="1" dirty="0">
                <a:solidFill>
                  <a:schemeClr val="accent1"/>
                </a:solidFill>
              </a:rPr>
              <a:t>U</a:t>
            </a:r>
            <a:r>
              <a:rPr lang="en-US" dirty="0"/>
              <a:t>ser </a:t>
            </a:r>
            <a:r>
              <a:rPr lang="en-US" b="1" dirty="0">
                <a:solidFill>
                  <a:schemeClr val="accent1"/>
                </a:solidFill>
              </a:rPr>
              <a:t>I</a:t>
            </a:r>
            <a:r>
              <a:rPr lang="en-US" dirty="0"/>
              <a:t>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MUI</a:t>
            </a:r>
          </a:p>
          <a:p>
            <a:pPr lvl="1"/>
            <a:r>
              <a:rPr lang="en-US" dirty="0" smtClean="0"/>
              <a:t>To support multiple language for software</a:t>
            </a:r>
          </a:p>
          <a:p>
            <a:r>
              <a:rPr lang="en-US" dirty="0" smtClean="0"/>
              <a:t>Drawback </a:t>
            </a:r>
          </a:p>
          <a:p>
            <a:pPr lvl="1"/>
            <a:r>
              <a:rPr lang="en-US" dirty="0" smtClean="0"/>
              <a:t>the MUI </a:t>
            </a:r>
            <a:r>
              <a:rPr lang="en-US" dirty="0"/>
              <a:t>scheme is that it’s a bit </a:t>
            </a:r>
            <a:r>
              <a:rPr lang="en-US" dirty="0" smtClean="0"/>
              <a:t>slower</a:t>
            </a:r>
          </a:p>
          <a:p>
            <a:r>
              <a:rPr lang="en-US" dirty="0" smtClean="0"/>
              <a:t>Solution: MUI </a:t>
            </a:r>
            <a:r>
              <a:rPr lang="en-US" dirty="0"/>
              <a:t>caching </a:t>
            </a:r>
            <a:r>
              <a:rPr lang="en-US" dirty="0" smtClean="0"/>
              <a:t>for </a:t>
            </a:r>
            <a:r>
              <a:rPr lang="en-US" dirty="0"/>
              <a:t>localized strings</a:t>
            </a:r>
          </a:p>
          <a:p>
            <a:pPr lvl="1"/>
            <a:r>
              <a:rPr lang="en-US" dirty="0" smtClean="0"/>
              <a:t>When the </a:t>
            </a:r>
            <a:r>
              <a:rPr lang="en-US" dirty="0"/>
              <a:t>right version of a string is retrieved from MUI file </a:t>
            </a:r>
            <a:r>
              <a:rPr lang="en-US" dirty="0" smtClean="0"/>
              <a:t>for </a:t>
            </a:r>
            <a:r>
              <a:rPr lang="en-US" dirty="0"/>
              <a:t>a given app, it’s stored in the registry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Then if the string is needed again, it can be retrieved from the registry, which is faster than having to open up the MUI file again.</a:t>
            </a:r>
          </a:p>
        </p:txBody>
      </p:sp>
    </p:spTree>
    <p:extLst>
      <p:ext uri="{BB962C8B-B14F-4D97-AF65-F5344CB8AC3E}">
        <p14:creationId xmlns:p14="http://schemas.microsoft.com/office/powerpoint/2010/main" val="1449074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30" y="2422722"/>
            <a:ext cx="8771300" cy="35161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70030" y="764366"/>
            <a:ext cx="879206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Windows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2000, Windows XP, Windows Server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2003: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HKEY_CURRENT_USER\Software\Microsoft\Windows\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ShellNoRoam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\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MUICache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0030" y="1876348"/>
            <a:ext cx="879206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Windows 10: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72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73" y="2113022"/>
            <a:ext cx="10524927" cy="29251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54507" y="1466691"/>
            <a:ext cx="657078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Since it is a file containing a copy of the entire disk, you can simply treat it like any other block device and run </a:t>
            </a:r>
            <a:r>
              <a:rPr lang="en-US" b="1" dirty="0" err="1">
                <a:solidFill>
                  <a:srgbClr val="222222"/>
                </a:solidFill>
                <a:latin typeface="Roboto"/>
              </a:rPr>
              <a:t>fdisk</a:t>
            </a:r>
            <a:endParaRPr lang="en-US" b="1" dirty="0">
              <a:solidFill>
                <a:srgbClr val="222222"/>
              </a:solidFill>
              <a:latin typeface="Robot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7273" y="5038156"/>
            <a:ext cx="1052492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Roboto"/>
              </a:rPr>
              <a:t>What is Block devices? </a:t>
            </a:r>
            <a:r>
              <a:rPr lang="nb-NO" dirty="0">
                <a:solidFill>
                  <a:srgbClr val="222222"/>
                </a:solidFill>
                <a:latin typeface="Roboto"/>
              </a:rPr>
              <a:t>hard drives, CD-ROM drives, RAM </a:t>
            </a:r>
            <a:endParaRPr lang="en-US" dirty="0">
              <a:solidFill>
                <a:srgbClr val="222222"/>
              </a:solidFill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Roboto"/>
              </a:rPr>
              <a:t>What is </a:t>
            </a:r>
            <a:r>
              <a:rPr lang="en-US" dirty="0" err="1">
                <a:solidFill>
                  <a:srgbClr val="222222"/>
                </a:solidFill>
                <a:latin typeface="Roboto"/>
              </a:rPr>
              <a:t>fdisk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? Format disk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8786790">
            <a:off x="2066965" y="4197733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8562701">
            <a:off x="4649331" y="4456350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93330" y="3853892"/>
            <a:ext cx="238090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</a:rPr>
              <a:t>“System" </a:t>
            </a:r>
            <a:r>
              <a:rPr lang="en-US" sz="1200" dirty="0">
                <a:latin typeface="Verdana" panose="020B0604030504040204" pitchFamily="34" charset="0"/>
              </a:rPr>
              <a:t>volume: bootstrap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52476" y="3797101"/>
            <a:ext cx="457200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</a:rPr>
              <a:t>“Boot" </a:t>
            </a:r>
            <a:r>
              <a:rPr lang="en-US" sz="1200" dirty="0">
                <a:latin typeface="Verdana" panose="020B0604030504040204" pitchFamily="34" charset="0"/>
              </a:rPr>
              <a:t>volume: the remainder of an operating system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7999" y="1739491"/>
            <a:ext cx="289252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Show partitions of the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800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60" y="900112"/>
            <a:ext cx="6327950" cy="17450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360" y="3259063"/>
            <a:ext cx="8797772" cy="27242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66360" y="530780"/>
            <a:ext cx="272004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Search for </a:t>
            </a:r>
            <a:r>
              <a:rPr lang="en-US" i="1" dirty="0" err="1" smtClean="0">
                <a:solidFill>
                  <a:srgbClr val="007DB5"/>
                </a:solidFill>
              </a:rPr>
              <a:t>muicache</a:t>
            </a:r>
            <a:r>
              <a:rPr lang="en-US" dirty="0" smtClean="0">
                <a:solidFill>
                  <a:srgbClr val="007DB5"/>
                </a:solidFill>
              </a:rPr>
              <a:t> </a:t>
            </a:r>
            <a:r>
              <a:rPr lang="en-US" dirty="0" smtClean="0"/>
              <a:t>plugin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6360" y="2933054"/>
            <a:ext cx="163294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Exam </a:t>
            </a:r>
            <a:r>
              <a:rPr lang="en-US" i="1" dirty="0" err="1" smtClean="0">
                <a:solidFill>
                  <a:srgbClr val="007DB5"/>
                </a:solidFill>
              </a:rPr>
              <a:t>muicache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7624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 smtClean="0">
                <a:solidFill>
                  <a:srgbClr val="FF0000"/>
                </a:solidFill>
              </a:rPr>
              <a:t>11</a:t>
            </a:r>
            <a:r>
              <a:rPr lang="en-US" smtClean="0">
                <a:solidFill>
                  <a:srgbClr val="FF0000"/>
                </a:solidFill>
              </a:rPr>
              <a:t>.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596513" cy="46034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[File] </a:t>
            </a:r>
            <a:r>
              <a:rPr lang="en-US" sz="2000" u="sng" dirty="0">
                <a:solidFill>
                  <a:srgbClr val="FF0000"/>
                </a:solidFill>
              </a:rPr>
              <a:t>Windows </a:t>
            </a:r>
            <a:r>
              <a:rPr lang="en-US" sz="2000" u="sng" dirty="0" err="1">
                <a:solidFill>
                  <a:srgbClr val="FF0000"/>
                </a:solidFill>
              </a:rPr>
              <a:t>Prefetch</a:t>
            </a:r>
            <a:r>
              <a:rPr lang="en-US" sz="2000" u="sng" dirty="0">
                <a:solidFill>
                  <a:srgbClr val="FF0000"/>
                </a:solidFill>
              </a:rPr>
              <a:t> folder 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chemeClr val="accent5"/>
                </a:solidFill>
              </a:rPr>
              <a:t>\Windows\Prefetch\*.</a:t>
            </a:r>
            <a:r>
              <a:rPr lang="en-US" sz="2000" dirty="0" smtClean="0">
                <a:solidFill>
                  <a:schemeClr val="accent5"/>
                </a:solidFill>
              </a:rPr>
              <a:t>pf  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chemeClr val="accent2"/>
                </a:solidFill>
              </a:rPr>
              <a:t>Executable file paths and their execution timestamps (+ execution counts</a:t>
            </a:r>
            <a:r>
              <a:rPr lang="en-US" sz="2000" dirty="0" smtClean="0">
                <a:solidFill>
                  <a:schemeClr val="accent2"/>
                </a:solidFill>
              </a:rPr>
              <a:t>)</a:t>
            </a:r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[File] </a:t>
            </a:r>
            <a:r>
              <a:rPr lang="en-US" sz="2000" u="sng" dirty="0" err="1" smtClean="0">
                <a:solidFill>
                  <a:srgbClr val="FF0000"/>
                </a:solidFill>
              </a:rPr>
              <a:t>IconCache</a:t>
            </a:r>
            <a:r>
              <a:rPr lang="en-US" sz="2000" u="sng" dirty="0" smtClean="0">
                <a:solidFill>
                  <a:srgbClr val="FF0000"/>
                </a:solidFill>
              </a:rPr>
              <a:t>  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chemeClr val="accent5"/>
                </a:solidFill>
              </a:rPr>
              <a:t>\</a:t>
            </a:r>
            <a:r>
              <a:rPr lang="en-US" sz="2000" dirty="0" smtClean="0">
                <a:solidFill>
                  <a:schemeClr val="accent5"/>
                </a:solidFill>
              </a:rPr>
              <a:t>Users\informant\</a:t>
            </a:r>
            <a:r>
              <a:rPr lang="en-US" sz="2000" dirty="0" err="1" smtClean="0">
                <a:solidFill>
                  <a:schemeClr val="accent5"/>
                </a:solidFill>
              </a:rPr>
              <a:t>AppData</a:t>
            </a:r>
            <a:r>
              <a:rPr lang="en-US" sz="2000" dirty="0" smtClean="0">
                <a:solidFill>
                  <a:schemeClr val="accent5"/>
                </a:solidFill>
              </a:rPr>
              <a:t>\Local\</a:t>
            </a:r>
            <a:r>
              <a:rPr lang="en-US" sz="2000" dirty="0" err="1" smtClean="0">
                <a:solidFill>
                  <a:schemeClr val="accent5"/>
                </a:solidFill>
              </a:rPr>
              <a:t>IconCache.db</a:t>
            </a:r>
            <a:r>
              <a:rPr lang="en-US" sz="2000" dirty="0" smtClean="0">
                <a:solidFill>
                  <a:schemeClr val="accent5"/>
                </a:solidFill>
              </a:rPr>
              <a:t>  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chemeClr val="accent2"/>
                </a:solidFill>
              </a:rPr>
              <a:t>Executable file paths and their icon </a:t>
            </a:r>
            <a:r>
              <a:rPr lang="en-US" sz="2000" dirty="0" smtClean="0">
                <a:solidFill>
                  <a:schemeClr val="accent2"/>
                </a:solidFill>
              </a:rPr>
              <a:t>images</a:t>
            </a:r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Reg</a:t>
            </a:r>
            <a:r>
              <a:rPr lang="en-US" sz="2000" dirty="0">
                <a:solidFill>
                  <a:srgbClr val="FF0000"/>
                </a:solidFill>
              </a:rPr>
              <a:t>] </a:t>
            </a:r>
            <a:r>
              <a:rPr lang="en-US" sz="2000" u="sng" dirty="0" err="1" smtClean="0">
                <a:solidFill>
                  <a:srgbClr val="FF0000"/>
                </a:solidFill>
              </a:rPr>
              <a:t>UserAssist</a:t>
            </a:r>
            <a:r>
              <a:rPr lang="en-US" sz="2000" u="sng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accent5"/>
                </a:solidFill>
              </a:rPr>
              <a:t>HKU\informant\Software\Microsoft\Windows\</a:t>
            </a:r>
            <a:r>
              <a:rPr lang="en-US" sz="2000" dirty="0" err="1">
                <a:solidFill>
                  <a:schemeClr val="accent5"/>
                </a:solidFill>
              </a:rPr>
              <a:t>CurrentVersion</a:t>
            </a:r>
            <a:r>
              <a:rPr lang="en-US" sz="2000" dirty="0">
                <a:solidFill>
                  <a:schemeClr val="accent5"/>
                </a:solidFill>
              </a:rPr>
              <a:t>\Explorer\</a:t>
            </a:r>
            <a:r>
              <a:rPr lang="en-US" sz="2000" dirty="0" err="1">
                <a:solidFill>
                  <a:schemeClr val="accent5"/>
                </a:solidFill>
              </a:rPr>
              <a:t>UserAssist</a:t>
            </a:r>
            <a:r>
              <a:rPr lang="en-US" sz="2000" dirty="0">
                <a:solidFill>
                  <a:schemeClr val="accent5"/>
                </a:solidFill>
              </a:rPr>
              <a:t>\*\Count</a:t>
            </a:r>
            <a:r>
              <a:rPr lang="en-US" sz="2000" dirty="0" smtClean="0">
                <a:solidFill>
                  <a:schemeClr val="accent5"/>
                </a:solidFill>
              </a:rPr>
              <a:t>\  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chemeClr val="accent2"/>
                </a:solidFill>
              </a:rPr>
              <a:t>Executable file paths and their execution timestamps (+ execution counts</a:t>
            </a:r>
            <a:r>
              <a:rPr lang="en-US" sz="2000" dirty="0" smtClean="0">
                <a:solidFill>
                  <a:schemeClr val="accent2"/>
                </a:solidFill>
              </a:rPr>
              <a:t>)</a:t>
            </a:r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Reg</a:t>
            </a:r>
            <a:r>
              <a:rPr lang="en-US" sz="2000" dirty="0">
                <a:solidFill>
                  <a:srgbClr val="FF0000"/>
                </a:solidFill>
              </a:rPr>
              <a:t>] </a:t>
            </a:r>
            <a:r>
              <a:rPr lang="en-US" sz="2000" u="sng" dirty="0">
                <a:solidFill>
                  <a:srgbClr val="FF0000"/>
                </a:solidFill>
              </a:rPr>
              <a:t>Application Compatibility (</a:t>
            </a:r>
            <a:r>
              <a:rPr lang="en-US" sz="2000" u="sng" dirty="0" err="1">
                <a:solidFill>
                  <a:srgbClr val="FF0000"/>
                </a:solidFill>
              </a:rPr>
              <a:t>Shimcache</a:t>
            </a:r>
            <a:r>
              <a:rPr lang="en-US" sz="2000" u="sng" dirty="0" smtClean="0">
                <a:solidFill>
                  <a:srgbClr val="FF0000"/>
                </a:solidFill>
              </a:rPr>
              <a:t>) </a:t>
            </a:r>
            <a:r>
              <a:rPr lang="en-US" sz="2000" dirty="0" smtClean="0">
                <a:solidFill>
                  <a:schemeClr val="accent5"/>
                </a:solidFill>
              </a:rPr>
              <a:t>HKLM\SYSTEM\</a:t>
            </a:r>
            <a:r>
              <a:rPr lang="en-US" sz="2000" dirty="0" err="1" smtClean="0">
                <a:solidFill>
                  <a:schemeClr val="accent5"/>
                </a:solidFill>
              </a:rPr>
              <a:t>ControlSet</a:t>
            </a:r>
            <a:r>
              <a:rPr lang="en-US" sz="2000" dirty="0">
                <a:solidFill>
                  <a:schemeClr val="accent5"/>
                </a:solidFill>
              </a:rPr>
              <a:t>###\Control\Session Manager\</a:t>
            </a:r>
            <a:r>
              <a:rPr lang="en-US" sz="2000" dirty="0" err="1">
                <a:solidFill>
                  <a:schemeClr val="accent5"/>
                </a:solidFill>
              </a:rPr>
              <a:t>AppCompatCache</a:t>
            </a:r>
            <a:r>
              <a:rPr lang="en-US" sz="2000" dirty="0" smtClean="0">
                <a:solidFill>
                  <a:schemeClr val="accent5"/>
                </a:solidFill>
              </a:rPr>
              <a:t>\ 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chemeClr val="accent2"/>
                </a:solidFill>
              </a:rPr>
              <a:t>Executable file paths and their modified </a:t>
            </a:r>
            <a:r>
              <a:rPr lang="en-US" sz="2000" dirty="0" smtClean="0">
                <a:solidFill>
                  <a:schemeClr val="accent2"/>
                </a:solidFill>
              </a:rPr>
              <a:t>timestamps</a:t>
            </a:r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/>
              <a:t>[</a:t>
            </a:r>
            <a:r>
              <a:rPr lang="en-US" sz="2000" dirty="0" err="1">
                <a:solidFill>
                  <a:srgbClr val="FF0000"/>
                </a:solidFill>
              </a:rPr>
              <a:t>Reg</a:t>
            </a:r>
            <a:r>
              <a:rPr lang="en-US" sz="2000" dirty="0">
                <a:solidFill>
                  <a:srgbClr val="FF0000"/>
                </a:solidFill>
              </a:rPr>
              <a:t>] </a:t>
            </a:r>
            <a:r>
              <a:rPr lang="en-US" sz="2000" u="sng" dirty="0">
                <a:solidFill>
                  <a:srgbClr val="FF0000"/>
                </a:solidFill>
              </a:rPr>
              <a:t>Application Compatibility </a:t>
            </a:r>
            <a:r>
              <a:rPr lang="en-US" sz="2000" u="sng" dirty="0" smtClean="0">
                <a:solidFill>
                  <a:srgbClr val="FF0000"/>
                </a:solidFill>
              </a:rPr>
              <a:t>Cache 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chemeClr val="accent5"/>
                </a:solidFill>
              </a:rPr>
              <a:t>HKU\informant\Software\Microsoft\Windows NT\</a:t>
            </a:r>
            <a:r>
              <a:rPr lang="en-US" sz="2000" dirty="0" err="1">
                <a:solidFill>
                  <a:schemeClr val="accent5"/>
                </a:solidFill>
              </a:rPr>
              <a:t>CurrentVersion</a:t>
            </a:r>
            <a:r>
              <a:rPr lang="en-US" sz="2000" dirty="0">
                <a:solidFill>
                  <a:schemeClr val="accent5"/>
                </a:solidFill>
              </a:rPr>
              <a:t>\</a:t>
            </a:r>
            <a:r>
              <a:rPr lang="en-US" sz="2000" dirty="0" err="1">
                <a:solidFill>
                  <a:schemeClr val="accent5"/>
                </a:solidFill>
              </a:rPr>
              <a:t>AppCompatFlags</a:t>
            </a:r>
            <a:r>
              <a:rPr lang="en-US" sz="2000" dirty="0">
                <a:solidFill>
                  <a:schemeClr val="accent5"/>
                </a:solidFill>
              </a:rPr>
              <a:t>\Compatibility Assistant</a:t>
            </a:r>
            <a:r>
              <a:rPr lang="en-US" sz="2000" dirty="0" smtClean="0">
                <a:solidFill>
                  <a:schemeClr val="accent5"/>
                </a:solidFill>
              </a:rPr>
              <a:t>\  </a:t>
            </a:r>
            <a:r>
              <a:rPr lang="en-US" sz="2000" dirty="0" smtClean="0">
                <a:solidFill>
                  <a:schemeClr val="accent2"/>
                </a:solidFill>
              </a:rPr>
              <a:t>Executable </a:t>
            </a:r>
            <a:r>
              <a:rPr lang="en-US" sz="2000" dirty="0">
                <a:solidFill>
                  <a:schemeClr val="accent2"/>
                </a:solidFill>
              </a:rPr>
              <a:t>file paths and their modified </a:t>
            </a:r>
            <a:r>
              <a:rPr lang="en-US" sz="2000" dirty="0" smtClean="0">
                <a:solidFill>
                  <a:schemeClr val="accent2"/>
                </a:solidFill>
              </a:rPr>
              <a:t>timestamps 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Reg</a:t>
            </a:r>
            <a:r>
              <a:rPr lang="en-US" sz="2000" dirty="0">
                <a:solidFill>
                  <a:srgbClr val="FF0000"/>
                </a:solidFill>
              </a:rPr>
              <a:t>] </a:t>
            </a:r>
            <a:r>
              <a:rPr lang="en-US" sz="2000" u="sng" dirty="0" err="1" smtClean="0">
                <a:solidFill>
                  <a:srgbClr val="FF0000"/>
                </a:solidFill>
              </a:rPr>
              <a:t>MuiCache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chemeClr val="accent5"/>
                </a:solidFill>
              </a:rPr>
              <a:t>HKU\informant\Software\Classes\Local Settings\Software\Microsoft\Windows\Shell\</a:t>
            </a:r>
            <a:r>
              <a:rPr lang="en-US" sz="2000" dirty="0" err="1">
                <a:solidFill>
                  <a:schemeClr val="accent5"/>
                </a:solidFill>
              </a:rPr>
              <a:t>MuiCache</a:t>
            </a:r>
            <a:r>
              <a:rPr lang="en-US" sz="2000" dirty="0" smtClean="0">
                <a:solidFill>
                  <a:schemeClr val="accent5"/>
                </a:solidFill>
              </a:rPr>
              <a:t>\ 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chemeClr val="accent2"/>
                </a:solidFill>
              </a:rPr>
              <a:t>Executable file paths</a:t>
            </a:r>
          </a:p>
        </p:txBody>
      </p:sp>
    </p:spTree>
    <p:extLst>
      <p:ext uri="{BB962C8B-B14F-4D97-AF65-F5344CB8AC3E}">
        <p14:creationId xmlns:p14="http://schemas.microsoft.com/office/powerpoint/2010/main" val="91090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Identify the partition information of PC image? (Method 2 -</a:t>
            </a:r>
            <a:r>
              <a:rPr lang="en-US" b="1" dirty="0" err="1"/>
              <a:t>mmls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4235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FF0000"/>
                </a:solidFill>
              </a:rPr>
              <a:t>Unallocated Space</a:t>
            </a:r>
            <a:r>
              <a:rPr lang="en-US" dirty="0"/>
              <a:t>?</a:t>
            </a:r>
          </a:p>
          <a:p>
            <a:pPr marL="742950" lvl="1" indent="-285750"/>
            <a:r>
              <a:rPr lang="en-US" dirty="0" smtClean="0"/>
              <a:t>Any </a:t>
            </a:r>
            <a:r>
              <a:rPr lang="en-US" dirty="0"/>
              <a:t>physical space on a hard drive that doesn't belong to a partition. </a:t>
            </a:r>
          </a:p>
          <a:p>
            <a:pPr marL="742950" lvl="1" indent="-285750"/>
            <a:r>
              <a:rPr lang="en-US" dirty="0"/>
              <a:t>No programs can write to the space. </a:t>
            </a:r>
          </a:p>
          <a:p>
            <a:pPr marL="742950" lvl="1" indent="-285750"/>
            <a:r>
              <a:rPr lang="en-US" dirty="0"/>
              <a:t>The space doesn't exist to the operating system. </a:t>
            </a:r>
          </a:p>
          <a:p>
            <a:pPr marL="285750" indent="-285750"/>
            <a:r>
              <a:rPr lang="en-US" dirty="0"/>
              <a:t>To make use of unallocated </a:t>
            </a:r>
            <a:r>
              <a:rPr lang="en-US" dirty="0" smtClean="0"/>
              <a:t>space</a:t>
            </a:r>
          </a:p>
          <a:p>
            <a:pPr marL="742950" lvl="1" indent="-285750"/>
            <a:r>
              <a:rPr lang="en-US" dirty="0" smtClean="0"/>
              <a:t>you </a:t>
            </a:r>
            <a:r>
              <a:rPr lang="en-US" dirty="0"/>
              <a:t>need to either create a new partition using the space or expand an existing partition</a:t>
            </a:r>
            <a:r>
              <a:rPr lang="en-US" dirty="0" smtClean="0"/>
              <a:t>.</a:t>
            </a:r>
          </a:p>
          <a:p>
            <a:pPr marL="285750" indent="-285750"/>
            <a:r>
              <a:rPr lang="en-US" dirty="0" smtClean="0"/>
              <a:t>Media </a:t>
            </a:r>
            <a:r>
              <a:rPr lang="en-US" dirty="0"/>
              <a:t>management ls (</a:t>
            </a:r>
            <a:r>
              <a:rPr lang="en-US" dirty="0" err="1"/>
              <a:t>mmls</a:t>
            </a:r>
            <a:r>
              <a:rPr lang="en-US" dirty="0"/>
              <a:t>): </a:t>
            </a:r>
            <a:endParaRPr lang="en-US" dirty="0" smtClean="0"/>
          </a:p>
          <a:p>
            <a:pPr marL="742950" lvl="1" indent="-285750"/>
            <a:r>
              <a:rPr lang="en-US" dirty="0" smtClean="0"/>
              <a:t>Can </a:t>
            </a:r>
            <a:r>
              <a:rPr lang="en-US" dirty="0"/>
              <a:t>show unallocated sectors so it can be used to search for hidden data</a:t>
            </a:r>
          </a:p>
          <a:p>
            <a:pPr marL="285750" indent="-285750"/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411" y="1889850"/>
            <a:ext cx="4874358" cy="386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1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77" y="2224508"/>
            <a:ext cx="9335814" cy="29787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60991" y="2654407"/>
            <a:ext cx="53095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media management ls (</a:t>
            </a:r>
            <a:r>
              <a:rPr lang="en-US" dirty="0" err="1"/>
              <a:t>mmls</a:t>
            </a:r>
            <a:r>
              <a:rPr lang="en-US" dirty="0"/>
              <a:t>): Can show unallocated sectors so it can be used to search for hidden data</a:t>
            </a:r>
          </a:p>
        </p:txBody>
      </p:sp>
      <p:sp>
        <p:nvSpPr>
          <p:cNvPr id="8" name="Right Arrow 7"/>
          <p:cNvSpPr/>
          <p:nvPr/>
        </p:nvSpPr>
        <p:spPr>
          <a:xfrm rot="8786790">
            <a:off x="2522301" y="4181459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8786790">
            <a:off x="2522301" y="4459365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75029" y="3219229"/>
            <a:ext cx="52770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</a:rPr>
              <a:t>MBR</a:t>
            </a:r>
          </a:p>
        </p:txBody>
      </p:sp>
      <p:sp>
        <p:nvSpPr>
          <p:cNvPr id="11" name="Right Arrow 10"/>
          <p:cNvSpPr/>
          <p:nvPr/>
        </p:nvSpPr>
        <p:spPr>
          <a:xfrm rot="8786790">
            <a:off x="2154748" y="3622548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7277" y="1837085"/>
            <a:ext cx="491570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Show partitions and unallocated space using </a:t>
            </a:r>
            <a:r>
              <a:rPr lang="en-US" i="1" dirty="0" err="1" smtClean="0">
                <a:solidFill>
                  <a:srgbClr val="007DB5"/>
                </a:solidFill>
              </a:rPr>
              <a:t>mmls</a:t>
            </a:r>
            <a:endParaRPr lang="en-US" i="1" dirty="0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02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Identify the partition information of PC image? (Method 3 -</a:t>
            </a:r>
            <a:r>
              <a:rPr lang="en-US" b="1" dirty="0"/>
              <a:t>parted</a:t>
            </a:r>
            <a:r>
              <a:rPr lang="en-US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9917"/>
            <a:ext cx="8338702" cy="42902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412941" y="2029917"/>
            <a:ext cx="227255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do not list partitions whose size is greater than 2 TB</a:t>
            </a:r>
          </a:p>
        </p:txBody>
      </p:sp>
    </p:spTree>
    <p:extLst>
      <p:ext uri="{BB962C8B-B14F-4D97-AF65-F5344CB8AC3E}">
        <p14:creationId xmlns:p14="http://schemas.microsoft.com/office/powerpoint/2010/main" val="1466241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658" y="1198820"/>
            <a:ext cx="7537446" cy="51840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8345" y="125029"/>
            <a:ext cx="4458086" cy="6553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1658" y="804947"/>
            <a:ext cx="551381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List the first partition details using file system stat (</a:t>
            </a:r>
            <a:r>
              <a:rPr lang="en-US" b="1" dirty="0" err="1"/>
              <a:t>fsstat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66059" y="1872791"/>
            <a:ext cx="284513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-b</a:t>
            </a:r>
            <a:r>
              <a:rPr lang="en-US" dirty="0"/>
              <a:t>: block size (default is 512)</a:t>
            </a:r>
          </a:p>
          <a:p>
            <a:r>
              <a:rPr lang="en-US" dirty="0">
                <a:solidFill>
                  <a:srgbClr val="FF0000"/>
                </a:solidFill>
              </a:rPr>
              <a:t>-o</a:t>
            </a:r>
            <a:r>
              <a:rPr lang="en-US" dirty="0"/>
              <a:t>: image offset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214723" y="1443318"/>
            <a:ext cx="522689" cy="5827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202706" y="493060"/>
            <a:ext cx="3236259" cy="19094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56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15523</TotalTime>
  <Words>1985</Words>
  <Application>Microsoft Office PowerPoint</Application>
  <PresentationFormat>Widescreen</PresentationFormat>
  <Paragraphs>279</Paragraphs>
  <Slides>51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Malgun Gothic</vt:lpstr>
      <vt:lpstr>Roboto</vt:lpstr>
      <vt:lpstr>Arial</vt:lpstr>
      <vt:lpstr>Calibri</vt:lpstr>
      <vt:lpstr>Calibri Light</vt:lpstr>
      <vt:lpstr>Times New Roman</vt:lpstr>
      <vt:lpstr>Verdana</vt:lpstr>
      <vt:lpstr>Office Theme</vt:lpstr>
      <vt:lpstr>Investigate Data Leakage Case </vt:lpstr>
      <vt:lpstr>1. What are the hash values (MD5 &amp; SHA-1) of the image? (Linux)</vt:lpstr>
      <vt:lpstr>PowerPoint Presentation</vt:lpstr>
      <vt:lpstr>2. How to identify the partition information of PC image? (Method 1 -fdisk)</vt:lpstr>
      <vt:lpstr>PowerPoint Presentation</vt:lpstr>
      <vt:lpstr>How to Identify the partition information of PC image? (Method 2 -mmls)</vt:lpstr>
      <vt:lpstr>PowerPoint Presentation</vt:lpstr>
      <vt:lpstr>How to Identify the partition information of PC image? (Method 3 -parted)</vt:lpstr>
      <vt:lpstr>PowerPoint Presentation</vt:lpstr>
      <vt:lpstr>PowerPoint Presentation</vt:lpstr>
      <vt:lpstr>2.1 What is Win version?</vt:lpstr>
      <vt:lpstr>2.2 How to show files (directories) in 2nd partition?</vt:lpstr>
      <vt:lpstr>2.2 How to list all deleted .docx files in the whole partition? </vt:lpstr>
      <vt:lpstr>PowerPoint Presentation</vt:lpstr>
      <vt:lpstr>Windows Registry Analysis Requirements</vt:lpstr>
      <vt:lpstr>3. What is the installed OS information in detail?</vt:lpstr>
      <vt:lpstr>PowerPoint Presentation</vt:lpstr>
      <vt:lpstr>PowerPoint Presentation</vt:lpstr>
      <vt:lpstr>4. What is the timezone setting?</vt:lpstr>
      <vt:lpstr>5. What is the computer name?</vt:lpstr>
      <vt:lpstr>6. How many accounts does the system have? (except Administrator, Guest, systemprofile, LocalService, NetworkService)</vt:lpstr>
      <vt:lpstr>PowerPoint Presentation</vt:lpstr>
      <vt:lpstr>6.1 What are NTLM of these account?</vt:lpstr>
      <vt:lpstr>6.2 How to Crack Windows 10 passwords?</vt:lpstr>
      <vt:lpstr>7. Who was the last user to logon into PC? </vt:lpstr>
      <vt:lpstr>8. When was the last recorded shutdown date/time?</vt:lpstr>
      <vt:lpstr>9. Explain the information of network interface(s) with an IP address assigned by DHCP.</vt:lpstr>
      <vt:lpstr>10. What applications were installed by the suspect after installing OS?</vt:lpstr>
      <vt:lpstr>10.1 What applications were uninstalled by the suspect after installing OS?</vt:lpstr>
      <vt:lpstr>11. List application execution logs (Executable path, execution time, execution count...)</vt:lpstr>
      <vt:lpstr>11.1 Shimcache </vt:lpstr>
      <vt:lpstr>11.1 Shimcache </vt:lpstr>
      <vt:lpstr>PowerPoint Presentation</vt:lpstr>
      <vt:lpstr>11.2 RecentFileCache.bcf</vt:lpstr>
      <vt:lpstr>PowerPoint Presentation</vt:lpstr>
      <vt:lpstr>Amcache replaces  RecentFileCache.bcf</vt:lpstr>
      <vt:lpstr>11.3 UserAssist</vt:lpstr>
      <vt:lpstr>PowerPoint Presentation</vt:lpstr>
      <vt:lpstr>PowerPoint Presentation</vt:lpstr>
      <vt:lpstr>11.4 Prefetch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11.5 MuiCache: Multilingual User Interface</vt:lpstr>
      <vt:lpstr>PowerPoint Presentation</vt:lpstr>
      <vt:lpstr>PowerPoint Presentation</vt:lpstr>
      <vt:lpstr>Summary of 11.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Frank Xu</cp:lastModifiedBy>
  <cp:revision>1403</cp:revision>
  <dcterms:created xsi:type="dcterms:W3CDTF">2020-09-14T14:43:27Z</dcterms:created>
  <dcterms:modified xsi:type="dcterms:W3CDTF">2020-12-21T00:14:25Z</dcterms:modified>
</cp:coreProperties>
</file>