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28"/>
  </p:notesMasterIdLst>
  <p:handoutMasterIdLst>
    <p:handoutMasterId r:id="rId29"/>
  </p:handoutMasterIdLst>
  <p:sldIdLst>
    <p:sldId id="256" r:id="rId2"/>
    <p:sldId id="603" r:id="rId3"/>
    <p:sldId id="585" r:id="rId4"/>
    <p:sldId id="586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1" r:id="rId20"/>
    <p:sldId id="602" r:id="rId21"/>
    <p:sldId id="597" r:id="rId22"/>
    <p:sldId id="598" r:id="rId23"/>
    <p:sldId id="599" r:id="rId24"/>
    <p:sldId id="600" r:id="rId25"/>
    <p:sldId id="588" r:id="rId26"/>
    <p:sldId id="58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1300" autoAdjust="0"/>
  </p:normalViewPr>
  <p:slideViewPr>
    <p:cSldViewPr snapToGrid="0" snapToObjects="1">
      <p:cViewPr varScale="1">
        <p:scale>
          <a:sx n="86" d="100"/>
          <a:sy n="86" d="100"/>
        </p:scale>
        <p:origin x="12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8044-1598-EF4E-BBDA-D110E031C231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2A42-ED51-374F-BBBC-F1258454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225-873F-6F40-BA29-3AE101B223B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F789-BC41-F84C-B61C-313B216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401836" y="928687"/>
            <a:ext cx="8340328" cy="223242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half" idx="1"/>
          </p:nvPr>
        </p:nvSpPr>
        <p:spPr>
          <a:xfrm>
            <a:off x="401836" y="3536156"/>
            <a:ext cx="8340328" cy="22324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8626078" y="6509742"/>
            <a:ext cx="181666" cy="175594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59957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John P. Dickerson - EC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foundation.zurb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7343"/>
            <a:ext cx="7772400" cy="3783744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</a:t>
            </a:r>
            <a:br>
              <a:rPr lang="en-US" sz="4000" dirty="0"/>
            </a:br>
            <a:r>
              <a:rPr lang="en-US" sz="4000" dirty="0"/>
              <a:t>Data Science</a:t>
            </a:r>
            <a:endParaRPr lang="en-US" sz="4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23506"/>
            <a:ext cx="6858000" cy="914397"/>
          </a:xfrm>
        </p:spPr>
        <p:txBody>
          <a:bodyPr>
            <a:normAutofit/>
          </a:bodyPr>
          <a:lstStyle/>
          <a:p>
            <a:r>
              <a:rPr lang="en-US" dirty="0"/>
              <a:t>John P Dickerson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15791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Lecture #25 – 11/24/2020</a:t>
            </a:r>
          </a:p>
          <a:p>
            <a:endParaRPr lang="en-US" sz="1600" b="1" dirty="0"/>
          </a:p>
          <a:p>
            <a:r>
              <a:rPr lang="en-US" sz="1600" b="1" dirty="0"/>
              <a:t>CMSC320</a:t>
            </a:r>
          </a:p>
          <a:p>
            <a:r>
              <a:rPr lang="en-US" sz="1600" b="1" dirty="0"/>
              <a:t>Tuesdays &amp; Thursdays</a:t>
            </a:r>
          </a:p>
          <a:p>
            <a:r>
              <a:rPr lang="en-US" sz="1600" b="1" dirty="0"/>
              <a:t>5:00pm – 6:15pm</a:t>
            </a:r>
            <a:br>
              <a:rPr lang="en-US" sz="1600" b="1" dirty="0"/>
            </a:b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(… or anytime on the Internet)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5713" y="5080696"/>
            <a:ext cx="3721993" cy="1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5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3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8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0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8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0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5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dream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run your ML algorithm(s) and it works well (?!)</a:t>
            </a:r>
          </a:p>
          <a:p>
            <a:r>
              <a:rPr lang="en-US" dirty="0"/>
              <a:t>Still: be skeptical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Very easy to accidentally let your ML algorithm cheat: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Peaking (train/test </a:t>
            </a:r>
            <a:r>
              <a:rPr lang="en-US" b="0" dirty="0" err="1"/>
              <a:t>bleedover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Including output as an input feature explicitly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Including output as an input feature implicitly</a:t>
            </a:r>
          </a:p>
          <a:p>
            <a:r>
              <a:rPr lang="en-US" dirty="0"/>
              <a:t>Try to solve the problem by hand;</a:t>
            </a:r>
          </a:p>
          <a:p>
            <a:r>
              <a:rPr lang="en-US" dirty="0"/>
              <a:t>Try to interpret the ML algorithm / output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Continue being skeptical.  Always be skeptical.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8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4B6A38-D40A-A448-A9F1-56BD97F4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Data Science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26AA27-31EC-8A49-9049-4A57BBE4005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DD043-648B-C849-BD16-A15E2CFB93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2242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66AA-732A-1F4A-8275-DADF5792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In Industry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4C792-C6AE-784A-AE34-753947E3C4B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056934-85BF-4B4A-8117-59981E989F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12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/>
              <a:t>data scientist?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types of “data scientists” in industry </a:t>
            </a:r>
            <a:r>
              <a:rPr lang="mr-IN" dirty="0"/>
              <a:t>…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Business analysts, renamed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“</a:t>
            </a:r>
            <a:r>
              <a:rPr lang="mr-IN" dirty="0"/>
              <a:t>…</a:t>
            </a:r>
            <a:r>
              <a:rPr lang="en-US" dirty="0"/>
              <a:t> someone who analyzes an organization or business domain (real or hypothetical) and documents its business or processes or systems, assessing the business model or its integration with technology.”  </a:t>
            </a:r>
            <a:r>
              <a:rPr lang="mr-IN" dirty="0"/>
              <a:t>–</a:t>
            </a:r>
            <a:r>
              <a:rPr lang="en-US" dirty="0"/>
              <a:t> Wikipedia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Statisticians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Machine learning engineer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Backend tools developer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23429" y="6531429"/>
            <a:ext cx="263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Thanks to: Zico </a:t>
            </a:r>
            <a:r>
              <a:rPr lang="en-US" sz="1600" i="1" dirty="0" err="1"/>
              <a:t>Kolter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0509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statistics vs machine learning approaches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(Two are nearly mixed in most job calls you will see.)</a:t>
            </a:r>
          </a:p>
          <a:p>
            <a:endParaRPr lang="en-US" dirty="0"/>
          </a:p>
          <a:p>
            <a:r>
              <a:rPr lang="en-US" dirty="0"/>
              <a:t>Developing data science tools vs. doing data analysis</a:t>
            </a:r>
          </a:p>
          <a:p>
            <a:endParaRPr lang="en-US" dirty="0"/>
          </a:p>
          <a:p>
            <a:r>
              <a:rPr lang="en-US" dirty="0"/>
              <a:t>Working on a core business product vs more nebulous “identification of value” for the firm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personal website.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Free hosting options: GitHub Pages, Google Sites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Pay for your own URL (but not the hosting).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Make a clean website, and make sure it renders on mobile: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Bootstrap: </a:t>
            </a:r>
            <a:r>
              <a:rPr lang="en-US" dirty="0">
                <a:hlinkClick r:id="rId2"/>
              </a:rPr>
              <a:t>https://getbootstrap.com/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Foundation: </a:t>
            </a:r>
            <a:r>
              <a:rPr lang="en-US" dirty="0">
                <a:hlinkClick r:id="rId3"/>
              </a:rPr>
              <a:t>http://foundation.zurb.com/</a:t>
            </a:r>
            <a:endParaRPr lang="en-US" dirty="0"/>
          </a:p>
          <a:p>
            <a:r>
              <a:rPr lang="en-US" dirty="0"/>
              <a:t>Highlight relevant coursework, open source projects, tangible work experience,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Highlight tools that you know (not just programming languages, but also frameworks like </a:t>
            </a:r>
            <a:r>
              <a:rPr lang="en-US" dirty="0" err="1"/>
              <a:t>TensorFlow</a:t>
            </a:r>
            <a:r>
              <a:rPr lang="en-US" dirty="0"/>
              <a:t> and general tech skills)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1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“Requirements”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job postings </a:t>
            </a:r>
            <a:r>
              <a:rPr lang="mr-IN" dirty="0"/>
              <a:t>–</a:t>
            </a:r>
            <a:r>
              <a:rPr lang="en-US" dirty="0"/>
              <a:t> and, honestly, CS postings in general </a:t>
            </a:r>
            <a:r>
              <a:rPr lang="mr-IN" dirty="0"/>
              <a:t>–</a:t>
            </a:r>
            <a:r>
              <a:rPr lang="en-US" dirty="0"/>
              <a:t> often have completely nonsense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The group is filtering out some noise from the applicant pool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Somebody wrote the posting and went buzzword crazy</a:t>
            </a:r>
          </a:p>
          <a:p>
            <a:r>
              <a:rPr lang="en-US" dirty="0"/>
              <a:t>In most cases (unless the position is a team lead, pure R&amp;D, or a very senior role) you can work around requirements: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A good, simple website with good, clean projects can work wonders here </a:t>
            </a:r>
            <a:r>
              <a:rPr lang="mr-IN" b="0" dirty="0"/>
              <a:t>…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Reach out and speak directly with team members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Alumni network, internship network, online forums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223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that there is no standard for being a “data scientist” </a:t>
            </a:r>
            <a:r>
              <a:rPr lang="mr-IN" dirty="0"/>
              <a:t>–</a:t>
            </a:r>
            <a:r>
              <a:rPr lang="en-US" dirty="0"/>
              <a:t> and there is also no standard interview style </a:t>
            </a:r>
            <a:r>
              <a:rPr lang="mr-IN" dirty="0"/>
              <a:t>…</a:t>
            </a:r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 but, generally, you’ll be asked about the five “chunks” we covered/are covering in this class, plus core CS stuff: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Software engineering questions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Data collection and management questions (SQL, APIs, scraping, newer DB stuff like NoSQL, Graph DBs, </a:t>
            </a:r>
            <a:r>
              <a:rPr lang="en-US" b="0" dirty="0" err="1"/>
              <a:t>etc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General “how would you approach </a:t>
            </a:r>
            <a:r>
              <a:rPr lang="mr-IN" b="0" dirty="0"/>
              <a:t>…</a:t>
            </a:r>
            <a:r>
              <a:rPr lang="en-US" b="0" dirty="0"/>
              <a:t>” EDA questions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Machine learning questions (“general” best practices, but you should be able to describe DTs, RFs, SVM, </a:t>
            </a:r>
            <a:r>
              <a:rPr lang="en-US" b="0" dirty="0">
                <a:solidFill>
                  <a:schemeClr val="tx2"/>
                </a:solidFill>
              </a:rPr>
              <a:t>basic neural nets</a:t>
            </a:r>
            <a:r>
              <a:rPr lang="en-US" b="0" dirty="0"/>
              <a:t>, KNN, OLS, </a:t>
            </a:r>
            <a:r>
              <a:rPr lang="en-US" b="0" dirty="0">
                <a:solidFill>
                  <a:schemeClr val="tx2"/>
                </a:solidFill>
              </a:rPr>
              <a:t>boosting</a:t>
            </a:r>
            <a:r>
              <a:rPr lang="en-US" b="0" dirty="0"/>
              <a:t>, PCA, </a:t>
            </a:r>
            <a:r>
              <a:rPr lang="en-US" b="0" dirty="0">
                <a:solidFill>
                  <a:schemeClr val="tx2"/>
                </a:solidFill>
              </a:rPr>
              <a:t>feature selection</a:t>
            </a:r>
            <a:r>
              <a:rPr lang="en-US" b="0" dirty="0"/>
              <a:t>, clustering)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Basic “best practices” for statistics, e.g., hypothesis testing</a:t>
            </a:r>
          </a:p>
          <a:p>
            <a:r>
              <a:rPr lang="en-US" dirty="0"/>
              <a:t>Take-home data analysis project (YMMV)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school, Academia, R&amp;D,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science isn’t really an academic discipline by itself, but it comes up </a:t>
            </a:r>
            <a:r>
              <a:rPr lang="en-US" dirty="0">
                <a:solidFill>
                  <a:schemeClr val="tx2"/>
                </a:solidFill>
              </a:rPr>
              <a:t>everywhere</a:t>
            </a:r>
            <a:r>
              <a:rPr lang="en-US" dirty="0"/>
              <a:t> within and without CS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Modern science is built on a “CS and Statistics stack”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Academic work in the area: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Outside of CS, using techniques from this class to help fundamental research in that field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Within CS, fundamental research in: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Machine learning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Statistics (non-pure theory)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Databases and data management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Incentives, game theory, mechanism design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Within CS, trying to automate data science (e.g., Google Cloud’s Predictive Analytics, “Automatic Statistician,”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9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0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4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0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55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16843</TotalTime>
  <Words>707</Words>
  <Application>Microsoft Macintosh PowerPoint</Application>
  <PresentationFormat>On-screen Show (4:3)</PresentationFormat>
  <Paragraphs>97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Black</vt:lpstr>
      <vt:lpstr>Calibri</vt:lpstr>
      <vt:lpstr>Essential</vt:lpstr>
      <vt:lpstr>Introduction to  Data Science</vt:lpstr>
      <vt:lpstr>Debugging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dream</vt:lpstr>
      <vt:lpstr>Data Science In Industry</vt:lpstr>
      <vt:lpstr>What is a data scientist?</vt:lpstr>
      <vt:lpstr>Key differences</vt:lpstr>
      <vt:lpstr>Finding a job</vt:lpstr>
      <vt:lpstr>“Requirements”</vt:lpstr>
      <vt:lpstr>Interviewing</vt:lpstr>
      <vt:lpstr>Graduate school, Academia, R&amp;D,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at CMU</dc:title>
  <dc:creator>John Dickerson</dc:creator>
  <cp:lastModifiedBy>John Paul Dickerson</cp:lastModifiedBy>
  <cp:revision>2025</cp:revision>
  <cp:lastPrinted>2019-09-11T18:15:05Z</cp:lastPrinted>
  <dcterms:created xsi:type="dcterms:W3CDTF">2013-03-05T15:39:19Z</dcterms:created>
  <dcterms:modified xsi:type="dcterms:W3CDTF">2020-11-24T21:46:54Z</dcterms:modified>
</cp:coreProperties>
</file>