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/>
          </p:nvPr>
        </p:nvSpPr>
        <p:spPr>
          <a:xfrm>
            <a:off x="1270000" y="56896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劇情RPG遊戲開發計畫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劇情RPG遊戲開發計畫</a:t>
            </a:r>
          </a:p>
        </p:txBody>
      </p:sp>
      <p:sp>
        <p:nvSpPr>
          <p:cNvPr id="120" name="負責人：吳聖翊~Jackson,  楊斯惟~Owen,  李君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負責人：吳聖翊~Jackson,  楊斯惟~Owen,  李君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rocessing程式設計人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4800">
              <a:defRPr cap="none" sz="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Processing程式設計人員</a:t>
            </a:r>
          </a:p>
        </p:txBody>
      </p:sp>
      <p:sp>
        <p:nvSpPr>
          <p:cNvPr id="183" name="依照程式分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依照程式分組</a:t>
            </a:r>
          </a:p>
          <a:p>
            <a:pPr/>
            <a:r>
              <a:t>專門製作外部彩蛋程式</a:t>
            </a:r>
          </a:p>
          <a:p>
            <a:pPr/>
            <a:r>
              <a:t>製作部分特效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美工人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4800">
              <a:defRPr cap="none" sz="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美工人員</a:t>
            </a:r>
          </a:p>
        </p:txBody>
      </p:sp>
      <p:sp>
        <p:nvSpPr>
          <p:cNvPr id="186" name="介面設計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介面設計</a:t>
            </a:r>
          </a:p>
          <a:p>
            <a:pPr/>
            <a:r>
              <a:t>人物設計</a:t>
            </a:r>
          </a:p>
          <a:p>
            <a:pPr/>
            <a:r>
              <a:t>背景設計</a:t>
            </a:r>
          </a:p>
          <a:p>
            <a:pPr/>
            <a:r>
              <a:t>手繪、電繪 SAI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劇本人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4800">
              <a:defRPr cap="none" sz="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劇本人員</a:t>
            </a:r>
          </a:p>
        </p:txBody>
      </p:sp>
      <p:sp>
        <p:nvSpPr>
          <p:cNvPr id="189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音效人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4800">
              <a:defRPr cap="none" sz="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音效人員</a:t>
            </a:r>
          </a:p>
        </p:txBody>
      </p:sp>
      <p:sp>
        <p:nvSpPr>
          <p:cNvPr id="192" name="混音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混音</a:t>
            </a:r>
          </a:p>
          <a:p>
            <a:pPr/>
            <a:r>
              <a:t>作曲</a:t>
            </a:r>
          </a:p>
          <a:p>
            <a:pPr/>
            <a:r>
              <a:t>Audacity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跨平台工作人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4800">
              <a:defRPr cap="none" sz="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跨平台工作人員</a:t>
            </a:r>
          </a:p>
        </p:txBody>
      </p:sp>
      <p:sp>
        <p:nvSpPr>
          <p:cNvPr id="195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大安高級工業職業學校行政大樓資訊科電腦教室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大安高級工業職業學校行政大樓資訊科電腦教室</a:t>
            </a:r>
          </a:p>
          <a:p>
            <a:pPr>
              <a:defRPr sz="3200"/>
            </a:pPr>
            <a:r>
              <a:t>2018年1月18日 星期五 上午 10 : 20 ~ 10 : 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計畫介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計畫介紹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計畫緣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計畫緣由</a:t>
            </a:r>
          </a:p>
        </p:txBody>
      </p:sp>
      <p:sp>
        <p:nvSpPr>
          <p:cNvPr id="127" name="讓各位有一個發表自己能力、以及興趣的地方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讓各位有一個發表自己能力、以及興趣的地方</a:t>
            </a:r>
          </a:p>
          <a:p>
            <a:pPr marL="0" indent="0">
              <a:buSzTx/>
              <a:buNone/>
            </a:pPr>
            <a:r>
              <a:t>增進各位在不同領域的能力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計畫目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計畫目標</a:t>
            </a:r>
          </a:p>
        </p:txBody>
      </p:sp>
      <p:sp>
        <p:nvSpPr>
          <p:cNvPr id="130" name="以Ｃ＃製作主要遊戲框架，並由Processing製作外部彩蛋程式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以Ｃ＃製作主要遊戲框架，並由Processing製作外部彩蛋程式。</a:t>
            </a:r>
          </a:p>
          <a:p>
            <a:pPr marL="0" indent="0">
              <a:buSzTx/>
              <a:buNone/>
            </a:pPr>
            <a:r>
              <a:t>利用C#的System語法控制實體系統，以達到突破第四面牆的效果。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此程式為樹狀結構，透過劇情的不同，發展出不同的結果，由C#類別程式控制"/>
          <p:cNvSpPr txBox="1"/>
          <p:nvPr>
            <p:ph type="title"/>
          </p:nvPr>
        </p:nvSpPr>
        <p:spPr>
          <a:xfrm>
            <a:off x="355600" y="254000"/>
            <a:ext cx="12293600" cy="1740510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4600"/>
              </a:spcBef>
              <a:defRPr cap="none" sz="4000"/>
            </a:lvl1pPr>
          </a:lstStyle>
          <a:p>
            <a:pPr/>
            <a:r>
              <a:t>此程式為樹狀結構，透過劇情的不同，發展出不同的結果，由C#類別程式控制</a:t>
            </a:r>
          </a:p>
        </p:txBody>
      </p:sp>
      <p:sp>
        <p:nvSpPr>
          <p:cNvPr id="133" name="主程式"/>
          <p:cNvSpPr/>
          <p:nvPr/>
        </p:nvSpPr>
        <p:spPr>
          <a:xfrm>
            <a:off x="5342604" y="2382188"/>
            <a:ext cx="2319592" cy="74069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主程式</a:t>
            </a:r>
          </a:p>
        </p:txBody>
      </p:sp>
      <p:sp>
        <p:nvSpPr>
          <p:cNvPr id="134" name="劇情發展 1"/>
          <p:cNvSpPr/>
          <p:nvPr/>
        </p:nvSpPr>
        <p:spPr>
          <a:xfrm>
            <a:off x="3660525" y="3798016"/>
            <a:ext cx="2520938" cy="74069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劇情發展 1</a:t>
            </a:r>
          </a:p>
        </p:txBody>
      </p:sp>
      <p:sp>
        <p:nvSpPr>
          <p:cNvPr id="135" name="劇情發展 2"/>
          <p:cNvSpPr/>
          <p:nvPr/>
        </p:nvSpPr>
        <p:spPr>
          <a:xfrm>
            <a:off x="6835525" y="3792497"/>
            <a:ext cx="2520938" cy="740697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劇情發展 2</a:t>
            </a:r>
          </a:p>
        </p:txBody>
      </p:sp>
      <p:sp>
        <p:nvSpPr>
          <p:cNvPr id="136" name="線條"/>
          <p:cNvSpPr/>
          <p:nvPr/>
        </p:nvSpPr>
        <p:spPr>
          <a:xfrm flipV="1">
            <a:off x="6506933" y="3113425"/>
            <a:ext cx="1" cy="249789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7" name="線條"/>
          <p:cNvSpPr/>
          <p:nvPr/>
        </p:nvSpPr>
        <p:spPr>
          <a:xfrm>
            <a:off x="7909613" y="3377176"/>
            <a:ext cx="1" cy="415050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" name="線條"/>
          <p:cNvSpPr/>
          <p:nvPr/>
        </p:nvSpPr>
        <p:spPr>
          <a:xfrm>
            <a:off x="4920994" y="3377176"/>
            <a:ext cx="1" cy="415050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9" name="線條"/>
          <p:cNvSpPr/>
          <p:nvPr/>
        </p:nvSpPr>
        <p:spPr>
          <a:xfrm>
            <a:off x="4880601" y="3353444"/>
            <a:ext cx="3039026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" name="劇情發展 11"/>
          <p:cNvSpPr/>
          <p:nvPr/>
        </p:nvSpPr>
        <p:spPr>
          <a:xfrm>
            <a:off x="2034925" y="4959546"/>
            <a:ext cx="2051882" cy="6077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劇情發展 11</a:t>
            </a:r>
          </a:p>
        </p:txBody>
      </p:sp>
      <p:sp>
        <p:nvSpPr>
          <p:cNvPr id="141" name="劇情發展12"/>
          <p:cNvSpPr/>
          <p:nvPr/>
        </p:nvSpPr>
        <p:spPr>
          <a:xfrm>
            <a:off x="4498725" y="4959546"/>
            <a:ext cx="2051882" cy="6077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劇情發展12</a:t>
            </a:r>
          </a:p>
        </p:txBody>
      </p:sp>
      <p:sp>
        <p:nvSpPr>
          <p:cNvPr id="142" name="劇情發展 21"/>
          <p:cNvSpPr/>
          <p:nvPr/>
        </p:nvSpPr>
        <p:spPr>
          <a:xfrm>
            <a:off x="6962525" y="4959546"/>
            <a:ext cx="2051882" cy="6077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劇情發展 21</a:t>
            </a:r>
          </a:p>
        </p:txBody>
      </p:sp>
      <p:sp>
        <p:nvSpPr>
          <p:cNvPr id="143" name="劇情發展 22"/>
          <p:cNvSpPr/>
          <p:nvPr/>
        </p:nvSpPr>
        <p:spPr>
          <a:xfrm>
            <a:off x="9426325" y="4959546"/>
            <a:ext cx="2051882" cy="6077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劇情發展 22</a:t>
            </a:r>
          </a:p>
        </p:txBody>
      </p:sp>
      <p:sp>
        <p:nvSpPr>
          <p:cNvPr id="144" name="線條"/>
          <p:cNvSpPr/>
          <p:nvPr/>
        </p:nvSpPr>
        <p:spPr>
          <a:xfrm>
            <a:off x="3123190" y="4725080"/>
            <a:ext cx="231959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5" name="線條"/>
          <p:cNvSpPr/>
          <p:nvPr/>
        </p:nvSpPr>
        <p:spPr>
          <a:xfrm flipV="1">
            <a:off x="4917986" y="4521199"/>
            <a:ext cx="1" cy="208694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" name="線條"/>
          <p:cNvSpPr/>
          <p:nvPr/>
        </p:nvSpPr>
        <p:spPr>
          <a:xfrm flipV="1">
            <a:off x="5440114" y="4718264"/>
            <a:ext cx="1" cy="249789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7" name="線條"/>
          <p:cNvSpPr/>
          <p:nvPr/>
        </p:nvSpPr>
        <p:spPr>
          <a:xfrm flipV="1">
            <a:off x="3154114" y="4718264"/>
            <a:ext cx="1" cy="249789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8" name="線條"/>
          <p:cNvSpPr/>
          <p:nvPr/>
        </p:nvSpPr>
        <p:spPr>
          <a:xfrm>
            <a:off x="7987290" y="4705534"/>
            <a:ext cx="231959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" name="線條"/>
          <p:cNvSpPr/>
          <p:nvPr/>
        </p:nvSpPr>
        <p:spPr>
          <a:xfrm flipV="1">
            <a:off x="8575586" y="4521199"/>
            <a:ext cx="1" cy="208694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0" name="線條"/>
          <p:cNvSpPr/>
          <p:nvPr/>
        </p:nvSpPr>
        <p:spPr>
          <a:xfrm flipV="1">
            <a:off x="10304214" y="4698718"/>
            <a:ext cx="1" cy="249789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1" name="線條"/>
          <p:cNvSpPr/>
          <p:nvPr/>
        </p:nvSpPr>
        <p:spPr>
          <a:xfrm flipV="1">
            <a:off x="8018214" y="4698718"/>
            <a:ext cx="1" cy="249789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2" name="劇情發展 111"/>
          <p:cNvSpPr/>
          <p:nvPr/>
        </p:nvSpPr>
        <p:spPr>
          <a:xfrm>
            <a:off x="2352631" y="6229546"/>
            <a:ext cx="1602967" cy="4426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劇情發展 111</a:t>
            </a:r>
          </a:p>
        </p:txBody>
      </p:sp>
      <p:sp>
        <p:nvSpPr>
          <p:cNvPr id="153" name="劇情發展 112"/>
          <p:cNvSpPr/>
          <p:nvPr/>
        </p:nvSpPr>
        <p:spPr>
          <a:xfrm>
            <a:off x="2352631" y="7334446"/>
            <a:ext cx="1602967" cy="4426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劇情發展 112</a:t>
            </a:r>
          </a:p>
        </p:txBody>
      </p:sp>
      <p:sp>
        <p:nvSpPr>
          <p:cNvPr id="154" name="劇情發展 121"/>
          <p:cNvSpPr/>
          <p:nvPr/>
        </p:nvSpPr>
        <p:spPr>
          <a:xfrm>
            <a:off x="4638631" y="6229546"/>
            <a:ext cx="1602967" cy="4426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劇情發展 121</a:t>
            </a:r>
          </a:p>
        </p:txBody>
      </p:sp>
      <p:sp>
        <p:nvSpPr>
          <p:cNvPr id="155" name="劇情發展 122"/>
          <p:cNvSpPr/>
          <p:nvPr/>
        </p:nvSpPr>
        <p:spPr>
          <a:xfrm>
            <a:off x="4638631" y="7403950"/>
            <a:ext cx="1602967" cy="4426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劇情發展 122</a:t>
            </a:r>
          </a:p>
        </p:txBody>
      </p:sp>
      <p:sp>
        <p:nvSpPr>
          <p:cNvPr id="156" name="劇情發展 211"/>
          <p:cNvSpPr/>
          <p:nvPr/>
        </p:nvSpPr>
        <p:spPr>
          <a:xfrm>
            <a:off x="7216731" y="6229546"/>
            <a:ext cx="1602967" cy="4426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劇情發展 211</a:t>
            </a:r>
          </a:p>
        </p:txBody>
      </p:sp>
      <p:sp>
        <p:nvSpPr>
          <p:cNvPr id="157" name="劇情發展 212"/>
          <p:cNvSpPr/>
          <p:nvPr/>
        </p:nvSpPr>
        <p:spPr>
          <a:xfrm>
            <a:off x="7216731" y="7403950"/>
            <a:ext cx="1602967" cy="4426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劇情發展 212</a:t>
            </a:r>
          </a:p>
        </p:txBody>
      </p:sp>
      <p:sp>
        <p:nvSpPr>
          <p:cNvPr id="158" name="劇情發展 221"/>
          <p:cNvSpPr/>
          <p:nvPr/>
        </p:nvSpPr>
        <p:spPr>
          <a:xfrm>
            <a:off x="9502731" y="6229546"/>
            <a:ext cx="1602967" cy="4426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劇情發展 221</a:t>
            </a:r>
          </a:p>
        </p:txBody>
      </p:sp>
      <p:sp>
        <p:nvSpPr>
          <p:cNvPr id="159" name="劇情發展 222"/>
          <p:cNvSpPr/>
          <p:nvPr/>
        </p:nvSpPr>
        <p:spPr>
          <a:xfrm>
            <a:off x="9502731" y="7334446"/>
            <a:ext cx="1602967" cy="4426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劇情發展 222</a:t>
            </a:r>
          </a:p>
        </p:txBody>
      </p:sp>
      <p:sp>
        <p:nvSpPr>
          <p:cNvPr id="160" name="線條"/>
          <p:cNvSpPr/>
          <p:nvPr/>
        </p:nvSpPr>
        <p:spPr>
          <a:xfrm flipV="1">
            <a:off x="11286898" y="5567049"/>
            <a:ext cx="1" cy="1981623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線條"/>
          <p:cNvSpPr/>
          <p:nvPr/>
        </p:nvSpPr>
        <p:spPr>
          <a:xfrm flipV="1">
            <a:off x="2180999" y="5567049"/>
            <a:ext cx="1" cy="1981623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線條"/>
          <p:cNvSpPr/>
          <p:nvPr/>
        </p:nvSpPr>
        <p:spPr>
          <a:xfrm flipV="1">
            <a:off x="6400114" y="5567049"/>
            <a:ext cx="1" cy="1981623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線條"/>
          <p:cNvSpPr/>
          <p:nvPr/>
        </p:nvSpPr>
        <p:spPr>
          <a:xfrm flipV="1">
            <a:off x="7045099" y="5567049"/>
            <a:ext cx="1" cy="1981623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線條"/>
          <p:cNvSpPr/>
          <p:nvPr/>
        </p:nvSpPr>
        <p:spPr>
          <a:xfrm flipV="1">
            <a:off x="11095810" y="6413499"/>
            <a:ext cx="18827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" name="線條"/>
          <p:cNvSpPr/>
          <p:nvPr/>
        </p:nvSpPr>
        <p:spPr>
          <a:xfrm>
            <a:off x="11095810" y="7555767"/>
            <a:ext cx="18827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線條"/>
          <p:cNvSpPr/>
          <p:nvPr/>
        </p:nvSpPr>
        <p:spPr>
          <a:xfrm flipV="1">
            <a:off x="7032399" y="6450867"/>
            <a:ext cx="18827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線條"/>
          <p:cNvSpPr/>
          <p:nvPr/>
        </p:nvSpPr>
        <p:spPr>
          <a:xfrm>
            <a:off x="7032399" y="7555767"/>
            <a:ext cx="18827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線條"/>
          <p:cNvSpPr/>
          <p:nvPr/>
        </p:nvSpPr>
        <p:spPr>
          <a:xfrm flipV="1">
            <a:off x="6206898" y="6450867"/>
            <a:ext cx="18827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線條"/>
          <p:cNvSpPr/>
          <p:nvPr/>
        </p:nvSpPr>
        <p:spPr>
          <a:xfrm>
            <a:off x="6206898" y="7555767"/>
            <a:ext cx="18827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線條"/>
          <p:cNvSpPr/>
          <p:nvPr/>
        </p:nvSpPr>
        <p:spPr>
          <a:xfrm flipV="1">
            <a:off x="2180998" y="6450867"/>
            <a:ext cx="18827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線條"/>
          <p:cNvSpPr/>
          <p:nvPr/>
        </p:nvSpPr>
        <p:spPr>
          <a:xfrm>
            <a:off x="2180998" y="7555767"/>
            <a:ext cx="18827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……"/>
          <p:cNvSpPr txBox="1"/>
          <p:nvPr/>
        </p:nvSpPr>
        <p:spPr>
          <a:xfrm>
            <a:off x="6229350" y="8439346"/>
            <a:ext cx="10287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人員分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人員分組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#程式設計人員…"/>
          <p:cNvSpPr txBox="1"/>
          <p:nvPr>
            <p:ph type="body" idx="1"/>
          </p:nvPr>
        </p:nvSpPr>
        <p:spPr>
          <a:xfrm>
            <a:off x="762000" y="2840335"/>
            <a:ext cx="11468100" cy="6138565"/>
          </a:xfrm>
          <a:prstGeom prst="rect">
            <a:avLst/>
          </a:prstGeom>
        </p:spPr>
        <p:txBody>
          <a:bodyPr/>
          <a:lstStyle/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C#程式設計人員</a:t>
            </a:r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Processing程式設計人員</a:t>
            </a:r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美工人員</a:t>
            </a:r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劇本人員</a:t>
            </a:r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音效人員</a:t>
            </a:r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跨平台工作人員</a:t>
            </a:r>
          </a:p>
        </p:txBody>
      </p:sp>
      <p:sp>
        <p:nvSpPr>
          <p:cNvPr id="177" name="人員組織架構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304800">
              <a:defRPr cap="none" sz="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人員組織架構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#程式設計人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4800">
              <a:defRPr cap="none" sz="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C#程式設計人員</a:t>
            </a:r>
          </a:p>
        </p:txBody>
      </p:sp>
      <p:sp>
        <p:nvSpPr>
          <p:cNvPr id="180" name="透過劇情發展分派工作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透過劇情發展分派工作</a:t>
            </a:r>
          </a:p>
          <a:p>
            <a:pPr>
              <a:defRPr sz="4400"/>
            </a:pPr>
            <a:r>
              <a:t>主程式</a:t>
            </a:r>
          </a:p>
          <a:p>
            <a:pPr>
              <a:defRPr sz="4400"/>
            </a:pPr>
            <a:r>
              <a:t>劇情發展類別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