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66.svg" ContentType="image/svg+xml"/>
  <Override PartName="/ppt/media/image7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6"/>
  </p:notesMasterIdLst>
  <p:handoutMasterIdLst>
    <p:handoutMasterId r:id="rId98"/>
  </p:handoutMasterIdLst>
  <p:sldIdLst>
    <p:sldId id="477" r:id="rId4"/>
    <p:sldId id="325" r:id="rId5"/>
    <p:sldId id="264" r:id="rId7"/>
    <p:sldId id="328" r:id="rId8"/>
    <p:sldId id="327" r:id="rId9"/>
    <p:sldId id="348" r:id="rId10"/>
    <p:sldId id="309" r:id="rId11"/>
    <p:sldId id="259" r:id="rId12"/>
    <p:sldId id="351" r:id="rId13"/>
    <p:sldId id="349" r:id="rId14"/>
    <p:sldId id="350" r:id="rId15"/>
    <p:sldId id="352" r:id="rId16"/>
    <p:sldId id="353" r:id="rId17"/>
    <p:sldId id="340" r:id="rId18"/>
    <p:sldId id="355" r:id="rId19"/>
    <p:sldId id="375" r:id="rId20"/>
    <p:sldId id="356" r:id="rId21"/>
    <p:sldId id="357"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6" r:id="rId37"/>
    <p:sldId id="377" r:id="rId38"/>
    <p:sldId id="378" r:id="rId39"/>
    <p:sldId id="379" r:id="rId40"/>
    <p:sldId id="380" r:id="rId41"/>
    <p:sldId id="381" r:id="rId42"/>
    <p:sldId id="382" r:id="rId43"/>
    <p:sldId id="383" r:id="rId44"/>
    <p:sldId id="384" r:id="rId45"/>
    <p:sldId id="385" r:id="rId46"/>
    <p:sldId id="387" r:id="rId47"/>
    <p:sldId id="388"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28" r:id="rId61"/>
    <p:sldId id="429" r:id="rId62"/>
    <p:sldId id="430" r:id="rId63"/>
    <p:sldId id="431" r:id="rId64"/>
    <p:sldId id="414" r:id="rId65"/>
    <p:sldId id="413" r:id="rId66"/>
    <p:sldId id="433" r:id="rId67"/>
    <p:sldId id="434" r:id="rId68"/>
    <p:sldId id="432" r:id="rId69"/>
    <p:sldId id="435" r:id="rId70"/>
    <p:sldId id="436" r:id="rId71"/>
    <p:sldId id="438" r:id="rId72"/>
    <p:sldId id="442" r:id="rId73"/>
    <p:sldId id="443" r:id="rId74"/>
    <p:sldId id="445" r:id="rId75"/>
    <p:sldId id="446" r:id="rId76"/>
    <p:sldId id="447" r:id="rId77"/>
    <p:sldId id="448" r:id="rId78"/>
    <p:sldId id="449" r:id="rId79"/>
    <p:sldId id="450" r:id="rId80"/>
    <p:sldId id="451" r:id="rId81"/>
    <p:sldId id="452" r:id="rId82"/>
    <p:sldId id="444" r:id="rId83"/>
    <p:sldId id="440" r:id="rId84"/>
    <p:sldId id="465" r:id="rId85"/>
    <p:sldId id="455" r:id="rId86"/>
    <p:sldId id="456" r:id="rId87"/>
    <p:sldId id="466" r:id="rId88"/>
    <p:sldId id="457" r:id="rId89"/>
    <p:sldId id="454" r:id="rId90"/>
    <p:sldId id="453" r:id="rId91"/>
    <p:sldId id="439" r:id="rId92"/>
    <p:sldId id="458" r:id="rId93"/>
    <p:sldId id="459" r:id="rId94"/>
    <p:sldId id="338" r:id="rId95"/>
    <p:sldId id="478" r:id="rId96"/>
    <p:sldId id="326" r:id="rId97"/>
  </p:sldIdLst>
  <p:sldSz cx="12190095" cy="6859270"/>
  <p:notesSz cx="6858000" cy="9144000"/>
  <p:custDataLst>
    <p:tags r:id="rId103"/>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56" userDrawn="1">
          <p15:clr>
            <a:srgbClr val="A4A3A4"/>
          </p15:clr>
        </p15:guide>
        <p15:guide id="3" pos="66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YI"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CC"/>
    <a:srgbClr val="005DA2"/>
    <a:srgbClr val="1369B2"/>
    <a:srgbClr val="595959"/>
    <a:srgbClr val="FAFAFA"/>
    <a:srgbClr val="F2F2F2"/>
    <a:srgbClr val="006BBC"/>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30" autoAdjust="0"/>
    <p:restoredTop sz="55672" autoAdjust="0"/>
  </p:normalViewPr>
  <p:slideViewPr>
    <p:cSldViewPr>
      <p:cViewPr varScale="1">
        <p:scale>
          <a:sx n="92" d="100"/>
          <a:sy n="92" d="100"/>
        </p:scale>
        <p:origin x="752" y="184"/>
      </p:cViewPr>
      <p:guideLst>
        <p:guide orient="horz" pos="2159"/>
        <p:guide pos="256"/>
        <p:guide pos="66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79"/>
        <p:guide pos="2249"/>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3" Type="http://schemas.openxmlformats.org/officeDocument/2006/relationships/tags" Target="tags/tag37.xml"/><Relationship Id="rId102" Type="http://schemas.openxmlformats.org/officeDocument/2006/relationships/commentAuthors" Target="commentAuthors.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2.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3.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5.png"/><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7.png"/><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9.png"/><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0.png"/><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1.png"/><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2.png"/><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3.png"/><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4.png"/><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5.png"/><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6.png"/><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9.png"/><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0.png"/><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1.png"/><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2.png"/><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5.jpe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4.png"/><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5.png"/><Relationship Id="rId1" Type="http://schemas.openxmlformats.org/officeDocument/2006/relationships/tags" Target="../tags/tag24.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tags" Target="../tags/tag2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0.png"/><Relationship Id="rId1" Type="http://schemas.openxmlformats.org/officeDocument/2006/relationships/tags" Target="../tags/tag2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1.png"/><Relationship Id="rId1" Type="http://schemas.openxmlformats.org/officeDocument/2006/relationships/tags" Target="../tags/tag2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2.png"/><Relationship Id="rId1" Type="http://schemas.openxmlformats.org/officeDocument/2006/relationships/tags" Target="../tags/tag2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3.png"/><Relationship Id="rId1" Type="http://schemas.openxmlformats.org/officeDocument/2006/relationships/tags" Target="../tags/tag30.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4.png"/><Relationship Id="rId1" Type="http://schemas.openxmlformats.org/officeDocument/2006/relationships/tags" Target="../tags/tag3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5.png"/><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6.png"/><Relationship Id="rId1" Type="http://schemas.openxmlformats.org/officeDocument/2006/relationships/tags" Target="../tags/tag3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0.xml"/><Relationship Id="rId6" Type="http://schemas.openxmlformats.org/officeDocument/2006/relationships/image" Target="../media/image62.jpeg"/><Relationship Id="rId5" Type="http://schemas.openxmlformats.org/officeDocument/2006/relationships/image" Target="../media/image61.png"/><Relationship Id="rId4" Type="http://schemas.openxmlformats.org/officeDocument/2006/relationships/image" Target="../media/image60.jpeg"/><Relationship Id="rId3" Type="http://schemas.openxmlformats.org/officeDocument/2006/relationships/image" Target="../media/image59.jpeg"/><Relationship Id="rId2" Type="http://schemas.openxmlformats.org/officeDocument/2006/relationships/image" Target="../media/image58.png"/><Relationship Id="rId1" Type="http://schemas.openxmlformats.org/officeDocument/2006/relationships/image" Target="../media/image57.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6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6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6.svg"/><Relationship Id="rId1" Type="http://schemas.openxmlformats.org/officeDocument/2006/relationships/image" Target="../media/image6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6.svg"/><Relationship Id="rId1" Type="http://schemas.openxmlformats.org/officeDocument/2006/relationships/image" Target="../media/image6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8.png"/><Relationship Id="rId1" Type="http://schemas.openxmlformats.org/officeDocument/2006/relationships/image" Target="../media/image67.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1.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3.svg"/><Relationship Id="rId1" Type="http://schemas.openxmlformats.org/officeDocument/2006/relationships/image" Target="../media/image72.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4.png"/></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1.jpe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6.xml"/><Relationship Id="rId1" Type="http://schemas.openxmlformats.org/officeDocument/2006/relationships/image" Target="../media/image7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07495" y="765502"/>
            <a:ext cx="7773839" cy="945233"/>
          </a:xfrm>
        </p:spPr>
        <p:txBody>
          <a:bodyPr>
            <a:normAutofit fontScale="90000"/>
          </a:bodyPr>
          <a:lstStyle/>
          <a:p>
            <a:r>
              <a:rPr lang="zh-CN" altLang="zh-CN" b="1" dirty="0">
                <a:solidFill>
                  <a:schemeClr val="tx1"/>
                </a:solidFill>
              </a:rPr>
              <a:t>智能终端系统及应用开发</a:t>
            </a:r>
            <a:endParaRPr lang="zh-CN" altLang="zh-CN" b="1" dirty="0">
              <a:solidFill>
                <a:schemeClr val="tx1"/>
              </a:solidFill>
            </a:endParaRPr>
          </a:p>
        </p:txBody>
      </p:sp>
      <p:sp>
        <p:nvSpPr>
          <p:cNvPr id="3" name="副标题 2"/>
          <p:cNvSpPr>
            <a:spLocks noGrp="1"/>
          </p:cNvSpPr>
          <p:nvPr>
            <p:ph type="subTitle" idx="1"/>
          </p:nvPr>
        </p:nvSpPr>
        <p:spPr>
          <a:xfrm>
            <a:off x="4151028" y="2781681"/>
            <a:ext cx="6859270" cy="1656069"/>
          </a:xfrm>
        </p:spPr>
        <p:txBody>
          <a:bodyPr>
            <a:normAutofit lnSpcReduction="10000"/>
          </a:bodyPr>
          <a:lstStyle/>
          <a:p>
            <a:r>
              <a:rPr lang="zh-CN" altLang="en-US" sz="3200" b="1" dirty="0">
                <a:solidFill>
                  <a:schemeClr val="tx1"/>
                </a:solidFill>
                <a:latin typeface="宋体" panose="02010600030101010101" pitchFamily="2" charset="-122"/>
                <a:ea typeface="宋体" panose="02010600030101010101" pitchFamily="2" charset="-122"/>
              </a:rPr>
              <a:t>廖祝华</a:t>
            </a:r>
            <a:endParaRPr lang="en-US" altLang="zh-CN" sz="3200" b="1" dirty="0">
              <a:solidFill>
                <a:schemeClr val="tx1"/>
              </a:solidFill>
              <a:latin typeface="宋体" panose="02010600030101010101" pitchFamily="2" charset="-122"/>
              <a:ea typeface="宋体" panose="02010600030101010101" pitchFamily="2" charset="-122"/>
            </a:endParaRPr>
          </a:p>
          <a:p>
            <a:r>
              <a:rPr lang="zh-CN" altLang="en-US" sz="3200" b="1" dirty="0">
                <a:solidFill>
                  <a:schemeClr val="tx1"/>
                </a:solidFill>
                <a:latin typeface="宋体" panose="02010600030101010101" pitchFamily="2" charset="-122"/>
                <a:ea typeface="宋体" panose="02010600030101010101" pitchFamily="2" charset="-122"/>
              </a:rPr>
              <a:t>湖南科技大学</a:t>
            </a:r>
            <a:endParaRPr lang="en-US" altLang="zh-CN" sz="3200" b="1" dirty="0">
              <a:solidFill>
                <a:schemeClr val="tx1"/>
              </a:solidFill>
              <a:latin typeface="宋体" panose="02010600030101010101" pitchFamily="2" charset="-122"/>
              <a:ea typeface="宋体" panose="02010600030101010101" pitchFamily="2" charset="-122"/>
            </a:endParaRPr>
          </a:p>
          <a:p>
            <a:r>
              <a:rPr lang="en-US" altLang="zh-CN" sz="3200" b="1" dirty="0">
                <a:solidFill>
                  <a:schemeClr val="tx1"/>
                </a:solidFill>
                <a:latin typeface="宋体" panose="02010600030101010101" pitchFamily="2" charset="-122"/>
                <a:ea typeface="宋体" panose="02010600030101010101" pitchFamily="2" charset="-122"/>
              </a:rPr>
              <a:t>2022-2023</a:t>
            </a:r>
            <a:r>
              <a:rPr lang="zh-CN" altLang="zh-CN" sz="3200" b="1" dirty="0">
                <a:solidFill>
                  <a:schemeClr val="tx1"/>
                </a:solidFill>
                <a:latin typeface="宋体" panose="02010600030101010101" pitchFamily="2" charset="-122"/>
                <a:ea typeface="宋体" panose="02010600030101010101" pitchFamily="2" charset="-122"/>
              </a:rPr>
              <a:t>学年度第二学期</a:t>
            </a:r>
            <a:endParaRPr lang="zh-CN" altLang="en-US" sz="3200" b="1" dirty="0">
              <a:solidFill>
                <a:schemeClr val="tx1"/>
              </a:solidFill>
              <a:latin typeface="宋体" panose="02010600030101010101" pitchFamily="2" charset="-122"/>
              <a:ea typeface="宋体" panose="02010600030101010101" pitchFamily="2" charset="-122"/>
            </a:endParaRPr>
          </a:p>
        </p:txBody>
      </p:sp>
      <p:pic>
        <p:nvPicPr>
          <p:cNvPr id="1026" name="Picture 2" descr="C:\Users\admin\Desktop\u=2190866901,1161307542&amp;fm=206&amp;gp=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4960" y="-14807"/>
            <a:ext cx="961261" cy="961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发展历史</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内容占位符 2"/>
          <p:cNvSpPr txBox="1"/>
          <p:nvPr/>
        </p:nvSpPr>
        <p:spPr bwMode="auto">
          <a:xfrm>
            <a:off x="838622" y="1197546"/>
            <a:ext cx="102971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操作系统最初是由</a:t>
            </a:r>
            <a:r>
              <a:rPr lang="zh-CN" altLang="zh-CN" sz="2000" dirty="0">
                <a:solidFill>
                  <a:srgbClr val="0075CC"/>
                </a:solidFill>
                <a:latin typeface="微软雅黑" panose="020B0503020204020204" pitchFamily="34" charset="-122"/>
                <a:ea typeface="微软雅黑" panose="020B0503020204020204" pitchFamily="34" charset="-122"/>
              </a:rPr>
              <a:t>安迪·</a:t>
            </a:r>
            <a:r>
              <a:rPr lang="zh-CN" altLang="en-US" sz="2000" dirty="0">
                <a:solidFill>
                  <a:srgbClr val="0075CC"/>
                </a:solidFill>
                <a:latin typeface="微软雅黑" panose="020B0503020204020204" pitchFamily="34" charset="-122"/>
                <a:ea typeface="微软雅黑" panose="020B0503020204020204" pitchFamily="34" charset="-122"/>
              </a:rPr>
              <a:t>鲁宾</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Andy Rubin</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）开发出的，</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后来</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被</a:t>
            </a:r>
            <a:r>
              <a:rPr lang="en-US" altLang="zh-CN" sz="2000" dirty="0">
                <a:solidFill>
                  <a:srgbClr val="0075CC"/>
                </a:solidFill>
                <a:latin typeface="微软雅黑" panose="020B0503020204020204" pitchFamily="34" charset="-122"/>
                <a:ea typeface="微软雅黑" panose="020B0503020204020204" pitchFamily="34" charset="-122"/>
              </a:rPr>
              <a:t>Google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收购，并于</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2007</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11</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5</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日正式向外界展示了这</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款系统。</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随后</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Google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以</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Apache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开源许可证的授权方式，发布了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操作系统的</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源代码。</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26" name="Picture 12" descr="C:\Users\Administrator\Desktop\1ad5ad6eddc451daf5225d8cb6fd5266d116328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9226" y="3069754"/>
            <a:ext cx="17621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发展历史</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内容占位符 2"/>
          <p:cNvSpPr txBox="1"/>
          <p:nvPr/>
        </p:nvSpPr>
        <p:spPr bwMode="auto">
          <a:xfrm>
            <a:off x="1554906" y="1104901"/>
            <a:ext cx="81407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2008</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月发布</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zh-CN" sz="2000" b="1" dirty="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1</a:t>
            </a:r>
            <a:r>
              <a:rPr lang="zh-CN" altLang="zh-CN" sz="2000" b="1" dirty="0">
                <a:solidFill>
                  <a:srgbClr val="0070C0"/>
                </a:solidFill>
                <a:latin typeface="微软雅黑" panose="020B0503020204020204" pitchFamily="34" charset="-122"/>
                <a:ea typeface="微软雅黑" panose="020B0503020204020204" pitchFamily="34" charset="-122"/>
              </a:rPr>
              <a:t>个</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版本</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Android1.1</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 </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990600" indent="-266700"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4</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30</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Android1.5</a:t>
            </a:r>
            <a:r>
              <a:rPr lang="en-US" altLang="zh-CN" sz="2000" dirty="0">
                <a:latin typeface="微软雅黑" panose="020B0503020204020204" pitchFamily="34" charset="-122"/>
                <a:ea typeface="微软雅黑" panose="020B0503020204020204" pitchFamily="34" charset="-122"/>
                <a:cs typeface="Times New Roman" panose="02020603050405020304" charset="0"/>
              </a:rPr>
              <a:t> </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Cupcake</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（纸杯蛋糕）正式发布。</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990600" indent="-266700" fontAlgn="auto">
              <a:lnSpc>
                <a:spcPct val="150000"/>
              </a:lnSpc>
              <a:spcBef>
                <a:spcPts val="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2009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9</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5</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日，</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Android1.6</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 </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Donut</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（甜甜圈）版本发布。</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990600" indent="-266700" fontAlgn="auto">
              <a:lnSpc>
                <a:spcPct val="150000"/>
              </a:lnSpc>
              <a:spcBef>
                <a:spcPts val="0"/>
              </a:spcBef>
              <a:spcAft>
                <a:spcPts val="0"/>
              </a:spcAft>
              <a:defRPr/>
            </a:pPr>
            <a:r>
              <a:rPr lang="en-US" altLang="zh-CN" sz="2000" dirty="0">
                <a:cs typeface="+mn-cs"/>
              </a:rPr>
              <a:t>......</a:t>
            </a:r>
            <a:endParaRPr lang="zh-CN" altLang="zh-CN" sz="2000" dirty="0">
              <a:cs typeface="+mn-cs"/>
            </a:endParaRPr>
          </a:p>
        </p:txBody>
      </p:sp>
      <p:pic>
        <p:nvPicPr>
          <p:cNvPr id="4" name="Picture 20" descr="G:\9月份工作\Android学科\Android课程体系图\Android进化史图标.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4006" y="2892426"/>
            <a:ext cx="634841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462" y="3351437"/>
            <a:ext cx="9588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6" descr="未标题-1.png"/>
          <p:cNvPicPr>
            <a:picLocks noChangeAspect="1"/>
          </p:cNvPicPr>
          <p:nvPr/>
        </p:nvPicPr>
        <p:blipFill>
          <a:blip r:embed="rId3" cstate="screen">
            <a:duotone>
              <a:schemeClr val="accent1">
                <a:shade val="45000"/>
                <a:satMod val="135000"/>
              </a:schemeClr>
              <a:prstClr val="white"/>
            </a:duotone>
          </a:blip>
          <a:srcRect/>
          <a:stretch>
            <a:fillRect/>
          </a:stretch>
        </p:blipFill>
        <p:spPr bwMode="auto">
          <a:xfrm>
            <a:off x="5035014" y="4458838"/>
            <a:ext cx="928687" cy="514350"/>
          </a:xfrm>
          <a:prstGeom prst="rect">
            <a:avLst/>
          </a:prstGeom>
          <a:noFill/>
          <a:ln>
            <a:noFill/>
          </a:ln>
        </p:spPr>
      </p:pic>
      <p:sp>
        <p:nvSpPr>
          <p:cNvPr id="7" name="矩形 22"/>
          <p:cNvSpPr>
            <a:spLocks noChangeArrowheads="1"/>
          </p:cNvSpPr>
          <p:nvPr/>
        </p:nvSpPr>
        <p:spPr bwMode="auto">
          <a:xfrm>
            <a:off x="6112618" y="4362451"/>
            <a:ext cx="3152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dirty="0">
                <a:latin typeface="Times New Roman" panose="02020603050405020304" charset="0"/>
                <a:ea typeface="宋体" panose="02010600030101010101" pitchFamily="2" charset="-122"/>
                <a:cs typeface="Times New Roman" panose="02020603050405020304" charset="0"/>
              </a:rPr>
              <a:t>Android9.0 Android pie </a:t>
            </a:r>
            <a:r>
              <a:rPr lang="zh-CN" altLang="zh-CN" sz="2000" dirty="0">
                <a:latin typeface="微软雅黑" panose="020B0503020204020204" pitchFamily="34" charset="-122"/>
                <a:ea typeface="微软雅黑" panose="020B0503020204020204" pitchFamily="34" charset="-122"/>
                <a:cs typeface="Times New Roman" panose="02020603050405020304" charset="0"/>
              </a:rPr>
              <a:t>（</a:t>
            </a:r>
            <a:r>
              <a:rPr lang="zh-CN" altLang="en-US" sz="2000" dirty="0">
                <a:latin typeface="微软雅黑" panose="020B0503020204020204" pitchFamily="34" charset="-122"/>
                <a:ea typeface="微软雅黑" panose="020B0503020204020204" pitchFamily="34" charset="-122"/>
                <a:cs typeface="Times New Roman" panose="02020603050405020304" charset="0"/>
              </a:rPr>
              <a:t>派</a:t>
            </a:r>
            <a:r>
              <a:rPr lang="zh-CN" altLang="zh-CN" sz="2000" dirty="0">
                <a:latin typeface="微软雅黑" panose="020B0503020204020204" pitchFamily="34" charset="-122"/>
                <a:ea typeface="微软雅黑" panose="020B0503020204020204" pitchFamily="34" charset="-122"/>
                <a:cs typeface="Times New Roman" panose="02020603050405020304"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charset="0"/>
            </a:endParaRPr>
          </a:p>
        </p:txBody>
      </p:sp>
      <p:sp>
        <p:nvSpPr>
          <p:cNvPr id="8" name="矩形 2"/>
          <p:cNvSpPr>
            <a:spLocks noChangeArrowheads="1"/>
          </p:cNvSpPr>
          <p:nvPr/>
        </p:nvSpPr>
        <p:spPr bwMode="auto">
          <a:xfrm>
            <a:off x="2081956" y="4362451"/>
            <a:ext cx="2628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dirty="0">
                <a:latin typeface="Times New Roman" panose="02020603050405020304" charset="0"/>
                <a:ea typeface="宋体" panose="02010600030101010101" pitchFamily="2" charset="-122"/>
                <a:cs typeface="Times New Roman" panose="02020603050405020304" charset="0"/>
              </a:rPr>
              <a:t>Android1.5 Cupcake</a:t>
            </a:r>
            <a:endParaRPr lang="en-US" altLang="zh-CN" sz="2000" dirty="0">
              <a:latin typeface="Times New Roman" panose="02020603050405020304" charset="0"/>
              <a:ea typeface="宋体" panose="02010600030101010101" pitchFamily="2" charset="-122"/>
              <a:cs typeface="Times New Roman" panose="02020603050405020304" charset="0"/>
            </a:endParaRPr>
          </a:p>
          <a:p>
            <a:pPr algn="ctr"/>
            <a:r>
              <a:rPr lang="zh-CN" altLang="en-US" sz="2000" dirty="0">
                <a:latin typeface="微软雅黑" panose="020B0503020204020204" pitchFamily="34" charset="-122"/>
                <a:ea typeface="微软雅黑" panose="020B0503020204020204" pitchFamily="34" charset="-122"/>
                <a:cs typeface="Times New Roman" panose="02020603050405020304" charset="0"/>
              </a:rPr>
              <a:t>（纸杯蛋糕）</a:t>
            </a:r>
            <a:endParaRPr lang="zh-CN" altLang="en-US" sz="20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8742" y="1392959"/>
            <a:ext cx="5937738" cy="76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176664"/>
            <a:ext cx="5937738" cy="103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344" y="3245286"/>
            <a:ext cx="5922136" cy="1428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742" y="4738698"/>
            <a:ext cx="6081553" cy="106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8257207" y="1525887"/>
            <a:ext cx="2662535"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应用程序层</a:t>
            </a:r>
            <a:endParaRPr lang="en-US" altLang="zh-CN" kern="0" dirty="0">
              <a:solidFill>
                <a:sysClr val="window" lastClr="FFFFFF"/>
              </a:solidFill>
              <a:latin typeface="微软雅黑" panose="020B0503020204020204" pitchFamily="34" charset="-122"/>
              <a:ea typeface="微软雅黑" panose="020B0503020204020204" pitchFamily="34" charset="-122"/>
            </a:endParaRPr>
          </a:p>
        </p:txBody>
      </p:sp>
      <p:sp>
        <p:nvSpPr>
          <p:cNvPr id="7" name="圆角矩形 6"/>
          <p:cNvSpPr/>
          <p:nvPr/>
        </p:nvSpPr>
        <p:spPr>
          <a:xfrm>
            <a:off x="8329215" y="2559548"/>
            <a:ext cx="2590527"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应用程序框架层</a:t>
            </a: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329215" y="3711104"/>
            <a:ext cx="2590527"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kern="0" dirty="0">
                <a:solidFill>
                  <a:sysClr val="window" lastClr="FFFFFF"/>
                </a:solidFill>
                <a:latin typeface="微软雅黑" panose="020B0503020204020204" pitchFamily="34" charset="-122"/>
                <a:ea typeface="微软雅黑" panose="020B0503020204020204" pitchFamily="34" charset="-122"/>
              </a:rPr>
              <a:t>核心类库层</a:t>
            </a: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 name="圆角矩形 8"/>
          <p:cNvSpPr/>
          <p:nvPr/>
        </p:nvSpPr>
        <p:spPr>
          <a:xfrm>
            <a:off x="8293210" y="5016989"/>
            <a:ext cx="2590527" cy="510778"/>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en-US" altLang="zh-CN" kern="0" dirty="0">
                <a:solidFill>
                  <a:sysClr val="window" lastClr="FFFFFF"/>
                </a:solidFill>
                <a:latin typeface="微软雅黑" panose="020B0503020204020204" pitchFamily="34" charset="-122"/>
                <a:ea typeface="微软雅黑" panose="020B0503020204020204" pitchFamily="34" charset="-122"/>
              </a:rPr>
              <a:t>Linux</a:t>
            </a:r>
            <a:r>
              <a:rPr lang="zh-CN" altLang="en-US" kern="0" dirty="0">
                <a:solidFill>
                  <a:sysClr val="window" lastClr="FFFFFF"/>
                </a:solidFill>
                <a:latin typeface="微软雅黑" panose="020B0503020204020204" pitchFamily="34" charset="-122"/>
                <a:ea typeface="微软雅黑" panose="020B0503020204020204" pitchFamily="34" charset="-122"/>
              </a:rPr>
              <a:t>内核层</a:t>
            </a: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0" name="右箭头 9"/>
          <p:cNvSpPr/>
          <p:nvPr/>
        </p:nvSpPr>
        <p:spPr bwMode="auto">
          <a:xfrm rot="5400000">
            <a:off x="9369559" y="2273602"/>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anose="020B0806030902050204" pitchFamily="34" charset="0"/>
              <a:ea typeface="微软雅黑" panose="020B0503020204020204" pitchFamily="34" charset="-122"/>
              <a:cs typeface="+mn-cs"/>
            </a:endParaRPr>
          </a:p>
        </p:txBody>
      </p:sp>
      <p:sp>
        <p:nvSpPr>
          <p:cNvPr id="11" name="右箭头 10"/>
          <p:cNvSpPr/>
          <p:nvPr/>
        </p:nvSpPr>
        <p:spPr bwMode="auto">
          <a:xfrm rot="5400000">
            <a:off x="9365133" y="3350469"/>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anose="020B0806030902050204" pitchFamily="34" charset="0"/>
              <a:ea typeface="微软雅黑" panose="020B0503020204020204" pitchFamily="34" charset="-122"/>
              <a:cs typeface="+mn-cs"/>
            </a:endParaRPr>
          </a:p>
        </p:txBody>
      </p:sp>
      <p:sp>
        <p:nvSpPr>
          <p:cNvPr id="12" name="右箭头 11"/>
          <p:cNvSpPr/>
          <p:nvPr/>
        </p:nvSpPr>
        <p:spPr bwMode="auto">
          <a:xfrm rot="5400000">
            <a:off x="9401137" y="4574605"/>
            <a:ext cx="337342" cy="109339"/>
          </a:xfrm>
          <a:prstGeom prst="rightArrow">
            <a:avLst>
              <a:gd name="adj1" fmla="val 69403"/>
              <a:gd name="adj2" fmla="val 86923"/>
            </a:avLst>
          </a:prstGeom>
          <a:solidFill>
            <a:srgbClr val="0070C0"/>
          </a:solidFill>
          <a:ln w="3175" cap="flat" cmpd="sng" algn="ctr">
            <a:noFill/>
            <a:prstDash val="solid"/>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anose="020B0806030902050204" pitchFamily="34" charset="0"/>
              <a:ea typeface="微软雅黑" panose="020B0503020204020204" pitchFamily="34" charset="-122"/>
              <a:cs typeface="+mn-cs"/>
            </a:endParaRPr>
          </a:p>
        </p:txBody>
      </p:sp>
      <p:sp>
        <p:nvSpPr>
          <p:cNvPr id="13" name="标题 1"/>
          <p:cNvSpPr>
            <a:spLocks noChangeArrowheads="1"/>
          </p:cNvSpPr>
          <p:nvPr/>
        </p:nvSpPr>
        <p:spPr bwMode="auto">
          <a:xfrm>
            <a:off x="991791"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defTabSz="914400">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1.1.3  Android</a:t>
            </a:r>
            <a:r>
              <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体系结构</a:t>
            </a:r>
            <a:endPar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1198662" y="1053530"/>
            <a:ext cx="9783092" cy="23762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buNone/>
              <a:defRPr/>
            </a:pP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Dalvik</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Google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公司设计的，用于在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平台上运行的虚拟机，其指令集基于寄存器架构，执行其特有的</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dex</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文件来完成对象生命周期管理、堆栈管理、线程管理、安全异常管理、垃圾回收等重要功能。</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每一个</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应用在底层都会对应一个独立的</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cs typeface="+mn-ea"/>
              </a:rPr>
              <a:t>Dalvik</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虚拟机实例，其代码在虚拟机的解释下得以执行，Dalvik虚拟机编译文件的过程如</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下</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图所示。</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
        <p:nvSpPr>
          <p:cNvPr id="3" name="标题 1"/>
          <p:cNvSpPr>
            <a:spLocks noChangeArrowheads="1"/>
          </p:cNvSpPr>
          <p:nvPr/>
        </p:nvSpPr>
        <p:spPr bwMode="auto">
          <a:xfrm>
            <a:off x="982638"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indent="-571500" defTabSz="914400">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1.1.4  </a:t>
            </a:r>
            <a:r>
              <a:rPr lang="en-US" altLang="zh-CN" b="1" dirty="0" err="1">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Dalvik</a:t>
            </a:r>
            <a:r>
              <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rPr>
              <a:t>虚拟机</a:t>
            </a:r>
            <a:endParaRPr lang="zh-CN" altLang="en-US" b="1" dirty="0">
              <a:solidFill>
                <a:srgbClr val="595959"/>
              </a:solidFill>
              <a:latin typeface="微软雅黑" panose="020B0503020204020204" pitchFamily="34" charset="-122"/>
              <a:ea typeface="微软雅黑" panose="020B0503020204020204" pitchFamily="34" charset="-122"/>
              <a:cs typeface="+mn-ea"/>
              <a:sym typeface="宋体" panose="02010600030101010101" pitchFamily="2" charset="-122"/>
            </a:endParaRPr>
          </a:p>
        </p:txBody>
      </p:sp>
      <p:pic>
        <p:nvPicPr>
          <p:cNvPr id="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6559" y="3481263"/>
            <a:ext cx="6727298" cy="140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
          <p:cNvSpPr>
            <a:spLocks noChangeArrowheads="1"/>
          </p:cNvSpPr>
          <p:nvPr/>
        </p:nvSpPr>
        <p:spPr bwMode="auto">
          <a:xfrm>
            <a:off x="4431525" y="4941962"/>
            <a:ext cx="33173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Dalvik虚拟机编译文件过程</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en-US" altLang="zh-CN" sz="4800" b="1"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4800" b="1"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环境搭建</a:t>
            </a:r>
            <a:endParaRPr lang="en-GB" altLang="zh-CN" sz="4800" b="1"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9362" y="2277666"/>
            <a:ext cx="5180379"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595959"/>
                </a:solidFill>
                <a:latin typeface="微软雅黑" panose="020B0503020204020204" pitchFamily="34" charset="-122"/>
                <a:ea typeface="微软雅黑" panose="020B0503020204020204" pitchFamily="34" charset="-122"/>
              </a:rPr>
              <a:t>Android Studio</a:t>
            </a:r>
            <a:r>
              <a:rPr lang="zh-CN" altLang="en-US" sz="2000" dirty="0">
                <a:solidFill>
                  <a:srgbClr val="595959"/>
                </a:solidFill>
                <a:latin typeface="微软雅黑" panose="020B0503020204020204" pitchFamily="34" charset="-122"/>
                <a:ea typeface="微软雅黑" panose="020B0503020204020204" pitchFamily="34" charset="-122"/>
              </a:rPr>
              <a:t>开发环境的搭建步骤，能够独立</a:t>
            </a:r>
            <a:r>
              <a:rPr lang="zh-CN" altLang="en-US" sz="2000" dirty="0">
                <a:solidFill>
                  <a:srgbClr val="0075CC"/>
                </a:solidFill>
                <a:latin typeface="微软雅黑" panose="020B0503020204020204" pitchFamily="34" charset="-122"/>
                <a:ea typeface="微软雅黑" panose="020B0503020204020204" pitchFamily="34" charset="-122"/>
              </a:rPr>
              <a:t>搭建</a:t>
            </a:r>
            <a:r>
              <a:rPr lang="en-US" altLang="zh-CN" sz="2000" dirty="0">
                <a:solidFill>
                  <a:srgbClr val="0075CC"/>
                </a:solidFill>
                <a:latin typeface="微软雅黑" panose="020B0503020204020204" pitchFamily="34" charset="-122"/>
                <a:ea typeface="微软雅黑" panose="020B0503020204020204" pitchFamily="34" charset="-122"/>
              </a:rPr>
              <a:t>Android Studio</a:t>
            </a:r>
            <a:r>
              <a:rPr lang="zh-CN" altLang="en-US" sz="2000" dirty="0">
                <a:solidFill>
                  <a:srgbClr val="0075CC"/>
                </a:solidFill>
                <a:latin typeface="微软雅黑" panose="020B0503020204020204" pitchFamily="34" charset="-122"/>
                <a:ea typeface="微软雅黑" panose="020B0503020204020204" pitchFamily="34" charset="-122"/>
              </a:rPr>
              <a:t>开发环境</a:t>
            </a:r>
            <a:endParaRPr lang="zh-CN" altLang="en-US" sz="2000" dirty="0">
              <a:solidFill>
                <a:srgbClr val="0075CC"/>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739363" y="3429794"/>
            <a:ext cx="5324395"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掌握模拟器创建的步骤，能够独立</a:t>
            </a:r>
            <a:r>
              <a:rPr lang="zh-CN" altLang="en-US" sz="2000" dirty="0">
                <a:solidFill>
                  <a:srgbClr val="0075CC"/>
                </a:solidFill>
                <a:latin typeface="微软雅黑" panose="020B0503020204020204" pitchFamily="34" charset="-122"/>
                <a:ea typeface="微软雅黑" panose="020B0503020204020204" pitchFamily="34" charset="-122"/>
              </a:rPr>
              <a:t>创建模拟器</a:t>
            </a:r>
            <a:endParaRPr lang="zh-CN" altLang="en-US" sz="2000" dirty="0">
              <a:solidFill>
                <a:srgbClr val="0075CC"/>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03118" y="24216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303118" y="3560369"/>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35"/>
          <p:cNvSpPr txBox="1">
            <a:spLocks noChangeArrowheads="1"/>
          </p:cNvSpPr>
          <p:nvPr/>
        </p:nvSpPr>
        <p:spPr bwMode="auto">
          <a:xfrm>
            <a:off x="5739362" y="4149874"/>
            <a:ext cx="5324395"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掌握在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Android Studio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中下载</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的步骤，能够</a:t>
            </a:r>
            <a:r>
              <a:rPr lang="zh-CN" altLang="en-US" sz="2000" dirty="0">
                <a:solidFill>
                  <a:srgbClr val="0075CC"/>
                </a:solidFill>
                <a:latin typeface="微软雅黑" panose="020B0503020204020204" pitchFamily="34" charset="-122"/>
                <a:ea typeface="微软雅黑" panose="020B0503020204020204" pitchFamily="34" charset="-122"/>
              </a:rPr>
              <a:t>独立下载</a:t>
            </a:r>
            <a:r>
              <a:rPr lang="en-US" altLang="zh-CN" sz="2000" dirty="0">
                <a:solidFill>
                  <a:srgbClr val="0075CC"/>
                </a:solidFill>
                <a:latin typeface="微软雅黑" panose="020B0503020204020204" pitchFamily="34" charset="-122"/>
                <a:ea typeface="微软雅黑" panose="020B0503020204020204" pitchFamily="34" charset="-122"/>
              </a:rPr>
              <a:t>SDK</a:t>
            </a:r>
            <a:endParaRPr lang="zh-CN" altLang="en-US" sz="2000" dirty="0">
              <a:solidFill>
                <a:srgbClr val="0075CC"/>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303118" y="4293890"/>
            <a:ext cx="405130" cy="405130"/>
            <a:chOff x="8881" y="4685"/>
            <a:chExt cx="638" cy="638"/>
          </a:xfrm>
        </p:grpSpPr>
        <p:sp>
          <p:nvSpPr>
            <p:cNvPr id="19" name="椭圆 18"/>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内容占位符 2"/>
          <p:cNvSpPr txBox="1"/>
          <p:nvPr/>
        </p:nvSpPr>
        <p:spPr bwMode="auto">
          <a:xfrm>
            <a:off x="838622" y="1197546"/>
            <a:ext cx="102971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俗话说，“工欲善其事，必先利其器”。在开发</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程序之前，先要搭建开发环境。最开始</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是使用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Eclipse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作为开发工具的，但是在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2015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年底，</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Google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公司声明不再对</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Eclipse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提供支持服务，</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 Studio</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将全面取代</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Eclipse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。接下来，本节将针对</a:t>
            </a:r>
            <a:r>
              <a:rPr lang="en-US" altLang="zh-CN" sz="2000" dirty="0">
                <a:solidFill>
                  <a:srgbClr val="0075CC"/>
                </a:solidFill>
                <a:latin typeface="微软雅黑" panose="020B0503020204020204" pitchFamily="34" charset="-122"/>
                <a:ea typeface="微软雅黑" panose="020B0503020204020204" pitchFamily="34" charset="-122"/>
                <a:cs typeface="+mn-ea"/>
              </a:rPr>
              <a:t>Android Studio</a:t>
            </a:r>
            <a:r>
              <a:rPr lang="zh-CN" altLang="en-US" sz="2000" dirty="0">
                <a:solidFill>
                  <a:srgbClr val="0075CC"/>
                </a:solidFill>
                <a:latin typeface="微软雅黑" panose="020B0503020204020204" pitchFamily="34" charset="-122"/>
                <a:ea typeface="微软雅黑" panose="020B0503020204020204" pitchFamily="34" charset="-122"/>
                <a:cs typeface="+mn-ea"/>
              </a:rPr>
              <a:t>开发工具的环境搭建</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进行讲解</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5" name="Picture 2" descr="C:\Users\Administrator\Desktop\ppt展示模板-8.png"/>
          <p:cNvPicPr>
            <a:picLocks noChangeAspect="1" noChangeArrowheads="1"/>
          </p:cNvPicPr>
          <p:nvPr/>
        </p:nvPicPr>
        <p:blipFill>
          <a:blip r:embed="rId1"/>
          <a:srcRect/>
          <a:stretch>
            <a:fillRect/>
          </a:stretch>
        </p:blipFill>
        <p:spPr bwMode="auto">
          <a:xfrm>
            <a:off x="3919952" y="3357786"/>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612946" y="3733927"/>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22" name="组合 21"/>
          <p:cNvGrpSpPr/>
          <p:nvPr/>
        </p:nvGrpSpPr>
        <p:grpSpPr>
          <a:xfrm>
            <a:off x="976466" y="1930784"/>
            <a:ext cx="1697534" cy="515997"/>
            <a:chOff x="-2086" y="2141478"/>
            <a:chExt cx="1697534" cy="515997"/>
          </a:xfrm>
        </p:grpSpPr>
        <p:sp>
          <p:nvSpPr>
            <p:cNvPr id="23"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5" name="文本框 32"/>
          <p:cNvSpPr txBox="1"/>
          <p:nvPr/>
        </p:nvSpPr>
        <p:spPr>
          <a:xfrm>
            <a:off x="978552" y="328749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0" y="1477924"/>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12" y="2588658"/>
            <a:ext cx="5486400" cy="3335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8" name="矩形 37"/>
          <p:cNvSpPr/>
          <p:nvPr/>
        </p:nvSpPr>
        <p:spPr>
          <a:xfrm>
            <a:off x="3065387" y="1632219"/>
            <a:ext cx="7439694" cy="787395"/>
          </a:xfrm>
          <a:prstGeom prst="rect">
            <a:avLst/>
          </a:prstGeom>
        </p:spPr>
        <p:txBody>
          <a:bodyPr wrap="square">
            <a:spAutoFit/>
          </a:bodyPr>
          <a:lstStyle/>
          <a:p>
            <a:pPr>
              <a:lnSpc>
                <a:spcPct val="150000"/>
              </a:lnSpc>
            </a:pPr>
            <a:r>
              <a:rPr lang="zh-CN" altLang="zh-CN" sz="1600" dirty="0">
                <a:latin typeface="Times New Roman" panose="02020603050405020304" charset="0"/>
                <a:ea typeface="微软雅黑" panose="020B0503020204020204" pitchFamily="34" charset="-122"/>
                <a:cs typeface="Times New Roman" panose="02020603050405020304" charset="0"/>
              </a:rPr>
              <a:t>Android Studio安装包可以</a:t>
            </a:r>
            <a:r>
              <a:rPr lang="zh-CN" altLang="zh-CN" sz="1600" dirty="0">
                <a:solidFill>
                  <a:srgbClr val="0075CC"/>
                </a:solidFill>
                <a:latin typeface="Times New Roman" panose="02020603050405020304" charset="0"/>
                <a:ea typeface="微软雅黑" panose="020B0503020204020204" pitchFamily="34" charset="-122"/>
                <a:cs typeface="Times New Roman" panose="02020603050405020304" charset="0"/>
              </a:rPr>
              <a:t>从中文社区进行下载</a:t>
            </a:r>
            <a:r>
              <a:rPr lang="zh-CN" altLang="zh-CN" sz="1600" dirty="0">
                <a:latin typeface="Times New Roman" panose="02020603050405020304" charset="0"/>
                <a:ea typeface="微软雅黑" panose="020B0503020204020204" pitchFamily="34" charset="-122"/>
                <a:cs typeface="Times New Roman" panose="02020603050405020304" charset="0"/>
              </a:rPr>
              <a:t>。这里我们以</a:t>
            </a:r>
            <a:r>
              <a:rPr lang="zh-CN" altLang="zh-CN" sz="1600" dirty="0">
                <a:solidFill>
                  <a:srgbClr val="0075CC"/>
                </a:solidFill>
                <a:latin typeface="Times New Roman" panose="02020603050405020304" charset="0"/>
                <a:ea typeface="微软雅黑" panose="020B0503020204020204" pitchFamily="34" charset="-122"/>
                <a:cs typeface="Times New Roman" panose="02020603050405020304" charset="0"/>
              </a:rPr>
              <a:t>Windows 64系统</a:t>
            </a:r>
            <a:r>
              <a:rPr lang="zh-CN" altLang="zh-CN" sz="1600" dirty="0">
                <a:latin typeface="Times New Roman" panose="02020603050405020304" charset="0"/>
                <a:ea typeface="微软雅黑" panose="020B0503020204020204" pitchFamily="34" charset="-122"/>
                <a:cs typeface="Times New Roman" panose="02020603050405020304" charset="0"/>
              </a:rPr>
              <a:t>为例，</a:t>
            </a:r>
            <a:r>
              <a:rPr lang="zh-CN" altLang="zh-CN" sz="1600" dirty="0">
                <a:solidFill>
                  <a:srgbClr val="0075CC"/>
                </a:solidFill>
                <a:latin typeface="Times New Roman" panose="02020603050405020304" charset="0"/>
                <a:ea typeface="微软雅黑" panose="020B0503020204020204" pitchFamily="34" charset="-122"/>
                <a:cs typeface="Times New Roman" panose="02020603050405020304" charset="0"/>
              </a:rPr>
              <a:t>下载ANDROID STUDIO 3.2.0版本</a:t>
            </a:r>
            <a:r>
              <a:rPr lang="zh-CN" altLang="zh-CN" sz="1600" dirty="0">
                <a:latin typeface="Times New Roman" panose="02020603050405020304" charset="0"/>
                <a:ea typeface="微软雅黑" panose="020B0503020204020204" pitchFamily="34" charset="-122"/>
                <a:cs typeface="Times New Roman" panose="02020603050405020304" charset="0"/>
              </a:rPr>
              <a:t>。Android Studio下载页面如</a:t>
            </a:r>
            <a:r>
              <a:rPr lang="zh-CN" altLang="en-US" sz="1600" dirty="0">
                <a:latin typeface="Times New Roman" panose="02020603050405020304" charset="0"/>
                <a:ea typeface="微软雅黑" panose="020B0503020204020204" pitchFamily="34" charset="-122"/>
                <a:cs typeface="Times New Roman" panose="02020603050405020304" charset="0"/>
              </a:rPr>
              <a:t>下</a:t>
            </a:r>
            <a:r>
              <a:rPr lang="zh-CN" altLang="zh-CN" sz="1600" dirty="0">
                <a:latin typeface="Times New Roman" panose="02020603050405020304" charset="0"/>
                <a:ea typeface="微软雅黑" panose="020B0503020204020204" pitchFamily="34" charset="-122"/>
                <a:cs typeface="Times New Roman" panose="02020603050405020304" charset="0"/>
              </a:rPr>
              <a:t>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65387" y="1632219"/>
            <a:ext cx="7439694" cy="830997"/>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成功下载</a:t>
            </a:r>
            <a:r>
              <a:rPr lang="en-US" altLang="zh-CN" sz="1600" dirty="0">
                <a:latin typeface="Times New Roman" panose="02020603050405020304" charset="0"/>
                <a:ea typeface="微软雅黑" panose="020B0503020204020204" pitchFamily="34" charset="-122"/>
                <a:cs typeface="Times New Roman" panose="02020603050405020304" charset="0"/>
              </a:rPr>
              <a:t>Android Studio</a:t>
            </a:r>
            <a:r>
              <a:rPr lang="zh-CN" altLang="en-US" sz="1600" dirty="0">
                <a:latin typeface="Times New Roman" panose="02020603050405020304" charset="0"/>
                <a:ea typeface="微软雅黑" panose="020B0503020204020204" pitchFamily="34" charset="-122"/>
                <a:cs typeface="Times New Roman" panose="02020603050405020304" charset="0"/>
              </a:rPr>
              <a:t>安装包后，双击后缀名为</a:t>
            </a:r>
            <a:r>
              <a:rPr lang="en-US" altLang="zh-CN" sz="1600" dirty="0">
                <a:latin typeface="Times New Roman" panose="02020603050405020304" charset="0"/>
                <a:ea typeface="微软雅黑" panose="020B0503020204020204" pitchFamily="34" charset="-122"/>
                <a:cs typeface="Times New Roman" panose="02020603050405020304" charset="0"/>
              </a:rPr>
              <a:t>.exe</a:t>
            </a:r>
            <a:r>
              <a:rPr lang="zh-CN" altLang="en-US" sz="1600" dirty="0">
                <a:latin typeface="Times New Roman" panose="02020603050405020304" charset="0"/>
                <a:ea typeface="微软雅黑" panose="020B0503020204020204" pitchFamily="34" charset="-122"/>
                <a:cs typeface="Times New Roman" panose="02020603050405020304" charset="0"/>
              </a:rPr>
              <a:t>的文件，</a:t>
            </a:r>
            <a:r>
              <a:rPr lang="zh-CN" altLang="en-US" sz="1600" dirty="0">
                <a:solidFill>
                  <a:srgbClr val="0075CC"/>
                </a:solidFill>
                <a:latin typeface="Times New Roman" panose="02020603050405020304" charset="0"/>
                <a:ea typeface="微软雅黑" panose="020B0503020204020204" pitchFamily="34" charset="-122"/>
                <a:cs typeface="Times New Roman" panose="02020603050405020304" charset="0"/>
              </a:rPr>
              <a:t>进入</a:t>
            </a:r>
            <a:r>
              <a:rPr lang="en-US" altLang="zh-CN" sz="1600" dirty="0">
                <a:solidFill>
                  <a:srgbClr val="0075CC"/>
                </a:solidFill>
                <a:latin typeface="Times New Roman" panose="02020603050405020304" charset="0"/>
                <a:ea typeface="微软雅黑" panose="020B0503020204020204" pitchFamily="34" charset="-122"/>
                <a:cs typeface="Times New Roman" panose="02020603050405020304" charset="0"/>
              </a:rPr>
              <a:t>Welcome to Android Studio Setup</a:t>
            </a:r>
            <a:r>
              <a:rPr lang="zh-CN" altLang="en-US" sz="16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r>
              <a:rPr lang="zh-CN" altLang="zh-CN" sz="1600" dirty="0">
                <a:latin typeface="Times New Roman" panose="02020603050405020304" charset="0"/>
                <a:ea typeface="微软雅黑" panose="020B0503020204020204" pitchFamily="34" charset="-122"/>
                <a:cs typeface="Times New Roman" panose="02020603050405020304" charset="0"/>
              </a:rPr>
              <a:t>。</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pic>
        <p:nvPicPr>
          <p:cNvPr id="2050" name="图片 1" descr="说明: D:\软件\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102" y="2565698"/>
            <a:ext cx="3816424" cy="292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65387" y="1632219"/>
            <a:ext cx="743969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Next</a:t>
            </a:r>
            <a:r>
              <a:rPr lang="zh-CN" altLang="en-US" sz="1600" dirty="0">
                <a:latin typeface="Times New Roman" panose="02020603050405020304" charset="0"/>
                <a:ea typeface="微软雅黑" panose="020B0503020204020204" pitchFamily="34" charset="-122"/>
                <a:cs typeface="Times New Roman" panose="02020603050405020304" charset="0"/>
              </a:rPr>
              <a:t>”</a:t>
            </a:r>
            <a:r>
              <a:rPr lang="en-US" altLang="zh-CN" sz="1600" dirty="0">
                <a:latin typeface="Times New Roman" panose="02020603050405020304" charset="0"/>
                <a:ea typeface="微软雅黑" panose="020B0503020204020204" pitchFamily="34" charset="-122"/>
                <a:cs typeface="Times New Roman" panose="02020603050405020304" charset="0"/>
              </a:rPr>
              <a:t> </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Choose Components</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r>
              <a:rPr lang="zh-CN" altLang="zh-CN" sz="1600" dirty="0">
                <a:latin typeface="Times New Roman" panose="02020603050405020304" charset="0"/>
                <a:ea typeface="微软雅黑" panose="020B0503020204020204" pitchFamily="34" charset="-122"/>
                <a:cs typeface="Times New Roman" panose="02020603050405020304" charset="0"/>
              </a:rPr>
              <a:t>。</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3074" name="图片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919" y="2340175"/>
            <a:ext cx="3787899"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50790" y="2534497"/>
            <a:ext cx="7706107" cy="92333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Android</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基础入门</a:t>
            </a:r>
            <a:endPar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3574926" y="3861589"/>
            <a:ext cx="6337955"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《Android</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移动开发基础案例教程（第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65387" y="1632219"/>
            <a:ext cx="743969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Next</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Configuration Settings</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r>
              <a:rPr lang="zh-CN" altLang="zh-CN" sz="1600" dirty="0">
                <a:latin typeface="Times New Roman" panose="02020603050405020304" charset="0"/>
                <a:ea typeface="微软雅黑" panose="020B0503020204020204" pitchFamily="34" charset="-122"/>
                <a:cs typeface="Times New Roman" panose="02020603050405020304" charset="0"/>
              </a:rPr>
              <a:t>。</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4098" name="图片 8"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700" y="2419612"/>
            <a:ext cx="3787899"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439694" cy="418063"/>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Install</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Installing</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页面开始安装</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5123" name="图片 10"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919" y="2419612"/>
            <a:ext cx="3787900"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976466" y="4581922"/>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439694" cy="78739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安装完成后，单击上一页图中的“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Next</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Completing Android Studio Setup</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809717" y="3285778"/>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6146" name="图片 11"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181" y="2438316"/>
            <a:ext cx="3785747"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358902" y="5590034"/>
            <a:ext cx="6092825" cy="461665"/>
          </a:xfrm>
          <a:prstGeom prst="rect">
            <a:avLst/>
          </a:prstGeom>
        </p:spPr>
        <p:txBody>
          <a:bodyPr>
            <a:spAutoFit/>
          </a:bodyPr>
          <a:lstStyle/>
          <a:p>
            <a:pPr>
              <a:lnSpc>
                <a:spcPct val="150000"/>
              </a:lnSpc>
            </a:pPr>
            <a:r>
              <a:rPr lang="zh-CN" altLang="zh-CN" sz="1600" dirty="0">
                <a:latin typeface="Times New Roman" panose="02020603050405020304" charset="0"/>
                <a:ea typeface="微软雅黑" panose="020B0503020204020204" pitchFamily="34" charset="-122"/>
                <a:cs typeface="Times New Roman" panose="02020603050405020304" charset="0"/>
              </a:rPr>
              <a:t>单击图中的“</a:t>
            </a:r>
            <a:r>
              <a:rPr lang="en-US" altLang="zh-CN" sz="1600" dirty="0">
                <a:latin typeface="Times New Roman" panose="02020603050405020304" charset="0"/>
                <a:ea typeface="微软雅黑" panose="020B0503020204020204" pitchFamily="34" charset="-122"/>
                <a:cs typeface="Times New Roman" panose="02020603050405020304" charset="0"/>
              </a:rPr>
              <a:t>Finish</a:t>
            </a:r>
            <a:r>
              <a:rPr lang="zh-CN" altLang="zh-CN" sz="1600" dirty="0">
                <a:latin typeface="Times New Roman" panose="02020603050405020304" charset="0"/>
                <a:ea typeface="微软雅黑" panose="020B0503020204020204" pitchFamily="34" charset="-122"/>
                <a:cs typeface="Times New Roman" panose="02020603050405020304" charset="0"/>
              </a:rPr>
              <a:t>”按钮，至此，</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Android Studio</a:t>
            </a:r>
            <a:r>
              <a:rPr lang="zh-CN"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的安装全部完成</a:t>
            </a:r>
            <a:r>
              <a:rPr lang="zh-CN" altLang="zh-CN" sz="1600" dirty="0">
                <a:latin typeface="Times New Roman" panose="02020603050405020304" charset="0"/>
                <a:ea typeface="微软雅黑" panose="020B0503020204020204" pitchFamily="34" charset="-122"/>
                <a:cs typeface="Times New Roman" panose="02020603050405020304" charset="0"/>
              </a:rPr>
              <a:t>。</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1200329"/>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如果我们在上一页图的页面中勾选了</a:t>
            </a:r>
            <a:r>
              <a:rPr lang="en-US" altLang="zh-CN" sz="1600" dirty="0">
                <a:latin typeface="Times New Roman" panose="02020603050405020304" charset="0"/>
                <a:ea typeface="微软雅黑" panose="020B0503020204020204" pitchFamily="34" charset="-122"/>
                <a:cs typeface="Times New Roman" panose="02020603050405020304" charset="0"/>
              </a:rPr>
              <a:t>Start Android Studio</a:t>
            </a:r>
            <a:r>
              <a:rPr lang="zh-CN" altLang="en-US" sz="1600" dirty="0">
                <a:latin typeface="Times New Roman" panose="02020603050405020304" charset="0"/>
                <a:ea typeface="微软雅黑" panose="020B0503020204020204" pitchFamily="34" charset="-122"/>
                <a:cs typeface="Times New Roman" panose="02020603050405020304" charset="0"/>
              </a:rPr>
              <a:t>选项，安装完成之后</a:t>
            </a:r>
            <a:r>
              <a:rPr lang="en-US" altLang="zh-CN" sz="1600" dirty="0">
                <a:latin typeface="Times New Roman" panose="02020603050405020304" charset="0"/>
                <a:ea typeface="微软雅黑" panose="020B0503020204020204" pitchFamily="34" charset="-122"/>
                <a:cs typeface="Times New Roman" panose="02020603050405020304" charset="0"/>
              </a:rPr>
              <a:t>Android Studio</a:t>
            </a:r>
            <a:r>
              <a:rPr lang="zh-CN" altLang="en-US" sz="1600" dirty="0">
                <a:latin typeface="Times New Roman" panose="02020603050405020304" charset="0"/>
                <a:ea typeface="微软雅黑" panose="020B0503020204020204" pitchFamily="34" charset="-122"/>
                <a:cs typeface="Times New Roman" panose="02020603050405020304" charset="0"/>
              </a:rPr>
              <a:t>会自动启动，会弹出一个</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Complete Installation</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对话框</a:t>
            </a:r>
            <a:r>
              <a:rPr lang="zh-CN" altLang="en-US" sz="1600" dirty="0">
                <a:latin typeface="Times New Roman" panose="02020603050405020304" charset="0"/>
                <a:ea typeface="微软雅黑" panose="020B0503020204020204" pitchFamily="34" charset="-122"/>
                <a:cs typeface="Times New Roman" panose="02020603050405020304" charset="0"/>
              </a:rPr>
              <a:t>（选择导入</a:t>
            </a:r>
            <a:r>
              <a:rPr lang="en-US" altLang="zh-CN" sz="1600" dirty="0">
                <a:latin typeface="Times New Roman" panose="02020603050405020304" charset="0"/>
                <a:ea typeface="微软雅黑" panose="020B0503020204020204" pitchFamily="34" charset="-122"/>
                <a:cs typeface="Times New Roman" panose="02020603050405020304" charset="0"/>
              </a:rPr>
              <a:t>Android Studio</a:t>
            </a:r>
            <a:r>
              <a:rPr lang="zh-CN" altLang="en-US" sz="1600" dirty="0">
                <a:latin typeface="Times New Roman" panose="02020603050405020304" charset="0"/>
                <a:ea typeface="微软雅黑" panose="020B0503020204020204" pitchFamily="34" charset="-122"/>
                <a:cs typeface="Times New Roman" panose="02020603050405020304" charset="0"/>
              </a:rPr>
              <a:t>配置文件位置的窗口），如下图所示。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054" y="2842238"/>
            <a:ext cx="4083812"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42878" y="4648636"/>
            <a:ext cx="7560840" cy="1200329"/>
          </a:xfrm>
          <a:prstGeom prst="rect">
            <a:avLst/>
          </a:prstGeom>
        </p:spPr>
        <p:txBody>
          <a:bodyPr wrap="square">
            <a:spAutoFit/>
          </a:bodyPr>
          <a:lstStyle/>
          <a:p>
            <a:pPr>
              <a:lnSpc>
                <a:spcPct val="150000"/>
              </a:lnSpc>
            </a:pPr>
            <a:r>
              <a:rPr lang="zh-CN" altLang="zh-CN" sz="1600" dirty="0">
                <a:latin typeface="Times New Roman" panose="02020603050405020304" charset="0"/>
                <a:ea typeface="微软雅黑" panose="020B0503020204020204" pitchFamily="34" charset="-122"/>
                <a:cs typeface="Times New Roman" panose="02020603050405020304" charset="0"/>
              </a:rPr>
              <a:t>图中包含2个选项，其中选项①表示自定义Android Studio配置文件的位置，选项②表示不导入配置文件的位置。如果之前安装过Android Studio，想要导入之前的配置文件，则可以选择选项①，否则，选择选项②，此处可以根据实际情况进行选择。</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18063"/>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我们选择选项上一页图中的②之后会进入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Android Studio</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的开启窗口</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8194" name="图片 13"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860" y="2493690"/>
            <a:ext cx="3859739"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18063"/>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上一页图中的进度完成之后，会弹出</a:t>
            </a:r>
            <a:r>
              <a:rPr lang="en-US" altLang="zh-CN" sz="1600" dirty="0">
                <a:latin typeface="Times New Roman" panose="02020603050405020304" charset="0"/>
                <a:ea typeface="微软雅黑" panose="020B0503020204020204" pitchFamily="34" charset="-122"/>
                <a:cs typeface="Times New Roman" panose="02020603050405020304" charset="0"/>
              </a:rPr>
              <a:t>Android Studio First Run</a:t>
            </a:r>
            <a:r>
              <a:rPr lang="zh-CN" altLang="en-US" sz="1600" dirty="0">
                <a:latin typeface="Times New Roman" panose="02020603050405020304" charset="0"/>
                <a:ea typeface="微软雅黑" panose="020B0503020204020204" pitchFamily="34" charset="-122"/>
                <a:cs typeface="Times New Roman" panose="02020603050405020304" charset="0"/>
              </a:rPr>
              <a:t>对话框，如下图所示。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9218" name="图片 1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55" y="2605837"/>
            <a:ext cx="4143039"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Cancel</a:t>
            </a:r>
            <a:r>
              <a:rPr lang="zh-CN" altLang="en-US" sz="1600" dirty="0">
                <a:latin typeface="Times New Roman" panose="02020603050405020304" charset="0"/>
                <a:ea typeface="微软雅黑" panose="020B0503020204020204" pitchFamily="34" charset="-122"/>
                <a:cs typeface="Times New Roman" panose="02020603050405020304" charset="0"/>
              </a:rPr>
              <a:t>” 按钮之后进入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Welcome Android Studio</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0242" name="图片 15"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472" y="2419612"/>
            <a:ext cx="3904053"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18063"/>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Next</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Install Type</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1266" name="图片 16"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903" y="2129542"/>
            <a:ext cx="3904053"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830997"/>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Next</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 </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Select UI Theme</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（选择</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UI</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主题）页面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2290" name="图片 17"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177" y="2349674"/>
            <a:ext cx="4800638"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Next</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Verify Settings</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3314" name="图片 18"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869" y="2456021"/>
            <a:ext cx="3904053" cy="29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6814" y="1917626"/>
            <a:ext cx="7632848" cy="688075"/>
            <a:chOff x="978872" y="1800500"/>
            <a:chExt cx="5509329" cy="515937"/>
          </a:xfrm>
        </p:grpSpPr>
        <p:sp>
          <p:nvSpPr>
            <p:cNvPr id="81" name="Pentagon 3"/>
            <p:cNvSpPr/>
            <p:nvPr/>
          </p:nvSpPr>
          <p:spPr bwMode="auto">
            <a:xfrm>
              <a:off x="978872" y="1800500"/>
              <a:ext cx="5509329"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1G~5G</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的通信技术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1G~5G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技术的发展内容</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6814" y="2787908"/>
            <a:ext cx="7632848"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Android Studio</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开发环境的搭建</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步骤，能够独立搭建</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Android Studio</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开发环境</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6814" y="3656074"/>
            <a:ext cx="7632848"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掌握编写简单</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Android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程序的步骤，能够</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编写一个</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Hello</a:t>
              </a:r>
              <a:endPar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World</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程序</a:t>
              </a:r>
              <a:endParaRPr lang="en-GB"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6814" y="4526358"/>
            <a:ext cx="7632848" cy="685959"/>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资源的管理与使用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方式，能够灵活使用程序中的资源</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2566814" y="5408131"/>
            <a:ext cx="7632848" cy="685959"/>
            <a:chOff x="978872" y="4108725"/>
            <a:chExt cx="5437064" cy="514350"/>
          </a:xfrm>
        </p:grpSpPr>
        <p:sp>
          <p:nvSpPr>
            <p:cNvPr id="2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单元测试与</a:t>
              </a:r>
              <a:r>
                <a:rPr lang="en-US" altLang="zh-CN"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Logcat</a:t>
              </a:r>
              <a:r>
                <a:rPr lang="zh-CN" altLang="en-US" sz="2000" dirty="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，能够完成对程序的调试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Finish</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1369B2"/>
                </a:solidFill>
                <a:latin typeface="Times New Roman" panose="02020603050405020304" charset="0"/>
                <a:ea typeface="微软雅黑" panose="020B0503020204020204" pitchFamily="34" charset="-122"/>
                <a:cs typeface="Times New Roman" panose="02020603050405020304" charset="0"/>
              </a:rPr>
              <a:t>Downloading Components</a:t>
            </a:r>
            <a:r>
              <a:rPr lang="zh-CN" altLang="en-US" sz="1600" dirty="0">
                <a:solidFill>
                  <a:srgbClr val="1369B2"/>
                </a:solidFill>
                <a:latin typeface="Times New Roman" panose="02020603050405020304" charset="0"/>
                <a:ea typeface="微软雅黑" panose="020B0503020204020204" pitchFamily="34" charset="-122"/>
                <a:cs typeface="Times New Roman" panose="02020603050405020304" charset="0"/>
              </a:rPr>
              <a:t>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4338" name="图片 19" descr="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046" y="2306631"/>
            <a:ext cx="4326353"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下载完成后，会显示</a:t>
            </a:r>
            <a:r>
              <a:rPr lang="en-US" altLang="zh-CN" sz="1600" dirty="0">
                <a:solidFill>
                  <a:srgbClr val="0075CC"/>
                </a:solidFill>
                <a:latin typeface="Times New Roman" panose="02020603050405020304" charset="0"/>
                <a:ea typeface="微软雅黑" panose="020B0503020204020204" pitchFamily="34" charset="-122"/>
                <a:cs typeface="Times New Roman" panose="02020603050405020304" charset="0"/>
              </a:rPr>
              <a:t>Downloading Components</a:t>
            </a:r>
            <a:r>
              <a:rPr lang="zh-CN" altLang="en-US" sz="1600" dirty="0">
                <a:solidFill>
                  <a:srgbClr val="0075CC"/>
                </a:solidFill>
                <a:latin typeface="Times New Roman" panose="02020603050405020304" charset="0"/>
                <a:ea typeface="微软雅黑" panose="020B0503020204020204" pitchFamily="34" charset="-122"/>
                <a:cs typeface="Times New Roman" panose="02020603050405020304" charset="0"/>
              </a:rPr>
              <a:t>（下载完成）页面</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5362" name="图片 20"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054" y="2273003"/>
            <a:ext cx="4326353"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Android Studio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安装步骤</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59519"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342252" y="909514"/>
            <a:ext cx="3273234" cy="461665"/>
          </a:xfrm>
          <a:prstGeom prst="rect">
            <a:avLst/>
          </a:prstGeom>
          <a:noFill/>
          <a:ln>
            <a:noFill/>
          </a:ln>
        </p:spPr>
        <p:txBody>
          <a:bodyPr wrap="square" rtlCol="0">
            <a:spAutoFit/>
          </a:bodyPr>
          <a:lstStyle/>
          <a:p>
            <a:pPr algn="ctr" defTabSz="457200">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Android Studio</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632218"/>
            <a:ext cx="7847534" cy="461665"/>
          </a:xfrm>
          <a:prstGeom prst="rect">
            <a:avLst/>
          </a:prstGeom>
        </p:spPr>
        <p:txBody>
          <a:bodyPr wrap="square">
            <a:spAutoFit/>
          </a:bodyPr>
          <a:lstStyle/>
          <a:p>
            <a:pPr>
              <a:lnSpc>
                <a:spcPct val="150000"/>
              </a:lnSpc>
            </a:pPr>
            <a:r>
              <a:rPr lang="zh-CN" altLang="en-US" sz="16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600" dirty="0">
                <a:latin typeface="Times New Roman" panose="02020603050405020304" charset="0"/>
                <a:ea typeface="微软雅黑" panose="020B0503020204020204" pitchFamily="34" charset="-122"/>
                <a:cs typeface="Times New Roman" panose="02020603050405020304" charset="0"/>
              </a:rPr>
              <a:t>Finish</a:t>
            </a:r>
            <a:r>
              <a:rPr lang="zh-CN" altLang="en-US" sz="1600" dirty="0">
                <a:latin typeface="Times New Roman" panose="02020603050405020304" charset="0"/>
                <a:ea typeface="微软雅黑" panose="020B0503020204020204" pitchFamily="34" charset="-122"/>
                <a:cs typeface="Times New Roman" panose="02020603050405020304" charset="0"/>
              </a:rPr>
              <a:t>”按钮，进入</a:t>
            </a:r>
            <a:r>
              <a:rPr lang="en-US" altLang="zh-CN" sz="1600" dirty="0">
                <a:solidFill>
                  <a:srgbClr val="0075CC"/>
                </a:solidFill>
                <a:latin typeface="Times New Roman" panose="02020603050405020304" charset="0"/>
                <a:ea typeface="微软雅黑" panose="020B0503020204020204" pitchFamily="34" charset="-122"/>
                <a:cs typeface="Times New Roman" panose="02020603050405020304" charset="0"/>
              </a:rPr>
              <a:t>Welcome to Android Studio</a:t>
            </a:r>
            <a:r>
              <a:rPr lang="zh-CN" altLang="en-US" sz="1600" dirty="0">
                <a:solidFill>
                  <a:srgbClr val="0075CC"/>
                </a:solidFill>
                <a:latin typeface="Times New Roman" panose="02020603050405020304" charset="0"/>
                <a:ea typeface="微软雅黑" panose="020B0503020204020204" pitchFamily="34" charset="-122"/>
                <a:cs typeface="Times New Roman" panose="02020603050405020304" charset="0"/>
              </a:rPr>
              <a:t>窗口</a:t>
            </a:r>
            <a:r>
              <a:rPr lang="zh-CN" altLang="en-US" sz="16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05765"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82" y="2311246"/>
            <a:ext cx="6268684" cy="313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63330" y="5682476"/>
            <a:ext cx="4124847" cy="338554"/>
          </a:xfrm>
          <a:prstGeom prst="rect">
            <a:avLst/>
          </a:prstGeom>
        </p:spPr>
        <p:txBody>
          <a:bodyPr wrap="none">
            <a:spAutoFit/>
          </a:bodyPr>
          <a:lstStyle/>
          <a:p>
            <a:r>
              <a:rPr lang="zh-CN" altLang="zh-CN" sz="1600" dirty="0">
                <a:latin typeface="Times New Roman" panose="02020603050405020304" charset="0"/>
                <a:ea typeface="微软雅黑" panose="020B0503020204020204" pitchFamily="34" charset="-122"/>
                <a:cs typeface="Times New Roman" panose="02020603050405020304" charset="0"/>
              </a:rPr>
              <a:t>至此，</a:t>
            </a:r>
            <a:r>
              <a:rPr lang="en-US" altLang="zh-CN" sz="1600" dirty="0">
                <a:latin typeface="Times New Roman" panose="02020603050405020304" charset="0"/>
                <a:ea typeface="微软雅黑" panose="020B0503020204020204" pitchFamily="34" charset="-122"/>
                <a:cs typeface="Times New Roman" panose="02020603050405020304" charset="0"/>
              </a:rPr>
              <a:t>Android Studio</a:t>
            </a:r>
            <a:r>
              <a:rPr lang="zh-CN" altLang="zh-CN" sz="1600" dirty="0">
                <a:latin typeface="Times New Roman" panose="02020603050405020304" charset="0"/>
                <a:ea typeface="微软雅黑" panose="020B0503020204020204" pitchFamily="34" charset="-122"/>
                <a:cs typeface="Times New Roman" panose="02020603050405020304" charset="0"/>
              </a:rPr>
              <a:t>工具的配置已经完成。</a:t>
            </a:r>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内容占位符 2"/>
          <p:cNvSpPr txBox="1"/>
          <p:nvPr/>
        </p:nvSpPr>
        <p:spPr bwMode="auto">
          <a:xfrm>
            <a:off x="1198662" y="1269553"/>
            <a:ext cx="957706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defRPr/>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程序可以运行到手机和平板等物理设备上，当运行</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程序时，没有手机或平板等物理设备，可以使用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系统提供的模拟器。</a:t>
            </a:r>
            <a:r>
              <a:rPr lang="zh-CN" altLang="en-US" sz="2000" dirty="0">
                <a:solidFill>
                  <a:srgbClr val="0075CC"/>
                </a:solidFill>
                <a:latin typeface="微软雅黑" panose="020B0503020204020204" pitchFamily="34" charset="-122"/>
                <a:ea typeface="微软雅黑" panose="020B0503020204020204" pitchFamily="34" charset="-122"/>
                <a:cs typeface="+mn-ea"/>
              </a:rPr>
              <a:t>模拟器是一个可以运行在电脑上的虚拟设备。</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在模拟器上</a:t>
            </a:r>
            <a:r>
              <a:rPr lang="zh-CN" altLang="en-US" sz="2000" dirty="0">
                <a:solidFill>
                  <a:srgbClr val="0075CC"/>
                </a:solidFill>
                <a:latin typeface="微软雅黑" panose="020B0503020204020204" pitchFamily="34" charset="-122"/>
                <a:ea typeface="微软雅黑" panose="020B0503020204020204" pitchFamily="34" charset="-122"/>
                <a:cs typeface="+mn-ea"/>
              </a:rPr>
              <a:t>可预览和测试</a:t>
            </a:r>
            <a:r>
              <a:rPr lang="en-US" altLang="zh-CN" sz="2000" dirty="0">
                <a:solidFill>
                  <a:srgbClr val="0075CC"/>
                </a:solidFill>
                <a:latin typeface="微软雅黑" panose="020B0503020204020204" pitchFamily="34" charset="-122"/>
                <a:ea typeface="微软雅黑" panose="020B0503020204020204" pitchFamily="34" charset="-122"/>
                <a:cs typeface="+mn-ea"/>
              </a:rPr>
              <a:t>Android</a:t>
            </a:r>
            <a:r>
              <a:rPr lang="zh-CN" altLang="en-US" sz="2000" dirty="0">
                <a:solidFill>
                  <a:srgbClr val="0075CC"/>
                </a:solidFill>
                <a:latin typeface="微软雅黑" panose="020B0503020204020204" pitchFamily="34" charset="-122"/>
                <a:ea typeface="微软雅黑" panose="020B0503020204020204" pitchFamily="34" charset="-122"/>
                <a:cs typeface="+mn-ea"/>
              </a:rPr>
              <a:t>应用程序</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5" name="Picture 2" descr="C:\Users\Administrator\Desktop\ppt展示模板-8.png"/>
          <p:cNvPicPr>
            <a:picLocks noChangeAspect="1" noChangeArrowheads="1"/>
          </p:cNvPicPr>
          <p:nvPr/>
        </p:nvPicPr>
        <p:blipFill>
          <a:blip r:embed="rId1"/>
          <a:srcRect/>
          <a:stretch>
            <a:fillRect/>
          </a:stretch>
        </p:blipFill>
        <p:spPr bwMode="auto">
          <a:xfrm>
            <a:off x="3919952" y="3357786"/>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612946" y="3733927"/>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37672" y="4623934"/>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6" name="文本框 34"/>
          <p:cNvSpPr txBox="1"/>
          <p:nvPr/>
        </p:nvSpPr>
        <p:spPr>
          <a:xfrm>
            <a:off x="837673" y="332583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单击</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ADV Manager</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标签</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当创建完第一个</a:t>
            </a:r>
            <a:r>
              <a:rPr lang="en-US" altLang="zh-CN" sz="1800" dirty="0">
                <a:latin typeface="Times New Roman" panose="02020603050405020304" charset="0"/>
                <a:ea typeface="微软雅黑" panose="020B0503020204020204" pitchFamily="34" charset="-122"/>
                <a:cs typeface="Times New Roman" panose="02020603050405020304" charset="0"/>
              </a:rPr>
              <a:t>Android</a:t>
            </a:r>
            <a:r>
              <a:rPr lang="zh-CN" altLang="en-US" sz="1800" dirty="0">
                <a:latin typeface="Times New Roman" panose="02020603050405020304" charset="0"/>
                <a:ea typeface="微软雅黑" panose="020B0503020204020204" pitchFamily="34" charset="-122"/>
                <a:cs typeface="Times New Roman" panose="02020603050405020304" charset="0"/>
              </a:rPr>
              <a:t>程序时，在</a:t>
            </a:r>
            <a:r>
              <a:rPr lang="en-US" altLang="zh-CN" sz="1800" dirty="0">
                <a:latin typeface="Times New Roman" panose="02020603050405020304" charset="0"/>
                <a:ea typeface="微软雅黑" panose="020B0503020204020204" pitchFamily="34" charset="-122"/>
                <a:cs typeface="Times New Roman" panose="02020603050405020304" charset="0"/>
              </a:rPr>
              <a:t>Android Studio</a:t>
            </a:r>
            <a:r>
              <a:rPr lang="zh-CN" altLang="en-US" sz="1800" dirty="0">
                <a:latin typeface="Times New Roman" panose="02020603050405020304" charset="0"/>
                <a:ea typeface="微软雅黑" panose="020B0503020204020204" pitchFamily="34" charset="-122"/>
                <a:cs typeface="Times New Roman" panose="02020603050405020304" charset="0"/>
              </a:rPr>
              <a:t>中，单击导航栏中的     </a:t>
            </a:r>
            <a:r>
              <a:rPr lang="en-US" altLang="zh-CN" sz="1800" dirty="0">
                <a:latin typeface="Times New Roman" panose="02020603050405020304" charset="0"/>
                <a:ea typeface="微软雅黑" panose="020B0503020204020204" pitchFamily="34" charset="-122"/>
                <a:cs typeface="Times New Roman" panose="02020603050405020304" charset="0"/>
              </a:rPr>
              <a:t> </a:t>
            </a:r>
            <a:r>
              <a:rPr lang="zh-CN" altLang="en-US" sz="1800" dirty="0">
                <a:latin typeface="Times New Roman" panose="02020603050405020304" charset="0"/>
                <a:ea typeface="微软雅黑" panose="020B0503020204020204" pitchFamily="34" charset="-122"/>
                <a:cs typeface="Times New Roman" panose="02020603050405020304" charset="0"/>
              </a:rPr>
              <a:t>图标会进入</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Your Virtual Devices</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837672" y="1923727"/>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411" y="1651566"/>
            <a:ext cx="327012" cy="27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274" y="2529885"/>
            <a:ext cx="3682189"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837672" y="4623934"/>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466650" y="901300"/>
            <a:ext cx="2887043"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选择模拟设备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800" dirty="0">
                <a:latin typeface="Times New Roman" panose="02020603050405020304" charset="0"/>
                <a:ea typeface="微软雅黑" panose="020B0503020204020204" pitchFamily="34" charset="-122"/>
                <a:cs typeface="Times New Roman" panose="02020603050405020304" charset="0"/>
              </a:rPr>
              <a:t>+ Create Virtual Device…</a:t>
            </a:r>
            <a:r>
              <a:rPr lang="zh-CN" altLang="en-US" sz="1800" dirty="0">
                <a:latin typeface="Times New Roman" panose="02020603050405020304" charset="0"/>
                <a:ea typeface="微软雅黑" panose="020B0503020204020204" pitchFamily="34" charset="-122"/>
                <a:cs typeface="Times New Roman" panose="02020603050405020304" charset="0"/>
              </a:rPr>
              <a:t>”按钮，此时会进入选择模拟设备的</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Select Hardware</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766971" y="3304239"/>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215" y="2493338"/>
            <a:ext cx="5831652"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1337945"/>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我们选择上一页图中的</a:t>
            </a:r>
            <a:r>
              <a:rPr lang="en-US" altLang="zh-CN" sz="1800" dirty="0">
                <a:latin typeface="Times New Roman" panose="02020603050405020304" charset="0"/>
                <a:ea typeface="微软雅黑" panose="020B0503020204020204" pitchFamily="34" charset="-122"/>
                <a:cs typeface="Times New Roman" panose="02020603050405020304" charset="0"/>
              </a:rPr>
              <a:t>【Phone】</a:t>
            </a:r>
            <a:r>
              <a:rPr lang="en-US" altLang="zh-CN" sz="1800" dirty="0">
                <a:sym typeface="Wingdings" panose="05000000000000000000"/>
              </a:rPr>
              <a:t></a:t>
            </a:r>
            <a:r>
              <a:rPr lang="en-US" altLang="zh-CN" sz="1800" dirty="0">
                <a:latin typeface="Times New Roman" panose="02020603050405020304" charset="0"/>
                <a:ea typeface="微软雅黑" panose="020B0503020204020204" pitchFamily="34" charset="-122"/>
                <a:cs typeface="Times New Roman" panose="02020603050405020304" charset="0"/>
              </a:rPr>
              <a:t>【Nexus 4】</a:t>
            </a:r>
            <a:r>
              <a:rPr lang="zh-CN" altLang="en-US" sz="1800" dirty="0">
                <a:latin typeface="Times New Roman" panose="02020603050405020304" charset="0"/>
                <a:ea typeface="微软雅黑" panose="020B0503020204020204" pitchFamily="34" charset="-122"/>
                <a:cs typeface="Times New Roman" panose="02020603050405020304" charset="0"/>
              </a:rPr>
              <a:t>选项（此选项可根据自己需求选择不同屏幕分辨率的模拟器），单击“</a:t>
            </a:r>
            <a:r>
              <a:rPr lang="en-US" altLang="zh-CN" sz="1800" dirty="0">
                <a:latin typeface="Times New Roman" panose="02020603050405020304" charset="0"/>
                <a:ea typeface="微软雅黑" panose="020B0503020204020204" pitchFamily="34" charset="-122"/>
                <a:cs typeface="Times New Roman" panose="02020603050405020304" charset="0"/>
              </a:rPr>
              <a:t>Next</a:t>
            </a:r>
            <a:r>
              <a:rPr lang="zh-CN" altLang="en-US" sz="1800" dirty="0">
                <a:latin typeface="Times New Roman" panose="02020603050405020304" charset="0"/>
                <a:ea typeface="微软雅黑" panose="020B0503020204020204" pitchFamily="34" charset="-122"/>
                <a:cs typeface="Times New Roman" panose="02020603050405020304" charset="0"/>
              </a:rPr>
              <a:t>”按钮进入 </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System Image</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19458" name="图片 25" descr="1EF_H4SE~E}1Z7_BLGH{]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478" y="2493383"/>
            <a:ext cx="5829819"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选中上一页图中的</a:t>
            </a:r>
            <a:r>
              <a:rPr lang="en-US" altLang="zh-CN" sz="1800" dirty="0">
                <a:latin typeface="Times New Roman" panose="02020603050405020304" charset="0"/>
                <a:ea typeface="微软雅黑" panose="020B0503020204020204" pitchFamily="34" charset="-122"/>
                <a:cs typeface="Times New Roman" panose="02020603050405020304" charset="0"/>
              </a:rPr>
              <a:t>Oreo</a:t>
            </a:r>
            <a:r>
              <a:rPr lang="zh-CN" altLang="en-US" sz="1800" dirty="0">
                <a:latin typeface="Times New Roman" panose="02020603050405020304" charset="0"/>
                <a:ea typeface="微软雅黑" panose="020B0503020204020204" pitchFamily="34" charset="-122"/>
                <a:cs typeface="Times New Roman" panose="02020603050405020304" charset="0"/>
              </a:rPr>
              <a:t>系统版本，单击“</a:t>
            </a:r>
            <a:r>
              <a:rPr lang="en-US" altLang="zh-CN" sz="1800" dirty="0">
                <a:latin typeface="Times New Roman" panose="02020603050405020304" charset="0"/>
                <a:ea typeface="微软雅黑" panose="020B0503020204020204" pitchFamily="34" charset="-122"/>
                <a:cs typeface="Times New Roman" panose="02020603050405020304" charset="0"/>
              </a:rPr>
              <a:t>Download</a:t>
            </a:r>
            <a:r>
              <a:rPr lang="zh-CN" altLang="en-US" sz="1800" dirty="0">
                <a:latin typeface="Times New Roman" panose="02020603050405020304" charset="0"/>
                <a:ea typeface="微软雅黑" panose="020B0503020204020204" pitchFamily="34" charset="-122"/>
                <a:cs typeface="Times New Roman" panose="02020603050405020304" charset="0"/>
              </a:rPr>
              <a:t>”进入</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License Agreement</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20482" name="图片 26" descr="SF7BV{F@QAQXVI`A3KWS)X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64" y="2464773"/>
            <a:ext cx="4692687"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选中上一页图中的“</a:t>
            </a:r>
            <a:r>
              <a:rPr lang="en-US" altLang="zh-CN" sz="1800" dirty="0">
                <a:latin typeface="Times New Roman" panose="02020603050405020304" charset="0"/>
                <a:ea typeface="微软雅黑" panose="020B0503020204020204" pitchFamily="34" charset="-122"/>
                <a:cs typeface="Times New Roman" panose="02020603050405020304" charset="0"/>
              </a:rPr>
              <a:t>Accept</a:t>
            </a:r>
            <a:r>
              <a:rPr lang="zh-CN" altLang="en-US" sz="1800" dirty="0">
                <a:latin typeface="Times New Roman" panose="02020603050405020304" charset="0"/>
                <a:ea typeface="微软雅黑" panose="020B0503020204020204" pitchFamily="34" charset="-122"/>
                <a:cs typeface="Times New Roman" panose="02020603050405020304" charset="0"/>
              </a:rPr>
              <a:t>”按钮接受页面中显示的信息，并单击“</a:t>
            </a:r>
            <a:r>
              <a:rPr lang="en-US" altLang="zh-CN" sz="1800" dirty="0">
                <a:latin typeface="Times New Roman" panose="02020603050405020304" charset="0"/>
                <a:ea typeface="微软雅黑" panose="020B0503020204020204" pitchFamily="34" charset="-122"/>
                <a:cs typeface="Times New Roman" panose="02020603050405020304" charset="0"/>
              </a:rPr>
              <a:t>Next</a:t>
            </a:r>
            <a:r>
              <a:rPr lang="zh-CN" altLang="en-US" sz="1800" dirty="0">
                <a:latin typeface="Times New Roman" panose="02020603050405020304" charset="0"/>
                <a:ea typeface="微软雅黑" panose="020B0503020204020204" pitchFamily="34" charset="-122"/>
                <a:cs typeface="Times New Roman" panose="02020603050405020304" charset="0"/>
              </a:rPr>
              <a:t>”按钮进入</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Component Installer</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21506" name="图片 27" descr="4]3}]}BPRYBA8LP66G6~@`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62" y="2422688"/>
            <a:ext cx="4692687"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12954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331405"/>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6" name="文本框 34"/>
          <p:cNvSpPr txBox="1"/>
          <p:nvPr/>
        </p:nvSpPr>
        <p:spPr>
          <a:xfrm>
            <a:off x="766971" y="195794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8" name="椭圆 27"/>
          <p:cNvSpPr/>
          <p:nvPr/>
        </p:nvSpPr>
        <p:spPr>
          <a:xfrm>
            <a:off x="2708972" y="349743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椭圆 28"/>
          <p:cNvSpPr/>
          <p:nvPr/>
        </p:nvSpPr>
        <p:spPr>
          <a:xfrm>
            <a:off x="2708972" y="479813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070563" y="879897"/>
            <a:ext cx="3868916"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 System Image</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50673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下载完成后的</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Component Installer</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的页面</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704679" y="459937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3</a:t>
              </a:r>
              <a:endParaRPr lang="zh-CN" altLang="en-US" dirty="0">
                <a:solidFill>
                  <a:schemeClr val="bg1"/>
                </a:solidFill>
                <a:latin typeface="+mn-ea"/>
              </a:endParaRPr>
            </a:p>
          </p:txBody>
        </p:sp>
      </p:grpSp>
      <p:pic>
        <p:nvPicPr>
          <p:cNvPr id="22530" name="图片 28" descr="1C]7IUOEWX_6GB6I@`~P_X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631" y="2129542"/>
            <a:ext cx="4692687"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0075CC"/>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Google</a:t>
            </a:r>
            <a:r>
              <a:rPr lang="zh-CN" altLang="en-US" sz="2000" dirty="0">
                <a:solidFill>
                  <a:srgbClr val="595959"/>
                </a:solidFill>
                <a:latin typeface="微软雅黑" panose="020B0503020204020204" pitchFamily="34" charset="-122"/>
                <a:ea typeface="微软雅黑" panose="020B0503020204020204" pitchFamily="34" charset="-122"/>
              </a:rPr>
              <a:t>公司基于</a:t>
            </a:r>
            <a:r>
              <a:rPr lang="en-US" altLang="zh-CN" sz="2000" dirty="0">
                <a:solidFill>
                  <a:srgbClr val="595959"/>
                </a:solidFill>
                <a:latin typeface="微软雅黑" panose="020B0503020204020204" pitchFamily="34" charset="-122"/>
                <a:ea typeface="微软雅黑" panose="020B0503020204020204" pitchFamily="34" charset="-122"/>
              </a:rPr>
              <a:t>Linux</a:t>
            </a:r>
            <a:r>
              <a:rPr lang="zh-CN" altLang="en-US" sz="2000" dirty="0">
                <a:solidFill>
                  <a:srgbClr val="595959"/>
                </a:solidFill>
                <a:latin typeface="微软雅黑" panose="020B0503020204020204" pitchFamily="34" charset="-122"/>
                <a:ea typeface="微软雅黑" panose="020B0503020204020204" pitchFamily="34" charset="-122"/>
              </a:rPr>
              <a:t>平台开发的手机及平板电脑的操作系统，它自问世以来，受到了前所未有的关注，并迅速</a:t>
            </a:r>
            <a:r>
              <a:rPr lang="zh-CN" altLang="en-US" sz="2000" dirty="0">
                <a:solidFill>
                  <a:srgbClr val="0075CC"/>
                </a:solidFill>
                <a:latin typeface="微软雅黑" panose="020B0503020204020204" pitchFamily="34" charset="-122"/>
                <a:ea typeface="微软雅黑" panose="020B0503020204020204" pitchFamily="34" charset="-122"/>
              </a:rPr>
              <a:t>成为移动平台最受欢迎的操作系统之一</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手机随处可见，如果能加入</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开发者行列，编写自己的应用程序供别人使用，想必是件诱人的事情。那么从今天开始，我们将开启</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开发之旅，并逐渐成为一名出色的</a:t>
            </a:r>
            <a:r>
              <a:rPr lang="en-US" altLang="zh-CN" sz="2000" dirty="0">
                <a:solidFill>
                  <a:srgbClr val="595959"/>
                </a:solidFill>
                <a:latin typeface="微软雅黑" panose="020B0503020204020204" pitchFamily="34" charset="-122"/>
                <a:ea typeface="微软雅黑" panose="020B0503020204020204" pitchFamily="34" charset="-122"/>
              </a:rPr>
              <a:t>Android</a:t>
            </a:r>
            <a:r>
              <a:rPr lang="zh-CN" altLang="en-US" sz="2000" dirty="0">
                <a:solidFill>
                  <a:srgbClr val="595959"/>
                </a:solidFill>
                <a:latin typeface="微软雅黑" panose="020B0503020204020204" pitchFamily="34" charset="-122"/>
                <a:ea typeface="微软雅黑" panose="020B0503020204020204" pitchFamily="34" charset="-122"/>
              </a:rPr>
              <a:t>开发者。</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4" name="Picture 2" descr="C:\Users\Administrator\Desktop\ppt展示模板-8.png"/>
          <p:cNvPicPr>
            <a:picLocks noChangeAspect="1" noChangeArrowheads="1"/>
          </p:cNvPicPr>
          <p:nvPr/>
        </p:nvPicPr>
        <p:blipFill>
          <a:blip r:embed="rId1"/>
          <a:srcRect/>
          <a:stretch>
            <a:fillRect/>
          </a:stretch>
        </p:blipFill>
        <p:spPr bwMode="auto">
          <a:xfrm>
            <a:off x="3559912" y="3629718"/>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252906" y="4005859"/>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491535"/>
            <a:ext cx="0" cy="3810467"/>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459965"/>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97624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5</a:t>
            </a:r>
            <a:endParaRPr lang="zh-CN" altLang="en-US" sz="2400" dirty="0">
              <a:latin typeface="+mn-ea"/>
            </a:endParaRPr>
          </a:p>
        </p:txBody>
      </p:sp>
      <p:sp>
        <p:nvSpPr>
          <p:cNvPr id="28" name="椭圆 27"/>
          <p:cNvSpPr/>
          <p:nvPr/>
        </p:nvSpPr>
        <p:spPr>
          <a:xfrm>
            <a:off x="2708972" y="414226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511545" y="879897"/>
            <a:ext cx="2887918"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创建模拟设备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此时选中</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System Image</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页面中系统版本名称为</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Oreo</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的条目，单击“</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Next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”按钮进入</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 Virtual Device</a:t>
            </a:r>
            <a:r>
              <a:rPr lang="zh-CN" altLang="en-US"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AVD</a:t>
            </a:r>
            <a:r>
              <a:rPr lang="zh-CN" altLang="en-US"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）页面</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7" name="组合 26"/>
          <p:cNvGrpSpPr/>
          <p:nvPr/>
        </p:nvGrpSpPr>
        <p:grpSpPr>
          <a:xfrm>
            <a:off x="910630" y="227766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4</a:t>
              </a:r>
              <a:endParaRPr lang="zh-CN" altLang="en-US" dirty="0">
                <a:solidFill>
                  <a:schemeClr val="bg1"/>
                </a:solidFill>
                <a:latin typeface="+mn-ea"/>
              </a:endParaRPr>
            </a:p>
          </p:txBody>
        </p:sp>
      </p:gr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364" y="2493426"/>
            <a:ext cx="5183325"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491535"/>
            <a:ext cx="0" cy="3810467"/>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459965"/>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696270" y="397624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5</a:t>
            </a:r>
            <a:endParaRPr lang="zh-CN" altLang="en-US" sz="2400" dirty="0">
              <a:latin typeface="+mn-ea"/>
            </a:endParaRPr>
          </a:p>
        </p:txBody>
      </p:sp>
      <p:sp>
        <p:nvSpPr>
          <p:cNvPr id="28" name="椭圆 27"/>
          <p:cNvSpPr/>
          <p:nvPr/>
        </p:nvSpPr>
        <p:spPr>
          <a:xfrm>
            <a:off x="2708972" y="414226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511545" y="879897"/>
            <a:ext cx="2887918"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创建模拟设备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单击上一页图中的“</a:t>
            </a:r>
            <a:r>
              <a:rPr lang="en-US" altLang="zh-CN" sz="1800" dirty="0">
                <a:latin typeface="Times New Roman" panose="02020603050405020304" charset="0"/>
                <a:ea typeface="微软雅黑" panose="020B0503020204020204" pitchFamily="34" charset="-122"/>
                <a:cs typeface="Times New Roman" panose="02020603050405020304" charset="0"/>
              </a:rPr>
              <a:t>Finish</a:t>
            </a:r>
            <a:r>
              <a:rPr lang="zh-CN" altLang="en-US" sz="1800" dirty="0">
                <a:latin typeface="Times New Roman" panose="02020603050405020304" charset="0"/>
                <a:ea typeface="微软雅黑" panose="020B0503020204020204" pitchFamily="34" charset="-122"/>
                <a:cs typeface="Times New Roman" panose="02020603050405020304" charset="0"/>
              </a:rPr>
              <a:t>”按钮，完成模拟器的创建。此时在</a:t>
            </a:r>
            <a:r>
              <a:rPr lang="en-US" altLang="zh-CN" sz="1800" dirty="0">
                <a:solidFill>
                  <a:srgbClr val="0075CC"/>
                </a:solidFill>
                <a:latin typeface="Times New Roman" panose="02020603050405020304" charset="0"/>
                <a:ea typeface="微软雅黑" panose="020B0503020204020204" pitchFamily="34" charset="-122"/>
                <a:cs typeface="Times New Roman" panose="02020603050405020304" charset="0"/>
              </a:rPr>
              <a:t>Your Virtual Devices</a:t>
            </a:r>
            <a:r>
              <a:rPr lang="zh-CN" altLang="en-US" sz="1800" dirty="0">
                <a:solidFill>
                  <a:srgbClr val="0075CC"/>
                </a:solidFill>
                <a:latin typeface="Times New Roman" panose="02020603050405020304" charset="0"/>
                <a:ea typeface="微软雅黑" panose="020B0503020204020204" pitchFamily="34" charset="-122"/>
                <a:cs typeface="Times New Roman" panose="02020603050405020304" charset="0"/>
              </a:rPr>
              <a:t>页面</a:t>
            </a:r>
            <a:r>
              <a:rPr lang="zh-CN" altLang="en-US" sz="1800" dirty="0">
                <a:latin typeface="Times New Roman" panose="02020603050405020304" charset="0"/>
                <a:ea typeface="微软雅黑" panose="020B0503020204020204" pitchFamily="34" charset="-122"/>
                <a:cs typeface="Times New Roman" panose="02020603050405020304" charset="0"/>
              </a:rPr>
              <a:t>中会显示创建完成的模拟器，如下图所示。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910630" y="2277666"/>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4</a:t>
              </a:r>
              <a:endParaRPr lang="zh-CN" altLang="en-US" dirty="0">
                <a:solidFill>
                  <a:schemeClr val="bg1"/>
                </a:solidFill>
                <a:latin typeface="+mn-ea"/>
              </a:endParaRPr>
            </a:p>
          </p:txBody>
        </p:sp>
      </p:grpSp>
      <p:pic>
        <p:nvPicPr>
          <p:cNvPr id="2457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34" y="2565267"/>
            <a:ext cx="6891629"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模拟器创建</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491535"/>
            <a:ext cx="0" cy="3810467"/>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459965"/>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5" name="文本框 32"/>
          <p:cNvSpPr txBox="1"/>
          <p:nvPr/>
        </p:nvSpPr>
        <p:spPr>
          <a:xfrm>
            <a:off x="762982" y="228837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4</a:t>
            </a:r>
            <a:endParaRPr lang="zh-CN" altLang="en-US" sz="2400" dirty="0">
              <a:latin typeface="+mn-ea"/>
            </a:endParaRPr>
          </a:p>
        </p:txBody>
      </p:sp>
      <p:sp>
        <p:nvSpPr>
          <p:cNvPr id="28" name="椭圆 27"/>
          <p:cNvSpPr/>
          <p:nvPr/>
        </p:nvSpPr>
        <p:spPr>
          <a:xfrm>
            <a:off x="2708972" y="414226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511545" y="879897"/>
            <a:ext cx="2887918"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打开模拟设备</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Times New Roman" panose="02020603050405020304" charset="0"/>
                <a:ea typeface="微软雅黑" panose="020B0503020204020204" pitchFamily="34" charset="-122"/>
                <a:cs typeface="Times New Roman" panose="02020603050405020304" charset="0"/>
              </a:rPr>
              <a:t>单击上一页图中的“启动”</a:t>
            </a:r>
            <a:r>
              <a:rPr lang="en-US" altLang="zh-CN" sz="1800" dirty="0">
                <a:latin typeface="Times New Roman" panose="02020603050405020304" charset="0"/>
                <a:ea typeface="微软雅黑" panose="020B0503020204020204" pitchFamily="34" charset="-122"/>
                <a:cs typeface="Times New Roman" panose="02020603050405020304" charset="0"/>
              </a:rPr>
              <a:t>  </a:t>
            </a:r>
            <a:r>
              <a:rPr lang="zh-CN" altLang="en-US" sz="1800" dirty="0">
                <a:latin typeface="Times New Roman" panose="02020603050405020304" charset="0"/>
                <a:ea typeface="微软雅黑" panose="020B0503020204020204" pitchFamily="34" charset="-122"/>
                <a:cs typeface="Times New Roman" panose="02020603050405020304" charset="0"/>
              </a:rPr>
              <a:t>按钮   启动模拟器，启动完成后的</a:t>
            </a:r>
            <a:r>
              <a:rPr lang="en-US" altLang="zh-CN" sz="1800" dirty="0">
                <a:latin typeface="Times New Roman" panose="02020603050405020304" charset="0"/>
                <a:ea typeface="微软雅黑" panose="020B0503020204020204" pitchFamily="34" charset="-122"/>
                <a:cs typeface="Times New Roman" panose="02020603050405020304" charset="0"/>
              </a:rPr>
              <a:t>Android</a:t>
            </a:r>
            <a:r>
              <a:rPr lang="zh-CN" altLang="en-US" sz="1800" dirty="0">
                <a:latin typeface="Times New Roman" panose="02020603050405020304" charset="0"/>
                <a:ea typeface="微软雅黑" panose="020B0503020204020204" pitchFamily="34" charset="-122"/>
                <a:cs typeface="Times New Roman" panose="02020603050405020304" charset="0"/>
              </a:rPr>
              <a:t>模拟器界面，如下图所示。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733364" y="3943507"/>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5</a:t>
              </a:r>
              <a:endParaRPr lang="zh-CN" altLang="en-US" dirty="0">
                <a:solidFill>
                  <a:schemeClr val="bg1"/>
                </a:solidFill>
                <a:latin typeface="+mn-ea"/>
              </a:endParaRPr>
            </a:p>
          </p:txBody>
        </p:sp>
      </p:grpSp>
      <p:pic>
        <p:nvPicPr>
          <p:cNvPr id="2560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891" y="2170672"/>
            <a:ext cx="2224189"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680" y="1696808"/>
            <a:ext cx="180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0"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8" name="椭圆 27"/>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mn-ea"/>
              </a:rPr>
              <a:t>打开</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cs typeface="+mn-ea"/>
              </a:rPr>
              <a:t>Android Studio</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mn-ea"/>
              </a:rPr>
              <a:t>，单击导航栏中的    图标，进入</a:t>
            </a:r>
            <a:r>
              <a:rPr lang="en-US" altLang="zh-CN" sz="1800" dirty="0">
                <a:solidFill>
                  <a:srgbClr val="0075CC"/>
                </a:solidFill>
                <a:latin typeface="微软雅黑" panose="020B0503020204020204" pitchFamily="34" charset="-122"/>
                <a:ea typeface="微软雅黑" panose="020B0503020204020204" pitchFamily="34" charset="-122"/>
                <a:cs typeface="+mn-ea"/>
              </a:rPr>
              <a:t>Default Settings</a:t>
            </a:r>
            <a:r>
              <a:rPr lang="zh-CN" altLang="en-US" sz="1800" dirty="0">
                <a:solidFill>
                  <a:srgbClr val="0075CC"/>
                </a:solidFill>
                <a:latin typeface="微软雅黑" panose="020B0503020204020204" pitchFamily="34" charset="-122"/>
                <a:ea typeface="微软雅黑" panose="020B0503020204020204" pitchFamily="34" charset="-122"/>
                <a:cs typeface="+mn-ea"/>
              </a:rPr>
              <a:t>窗口</a:t>
            </a:r>
            <a:r>
              <a:rPr lang="zh-CN" altLang="en-US" sz="1800" dirty="0">
                <a:latin typeface="Times New Roman" panose="02020603050405020304" charset="0"/>
                <a:ea typeface="微软雅黑" panose="020B0503020204020204" pitchFamily="34" charset="-122"/>
                <a:cs typeface="Times New Roman" panose="02020603050405020304" charset="0"/>
              </a:rPr>
              <a:t>，如下图所示。</a:t>
            </a:r>
            <a:endParaRPr lang="zh-CN" altLang="en-US" sz="1800" dirty="0">
              <a:latin typeface="Times New Roman" panose="02020603050405020304" charset="0"/>
              <a:ea typeface="微软雅黑" panose="020B0503020204020204" pitchFamily="34" charset="-122"/>
              <a:cs typeface="Times New Roman" panose="02020603050405020304" charset="0"/>
            </a:endParaRPr>
          </a:p>
        </p:txBody>
      </p:sp>
      <p:grpSp>
        <p:nvGrpSpPr>
          <p:cNvPr id="27" name="组合 26"/>
          <p:cNvGrpSpPr/>
          <p:nvPr/>
        </p:nvGrpSpPr>
        <p:grpSpPr>
          <a:xfrm>
            <a:off x="837672" y="2426012"/>
            <a:ext cx="1697534" cy="515997"/>
            <a:chOff x="-2086" y="2141478"/>
            <a:chExt cx="1697534" cy="515997"/>
          </a:xfrm>
        </p:grpSpPr>
        <p:sp>
          <p:nvSpPr>
            <p:cNvPr id="3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765" y="1629533"/>
            <a:ext cx="246885"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493" y="2349364"/>
            <a:ext cx="6929604"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SDK Platforms</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选项卡下选择</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Android 8.1 (Oreo)</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条目，单击图</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1-31</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中的“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OK”</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按钮会弹出确认安装</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SDK</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组件的</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Confirm Change</a:t>
            </a:r>
            <a:r>
              <a:rPr lang="zh-CN" altLang="en-US"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窗口</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图片1"/>
          <p:cNvPicPr>
            <a:picLocks noChangeAspect="1"/>
          </p:cNvPicPr>
          <p:nvPr/>
        </p:nvPicPr>
        <p:blipFill>
          <a:blip r:embed="rId2"/>
          <a:stretch>
            <a:fillRect/>
          </a:stretch>
        </p:blipFill>
        <p:spPr>
          <a:xfrm>
            <a:off x="4912360" y="2953385"/>
            <a:ext cx="4166870" cy="1844675"/>
          </a:xfrm>
          <a:prstGeom prst="rect">
            <a:avLst/>
          </a:prstGeom>
        </p:spPr>
      </p:pic>
      <p:cxnSp>
        <p:nvCxnSpPr>
          <p:cNvPr id="3"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6" name="椭圆 5"/>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7" name="组合 6"/>
          <p:cNvGrpSpPr/>
          <p:nvPr/>
        </p:nvGrpSpPr>
        <p:grpSpPr>
          <a:xfrm>
            <a:off x="837672" y="2426012"/>
            <a:ext cx="1697534" cy="515997"/>
            <a:chOff x="-2086" y="2141478"/>
            <a:chExt cx="1697534" cy="515997"/>
          </a:xfrm>
        </p:grpSpPr>
        <p:sp>
          <p:nvSpPr>
            <p:cNvPr id="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92202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单击</a:t>
            </a:r>
            <a:r>
              <a:rPr lang="zh-CN" sz="1800" dirty="0">
                <a:latin typeface="微软雅黑" panose="020B0503020204020204" pitchFamily="34" charset="-122"/>
                <a:ea typeface="微软雅黑" panose="020B0503020204020204" pitchFamily="34" charset="-122"/>
                <a:cs typeface="微软雅黑" panose="020B0503020204020204" pitchFamily="34" charset="-122"/>
              </a:rPr>
              <a:t>上一页</a:t>
            </a:r>
            <a:r>
              <a:rPr sz="1800" dirty="0">
                <a:latin typeface="微软雅黑" panose="020B0503020204020204" pitchFamily="34" charset="-122"/>
                <a:ea typeface="微软雅黑" panose="020B0503020204020204" pitchFamily="34" charset="-122"/>
                <a:cs typeface="微软雅黑" panose="020B0503020204020204" pitchFamily="34" charset="-122"/>
              </a:rPr>
              <a:t>图中的“OK”按钮，进入</a:t>
            </a:r>
            <a:r>
              <a:rPr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Component Installer下载页面</a:t>
            </a:r>
            <a:r>
              <a:rPr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图片2"/>
          <p:cNvPicPr>
            <a:picLocks noChangeAspect="1"/>
          </p:cNvPicPr>
          <p:nvPr/>
        </p:nvPicPr>
        <p:blipFill>
          <a:blip r:embed="rId2"/>
          <a:stretch>
            <a:fillRect/>
          </a:stretch>
        </p:blipFill>
        <p:spPr>
          <a:xfrm>
            <a:off x="4439285" y="2205990"/>
            <a:ext cx="5187973" cy="4374000"/>
          </a:xfrm>
          <a:prstGeom prst="rect">
            <a:avLst/>
          </a:prstGeom>
        </p:spPr>
      </p:pic>
      <p:cxnSp>
        <p:nvCxnSpPr>
          <p:cNvPr id="4"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7" name="椭圆 6"/>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837672" y="2426012"/>
            <a:ext cx="1697534" cy="515997"/>
            <a:chOff x="-2086" y="2141478"/>
            <a:chExt cx="1697534" cy="515997"/>
          </a:xfrm>
        </p:grpSpPr>
        <p:sp>
          <p:nvSpPr>
            <p:cNvPr id="9"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166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SDK</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版本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208" y="1485578"/>
            <a:ext cx="7847534" cy="50673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下载完成后的Component Installer页面</a:t>
            </a:r>
            <a:r>
              <a:rPr 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图片3"/>
          <p:cNvPicPr>
            <a:picLocks noChangeAspect="1"/>
          </p:cNvPicPr>
          <p:nvPr/>
        </p:nvPicPr>
        <p:blipFill>
          <a:blip r:embed="rId2"/>
          <a:stretch>
            <a:fillRect/>
          </a:stretch>
        </p:blipFill>
        <p:spPr>
          <a:xfrm>
            <a:off x="4583430" y="2129790"/>
            <a:ext cx="5186680" cy="4372610"/>
          </a:xfrm>
          <a:prstGeom prst="rect">
            <a:avLst/>
          </a:prstGeom>
        </p:spPr>
      </p:pic>
      <p:cxnSp>
        <p:nvCxnSpPr>
          <p:cNvPr id="2"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5" name="文本框 34"/>
          <p:cNvSpPr txBox="1"/>
          <p:nvPr/>
        </p:nvSpPr>
        <p:spPr>
          <a:xfrm>
            <a:off x="837673" y="4043387"/>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6" name="椭圆 5"/>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7" name="组合 6"/>
          <p:cNvGrpSpPr/>
          <p:nvPr/>
        </p:nvGrpSpPr>
        <p:grpSpPr>
          <a:xfrm>
            <a:off x="837672" y="2426012"/>
            <a:ext cx="1697534" cy="515997"/>
            <a:chOff x="-2086" y="2141478"/>
            <a:chExt cx="1697534" cy="515997"/>
          </a:xfrm>
        </p:grpSpPr>
        <p:sp>
          <p:nvSpPr>
            <p:cNvPr id="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文本框 30"/>
            <p:cNvSpPr txBox="1"/>
            <p:nvPr/>
          </p:nvSpPr>
          <p:spPr>
            <a:xfrm>
              <a:off x="-2086" y="2168643"/>
              <a:ext cx="1490650" cy="46166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1</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95682" cy="874407"/>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在</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Default Settings窗口</a:t>
            </a:r>
            <a:r>
              <a:rPr sz="1800" dirty="0">
                <a:latin typeface="微软雅黑" panose="020B0503020204020204" pitchFamily="34" charset="-122"/>
                <a:ea typeface="微软雅黑" panose="020B0503020204020204" pitchFamily="34" charset="-122"/>
                <a:cs typeface="微软雅黑" panose="020B0503020204020204" pitchFamily="34" charset="-122"/>
              </a:rPr>
              <a:t>中的SDK Tools选项卡下，勾选Android SDK Build-Tools选项，</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图片4"/>
          <p:cNvPicPr>
            <a:picLocks noChangeAspect="1"/>
          </p:cNvPicPr>
          <p:nvPr/>
        </p:nvPicPr>
        <p:blipFill>
          <a:blip r:embed="rId2"/>
          <a:stretch>
            <a:fillRect/>
          </a:stretch>
        </p:blipFill>
        <p:spPr>
          <a:xfrm>
            <a:off x="4223385" y="2423160"/>
            <a:ext cx="6533515" cy="4085590"/>
          </a:xfrm>
          <a:prstGeom prst="rect">
            <a:avLst/>
          </a:prstGeom>
        </p:spPr>
      </p:pic>
      <p:cxnSp>
        <p:nvCxnSpPr>
          <p:cNvPr id="4"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7" name="椭圆 6"/>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817987" y="4016687"/>
            <a:ext cx="1697534" cy="515997"/>
            <a:chOff x="-2086" y="2141478"/>
            <a:chExt cx="1697534" cy="515997"/>
          </a:xfrm>
        </p:grpSpPr>
        <p:sp>
          <p:nvSpPr>
            <p:cNvPr id="9"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37245" cy="1337945"/>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接着勾选Default Settings窗口右下角的Show Package Details选项，会打开Android SDK Build-Tools中的SDK版本列表信息，在列表中勾选27.0.0条目，单击“OK”按钮会弹出</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Confirm Change窗口</a:t>
            </a:r>
            <a:r>
              <a:rPr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图片5"/>
          <p:cNvPicPr>
            <a:picLocks noChangeAspect="1"/>
          </p:cNvPicPr>
          <p:nvPr/>
        </p:nvPicPr>
        <p:blipFill>
          <a:blip r:embed="rId2"/>
          <a:stretch>
            <a:fillRect/>
          </a:stretch>
        </p:blipFill>
        <p:spPr>
          <a:xfrm>
            <a:off x="4438650" y="3213735"/>
            <a:ext cx="5150485" cy="2030095"/>
          </a:xfrm>
          <a:prstGeom prst="rect">
            <a:avLst/>
          </a:prstGeom>
        </p:spPr>
      </p:pic>
      <p:cxnSp>
        <p:nvCxnSpPr>
          <p:cNvPr id="4"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7" name="椭圆 6"/>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8" name="组合 7"/>
          <p:cNvGrpSpPr/>
          <p:nvPr/>
        </p:nvGrpSpPr>
        <p:grpSpPr>
          <a:xfrm>
            <a:off x="817987" y="4016687"/>
            <a:ext cx="1697534" cy="515997"/>
            <a:chOff x="-2086" y="2141478"/>
            <a:chExt cx="1697534" cy="515997"/>
          </a:xfrm>
        </p:grpSpPr>
        <p:sp>
          <p:nvSpPr>
            <p:cNvPr id="9"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37245" cy="50673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单击</a:t>
            </a:r>
            <a:r>
              <a:rPr lang="zh-CN" sz="1800" dirty="0">
                <a:latin typeface="微软雅黑" panose="020B0503020204020204" pitchFamily="34" charset="-122"/>
                <a:ea typeface="微软雅黑" panose="020B0503020204020204" pitchFamily="34" charset="-122"/>
                <a:cs typeface="微软雅黑" panose="020B0503020204020204" pitchFamily="34" charset="-122"/>
              </a:rPr>
              <a:t>上一页</a:t>
            </a:r>
            <a:r>
              <a:rPr sz="1800" dirty="0">
                <a:latin typeface="微软雅黑" panose="020B0503020204020204" pitchFamily="34" charset="-122"/>
                <a:ea typeface="微软雅黑" panose="020B0503020204020204" pitchFamily="34" charset="-122"/>
                <a:cs typeface="微软雅黑" panose="020B0503020204020204" pitchFamily="34" charset="-122"/>
              </a:rPr>
              <a:t>图中的“OK”按钮进入</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Component Installer下载页面</a:t>
            </a:r>
            <a:r>
              <a:rPr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图片6"/>
          <p:cNvPicPr>
            <a:picLocks noChangeAspect="1"/>
          </p:cNvPicPr>
          <p:nvPr/>
        </p:nvPicPr>
        <p:blipFill>
          <a:blip r:embed="rId2"/>
          <a:stretch>
            <a:fillRect/>
          </a:stretch>
        </p:blipFill>
        <p:spPr>
          <a:xfrm>
            <a:off x="4582795" y="2072640"/>
            <a:ext cx="5213350" cy="4395470"/>
          </a:xfrm>
          <a:prstGeom prst="rect">
            <a:avLst/>
          </a:prstGeom>
        </p:spPr>
      </p:pic>
      <p:cxnSp>
        <p:nvCxnSpPr>
          <p:cNvPr id="5"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8" name="椭圆 7"/>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9" name="组合 8"/>
          <p:cNvGrpSpPr/>
          <p:nvPr/>
        </p:nvGrpSpPr>
        <p:grpSpPr>
          <a:xfrm>
            <a:off x="817987" y="4016687"/>
            <a:ext cx="1697534" cy="515997"/>
            <a:chOff x="-2086" y="2141478"/>
            <a:chExt cx="1697534" cy="515997"/>
          </a:xfrm>
        </p:grpSpPr>
        <p:sp>
          <p:nvSpPr>
            <p:cNvPr id="1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055708"/>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976106"/>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90668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3119265" y="4832957"/>
            <a:ext cx="1192190" cy="613061"/>
            <a:chOff x="2215144" y="4135856"/>
            <a:chExt cx="1244730" cy="842781"/>
          </a:xfrm>
        </p:grpSpPr>
        <p:sp>
          <p:nvSpPr>
            <p:cNvPr id="55" name="平行四边形 54"/>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6"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33529"/>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简介</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959280"/>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环境搭建</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885031"/>
            <a:ext cx="5142331" cy="613062"/>
            <a:chOff x="4315150" y="2341731"/>
            <a:chExt cx="3857250" cy="540057"/>
          </a:xfrm>
        </p:grpSpPr>
        <p:sp>
          <p:nvSpPr>
            <p:cNvPr id="67" name="矩形 66"/>
            <p:cNvSpPr/>
            <p:nvPr/>
          </p:nvSpPr>
          <p:spPr>
            <a:xfrm>
              <a:off x="4841197" y="2424395"/>
              <a:ext cx="2827146"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第一个</a:t>
              </a:r>
              <a:r>
                <a:rPr lang="en-US" altLang="zh-CN"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9" name="组合 68"/>
          <p:cNvGrpSpPr/>
          <p:nvPr/>
        </p:nvGrpSpPr>
        <p:grpSpPr>
          <a:xfrm>
            <a:off x="4024817" y="4810782"/>
            <a:ext cx="5142331" cy="613062"/>
            <a:chOff x="4315150" y="3035884"/>
            <a:chExt cx="3857250" cy="540057"/>
          </a:xfrm>
        </p:grpSpPr>
        <p:sp>
          <p:nvSpPr>
            <p:cNvPr id="70" name="矩形 69"/>
            <p:cNvSpPr/>
            <p:nvPr/>
          </p:nvSpPr>
          <p:spPr>
            <a:xfrm>
              <a:off x="4841196" y="3118548"/>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程序结构</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p:nvPr/>
        </p:nvSpPr>
        <p:spPr>
          <a:xfrm>
            <a:off x="1145630" y="266933"/>
            <a:ext cx="7591969"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Android Studio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中下载</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SDK</a:t>
            </a:r>
            <a:endParaRPr lang="zh-CN" altLang="en-GB"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1" name="1"/>
          <p:cNvSpPr txBox="1"/>
          <p:nvPr>
            <p:custDataLst>
              <p:tags r:id="rId1"/>
            </p:custDataLst>
          </p:nvPr>
        </p:nvSpPr>
        <p:spPr>
          <a:xfrm>
            <a:off x="5224387" y="901300"/>
            <a:ext cx="3561267" cy="460375"/>
          </a:xfrm>
          <a:prstGeom prst="rect">
            <a:avLst/>
          </a:prstGeom>
          <a:noFill/>
          <a:ln>
            <a:noFill/>
          </a:ln>
        </p:spPr>
        <p:txBody>
          <a:bodyPr wrap="square" rtlCol="0">
            <a:spAutoFit/>
          </a:bodyPr>
          <a:lstStyle/>
          <a:p>
            <a:pPr algn="ctr" defTabSz="457200">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下载</a:t>
            </a:r>
            <a:r>
              <a:rPr 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Tools</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工具</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32" name="组合 31"/>
          <p:cNvGrpSpPr/>
          <p:nvPr/>
        </p:nvGrpSpPr>
        <p:grpSpPr>
          <a:xfrm>
            <a:off x="5564861" y="1367851"/>
            <a:ext cx="2834601" cy="59733"/>
            <a:chOff x="5367867" y="3086569"/>
            <a:chExt cx="2834601" cy="59733"/>
          </a:xfrm>
        </p:grpSpPr>
        <p:cxnSp>
          <p:nvCxnSpPr>
            <p:cNvPr id="33" name="直线连接符 8"/>
            <p:cNvCxnSpPr/>
            <p:nvPr/>
          </p:nvCxnSpPr>
          <p:spPr>
            <a:xfrm>
              <a:off x="5413586" y="3123298"/>
              <a:ext cx="2788882" cy="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8156749" y="3086569"/>
              <a:ext cx="45719" cy="46800"/>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矩形 37"/>
          <p:cNvSpPr/>
          <p:nvPr/>
        </p:nvSpPr>
        <p:spPr>
          <a:xfrm>
            <a:off x="3072130" y="1485265"/>
            <a:ext cx="8437245" cy="922020"/>
          </a:xfrm>
          <a:prstGeom prst="rect">
            <a:avLst/>
          </a:prstGeom>
        </p:spPr>
        <p:txBody>
          <a:bodyPr wrap="square">
            <a:spAutoFit/>
          </a:bodyPr>
          <a:lstStyle/>
          <a:p>
            <a:pPr>
              <a:lnSpc>
                <a:spcPct val="150000"/>
              </a:lnSpc>
            </a:pPr>
            <a:r>
              <a:rPr sz="1800" dirty="0">
                <a:latin typeface="微软雅黑" panose="020B0503020204020204" pitchFamily="34" charset="-122"/>
                <a:ea typeface="微软雅黑" panose="020B0503020204020204" pitchFamily="34" charset="-122"/>
                <a:cs typeface="微软雅黑" panose="020B0503020204020204" pitchFamily="34" charset="-122"/>
              </a:rPr>
              <a:t>一段时间之后，</a:t>
            </a:r>
            <a:r>
              <a:rPr sz="1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SDK下载完成</a:t>
            </a:r>
            <a:r>
              <a:rPr sz="1800" dirty="0">
                <a:latin typeface="微软雅黑" panose="020B0503020204020204" pitchFamily="34" charset="-122"/>
                <a:ea typeface="微软雅黑" panose="020B0503020204020204" pitchFamily="34" charset="-122"/>
                <a:cs typeface="微软雅黑" panose="020B0503020204020204" pitchFamily="34" charset="-122"/>
              </a:rPr>
              <a:t>，Component Installer下载完成页面的显示</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如下图所示。</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 name="直接连接符 27"/>
          <p:cNvCxnSpPr/>
          <p:nvPr/>
        </p:nvCxnSpPr>
        <p:spPr>
          <a:xfrm>
            <a:off x="2768211" y="127551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08972" y="2631827"/>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7" name="文本框 34"/>
          <p:cNvSpPr txBox="1"/>
          <p:nvPr/>
        </p:nvSpPr>
        <p:spPr>
          <a:xfrm>
            <a:off x="816718" y="2459697"/>
            <a:ext cx="1626833" cy="46037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8" name="椭圆 7"/>
          <p:cNvSpPr/>
          <p:nvPr/>
        </p:nvSpPr>
        <p:spPr>
          <a:xfrm>
            <a:off x="2708972" y="4214982"/>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9" name="组合 8"/>
          <p:cNvGrpSpPr/>
          <p:nvPr/>
        </p:nvGrpSpPr>
        <p:grpSpPr>
          <a:xfrm>
            <a:off x="817987" y="4016687"/>
            <a:ext cx="1697534" cy="515997"/>
            <a:chOff x="-2086" y="2141478"/>
            <a:chExt cx="1697534" cy="515997"/>
          </a:xfrm>
        </p:grpSpPr>
        <p:sp>
          <p:nvSpPr>
            <p:cNvPr id="10"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文本框 30"/>
            <p:cNvSpPr txBox="1"/>
            <p:nvPr/>
          </p:nvSpPr>
          <p:spPr>
            <a:xfrm>
              <a:off x="-2086" y="2168643"/>
              <a:ext cx="1490650" cy="460375"/>
            </a:xfrm>
            <a:prstGeom prst="rect">
              <a:avLst/>
            </a:prstGeom>
            <a:noFill/>
          </p:spPr>
          <p:txBody>
            <a:bodyPr wrap="square" rtlCol="0">
              <a:spAutoFit/>
            </a:bodyPr>
            <a:lstStyle/>
            <a:p>
              <a:pPr algn="ctr"/>
              <a:r>
                <a:rPr lang="zh-CN" altLang="en-US" dirty="0">
                  <a:solidFill>
                    <a:schemeClr val="bg1"/>
                  </a:solidFill>
                  <a:latin typeface="+mn-ea"/>
                </a:rPr>
                <a:t>步骤</a:t>
              </a:r>
              <a:r>
                <a:rPr lang="en-US" altLang="zh-CN" dirty="0">
                  <a:solidFill>
                    <a:schemeClr val="bg1"/>
                  </a:solidFill>
                  <a:latin typeface="+mn-ea"/>
                </a:rPr>
                <a:t>2</a:t>
              </a:r>
              <a:endParaRPr lang="zh-CN" altLang="en-US" dirty="0">
                <a:solidFill>
                  <a:schemeClr val="bg1"/>
                </a:solidFill>
                <a:latin typeface="+mn-ea"/>
              </a:endParaRPr>
            </a:p>
          </p:txBody>
        </p:sp>
      </p:grpSp>
      <p:pic>
        <p:nvPicPr>
          <p:cNvPr id="2" name="图片 1" descr="图片7"/>
          <p:cNvPicPr>
            <a:picLocks noChangeAspect="1"/>
          </p:cNvPicPr>
          <p:nvPr/>
        </p:nvPicPr>
        <p:blipFill>
          <a:blip r:embed="rId2"/>
          <a:stretch>
            <a:fillRect/>
          </a:stretch>
        </p:blipFill>
        <p:spPr>
          <a:xfrm>
            <a:off x="4366895" y="2061210"/>
            <a:ext cx="5466080" cy="46088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开发</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第一个</a:t>
            </a:r>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开发第一个Android程序</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chemeClr val="tx1">
                    <a:lumMod val="75000"/>
                    <a:lumOff val="25000"/>
                  </a:schemeClr>
                </a:solidFill>
                <a:latin typeface="微软雅黑" panose="020B0503020204020204" pitchFamily="34" charset="-122"/>
                <a:ea typeface="微软雅黑" panose="020B0503020204020204" pitchFamily="34" charset="-122"/>
              </a:rPr>
              <a:t>掌握编写简单Android程序的步骤，能够</a:t>
            </a:r>
            <a:r>
              <a:rPr sz="2000" dirty="0">
                <a:solidFill>
                  <a:srgbClr val="0070C0"/>
                </a:solidFill>
                <a:latin typeface="微软雅黑" panose="020B0503020204020204" pitchFamily="34" charset="-122"/>
                <a:ea typeface="微软雅黑" panose="020B0503020204020204" pitchFamily="34" charset="-122"/>
              </a:rPr>
              <a:t>编写一个Hello World程序</a:t>
            </a:r>
            <a:endParaRPr sz="2000" dirty="0">
              <a:solidFill>
                <a:srgbClr val="0070C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bwMode="auto">
          <a:xfrm>
            <a:off x="1342390" y="1125220"/>
            <a:ext cx="9905365" cy="645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None/>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学习</a:t>
            </a:r>
            <a:r>
              <a:rPr lang="en-US" altLang="zh-CN"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开发</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出</a:t>
            </a:r>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精美的</a:t>
            </a:r>
            <a:r>
              <a:rPr lang="en-US" altLang="zh-CN"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，比如我们常见的</a:t>
            </a:r>
            <a:r>
              <a:rPr lang="en-US" altLang="zh-CN"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QQ</a:t>
            </a:r>
            <a:r>
              <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、微信和淘宝</a:t>
            </a:r>
            <a:r>
              <a:rPr lang="en-US" altLang="zh-CN"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20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Picture 5" descr="http://img.zcool.cn/community/0118f15542de000000019ae983978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4023" y="1908175"/>
            <a:ext cx="288000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http://img.zcool.cn/community/0109d1554563800000019ae9e5730d.jpg"/>
          <p:cNvPicPr>
            <a:picLocks noChangeAspect="1" noChangeArrowheads="1"/>
          </p:cNvPicPr>
          <p:nvPr/>
        </p:nvPicPr>
        <p:blipFill>
          <a:blip r:embed="rId2">
            <a:extLst>
              <a:ext uri="{28A0092B-C50C-407E-A947-70E740481C1C}">
                <a14:useLocalDpi xmlns:a14="http://schemas.microsoft.com/office/drawing/2010/main" val="0"/>
              </a:ext>
            </a:extLst>
          </a:blip>
          <a:srcRect t="2698"/>
          <a:stretch>
            <a:fillRect/>
          </a:stretch>
        </p:blipFill>
        <p:spPr bwMode="auto">
          <a:xfrm>
            <a:off x="5256213" y="1918018"/>
            <a:ext cx="2501052"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http://app.xueui.cn/wp-content/uploads/2014/01/qidong5.jpg"/>
          <p:cNvPicPr>
            <a:picLocks noChangeAspect="1" noChangeArrowheads="1"/>
          </p:cNvPicPr>
          <p:nvPr/>
        </p:nvPicPr>
        <p:blipFill>
          <a:blip r:embed="rId3">
            <a:extLst>
              <a:ext uri="{28A0092B-C50C-407E-A947-70E740481C1C}">
                <a14:useLocalDpi xmlns:a14="http://schemas.microsoft.com/office/drawing/2010/main" val="0"/>
              </a:ext>
            </a:extLst>
          </a:blip>
          <a:srcRect t="2702"/>
          <a:stretch>
            <a:fillRect/>
          </a:stretch>
        </p:blipFill>
        <p:spPr bwMode="auto">
          <a:xfrm>
            <a:off x="8363903" y="1918335"/>
            <a:ext cx="249969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http://g.hiphotos.baidu.com/zhidao/wh%3D450%2C600/sign=bf747f4b504e9258a6618eeaa9b2fd6e/b7003af33a87e950837d644316385343fbf2b4b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408" y="1908175"/>
            <a:ext cx="2434332"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descr="http://img.zcool.cn/community/012e1f56419fa732f87512f6ea85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530" y="1918335"/>
            <a:ext cx="2434946"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descr="http://g.hiphotos.baidu.com/zhidao/wh%3D450%2C600/sign=ed6866647ef0f736d8ab44053f659f2f/b03533fa828ba61eeedf98344734970a304e59f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8830" y="1918018"/>
            <a:ext cx="2433468"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开发第一个Android程序</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922035"/>
            <a:ext cx="9793088" cy="922020"/>
          </a:xfrm>
          <a:prstGeom prst="rect">
            <a:avLst/>
          </a:prstGeom>
        </p:spPr>
        <p:txBody>
          <a:bodyPr wrap="square">
            <a:spAutoFit/>
          </a:bodyPr>
          <a:lstStyle/>
          <a:p>
            <a:pPr>
              <a:lnSpc>
                <a:spcPct val="150000"/>
              </a:lnSpc>
            </a:pPr>
            <a:r>
              <a:rPr lang="zh-CN" sz="1800">
                <a:latin typeface="微软雅黑" panose="020B0503020204020204" pitchFamily="34" charset="-122"/>
                <a:ea typeface="微软雅黑" panose="020B0503020204020204" pitchFamily="34" charset="-122"/>
              </a:rPr>
              <a:t>前面</a:t>
            </a:r>
            <a:r>
              <a:rPr sz="1800">
                <a:latin typeface="微软雅黑" panose="020B0503020204020204" pitchFamily="34" charset="-122"/>
                <a:ea typeface="微软雅黑" panose="020B0503020204020204" pitchFamily="34" charset="-122"/>
              </a:rPr>
              <a:t>小节中已经完成了Android开发环境的搭建，接下来使用Android Studio工具开发第一个Android程序，具体步骤如下：</a:t>
            </a:r>
            <a:endParaRPr sz="1800">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3635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39457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275" y="2353304"/>
            <a:ext cx="1381554" cy="452432"/>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rPr>
              <a:t>创建程序：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3295888"/>
            <a:ext cx="1622425" cy="36830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rPr>
              <a:t>启动模拟器：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281035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371732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530600" y="2061845"/>
            <a:ext cx="4298315" cy="769620"/>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Hello World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的程序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cn.itcast.helloworld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329370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3324762"/>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2034300" y="4245315"/>
            <a:ext cx="1728193"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lang="zh-CN" altLang="en-US" sz="1800" b="1" kern="0">
                <a:solidFill>
                  <a:srgbClr val="0070C0"/>
                </a:solidFill>
                <a:latin typeface="微软雅黑" panose="020B0503020204020204" pitchFamily="34" charset="-122"/>
                <a:ea typeface="微软雅黑" panose="020B0503020204020204" pitchFamily="34" charset="-122"/>
              </a:rPr>
              <a:t>运行程序</a:t>
            </a:r>
            <a:r>
              <a:rPr kumimoji="0" lang="zh-CN" altLang="en-US" sz="1800" b="1" i="0" u="none" strike="noStrike" kern="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76435" y="4684147"/>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32333" y="434282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4"/>
          <p:cNvSpPr txBox="1">
            <a:spLocks noChangeArrowheads="1"/>
          </p:cNvSpPr>
          <p:nvPr/>
        </p:nvSpPr>
        <p:spPr bwMode="auto">
          <a:xfrm>
            <a:off x="1573708" y="437387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7" name="矩形 16"/>
          <p:cNvSpPr/>
          <p:nvPr/>
        </p:nvSpPr>
        <p:spPr>
          <a:xfrm>
            <a:off x="3503508" y="4245907"/>
            <a:ext cx="4476095" cy="410845"/>
          </a:xfrm>
          <a:prstGeom prst="rect">
            <a:avLst/>
          </a:prstGeom>
        </p:spPr>
        <p:txBody>
          <a:bodyPr wrap="square">
            <a:spAutoFit/>
          </a:bodyPr>
          <a:lstStyle/>
          <a:p>
            <a:pPr indent="0" fontAlgn="auto">
              <a:lnSpc>
                <a:spcPct val="130000"/>
              </a:lnSpc>
              <a:spcBef>
                <a:spcPts val="0"/>
              </a:spcBef>
              <a:spcAft>
                <a:spcPts val="300"/>
              </a:spcAft>
              <a:buFont typeface="+mj-ea"/>
              <a:buNone/>
              <a:defRPr/>
            </a:pPr>
            <a:r>
              <a:rPr lang="zh-CN" altLang="en-US" sz="1600" kern="0" dirty="0">
                <a:solidFill>
                  <a:sysClr val="windowText" lastClr="000000">
                    <a:lumMod val="65000"/>
                    <a:lumOff val="35000"/>
                  </a:sysClr>
                </a:solidFill>
                <a:latin typeface="Times New Roman" panose="02020603050405020304" charset="0"/>
                <a:ea typeface="微软雅黑" panose="020B0503020204020204" pitchFamily="34" charset="-122"/>
                <a:cs typeface="Times New Roman" panose="02020603050405020304" charset="0"/>
                <a:sym typeface="+mn-ea"/>
              </a:rPr>
              <a:t>点击工具栏中的运行按钮运行程序</a:t>
            </a:r>
            <a:endParaRPr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3503295" y="3260725"/>
            <a:ext cx="4745990" cy="410845"/>
          </a:xfrm>
          <a:prstGeom prst="rect">
            <a:avLst/>
          </a:prstGeom>
        </p:spPr>
        <p:txBody>
          <a:bodyPr wrap="square">
            <a:spAutoFit/>
          </a:bodyPr>
          <a:lstStyle/>
          <a:p>
            <a:pPr indent="0" fontAlgn="auto">
              <a:lnSpc>
                <a:spcPct val="130000"/>
              </a:lnSpc>
              <a:spcBef>
                <a:spcPts val="0"/>
              </a:spcBef>
              <a:spcAft>
                <a:spcPts val="300"/>
              </a:spcAft>
              <a:buFont typeface="+mj-ea"/>
              <a:buNone/>
              <a:defRPr/>
            </a:pPr>
            <a:r>
              <a:rPr lang="zh-CN" altLang="en-US" sz="1600" kern="0" dirty="0">
                <a:solidFill>
                  <a:sysClr val="windowText" lastClr="000000">
                    <a:lumMod val="65000"/>
                    <a:lumOff val="35000"/>
                  </a:sysClr>
                </a:solidFill>
                <a:latin typeface="Times New Roman" panose="02020603050405020304" charset="0"/>
                <a:ea typeface="微软雅黑" panose="020B0503020204020204" pitchFamily="34" charset="-122"/>
                <a:cs typeface="Times New Roman" panose="02020603050405020304" charset="0"/>
                <a:sym typeface="+mn-ea"/>
              </a:rPr>
              <a:t>点击工具栏中</a:t>
            </a:r>
            <a:r>
              <a:rPr lang="en-US" altLang="zh-CN" sz="1600" kern="0" dirty="0">
                <a:solidFill>
                  <a:sysClr val="windowText" lastClr="000000">
                    <a:lumMod val="65000"/>
                    <a:lumOff val="35000"/>
                  </a:sysClr>
                </a:solidFill>
                <a:latin typeface="Times New Roman" panose="02020603050405020304" charset="0"/>
                <a:ea typeface="微软雅黑" panose="020B0503020204020204" pitchFamily="34" charset="-122"/>
                <a:cs typeface="Times New Roman" panose="02020603050405020304" charset="0"/>
                <a:sym typeface="+mn-ea"/>
              </a:rPr>
              <a:t>【AVD Manager】</a:t>
            </a:r>
            <a:r>
              <a:rPr lang="zh-CN" altLang="en-US" sz="1600" kern="0" dirty="0">
                <a:solidFill>
                  <a:sysClr val="windowText" lastClr="000000">
                    <a:lumMod val="65000"/>
                    <a:lumOff val="35000"/>
                  </a:sysClr>
                </a:solidFill>
                <a:latin typeface="Times New Roman" panose="02020603050405020304" charset="0"/>
                <a:ea typeface="微软雅黑" panose="020B0503020204020204" pitchFamily="34" charset="-122"/>
                <a:cs typeface="Times New Roman" panose="02020603050405020304" charset="0"/>
                <a:sym typeface="+mn-ea"/>
              </a:rPr>
              <a:t>标签启动模拟器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开发第一个Android程序</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8" name="图片 27" descr="图片8"/>
          <p:cNvPicPr>
            <a:picLocks noChangeAspect="1"/>
          </p:cNvPicPr>
          <p:nvPr/>
        </p:nvPicPr>
        <p:blipFill>
          <a:blip r:embed="rId1"/>
          <a:stretch>
            <a:fillRect/>
          </a:stretch>
        </p:blipFill>
        <p:spPr>
          <a:xfrm>
            <a:off x="8687435" y="1597660"/>
            <a:ext cx="3101975" cy="47377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2" grpId="0"/>
      <p:bldP spid="14" grpId="0" bldLvl="0" animBg="1"/>
      <p:bldP spid="15" grpId="0"/>
      <p:bldP spid="17" grpId="0"/>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程序结构</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Android程序结构</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熟悉</a:t>
            </a:r>
            <a:r>
              <a:rPr lang="en-US" sz="2000" dirty="0">
                <a:solidFill>
                  <a:srgbClr val="0070C0"/>
                </a:solidFill>
                <a:latin typeface="微软雅黑" panose="020B0503020204020204" pitchFamily="34" charset="-122"/>
                <a:ea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rPr>
              <a:t>程序结构</a:t>
            </a:r>
            <a:r>
              <a:rPr sz="2000" dirty="0">
                <a:solidFill>
                  <a:schemeClr val="tx1">
                    <a:lumMod val="75000"/>
                    <a:lumOff val="25000"/>
                  </a:schemeClr>
                </a:solidFill>
                <a:latin typeface="微软雅黑" panose="020B0503020204020204" pitchFamily="34" charset="-122"/>
                <a:ea typeface="微软雅黑" panose="020B0503020204020204" pitchFamily="34" charset="-122"/>
              </a:rPr>
              <a:t>，能够</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归纳</a:t>
            </a:r>
            <a:r>
              <a:rPr sz="2000" dirty="0">
                <a:solidFill>
                  <a:schemeClr val="tx1">
                    <a:lumMod val="75000"/>
                    <a:lumOff val="25000"/>
                  </a:schemeClr>
                </a:solidFill>
                <a:latin typeface="微软雅黑" panose="020B0503020204020204" pitchFamily="34" charset="-122"/>
                <a:ea typeface="微软雅黑" panose="020B0503020204020204" pitchFamily="34" charset="-122"/>
              </a:rPr>
              <a:t>Android程序中常用的文件和文件夹的作用</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Android程序结构</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descr="图片9"/>
          <p:cNvPicPr>
            <a:picLocks noChangeAspect="1"/>
          </p:cNvPicPr>
          <p:nvPr/>
        </p:nvPicPr>
        <p:blipFill>
          <a:blip r:embed="rId1"/>
          <a:stretch>
            <a:fillRect/>
          </a:stretch>
        </p:blipFill>
        <p:spPr>
          <a:xfrm>
            <a:off x="4439285" y="981710"/>
            <a:ext cx="1831272" cy="5580000"/>
          </a:xfrm>
          <a:prstGeom prst="rect">
            <a:avLst/>
          </a:prstGeom>
          <a:ln>
            <a:solidFill>
              <a:schemeClr val="tx1">
                <a:lumMod val="65000"/>
                <a:lumOff val="35000"/>
              </a:schemeClr>
            </a:solidFill>
          </a:ln>
        </p:spPr>
      </p:pic>
      <p:sp>
        <p:nvSpPr>
          <p:cNvPr id="20" name="矩形 19"/>
          <p:cNvSpPr/>
          <p:nvPr/>
        </p:nvSpPr>
        <p:spPr>
          <a:xfrm>
            <a:off x="4438968" y="1557655"/>
            <a:ext cx="1836000" cy="3456000"/>
          </a:xfrm>
          <a:prstGeom prst="rect">
            <a:avLst/>
          </a:prstGeom>
          <a:ln w="19050">
            <a:solidFill>
              <a:srgbClr val="006BA9"/>
            </a:solidFill>
          </a:ln>
        </p:spPr>
        <p:txBody>
          <a:bodyPr anchor="ctr">
            <a:spAutoFit/>
          </a:bodyPr>
          <a:lstStyle/>
          <a:p>
            <a:pPr algn="ctr" fontAlgn="auto">
              <a:spcBef>
                <a:spcPts val="0"/>
              </a:spcBef>
              <a:spcAft>
                <a:spcPts val="0"/>
              </a:spcAft>
              <a:defRPr/>
            </a:pPr>
            <a:endParaRPr lang="zh-CN" altLang="en-US" kern="0" dirty="0">
              <a:solidFill>
                <a:sysClr val="windowText" lastClr="000000"/>
              </a:solidFill>
              <a:latin typeface="+mn-lt"/>
              <a:ea typeface="宋体" panose="02010600030101010101" pitchFamily="2" charset="-122"/>
              <a:cs typeface="+mn-cs"/>
            </a:endParaRPr>
          </a:p>
        </p:txBody>
      </p:sp>
      <p:cxnSp>
        <p:nvCxnSpPr>
          <p:cNvPr id="21" name="直接箭头连接符 20"/>
          <p:cNvCxnSpPr>
            <a:cxnSpLocks noChangeShapeType="1"/>
          </p:cNvCxnSpPr>
          <p:nvPr/>
        </p:nvCxnSpPr>
        <p:spPr bwMode="auto">
          <a:xfrm>
            <a:off x="6274753" y="3069590"/>
            <a:ext cx="756000" cy="0"/>
          </a:xfrm>
          <a:prstGeom prst="straightConnector1">
            <a:avLst/>
          </a:prstGeom>
          <a:noFill/>
          <a:ln w="28575" algn="ctr">
            <a:solidFill>
              <a:srgbClr val="3992D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7030720" y="2846215"/>
            <a:ext cx="3614738" cy="4464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charset="0"/>
              </a:rPr>
              <a:t>存放</a:t>
            </a:r>
            <a:r>
              <a:rPr lang="zh-CN" altLang="en-US"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charset="0"/>
              </a:rPr>
              <a:t>程序的代码和资源等文件</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charset="0"/>
            </a:endParaRPr>
          </a:p>
        </p:txBody>
      </p:sp>
      <p:cxnSp>
        <p:nvCxnSpPr>
          <p:cNvPr id="24" name="直接箭头连接符 23"/>
          <p:cNvCxnSpPr>
            <a:cxnSpLocks noChangeShapeType="1"/>
          </p:cNvCxnSpPr>
          <p:nvPr/>
        </p:nvCxnSpPr>
        <p:spPr bwMode="auto">
          <a:xfrm>
            <a:off x="6274753" y="5338128"/>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p:cNvCxnSpPr>
          <p:nvPr/>
        </p:nvCxnSpPr>
        <p:spPr bwMode="auto">
          <a:xfrm flipV="1">
            <a:off x="6270308" y="6017260"/>
            <a:ext cx="756000" cy="9525"/>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7030720" y="5116507"/>
            <a:ext cx="2938780" cy="44514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程序的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gradle</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构建脚本</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7031038" y="5805983"/>
            <a:ext cx="3614737" cy="44192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指定项目中所使用的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SDK</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路径</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4434523" y="5247958"/>
            <a:ext cx="1836000" cy="180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4434523" y="5949950"/>
            <a:ext cx="1836000" cy="144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4434840" y="6085840"/>
            <a:ext cx="1836000" cy="145415"/>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箭头连接符 33"/>
          <p:cNvCxnSpPr>
            <a:cxnSpLocks noChangeShapeType="1"/>
          </p:cNvCxnSpPr>
          <p:nvPr/>
        </p:nvCxnSpPr>
        <p:spPr bwMode="auto">
          <a:xfrm>
            <a:off x="6270308" y="6165850"/>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7026275" y="5942945"/>
            <a:ext cx="5045075" cy="4451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配置在</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中使用的子项目</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(Moudle)</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2"/>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2" grpId="0" bldLvl="0" animBg="1"/>
      <p:bldP spid="22" grpId="1" bldLvl="0" animBg="1"/>
      <p:bldP spid="28" grpId="0" bldLvl="0" animBg="1"/>
      <p:bldP spid="28" grpId="1" bldLvl="0" animBg="1"/>
      <p:bldP spid="4" grpId="0" bldLvl="0" animBg="1"/>
      <p:bldP spid="4" grpId="1" bldLvl="0" animBg="1"/>
      <p:bldP spid="5" grpId="0" bldLvl="0" animBg="1"/>
      <p:bldP spid="5" grpId="1" bldLvl="0" animBg="1"/>
      <p:bldP spid="32" grpId="0" bldLvl="0" animBg="1"/>
      <p:bldP spid="32" grpId="1" bldLvl="0" animBg="1"/>
      <p:bldP spid="33" grpId="0" bldLvl="0" animBg="1"/>
      <p:bldP spid="35"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资源</a:t>
            </a:r>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的</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管理</a:t>
            </a:r>
            <a:r>
              <a:rPr lang="zh-CN" altLang="en-US" sz="4800" b="1" dirty="0">
                <a:latin typeface="微软雅黑" panose="020B0503020204020204" pitchFamily="34" charset="-122"/>
                <a:ea typeface="微软雅黑" panose="020B0503020204020204" pitchFamily="34" charset="-122"/>
                <a:cs typeface="+mn-ea"/>
                <a:sym typeface="Source Han Sans K Bold" panose="020B0800000000000000" pitchFamily="34" charset="-128"/>
              </a:rPr>
              <a:t>与</a:t>
            </a:r>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使用</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资源的管理与使用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资源的管理</a:t>
            </a:r>
            <a:r>
              <a:rPr lang="zh-CN" sz="2000" dirty="0">
                <a:solidFill>
                  <a:srgbClr val="0070C0"/>
                </a:solidFill>
                <a:latin typeface="微软雅黑" panose="020B0503020204020204" pitchFamily="34" charset="-122"/>
                <a:ea typeface="微软雅黑" panose="020B0503020204020204" pitchFamily="34" charset="-122"/>
              </a:rPr>
              <a:t>与使用</a:t>
            </a:r>
            <a:r>
              <a:rPr sz="2000" dirty="0">
                <a:latin typeface="微软雅黑" panose="020B0503020204020204" pitchFamily="34" charset="-122"/>
                <a:ea typeface="微软雅黑" panose="020B0503020204020204" pitchFamily="34" charset="-122"/>
              </a:rPr>
              <a:t>方式，能够灵活使用</a:t>
            </a:r>
            <a:r>
              <a:rPr lang="zh-CN" sz="2000" dirty="0">
                <a:latin typeface="微软雅黑" panose="020B0503020204020204" pitchFamily="34" charset="-122"/>
                <a:ea typeface="微软雅黑" panose="020B0503020204020204" pitchFamily="34" charset="-122"/>
              </a:rPr>
              <a:t>程序中的资源</a:t>
            </a:r>
            <a:endParaRPr lang="zh-CN" sz="20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107014"/>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027412"/>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84835"/>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资源</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的管理与使用</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010586"/>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r>
                <a:rPr lang="zh-CN" altLang="en-US" sz="2000" dirty="0">
                  <a:solidFill>
                    <a:srgbClr val="0075CC"/>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调试</a:t>
              </a:r>
              <a:endParaRPr lang="en-GB" altLang="zh-CN" sz="2000" dirty="0">
                <a:solidFill>
                  <a:srgbClr val="0075CC"/>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9"/>
          <p:cNvPicPr>
            <a:picLocks noChangeAspect="1"/>
          </p:cNvPicPr>
          <p:nvPr/>
        </p:nvPicPr>
        <p:blipFill>
          <a:blip r:embed="rId1"/>
          <a:stretch>
            <a:fillRect/>
          </a:stretch>
        </p:blipFill>
        <p:spPr>
          <a:xfrm>
            <a:off x="4439285" y="981710"/>
            <a:ext cx="1831272" cy="5580000"/>
          </a:xfrm>
          <a:prstGeom prst="rect">
            <a:avLst/>
          </a:prstGeom>
          <a:ln>
            <a:solidFill>
              <a:schemeClr val="tx1">
                <a:lumMod val="65000"/>
                <a:lumOff val="35000"/>
              </a:schemeClr>
            </a:solidFill>
          </a:ln>
        </p:spPr>
      </p:pic>
      <p:sp>
        <p:nvSpPr>
          <p:cNvPr id="20" name="矩形 19"/>
          <p:cNvSpPr/>
          <p:nvPr/>
        </p:nvSpPr>
        <p:spPr>
          <a:xfrm>
            <a:off x="4438968" y="1557655"/>
            <a:ext cx="1836000" cy="3456000"/>
          </a:xfrm>
          <a:prstGeom prst="rect">
            <a:avLst/>
          </a:prstGeom>
          <a:ln w="19050">
            <a:solidFill>
              <a:srgbClr val="006BA9"/>
            </a:solidFill>
          </a:ln>
        </p:spPr>
        <p:txBody>
          <a:bodyPr anchor="ctr">
            <a:spAutoFit/>
          </a:bodyPr>
          <a:lstStyle/>
          <a:p>
            <a:pPr algn="ctr" fontAlgn="auto">
              <a:spcBef>
                <a:spcPts val="0"/>
              </a:spcBef>
              <a:spcAft>
                <a:spcPts val="0"/>
              </a:spcAft>
              <a:defRPr/>
            </a:pPr>
            <a:endParaRPr lang="zh-CN" altLang="en-US" kern="0" dirty="0">
              <a:solidFill>
                <a:sysClr val="windowText" lastClr="000000"/>
              </a:solidFill>
              <a:latin typeface="+mn-lt"/>
              <a:ea typeface="宋体" panose="02010600030101010101" pitchFamily="2" charset="-122"/>
              <a:cs typeface="+mn-cs"/>
            </a:endParaRPr>
          </a:p>
        </p:txBody>
      </p:sp>
      <p:cxnSp>
        <p:nvCxnSpPr>
          <p:cNvPr id="21" name="直接箭头连接符 20"/>
          <p:cNvCxnSpPr>
            <a:cxnSpLocks noChangeShapeType="1"/>
          </p:cNvCxnSpPr>
          <p:nvPr/>
        </p:nvCxnSpPr>
        <p:spPr bwMode="auto">
          <a:xfrm>
            <a:off x="6274753" y="3069590"/>
            <a:ext cx="756000" cy="0"/>
          </a:xfrm>
          <a:prstGeom prst="straightConnector1">
            <a:avLst/>
          </a:prstGeom>
          <a:noFill/>
          <a:ln w="28575" algn="ctr">
            <a:solidFill>
              <a:srgbClr val="3992D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7030720" y="2846215"/>
            <a:ext cx="3614738" cy="4464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charset="0"/>
              </a:rPr>
              <a:t>存放</a:t>
            </a:r>
            <a:r>
              <a:rPr lang="zh-CN" altLang="en-US"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charset="0"/>
              </a:rPr>
              <a:t>程序的代码和资源等文件</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Times New Roman" panose="02020603050405020304" charset="0"/>
            </a:endParaRPr>
          </a:p>
        </p:txBody>
      </p:sp>
      <p:cxnSp>
        <p:nvCxnSpPr>
          <p:cNvPr id="24" name="直接箭头连接符 23"/>
          <p:cNvCxnSpPr>
            <a:cxnSpLocks noChangeShapeType="1"/>
          </p:cNvCxnSpPr>
          <p:nvPr/>
        </p:nvCxnSpPr>
        <p:spPr bwMode="auto">
          <a:xfrm>
            <a:off x="6274753" y="5338128"/>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cxnSpLocks noChangeShapeType="1"/>
          </p:cNvCxnSpPr>
          <p:nvPr/>
        </p:nvCxnSpPr>
        <p:spPr bwMode="auto">
          <a:xfrm flipV="1">
            <a:off x="6270308" y="6017260"/>
            <a:ext cx="756000" cy="9525"/>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7030720" y="5116507"/>
            <a:ext cx="2938780" cy="44514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程序的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gradle</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构建脚本</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7031038" y="5805983"/>
            <a:ext cx="3614737" cy="44192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指定项目中所使用的</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SDK</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路径</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4434523" y="5247958"/>
            <a:ext cx="1836000" cy="180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4434523" y="5949950"/>
            <a:ext cx="1836000" cy="14400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4434840" y="6085840"/>
            <a:ext cx="1836000" cy="145415"/>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箭头连接符 33"/>
          <p:cNvCxnSpPr>
            <a:cxnSpLocks noChangeShapeType="1"/>
          </p:cNvCxnSpPr>
          <p:nvPr/>
        </p:nvCxnSpPr>
        <p:spPr bwMode="auto">
          <a:xfrm>
            <a:off x="6270308" y="6165850"/>
            <a:ext cx="75600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7026275" y="5942945"/>
            <a:ext cx="5045075" cy="4451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fontAlgn="auto">
              <a:spcBef>
                <a:spcPts val="0"/>
              </a:spcBef>
              <a:spcAft>
                <a:spcPts val="0"/>
              </a:spcAft>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配置在</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中使用的子项目</a:t>
            </a:r>
            <a:r>
              <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rPr>
              <a:t>(Moudle)</a:t>
            </a:r>
            <a:endParaRPr lang="en-US" altLang="zh-CN" sz="2000" kern="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资源的管理与使用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2"/>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par>
                                <p:cTn id="42" presetID="22" presetClass="entr" presetSubtype="8"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2" grpId="0" bldLvl="0" animBg="1"/>
      <p:bldP spid="22" grpId="1" bldLvl="0" animBg="1"/>
      <p:bldP spid="28" grpId="0" bldLvl="0" animBg="1"/>
      <p:bldP spid="28" grpId="1" bldLvl="0" animBg="1"/>
      <p:bldP spid="4" grpId="0" bldLvl="0" animBg="1"/>
      <p:bldP spid="4" grpId="1" bldLvl="0" animBg="1"/>
      <p:bldP spid="5" grpId="0" bldLvl="0" animBg="1"/>
      <p:bldP spid="5" grpId="1" bldLvl="0" animBg="1"/>
      <p:bldP spid="32" grpId="0" bldLvl="0" animBg="1"/>
      <p:bldP spid="32" grpId="1" bldLvl="0" animBg="1"/>
      <p:bldP spid="33" grpId="0" bldLvl="0" animBg="1"/>
      <p:bldP spid="3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343025" y="1053465"/>
            <a:ext cx="9879330" cy="254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图片资源：扩展名为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.png</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.jpg</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.gif</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.9.png</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等的文件。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图片资源分类</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50000"/>
              </a:lnSpc>
              <a:spcBef>
                <a:spcPct val="20000"/>
              </a:spcBef>
              <a:spcAft>
                <a:spcPts val="0"/>
              </a:spcAft>
              <a:buFont typeface="Wingdings" panose="05000000000000000000" pitchFamily="2" charset="2"/>
              <a:buChar char="Ø"/>
              <a:defRPr/>
            </a:pP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应用图标资源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：存放在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mipmap</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文件夹中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50000"/>
              </a:lnSpc>
              <a:spcBef>
                <a:spcPct val="20000"/>
              </a:spcBef>
              <a:spcAft>
                <a:spcPts val="0"/>
              </a:spcAft>
              <a:buFont typeface="Wingdings" panose="05000000000000000000" pitchFamily="2" charset="2"/>
              <a:buChar char="Ø"/>
              <a:defRPr/>
            </a:pP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界面中使用的图片资源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：存放在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drawable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文件夹中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mn-cs"/>
              </a:rPr>
              <a:t>屏幕密度匹配规则</a:t>
            </a:r>
            <a:endParaRPr lang="en-US" altLang="zh-CN" sz="2000" dirty="0">
              <a:solidFill>
                <a:srgbClr val="0075CC"/>
              </a:solidFill>
              <a:latin typeface="微软雅黑" panose="020B0503020204020204" pitchFamily="34" charset="-122"/>
              <a:ea typeface="微软雅黑" panose="020B0503020204020204" pitchFamily="34" charset="-122"/>
              <a:cs typeface="+mn-cs"/>
            </a:endParaRPr>
          </a:p>
          <a:p>
            <a:pPr lvl="1" fontAlgn="auto">
              <a:lnSpc>
                <a:spcPct val="150000"/>
              </a:lnSpc>
              <a:spcBef>
                <a:spcPct val="20000"/>
              </a:spcBef>
              <a:spcAft>
                <a:spcPts val="0"/>
              </a:spcAft>
              <a:buFontTx/>
              <a:buChar char="–"/>
              <a:defRPr/>
            </a:pPr>
            <a:endParaRPr lang="en-US" altLang="zh-CN" sz="1600" dirty="0">
              <a:latin typeface="+mn-lt"/>
              <a:ea typeface="+mn-ea"/>
              <a:cs typeface="+mn-cs"/>
            </a:endParaRPr>
          </a:p>
          <a:p>
            <a:pPr lvl="1" fontAlgn="auto">
              <a:lnSpc>
                <a:spcPct val="150000"/>
              </a:lnSpc>
              <a:spcBef>
                <a:spcPct val="20000"/>
              </a:spcBef>
              <a:spcAft>
                <a:spcPts val="0"/>
              </a:spcAft>
              <a:buFontTx/>
              <a:buChar char="–"/>
              <a:defRPr/>
            </a:pPr>
            <a:endParaRPr lang="en-US" altLang="zh-CN" sz="1600" dirty="0">
              <a:latin typeface="+mn-lt"/>
              <a:ea typeface="+mn-ea"/>
              <a:cs typeface="+mn-cs"/>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600" dirty="0">
              <a:latin typeface="+mn-lt"/>
              <a:ea typeface="+mn-ea"/>
              <a:cs typeface="+mn-cs"/>
            </a:endParaRPr>
          </a:p>
          <a:p>
            <a:pPr lvl="1" fontAlgn="auto">
              <a:lnSpc>
                <a:spcPct val="150000"/>
              </a:lnSpc>
              <a:spcBef>
                <a:spcPct val="20000"/>
              </a:spcBef>
              <a:spcAft>
                <a:spcPts val="0"/>
              </a:spcAft>
              <a:buFontTx/>
              <a:buChar char="–"/>
              <a:defRPr/>
            </a:pPr>
            <a:endParaRPr lang="en-US" altLang="zh-CN" sz="2000" dirty="0">
              <a:latin typeface="+mn-lt"/>
              <a:ea typeface="+mn-ea"/>
              <a:cs typeface="+mn-cs"/>
            </a:endParaRPr>
          </a:p>
        </p:txBody>
      </p:sp>
      <p:graphicFrame>
        <p:nvGraphicFramePr>
          <p:cNvPr id="3" name="表格 2"/>
          <p:cNvGraphicFramePr>
            <a:graphicFrameLocks noGrp="1"/>
          </p:cNvGraphicFramePr>
          <p:nvPr>
            <p:custDataLst>
              <p:tags r:id="rId1"/>
            </p:custDataLst>
          </p:nvPr>
        </p:nvGraphicFramePr>
        <p:xfrm>
          <a:off x="2062480" y="3862705"/>
          <a:ext cx="7564755" cy="2404110"/>
        </p:xfrm>
        <a:graphic>
          <a:graphicData uri="http://schemas.openxmlformats.org/drawingml/2006/table">
            <a:tbl>
              <a:tblPr firstRow="1" bandRow="1">
                <a:tableStyleId>{5C22544A-7EE6-4342-B048-85BDC9FD1C3A}</a:tableStyleId>
              </a:tblPr>
              <a:tblGrid>
                <a:gridCol w="2521585"/>
                <a:gridCol w="2521585"/>
                <a:gridCol w="2521585"/>
              </a:tblGrid>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0" dirty="0">
                          <a:effectLst/>
                          <a:latin typeface="微软雅黑" panose="020B0503020204020204" pitchFamily="34" charset="-122"/>
                          <a:ea typeface="微软雅黑" panose="020B0503020204020204" pitchFamily="34" charset="-122"/>
                        </a:rPr>
                        <a:t>密度范围值</a:t>
                      </a:r>
                      <a:endParaRPr lang="zh-CN" altLang="zh-CN" sz="1800" b="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mipmap</a:t>
                      </a:r>
                      <a:r>
                        <a:rPr lang="zh-CN"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文件夹</a:t>
                      </a:r>
                      <a:endParaRPr lang="zh-CN" altLang="zh-CN" sz="2000" b="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drawable</a:t>
                      </a:r>
                      <a:r>
                        <a:rPr lang="zh-CN" altLang="zh-CN" sz="1800" b="0" dirty="0">
                          <a:effectLst/>
                          <a:latin typeface="微软雅黑" panose="020B0503020204020204" pitchFamily="34" charset="-122"/>
                          <a:ea typeface="微软雅黑" panose="020B0503020204020204" pitchFamily="34" charset="-122"/>
                          <a:cs typeface="微软雅黑" panose="020B0503020204020204" pitchFamily="34" charset="-122"/>
                        </a:rPr>
                        <a:t>文件夹</a:t>
                      </a:r>
                      <a:endParaRPr lang="zh-CN" altLang="zh-CN" sz="2000" b="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00" marB="45700"/>
                </a:tc>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120~160dpi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mipmap_mdpi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mipmap_mdpi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160~240dpi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mipmap_hdpi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drawable_hdpi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rPr>
                        <a:t>240~320dpi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mipmap_xdpi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drawable_xdpi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algn="ctr"/>
                      <a:r>
                        <a:rPr lang="en-US" altLang="zh-CN" sz="1800" dirty="0">
                          <a:effectLst/>
                          <a:latin typeface="微软雅黑" panose="020B0503020204020204" pitchFamily="34" charset="-122"/>
                          <a:ea typeface="微软雅黑" panose="020B0503020204020204" pitchFamily="34" charset="-122"/>
                        </a:rPr>
                        <a:t>320~480dpi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mipmap_xxdpi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drawable_xxdpi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r h="400685">
                <a:tc>
                  <a:txBody>
                    <a:bodyPr/>
                    <a:lstStyle/>
                    <a:p>
                      <a:pPr algn="ctr"/>
                      <a:r>
                        <a:rPr lang="en-US" altLang="zh-CN" sz="1800" dirty="0">
                          <a:effectLst/>
                          <a:latin typeface="微软雅黑" panose="020B0503020204020204" pitchFamily="34" charset="-122"/>
                          <a:ea typeface="微软雅黑" panose="020B0503020204020204" pitchFamily="34" charset="-122"/>
                        </a:rPr>
                        <a:t>480~640dpi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mipmap_xxxdpi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c>
                  <a:txBody>
                    <a:bodyPr/>
                    <a:lstStyle/>
                    <a:p>
                      <a:pPr algn="ctr"/>
                      <a:r>
                        <a:rPr lang="en-US" altLang="zh-CN" sz="1800" dirty="0">
                          <a:effectLst/>
                          <a:latin typeface="微软雅黑" panose="020B0503020204020204" pitchFamily="34" charset="-122"/>
                          <a:ea typeface="微软雅黑" panose="020B0503020204020204" pitchFamily="34" charset="-122"/>
                        </a:rPr>
                        <a:t>drawable_xxxdpi</a:t>
                      </a:r>
                      <a:endParaRPr lang="en-US" altLang="zh-CN" sz="1800" dirty="0">
                        <a:effectLst/>
                        <a:latin typeface="微软雅黑" panose="020B0503020204020204" pitchFamily="34" charset="-122"/>
                        <a:ea typeface="微软雅黑" panose="020B0503020204020204" pitchFamily="34" charset="-122"/>
                      </a:endParaRPr>
                    </a:p>
                  </a:txBody>
                  <a:tcPr marT="45700" marB="45700"/>
                </a:tc>
              </a:tr>
            </a:tbl>
          </a:graphicData>
        </a:graphic>
      </p:graphicFrame>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图片资源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909320"/>
            <a:ext cx="9370060" cy="11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调用图片资源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的方式有两种，具体如下：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en-US" altLang="zh-CN"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代码调用图片资源</a:t>
            </a:r>
            <a:endParaRPr lang="zh-CN" altLang="en-US"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1" indent="0" fontAlgn="auto">
              <a:lnSpc>
                <a:spcPct val="150000"/>
              </a:lnSpc>
              <a:spcBef>
                <a:spcPct val="20000"/>
              </a:spcBef>
              <a:spcAft>
                <a:spcPts val="0"/>
              </a:spcAft>
              <a:buFontTx/>
              <a:buNone/>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en-US" altLang="zh-CN"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在XML布局文件中调用图片资源</a:t>
            </a:r>
            <a:endParaRPr lang="en-US" altLang="zh-CN" sz="1800" b="1"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indent="-342900">
              <a:lnSpc>
                <a:spcPct val="150000"/>
              </a:lnSpc>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图片资源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421890" y="2237740"/>
            <a:ext cx="8376920" cy="18713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r>
              <a:rPr lang="en-US" altLang="zh-CN" sz="1800" dirty="0"/>
              <a:t>   </a:t>
            </a:r>
            <a:r>
              <a:rPr lang="en-US" altLang="zh-CN" sz="1800" dirty="0">
                <a:sym typeface="+mn-ea"/>
              </a:rPr>
              <a:t>//调用mipmap文件夹中资源文件</a:t>
            </a:r>
            <a:endParaRPr lang="en-US" altLang="zh-CN" sz="1800" dirty="0"/>
          </a:p>
          <a:p>
            <a:r>
              <a:rPr lang="en-US" altLang="zh-CN" sz="1800" dirty="0"/>
              <a:t>   getResources().getDrawable(R.mipmap.ic_launcher);</a:t>
            </a:r>
            <a:endParaRPr lang="en-US" altLang="zh-CN" sz="1800" dirty="0"/>
          </a:p>
          <a:p>
            <a:r>
              <a:rPr lang="en-US" altLang="zh-CN" sz="1800" dirty="0">
                <a:sym typeface="+mn-ea"/>
              </a:rPr>
              <a:t>   //调用以drawable开头的文件夹中的资源文件</a:t>
            </a:r>
            <a:endParaRPr lang="en-US" altLang="zh-CN" sz="1800" dirty="0"/>
          </a:p>
          <a:p>
            <a:r>
              <a:rPr lang="en-US" altLang="zh-CN" sz="1800" dirty="0"/>
              <a:t>   getResources().getDrawable(R.drawable.icon); </a:t>
            </a:r>
            <a:endParaRPr lang="en-US" altLang="zh-CN" sz="1800" dirty="0"/>
          </a:p>
        </p:txBody>
      </p:sp>
      <p:sp>
        <p:nvSpPr>
          <p:cNvPr id="3" name="TextBox 7"/>
          <p:cNvSpPr txBox="1"/>
          <p:nvPr/>
        </p:nvSpPr>
        <p:spPr>
          <a:xfrm>
            <a:off x="2350770" y="4869815"/>
            <a:ext cx="8376920" cy="11734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r>
              <a:rPr lang="en-US" altLang="zh-CN" sz="1800" dirty="0"/>
              <a:t>   @mipmap/ic_launcher   //调用mipmap文件夹中的资源文件</a:t>
            </a:r>
            <a:endParaRPr lang="en-US" altLang="zh-CN" sz="1800" dirty="0"/>
          </a:p>
          <a:p>
            <a:r>
              <a:rPr lang="en-US" altLang="zh-CN" sz="1800" dirty="0"/>
              <a:t>   @drawable/icon              //调用以drawable开头的文件夹中的资源文件</a:t>
            </a:r>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内容占位符 2"/>
          <p:cNvSpPr txBox="1"/>
          <p:nvPr/>
        </p:nvSpPr>
        <p:spPr bwMode="auto">
          <a:xfrm>
            <a:off x="1416685" y="981710"/>
            <a:ext cx="92011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Tx/>
              <a:buNone/>
            </a:pP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rPr>
              <a:t>主题</a:t>
            </a:r>
            <a:r>
              <a:rPr lang="zh-CN" altLang="en-US" sz="2000">
                <a:latin typeface="微软雅黑" panose="020B0503020204020204" pitchFamily="34" charset="-122"/>
                <a:ea typeface="微软雅黑" panose="020B0503020204020204" pitchFamily="34" charset="-122"/>
                <a:cs typeface="Times New Roman" panose="02020603050405020304" charset="0"/>
              </a:rPr>
              <a:t>：包含</a:t>
            </a: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rPr>
              <a:t>一种或多种格式化属性的集合</a:t>
            </a:r>
            <a:r>
              <a:rPr lang="zh-CN" altLang="en-US" sz="2000">
                <a:latin typeface="微软雅黑" panose="020B0503020204020204" pitchFamily="34" charset="-122"/>
                <a:ea typeface="微软雅黑" panose="020B0503020204020204" pitchFamily="34" charset="-122"/>
                <a:cs typeface="Times New Roman" panose="02020603050405020304" charset="0"/>
              </a:rPr>
              <a:t>，在程序中调用主题资源可改变窗体的样式。</a:t>
            </a:r>
            <a:endParaRPr lang="zh-CN" altLang="en-US" sz="2000">
              <a:latin typeface="微软雅黑" panose="020B0503020204020204" pitchFamily="34" charset="-122"/>
              <a:ea typeface="微软雅黑" panose="020B0503020204020204" pitchFamily="34" charset="-122"/>
              <a:cs typeface="Times New Roman" panose="02020603050405020304" charset="0"/>
            </a:endParaRPr>
          </a:p>
          <a:p>
            <a:pPr marL="457200" lvl="1" indent="0" eaLnBrk="1" hangingPunct="1">
              <a:lnSpc>
                <a:spcPct val="150000"/>
              </a:lnSpc>
              <a:spcBef>
                <a:spcPct val="20000"/>
              </a:spcBef>
              <a:buFontTx/>
              <a:buNone/>
            </a:pP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rPr>
              <a:t>主题资源定义位置</a:t>
            </a:r>
            <a:r>
              <a:rPr lang="zh-CN" altLang="en-US" sz="2000">
                <a:latin typeface="微软雅黑" panose="020B0503020204020204" pitchFamily="34" charset="-122"/>
                <a:ea typeface="微软雅黑" panose="020B0503020204020204" pitchFamily="34" charset="-122"/>
                <a:cs typeface="Times New Roman" panose="02020603050405020304" charset="0"/>
              </a:rPr>
              <a:t>：在res/values目录下的styles.xml文件中</a:t>
            </a:r>
            <a:endParaRPr lang="zh-CN" altLang="en-US" sz="2000">
              <a:latin typeface="微软雅黑" panose="020B0503020204020204" pitchFamily="34" charset="-122"/>
              <a:ea typeface="微软雅黑" panose="020B0503020204020204" pitchFamily="34" charset="-122"/>
              <a:cs typeface="Times New Roman" panose="02020603050405020304" charset="0"/>
            </a:endParaRPr>
          </a:p>
          <a:p>
            <a:pPr marL="457200" lvl="1" indent="0" eaLnBrk="1" hangingPunct="1">
              <a:lnSpc>
                <a:spcPct val="150000"/>
              </a:lnSpc>
              <a:spcBef>
                <a:spcPct val="20000"/>
              </a:spcBef>
              <a:buFontTx/>
              <a:buNone/>
            </a:pP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rPr>
              <a:t>定义主题资源的标签</a:t>
            </a:r>
            <a:r>
              <a:rPr lang="zh-CN" altLang="en-US" sz="2000">
                <a:latin typeface="微软雅黑" panose="020B0503020204020204" pitchFamily="34" charset="-122"/>
                <a:ea typeface="微软雅黑" panose="020B0503020204020204" pitchFamily="34" charset="-122"/>
                <a:cs typeface="Times New Roman" panose="02020603050405020304" charset="0"/>
              </a:rPr>
              <a:t>：</a:t>
            </a:r>
            <a:endParaRPr lang="zh-CN" altLang="en-US" sz="2000">
              <a:latin typeface="微软雅黑" panose="020B0503020204020204" pitchFamily="34" charset="-122"/>
              <a:ea typeface="微软雅黑" panose="020B0503020204020204" pitchFamily="34" charset="-122"/>
              <a:cs typeface="Times New Roman" panose="02020603050405020304" charset="0"/>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主题和样式资源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7"/>
          <p:cNvSpPr txBox="1"/>
          <p:nvPr/>
        </p:nvSpPr>
        <p:spPr>
          <a:xfrm>
            <a:off x="1992630" y="3070225"/>
            <a:ext cx="7946390" cy="97155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&lt;style&gt;&lt;/style&gt;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：定义主题的标签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&lt;item&gt;&lt;/item&gt;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：设置主题样式的标签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7"/>
          <p:cNvSpPr txBox="1"/>
          <p:nvPr/>
        </p:nvSpPr>
        <p:spPr>
          <a:xfrm>
            <a:off x="1920875" y="4150995"/>
            <a:ext cx="8018145" cy="22783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&lt;style name="AppTheme" parent="Theme.AppCompat.Light.DarkActionBar"&gt;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sz="1600" dirty="0">
                <a:latin typeface="微软雅黑" panose="020B0503020204020204" pitchFamily="34" charset="-122"/>
                <a:ea typeface="微软雅黑" panose="020B0503020204020204" pitchFamily="34" charset="-122"/>
                <a:cs typeface="微软雅黑" panose="020B0503020204020204" pitchFamily="34" charset="-122"/>
              </a:rPr>
              <a:t>        &lt;item name="colorPrimary"&gt;@color/colorPrimary&lt;/item&gt;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sz="1600" dirty="0">
                <a:latin typeface="微软雅黑" panose="020B0503020204020204" pitchFamily="34" charset="-122"/>
                <a:ea typeface="微软雅黑" panose="020B0503020204020204" pitchFamily="34" charset="-122"/>
                <a:cs typeface="微软雅黑" panose="020B0503020204020204" pitchFamily="34" charset="-122"/>
              </a:rPr>
              <a:t>        &lt;item name="colorPrimaryDark"&gt;@color/colorPrimaryDark&lt;/item&gt;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sz="1600" dirty="0">
                <a:latin typeface="微软雅黑" panose="020B0503020204020204" pitchFamily="34" charset="-122"/>
                <a:ea typeface="微软雅黑" panose="020B0503020204020204" pitchFamily="34" charset="-122"/>
                <a:cs typeface="微软雅黑" panose="020B0503020204020204" pitchFamily="34" charset="-122"/>
              </a:rPr>
              <a:t>        &lt;item name="colorAccent"&gt;@color/colorAccent&lt;/item&gt;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785110" y="4293870"/>
            <a:ext cx="1914525" cy="290830"/>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箭头连接符 10"/>
          <p:cNvCxnSpPr>
            <a:cxnSpLocks noChangeShapeType="1"/>
          </p:cNvCxnSpPr>
          <p:nvPr/>
        </p:nvCxnSpPr>
        <p:spPr bwMode="auto">
          <a:xfrm>
            <a:off x="3721100" y="4581843"/>
            <a:ext cx="0" cy="25200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4"/>
          <p:cNvSpPr/>
          <p:nvPr/>
        </p:nvSpPr>
        <p:spPr>
          <a:xfrm>
            <a:off x="2527935" y="4820302"/>
            <a:ext cx="2385695"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用于指定主题名称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4729480" y="4302125"/>
            <a:ext cx="4958715" cy="282575"/>
          </a:xfrm>
          <a:prstGeom prst="rect">
            <a:avLst/>
          </a:prstGeom>
          <a:noFill/>
          <a:ln w="19050">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3" name="直接箭头连接符 22"/>
          <p:cNvCxnSpPr>
            <a:cxnSpLocks noChangeShapeType="1"/>
          </p:cNvCxnSpPr>
          <p:nvPr/>
        </p:nvCxnSpPr>
        <p:spPr bwMode="auto">
          <a:xfrm>
            <a:off x="7321233" y="4581843"/>
            <a:ext cx="0" cy="25200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5916613" y="4845186"/>
            <a:ext cx="2809875" cy="442324"/>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用于指定继承的父主题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1"/>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par>
                                <p:cTn id="25" presetID="22" presetClass="entr" presetSubtype="1"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15" grpId="0" bldLvl="0" animBg="1"/>
      <p:bldP spid="15" grpId="1" bldLvl="0" animBg="1"/>
      <p:bldP spid="22" grpId="0" bldLvl="0" animBg="1"/>
      <p:bldP spid="22" grpId="1" bldLvl="0" animBg="1"/>
      <p:bldP spid="24" grpId="0" bldLvl="0" animBg="1"/>
      <p:bldP spid="24" grpId="1"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内容占位符 2"/>
          <p:cNvSpPr txBox="1"/>
          <p:nvPr/>
        </p:nvSpPr>
        <p:spPr bwMode="auto">
          <a:xfrm>
            <a:off x="1703705" y="1196975"/>
            <a:ext cx="920115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charset="0"/>
              </a:rPr>
              <a:t>想要调用styles.xml文件中定义的主题，可以在AndroidManifest.xml文件中设置，也可以在代码中设置。</a:t>
            </a:r>
            <a:endParaRPr lang="zh-CN" altLang="en-US" sz="2000">
              <a:latin typeface="微软雅黑" panose="020B0503020204020204" pitchFamily="34" charset="-122"/>
              <a:ea typeface="微软雅黑" panose="020B0503020204020204" pitchFamily="34" charset="-122"/>
              <a:cs typeface="Times New Roman" panose="02020603050405020304" charset="0"/>
            </a:endParaRPr>
          </a:p>
          <a:p>
            <a:pPr marL="457200" lvl="1" indent="0" eaLnBrk="1" hangingPunct="1">
              <a:lnSpc>
                <a:spcPct val="150000"/>
              </a:lnSpc>
              <a:spcBef>
                <a:spcPct val="2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charset="0"/>
              </a:rPr>
              <a:t>（</a:t>
            </a:r>
            <a:r>
              <a:rPr lang="en-US" altLang="zh-CN" sz="2000">
                <a:latin typeface="微软雅黑" panose="020B0503020204020204" pitchFamily="34" charset="-122"/>
                <a:ea typeface="微软雅黑" panose="020B0503020204020204" pitchFamily="34" charset="-122"/>
                <a:cs typeface="Times New Roman" panose="02020603050405020304" charset="0"/>
              </a:rPr>
              <a:t>1</a:t>
            </a:r>
            <a:r>
              <a:rPr lang="zh-CN" altLang="en-US" sz="2000">
                <a:latin typeface="微软雅黑" panose="020B0503020204020204" pitchFamily="34" charset="-122"/>
                <a:ea typeface="微软雅黑" panose="020B0503020204020204" pitchFamily="34" charset="-122"/>
                <a:cs typeface="Times New Roman" panose="02020603050405020304" charset="0"/>
              </a:rPr>
              <a:t>）</a:t>
            </a: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rPr>
              <a:t>在AndroidManifest.xml文件中设置主题</a:t>
            </a:r>
            <a:endPar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marL="457200" lvl="1" indent="0" eaLnBrk="1" hangingPunct="1">
              <a:lnSpc>
                <a:spcPct val="150000"/>
              </a:lnSpc>
              <a:spcBef>
                <a:spcPct val="20000"/>
              </a:spcBef>
              <a:buFontTx/>
              <a:buNone/>
            </a:pPr>
            <a:endParaRPr lang="zh-CN" altLang="en-US" sz="2000">
              <a:latin typeface="微软雅黑" panose="020B0503020204020204" pitchFamily="34" charset="-122"/>
              <a:ea typeface="微软雅黑" panose="020B0503020204020204" pitchFamily="34" charset="-122"/>
              <a:cs typeface="Times New Roman" panose="02020603050405020304" charset="0"/>
            </a:endParaRPr>
          </a:p>
          <a:p>
            <a:pPr marL="457200" lvl="1" indent="0" eaLnBrk="1" hangingPunct="1">
              <a:lnSpc>
                <a:spcPct val="150000"/>
              </a:lnSpc>
              <a:spcBef>
                <a:spcPct val="20000"/>
              </a:spcBef>
              <a:buFontTx/>
              <a:buNone/>
            </a:pPr>
            <a:endParaRPr lang="zh-CN" altLang="en-US" sz="2000">
              <a:latin typeface="微软雅黑" panose="020B0503020204020204" pitchFamily="34" charset="-122"/>
              <a:ea typeface="微软雅黑" panose="020B0503020204020204" pitchFamily="34" charset="-122"/>
              <a:cs typeface="Times New Roman" panose="02020603050405020304" charset="0"/>
            </a:endParaRPr>
          </a:p>
          <a:p>
            <a:pPr marL="457200" lvl="1" indent="0" eaLnBrk="1" hangingPunct="1">
              <a:lnSpc>
                <a:spcPct val="150000"/>
              </a:lnSpc>
              <a:spcBef>
                <a:spcPct val="2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charset="0"/>
              </a:rPr>
              <a:t>（</a:t>
            </a:r>
            <a:r>
              <a:rPr lang="en-US" altLang="zh-CN" sz="2000">
                <a:latin typeface="微软雅黑" panose="020B0503020204020204" pitchFamily="34" charset="-122"/>
                <a:ea typeface="微软雅黑" panose="020B0503020204020204" pitchFamily="34" charset="-122"/>
                <a:cs typeface="Times New Roman" panose="02020603050405020304" charset="0"/>
              </a:rPr>
              <a:t>2</a:t>
            </a:r>
            <a:r>
              <a:rPr lang="zh-CN" altLang="en-US" sz="2000">
                <a:latin typeface="微软雅黑" panose="020B0503020204020204" pitchFamily="34" charset="-122"/>
                <a:ea typeface="微软雅黑" panose="020B0503020204020204" pitchFamily="34" charset="-122"/>
                <a:cs typeface="Times New Roman" panose="02020603050405020304" charset="0"/>
              </a:rPr>
              <a:t>）</a:t>
            </a:r>
            <a:r>
              <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rPr>
              <a:t>在Java代码中设置主题</a:t>
            </a:r>
            <a:endParaRPr lang="zh-CN" altLang="en-US" sz="2000">
              <a:solidFill>
                <a:srgbClr val="0075CC"/>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主题和样式资源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7"/>
          <p:cNvSpPr txBox="1"/>
          <p:nvPr/>
        </p:nvSpPr>
        <p:spPr>
          <a:xfrm>
            <a:off x="2352040" y="2997200"/>
            <a:ext cx="7946390" cy="60452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android:theme ="@style/AppTheme"</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Box 7"/>
          <p:cNvSpPr txBox="1"/>
          <p:nvPr/>
        </p:nvSpPr>
        <p:spPr>
          <a:xfrm>
            <a:off x="2352040" y="4509770"/>
            <a:ext cx="7946390" cy="60452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setTheme(R.style.AppTheme);</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主题和样式资源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69365"/>
            <a:ext cx="7495540" cy="430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样式</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的宽度、高度和背景颜色等信息。</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样式资源定义位置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values目录下的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styles.xml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样式的标签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XML</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布局文件中引用样式</a:t>
            </a:r>
            <a:endPar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Times New Roman" panose="02020603050405020304" charset="0"/>
              <a:cs typeface="Times New Roman" panose="02020603050405020304"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charset="0"/>
              <a:cs typeface="Times New Roman" panose="02020603050405020304"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charset="0"/>
              <a:cs typeface="Times New Roman" panose="02020603050405020304"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70480" y="2853055"/>
            <a:ext cx="6113145" cy="97155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&lt;style&gt;&lt;/style&gt;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：定义样式的标签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&lt;item&gt;&lt;/item&gt;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：设置控件样式的标签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70480" y="4581525"/>
            <a:ext cx="6112510" cy="53467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style="@style/textViewSytle"</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布局资源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内容占位符 2"/>
          <p:cNvSpPr txBox="1"/>
          <p:nvPr/>
        </p:nvSpPr>
        <p:spPr bwMode="auto">
          <a:xfrm>
            <a:off x="1846580" y="1125220"/>
            <a:ext cx="907669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布局资</a:t>
            </a: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源</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：通常用于搭建程序中的各个界面</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布局资源存放位置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res/layout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文件夹中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调用布局资源的方式有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代码调用布局资源文件</a:t>
            </a:r>
            <a:endParaRPr lang="en-US"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lvl="1" fontAlgn="auto">
              <a:lnSpc>
                <a:spcPct val="150000"/>
              </a:lnSpc>
              <a:spcBef>
                <a:spcPct val="20000"/>
              </a:spcBef>
              <a:spcAft>
                <a:spcPts val="0"/>
              </a:spcAft>
              <a:buFontTx/>
              <a:buChar char="–"/>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在XML布局文件中调用布局资源文件</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p:txBody>
      </p:sp>
      <p:sp>
        <p:nvSpPr>
          <p:cNvPr id="8" name="TextBox 7"/>
          <p:cNvSpPr txBox="1"/>
          <p:nvPr/>
        </p:nvSpPr>
        <p:spPr>
          <a:xfrm>
            <a:off x="2514600" y="3357880"/>
            <a:ext cx="7048500" cy="10972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Activity</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onCreate()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方法</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中调用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activity_main.xml</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布局文件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setContentView(R.layout.activity_main);</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494915" y="5302250"/>
            <a:ext cx="6964680" cy="9906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XML</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布局文件中</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调用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activity_main.xml</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布局文件</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&lt;include layout="@layout/activity_main"/&gt;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字符串资源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77620"/>
            <a:ext cx="8811895" cy="430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字符串</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rPr>
              <a:t>用于显示界面上的文本信息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字符串资源定义位置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res/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values目录下的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strings.xml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文件中</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字符串标签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Times New Roman" panose="02020603050405020304" charset="0"/>
              <a:cs typeface="Times New Roman" panose="02020603050405020304"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charset="0"/>
              <a:cs typeface="Times New Roman" panose="02020603050405020304"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70480" y="2996565"/>
            <a:ext cx="6113145" cy="5022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&lt;string&gt;&lt;/string&gt;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：定义字符串的标签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66670" y="3717290"/>
            <a:ext cx="6112510" cy="12954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&lt;string name="app_name"&gt;字符串&lt;/string&gt;</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1196975"/>
            <a:ext cx="8850630" cy="40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调用字符串资源的方式有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通过Java代码调用字符串资源</a:t>
            </a:r>
            <a:endPar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在XML布局文件中调用字符串资源</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p:txBody>
      </p:sp>
      <p:sp>
        <p:nvSpPr>
          <p:cNvPr id="8" name="TextBox 7"/>
          <p:cNvSpPr txBox="1"/>
          <p:nvPr/>
        </p:nvSpPr>
        <p:spPr>
          <a:xfrm>
            <a:off x="2571115" y="2421255"/>
            <a:ext cx="7048500" cy="5911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getResources().getString(R.string.app_name);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566670" y="3789680"/>
            <a:ext cx="6964680" cy="588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@string/app_name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字符串资源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颜色资源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77620"/>
            <a:ext cx="9088755" cy="435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颜色</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rPr>
              <a:t>用于显示控件的不同色彩效果</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颜色资源定义位置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altLang="zh-CN" sz="2000" dirty="0">
                <a:latin typeface="微软雅黑" panose="020B0503020204020204" pitchFamily="34" charset="-122"/>
                <a:ea typeface="微软雅黑" panose="020B0503020204020204" pitchFamily="34" charset="-122"/>
                <a:cs typeface="微软雅黑" panose="020B0503020204020204" pitchFamily="34" charset="-122"/>
              </a:rPr>
              <a:t>res/values/colors.xml</a:t>
            </a:r>
            <a:r>
              <a:rPr lang="zh-CN" sz="2000" dirty="0">
                <a:latin typeface="微软雅黑" panose="020B0503020204020204" pitchFamily="34" charset="-122"/>
                <a:ea typeface="微软雅黑" panose="020B0503020204020204" pitchFamily="34" charset="-122"/>
                <a:cs typeface="微软雅黑" panose="020B0503020204020204" pitchFamily="34" charset="-122"/>
              </a:rPr>
              <a:t>文件中</a:t>
            </a:r>
            <a:endParaRPr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颜色标签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Times New Roman" panose="02020603050405020304" charset="0"/>
              <a:cs typeface="Times New Roman" panose="02020603050405020304"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charset="0"/>
              <a:cs typeface="Times New Roman" panose="02020603050405020304"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70480" y="2996565"/>
            <a:ext cx="6113145" cy="5022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&lt;color&gt;&lt;/color&gt;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：定义颜色的标签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66670" y="3717290"/>
            <a:ext cx="6112510" cy="12954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&lt;color name="colorPrimary"&gt;#3F51B5&lt;/color&gt;</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Android</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简介</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1196975"/>
            <a:ext cx="8850630" cy="40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调用颜色资源的方式有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通过Java代码调用颜色资源</a:t>
            </a:r>
            <a:endPar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在XML布局文件中调用颜色资源</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p:txBody>
      </p:sp>
      <p:sp>
        <p:nvSpPr>
          <p:cNvPr id="8" name="TextBox 7"/>
          <p:cNvSpPr txBox="1"/>
          <p:nvPr/>
        </p:nvSpPr>
        <p:spPr>
          <a:xfrm>
            <a:off x="2571115" y="2421255"/>
            <a:ext cx="7048500" cy="5911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getResources().getColor(R.color.colorPrimary);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566670" y="3789680"/>
            <a:ext cx="6964680" cy="588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@color/colorPrimary</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颜色资源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786" y="966819"/>
            <a:ext cx="1015869" cy="1016236"/>
          </a:xfrm>
          <a:prstGeom prst="rect">
            <a:avLst/>
          </a:prstGeom>
        </p:spPr>
      </p:pic>
      <p:sp>
        <p:nvSpPr>
          <p:cNvPr id="4" name="矩形 3"/>
          <p:cNvSpPr/>
          <p:nvPr/>
        </p:nvSpPr>
        <p:spPr>
          <a:xfrm>
            <a:off x="2150110" y="1176655"/>
            <a:ext cx="206311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25"/>
          <p:cNvSpPr txBox="1"/>
          <p:nvPr/>
        </p:nvSpPr>
        <p:spPr>
          <a:xfrm>
            <a:off x="2423160" y="1312545"/>
            <a:ext cx="1705610" cy="398780"/>
          </a:xfrm>
          <a:prstGeom prst="rect">
            <a:avLst/>
          </a:prstGeom>
          <a:noFill/>
        </p:spPr>
        <p:txBody>
          <a:bodyPr wrap="square" rtlCol="0">
            <a:spAutoFit/>
          </a:bodyPr>
          <a:lstStyle/>
          <a:p>
            <a:r>
              <a:rPr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定义颜色值</a:t>
            </a:r>
            <a:endParaRPr sz="2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4442402" y="1176845"/>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p:cNvSpPr/>
          <p:nvPr/>
        </p:nvSpPr>
        <p:spPr>
          <a:xfrm>
            <a:off x="4647227" y="1176844"/>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TextBox 7"/>
          <p:cNvSpPr txBox="1"/>
          <p:nvPr/>
        </p:nvSpPr>
        <p:spPr>
          <a:xfrm>
            <a:off x="1990725" y="2061210"/>
            <a:ext cx="9236710" cy="1891665"/>
          </a:xfrm>
          <a:prstGeom prst="rect">
            <a:avLst/>
          </a:prstGeom>
          <a:noFill/>
        </p:spPr>
        <p:txBody>
          <a:bodyPr wrap="square" rtlCol="0">
            <a:spAutoFit/>
          </a:bodyPr>
          <a:lstStyle/>
          <a:p>
            <a:pPr indent="0">
              <a:lnSpc>
                <a:spcPct val="150000"/>
              </a:lnSpc>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Android</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颜色值是由</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RGB</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（红、绿、蓝）三原色和一个透明度（</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Alpha</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）表示</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，颜色值必须</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以“</a:t>
            </a: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ea"/>
              </a:rPr>
              <a:t>开头</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后面显示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Alpha-Red-Green-Blue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形式的内容。其中，</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Alpha</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值可以省略，如果省略，表示颜色默认是完全不透明的。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50000"/>
              </a:lnSpc>
              <a:buNone/>
            </a:pPr>
            <a:r>
              <a:rPr lang="en-US" altLang="zh-CN" sz="1800" b="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一般情况下，使用以下</a:t>
            </a:r>
            <a:r>
              <a:rPr lang="en-US" altLang="zh-CN" sz="1800" b="1">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4种形式定义颜色</a:t>
            </a:r>
            <a:endParaRPr lang="en-US" altLang="zh-CN" sz="1800" b="1">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折角形 10"/>
          <p:cNvSpPr/>
          <p:nvPr/>
        </p:nvSpPr>
        <p:spPr>
          <a:xfrm>
            <a:off x="3212465" y="4215130"/>
            <a:ext cx="2624400" cy="54927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defRPr/>
            </a:pPr>
            <a:r>
              <a:rPr lang="en-US" altLang="zh-CN" sz="2000" dirty="0">
                <a:solidFill>
                  <a:schemeClr val="tx1"/>
                </a:solidFill>
                <a:latin typeface="微软雅黑" panose="020B0503020204020204" pitchFamily="34" charset="-122"/>
                <a:ea typeface="微软雅黑" panose="020B0503020204020204" pitchFamily="34" charset="-122"/>
              </a:rPr>
              <a:t>#RGB</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2" name="折角形 11"/>
          <p:cNvSpPr/>
          <p:nvPr/>
        </p:nvSpPr>
        <p:spPr>
          <a:xfrm>
            <a:off x="6719253" y="4221480"/>
            <a:ext cx="2624137" cy="549275"/>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buClrTx/>
              <a:buSzTx/>
              <a:buFontTx/>
              <a:defRPr/>
            </a:pPr>
            <a:r>
              <a:rPr lang="en-US" altLang="zh-CN" sz="2000" dirty="0">
                <a:solidFill>
                  <a:schemeClr val="tx1"/>
                </a:solidFill>
                <a:latin typeface="微软雅黑" panose="020B0503020204020204" pitchFamily="34" charset="-122"/>
                <a:ea typeface="微软雅黑" panose="020B0503020204020204" pitchFamily="34" charset="-122"/>
              </a:rPr>
              <a:t>#ARGB</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3" name="折角形 12"/>
          <p:cNvSpPr/>
          <p:nvPr/>
        </p:nvSpPr>
        <p:spPr>
          <a:xfrm>
            <a:off x="3212465" y="4921885"/>
            <a:ext cx="2624400" cy="550800"/>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buClrTx/>
              <a:buSzTx/>
              <a:buFontTx/>
              <a:defRPr/>
            </a:pPr>
            <a:r>
              <a:rPr lang="en-US" altLang="zh-CN" sz="2000" dirty="0">
                <a:solidFill>
                  <a:schemeClr val="tx1"/>
                </a:solidFill>
                <a:latin typeface="微软雅黑" panose="020B0503020204020204" pitchFamily="34" charset="-122"/>
                <a:ea typeface="微软雅黑" panose="020B0503020204020204" pitchFamily="34" charset="-122"/>
              </a:rPr>
              <a:t>#RRGGBB</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4" name="折角形 13"/>
          <p:cNvSpPr/>
          <p:nvPr/>
        </p:nvSpPr>
        <p:spPr>
          <a:xfrm>
            <a:off x="6719253" y="4921568"/>
            <a:ext cx="2624137" cy="550862"/>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40000"/>
              </a:lnSpc>
              <a:buClrTx/>
              <a:buSzTx/>
              <a:buFontTx/>
              <a:defRPr/>
            </a:pPr>
            <a:r>
              <a:rPr lang="en-US" altLang="zh-CN" sz="2000" dirty="0">
                <a:solidFill>
                  <a:schemeClr val="tx1"/>
                </a:solidFill>
                <a:latin typeface="微软雅黑" panose="020B0503020204020204" pitchFamily="34" charset="-122"/>
                <a:ea typeface="微软雅黑" panose="020B0503020204020204" pitchFamily="34" charset="-122"/>
              </a:rPr>
              <a:t>#AARRGGBB</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1.5.6</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尺寸资源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内容占位符 2"/>
          <p:cNvSpPr txBox="1"/>
          <p:nvPr/>
        </p:nvSpPr>
        <p:spPr bwMode="auto">
          <a:xfrm>
            <a:off x="2063115" y="1277620"/>
            <a:ext cx="9088755" cy="435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rPr>
              <a:t>用于设置View的宽高和View之间的间距值</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尺寸资源定义位置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altLang="zh-CN" sz="2000" dirty="0">
                <a:latin typeface="微软雅黑" panose="020B0503020204020204" pitchFamily="34" charset="-122"/>
                <a:ea typeface="微软雅黑" panose="020B0503020204020204" pitchFamily="34" charset="-122"/>
                <a:cs typeface="微软雅黑" panose="020B0503020204020204" pitchFamily="34" charset="-122"/>
              </a:rPr>
              <a:t>res/values/dimens.xml</a:t>
            </a:r>
            <a:r>
              <a:rPr lang="zh-CN" sz="2000" dirty="0">
                <a:latin typeface="微软雅黑" panose="020B0503020204020204" pitchFamily="34" charset="-122"/>
                <a:ea typeface="微软雅黑" panose="020B0503020204020204" pitchFamily="34" charset="-122"/>
                <a:cs typeface="微软雅黑" panose="020B0503020204020204" pitchFamily="34" charset="-122"/>
              </a:rPr>
              <a:t>文件中，如果程序中没有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dimens.xml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文件，可自行创建。</a:t>
            </a:r>
            <a:endParaRPr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尺寸的标签</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Times New Roman" panose="02020603050405020304" charset="0"/>
              <a:cs typeface="Times New Roman" panose="02020603050405020304" charset="0"/>
            </a:endParaRPr>
          </a:p>
          <a:p>
            <a:pPr lvl="1" fontAlgn="auto">
              <a:lnSpc>
                <a:spcPct val="150000"/>
              </a:lnSpc>
              <a:spcBef>
                <a:spcPct val="20000"/>
              </a:spcBef>
              <a:spcAft>
                <a:spcPts val="0"/>
              </a:spcAft>
              <a:buFontTx/>
              <a:buChar char="–"/>
              <a:defRPr/>
            </a:pPr>
            <a:endParaRPr lang="en-US" altLang="zh-CN" sz="2000" dirty="0">
              <a:latin typeface="Times New Roman" panose="02020603050405020304" charset="0"/>
              <a:cs typeface="Times New Roman" panose="02020603050405020304" charset="0"/>
            </a:endParaRPr>
          </a:p>
          <a:p>
            <a:pPr marL="3657600" lvl="8" indent="0" fontAlgn="auto">
              <a:lnSpc>
                <a:spcPct val="150000"/>
              </a:lnSpc>
              <a:spcBef>
                <a:spcPct val="20000"/>
              </a:spcBef>
              <a:spcAft>
                <a:spcPts val="0"/>
              </a:spcAft>
              <a:defRPr/>
            </a:pPr>
            <a:endParaRPr lang="en-US" altLang="zh-CN" sz="2000" dirty="0">
              <a:latin typeface="+mn-lt"/>
              <a:ea typeface="+mn-ea"/>
              <a:cs typeface="+mn-cs"/>
            </a:endParaRPr>
          </a:p>
        </p:txBody>
      </p:sp>
      <p:sp>
        <p:nvSpPr>
          <p:cNvPr id="5" name="TextBox 7"/>
          <p:cNvSpPr txBox="1"/>
          <p:nvPr/>
        </p:nvSpPr>
        <p:spPr>
          <a:xfrm>
            <a:off x="2566670" y="3502025"/>
            <a:ext cx="6851015" cy="5022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&lt;dimen&gt;&lt;/dimen&gt;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：定义尺寸的标签</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11"/>
          <p:cNvSpPr txBox="1"/>
          <p:nvPr/>
        </p:nvSpPr>
        <p:spPr>
          <a:xfrm>
            <a:off x="2566670" y="4366260"/>
            <a:ext cx="6851015" cy="129540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&lt;dimen name="activity_horizontal_margin"&gt;16dp&lt;/dimen&gt;</a:t>
            </a:r>
            <a:endPar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Times New Roman" panose="02020603050405020304" charset="0"/>
              </a:rPr>
              <a:t>  &lt;/resources&gt;</a:t>
            </a:r>
            <a:endParaRPr lang="en-US" altLang="zh-CN" sz="16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1846580" y="1196975"/>
            <a:ext cx="8850630" cy="40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调用尺寸资源的方式有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 typeface="Wingdings" panose="05000000000000000000" pitchFamily="2" charset="2"/>
              <a:buNone/>
              <a:defRPr/>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通过Java代码调用</a:t>
            </a:r>
            <a:r>
              <a:rPr 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a:t>
            </a:r>
            <a:r>
              <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资源</a:t>
            </a:r>
            <a:endParaRPr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buFontTx/>
              <a:buNone/>
              <a:defRP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fontAlgn="auto">
              <a:lnSpc>
                <a:spcPct val="150000"/>
              </a:lnSpc>
              <a:spcBef>
                <a:spcPct val="20000"/>
              </a:spcBef>
              <a:spcAft>
                <a:spcPts val="0"/>
              </a:spcAft>
              <a:buClrTx/>
              <a:buSzTx/>
              <a:buFont typeface="Wingdings" panose="05000000000000000000" pitchFamily="2" charset="2"/>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在XML布局文件中调用尺寸资源</a:t>
            </a:r>
            <a:endPar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Ø"/>
              <a:defRPr/>
            </a:pPr>
            <a:endParaRPr lang="en-US" altLang="zh-CN" dirty="0"/>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p:txBody>
      </p:sp>
      <p:sp>
        <p:nvSpPr>
          <p:cNvPr id="8" name="TextBox 7"/>
          <p:cNvSpPr txBox="1"/>
          <p:nvPr/>
        </p:nvSpPr>
        <p:spPr>
          <a:xfrm>
            <a:off x="2571115" y="2421255"/>
            <a:ext cx="7048500" cy="59118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getResources().getDimension(R.dimen.activity_horizontal_margin);    </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2566670" y="3789680"/>
            <a:ext cx="6964680" cy="588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charset="0"/>
                <a:cs typeface="Times New Roman" panose="02020603050405020304" charset="0"/>
              </a:defRPr>
            </a:lvl1pPr>
          </a:lstStyle>
          <a:p>
            <a:pPr marL="0" lvl="1" fontAlgn="auto">
              <a:lnSpc>
                <a:spcPct val="150000"/>
              </a:lnSpc>
              <a:spcBef>
                <a:spcPct val="20000"/>
              </a:spcBef>
              <a:spcAft>
                <a:spcPts val="0"/>
              </a:spcAft>
              <a:defRPr/>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@dimen/activity_horizontal_margin</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1.5.6</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尺寸资源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786" y="966819"/>
            <a:ext cx="1015869" cy="1016236"/>
          </a:xfrm>
          <a:prstGeom prst="rect">
            <a:avLst/>
          </a:prstGeom>
        </p:spPr>
      </p:pic>
      <p:sp>
        <p:nvSpPr>
          <p:cNvPr id="4" name="矩形 3"/>
          <p:cNvSpPr/>
          <p:nvPr/>
        </p:nvSpPr>
        <p:spPr>
          <a:xfrm>
            <a:off x="2150110" y="1176655"/>
            <a:ext cx="296735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25"/>
          <p:cNvSpPr txBox="1"/>
          <p:nvPr/>
        </p:nvSpPr>
        <p:spPr>
          <a:xfrm>
            <a:off x="2157095" y="1312545"/>
            <a:ext cx="3025140" cy="398780"/>
          </a:xfrm>
          <a:prstGeom prst="rect">
            <a:avLst/>
          </a:prstGeom>
          <a:noFill/>
        </p:spPr>
        <p:txBody>
          <a:bodyPr wrap="square" rtlCol="0">
            <a:spAutoFit/>
          </a:bodyPr>
          <a:lstStyle/>
          <a:p>
            <a:r>
              <a:rPr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Android支持的尺寸单位</a:t>
            </a:r>
            <a:endParaRPr sz="2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5303462" y="1176845"/>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p:cNvSpPr/>
          <p:nvPr/>
        </p:nvSpPr>
        <p:spPr>
          <a:xfrm>
            <a:off x="5508287" y="1176844"/>
            <a:ext cx="83116" cy="6707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内容占位符 2"/>
          <p:cNvSpPr txBox="1"/>
          <p:nvPr/>
        </p:nvSpPr>
        <p:spPr bwMode="auto">
          <a:xfrm>
            <a:off x="1846580" y="1983105"/>
            <a:ext cx="9077325" cy="467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fontAlgn="auto">
              <a:lnSpc>
                <a:spcPct val="150000"/>
              </a:lnSpc>
              <a:spcBef>
                <a:spcPct val="20000"/>
              </a:spcBef>
              <a:spcAft>
                <a:spcPts val="0"/>
              </a:spcAft>
              <a:buFontTx/>
              <a:buNone/>
              <a:defRP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尺寸单位</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pixels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，像素</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对应屏幕上的一个点。</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dp</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Density-independent Pixels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，设备独立像素）：是一种与屏幕密度无关的尺寸单位。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sp</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scaled pixels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，比例像素）</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：主要处理字体的大小，可以根据用户字体大小首选项进行缩放。</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in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inches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，英寸）：标准长度单位。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pt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points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，磅）：屏幕物理长度单位，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磅为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1/72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英寸。</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fontAlgn="auto">
              <a:lnSpc>
                <a:spcPct val="150000"/>
              </a:lnSpc>
              <a:spcBef>
                <a:spcPct val="20000"/>
              </a:spcBef>
              <a:spcAft>
                <a:spcPts val="0"/>
              </a:spcAft>
              <a:buFont typeface="Wingdings" panose="05000000000000000000" pitchFamily="2" charset="2"/>
              <a:buChar char="ü"/>
              <a:defRPr/>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mm</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Millimeters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，毫米）：屏幕物理长度单位。</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a:p>
            <a:pPr marL="457200" lvl="1" indent="0" fontAlgn="auto">
              <a:lnSpc>
                <a:spcPct val="150000"/>
              </a:lnSpc>
              <a:spcBef>
                <a:spcPct val="20000"/>
              </a:spcBef>
              <a:spcAft>
                <a:spcPts val="0"/>
              </a:spcAft>
              <a:defRPr/>
            </a:pPr>
            <a:endParaRPr lang="en-US" altLang="zh-CN" sz="2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程序调试</a:t>
            </a:r>
            <a:endPar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程序调试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5552" y="2637711"/>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sz="2000" dirty="0">
                <a:solidFill>
                  <a:srgbClr val="0075CC"/>
                </a:solidFill>
                <a:latin typeface="微软雅黑" panose="020B0503020204020204" pitchFamily="34" charset="-122"/>
                <a:ea typeface="微软雅黑" panose="020B0503020204020204" pitchFamily="34" charset="-122"/>
              </a:rPr>
              <a:t>单元测试</a:t>
            </a:r>
            <a:r>
              <a:rPr lang="zh-CN" sz="2000" dirty="0">
                <a:solidFill>
                  <a:srgbClr val="0075CC"/>
                </a:solidFill>
                <a:latin typeface="微软雅黑" panose="020B0503020204020204" pitchFamily="34" charset="-122"/>
                <a:ea typeface="微软雅黑" panose="020B0503020204020204" pitchFamily="34" charset="-122"/>
              </a:rPr>
              <a:t>与</a:t>
            </a:r>
            <a:r>
              <a:rPr sz="2000" dirty="0">
                <a:solidFill>
                  <a:srgbClr val="0075CC"/>
                </a:solidFill>
                <a:latin typeface="微软雅黑" panose="020B0503020204020204" pitchFamily="34" charset="-122"/>
                <a:ea typeface="微软雅黑" panose="020B0503020204020204" pitchFamily="34" charset="-122"/>
              </a:rPr>
              <a:t>Logcat的使用</a:t>
            </a:r>
            <a:r>
              <a:rPr sz="2000" dirty="0">
                <a:latin typeface="微软雅黑" panose="020B0503020204020204" pitchFamily="34" charset="-122"/>
                <a:ea typeface="微软雅黑" panose="020B0503020204020204" pitchFamily="34" charset="-122"/>
              </a:rPr>
              <a:t>，能够完成对程序的调试</a:t>
            </a:r>
            <a:endParaRPr sz="20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99308" y="285348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1630680" y="981710"/>
            <a:ext cx="8926195" cy="1014730"/>
          </a:xfrm>
          <a:prstGeom prst="rect">
            <a:avLst/>
          </a:prstGeom>
          <a:noFill/>
          <a:ln w="9525">
            <a:noFill/>
          </a:ln>
        </p:spPr>
        <p:txBody>
          <a:bodyPr wrap="square">
            <a:spAutoFit/>
          </a:bodyPr>
          <a:lstStyle/>
          <a:p>
            <a:pPr indent="0">
              <a:lnSpc>
                <a:spcPct val="150000"/>
              </a:lnSpc>
            </a:pP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单元测试</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是指在</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程序开发过程中对</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最小的功能模块进行测试</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，单元测试</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包括</a:t>
            </a:r>
            <a:r>
              <a:rPr lang="en-US"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单元测试和</a:t>
            </a:r>
            <a:r>
              <a:rPr lang="en-US"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Junit</a:t>
            </a:r>
            <a:r>
              <a:rPr lang="zh-CN" sz="2000" b="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单元测试</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原创设计师QQ598969553          _3"/>
          <p:cNvSpPr/>
          <p:nvPr/>
        </p:nvSpPr>
        <p:spPr>
          <a:xfrm>
            <a:off x="1104265" y="2647950"/>
            <a:ext cx="4590415" cy="24803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原创设计师QQ598969553          _4"/>
          <p:cNvSpPr/>
          <p:nvPr/>
        </p:nvSpPr>
        <p:spPr>
          <a:xfrm>
            <a:off x="1251585" y="3069590"/>
            <a:ext cx="4295775" cy="1568450"/>
          </a:xfrm>
          <a:prstGeom prst="rect">
            <a:avLst/>
          </a:prstGeom>
        </p:spPr>
        <p:txBody>
          <a:bodyPr wrap="square">
            <a:spAutoFit/>
          </a:bodyPr>
          <a:lstStyle/>
          <a:p>
            <a:pPr algn="l">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该测试方式执行测试的时候</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需要连接</a:t>
            </a:r>
            <a:endParaRPr lang="zh-CN" altLang="en-US" sz="1600" dirty="0">
              <a:solidFill>
                <a:srgbClr val="0075CC"/>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 </a:t>
            </a:r>
            <a:r>
              <a:rPr lang="en-US" altLang="zh-CN" sz="1600" dirty="0">
                <a:solidFill>
                  <a:srgbClr val="0075CC"/>
                </a:solidFill>
                <a:latin typeface="微软雅黑" panose="020B0503020204020204" pitchFamily="34" charset="-122"/>
                <a:ea typeface="微软雅黑" panose="020B0503020204020204" pitchFamily="34" charset="-122"/>
                <a:cs typeface="+mn-ea"/>
                <a:sym typeface="+mn-lt"/>
              </a:rPr>
              <a:t>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Android设备</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2.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速度</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比较</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慢</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3.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适合</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需要</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调用Android API</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的单元测试。</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2" name="原创设计师QQ598969553          _5"/>
          <p:cNvSpPr/>
          <p:nvPr/>
        </p:nvSpPr>
        <p:spPr>
          <a:xfrm>
            <a:off x="6592570" y="2604135"/>
            <a:ext cx="4590415" cy="25247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1759556" y="2413963"/>
            <a:ext cx="3279515"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100000"/>
              </a:lnSpc>
            </a:pPr>
            <a:r>
              <a:rPr lang="en-US" altLang="zh-CN" sz="1800" b="1" dirty="0">
                <a:solidFill>
                  <a:schemeClr val="bg1"/>
                </a:solidFill>
                <a:latin typeface="微软雅黑" panose="020B0503020204020204" pitchFamily="34" charset="-122"/>
                <a:ea typeface="微软雅黑" panose="020B0503020204020204" pitchFamily="34" charset="-122"/>
                <a:cs typeface="+mn-ea"/>
                <a:sym typeface="+mn-lt"/>
              </a:rPr>
              <a:t>Android</a:t>
            </a: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单元测试</a:t>
            </a:r>
            <a:endParaRPr lang="zh-CN" altLang="en-US" sz="1800">
              <a:solidFill>
                <a:schemeClr val="bg1"/>
              </a:solidFill>
              <a:cs typeface="+mn-ea"/>
              <a:sym typeface="+mn-lt"/>
            </a:endParaRPr>
          </a:p>
        </p:txBody>
      </p:sp>
      <p:sp>
        <p:nvSpPr>
          <p:cNvPr id="15" name="原创设计师QQ598969553          _8"/>
          <p:cNvSpPr/>
          <p:nvPr/>
        </p:nvSpPr>
        <p:spPr>
          <a:xfrm>
            <a:off x="7247861" y="2411498"/>
            <a:ext cx="3279515"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100000"/>
              </a:lnSpc>
              <a:spcBef>
                <a:spcPct val="0"/>
              </a:spcBef>
              <a:spcAft>
                <a:spcPct val="35000"/>
              </a:spcAft>
            </a:pPr>
            <a:r>
              <a:rPr lang="en-US" altLang="zh-CN" sz="1800" b="1" dirty="0">
                <a:solidFill>
                  <a:schemeClr val="bg1"/>
                </a:solidFill>
                <a:latin typeface="微软雅黑" panose="020B0503020204020204" pitchFamily="34" charset="-122"/>
                <a:ea typeface="微软雅黑" panose="020B0503020204020204" pitchFamily="34" charset="-122"/>
                <a:cs typeface="+mn-ea"/>
                <a:sym typeface="+mn-lt"/>
              </a:rPr>
              <a:t>Junit</a:t>
            </a: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单元测试</a:t>
            </a:r>
            <a:endParaRPr lang="zh-CN" altLang="en-US" sz="1800">
              <a:solidFill>
                <a:srgbClr val="FFFFFF"/>
              </a:solidFill>
              <a:latin typeface="Lato Light"/>
              <a:cs typeface="Lato Light"/>
              <a:sym typeface="+mn-lt"/>
            </a:endParaRPr>
          </a:p>
        </p:txBody>
      </p:sp>
      <p:sp>
        <p:nvSpPr>
          <p:cNvPr id="18" name="原创设计师QQ598969553          _4"/>
          <p:cNvSpPr/>
          <p:nvPr/>
        </p:nvSpPr>
        <p:spPr>
          <a:xfrm>
            <a:off x="6744335" y="3141980"/>
            <a:ext cx="4295775" cy="1568450"/>
          </a:xfrm>
          <a:prstGeom prst="rect">
            <a:avLst/>
          </a:prstGeom>
        </p:spPr>
        <p:txBody>
          <a:bodyPr wrap="square">
            <a:spAutoFit/>
          </a:bodyPr>
          <a:lstStyle/>
          <a:p>
            <a:pPr algn="l">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1. </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该测试方式</a:t>
            </a:r>
            <a:r>
              <a:rPr sz="1600" dirty="0">
                <a:solidFill>
                  <a:srgbClr val="0075CC"/>
                </a:solidFill>
                <a:latin typeface="微软雅黑" panose="020B0503020204020204" pitchFamily="34" charset="-122"/>
                <a:ea typeface="微软雅黑" panose="020B0503020204020204" pitchFamily="34" charset="-122"/>
                <a:cs typeface="+mn-ea"/>
                <a:sym typeface="+mn-lt"/>
              </a:rPr>
              <a:t>不需要依赖Android设备</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endPar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本地即可运行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2.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速度快</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l">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3. </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适合</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只</a:t>
            </a:r>
            <a:r>
              <a:rPr lang="zh-CN" altLang="en-US" sz="1600" dirty="0">
                <a:solidFill>
                  <a:srgbClr val="0075CC"/>
                </a:solidFill>
                <a:latin typeface="微软雅黑" panose="020B0503020204020204" pitchFamily="34" charset="-122"/>
                <a:ea typeface="微软雅黑" panose="020B0503020204020204" pitchFamily="34" charset="-122"/>
                <a:cs typeface="+mn-ea"/>
                <a:sym typeface="+mn-lt"/>
              </a:rPr>
              <a:t>对Java代码功能</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进行的单元测试。</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内容占位符 2"/>
          <p:cNvSpPr txBox="1"/>
          <p:nvPr/>
        </p:nvSpPr>
        <p:spPr bwMode="auto">
          <a:xfrm>
            <a:off x="1558925" y="1197610"/>
            <a:ext cx="10293350" cy="411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Android Studio 3.2</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版本在创建项目时，会默认在</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app/src/androidTest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app/src/test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文件夹中创建</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单元测试类</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ExampleInstrumentedTest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Junit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单元测试类</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ExampleUnitTest</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Android</a:t>
            </a:r>
            <a:r>
              <a:rPr lang="zh-CN" altLang="zh-CN" sz="1800" b="1">
                <a:latin typeface="微软雅黑" panose="020B0503020204020204" pitchFamily="34" charset="-122"/>
                <a:ea typeface="微软雅黑" panose="020B0503020204020204" pitchFamily="34" charset="-122"/>
                <a:cs typeface="微软雅黑" panose="020B0503020204020204" pitchFamily="34" charset="-122"/>
              </a:rPr>
              <a:t>单元测试类</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ExampleInstrumentedTest</a:t>
            </a:r>
            <a:endParaRPr lang="en-US" altLang="zh-CN" sz="1800" b="1">
              <a:latin typeface="微软雅黑" panose="020B0503020204020204" pitchFamily="34" charset="-122"/>
              <a:ea typeface="微软雅黑" panose="020B0503020204020204" pitchFamily="34" charset="-122"/>
              <a:cs typeface="微软雅黑" panose="020B0503020204020204" pitchFamily="34" charset="-122"/>
            </a:endParaRPr>
          </a:p>
          <a:p>
            <a:pPr lvl="3" eaLnBrk="1" hangingPunct="1">
              <a:lnSpc>
                <a:spcPct val="150000"/>
              </a:lnSpc>
              <a:spcBef>
                <a:spcPct val="20000"/>
              </a:spcBef>
              <a:buFont typeface="Wingdings" panose="05000000000000000000" pitchFamily="2" charset="2"/>
              <a:buChar char="Ø"/>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@RunWith(AndroidJUnit4.class)</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注解</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ExampleInstrumentedTest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lvl="3" eaLnBrk="1" hangingPunct="1">
              <a:lnSpc>
                <a:spcPct val="150000"/>
              </a:lnSpc>
              <a:spcBef>
                <a:spcPct val="20000"/>
              </a:spcBef>
              <a:buFont typeface="Wingdings" panose="05000000000000000000" pitchFamily="2" charset="2"/>
              <a:buChar char="Ø"/>
            </a:pP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@Test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注解类中的方法</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marL="457200" lvl="1" algn="l" eaLnBrk="1" hangingPunct="1">
              <a:lnSpc>
                <a:spcPct val="150000"/>
              </a:lnSpc>
              <a:spcBef>
                <a:spcPct val="20000"/>
              </a:spcBef>
              <a:buClrTx/>
              <a:buSzTx/>
              <a:buFont typeface="Arial" panose="020B0604020202020204" pitchFamily="34" charset="0"/>
              <a:buNone/>
            </a:pP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（2）Junit单元测试类ExampleUnitTest</a:t>
            </a:r>
            <a:endParaRPr lang="zh-CN" altLang="en-US" sz="1800" b="1">
              <a:latin typeface="微软雅黑" panose="020B0503020204020204" pitchFamily="34" charset="-122"/>
              <a:ea typeface="微软雅黑" panose="020B0503020204020204" pitchFamily="34" charset="-122"/>
              <a:cs typeface="微软雅黑" panose="020B0503020204020204" pitchFamily="34" charset="-122"/>
            </a:endParaRPr>
          </a:p>
          <a:p>
            <a:pPr lvl="3" eaLnBrk="1" hangingPunct="1">
              <a:lnSpc>
                <a:spcPct val="150000"/>
              </a:lnSpc>
              <a:spcBef>
                <a:spcPct val="20000"/>
              </a:spcBef>
              <a:buFont typeface="Wingdings" panose="05000000000000000000" pitchFamily="2" charset="2"/>
              <a:buChar char="Ø"/>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@Test</a:t>
            </a:r>
            <a:r>
              <a:rPr lang="zh-CN" altLang="zh-CN" sz="1600">
                <a:latin typeface="微软雅黑" panose="020B0503020204020204" pitchFamily="34" charset="-122"/>
                <a:ea typeface="微软雅黑" panose="020B0503020204020204" pitchFamily="34" charset="-122"/>
                <a:cs typeface="微软雅黑" panose="020B0503020204020204" pitchFamily="34" charset="-122"/>
              </a:rPr>
              <a:t>注解类中的方法</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内容占位符 2"/>
          <p:cNvSpPr txBox="1"/>
          <p:nvPr/>
        </p:nvSpPr>
        <p:spPr bwMode="auto">
          <a:xfrm>
            <a:off x="1774508" y="1370330"/>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ExampleInstrumentedTest.java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类中的代码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6" name="TextBox 16"/>
          <p:cNvSpPr txBox="1">
            <a:spLocks noChangeArrowheads="1"/>
          </p:cNvSpPr>
          <p:nvPr/>
        </p:nvSpPr>
        <p:spPr bwMode="auto">
          <a:xfrm>
            <a:off x="1953895" y="1989455"/>
            <a:ext cx="8562340" cy="42468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a:latin typeface="Times New Roman" panose="02020603050405020304" charset="0"/>
                <a:cs typeface="Times New Roman" panose="02020603050405020304" charset="0"/>
              </a:rPr>
              <a:t> </a:t>
            </a:r>
            <a:r>
              <a:rPr lang="en-US" altLang="zh-CN" sz="1800">
                <a:latin typeface="微软雅黑" panose="020B0503020204020204" pitchFamily="34" charset="-122"/>
                <a:ea typeface="微软雅黑" panose="020B0503020204020204" pitchFamily="34" charset="-122"/>
                <a:cs typeface="Times New Roman" panose="02020603050405020304" charset="0"/>
              </a:rPr>
              <a:t>package cn.itcast.helloworld;</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@RunWith(AndroidJUnit4.class)</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public class ExampleInstrumentedTest {</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@Test</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public void useAppContext() {</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 Context of the app under test.</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Context appContext = InstrumentationRegistry.getTargetContext();</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assertEquals("cn.itcast.helloworld", appContext.getPackageName());</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800">
                <a:latin typeface="微软雅黑" panose="020B0503020204020204" pitchFamily="34" charset="-122"/>
                <a:ea typeface="微软雅黑" panose="020B0503020204020204" pitchFamily="34" charset="-122"/>
                <a:cs typeface="Times New Roman" panose="02020603050405020304" charset="0"/>
              </a:rPr>
              <a:t> }</a:t>
            </a:r>
            <a:endParaRPr lang="zh-CN" altLang="zh-CN" sz="1800">
              <a:latin typeface="微软雅黑" panose="020B0503020204020204" pitchFamily="34" charset="-122"/>
              <a:ea typeface="微软雅黑" panose="020B0503020204020204" pitchFamily="34" charset="-122"/>
              <a:cs typeface="Times New Roman" panose="02020603050405020304" charset="0"/>
            </a:endParaRPr>
          </a:p>
        </p:txBody>
      </p:sp>
      <p:sp>
        <p:nvSpPr>
          <p:cNvPr id="82951" name="矩形 17"/>
          <p:cNvSpPr>
            <a:spLocks noChangeArrowheads="1"/>
          </p:cNvSpPr>
          <p:nvPr/>
        </p:nvSpPr>
        <p:spPr bwMode="auto">
          <a:xfrm>
            <a:off x="2422843" y="3501708"/>
            <a:ext cx="790575" cy="369887"/>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anose="02010600030101010101" pitchFamily="2" charset="-122"/>
            </a:endParaRPr>
          </a:p>
        </p:txBody>
      </p:sp>
      <p:cxnSp>
        <p:nvCxnSpPr>
          <p:cNvPr id="82952" name="直接箭头连接符 18"/>
          <p:cNvCxnSpPr>
            <a:cxnSpLocks noChangeShapeType="1"/>
          </p:cNvCxnSpPr>
          <p:nvPr/>
        </p:nvCxnSpPr>
        <p:spPr bwMode="auto">
          <a:xfrm>
            <a:off x="3213418" y="3687445"/>
            <a:ext cx="466725"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4269740" y="5878221"/>
            <a:ext cx="4331335" cy="509219"/>
          </a:xfrm>
          <a:prstGeom prst="roundRect">
            <a:avLst/>
          </a:prstGeom>
          <a:solidFill>
            <a:srgbClr val="0075CC">
              <a:alpha val="97000"/>
            </a:srgbClr>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latin typeface="Times New Roman" panose="02020603050405020304" charset="0"/>
                <a:ea typeface="宋体" panose="02010600030101010101" pitchFamily="2" charset="-122"/>
                <a:cs typeface="Times New Roman" panose="02020603050405020304" charset="0"/>
              </a:rPr>
              <a:t>断言，期望两个参数值相等</a:t>
            </a:r>
            <a:endParaRPr lang="zh-CN" altLang="en-US" b="1" dirty="0">
              <a:solidFill>
                <a:schemeClr val="bg1"/>
              </a:solidFill>
              <a:latin typeface="Times New Roman" panose="02020603050405020304" charset="0"/>
              <a:ea typeface="宋体" panose="02010600030101010101" pitchFamily="2" charset="-122"/>
              <a:cs typeface="Times New Roman" panose="02020603050405020304" charset="0"/>
            </a:endParaRPr>
          </a:p>
        </p:txBody>
      </p:sp>
      <p:cxnSp>
        <p:nvCxnSpPr>
          <p:cNvPr id="82954" name="直接箭头连接符 22"/>
          <p:cNvCxnSpPr>
            <a:cxnSpLocks noChangeShapeType="1"/>
          </p:cNvCxnSpPr>
          <p:nvPr/>
        </p:nvCxnSpPr>
        <p:spPr bwMode="auto">
          <a:xfrm flipV="1">
            <a:off x="5668963" y="2852103"/>
            <a:ext cx="466725"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6148388" y="2622089"/>
            <a:ext cx="1314450" cy="44256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注解类</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82957" name="矩形 13"/>
          <p:cNvSpPr>
            <a:spLocks noChangeArrowheads="1"/>
          </p:cNvSpPr>
          <p:nvPr/>
        </p:nvSpPr>
        <p:spPr bwMode="auto">
          <a:xfrm>
            <a:off x="2082800" y="2613343"/>
            <a:ext cx="3580130"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sp>
        <p:nvSpPr>
          <p:cNvPr id="82958" name="矩形 14"/>
          <p:cNvSpPr>
            <a:spLocks noChangeArrowheads="1"/>
          </p:cNvSpPr>
          <p:nvPr/>
        </p:nvSpPr>
        <p:spPr bwMode="auto">
          <a:xfrm>
            <a:off x="2659380" y="5090478"/>
            <a:ext cx="7466330"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sp>
        <p:nvSpPr>
          <p:cNvPr id="16" name="圆角矩形 15"/>
          <p:cNvSpPr/>
          <p:nvPr/>
        </p:nvSpPr>
        <p:spPr>
          <a:xfrm>
            <a:off x="3680460" y="3446797"/>
            <a:ext cx="1432560"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注解方法</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p:txBody>
      </p:sp>
      <p:cxnSp>
        <p:nvCxnSpPr>
          <p:cNvPr id="82960" name="直接箭头连接符 24"/>
          <p:cNvCxnSpPr>
            <a:cxnSpLocks noChangeShapeType="1"/>
          </p:cNvCxnSpPr>
          <p:nvPr/>
        </p:nvCxnSpPr>
        <p:spPr bwMode="auto">
          <a:xfrm>
            <a:off x="6435725" y="5567363"/>
            <a:ext cx="0" cy="288925"/>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355725" y="1102360"/>
            <a:ext cx="9707880" cy="546100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061210" y="821690"/>
            <a:ext cx="263715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Android单元测试</a:t>
            </a: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7"/>
                                        </p:tgtEl>
                                        <p:attrNameLst>
                                          <p:attrName>style.visibility</p:attrName>
                                        </p:attrNameLst>
                                      </p:cBhvr>
                                      <p:to>
                                        <p:strVal val="visible"/>
                                      </p:to>
                                    </p:set>
                                    <p:animEffect transition="in" filter="wipe(left)">
                                      <p:cBhvr>
                                        <p:cTn id="7" dur="500"/>
                                        <p:tgtEl>
                                          <p:spTgt spid="829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954"/>
                                        </p:tgtEl>
                                        <p:attrNameLst>
                                          <p:attrName>style.visibility</p:attrName>
                                        </p:attrNameLst>
                                      </p:cBhvr>
                                      <p:to>
                                        <p:strVal val="visible"/>
                                      </p:to>
                                    </p:set>
                                    <p:animEffect transition="in" filter="wipe(left)">
                                      <p:cBhvr>
                                        <p:cTn id="11" dur="500"/>
                                        <p:tgtEl>
                                          <p:spTgt spid="829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951"/>
                                        </p:tgtEl>
                                        <p:attrNameLst>
                                          <p:attrName>style.visibility</p:attrName>
                                        </p:attrNameLst>
                                      </p:cBhvr>
                                      <p:to>
                                        <p:strVal val="visible"/>
                                      </p:to>
                                    </p:set>
                                    <p:animEffect transition="in" filter="wipe(left)">
                                      <p:cBhvr>
                                        <p:cTn id="20" dur="500"/>
                                        <p:tgtEl>
                                          <p:spTgt spid="8295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2952"/>
                                        </p:tgtEl>
                                        <p:attrNameLst>
                                          <p:attrName>style.visibility</p:attrName>
                                        </p:attrNameLst>
                                      </p:cBhvr>
                                      <p:to>
                                        <p:strVal val="visible"/>
                                      </p:to>
                                    </p:set>
                                    <p:animEffect transition="in" filter="wipe(left)">
                                      <p:cBhvr>
                                        <p:cTn id="24" dur="500"/>
                                        <p:tgtEl>
                                          <p:spTgt spid="82952"/>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82958"/>
                                        </p:tgtEl>
                                        <p:attrNameLst>
                                          <p:attrName>style.visibility</p:attrName>
                                        </p:attrNameLst>
                                      </p:cBhvr>
                                      <p:to>
                                        <p:strVal val="visible"/>
                                      </p:to>
                                    </p:set>
                                    <p:animEffect transition="in" filter="wipe(up)">
                                      <p:cBhvr>
                                        <p:cTn id="33" dur="500"/>
                                        <p:tgtEl>
                                          <p:spTgt spid="82958"/>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82960"/>
                                        </p:tgtEl>
                                        <p:attrNameLst>
                                          <p:attrName>style.visibility</p:attrName>
                                        </p:attrNameLst>
                                      </p:cBhvr>
                                      <p:to>
                                        <p:strVal val="visible"/>
                                      </p:to>
                                    </p:set>
                                    <p:animEffect transition="in" filter="wipe(up)">
                                      <p:cBhvr>
                                        <p:cTn id="37" dur="500"/>
                                        <p:tgtEl>
                                          <p:spTgt spid="82960"/>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ldLvl="0" animBg="1"/>
      <p:bldP spid="21" grpId="0" bldLvl="0" animBg="1"/>
      <p:bldP spid="24" grpId="0" bldLvl="0" animBg="1"/>
      <p:bldP spid="82957" grpId="0" bldLvl="0" animBg="1"/>
      <p:bldP spid="82958" grpId="0" bldLvl="0" animBg="1"/>
      <p:bldP spid="1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  Android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739363" y="2277666"/>
            <a:ext cx="4983480"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a:solidFill>
                  <a:srgbClr val="0075CC"/>
                </a:solidFill>
                <a:latin typeface="微软雅黑" panose="020B0503020204020204" pitchFamily="34" charset="-122"/>
                <a:ea typeface="微软雅黑" panose="020B0503020204020204" pitchFamily="34" charset="-122"/>
              </a:rPr>
              <a:t>1G~5G</a:t>
            </a:r>
            <a:r>
              <a:rPr lang="zh-CN" altLang="en-US" sz="1800" dirty="0">
                <a:solidFill>
                  <a:srgbClr val="0075CC"/>
                </a:solidFill>
                <a:latin typeface="微软雅黑" panose="020B0503020204020204" pitchFamily="34" charset="-122"/>
                <a:ea typeface="微软雅黑" panose="020B0503020204020204" pitchFamily="34" charset="-122"/>
              </a:rPr>
              <a:t>的通信技术</a:t>
            </a:r>
            <a:r>
              <a:rPr lang="zh-CN" altLang="en-US" sz="1800" dirty="0">
                <a:solidFill>
                  <a:srgbClr val="595959"/>
                </a:solidFill>
                <a:latin typeface="微软雅黑" panose="020B0503020204020204" pitchFamily="34" charset="-122"/>
                <a:ea typeface="微软雅黑" panose="020B0503020204020204" pitchFamily="34" charset="-122"/>
              </a:rPr>
              <a:t>，能够说出</a:t>
            </a:r>
            <a:r>
              <a:rPr lang="en-US" altLang="zh-CN" sz="1800" dirty="0">
                <a:solidFill>
                  <a:srgbClr val="595959"/>
                </a:solidFill>
                <a:latin typeface="微软雅黑" panose="020B0503020204020204" pitchFamily="34" charset="-122"/>
                <a:ea typeface="微软雅黑" panose="020B0503020204020204" pitchFamily="34" charset="-122"/>
              </a:rPr>
              <a:t>1G~5G</a:t>
            </a:r>
            <a:r>
              <a:rPr lang="zh-CN" altLang="en-US" sz="1800" dirty="0">
                <a:solidFill>
                  <a:srgbClr val="595959"/>
                </a:solidFill>
                <a:latin typeface="微软雅黑" panose="020B0503020204020204" pitchFamily="34" charset="-122"/>
                <a:ea typeface="微软雅黑" panose="020B0503020204020204" pitchFamily="34" charset="-122"/>
              </a:rPr>
              <a:t>技术的发展内容</a:t>
            </a:r>
            <a:endParaRPr lang="zh-CN" altLang="en-US" sz="1800"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739363" y="3203757"/>
            <a:ext cx="5103777"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a:solidFill>
                  <a:srgbClr val="1369B2"/>
                </a:solidFill>
                <a:latin typeface="微软雅黑" panose="020B0503020204020204" pitchFamily="34" charset="-122"/>
                <a:ea typeface="微软雅黑" panose="020B0503020204020204" pitchFamily="34" charset="-122"/>
              </a:rPr>
              <a:t>Android</a:t>
            </a:r>
            <a:r>
              <a:rPr lang="zh-CN" altLang="en-US" sz="1800" dirty="0">
                <a:solidFill>
                  <a:srgbClr val="1369B2"/>
                </a:solidFill>
                <a:latin typeface="微软雅黑" panose="020B0503020204020204" pitchFamily="34" charset="-122"/>
                <a:ea typeface="微软雅黑" panose="020B0503020204020204" pitchFamily="34" charset="-122"/>
              </a:rPr>
              <a:t>的发展历史，</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能够说出</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各版本对应的系统名称和图标</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03118" y="240832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14" name="组合 13"/>
          <p:cNvGrpSpPr/>
          <p:nvPr/>
        </p:nvGrpSpPr>
        <p:grpSpPr>
          <a:xfrm>
            <a:off x="5303118" y="333433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TextBox 35"/>
          <p:cNvSpPr txBox="1">
            <a:spLocks noChangeArrowheads="1"/>
          </p:cNvSpPr>
          <p:nvPr/>
        </p:nvSpPr>
        <p:spPr bwMode="auto">
          <a:xfrm>
            <a:off x="5739363" y="4159854"/>
            <a:ext cx="498348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a:solidFill>
                  <a:srgbClr val="0075CC"/>
                </a:solidFill>
                <a:latin typeface="微软雅黑" panose="020B0503020204020204" pitchFamily="34" charset="-122"/>
                <a:ea typeface="微软雅黑" panose="020B0503020204020204" pitchFamily="34" charset="-122"/>
              </a:rPr>
              <a:t>Android</a:t>
            </a:r>
            <a:r>
              <a:rPr lang="zh-CN" altLang="en-US" sz="1800" dirty="0">
                <a:solidFill>
                  <a:srgbClr val="0075CC"/>
                </a:solidFill>
                <a:latin typeface="微软雅黑" panose="020B0503020204020204" pitchFamily="34" charset="-122"/>
                <a:ea typeface="微软雅黑" panose="020B0503020204020204" pitchFamily="34" charset="-122"/>
              </a:rPr>
              <a:t>的体系结构</a:t>
            </a:r>
            <a:r>
              <a:rPr lang="zh-CN" altLang="en-US" sz="1800" dirty="0">
                <a:solidFill>
                  <a:srgbClr val="595959"/>
                </a:solidFill>
                <a:latin typeface="微软雅黑" panose="020B0503020204020204" pitchFamily="34" charset="-122"/>
                <a:ea typeface="微软雅黑" panose="020B0503020204020204" pitchFamily="34" charset="-122"/>
              </a:rPr>
              <a:t>，能够说出</a:t>
            </a:r>
            <a:r>
              <a:rPr lang="en-US" altLang="zh-CN" sz="1800" dirty="0">
                <a:solidFill>
                  <a:srgbClr val="595959"/>
                </a:solidFill>
                <a:latin typeface="微软雅黑" panose="020B0503020204020204" pitchFamily="34" charset="-122"/>
                <a:ea typeface="微软雅黑" panose="020B0503020204020204" pitchFamily="34" charset="-122"/>
              </a:rPr>
              <a:t>Android</a:t>
            </a:r>
            <a:r>
              <a:rPr lang="zh-CN" altLang="en-US" sz="1800" dirty="0">
                <a:solidFill>
                  <a:srgbClr val="595959"/>
                </a:solidFill>
                <a:latin typeface="微软雅黑" panose="020B0503020204020204" pitchFamily="34" charset="-122"/>
                <a:ea typeface="微软雅黑" panose="020B0503020204020204" pitchFamily="34" charset="-122"/>
              </a:rPr>
              <a:t>系统的</a:t>
            </a:r>
            <a:r>
              <a:rPr lang="en-US" altLang="zh-CN" sz="1800" dirty="0">
                <a:solidFill>
                  <a:srgbClr val="595959"/>
                </a:solidFill>
                <a:latin typeface="微软雅黑" panose="020B0503020204020204" pitchFamily="34" charset="-122"/>
                <a:ea typeface="微软雅黑" panose="020B0503020204020204" pitchFamily="34" charset="-122"/>
              </a:rPr>
              <a:t>4</a:t>
            </a:r>
            <a:r>
              <a:rPr lang="zh-CN" altLang="en-US" sz="1800" dirty="0">
                <a:solidFill>
                  <a:srgbClr val="595959"/>
                </a:solidFill>
                <a:latin typeface="微软雅黑" panose="020B0503020204020204" pitchFamily="34" charset="-122"/>
                <a:ea typeface="微软雅黑" panose="020B0503020204020204" pitchFamily="34" charset="-122"/>
              </a:rPr>
              <a:t>种分层结构</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303118" y="4290513"/>
            <a:ext cx="405130" cy="405130"/>
            <a:chOff x="8881" y="4685"/>
            <a:chExt cx="638" cy="638"/>
          </a:xfrm>
        </p:grpSpPr>
        <p:sp>
          <p:nvSpPr>
            <p:cNvPr id="19" name="椭圆 18"/>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椭圆 19"/>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extBox 35"/>
          <p:cNvSpPr txBox="1">
            <a:spLocks noChangeArrowheads="1"/>
          </p:cNvSpPr>
          <p:nvPr/>
        </p:nvSpPr>
        <p:spPr bwMode="auto">
          <a:xfrm>
            <a:off x="5769111" y="5067979"/>
            <a:ext cx="498348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了解</a:t>
            </a:r>
            <a:r>
              <a:rPr lang="en-US" altLang="zh-CN" sz="1800" dirty="0" err="1">
                <a:solidFill>
                  <a:srgbClr val="0075CC"/>
                </a:solidFill>
                <a:latin typeface="微软雅黑" panose="020B0503020204020204" pitchFamily="34" charset="-122"/>
                <a:ea typeface="微软雅黑" panose="020B0503020204020204" pitchFamily="34" charset="-122"/>
              </a:rPr>
              <a:t>Dalvik</a:t>
            </a:r>
            <a:r>
              <a:rPr lang="zh-CN" altLang="en-US" sz="1800" dirty="0">
                <a:solidFill>
                  <a:srgbClr val="0075CC"/>
                </a:solidFill>
                <a:latin typeface="微软雅黑" panose="020B0503020204020204" pitchFamily="34" charset="-122"/>
                <a:ea typeface="微软雅黑" panose="020B0503020204020204" pitchFamily="34" charset="-122"/>
              </a:rPr>
              <a:t>虚拟机</a:t>
            </a:r>
            <a:r>
              <a:rPr lang="zh-CN" altLang="en-US" sz="1800" dirty="0">
                <a:solidFill>
                  <a:srgbClr val="595959"/>
                </a:solidFill>
                <a:latin typeface="微软雅黑" panose="020B0503020204020204" pitchFamily="34" charset="-122"/>
                <a:ea typeface="微软雅黑" panose="020B0503020204020204" pitchFamily="34" charset="-122"/>
              </a:rPr>
              <a:t>，能够说出</a:t>
            </a:r>
            <a:r>
              <a:rPr lang="en-US" altLang="zh-CN" sz="1800" dirty="0" err="1">
                <a:solidFill>
                  <a:srgbClr val="595959"/>
                </a:solidFill>
                <a:latin typeface="微软雅黑" panose="020B0503020204020204" pitchFamily="34" charset="-122"/>
                <a:ea typeface="微软雅黑" panose="020B0503020204020204" pitchFamily="34" charset="-122"/>
              </a:rPr>
              <a:t>Dalvik</a:t>
            </a:r>
            <a:r>
              <a:rPr lang="zh-CN" altLang="en-US" sz="1800" dirty="0">
                <a:solidFill>
                  <a:srgbClr val="595959"/>
                </a:solidFill>
                <a:latin typeface="微软雅黑" panose="020B0503020204020204" pitchFamily="34" charset="-122"/>
                <a:ea typeface="微软雅黑" panose="020B0503020204020204" pitchFamily="34" charset="-122"/>
              </a:rPr>
              <a:t>虚拟机编译文件的过程</a:t>
            </a:r>
            <a:endParaRPr lang="zh-CN" altLang="en-US" sz="1800" dirty="0">
              <a:solidFill>
                <a:srgbClr val="595959"/>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32866" y="5198638"/>
            <a:ext cx="405130" cy="405130"/>
            <a:chOff x="8881" y="4685"/>
            <a:chExt cx="638" cy="638"/>
          </a:xfrm>
        </p:grpSpPr>
        <p:sp>
          <p:nvSpPr>
            <p:cNvPr id="23" name="椭圆 22"/>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椭圆 23"/>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8410" y="3495040"/>
            <a:ext cx="51577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原创设计师QQ598969553          _3"/>
          <p:cNvSpPr/>
          <p:nvPr/>
        </p:nvSpPr>
        <p:spPr>
          <a:xfrm>
            <a:off x="2684780" y="3175000"/>
            <a:ext cx="7267575" cy="24047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3340100" y="294132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4" name="原创设计师QQ598969553          _7"/>
          <p:cNvSpPr txBox="1"/>
          <p:nvPr/>
        </p:nvSpPr>
        <p:spPr>
          <a:xfrm>
            <a:off x="3499485" y="299085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测试结果正常</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内容占位符 2"/>
          <p:cNvSpPr txBox="1"/>
          <p:nvPr/>
        </p:nvSpPr>
        <p:spPr bwMode="auto">
          <a:xfrm>
            <a:off x="1342390" y="1065530"/>
            <a:ext cx="10293350" cy="15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altLang="zh-CN" sz="2000">
                <a:latin typeface="微软雅黑" panose="020B0503020204020204" pitchFamily="34" charset="-122"/>
                <a:ea typeface="微软雅黑" panose="020B0503020204020204" pitchFamily="34" charset="-122"/>
                <a:cs typeface="微软雅黑" panose="020B0503020204020204" pitchFamily="34" charset="-122"/>
              </a:rPr>
              <a:t>在</a:t>
            </a:r>
            <a:r>
              <a:rPr lang="zh-CN" sz="2000">
                <a:latin typeface="微软雅黑" panose="020B0503020204020204" pitchFamily="34" charset="-122"/>
                <a:ea typeface="微软雅黑" panose="020B0503020204020204" pitchFamily="34" charset="-122"/>
                <a:cs typeface="微软雅黑" panose="020B0503020204020204" pitchFamily="34" charset="-122"/>
              </a:rPr>
              <a:t>上一页代码中的</a:t>
            </a:r>
            <a:r>
              <a:rPr altLang="zh-CN" sz="2000">
                <a:latin typeface="微软雅黑" panose="020B0503020204020204" pitchFamily="34" charset="-122"/>
                <a:ea typeface="微软雅黑" panose="020B0503020204020204" pitchFamily="34" charset="-122"/>
                <a:cs typeface="微软雅黑" panose="020B0503020204020204" pitchFamily="34" charset="-122"/>
              </a:rPr>
              <a:t>方法useAppContext()上</a:t>
            </a:r>
            <a:r>
              <a:rPr lang="zh-CN" sz="2000">
                <a:latin typeface="微软雅黑" panose="020B0503020204020204" pitchFamily="34" charset="-122"/>
                <a:ea typeface="微软雅黑" panose="020B0503020204020204" pitchFamily="34" charset="-122"/>
                <a:cs typeface="微软雅黑" panose="020B0503020204020204" pitchFamily="34" charset="-122"/>
              </a:rPr>
              <a:t>右击</a:t>
            </a:r>
            <a:r>
              <a:rPr altLang="zh-CN" sz="2000">
                <a:latin typeface="微软雅黑" panose="020B0503020204020204" pitchFamily="34" charset="-122"/>
                <a:ea typeface="微软雅黑" panose="020B0503020204020204" pitchFamily="34" charset="-122"/>
                <a:cs typeface="微软雅黑" panose="020B0503020204020204" pitchFamily="34" charset="-122"/>
              </a:rPr>
              <a:t>，在弹出框中选择【Run useAppContext()】。将程序运行到模拟器后，在Android Studio底部导航栏中单击“ </a:t>
            </a:r>
            <a:r>
              <a:rPr lang="en-US" sz="2000">
                <a:latin typeface="微软雅黑" panose="020B0503020204020204" pitchFamily="34" charset="-122"/>
                <a:ea typeface="微软雅黑" panose="020B0503020204020204" pitchFamily="34" charset="-122"/>
                <a:cs typeface="微软雅黑" panose="020B0503020204020204" pitchFamily="34" charset="-122"/>
              </a:rPr>
              <a:t>        </a:t>
            </a:r>
            <a:r>
              <a:rPr altLang="zh-CN" sz="2000">
                <a:latin typeface="微软雅黑" panose="020B0503020204020204" pitchFamily="34" charset="-122"/>
                <a:ea typeface="微软雅黑" panose="020B0503020204020204" pitchFamily="34" charset="-122"/>
                <a:cs typeface="微软雅黑" panose="020B0503020204020204" pitchFamily="34" charset="-122"/>
              </a:rPr>
              <a:t>”图标查看</a:t>
            </a:r>
            <a:r>
              <a:rPr altLang="zh-CN"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运行成功的结果</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22"/>
          <p:cNvPicPr>
            <a:picLocks noChangeAspect="1"/>
          </p:cNvPicPr>
          <p:nvPr/>
        </p:nvPicPr>
        <p:blipFill>
          <a:blip r:embed="rId2"/>
          <a:stretch>
            <a:fillRect/>
          </a:stretch>
        </p:blipFill>
        <p:spPr>
          <a:xfrm>
            <a:off x="2134870" y="2277745"/>
            <a:ext cx="676275" cy="228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976"/>
                                        </p:tgtEl>
                                        <p:attrNameLst>
                                          <p:attrName>style.visibility</p:attrName>
                                        </p:attrNameLst>
                                      </p:cBhvr>
                                      <p:to>
                                        <p:strVal val="visible"/>
                                      </p:to>
                                    </p:set>
                                    <p:animEffect transition="in" filter="wipe(left)">
                                      <p:cBhvr>
                                        <p:cTn id="7"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9150" y="4506913"/>
            <a:ext cx="51450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原创设计师QQ598969553          _3"/>
          <p:cNvSpPr/>
          <p:nvPr/>
        </p:nvSpPr>
        <p:spPr>
          <a:xfrm>
            <a:off x="2350770" y="3858895"/>
            <a:ext cx="7317740" cy="249682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原创设计师QQ598969553          _6"/>
          <p:cNvSpPr/>
          <p:nvPr/>
        </p:nvSpPr>
        <p:spPr>
          <a:xfrm>
            <a:off x="3006090" y="3625215"/>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4" name="原创设计师QQ598969553          _7"/>
          <p:cNvSpPr txBox="1"/>
          <p:nvPr/>
        </p:nvSpPr>
        <p:spPr>
          <a:xfrm>
            <a:off x="3165475" y="3674745"/>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测试结果错误</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内容占位符 2"/>
          <p:cNvSpPr txBox="1"/>
          <p:nvPr/>
        </p:nvSpPr>
        <p:spPr bwMode="auto">
          <a:xfrm>
            <a:off x="1342390" y="922020"/>
            <a:ext cx="10293350" cy="262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接下来修改文件</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ExampleInstrumentedTest.java</a:t>
            </a:r>
            <a:r>
              <a:rPr sz="2000">
                <a:latin typeface="微软雅黑" panose="020B0503020204020204" pitchFamily="34" charset="-122"/>
                <a:ea typeface="微软雅黑" panose="020B0503020204020204" pitchFamily="34" charset="-122"/>
                <a:cs typeface="微软雅黑" panose="020B0503020204020204" pitchFamily="34" charset="-122"/>
              </a:rPr>
              <a:t>中assertEquals()方法的参数，使测试</a:t>
            </a:r>
            <a:r>
              <a:rPr lang="zh-CN" sz="2000">
                <a:latin typeface="微软雅黑" panose="020B0503020204020204" pitchFamily="34" charset="-122"/>
                <a:ea typeface="微软雅黑" panose="020B0503020204020204" pitchFamily="34" charset="-122"/>
                <a:cs typeface="微软雅黑" panose="020B0503020204020204" pitchFamily="34" charset="-122"/>
              </a:rPr>
              <a:t>方法</a:t>
            </a:r>
            <a:r>
              <a:rPr sz="2000">
                <a:latin typeface="微软雅黑" panose="020B0503020204020204" pitchFamily="34" charset="-122"/>
                <a:ea typeface="微软雅黑" panose="020B0503020204020204" pitchFamily="34" charset="-122"/>
                <a:cs typeface="微软雅黑" panose="020B0503020204020204" pitchFamily="34" charset="-122"/>
              </a:rPr>
              <a:t>useAppContext()时，显示错误信息，修改的具体代码如下：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运行程序，</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运行失败的结果</a:t>
            </a:r>
            <a:r>
              <a:rPr sz="2000">
                <a:latin typeface="微软雅黑" panose="020B0503020204020204" pitchFamily="34" charset="-122"/>
                <a:ea typeface="微软雅黑" panose="020B0503020204020204" pitchFamily="34" charset="-122"/>
                <a:cs typeface="微软雅黑" panose="020B0503020204020204" pitchFamily="34" charset="-122"/>
              </a:rPr>
              <a:t>如</a:t>
            </a:r>
            <a:r>
              <a:rPr lang="zh-CN" sz="2000">
                <a:latin typeface="微软雅黑" panose="020B0503020204020204" pitchFamily="34" charset="-122"/>
                <a:ea typeface="微软雅黑" panose="020B0503020204020204" pitchFamily="34" charset="-122"/>
                <a:cs typeface="微软雅黑" panose="020B0503020204020204" pitchFamily="34" charset="-122"/>
              </a:rPr>
              <a:t>下</a:t>
            </a:r>
            <a:r>
              <a:rPr sz="2000">
                <a:latin typeface="微软雅黑" panose="020B0503020204020204" pitchFamily="34" charset="-122"/>
                <a:ea typeface="微软雅黑" panose="020B0503020204020204" pitchFamily="34" charset="-122"/>
                <a:cs typeface="微软雅黑" panose="020B0503020204020204" pitchFamily="34" charset="-122"/>
              </a:rPr>
              <a:t>图</a:t>
            </a:r>
            <a:r>
              <a:rPr lang="zh-CN" sz="2000">
                <a:latin typeface="微软雅黑" panose="020B0503020204020204" pitchFamily="34" charset="-122"/>
                <a:ea typeface="微软雅黑" panose="020B0503020204020204" pitchFamily="34" charset="-122"/>
                <a:cs typeface="微软雅黑" panose="020B0503020204020204" pitchFamily="34" charset="-122"/>
              </a:rPr>
              <a:t>所示。</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6" name="TextBox 16"/>
          <p:cNvSpPr txBox="1">
            <a:spLocks noChangeArrowheads="1"/>
          </p:cNvSpPr>
          <p:nvPr/>
        </p:nvSpPr>
        <p:spPr bwMode="auto">
          <a:xfrm>
            <a:off x="1953895" y="1989455"/>
            <a:ext cx="8562340" cy="74866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a:cs typeface="Times New Roman" panose="02020603050405020304" charset="0"/>
              </a:rPr>
              <a:t>assertEquals("helloworld", appContext.getPackageName());</a:t>
            </a:r>
            <a:endParaRPr lang="en-US" altLang="zh-CN">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977"/>
                                        </p:tgtEl>
                                        <p:attrNameLst>
                                          <p:attrName>style.visibility</p:attrName>
                                        </p:attrNameLst>
                                      </p:cBhvr>
                                      <p:to>
                                        <p:strVal val="visible"/>
                                      </p:to>
                                    </p:set>
                                    <p:animEffect transition="in" filter="wipe(left)">
                                      <p:cBhvr>
                                        <p:cTn id="7"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内容占位符 2"/>
          <p:cNvSpPr txBox="1"/>
          <p:nvPr/>
        </p:nvSpPr>
        <p:spPr bwMode="auto">
          <a:xfrm>
            <a:off x="1774508" y="1772285"/>
            <a:ext cx="7975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Times New Roman" panose="02020603050405020304" charset="0"/>
                <a:sym typeface="+mn-ea"/>
              </a:rPr>
              <a:t>ExampleUnitTest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类中的代码</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ct val="20000"/>
              </a:spcBef>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974" name="TextBox 16"/>
          <p:cNvSpPr txBox="1">
            <a:spLocks noChangeArrowheads="1"/>
          </p:cNvSpPr>
          <p:nvPr/>
        </p:nvSpPr>
        <p:spPr bwMode="auto">
          <a:xfrm>
            <a:off x="2276475" y="2400935"/>
            <a:ext cx="8581390" cy="337947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package cn.itcast.helloworld;</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public class ExampleUnitTest {</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    @Test</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    public void addition_isCorrect() {</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        assertEquals(4, 2 + 2);</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    }</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a:latin typeface="微软雅黑" panose="020B0503020204020204" pitchFamily="34" charset="-122"/>
                <a:ea typeface="微软雅黑" panose="020B0503020204020204" pitchFamily="34" charset="-122"/>
                <a:cs typeface="Times New Roman" panose="02020603050405020304" charset="0"/>
              </a:rPr>
              <a:t>}</a:t>
            </a:r>
            <a:endParaRPr lang="zh-CN" altLang="zh-CN" sz="2000">
              <a:latin typeface="微软雅黑" panose="020B0503020204020204" pitchFamily="34" charset="-122"/>
              <a:ea typeface="微软雅黑" panose="020B0503020204020204" pitchFamily="34" charset="-122"/>
              <a:cs typeface="Times New Roman" panose="02020603050405020304" charset="0"/>
            </a:endParaRPr>
          </a:p>
        </p:txBody>
      </p:sp>
      <p:sp>
        <p:nvSpPr>
          <p:cNvPr id="84999" name="矩形 17"/>
          <p:cNvSpPr>
            <a:spLocks noChangeArrowheads="1"/>
          </p:cNvSpPr>
          <p:nvPr/>
        </p:nvSpPr>
        <p:spPr bwMode="auto">
          <a:xfrm>
            <a:off x="2638108" y="3428365"/>
            <a:ext cx="792162" cy="369888"/>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ea typeface="宋体" panose="02010600030101010101" pitchFamily="2" charset="-122"/>
            </a:endParaRPr>
          </a:p>
        </p:txBody>
      </p:sp>
      <p:cxnSp>
        <p:nvCxnSpPr>
          <p:cNvPr id="85000" name="直接箭头连接符 18"/>
          <p:cNvCxnSpPr>
            <a:cxnSpLocks noChangeShapeType="1"/>
          </p:cNvCxnSpPr>
          <p:nvPr/>
        </p:nvCxnSpPr>
        <p:spPr bwMode="auto">
          <a:xfrm>
            <a:off x="3444558" y="3607753"/>
            <a:ext cx="466725"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6238875" y="4384655"/>
            <a:ext cx="3416300" cy="4451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断言，期望两个参数值相等</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85003" name="矩形 14"/>
          <p:cNvSpPr>
            <a:spLocks noChangeArrowheads="1"/>
          </p:cNvSpPr>
          <p:nvPr/>
        </p:nvSpPr>
        <p:spPr bwMode="auto">
          <a:xfrm>
            <a:off x="2926715" y="4369118"/>
            <a:ext cx="2720340"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sp>
        <p:nvSpPr>
          <p:cNvPr id="16" name="圆角矩形 15"/>
          <p:cNvSpPr/>
          <p:nvPr/>
        </p:nvSpPr>
        <p:spPr>
          <a:xfrm>
            <a:off x="3926205" y="3387107"/>
            <a:ext cx="1466850"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注解方法</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p:txBody>
      </p:sp>
      <p:cxnSp>
        <p:nvCxnSpPr>
          <p:cNvPr id="85005" name="直接箭头连接符 24"/>
          <p:cNvCxnSpPr>
            <a:cxnSpLocks noChangeShapeType="1"/>
          </p:cNvCxnSpPr>
          <p:nvPr/>
        </p:nvCxnSpPr>
        <p:spPr bwMode="auto">
          <a:xfrm>
            <a:off x="5635625" y="4604068"/>
            <a:ext cx="603250"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原创设计师QQ598969553          _3"/>
          <p:cNvSpPr/>
          <p:nvPr/>
        </p:nvSpPr>
        <p:spPr>
          <a:xfrm>
            <a:off x="1642745" y="1389380"/>
            <a:ext cx="9707880" cy="48939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348230" y="1108710"/>
            <a:ext cx="263715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en-US" altLang="zh-CN" sz="2000">
                <a:solidFill>
                  <a:schemeClr val="bg1"/>
                </a:solidFill>
                <a:latin typeface="微软雅黑" panose="020B0503020204020204" pitchFamily="34" charset="-122"/>
                <a:ea typeface="微软雅黑" panose="020B0503020204020204" pitchFamily="34" charset="-122"/>
                <a:cs typeface="+mn-ea"/>
                <a:sym typeface="+mn-lt"/>
              </a:rPr>
              <a:t>Junit</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单元测试</a:t>
            </a: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wipe(left)">
                                      <p:cBhvr>
                                        <p:cTn id="7" dur="500"/>
                                        <p:tgtEl>
                                          <p:spTgt spid="84999"/>
                                        </p:tgtEl>
                                      </p:cBhvr>
                                    </p:animEffect>
                                  </p:childTnLst>
                                </p:cTn>
                              </p:par>
                              <p:par>
                                <p:cTn id="8" presetID="22" presetClass="entr" presetSubtype="8" fill="hold" nodeType="withEffect">
                                  <p:stCondLst>
                                    <p:cond delay="0"/>
                                  </p:stCondLst>
                                  <p:childTnLst>
                                    <p:set>
                                      <p:cBhvr>
                                        <p:cTn id="9" dur="1" fill="hold">
                                          <p:stCondLst>
                                            <p:cond delay="0"/>
                                          </p:stCondLst>
                                        </p:cTn>
                                        <p:tgtEl>
                                          <p:spTgt spid="85000"/>
                                        </p:tgtEl>
                                        <p:attrNameLst>
                                          <p:attrName>style.visibility</p:attrName>
                                        </p:attrNameLst>
                                      </p:cBhvr>
                                      <p:to>
                                        <p:strVal val="visible"/>
                                      </p:to>
                                    </p:set>
                                    <p:animEffect transition="in" filter="wipe(left)">
                                      <p:cBhvr>
                                        <p:cTn id="10" dur="500"/>
                                        <p:tgtEl>
                                          <p:spTgt spid="8500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5003"/>
                                        </p:tgtEl>
                                        <p:attrNameLst>
                                          <p:attrName>style.visibility</p:attrName>
                                        </p:attrNameLst>
                                      </p:cBhvr>
                                      <p:to>
                                        <p:strVal val="visible"/>
                                      </p:to>
                                    </p:set>
                                    <p:animEffect transition="in" filter="wipe(left)">
                                      <p:cBhvr>
                                        <p:cTn id="18" dur="500"/>
                                        <p:tgtEl>
                                          <p:spTgt spid="85003"/>
                                        </p:tgtEl>
                                      </p:cBhvr>
                                    </p:animEffect>
                                  </p:childTnLst>
                                </p:cTn>
                              </p:par>
                              <p:par>
                                <p:cTn id="19" presetID="22" presetClass="entr" presetSubtype="8" fill="hold" nodeType="withEffect">
                                  <p:stCondLst>
                                    <p:cond delay="0"/>
                                  </p:stCondLst>
                                  <p:childTnLst>
                                    <p:set>
                                      <p:cBhvr>
                                        <p:cTn id="20" dur="1" fill="hold">
                                          <p:stCondLst>
                                            <p:cond delay="0"/>
                                          </p:stCondLst>
                                        </p:cTn>
                                        <p:tgtEl>
                                          <p:spTgt spid="85005"/>
                                        </p:tgtEl>
                                        <p:attrNameLst>
                                          <p:attrName>style.visibility</p:attrName>
                                        </p:attrNameLst>
                                      </p:cBhvr>
                                      <p:to>
                                        <p:strVal val="visible"/>
                                      </p:to>
                                    </p:set>
                                    <p:animEffect transition="in" filter="wipe(left)">
                                      <p:cBhvr>
                                        <p:cTn id="21" dur="500"/>
                                        <p:tgtEl>
                                          <p:spTgt spid="8500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P spid="21" grpId="0" bldLvl="0" animBg="1"/>
      <p:bldP spid="85003" grpId="0" bldLvl="0" animBg="1"/>
      <p:bldP spid="16"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原创设计师QQ598969553          _3"/>
          <p:cNvSpPr/>
          <p:nvPr/>
        </p:nvSpPr>
        <p:spPr>
          <a:xfrm>
            <a:off x="1967230" y="3175000"/>
            <a:ext cx="7986395" cy="240474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2622550" y="294132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4" name="原创设计师QQ598969553          _7"/>
          <p:cNvSpPr txBox="1"/>
          <p:nvPr/>
        </p:nvSpPr>
        <p:spPr>
          <a:xfrm>
            <a:off x="2781935" y="299085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测试结果正常</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6025" name="图片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0453" y="3546475"/>
            <a:ext cx="711517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1055370" y="1065530"/>
            <a:ext cx="10293350" cy="158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在</a:t>
            </a:r>
            <a:r>
              <a:rPr lang="zh-CN" sz="2000">
                <a:latin typeface="微软雅黑" panose="020B0503020204020204" pitchFamily="34" charset="-122"/>
                <a:ea typeface="微软雅黑" panose="020B0503020204020204" pitchFamily="34" charset="-122"/>
                <a:cs typeface="微软雅黑" panose="020B0503020204020204" pitchFamily="34" charset="-122"/>
              </a:rPr>
              <a:t>上一页代码中的</a:t>
            </a:r>
            <a:r>
              <a:rPr sz="2000">
                <a:latin typeface="微软雅黑" panose="020B0503020204020204" pitchFamily="34" charset="-122"/>
                <a:ea typeface="微软雅黑" panose="020B0503020204020204" pitchFamily="34" charset="-122"/>
                <a:cs typeface="微软雅黑" panose="020B0503020204020204" pitchFamily="34" charset="-122"/>
              </a:rPr>
              <a:t>方法addition_isCorrect()上</a:t>
            </a:r>
            <a:r>
              <a:rPr lang="zh-CN" sz="2000">
                <a:latin typeface="微软雅黑" panose="020B0503020204020204" pitchFamily="34" charset="-122"/>
                <a:ea typeface="微软雅黑" panose="020B0503020204020204" pitchFamily="34" charset="-122"/>
                <a:cs typeface="微软雅黑" panose="020B0503020204020204" pitchFamily="34" charset="-122"/>
              </a:rPr>
              <a:t>右击</a:t>
            </a:r>
            <a:r>
              <a:rPr sz="2000">
                <a:latin typeface="微软雅黑" panose="020B0503020204020204" pitchFamily="34" charset="-122"/>
                <a:ea typeface="微软雅黑" panose="020B0503020204020204" pitchFamily="34" charset="-122"/>
                <a:cs typeface="微软雅黑" panose="020B0503020204020204" pitchFamily="34" charset="-122"/>
              </a:rPr>
              <a:t>，在弹出框中选择“Run addition_isCorrect()”选项。程序运行结束后，在Android Studio底部导航栏中单击“ ”图标查看</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运行成功的结果</a:t>
            </a:r>
            <a:r>
              <a:rPr sz="2000">
                <a:latin typeface="微软雅黑" panose="020B0503020204020204" pitchFamily="34" charset="-122"/>
                <a:ea typeface="微软雅黑" panose="020B0503020204020204" pitchFamily="34" charset="-122"/>
                <a:cs typeface="微软雅黑" panose="020B0503020204020204" pitchFamily="34" charset="-122"/>
              </a:rPr>
              <a:t>，如</a:t>
            </a:r>
            <a:r>
              <a:rPr lang="zh-CN" sz="2000">
                <a:latin typeface="微软雅黑" panose="020B0503020204020204" pitchFamily="34" charset="-122"/>
                <a:ea typeface="微软雅黑" panose="020B0503020204020204" pitchFamily="34" charset="-122"/>
                <a:cs typeface="微软雅黑" panose="020B0503020204020204" pitchFamily="34" charset="-122"/>
              </a:rPr>
              <a:t>下</a:t>
            </a:r>
            <a:r>
              <a:rPr sz="2000">
                <a:latin typeface="微软雅黑" panose="020B0503020204020204" pitchFamily="34" charset="-122"/>
                <a:ea typeface="微软雅黑" panose="020B0503020204020204" pitchFamily="34" charset="-122"/>
                <a:cs typeface="微软雅黑" panose="020B0503020204020204" pitchFamily="34" charset="-122"/>
              </a:rPr>
              <a:t>图所示</a:t>
            </a:r>
            <a:r>
              <a:rPr lang="zh-CN"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wipe(left)">
                                      <p:cBhvr>
                                        <p:cTn id="7"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3"/>
          <p:cNvSpPr/>
          <p:nvPr/>
        </p:nvSpPr>
        <p:spPr>
          <a:xfrm>
            <a:off x="1917065" y="4077970"/>
            <a:ext cx="8037195" cy="249682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原创设计师QQ598969553          _6"/>
          <p:cNvSpPr/>
          <p:nvPr/>
        </p:nvSpPr>
        <p:spPr>
          <a:xfrm>
            <a:off x="2572385" y="384429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4" name="原创设计师QQ598969553          _7"/>
          <p:cNvSpPr txBox="1"/>
          <p:nvPr/>
        </p:nvSpPr>
        <p:spPr>
          <a:xfrm>
            <a:off x="2731770" y="389382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测试结果错误</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6024" name="图片 1" descr="C:\Users\Administrator\Desktop\3.png3"/>
          <p:cNvPicPr>
            <a:picLocks noChangeAspect="1" noChangeArrowheads="1"/>
          </p:cNvPicPr>
          <p:nvPr/>
        </p:nvPicPr>
        <p:blipFill>
          <a:blip r:embed="rId1"/>
          <a:srcRect/>
          <a:stretch>
            <a:fillRect/>
          </a:stretch>
        </p:blipFill>
        <p:spPr bwMode="auto">
          <a:xfrm>
            <a:off x="2781935" y="4720114"/>
            <a:ext cx="5786438" cy="137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p:nvPr/>
        </p:nvSpPr>
        <p:spPr bwMode="auto">
          <a:xfrm>
            <a:off x="1342390" y="922020"/>
            <a:ext cx="10293350" cy="262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接下来修改文件</a:t>
            </a:r>
            <a:r>
              <a:rPr lang="en-US" altLang="zh-CN" sz="2000">
                <a:latin typeface="微软雅黑" panose="020B0503020204020204" pitchFamily="34" charset="-122"/>
                <a:ea typeface="微软雅黑" panose="020B0503020204020204" pitchFamily="34" charset="-122"/>
                <a:cs typeface="Times New Roman" panose="02020603050405020304" charset="0"/>
                <a:sym typeface="+mn-ea"/>
              </a:rPr>
              <a:t>ExampleUnitTest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.java</a:t>
            </a:r>
            <a:r>
              <a:rPr sz="2000">
                <a:latin typeface="微软雅黑" panose="020B0503020204020204" pitchFamily="34" charset="-122"/>
                <a:ea typeface="微软雅黑" panose="020B0503020204020204" pitchFamily="34" charset="-122"/>
                <a:cs typeface="微软雅黑" panose="020B0503020204020204" pitchFamily="34" charset="-122"/>
              </a:rPr>
              <a:t>中的assertEquals()方法中的参数，使测试addition_isCorrect()方法时，显示错误信息，修改的具体代码如下：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r>
              <a:rPr sz="2000">
                <a:latin typeface="微软雅黑" panose="020B0503020204020204" pitchFamily="34" charset="-122"/>
                <a:ea typeface="微软雅黑" panose="020B0503020204020204" pitchFamily="34" charset="-122"/>
                <a:cs typeface="微软雅黑" panose="020B0503020204020204" pitchFamily="34" charset="-122"/>
              </a:rPr>
              <a:t>运行程序，</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运行失败的结果</a:t>
            </a:r>
            <a:r>
              <a:rPr sz="2000">
                <a:latin typeface="微软雅黑" panose="020B0503020204020204" pitchFamily="34" charset="-122"/>
                <a:ea typeface="微软雅黑" panose="020B0503020204020204" pitchFamily="34" charset="-122"/>
                <a:cs typeface="微软雅黑" panose="020B0503020204020204" pitchFamily="34" charset="-122"/>
              </a:rPr>
              <a:t>如</a:t>
            </a:r>
            <a:r>
              <a:rPr lang="zh-CN" sz="2000">
                <a:latin typeface="微软雅黑" panose="020B0503020204020204" pitchFamily="34" charset="-122"/>
                <a:ea typeface="微软雅黑" panose="020B0503020204020204" pitchFamily="34" charset="-122"/>
                <a:cs typeface="微软雅黑" panose="020B0503020204020204" pitchFamily="34" charset="-122"/>
              </a:rPr>
              <a:t>下</a:t>
            </a:r>
            <a:r>
              <a:rPr sz="2000">
                <a:latin typeface="微软雅黑" panose="020B0503020204020204" pitchFamily="34" charset="-122"/>
                <a:ea typeface="微软雅黑" panose="020B0503020204020204" pitchFamily="34" charset="-122"/>
                <a:cs typeface="微软雅黑" panose="020B0503020204020204" pitchFamily="34" charset="-122"/>
              </a:rPr>
              <a:t>图</a:t>
            </a:r>
            <a:r>
              <a:rPr lang="zh-CN" sz="2000">
                <a:latin typeface="微软雅黑" panose="020B0503020204020204" pitchFamily="34" charset="-122"/>
                <a:ea typeface="微软雅黑" panose="020B0503020204020204" pitchFamily="34" charset="-122"/>
                <a:cs typeface="微软雅黑" panose="020B0503020204020204" pitchFamily="34" charset="-122"/>
              </a:rPr>
              <a:t>所示。</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ct val="20000"/>
              </a:spcBef>
              <a:buFont typeface="Arial" panose="020B0604020202020204" pitchFamily="34" charset="0"/>
              <a:buNone/>
            </a:pP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6" name="TextBox 16"/>
          <p:cNvSpPr txBox="1">
            <a:spLocks noChangeArrowheads="1"/>
          </p:cNvSpPr>
          <p:nvPr/>
        </p:nvSpPr>
        <p:spPr bwMode="auto">
          <a:xfrm>
            <a:off x="1953895" y="1989455"/>
            <a:ext cx="8562340" cy="74866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a:cs typeface="Times New Roman" panose="02020603050405020304" charset="0"/>
              </a:rPr>
              <a:t>assertEquals(4, 1 + 2);</a:t>
            </a:r>
            <a:endParaRPr lang="en-US" altLang="zh-CN">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wipe(left)">
                                      <p:cBhvr>
                                        <p:cTn id="7" dur="5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300" y="975267"/>
            <a:ext cx="944034" cy="944034"/>
          </a:xfrm>
          <a:prstGeom prst="rect">
            <a:avLst/>
          </a:prstGeom>
        </p:spPr>
      </p:pic>
      <p:sp>
        <p:nvSpPr>
          <p:cNvPr id="17" name="原创设计师QQ598969553          _6"/>
          <p:cNvSpPr/>
          <p:nvPr/>
        </p:nvSpPr>
        <p:spPr>
          <a:xfrm>
            <a:off x="2006214" y="1184511"/>
            <a:ext cx="1352688" cy="462161"/>
          </a:xfrm>
          <a:prstGeom prst="roundRect">
            <a:avLst/>
          </a:prstGeom>
          <a:solidFill>
            <a:srgbClr val="C0000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8" name="原创设计师QQ598969553          _7"/>
          <p:cNvSpPr txBox="1"/>
          <p:nvPr/>
        </p:nvSpPr>
        <p:spPr>
          <a:xfrm>
            <a:off x="2062758" y="1197546"/>
            <a:ext cx="1257407" cy="400110"/>
          </a:xfrm>
          <a:prstGeom prst="rect">
            <a:avLst/>
          </a:prstGeom>
          <a:noFill/>
        </p:spPr>
        <p:txBody>
          <a:bodyPr wrap="square" rtlCol="0">
            <a:spAutoFit/>
          </a:bodyPr>
          <a:lstStyle/>
          <a:p>
            <a:pPr lvl="0" algn="ctr" defTabSz="1216660">
              <a:spcBef>
                <a:spcPct val="20000"/>
              </a:spcBef>
              <a:defRPr/>
            </a:pPr>
            <a:r>
              <a:rPr lang="zh-CN" altLang="en-US" sz="2000" b="1">
                <a:solidFill>
                  <a:schemeClr val="bg1"/>
                </a:solidFill>
                <a:latin typeface="微软雅黑" panose="020B0503020204020204" pitchFamily="34" charset="-122"/>
                <a:ea typeface="微软雅黑" panose="020B0503020204020204" pitchFamily="34" charset="-122"/>
                <a:cs typeface="+mn-ea"/>
                <a:sym typeface="+mn-lt"/>
              </a:rPr>
              <a:t>注 意</a:t>
            </a:r>
            <a:endParaRPr lang="zh-CN" altLang="en-US"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6021" name="内容占位符 2"/>
          <p:cNvSpPr txBox="1"/>
          <p:nvPr/>
        </p:nvSpPr>
        <p:spPr bwMode="auto">
          <a:xfrm>
            <a:off x="2005965" y="1701800"/>
            <a:ext cx="88836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eaLnBrk="1" hangingPunct="1">
              <a:lnSpc>
                <a:spcPct val="150000"/>
              </a:lnSpc>
              <a:spcBef>
                <a:spcPct val="20000"/>
              </a:spcBef>
              <a:buFont typeface="Arial" panose="020B0604020202020204" pitchFamily="34" charset="0"/>
              <a:buNone/>
            </a:pPr>
            <a:r>
              <a:rPr lang="en-US"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 Studio 3.2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版本在创建项目时，</a:t>
            </a: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会自动在</a:t>
            </a:r>
            <a:r>
              <a:rPr lang="en-US" altLang="zh-CN" sz="2000" dirty="0" err="1">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build.gradle</a:t>
            </a:r>
            <a:r>
              <a:rPr lang="zh-CN" altLang="zh-CN" sz="20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文件中添加单元测试的支持库</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，如果在进行单元测试时，程序中的</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build.gradle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文件中没有添加单元测试的支持库，则需要手动进行添加</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022" name="TextBox 16"/>
          <p:cNvSpPr txBox="1">
            <a:spLocks noChangeArrowheads="1"/>
          </p:cNvSpPr>
          <p:nvPr/>
        </p:nvSpPr>
        <p:spPr bwMode="auto">
          <a:xfrm>
            <a:off x="2566670" y="3502025"/>
            <a:ext cx="8075930" cy="27736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charset="0"/>
              </a:rPr>
              <a:t>dependencies {</a:t>
            </a:r>
            <a:endParaRPr lang="zh-CN" altLang="zh-CN" sz="16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charset="0"/>
              </a:rPr>
              <a:t>    ......</a:t>
            </a:r>
            <a:endParaRPr lang="zh-CN" altLang="zh-CN" sz="16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charset="0"/>
              </a:rPr>
              <a:t>testImplementation</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charset="0"/>
              </a:rPr>
              <a:t>junit:junit:4.12</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charset="0"/>
              </a:rPr>
              <a:t>androidTestImplementation</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charset="0"/>
              </a:rPr>
              <a:t>com.android.support.test:runner:1.0.2</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charset="0"/>
              </a:rPr>
              <a:t>androidTestImplementation</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dirty="0" err="1">
                <a:solidFill>
                  <a:srgbClr val="0075CC"/>
                </a:solidFill>
                <a:latin typeface="微软雅黑" panose="020B0503020204020204" pitchFamily="34" charset="-122"/>
                <a:ea typeface="微软雅黑" panose="020B0503020204020204" pitchFamily="34" charset="-122"/>
                <a:cs typeface="Times New Roman" panose="02020603050405020304" charset="0"/>
              </a:rPr>
              <a:t>com.android.support.test.espresso:espresso-core:3.0.2</a:t>
            </a:r>
            <a:r>
              <a:rPr lang="en-US"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a:solidFill>
                <a:srgbClr val="0075CC"/>
              </a:solidFill>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wipe(left)">
                                      <p:cBhvr>
                                        <p:cTn id="7" dur="500"/>
                                        <p:tgtEl>
                                          <p:spTgt spid="860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wipe(left)">
                                      <p:cBhvr>
                                        <p:cTn id="10"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2"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内容占位符 2"/>
          <p:cNvSpPr txBox="1"/>
          <p:nvPr/>
        </p:nvSpPr>
        <p:spPr bwMode="auto">
          <a:xfrm>
            <a:off x="1846580" y="1053465"/>
            <a:ext cx="10113645" cy="136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a:lnSpc>
                <a:spcPct val="150000"/>
              </a:lnSpc>
              <a:spcBef>
                <a:spcPct val="20000"/>
              </a:spcBef>
              <a:buFontTx/>
              <a:buNone/>
            </a:pP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LogCat</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中的命令行工具</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，用于获取程序从启动到关闭的日志信息。</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Log</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类所输出的日志内容</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分为</a:t>
            </a:r>
            <a:r>
              <a:rPr lang="zh-CN" altLang="zh-CN"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六</a:t>
            </a:r>
            <a:r>
              <a:rPr lang="zh-CN" altLang="en-US"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个级别</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3646805" y="2566035"/>
          <a:ext cx="5869940" cy="3082925"/>
        </p:xfrm>
        <a:graphic>
          <a:graphicData uri="http://schemas.openxmlformats.org/drawingml/2006/table">
            <a:tbl>
              <a:tblPr firstRow="1" bandRow="1">
                <a:tableStyleId>{5C22544A-7EE6-4342-B048-85BDC9FD1C3A}</a:tableStyleId>
              </a:tblPr>
              <a:tblGrid>
                <a:gridCol w="2477770"/>
                <a:gridCol w="3392170"/>
              </a:tblGrid>
              <a:tr h="495935">
                <a:tc>
                  <a:txBody>
                    <a:bodyPr/>
                    <a:lstStyle/>
                    <a:p>
                      <a:pPr algn="ctr">
                        <a:lnSpc>
                          <a:spcPct val="120000"/>
                        </a:lnSpc>
                      </a:pPr>
                      <a:r>
                        <a:rPr lang="zh-CN" altLang="en-US" sz="1800" dirty="0">
                          <a:latin typeface="微软雅黑" panose="020B0503020204020204" pitchFamily="34" charset="-122"/>
                          <a:ea typeface="微软雅黑" panose="020B0503020204020204" pitchFamily="34" charset="-122"/>
                          <a:cs typeface="Times New Roman" panose="02020603050405020304" charset="0"/>
                        </a:rPr>
                        <a:t>级别</a:t>
                      </a:r>
                      <a:endParaRPr lang="zh-CN" altLang="en-US" sz="1800" dirty="0">
                        <a:latin typeface="微软雅黑" panose="020B0503020204020204" pitchFamily="34" charset="-122"/>
                        <a:ea typeface="微软雅黑" panose="020B0503020204020204" pitchFamily="34" charset="-122"/>
                        <a:cs typeface="Times New Roman" panose="02020603050405020304" charset="0"/>
                      </a:endParaRPr>
                    </a:p>
                  </a:txBody>
                  <a:tcPr marL="91422" marR="91422" marT="45714" marB="45714">
                    <a:solidFill>
                      <a:srgbClr val="0075CC"/>
                    </a:solidFill>
                  </a:tcPr>
                </a:tc>
                <a:tc>
                  <a:txBody>
                    <a:bodyPr/>
                    <a:lstStyle/>
                    <a:p>
                      <a:pPr algn="ctr">
                        <a:lnSpc>
                          <a:spcPct val="120000"/>
                        </a:lnSpc>
                      </a:pPr>
                      <a:r>
                        <a:rPr lang="en-US" altLang="zh-CN" sz="1800" b="1" kern="1200" dirty="0">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Log</a:t>
                      </a:r>
                      <a:r>
                        <a:rPr lang="zh-CN" altLang="zh-CN" sz="1800" b="1" kern="1200" dirty="0">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类中</a:t>
                      </a:r>
                      <a:r>
                        <a:rPr lang="zh-CN" altLang="en-US" sz="1800" b="1" kern="1200" dirty="0">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的静态方法</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txBody>
                  <a:tcPr marL="91422" marR="91422" marT="45714" marB="45714">
                    <a:solidFill>
                      <a:srgbClr val="0075CC"/>
                    </a:solidFill>
                  </a:tcPr>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Verbose</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Log.v()</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Debug</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Log.d()</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Info</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Log.i()</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Warning</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Log.w()</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Error</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Log.e()</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r h="431165">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Assert</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c>
                  <a:txBody>
                    <a:bodyPr/>
                    <a:lstStyle/>
                    <a:p>
                      <a:pPr algn="ct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Log.wtf()</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22" marR="91422" marT="45714" marB="45714"/>
                </a:tc>
              </a:tr>
            </a:tbl>
          </a:graphicData>
        </a:graphic>
      </p:graphicFrame>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TextBox 13"/>
          <p:cNvSpPr txBox="1">
            <a:spLocks noChangeArrowheads="1"/>
          </p:cNvSpPr>
          <p:nvPr/>
        </p:nvSpPr>
        <p:spPr bwMode="auto">
          <a:xfrm>
            <a:off x="2410460" y="1919605"/>
            <a:ext cx="8457565" cy="310197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eaLnBrk="1" hangingPunct="1">
              <a:lnSpc>
                <a:spcPct val="150000"/>
              </a:lnSpc>
            </a:pPr>
            <a:r>
              <a:rPr lang="en-US" altLang="zh-CN" dirty="0">
                <a:latin typeface="Times New Roman" panose="02020603050405020304" charset="0"/>
                <a:cs typeface="Times New Roman" panose="02020603050405020304" charset="0"/>
              </a:rPr>
              <a:t>        </a:t>
            </a:r>
            <a:r>
              <a:rPr lang="en-US" altLang="zh-CN" sz="2000" dirty="0">
                <a:latin typeface="微软雅黑" panose="020B0503020204020204" pitchFamily="34" charset="-122"/>
                <a:ea typeface="微软雅黑" panose="020B0503020204020204" pitchFamily="34" charset="-122"/>
                <a:cs typeface="Times New Roman" panose="02020603050405020304" charset="0"/>
              </a:rPr>
              <a:t>Log.v("MainActivity", "Verbose");</a:t>
            </a:r>
            <a:endParaRPr lang="zh-CN" altLang="zh-CN" sz="20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charset="0"/>
              </a:rPr>
              <a:t>        Log.d("MainActivity","Degug");</a:t>
            </a:r>
            <a:endParaRPr lang="zh-CN" altLang="zh-CN" sz="20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charset="0"/>
              </a:rPr>
              <a:t>        Log.i("MainActivity","Info");</a:t>
            </a:r>
            <a:endParaRPr lang="zh-CN" altLang="zh-CN" sz="20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charset="0"/>
              </a:rPr>
              <a:t>        Log.w("MainActivity", "Warning");</a:t>
            </a:r>
            <a:endParaRPr lang="zh-CN" altLang="zh-CN" sz="20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charset="0"/>
              </a:rPr>
              <a:t>        Log.e("MainActivity", "Error");</a:t>
            </a:r>
            <a:endParaRPr lang="zh-CN" altLang="zh-CN" sz="2000" dirty="0">
              <a:latin typeface="微软雅黑" panose="020B0503020204020204" pitchFamily="34" charset="-122"/>
              <a:ea typeface="微软雅黑" panose="020B0503020204020204" pitchFamily="34" charset="-122"/>
              <a:cs typeface="Times New Roman" panose="02020603050405020304"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charset="0"/>
              </a:rPr>
              <a:t>        Log.wtf("MainActivity","Assert");</a:t>
            </a:r>
            <a:endParaRPr lang="zh-CN" altLang="zh-CN" sz="2000" dirty="0">
              <a:latin typeface="微软雅黑" panose="020B0503020204020204" pitchFamily="34" charset="-122"/>
              <a:ea typeface="微软雅黑" panose="020B0503020204020204" pitchFamily="34" charset="-122"/>
              <a:cs typeface="Times New Roman" panose="02020603050405020304" charset="0"/>
            </a:endParaRPr>
          </a:p>
        </p:txBody>
      </p:sp>
      <p:sp>
        <p:nvSpPr>
          <p:cNvPr id="15" name="矩形 14"/>
          <p:cNvSpPr>
            <a:spLocks noChangeArrowheads="1"/>
          </p:cNvSpPr>
          <p:nvPr/>
        </p:nvSpPr>
        <p:spPr bwMode="auto">
          <a:xfrm>
            <a:off x="3863340" y="2073593"/>
            <a:ext cx="1741805"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cxnSp>
        <p:nvCxnSpPr>
          <p:cNvPr id="16" name="直接箭头连接符 15"/>
          <p:cNvCxnSpPr>
            <a:cxnSpLocks noChangeShapeType="1"/>
          </p:cNvCxnSpPr>
          <p:nvPr/>
        </p:nvCxnSpPr>
        <p:spPr bwMode="auto">
          <a:xfrm flipV="1">
            <a:off x="4691063" y="1729125"/>
            <a:ext cx="0" cy="32400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24"/>
          <p:cNvSpPr/>
          <p:nvPr/>
        </p:nvSpPr>
        <p:spPr>
          <a:xfrm>
            <a:off x="3569970" y="1232552"/>
            <a:ext cx="2305685" cy="44192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打印信息的标签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a:spLocks noChangeArrowheads="1"/>
          </p:cNvSpPr>
          <p:nvPr/>
        </p:nvSpPr>
        <p:spPr bwMode="auto">
          <a:xfrm>
            <a:off x="5717540" y="2075815"/>
            <a:ext cx="1252855" cy="46037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ea typeface="宋体" panose="02010600030101010101" pitchFamily="2" charset="-122"/>
            </a:endParaRPr>
          </a:p>
        </p:txBody>
      </p:sp>
      <p:cxnSp>
        <p:nvCxnSpPr>
          <p:cNvPr id="27" name="直接箭头连接符 26"/>
          <p:cNvCxnSpPr>
            <a:cxnSpLocks noChangeShapeType="1"/>
          </p:cNvCxnSpPr>
          <p:nvPr/>
        </p:nvCxnSpPr>
        <p:spPr bwMode="auto">
          <a:xfrm>
            <a:off x="6981825" y="2303939"/>
            <a:ext cx="468313" cy="0"/>
          </a:xfrm>
          <a:prstGeom prst="straightConnector1">
            <a:avLst/>
          </a:prstGeom>
          <a:noFill/>
          <a:ln w="28575"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7461885" y="2063764"/>
            <a:ext cx="2444115" cy="44193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2000" dirty="0">
                <a:solidFill>
                  <a:schemeClr val="bg1"/>
                </a:solidFill>
                <a:latin typeface="微软雅黑" panose="020B0503020204020204" pitchFamily="34" charset="-122"/>
                <a:ea typeface="微软雅黑" panose="020B0503020204020204" pitchFamily="34" charset="-122"/>
              </a:rPr>
              <a:t>需要打印的信息</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5"/>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5"/>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25" grpId="0" bldLvl="0" animBg="1"/>
      <p:bldP spid="25" grpId="1" bldLvl="0" animBg="1"/>
      <p:bldP spid="26" grpId="0" bldLvl="0" animBg="1"/>
      <p:bldP spid="28"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6975" y="2952750"/>
            <a:ext cx="7763510" cy="217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原创设计师QQ598969553          _3"/>
          <p:cNvSpPr/>
          <p:nvPr/>
        </p:nvSpPr>
        <p:spPr>
          <a:xfrm>
            <a:off x="1801495" y="2419350"/>
            <a:ext cx="9093835" cy="299402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nvSpPr>
        <p:spPr>
          <a:xfrm>
            <a:off x="2456815" y="2185670"/>
            <a:ext cx="2139950" cy="46228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4" name="原创设计师QQ598969553          _7"/>
          <p:cNvSpPr txBox="1"/>
          <p:nvPr/>
        </p:nvSpPr>
        <p:spPr>
          <a:xfrm>
            <a:off x="2616200" y="2235200"/>
            <a:ext cx="1803400" cy="368300"/>
          </a:xfrm>
          <a:prstGeom prst="rect">
            <a:avLst/>
          </a:prstGeom>
          <a:noFill/>
        </p:spPr>
        <p:txBody>
          <a:bodyPr wrap="square" rtlCol="0">
            <a:spAutoFit/>
          </a:bodyPr>
          <a:lstStyle/>
          <a:p>
            <a:pPr lvl="0" algn="ctr" defTabSz="1216660">
              <a:spcBef>
                <a:spcPct val="20000"/>
              </a:spcBef>
              <a:defRPr/>
            </a:pPr>
            <a:r>
              <a:rPr lang="zh-CN" sz="1800" b="1" dirty="0">
                <a:solidFill>
                  <a:schemeClr val="bg1"/>
                </a:solidFill>
                <a:latin typeface="微软雅黑" panose="020B0503020204020204" pitchFamily="34" charset="-122"/>
                <a:ea typeface="微软雅黑" panose="020B0503020204020204" pitchFamily="34" charset="-122"/>
                <a:cs typeface="+mn-ea"/>
                <a:sym typeface="+mn-lt"/>
              </a:rPr>
              <a:t>测试结果</a:t>
            </a:r>
            <a:endParaRPr lang="zh-CN" sz="1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7045" name="内容占位符 2"/>
          <p:cNvSpPr txBox="1"/>
          <p:nvPr/>
        </p:nvSpPr>
        <p:spPr bwMode="auto">
          <a:xfrm>
            <a:off x="1630680" y="1053465"/>
            <a:ext cx="10113645" cy="72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a:lnSpc>
                <a:spcPct val="150000"/>
              </a:lnSpc>
              <a:spcBef>
                <a:spcPct val="20000"/>
              </a:spcBef>
              <a:buFontTx/>
              <a:buNone/>
            </a:pP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运行上</a:t>
            </a:r>
            <a:r>
              <a:rPr 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一页中的</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程序，此时Logcat窗口中打印的Log信息，如</a:t>
            </a:r>
            <a:r>
              <a:rPr 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图所示</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wipe(left)">
                                      <p:cBhvr>
                                        <p:cTn id="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descr="C:\Users\Administrator\Desktop\图片10.png图片10"/>
          <p:cNvPicPr>
            <a:picLocks noChangeAspect="1" noChangeArrowheads="1"/>
          </p:cNvPicPr>
          <p:nvPr/>
        </p:nvPicPr>
        <p:blipFill>
          <a:blip r:embed="rId1"/>
          <a:srcRect/>
          <a:stretch>
            <a:fillRect/>
          </a:stretch>
        </p:blipFill>
        <p:spPr bwMode="auto">
          <a:xfrm>
            <a:off x="2356485" y="2095500"/>
            <a:ext cx="6217285" cy="212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820" y="1957388"/>
            <a:ext cx="45354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a:spLocks noChangeArrowheads="1"/>
          </p:cNvSpPr>
          <p:nvPr/>
        </p:nvSpPr>
        <p:spPr bwMode="auto">
          <a:xfrm>
            <a:off x="4201795" y="2227263"/>
            <a:ext cx="3201988" cy="287337"/>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37" name="直接箭头连接符 36"/>
          <p:cNvCxnSpPr>
            <a:cxnSpLocks noChangeShapeType="1"/>
          </p:cNvCxnSpPr>
          <p:nvPr/>
        </p:nvCxnSpPr>
        <p:spPr bwMode="auto">
          <a:xfrm>
            <a:off x="7403783" y="2370138"/>
            <a:ext cx="373062" cy="0"/>
          </a:xfrm>
          <a:prstGeom prst="straightConnector1">
            <a:avLst/>
          </a:prstGeom>
          <a:noFill/>
          <a:ln w="19050"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圆角矩形 39"/>
          <p:cNvSpPr/>
          <p:nvPr/>
        </p:nvSpPr>
        <p:spPr bwMode="auto">
          <a:xfrm>
            <a:off x="7776845" y="2209023"/>
            <a:ext cx="1409700" cy="373665"/>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过滤器名称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4201795" y="2692400"/>
            <a:ext cx="3201988" cy="288925"/>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42" name="直接箭头连接符 41"/>
          <p:cNvCxnSpPr>
            <a:cxnSpLocks noChangeShapeType="1"/>
          </p:cNvCxnSpPr>
          <p:nvPr/>
        </p:nvCxnSpPr>
        <p:spPr bwMode="auto">
          <a:xfrm>
            <a:off x="7403783" y="2836863"/>
            <a:ext cx="373062" cy="0"/>
          </a:xfrm>
          <a:prstGeom prst="straightConnector1">
            <a:avLst/>
          </a:prstGeom>
          <a:noFill/>
          <a:ln w="19050"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圆角矩形 42"/>
          <p:cNvSpPr/>
          <p:nvPr/>
        </p:nvSpPr>
        <p:spPr bwMode="auto">
          <a:xfrm>
            <a:off x="7776845" y="2649713"/>
            <a:ext cx="2751455" cy="373665"/>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根据定义的</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TAG</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过滤信息</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矩形 43"/>
          <p:cNvSpPr>
            <a:spLocks noChangeArrowheads="1"/>
          </p:cNvSpPr>
          <p:nvPr/>
        </p:nvSpPr>
        <p:spPr bwMode="auto">
          <a:xfrm>
            <a:off x="6101080" y="3967163"/>
            <a:ext cx="574675" cy="319087"/>
          </a:xfrm>
          <a:prstGeom prst="rect">
            <a:avLst/>
          </a:prstGeom>
          <a:noFill/>
          <a:ln w="19050">
            <a:solidFill>
              <a:srgbClr val="0075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cxnSp>
        <p:nvCxnSpPr>
          <p:cNvPr id="45" name="直接箭头连接符 44"/>
          <p:cNvCxnSpPr>
            <a:cxnSpLocks noChangeShapeType="1"/>
          </p:cNvCxnSpPr>
          <p:nvPr/>
        </p:nvCxnSpPr>
        <p:spPr bwMode="auto">
          <a:xfrm>
            <a:off x="6470333" y="4286250"/>
            <a:ext cx="0" cy="242888"/>
          </a:xfrm>
          <a:prstGeom prst="straightConnector1">
            <a:avLst/>
          </a:prstGeom>
          <a:noFill/>
          <a:ln w="19050" algn="ctr">
            <a:solidFill>
              <a:srgbClr val="0075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圆角矩形 45"/>
          <p:cNvSpPr/>
          <p:nvPr/>
        </p:nvSpPr>
        <p:spPr bwMode="auto">
          <a:xfrm>
            <a:off x="5596890" y="4529312"/>
            <a:ext cx="1703705" cy="373667"/>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点击创建完成</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18788" name="图片 1" descr="C:\Users\Administrator\Desktop\图片11.png图片11"/>
          <p:cNvPicPr>
            <a:picLocks noChangeAspect="1" noChangeArrowheads="1"/>
          </p:cNvPicPr>
          <p:nvPr/>
        </p:nvPicPr>
        <p:blipFill>
          <a:blip r:embed="rId3"/>
          <a:srcRect/>
          <a:stretch>
            <a:fillRect/>
          </a:stretch>
        </p:blipFill>
        <p:spPr bwMode="auto">
          <a:xfrm>
            <a:off x="2566670" y="2097405"/>
            <a:ext cx="6443980" cy="215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par>
                                <p:cTn id="18" presetID="22" presetClass="entr" presetSubtype="8"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par>
                                <p:cTn id="29" presetID="22" presetClass="entr" presetSubtype="8"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500"/>
                                        <p:tgtEl>
                                          <p:spTgt spid="44"/>
                                        </p:tgtEl>
                                      </p:cBhvr>
                                    </p:animEffect>
                                  </p:childTnLst>
                                </p:cTn>
                              </p:par>
                              <p:par>
                                <p:cTn id="40" presetID="22" presetClass="entr" presetSubtype="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8788"/>
                                        </p:tgtEl>
                                        <p:attrNameLst>
                                          <p:attrName>style.visibility</p:attrName>
                                        </p:attrNameLst>
                                      </p:cBhvr>
                                      <p:to>
                                        <p:strVal val="visible"/>
                                      </p:to>
                                    </p:set>
                                    <p:animEffect transition="in" filter="wipe(left)">
                                      <p:cBhvr>
                                        <p:cTn id="50" dur="500"/>
                                        <p:tgtEl>
                                          <p:spTgt spid="118788"/>
                                        </p:tgtEl>
                                      </p:cBhvr>
                                    </p:animEffect>
                                  </p:childTnLst>
                                </p:cTn>
                              </p:par>
                              <p:par>
                                <p:cTn id="51" presetID="1" presetClass="exit" presetSubtype="0" fill="hold" nodeType="withEffect">
                                  <p:stCondLst>
                                    <p:cond delay="0"/>
                                  </p:stCondLst>
                                  <p:childTnLst>
                                    <p:set>
                                      <p:cBhvr>
                                        <p:cTn id="52" dur="1" fill="hold">
                                          <p:stCondLst>
                                            <p:cond delay="0"/>
                                          </p:stCondLst>
                                        </p:cTn>
                                        <p:tgtEl>
                                          <p:spTgt spid="11878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1878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6" grpId="1" bldLvl="0" animBg="1"/>
      <p:bldP spid="40" grpId="0" bldLvl="0" animBg="1"/>
      <p:bldP spid="40" grpId="1" bldLvl="0" animBg="1"/>
      <p:bldP spid="41" grpId="0" bldLvl="0" animBg="1"/>
      <p:bldP spid="41" grpId="1" bldLvl="0" animBg="1"/>
      <p:bldP spid="43" grpId="0" bldLvl="0" animBg="1"/>
      <p:bldP spid="43" grpId="1" bldLvl="0" animBg="1"/>
      <p:bldP spid="44" grpId="0" bldLvl="0" animBg="1"/>
      <p:bldP spid="44" grpId="1" bldLvl="0" animBg="1"/>
      <p:bldP spid="46" grpId="0" bldLvl="0" animBg="1"/>
      <p:bldP spid="46"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1632954" y="1125538"/>
            <a:ext cx="9286788"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20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第一代通信技术（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1G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是指最初的模拟、仅限语音的蜂窝电话标准。</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第二代通信技术（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2G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是指第</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代移动通信技术，代表为</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GSM</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，以数字语音传输技术为核心。传输速度</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9.6k/s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第三代通信技术（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3G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是指将无线通信与国际互联网等多媒体通信结合的新一代移动通信系统。</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3G</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通信网在室内、室外和行车的环境中能够分别支持至少</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2M/s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384K/s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以及</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144K/s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的传输速度。</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第四代通信技术（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4G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又称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IMT-Advanced</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技术，它包括了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TD-LTE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和 </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FDD-LTE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4G</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通信网最高甚至可以达到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100M/s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的传输速度。</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a:p>
            <a:pPr marL="342900" indent="-342900">
              <a:lnSpc>
                <a:spcPct val="200000"/>
              </a:lnSpc>
              <a:buFont typeface="Wingdings" panose="05000000000000000000"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第五代通信技术（</a:t>
            </a:r>
            <a:r>
              <a:rPr lang="en-US" altLang="zh-CN"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5G</a:t>
            </a:r>
            <a:r>
              <a:rPr lang="zh-CN" altLang="en-US" sz="2000" b="1"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传输速度</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可达</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20Gbps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mn-ea"/>
              </a:rPr>
              <a:t>。</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mn-ea"/>
            </a:endParaRPr>
          </a:p>
        </p:txBody>
      </p:sp>
      <p:pic>
        <p:nvPicPr>
          <p:cNvPr id="3"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3964" y="1125538"/>
            <a:ext cx="3635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365" y="1844799"/>
            <a:ext cx="40322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365" y="2637706"/>
            <a:ext cx="414337"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4" descr="C:\Users\Administrator\Desktop\41b24a6c82c29d411ef33d60270f79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165" y="4005858"/>
            <a:ext cx="976313"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ChangeArrowheads="1"/>
          </p:cNvSpPr>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通信技术</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0"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8037" y="4941962"/>
            <a:ext cx="3270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txBox="1"/>
          <p:nvPr/>
        </p:nvSpPr>
        <p:spPr bwMode="auto">
          <a:xfrm>
            <a:off x="1846580" y="838200"/>
            <a:ext cx="878459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defRPr>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charset="-122"/>
                <a:cs typeface="等线" panose="02010600030101010101" charset="-122"/>
              </a:defRPr>
            </a:lvl9pPr>
          </a:lstStyle>
          <a:p>
            <a:pPr marL="457200" lvl="1" indent="0">
              <a:lnSpc>
                <a:spcPct val="150000"/>
              </a:lnSpc>
              <a:spcBef>
                <a:spcPct val="20000"/>
              </a:spcBef>
              <a:buFont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除了设置过滤器过滤所需的信息外，还可以</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输入TAG信息、根据Log级别等方式过滤信息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ct val="20000"/>
              </a:spcBef>
              <a:buFontTx/>
              <a:buChar char="–"/>
            </a:pPr>
            <a:endParaRPr lang="en-US" altLang="zh-CN" sz="2000" dirty="0">
              <a:latin typeface="Times New Roman" panose="02020603050405020304" charset="0"/>
              <a:cs typeface="Times New Roman" panose="02020603050405020304" charset="0"/>
            </a:endParaRPr>
          </a:p>
          <a:p>
            <a:pPr lvl="1">
              <a:lnSpc>
                <a:spcPct val="150000"/>
              </a:lnSpc>
              <a:spcBef>
                <a:spcPct val="20000"/>
              </a:spcBef>
              <a:buFontTx/>
              <a:buChar char="–"/>
            </a:pPr>
            <a:endParaRPr lang="en-US" altLang="zh-CN" sz="2000" dirty="0">
              <a:latin typeface="Times New Roman" panose="02020603050405020304" charset="0"/>
              <a:cs typeface="Times New Roman" panose="02020603050405020304" charset="0"/>
            </a:endParaRPr>
          </a:p>
          <a:p>
            <a:pPr marL="457200" lvl="1" indent="0">
              <a:lnSpc>
                <a:spcPct val="150000"/>
              </a:lnSpc>
              <a:spcBef>
                <a:spcPct val="20000"/>
              </a:spcBef>
              <a:buFontTx/>
              <a:buNone/>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LogCat区域中日志信息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根据级别不同</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显示</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不同</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的颜色</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ct val="20000"/>
              </a:spcBef>
              <a:buFont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9810" name="图片 1" descr="C:\Users\Administrator\Desktop\图片12.png图片12"/>
          <p:cNvPicPr>
            <a:picLocks noChangeAspect="1" noChangeArrowheads="1"/>
          </p:cNvPicPr>
          <p:nvPr/>
        </p:nvPicPr>
        <p:blipFill>
          <a:blip r:embed="rId1"/>
          <a:srcRect/>
          <a:stretch>
            <a:fillRect/>
          </a:stretch>
        </p:blipFill>
        <p:spPr bwMode="auto">
          <a:xfrm>
            <a:off x="2494280" y="1845310"/>
            <a:ext cx="7557135" cy="113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表格 15"/>
          <p:cNvGraphicFramePr>
            <a:graphicFrameLocks noGrp="1"/>
          </p:cNvGraphicFramePr>
          <p:nvPr>
            <p:custDataLst>
              <p:tags r:id="rId2"/>
            </p:custDataLst>
          </p:nvPr>
        </p:nvGraphicFramePr>
        <p:xfrm>
          <a:off x="3142615" y="3573780"/>
          <a:ext cx="5864225" cy="2859405"/>
        </p:xfrm>
        <a:graphic>
          <a:graphicData uri="http://schemas.openxmlformats.org/drawingml/2006/table">
            <a:tbl>
              <a:tblPr firstRow="1" bandRow="1">
                <a:tableStyleId>{5C22544A-7EE6-4342-B048-85BDC9FD1C3A}</a:tableStyleId>
              </a:tblPr>
              <a:tblGrid>
                <a:gridCol w="1564640"/>
                <a:gridCol w="2472055"/>
                <a:gridCol w="1827530"/>
              </a:tblGrid>
              <a:tr h="591185">
                <a:tc>
                  <a:txBody>
                    <a:bodyPr/>
                    <a:lstStyle/>
                    <a:p>
                      <a:pPr marL="0" marR="0" indent="0" algn="ctr" defTabSz="914400" rtl="0" eaLnBrk="1" fontAlgn="auto" latinLnBrk="0" hangingPunct="1">
                        <a:lnSpc>
                          <a:spcPct val="13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级别</a:t>
                      </a:r>
                      <a:endParaRPr lang="zh-CN" altLang="en-US" sz="1800" dirty="0">
                        <a:latin typeface="微软雅黑" panose="020B0503020204020204" pitchFamily="34" charset="-122"/>
                        <a:ea typeface="微软雅黑" panose="020B0503020204020204" pitchFamily="34" charset="-122"/>
                      </a:endParaRPr>
                    </a:p>
                  </a:txBody>
                  <a:tcPr marL="91449" marR="91449">
                    <a:solidFill>
                      <a:srgbClr val="0075CC"/>
                    </a:solidFill>
                  </a:tcPr>
                </a:tc>
                <a:tc>
                  <a:txBody>
                    <a:bodyPr/>
                    <a:lstStyle/>
                    <a:p>
                      <a:pPr marL="0" marR="0" indent="0" algn="ctr" defTabSz="914400" rtl="0" eaLnBrk="1" fontAlgn="auto" latinLnBrk="0" hangingPunct="1">
                        <a:lnSpc>
                          <a:spcPct val="13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显示信息</a:t>
                      </a:r>
                      <a:endParaRPr lang="zh-CN" altLang="en-US" sz="1800" dirty="0">
                        <a:latin typeface="微软雅黑" panose="020B0503020204020204" pitchFamily="34" charset="-122"/>
                        <a:ea typeface="微软雅黑" panose="020B0503020204020204" pitchFamily="34" charset="-122"/>
                      </a:endParaRPr>
                    </a:p>
                  </a:txBody>
                  <a:tcPr marL="91449" marR="91449">
                    <a:solidFill>
                      <a:srgbClr val="0075CC"/>
                    </a:solidFill>
                  </a:tcPr>
                </a:tc>
                <a:tc>
                  <a:txBody>
                    <a:bodyPr/>
                    <a:lstStyle/>
                    <a:p>
                      <a:pPr marL="0" marR="0" indent="0" algn="ctr" defTabSz="914400" rtl="0" eaLnBrk="1" fontAlgn="auto" latinLnBrk="0" hangingPunct="1">
                        <a:lnSpc>
                          <a:spcPct val="13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日志信息颜色</a:t>
                      </a:r>
                      <a:endParaRPr lang="zh-CN" altLang="en-US" sz="1800" dirty="0">
                        <a:latin typeface="微软雅黑" panose="020B0503020204020204" pitchFamily="34" charset="-122"/>
                        <a:ea typeface="微软雅黑" panose="020B0503020204020204" pitchFamily="34" charset="-122"/>
                      </a:endParaRPr>
                    </a:p>
                  </a:txBody>
                  <a:tcPr marL="91449" marR="91449">
                    <a:solidFill>
                      <a:srgbClr val="0075CC"/>
                    </a:solidFill>
                  </a:tcPr>
                </a:tc>
              </a:tr>
              <a:tr h="37782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verbose(V)</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全部信息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黑色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8460">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debug(D)</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调试信息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蓝色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7825">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info(I)</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一般信息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绿色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7825">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warning(W)</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警告信息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橙色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8460">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error(E)</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错误信息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红色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r h="377825">
                <a:tc>
                  <a:txBody>
                    <a:bodyPr/>
                    <a:lstStyle/>
                    <a:p>
                      <a:r>
                        <a:rPr lang="en-US" altLang="zh-CN" sz="1800" kern="1200" dirty="0">
                          <a:solidFill>
                            <a:schemeClr val="dk1"/>
                          </a:solidFill>
                          <a:effectLst/>
                          <a:latin typeface="微软雅黑" panose="020B0503020204020204" pitchFamily="34" charset="-122"/>
                          <a:ea typeface="微软雅黑" panose="020B0503020204020204" pitchFamily="34" charset="-122"/>
                          <a:cs typeface="+mn-cs"/>
                        </a:rPr>
                        <a:t>assert</a:t>
                      </a:r>
                      <a:endParaRPr lang="en-US"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断言失败后的错误消息</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红色</a:t>
                      </a:r>
                      <a:endParaRPr lang="zh-CN" altLang="zh-CN" sz="1800" kern="1200" dirty="0">
                        <a:solidFill>
                          <a:schemeClr val="dk1"/>
                        </a:solidFill>
                        <a:effectLst/>
                        <a:latin typeface="微软雅黑" panose="020B0503020204020204" pitchFamily="34" charset="-122"/>
                        <a:ea typeface="微软雅黑" panose="020B0503020204020204" pitchFamily="34" charset="-122"/>
                        <a:cs typeface="+mn-cs"/>
                      </a:endParaRPr>
                    </a:p>
                  </a:txBody>
                  <a:tcPr marL="91449" marR="91449"/>
                </a:tc>
              </a:tr>
            </a:tbl>
          </a:graphicData>
        </a:graphic>
      </p:graphicFrame>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1.6.2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Logcat的使用</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76987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sz="2000">
                <a:latin typeface="微软雅黑" panose="020B0503020204020204" pitchFamily="34" charset="-122"/>
                <a:ea typeface="微软雅黑" panose="020B0503020204020204" pitchFamily="34" charset="-122"/>
                <a:cs typeface="微软雅黑" panose="020B0503020204020204" pitchFamily="34" charset="-122"/>
                <a:sym typeface="+mn-lt"/>
              </a:rPr>
              <a:t>本章主要讲解了Android的基础知识，首先介绍了</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Android的发展历史以及体系结构</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，然后讲解</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Android开发环境的搭建</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，接着</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开发了一个HelloWorld程序</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，帮助大家了解</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Android项目的创建、程序的结构，以及资源文件的使用</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。最后介绍了程序调试，包括</a:t>
            </a:r>
            <a:r>
              <a:rPr sz="20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单元测试和Logcat的使用</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。通过本章的学习，希望读者能对Android有一个大致的了解，并会独立搭建Android开发环境，为后续学习Android知识做好铺垫</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lt"/>
              </a:rPr>
              <a:t>。</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t>本</a:t>
            </a:r>
            <a:endParaRPr lang="zh-CN" altLang="en-US" sz="2800" b="1"/>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章</a:t>
            </a:r>
            <a:endParaRPr lang="zh-CN" altLang="en-US" sz="2800" b="1">
              <a:sym typeface="+mn-ea"/>
            </a:endParaRP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小</a:t>
            </a:r>
            <a:endParaRPr lang="zh-CN" altLang="en-US" sz="2800" b="1">
              <a:sym typeface="+mn-ea"/>
            </a:endParaRP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05990" y="2205355"/>
            <a:ext cx="8120380" cy="3921760"/>
          </a:xfrm>
        </p:spPr>
        <p:txBody>
          <a:bodyPr>
            <a:normAutofit fontScale="90000" lnSpcReduction="10000"/>
          </a:bodyPr>
          <a:lstStyle/>
          <a:p>
            <a:r>
              <a:rPr lang="zh-CN" altLang="en-US" dirty="0">
                <a:latin typeface="华文行楷" panose="02010800040101010101" charset="-122"/>
                <a:ea typeface="华文行楷" panose="02010800040101010101" charset="-122"/>
                <a:cs typeface="华文行楷" panose="02010800040101010101" charset="-122"/>
              </a:rPr>
              <a:t>查找资料，了解手机移动开发的平台；</a:t>
            </a:r>
            <a:endParaRPr lang="en-US" altLang="zh-CN" dirty="0">
              <a:latin typeface="华文行楷" panose="02010800040101010101" charset="-122"/>
              <a:ea typeface="华文行楷" panose="02010800040101010101" charset="-122"/>
              <a:cs typeface="华文行楷" panose="02010800040101010101" charset="-122"/>
            </a:endParaRPr>
          </a:p>
          <a:p>
            <a:r>
              <a:rPr lang="zh-CN" altLang="en-US" dirty="0">
                <a:latin typeface="华文行楷" panose="02010800040101010101" charset="-122"/>
                <a:ea typeface="华文行楷" panose="02010800040101010101" charset="-122"/>
                <a:cs typeface="华文行楷" panose="02010800040101010101" charset="-122"/>
              </a:rPr>
              <a:t>学会安装</a:t>
            </a:r>
            <a:r>
              <a:rPr lang="en-US" altLang="zh-CN" dirty="0">
                <a:latin typeface="华文行楷" panose="02010800040101010101" charset="-122"/>
                <a:ea typeface="华文行楷" panose="02010800040101010101" charset="-122"/>
                <a:cs typeface="华文行楷" panose="02010800040101010101" charset="-122"/>
              </a:rPr>
              <a:t>Android</a:t>
            </a:r>
            <a:r>
              <a:rPr lang="zh-CN" altLang="en-US" dirty="0">
                <a:latin typeface="华文行楷" panose="02010800040101010101" charset="-122"/>
                <a:ea typeface="华文行楷" panose="02010800040101010101" charset="-122"/>
                <a:cs typeface="华文行楷" panose="02010800040101010101" charset="-122"/>
              </a:rPr>
              <a:t>开发环境，了解</a:t>
            </a:r>
            <a:r>
              <a:rPr lang="en-US" altLang="zh-CN" dirty="0">
                <a:latin typeface="华文行楷" panose="02010800040101010101" charset="-122"/>
                <a:ea typeface="华文行楷" panose="02010800040101010101" charset="-122"/>
                <a:cs typeface="华文行楷" panose="02010800040101010101" charset="-122"/>
              </a:rPr>
              <a:t>Android</a:t>
            </a:r>
            <a:r>
              <a:rPr lang="zh-CN" altLang="en-US" dirty="0">
                <a:latin typeface="华文行楷" panose="02010800040101010101" charset="-122"/>
                <a:ea typeface="华文行楷" panose="02010800040101010101" charset="-122"/>
                <a:cs typeface="华文行楷" panose="02010800040101010101" charset="-122"/>
              </a:rPr>
              <a:t>程序开发过程；</a:t>
            </a:r>
            <a:endParaRPr lang="en-US" altLang="zh-CN" dirty="0">
              <a:latin typeface="华文行楷" panose="02010800040101010101" charset="-122"/>
              <a:ea typeface="华文行楷" panose="02010800040101010101" charset="-122"/>
              <a:cs typeface="华文行楷" panose="02010800040101010101" charset="-122"/>
            </a:endParaRPr>
          </a:p>
          <a:p>
            <a:r>
              <a:rPr lang="zh-CN" altLang="en-US" dirty="0">
                <a:latin typeface="华文行楷" panose="02010800040101010101" charset="-122"/>
                <a:ea typeface="华文行楷" panose="02010800040101010101" charset="-122"/>
                <a:cs typeface="华文行楷" panose="02010800040101010101" charset="-122"/>
              </a:rPr>
              <a:t>查找资料，对比</a:t>
            </a:r>
            <a:r>
              <a:rPr lang="en-US" altLang="zh-CN" dirty="0">
                <a:latin typeface="华文行楷" panose="02010800040101010101" charset="-122"/>
                <a:ea typeface="华文行楷" panose="02010800040101010101" charset="-122"/>
                <a:cs typeface="华文行楷" panose="02010800040101010101" charset="-122"/>
              </a:rPr>
              <a:t>Android</a:t>
            </a:r>
            <a:r>
              <a:rPr lang="zh-CN" altLang="en-US" dirty="0">
                <a:latin typeface="华文行楷" panose="02010800040101010101" charset="-122"/>
                <a:ea typeface="华文行楷" panose="02010800040101010101" charset="-122"/>
                <a:cs typeface="华文行楷" panose="02010800040101010101" charset="-122"/>
              </a:rPr>
              <a:t>程序和微信小程序开发过程及各自的优缺点；</a:t>
            </a:r>
            <a:endParaRPr lang="zh-CN" altLang="en-US" dirty="0">
              <a:latin typeface="华文行楷" panose="02010800040101010101" charset="-122"/>
              <a:ea typeface="华文行楷" panose="02010800040101010101" charset="-122"/>
              <a:cs typeface="华文行楷" panose="02010800040101010101" charset="-122"/>
            </a:endParaRPr>
          </a:p>
        </p:txBody>
      </p:sp>
      <p:sp>
        <p:nvSpPr>
          <p:cNvPr id="3" name="标题 2"/>
          <p:cNvSpPr>
            <a:spLocks noGrp="1"/>
          </p:cNvSpPr>
          <p:nvPr>
            <p:ph type="title"/>
          </p:nvPr>
        </p:nvSpPr>
        <p:spPr>
          <a:xfrm>
            <a:off x="1918525" y="981749"/>
            <a:ext cx="8231124" cy="898526"/>
          </a:xfrm>
        </p:spPr>
        <p:txBody>
          <a:bodyPr>
            <a:normAutofit fontScale="90000"/>
          </a:bodyPr>
          <a:lstStyle/>
          <a:p>
            <a:pPr algn="ctr"/>
            <a:r>
              <a:rPr lang="zh-CN" altLang="en-US" sz="5400" dirty="0">
                <a:latin typeface="隶书" panose="02010509060101010101" charset="-122"/>
                <a:ea typeface="隶书" panose="02010509060101010101" charset="-122"/>
              </a:rPr>
              <a:t>作业</a:t>
            </a:r>
            <a:endParaRPr lang="zh-CN" altLang="en-US" sz="5400" dirty="0">
              <a:latin typeface="隶书" panose="02010509060101010101" charset="-122"/>
              <a:ea typeface="隶书"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PA" val="v5.2.7"/>
  <p:tag name="RESOURCELIBID_ANIM" val="460"/>
</p:tagLst>
</file>

<file path=ppt/tags/tag10.xml><?xml version="1.0" encoding="utf-8"?>
<p:tagLst xmlns:p="http://schemas.openxmlformats.org/presentationml/2006/main">
  <p:tag name="PA" val="v5.2.7"/>
  <p:tag name="RESOURCELIBID_ANIM" val="460"/>
</p:tagLst>
</file>

<file path=ppt/tags/tag11.xml><?xml version="1.0" encoding="utf-8"?>
<p:tagLst xmlns:p="http://schemas.openxmlformats.org/presentationml/2006/main">
  <p:tag name="PA" val="v5.2.7"/>
  <p:tag name="RESOURCELIBID_ANIM" val="460"/>
</p:tagLst>
</file>

<file path=ppt/tags/tag12.xml><?xml version="1.0" encoding="utf-8"?>
<p:tagLst xmlns:p="http://schemas.openxmlformats.org/presentationml/2006/main">
  <p:tag name="PA" val="v5.2.7"/>
  <p:tag name="RESOURCELIBID_ANIM" val="460"/>
</p:tagLst>
</file>

<file path=ppt/tags/tag13.xml><?xml version="1.0" encoding="utf-8"?>
<p:tagLst xmlns:p="http://schemas.openxmlformats.org/presentationml/2006/main">
  <p:tag name="PA" val="v5.2.7"/>
  <p:tag name="RESOURCELIBID_ANIM" val="460"/>
</p:tagLst>
</file>

<file path=ppt/tags/tag14.xml><?xml version="1.0" encoding="utf-8"?>
<p:tagLst xmlns:p="http://schemas.openxmlformats.org/presentationml/2006/main">
  <p:tag name="PA" val="v5.2.7"/>
  <p:tag name="RESOURCELIBID_ANIM" val="460"/>
</p:tagLst>
</file>

<file path=ppt/tags/tag15.xml><?xml version="1.0" encoding="utf-8"?>
<p:tagLst xmlns:p="http://schemas.openxmlformats.org/presentationml/2006/main">
  <p:tag name="PA" val="v5.2.7"/>
  <p:tag name="RESOURCELIBID_ANIM" val="460"/>
</p:tagLst>
</file>

<file path=ppt/tags/tag16.xml><?xml version="1.0" encoding="utf-8"?>
<p:tagLst xmlns:p="http://schemas.openxmlformats.org/presentationml/2006/main">
  <p:tag name="PA" val="v5.2.7"/>
  <p:tag name="RESOURCELIBID_ANIM" val="460"/>
</p:tagLst>
</file>

<file path=ppt/tags/tag17.xml><?xml version="1.0" encoding="utf-8"?>
<p:tagLst xmlns:p="http://schemas.openxmlformats.org/presentationml/2006/main">
  <p:tag name="PA" val="v5.2.7"/>
  <p:tag name="RESOURCELIBID_ANIM" val="460"/>
</p:tagLst>
</file>

<file path=ppt/tags/tag18.xml><?xml version="1.0" encoding="utf-8"?>
<p:tagLst xmlns:p="http://schemas.openxmlformats.org/presentationml/2006/main">
  <p:tag name="PA" val="v5.2.7"/>
  <p:tag name="RESOURCELIBID_ANIM" val="460"/>
</p:tagLst>
</file>

<file path=ppt/tags/tag19.xml><?xml version="1.0" encoding="utf-8"?>
<p:tagLst xmlns:p="http://schemas.openxmlformats.org/presentationml/2006/main">
  <p:tag name="PA" val="v5.2.7"/>
  <p:tag name="RESOURCELIBID_ANIM" val="460"/>
</p:tagLst>
</file>

<file path=ppt/tags/tag2.xml><?xml version="1.0" encoding="utf-8"?>
<p:tagLst xmlns:p="http://schemas.openxmlformats.org/presentationml/2006/main">
  <p:tag name="PA" val="v5.2.7"/>
  <p:tag name="RESOURCELIBID_ANIM" val="460"/>
</p:tagLst>
</file>

<file path=ppt/tags/tag20.xml><?xml version="1.0" encoding="utf-8"?>
<p:tagLst xmlns:p="http://schemas.openxmlformats.org/presentationml/2006/main">
  <p:tag name="PA" val="v5.2.7"/>
  <p:tag name="RESOURCELIBID_ANIM" val="460"/>
</p:tagLst>
</file>

<file path=ppt/tags/tag21.xml><?xml version="1.0" encoding="utf-8"?>
<p:tagLst xmlns:p="http://schemas.openxmlformats.org/presentationml/2006/main">
  <p:tag name="PA" val="v5.2.7"/>
  <p:tag name="RESOURCELIBID_ANIM" val="460"/>
</p:tagLst>
</file>

<file path=ppt/tags/tag22.xml><?xml version="1.0" encoding="utf-8"?>
<p:tagLst xmlns:p="http://schemas.openxmlformats.org/presentationml/2006/main">
  <p:tag name="PA" val="v5.2.7"/>
  <p:tag name="RESOURCELIBID_ANIM" val="460"/>
</p:tagLst>
</file>

<file path=ppt/tags/tag23.xml><?xml version="1.0" encoding="utf-8"?>
<p:tagLst xmlns:p="http://schemas.openxmlformats.org/presentationml/2006/main">
  <p:tag name="PA" val="v5.2.7"/>
  <p:tag name="RESOURCELIBID_ANIM" val="460"/>
</p:tagLst>
</file>

<file path=ppt/tags/tag24.xml><?xml version="1.0" encoding="utf-8"?>
<p:tagLst xmlns:p="http://schemas.openxmlformats.org/presentationml/2006/main">
  <p:tag name="PA" val="v5.2.7"/>
  <p:tag name="RESOURCELIBID_ANIM" val="460"/>
</p:tagLst>
</file>

<file path=ppt/tags/tag25.xml><?xml version="1.0" encoding="utf-8"?>
<p:tagLst xmlns:p="http://schemas.openxmlformats.org/presentationml/2006/main">
  <p:tag name="PA" val="v5.2.7"/>
  <p:tag name="RESOURCELIBID_ANIM" val="460"/>
</p:tagLst>
</file>

<file path=ppt/tags/tag26.xml><?xml version="1.0" encoding="utf-8"?>
<p:tagLst xmlns:p="http://schemas.openxmlformats.org/presentationml/2006/main">
  <p:tag name="PA" val="v5.2.7"/>
  <p:tag name="RESOURCELIBID_ANIM" val="460"/>
</p:tagLst>
</file>

<file path=ppt/tags/tag27.xml><?xml version="1.0" encoding="utf-8"?>
<p:tagLst xmlns:p="http://schemas.openxmlformats.org/presentationml/2006/main">
  <p:tag name="PA" val="v5.2.7"/>
  <p:tag name="RESOURCELIBID_ANIM" val="460"/>
</p:tagLst>
</file>

<file path=ppt/tags/tag28.xml><?xml version="1.0" encoding="utf-8"?>
<p:tagLst xmlns:p="http://schemas.openxmlformats.org/presentationml/2006/main">
  <p:tag name="PA" val="v5.2.7"/>
  <p:tag name="RESOURCELIBID_ANIM" val="460"/>
</p:tagLst>
</file>

<file path=ppt/tags/tag29.xml><?xml version="1.0" encoding="utf-8"?>
<p:tagLst xmlns:p="http://schemas.openxmlformats.org/presentationml/2006/main">
  <p:tag name="PA" val="v5.2.7"/>
  <p:tag name="RESOURCELIBID_ANIM" val="460"/>
</p:tagLst>
</file>

<file path=ppt/tags/tag3.xml><?xml version="1.0" encoding="utf-8"?>
<p:tagLst xmlns:p="http://schemas.openxmlformats.org/presentationml/2006/main">
  <p:tag name="PA" val="v5.2.7"/>
  <p:tag name="RESOURCELIBID_ANIM" val="460"/>
</p:tagLst>
</file>

<file path=ppt/tags/tag30.xml><?xml version="1.0" encoding="utf-8"?>
<p:tagLst xmlns:p="http://schemas.openxmlformats.org/presentationml/2006/main">
  <p:tag name="PA" val="v5.2.7"/>
  <p:tag name="RESOURCELIBID_ANIM" val="460"/>
</p:tagLst>
</file>

<file path=ppt/tags/tag31.xml><?xml version="1.0" encoding="utf-8"?>
<p:tagLst xmlns:p="http://schemas.openxmlformats.org/presentationml/2006/main">
  <p:tag name="PA" val="v5.2.7"/>
  <p:tag name="RESOURCELIBID_ANIM" val="460"/>
</p:tagLst>
</file>

<file path=ppt/tags/tag32.xml><?xml version="1.0" encoding="utf-8"?>
<p:tagLst xmlns:p="http://schemas.openxmlformats.org/presentationml/2006/main">
  <p:tag name="PA" val="v5.2.7"/>
  <p:tag name="RESOURCELIBID_ANIM" val="460"/>
</p:tagLst>
</file>

<file path=ppt/tags/tag33.xml><?xml version="1.0" encoding="utf-8"?>
<p:tagLst xmlns:p="http://schemas.openxmlformats.org/presentationml/2006/main">
  <p:tag name="PA" val="v5.2.7"/>
  <p:tag name="RESOURCELIBID_ANIM" val="460"/>
</p:tagLst>
</file>

<file path=ppt/tags/tag34.xml><?xml version="1.0" encoding="utf-8"?>
<p:tagLst xmlns:p="http://schemas.openxmlformats.org/presentationml/2006/main">
  <p:tag name="KSO_WM_UNIT_TABLE_BEAUTIFY" val="smartTable{583fb49f-5dab-4325-ae46-efa4c3aa0db0}"/>
  <p:tag name="TABLE_ENDDRAG_ORIGIN_RECT" val="595*189"/>
  <p:tag name="TABLE_ENDDRAG_RECT" val="99*315*595*189"/>
</p:tagLst>
</file>

<file path=ppt/tags/tag35.xml><?xml version="1.0" encoding="utf-8"?>
<p:tagLst xmlns:p="http://schemas.openxmlformats.org/presentationml/2006/main">
  <p:tag name="KSO_WM_UNIT_TABLE_BEAUTIFY" val="smartTable{545295c3-9983-4c4d-93da-c7da2656e75e}"/>
  <p:tag name="TABLE_ENDDRAG_ORIGIN_RECT" val="462*237"/>
  <p:tag name="TABLE_ENDDRAG_RECT" val="298*258*462*237"/>
</p:tagLst>
</file>

<file path=ppt/tags/tag36.xml><?xml version="1.0" encoding="utf-8"?>
<p:tagLst xmlns:p="http://schemas.openxmlformats.org/presentationml/2006/main">
  <p:tag name="KSO_WM_UNIT_TABLE_BEAUTIFY" val="smartTable{2f8a5f78-703e-43b6-8f70-2649e4f1061c}"/>
</p:tagLst>
</file>

<file path=ppt/tags/tag37.xml><?xml version="1.0" encoding="utf-8"?>
<p:tagLst xmlns:p="http://schemas.openxmlformats.org/presentationml/2006/main">
  <p:tag name="ISPRING_RESOURCE_PATHS_HASH_PRESENTER" val="3f15e6573a385e41c33bb97e7105a62faa5c484"/>
  <p:tag name="KSO_WPP_MARK_KEY" val="ac61f0c0-1be0-462d-b579-d17f18a10b6d"/>
  <p:tag name="COMMONDATA" val="eyJoZGlkIjoiMWNmMDM5MGE3MjJiZDQ1ZjdiMzM3NTNjYjdjYWI1M2MifQ=="/>
</p:tagLst>
</file>

<file path=ppt/tags/tag4.xml><?xml version="1.0" encoding="utf-8"?>
<p:tagLst xmlns:p="http://schemas.openxmlformats.org/presentationml/2006/main">
  <p:tag name="PA" val="v5.2.7"/>
  <p:tag name="RESOURCELIBID_ANIM" val="460"/>
</p:tagLst>
</file>

<file path=ppt/tags/tag5.xml><?xml version="1.0" encoding="utf-8"?>
<p:tagLst xmlns:p="http://schemas.openxmlformats.org/presentationml/2006/main">
  <p:tag name="PA" val="v5.2.7"/>
  <p:tag name="RESOURCELIBID_ANIM" val="460"/>
</p:tagLst>
</file>

<file path=ppt/tags/tag6.xml><?xml version="1.0" encoding="utf-8"?>
<p:tagLst xmlns:p="http://schemas.openxmlformats.org/presentationml/2006/main">
  <p:tag name="PA" val="v5.2.7"/>
  <p:tag name="RESOURCELIBID_ANIM" val="460"/>
</p:tagLst>
</file>

<file path=ppt/tags/tag7.xml><?xml version="1.0" encoding="utf-8"?>
<p:tagLst xmlns:p="http://schemas.openxmlformats.org/presentationml/2006/main">
  <p:tag name="PA" val="v5.2.7"/>
  <p:tag name="RESOURCELIBID_ANIM" val="460"/>
</p:tagLst>
</file>

<file path=ppt/tags/tag8.xml><?xml version="1.0" encoding="utf-8"?>
<p:tagLst xmlns:p="http://schemas.openxmlformats.org/presentationml/2006/main">
  <p:tag name="PA" val="v5.2.7"/>
  <p:tag name="RESOURCELIBID_ANIM" val="460"/>
</p:tagLst>
</file>

<file path=ppt/tags/tag9.xml><?xml version="1.0" encoding="utf-8"?>
<p:tagLst xmlns:p="http://schemas.openxmlformats.org/presentationml/2006/main">
  <p:tag name="PA" val="v5.2.7"/>
  <p:tag name="RESOURCELIBID_ANIM" val="46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12738</Words>
  <Application>WPS 演示</Application>
  <PresentationFormat>自定义</PresentationFormat>
  <Paragraphs>1114</Paragraphs>
  <Slides>93</Slides>
  <Notes>27</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93</vt:i4>
      </vt:variant>
    </vt:vector>
  </HeadingPairs>
  <TitlesOfParts>
    <vt:vector size="120" baseType="lpstr">
      <vt:lpstr>Arial</vt:lpstr>
      <vt:lpstr>宋体</vt:lpstr>
      <vt:lpstr>Wingdings</vt:lpstr>
      <vt:lpstr>微软雅黑</vt:lpstr>
      <vt:lpstr>思源黑体 CN Medium</vt:lpstr>
      <vt:lpstr>黑体</vt:lpstr>
      <vt:lpstr>字魂58号-创中黑</vt:lpstr>
      <vt:lpstr>Source Han Sans K Bold</vt:lpstr>
      <vt:lpstr>Calibri</vt:lpstr>
      <vt:lpstr>思源黑体 CN Regular</vt:lpstr>
      <vt:lpstr>Yu Gothic UI Semibold</vt:lpstr>
      <vt:lpstr>U.S. 101</vt:lpstr>
      <vt:lpstr>Segoe Print</vt:lpstr>
      <vt:lpstr>Roboto</vt:lpstr>
      <vt:lpstr>Times New Roman</vt:lpstr>
      <vt:lpstr>Open Sans Light</vt:lpstr>
      <vt:lpstr>字魂105号-简雅黑</vt:lpstr>
      <vt:lpstr>Arial Unicode MS</vt:lpstr>
      <vt:lpstr>Impact</vt:lpstr>
      <vt:lpstr>Wingdings</vt:lpstr>
      <vt:lpstr>Verdana</vt:lpstr>
      <vt:lpstr>等线</vt:lpstr>
      <vt:lpstr>Lato Light</vt:lpstr>
      <vt:lpstr>华文行楷</vt:lpstr>
      <vt:lpstr>隶书</vt:lpstr>
      <vt:lpstr>webwppDefTheme</vt:lpstr>
      <vt:lpstr>Office 主题</vt:lpstr>
      <vt:lpstr>智能终端系统及应用开发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zhwill</cp:lastModifiedBy>
  <cp:revision>959</cp:revision>
  <dcterms:created xsi:type="dcterms:W3CDTF">2020-11-11T09:29:00Z</dcterms:created>
  <dcterms:modified xsi:type="dcterms:W3CDTF">2023-04-13T13:18:56Z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744D8EB2E76D4847A8112CE6B167364B</vt:lpwstr>
  </property>
</Properties>
</file>