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notesMasterIdLst>
    <p:notesMasterId r:id="rId5"/>
  </p:notesMasterIdLst>
  <p:handoutMasterIdLst>
    <p:handoutMasterId r:id="rId53"/>
  </p:handoutMasterIdLst>
  <p:sldIdLst>
    <p:sldId id="325" r:id="rId4"/>
    <p:sldId id="264" r:id="rId6"/>
    <p:sldId id="328" r:id="rId7"/>
    <p:sldId id="327" r:id="rId8"/>
    <p:sldId id="309" r:id="rId9"/>
    <p:sldId id="259" r:id="rId10"/>
    <p:sldId id="781" r:id="rId11"/>
    <p:sldId id="885" r:id="rId12"/>
    <p:sldId id="888" r:id="rId13"/>
    <p:sldId id="887" r:id="rId14"/>
    <p:sldId id="891" r:id="rId15"/>
    <p:sldId id="892" r:id="rId16"/>
    <p:sldId id="893" r:id="rId17"/>
    <p:sldId id="890" r:id="rId18"/>
    <p:sldId id="894" r:id="rId19"/>
    <p:sldId id="895" r:id="rId20"/>
    <p:sldId id="896" r:id="rId21"/>
    <p:sldId id="889" r:id="rId22"/>
    <p:sldId id="945" r:id="rId23"/>
    <p:sldId id="946" r:id="rId24"/>
    <p:sldId id="947" r:id="rId25"/>
    <p:sldId id="948" r:id="rId26"/>
    <p:sldId id="944" r:id="rId27"/>
    <p:sldId id="943" r:id="rId28"/>
    <p:sldId id="995" r:id="rId29"/>
    <p:sldId id="996" r:id="rId30"/>
    <p:sldId id="999" r:id="rId31"/>
    <p:sldId id="1000" r:id="rId32"/>
    <p:sldId id="998" r:id="rId33"/>
    <p:sldId id="1001" r:id="rId34"/>
    <p:sldId id="1002" r:id="rId35"/>
    <p:sldId id="1003" r:id="rId36"/>
    <p:sldId id="997" r:id="rId37"/>
    <p:sldId id="1006" r:id="rId38"/>
    <p:sldId id="1007" r:id="rId39"/>
    <p:sldId id="1008" r:id="rId40"/>
    <p:sldId id="1005" r:id="rId41"/>
    <p:sldId id="1016" r:id="rId42"/>
    <p:sldId id="1015" r:id="rId43"/>
    <p:sldId id="1017" r:id="rId44"/>
    <p:sldId id="1024" r:id="rId45"/>
    <p:sldId id="1025" r:id="rId46"/>
    <p:sldId id="1026" r:id="rId47"/>
    <p:sldId id="1027" r:id="rId48"/>
    <p:sldId id="1028" r:id="rId49"/>
    <p:sldId id="854" r:id="rId50"/>
    <p:sldId id="338" r:id="rId51"/>
    <p:sldId id="326" r:id="rId52"/>
  </p:sldIdLst>
  <p:sldSz cx="12190095" cy="6859270"/>
  <p:notesSz cx="6858000" cy="9144000"/>
  <p:custDataLst>
    <p:tags r:id="rId58"/>
  </p:custDataLst>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帐户" initials="M帐"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0075CC"/>
    <a:srgbClr val="1369B2"/>
    <a:srgbClr val="FAFAFA"/>
    <a:srgbClr val="F2F2F2"/>
    <a:srgbClr val="006BBC"/>
    <a:srgbClr val="008DF6"/>
    <a:srgbClr val="005DA2"/>
    <a:srgbClr val="F5F5F5"/>
    <a:srgbClr val="3992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72" autoAdjust="0"/>
    <p:restoredTop sz="55672" autoAdjust="0"/>
  </p:normalViewPr>
  <p:slideViewPr>
    <p:cSldViewPr>
      <p:cViewPr varScale="1">
        <p:scale>
          <a:sx n="54" d="100"/>
          <a:sy n="54" d="100"/>
        </p:scale>
        <p:origin x="78" y="1308"/>
      </p:cViewPr>
      <p:guideLst>
        <p:guide orient="horz" pos="2337"/>
        <p:guide pos="294"/>
        <p:guide pos="6514"/>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3116"/>
        <p:guide pos="2078"/>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8" Type="http://schemas.openxmlformats.org/officeDocument/2006/relationships/tags" Target="tags/tag9.xml"/><Relationship Id="rId57" Type="http://schemas.openxmlformats.org/officeDocument/2006/relationships/commentAuthors" Target="commentAuthors.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handoutMaster" Target="handoutMasters/handoutMaster1.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777" y="2309308"/>
            <a:ext cx="10850541" cy="899333"/>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820" y="3566185"/>
            <a:ext cx="10850454" cy="801518"/>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5365"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304" y="834057"/>
            <a:ext cx="10463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15" y="390618"/>
            <a:ext cx="520428" cy="274702"/>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31" y="6526138"/>
            <a:ext cx="2909155" cy="276999"/>
          </a:xfrm>
          <a:prstGeom prst="rect">
            <a:avLst/>
          </a:prstGeom>
          <a:noFill/>
        </p:spPr>
        <p:txBody>
          <a:bodyPr wrap="square" rtlCol="0">
            <a:spAutoFit/>
          </a:bodyPr>
          <a:lstStyle/>
          <a:p>
            <a:r>
              <a:rPr lang="en-US" altLang="zh-CN" sz="1200" b="0" err="1" smtClean="0">
                <a:solidFill>
                  <a:srgbClr val="595959"/>
                </a:solidFill>
                <a:latin typeface="微软雅黑" panose="020B0503020204020204" pitchFamily="34" charset="-122"/>
                <a:ea typeface="微软雅黑" panose="020B0503020204020204" pitchFamily="34" charset="-122"/>
              </a:rPr>
              <a:t>yx.ityxb.com</a:t>
            </a:r>
            <a:endParaRPr lang="zh-CN" altLang="en-US" sz="1200" b="0" smtClean="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4447"/>
            <a:ext cx="10631710" cy="8463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3717" y="6794446"/>
            <a:ext cx="1486695" cy="8463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2"/>
            <a:ext cx="10361851" cy="1362390"/>
          </a:xfrm>
        </p:spPr>
        <p:txBody>
          <a:bodyPr anchor="t"/>
          <a:lstStyle>
            <a:lvl1pPr algn="l">
              <a:defRPr sz="53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2959" y="2907386"/>
            <a:ext cx="10361851" cy="1500534"/>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800" indent="0">
              <a:buNone/>
              <a:defRPr sz="1900">
                <a:solidFill>
                  <a:schemeClr val="tx1">
                    <a:tint val="75000"/>
                  </a:schemeClr>
                </a:solidFill>
              </a:defRPr>
            </a:lvl4pPr>
            <a:lvl5pPr marL="2438400" indent="0">
              <a:buNone/>
              <a:defRPr sz="1900">
                <a:solidFill>
                  <a:schemeClr val="tx1">
                    <a:tint val="75000"/>
                  </a:schemeClr>
                </a:solidFill>
              </a:defRPr>
            </a:lvl5pPr>
            <a:lvl6pPr marL="3048000" indent="0">
              <a:buNone/>
              <a:defRPr sz="1900">
                <a:solidFill>
                  <a:schemeClr val="tx1">
                    <a:tint val="75000"/>
                  </a:schemeClr>
                </a:solidFill>
              </a:defRPr>
            </a:lvl6pPr>
            <a:lvl7pPr marL="3657600" indent="0">
              <a:buNone/>
              <a:defRPr sz="1900">
                <a:solidFill>
                  <a:schemeClr val="tx1">
                    <a:tint val="75000"/>
                  </a:schemeClr>
                </a:solidFill>
              </a:defRPr>
            </a:lvl7pPr>
            <a:lvl8pPr marL="4267200" indent="0">
              <a:buNone/>
              <a:defRPr sz="1900">
                <a:solidFill>
                  <a:schemeClr val="tx1">
                    <a:tint val="75000"/>
                  </a:schemeClr>
                </a:solidFill>
              </a:defRPr>
            </a:lvl8pPr>
            <a:lvl9pPr marL="4876800" indent="0">
              <a:buNone/>
              <a:defRPr sz="19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521"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6793"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521" y="1535469"/>
            <a:ext cx="5386216"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521" y="2175378"/>
            <a:ext cx="5386216"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562" y="1535469"/>
            <a:ext cx="5388332"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562" y="2175378"/>
            <a:ext cx="5388332"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等腰三角形 7"/>
          <p:cNvSpPr/>
          <p:nvPr userDrawn="1"/>
        </p:nvSpPr>
        <p:spPr>
          <a:xfrm flipH="1" flipV="1">
            <a:off x="-767029" y="-29126"/>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539" y="0"/>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5438" y="4298493"/>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693670"/>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8623" y="3693670"/>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cxnSp>
        <p:nvCxnSpPr>
          <p:cNvPr id="8" name="直接连接符 7"/>
          <p:cNvCxnSpPr/>
          <p:nvPr userDrawn="1"/>
        </p:nvCxnSpPr>
        <p:spPr>
          <a:xfrm>
            <a:off x="984634" y="1413103"/>
            <a:ext cx="1019847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7120" y="654595"/>
            <a:ext cx="575989" cy="577246"/>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79153" y="655120"/>
            <a:ext cx="575989" cy="576197"/>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3137" y="654595"/>
            <a:ext cx="577036" cy="577246"/>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1187" y="654595"/>
            <a:ext cx="577036" cy="577246"/>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5170" y="654595"/>
            <a:ext cx="577036" cy="577246"/>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22998" y="3789834"/>
            <a:ext cx="3952633" cy="616956"/>
          </a:xfrm>
          <a:prstGeom prst="rect">
            <a:avLst/>
          </a:prstGeom>
        </p:spPr>
      </p:pic>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40" name="等腰三角形 39"/>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394" y="-28491"/>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174" y="635"/>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073" y="4299128"/>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437345"/>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1958" y="3437345"/>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3"/>
          <a:srcRect l="114" t="60287" r="-114" b="572"/>
          <a:stretch>
            <a:fillRect/>
          </a:stretch>
        </p:blipFill>
        <p:spPr>
          <a:xfrm>
            <a:off x="2480310" y="2508250"/>
            <a:ext cx="7532370" cy="165798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521" y="274702"/>
            <a:ext cx="8025355" cy="585288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39974" y="727845"/>
            <a:ext cx="3931306" cy="1115266"/>
          </a:xfrm>
        </p:spPr>
        <p:txBody>
          <a:bodyPr anchor="ctr" anchorCtr="0"/>
          <a:lstStyle>
            <a:lvl1pPr>
              <a:defRPr sz="32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5137617" y="727845"/>
            <a:ext cx="6171235" cy="5404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839974" y="2240060"/>
            <a:ext cx="3931306" cy="3892636"/>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zh-CN" altLang="en-US" smtClean="0"/>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sym typeface="+mn-ea"/>
            </a:endParaRPr>
          </a:p>
          <a:p>
            <a:pPr lvl="0"/>
            <a:r>
              <a:rPr lang="zh-CN" altLang="en-US" smtClean="0">
                <a:sym typeface="+mn-ea"/>
              </a:rPr>
              <a:t>单击此处编辑正文</a:t>
            </a:r>
            <a:endParaRPr lang="zh-CN" altLang="en-US" smtClean="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69820" y="5606183"/>
            <a:ext cx="10850454" cy="558268"/>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69820" y="641469"/>
            <a:ext cx="10850454" cy="4556969"/>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4539" cy="686943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22"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6787"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777" y="623706"/>
            <a:ext cx="10850541" cy="899333"/>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2" name="组合 41"/>
          <p:cNvGrpSpPr/>
          <p:nvPr userDrawn="1"/>
        </p:nvGrpSpPr>
        <p:grpSpPr>
          <a:xfrm>
            <a:off x="0" y="2202951"/>
            <a:ext cx="12190413" cy="242026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19172" y="1700153"/>
            <a:ext cx="575989" cy="577246"/>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1205" y="1700678"/>
            <a:ext cx="575989" cy="576197"/>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5189" y="1700153"/>
            <a:ext cx="577036" cy="577246"/>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238" y="1700153"/>
            <a:ext cx="577036" cy="577246"/>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222" y="1700153"/>
            <a:ext cx="577036" cy="577246"/>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4" Type="http://schemas.openxmlformats.org/officeDocument/2006/relationships/theme" Target="../theme/theme2.xml"/><Relationship Id="rId13" Type="http://schemas.openxmlformats.org/officeDocument/2006/relationships/slideLayout" Target="../slideLayouts/slideLayout21.xml"/><Relationship Id="rId12" Type="http://schemas.openxmlformats.org/officeDocument/2006/relationships/slideLayout" Target="../slideLayouts/slideLayout20.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605" y="6351009"/>
            <a:ext cx="2699578" cy="316859"/>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5357" y="6351009"/>
            <a:ext cx="3959381" cy="316859"/>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a:p>
        </p:txBody>
      </p:sp>
      <p:sp>
        <p:nvSpPr>
          <p:cNvPr id="6" name="灯片编号占位符 5"/>
          <p:cNvSpPr>
            <a:spLocks noGrp="1"/>
          </p:cNvSpPr>
          <p:nvPr>
            <p:ph type="sldNum" sz="quarter" idx="4"/>
          </p:nvPr>
        </p:nvSpPr>
        <p:spPr>
          <a:xfrm>
            <a:off x="8609254" y="6351009"/>
            <a:ext cx="2699578" cy="316859"/>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mc:Choice xmlns:p14="http://schemas.microsoft.com/office/powerpoint/2010/main" Requires="p14">
      <p:transition p14:dur="10"/>
    </mc:Choice>
    <mc:Fallback>
      <p:transition/>
    </mc:Fallback>
  </mc:AlternateConten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6765"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2"/>
            <a:ext cx="10971372" cy="1143265"/>
          </a:xfrm>
          <a:prstGeom prst="rect">
            <a:avLst/>
          </a:prstGeom>
        </p:spPr>
        <p:txBody>
          <a:bodyPr vert="horz" lIns="121917" tIns="60958" rIns="121917" bIns="60958"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521" y="1600572"/>
            <a:ext cx="10971372" cy="4527011"/>
          </a:xfrm>
          <a:prstGeom prst="rect">
            <a:avLst/>
          </a:prstGeom>
        </p:spPr>
        <p:txBody>
          <a:bodyPr vert="horz" lIns="121917" tIns="60958" rIns="121917" bIns="60958"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521" y="6357822"/>
            <a:ext cx="2844430" cy="365210"/>
          </a:xfrm>
          <a:prstGeom prst="rect">
            <a:avLst/>
          </a:prstGeom>
        </p:spPr>
        <p:txBody>
          <a:bodyPr vert="horz" lIns="121917" tIns="60958" rIns="121917" bIns="60958" rtlCol="0" anchor="ctr"/>
          <a:lstStyle>
            <a:lvl1pPr algn="l">
              <a:defRPr sz="16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21917" tIns="60958" rIns="121917" bIns="60958"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21917" tIns="60958" rIns="121917" bIns="60958" rtlCol="0" anchor="ctr"/>
          <a:lstStyle>
            <a:lvl1pPr algn="r">
              <a:defRPr sz="16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5.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9.xml"/><Relationship Id="rId2" Type="http://schemas.openxmlformats.org/officeDocument/2006/relationships/image" Target="../media/image4.jpe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34.xml.rels><?xml version="1.0" encoding="UTF-8" standalone="yes"?>
<Relationships xmlns="http://schemas.openxmlformats.org/package/2006/relationships"><Relationship Id="rId7" Type="http://schemas.openxmlformats.org/officeDocument/2006/relationships/slideLayout" Target="../slideLayouts/slideLayout10.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1.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5.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2062758" y="2598797"/>
            <a:ext cx="8280920" cy="829945"/>
          </a:xfrm>
          <a:prstGeom prst="rect">
            <a:avLst/>
          </a:prstGeom>
          <a:noFill/>
        </p:spPr>
        <p:txBody>
          <a:bodyPr wrap="square" rtlCol="0">
            <a:spAutoFit/>
          </a:bodyPr>
          <a:lstStyle/>
          <a:p>
            <a:pPr algn="ctr"/>
            <a:r>
              <a:rPr lang="zh-CN" altLang="en-US" sz="4800" smtClean="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4800" smtClean="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10</a:t>
            </a:r>
            <a:r>
              <a:rPr lang="zh-CN" altLang="en-US" sz="4800" smtClean="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图形图像处理</a:t>
            </a:r>
            <a:endParaRPr lang="en-US" altLang="zh-CN" sz="4800" smtClean="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endParaRPr>
          </a:p>
        </p:txBody>
      </p:sp>
      <p:sp>
        <p:nvSpPr>
          <p:cNvPr id="68" name="Rectangle 4"/>
          <p:cNvSpPr txBox="1">
            <a:spLocks noChangeArrowheads="1"/>
          </p:cNvSpPr>
          <p:nvPr/>
        </p:nvSpPr>
        <p:spPr>
          <a:xfrm>
            <a:off x="3574926" y="3861589"/>
            <a:ext cx="6337955" cy="430312"/>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400">
                <a:solidFill>
                  <a:srgbClr val="595959"/>
                </a:solidFill>
                <a:latin typeface="微软雅黑" panose="020B0503020204020204" pitchFamily="34" charset="-122"/>
                <a:ea typeface="微软雅黑" panose="020B0503020204020204" pitchFamily="34" charset="-122"/>
                <a:cs typeface="+mn-ea"/>
                <a:sym typeface="+mn-lt"/>
              </a:rPr>
              <a:t>《Android</a:t>
            </a:r>
            <a:r>
              <a:rPr lang="zh-CN" altLang="en-US" sz="2400">
                <a:solidFill>
                  <a:srgbClr val="595959"/>
                </a:solidFill>
                <a:latin typeface="微软雅黑" panose="020B0503020204020204" pitchFamily="34" charset="-122"/>
                <a:ea typeface="微软雅黑" panose="020B0503020204020204" pitchFamily="34" charset="-122"/>
                <a:cs typeface="+mn-ea"/>
                <a:sym typeface="+mn-lt"/>
              </a:rPr>
              <a:t>移动开发基础案例教程（第</a:t>
            </a:r>
            <a:r>
              <a:rPr lang="en-US" altLang="zh-CN" sz="2400">
                <a:solidFill>
                  <a:srgbClr val="595959"/>
                </a:solidFill>
                <a:latin typeface="微软雅黑" panose="020B0503020204020204" pitchFamily="34" charset="-122"/>
                <a:ea typeface="微软雅黑" panose="020B0503020204020204" pitchFamily="34" charset="-122"/>
                <a:cs typeface="+mn-ea"/>
                <a:sym typeface="+mn-lt"/>
              </a:rPr>
              <a:t>2</a:t>
            </a:r>
            <a:r>
              <a:rPr lang="zh-CN" altLang="en-US" sz="2400">
                <a:solidFill>
                  <a:srgbClr val="595959"/>
                </a:solidFill>
                <a:latin typeface="微软雅黑" panose="020B0503020204020204" pitchFamily="34" charset="-122"/>
                <a:ea typeface="微软雅黑" panose="020B0503020204020204" pitchFamily="34" charset="-122"/>
                <a:cs typeface="+mn-ea"/>
                <a:sym typeface="+mn-lt"/>
              </a:rPr>
              <a:t>版）</a:t>
            </a:r>
            <a:r>
              <a:rPr lang="en-US" altLang="zh-CN" sz="2400" smtClean="0">
                <a:solidFill>
                  <a:srgbClr val="595959"/>
                </a:solidFill>
                <a:latin typeface="微软雅黑" panose="020B0503020204020204" pitchFamily="34" charset="-122"/>
                <a:ea typeface="微软雅黑" panose="020B0503020204020204" pitchFamily="34" charset="-122"/>
                <a:cs typeface="+mn-ea"/>
                <a:sym typeface="+mn-lt"/>
              </a:rPr>
              <a:t>》</a:t>
            </a:r>
            <a:endParaRPr lang="zh-CN" altLang="en-US" sz="240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6"/>
          <p:cNvSpPr>
            <a:spLocks noChangeArrowheads="1"/>
          </p:cNvSpPr>
          <p:nvPr/>
        </p:nvSpPr>
        <p:spPr bwMode="auto">
          <a:xfrm>
            <a:off x="4295140" y="1197387"/>
            <a:ext cx="424878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BitmapFactory</a:t>
            </a:r>
            <a:r>
              <a:rPr kumimoji="0" lang="zh-CN" altLang="en-US" b="1"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类的常用方法</a:t>
            </a:r>
            <a:endParaRPr kumimoji="0" lang="zh-CN" altLang="en-US" b="1"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 name="TextBox 20"/>
          <p:cNvSpPr txBox="1"/>
          <p:nvPr/>
        </p:nvSpPr>
        <p:spPr bwMode="auto">
          <a:xfrm>
            <a:off x="1560195" y="4366260"/>
            <a:ext cx="9540875" cy="1292860"/>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dirty="0"/>
              <a:t>    </a:t>
            </a:r>
            <a:r>
              <a:rPr lang="en-US" altLang="zh-CN" sz="2000" dirty="0">
                <a:latin typeface="微软雅黑" panose="020B0503020204020204" pitchFamily="34" charset="-122"/>
                <a:ea typeface="微软雅黑" panose="020B0503020204020204" pitchFamily="34" charset="-122"/>
              </a:rPr>
              <a:t>Bitmap bitmap = </a:t>
            </a:r>
            <a:endParaRPr lang="zh-CN"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en-US" altLang="zh-CN" sz="2000" dirty="0" err="1" smtClean="0">
                <a:latin typeface="微软雅黑" panose="020B0503020204020204" pitchFamily="34" charset="-122"/>
                <a:ea typeface="微软雅黑" panose="020B0503020204020204" pitchFamily="34" charset="-122"/>
              </a:rPr>
              <a:t>BitmapFactory.decodeResource</a:t>
            </a:r>
            <a:r>
              <a:rPr lang="en-US" altLang="zh-CN" sz="2000" dirty="0" smtClean="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this.getResources</a:t>
            </a:r>
            <a:r>
              <a:rPr lang="en-US" altLang="zh-CN" sz="2000" dirty="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R.drawable.icon</a:t>
            </a:r>
            <a:r>
              <a:rPr lang="en-US" altLang="zh-CN"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22" name="矩形 21"/>
          <p:cNvSpPr/>
          <p:nvPr/>
        </p:nvSpPr>
        <p:spPr bwMode="auto">
          <a:xfrm>
            <a:off x="2496185" y="5013643"/>
            <a:ext cx="8533765" cy="460375"/>
          </a:xfrm>
          <a:prstGeom prst="rect">
            <a:avLst/>
          </a:prstGeom>
          <a:ln w="19050">
            <a:solidFill>
              <a:srgbClr val="0075CC"/>
            </a:solidFill>
          </a:ln>
        </p:spPr>
        <p:txBody>
          <a:bodyPr wrap="square" anchor="ctr">
            <a:spAutoFit/>
          </a:bodyPr>
          <a:lstStyle/>
          <a:p>
            <a:pPr algn="ctr"/>
            <a:endParaRPr lang="zh-CN" altLang="en-US" dirty="0">
              <a:ea typeface="宋体" panose="02010600030101010101" pitchFamily="2" charset="-122"/>
            </a:endParaRPr>
          </a:p>
        </p:txBody>
      </p:sp>
      <p:sp>
        <p:nvSpPr>
          <p:cNvPr id="23" name="圆角矩形 22"/>
          <p:cNvSpPr/>
          <p:nvPr/>
        </p:nvSpPr>
        <p:spPr bwMode="auto">
          <a:xfrm>
            <a:off x="4080510" y="5738043"/>
            <a:ext cx="4954905" cy="783225"/>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通过</a:t>
            </a:r>
            <a:r>
              <a:rPr lang="en-US" altLang="zh-CN" sz="20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decodeResource</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方法将</a:t>
            </a:r>
            <a:r>
              <a:rPr lang="en-US" altLang="zh-CN" sz="20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drawable</a:t>
            </a:r>
            <a:r>
              <a:rPr lang="zh-CN" altLang="en-US" sz="20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文件夹中</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sz="20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icon.png</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图片资源解码为位图</a:t>
            </a:r>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27" name="直接箭头连接符 26"/>
          <p:cNvCxnSpPr/>
          <p:nvPr/>
        </p:nvCxnSpPr>
        <p:spPr bwMode="auto">
          <a:xfrm>
            <a:off x="6672580" y="5474315"/>
            <a:ext cx="0" cy="263525"/>
          </a:xfrm>
          <a:prstGeom prst="straightConnector1">
            <a:avLst/>
          </a:prstGeom>
          <a:noFill/>
          <a:ln w="28575" cap="flat" cmpd="sng" algn="ctr">
            <a:solidFill>
              <a:srgbClr val="0075CC"/>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 name="表格 1"/>
          <p:cNvGraphicFramePr>
            <a:graphicFrameLocks noGrp="1"/>
          </p:cNvGraphicFramePr>
          <p:nvPr>
            <p:custDataLst>
              <p:tags r:id="rId1"/>
            </p:custDataLst>
          </p:nvPr>
        </p:nvGraphicFramePr>
        <p:xfrm>
          <a:off x="2279015" y="1773555"/>
          <a:ext cx="7770495" cy="2374265"/>
        </p:xfrm>
        <a:graphic>
          <a:graphicData uri="http://schemas.openxmlformats.org/drawingml/2006/table">
            <a:tbl>
              <a:tblPr firstRow="1" bandRow="1">
                <a:tableStyleId>{B301B821-A1FF-4177-AEE7-76D212191A09}</a:tableStyleId>
              </a:tblPr>
              <a:tblGrid>
                <a:gridCol w="4422140"/>
                <a:gridCol w="3348355"/>
              </a:tblGrid>
              <a:tr h="513080">
                <a:tc>
                  <a:txBody>
                    <a:bodyPr/>
                    <a:lstStyle/>
                    <a:p>
                      <a:pPr algn="ctr"/>
                      <a:r>
                        <a: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sym typeface="+mn-ea"/>
                        </a:rPr>
                        <a:t>方法名称</a:t>
                      </a:r>
                      <a:endParaRPr lang="zh-CN" altLang="en-US" sz="2000" b="0" kern="100" dirty="0" smtClean="0">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algn="ctr" defTabSz="1219200" rtl="0" eaLnBrk="1" fontAlgn="auto" latinLnBrk="0" hangingPunct="1">
                        <a:lnSpc>
                          <a:spcPct val="100000"/>
                        </a:lnSpc>
                        <a:spcBef>
                          <a:spcPts val="0"/>
                        </a:spcBef>
                        <a:buClrTx/>
                        <a:buSzTx/>
                        <a:buFontTx/>
                        <a:buNone/>
                      </a:pPr>
                      <a:r>
                        <a: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rPr>
                        <a:t>功能描述</a:t>
                      </a:r>
                      <a:endPara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endParaRPr>
                    </a:p>
                  </a:txBody>
                  <a:tcPr marL="91432" marR="91432" marT="45716" marB="45716" anchor="ctr">
                    <a:lnL w="12700" cap="flat" cmpd="sng" algn="ctr">
                      <a:solidFill>
                        <a:srgbClr val="006BA9"/>
                      </a:solidFill>
                      <a:prstDash val="solid"/>
                      <a:round/>
                      <a:headEnd type="none" w="med" len="med"/>
                      <a:tailEnd type="none" w="med" len="med"/>
                    </a:lnL>
                  </a:tcPr>
                </a:tc>
              </a:tr>
              <a:tr h="617855">
                <a:tc>
                  <a:txBody>
                    <a:bodyPr/>
                    <a:lstStyle/>
                    <a:p>
                      <a:pPr indent="0">
                        <a:buNone/>
                      </a:pPr>
                      <a:r>
                        <a:rPr lang="en-US" sz="1800" b="0">
                          <a:latin typeface="微软雅黑" panose="020B0503020204020204" pitchFamily="34" charset="-122"/>
                          <a:ea typeface="微软雅黑" panose="020B0503020204020204" pitchFamily="34" charset="-122"/>
                          <a:cs typeface="Times New Roman" panose="02020603050405020304" pitchFamily="18" charset="0"/>
                        </a:rPr>
                        <a:t>decodeFile(String pathName)</a:t>
                      </a:r>
                      <a:endParaRPr lang="en-US" altLang="en-US" sz="18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R w="12700" cap="flat" cmpd="sng" algn="ctr">
                      <a:solidFill>
                        <a:srgbClr val="006BA9"/>
                      </a:solidFill>
                      <a:prstDash val="solid"/>
                      <a:round/>
                      <a:headEnd type="none" w="med" len="med"/>
                      <a:tailEnd type="none" w="med" len="med"/>
                    </a:lnR>
                  </a:tcPr>
                </a:tc>
                <a:tc>
                  <a:txBody>
                    <a:bodyPr/>
                    <a:lstStyle/>
                    <a:p>
                      <a:pPr indent="0">
                        <a:buNone/>
                      </a:pPr>
                      <a:r>
                        <a:rPr lang="en-US" sz="1800" b="0">
                          <a:latin typeface="微软雅黑" panose="020B0503020204020204" pitchFamily="34" charset="-122"/>
                          <a:ea typeface="微软雅黑" panose="020B0503020204020204" pitchFamily="34" charset="-122"/>
                          <a:cs typeface="宋体" panose="02010600030101010101" pitchFamily="2" charset="-122"/>
                        </a:rPr>
                        <a:t>将指定路径的文件解码为位图</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lnL w="12700" cap="flat" cmpd="sng" algn="ctr">
                      <a:solidFill>
                        <a:srgbClr val="006BA9"/>
                      </a:solidFill>
                      <a:prstDash val="solid"/>
                      <a:round/>
                      <a:headEnd type="none" w="med" len="med"/>
                      <a:tailEnd type="none" w="med" len="med"/>
                    </a:lnL>
                  </a:tcPr>
                </a:tc>
              </a:tr>
              <a:tr h="606425">
                <a:tc>
                  <a:txBody>
                    <a:bodyPr/>
                    <a:lstStyle/>
                    <a:p>
                      <a:pPr indent="0">
                        <a:buNone/>
                      </a:pPr>
                      <a:r>
                        <a:rPr lang="en-US" sz="1800" b="0">
                          <a:latin typeface="微软雅黑" panose="020B0503020204020204" pitchFamily="34" charset="-122"/>
                          <a:ea typeface="微软雅黑" panose="020B0503020204020204" pitchFamily="34" charset="-122"/>
                          <a:cs typeface="Times New Roman" panose="02020603050405020304" pitchFamily="18" charset="0"/>
                        </a:rPr>
                        <a:t>decodeStream(InputStream is)</a:t>
                      </a:r>
                      <a:endParaRPr lang="en-US" altLang="en-US" sz="18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R w="12700" cap="flat" cmpd="sng" algn="ctr">
                      <a:solidFill>
                        <a:srgbClr val="006BA9"/>
                      </a:solidFill>
                      <a:prstDash val="solid"/>
                      <a:round/>
                      <a:headEnd type="none" w="med" len="med"/>
                      <a:tailEnd type="none" w="med" len="med"/>
                    </a:lnR>
                  </a:tcPr>
                </a:tc>
                <a:tc>
                  <a:txBody>
                    <a:bodyPr/>
                    <a:lstStyle/>
                    <a:p>
                      <a:pPr indent="0">
                        <a:buNone/>
                      </a:pPr>
                      <a:r>
                        <a:rPr lang="en-US" sz="1800" b="0">
                          <a:latin typeface="微软雅黑" panose="020B0503020204020204" pitchFamily="34" charset="-122"/>
                          <a:ea typeface="微软雅黑" panose="020B0503020204020204" pitchFamily="34" charset="-122"/>
                          <a:cs typeface="宋体" panose="02010600030101010101" pitchFamily="2" charset="-122"/>
                        </a:rPr>
                        <a:t>将指定输入流解码为位图</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lnL w="12700" cap="flat" cmpd="sng" algn="ctr">
                      <a:solidFill>
                        <a:srgbClr val="006BA9"/>
                      </a:solidFill>
                      <a:prstDash val="solid"/>
                      <a:round/>
                      <a:headEnd type="none" w="med" len="med"/>
                      <a:tailEnd type="none" w="med" len="med"/>
                    </a:lnL>
                  </a:tcPr>
                </a:tc>
              </a:tr>
              <a:tr h="636905">
                <a:tc>
                  <a:txBody>
                    <a:bodyPr/>
                    <a:lstStyle/>
                    <a:p>
                      <a:pPr indent="0">
                        <a:buNone/>
                      </a:pPr>
                      <a:r>
                        <a:rPr lang="en-US" sz="1800" b="0">
                          <a:latin typeface="微软雅黑" panose="020B0503020204020204" pitchFamily="34" charset="-122"/>
                          <a:ea typeface="微软雅黑" panose="020B0503020204020204" pitchFamily="34" charset="-122"/>
                          <a:cs typeface="Times New Roman" panose="02020603050405020304" pitchFamily="18" charset="0"/>
                        </a:rPr>
                        <a:t>decodeResource(Resources res, int id)</a:t>
                      </a:r>
                      <a:endParaRPr lang="en-US" altLang="en-US" sz="18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R w="12700" cap="flat" cmpd="sng" algn="ctr">
                      <a:solidFill>
                        <a:srgbClr val="006BA9"/>
                      </a:solidFill>
                      <a:prstDash val="solid"/>
                      <a:round/>
                      <a:headEnd type="none" w="med" len="med"/>
                      <a:tailEnd type="none" w="med" len="med"/>
                    </a:lnR>
                  </a:tcPr>
                </a:tc>
                <a:tc>
                  <a:txBody>
                    <a:bodyPr/>
                    <a:lstStyle/>
                    <a:p>
                      <a:pPr indent="0">
                        <a:buNone/>
                      </a:pPr>
                      <a:r>
                        <a:rPr lang="en-US" sz="1800" b="0">
                          <a:latin typeface="微软雅黑" panose="020B0503020204020204" pitchFamily="34" charset="-122"/>
                          <a:ea typeface="微软雅黑" panose="020B0503020204020204" pitchFamily="34" charset="-122"/>
                          <a:cs typeface="微软雅黑" panose="020B0503020204020204" pitchFamily="34" charset="-122"/>
                        </a:rPr>
                        <a:t>将给定的资源id解析为位图</a:t>
                      </a:r>
                      <a:endParaRPr lang="en-US"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lgn="ctr">
                      <a:solidFill>
                        <a:srgbClr val="006BA9"/>
                      </a:solidFill>
                      <a:prstDash val="solid"/>
                      <a:round/>
                      <a:headEnd type="none" w="med" len="med"/>
                      <a:tailEnd type="none" w="med" len="med"/>
                    </a:lnL>
                  </a:tcPr>
                </a:tc>
              </a:tr>
            </a:tbl>
          </a:graphicData>
        </a:graphic>
      </p:graphicFrame>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smtClean="0">
                <a:solidFill>
                  <a:srgbClr val="595959"/>
                </a:solidFill>
                <a:latin typeface="微软雅黑" panose="020B0503020204020204" pitchFamily="34" charset="-122"/>
                <a:ea typeface="微软雅黑" panose="020B0503020204020204" pitchFamily="34" charset="-122"/>
                <a:cs typeface="+mn-ea"/>
                <a:sym typeface="+mn-lt"/>
              </a:rPr>
              <a:t>10.1.2</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  </a:t>
            </a:r>
            <a:r>
              <a:rPr sz="2400" b="1" smtClean="0">
                <a:solidFill>
                  <a:srgbClr val="595959"/>
                </a:solidFill>
                <a:latin typeface="微软雅黑" panose="020B0503020204020204" pitchFamily="34" charset="-122"/>
                <a:ea typeface="微软雅黑" panose="020B0503020204020204" pitchFamily="34" charset="-122"/>
                <a:cs typeface="+mn-ea"/>
                <a:sym typeface="+mn-lt"/>
              </a:rPr>
              <a:t>BitmapFactory类</a:t>
            </a:r>
            <a:endParaRPr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up)">
                                      <p:cBhvr>
                                        <p:cTn id="20" dur="500"/>
                                        <p:tgtEl>
                                          <p:spTgt spid="27"/>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up)">
                                      <p:cBhvr>
                                        <p:cTn id="23" dur="500"/>
                                        <p:tgtEl>
                                          <p:spTgt spid="22"/>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up)">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bldLvl="0" animBg="1"/>
      <p:bldP spid="22" grpId="0" bldLvl="0" animBg="1"/>
      <p:bldP spid="23"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6"/>
          <p:cNvSpPr>
            <a:spLocks noChangeArrowheads="1"/>
          </p:cNvSpPr>
          <p:nvPr/>
        </p:nvSpPr>
        <p:spPr bwMode="auto">
          <a:xfrm>
            <a:off x="4726940" y="837342"/>
            <a:ext cx="280162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eaLnBrk="0" fontAlgn="auto" latinLnBrk="0" hangingPunct="0">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Paint类</a:t>
            </a:r>
            <a:r>
              <a:rPr kumimoji="0" lang="zh-CN" altLang="en-US" b="1"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的常用方法</a:t>
            </a:r>
            <a:endParaRPr kumimoji="0" lang="zh-CN" altLang="en-US" b="1"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2" name="表格 1"/>
          <p:cNvGraphicFramePr>
            <a:graphicFrameLocks noGrp="1"/>
          </p:cNvGraphicFramePr>
          <p:nvPr>
            <p:custDataLst>
              <p:tags r:id="rId1"/>
            </p:custDataLst>
          </p:nvPr>
        </p:nvGraphicFramePr>
        <p:xfrm>
          <a:off x="1127760" y="1270000"/>
          <a:ext cx="10242550" cy="5482590"/>
        </p:xfrm>
        <a:graphic>
          <a:graphicData uri="http://schemas.openxmlformats.org/drawingml/2006/table">
            <a:tbl>
              <a:tblPr firstRow="1" bandRow="1">
                <a:tableStyleId>{B301B821-A1FF-4177-AEE7-76D212191A09}</a:tableStyleId>
              </a:tblPr>
              <a:tblGrid>
                <a:gridCol w="5608955"/>
                <a:gridCol w="4633595"/>
              </a:tblGrid>
              <a:tr h="513080">
                <a:tc>
                  <a:txBody>
                    <a:bodyPr/>
                    <a:lstStyle/>
                    <a:p>
                      <a:pPr algn="ctr"/>
                      <a:r>
                        <a: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sym typeface="+mn-ea"/>
                        </a:rPr>
                        <a:t>方法名称</a:t>
                      </a:r>
                      <a:endParaRPr lang="zh-CN" altLang="en-US" sz="2000" b="0" kern="100" dirty="0" smtClean="0">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algn="ctr" defTabSz="1219200" rtl="0" eaLnBrk="1" fontAlgn="auto" latinLnBrk="0" hangingPunct="1">
                        <a:lnSpc>
                          <a:spcPct val="100000"/>
                        </a:lnSpc>
                        <a:spcBef>
                          <a:spcPts val="0"/>
                        </a:spcBef>
                        <a:buClrTx/>
                        <a:buSzTx/>
                        <a:buFontTx/>
                        <a:buNone/>
                      </a:pPr>
                      <a:r>
                        <a: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rPr>
                        <a:t>功能描述</a:t>
                      </a:r>
                      <a:endPara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endParaRPr>
                    </a:p>
                  </a:txBody>
                  <a:tcPr marL="91432" marR="91432" marT="45716" marB="45716" anchor="ctr">
                    <a:lnL w="12700" cap="flat" cmpd="sng" algn="ctr">
                      <a:solidFill>
                        <a:srgbClr val="006BA9"/>
                      </a:solidFill>
                      <a:prstDash val="solid"/>
                      <a:round/>
                      <a:headEnd type="none" w="med" len="med"/>
                      <a:tailEnd type="none" w="med" len="med"/>
                    </a:lnL>
                  </a:tcPr>
                </a:tc>
              </a:tr>
              <a:tr h="581025">
                <a:tc>
                  <a:txBody>
                    <a:bodyPr/>
                    <a:lstStyle/>
                    <a:p>
                      <a:pPr indent="0">
                        <a:buNone/>
                      </a:pPr>
                      <a:r>
                        <a:rPr lang="en-US" sz="1600" b="0">
                          <a:latin typeface="微软雅黑" panose="020B0503020204020204" pitchFamily="34" charset="-122"/>
                          <a:ea typeface="微软雅黑" panose="020B0503020204020204" pitchFamily="34" charset="-122"/>
                          <a:cs typeface="Times New Roman" panose="02020603050405020304" pitchFamily="18" charset="0"/>
                        </a:rPr>
                        <a:t>setARGB(int a, int r, int g, int b)</a:t>
                      </a:r>
                      <a:endParaRPr lang="en-US" altLang="en-US" sz="16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R w="12700" cap="flat" cmpd="sng" algn="ctr">
                      <a:solidFill>
                        <a:srgbClr val="006BA9"/>
                      </a:solidFill>
                      <a:prstDash val="solid"/>
                      <a:round/>
                      <a:headEnd type="none" w="med" len="med"/>
                      <a:tailEnd type="none" w="med" len="med"/>
                    </a:lnR>
                  </a:tcPr>
                </a:tc>
                <a:tc>
                  <a:txBody>
                    <a:bodyPr/>
                    <a:lstStyle/>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设置颜色，各参数值均为0~255之间的整数，几个参数分别用于表示透明度、红色、绿色和蓝色的值</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lgn="ctr">
                      <a:solidFill>
                        <a:srgbClr val="006BA9"/>
                      </a:solidFill>
                      <a:prstDash val="solid"/>
                      <a:round/>
                      <a:headEnd type="none" w="med" len="med"/>
                      <a:tailEnd type="none" w="med" len="med"/>
                    </a:lnL>
                  </a:tcPr>
                </a:tc>
              </a:tr>
              <a:tr h="412115">
                <a:tc>
                  <a:txBody>
                    <a:bodyPr/>
                    <a:lstStyle/>
                    <a:p>
                      <a:pPr indent="0">
                        <a:buNone/>
                      </a:pPr>
                      <a:r>
                        <a:rPr lang="en-US" sz="1600" b="0">
                          <a:latin typeface="微软雅黑" panose="020B0503020204020204" pitchFamily="34" charset="-122"/>
                          <a:ea typeface="微软雅黑" panose="020B0503020204020204" pitchFamily="34" charset="-122"/>
                          <a:cs typeface="Times New Roman" panose="02020603050405020304" pitchFamily="18" charset="0"/>
                        </a:rPr>
                        <a:t>setColor(int color)</a:t>
                      </a:r>
                      <a:endParaRPr lang="en-US" altLang="en-US" sz="16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R w="12700" cap="flat" cmpd="sng" algn="ctr">
                      <a:solidFill>
                        <a:srgbClr val="006BA9"/>
                      </a:solidFill>
                      <a:prstDash val="solid"/>
                      <a:round/>
                      <a:headEnd type="none" w="med" len="med"/>
                      <a:tailEnd type="none" w="med" len="med"/>
                    </a:lnR>
                    <a:noFill/>
                  </a:tcPr>
                </a:tc>
                <a:tc>
                  <a:txBody>
                    <a:bodyPr/>
                    <a:lstStyle/>
                    <a:p>
                      <a:pPr indent="0">
                        <a:buNone/>
                      </a:pPr>
                      <a:r>
                        <a:rPr lang="en-US" sz="1600" b="0">
                          <a:latin typeface="微软雅黑" panose="020B0503020204020204" pitchFamily="34" charset="-122"/>
                          <a:ea typeface="微软雅黑" panose="020B0503020204020204" pitchFamily="34" charset="-122"/>
                          <a:cs typeface="宋体" panose="02010600030101010101" pitchFamily="2" charset="-122"/>
                        </a:rPr>
                        <a:t>设置颜色</a:t>
                      </a:r>
                      <a:endParaRPr lang="en-US" altLang="en-US" sz="16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lnL w="12700" cap="flat" cmpd="sng" algn="ctr">
                      <a:solidFill>
                        <a:srgbClr val="006BA9"/>
                      </a:solidFill>
                      <a:prstDash val="solid"/>
                      <a:round/>
                      <a:headEnd type="none" w="med" len="med"/>
                      <a:tailEnd type="none" w="med" len="med"/>
                    </a:lnL>
                  </a:tcPr>
                </a:tc>
              </a:tr>
              <a:tr h="475615">
                <a:tc>
                  <a:txBody>
                    <a:bodyPr/>
                    <a:lstStyle/>
                    <a:p>
                      <a:pPr indent="0">
                        <a:buNone/>
                      </a:pPr>
                      <a:r>
                        <a:rPr lang="en-US" sz="1600" b="0">
                          <a:latin typeface="微软雅黑" panose="020B0503020204020204" pitchFamily="34" charset="-122"/>
                          <a:ea typeface="微软雅黑" panose="020B0503020204020204" pitchFamily="34" charset="-122"/>
                          <a:cs typeface="Times New Roman" panose="02020603050405020304" pitchFamily="18" charset="0"/>
                        </a:rPr>
                        <a:t>setAlpha(int a)</a:t>
                      </a:r>
                      <a:endParaRPr lang="en-US" altLang="en-US" sz="16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R w="12700" cap="flat" cmpd="sng" algn="ctr">
                      <a:solidFill>
                        <a:srgbClr val="006BA9"/>
                      </a:solidFill>
                      <a:prstDash val="solid"/>
                      <a:round/>
                      <a:headEnd type="none" w="med" len="med"/>
                      <a:tailEnd type="none" w="med" len="med"/>
                    </a:lnR>
                  </a:tcPr>
                </a:tc>
                <a:tc>
                  <a:txBody>
                    <a:bodyPr/>
                    <a:lstStyle/>
                    <a:p>
                      <a:pPr indent="0">
                        <a:buNone/>
                      </a:pPr>
                      <a:r>
                        <a:rPr lang="en-US" sz="1600" b="0">
                          <a:latin typeface="微软雅黑" panose="020B0503020204020204" pitchFamily="34" charset="-122"/>
                          <a:ea typeface="微软雅黑" panose="020B0503020204020204" pitchFamily="34" charset="-122"/>
                          <a:cs typeface="宋体" panose="02010600030101010101" pitchFamily="2" charset="-122"/>
                        </a:rPr>
                        <a:t>设置透明度</a:t>
                      </a:r>
                      <a:endParaRPr lang="en-US" altLang="en-US" sz="16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lnL w="12700" cap="flat" cmpd="sng" algn="ctr">
                      <a:solidFill>
                        <a:srgbClr val="006BA9"/>
                      </a:solidFill>
                      <a:prstDash val="solid"/>
                      <a:round/>
                      <a:headEnd type="none" w="med" len="med"/>
                      <a:tailEnd type="none" w="med" len="med"/>
                    </a:lnL>
                  </a:tcPr>
                </a:tc>
              </a:tr>
              <a:tr h="400050">
                <a:tc>
                  <a:txBody>
                    <a:bodyPr/>
                    <a:lstStyle/>
                    <a:p>
                      <a:pPr indent="0">
                        <a:buNone/>
                      </a:pPr>
                      <a:r>
                        <a:rPr lang="en-US" sz="1600" b="0">
                          <a:latin typeface="微软雅黑" panose="020B0503020204020204" pitchFamily="34" charset="-122"/>
                          <a:ea typeface="微软雅黑" panose="020B0503020204020204" pitchFamily="34" charset="-122"/>
                          <a:cs typeface="Times New Roman" panose="02020603050405020304" pitchFamily="18" charset="0"/>
                        </a:rPr>
                        <a:t>setAntiAlias(boolean aa)</a:t>
                      </a:r>
                      <a:endParaRPr lang="en-US" altLang="en-US" sz="16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R w="12700" cap="flat" cmpd="sng" algn="ctr">
                      <a:solidFill>
                        <a:srgbClr val="006BA9"/>
                      </a:solidFill>
                      <a:prstDash val="solid"/>
                      <a:round/>
                      <a:headEnd type="none" w="med" len="med"/>
                      <a:tailEnd type="none" w="med" len="med"/>
                    </a:lnR>
                  </a:tcPr>
                </a:tc>
                <a:tc>
                  <a:txBody>
                    <a:bodyPr/>
                    <a:lstStyle/>
                    <a:p>
                      <a:pPr indent="0">
                        <a:buNone/>
                      </a:pPr>
                      <a:r>
                        <a:rPr lang="en-US" sz="1600" b="0">
                          <a:latin typeface="微软雅黑" panose="020B0503020204020204" pitchFamily="34" charset="-122"/>
                          <a:ea typeface="微软雅黑" panose="020B0503020204020204" pitchFamily="34" charset="-122"/>
                          <a:cs typeface="宋体" panose="02010600030101010101" pitchFamily="2" charset="-122"/>
                        </a:rPr>
                        <a:t>设置画笔是否使用抗锯齿功能</a:t>
                      </a:r>
                      <a:endParaRPr lang="en-US" altLang="en-US" sz="16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lnL w="12700" cap="flat" cmpd="sng" algn="ctr">
                      <a:solidFill>
                        <a:srgbClr val="006BA9"/>
                      </a:solidFill>
                      <a:prstDash val="solid"/>
                      <a:round/>
                      <a:headEnd type="none" w="med" len="med"/>
                      <a:tailEnd type="none" w="med" len="med"/>
                    </a:lnL>
                  </a:tcPr>
                </a:tc>
              </a:tr>
              <a:tr h="400050">
                <a:tc>
                  <a:txBody>
                    <a:bodyPr/>
                    <a:lstStyle/>
                    <a:p>
                      <a:pPr indent="0">
                        <a:buNone/>
                      </a:pPr>
                      <a:r>
                        <a:rPr lang="en-US" sz="1600" b="0">
                          <a:latin typeface="微软雅黑" panose="020B0503020204020204" pitchFamily="34" charset="-122"/>
                          <a:ea typeface="微软雅黑" panose="020B0503020204020204" pitchFamily="34" charset="-122"/>
                          <a:cs typeface="Times New Roman" panose="02020603050405020304" pitchFamily="18" charset="0"/>
                        </a:rPr>
                        <a:t>setTextAlign(Align align)</a:t>
                      </a:r>
                      <a:endParaRPr lang="en-US" altLang="en-US" sz="16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R w="12700" cap="flat" cmpd="sng" algn="ctr">
                      <a:solidFill>
                        <a:srgbClr val="006BA9"/>
                      </a:solidFill>
                      <a:prstDash val="solid"/>
                      <a:round/>
                      <a:headEnd type="none" w="med" len="med"/>
                      <a:tailEnd type="none" w="med" len="med"/>
                    </a:lnR>
                  </a:tcPr>
                </a:tc>
                <a:tc>
                  <a:txBody>
                    <a:bodyPr/>
                    <a:lstStyle/>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设置绘制文本时的文字对齐方式。参数值为Align.CENTER、Align.LEFT、Align.RIGHT，分别表示居中，左或右对齐</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lgn="ctr">
                      <a:solidFill>
                        <a:srgbClr val="006BA9"/>
                      </a:solidFill>
                      <a:prstDash val="solid"/>
                      <a:round/>
                      <a:headEnd type="none" w="med" len="med"/>
                      <a:tailEnd type="none" w="med" len="med"/>
                    </a:lnL>
                  </a:tcPr>
                </a:tc>
              </a:tr>
              <a:tr h="454025">
                <a:tc>
                  <a:txBody>
                    <a:bodyPr/>
                    <a:lstStyle/>
                    <a:p>
                      <a:pPr indent="0">
                        <a:buNone/>
                      </a:pPr>
                      <a:r>
                        <a:rPr lang="en-US" sz="1600" b="0">
                          <a:latin typeface="微软雅黑" panose="020B0503020204020204" pitchFamily="34" charset="-122"/>
                          <a:ea typeface="微软雅黑" panose="020B0503020204020204" pitchFamily="34" charset="-122"/>
                          <a:cs typeface="Times New Roman" panose="02020603050405020304" pitchFamily="18" charset="0"/>
                        </a:rPr>
                        <a:t>setTextSize(float textSize)</a:t>
                      </a:r>
                      <a:endParaRPr lang="en-US" altLang="en-US" sz="16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R w="12700" cap="flat" cmpd="sng" algn="ctr">
                      <a:solidFill>
                        <a:srgbClr val="006BA9"/>
                      </a:solidFill>
                      <a:prstDash val="solid"/>
                      <a:round/>
                      <a:headEnd type="none" w="med" len="med"/>
                      <a:tailEnd type="none" w="med" len="med"/>
                    </a:lnR>
                  </a:tcPr>
                </a:tc>
                <a:tc>
                  <a:txBody>
                    <a:bodyPr/>
                    <a:lstStyle/>
                    <a:p>
                      <a:pPr indent="0">
                        <a:buNone/>
                      </a:pPr>
                      <a:r>
                        <a:rPr lang="en-US" sz="1600" b="0">
                          <a:latin typeface="微软雅黑" panose="020B0503020204020204" pitchFamily="34" charset="-122"/>
                          <a:ea typeface="微软雅黑" panose="020B0503020204020204" pitchFamily="34" charset="-122"/>
                          <a:cs typeface="宋体" panose="02010600030101010101" pitchFamily="2" charset="-122"/>
                        </a:rPr>
                        <a:t>设置绘制文本时的文字大小</a:t>
                      </a:r>
                      <a:endParaRPr lang="en-US" altLang="en-US" sz="16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lnL w="12700" cap="flat" cmpd="sng" algn="ctr">
                      <a:solidFill>
                        <a:srgbClr val="006BA9"/>
                      </a:solidFill>
                      <a:prstDash val="solid"/>
                      <a:round/>
                      <a:headEnd type="none" w="med" len="med"/>
                      <a:tailEnd type="none" w="med" len="med"/>
                    </a:lnL>
                  </a:tcPr>
                </a:tc>
              </a:tr>
              <a:tr h="454025">
                <a:tc>
                  <a:txBody>
                    <a:bodyPr/>
                    <a:lstStyle/>
                    <a:p>
                      <a:pPr indent="0">
                        <a:buNone/>
                      </a:pPr>
                      <a:r>
                        <a:rPr lang="en-US" sz="1600" b="0">
                          <a:latin typeface="微软雅黑" panose="020B0503020204020204" pitchFamily="34" charset="-122"/>
                          <a:ea typeface="微软雅黑" panose="020B0503020204020204" pitchFamily="34" charset="-122"/>
                          <a:cs typeface="Times New Roman" panose="02020603050405020304" pitchFamily="18" charset="0"/>
                        </a:rPr>
                        <a:t>setFakeBoldText(boolean fakeBoldText)</a:t>
                      </a:r>
                      <a:endParaRPr lang="en-US" altLang="en-US" sz="16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R w="12700" cap="flat" cmpd="sng" algn="ctr">
                      <a:solidFill>
                        <a:srgbClr val="006BA9"/>
                      </a:solidFill>
                      <a:prstDash val="solid"/>
                      <a:round/>
                      <a:headEnd type="none" w="med" len="med"/>
                      <a:tailEnd type="none" w="med" len="med"/>
                    </a:lnR>
                  </a:tcPr>
                </a:tc>
                <a:tc>
                  <a:txBody>
                    <a:bodyPr/>
                    <a:lstStyle/>
                    <a:p>
                      <a:pPr indent="0">
                        <a:buNone/>
                      </a:pPr>
                      <a:r>
                        <a:rPr lang="en-US" sz="1600" b="0">
                          <a:latin typeface="微软雅黑" panose="020B0503020204020204" pitchFamily="34" charset="-122"/>
                          <a:ea typeface="微软雅黑" panose="020B0503020204020204" pitchFamily="34" charset="-122"/>
                          <a:cs typeface="宋体" panose="02010600030101010101" pitchFamily="2" charset="-122"/>
                        </a:rPr>
                        <a:t>设置绘制文字时是否为粗体文字</a:t>
                      </a:r>
                      <a:endParaRPr lang="en-US" altLang="en-US" sz="16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lnL w="12700" cap="flat" cmpd="sng" algn="ctr">
                      <a:solidFill>
                        <a:srgbClr val="006BA9"/>
                      </a:solidFill>
                      <a:prstDash val="solid"/>
                      <a:round/>
                      <a:headEnd type="none" w="med" len="med"/>
                      <a:tailEnd type="none" w="med" len="med"/>
                    </a:lnL>
                  </a:tcPr>
                </a:tc>
              </a:tr>
              <a:tr h="410210">
                <a:tc>
                  <a:txBody>
                    <a:bodyPr/>
                    <a:lstStyle/>
                    <a:p>
                      <a:pPr indent="0">
                        <a:buNone/>
                      </a:pPr>
                      <a:r>
                        <a:rPr lang="en-US" sz="1600" b="0">
                          <a:latin typeface="微软雅黑" panose="020B0503020204020204" pitchFamily="34" charset="-122"/>
                          <a:ea typeface="微软雅黑" panose="020B0503020204020204" pitchFamily="34" charset="-122"/>
                          <a:cs typeface="Times New Roman" panose="02020603050405020304" pitchFamily="18" charset="0"/>
                        </a:rPr>
                        <a:t>setDither(boolean dither)</a:t>
                      </a:r>
                      <a:endParaRPr lang="en-US" altLang="en-US" sz="16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R w="12700" cap="flat" cmpd="sng" algn="ctr">
                      <a:solidFill>
                        <a:srgbClr val="006BA9"/>
                      </a:solidFill>
                      <a:prstDash val="solid"/>
                      <a:round/>
                      <a:headEnd type="none" w="med" len="med"/>
                      <a:tailEnd type="none" w="med" len="med"/>
                    </a:lnR>
                  </a:tcPr>
                </a:tc>
                <a:tc>
                  <a:txBody>
                    <a:bodyPr/>
                    <a:lstStyle/>
                    <a:p>
                      <a:pPr indent="0">
                        <a:buNone/>
                      </a:pPr>
                      <a:r>
                        <a:rPr lang="en-US" sz="1600" b="0">
                          <a:latin typeface="微软雅黑" panose="020B0503020204020204" pitchFamily="34" charset="-122"/>
                          <a:ea typeface="微软雅黑" panose="020B0503020204020204" pitchFamily="34" charset="-122"/>
                          <a:cs typeface="宋体" panose="02010600030101010101" pitchFamily="2" charset="-122"/>
                        </a:rPr>
                        <a:t>指定是否使用图像抖动处理，如果使用会使图像颜色更加平滑、饱满、清晰</a:t>
                      </a:r>
                      <a:endParaRPr lang="en-US" altLang="en-US" sz="16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lnL w="12700" cap="flat" cmpd="sng" algn="ctr">
                      <a:solidFill>
                        <a:srgbClr val="006BA9"/>
                      </a:solidFill>
                      <a:prstDash val="solid"/>
                      <a:round/>
                      <a:headEnd type="none" w="med" len="med"/>
                      <a:tailEnd type="none" w="med" len="med"/>
                    </a:lnL>
                  </a:tcPr>
                </a:tc>
              </a:tr>
              <a:tr h="367030">
                <a:tc>
                  <a:txBody>
                    <a:bodyPr/>
                    <a:lstStyle/>
                    <a:p>
                      <a:pPr indent="0">
                        <a:buNone/>
                      </a:pPr>
                      <a:r>
                        <a:rPr lang="en-US" sz="1600" b="0">
                          <a:latin typeface="微软雅黑" panose="020B0503020204020204" pitchFamily="34" charset="-122"/>
                          <a:ea typeface="微软雅黑" panose="020B0503020204020204" pitchFamily="34" charset="-122"/>
                          <a:cs typeface="Times New Roman" panose="02020603050405020304" pitchFamily="18" charset="0"/>
                        </a:rPr>
                        <a:t>setShadowLayer(float</a:t>
                      </a:r>
                      <a:r>
                        <a:rPr lang="en-US" sz="1600" b="0">
                          <a:latin typeface="微软雅黑" panose="020B0503020204020204" pitchFamily="34" charset="-122"/>
                          <a:ea typeface="微软雅黑" panose="020B0503020204020204" pitchFamily="34" charset="-122"/>
                          <a:cs typeface="宋体" panose="02010600030101010101" pitchFamily="2" charset="-122"/>
                        </a:rPr>
                        <a:t> </a:t>
                      </a:r>
                      <a:r>
                        <a:rPr lang="en-US" sz="1600" b="0">
                          <a:latin typeface="微软雅黑" panose="020B0503020204020204" pitchFamily="34" charset="-122"/>
                          <a:ea typeface="微软雅黑" panose="020B0503020204020204" pitchFamily="34" charset="-122"/>
                          <a:cs typeface="Times New Roman" panose="02020603050405020304" pitchFamily="18" charset="0"/>
                        </a:rPr>
                        <a:t>radius, float dx, float dy, int color)</a:t>
                      </a:r>
                      <a:endParaRPr lang="en-US" altLang="en-US" sz="16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R w="12700" cap="flat" cmpd="sng" algn="ctr">
                      <a:solidFill>
                        <a:srgbClr val="006BA9"/>
                      </a:solidFill>
                      <a:prstDash val="solid"/>
                      <a:round/>
                      <a:headEnd type="none" w="med" len="med"/>
                      <a:tailEnd type="none" w="med" len="med"/>
                    </a:lnR>
                  </a:tcPr>
                </a:tc>
                <a:tc>
                  <a:txBody>
                    <a:bodyPr/>
                    <a:lstStyle/>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设置阴影。radius表示阴影的角度，dx和dy表示阴影在x轴和y轴上的距离，color表示阴影的颜色</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lgn="ctr">
                      <a:solidFill>
                        <a:srgbClr val="006BA9"/>
                      </a:solidFill>
                      <a:prstDash val="solid"/>
                      <a:round/>
                      <a:headEnd type="none" w="med" len="med"/>
                      <a:tailEnd type="none" w="med" len="med"/>
                    </a:lnL>
                  </a:tcPr>
                </a:tc>
              </a:tr>
              <a:tr h="485775">
                <a:tc>
                  <a:txBody>
                    <a:bodyPr/>
                    <a:lstStyle/>
                    <a:p>
                      <a:pPr indent="0">
                        <a:buNone/>
                      </a:pPr>
                      <a:r>
                        <a:rPr lang="en-US" sz="1600" b="0">
                          <a:latin typeface="微软雅黑" panose="020B0503020204020204" pitchFamily="34" charset="-122"/>
                          <a:ea typeface="微软雅黑" panose="020B0503020204020204" pitchFamily="34" charset="-122"/>
                          <a:cs typeface="Times New Roman" panose="02020603050405020304" pitchFamily="18" charset="0"/>
                        </a:rPr>
                        <a:t>setXfermode(Xfermode xfermode)</a:t>
                      </a:r>
                      <a:endParaRPr lang="en-US" altLang="en-US" sz="16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R w="12700" cap="flat" cmpd="sng" algn="ctr">
                      <a:solidFill>
                        <a:srgbClr val="006BA9"/>
                      </a:solidFill>
                      <a:prstDash val="solid"/>
                      <a:round/>
                      <a:headEnd type="none" w="med" len="med"/>
                      <a:tailEnd type="none" w="med" len="med"/>
                    </a:lnR>
                  </a:tcPr>
                </a:tc>
                <a:tc>
                  <a:txBody>
                    <a:bodyPr/>
                    <a:lstStyle/>
                    <a:p>
                      <a:pPr indent="0">
                        <a:buNone/>
                      </a:pPr>
                      <a:r>
                        <a:rPr lang="en-US" sz="1600" b="0">
                          <a:latin typeface="微软雅黑" panose="020B0503020204020204" pitchFamily="34" charset="-122"/>
                          <a:ea typeface="微软雅黑" panose="020B0503020204020204" pitchFamily="34" charset="-122"/>
                          <a:cs typeface="宋体" panose="02010600030101010101" pitchFamily="2" charset="-122"/>
                        </a:rPr>
                        <a:t>设置图像的混合模式</a:t>
                      </a:r>
                      <a:endParaRPr lang="en-US" altLang="en-US" sz="16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lnL w="12700" cap="flat" cmpd="sng" algn="ctr">
                      <a:solidFill>
                        <a:srgbClr val="006BA9"/>
                      </a:solidFill>
                      <a:prstDash val="solid"/>
                      <a:round/>
                      <a:headEnd type="none" w="med" len="med"/>
                      <a:tailEnd type="none" w="med" len="med"/>
                    </a:lnL>
                  </a:tcPr>
                </a:tc>
              </a:tr>
            </a:tbl>
          </a:graphicData>
        </a:graphic>
      </p:graphicFrame>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smtClean="0">
                <a:solidFill>
                  <a:srgbClr val="595959"/>
                </a:solidFill>
                <a:latin typeface="微软雅黑" panose="020B0503020204020204" pitchFamily="34" charset="-122"/>
                <a:ea typeface="微软雅黑" panose="020B0503020204020204" pitchFamily="34" charset="-122"/>
                <a:cs typeface="+mn-ea"/>
                <a:sym typeface="+mn-lt"/>
              </a:rPr>
              <a:t>10.1.3</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  </a:t>
            </a:r>
            <a:r>
              <a:rPr sz="2400" b="1" smtClean="0">
                <a:solidFill>
                  <a:srgbClr val="595959"/>
                </a:solidFill>
                <a:latin typeface="微软雅黑" panose="020B0503020204020204" pitchFamily="34" charset="-122"/>
                <a:ea typeface="微软雅黑" panose="020B0503020204020204" pitchFamily="34" charset="-122"/>
                <a:cs typeface="+mn-ea"/>
                <a:sym typeface="+mn-lt"/>
              </a:rPr>
              <a:t>Paint类</a:t>
            </a:r>
            <a:endParaRPr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smtClean="0">
                <a:solidFill>
                  <a:srgbClr val="595959"/>
                </a:solidFill>
                <a:latin typeface="微软雅黑" panose="020B0503020204020204" pitchFamily="34" charset="-122"/>
                <a:ea typeface="微软雅黑" panose="020B0503020204020204" pitchFamily="34" charset="-122"/>
                <a:cs typeface="+mn-ea"/>
                <a:sym typeface="+mn-lt"/>
              </a:rPr>
              <a:t>10.1.3</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  </a:t>
            </a:r>
            <a:r>
              <a:rPr sz="2400" b="1" smtClean="0">
                <a:solidFill>
                  <a:srgbClr val="595959"/>
                </a:solidFill>
                <a:latin typeface="微软雅黑" panose="020B0503020204020204" pitchFamily="34" charset="-122"/>
                <a:ea typeface="微软雅黑" panose="020B0503020204020204" pitchFamily="34" charset="-122"/>
                <a:cs typeface="+mn-ea"/>
                <a:sym typeface="+mn-lt"/>
              </a:rPr>
              <a:t>Paint类</a:t>
            </a:r>
            <a:endParaRPr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30"/>
          <p:cNvSpPr txBox="1"/>
          <p:nvPr/>
        </p:nvSpPr>
        <p:spPr>
          <a:xfrm>
            <a:off x="1918970" y="2421890"/>
            <a:ext cx="8229600" cy="1416050"/>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dirty="0"/>
              <a:t>  </a:t>
            </a:r>
            <a:r>
              <a:rPr lang="en-US" altLang="zh-CN" dirty="0">
                <a:latin typeface="微软雅黑" panose="020B0503020204020204" pitchFamily="34" charset="-122"/>
                <a:ea typeface="微软雅黑" panose="020B0503020204020204" pitchFamily="34" charset="-122"/>
              </a:rPr>
              <a:t>  Paint paint = new Paint();</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paint.setColor(Color.RED);</a:t>
            </a:r>
            <a:endParaRPr lang="en-US" altLang="zh-CN" dirty="0">
              <a:latin typeface="微软雅黑" panose="020B0503020204020204" pitchFamily="34" charset="-122"/>
              <a:ea typeface="微软雅黑" panose="020B0503020204020204" pitchFamily="34" charset="-122"/>
            </a:endParaRPr>
          </a:p>
        </p:txBody>
      </p:sp>
      <p:sp>
        <p:nvSpPr>
          <p:cNvPr id="32" name="矩形 31"/>
          <p:cNvSpPr/>
          <p:nvPr/>
        </p:nvSpPr>
        <p:spPr bwMode="auto">
          <a:xfrm>
            <a:off x="2279015" y="3141663"/>
            <a:ext cx="3746500" cy="460375"/>
          </a:xfrm>
          <a:prstGeom prst="rect">
            <a:avLst/>
          </a:prstGeom>
          <a:ln w="19050">
            <a:solidFill>
              <a:srgbClr val="0075CC"/>
            </a:solidFill>
          </a:ln>
        </p:spPr>
        <p:txBody>
          <a:bodyPr wrap="square" anchor="ctr">
            <a:spAutoFit/>
          </a:bodyPr>
          <a:lstStyle/>
          <a:p>
            <a:pPr algn="ctr"/>
            <a:endParaRPr lang="zh-CN" altLang="en-US" dirty="0">
              <a:ea typeface="宋体" panose="02010600030101010101" pitchFamily="2" charset="-122"/>
            </a:endParaRPr>
          </a:p>
        </p:txBody>
      </p:sp>
      <p:sp>
        <p:nvSpPr>
          <p:cNvPr id="33" name="圆角矩形 32"/>
          <p:cNvSpPr/>
          <p:nvPr/>
        </p:nvSpPr>
        <p:spPr bwMode="auto">
          <a:xfrm>
            <a:off x="6470015" y="3118170"/>
            <a:ext cx="2584450" cy="441956"/>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指定画笔颜色为红色</a:t>
            </a:r>
            <a:endParaRPr lang="en-US" altLang="zh-CN" sz="2000" dirty="0">
              <a:solidFill>
                <a:schemeClr val="bg1"/>
              </a:solidFill>
              <a:latin typeface="微软雅黑" panose="020B0503020204020204" pitchFamily="34" charset="-122"/>
              <a:ea typeface="微软雅黑" panose="020B0503020204020204" pitchFamily="34" charset="-122"/>
            </a:endParaRPr>
          </a:p>
        </p:txBody>
      </p:sp>
      <p:cxnSp>
        <p:nvCxnSpPr>
          <p:cNvPr id="34" name="直接箭头连接符 33"/>
          <p:cNvCxnSpPr/>
          <p:nvPr/>
        </p:nvCxnSpPr>
        <p:spPr bwMode="auto">
          <a:xfrm>
            <a:off x="6025515" y="3354886"/>
            <a:ext cx="444763" cy="0"/>
          </a:xfrm>
          <a:prstGeom prst="straightConnector1">
            <a:avLst/>
          </a:prstGeom>
          <a:noFill/>
          <a:ln w="28575" cap="flat" cmpd="sng" algn="ctr">
            <a:solidFill>
              <a:srgbClr val="0075CC"/>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矩形 6"/>
          <p:cNvSpPr>
            <a:spLocks noChangeArrowheads="1"/>
          </p:cNvSpPr>
          <p:nvPr/>
        </p:nvSpPr>
        <p:spPr bwMode="auto">
          <a:xfrm>
            <a:off x="1990725" y="1341120"/>
            <a:ext cx="815403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eaLnBrk="0" fontAlgn="auto" latinLnBrk="0" hangingPunct="0">
              <a:lnSpc>
                <a:spcPct val="100000"/>
              </a:lnSpc>
              <a:spcBef>
                <a:spcPts val="0"/>
              </a:spcBef>
              <a:spcAft>
                <a:spcPts val="0"/>
              </a:spcAft>
              <a:buClrTx/>
              <a:buSzTx/>
              <a:buFontTx/>
              <a:buNone/>
              <a:defRPr/>
            </a:pPr>
            <a:r>
              <a:rPr kumimoji="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接下来</a:t>
            </a:r>
            <a:r>
              <a:rPr kumimoji="0"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定义一个画笔</a:t>
            </a:r>
            <a:r>
              <a:rPr kumimoji="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，并</a:t>
            </a:r>
            <a:r>
              <a:rPr kumimoji="0"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指定</a:t>
            </a:r>
            <a:r>
              <a:rPr kumimoji="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该画笔的</a:t>
            </a:r>
            <a:r>
              <a:rPr kumimoji="0"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颜色为红色</a:t>
            </a:r>
            <a:r>
              <a:rPr kumimoji="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，示例代码如下：</a:t>
            </a:r>
            <a:endParaRPr kumimoji="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ipe(left)">
                                      <p:cBhvr>
                                        <p:cTn id="16" dur="500"/>
                                        <p:tgtEl>
                                          <p:spTgt spid="3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2" grpId="0" bldLvl="0" animBg="1"/>
      <p:bldP spid="33" grpId="0" bldLvl="0" animBg="1"/>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6"/>
          <p:cNvSpPr>
            <a:spLocks noChangeArrowheads="1"/>
          </p:cNvSpPr>
          <p:nvPr/>
        </p:nvSpPr>
        <p:spPr bwMode="auto">
          <a:xfrm>
            <a:off x="4799330" y="1341532"/>
            <a:ext cx="308737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eaLnBrk="0" fontAlgn="auto" latinLnBrk="0" hangingPunct="0">
              <a:lnSpc>
                <a:spcPct val="100000"/>
              </a:lnSpc>
              <a:spcBef>
                <a:spcPts val="0"/>
              </a:spcBef>
              <a:spcAft>
                <a:spcPts val="0"/>
              </a:spcAft>
              <a:buClrTx/>
              <a:buSzTx/>
              <a:buFontTx/>
              <a:buNone/>
              <a:defRPr/>
            </a:pPr>
            <a:r>
              <a:rPr b="1" smtClean="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Canvas</a:t>
            </a:r>
            <a:r>
              <a:rPr kumimoji="0" lang="en-US" altLang="zh-CN" b="1"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类</a:t>
            </a:r>
            <a:r>
              <a:rPr kumimoji="0" lang="zh-CN" altLang="en-US" b="1"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的常用方法</a:t>
            </a:r>
            <a:endParaRPr kumimoji="0" lang="zh-CN" altLang="en-US" b="1"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2" name="表格 1"/>
          <p:cNvGraphicFramePr>
            <a:graphicFrameLocks noGrp="1"/>
          </p:cNvGraphicFramePr>
          <p:nvPr>
            <p:custDataLst>
              <p:tags r:id="rId1"/>
            </p:custDataLst>
          </p:nvPr>
        </p:nvGraphicFramePr>
        <p:xfrm>
          <a:off x="1054735" y="1917700"/>
          <a:ext cx="10242550" cy="3942715"/>
        </p:xfrm>
        <a:graphic>
          <a:graphicData uri="http://schemas.openxmlformats.org/drawingml/2006/table">
            <a:tbl>
              <a:tblPr firstRow="1" bandRow="1">
                <a:tableStyleId>{B301B821-A1FF-4177-AEE7-76D212191A09}</a:tableStyleId>
              </a:tblPr>
              <a:tblGrid>
                <a:gridCol w="5964555"/>
                <a:gridCol w="4277995"/>
              </a:tblGrid>
              <a:tr h="588645">
                <a:tc>
                  <a:txBody>
                    <a:bodyPr/>
                    <a:lstStyle/>
                    <a:p>
                      <a:pPr algn="ctr"/>
                      <a:r>
                        <a: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sym typeface="+mn-ea"/>
                        </a:rPr>
                        <a:t>方法名称</a:t>
                      </a:r>
                      <a:endParaRPr lang="zh-CN" altLang="en-US" sz="2000" b="0" kern="100" dirty="0" smtClean="0">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algn="ctr" defTabSz="1219200" rtl="0" eaLnBrk="1" fontAlgn="auto" latinLnBrk="0" hangingPunct="1">
                        <a:lnSpc>
                          <a:spcPct val="100000"/>
                        </a:lnSpc>
                        <a:spcBef>
                          <a:spcPts val="0"/>
                        </a:spcBef>
                        <a:buClrTx/>
                        <a:buSzTx/>
                        <a:buFontTx/>
                        <a:buNone/>
                      </a:pPr>
                      <a:r>
                        <a: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rPr>
                        <a:t>功能描述</a:t>
                      </a:r>
                      <a:endPara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endParaRPr>
                    </a:p>
                  </a:txBody>
                  <a:tcPr marL="91432" marR="91432" marT="45716" marB="45716" anchor="ctr">
                    <a:lnL w="12700" cap="flat" cmpd="sng" algn="ctr">
                      <a:solidFill>
                        <a:srgbClr val="006BA9"/>
                      </a:solidFill>
                      <a:prstDash val="solid"/>
                      <a:round/>
                      <a:headEnd type="none" w="med" len="med"/>
                      <a:tailEnd type="none" w="med" len="med"/>
                    </a:lnL>
                  </a:tcPr>
                </a:tc>
              </a:tr>
              <a:tr h="623570">
                <a:tc>
                  <a:txBody>
                    <a:bodyPr/>
                    <a:lstStyle/>
                    <a:p>
                      <a:pPr indent="0">
                        <a:buNone/>
                      </a:pPr>
                      <a:r>
                        <a:rPr lang="en-US" sz="1800" b="0">
                          <a:latin typeface="微软雅黑" panose="020B0503020204020204" pitchFamily="34" charset="-122"/>
                          <a:ea typeface="微软雅黑" panose="020B0503020204020204" pitchFamily="34" charset="-122"/>
                          <a:cs typeface="Times New Roman" panose="02020603050405020304" pitchFamily="18" charset="0"/>
                        </a:rPr>
                        <a:t>drawRect(Rect r, Paint paint)</a:t>
                      </a:r>
                      <a:endParaRPr lang="en-US" altLang="en-US" sz="18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R w="12700" cap="flat" cmpd="sng" algn="ctr">
                      <a:solidFill>
                        <a:srgbClr val="006BA9"/>
                      </a:solidFill>
                      <a:prstDash val="solid"/>
                      <a:round/>
                      <a:headEnd type="none" w="med" len="med"/>
                      <a:tailEnd type="none" w="med" len="med"/>
                    </a:lnR>
                  </a:tcPr>
                </a:tc>
                <a:tc>
                  <a:txBody>
                    <a:bodyPr/>
                    <a:lstStyle/>
                    <a:p>
                      <a:pPr indent="0">
                        <a:buNone/>
                      </a:pPr>
                      <a:r>
                        <a:rPr lang="en-US" sz="1800" b="0">
                          <a:latin typeface="微软雅黑" panose="020B0503020204020204" pitchFamily="34" charset="-122"/>
                          <a:ea typeface="微软雅黑" panose="020B0503020204020204" pitchFamily="34" charset="-122"/>
                          <a:cs typeface="宋体" panose="02010600030101010101" pitchFamily="2" charset="-122"/>
                        </a:rPr>
                        <a:t>使用画笔绘制矩形</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lnL w="12700" cap="flat" cmpd="sng" algn="ctr">
                      <a:solidFill>
                        <a:srgbClr val="006BA9"/>
                      </a:solidFill>
                      <a:prstDash val="solid"/>
                      <a:round/>
                      <a:headEnd type="none" w="med" len="med"/>
                      <a:tailEnd type="none" w="med" len="med"/>
                    </a:lnL>
                  </a:tcPr>
                </a:tc>
              </a:tr>
              <a:tr h="659765">
                <a:tc>
                  <a:txBody>
                    <a:bodyPr/>
                    <a:lstStyle/>
                    <a:p>
                      <a:pPr indent="0">
                        <a:buNone/>
                      </a:pPr>
                      <a:r>
                        <a:rPr lang="en-US" sz="1800" b="0">
                          <a:latin typeface="微软雅黑" panose="020B0503020204020204" pitchFamily="34" charset="-122"/>
                          <a:ea typeface="微软雅黑" panose="020B0503020204020204" pitchFamily="34" charset="-122"/>
                          <a:cs typeface="Times New Roman" panose="02020603050405020304" pitchFamily="18" charset="0"/>
                        </a:rPr>
                        <a:t>drawOval(RectF oval, Paint paint)</a:t>
                      </a:r>
                      <a:endParaRPr lang="en-US" altLang="en-US" sz="18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R w="12700" cap="flat" cmpd="sng" algn="ctr">
                      <a:solidFill>
                        <a:srgbClr val="006BA9"/>
                      </a:solidFill>
                      <a:prstDash val="solid"/>
                      <a:round/>
                      <a:headEnd type="none" w="med" len="med"/>
                      <a:tailEnd type="none" w="med" len="med"/>
                    </a:lnR>
                    <a:noFill/>
                  </a:tcPr>
                </a:tc>
                <a:tc>
                  <a:txBody>
                    <a:bodyPr/>
                    <a:lstStyle/>
                    <a:p>
                      <a:pPr indent="0">
                        <a:buNone/>
                      </a:pPr>
                      <a:r>
                        <a:rPr lang="en-US" sz="1800" b="0">
                          <a:latin typeface="微软雅黑" panose="020B0503020204020204" pitchFamily="34" charset="-122"/>
                          <a:ea typeface="微软雅黑" panose="020B0503020204020204" pitchFamily="34" charset="-122"/>
                          <a:cs typeface="宋体" panose="02010600030101010101" pitchFamily="2" charset="-122"/>
                        </a:rPr>
                        <a:t>使用画笔绘制椭圆形</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lnL w="12700" cap="flat" cmpd="sng" algn="ctr">
                      <a:solidFill>
                        <a:srgbClr val="006BA9"/>
                      </a:solidFill>
                      <a:prstDash val="solid"/>
                      <a:round/>
                      <a:headEnd type="none" w="med" len="med"/>
                      <a:tailEnd type="none" w="med" len="med"/>
                    </a:lnL>
                  </a:tcPr>
                </a:tc>
              </a:tr>
              <a:tr h="658495">
                <a:tc>
                  <a:txBody>
                    <a:bodyPr/>
                    <a:lstStyle/>
                    <a:p>
                      <a:pPr indent="0">
                        <a:buNone/>
                      </a:pPr>
                      <a:r>
                        <a:rPr lang="en-US" sz="1800" b="0">
                          <a:latin typeface="微软雅黑" panose="020B0503020204020204" pitchFamily="34" charset="-122"/>
                          <a:ea typeface="微软雅黑" panose="020B0503020204020204" pitchFamily="34" charset="-122"/>
                          <a:cs typeface="Times New Roman" panose="02020603050405020304" pitchFamily="18" charset="0"/>
                        </a:rPr>
                        <a:t>drawCircle(float cx, float cy, float radius, Paint paint)</a:t>
                      </a:r>
                      <a:endParaRPr lang="en-US" altLang="en-US" sz="18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R w="12700" cap="flat" cmpd="sng" algn="ctr">
                      <a:solidFill>
                        <a:srgbClr val="006BA9"/>
                      </a:solidFill>
                      <a:prstDash val="solid"/>
                      <a:round/>
                      <a:headEnd type="none" w="med" len="med"/>
                      <a:tailEnd type="none" w="med" len="med"/>
                    </a:lnR>
                  </a:tcPr>
                </a:tc>
                <a:tc>
                  <a:txBody>
                    <a:bodyPr/>
                    <a:lstStyle/>
                    <a:p>
                      <a:pPr indent="0">
                        <a:buNone/>
                      </a:pPr>
                      <a:r>
                        <a:rPr lang="en-US" sz="1800" b="0">
                          <a:latin typeface="微软雅黑" panose="020B0503020204020204" pitchFamily="34" charset="-122"/>
                          <a:ea typeface="微软雅黑" panose="020B0503020204020204" pitchFamily="34" charset="-122"/>
                          <a:cs typeface="宋体" panose="02010600030101010101" pitchFamily="2" charset="-122"/>
                        </a:rPr>
                        <a:t>使用画笔在指定位置画出指定半径的圆</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lnL w="12700" cap="flat" cmpd="sng" algn="ctr">
                      <a:solidFill>
                        <a:srgbClr val="006BA9"/>
                      </a:solidFill>
                      <a:prstDash val="solid"/>
                      <a:round/>
                      <a:headEnd type="none" w="med" len="med"/>
                      <a:tailEnd type="none" w="med" len="med"/>
                    </a:lnL>
                  </a:tcPr>
                </a:tc>
              </a:tr>
              <a:tr h="745490">
                <a:tc>
                  <a:txBody>
                    <a:bodyPr/>
                    <a:lstStyle/>
                    <a:p>
                      <a:pPr indent="0">
                        <a:buNone/>
                      </a:pPr>
                      <a:r>
                        <a:rPr lang="en-US" sz="1800" b="0">
                          <a:latin typeface="微软雅黑" panose="020B0503020204020204" pitchFamily="34" charset="-122"/>
                          <a:ea typeface="微软雅黑" panose="020B0503020204020204" pitchFamily="34" charset="-122"/>
                          <a:cs typeface="Times New Roman" panose="02020603050405020304" pitchFamily="18" charset="0"/>
                        </a:rPr>
                        <a:t>drawLine(float startX, float startY, float stopX, float stopY, Paint paint)</a:t>
                      </a:r>
                      <a:endParaRPr lang="en-US" altLang="en-US" sz="18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R w="12700" cap="flat" cmpd="sng" algn="ctr">
                      <a:solidFill>
                        <a:srgbClr val="006BA9"/>
                      </a:solidFill>
                      <a:prstDash val="solid"/>
                      <a:round/>
                      <a:headEnd type="none" w="med" len="med"/>
                      <a:tailEnd type="none" w="med" len="med"/>
                    </a:lnR>
                  </a:tcPr>
                </a:tc>
                <a:tc>
                  <a:txBody>
                    <a:bodyPr/>
                    <a:lstStyle/>
                    <a:p>
                      <a:pPr indent="0">
                        <a:buNone/>
                      </a:pPr>
                      <a:r>
                        <a:rPr lang="en-US" sz="1800" b="0">
                          <a:latin typeface="微软雅黑" panose="020B0503020204020204" pitchFamily="34" charset="-122"/>
                          <a:ea typeface="微软雅黑" panose="020B0503020204020204" pitchFamily="34" charset="-122"/>
                          <a:cs typeface="宋体" panose="02010600030101010101" pitchFamily="2" charset="-122"/>
                        </a:rPr>
                        <a:t>使用画笔在指定位置画线</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lnL w="12700" cap="flat" cmpd="sng" algn="ctr">
                      <a:solidFill>
                        <a:srgbClr val="006BA9"/>
                      </a:solidFill>
                      <a:prstDash val="solid"/>
                      <a:round/>
                      <a:headEnd type="none" w="med" len="med"/>
                      <a:tailEnd type="none" w="med" len="med"/>
                    </a:lnL>
                  </a:tcPr>
                </a:tc>
              </a:tr>
              <a:tr h="666750">
                <a:tc>
                  <a:txBody>
                    <a:bodyPr/>
                    <a:lstStyle/>
                    <a:p>
                      <a:pPr indent="0">
                        <a:buNone/>
                      </a:pPr>
                      <a:r>
                        <a:rPr lang="en-US" sz="1800" b="0">
                          <a:latin typeface="微软雅黑" panose="020B0503020204020204" pitchFamily="34" charset="-122"/>
                          <a:ea typeface="微软雅黑" panose="020B0503020204020204" pitchFamily="34" charset="-122"/>
                          <a:cs typeface="Times New Roman" panose="02020603050405020304" pitchFamily="18" charset="0"/>
                        </a:rPr>
                        <a:t>drawRoundRect(RectF rect, float rx, float ry, Paint paint)</a:t>
                      </a:r>
                      <a:endParaRPr lang="en-US" altLang="en-US" sz="18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R w="12700" cap="flat" cmpd="sng" algn="ctr">
                      <a:solidFill>
                        <a:srgbClr val="006BA9"/>
                      </a:solidFill>
                      <a:prstDash val="solid"/>
                      <a:round/>
                      <a:headEnd type="none" w="med" len="med"/>
                      <a:tailEnd type="none" w="med" len="med"/>
                    </a:lnR>
                  </a:tcPr>
                </a:tc>
                <a:tc>
                  <a:txBody>
                    <a:bodyPr/>
                    <a:lstStyle/>
                    <a:p>
                      <a:pPr indent="0">
                        <a:buNone/>
                      </a:pPr>
                      <a:r>
                        <a:rPr lang="en-US" sz="1800" b="0">
                          <a:latin typeface="微软雅黑" panose="020B0503020204020204" pitchFamily="34" charset="-122"/>
                          <a:ea typeface="微软雅黑" panose="020B0503020204020204" pitchFamily="34" charset="-122"/>
                          <a:cs typeface="微软雅黑" panose="020B0503020204020204" pitchFamily="34" charset="-122"/>
                        </a:rPr>
                        <a:t>使用画笔绘制指定圆角矩形，其中rx表示X轴圆角半径，ry表示Y轴圆角半径</a:t>
                      </a:r>
                      <a:endParaRPr lang="en-US"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lgn="ctr">
                      <a:solidFill>
                        <a:srgbClr val="006BA9"/>
                      </a:solidFill>
                      <a:prstDash val="solid"/>
                      <a:round/>
                      <a:headEnd type="none" w="med" len="med"/>
                      <a:tailEnd type="none" w="med" len="med"/>
                    </a:lnL>
                  </a:tcPr>
                </a:tc>
              </a:tr>
            </a:tbl>
          </a:graphicData>
        </a:graphic>
      </p:graphicFrame>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smtClean="0">
                <a:solidFill>
                  <a:srgbClr val="595959"/>
                </a:solidFill>
                <a:latin typeface="微软雅黑" panose="020B0503020204020204" pitchFamily="34" charset="-122"/>
                <a:ea typeface="微软雅黑" panose="020B0503020204020204" pitchFamily="34" charset="-122"/>
                <a:cs typeface="+mn-ea"/>
                <a:sym typeface="+mn-lt"/>
              </a:rPr>
              <a:t>10.1.4</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  </a:t>
            </a:r>
            <a:r>
              <a:rPr sz="2400" b="1" smtClean="0">
                <a:solidFill>
                  <a:srgbClr val="595959"/>
                </a:solidFill>
                <a:latin typeface="微软雅黑" panose="020B0503020204020204" pitchFamily="34" charset="-122"/>
                <a:ea typeface="微软雅黑" panose="020B0503020204020204" pitchFamily="34" charset="-122"/>
                <a:cs typeface="+mn-ea"/>
                <a:sym typeface="+mn-lt"/>
              </a:rPr>
              <a:t>Canvas类</a:t>
            </a:r>
            <a:endParaRPr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670050" y="1845945"/>
            <a:ext cx="8849360" cy="3563620"/>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dirty="0"/>
              <a:t>    </a:t>
            </a:r>
            <a:r>
              <a:rPr lang="en-US" altLang="zh-CN" sz="2000" dirty="0">
                <a:latin typeface="微软雅黑" panose="020B0503020204020204" pitchFamily="34" charset="-122"/>
                <a:ea typeface="微软雅黑" panose="020B0503020204020204" pitchFamily="34" charset="-122"/>
              </a:rPr>
              <a:t>protected void onDraw(Canvas canvas)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super.onDraw(canvas);</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Paint paint  = new Paint();         </a:t>
            </a:r>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paint.setColor(Color.RED);</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Rect r = new Rect(40,40,200,100); </a:t>
            </a:r>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canvas.drawRect(r,paint);           </a:t>
            </a:r>
            <a:endParaRPr lang="zh-CN" altLang="en-US"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p:txBody>
      </p:sp>
      <p:sp>
        <p:nvSpPr>
          <p:cNvPr id="19" name="矩形 18"/>
          <p:cNvSpPr/>
          <p:nvPr/>
        </p:nvSpPr>
        <p:spPr bwMode="auto">
          <a:xfrm>
            <a:off x="2279015" y="2972118"/>
            <a:ext cx="3234690" cy="460375"/>
          </a:xfrm>
          <a:prstGeom prst="rect">
            <a:avLst/>
          </a:prstGeom>
          <a:ln w="19050">
            <a:solidFill>
              <a:srgbClr val="0075CC"/>
            </a:solidFill>
          </a:ln>
        </p:spPr>
        <p:txBody>
          <a:bodyPr wrap="square" anchor="ctr">
            <a:spAutoFit/>
          </a:bodyPr>
          <a:lstStyle/>
          <a:p>
            <a:pPr algn="ctr"/>
            <a:endParaRPr lang="zh-CN" altLang="en-US" dirty="0">
              <a:ea typeface="宋体" panose="02010600030101010101" pitchFamily="2" charset="-122"/>
            </a:endParaRPr>
          </a:p>
        </p:txBody>
      </p:sp>
      <p:sp>
        <p:nvSpPr>
          <p:cNvPr id="20" name="圆角矩形 19"/>
          <p:cNvSpPr/>
          <p:nvPr/>
        </p:nvSpPr>
        <p:spPr bwMode="auto">
          <a:xfrm>
            <a:off x="5967730" y="2972132"/>
            <a:ext cx="1254760" cy="441932"/>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创建画笔</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p:nvSpPr>
        <p:spPr bwMode="auto">
          <a:xfrm>
            <a:off x="2279015" y="3859848"/>
            <a:ext cx="4176395" cy="460375"/>
          </a:xfrm>
          <a:prstGeom prst="rect">
            <a:avLst/>
          </a:prstGeom>
          <a:ln w="19050">
            <a:solidFill>
              <a:srgbClr val="0075CC"/>
            </a:solidFill>
          </a:ln>
        </p:spPr>
        <p:txBody>
          <a:bodyPr wrap="square" anchor="ctr">
            <a:spAutoFit/>
          </a:bodyPr>
          <a:lstStyle/>
          <a:p>
            <a:pPr algn="ctr"/>
            <a:endParaRPr lang="zh-CN" altLang="en-US" dirty="0">
              <a:ea typeface="宋体" panose="02010600030101010101" pitchFamily="2" charset="-122"/>
            </a:endParaRPr>
          </a:p>
        </p:txBody>
      </p:sp>
      <p:sp>
        <p:nvSpPr>
          <p:cNvPr id="22" name="圆角矩形 21"/>
          <p:cNvSpPr/>
          <p:nvPr/>
        </p:nvSpPr>
        <p:spPr bwMode="auto">
          <a:xfrm>
            <a:off x="6932295" y="3860182"/>
            <a:ext cx="3868420" cy="441926"/>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构建矩形对象并指定位置、宽高</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bwMode="auto">
          <a:xfrm>
            <a:off x="2321560" y="4320223"/>
            <a:ext cx="3052445" cy="460375"/>
          </a:xfrm>
          <a:prstGeom prst="rect">
            <a:avLst/>
          </a:prstGeom>
          <a:ln w="19050">
            <a:solidFill>
              <a:srgbClr val="0075CC"/>
            </a:solidFill>
          </a:ln>
        </p:spPr>
        <p:txBody>
          <a:bodyPr wrap="square" anchor="ctr">
            <a:spAutoFit/>
          </a:bodyPr>
          <a:lstStyle/>
          <a:p>
            <a:pPr algn="ctr"/>
            <a:endParaRPr lang="zh-CN" altLang="en-US" dirty="0">
              <a:ea typeface="宋体" panose="02010600030101010101" pitchFamily="2" charset="-122"/>
            </a:endParaRPr>
          </a:p>
        </p:txBody>
      </p:sp>
      <p:sp>
        <p:nvSpPr>
          <p:cNvPr id="24" name="圆角矩形 23"/>
          <p:cNvSpPr/>
          <p:nvPr/>
        </p:nvSpPr>
        <p:spPr bwMode="auto">
          <a:xfrm>
            <a:off x="5814060" y="4343084"/>
            <a:ext cx="2569210" cy="441956"/>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调用绘制矩形的方法</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25" name="直接箭头连接符 24"/>
          <p:cNvCxnSpPr/>
          <p:nvPr/>
        </p:nvCxnSpPr>
        <p:spPr bwMode="auto">
          <a:xfrm>
            <a:off x="5519206" y="3202261"/>
            <a:ext cx="442630" cy="0"/>
          </a:xfrm>
          <a:prstGeom prst="straightConnector1">
            <a:avLst/>
          </a:prstGeom>
          <a:noFill/>
          <a:ln w="28575" cap="flat" cmpd="sng" algn="ctr">
            <a:solidFill>
              <a:srgbClr val="0075CC"/>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箭头连接符 25"/>
          <p:cNvCxnSpPr/>
          <p:nvPr/>
        </p:nvCxnSpPr>
        <p:spPr bwMode="auto">
          <a:xfrm>
            <a:off x="6471106" y="4110628"/>
            <a:ext cx="461313" cy="5557"/>
          </a:xfrm>
          <a:prstGeom prst="straightConnector1">
            <a:avLst/>
          </a:prstGeom>
          <a:noFill/>
          <a:ln w="28575" cap="flat" cmpd="sng" algn="ctr">
            <a:solidFill>
              <a:srgbClr val="0075CC"/>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箭头连接符 26"/>
          <p:cNvCxnSpPr/>
          <p:nvPr/>
        </p:nvCxnSpPr>
        <p:spPr bwMode="auto">
          <a:xfrm flipV="1">
            <a:off x="5390301" y="4548123"/>
            <a:ext cx="423580" cy="1"/>
          </a:xfrm>
          <a:prstGeom prst="straightConnector1">
            <a:avLst/>
          </a:prstGeom>
          <a:noFill/>
          <a:ln w="28575" cap="flat" cmpd="sng" algn="ctr">
            <a:solidFill>
              <a:srgbClr val="0075CC"/>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smtClean="0">
                <a:solidFill>
                  <a:srgbClr val="595959"/>
                </a:solidFill>
                <a:latin typeface="微软雅黑" panose="020B0503020204020204" pitchFamily="34" charset="-122"/>
                <a:ea typeface="微软雅黑" panose="020B0503020204020204" pitchFamily="34" charset="-122"/>
                <a:cs typeface="+mn-ea"/>
                <a:sym typeface="+mn-lt"/>
              </a:rPr>
              <a:t>10.1.4</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  </a:t>
            </a:r>
            <a:r>
              <a:rPr sz="2400" b="1" smtClean="0">
                <a:solidFill>
                  <a:srgbClr val="595959"/>
                </a:solidFill>
                <a:latin typeface="微软雅黑" panose="020B0503020204020204" pitchFamily="34" charset="-122"/>
                <a:ea typeface="微软雅黑" panose="020B0503020204020204" pitchFamily="34" charset="-122"/>
                <a:cs typeface="+mn-ea"/>
                <a:sym typeface="+mn-lt"/>
              </a:rPr>
              <a:t>Canvas类</a:t>
            </a:r>
            <a:endParaRPr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0" name="文本框 99"/>
          <p:cNvSpPr txBox="1"/>
          <p:nvPr/>
        </p:nvSpPr>
        <p:spPr>
          <a:xfrm>
            <a:off x="1595120" y="1110615"/>
            <a:ext cx="8667115" cy="460375"/>
          </a:xfrm>
          <a:prstGeom prst="rect">
            <a:avLst/>
          </a:prstGeom>
          <a:noFill/>
          <a:ln w="9525">
            <a:noFill/>
          </a:ln>
        </p:spPr>
        <p:txBody>
          <a:bodyPr wrap="square">
            <a:spAutoFit/>
          </a:bodyPr>
          <a:lstStyle/>
          <a:p>
            <a:pPr indent="0"/>
            <a:r>
              <a:rPr lang="zh-CN" b="0">
                <a:latin typeface="微软雅黑" panose="020B0503020204020204" pitchFamily="34" charset="-122"/>
                <a:ea typeface="微软雅黑" panose="020B0503020204020204" pitchFamily="34" charset="-122"/>
                <a:cs typeface="微软雅黑" panose="020B0503020204020204" pitchFamily="34" charset="-122"/>
              </a:rPr>
              <a:t>在</a:t>
            </a:r>
            <a:r>
              <a:rPr lang="en-US" b="0">
                <a:latin typeface="微软雅黑" panose="020B0503020204020204" pitchFamily="34" charset="-122"/>
                <a:ea typeface="微软雅黑" panose="020B0503020204020204" pitchFamily="34" charset="-122"/>
                <a:cs typeface="微软雅黑" panose="020B0503020204020204" pitchFamily="34" charset="-122"/>
              </a:rPr>
              <a:t>View</a:t>
            </a:r>
            <a:r>
              <a:rPr lang="zh-CN" b="0">
                <a:latin typeface="微软雅黑" panose="020B0503020204020204" pitchFamily="34" charset="-122"/>
                <a:ea typeface="微软雅黑" panose="020B0503020204020204" pitchFamily="34" charset="-122"/>
                <a:cs typeface="微软雅黑" panose="020B0503020204020204" pitchFamily="34" charset="-122"/>
              </a:rPr>
              <a:t>的</a:t>
            </a:r>
            <a:r>
              <a:rPr lang="en-US" b="0">
                <a:latin typeface="微软雅黑" panose="020B0503020204020204" pitchFamily="34" charset="-122"/>
                <a:ea typeface="微软雅黑" panose="020B0503020204020204" pitchFamily="34" charset="-122"/>
                <a:cs typeface="微软雅黑" panose="020B0503020204020204" pitchFamily="34" charset="-122"/>
              </a:rPr>
              <a:t>onDraw()</a:t>
            </a:r>
            <a:r>
              <a:rPr lang="zh-CN" b="0">
                <a:latin typeface="微软雅黑" panose="020B0503020204020204" pitchFamily="34" charset="-122"/>
                <a:ea typeface="微软雅黑" panose="020B0503020204020204" pitchFamily="34" charset="-122"/>
                <a:cs typeface="微软雅黑" panose="020B0503020204020204" pitchFamily="34" charset="-122"/>
              </a:rPr>
              <a:t>方法中</a:t>
            </a:r>
            <a:r>
              <a:rPr lang="zh-CN" b="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使用画笔</a:t>
            </a:r>
            <a:r>
              <a:rPr lang="en-US" b="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Paint</a:t>
            </a:r>
            <a:r>
              <a:rPr lang="zh-CN" b="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在画布上绘制矩形</a:t>
            </a:r>
            <a:r>
              <a:rPr lang="zh-CN" b="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25"/>
                                        </p:tgtEl>
                                        <p:attrNameLst>
                                          <p:attrName>style.visibility</p:attrName>
                                        </p:attrNameLst>
                                      </p:cBhvr>
                                      <p:to>
                                        <p:strVal val="hidden"/>
                                      </p:to>
                                    </p:set>
                                  </p:childTnLst>
                                </p:cTn>
                              </p:par>
                              <p:par>
                                <p:cTn id="18" presetID="1" presetClass="exit" presetSubtype="0" fill="hold" grpId="1" nodeType="withEffect">
                                  <p:stCondLst>
                                    <p:cond delay="0"/>
                                  </p:stCondLst>
                                  <p:childTnLst>
                                    <p:set>
                                      <p:cBhvr>
                                        <p:cTn id="19" dur="1" fill="hold">
                                          <p:stCondLst>
                                            <p:cond delay="0"/>
                                          </p:stCondLst>
                                        </p:cTn>
                                        <p:tgtEl>
                                          <p:spTgt spid="19"/>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20"/>
                                        </p:tgtEl>
                                        <p:attrNameLst>
                                          <p:attrName>style.visibility</p:attrName>
                                        </p:attrNameLst>
                                      </p:cBhvr>
                                      <p:to>
                                        <p:strVal val="hidden"/>
                                      </p:to>
                                    </p:set>
                                  </p:childTnLst>
                                </p:cTn>
                              </p:par>
                            </p:childTnLst>
                          </p:cTn>
                        </p:par>
                        <p:par>
                          <p:cTn id="22" fill="hold">
                            <p:stCondLst>
                              <p:cond delay="0"/>
                            </p:stCondLst>
                            <p:childTnLst>
                              <p:par>
                                <p:cTn id="23" presetID="22" presetClass="entr" presetSubtype="8" fill="hold"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left)">
                                      <p:cBhvr>
                                        <p:cTn id="28" dur="500"/>
                                        <p:tgtEl>
                                          <p:spTgt spid="21"/>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26"/>
                                        </p:tgtEl>
                                        <p:attrNameLst>
                                          <p:attrName>style.visibility</p:attrName>
                                        </p:attrNameLst>
                                      </p:cBhvr>
                                      <p:to>
                                        <p:strVal val="hidden"/>
                                      </p:to>
                                    </p:set>
                                  </p:childTnLst>
                                </p:cTn>
                              </p:par>
                              <p:par>
                                <p:cTn id="36" presetID="1" presetClass="exit" presetSubtype="0" fill="hold" grpId="1" nodeType="withEffect">
                                  <p:stCondLst>
                                    <p:cond delay="0"/>
                                  </p:stCondLst>
                                  <p:childTnLst>
                                    <p:set>
                                      <p:cBhvr>
                                        <p:cTn id="37" dur="1" fill="hold">
                                          <p:stCondLst>
                                            <p:cond delay="0"/>
                                          </p:stCondLst>
                                        </p:cTn>
                                        <p:tgtEl>
                                          <p:spTgt spid="21"/>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22"/>
                                        </p:tgtEl>
                                        <p:attrNameLst>
                                          <p:attrName>style.visibility</p:attrName>
                                        </p:attrNameLst>
                                      </p:cBhvr>
                                      <p:to>
                                        <p:strVal val="hidden"/>
                                      </p:to>
                                    </p:set>
                                  </p:childTnLst>
                                </p:cTn>
                              </p:par>
                            </p:childTnLst>
                          </p:cTn>
                        </p:par>
                        <p:par>
                          <p:cTn id="40" fill="hold">
                            <p:stCondLst>
                              <p:cond delay="0"/>
                            </p:stCondLst>
                            <p:childTnLst>
                              <p:par>
                                <p:cTn id="41" presetID="22" presetClass="entr" presetSubtype="8" fill="hold"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left)">
                                      <p:cBhvr>
                                        <p:cTn id="43" dur="500"/>
                                        <p:tgtEl>
                                          <p:spTgt spid="27"/>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left)">
                                      <p:cBhvr>
                                        <p:cTn id="46" dur="500"/>
                                        <p:tgtEl>
                                          <p:spTgt spid="23"/>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left)">
                                      <p:cBhvr>
                                        <p:cTn id="4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9" grpId="1" bldLvl="0" animBg="1"/>
      <p:bldP spid="20" grpId="0" bldLvl="0" animBg="1"/>
      <p:bldP spid="20" grpId="1" bldLvl="0" animBg="1"/>
      <p:bldP spid="21" grpId="0" bldLvl="0" animBg="1"/>
      <p:bldP spid="21" grpId="1" bldLvl="0" animBg="1"/>
      <p:bldP spid="22" grpId="0" bldLvl="0" animBg="1"/>
      <p:bldP spid="22" grpId="1" bldLvl="0" animBg="1"/>
      <p:bldP spid="23" grpId="0" bldLvl="0" animBg="1"/>
      <p:bldP spid="24"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43691" y="932830"/>
            <a:ext cx="9793088" cy="922020"/>
          </a:xfrm>
          <a:prstGeom prst="rect">
            <a:avLst/>
          </a:prstGeom>
        </p:spPr>
        <p:txBody>
          <a:bodyPr wrap="square">
            <a:spAutoFit/>
          </a:bodyPr>
          <a:lstStyle/>
          <a:p>
            <a:pPr>
              <a:lnSpc>
                <a:spcPct val="150000"/>
              </a:lnSpc>
            </a:pPr>
            <a:r>
              <a:rPr lang="zh-CN" altLang="en-US" sz="1800">
                <a:latin typeface="微软雅黑" panose="020B0503020204020204" pitchFamily="34" charset="-122"/>
                <a:ea typeface="微软雅黑" panose="020B0503020204020204" pitchFamily="34" charset="-122"/>
              </a:rPr>
              <a:t>本节我们将通过一个绘制小狗的案例来演示</a:t>
            </a:r>
            <a:r>
              <a:rPr lang="zh-CN" altLang="en-US" sz="1800">
                <a:solidFill>
                  <a:srgbClr val="0070C0"/>
                </a:solidFill>
                <a:latin typeface="微软雅黑" panose="020B0503020204020204" pitchFamily="34" charset="-122"/>
                <a:ea typeface="微软雅黑" panose="020B0503020204020204" pitchFamily="34" charset="-122"/>
              </a:rPr>
              <a:t>如何使用这些常用的绘图类</a:t>
            </a:r>
            <a:r>
              <a:rPr lang="zh-CN" altLang="en-US" sz="1800">
                <a:latin typeface="微软雅黑" panose="020B0503020204020204" pitchFamily="34" charset="-122"/>
                <a:ea typeface="微软雅黑" panose="020B0503020204020204" pitchFamily="34" charset="-122"/>
              </a:rPr>
              <a:t>，</a:t>
            </a: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rPr>
              <a:t>本</a:t>
            </a:r>
            <a:r>
              <a:rPr lang="zh-CN" altLang="en-US" sz="1800" smtClean="0">
                <a:solidFill>
                  <a:schemeClr val="tx1">
                    <a:lumMod val="85000"/>
                    <a:lumOff val="15000"/>
                  </a:schemeClr>
                </a:solidFill>
                <a:latin typeface="微软雅黑" panose="020B0503020204020204" pitchFamily="34" charset="-122"/>
                <a:ea typeface="微软雅黑" panose="020B0503020204020204" pitchFamily="34" charset="-122"/>
              </a:rPr>
              <a:t>案例的界面效果如下</a:t>
            </a: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rPr>
              <a:t>图所示。</a:t>
            </a:r>
            <a:endParaRPr lang="zh-CN" altLang="en-US" sz="1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 name="椭圆 2"/>
          <p:cNvSpPr/>
          <p:nvPr/>
        </p:nvSpPr>
        <p:spPr bwMode="auto">
          <a:xfrm rot="574600">
            <a:off x="1562710" y="2076500"/>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4" name="TextBox 3"/>
          <p:cNvSpPr txBox="1">
            <a:spLocks noChangeArrowheads="1"/>
          </p:cNvSpPr>
          <p:nvPr/>
        </p:nvSpPr>
        <p:spPr bwMode="auto">
          <a:xfrm>
            <a:off x="1604085" y="2107556"/>
            <a:ext cx="349250" cy="369888"/>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rPr>
              <a:t>1</a:t>
            </a:r>
            <a:endParaRPr kumimoji="0" lang="zh-CN" altLang="en-US"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5" name="矩形 4"/>
          <p:cNvSpPr/>
          <p:nvPr/>
        </p:nvSpPr>
        <p:spPr>
          <a:xfrm>
            <a:off x="2051050" y="2066290"/>
            <a:ext cx="1713230" cy="450850"/>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300"/>
              </a:spcAft>
              <a:buClrTx/>
              <a:buSzTx/>
              <a:buFontTx/>
              <a:buNone/>
              <a:defRPr/>
            </a:pPr>
            <a:r>
              <a:rPr kumimoji="0" lang="zh-CN" altLang="en-US" sz="1800" b="1" i="0" u="none" strike="noStrike" kern="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rPr>
              <a:t>创建程序：</a:t>
            </a:r>
            <a:endParaRPr kumimoji="0" lang="en-US" altLang="zh-CN" sz="1800" b="0"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endParaRPr>
          </a:p>
        </p:txBody>
      </p:sp>
      <p:sp>
        <p:nvSpPr>
          <p:cNvPr id="6" name="矩形 5"/>
          <p:cNvSpPr/>
          <p:nvPr/>
        </p:nvSpPr>
        <p:spPr>
          <a:xfrm>
            <a:off x="2035798" y="2865358"/>
            <a:ext cx="1851025" cy="368300"/>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zh-CN" altLang="en-US" sz="1800" b="1" kern="0" noProof="0" smtClean="0">
                <a:ln>
                  <a:noFill/>
                </a:ln>
                <a:solidFill>
                  <a:srgbClr val="0070C0"/>
                </a:solidFill>
                <a:effectLst/>
                <a:uLnTx/>
                <a:uFillTx/>
                <a:latin typeface="微软雅黑" panose="020B0503020204020204" pitchFamily="34" charset="-122"/>
                <a:ea typeface="微软雅黑" panose="020B0503020204020204" pitchFamily="34" charset="-122"/>
                <a:sym typeface="+mn-ea"/>
              </a:rPr>
              <a:t>导入</a:t>
            </a:r>
            <a:r>
              <a:rPr lang="zh-CN" sz="1800" b="1" kern="0" noProof="0" smtClean="0">
                <a:ln>
                  <a:noFill/>
                </a:ln>
                <a:solidFill>
                  <a:srgbClr val="0070C0"/>
                </a:solidFill>
                <a:effectLst/>
                <a:uLnTx/>
                <a:uFillTx/>
                <a:latin typeface="微软雅黑" panose="020B0503020204020204" pitchFamily="34" charset="-122"/>
                <a:ea typeface="微软雅黑" panose="020B0503020204020204" pitchFamily="34" charset="-122"/>
                <a:sym typeface="+mn-ea"/>
              </a:rPr>
              <a:t>界面图片</a:t>
            </a:r>
            <a:r>
              <a:rPr lang="zh-CN" altLang="en-US" sz="1800" b="1" kern="0" noProof="0" smtClean="0">
                <a:ln>
                  <a:noFill/>
                </a:ln>
                <a:solidFill>
                  <a:srgbClr val="0070C0"/>
                </a:solidFill>
                <a:effectLst/>
                <a:uLnTx/>
                <a:uFillTx/>
                <a:latin typeface="微软雅黑" panose="020B0503020204020204" pitchFamily="34" charset="-122"/>
                <a:ea typeface="微软雅黑" panose="020B0503020204020204" pitchFamily="34" charset="-122"/>
                <a:sym typeface="+mn-ea"/>
              </a:rPr>
              <a:t>：</a:t>
            </a:r>
            <a:r>
              <a:rPr kumimoji="0" lang="zh-CN" altLang="en-US" sz="1800" b="1" i="0" u="none" strike="noStrike" kern="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rPr>
              <a:t> </a:t>
            </a:r>
            <a:endParaRPr kumimoji="0" lang="zh-CN" altLang="en-US" sz="1800" b="0" i="0" u="none" strike="noStrike" kern="0" cap="none" spc="0" normalizeH="0" baseline="0" noProof="0" dirty="0">
              <a:ln>
                <a:noFill/>
              </a:ln>
              <a:solidFill>
                <a:srgbClr val="0070C0"/>
              </a:solidFill>
              <a:effectLst/>
              <a:uLnTx/>
              <a:uFillTx/>
              <a:latin typeface="Arial" panose="020B0604020202020204" pitchFamily="34" charset="0"/>
              <a:ea typeface="宋体" panose="02010600030101010101" pitchFamily="2" charset="-122"/>
            </a:endParaRPr>
          </a:p>
        </p:txBody>
      </p:sp>
      <p:cxnSp>
        <p:nvCxnSpPr>
          <p:cNvPr id="7" name="直接连接符 6"/>
          <p:cNvCxnSpPr/>
          <p:nvPr/>
        </p:nvCxnSpPr>
        <p:spPr>
          <a:xfrm>
            <a:off x="1949736" y="2523330"/>
            <a:ext cx="5904000"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cxnSp>
        <p:nvCxnSpPr>
          <p:cNvPr id="8" name="直接连接符 7"/>
          <p:cNvCxnSpPr/>
          <p:nvPr/>
        </p:nvCxnSpPr>
        <p:spPr>
          <a:xfrm>
            <a:off x="1998271" y="3358545"/>
            <a:ext cx="5904000"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9" name="矩形 8"/>
          <p:cNvSpPr/>
          <p:nvPr/>
        </p:nvSpPr>
        <p:spPr>
          <a:xfrm>
            <a:off x="3358515" y="1737360"/>
            <a:ext cx="4298315" cy="769620"/>
          </a:xfrm>
          <a:prstGeom prst="rect">
            <a:avLst/>
          </a:prstGeom>
        </p:spPr>
        <p:txBody>
          <a:bodyPr wrap="square">
            <a:spAutoFit/>
          </a:bodyPr>
          <a:lstStyle/>
          <a:p>
            <a:pPr marL="228600" indent="-228600">
              <a:lnSpc>
                <a:spcPct val="130000"/>
              </a:lnSpc>
              <a:spcAft>
                <a:spcPts val="300"/>
              </a:spcAft>
              <a:buFont typeface="+mj-ea"/>
              <a:buAutoNum type="circleNumDbPlain"/>
            </a:pP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创建名为</a:t>
            </a:r>
            <a:r>
              <a:rPr lang="en-US" altLang="zh-CN" sz="1600" smtClean="0">
                <a:solidFill>
                  <a:schemeClr val="tx1">
                    <a:lumMod val="65000"/>
                    <a:lumOff val="35000"/>
                  </a:schemeClr>
                </a:solidFill>
                <a:latin typeface="微软雅黑" panose="020B0503020204020204" pitchFamily="34" charset="-122"/>
                <a:ea typeface="微软雅黑" panose="020B0503020204020204" pitchFamily="34" charset="-122"/>
              </a:rPr>
              <a:t>DrawDog</a:t>
            </a: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的程序</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指定包名为</a:t>
            </a:r>
            <a:r>
              <a:rPr lang="en-US" altLang="zh-CN" sz="1600" smtClean="0">
                <a:solidFill>
                  <a:schemeClr val="tx1">
                    <a:lumMod val="65000"/>
                    <a:lumOff val="35000"/>
                  </a:schemeClr>
                </a:solidFill>
                <a:latin typeface="微软雅黑" panose="020B0503020204020204" pitchFamily="34" charset="-122"/>
                <a:ea typeface="微软雅黑" panose="020B0503020204020204" pitchFamily="34" charset="-122"/>
              </a:rPr>
              <a:t>cn.itcast.drawdog</a:t>
            </a:r>
            <a:endParaRPr lang="en-US" altLang="zh-CN" sz="160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椭圆 9"/>
          <p:cNvSpPr/>
          <p:nvPr/>
        </p:nvSpPr>
        <p:spPr bwMode="auto">
          <a:xfrm rot="574600">
            <a:off x="1533830" y="2863176"/>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11" name="TextBox 10"/>
          <p:cNvSpPr txBox="1">
            <a:spLocks noChangeArrowheads="1"/>
          </p:cNvSpPr>
          <p:nvPr/>
        </p:nvSpPr>
        <p:spPr bwMode="auto">
          <a:xfrm>
            <a:off x="1575205" y="2894232"/>
            <a:ext cx="349250" cy="369888"/>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smtClean="0">
                <a:ln>
                  <a:noFill/>
                </a:ln>
                <a:solidFill>
                  <a:sysClr val="window" lastClr="FFFFFF"/>
                </a:solidFill>
                <a:effectLst/>
                <a:uLnTx/>
                <a:uFillTx/>
                <a:latin typeface="Verdana" panose="020B0604030504040204" pitchFamily="34" charset="0"/>
                <a:ea typeface="宋体" panose="02010600030101010101" pitchFamily="2" charset="-122"/>
              </a:rPr>
              <a:t>2</a:t>
            </a:r>
            <a:endParaRPr kumimoji="0" lang="zh-CN" altLang="en-US"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28" name="矩形 27"/>
          <p:cNvSpPr/>
          <p:nvPr/>
        </p:nvSpPr>
        <p:spPr>
          <a:xfrm>
            <a:off x="3646805" y="2822575"/>
            <a:ext cx="4873625" cy="410845"/>
          </a:xfrm>
          <a:prstGeom prst="rect">
            <a:avLst/>
          </a:prstGeom>
        </p:spPr>
        <p:txBody>
          <a:bodyPr wrap="square">
            <a:spAutoFit/>
          </a:bodyPr>
          <a:lstStyle/>
          <a:p>
            <a:pPr indent="0">
              <a:lnSpc>
                <a:spcPct val="130000"/>
              </a:lnSpc>
              <a:spcAft>
                <a:spcPts val="300"/>
              </a:spcAft>
              <a:buFont typeface="+mj-ea"/>
              <a:buNone/>
            </a:pPr>
            <a:r>
              <a:rPr lang="zh-CN" sz="1600" smtClean="0">
                <a:solidFill>
                  <a:schemeClr val="tx1">
                    <a:lumMod val="65000"/>
                    <a:lumOff val="35000"/>
                  </a:schemeClr>
                </a:solidFill>
                <a:latin typeface="微软雅黑" panose="020B0503020204020204" pitchFamily="34" charset="-122"/>
                <a:ea typeface="微软雅黑" panose="020B0503020204020204" pitchFamily="34" charset="-122"/>
              </a:rPr>
              <a:t>将界面图片导入到程序中的drawable-hdpi文件夹中</a:t>
            </a:r>
            <a:endParaRPr lang="zh-CN" sz="160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0" name="图片 19" descr="C:\Users\Administrator\Desktop\图片1.png图片1"/>
          <p:cNvPicPr>
            <a:picLocks noChangeAspect="1"/>
          </p:cNvPicPr>
          <p:nvPr/>
        </p:nvPicPr>
        <p:blipFill>
          <a:blip r:embed="rId1"/>
          <a:srcRect/>
          <a:stretch>
            <a:fillRect/>
          </a:stretch>
        </p:blipFill>
        <p:spPr>
          <a:xfrm>
            <a:off x="8831580" y="1737360"/>
            <a:ext cx="2980055" cy="4693920"/>
          </a:xfrm>
          <a:prstGeom prst="rect">
            <a:avLst/>
          </a:prstGeom>
          <a:ln>
            <a:solidFill>
              <a:schemeClr val="tx1">
                <a:lumMod val="50000"/>
                <a:lumOff val="50000"/>
              </a:schemeClr>
            </a:solidFill>
          </a:ln>
        </p:spPr>
      </p:pic>
      <p:sp>
        <p:nvSpPr>
          <p:cNvPr id="17" name="Title 1"/>
          <p:cNvSpPr txBox="1"/>
          <p:nvPr/>
        </p:nvSpPr>
        <p:spPr>
          <a:xfrm>
            <a:off x="1143635" y="266700"/>
            <a:ext cx="658241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smtClean="0">
                <a:solidFill>
                  <a:srgbClr val="595959"/>
                </a:solidFill>
                <a:latin typeface="微软雅黑" panose="020B0503020204020204" pitchFamily="34" charset="-122"/>
                <a:ea typeface="微软雅黑" panose="020B0503020204020204" pitchFamily="34" charset="-122"/>
                <a:cs typeface="+mn-ea"/>
                <a:sym typeface="+mn-lt"/>
              </a:rPr>
              <a:t> </a:t>
            </a:r>
            <a:r>
              <a:rPr sz="2400" b="1" smtClean="0">
                <a:solidFill>
                  <a:srgbClr val="595959"/>
                </a:solidFill>
                <a:latin typeface="微软雅黑" panose="020B0503020204020204" pitchFamily="34" charset="-122"/>
                <a:ea typeface="微软雅黑" panose="020B0503020204020204" pitchFamily="34" charset="-122"/>
                <a:cs typeface="+mn-ea"/>
                <a:sym typeface="+mn-lt"/>
              </a:rPr>
              <a:t>10.1.5</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  </a:t>
            </a:r>
            <a:r>
              <a:rPr sz="2400" b="1" smtClean="0">
                <a:solidFill>
                  <a:srgbClr val="595959"/>
                </a:solidFill>
                <a:latin typeface="微软雅黑" panose="020B0503020204020204" pitchFamily="34" charset="-122"/>
                <a:ea typeface="微软雅黑" panose="020B0503020204020204" pitchFamily="34" charset="-122"/>
                <a:cs typeface="+mn-ea"/>
                <a:sym typeface="+mn-lt"/>
              </a:rPr>
              <a:t>实战演练—绘制小狗</a:t>
            </a:r>
            <a:endParaRPr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2" name="矩形 11"/>
          <p:cNvSpPr/>
          <p:nvPr/>
        </p:nvSpPr>
        <p:spPr>
          <a:xfrm>
            <a:off x="2027543" y="4150598"/>
            <a:ext cx="1724660" cy="368300"/>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zh-CN" altLang="en-US" sz="1800" b="1" kern="0" noProof="0" smtClean="0">
                <a:ln>
                  <a:noFill/>
                </a:ln>
                <a:solidFill>
                  <a:srgbClr val="0070C0"/>
                </a:solidFill>
                <a:effectLst/>
                <a:uLnTx/>
                <a:uFillTx/>
                <a:latin typeface="微软雅黑" panose="020B0503020204020204" pitchFamily="34" charset="-122"/>
                <a:ea typeface="微软雅黑" panose="020B0503020204020204" pitchFamily="34" charset="-122"/>
                <a:sym typeface="+mn-ea"/>
              </a:rPr>
              <a:t>自定义</a:t>
            </a:r>
            <a:r>
              <a:rPr lang="en-US" altLang="zh-CN" sz="1800" b="1" kern="0" noProof="0" smtClean="0">
                <a:ln>
                  <a:noFill/>
                </a:ln>
                <a:solidFill>
                  <a:srgbClr val="0070C0"/>
                </a:solidFill>
                <a:effectLst/>
                <a:uLnTx/>
                <a:uFillTx/>
                <a:latin typeface="微软雅黑" panose="020B0503020204020204" pitchFamily="34" charset="-122"/>
                <a:ea typeface="微软雅黑" panose="020B0503020204020204" pitchFamily="34" charset="-122"/>
                <a:sym typeface="+mn-ea"/>
              </a:rPr>
              <a:t>View</a:t>
            </a:r>
            <a:r>
              <a:rPr lang="zh-CN" altLang="en-US" sz="1800" b="1" kern="0" noProof="0" smtClean="0">
                <a:ln>
                  <a:noFill/>
                </a:ln>
                <a:solidFill>
                  <a:srgbClr val="0070C0"/>
                </a:solidFill>
                <a:effectLst/>
                <a:uLnTx/>
                <a:uFillTx/>
                <a:latin typeface="微软雅黑" panose="020B0503020204020204" pitchFamily="34" charset="-122"/>
                <a:ea typeface="微软雅黑" panose="020B0503020204020204" pitchFamily="34" charset="-122"/>
                <a:sym typeface="+mn-ea"/>
              </a:rPr>
              <a:t>：</a:t>
            </a:r>
            <a:r>
              <a:rPr kumimoji="0" lang="zh-CN" altLang="en-US" sz="1800" b="1" i="0" u="none" strike="noStrike" kern="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rPr>
              <a:t> </a:t>
            </a:r>
            <a:endParaRPr kumimoji="0" lang="zh-CN" altLang="en-US" sz="1800" b="0" i="0" u="none" strike="noStrike" kern="0" cap="none" spc="0" normalizeH="0" baseline="0" noProof="0" dirty="0">
              <a:ln>
                <a:noFill/>
              </a:ln>
              <a:solidFill>
                <a:srgbClr val="0070C0"/>
              </a:solidFill>
              <a:effectLst/>
              <a:uLnTx/>
              <a:uFillTx/>
              <a:latin typeface="Arial" panose="020B0604020202020204" pitchFamily="34" charset="0"/>
              <a:ea typeface="宋体" panose="02010600030101010101" pitchFamily="2" charset="-122"/>
            </a:endParaRPr>
          </a:p>
        </p:txBody>
      </p:sp>
      <p:cxnSp>
        <p:nvCxnSpPr>
          <p:cNvPr id="13" name="直接连接符 12"/>
          <p:cNvCxnSpPr/>
          <p:nvPr/>
        </p:nvCxnSpPr>
        <p:spPr>
          <a:xfrm>
            <a:off x="1990016" y="4572030"/>
            <a:ext cx="5904000"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14" name="椭圆 13"/>
          <p:cNvSpPr/>
          <p:nvPr/>
        </p:nvSpPr>
        <p:spPr bwMode="auto">
          <a:xfrm rot="574600">
            <a:off x="1525575" y="4148416"/>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15" name="TextBox 10"/>
          <p:cNvSpPr txBox="1">
            <a:spLocks noChangeArrowheads="1"/>
          </p:cNvSpPr>
          <p:nvPr/>
        </p:nvSpPr>
        <p:spPr bwMode="auto">
          <a:xfrm>
            <a:off x="1566950" y="4179472"/>
            <a:ext cx="345440" cy="368300"/>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smtClean="0">
                <a:ln>
                  <a:noFill/>
                </a:ln>
                <a:solidFill>
                  <a:sysClr val="window" lastClr="FFFFFF"/>
                </a:solidFill>
                <a:effectLst/>
                <a:uLnTx/>
                <a:uFillTx/>
                <a:latin typeface="Verdana" panose="020B0604030504040204" pitchFamily="34" charset="0"/>
                <a:ea typeface="宋体" panose="02010600030101010101" pitchFamily="2" charset="-122"/>
              </a:rPr>
              <a:t>3</a:t>
            </a:r>
            <a:endParaRPr kumimoji="0" lang="zh-CN" altLang="en-US"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18" name="矩形 17"/>
          <p:cNvSpPr/>
          <p:nvPr/>
        </p:nvSpPr>
        <p:spPr>
          <a:xfrm>
            <a:off x="1998968" y="4868148"/>
            <a:ext cx="1851025" cy="368300"/>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zh-CN" altLang="en-US" sz="1800" b="1" kern="0" noProof="0" smtClean="0">
                <a:ln>
                  <a:noFill/>
                </a:ln>
                <a:solidFill>
                  <a:srgbClr val="0070C0"/>
                </a:solidFill>
                <a:effectLst/>
                <a:uLnTx/>
                <a:uFillTx/>
                <a:latin typeface="微软雅黑" panose="020B0503020204020204" pitchFamily="34" charset="-122"/>
                <a:ea typeface="微软雅黑" panose="020B0503020204020204" pitchFamily="34" charset="-122"/>
                <a:sym typeface="+mn-ea"/>
              </a:rPr>
              <a:t>放置界面控件：</a:t>
            </a:r>
            <a:r>
              <a:rPr kumimoji="0" lang="zh-CN" altLang="en-US" sz="1800" b="1" i="0" u="none" strike="noStrike" kern="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rPr>
              <a:t> </a:t>
            </a:r>
            <a:endParaRPr kumimoji="0" lang="zh-CN" altLang="en-US" sz="1800" b="0" i="0" u="none" strike="noStrike" kern="0" cap="none" spc="0" normalizeH="0" baseline="0" noProof="0" dirty="0">
              <a:ln>
                <a:noFill/>
              </a:ln>
              <a:solidFill>
                <a:srgbClr val="0070C0"/>
              </a:solidFill>
              <a:effectLst/>
              <a:uLnTx/>
              <a:uFillTx/>
              <a:latin typeface="Arial" panose="020B0604020202020204" pitchFamily="34" charset="0"/>
              <a:ea typeface="宋体" panose="02010600030101010101" pitchFamily="2" charset="-122"/>
            </a:endParaRPr>
          </a:p>
        </p:txBody>
      </p:sp>
      <p:cxnSp>
        <p:nvCxnSpPr>
          <p:cNvPr id="19" name="直接连接符 18"/>
          <p:cNvCxnSpPr/>
          <p:nvPr/>
        </p:nvCxnSpPr>
        <p:spPr>
          <a:xfrm>
            <a:off x="1989381" y="5277515"/>
            <a:ext cx="5904000"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21" name="椭圆 20"/>
          <p:cNvSpPr/>
          <p:nvPr/>
        </p:nvSpPr>
        <p:spPr bwMode="auto">
          <a:xfrm rot="574600">
            <a:off x="1497000" y="4865966"/>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22" name="TextBox 10"/>
          <p:cNvSpPr txBox="1">
            <a:spLocks noChangeArrowheads="1"/>
          </p:cNvSpPr>
          <p:nvPr/>
        </p:nvSpPr>
        <p:spPr bwMode="auto">
          <a:xfrm>
            <a:off x="1538375" y="4897022"/>
            <a:ext cx="345440" cy="368300"/>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smtClean="0">
                <a:ln>
                  <a:noFill/>
                </a:ln>
                <a:solidFill>
                  <a:sysClr val="window" lastClr="FFFFFF"/>
                </a:solidFill>
                <a:effectLst/>
                <a:uLnTx/>
                <a:uFillTx/>
                <a:latin typeface="Verdana" panose="020B0604030504040204" pitchFamily="34" charset="0"/>
                <a:ea typeface="宋体" panose="02010600030101010101" pitchFamily="2" charset="-122"/>
              </a:rPr>
              <a:t>4</a:t>
            </a:r>
            <a:endParaRPr kumimoji="0" lang="zh-CN" altLang="en-US"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24" name="矩形 23"/>
          <p:cNvSpPr/>
          <p:nvPr/>
        </p:nvSpPr>
        <p:spPr>
          <a:xfrm>
            <a:off x="1990078" y="5585698"/>
            <a:ext cx="2765425" cy="368300"/>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zh-CN" altLang="en-US" sz="1800" b="1" kern="0" noProof="0" smtClean="0">
                <a:ln>
                  <a:noFill/>
                </a:ln>
                <a:solidFill>
                  <a:srgbClr val="0070C0"/>
                </a:solidFill>
                <a:effectLst/>
                <a:uLnTx/>
                <a:uFillTx/>
                <a:latin typeface="微软雅黑" panose="020B0503020204020204" pitchFamily="34" charset="-122"/>
                <a:ea typeface="微软雅黑" panose="020B0503020204020204" pitchFamily="34" charset="-122"/>
                <a:sym typeface="+mn-ea"/>
              </a:rPr>
              <a:t>修改默认标题栏的名称：</a:t>
            </a:r>
            <a:r>
              <a:rPr kumimoji="0" lang="zh-CN" altLang="en-US" sz="1800" b="1" i="0" u="none" strike="noStrike" kern="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rPr>
              <a:t> </a:t>
            </a:r>
            <a:endParaRPr kumimoji="0" lang="zh-CN" altLang="en-US" sz="1800" b="0" i="0" u="none" strike="noStrike" kern="0" cap="none" spc="0" normalizeH="0" baseline="0" noProof="0" dirty="0">
              <a:ln>
                <a:noFill/>
              </a:ln>
              <a:solidFill>
                <a:srgbClr val="0070C0"/>
              </a:solidFill>
              <a:effectLst/>
              <a:uLnTx/>
              <a:uFillTx/>
              <a:latin typeface="Arial" panose="020B0604020202020204" pitchFamily="34" charset="0"/>
              <a:ea typeface="宋体" panose="02010600030101010101" pitchFamily="2" charset="-122"/>
            </a:endParaRPr>
          </a:p>
        </p:txBody>
      </p:sp>
      <p:cxnSp>
        <p:nvCxnSpPr>
          <p:cNvPr id="25" name="直接连接符 24"/>
          <p:cNvCxnSpPr/>
          <p:nvPr/>
        </p:nvCxnSpPr>
        <p:spPr>
          <a:xfrm>
            <a:off x="1961441" y="6018560"/>
            <a:ext cx="5904000"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26" name="椭圆 25"/>
          <p:cNvSpPr/>
          <p:nvPr/>
        </p:nvSpPr>
        <p:spPr bwMode="auto">
          <a:xfrm rot="574600">
            <a:off x="1488110" y="5583516"/>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27" name="TextBox 10"/>
          <p:cNvSpPr txBox="1">
            <a:spLocks noChangeArrowheads="1"/>
          </p:cNvSpPr>
          <p:nvPr/>
        </p:nvSpPr>
        <p:spPr bwMode="auto">
          <a:xfrm>
            <a:off x="1529485" y="5614572"/>
            <a:ext cx="345440" cy="368300"/>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smtClean="0">
                <a:ln>
                  <a:noFill/>
                </a:ln>
                <a:solidFill>
                  <a:sysClr val="window" lastClr="FFFFFF"/>
                </a:solidFill>
                <a:effectLst/>
                <a:uLnTx/>
                <a:uFillTx/>
                <a:latin typeface="Verdana" panose="020B0604030504040204" pitchFamily="34" charset="0"/>
                <a:ea typeface="宋体" panose="02010600030101010101" pitchFamily="2" charset="-122"/>
              </a:rPr>
              <a:t>5</a:t>
            </a:r>
            <a:endParaRPr kumimoji="0" lang="zh-CN" altLang="en-US"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29" name="矩形 28"/>
          <p:cNvSpPr/>
          <p:nvPr/>
        </p:nvSpPr>
        <p:spPr>
          <a:xfrm>
            <a:off x="4494530" y="5575935"/>
            <a:ext cx="3399155" cy="410845"/>
          </a:xfrm>
          <a:prstGeom prst="rect">
            <a:avLst/>
          </a:prstGeom>
        </p:spPr>
        <p:txBody>
          <a:bodyPr wrap="square">
            <a:spAutoFit/>
          </a:bodyPr>
          <a:lstStyle/>
          <a:p>
            <a:pPr indent="0">
              <a:lnSpc>
                <a:spcPct val="130000"/>
              </a:lnSpc>
              <a:spcAft>
                <a:spcPts val="300"/>
              </a:spcAft>
              <a:buFont typeface="+mj-ea"/>
              <a:buNone/>
            </a:pPr>
            <a:r>
              <a:rPr lang="zh-CN" sz="1600" smtClean="0">
                <a:solidFill>
                  <a:schemeClr val="tx1">
                    <a:lumMod val="65000"/>
                    <a:lumOff val="35000"/>
                  </a:schemeClr>
                </a:solidFill>
                <a:latin typeface="微软雅黑" panose="020B0503020204020204" pitchFamily="34" charset="-122"/>
                <a:ea typeface="微软雅黑" panose="020B0503020204020204" pitchFamily="34" charset="-122"/>
              </a:rPr>
              <a:t>修改程序中的默认标题为绘制小狗</a:t>
            </a:r>
            <a:endParaRPr lang="zh-CN" sz="160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0" name="矩形 29"/>
          <p:cNvSpPr/>
          <p:nvPr/>
        </p:nvSpPr>
        <p:spPr>
          <a:xfrm>
            <a:off x="3646805" y="4775200"/>
            <a:ext cx="4298315" cy="410845"/>
          </a:xfrm>
          <a:prstGeom prst="rect">
            <a:avLst/>
          </a:prstGeom>
        </p:spPr>
        <p:txBody>
          <a:bodyPr wrap="square">
            <a:spAutoFit/>
          </a:bodyPr>
          <a:lstStyle/>
          <a:p>
            <a:pPr indent="0">
              <a:lnSpc>
                <a:spcPct val="130000"/>
              </a:lnSpc>
              <a:spcAft>
                <a:spcPts val="300"/>
              </a:spcAft>
              <a:buFont typeface="+mj-ea"/>
              <a:buNone/>
            </a:pP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放置自定义控件DrawView</a:t>
            </a:r>
            <a:endPar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3575050" y="3473450"/>
            <a:ext cx="4387215" cy="1089660"/>
          </a:xfrm>
          <a:prstGeom prst="rect">
            <a:avLst/>
          </a:prstGeom>
        </p:spPr>
        <p:txBody>
          <a:bodyPr wrap="square">
            <a:spAutoFit/>
          </a:bodyPr>
          <a:lstStyle/>
          <a:p>
            <a:pPr marL="228600" indent="-228600">
              <a:lnSpc>
                <a:spcPct val="130000"/>
              </a:lnSpc>
              <a:spcAft>
                <a:spcPts val="300"/>
              </a:spcAft>
              <a:buFont typeface="+mj-ea"/>
              <a:buAutoNum type="circleNumDbPlain"/>
            </a:pPr>
            <a:r>
              <a:rPr sz="1600" dirty="0" smtClean="0">
                <a:solidFill>
                  <a:schemeClr val="tx1">
                    <a:lumMod val="65000"/>
                    <a:lumOff val="35000"/>
                  </a:schemeClr>
                </a:solidFill>
                <a:latin typeface="微软雅黑" panose="020B0503020204020204" pitchFamily="34" charset="-122"/>
                <a:ea typeface="微软雅黑" panose="020B0503020204020204" pitchFamily="34" charset="-122"/>
              </a:rPr>
              <a:t>在程序中自定义DrawView类</a:t>
            </a:r>
            <a:endParaRPr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sz="1600" smtClean="0">
                <a:solidFill>
                  <a:schemeClr val="tx1">
                    <a:lumMod val="65000"/>
                    <a:lumOff val="35000"/>
                  </a:schemeClr>
                </a:solidFill>
                <a:latin typeface="微软雅黑" panose="020B0503020204020204" pitchFamily="34" charset="-122"/>
                <a:ea typeface="微软雅黑" panose="020B0503020204020204" pitchFamily="34" charset="-122"/>
              </a:rPr>
              <a:t>在DrawView类中重写onDraw()方法，在该方法中实现对小狗图片的绘制操作</a:t>
            </a:r>
            <a:r>
              <a:rPr lang="zh-CN" sz="160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sz="160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par>
                                <p:cTn id="20" presetID="22" presetClass="entr" presetSubtype="8"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left)">
                                      <p:cBhvr>
                                        <p:cTn id="34" dur="500"/>
                                        <p:tgtEl>
                                          <p:spTgt spid="28"/>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par>
                                <p:cTn id="38" presetID="22" presetClass="entr" presetSubtype="8"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500"/>
                                        <p:tgtEl>
                                          <p:spTgt spid="13"/>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left)">
                                      <p:cBhvr>
                                        <p:cTn id="46" dur="500"/>
                                        <p:tgtEl>
                                          <p:spTgt spid="15"/>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left)">
                                      <p:cBhvr>
                                        <p:cTn id="49" dur="500"/>
                                        <p:tgtEl>
                                          <p:spTgt spid="18"/>
                                        </p:tgtEl>
                                      </p:cBhvr>
                                    </p:animEffect>
                                  </p:childTnLst>
                                </p:cTn>
                              </p:par>
                              <p:par>
                                <p:cTn id="50" presetID="22" presetClass="entr" presetSubtype="8"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500"/>
                                        <p:tgtEl>
                                          <p:spTgt spid="19"/>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left)">
                                      <p:cBhvr>
                                        <p:cTn id="55" dur="500"/>
                                        <p:tgtEl>
                                          <p:spTgt spid="21"/>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wipe(left)">
                                      <p:cBhvr>
                                        <p:cTn id="58" dur="500"/>
                                        <p:tgtEl>
                                          <p:spTgt spid="22"/>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wipe(left)">
                                      <p:cBhvr>
                                        <p:cTn id="61" dur="500"/>
                                        <p:tgtEl>
                                          <p:spTgt spid="24"/>
                                        </p:tgtEl>
                                      </p:cBhvr>
                                    </p:animEffect>
                                  </p:childTnLst>
                                </p:cTn>
                              </p:par>
                              <p:par>
                                <p:cTn id="62" presetID="22" presetClass="entr" presetSubtype="8"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wipe(left)">
                                      <p:cBhvr>
                                        <p:cTn id="64" dur="500"/>
                                        <p:tgtEl>
                                          <p:spTgt spid="25"/>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ipe(left)">
                                      <p:cBhvr>
                                        <p:cTn id="67" dur="500"/>
                                        <p:tgtEl>
                                          <p:spTgt spid="26"/>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wipe(left)">
                                      <p:cBhvr>
                                        <p:cTn id="70" dur="500"/>
                                        <p:tgtEl>
                                          <p:spTgt spid="27"/>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wipe(left)">
                                      <p:cBhvr>
                                        <p:cTn id="73" dur="500"/>
                                        <p:tgtEl>
                                          <p:spTgt spid="29"/>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wipe(left)">
                                      <p:cBhvr>
                                        <p:cTn id="76" dur="500"/>
                                        <p:tgtEl>
                                          <p:spTgt spid="30"/>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wipe(left)">
                                      <p:cBhvr>
                                        <p:cTn id="79" dur="500"/>
                                        <p:tgtEl>
                                          <p:spTgt spid="31"/>
                                        </p:tgtEl>
                                      </p:cBhvr>
                                    </p:animEffect>
                                  </p:childTnLst>
                                </p:cTn>
                              </p:par>
                            </p:childTnLst>
                          </p:cTn>
                        </p:par>
                        <p:par>
                          <p:cTn id="80" fill="hold">
                            <p:stCondLst>
                              <p:cond delay="500"/>
                            </p:stCondLst>
                            <p:childTnLst>
                              <p:par>
                                <p:cTn id="81" presetID="22" presetClass="entr" presetSubtype="8" fill="hold" nodeType="after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wipe(left)">
                                      <p:cBhvr>
                                        <p:cTn id="8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P spid="6" grpId="0"/>
      <p:bldP spid="9" grpId="0"/>
      <p:bldP spid="10" grpId="0" bldLvl="0" animBg="1"/>
      <p:bldP spid="11" grpId="0"/>
      <p:bldP spid="28" grpId="0"/>
      <p:bldP spid="12" grpId="0"/>
      <p:bldP spid="14" grpId="0" bldLvl="0" animBg="1"/>
      <p:bldP spid="15" grpId="0"/>
      <p:bldP spid="18" grpId="0"/>
      <p:bldP spid="21" grpId="0" bldLvl="0" animBg="1"/>
      <p:bldP spid="22" grpId="0"/>
      <p:bldP spid="24" grpId="0"/>
      <p:bldP spid="26" grpId="0" bldLvl="0" animBg="1"/>
      <p:bldP spid="27" grpId="0"/>
      <p:bldP spid="29" grpId="0"/>
      <p:bldP spid="30" grpId="0"/>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zh-CN" altLang="en-US" sz="4800" b="1" smtClean="0">
                <a:solidFill>
                  <a:srgbClr val="0070C0"/>
                </a:solidFill>
                <a:latin typeface="微软雅黑" panose="020B0503020204020204" pitchFamily="34" charset="-122"/>
                <a:ea typeface="微软雅黑" panose="020B0503020204020204" pitchFamily="34" charset="-122"/>
                <a:cs typeface="+mn-ea"/>
                <a:sym typeface="+mn-lt"/>
              </a:rPr>
              <a:t>为图像添加特效</a:t>
            </a:r>
            <a:endParaRPr lang="zh-CN" altLang="en-US" sz="4800" b="1" smtClean="0">
              <a:solidFill>
                <a:srgbClr val="0070C0"/>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290955" y="2809240"/>
            <a:ext cx="2070735" cy="1106805"/>
          </a:xfrm>
          <a:prstGeom prst="rect">
            <a:avLst/>
          </a:prstGeom>
          <a:noFill/>
        </p:spPr>
        <p:txBody>
          <a:bodyPr wrap="square" lIns="91443" tIns="45720" rIns="91443" bIns="45720" rtlCol="0">
            <a:spAutoFit/>
          </a:bodyPr>
          <a:lstStyle/>
          <a:p>
            <a:r>
              <a:rPr lang="en-US" altLang="en-GB" sz="6600" b="1" smtClean="0">
                <a:solidFill>
                  <a:srgbClr val="FAFAFA"/>
                </a:solidFill>
                <a:latin typeface="微软雅黑" panose="020B0503020204020204" pitchFamily="34" charset="-122"/>
                <a:ea typeface="微软雅黑" panose="020B0503020204020204" pitchFamily="34" charset="-122"/>
                <a:cs typeface="+mn-ea"/>
                <a:sym typeface="+mn-lt"/>
              </a:rPr>
              <a:t>10.2</a:t>
            </a:r>
            <a:endParaRPr lang="en-US" altLang="en-GB" sz="6600" b="1">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smtClean="0">
                <a:solidFill>
                  <a:srgbClr val="595959"/>
                </a:solidFill>
                <a:latin typeface="微软雅黑" panose="020B0503020204020204" pitchFamily="34" charset="-122"/>
                <a:ea typeface="微软雅黑" panose="020B0503020204020204" pitchFamily="34" charset="-122"/>
                <a:cs typeface="+mn-ea"/>
                <a:sym typeface="+mn-lt"/>
              </a:rPr>
              <a:t>10.2</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  </a:t>
            </a:r>
            <a:r>
              <a:rPr sz="2400" b="1" smtClean="0">
                <a:solidFill>
                  <a:srgbClr val="595959"/>
                </a:solidFill>
                <a:latin typeface="微软雅黑" panose="020B0503020204020204" pitchFamily="34" charset="-122"/>
                <a:ea typeface="微软雅黑" panose="020B0503020204020204" pitchFamily="34" charset="-122"/>
                <a:cs typeface="+mn-ea"/>
                <a:sym typeface="+mn-lt"/>
              </a:rPr>
              <a:t>为图像添加特效</a:t>
            </a:r>
            <a:endParaRPr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a:solidFill>
                  <a:srgbClr val="595959"/>
                </a:solidFill>
                <a:latin typeface="微软雅黑" panose="020B0503020204020204" pitchFamily="34" charset="-122"/>
                <a:ea typeface="微软雅黑" panose="020B0503020204020204" pitchFamily="34" charset="-122"/>
              </a:rPr>
              <a:t>先定一个</a:t>
            </a:r>
            <a:r>
              <a:rPr lang="zh-CN" altLang="en-US">
                <a:solidFill>
                  <a:srgbClr val="595959"/>
                </a:solidFill>
                <a:latin typeface="微软雅黑" panose="020B0503020204020204" pitchFamily="34" charset="-122"/>
                <a:ea typeface="微软雅黑" panose="020B0503020204020204" pitchFamily="34" charset="-122"/>
              </a:rPr>
              <a:t>小目标！</a:t>
            </a:r>
            <a:endParaRPr lang="zh-CN" altLang="en-US">
              <a:solidFill>
                <a:srgbClr val="595959"/>
              </a:solidFill>
              <a:latin typeface="微软雅黑" panose="020B0503020204020204" pitchFamily="34" charset="-122"/>
              <a:ea typeface="微软雅黑" panose="020B0503020204020204" pitchFamily="34" charset="-122"/>
            </a:endParaRPr>
          </a:p>
        </p:txBody>
      </p:sp>
      <p:sp>
        <p:nvSpPr>
          <p:cNvPr id="9" name="TextBox 35"/>
          <p:cNvSpPr txBox="1">
            <a:spLocks noChangeArrowheads="1"/>
          </p:cNvSpPr>
          <p:nvPr/>
        </p:nvSpPr>
        <p:spPr bwMode="auto">
          <a:xfrm>
            <a:off x="5097780" y="3069590"/>
            <a:ext cx="602996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30000"/>
              </a:lnSpc>
            </a:pPr>
            <a:r>
              <a:rPr lang="zh-CN" altLang="en-US" sz="2000">
                <a:latin typeface="微软雅黑" panose="020B0503020204020204" pitchFamily="34" charset="-122"/>
                <a:ea typeface="微软雅黑" panose="020B0503020204020204" pitchFamily="34" charset="-122"/>
              </a:rPr>
              <a:t>掌握</a:t>
            </a:r>
            <a:r>
              <a:rPr lang="zh-CN" altLang="en-US" sz="2000">
                <a:solidFill>
                  <a:srgbClr val="0070C0"/>
                </a:solidFill>
                <a:latin typeface="微软雅黑" panose="020B0503020204020204" pitchFamily="34" charset="-122"/>
                <a:ea typeface="微软雅黑" panose="020B0503020204020204" pitchFamily="34" charset="-122"/>
              </a:rPr>
              <a:t>Matrix类的使用</a:t>
            </a:r>
            <a:r>
              <a:rPr lang="zh-CN" altLang="en-US" sz="2000">
                <a:latin typeface="微软雅黑" panose="020B0503020204020204" pitchFamily="34" charset="-122"/>
                <a:ea typeface="微软雅黑" panose="020B0503020204020204" pitchFamily="34" charset="-122"/>
              </a:rPr>
              <a:t>方式，能够实现为图片添加特效的功能</a:t>
            </a:r>
            <a:endParaRPr lang="zh-CN" altLang="en-US" sz="2000">
              <a:latin typeface="微软雅黑" panose="020B0503020204020204" pitchFamily="34" charset="-122"/>
              <a:ea typeface="微软雅黑" panose="020B0503020204020204" pitchFamily="34" charset="-122"/>
            </a:endParaRPr>
          </a:p>
        </p:txBody>
      </p:sp>
      <p:grpSp>
        <p:nvGrpSpPr>
          <p:cNvPr id="11" name="组合 10"/>
          <p:cNvGrpSpPr/>
          <p:nvPr/>
        </p:nvGrpSpPr>
        <p:grpSpPr>
          <a:xfrm>
            <a:off x="4692631" y="3245116"/>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custDataLst>
              <p:tags r:id="rId1"/>
            </p:custDataLst>
          </p:nvPr>
        </p:nvGraphicFramePr>
        <p:xfrm>
          <a:off x="1416050" y="1269365"/>
          <a:ext cx="9751060" cy="5563870"/>
        </p:xfrm>
        <a:graphic>
          <a:graphicData uri="http://schemas.openxmlformats.org/drawingml/2006/table">
            <a:tbl>
              <a:tblPr firstRow="1" bandRow="1">
                <a:tableStyleId>{5C22544A-7EE6-4342-B048-85BDC9FD1C3A}</a:tableStyleId>
              </a:tblPr>
              <a:tblGrid>
                <a:gridCol w="2014855"/>
                <a:gridCol w="3620135"/>
                <a:gridCol w="4116070"/>
              </a:tblGrid>
              <a:tr h="565150">
                <a:tc>
                  <a:txBody>
                    <a:bodyPr/>
                    <a:lstStyle/>
                    <a:p>
                      <a:pPr algn="ctr"/>
                      <a:r>
                        <a:rPr lang="zh-CN" altLang="en-US" sz="2000" b="0" kern="100" dirty="0" smtClean="0">
                          <a:effectLst/>
                          <a:latin typeface="微软雅黑" panose="020B0503020204020204" pitchFamily="34" charset="-122"/>
                          <a:ea typeface="微软雅黑" panose="020B0503020204020204" pitchFamily="34" charset="-122"/>
                          <a:cs typeface="Times New Roman" panose="02020603050405020304" pitchFamily="18" charset="0"/>
                          <a:sym typeface="+mn-ea"/>
                        </a:rPr>
                        <a:t>特效</a:t>
                      </a:r>
                      <a:endParaRPr lang="zh-CN" altLang="en-US" sz="2000" b="0" kern="100" dirty="0" smtClean="0">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a:txBody>
                  <a:tcPr marL="91432" marR="91432" marT="45716" marB="45716" anchor="ctr"/>
                </a:tc>
                <a:tc>
                  <a:txBody>
                    <a:bodyPr/>
                    <a:lstStyle/>
                    <a:p>
                      <a:pPr algn="ctr">
                        <a:buNone/>
                      </a:pPr>
                      <a:r>
                        <a: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sym typeface="+mn-ea"/>
                        </a:rPr>
                        <a:t>方法名称</a:t>
                      </a:r>
                      <a:endParaRPr lang="zh-CN" altLang="en-US" sz="2000" b="0" kern="100" dirty="0" smtClean="0">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a:txBody>
                  <a:tcPr marL="91432" marR="91432" marT="45716" marB="45716" anchor="ctr"/>
                </a:tc>
                <a:tc>
                  <a:txBody>
                    <a:bodyPr/>
                    <a:lstStyle/>
                    <a:p>
                      <a:pPr marL="0" marR="0" algn="ctr" defTabSz="1219200" rtl="0" eaLnBrk="1" fontAlgn="auto" latinLnBrk="0" hangingPunct="1">
                        <a:lnSpc>
                          <a:spcPct val="100000"/>
                        </a:lnSpc>
                        <a:spcBef>
                          <a:spcPts val="0"/>
                        </a:spcBef>
                        <a:buClrTx/>
                        <a:buSzTx/>
                        <a:buFontTx/>
                        <a:buNone/>
                      </a:pPr>
                      <a:r>
                        <a: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rPr>
                        <a:t>功能描述</a:t>
                      </a:r>
                      <a:endPara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endParaRPr>
                    </a:p>
                  </a:txBody>
                  <a:tcPr marL="91432" marR="91432" marT="45716" marB="45716" anchor="ctr"/>
                </a:tc>
              </a:tr>
              <a:tr h="381000">
                <a:tc rowSpan="3">
                  <a:txBody>
                    <a:bodyPr/>
                    <a:lstStyle/>
                    <a:p>
                      <a:pPr indent="0" algn="ctr">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平移</a:t>
                      </a:r>
                      <a:endParaRPr 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indent="0">
                        <a:buNone/>
                      </a:pPr>
                      <a:r>
                        <a:rPr lang="en-US" sz="1600" b="0">
                          <a:latin typeface="微软雅黑" panose="020B0503020204020204" pitchFamily="34" charset="-122"/>
                          <a:ea typeface="微软雅黑" panose="020B0503020204020204" pitchFamily="34" charset="-122"/>
                          <a:cs typeface="宋体" panose="02010600030101010101" pitchFamily="2" charset="-122"/>
                        </a:rPr>
                        <a:t>setTranslate(float </a:t>
                      </a:r>
                      <a:r>
                        <a:rPr lang="en-US" sz="1600" b="0">
                          <a:latin typeface="微软雅黑" panose="020B0503020204020204" pitchFamily="34" charset="-122"/>
                          <a:ea typeface="微软雅黑" panose="020B0503020204020204" pitchFamily="34" charset="-122"/>
                          <a:cs typeface="Times New Roman" panose="02020603050405020304" pitchFamily="18" charset="0"/>
                        </a:rPr>
                        <a:t>dx,</a:t>
                      </a:r>
                      <a:r>
                        <a:rPr lang="en-US" sz="1600" b="0">
                          <a:latin typeface="微软雅黑" panose="020B0503020204020204" pitchFamily="34" charset="-122"/>
                          <a:ea typeface="微软雅黑" panose="020B0503020204020204" pitchFamily="34" charset="-122"/>
                          <a:cs typeface="宋体" panose="02010600030101010101" pitchFamily="2" charset="-122"/>
                        </a:rPr>
                        <a:t>float</a:t>
                      </a:r>
                      <a:r>
                        <a:rPr lang="en-US" sz="1600" b="0">
                          <a:latin typeface="微软雅黑" panose="020B0503020204020204" pitchFamily="34" charset="-122"/>
                          <a:ea typeface="微软雅黑" panose="020B0503020204020204" pitchFamily="34" charset="-122"/>
                          <a:cs typeface="Times New Roman" panose="02020603050405020304" pitchFamily="18" charset="0"/>
                        </a:rPr>
                        <a:t> dy</a:t>
                      </a:r>
                      <a:r>
                        <a:rPr lang="en-US" sz="1600" b="0">
                          <a:latin typeface="微软雅黑" panose="020B0503020204020204" pitchFamily="34" charset="-122"/>
                          <a:ea typeface="微软雅黑" panose="020B0503020204020204" pitchFamily="34" charset="-122"/>
                          <a:cs typeface="宋体" panose="02010600030101010101" pitchFamily="2" charset="-122"/>
                        </a:rPr>
                        <a:t>)</a:t>
                      </a:r>
                      <a:endParaRPr lang="en-US" altLang="en-US" sz="16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指定图像在X、Y轴移动dx和dy的距离</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r>
              <a:tr h="381000">
                <a:tc vMerge="1">
                  <a:tcPr/>
                </a:tc>
                <a:tc>
                  <a:txBody>
                    <a:bodyPr/>
                    <a:lstStyle/>
                    <a:p>
                      <a:pPr indent="0">
                        <a:buNone/>
                      </a:pPr>
                      <a:r>
                        <a:rPr lang="en-US" sz="1600" b="0">
                          <a:latin typeface="微软雅黑" panose="020B0503020204020204" pitchFamily="34" charset="-122"/>
                          <a:ea typeface="微软雅黑" panose="020B0503020204020204" pitchFamily="34" charset="-122"/>
                          <a:cs typeface="宋体" panose="02010600030101010101" pitchFamily="2" charset="-122"/>
                        </a:rPr>
                        <a:t>preTranslate(float </a:t>
                      </a:r>
                      <a:r>
                        <a:rPr lang="en-US" sz="1600" b="0">
                          <a:latin typeface="微软雅黑" panose="020B0503020204020204" pitchFamily="34" charset="-122"/>
                          <a:ea typeface="微软雅黑" panose="020B0503020204020204" pitchFamily="34" charset="-122"/>
                          <a:cs typeface="Times New Roman" panose="02020603050405020304" pitchFamily="18" charset="0"/>
                        </a:rPr>
                        <a:t>dx, </a:t>
                      </a:r>
                      <a:r>
                        <a:rPr lang="en-US" sz="1600" b="0">
                          <a:latin typeface="微软雅黑" panose="020B0503020204020204" pitchFamily="34" charset="-122"/>
                          <a:ea typeface="微软雅黑" panose="020B0503020204020204" pitchFamily="34" charset="-122"/>
                          <a:cs typeface="宋体" panose="02010600030101010101" pitchFamily="2" charset="-122"/>
                        </a:rPr>
                        <a:t>float </a:t>
                      </a:r>
                      <a:r>
                        <a:rPr lang="en-US" sz="1600" b="0">
                          <a:latin typeface="微软雅黑" panose="020B0503020204020204" pitchFamily="34" charset="-122"/>
                          <a:ea typeface="微软雅黑" panose="020B0503020204020204" pitchFamily="34" charset="-122"/>
                          <a:cs typeface="Times New Roman" panose="02020603050405020304" pitchFamily="18" charset="0"/>
                        </a:rPr>
                        <a:t>dy</a:t>
                      </a:r>
                      <a:r>
                        <a:rPr lang="en-US" sz="1600" b="0">
                          <a:latin typeface="微软雅黑" panose="020B0503020204020204" pitchFamily="34" charset="-122"/>
                          <a:ea typeface="微软雅黑" panose="020B0503020204020204" pitchFamily="34" charset="-122"/>
                          <a:cs typeface="宋体" panose="02010600030101010101" pitchFamily="2" charset="-122"/>
                        </a:rPr>
                        <a:t>)</a:t>
                      </a:r>
                      <a:endParaRPr lang="en-US" altLang="en-US" sz="16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使用前乘的方式计算在X、Y轴平移的距离。</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r>
              <a:tr h="381000">
                <a:tc vMerge="1">
                  <a:tcPr/>
                </a:tc>
                <a:tc>
                  <a:txBody>
                    <a:bodyPr/>
                    <a:lstStyle/>
                    <a:p>
                      <a:pPr indent="0">
                        <a:buNone/>
                      </a:pPr>
                      <a:r>
                        <a:rPr lang="en-US" sz="1600" b="0">
                          <a:latin typeface="微软雅黑" panose="020B0503020204020204" pitchFamily="34" charset="-122"/>
                          <a:ea typeface="微软雅黑" panose="020B0503020204020204" pitchFamily="34" charset="-122"/>
                          <a:cs typeface="宋体" panose="02010600030101010101" pitchFamily="2" charset="-122"/>
                        </a:rPr>
                        <a:t>postTranslate(float </a:t>
                      </a:r>
                      <a:r>
                        <a:rPr lang="en-US" sz="1600" b="0">
                          <a:latin typeface="微软雅黑" panose="020B0503020204020204" pitchFamily="34" charset="-122"/>
                          <a:ea typeface="微软雅黑" panose="020B0503020204020204" pitchFamily="34" charset="-122"/>
                          <a:cs typeface="Times New Roman" panose="02020603050405020304" pitchFamily="18" charset="0"/>
                        </a:rPr>
                        <a:t>dx,</a:t>
                      </a:r>
                      <a:r>
                        <a:rPr lang="en-US" sz="1600" b="0">
                          <a:latin typeface="微软雅黑" panose="020B0503020204020204" pitchFamily="34" charset="-122"/>
                          <a:ea typeface="微软雅黑" panose="020B0503020204020204" pitchFamily="34" charset="-122"/>
                          <a:cs typeface="宋体" panose="02010600030101010101" pitchFamily="2" charset="-122"/>
                        </a:rPr>
                        <a:t>float </a:t>
                      </a:r>
                      <a:r>
                        <a:rPr lang="en-US" sz="1600" b="0">
                          <a:latin typeface="微软雅黑" panose="020B0503020204020204" pitchFamily="34" charset="-122"/>
                          <a:ea typeface="微软雅黑" panose="020B0503020204020204" pitchFamily="34" charset="-122"/>
                          <a:cs typeface="Times New Roman" panose="02020603050405020304" pitchFamily="18" charset="0"/>
                        </a:rPr>
                        <a:t>dy</a:t>
                      </a:r>
                      <a:r>
                        <a:rPr lang="en-US" sz="1600" b="0">
                          <a:latin typeface="微软雅黑" panose="020B0503020204020204" pitchFamily="34" charset="-122"/>
                          <a:ea typeface="微软雅黑" panose="020B0503020204020204" pitchFamily="34" charset="-122"/>
                          <a:cs typeface="宋体" panose="02010600030101010101" pitchFamily="2" charset="-122"/>
                        </a:rPr>
                        <a:t>)</a:t>
                      </a:r>
                      <a:endParaRPr lang="en-US" altLang="en-US" sz="16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使用后乘的方式计算在X、Y轴平移的距离。</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r>
              <a:tr h="381000">
                <a:tc rowSpan="3">
                  <a:txBody>
                    <a:bodyPr/>
                    <a:lstStyle/>
                    <a:p>
                      <a:pPr indent="0" algn="ctr">
                        <a:buNone/>
                      </a:pPr>
                      <a:r>
                        <a:rPr lang="en-US" sz="1600" b="0">
                          <a:latin typeface="微软雅黑" panose="020B0503020204020204" pitchFamily="34" charset="-122"/>
                          <a:ea typeface="微软雅黑" panose="020B0503020204020204" pitchFamily="34" charset="-122"/>
                          <a:cs typeface="宋体" panose="02010600030101010101" pitchFamily="2" charset="-122"/>
                        </a:rPr>
                        <a:t>旋转</a:t>
                      </a:r>
                      <a:endParaRPr lang="en-US" sz="16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0">
                        <a:buNone/>
                      </a:pPr>
                      <a:r>
                        <a:rPr lang="en-US" sz="1600" b="0">
                          <a:latin typeface="微软雅黑" panose="020B0503020204020204" pitchFamily="34" charset="-122"/>
                          <a:ea typeface="微软雅黑" panose="020B0503020204020204" pitchFamily="34" charset="-122"/>
                          <a:cs typeface="宋体" panose="02010600030101010101" pitchFamily="2" charset="-122"/>
                        </a:rPr>
                        <a:t>setRotate(float degrees)</a:t>
                      </a:r>
                      <a:endParaRPr lang="en-US" altLang="en-US" sz="16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指定图片旋转degrees度</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r>
              <a:tr h="487680">
                <a:tc vMerge="1">
                  <a:tcPr/>
                </a:tc>
                <a:tc>
                  <a:txBody>
                    <a:bodyPr/>
                    <a:lstStyle/>
                    <a:p>
                      <a:pPr indent="0">
                        <a:buNone/>
                      </a:pPr>
                      <a:r>
                        <a:rPr lang="en-US" sz="1600" b="0">
                          <a:latin typeface="微软雅黑" panose="020B0503020204020204" pitchFamily="34" charset="-122"/>
                          <a:ea typeface="微软雅黑" panose="020B0503020204020204" pitchFamily="34" charset="-122"/>
                          <a:cs typeface="宋体" panose="02010600030101010101" pitchFamily="2" charset="-122"/>
                        </a:rPr>
                        <a:t>preRotate(float degrees)</a:t>
                      </a:r>
                      <a:endParaRPr lang="en-US" altLang="en-US" sz="16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使用前乘的方式指定图片旋转degrees度</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r>
              <a:tr h="381000">
                <a:tc vMerge="1">
                  <a:tcPr/>
                </a:tc>
                <a:tc>
                  <a:txBody>
                    <a:bodyPr/>
                    <a:lstStyle/>
                    <a:p>
                      <a:pPr indent="0">
                        <a:buNone/>
                      </a:pPr>
                      <a:r>
                        <a:rPr lang="en-US" sz="1600" b="0">
                          <a:latin typeface="微软雅黑" panose="020B0503020204020204" pitchFamily="34" charset="-122"/>
                          <a:ea typeface="微软雅黑" panose="020B0503020204020204" pitchFamily="34" charset="-122"/>
                          <a:cs typeface="宋体" panose="02010600030101010101" pitchFamily="2" charset="-122"/>
                        </a:rPr>
                        <a:t>postRotate(float degrees, float px, float py)</a:t>
                      </a:r>
                      <a:endParaRPr lang="en-US" altLang="en-US" sz="16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使用后乘的方式控制Matrix以参数px和py为轴心旋转degrees度</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r>
              <a:tr h="381000">
                <a:tc rowSpan="3">
                  <a:txBody>
                    <a:bodyPr/>
                    <a:lstStyle/>
                    <a:p>
                      <a:pPr indent="0" algn="ctr">
                        <a:buNone/>
                      </a:pPr>
                      <a:r>
                        <a:rPr lang="en-US" sz="1600" b="0">
                          <a:latin typeface="微软雅黑" panose="020B0503020204020204" pitchFamily="34" charset="-122"/>
                          <a:ea typeface="微软雅黑" panose="020B0503020204020204" pitchFamily="34" charset="-122"/>
                          <a:cs typeface="宋体" panose="02010600030101010101" pitchFamily="2" charset="-122"/>
                        </a:rPr>
                        <a:t>缩放</a:t>
                      </a:r>
                      <a:endParaRPr lang="en-US" sz="16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0">
                        <a:buNone/>
                      </a:pPr>
                      <a:r>
                        <a:rPr lang="en-US" sz="1600" b="0">
                          <a:latin typeface="微软雅黑" panose="020B0503020204020204" pitchFamily="34" charset="-122"/>
                          <a:ea typeface="微软雅黑" panose="020B0503020204020204" pitchFamily="34" charset="-122"/>
                          <a:cs typeface="宋体" panose="02010600030101010101" pitchFamily="2" charset="-122"/>
                        </a:rPr>
                        <a:t>setScale(float sx, float sy)</a:t>
                      </a:r>
                      <a:endParaRPr lang="en-US" altLang="en-US" sz="16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指定图像在X轴和Y轴的缩放比例为sx和sy</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r>
              <a:tr h="381000">
                <a:tc vMerge="1">
                  <a:tcPr/>
                </a:tc>
                <a:tc>
                  <a:txBody>
                    <a:bodyPr/>
                    <a:lstStyle/>
                    <a:p>
                      <a:pPr indent="0">
                        <a:buNone/>
                      </a:pPr>
                      <a:r>
                        <a:rPr lang="en-US" sz="1600" b="0">
                          <a:latin typeface="微软雅黑" panose="020B0503020204020204" pitchFamily="34" charset="-122"/>
                          <a:ea typeface="微软雅黑" panose="020B0503020204020204" pitchFamily="34" charset="-122"/>
                          <a:cs typeface="宋体" panose="02010600030101010101" pitchFamily="2" charset="-122"/>
                        </a:rPr>
                        <a:t>preScale(float sx, float sy)</a:t>
                      </a:r>
                      <a:endParaRPr lang="en-US" altLang="en-US" sz="16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使用前乘的方式计算图像在X轴和Y轴的缩放比例</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r>
              <a:tr h="381000">
                <a:tc vMerge="1">
                  <a:tcPr/>
                </a:tc>
                <a:tc>
                  <a:txBody>
                    <a:bodyPr/>
                    <a:lstStyle/>
                    <a:p>
                      <a:pPr indent="0">
                        <a:buNone/>
                      </a:pPr>
                      <a:r>
                        <a:rPr lang="en-US" sz="1600" b="0">
                          <a:latin typeface="微软雅黑" panose="020B0503020204020204" pitchFamily="34" charset="-122"/>
                          <a:ea typeface="微软雅黑" panose="020B0503020204020204" pitchFamily="34" charset="-122"/>
                          <a:cs typeface="宋体" panose="02010600030101010101" pitchFamily="2" charset="-122"/>
                        </a:rPr>
                        <a:t>postScale(float sx, float sy)</a:t>
                      </a:r>
                      <a:endParaRPr lang="en-US" altLang="en-US" sz="16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使用后乘的方式计算图像在X轴和Y轴的缩放比例</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r>
              <a:tr h="381000">
                <a:tc rowSpan="3">
                  <a:txBody>
                    <a:bodyPr/>
                    <a:lstStyle/>
                    <a:p>
                      <a:pPr indent="0" algn="ctr">
                        <a:buNone/>
                      </a:pPr>
                      <a:r>
                        <a:rPr lang="en-US" sz="1600" b="0">
                          <a:latin typeface="微软雅黑" panose="020B0503020204020204" pitchFamily="34" charset="-122"/>
                          <a:ea typeface="微软雅黑" panose="020B0503020204020204" pitchFamily="34" charset="-122"/>
                          <a:cs typeface="宋体" panose="02010600030101010101" pitchFamily="2" charset="-122"/>
                        </a:rPr>
                        <a:t>倾斜</a:t>
                      </a:r>
                      <a:endParaRPr lang="en-US" sz="16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0">
                        <a:buNone/>
                      </a:pPr>
                      <a:r>
                        <a:rPr lang="en-US" sz="1600" b="0">
                          <a:latin typeface="微软雅黑" panose="020B0503020204020204" pitchFamily="34" charset="-122"/>
                          <a:ea typeface="微软雅黑" panose="020B0503020204020204" pitchFamily="34" charset="-122"/>
                          <a:cs typeface="宋体" panose="02010600030101010101" pitchFamily="2" charset="-122"/>
                        </a:rPr>
                        <a:t>setSkew(float kx, float ky)</a:t>
                      </a:r>
                      <a:endParaRPr lang="en-US" altLang="en-US" sz="16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指定图像在X、Y轴的倾斜值</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r>
              <a:tr h="381000">
                <a:tc vMerge="1">
                  <a:tcPr/>
                </a:tc>
                <a:tc>
                  <a:txBody>
                    <a:bodyPr/>
                    <a:lstStyle/>
                    <a:p>
                      <a:pPr indent="0">
                        <a:buNone/>
                      </a:pPr>
                      <a:r>
                        <a:rPr lang="en-US" sz="1600" b="0">
                          <a:latin typeface="微软雅黑" panose="020B0503020204020204" pitchFamily="34" charset="-122"/>
                          <a:ea typeface="微软雅黑" panose="020B0503020204020204" pitchFamily="34" charset="-122"/>
                          <a:cs typeface="宋体" panose="02010600030101010101" pitchFamily="2" charset="-122"/>
                        </a:rPr>
                        <a:t>preScale(float kx, float ky)</a:t>
                      </a:r>
                      <a:endParaRPr lang="en-US" altLang="en-US" sz="16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使用前乘的方式设置图像在X、Y轴的倾斜值</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r>
              <a:tr h="381000">
                <a:tc vMerge="1">
                  <a:tcPr/>
                </a:tc>
                <a:tc>
                  <a:txBody>
                    <a:bodyPr/>
                    <a:lstStyle/>
                    <a:p>
                      <a:pPr indent="0">
                        <a:buNone/>
                      </a:pPr>
                      <a:r>
                        <a:rPr lang="en-US" sz="1600" b="0">
                          <a:latin typeface="微软雅黑" panose="020B0503020204020204" pitchFamily="34" charset="-122"/>
                          <a:ea typeface="微软雅黑" panose="020B0503020204020204" pitchFamily="34" charset="-122"/>
                          <a:cs typeface="宋体" panose="02010600030101010101" pitchFamily="2" charset="-122"/>
                        </a:rPr>
                        <a:t>postScale(float kx, float ky)</a:t>
                      </a:r>
                      <a:endParaRPr lang="en-US" altLang="en-US" sz="16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使用后乘的方式设置图像在X、Y轴的倾斜值</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r>
            </a:tbl>
          </a:graphicData>
        </a:graphic>
      </p:graphicFrame>
      <p:sp>
        <p:nvSpPr>
          <p:cNvPr id="3" name="矩形 6"/>
          <p:cNvSpPr>
            <a:spLocks noChangeArrowheads="1"/>
          </p:cNvSpPr>
          <p:nvPr/>
        </p:nvSpPr>
        <p:spPr bwMode="auto">
          <a:xfrm>
            <a:off x="4439285" y="837342"/>
            <a:ext cx="393954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eaLnBrk="0" fontAlgn="auto" latinLnBrk="0" hangingPunct="0">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Matrix类</a:t>
            </a:r>
            <a:r>
              <a:rPr kumimoji="0" lang="zh-CN" altLang="en-US" b="1"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中实现特效的方法</a:t>
            </a:r>
            <a:endParaRPr kumimoji="0" lang="zh-CN" altLang="en-US" b="1"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smtClean="0">
                <a:solidFill>
                  <a:srgbClr val="595959"/>
                </a:solidFill>
                <a:latin typeface="微软雅黑" panose="020B0503020204020204" pitchFamily="34" charset="-122"/>
                <a:ea typeface="微软雅黑" panose="020B0503020204020204" pitchFamily="34" charset="-122"/>
                <a:cs typeface="+mn-ea"/>
                <a:sym typeface="+mn-lt"/>
              </a:rPr>
              <a:t>10.2</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  </a:t>
            </a:r>
            <a:r>
              <a:rPr sz="2400" b="1" smtClean="0">
                <a:solidFill>
                  <a:srgbClr val="595959"/>
                </a:solidFill>
                <a:latin typeface="微软雅黑" panose="020B0503020204020204" pitchFamily="34" charset="-122"/>
                <a:ea typeface="微软雅黑" panose="020B0503020204020204" pitchFamily="34" charset="-122"/>
                <a:cs typeface="+mn-ea"/>
                <a:sym typeface="+mn-lt"/>
              </a:rPr>
              <a:t>为图像添加特效</a:t>
            </a:r>
            <a:endParaRPr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43691" y="932830"/>
            <a:ext cx="9793088" cy="922020"/>
          </a:xfrm>
          <a:prstGeom prst="rect">
            <a:avLst/>
          </a:prstGeom>
        </p:spPr>
        <p:txBody>
          <a:bodyPr wrap="square">
            <a:spAutoFit/>
          </a:bodyPr>
          <a:lstStyle/>
          <a:p>
            <a:pPr>
              <a:lnSpc>
                <a:spcPct val="150000"/>
              </a:lnSpc>
            </a:pPr>
            <a:r>
              <a:rPr lang="zh-CN" altLang="en-US" sz="1800">
                <a:latin typeface="微软雅黑" panose="020B0503020204020204" pitchFamily="34" charset="-122"/>
                <a:ea typeface="微软雅黑" panose="020B0503020204020204" pitchFamily="34" charset="-122"/>
              </a:rPr>
              <a:t>接下来我们通过一个案例来演示如何</a:t>
            </a:r>
            <a:r>
              <a:rPr lang="zh-CN" altLang="en-US" sz="1800">
                <a:solidFill>
                  <a:srgbClr val="0070C0"/>
                </a:solidFill>
                <a:latin typeface="微软雅黑" panose="020B0503020204020204" pitchFamily="34" charset="-122"/>
                <a:ea typeface="微软雅黑" panose="020B0503020204020204" pitchFamily="34" charset="-122"/>
              </a:rPr>
              <a:t>使用Matrix类为图片添加特效</a:t>
            </a: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rPr>
              <a:t>。本</a:t>
            </a:r>
            <a:r>
              <a:rPr lang="zh-CN" altLang="en-US" sz="1800" smtClean="0">
                <a:solidFill>
                  <a:schemeClr val="tx1">
                    <a:lumMod val="85000"/>
                    <a:lumOff val="15000"/>
                  </a:schemeClr>
                </a:solidFill>
                <a:latin typeface="微软雅黑" panose="020B0503020204020204" pitchFamily="34" charset="-122"/>
                <a:ea typeface="微软雅黑" panose="020B0503020204020204" pitchFamily="34" charset="-122"/>
              </a:rPr>
              <a:t>案例的界面效果如下</a:t>
            </a: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rPr>
              <a:t>图所示。</a:t>
            </a:r>
            <a:endParaRPr lang="zh-CN" altLang="en-US" sz="1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 name="椭圆 2"/>
          <p:cNvSpPr/>
          <p:nvPr/>
        </p:nvSpPr>
        <p:spPr bwMode="auto">
          <a:xfrm rot="574600">
            <a:off x="1562710" y="2076500"/>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4" name="TextBox 3"/>
          <p:cNvSpPr txBox="1">
            <a:spLocks noChangeArrowheads="1"/>
          </p:cNvSpPr>
          <p:nvPr/>
        </p:nvSpPr>
        <p:spPr bwMode="auto">
          <a:xfrm>
            <a:off x="1604085" y="2107556"/>
            <a:ext cx="349250" cy="369888"/>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rPr>
              <a:t>1</a:t>
            </a:r>
            <a:endParaRPr kumimoji="0" lang="zh-CN" altLang="en-US"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5" name="矩形 4"/>
          <p:cNvSpPr/>
          <p:nvPr/>
        </p:nvSpPr>
        <p:spPr>
          <a:xfrm>
            <a:off x="2051050" y="2066290"/>
            <a:ext cx="1713230" cy="450850"/>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300"/>
              </a:spcAft>
              <a:buClrTx/>
              <a:buSzTx/>
              <a:buFontTx/>
              <a:buNone/>
              <a:defRPr/>
            </a:pPr>
            <a:r>
              <a:rPr kumimoji="0" lang="zh-CN" altLang="en-US" sz="1800" b="1" i="0" u="none" strike="noStrike" kern="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rPr>
              <a:t>创建程序：</a:t>
            </a:r>
            <a:endParaRPr kumimoji="0" lang="en-US" altLang="zh-CN" sz="1800" b="0"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endParaRPr>
          </a:p>
        </p:txBody>
      </p:sp>
      <p:sp>
        <p:nvSpPr>
          <p:cNvPr id="6" name="矩形 5"/>
          <p:cNvSpPr/>
          <p:nvPr/>
        </p:nvSpPr>
        <p:spPr>
          <a:xfrm>
            <a:off x="2035798" y="2865358"/>
            <a:ext cx="1851025" cy="368300"/>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zh-CN" altLang="en-US" sz="1800" b="1" kern="0" noProof="0" smtClean="0">
                <a:ln>
                  <a:noFill/>
                </a:ln>
                <a:solidFill>
                  <a:srgbClr val="0070C0"/>
                </a:solidFill>
                <a:effectLst/>
                <a:uLnTx/>
                <a:uFillTx/>
                <a:latin typeface="微软雅黑" panose="020B0503020204020204" pitchFamily="34" charset="-122"/>
                <a:ea typeface="微软雅黑" panose="020B0503020204020204" pitchFamily="34" charset="-122"/>
                <a:sym typeface="+mn-ea"/>
              </a:rPr>
              <a:t>导入</a:t>
            </a:r>
            <a:r>
              <a:rPr lang="zh-CN" sz="1800" b="1" kern="0" noProof="0" smtClean="0">
                <a:ln>
                  <a:noFill/>
                </a:ln>
                <a:solidFill>
                  <a:srgbClr val="0070C0"/>
                </a:solidFill>
                <a:effectLst/>
                <a:uLnTx/>
                <a:uFillTx/>
                <a:latin typeface="微软雅黑" panose="020B0503020204020204" pitchFamily="34" charset="-122"/>
                <a:ea typeface="微软雅黑" panose="020B0503020204020204" pitchFamily="34" charset="-122"/>
                <a:sym typeface="+mn-ea"/>
              </a:rPr>
              <a:t>界面图片</a:t>
            </a:r>
            <a:r>
              <a:rPr lang="zh-CN" altLang="en-US" sz="1800" b="1" kern="0" noProof="0" smtClean="0">
                <a:ln>
                  <a:noFill/>
                </a:ln>
                <a:solidFill>
                  <a:srgbClr val="0070C0"/>
                </a:solidFill>
                <a:effectLst/>
                <a:uLnTx/>
                <a:uFillTx/>
                <a:latin typeface="微软雅黑" panose="020B0503020204020204" pitchFamily="34" charset="-122"/>
                <a:ea typeface="微软雅黑" panose="020B0503020204020204" pitchFamily="34" charset="-122"/>
                <a:sym typeface="+mn-ea"/>
              </a:rPr>
              <a:t>：</a:t>
            </a:r>
            <a:r>
              <a:rPr kumimoji="0" lang="zh-CN" altLang="en-US" sz="1800" b="1" i="0" u="none" strike="noStrike" kern="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rPr>
              <a:t> </a:t>
            </a:r>
            <a:endParaRPr kumimoji="0" lang="zh-CN" altLang="en-US" sz="1800" b="0" i="0" u="none" strike="noStrike" kern="0" cap="none" spc="0" normalizeH="0" baseline="0" noProof="0" dirty="0">
              <a:ln>
                <a:noFill/>
              </a:ln>
              <a:solidFill>
                <a:srgbClr val="0070C0"/>
              </a:solidFill>
              <a:effectLst/>
              <a:uLnTx/>
              <a:uFillTx/>
              <a:latin typeface="Arial" panose="020B0604020202020204" pitchFamily="34" charset="0"/>
              <a:ea typeface="宋体" panose="02010600030101010101" pitchFamily="2" charset="-122"/>
            </a:endParaRPr>
          </a:p>
        </p:txBody>
      </p:sp>
      <p:cxnSp>
        <p:nvCxnSpPr>
          <p:cNvPr id="7" name="直接连接符 6"/>
          <p:cNvCxnSpPr/>
          <p:nvPr/>
        </p:nvCxnSpPr>
        <p:spPr>
          <a:xfrm>
            <a:off x="1949736" y="2523330"/>
            <a:ext cx="5904000"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cxnSp>
        <p:nvCxnSpPr>
          <p:cNvPr id="8" name="直接连接符 7"/>
          <p:cNvCxnSpPr/>
          <p:nvPr/>
        </p:nvCxnSpPr>
        <p:spPr>
          <a:xfrm>
            <a:off x="1998271" y="3358545"/>
            <a:ext cx="5904000"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9" name="矩形 8"/>
          <p:cNvSpPr/>
          <p:nvPr/>
        </p:nvSpPr>
        <p:spPr>
          <a:xfrm>
            <a:off x="3358515" y="1737360"/>
            <a:ext cx="4298315" cy="769620"/>
          </a:xfrm>
          <a:prstGeom prst="rect">
            <a:avLst/>
          </a:prstGeom>
        </p:spPr>
        <p:txBody>
          <a:bodyPr wrap="square">
            <a:spAutoFit/>
          </a:bodyPr>
          <a:lstStyle/>
          <a:p>
            <a:pPr marL="228600" indent="-228600">
              <a:lnSpc>
                <a:spcPct val="130000"/>
              </a:lnSpc>
              <a:spcAft>
                <a:spcPts val="300"/>
              </a:spcAft>
              <a:buFont typeface="+mj-ea"/>
              <a:buAutoNum type="circleNumDbPlain"/>
            </a:pP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创建名为</a:t>
            </a:r>
            <a:r>
              <a:rPr lang="en-US" altLang="zh-CN" sz="1600" smtClean="0">
                <a:solidFill>
                  <a:schemeClr val="tx1">
                    <a:lumMod val="65000"/>
                    <a:lumOff val="35000"/>
                  </a:schemeClr>
                </a:solidFill>
                <a:latin typeface="微软雅黑" panose="020B0503020204020204" pitchFamily="34" charset="-122"/>
                <a:ea typeface="微软雅黑" panose="020B0503020204020204" pitchFamily="34" charset="-122"/>
              </a:rPr>
              <a:t>SpecialEffect</a:t>
            </a: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的程序</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指定包名为</a:t>
            </a:r>
            <a:r>
              <a:rPr lang="en-US" altLang="zh-CN" sz="1600" smtClean="0">
                <a:solidFill>
                  <a:schemeClr val="tx1">
                    <a:lumMod val="65000"/>
                    <a:lumOff val="35000"/>
                  </a:schemeClr>
                </a:solidFill>
                <a:latin typeface="微软雅黑" panose="020B0503020204020204" pitchFamily="34" charset="-122"/>
                <a:ea typeface="微软雅黑" panose="020B0503020204020204" pitchFamily="34" charset="-122"/>
              </a:rPr>
              <a:t>cn.itcast.specialeffect</a:t>
            </a:r>
            <a:endParaRPr lang="en-US" altLang="zh-CN" sz="160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椭圆 9"/>
          <p:cNvSpPr/>
          <p:nvPr/>
        </p:nvSpPr>
        <p:spPr bwMode="auto">
          <a:xfrm rot="574600">
            <a:off x="1533830" y="2863176"/>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11" name="TextBox 10"/>
          <p:cNvSpPr txBox="1">
            <a:spLocks noChangeArrowheads="1"/>
          </p:cNvSpPr>
          <p:nvPr/>
        </p:nvSpPr>
        <p:spPr bwMode="auto">
          <a:xfrm>
            <a:off x="1575205" y="2894232"/>
            <a:ext cx="349250" cy="369888"/>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smtClean="0">
                <a:ln>
                  <a:noFill/>
                </a:ln>
                <a:solidFill>
                  <a:sysClr val="window" lastClr="FFFFFF"/>
                </a:solidFill>
                <a:effectLst/>
                <a:uLnTx/>
                <a:uFillTx/>
                <a:latin typeface="Verdana" panose="020B0604030504040204" pitchFamily="34" charset="0"/>
                <a:ea typeface="宋体" panose="02010600030101010101" pitchFamily="2" charset="-122"/>
              </a:rPr>
              <a:t>2</a:t>
            </a:r>
            <a:endParaRPr kumimoji="0" lang="zh-CN" altLang="en-US"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28" name="矩形 27"/>
          <p:cNvSpPr/>
          <p:nvPr/>
        </p:nvSpPr>
        <p:spPr>
          <a:xfrm>
            <a:off x="3646805" y="2822575"/>
            <a:ext cx="4873625" cy="410845"/>
          </a:xfrm>
          <a:prstGeom prst="rect">
            <a:avLst/>
          </a:prstGeom>
        </p:spPr>
        <p:txBody>
          <a:bodyPr wrap="square">
            <a:spAutoFit/>
          </a:bodyPr>
          <a:lstStyle/>
          <a:p>
            <a:pPr indent="0">
              <a:lnSpc>
                <a:spcPct val="130000"/>
              </a:lnSpc>
              <a:spcAft>
                <a:spcPts val="300"/>
              </a:spcAft>
              <a:buFont typeface="+mj-ea"/>
              <a:buNone/>
            </a:pPr>
            <a:r>
              <a:rPr lang="zh-CN" sz="1600" smtClean="0">
                <a:solidFill>
                  <a:schemeClr val="tx1">
                    <a:lumMod val="65000"/>
                    <a:lumOff val="35000"/>
                  </a:schemeClr>
                </a:solidFill>
                <a:latin typeface="微软雅黑" panose="020B0503020204020204" pitchFamily="34" charset="-122"/>
                <a:ea typeface="微软雅黑" panose="020B0503020204020204" pitchFamily="34" charset="-122"/>
              </a:rPr>
              <a:t>将界面图片导入到程序中的drawable-hdpi文件夹中</a:t>
            </a:r>
            <a:endParaRPr lang="zh-CN" sz="160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0" name="图片 19" descr="C:\Users\Administrator\Desktop\图片1.png图片1"/>
          <p:cNvPicPr>
            <a:picLocks noChangeAspect="1"/>
          </p:cNvPicPr>
          <p:nvPr/>
        </p:nvPicPr>
        <p:blipFill>
          <a:blip r:embed="rId1"/>
          <a:srcRect/>
          <a:stretch>
            <a:fillRect/>
          </a:stretch>
        </p:blipFill>
        <p:spPr>
          <a:xfrm>
            <a:off x="8831898" y="1737360"/>
            <a:ext cx="2979420" cy="4693920"/>
          </a:xfrm>
          <a:prstGeom prst="rect">
            <a:avLst/>
          </a:prstGeom>
          <a:ln>
            <a:solidFill>
              <a:schemeClr val="tx1">
                <a:lumMod val="50000"/>
                <a:lumOff val="50000"/>
              </a:schemeClr>
            </a:solidFill>
          </a:ln>
        </p:spPr>
      </p:pic>
      <p:sp>
        <p:nvSpPr>
          <p:cNvPr id="12" name="矩形 11"/>
          <p:cNvSpPr/>
          <p:nvPr/>
        </p:nvSpPr>
        <p:spPr>
          <a:xfrm>
            <a:off x="2027543" y="4150598"/>
            <a:ext cx="2785745" cy="368300"/>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sz="1800" b="1" kern="0" noProof="0" smtClean="0">
                <a:ln>
                  <a:noFill/>
                </a:ln>
                <a:solidFill>
                  <a:srgbClr val="0070C0"/>
                </a:solidFill>
                <a:effectLst/>
                <a:uLnTx/>
                <a:uFillTx/>
                <a:latin typeface="微软雅黑" panose="020B0503020204020204" pitchFamily="34" charset="-122"/>
                <a:ea typeface="微软雅黑" panose="020B0503020204020204" pitchFamily="34" charset="-122"/>
                <a:sym typeface="+mn-ea"/>
              </a:rPr>
              <a:t>创建TranslateView类</a:t>
            </a:r>
            <a:r>
              <a:rPr lang="zh-CN" altLang="en-US" sz="1800" b="1" kern="0" noProof="0" smtClean="0">
                <a:ln>
                  <a:noFill/>
                </a:ln>
                <a:solidFill>
                  <a:srgbClr val="0070C0"/>
                </a:solidFill>
                <a:effectLst/>
                <a:uLnTx/>
                <a:uFillTx/>
                <a:latin typeface="微软雅黑" panose="020B0503020204020204" pitchFamily="34" charset="-122"/>
                <a:ea typeface="微软雅黑" panose="020B0503020204020204" pitchFamily="34" charset="-122"/>
                <a:sym typeface="+mn-ea"/>
              </a:rPr>
              <a:t>：</a:t>
            </a:r>
            <a:r>
              <a:rPr kumimoji="0" lang="zh-CN" altLang="en-US" sz="1800" b="1" i="0" u="none" strike="noStrike" kern="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rPr>
              <a:t> </a:t>
            </a:r>
            <a:endParaRPr kumimoji="0" lang="zh-CN" altLang="en-US" sz="1800" b="0" i="0" u="none" strike="noStrike" kern="0" cap="none" spc="0" normalizeH="0" baseline="0" noProof="0" dirty="0">
              <a:ln>
                <a:noFill/>
              </a:ln>
              <a:solidFill>
                <a:srgbClr val="0070C0"/>
              </a:solidFill>
              <a:effectLst/>
              <a:uLnTx/>
              <a:uFillTx/>
              <a:latin typeface="Arial" panose="020B0604020202020204" pitchFamily="34" charset="0"/>
              <a:ea typeface="宋体" panose="02010600030101010101" pitchFamily="2" charset="-122"/>
            </a:endParaRPr>
          </a:p>
        </p:txBody>
      </p:sp>
      <p:cxnSp>
        <p:nvCxnSpPr>
          <p:cNvPr id="13" name="直接连接符 12"/>
          <p:cNvCxnSpPr/>
          <p:nvPr/>
        </p:nvCxnSpPr>
        <p:spPr>
          <a:xfrm>
            <a:off x="1990016" y="4572030"/>
            <a:ext cx="5904000"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14" name="椭圆 13"/>
          <p:cNvSpPr/>
          <p:nvPr/>
        </p:nvSpPr>
        <p:spPr bwMode="auto">
          <a:xfrm rot="574600">
            <a:off x="1525575" y="4148416"/>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15" name="TextBox 10"/>
          <p:cNvSpPr txBox="1">
            <a:spLocks noChangeArrowheads="1"/>
          </p:cNvSpPr>
          <p:nvPr/>
        </p:nvSpPr>
        <p:spPr bwMode="auto">
          <a:xfrm>
            <a:off x="1566950" y="4179472"/>
            <a:ext cx="345440" cy="368300"/>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smtClean="0">
                <a:ln>
                  <a:noFill/>
                </a:ln>
                <a:solidFill>
                  <a:sysClr val="window" lastClr="FFFFFF"/>
                </a:solidFill>
                <a:effectLst/>
                <a:uLnTx/>
                <a:uFillTx/>
                <a:latin typeface="Verdana" panose="020B0604030504040204" pitchFamily="34" charset="0"/>
                <a:ea typeface="宋体" panose="02010600030101010101" pitchFamily="2" charset="-122"/>
              </a:rPr>
              <a:t>3</a:t>
            </a:r>
            <a:endParaRPr kumimoji="0" lang="zh-CN" altLang="en-US"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18" name="矩形 17"/>
          <p:cNvSpPr/>
          <p:nvPr/>
        </p:nvSpPr>
        <p:spPr>
          <a:xfrm>
            <a:off x="1998968" y="4868148"/>
            <a:ext cx="2785745" cy="368300"/>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zh-CN" altLang="en-US" sz="1800" b="1" kern="0" noProof="0" smtClean="0">
                <a:ln>
                  <a:noFill/>
                </a:ln>
                <a:solidFill>
                  <a:srgbClr val="0070C0"/>
                </a:solidFill>
                <a:effectLst/>
                <a:uLnTx/>
                <a:uFillTx/>
                <a:latin typeface="微软雅黑" panose="020B0503020204020204" pitchFamily="34" charset="-122"/>
                <a:ea typeface="微软雅黑" panose="020B0503020204020204" pitchFamily="34" charset="-122"/>
                <a:sym typeface="+mn-ea"/>
              </a:rPr>
              <a:t>引用TranslateView类：</a:t>
            </a:r>
            <a:r>
              <a:rPr kumimoji="0" lang="zh-CN" altLang="en-US" sz="1800" b="1" i="0" u="none" strike="noStrike" kern="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rPr>
              <a:t> </a:t>
            </a:r>
            <a:endParaRPr kumimoji="0" lang="zh-CN" altLang="en-US" sz="1800" b="0" i="0" u="none" strike="noStrike" kern="0" cap="none" spc="0" normalizeH="0" baseline="0" noProof="0" dirty="0">
              <a:ln>
                <a:noFill/>
              </a:ln>
              <a:solidFill>
                <a:srgbClr val="0070C0"/>
              </a:solidFill>
              <a:effectLst/>
              <a:uLnTx/>
              <a:uFillTx/>
              <a:latin typeface="Arial" panose="020B0604020202020204" pitchFamily="34" charset="0"/>
              <a:ea typeface="宋体" panose="02010600030101010101" pitchFamily="2" charset="-122"/>
            </a:endParaRPr>
          </a:p>
        </p:txBody>
      </p:sp>
      <p:cxnSp>
        <p:nvCxnSpPr>
          <p:cNvPr id="19" name="直接连接符 18"/>
          <p:cNvCxnSpPr/>
          <p:nvPr/>
        </p:nvCxnSpPr>
        <p:spPr>
          <a:xfrm>
            <a:off x="1989381" y="5277515"/>
            <a:ext cx="5904000"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21" name="椭圆 20"/>
          <p:cNvSpPr/>
          <p:nvPr/>
        </p:nvSpPr>
        <p:spPr bwMode="auto">
          <a:xfrm rot="574600">
            <a:off x="1497000" y="4865966"/>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22" name="TextBox 10"/>
          <p:cNvSpPr txBox="1">
            <a:spLocks noChangeArrowheads="1"/>
          </p:cNvSpPr>
          <p:nvPr/>
        </p:nvSpPr>
        <p:spPr bwMode="auto">
          <a:xfrm>
            <a:off x="1538375" y="4897022"/>
            <a:ext cx="345440" cy="368300"/>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smtClean="0">
                <a:ln>
                  <a:noFill/>
                </a:ln>
                <a:solidFill>
                  <a:sysClr val="window" lastClr="FFFFFF"/>
                </a:solidFill>
                <a:effectLst/>
                <a:uLnTx/>
                <a:uFillTx/>
                <a:latin typeface="Verdana" panose="020B0604030504040204" pitchFamily="34" charset="0"/>
                <a:ea typeface="宋体" panose="02010600030101010101" pitchFamily="2" charset="-122"/>
              </a:rPr>
              <a:t>4</a:t>
            </a:r>
            <a:endParaRPr kumimoji="0" lang="zh-CN" altLang="en-US"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24" name="矩形 23"/>
          <p:cNvSpPr/>
          <p:nvPr/>
        </p:nvSpPr>
        <p:spPr>
          <a:xfrm>
            <a:off x="1990078" y="5585698"/>
            <a:ext cx="1393825" cy="368300"/>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zh-CN" altLang="en-US" sz="1800" b="1" kern="0" noProof="0" smtClean="0">
                <a:ln>
                  <a:noFill/>
                </a:ln>
                <a:solidFill>
                  <a:srgbClr val="0070C0"/>
                </a:solidFill>
                <a:effectLst/>
                <a:uLnTx/>
                <a:uFillTx/>
                <a:latin typeface="微软雅黑" panose="020B0503020204020204" pitchFamily="34" charset="-122"/>
                <a:ea typeface="微软雅黑" panose="020B0503020204020204" pitchFamily="34" charset="-122"/>
                <a:sym typeface="+mn-ea"/>
              </a:rPr>
              <a:t>运行结果：</a:t>
            </a:r>
            <a:r>
              <a:rPr kumimoji="0" lang="zh-CN" altLang="en-US" sz="1800" b="1" i="0" u="none" strike="noStrike" kern="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rPr>
              <a:t> </a:t>
            </a:r>
            <a:endParaRPr kumimoji="0" lang="zh-CN" altLang="en-US" sz="1800" b="0" i="0" u="none" strike="noStrike" kern="0" cap="none" spc="0" normalizeH="0" baseline="0" noProof="0" dirty="0">
              <a:ln>
                <a:noFill/>
              </a:ln>
              <a:solidFill>
                <a:srgbClr val="0070C0"/>
              </a:solidFill>
              <a:effectLst/>
              <a:uLnTx/>
              <a:uFillTx/>
              <a:latin typeface="Arial" panose="020B0604020202020204" pitchFamily="34" charset="0"/>
              <a:ea typeface="宋体" panose="02010600030101010101" pitchFamily="2" charset="-122"/>
            </a:endParaRPr>
          </a:p>
        </p:txBody>
      </p:sp>
      <p:cxnSp>
        <p:nvCxnSpPr>
          <p:cNvPr id="25" name="直接连接符 24"/>
          <p:cNvCxnSpPr/>
          <p:nvPr/>
        </p:nvCxnSpPr>
        <p:spPr>
          <a:xfrm>
            <a:off x="1961441" y="6018560"/>
            <a:ext cx="5904000"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26" name="椭圆 25"/>
          <p:cNvSpPr/>
          <p:nvPr/>
        </p:nvSpPr>
        <p:spPr bwMode="auto">
          <a:xfrm rot="574600">
            <a:off x="1488110" y="5583516"/>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27" name="TextBox 10"/>
          <p:cNvSpPr txBox="1">
            <a:spLocks noChangeArrowheads="1"/>
          </p:cNvSpPr>
          <p:nvPr/>
        </p:nvSpPr>
        <p:spPr bwMode="auto">
          <a:xfrm>
            <a:off x="1529485" y="5614572"/>
            <a:ext cx="345440" cy="368300"/>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smtClean="0">
                <a:ln>
                  <a:noFill/>
                </a:ln>
                <a:solidFill>
                  <a:sysClr val="window" lastClr="FFFFFF"/>
                </a:solidFill>
                <a:effectLst/>
                <a:uLnTx/>
                <a:uFillTx/>
                <a:latin typeface="Verdana" panose="020B0604030504040204" pitchFamily="34" charset="0"/>
                <a:ea typeface="宋体" panose="02010600030101010101" pitchFamily="2" charset="-122"/>
              </a:rPr>
              <a:t>5</a:t>
            </a:r>
            <a:endParaRPr kumimoji="0" lang="zh-CN" altLang="en-US"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30" name="矩形 29"/>
          <p:cNvSpPr/>
          <p:nvPr/>
        </p:nvSpPr>
        <p:spPr>
          <a:xfrm>
            <a:off x="4494530" y="4825365"/>
            <a:ext cx="4485005" cy="410845"/>
          </a:xfrm>
          <a:prstGeom prst="rect">
            <a:avLst/>
          </a:prstGeom>
        </p:spPr>
        <p:txBody>
          <a:bodyPr wrap="square">
            <a:spAutoFit/>
          </a:bodyPr>
          <a:lstStyle/>
          <a:p>
            <a:pPr indent="0">
              <a:lnSpc>
                <a:spcPct val="130000"/>
              </a:lnSpc>
              <a:spcAft>
                <a:spcPts val="300"/>
              </a:spcAft>
              <a:buFont typeface="+mj-ea"/>
              <a:buNone/>
            </a:pP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将TranslateView类引入到activity_main.xml中</a:t>
            </a:r>
            <a:endPar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4494530" y="3501390"/>
            <a:ext cx="4387215" cy="1089660"/>
          </a:xfrm>
          <a:prstGeom prst="rect">
            <a:avLst/>
          </a:prstGeom>
        </p:spPr>
        <p:txBody>
          <a:bodyPr wrap="square">
            <a:spAutoFit/>
          </a:bodyPr>
          <a:lstStyle/>
          <a:p>
            <a:pPr marL="228600" indent="-228600">
              <a:lnSpc>
                <a:spcPct val="130000"/>
              </a:lnSpc>
              <a:spcAft>
                <a:spcPts val="300"/>
              </a:spcAft>
              <a:buFont typeface="+mj-ea"/>
              <a:buAutoNum type="circleNumDbPlain"/>
            </a:pPr>
            <a:r>
              <a:rPr sz="1600" dirty="0" smtClean="0">
                <a:solidFill>
                  <a:schemeClr val="tx1">
                    <a:lumMod val="65000"/>
                    <a:lumOff val="35000"/>
                  </a:schemeClr>
                </a:solidFill>
                <a:latin typeface="微软雅黑" panose="020B0503020204020204" pitchFamily="34" charset="-122"/>
                <a:ea typeface="微软雅黑" panose="020B0503020204020204" pitchFamily="34" charset="-122"/>
              </a:rPr>
              <a:t>创建TranslateView类继承View类</a:t>
            </a:r>
            <a:endParaRPr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sz="1600" smtClean="0">
                <a:solidFill>
                  <a:schemeClr val="tx1">
                    <a:lumMod val="65000"/>
                    <a:lumOff val="35000"/>
                  </a:schemeClr>
                </a:solidFill>
                <a:latin typeface="微软雅黑" panose="020B0503020204020204" pitchFamily="34" charset="-122"/>
                <a:ea typeface="微软雅黑" panose="020B0503020204020204" pitchFamily="34" charset="-122"/>
              </a:rPr>
              <a:t>在</a:t>
            </a:r>
            <a:r>
              <a:rPr sz="16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TranslateView</a:t>
            </a:r>
            <a:r>
              <a:rPr sz="1600" smtClean="0">
                <a:solidFill>
                  <a:schemeClr val="tx1">
                    <a:lumMod val="65000"/>
                    <a:lumOff val="35000"/>
                  </a:schemeClr>
                </a:solidFill>
                <a:latin typeface="微软雅黑" panose="020B0503020204020204" pitchFamily="34" charset="-122"/>
                <a:ea typeface="微软雅黑" panose="020B0503020204020204" pitchFamily="34" charset="-122"/>
              </a:rPr>
              <a:t>类的onDraw()方法中将图像平移到（100,100）的位置</a:t>
            </a:r>
            <a:r>
              <a:rPr lang="zh-CN" sz="160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sz="160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6"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smtClean="0">
                <a:solidFill>
                  <a:srgbClr val="595959"/>
                </a:solidFill>
                <a:latin typeface="微软雅黑" panose="020B0503020204020204" pitchFamily="34" charset="-122"/>
                <a:ea typeface="微软雅黑" panose="020B0503020204020204" pitchFamily="34" charset="-122"/>
                <a:cs typeface="+mn-ea"/>
                <a:sym typeface="+mn-lt"/>
              </a:rPr>
              <a:t>10.2</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  </a:t>
            </a:r>
            <a:r>
              <a:rPr sz="2400" b="1" smtClean="0">
                <a:solidFill>
                  <a:srgbClr val="595959"/>
                </a:solidFill>
                <a:latin typeface="微软雅黑" panose="020B0503020204020204" pitchFamily="34" charset="-122"/>
                <a:ea typeface="微软雅黑" panose="020B0503020204020204" pitchFamily="34" charset="-122"/>
                <a:cs typeface="+mn-ea"/>
                <a:sym typeface="+mn-lt"/>
              </a:rPr>
              <a:t>为图像添加特效</a:t>
            </a:r>
            <a:endParaRPr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3" name="矩形 22"/>
          <p:cNvSpPr/>
          <p:nvPr/>
        </p:nvSpPr>
        <p:spPr>
          <a:xfrm>
            <a:off x="3143250" y="5283200"/>
            <a:ext cx="4298315" cy="769620"/>
          </a:xfrm>
          <a:prstGeom prst="rect">
            <a:avLst/>
          </a:prstGeom>
        </p:spPr>
        <p:txBody>
          <a:bodyPr wrap="square">
            <a:spAutoFit/>
          </a:bodyPr>
          <a:lstStyle/>
          <a:p>
            <a:pPr marL="228600" indent="-228600">
              <a:lnSpc>
                <a:spcPct val="130000"/>
              </a:lnSpc>
              <a:spcAft>
                <a:spcPts val="300"/>
              </a:spcAft>
              <a:buFont typeface="+mj-ea"/>
              <a:buAutoNum type="circleNumDbPlain"/>
            </a:pPr>
            <a:r>
              <a:rPr lang="zh-CN" sz="1600" smtClean="0">
                <a:solidFill>
                  <a:schemeClr val="tx1">
                    <a:lumMod val="65000"/>
                    <a:lumOff val="35000"/>
                  </a:schemeClr>
                </a:solidFill>
                <a:latin typeface="微软雅黑" panose="020B0503020204020204" pitchFamily="34" charset="-122"/>
                <a:ea typeface="微软雅黑" panose="020B0503020204020204" pitchFamily="34" charset="-122"/>
              </a:rPr>
              <a:t>运行程序</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sz="1600">
                <a:solidFill>
                  <a:schemeClr val="tx1">
                    <a:lumMod val="65000"/>
                    <a:lumOff val="35000"/>
                  </a:schemeClr>
                </a:solidFill>
                <a:latin typeface="微软雅黑" panose="020B0503020204020204" pitchFamily="34" charset="-122"/>
                <a:ea typeface="微软雅黑" panose="020B0503020204020204" pitchFamily="34" charset="-122"/>
              </a:rPr>
              <a:t>原图与平移后效果图</a:t>
            </a:r>
            <a:r>
              <a:rPr lang="zh-CN" sz="1600">
                <a:solidFill>
                  <a:schemeClr val="tx1">
                    <a:lumMod val="65000"/>
                    <a:lumOff val="35000"/>
                  </a:schemeClr>
                </a:solidFill>
                <a:latin typeface="微软雅黑" panose="020B0503020204020204" pitchFamily="34" charset="-122"/>
                <a:ea typeface="微软雅黑" panose="020B0503020204020204" pitchFamily="34" charset="-122"/>
              </a:rPr>
              <a:t>对比</a:t>
            </a:r>
            <a:endParaRPr 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par>
                                <p:cTn id="20" presetID="22" presetClass="entr" presetSubtype="8"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left)">
                                      <p:cBhvr>
                                        <p:cTn id="34" dur="500"/>
                                        <p:tgtEl>
                                          <p:spTgt spid="28"/>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par>
                                <p:cTn id="38" presetID="22" presetClass="entr" presetSubtype="8"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500"/>
                                        <p:tgtEl>
                                          <p:spTgt spid="13"/>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left)">
                                      <p:cBhvr>
                                        <p:cTn id="46" dur="500"/>
                                        <p:tgtEl>
                                          <p:spTgt spid="15"/>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left)">
                                      <p:cBhvr>
                                        <p:cTn id="49" dur="500"/>
                                        <p:tgtEl>
                                          <p:spTgt spid="18"/>
                                        </p:tgtEl>
                                      </p:cBhvr>
                                    </p:animEffect>
                                  </p:childTnLst>
                                </p:cTn>
                              </p:par>
                              <p:par>
                                <p:cTn id="50" presetID="22" presetClass="entr" presetSubtype="8"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500"/>
                                        <p:tgtEl>
                                          <p:spTgt spid="19"/>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left)">
                                      <p:cBhvr>
                                        <p:cTn id="55" dur="500"/>
                                        <p:tgtEl>
                                          <p:spTgt spid="21"/>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wipe(left)">
                                      <p:cBhvr>
                                        <p:cTn id="58" dur="500"/>
                                        <p:tgtEl>
                                          <p:spTgt spid="22"/>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wipe(left)">
                                      <p:cBhvr>
                                        <p:cTn id="61" dur="500"/>
                                        <p:tgtEl>
                                          <p:spTgt spid="24"/>
                                        </p:tgtEl>
                                      </p:cBhvr>
                                    </p:animEffect>
                                  </p:childTnLst>
                                </p:cTn>
                              </p:par>
                              <p:par>
                                <p:cTn id="62" presetID="22" presetClass="entr" presetSubtype="8"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wipe(left)">
                                      <p:cBhvr>
                                        <p:cTn id="64" dur="500"/>
                                        <p:tgtEl>
                                          <p:spTgt spid="25"/>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ipe(left)">
                                      <p:cBhvr>
                                        <p:cTn id="67" dur="500"/>
                                        <p:tgtEl>
                                          <p:spTgt spid="26"/>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wipe(left)">
                                      <p:cBhvr>
                                        <p:cTn id="70" dur="500"/>
                                        <p:tgtEl>
                                          <p:spTgt spid="27"/>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wipe(left)">
                                      <p:cBhvr>
                                        <p:cTn id="73" dur="500"/>
                                        <p:tgtEl>
                                          <p:spTgt spid="30"/>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wipe(left)">
                                      <p:cBhvr>
                                        <p:cTn id="76" dur="500"/>
                                        <p:tgtEl>
                                          <p:spTgt spid="31"/>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wipe(left)">
                                      <p:cBhvr>
                                        <p:cTn id="79" dur="500"/>
                                        <p:tgtEl>
                                          <p:spTgt spid="23"/>
                                        </p:tgtEl>
                                      </p:cBhvr>
                                    </p:animEffect>
                                  </p:childTnLst>
                                </p:cTn>
                              </p:par>
                            </p:childTnLst>
                          </p:cTn>
                        </p:par>
                        <p:par>
                          <p:cTn id="80" fill="hold">
                            <p:stCondLst>
                              <p:cond delay="500"/>
                            </p:stCondLst>
                            <p:childTnLst>
                              <p:par>
                                <p:cTn id="81" presetID="22" presetClass="entr" presetSubtype="8" fill="hold" nodeType="after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wipe(left)">
                                      <p:cBhvr>
                                        <p:cTn id="8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P spid="6" grpId="0"/>
      <p:bldP spid="9" grpId="0"/>
      <p:bldP spid="10" grpId="0" bldLvl="0" animBg="1"/>
      <p:bldP spid="11" grpId="0"/>
      <p:bldP spid="28" grpId="0"/>
      <p:bldP spid="12" grpId="0"/>
      <p:bldP spid="14" grpId="0" bldLvl="0" animBg="1"/>
      <p:bldP spid="15" grpId="0"/>
      <p:bldP spid="18" grpId="0"/>
      <p:bldP spid="21" grpId="0" bldLvl="0" animBg="1"/>
      <p:bldP spid="22" grpId="0"/>
      <p:bldP spid="24" grpId="0"/>
      <p:bldP spid="26" grpId="0" bldLvl="0" animBg="1"/>
      <p:bldP spid="27" grpId="0"/>
      <p:bldP spid="30" grpId="0"/>
      <p:bldP spid="31"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a:solidFill>
                  <a:srgbClr val="1369B2"/>
                </a:solidFill>
                <a:latin typeface="微软雅黑" panose="020B0503020204020204" pitchFamily="34" charset="-122"/>
                <a:ea typeface="微软雅黑" panose="020B0503020204020204" pitchFamily="34" charset="-122"/>
                <a:cs typeface="+mn-ea"/>
                <a:sym typeface="+mn-lt"/>
              </a:rPr>
              <a:t>/</a:t>
            </a:r>
            <a:r>
              <a:rPr lang="en-US" altLang="zh-CN" smtClean="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136140" y="1989455"/>
            <a:ext cx="8260080" cy="688340"/>
            <a:chOff x="978872" y="1800500"/>
            <a:chExt cx="5509329" cy="515937"/>
          </a:xfrm>
        </p:grpSpPr>
        <p:sp>
          <p:nvSpPr>
            <p:cNvPr id="81" name="Pentagon 3"/>
            <p:cNvSpPr/>
            <p:nvPr/>
          </p:nvSpPr>
          <p:spPr bwMode="auto">
            <a:xfrm>
              <a:off x="978872" y="1800500"/>
              <a:ext cx="5509329"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sz="200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常用绘图类</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的使用，能够绘制不同的图形</a:t>
              </a:r>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136284" y="3025426"/>
            <a:ext cx="8294370" cy="685959"/>
            <a:chOff x="978872" y="2570437"/>
            <a:chExt cx="5908282" cy="514350"/>
          </a:xfrm>
        </p:grpSpPr>
        <p:sp>
          <p:nvSpPr>
            <p:cNvPr id="84" name="Pentagon 5"/>
            <p:cNvSpPr/>
            <p:nvPr/>
          </p:nvSpPr>
          <p:spPr bwMode="auto">
            <a:xfrm>
              <a:off x="978872" y="2570437"/>
              <a:ext cx="5908282" cy="514231"/>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sz="200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Matrix类</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的使用方式，能够实现为图片添加特效的功能</a:t>
              </a:r>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136284" y="4037608"/>
            <a:ext cx="8317230" cy="688340"/>
            <a:chOff x="978872" y="3338787"/>
            <a:chExt cx="5924566" cy="516135"/>
          </a:xfrm>
        </p:grpSpPr>
        <p:sp>
          <p:nvSpPr>
            <p:cNvPr id="87" name="Pentagon 6"/>
            <p:cNvSpPr/>
            <p:nvPr/>
          </p:nvSpPr>
          <p:spPr bwMode="auto">
            <a:xfrm>
              <a:off x="978872" y="3338787"/>
              <a:ext cx="5924566" cy="516135"/>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sz="2000">
                  <a:solidFill>
                    <a:schemeClr val="tx1">
                      <a:lumMod val="85000"/>
                      <a:lumOff val="1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sz="200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动画的使用</a:t>
              </a:r>
              <a:r>
                <a:rPr sz="2000">
                  <a:solidFill>
                    <a:schemeClr val="tx1">
                      <a:lumMod val="85000"/>
                      <a:lumOff val="1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，能够实现补间动画与逐帧动画的效果</a:t>
              </a:r>
              <a:endParaRPr sz="2000">
                <a:solidFill>
                  <a:schemeClr val="tx1">
                    <a:lumMod val="85000"/>
                    <a:lumOff val="1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zh-CN" altLang="en-US" sz="4800" b="1" smtClean="0">
                <a:solidFill>
                  <a:srgbClr val="0070C0"/>
                </a:solidFill>
                <a:latin typeface="微软雅黑" panose="020B0503020204020204" pitchFamily="34" charset="-122"/>
                <a:ea typeface="微软雅黑" panose="020B0503020204020204" pitchFamily="34" charset="-122"/>
                <a:cs typeface="+mn-ea"/>
                <a:sym typeface="+mn-lt"/>
              </a:rPr>
              <a:t>动画</a:t>
            </a:r>
            <a:endParaRPr lang="zh-CN" altLang="en-US" sz="4800" b="1" smtClean="0">
              <a:solidFill>
                <a:srgbClr val="0070C0"/>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290955" y="2809240"/>
            <a:ext cx="2070735" cy="1106805"/>
          </a:xfrm>
          <a:prstGeom prst="rect">
            <a:avLst/>
          </a:prstGeom>
          <a:noFill/>
        </p:spPr>
        <p:txBody>
          <a:bodyPr wrap="square" lIns="91443" tIns="45720" rIns="91443" bIns="45720" rtlCol="0">
            <a:spAutoFit/>
          </a:bodyPr>
          <a:lstStyle/>
          <a:p>
            <a:r>
              <a:rPr lang="en-US" altLang="en-GB" sz="6600" b="1" smtClean="0">
                <a:solidFill>
                  <a:srgbClr val="FAFAFA"/>
                </a:solidFill>
                <a:latin typeface="微软雅黑" panose="020B0503020204020204" pitchFamily="34" charset="-122"/>
                <a:ea typeface="微软雅黑" panose="020B0503020204020204" pitchFamily="34" charset="-122"/>
                <a:cs typeface="+mn-ea"/>
                <a:sym typeface="+mn-lt"/>
              </a:rPr>
              <a:t>10.3</a:t>
            </a:r>
            <a:endParaRPr lang="en-US" altLang="en-GB" sz="6600" b="1">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smtClean="0">
                <a:solidFill>
                  <a:srgbClr val="595959"/>
                </a:solidFill>
                <a:latin typeface="微软雅黑" panose="020B0503020204020204" pitchFamily="34" charset="-122"/>
                <a:ea typeface="微软雅黑" panose="020B0503020204020204" pitchFamily="34" charset="-122"/>
                <a:cs typeface="+mn-ea"/>
                <a:sym typeface="+mn-lt"/>
              </a:rPr>
              <a:t>10.</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3  </a:t>
            </a:r>
            <a:r>
              <a:rPr lang="zh-CN" sz="2400" b="1" smtClean="0">
                <a:solidFill>
                  <a:srgbClr val="595959"/>
                </a:solidFill>
                <a:latin typeface="微软雅黑" panose="020B0503020204020204" pitchFamily="34" charset="-122"/>
                <a:ea typeface="微软雅黑" panose="020B0503020204020204" pitchFamily="34" charset="-122"/>
                <a:cs typeface="+mn-ea"/>
                <a:sym typeface="+mn-lt"/>
              </a:rPr>
              <a:t>动画</a:t>
            </a:r>
            <a:endParaRPr lang="zh-CN"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a:solidFill>
                  <a:srgbClr val="595959"/>
                </a:solidFill>
                <a:latin typeface="微软雅黑" panose="020B0503020204020204" pitchFamily="34" charset="-122"/>
                <a:ea typeface="微软雅黑" panose="020B0503020204020204" pitchFamily="34" charset="-122"/>
              </a:rPr>
              <a:t>先定一个</a:t>
            </a:r>
            <a:r>
              <a:rPr lang="zh-CN" altLang="en-US">
                <a:solidFill>
                  <a:srgbClr val="595959"/>
                </a:solidFill>
                <a:latin typeface="微软雅黑" panose="020B0503020204020204" pitchFamily="34" charset="-122"/>
                <a:ea typeface="微软雅黑" panose="020B0503020204020204" pitchFamily="34" charset="-122"/>
              </a:rPr>
              <a:t>小目标！</a:t>
            </a:r>
            <a:endParaRPr lang="zh-CN" altLang="en-US">
              <a:solidFill>
                <a:srgbClr val="595959"/>
              </a:solidFill>
              <a:latin typeface="微软雅黑" panose="020B0503020204020204" pitchFamily="34" charset="-122"/>
              <a:ea typeface="微软雅黑" panose="020B0503020204020204" pitchFamily="34" charset="-122"/>
            </a:endParaRPr>
          </a:p>
        </p:txBody>
      </p:sp>
      <p:sp>
        <p:nvSpPr>
          <p:cNvPr id="9" name="TextBox 35"/>
          <p:cNvSpPr txBox="1">
            <a:spLocks noChangeArrowheads="1"/>
          </p:cNvSpPr>
          <p:nvPr/>
        </p:nvSpPr>
        <p:spPr bwMode="auto">
          <a:xfrm>
            <a:off x="5097780" y="3187065"/>
            <a:ext cx="657669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30000"/>
              </a:lnSpc>
            </a:pPr>
            <a:r>
              <a:rPr lang="zh-CN" altLang="en-US" sz="2000">
                <a:latin typeface="微软雅黑" panose="020B0503020204020204" pitchFamily="34" charset="-122"/>
                <a:ea typeface="微软雅黑" panose="020B0503020204020204" pitchFamily="34" charset="-122"/>
              </a:rPr>
              <a:t>掌握</a:t>
            </a:r>
            <a:r>
              <a:rPr lang="zh-CN" altLang="en-US" sz="2000">
                <a:solidFill>
                  <a:srgbClr val="0070C0"/>
                </a:solidFill>
                <a:latin typeface="微软雅黑" panose="020B0503020204020204" pitchFamily="34" charset="-122"/>
                <a:ea typeface="微软雅黑" panose="020B0503020204020204" pitchFamily="34" charset="-122"/>
              </a:rPr>
              <a:t>动画的使用</a:t>
            </a:r>
            <a:r>
              <a:rPr lang="zh-CN" altLang="en-US" sz="2000">
                <a:latin typeface="微软雅黑" panose="020B0503020204020204" pitchFamily="34" charset="-122"/>
                <a:ea typeface="微软雅黑" panose="020B0503020204020204" pitchFamily="34" charset="-122"/>
              </a:rPr>
              <a:t>，能够实现补间动画与逐帧动画的效果</a:t>
            </a:r>
            <a:endParaRPr lang="zh-CN" altLang="en-US" sz="2000">
              <a:latin typeface="微软雅黑" panose="020B0503020204020204" pitchFamily="34" charset="-122"/>
              <a:ea typeface="微软雅黑" panose="020B0503020204020204" pitchFamily="34" charset="-122"/>
            </a:endParaRPr>
          </a:p>
        </p:txBody>
      </p:sp>
      <p:grpSp>
        <p:nvGrpSpPr>
          <p:cNvPr id="11" name="组合 10"/>
          <p:cNvGrpSpPr/>
          <p:nvPr/>
        </p:nvGrpSpPr>
        <p:grpSpPr>
          <a:xfrm>
            <a:off x="4692631" y="3245116"/>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smtClean="0">
                <a:solidFill>
                  <a:srgbClr val="595959"/>
                </a:solidFill>
                <a:latin typeface="微软雅黑" panose="020B0503020204020204" pitchFamily="34" charset="-122"/>
                <a:ea typeface="微软雅黑" panose="020B0503020204020204" pitchFamily="34" charset="-122"/>
                <a:cs typeface="+mn-ea"/>
                <a:sym typeface="+mn-lt"/>
              </a:rPr>
              <a:t>10.</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3  </a:t>
            </a:r>
            <a:r>
              <a:rPr lang="zh-CN" sz="2400" b="1" smtClean="0">
                <a:solidFill>
                  <a:srgbClr val="595959"/>
                </a:solidFill>
                <a:latin typeface="微软雅黑" panose="020B0503020204020204" pitchFamily="34" charset="-122"/>
                <a:ea typeface="微软雅黑" panose="020B0503020204020204" pitchFamily="34" charset="-122"/>
                <a:cs typeface="+mn-ea"/>
                <a:sym typeface="+mn-lt"/>
              </a:rPr>
              <a:t>动画</a:t>
            </a:r>
            <a:endParaRPr lang="zh-CN"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TextBox 14"/>
          <p:cNvSpPr txBox="1">
            <a:spLocks noChangeArrowheads="1"/>
          </p:cNvSpPr>
          <p:nvPr/>
        </p:nvSpPr>
        <p:spPr bwMode="auto">
          <a:xfrm>
            <a:off x="2101533" y="2276445"/>
            <a:ext cx="1627187" cy="1062990"/>
          </a:xfrm>
          <a:prstGeom prst="rect">
            <a:avLst/>
          </a:prstGeom>
          <a:gradFill rotWithShape="0">
            <a:gsLst>
              <a:gs pos="0">
                <a:srgbClr val="00B0F0"/>
              </a:gs>
              <a:gs pos="50000">
                <a:srgbClr val="00B0F0"/>
              </a:gs>
              <a:gs pos="100000">
                <a:srgbClr val="9FD8FF"/>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600" b="1">
              <a:solidFill>
                <a:schemeClr val="bg1"/>
              </a:solidFill>
              <a:latin typeface="微软雅黑" panose="020B0503020204020204" pitchFamily="34" charset="-122"/>
              <a:ea typeface="微软雅黑" panose="020B0503020204020204" pitchFamily="34" charset="-122"/>
            </a:endParaRPr>
          </a:p>
          <a:p>
            <a:pPr algn="ctr" eaLnBrk="1" hangingPunct="1">
              <a:lnSpc>
                <a:spcPct val="130000"/>
              </a:lnSpc>
            </a:pPr>
            <a:r>
              <a:rPr lang="zh-CN" altLang="en-US" sz="2400" b="1">
                <a:solidFill>
                  <a:schemeClr val="bg1"/>
                </a:solidFill>
                <a:latin typeface="微软雅黑" panose="020B0503020204020204" pitchFamily="34" charset="-122"/>
                <a:ea typeface="微软雅黑" panose="020B0503020204020204" pitchFamily="34" charset="-122"/>
              </a:rPr>
              <a:t>补间动画</a:t>
            </a:r>
            <a:endParaRPr lang="en-US" altLang="zh-CN" sz="2400" b="1">
              <a:solidFill>
                <a:schemeClr val="bg1"/>
              </a:solidFill>
              <a:latin typeface="微软雅黑" panose="020B0503020204020204" pitchFamily="34" charset="-122"/>
              <a:ea typeface="微软雅黑" panose="020B0503020204020204" pitchFamily="34" charset="-122"/>
            </a:endParaRPr>
          </a:p>
          <a:p>
            <a:pPr algn="ctr" eaLnBrk="1" hangingPunct="1"/>
            <a:endParaRPr lang="zh-CN" altLang="en-US" sz="1600" b="1">
              <a:solidFill>
                <a:schemeClr val="bg1"/>
              </a:solidFill>
              <a:latin typeface="微软雅黑" panose="020B0503020204020204" pitchFamily="34" charset="-122"/>
              <a:ea typeface="微软雅黑" panose="020B0503020204020204" pitchFamily="34" charset="-122"/>
            </a:endParaRPr>
          </a:p>
        </p:txBody>
      </p:sp>
      <p:sp>
        <p:nvSpPr>
          <p:cNvPr id="19" name="折角形 18"/>
          <p:cNvSpPr/>
          <p:nvPr/>
        </p:nvSpPr>
        <p:spPr>
          <a:xfrm>
            <a:off x="3728720" y="2276475"/>
            <a:ext cx="7483475" cy="1063625"/>
          </a:xfrm>
          <a:prstGeom prst="foldedCorner">
            <a:avLst/>
          </a:prstGeom>
          <a:solidFill>
            <a:srgbClr val="C5E8FF">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defRPr/>
            </a:pP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通过对</a:t>
            </a:r>
            <a:r>
              <a:rPr lang="en-US" altLang="zh-CN" sz="20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View</a:t>
            </a:r>
            <a:r>
              <a:rPr lang="zh-CN" altLang="en-US" sz="20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进行</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一系列的</a:t>
            </a:r>
            <a:r>
              <a:rPr lang="zh-CN" altLang="en-US" sz="20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图形变化来</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实现动画效果，其中图形变化包括平移、缩放、旋转、改变透明度等。</a:t>
            </a:r>
            <a:endPar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defRPr/>
            </a:pPr>
            <a:endPar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8" name="折角形 27"/>
          <p:cNvSpPr/>
          <p:nvPr/>
        </p:nvSpPr>
        <p:spPr>
          <a:xfrm>
            <a:off x="3728720" y="3639820"/>
            <a:ext cx="7479030" cy="1062000"/>
          </a:xfrm>
          <a:prstGeom prst="foldedCorner">
            <a:avLst/>
          </a:prstGeom>
          <a:solidFill>
            <a:srgbClr val="D1C7FD">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defRPr/>
            </a:pP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按照事先准备好的静态图像顺序播放的，利用人眼的“视觉暂留”原理</a:t>
            </a:r>
            <a:r>
              <a:rPr lang="zh-CN" altLang="en-US" sz="20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，让用户产生动画</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的错觉。</a:t>
            </a:r>
            <a:endPar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 name="TextBox 28"/>
          <p:cNvSpPr txBox="1">
            <a:spLocks noChangeArrowheads="1"/>
          </p:cNvSpPr>
          <p:nvPr/>
        </p:nvSpPr>
        <p:spPr bwMode="auto">
          <a:xfrm>
            <a:off x="2101533" y="3640108"/>
            <a:ext cx="1627187" cy="1062990"/>
          </a:xfrm>
          <a:prstGeom prst="rect">
            <a:avLst/>
          </a:prstGeom>
          <a:gradFill rotWithShape="0">
            <a:gsLst>
              <a:gs pos="0">
                <a:srgbClr val="00B0F0"/>
              </a:gs>
              <a:gs pos="50000">
                <a:srgbClr val="00B0F0"/>
              </a:gs>
              <a:gs pos="100000">
                <a:srgbClr val="9FD8FF"/>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600" b="1">
              <a:solidFill>
                <a:schemeClr val="bg1"/>
              </a:solidFill>
              <a:latin typeface="微软雅黑" panose="020B0503020204020204" pitchFamily="34" charset="-122"/>
              <a:ea typeface="微软雅黑" panose="020B0503020204020204" pitchFamily="34" charset="-122"/>
            </a:endParaRPr>
          </a:p>
          <a:p>
            <a:pPr algn="ctr" eaLnBrk="1" hangingPunct="1">
              <a:lnSpc>
                <a:spcPct val="130000"/>
              </a:lnSpc>
            </a:pPr>
            <a:r>
              <a:rPr lang="zh-CN" altLang="en-US" sz="2400" b="1">
                <a:solidFill>
                  <a:schemeClr val="bg1"/>
                </a:solidFill>
                <a:latin typeface="微软雅黑" panose="020B0503020204020204" pitchFamily="34" charset="-122"/>
                <a:ea typeface="微软雅黑" panose="020B0503020204020204" pitchFamily="34" charset="-122"/>
              </a:rPr>
              <a:t>逐帧动画</a:t>
            </a:r>
            <a:endParaRPr lang="zh-CN" altLang="en-US" sz="2400" b="1">
              <a:solidFill>
                <a:schemeClr val="bg1"/>
              </a:solidFill>
              <a:latin typeface="微软雅黑" panose="020B0503020204020204" pitchFamily="34" charset="-122"/>
              <a:ea typeface="微软雅黑" panose="020B0503020204020204" pitchFamily="34" charset="-122"/>
            </a:endParaRPr>
          </a:p>
          <a:p>
            <a:pPr algn="ctr" eaLnBrk="1" hangingPunct="1"/>
            <a:endParaRPr lang="zh-CN" altLang="en-US" sz="1600" b="1">
              <a:solidFill>
                <a:schemeClr val="bg1"/>
              </a:solidFill>
              <a:latin typeface="微软雅黑" panose="020B0503020204020204" pitchFamily="34" charset="-122"/>
              <a:ea typeface="微软雅黑" panose="020B0503020204020204" pitchFamily="34" charset="-122"/>
            </a:endParaRPr>
          </a:p>
        </p:txBody>
      </p:sp>
      <p:sp>
        <p:nvSpPr>
          <p:cNvPr id="30" name="内容占位符 2"/>
          <p:cNvSpPr txBox="1"/>
          <p:nvPr/>
        </p:nvSpPr>
        <p:spPr bwMode="auto">
          <a:xfrm>
            <a:off x="1270635" y="981710"/>
            <a:ext cx="9895205" cy="10699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a:lnSpc>
                <a:spcPct val="150000"/>
              </a:lnSpc>
              <a:buNone/>
            </a:pPr>
            <a: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dirty="0" smtClean="0">
                <a:latin typeface="微软雅黑" panose="020B0503020204020204" pitchFamily="34" charset="-122"/>
                <a:ea typeface="微软雅黑" panose="020B0503020204020204" pitchFamily="34" charset="-122"/>
                <a:cs typeface="微软雅黑" panose="020B0503020204020204" pitchFamily="34" charset="-122"/>
              </a:rPr>
              <a:t>Android</a:t>
            </a:r>
            <a: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rPr>
              <a:t>开发中，避免不了用到动画，</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Android</a:t>
            </a:r>
            <a:r>
              <a:rPr lang="zh-CN" altLang="zh-CN" sz="2400" dirty="0">
                <a:latin typeface="微软雅黑" panose="020B0503020204020204" pitchFamily="34" charset="-122"/>
                <a:ea typeface="微软雅黑" panose="020B0503020204020204" pitchFamily="34" charset="-122"/>
                <a:cs typeface="微软雅黑" panose="020B0503020204020204" pitchFamily="34" charset="-122"/>
              </a:rPr>
              <a:t>系统给我们提供了三种实现动画效果的</a:t>
            </a:r>
            <a:r>
              <a:rPr lang="zh-CN" altLang="zh-CN" sz="2400" dirty="0" smtClean="0">
                <a:latin typeface="微软雅黑" panose="020B0503020204020204" pitchFamily="34" charset="-122"/>
                <a:ea typeface="微软雅黑" panose="020B0503020204020204" pitchFamily="34" charset="-122"/>
                <a:cs typeface="微软雅黑" panose="020B0503020204020204" pitchFamily="34" charset="-122"/>
              </a:rPr>
              <a:t>方式</a:t>
            </a:r>
            <a: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rPr>
              <a:t>，分别为</a:t>
            </a:r>
            <a:r>
              <a:rPr lang="zh-CN" altLang="en-US" sz="240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补间动画、逐帧动画和属性动画</a:t>
            </a:r>
            <a: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TextBox 14"/>
          <p:cNvSpPr txBox="1">
            <a:spLocks noChangeArrowheads="1"/>
          </p:cNvSpPr>
          <p:nvPr/>
        </p:nvSpPr>
        <p:spPr bwMode="auto">
          <a:xfrm>
            <a:off x="2101533" y="5039330"/>
            <a:ext cx="1627187" cy="1062990"/>
          </a:xfrm>
          <a:prstGeom prst="rect">
            <a:avLst/>
          </a:prstGeom>
          <a:gradFill rotWithShape="0">
            <a:gsLst>
              <a:gs pos="0">
                <a:srgbClr val="00B0F0"/>
              </a:gs>
              <a:gs pos="50000">
                <a:srgbClr val="00B0F0"/>
              </a:gs>
              <a:gs pos="100000">
                <a:srgbClr val="9FD8FF"/>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600" b="1">
              <a:solidFill>
                <a:schemeClr val="bg1"/>
              </a:solidFill>
              <a:latin typeface="微软雅黑" panose="020B0503020204020204" pitchFamily="34" charset="-122"/>
              <a:ea typeface="微软雅黑" panose="020B0503020204020204" pitchFamily="34" charset="-122"/>
            </a:endParaRPr>
          </a:p>
          <a:p>
            <a:pPr algn="ctr" eaLnBrk="1" hangingPunct="1">
              <a:lnSpc>
                <a:spcPct val="130000"/>
              </a:lnSpc>
            </a:pPr>
            <a:r>
              <a:rPr lang="zh-CN" altLang="en-US" sz="2400" b="1">
                <a:solidFill>
                  <a:schemeClr val="bg1"/>
                </a:solidFill>
                <a:latin typeface="微软雅黑" panose="020B0503020204020204" pitchFamily="34" charset="-122"/>
                <a:ea typeface="微软雅黑" panose="020B0503020204020204" pitchFamily="34" charset="-122"/>
              </a:rPr>
              <a:t>属性动画</a:t>
            </a:r>
            <a:endParaRPr lang="en-US" altLang="zh-CN" sz="2400" b="1">
              <a:solidFill>
                <a:schemeClr val="bg1"/>
              </a:solidFill>
              <a:latin typeface="微软雅黑" panose="020B0503020204020204" pitchFamily="34" charset="-122"/>
              <a:ea typeface="微软雅黑" panose="020B0503020204020204" pitchFamily="34" charset="-122"/>
            </a:endParaRPr>
          </a:p>
          <a:p>
            <a:pPr algn="ctr" eaLnBrk="1" hangingPunct="1"/>
            <a:endParaRPr lang="zh-CN" altLang="en-US" sz="1600" b="1">
              <a:solidFill>
                <a:schemeClr val="bg1"/>
              </a:solidFill>
              <a:latin typeface="微软雅黑" panose="020B0503020204020204" pitchFamily="34" charset="-122"/>
              <a:ea typeface="微软雅黑" panose="020B0503020204020204" pitchFamily="34" charset="-122"/>
            </a:endParaRPr>
          </a:p>
        </p:txBody>
      </p:sp>
      <p:sp>
        <p:nvSpPr>
          <p:cNvPr id="3" name="折角形 2"/>
          <p:cNvSpPr/>
          <p:nvPr/>
        </p:nvSpPr>
        <p:spPr>
          <a:xfrm>
            <a:off x="3728720" y="5039360"/>
            <a:ext cx="7620000" cy="1063625"/>
          </a:xfrm>
          <a:prstGeom prst="foldedCorner">
            <a:avLst/>
          </a:prstGeom>
          <a:solidFill>
            <a:srgbClr val="C5E8FF">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defRPr/>
            </a:pPr>
            <a:r>
              <a:rPr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它是一种不断地对属性值进行操作的模式，也就是可以将值赋值到指定对象的指定属性上，该指定属性可以是任意对象的任意属性。</a:t>
            </a:r>
            <a:endParaRPr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500"/>
                                        <p:tgtEl>
                                          <p:spTgt spid="2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left)">
                                      <p:cBhvr>
                                        <p:cTn id="19" dur="500"/>
                                        <p:tgtEl>
                                          <p:spTgt spid="28"/>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9" grpId="0" bldLvl="0" animBg="1"/>
      <p:bldP spid="28" grpId="0" bldLvl="0" animBg="1"/>
      <p:bldP spid="29" grpId="0" bldLvl="0" animBg="1"/>
      <p:bldP spid="2" grpId="0" bldLvl="0" animBg="1"/>
      <p:bldP spid="3"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2"/>
          <p:cNvSpPr txBox="1"/>
          <p:nvPr/>
        </p:nvSpPr>
        <p:spPr bwMode="auto">
          <a:xfrm>
            <a:off x="1762760" y="922020"/>
            <a:ext cx="7975600" cy="73088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a:lnSpc>
                <a:spcPct val="150000"/>
              </a:lnSpc>
              <a:buNone/>
            </a:pPr>
            <a:r>
              <a:rPr lang="zh-CN" altLang="en-US" sz="2400" smtClean="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smtClean="0">
                <a:latin typeface="微软雅黑" panose="020B0503020204020204" pitchFamily="34" charset="-122"/>
                <a:ea typeface="微软雅黑" panose="020B0503020204020204" pitchFamily="34" charset="-122"/>
                <a:cs typeface="微软雅黑" panose="020B0503020204020204" pitchFamily="34" charset="-122"/>
              </a:rPr>
              <a:t>Android</a:t>
            </a:r>
            <a:r>
              <a:rPr lang="zh-CN" altLang="en-US" sz="2400" smtClean="0">
                <a:latin typeface="微软雅黑" panose="020B0503020204020204" pitchFamily="34" charset="-122"/>
                <a:ea typeface="微软雅黑" panose="020B0503020204020204" pitchFamily="34" charset="-122"/>
                <a:cs typeface="微软雅黑" panose="020B0503020204020204" pitchFamily="34" charset="-122"/>
              </a:rPr>
              <a:t>中，提供了</a:t>
            </a:r>
            <a:r>
              <a:rPr lang="zh-CN" altLang="en-US" sz="240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四种补间动画</a:t>
            </a:r>
            <a:r>
              <a:rPr lang="zh-CN" altLang="en-US" sz="240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8" name="折角形 17"/>
          <p:cNvSpPr/>
          <p:nvPr/>
        </p:nvSpPr>
        <p:spPr>
          <a:xfrm>
            <a:off x="3863340" y="1917700"/>
            <a:ext cx="4465320" cy="648000"/>
          </a:xfrm>
          <a:prstGeom prst="foldedCorner">
            <a:avLst/>
          </a:prstGeom>
          <a:solidFill>
            <a:srgbClr val="C5E8FF">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l">
              <a:lnSpc>
                <a:spcPct val="150000"/>
              </a:lnSpc>
              <a:buClrTx/>
              <a:buSzTx/>
              <a:buFontTx/>
              <a:defRPr/>
            </a:pP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透明度渐变动画（AlphaAnimation）</a:t>
            </a:r>
            <a:endPar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折角形 18"/>
          <p:cNvSpPr/>
          <p:nvPr/>
        </p:nvSpPr>
        <p:spPr>
          <a:xfrm>
            <a:off x="3863340" y="2675255"/>
            <a:ext cx="4465955" cy="648000"/>
          </a:xfrm>
          <a:prstGeom prst="foldedCorner">
            <a:avLst/>
          </a:prstGeom>
          <a:solidFill>
            <a:srgbClr val="D1C7FD">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defRPr/>
            </a:pP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旋转动画（RotateAnimation）</a:t>
            </a:r>
            <a:endPar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折角形 19"/>
          <p:cNvSpPr/>
          <p:nvPr/>
        </p:nvSpPr>
        <p:spPr>
          <a:xfrm>
            <a:off x="3863340" y="3445510"/>
            <a:ext cx="4465955" cy="648000"/>
          </a:xfrm>
          <a:prstGeom prst="foldedCorner">
            <a:avLst/>
          </a:prstGeom>
          <a:solidFill>
            <a:srgbClr val="CDFFE4">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defRPr/>
            </a:pP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缩放动画（ScaleAnimation）</a:t>
            </a:r>
            <a:endPar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折角形 20"/>
          <p:cNvSpPr/>
          <p:nvPr/>
        </p:nvSpPr>
        <p:spPr>
          <a:xfrm>
            <a:off x="3863340" y="4192905"/>
            <a:ext cx="4465955" cy="648000"/>
          </a:xfrm>
          <a:prstGeom prst="foldedCorner">
            <a:avLst/>
          </a:prstGeom>
          <a:solidFill>
            <a:schemeClr val="accent1">
              <a:lumMod val="40000"/>
              <a:lumOff val="6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l">
              <a:lnSpc>
                <a:spcPct val="150000"/>
              </a:lnSpc>
              <a:buClrTx/>
              <a:buSzTx/>
              <a:buFontTx/>
              <a:defRPr/>
            </a:pP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平移动画（TranslateAnimation）</a:t>
            </a:r>
            <a:endPar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smtClean="0">
                <a:solidFill>
                  <a:srgbClr val="595959"/>
                </a:solidFill>
                <a:latin typeface="微软雅黑" panose="020B0503020204020204" pitchFamily="34" charset="-122"/>
                <a:ea typeface="微软雅黑" panose="020B0503020204020204" pitchFamily="34" charset="-122"/>
                <a:cs typeface="+mn-ea"/>
                <a:sym typeface="+mn-lt"/>
              </a:rPr>
              <a:t>10.3.1</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  </a:t>
            </a:r>
            <a:r>
              <a:rPr sz="2400" b="1" smtClean="0">
                <a:solidFill>
                  <a:srgbClr val="595959"/>
                </a:solidFill>
                <a:latin typeface="微软雅黑" panose="020B0503020204020204" pitchFamily="34" charset="-122"/>
                <a:ea typeface="微软雅黑" panose="020B0503020204020204" pitchFamily="34" charset="-122"/>
                <a:cs typeface="+mn-ea"/>
                <a:sym typeface="+mn-lt"/>
              </a:rPr>
              <a:t>补间动画</a:t>
            </a:r>
            <a:endParaRPr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9" grpId="0" bldLvl="0" animBg="1"/>
      <p:bldP spid="20" grpId="0" bldLvl="0" animBg="1"/>
      <p:bldP spid="21"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2"/>
          <p:cNvSpPr txBox="1"/>
          <p:nvPr/>
        </p:nvSpPr>
        <p:spPr bwMode="auto">
          <a:xfrm>
            <a:off x="1343025" y="1917700"/>
            <a:ext cx="9856470" cy="1849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0">
              <a:lnSpc>
                <a:spcPct val="150000"/>
              </a:lnSpc>
              <a:spcBef>
                <a:spcPct val="20000"/>
              </a:spcBef>
              <a:buFontTx/>
              <a:buNone/>
            </a:pPr>
            <a:r>
              <a:rPr lang="zh-CN" altLang="en-US"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透明度渐变动画</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是通过</a:t>
            </a:r>
            <a:r>
              <a:rPr lang="zh-CN" altLang="en-US"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改变</a:t>
            </a:r>
            <a:r>
              <a:rPr lang="en-US" altLang="zh-CN"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View</a:t>
            </a:r>
            <a:r>
              <a:rPr lang="zh-CN" altLang="en-US"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组件透明度来实现的渐变效果</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。它主要</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通过指定动画开始时</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View</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的透明度、结束时</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View</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的透明度以及动画持续时间来实现的。</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026" name="Picture 2" descr="F:\Android图书资料\Android\11《Android移动应用基础教程(Android Studio)》（第2版)\02_资源\教材源代码\教材源代码\chapter13\Tween\app\src\main\res\drawable\iv_tween.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39432" y="4280191"/>
            <a:ext cx="1110318" cy="11448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smtClean="0">
                <a:solidFill>
                  <a:srgbClr val="595959"/>
                </a:solidFill>
                <a:latin typeface="微软雅黑" panose="020B0503020204020204" pitchFamily="34" charset="-122"/>
                <a:ea typeface="微软雅黑" panose="020B0503020204020204" pitchFamily="34" charset="-122"/>
                <a:cs typeface="+mn-ea"/>
                <a:sym typeface="+mn-lt"/>
              </a:rPr>
              <a:t>10.3.1</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  </a:t>
            </a:r>
            <a:r>
              <a:rPr sz="2400" b="1" smtClean="0">
                <a:solidFill>
                  <a:srgbClr val="595959"/>
                </a:solidFill>
                <a:latin typeface="微软雅黑" panose="020B0503020204020204" pitchFamily="34" charset="-122"/>
                <a:ea typeface="微软雅黑" panose="020B0503020204020204" pitchFamily="34" charset="-122"/>
                <a:cs typeface="+mn-ea"/>
                <a:sym typeface="+mn-lt"/>
              </a:rPr>
              <a:t>补间动画</a:t>
            </a:r>
            <a:endParaRPr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原创设计师QQ598969553          _3"/>
          <p:cNvSpPr/>
          <p:nvPr/>
        </p:nvSpPr>
        <p:spPr>
          <a:xfrm>
            <a:off x="982980" y="1414780"/>
            <a:ext cx="10333990" cy="4624070"/>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7" name="原创设计师QQ598969553          _6"/>
          <p:cNvSpPr/>
          <p:nvPr/>
        </p:nvSpPr>
        <p:spPr>
          <a:xfrm>
            <a:off x="1737360" y="1162685"/>
            <a:ext cx="2447925" cy="519430"/>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nchorCtr="0"/>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450340"/>
            <a:r>
              <a:rPr lang="zh-CN" sz="2000" smtClean="0">
                <a:solidFill>
                  <a:schemeClr val="bg1"/>
                </a:solidFill>
                <a:latin typeface="微软雅黑" panose="020B0503020204020204" pitchFamily="34" charset="-122"/>
                <a:ea typeface="微软雅黑" panose="020B0503020204020204" pitchFamily="34" charset="-122"/>
                <a:cs typeface="+mn-ea"/>
                <a:sym typeface="+mn-lt"/>
              </a:rPr>
              <a:t>透明度渐变动画</a:t>
            </a:r>
            <a:endParaRPr lang="zh-CN" sz="2000" smtClean="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250"/>
                                        <p:tgtEl>
                                          <p:spTgt spid="1026"/>
                                        </p:tgtEl>
                                      </p:cBhvr>
                                    </p:animEffect>
                                    <p:set>
                                      <p:cBhvr>
                                        <p:cTn id="12" dur="1" fill="hold">
                                          <p:stCondLst>
                                            <p:cond delay="1249"/>
                                          </p:stCondLst>
                                        </p:cTn>
                                        <p:tgtEl>
                                          <p:spTgt spid="1026"/>
                                        </p:tgtEl>
                                        <p:attrNameLst>
                                          <p:attrName>style.visibility</p:attrName>
                                        </p:attrNameLst>
                                      </p:cBhvr>
                                      <p:to>
                                        <p:strVal val="hidden"/>
                                      </p:to>
                                    </p:se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1026"/>
                                        </p:tgtEl>
                                        <p:attrNameLst>
                                          <p:attrName>style.visibility</p:attrName>
                                        </p:attrNameLst>
                                      </p:cBhvr>
                                      <p:to>
                                        <p:strVal val="visible"/>
                                      </p:to>
                                    </p:set>
                                    <p:animEffect transition="in" filter="fade">
                                      <p:cBhvr>
                                        <p:cTn id="16" dur="125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1846580" y="1701800"/>
            <a:ext cx="8609965" cy="4612640"/>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dirty="0"/>
              <a:t>    </a:t>
            </a:r>
            <a:r>
              <a:rPr lang="en-US" altLang="zh-CN" sz="1800" dirty="0">
                <a:latin typeface="微软雅黑" panose="020B0503020204020204" pitchFamily="34" charset="-122"/>
                <a:ea typeface="微软雅黑" panose="020B0503020204020204" pitchFamily="34" charset="-122"/>
              </a:rPr>
              <a:t>&lt;?xml version="1.0" encoding="utf-8"?&gt;</a:t>
            </a:r>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&lt;set xmlns:android="http://schemas.android.com/apk/res/android"&gt;</a:t>
            </a:r>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&lt;alpha</a:t>
            </a:r>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android:interpolator = "@android:anim/linear_interpolator"</a:t>
            </a:r>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android:repeatMode = "reverse"</a:t>
            </a:r>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android:repeatCount = "infinite"</a:t>
            </a:r>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android:duration = "1000"</a:t>
            </a:r>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android:fromAlpha = "1.0"</a:t>
            </a:r>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android:toAlpha = "0.0"/&gt;</a:t>
            </a:r>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&lt;/set&gt;</a:t>
            </a:r>
            <a:endParaRPr lang="en-US" altLang="zh-CN" sz="1800" dirty="0">
              <a:latin typeface="微软雅黑" panose="020B0503020204020204" pitchFamily="34" charset="-122"/>
              <a:ea typeface="微软雅黑" panose="020B0503020204020204" pitchFamily="34" charset="-122"/>
            </a:endParaRPr>
          </a:p>
        </p:txBody>
      </p:sp>
      <p:sp>
        <p:nvSpPr>
          <p:cNvPr id="29" name="矩形 28"/>
          <p:cNvSpPr/>
          <p:nvPr/>
        </p:nvSpPr>
        <p:spPr bwMode="auto">
          <a:xfrm>
            <a:off x="2667635" y="3135948"/>
            <a:ext cx="6629400" cy="396000"/>
          </a:xfrm>
          <a:prstGeom prst="rect">
            <a:avLst/>
          </a:prstGeom>
          <a:ln w="19050">
            <a:solidFill>
              <a:srgbClr val="0075CC"/>
            </a:solidFill>
          </a:ln>
        </p:spPr>
        <p:txBody>
          <a:bodyPr wrap="square" anchor="ctr">
            <a:spAutoFit/>
          </a:bodyPr>
          <a:lstStyle/>
          <a:p>
            <a:pPr algn="ctr"/>
            <a:endParaRPr lang="zh-CN" altLang="en-US" dirty="0">
              <a:ea typeface="宋体" panose="02010600030101010101" pitchFamily="2" charset="-122"/>
            </a:endParaRPr>
          </a:p>
        </p:txBody>
      </p:sp>
      <p:sp>
        <p:nvSpPr>
          <p:cNvPr id="30" name="圆角矩形 29"/>
          <p:cNvSpPr/>
          <p:nvPr/>
        </p:nvSpPr>
        <p:spPr bwMode="auto">
          <a:xfrm>
            <a:off x="4439040" y="2422093"/>
            <a:ext cx="3115543" cy="408576"/>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r>
              <a:rPr lang="zh-CN" altLang="en-US" sz="1800" dirty="0">
                <a:solidFill>
                  <a:schemeClr val="bg1"/>
                </a:solidFill>
                <a:latin typeface="微软雅黑" panose="020B0503020204020204" pitchFamily="34" charset="-122"/>
                <a:ea typeface="微软雅黑" panose="020B0503020204020204" pitchFamily="34" charset="-122"/>
              </a:rPr>
              <a:t>控制动画的变化速度（匀速）</a:t>
            </a:r>
            <a:endParaRPr lang="zh-CN" altLang="en-US" sz="1800" dirty="0">
              <a:solidFill>
                <a:schemeClr val="bg1"/>
              </a:solidFill>
              <a:latin typeface="微软雅黑" panose="020B0503020204020204" pitchFamily="34" charset="-122"/>
              <a:ea typeface="微软雅黑" panose="020B0503020204020204" pitchFamily="34" charset="-122"/>
            </a:endParaRPr>
          </a:p>
        </p:txBody>
      </p:sp>
      <p:cxnSp>
        <p:nvCxnSpPr>
          <p:cNvPr id="31" name="直接箭头连接符 30"/>
          <p:cNvCxnSpPr/>
          <p:nvPr/>
        </p:nvCxnSpPr>
        <p:spPr bwMode="auto">
          <a:xfrm flipV="1">
            <a:off x="5982335" y="2836225"/>
            <a:ext cx="0" cy="298710"/>
          </a:xfrm>
          <a:prstGeom prst="straightConnector1">
            <a:avLst/>
          </a:prstGeom>
          <a:noFill/>
          <a:ln w="28575" cap="flat" cmpd="sng" algn="ctr">
            <a:solidFill>
              <a:srgbClr val="0075CC"/>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矩形 31"/>
          <p:cNvSpPr/>
          <p:nvPr/>
        </p:nvSpPr>
        <p:spPr bwMode="auto">
          <a:xfrm>
            <a:off x="2667635" y="3528378"/>
            <a:ext cx="3654425" cy="460375"/>
          </a:xfrm>
          <a:prstGeom prst="rect">
            <a:avLst/>
          </a:prstGeom>
          <a:ln w="19050">
            <a:solidFill>
              <a:srgbClr val="0075CC"/>
            </a:solidFill>
          </a:ln>
        </p:spPr>
        <p:txBody>
          <a:bodyPr wrap="square" anchor="ctr">
            <a:spAutoFit/>
          </a:bodyPr>
          <a:lstStyle/>
          <a:p>
            <a:pPr algn="ctr"/>
            <a:endParaRPr lang="zh-CN" altLang="en-US" dirty="0">
              <a:ea typeface="宋体" panose="02010600030101010101" pitchFamily="2" charset="-122"/>
            </a:endParaRPr>
          </a:p>
        </p:txBody>
      </p:sp>
      <p:sp>
        <p:nvSpPr>
          <p:cNvPr id="33" name="圆角矩形 32"/>
          <p:cNvSpPr/>
          <p:nvPr/>
        </p:nvSpPr>
        <p:spPr bwMode="auto">
          <a:xfrm>
            <a:off x="6759575" y="3583384"/>
            <a:ext cx="3128645" cy="408148"/>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r>
              <a:rPr lang="zh-CN" altLang="en-US" sz="1800" dirty="0">
                <a:solidFill>
                  <a:schemeClr val="bg1"/>
                </a:solidFill>
                <a:latin typeface="微软雅黑" panose="020B0503020204020204" pitchFamily="34" charset="-122"/>
                <a:ea typeface="微软雅黑" panose="020B0503020204020204" pitchFamily="34" charset="-122"/>
              </a:rPr>
              <a:t>设置动画重复的方式（反向）</a:t>
            </a:r>
            <a:endParaRPr lang="zh-CN" altLang="en-US" sz="1800" dirty="0">
              <a:solidFill>
                <a:schemeClr val="bg1"/>
              </a:solidFill>
              <a:latin typeface="微软雅黑" panose="020B0503020204020204" pitchFamily="34" charset="-122"/>
              <a:ea typeface="微软雅黑" panose="020B0503020204020204" pitchFamily="34" charset="-122"/>
            </a:endParaRPr>
          </a:p>
        </p:txBody>
      </p:sp>
      <p:cxnSp>
        <p:nvCxnSpPr>
          <p:cNvPr id="34" name="直接箭头连接符 33"/>
          <p:cNvCxnSpPr/>
          <p:nvPr/>
        </p:nvCxnSpPr>
        <p:spPr bwMode="auto">
          <a:xfrm>
            <a:off x="6337618" y="3758565"/>
            <a:ext cx="412427" cy="0"/>
          </a:xfrm>
          <a:prstGeom prst="straightConnector1">
            <a:avLst/>
          </a:prstGeom>
          <a:noFill/>
          <a:ln w="28575" cap="flat" cmpd="sng" algn="ctr">
            <a:solidFill>
              <a:srgbClr val="0075CC"/>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矩形 34"/>
          <p:cNvSpPr/>
          <p:nvPr/>
        </p:nvSpPr>
        <p:spPr bwMode="auto">
          <a:xfrm>
            <a:off x="2667635" y="3997643"/>
            <a:ext cx="3654425" cy="396000"/>
          </a:xfrm>
          <a:prstGeom prst="rect">
            <a:avLst/>
          </a:prstGeom>
          <a:ln w="19050">
            <a:solidFill>
              <a:srgbClr val="0075CC"/>
            </a:solidFill>
          </a:ln>
        </p:spPr>
        <p:txBody>
          <a:bodyPr wrap="square" anchor="ctr">
            <a:spAutoFit/>
          </a:bodyPr>
          <a:lstStyle/>
          <a:p>
            <a:pPr algn="ctr"/>
            <a:endParaRPr lang="zh-CN" altLang="en-US" dirty="0">
              <a:ea typeface="宋体" panose="02010600030101010101" pitchFamily="2" charset="-122"/>
            </a:endParaRPr>
          </a:p>
        </p:txBody>
      </p:sp>
      <p:sp>
        <p:nvSpPr>
          <p:cNvPr id="36" name="圆角矩形 35"/>
          <p:cNvSpPr/>
          <p:nvPr/>
        </p:nvSpPr>
        <p:spPr bwMode="auto">
          <a:xfrm>
            <a:off x="6765925" y="4005319"/>
            <a:ext cx="3312795" cy="408192"/>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r>
              <a:rPr lang="zh-CN" altLang="en-US" sz="1800" dirty="0">
                <a:solidFill>
                  <a:schemeClr val="bg1"/>
                </a:solidFill>
                <a:latin typeface="微软雅黑" panose="020B0503020204020204" pitchFamily="34" charset="-122"/>
                <a:ea typeface="微软雅黑" panose="020B0503020204020204" pitchFamily="34" charset="-122"/>
              </a:rPr>
              <a:t>设置动画重复次数（无限循环）</a:t>
            </a:r>
            <a:endParaRPr lang="zh-CN" altLang="en-US" sz="1800" dirty="0">
              <a:solidFill>
                <a:schemeClr val="bg1"/>
              </a:solidFill>
              <a:latin typeface="微软雅黑" panose="020B0503020204020204" pitchFamily="34" charset="-122"/>
              <a:ea typeface="微软雅黑" panose="020B0503020204020204" pitchFamily="34" charset="-122"/>
            </a:endParaRPr>
          </a:p>
        </p:txBody>
      </p:sp>
      <p:cxnSp>
        <p:nvCxnSpPr>
          <p:cNvPr id="37" name="直接箭头连接符 36"/>
          <p:cNvCxnSpPr/>
          <p:nvPr/>
        </p:nvCxnSpPr>
        <p:spPr bwMode="auto">
          <a:xfrm>
            <a:off x="6337618" y="4204335"/>
            <a:ext cx="412427" cy="0"/>
          </a:xfrm>
          <a:prstGeom prst="straightConnector1">
            <a:avLst/>
          </a:prstGeom>
          <a:noFill/>
          <a:ln w="28575" cap="flat" cmpd="sng" algn="ctr">
            <a:solidFill>
              <a:srgbClr val="0075CC"/>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矩形 37"/>
          <p:cNvSpPr/>
          <p:nvPr/>
        </p:nvSpPr>
        <p:spPr bwMode="auto">
          <a:xfrm>
            <a:off x="2678430" y="4412298"/>
            <a:ext cx="3643630" cy="396000"/>
          </a:xfrm>
          <a:prstGeom prst="rect">
            <a:avLst/>
          </a:prstGeom>
          <a:ln w="19050">
            <a:solidFill>
              <a:srgbClr val="0075CC"/>
            </a:solidFill>
          </a:ln>
        </p:spPr>
        <p:txBody>
          <a:bodyPr wrap="square" anchor="ctr">
            <a:spAutoFit/>
          </a:bodyPr>
          <a:lstStyle/>
          <a:p>
            <a:pPr algn="ctr"/>
            <a:endParaRPr lang="zh-CN" altLang="en-US" dirty="0">
              <a:ea typeface="宋体" panose="02010600030101010101" pitchFamily="2" charset="-122"/>
            </a:endParaRPr>
          </a:p>
        </p:txBody>
      </p:sp>
      <p:sp>
        <p:nvSpPr>
          <p:cNvPr id="39" name="圆角矩形 38"/>
          <p:cNvSpPr/>
          <p:nvPr/>
        </p:nvSpPr>
        <p:spPr bwMode="auto">
          <a:xfrm>
            <a:off x="6759570" y="4410736"/>
            <a:ext cx="2087563" cy="435186"/>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pPr algn="l">
              <a:buClrTx/>
              <a:buSzTx/>
              <a:buFontTx/>
            </a:pPr>
            <a:r>
              <a:rPr lang="zh-CN" altLang="en-US" sz="1800" dirty="0">
                <a:solidFill>
                  <a:schemeClr val="bg1"/>
                </a:solidFill>
                <a:latin typeface="微软雅黑" panose="020B0503020204020204" pitchFamily="34" charset="-122"/>
                <a:ea typeface="微软雅黑" panose="020B0503020204020204" pitchFamily="34" charset="-122"/>
              </a:rPr>
              <a:t>指定动画播放时长</a:t>
            </a:r>
            <a:endParaRPr lang="zh-CN" altLang="en-US" sz="1800" dirty="0">
              <a:solidFill>
                <a:schemeClr val="bg1"/>
              </a:solidFill>
              <a:latin typeface="微软雅黑" panose="020B0503020204020204" pitchFamily="34" charset="-122"/>
              <a:ea typeface="微软雅黑" panose="020B0503020204020204" pitchFamily="34" charset="-122"/>
            </a:endParaRPr>
          </a:p>
        </p:txBody>
      </p:sp>
      <p:cxnSp>
        <p:nvCxnSpPr>
          <p:cNvPr id="40" name="直接箭头连接符 39"/>
          <p:cNvCxnSpPr/>
          <p:nvPr/>
        </p:nvCxnSpPr>
        <p:spPr bwMode="auto">
          <a:xfrm>
            <a:off x="6337618" y="4618673"/>
            <a:ext cx="412427" cy="0"/>
          </a:xfrm>
          <a:prstGeom prst="straightConnector1">
            <a:avLst/>
          </a:prstGeom>
          <a:noFill/>
          <a:ln w="28575" cap="flat" cmpd="sng" algn="ctr">
            <a:solidFill>
              <a:srgbClr val="0075CC"/>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矩形 40"/>
          <p:cNvSpPr/>
          <p:nvPr/>
        </p:nvSpPr>
        <p:spPr bwMode="auto">
          <a:xfrm>
            <a:off x="2678430" y="4818698"/>
            <a:ext cx="3643630" cy="396000"/>
          </a:xfrm>
          <a:prstGeom prst="rect">
            <a:avLst/>
          </a:prstGeom>
          <a:ln w="19050">
            <a:solidFill>
              <a:srgbClr val="0075CC"/>
            </a:solidFill>
          </a:ln>
        </p:spPr>
        <p:txBody>
          <a:bodyPr wrap="square" anchor="ctr">
            <a:spAutoFit/>
          </a:bodyPr>
          <a:lstStyle/>
          <a:p>
            <a:pPr algn="ctr"/>
            <a:endParaRPr lang="zh-CN" altLang="en-US" dirty="0">
              <a:ea typeface="宋体" panose="02010600030101010101" pitchFamily="2" charset="-122"/>
            </a:endParaRPr>
          </a:p>
        </p:txBody>
      </p:sp>
      <p:sp>
        <p:nvSpPr>
          <p:cNvPr id="42" name="圆角矩形 41"/>
          <p:cNvSpPr/>
          <p:nvPr/>
        </p:nvSpPr>
        <p:spPr bwMode="auto">
          <a:xfrm>
            <a:off x="6759575" y="4830160"/>
            <a:ext cx="3782695" cy="408240"/>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pPr algn="l">
              <a:buClrTx/>
              <a:buSzTx/>
              <a:buFontTx/>
            </a:pPr>
            <a:r>
              <a:rPr lang="zh-CN" altLang="en-US" sz="1800" dirty="0">
                <a:solidFill>
                  <a:schemeClr val="bg1"/>
                </a:solidFill>
                <a:latin typeface="微软雅黑" panose="020B0503020204020204" pitchFamily="34" charset="-122"/>
                <a:ea typeface="微软雅黑" panose="020B0503020204020204" pitchFamily="34" charset="-122"/>
              </a:rPr>
              <a:t>指定动画开始时的透明度（不透明）</a:t>
            </a:r>
            <a:endParaRPr lang="zh-CN" altLang="en-US" sz="1800" dirty="0">
              <a:solidFill>
                <a:schemeClr val="bg1"/>
              </a:solidFill>
              <a:latin typeface="微软雅黑" panose="020B0503020204020204" pitchFamily="34" charset="-122"/>
              <a:ea typeface="微软雅黑" panose="020B0503020204020204" pitchFamily="34" charset="-122"/>
            </a:endParaRPr>
          </a:p>
        </p:txBody>
      </p:sp>
      <p:cxnSp>
        <p:nvCxnSpPr>
          <p:cNvPr id="43" name="直接箭头连接符 42"/>
          <p:cNvCxnSpPr/>
          <p:nvPr/>
        </p:nvCxnSpPr>
        <p:spPr bwMode="auto">
          <a:xfrm>
            <a:off x="6337618" y="5025073"/>
            <a:ext cx="412427" cy="0"/>
          </a:xfrm>
          <a:prstGeom prst="straightConnector1">
            <a:avLst/>
          </a:prstGeom>
          <a:noFill/>
          <a:ln w="28575" cap="flat" cmpd="sng" algn="ctr">
            <a:solidFill>
              <a:srgbClr val="0075CC"/>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矩形 43"/>
          <p:cNvSpPr/>
          <p:nvPr/>
        </p:nvSpPr>
        <p:spPr bwMode="auto">
          <a:xfrm>
            <a:off x="2684780" y="5231448"/>
            <a:ext cx="3643630" cy="396000"/>
          </a:xfrm>
          <a:prstGeom prst="rect">
            <a:avLst/>
          </a:prstGeom>
          <a:ln w="19050">
            <a:solidFill>
              <a:srgbClr val="0075CC"/>
            </a:solidFill>
          </a:ln>
        </p:spPr>
        <p:txBody>
          <a:bodyPr wrap="square" anchor="ctr">
            <a:spAutoFit/>
          </a:bodyPr>
          <a:lstStyle/>
          <a:p>
            <a:pPr algn="ctr"/>
            <a:endParaRPr lang="zh-CN" altLang="en-US" dirty="0">
              <a:ea typeface="宋体" panose="02010600030101010101" pitchFamily="2" charset="-122"/>
            </a:endParaRPr>
          </a:p>
        </p:txBody>
      </p:sp>
      <p:sp>
        <p:nvSpPr>
          <p:cNvPr id="45" name="圆角矩形 44"/>
          <p:cNvSpPr/>
          <p:nvPr/>
        </p:nvSpPr>
        <p:spPr bwMode="auto">
          <a:xfrm>
            <a:off x="6759575" y="5216264"/>
            <a:ext cx="3540760" cy="408192"/>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pPr algn="l">
              <a:buClrTx/>
              <a:buSzTx/>
              <a:buFontTx/>
            </a:pPr>
            <a:r>
              <a:rPr lang="zh-CN" altLang="en-US" sz="1800" dirty="0">
                <a:solidFill>
                  <a:schemeClr val="bg1"/>
                </a:solidFill>
                <a:latin typeface="微软雅黑" panose="020B0503020204020204" pitchFamily="34" charset="-122"/>
                <a:ea typeface="微软雅黑" panose="020B0503020204020204" pitchFamily="34" charset="-122"/>
              </a:rPr>
              <a:t>指定动画结束时的透明度（透明）</a:t>
            </a:r>
            <a:endParaRPr lang="zh-CN" altLang="en-US" sz="1800" dirty="0">
              <a:solidFill>
                <a:schemeClr val="bg1"/>
              </a:solidFill>
              <a:latin typeface="微软雅黑" panose="020B0503020204020204" pitchFamily="34" charset="-122"/>
              <a:ea typeface="微软雅黑" panose="020B0503020204020204" pitchFamily="34" charset="-122"/>
            </a:endParaRPr>
          </a:p>
        </p:txBody>
      </p:sp>
      <p:cxnSp>
        <p:nvCxnSpPr>
          <p:cNvPr id="46" name="直接箭头连接符 45"/>
          <p:cNvCxnSpPr/>
          <p:nvPr/>
        </p:nvCxnSpPr>
        <p:spPr bwMode="auto">
          <a:xfrm flipV="1">
            <a:off x="6337618" y="5429092"/>
            <a:ext cx="412427" cy="793"/>
          </a:xfrm>
          <a:prstGeom prst="straightConnector1">
            <a:avLst/>
          </a:prstGeom>
          <a:noFill/>
          <a:ln w="28575" cap="flat" cmpd="sng" algn="ctr">
            <a:solidFill>
              <a:srgbClr val="0075CC"/>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smtClean="0">
                <a:solidFill>
                  <a:srgbClr val="595959"/>
                </a:solidFill>
                <a:latin typeface="微软雅黑" panose="020B0503020204020204" pitchFamily="34" charset="-122"/>
                <a:ea typeface="微软雅黑" panose="020B0503020204020204" pitchFamily="34" charset="-122"/>
                <a:cs typeface="+mn-ea"/>
                <a:sym typeface="+mn-lt"/>
              </a:rPr>
              <a:t>10.3.1</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  </a:t>
            </a:r>
            <a:r>
              <a:rPr sz="2400" b="1" smtClean="0">
                <a:solidFill>
                  <a:srgbClr val="595959"/>
                </a:solidFill>
                <a:latin typeface="微软雅黑" panose="020B0503020204020204" pitchFamily="34" charset="-122"/>
                <a:ea typeface="微软雅黑" panose="020B0503020204020204" pitchFamily="34" charset="-122"/>
                <a:cs typeface="+mn-ea"/>
                <a:sym typeface="+mn-lt"/>
              </a:rPr>
              <a:t>补间动画</a:t>
            </a:r>
            <a:endParaRPr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原创设计师QQ598969553          _3"/>
          <p:cNvSpPr/>
          <p:nvPr/>
        </p:nvSpPr>
        <p:spPr>
          <a:xfrm>
            <a:off x="1219835" y="1236980"/>
            <a:ext cx="9733280" cy="5353050"/>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7" name="原创设计师QQ598969553          _6"/>
          <p:cNvSpPr/>
          <p:nvPr/>
        </p:nvSpPr>
        <p:spPr>
          <a:xfrm>
            <a:off x="1990725" y="981075"/>
            <a:ext cx="2889250" cy="519430"/>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nchorCtr="0"/>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450340"/>
            <a:r>
              <a:rPr lang="zh-CN" sz="2000" smtClean="0">
                <a:solidFill>
                  <a:schemeClr val="bg1"/>
                </a:solidFill>
                <a:latin typeface="微软雅黑" panose="020B0503020204020204" pitchFamily="34" charset="-122"/>
                <a:ea typeface="微软雅黑" panose="020B0503020204020204" pitchFamily="34" charset="-122"/>
                <a:cs typeface="+mn-ea"/>
                <a:sym typeface="+mn-lt"/>
              </a:rPr>
              <a:t>透明度渐变动画代码</a:t>
            </a:r>
            <a:endParaRPr lang="zh-CN" sz="2000" smtClean="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wipe(down)">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31"/>
                                        </p:tgtEl>
                                        <p:attrNameLst>
                                          <p:attrName>style.visibility</p:attrName>
                                        </p:attrNameLst>
                                      </p:cBhvr>
                                      <p:to>
                                        <p:strVal val="hidden"/>
                                      </p:to>
                                    </p:set>
                                  </p:childTnLst>
                                </p:cTn>
                              </p:par>
                              <p:par>
                                <p:cTn id="18" presetID="1" presetClass="exit" presetSubtype="0" fill="hold" grpId="1" nodeType="withEffect">
                                  <p:stCondLst>
                                    <p:cond delay="0"/>
                                  </p:stCondLst>
                                  <p:childTnLst>
                                    <p:set>
                                      <p:cBhvr>
                                        <p:cTn id="19" dur="1" fill="hold">
                                          <p:stCondLst>
                                            <p:cond delay="0"/>
                                          </p:stCondLst>
                                        </p:cTn>
                                        <p:tgtEl>
                                          <p:spTgt spid="29"/>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30"/>
                                        </p:tgtEl>
                                        <p:attrNameLst>
                                          <p:attrName>style.visibility</p:attrName>
                                        </p:attrNameLst>
                                      </p:cBhvr>
                                      <p:to>
                                        <p:strVal val="hidden"/>
                                      </p:to>
                                    </p:set>
                                  </p:childTnLst>
                                </p:cTn>
                              </p:par>
                            </p:childTnLst>
                          </p:cTn>
                        </p:par>
                        <p:par>
                          <p:cTn id="22" fill="hold">
                            <p:stCondLst>
                              <p:cond delay="0"/>
                            </p:stCondLst>
                            <p:childTnLst>
                              <p:par>
                                <p:cTn id="23" presetID="22" presetClass="entr" presetSubtype="8" fill="hold" nodeType="after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wipe(left)">
                                      <p:cBhvr>
                                        <p:cTn id="25" dur="500"/>
                                        <p:tgtEl>
                                          <p:spTgt spid="34"/>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wipe(left)">
                                      <p:cBhvr>
                                        <p:cTn id="28" dur="500"/>
                                        <p:tgtEl>
                                          <p:spTgt spid="32"/>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left)">
                                      <p:cBhvr>
                                        <p:cTn id="31" dur="500"/>
                                        <p:tgtEl>
                                          <p:spTgt spid="33"/>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34"/>
                                        </p:tgtEl>
                                        <p:attrNameLst>
                                          <p:attrName>style.visibility</p:attrName>
                                        </p:attrNameLst>
                                      </p:cBhvr>
                                      <p:to>
                                        <p:strVal val="hidden"/>
                                      </p:to>
                                    </p:set>
                                  </p:childTnLst>
                                </p:cTn>
                              </p:par>
                              <p:par>
                                <p:cTn id="36" presetID="1" presetClass="exit" presetSubtype="0" fill="hold" grpId="1" nodeType="withEffect">
                                  <p:stCondLst>
                                    <p:cond delay="0"/>
                                  </p:stCondLst>
                                  <p:childTnLst>
                                    <p:set>
                                      <p:cBhvr>
                                        <p:cTn id="37" dur="1" fill="hold">
                                          <p:stCondLst>
                                            <p:cond delay="0"/>
                                          </p:stCondLst>
                                        </p:cTn>
                                        <p:tgtEl>
                                          <p:spTgt spid="32"/>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33"/>
                                        </p:tgtEl>
                                        <p:attrNameLst>
                                          <p:attrName>style.visibility</p:attrName>
                                        </p:attrNameLst>
                                      </p:cBhvr>
                                      <p:to>
                                        <p:strVal val="hidden"/>
                                      </p:to>
                                    </p:set>
                                  </p:childTnLst>
                                </p:cTn>
                              </p:par>
                            </p:childTnLst>
                          </p:cTn>
                        </p:par>
                        <p:par>
                          <p:cTn id="40" fill="hold">
                            <p:stCondLst>
                              <p:cond delay="0"/>
                            </p:stCondLst>
                            <p:childTnLst>
                              <p:par>
                                <p:cTn id="41" presetID="22" presetClass="entr" presetSubtype="8" fill="hold" nodeType="after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left)">
                                      <p:cBhvr>
                                        <p:cTn id="43" dur="500"/>
                                        <p:tgtEl>
                                          <p:spTgt spid="37"/>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wipe(left)">
                                      <p:cBhvr>
                                        <p:cTn id="46" dur="500"/>
                                        <p:tgtEl>
                                          <p:spTgt spid="35"/>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wipe(left)">
                                      <p:cBhvr>
                                        <p:cTn id="49" dur="500"/>
                                        <p:tgtEl>
                                          <p:spTgt spid="36"/>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0"/>
                                          </p:stCondLst>
                                        </p:cTn>
                                        <p:tgtEl>
                                          <p:spTgt spid="37"/>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35"/>
                                        </p:tgtEl>
                                        <p:attrNameLst>
                                          <p:attrName>style.visibility</p:attrName>
                                        </p:attrNameLst>
                                      </p:cBhvr>
                                      <p:to>
                                        <p:strVal val="hidden"/>
                                      </p:to>
                                    </p:set>
                                  </p:childTnLst>
                                </p:cTn>
                              </p:par>
                              <p:par>
                                <p:cTn id="56" presetID="1" presetClass="exit" presetSubtype="0" fill="hold" grpId="1" nodeType="withEffect">
                                  <p:stCondLst>
                                    <p:cond delay="0"/>
                                  </p:stCondLst>
                                  <p:childTnLst>
                                    <p:set>
                                      <p:cBhvr>
                                        <p:cTn id="57" dur="1" fill="hold">
                                          <p:stCondLst>
                                            <p:cond delay="0"/>
                                          </p:stCondLst>
                                        </p:cTn>
                                        <p:tgtEl>
                                          <p:spTgt spid="36"/>
                                        </p:tgtEl>
                                        <p:attrNameLst>
                                          <p:attrName>style.visibility</p:attrName>
                                        </p:attrNameLst>
                                      </p:cBhvr>
                                      <p:to>
                                        <p:strVal val="hidden"/>
                                      </p:to>
                                    </p:set>
                                  </p:childTnLst>
                                </p:cTn>
                              </p:par>
                            </p:childTnLst>
                          </p:cTn>
                        </p:par>
                        <p:par>
                          <p:cTn id="58" fill="hold">
                            <p:stCondLst>
                              <p:cond delay="0"/>
                            </p:stCondLst>
                            <p:childTnLst>
                              <p:par>
                                <p:cTn id="59" presetID="22" presetClass="entr" presetSubtype="8" fill="hold" nodeType="after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wipe(left)">
                                      <p:cBhvr>
                                        <p:cTn id="61" dur="500"/>
                                        <p:tgtEl>
                                          <p:spTgt spid="40"/>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wipe(left)">
                                      <p:cBhvr>
                                        <p:cTn id="64" dur="500"/>
                                        <p:tgtEl>
                                          <p:spTgt spid="38"/>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wipe(left)">
                                      <p:cBhvr>
                                        <p:cTn id="67" dur="500"/>
                                        <p:tgtEl>
                                          <p:spTgt spid="39"/>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nodeType="clickEffect">
                                  <p:stCondLst>
                                    <p:cond delay="0"/>
                                  </p:stCondLst>
                                  <p:childTnLst>
                                    <p:set>
                                      <p:cBhvr>
                                        <p:cTn id="71" dur="1" fill="hold">
                                          <p:stCondLst>
                                            <p:cond delay="0"/>
                                          </p:stCondLst>
                                        </p:cTn>
                                        <p:tgtEl>
                                          <p:spTgt spid="40"/>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38"/>
                                        </p:tgtEl>
                                        <p:attrNameLst>
                                          <p:attrName>style.visibility</p:attrName>
                                        </p:attrNameLst>
                                      </p:cBhvr>
                                      <p:to>
                                        <p:strVal val="hidden"/>
                                      </p:to>
                                    </p:set>
                                  </p:childTnLst>
                                </p:cTn>
                              </p:par>
                              <p:par>
                                <p:cTn id="74" presetID="1" presetClass="exit" presetSubtype="0" fill="hold" grpId="1" nodeType="withEffect">
                                  <p:stCondLst>
                                    <p:cond delay="0"/>
                                  </p:stCondLst>
                                  <p:childTnLst>
                                    <p:set>
                                      <p:cBhvr>
                                        <p:cTn id="75" dur="1" fill="hold">
                                          <p:stCondLst>
                                            <p:cond delay="0"/>
                                          </p:stCondLst>
                                        </p:cTn>
                                        <p:tgtEl>
                                          <p:spTgt spid="39"/>
                                        </p:tgtEl>
                                        <p:attrNameLst>
                                          <p:attrName>style.visibility</p:attrName>
                                        </p:attrNameLst>
                                      </p:cBhvr>
                                      <p:to>
                                        <p:strVal val="hidden"/>
                                      </p:to>
                                    </p:set>
                                  </p:childTnLst>
                                </p:cTn>
                              </p:par>
                            </p:childTnLst>
                          </p:cTn>
                        </p:par>
                        <p:par>
                          <p:cTn id="76" fill="hold">
                            <p:stCondLst>
                              <p:cond delay="0"/>
                            </p:stCondLst>
                            <p:childTnLst>
                              <p:par>
                                <p:cTn id="77" presetID="22" presetClass="entr" presetSubtype="8" fill="hold" nodeType="after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wipe(left)">
                                      <p:cBhvr>
                                        <p:cTn id="79" dur="500"/>
                                        <p:tgtEl>
                                          <p:spTgt spid="43"/>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41"/>
                                        </p:tgtEl>
                                        <p:attrNameLst>
                                          <p:attrName>style.visibility</p:attrName>
                                        </p:attrNameLst>
                                      </p:cBhvr>
                                      <p:to>
                                        <p:strVal val="visible"/>
                                      </p:to>
                                    </p:set>
                                    <p:animEffect transition="in" filter="wipe(left)">
                                      <p:cBhvr>
                                        <p:cTn id="82" dur="500"/>
                                        <p:tgtEl>
                                          <p:spTgt spid="41"/>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wipe(left)">
                                      <p:cBhvr>
                                        <p:cTn id="85" dur="500"/>
                                        <p:tgtEl>
                                          <p:spTgt spid="42"/>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nodeType="clickEffect">
                                  <p:stCondLst>
                                    <p:cond delay="0"/>
                                  </p:stCondLst>
                                  <p:childTnLst>
                                    <p:set>
                                      <p:cBhvr>
                                        <p:cTn id="89" dur="1" fill="hold">
                                          <p:stCondLst>
                                            <p:cond delay="0"/>
                                          </p:stCondLst>
                                        </p:cTn>
                                        <p:tgtEl>
                                          <p:spTgt spid="43"/>
                                        </p:tgtEl>
                                        <p:attrNameLst>
                                          <p:attrName>style.visibility</p:attrName>
                                        </p:attrNameLst>
                                      </p:cBhvr>
                                      <p:to>
                                        <p:strVal val="hidden"/>
                                      </p:to>
                                    </p:set>
                                  </p:childTnLst>
                                </p:cTn>
                              </p:par>
                              <p:par>
                                <p:cTn id="90" presetID="1" presetClass="exit" presetSubtype="0" fill="hold" grpId="1" nodeType="withEffect">
                                  <p:stCondLst>
                                    <p:cond delay="0"/>
                                  </p:stCondLst>
                                  <p:childTnLst>
                                    <p:set>
                                      <p:cBhvr>
                                        <p:cTn id="91" dur="1" fill="hold">
                                          <p:stCondLst>
                                            <p:cond delay="0"/>
                                          </p:stCondLst>
                                        </p:cTn>
                                        <p:tgtEl>
                                          <p:spTgt spid="41"/>
                                        </p:tgtEl>
                                        <p:attrNameLst>
                                          <p:attrName>style.visibility</p:attrName>
                                        </p:attrNameLst>
                                      </p:cBhvr>
                                      <p:to>
                                        <p:strVal val="hidden"/>
                                      </p:to>
                                    </p:set>
                                  </p:childTnLst>
                                </p:cTn>
                              </p:par>
                              <p:par>
                                <p:cTn id="92" presetID="1" presetClass="exit" presetSubtype="0" fill="hold" grpId="1" nodeType="withEffect">
                                  <p:stCondLst>
                                    <p:cond delay="0"/>
                                  </p:stCondLst>
                                  <p:childTnLst>
                                    <p:set>
                                      <p:cBhvr>
                                        <p:cTn id="93" dur="1" fill="hold">
                                          <p:stCondLst>
                                            <p:cond delay="0"/>
                                          </p:stCondLst>
                                        </p:cTn>
                                        <p:tgtEl>
                                          <p:spTgt spid="42"/>
                                        </p:tgtEl>
                                        <p:attrNameLst>
                                          <p:attrName>style.visibility</p:attrName>
                                        </p:attrNameLst>
                                      </p:cBhvr>
                                      <p:to>
                                        <p:strVal val="hidden"/>
                                      </p:to>
                                    </p:set>
                                  </p:childTnLst>
                                </p:cTn>
                              </p:par>
                            </p:childTnLst>
                          </p:cTn>
                        </p:par>
                        <p:par>
                          <p:cTn id="94" fill="hold">
                            <p:stCondLst>
                              <p:cond delay="0"/>
                            </p:stCondLst>
                            <p:childTnLst>
                              <p:par>
                                <p:cTn id="95" presetID="22" presetClass="entr" presetSubtype="8" fill="hold" nodeType="afterEffect">
                                  <p:stCondLst>
                                    <p:cond delay="0"/>
                                  </p:stCondLst>
                                  <p:childTnLst>
                                    <p:set>
                                      <p:cBhvr>
                                        <p:cTn id="96" dur="1" fill="hold">
                                          <p:stCondLst>
                                            <p:cond delay="0"/>
                                          </p:stCondLst>
                                        </p:cTn>
                                        <p:tgtEl>
                                          <p:spTgt spid="46"/>
                                        </p:tgtEl>
                                        <p:attrNameLst>
                                          <p:attrName>style.visibility</p:attrName>
                                        </p:attrNameLst>
                                      </p:cBhvr>
                                      <p:to>
                                        <p:strVal val="visible"/>
                                      </p:to>
                                    </p:set>
                                    <p:animEffect transition="in" filter="wipe(left)">
                                      <p:cBhvr>
                                        <p:cTn id="97" dur="500"/>
                                        <p:tgtEl>
                                          <p:spTgt spid="46"/>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44"/>
                                        </p:tgtEl>
                                        <p:attrNameLst>
                                          <p:attrName>style.visibility</p:attrName>
                                        </p:attrNameLst>
                                      </p:cBhvr>
                                      <p:to>
                                        <p:strVal val="visible"/>
                                      </p:to>
                                    </p:set>
                                    <p:animEffect transition="in" filter="wipe(left)">
                                      <p:cBhvr>
                                        <p:cTn id="100" dur="500"/>
                                        <p:tgtEl>
                                          <p:spTgt spid="44"/>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45"/>
                                        </p:tgtEl>
                                        <p:attrNameLst>
                                          <p:attrName>style.visibility</p:attrName>
                                        </p:attrNameLst>
                                      </p:cBhvr>
                                      <p:to>
                                        <p:strVal val="visible"/>
                                      </p:to>
                                    </p:set>
                                    <p:animEffect transition="in" filter="wipe(left)">
                                      <p:cBhvr>
                                        <p:cTn id="10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29" grpId="1" bldLvl="0" animBg="1"/>
      <p:bldP spid="30" grpId="0" bldLvl="0" animBg="1"/>
      <p:bldP spid="30" grpId="1" bldLvl="0" animBg="1"/>
      <p:bldP spid="32" grpId="0" bldLvl="0" animBg="1"/>
      <p:bldP spid="32" grpId="1" bldLvl="0" animBg="1"/>
      <p:bldP spid="33" grpId="0" bldLvl="0" animBg="1"/>
      <p:bldP spid="33" grpId="1" bldLvl="0" animBg="1"/>
      <p:bldP spid="35" grpId="0" bldLvl="0" animBg="1"/>
      <p:bldP spid="35" grpId="1" bldLvl="0" animBg="1"/>
      <p:bldP spid="36" grpId="0" bldLvl="0" animBg="1"/>
      <p:bldP spid="36" grpId="1" bldLvl="0" animBg="1"/>
      <p:bldP spid="38" grpId="0" bldLvl="0" animBg="1"/>
      <p:bldP spid="38" grpId="1" bldLvl="0" animBg="1"/>
      <p:bldP spid="39" grpId="0" bldLvl="0" animBg="1"/>
      <p:bldP spid="39" grpId="1" bldLvl="0" animBg="1"/>
      <p:bldP spid="41" grpId="0" bldLvl="0" animBg="1"/>
      <p:bldP spid="41" grpId="1" bldLvl="0" animBg="1"/>
      <p:bldP spid="42" grpId="0" bldLvl="0" animBg="1"/>
      <p:bldP spid="42" grpId="1" bldLvl="0" animBg="1"/>
      <p:bldP spid="44" grpId="0" bldLvl="0" animBg="1"/>
      <p:bldP spid="45"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2"/>
          <p:cNvSpPr txBox="1"/>
          <p:nvPr/>
        </p:nvSpPr>
        <p:spPr bwMode="auto">
          <a:xfrm>
            <a:off x="1343025" y="1917700"/>
            <a:ext cx="9856470" cy="1217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0">
              <a:lnSpc>
                <a:spcPct val="150000"/>
              </a:lnSpc>
              <a:spcBef>
                <a:spcPct val="20000"/>
              </a:spcBef>
              <a:buFontTx/>
              <a:buNone/>
            </a:pPr>
            <a:r>
              <a:rPr lang="zh-CN" altLang="zh-CN" dirty="0">
                <a:solidFill>
                  <a:srgbClr val="0070C0"/>
                </a:solidFill>
                <a:sym typeface="+mn-ea"/>
              </a:rPr>
              <a:t>旋转</a:t>
            </a:r>
            <a:r>
              <a:rPr lang="zh-CN" altLang="zh-CN" dirty="0" smtClean="0">
                <a:solidFill>
                  <a:srgbClr val="0070C0"/>
                </a:solidFill>
                <a:sym typeface="+mn-ea"/>
              </a:rPr>
              <a:t>动画</a:t>
            </a:r>
            <a:r>
              <a:rPr lang="zh-CN" altLang="en-US" dirty="0" smtClean="0">
                <a:sym typeface="+mn-ea"/>
              </a:rPr>
              <a:t>是</a:t>
            </a:r>
            <a:r>
              <a:rPr lang="zh-CN" altLang="zh-CN" dirty="0" smtClean="0">
                <a:sym typeface="+mn-ea"/>
              </a:rPr>
              <a:t>通过</a:t>
            </a:r>
            <a:r>
              <a:rPr lang="zh-CN" altLang="zh-CN" dirty="0">
                <a:sym typeface="+mn-ea"/>
              </a:rPr>
              <a:t>对</a:t>
            </a:r>
            <a:r>
              <a:rPr lang="en-US" altLang="zh-CN" dirty="0">
                <a:sym typeface="+mn-ea"/>
              </a:rPr>
              <a:t>View</a:t>
            </a:r>
            <a:r>
              <a:rPr lang="zh-CN" altLang="zh-CN" dirty="0">
                <a:sym typeface="+mn-ea"/>
              </a:rPr>
              <a:t>指定动画开始时的旋转角度、结束时的旋转角度以及动画播放时长来</a:t>
            </a:r>
            <a:r>
              <a:rPr lang="zh-CN" altLang="zh-CN" dirty="0" smtClean="0">
                <a:sym typeface="+mn-ea"/>
              </a:rPr>
              <a:t>实现</a:t>
            </a:r>
            <a:r>
              <a:rPr lang="zh-CN" altLang="en-US" dirty="0" smtClean="0">
                <a:sym typeface="+mn-ea"/>
              </a:rPr>
              <a:t>的</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smtClean="0">
                <a:solidFill>
                  <a:srgbClr val="595959"/>
                </a:solidFill>
                <a:latin typeface="微软雅黑" panose="020B0503020204020204" pitchFamily="34" charset="-122"/>
                <a:ea typeface="微软雅黑" panose="020B0503020204020204" pitchFamily="34" charset="-122"/>
                <a:cs typeface="+mn-ea"/>
                <a:sym typeface="+mn-lt"/>
              </a:rPr>
              <a:t>10.3.1</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  </a:t>
            </a:r>
            <a:r>
              <a:rPr sz="2400" b="1" smtClean="0">
                <a:solidFill>
                  <a:srgbClr val="595959"/>
                </a:solidFill>
                <a:latin typeface="微软雅黑" panose="020B0503020204020204" pitchFamily="34" charset="-122"/>
                <a:ea typeface="微软雅黑" panose="020B0503020204020204" pitchFamily="34" charset="-122"/>
                <a:cs typeface="+mn-ea"/>
                <a:sym typeface="+mn-lt"/>
              </a:rPr>
              <a:t>补间动画</a:t>
            </a:r>
            <a:endParaRPr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原创设计师QQ598969553          _3"/>
          <p:cNvSpPr/>
          <p:nvPr/>
        </p:nvSpPr>
        <p:spPr>
          <a:xfrm>
            <a:off x="982980" y="1414780"/>
            <a:ext cx="10333990" cy="4168775"/>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7" name="原创设计师QQ598969553          _6"/>
          <p:cNvSpPr/>
          <p:nvPr/>
        </p:nvSpPr>
        <p:spPr>
          <a:xfrm>
            <a:off x="1737360" y="1162685"/>
            <a:ext cx="1638935" cy="519430"/>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nchorCtr="0"/>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450340"/>
            <a:r>
              <a:rPr lang="zh-CN" sz="2000" smtClean="0">
                <a:solidFill>
                  <a:schemeClr val="bg1"/>
                </a:solidFill>
                <a:latin typeface="微软雅黑" panose="020B0503020204020204" pitchFamily="34" charset="-122"/>
                <a:ea typeface="微软雅黑" panose="020B0503020204020204" pitchFamily="34" charset="-122"/>
                <a:cs typeface="+mn-ea"/>
                <a:sym typeface="+mn-lt"/>
              </a:rPr>
              <a:t>旋转动画</a:t>
            </a:r>
            <a:endParaRPr lang="zh-CN" sz="2000" smtClean="0">
              <a:solidFill>
                <a:schemeClr val="bg1"/>
              </a:solidFill>
              <a:latin typeface="微软雅黑" panose="020B0503020204020204" pitchFamily="34" charset="-122"/>
              <a:ea typeface="微软雅黑" panose="020B0503020204020204" pitchFamily="34" charset="-122"/>
              <a:cs typeface="+mn-ea"/>
              <a:sym typeface="+mn-lt"/>
            </a:endParaRPr>
          </a:p>
        </p:txBody>
      </p:sp>
      <p:pic>
        <p:nvPicPr>
          <p:cNvPr id="11" name="Picture 2" descr="F:\Android图书资料\Android\11《Android移动应用基础教程(Android Studio)》（第2版)\02_资源\教材源代码\教材源代码\chapter13\Tween\app\src\main\res\drawable\iv_tween.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50977" y="3718062"/>
            <a:ext cx="1110318" cy="1144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8" presetClass="emph" presetSubtype="0" fill="hold" nodeType="clickEffect">
                                  <p:stCondLst>
                                    <p:cond delay="0"/>
                                  </p:stCondLst>
                                  <p:childTnLst>
                                    <p:animRot by="21600000">
                                      <p:cBhvr>
                                        <p:cTn id="11" dur="2000" fill="hold"/>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788160" y="1412875"/>
            <a:ext cx="8831580" cy="5113655"/>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dirty="0"/>
              <a:t>    </a:t>
            </a:r>
            <a:r>
              <a:rPr lang="en-US" altLang="zh-CN" sz="1800" dirty="0">
                <a:latin typeface="微软雅黑" panose="020B0503020204020204" pitchFamily="34" charset="-122"/>
                <a:ea typeface="微软雅黑" panose="020B0503020204020204" pitchFamily="34" charset="-122"/>
              </a:rPr>
              <a:t>&lt;?xml version="1.0" encoding="utf-8"?&gt;</a:t>
            </a:r>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&lt;set xmlns:android="http://schemas.android.com/apk/res/android"&gt;</a:t>
            </a:r>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&lt;rotate</a:t>
            </a:r>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android:fromDegrees="0"</a:t>
            </a:r>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android:toDegrees="360"</a:t>
            </a:r>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android:pivotX="50%"</a:t>
            </a:r>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android:pivotY="50%"</a:t>
            </a:r>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android:repeatMode="reverse"</a:t>
            </a:r>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android:repeatCount="infinite"</a:t>
            </a:r>
            <a:endParaRPr lang="en-US" altLang="zh-CN" sz="1800" dirty="0">
              <a:latin typeface="微软雅黑" panose="020B0503020204020204" pitchFamily="34" charset="-122"/>
              <a:ea typeface="微软雅黑" panose="020B0503020204020204" pitchFamily="34" charset="-122"/>
            </a:endParaRPr>
          </a:p>
          <a:p>
            <a:pPr algn="l">
              <a:buClrTx/>
              <a:buSzTx/>
              <a:buNone/>
            </a:pPr>
            <a:r>
              <a:rPr lang="en-US" altLang="zh-CN" dirty="0"/>
              <a:t>           </a:t>
            </a:r>
            <a:r>
              <a:rPr lang="en-US" altLang="zh-CN" sz="1800" dirty="0">
                <a:latin typeface="微软雅黑" panose="020B0503020204020204" pitchFamily="34" charset="-122"/>
                <a:ea typeface="微软雅黑" panose="020B0503020204020204" pitchFamily="34" charset="-122"/>
              </a:rPr>
              <a:t> android:duration="1000"/&gt;</a:t>
            </a:r>
            <a:endParaRPr lang="en-US" altLang="zh-CN" sz="1800" dirty="0">
              <a:latin typeface="微软雅黑" panose="020B0503020204020204" pitchFamily="34" charset="-122"/>
              <a:ea typeface="微软雅黑" panose="020B0503020204020204" pitchFamily="34" charset="-122"/>
            </a:endParaRPr>
          </a:p>
          <a:p>
            <a:pPr algn="l">
              <a:buClrTx/>
              <a:buSzTx/>
              <a:buNone/>
            </a:pPr>
            <a:r>
              <a:rPr lang="en-US" altLang="zh-CN" sz="1800" dirty="0">
                <a:latin typeface="微软雅黑" panose="020B0503020204020204" pitchFamily="34" charset="-122"/>
                <a:ea typeface="微软雅黑" panose="020B0503020204020204" pitchFamily="34" charset="-122"/>
              </a:rPr>
              <a:t>    &lt;/set&gt;</a:t>
            </a:r>
            <a:endParaRPr lang="en-US" altLang="zh-CN" sz="1800" dirty="0">
              <a:latin typeface="微软雅黑" panose="020B0503020204020204" pitchFamily="34" charset="-122"/>
              <a:ea typeface="微软雅黑" panose="020B0503020204020204" pitchFamily="34" charset="-122"/>
            </a:endParaRPr>
          </a:p>
        </p:txBody>
      </p:sp>
      <p:sp>
        <p:nvSpPr>
          <p:cNvPr id="23" name="矩形 22"/>
          <p:cNvSpPr/>
          <p:nvPr/>
        </p:nvSpPr>
        <p:spPr bwMode="auto">
          <a:xfrm>
            <a:off x="2653030" y="2880678"/>
            <a:ext cx="2997200" cy="432000"/>
          </a:xfrm>
          <a:prstGeom prst="rect">
            <a:avLst/>
          </a:prstGeom>
          <a:ln w="19050">
            <a:solidFill>
              <a:srgbClr val="0075CC"/>
            </a:solidFill>
          </a:ln>
        </p:spPr>
        <p:txBody>
          <a:bodyPr wrap="square" anchor="ctr">
            <a:spAutoFit/>
          </a:bodyPr>
          <a:lstStyle/>
          <a:p>
            <a:pPr algn="ctr"/>
            <a:endParaRPr lang="zh-CN" altLang="en-US" dirty="0">
              <a:ea typeface="宋体" panose="02010600030101010101" pitchFamily="2" charset="-122"/>
            </a:endParaRPr>
          </a:p>
        </p:txBody>
      </p:sp>
      <p:sp>
        <p:nvSpPr>
          <p:cNvPr id="24" name="圆角矩形 23"/>
          <p:cNvSpPr/>
          <p:nvPr/>
        </p:nvSpPr>
        <p:spPr bwMode="auto">
          <a:xfrm>
            <a:off x="6119804" y="2892213"/>
            <a:ext cx="3328938" cy="412978"/>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r>
              <a:rPr lang="zh-CN" altLang="en-US" sz="18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指定</a:t>
            </a:r>
            <a:r>
              <a:rPr lang="en-US" altLang="zh-CN" sz="18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View</a:t>
            </a:r>
            <a:r>
              <a:rPr lang="zh-CN" altLang="en-US" sz="18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在动画</a:t>
            </a:r>
            <a:r>
              <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开始时的</a:t>
            </a:r>
            <a:r>
              <a:rPr lang="zh-CN" altLang="en-US" sz="18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角度</a:t>
            </a: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25" name="直接箭头连接符 24"/>
          <p:cNvCxnSpPr/>
          <p:nvPr/>
        </p:nvCxnSpPr>
        <p:spPr bwMode="auto">
          <a:xfrm>
            <a:off x="5670302" y="3111842"/>
            <a:ext cx="428625" cy="0"/>
          </a:xfrm>
          <a:prstGeom prst="straightConnector1">
            <a:avLst/>
          </a:prstGeom>
          <a:noFill/>
          <a:ln w="28575" cap="flat" cmpd="sng" algn="ctr">
            <a:solidFill>
              <a:srgbClr val="0075CC"/>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矩形 25"/>
          <p:cNvSpPr/>
          <p:nvPr/>
        </p:nvSpPr>
        <p:spPr bwMode="auto">
          <a:xfrm>
            <a:off x="2653030" y="3313748"/>
            <a:ext cx="2997200" cy="396000"/>
          </a:xfrm>
          <a:prstGeom prst="rect">
            <a:avLst/>
          </a:prstGeom>
          <a:ln w="19050">
            <a:solidFill>
              <a:srgbClr val="0075CC"/>
            </a:solidFill>
          </a:ln>
        </p:spPr>
        <p:txBody>
          <a:bodyPr wrap="square" anchor="ctr">
            <a:spAutoFit/>
          </a:bodyPr>
          <a:lstStyle/>
          <a:p>
            <a:pPr algn="ctr"/>
            <a:endParaRPr lang="zh-CN" altLang="en-US" dirty="0">
              <a:ea typeface="宋体" panose="02010600030101010101" pitchFamily="2" charset="-122"/>
            </a:endParaRPr>
          </a:p>
        </p:txBody>
      </p:sp>
      <p:sp>
        <p:nvSpPr>
          <p:cNvPr id="27" name="圆角矩形 26"/>
          <p:cNvSpPr/>
          <p:nvPr/>
        </p:nvSpPr>
        <p:spPr bwMode="auto">
          <a:xfrm>
            <a:off x="6144569" y="3305104"/>
            <a:ext cx="3328938" cy="408194"/>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pPr algn="l">
              <a:buClrTx/>
              <a:buSzTx/>
              <a:buFontTx/>
            </a:pPr>
            <a:r>
              <a:rPr lang="zh-CN" altLang="en-US" sz="18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指定View在动画结束时的角度</a:t>
            </a:r>
            <a:endParaRPr lang="zh-CN" altLang="en-US" sz="18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28" name="直接箭头连接符 27"/>
          <p:cNvCxnSpPr/>
          <p:nvPr/>
        </p:nvCxnSpPr>
        <p:spPr bwMode="auto">
          <a:xfrm flipV="1">
            <a:off x="5670302" y="3501733"/>
            <a:ext cx="428625" cy="6349"/>
          </a:xfrm>
          <a:prstGeom prst="straightConnector1">
            <a:avLst/>
          </a:prstGeom>
          <a:noFill/>
          <a:ln w="28575" cap="flat" cmpd="sng" algn="ctr">
            <a:solidFill>
              <a:srgbClr val="0075CC"/>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矩形 28"/>
          <p:cNvSpPr/>
          <p:nvPr/>
        </p:nvSpPr>
        <p:spPr bwMode="auto">
          <a:xfrm>
            <a:off x="2653665" y="3711258"/>
            <a:ext cx="2996565" cy="396000"/>
          </a:xfrm>
          <a:prstGeom prst="rect">
            <a:avLst/>
          </a:prstGeom>
          <a:ln w="19050">
            <a:solidFill>
              <a:srgbClr val="0075CC"/>
            </a:solidFill>
          </a:ln>
        </p:spPr>
        <p:txBody>
          <a:bodyPr wrap="square" anchor="ctr">
            <a:spAutoFit/>
          </a:bodyPr>
          <a:lstStyle/>
          <a:p>
            <a:pPr algn="ctr"/>
            <a:endParaRPr lang="zh-CN" altLang="en-US" dirty="0">
              <a:ea typeface="宋体" panose="02010600030101010101" pitchFamily="2" charset="-122"/>
            </a:endParaRPr>
          </a:p>
        </p:txBody>
      </p:sp>
      <p:sp>
        <p:nvSpPr>
          <p:cNvPr id="30" name="圆角矩形 29"/>
          <p:cNvSpPr/>
          <p:nvPr/>
        </p:nvSpPr>
        <p:spPr bwMode="auto">
          <a:xfrm>
            <a:off x="6144569" y="3716965"/>
            <a:ext cx="2248817" cy="448568"/>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pPr algn="l">
              <a:buClrTx/>
              <a:buSzTx/>
              <a:buFontTx/>
            </a:pPr>
            <a:r>
              <a:rPr lang="zh-CN" altLang="en-US" sz="18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指定旋转点的X坐标</a:t>
            </a:r>
            <a:endParaRPr lang="zh-CN" altLang="en-US" sz="18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31" name="直接箭头连接符 30"/>
          <p:cNvCxnSpPr/>
          <p:nvPr/>
        </p:nvCxnSpPr>
        <p:spPr bwMode="auto">
          <a:xfrm>
            <a:off x="5663317" y="3918927"/>
            <a:ext cx="438150" cy="794"/>
          </a:xfrm>
          <a:prstGeom prst="straightConnector1">
            <a:avLst/>
          </a:prstGeom>
          <a:noFill/>
          <a:ln w="28575" cap="flat" cmpd="sng" algn="ctr">
            <a:solidFill>
              <a:srgbClr val="0075CC"/>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矩形 31"/>
          <p:cNvSpPr/>
          <p:nvPr/>
        </p:nvSpPr>
        <p:spPr bwMode="auto">
          <a:xfrm>
            <a:off x="2653665" y="4125278"/>
            <a:ext cx="2996565" cy="460375"/>
          </a:xfrm>
          <a:prstGeom prst="rect">
            <a:avLst/>
          </a:prstGeom>
          <a:ln w="19050">
            <a:solidFill>
              <a:srgbClr val="0075CC"/>
            </a:solidFill>
          </a:ln>
        </p:spPr>
        <p:txBody>
          <a:bodyPr wrap="square" anchor="ctr">
            <a:spAutoFit/>
          </a:bodyPr>
          <a:lstStyle/>
          <a:p>
            <a:pPr algn="ctr"/>
            <a:endParaRPr lang="zh-CN" altLang="en-US" dirty="0">
              <a:ea typeface="宋体" panose="02010600030101010101" pitchFamily="2" charset="-122"/>
            </a:endParaRPr>
          </a:p>
        </p:txBody>
      </p:sp>
      <p:sp>
        <p:nvSpPr>
          <p:cNvPr id="33" name="圆角矩形 32"/>
          <p:cNvSpPr/>
          <p:nvPr/>
        </p:nvSpPr>
        <p:spPr bwMode="auto">
          <a:xfrm>
            <a:off x="6144569" y="4146684"/>
            <a:ext cx="2248817" cy="453224"/>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pPr algn="l">
              <a:buClrTx/>
              <a:buSzTx/>
              <a:buFontTx/>
            </a:pPr>
            <a:r>
              <a:rPr lang="zh-CN" altLang="en-US" sz="18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指定旋转点的Y坐标</a:t>
            </a:r>
            <a:endParaRPr lang="zh-CN" altLang="en-US" sz="18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34" name="直接箭头连接符 33"/>
          <p:cNvCxnSpPr/>
          <p:nvPr/>
        </p:nvCxnSpPr>
        <p:spPr bwMode="auto">
          <a:xfrm flipV="1">
            <a:off x="5670302" y="4355649"/>
            <a:ext cx="441325" cy="7143"/>
          </a:xfrm>
          <a:prstGeom prst="straightConnector1">
            <a:avLst/>
          </a:prstGeom>
          <a:noFill/>
          <a:ln w="28575" cap="flat" cmpd="sng" algn="ctr">
            <a:solidFill>
              <a:srgbClr val="0075CC"/>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itle 1"/>
          <p:cNvSpPr txBox="1"/>
          <p:nvPr/>
        </p:nvSpPr>
        <p:spPr>
          <a:xfrm>
            <a:off x="1152581" y="228260"/>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smtClean="0">
                <a:solidFill>
                  <a:srgbClr val="595959"/>
                </a:solidFill>
                <a:latin typeface="微软雅黑" panose="020B0503020204020204" pitchFamily="34" charset="-122"/>
                <a:ea typeface="微软雅黑" panose="020B0503020204020204" pitchFamily="34" charset="-122"/>
                <a:cs typeface="+mn-ea"/>
                <a:sym typeface="+mn-lt"/>
              </a:rPr>
              <a:t>10.3.1</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  </a:t>
            </a:r>
            <a:r>
              <a:rPr sz="2400" b="1" smtClean="0">
                <a:solidFill>
                  <a:srgbClr val="595959"/>
                </a:solidFill>
                <a:latin typeface="微软雅黑" panose="020B0503020204020204" pitchFamily="34" charset="-122"/>
                <a:ea typeface="微软雅黑" panose="020B0503020204020204" pitchFamily="34" charset="-122"/>
                <a:cs typeface="+mn-ea"/>
                <a:sym typeface="+mn-lt"/>
              </a:rPr>
              <a:t>补间动画</a:t>
            </a:r>
            <a:endParaRPr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9" name="原创设计师QQ598969553          _3"/>
          <p:cNvSpPr/>
          <p:nvPr/>
        </p:nvSpPr>
        <p:spPr>
          <a:xfrm>
            <a:off x="1228725" y="1198245"/>
            <a:ext cx="9733280" cy="5464810"/>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0" name="原创设计师QQ598969553          _6"/>
          <p:cNvSpPr/>
          <p:nvPr/>
        </p:nvSpPr>
        <p:spPr>
          <a:xfrm>
            <a:off x="2102485" y="893445"/>
            <a:ext cx="1995805" cy="519430"/>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nchorCtr="0"/>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450340"/>
            <a:r>
              <a:rPr lang="zh-CN" sz="2000" smtClean="0">
                <a:solidFill>
                  <a:schemeClr val="bg1"/>
                </a:solidFill>
                <a:latin typeface="微软雅黑" panose="020B0503020204020204" pitchFamily="34" charset="-122"/>
                <a:ea typeface="微软雅黑" panose="020B0503020204020204" pitchFamily="34" charset="-122"/>
                <a:cs typeface="+mn-ea"/>
                <a:sym typeface="+mn-lt"/>
              </a:rPr>
              <a:t>旋转动画代码</a:t>
            </a:r>
            <a:endParaRPr lang="zh-CN" sz="2000" smtClean="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left)">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25"/>
                                        </p:tgtEl>
                                        <p:attrNameLst>
                                          <p:attrName>style.visibility</p:attrName>
                                        </p:attrNameLst>
                                      </p:cBhvr>
                                      <p:to>
                                        <p:strVal val="hidden"/>
                                      </p:to>
                                    </p:set>
                                  </p:childTnLst>
                                </p:cTn>
                              </p:par>
                              <p:par>
                                <p:cTn id="18" presetID="1" presetClass="exit" presetSubtype="0" fill="hold" grpId="1" nodeType="withEffect">
                                  <p:stCondLst>
                                    <p:cond delay="0"/>
                                  </p:stCondLst>
                                  <p:childTnLst>
                                    <p:set>
                                      <p:cBhvr>
                                        <p:cTn id="19" dur="1" fill="hold">
                                          <p:stCondLst>
                                            <p:cond delay="0"/>
                                          </p:stCondLst>
                                        </p:cTn>
                                        <p:tgtEl>
                                          <p:spTgt spid="23"/>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24"/>
                                        </p:tgtEl>
                                        <p:attrNameLst>
                                          <p:attrName>style.visibility</p:attrName>
                                        </p:attrNameLst>
                                      </p:cBhvr>
                                      <p:to>
                                        <p:strVal val="hidden"/>
                                      </p:to>
                                    </p:set>
                                  </p:childTnLst>
                                </p:cTn>
                              </p:par>
                            </p:childTnLst>
                          </p:cTn>
                        </p:par>
                        <p:par>
                          <p:cTn id="22" fill="hold">
                            <p:stCondLst>
                              <p:cond delay="0"/>
                            </p:stCondLst>
                            <p:childTnLst>
                              <p:par>
                                <p:cTn id="23" presetID="22" presetClass="entr" presetSubtype="8"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left)">
                                      <p:cBhvr>
                                        <p:cTn id="28" dur="500"/>
                                        <p:tgtEl>
                                          <p:spTgt spid="26"/>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left)">
                                      <p:cBhvr>
                                        <p:cTn id="31" dur="5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28"/>
                                        </p:tgtEl>
                                        <p:attrNameLst>
                                          <p:attrName>style.visibility</p:attrName>
                                        </p:attrNameLst>
                                      </p:cBhvr>
                                      <p:to>
                                        <p:strVal val="hidden"/>
                                      </p:to>
                                    </p:set>
                                  </p:childTnLst>
                                </p:cTn>
                              </p:par>
                              <p:par>
                                <p:cTn id="36" presetID="1" presetClass="exit" presetSubtype="0" fill="hold" grpId="1" nodeType="withEffect">
                                  <p:stCondLst>
                                    <p:cond delay="0"/>
                                  </p:stCondLst>
                                  <p:childTnLst>
                                    <p:set>
                                      <p:cBhvr>
                                        <p:cTn id="37" dur="1" fill="hold">
                                          <p:stCondLst>
                                            <p:cond delay="0"/>
                                          </p:stCondLst>
                                        </p:cTn>
                                        <p:tgtEl>
                                          <p:spTgt spid="26"/>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27"/>
                                        </p:tgtEl>
                                        <p:attrNameLst>
                                          <p:attrName>style.visibility</p:attrName>
                                        </p:attrNameLst>
                                      </p:cBhvr>
                                      <p:to>
                                        <p:strVal val="hidden"/>
                                      </p:to>
                                    </p:set>
                                  </p:childTnLst>
                                </p:cTn>
                              </p:par>
                            </p:childTnLst>
                          </p:cTn>
                        </p:par>
                        <p:par>
                          <p:cTn id="40" fill="hold">
                            <p:stCondLst>
                              <p:cond delay="0"/>
                            </p:stCondLst>
                            <p:childTnLst>
                              <p:par>
                                <p:cTn id="41" presetID="22" presetClass="entr" presetSubtype="8" fill="hold" nodeType="after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wipe(left)">
                                      <p:cBhvr>
                                        <p:cTn id="43" dur="500"/>
                                        <p:tgtEl>
                                          <p:spTgt spid="31"/>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left)">
                                      <p:cBhvr>
                                        <p:cTn id="46" dur="500"/>
                                        <p:tgtEl>
                                          <p:spTgt spid="29"/>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wipe(left)">
                                      <p:cBhvr>
                                        <p:cTn id="49" dur="500"/>
                                        <p:tgtEl>
                                          <p:spTgt spid="30"/>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0"/>
                                          </p:stCondLst>
                                        </p:cTn>
                                        <p:tgtEl>
                                          <p:spTgt spid="31"/>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29"/>
                                        </p:tgtEl>
                                        <p:attrNameLst>
                                          <p:attrName>style.visibility</p:attrName>
                                        </p:attrNameLst>
                                      </p:cBhvr>
                                      <p:to>
                                        <p:strVal val="hidden"/>
                                      </p:to>
                                    </p:set>
                                  </p:childTnLst>
                                </p:cTn>
                              </p:par>
                              <p:par>
                                <p:cTn id="56" presetID="1" presetClass="exit" presetSubtype="0" fill="hold" grpId="1" nodeType="withEffect">
                                  <p:stCondLst>
                                    <p:cond delay="0"/>
                                  </p:stCondLst>
                                  <p:childTnLst>
                                    <p:set>
                                      <p:cBhvr>
                                        <p:cTn id="57" dur="1" fill="hold">
                                          <p:stCondLst>
                                            <p:cond delay="0"/>
                                          </p:stCondLst>
                                        </p:cTn>
                                        <p:tgtEl>
                                          <p:spTgt spid="30"/>
                                        </p:tgtEl>
                                        <p:attrNameLst>
                                          <p:attrName>style.visibility</p:attrName>
                                        </p:attrNameLst>
                                      </p:cBhvr>
                                      <p:to>
                                        <p:strVal val="hidden"/>
                                      </p:to>
                                    </p:set>
                                  </p:childTnLst>
                                </p:cTn>
                              </p:par>
                            </p:childTnLst>
                          </p:cTn>
                        </p:par>
                        <p:par>
                          <p:cTn id="58" fill="hold">
                            <p:stCondLst>
                              <p:cond delay="0"/>
                            </p:stCondLst>
                            <p:childTnLst>
                              <p:par>
                                <p:cTn id="59" presetID="22" presetClass="entr" presetSubtype="8" fill="hold" nodeType="after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wipe(left)">
                                      <p:cBhvr>
                                        <p:cTn id="61" dur="500"/>
                                        <p:tgtEl>
                                          <p:spTgt spid="34"/>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wipe(left)">
                                      <p:cBhvr>
                                        <p:cTn id="64" dur="500"/>
                                        <p:tgtEl>
                                          <p:spTgt spid="32"/>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left)">
                                      <p:cBhvr>
                                        <p:cTn id="6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3" grpId="1" bldLvl="0" animBg="1"/>
      <p:bldP spid="24" grpId="0" bldLvl="0" animBg="1"/>
      <p:bldP spid="24" grpId="1" bldLvl="0" animBg="1"/>
      <p:bldP spid="26" grpId="0" bldLvl="0" animBg="1"/>
      <p:bldP spid="26" grpId="1" bldLvl="0" animBg="1"/>
      <p:bldP spid="27" grpId="0" bldLvl="0" animBg="1"/>
      <p:bldP spid="27" grpId="1" bldLvl="0" animBg="1"/>
      <p:bldP spid="29" grpId="0" bldLvl="0" animBg="1"/>
      <p:bldP spid="29" grpId="1" bldLvl="0" animBg="1"/>
      <p:bldP spid="30" grpId="0" bldLvl="0" animBg="1"/>
      <p:bldP spid="30" grpId="1" bldLvl="0" animBg="1"/>
      <p:bldP spid="32" grpId="0" bldLvl="0" animBg="1"/>
      <p:bldP spid="33"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2"/>
          <p:cNvSpPr txBox="1"/>
          <p:nvPr/>
        </p:nvSpPr>
        <p:spPr bwMode="auto">
          <a:xfrm>
            <a:off x="1343025" y="1917700"/>
            <a:ext cx="9871075" cy="1217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indent="0">
              <a:lnSpc>
                <a:spcPct val="150000"/>
              </a:lnSpc>
              <a:spcBef>
                <a:spcPct val="20000"/>
              </a:spcBef>
              <a:buFontTx/>
              <a:buNone/>
            </a:pPr>
            <a:r>
              <a:rPr lang="zh-CN" altLang="zh-CN" dirty="0">
                <a:solidFill>
                  <a:srgbClr val="0070C0"/>
                </a:solidFill>
                <a:sym typeface="+mn-ea"/>
              </a:rPr>
              <a:t>缩放</a:t>
            </a:r>
            <a:r>
              <a:rPr lang="zh-CN" altLang="zh-CN" dirty="0" smtClean="0">
                <a:solidFill>
                  <a:srgbClr val="0070C0"/>
                </a:solidFill>
                <a:sym typeface="+mn-ea"/>
              </a:rPr>
              <a:t>动画</a:t>
            </a:r>
            <a:r>
              <a:rPr lang="zh-CN" altLang="en-US" dirty="0" smtClean="0">
                <a:sym typeface="+mn-ea"/>
              </a:rPr>
              <a:t>是</a:t>
            </a:r>
            <a:r>
              <a:rPr lang="zh-CN" altLang="zh-CN" dirty="0" smtClean="0">
                <a:sym typeface="+mn-ea"/>
              </a:rPr>
              <a:t>通过</a:t>
            </a:r>
            <a:r>
              <a:rPr lang="zh-CN" altLang="en-US" dirty="0" smtClean="0">
                <a:sym typeface="+mn-ea"/>
              </a:rPr>
              <a:t>对</a:t>
            </a:r>
            <a:r>
              <a:rPr lang="zh-CN" altLang="zh-CN" dirty="0" smtClean="0">
                <a:sym typeface="+mn-ea"/>
              </a:rPr>
              <a:t>动画</a:t>
            </a:r>
            <a:r>
              <a:rPr lang="zh-CN" altLang="zh-CN" dirty="0">
                <a:sym typeface="+mn-ea"/>
              </a:rPr>
              <a:t>指定开始时的缩放系数、结束时的缩放系数以及动画持续时长来</a:t>
            </a:r>
            <a:r>
              <a:rPr lang="zh-CN" altLang="zh-CN" dirty="0" smtClean="0">
                <a:sym typeface="+mn-ea"/>
              </a:rPr>
              <a:t>实现</a:t>
            </a:r>
            <a:r>
              <a:rPr lang="zh-CN" altLang="en-US" dirty="0" smtClean="0">
                <a:sym typeface="+mn-ea"/>
              </a:rPr>
              <a:t>的</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smtClean="0">
                <a:solidFill>
                  <a:srgbClr val="595959"/>
                </a:solidFill>
                <a:latin typeface="微软雅黑" panose="020B0503020204020204" pitchFamily="34" charset="-122"/>
                <a:ea typeface="微软雅黑" panose="020B0503020204020204" pitchFamily="34" charset="-122"/>
                <a:cs typeface="+mn-ea"/>
                <a:sym typeface="+mn-lt"/>
              </a:rPr>
              <a:t>10.3.1</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  </a:t>
            </a:r>
            <a:r>
              <a:rPr sz="2400" b="1" smtClean="0">
                <a:solidFill>
                  <a:srgbClr val="595959"/>
                </a:solidFill>
                <a:latin typeface="微软雅黑" panose="020B0503020204020204" pitchFamily="34" charset="-122"/>
                <a:ea typeface="微软雅黑" panose="020B0503020204020204" pitchFamily="34" charset="-122"/>
                <a:cs typeface="+mn-ea"/>
                <a:sym typeface="+mn-lt"/>
              </a:rPr>
              <a:t>补间动画</a:t>
            </a:r>
            <a:endParaRPr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原创设计师QQ598969553          _3"/>
          <p:cNvSpPr/>
          <p:nvPr/>
        </p:nvSpPr>
        <p:spPr>
          <a:xfrm>
            <a:off x="982980" y="1414780"/>
            <a:ext cx="10333990" cy="4168775"/>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7" name="原创设计师QQ598969553          _6"/>
          <p:cNvSpPr/>
          <p:nvPr/>
        </p:nvSpPr>
        <p:spPr>
          <a:xfrm>
            <a:off x="1737360" y="1162685"/>
            <a:ext cx="1638935" cy="519430"/>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nchorCtr="0"/>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450340"/>
            <a:r>
              <a:rPr lang="zh-CN" sz="2000" smtClean="0">
                <a:solidFill>
                  <a:schemeClr val="bg1"/>
                </a:solidFill>
                <a:latin typeface="微软雅黑" panose="020B0503020204020204" pitchFamily="34" charset="-122"/>
                <a:ea typeface="微软雅黑" panose="020B0503020204020204" pitchFamily="34" charset="-122"/>
                <a:cs typeface="+mn-ea"/>
                <a:sym typeface="+mn-lt"/>
              </a:rPr>
              <a:t>缩放动画</a:t>
            </a:r>
            <a:endParaRPr lang="zh-CN" sz="2000" smtClean="0">
              <a:solidFill>
                <a:schemeClr val="bg1"/>
              </a:solidFill>
              <a:latin typeface="微软雅黑" panose="020B0503020204020204" pitchFamily="34" charset="-122"/>
              <a:ea typeface="微软雅黑" panose="020B0503020204020204" pitchFamily="34" charset="-122"/>
              <a:cs typeface="+mn-ea"/>
              <a:sym typeface="+mn-lt"/>
            </a:endParaRPr>
          </a:p>
        </p:txBody>
      </p:sp>
      <p:pic>
        <p:nvPicPr>
          <p:cNvPr id="11" name="Picture 2" descr="F:\Android图书资料\Android\11《Android移动应用基础教程(Android Studio)》（第2版)\02_资源\教材源代码\教材源代码\chapter13\Tween\app\src\main\res\drawable\iv_tween.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46861" y="3645535"/>
            <a:ext cx="1110318" cy="1144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xit" presetSubtype="32" fill="hold" nodeType="clickEffect">
                                  <p:stCondLst>
                                    <p:cond delay="0"/>
                                  </p:stCondLst>
                                  <p:childTnLst>
                                    <p:anim calcmode="lin" valueType="num">
                                      <p:cBhvr>
                                        <p:cTn id="11" dur="2000"/>
                                        <p:tgtEl>
                                          <p:spTgt spid="11"/>
                                        </p:tgtEl>
                                        <p:attrNameLst>
                                          <p:attrName>ppt_w</p:attrName>
                                        </p:attrNameLst>
                                      </p:cBhvr>
                                      <p:tavLst>
                                        <p:tav tm="0">
                                          <p:val>
                                            <p:strVal val="ppt_w"/>
                                          </p:val>
                                        </p:tav>
                                        <p:tav tm="100000">
                                          <p:val>
                                            <p:fltVal val="0"/>
                                          </p:val>
                                        </p:tav>
                                      </p:tavLst>
                                    </p:anim>
                                    <p:anim calcmode="lin" valueType="num">
                                      <p:cBhvr>
                                        <p:cTn id="12" dur="2000"/>
                                        <p:tgtEl>
                                          <p:spTgt spid="11"/>
                                        </p:tgtEl>
                                        <p:attrNameLst>
                                          <p:attrName>ppt_h</p:attrName>
                                        </p:attrNameLst>
                                      </p:cBhvr>
                                      <p:tavLst>
                                        <p:tav tm="0">
                                          <p:val>
                                            <p:strVal val="ppt_h"/>
                                          </p:val>
                                        </p:tav>
                                        <p:tav tm="100000">
                                          <p:val>
                                            <p:fltVal val="0"/>
                                          </p:val>
                                        </p:tav>
                                      </p:tavLst>
                                    </p:anim>
                                    <p:animEffect transition="out" filter="fade">
                                      <p:cBhvr>
                                        <p:cTn id="13" dur="2000"/>
                                        <p:tgtEl>
                                          <p:spTgt spid="11"/>
                                        </p:tgtEl>
                                      </p:cBhvr>
                                    </p:animEffect>
                                    <p:set>
                                      <p:cBhvr>
                                        <p:cTn id="14" dur="1" fill="hold">
                                          <p:stCondLst>
                                            <p:cond delay="1999"/>
                                          </p:stCondLst>
                                        </p:cTn>
                                        <p:tgtEl>
                                          <p:spTgt spid="11"/>
                                        </p:tgtEl>
                                        <p:attrNameLst>
                                          <p:attrName>style.visibility</p:attrName>
                                        </p:attrNameLst>
                                      </p:cBhvr>
                                      <p:to>
                                        <p:strVal val="hidden"/>
                                      </p:to>
                                    </p:set>
                                  </p:childTnLst>
                                </p:cTn>
                              </p:par>
                            </p:childTnLst>
                          </p:cTn>
                        </p:par>
                        <p:par>
                          <p:cTn id="15" fill="hold">
                            <p:stCondLst>
                              <p:cond delay="2000"/>
                            </p:stCondLst>
                            <p:childTnLst>
                              <p:par>
                                <p:cTn id="16" presetID="53" presetClass="entr" presetSubtype="16"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2000" fill="hold"/>
                                        <p:tgtEl>
                                          <p:spTgt spid="11"/>
                                        </p:tgtEl>
                                        <p:attrNameLst>
                                          <p:attrName>ppt_w</p:attrName>
                                        </p:attrNameLst>
                                      </p:cBhvr>
                                      <p:tavLst>
                                        <p:tav tm="0">
                                          <p:val>
                                            <p:fltVal val="0"/>
                                          </p:val>
                                        </p:tav>
                                        <p:tav tm="100000">
                                          <p:val>
                                            <p:strVal val="#ppt_w"/>
                                          </p:val>
                                        </p:tav>
                                      </p:tavLst>
                                    </p:anim>
                                    <p:anim calcmode="lin" valueType="num">
                                      <p:cBhvr>
                                        <p:cTn id="19" dur="2000" fill="hold"/>
                                        <p:tgtEl>
                                          <p:spTgt spid="11"/>
                                        </p:tgtEl>
                                        <p:attrNameLst>
                                          <p:attrName>ppt_h</p:attrName>
                                        </p:attrNameLst>
                                      </p:cBhvr>
                                      <p:tavLst>
                                        <p:tav tm="0">
                                          <p:val>
                                            <p:fltVal val="0"/>
                                          </p:val>
                                        </p:tav>
                                        <p:tav tm="100000">
                                          <p:val>
                                            <p:strVal val="#ppt_h"/>
                                          </p:val>
                                        </p:tav>
                                      </p:tavLst>
                                    </p:anim>
                                    <p:animEffect transition="in" filter="fade">
                                      <p:cBhvr>
                                        <p:cTn id="20"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原创设计师QQ598969553          _3"/>
          <p:cNvSpPr/>
          <p:nvPr/>
        </p:nvSpPr>
        <p:spPr>
          <a:xfrm>
            <a:off x="1778635" y="1196975"/>
            <a:ext cx="8945245" cy="5464810"/>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2" name="TextBox 41"/>
          <p:cNvSpPr txBox="1"/>
          <p:nvPr/>
        </p:nvSpPr>
        <p:spPr>
          <a:xfrm>
            <a:off x="2422962" y="1484779"/>
            <a:ext cx="7693025" cy="4986337"/>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sz="1600" dirty="0"/>
              <a:t>    </a:t>
            </a:r>
            <a:r>
              <a:rPr lang="en-US" altLang="zh-CN" sz="1600" dirty="0">
                <a:latin typeface="微软雅黑" panose="020B0503020204020204" pitchFamily="34" charset="-122"/>
                <a:ea typeface="微软雅黑" panose="020B0503020204020204" pitchFamily="34" charset="-122"/>
              </a:rPr>
              <a:t>&lt;?xml version="1.0" encoding="utf-8"?&gt;</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&lt;set xmlns:android="http://schemas.android.com/apk/res/android"&gt;</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&lt;scale</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android:repeatMode="reverse"</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android:repeatCount="infinite"</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android:duration="3000"</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android:fromXScale="1.0"</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android:fromYScale="1.0"</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android:toXScale="0.5"</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android:toYScale="0.5"</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android:pivotX="50%"</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android:pivotY="50%"/&gt;</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&lt;/set&gt;</a:t>
            </a:r>
            <a:endParaRPr lang="en-US" altLang="zh-CN" sz="1600" dirty="0">
              <a:latin typeface="微软雅黑" panose="020B0503020204020204" pitchFamily="34" charset="-122"/>
              <a:ea typeface="微软雅黑" panose="020B0503020204020204" pitchFamily="34" charset="-122"/>
            </a:endParaRPr>
          </a:p>
        </p:txBody>
      </p:sp>
      <p:sp>
        <p:nvSpPr>
          <p:cNvPr id="43" name="矩形 42"/>
          <p:cNvSpPr/>
          <p:nvPr/>
        </p:nvSpPr>
        <p:spPr bwMode="auto">
          <a:xfrm>
            <a:off x="3151505" y="3748405"/>
            <a:ext cx="2616200" cy="396000"/>
          </a:xfrm>
          <a:prstGeom prst="rect">
            <a:avLst/>
          </a:prstGeom>
          <a:ln w="19050">
            <a:solidFill>
              <a:srgbClr val="0075CC"/>
            </a:solidFill>
          </a:ln>
        </p:spPr>
        <p:txBody>
          <a:bodyPr wrap="square" anchor="ctr">
            <a:spAutoFit/>
          </a:bodyPr>
          <a:lstStyle/>
          <a:p>
            <a:pPr algn="ctr"/>
            <a:endParaRPr lang="zh-CN" altLang="en-US" dirty="0">
              <a:ea typeface="宋体" panose="02010600030101010101" pitchFamily="2" charset="-122"/>
            </a:endParaRPr>
          </a:p>
        </p:txBody>
      </p:sp>
      <p:sp>
        <p:nvSpPr>
          <p:cNvPr id="44" name="圆角矩形 43"/>
          <p:cNvSpPr/>
          <p:nvPr/>
        </p:nvSpPr>
        <p:spPr bwMode="auto">
          <a:xfrm>
            <a:off x="6162675" y="3739254"/>
            <a:ext cx="4615180" cy="408192"/>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r>
              <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指定动画开始时</a:t>
            </a:r>
            <a:r>
              <a:rPr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轴上的缩放系数（不变化）</a:t>
            </a: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45" name="直接箭头连接符 44"/>
          <p:cNvCxnSpPr/>
          <p:nvPr/>
        </p:nvCxnSpPr>
        <p:spPr bwMode="auto">
          <a:xfrm flipV="1">
            <a:off x="5804654" y="3943499"/>
            <a:ext cx="320675" cy="0"/>
          </a:xfrm>
          <a:prstGeom prst="straightConnector1">
            <a:avLst/>
          </a:prstGeom>
          <a:noFill/>
          <a:ln w="28575" cap="flat" cmpd="sng" algn="ctr">
            <a:solidFill>
              <a:srgbClr val="0075CC"/>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矩形 45"/>
          <p:cNvSpPr/>
          <p:nvPr/>
        </p:nvSpPr>
        <p:spPr bwMode="auto">
          <a:xfrm>
            <a:off x="3150870" y="4144963"/>
            <a:ext cx="2616835" cy="396000"/>
          </a:xfrm>
          <a:prstGeom prst="rect">
            <a:avLst/>
          </a:prstGeom>
          <a:ln w="19050">
            <a:solidFill>
              <a:srgbClr val="0075CC"/>
            </a:solidFill>
          </a:ln>
        </p:spPr>
        <p:txBody>
          <a:bodyPr wrap="square" anchor="ctr">
            <a:spAutoFit/>
          </a:bodyPr>
          <a:lstStyle/>
          <a:p>
            <a:pPr algn="ctr"/>
            <a:endParaRPr lang="zh-CN" altLang="en-US" dirty="0">
              <a:ea typeface="宋体" panose="02010600030101010101" pitchFamily="2" charset="-122"/>
            </a:endParaRPr>
          </a:p>
        </p:txBody>
      </p:sp>
      <p:sp>
        <p:nvSpPr>
          <p:cNvPr id="47" name="圆角矩形 46"/>
          <p:cNvSpPr/>
          <p:nvPr/>
        </p:nvSpPr>
        <p:spPr bwMode="auto">
          <a:xfrm>
            <a:off x="6162675" y="4171030"/>
            <a:ext cx="4594225" cy="408240"/>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r>
              <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指定动画开始时Y轴上的缩放系数（不变化）</a:t>
            </a:r>
            <a:endParaRPr lang="zh-CN" altLang="en-US" b="1" dirty="0">
              <a:solidFill>
                <a:schemeClr val="bg1"/>
              </a:solidFill>
              <a:ea typeface="宋体" panose="02010600030101010101" pitchFamily="2" charset="-122"/>
            </a:endParaRPr>
          </a:p>
        </p:txBody>
      </p:sp>
      <p:cxnSp>
        <p:nvCxnSpPr>
          <p:cNvPr id="48" name="直接箭头连接符 47"/>
          <p:cNvCxnSpPr/>
          <p:nvPr/>
        </p:nvCxnSpPr>
        <p:spPr bwMode="auto">
          <a:xfrm>
            <a:off x="5815767" y="4348311"/>
            <a:ext cx="342900" cy="0"/>
          </a:xfrm>
          <a:prstGeom prst="straightConnector1">
            <a:avLst/>
          </a:prstGeom>
          <a:noFill/>
          <a:ln w="28575" cap="flat" cmpd="sng" algn="ctr">
            <a:solidFill>
              <a:srgbClr val="0075CC"/>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矩形 48"/>
          <p:cNvSpPr/>
          <p:nvPr/>
        </p:nvSpPr>
        <p:spPr bwMode="auto">
          <a:xfrm>
            <a:off x="3143250" y="4541203"/>
            <a:ext cx="2616200" cy="360000"/>
          </a:xfrm>
          <a:prstGeom prst="rect">
            <a:avLst/>
          </a:prstGeom>
          <a:ln w="19050">
            <a:solidFill>
              <a:srgbClr val="0075CC"/>
            </a:solidFill>
          </a:ln>
        </p:spPr>
        <p:txBody>
          <a:bodyPr wrap="square" anchor="ctr">
            <a:spAutoFit/>
          </a:bodyPr>
          <a:lstStyle/>
          <a:p>
            <a:pPr algn="ctr"/>
            <a:endParaRPr lang="zh-CN" altLang="en-US" dirty="0">
              <a:ea typeface="宋体" panose="02010600030101010101" pitchFamily="2" charset="-122"/>
            </a:endParaRPr>
          </a:p>
        </p:txBody>
      </p:sp>
      <p:cxnSp>
        <p:nvCxnSpPr>
          <p:cNvPr id="51" name="直接箭头连接符 50"/>
          <p:cNvCxnSpPr/>
          <p:nvPr/>
        </p:nvCxnSpPr>
        <p:spPr bwMode="auto">
          <a:xfrm>
            <a:off x="5804654" y="4745186"/>
            <a:ext cx="342900" cy="0"/>
          </a:xfrm>
          <a:prstGeom prst="straightConnector1">
            <a:avLst/>
          </a:prstGeom>
          <a:noFill/>
          <a:ln w="28575" cap="flat" cmpd="sng" algn="ctr">
            <a:solidFill>
              <a:srgbClr val="0075CC"/>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矩形 51"/>
          <p:cNvSpPr/>
          <p:nvPr/>
        </p:nvSpPr>
        <p:spPr bwMode="auto">
          <a:xfrm>
            <a:off x="3140075" y="4900613"/>
            <a:ext cx="2627630" cy="360000"/>
          </a:xfrm>
          <a:prstGeom prst="rect">
            <a:avLst/>
          </a:prstGeom>
          <a:ln w="19050">
            <a:solidFill>
              <a:srgbClr val="0075CC"/>
            </a:solidFill>
          </a:ln>
        </p:spPr>
        <p:txBody>
          <a:bodyPr wrap="square" anchor="ctr">
            <a:spAutoFit/>
          </a:bodyPr>
          <a:lstStyle/>
          <a:p>
            <a:pPr algn="ctr"/>
            <a:endParaRPr lang="zh-CN" altLang="en-US" dirty="0">
              <a:ea typeface="宋体" panose="02010600030101010101" pitchFamily="2" charset="-122"/>
            </a:endParaRPr>
          </a:p>
        </p:txBody>
      </p:sp>
      <p:cxnSp>
        <p:nvCxnSpPr>
          <p:cNvPr id="54" name="直接箭头连接符 53"/>
          <p:cNvCxnSpPr/>
          <p:nvPr/>
        </p:nvCxnSpPr>
        <p:spPr bwMode="auto">
          <a:xfrm>
            <a:off x="5804654" y="5080149"/>
            <a:ext cx="342900" cy="0"/>
          </a:xfrm>
          <a:prstGeom prst="straightConnector1">
            <a:avLst/>
          </a:prstGeom>
          <a:noFill/>
          <a:ln w="28575" cap="flat" cmpd="sng" algn="ctr">
            <a:solidFill>
              <a:srgbClr val="0075CC"/>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smtClean="0">
                <a:solidFill>
                  <a:srgbClr val="595959"/>
                </a:solidFill>
                <a:latin typeface="微软雅黑" panose="020B0503020204020204" pitchFamily="34" charset="-122"/>
                <a:ea typeface="微软雅黑" panose="020B0503020204020204" pitchFamily="34" charset="-122"/>
                <a:cs typeface="+mn-ea"/>
                <a:sym typeface="+mn-lt"/>
              </a:rPr>
              <a:t>10.3.1</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  </a:t>
            </a:r>
            <a:r>
              <a:rPr sz="2400" b="1" smtClean="0">
                <a:solidFill>
                  <a:srgbClr val="595959"/>
                </a:solidFill>
                <a:latin typeface="微软雅黑" panose="020B0503020204020204" pitchFamily="34" charset="-122"/>
                <a:ea typeface="微软雅黑" panose="020B0503020204020204" pitchFamily="34" charset="-122"/>
                <a:cs typeface="+mn-ea"/>
                <a:sym typeface="+mn-lt"/>
              </a:rPr>
              <a:t>补间动画</a:t>
            </a:r>
            <a:endParaRPr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0" name="圆角矩形 49"/>
          <p:cNvSpPr/>
          <p:nvPr/>
        </p:nvSpPr>
        <p:spPr bwMode="auto">
          <a:xfrm>
            <a:off x="6157595" y="4589883"/>
            <a:ext cx="4942840" cy="408100"/>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pPr algn="l">
              <a:buClrTx/>
              <a:buSzTx/>
              <a:buFontTx/>
            </a:pPr>
            <a:r>
              <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指定动画结束时X轴上的缩放系数（缩小0.5倍）</a:t>
            </a: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3" name="圆角矩形 52"/>
          <p:cNvSpPr/>
          <p:nvPr/>
        </p:nvSpPr>
        <p:spPr bwMode="auto">
          <a:xfrm>
            <a:off x="6167120" y="4901033"/>
            <a:ext cx="4966335" cy="408100"/>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pPr algn="l">
              <a:buClrTx/>
              <a:buSzTx/>
              <a:buFontTx/>
            </a:pPr>
            <a:r>
              <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指定动画结束时Y轴上的缩放系数（缩小0.5倍）</a:t>
            </a: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原创设计师QQ598969553          _6"/>
          <p:cNvSpPr/>
          <p:nvPr/>
        </p:nvSpPr>
        <p:spPr>
          <a:xfrm>
            <a:off x="2566670" y="909320"/>
            <a:ext cx="1995805" cy="519430"/>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nchorCtr="0"/>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450340"/>
            <a:r>
              <a:rPr lang="zh-CN" sz="2000" smtClean="0">
                <a:solidFill>
                  <a:schemeClr val="bg1"/>
                </a:solidFill>
                <a:latin typeface="微软雅黑" panose="020B0503020204020204" pitchFamily="34" charset="-122"/>
                <a:ea typeface="微软雅黑" panose="020B0503020204020204" pitchFamily="34" charset="-122"/>
                <a:cs typeface="+mn-ea"/>
                <a:sym typeface="+mn-lt"/>
              </a:rPr>
              <a:t>缩放动画代码</a:t>
            </a:r>
            <a:endParaRPr lang="zh-CN" sz="2000" smtClean="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500"/>
                                        <p:tgtEl>
                                          <p:spTgt spid="4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wipe(left)">
                                      <p:cBhvr>
                                        <p:cTn id="10" dur="500"/>
                                        <p:tgtEl>
                                          <p:spTgt spid="4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wipe(left)">
                                      <p:cBhvr>
                                        <p:cTn id="13" dur="500"/>
                                        <p:tgtEl>
                                          <p:spTgt spid="4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45"/>
                                        </p:tgtEl>
                                        <p:attrNameLst>
                                          <p:attrName>style.visibility</p:attrName>
                                        </p:attrNameLst>
                                      </p:cBhvr>
                                      <p:to>
                                        <p:strVal val="hidden"/>
                                      </p:to>
                                    </p:set>
                                  </p:childTnLst>
                                </p:cTn>
                              </p:par>
                              <p:par>
                                <p:cTn id="18" presetID="1" presetClass="exit" presetSubtype="0" fill="hold" grpId="1" nodeType="withEffect">
                                  <p:stCondLst>
                                    <p:cond delay="0"/>
                                  </p:stCondLst>
                                  <p:childTnLst>
                                    <p:set>
                                      <p:cBhvr>
                                        <p:cTn id="19" dur="1" fill="hold">
                                          <p:stCondLst>
                                            <p:cond delay="0"/>
                                          </p:stCondLst>
                                        </p:cTn>
                                        <p:tgtEl>
                                          <p:spTgt spid="43"/>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44"/>
                                        </p:tgtEl>
                                        <p:attrNameLst>
                                          <p:attrName>style.visibility</p:attrName>
                                        </p:attrNameLst>
                                      </p:cBhvr>
                                      <p:to>
                                        <p:strVal val="hidden"/>
                                      </p:to>
                                    </p:set>
                                  </p:childTnLst>
                                </p:cTn>
                              </p:par>
                            </p:childTnLst>
                          </p:cTn>
                        </p:par>
                        <p:par>
                          <p:cTn id="22" fill="hold">
                            <p:stCondLst>
                              <p:cond delay="0"/>
                            </p:stCondLst>
                            <p:childTnLst>
                              <p:par>
                                <p:cTn id="23" presetID="22" presetClass="entr" presetSubtype="8" fill="hold" nodeType="after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wipe(left)">
                                      <p:cBhvr>
                                        <p:cTn id="25" dur="500"/>
                                        <p:tgtEl>
                                          <p:spTgt spid="48"/>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wipe(left)">
                                      <p:cBhvr>
                                        <p:cTn id="28" dur="500"/>
                                        <p:tgtEl>
                                          <p:spTgt spid="46"/>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wipe(left)">
                                      <p:cBhvr>
                                        <p:cTn id="31" dur="500"/>
                                        <p:tgtEl>
                                          <p:spTgt spid="47"/>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48"/>
                                        </p:tgtEl>
                                        <p:attrNameLst>
                                          <p:attrName>style.visibility</p:attrName>
                                        </p:attrNameLst>
                                      </p:cBhvr>
                                      <p:to>
                                        <p:strVal val="hidden"/>
                                      </p:to>
                                    </p:set>
                                  </p:childTnLst>
                                </p:cTn>
                              </p:par>
                              <p:par>
                                <p:cTn id="36" presetID="1" presetClass="exit" presetSubtype="0" fill="hold" grpId="1" nodeType="withEffect">
                                  <p:stCondLst>
                                    <p:cond delay="0"/>
                                  </p:stCondLst>
                                  <p:childTnLst>
                                    <p:set>
                                      <p:cBhvr>
                                        <p:cTn id="37" dur="1" fill="hold">
                                          <p:stCondLst>
                                            <p:cond delay="0"/>
                                          </p:stCondLst>
                                        </p:cTn>
                                        <p:tgtEl>
                                          <p:spTgt spid="46"/>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47"/>
                                        </p:tgtEl>
                                        <p:attrNameLst>
                                          <p:attrName>style.visibility</p:attrName>
                                        </p:attrNameLst>
                                      </p:cBhvr>
                                      <p:to>
                                        <p:strVal val="hidden"/>
                                      </p:to>
                                    </p:set>
                                  </p:childTnLst>
                                </p:cTn>
                              </p:par>
                            </p:childTnLst>
                          </p:cTn>
                        </p:par>
                        <p:par>
                          <p:cTn id="40" fill="hold">
                            <p:stCondLst>
                              <p:cond delay="0"/>
                            </p:stCondLst>
                            <p:childTnLst>
                              <p:par>
                                <p:cTn id="41" presetID="22" presetClass="entr" presetSubtype="8" fill="hold" nodeType="after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wipe(left)">
                                      <p:cBhvr>
                                        <p:cTn id="43" dur="500"/>
                                        <p:tgtEl>
                                          <p:spTgt spid="51"/>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wipe(left)">
                                      <p:cBhvr>
                                        <p:cTn id="46" dur="500"/>
                                        <p:tgtEl>
                                          <p:spTgt spid="49"/>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wipe(left)">
                                      <p:cBhvr>
                                        <p:cTn id="49" dur="500"/>
                                        <p:tgtEl>
                                          <p:spTgt spid="50"/>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0"/>
                                          </p:stCondLst>
                                        </p:cTn>
                                        <p:tgtEl>
                                          <p:spTgt spid="51"/>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49"/>
                                        </p:tgtEl>
                                        <p:attrNameLst>
                                          <p:attrName>style.visibility</p:attrName>
                                        </p:attrNameLst>
                                      </p:cBhvr>
                                      <p:to>
                                        <p:strVal val="hidden"/>
                                      </p:to>
                                    </p:set>
                                  </p:childTnLst>
                                </p:cTn>
                              </p:par>
                              <p:par>
                                <p:cTn id="56" presetID="1" presetClass="exit" presetSubtype="0" fill="hold" grpId="1" nodeType="withEffect">
                                  <p:stCondLst>
                                    <p:cond delay="0"/>
                                  </p:stCondLst>
                                  <p:childTnLst>
                                    <p:set>
                                      <p:cBhvr>
                                        <p:cTn id="57" dur="1" fill="hold">
                                          <p:stCondLst>
                                            <p:cond delay="0"/>
                                          </p:stCondLst>
                                        </p:cTn>
                                        <p:tgtEl>
                                          <p:spTgt spid="50"/>
                                        </p:tgtEl>
                                        <p:attrNameLst>
                                          <p:attrName>style.visibility</p:attrName>
                                        </p:attrNameLst>
                                      </p:cBhvr>
                                      <p:to>
                                        <p:strVal val="hidden"/>
                                      </p:to>
                                    </p:set>
                                  </p:childTnLst>
                                </p:cTn>
                              </p:par>
                            </p:childTnLst>
                          </p:cTn>
                        </p:par>
                        <p:par>
                          <p:cTn id="58" fill="hold">
                            <p:stCondLst>
                              <p:cond delay="0"/>
                            </p:stCondLst>
                            <p:childTnLst>
                              <p:par>
                                <p:cTn id="59" presetID="22" presetClass="entr" presetSubtype="8" fill="hold" nodeType="after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wipe(left)">
                                      <p:cBhvr>
                                        <p:cTn id="61" dur="500"/>
                                        <p:tgtEl>
                                          <p:spTgt spid="54"/>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52"/>
                                        </p:tgtEl>
                                        <p:attrNameLst>
                                          <p:attrName>style.visibility</p:attrName>
                                        </p:attrNameLst>
                                      </p:cBhvr>
                                      <p:to>
                                        <p:strVal val="visible"/>
                                      </p:to>
                                    </p:set>
                                    <p:animEffect transition="in" filter="wipe(left)">
                                      <p:cBhvr>
                                        <p:cTn id="64" dur="500"/>
                                        <p:tgtEl>
                                          <p:spTgt spid="52"/>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animEffect transition="in" filter="wipe(left)">
                                      <p:cBhvr>
                                        <p:cTn id="6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P spid="43" grpId="1" bldLvl="0" animBg="1"/>
      <p:bldP spid="44" grpId="0" bldLvl="0" animBg="1"/>
      <p:bldP spid="44" grpId="1" bldLvl="0" animBg="1"/>
      <p:bldP spid="46" grpId="0" bldLvl="0" animBg="1"/>
      <p:bldP spid="46" grpId="1" bldLvl="0" animBg="1"/>
      <p:bldP spid="47" grpId="0" bldLvl="0" animBg="1"/>
      <p:bldP spid="47" grpId="1" bldLvl="0" animBg="1"/>
      <p:bldP spid="49" grpId="0" bldLvl="0" animBg="1"/>
      <p:bldP spid="49" grpId="1" bldLvl="0" animBg="1"/>
      <p:bldP spid="52" grpId="0" bldLvl="0" animBg="1"/>
      <p:bldP spid="50" grpId="0" bldLvl="0" animBg="1"/>
      <p:bldP spid="50" grpId="1" bldLvl="0" animBg="1"/>
      <p:bldP spid="53"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292" y="572758"/>
            <a:ext cx="3911746"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smtClean="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smtClean="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a:solidFill>
                  <a:srgbClr val="1369B2"/>
                </a:solidFill>
                <a:latin typeface="微软雅黑" panose="020B0503020204020204" pitchFamily="34" charset="-122"/>
                <a:ea typeface="微软雅黑" panose="020B0503020204020204" pitchFamily="34" charset="-122"/>
                <a:cs typeface="+mn-ea"/>
                <a:sym typeface="+mn-lt"/>
              </a:rPr>
              <a:t> </a:t>
            </a:r>
            <a:r>
              <a:rPr lang="en-US" altLang="zh-CN" sz="2400" smtClean="0">
                <a:solidFill>
                  <a:srgbClr val="1369B2"/>
                </a:solidFill>
                <a:latin typeface="微软雅黑" panose="020B0503020204020204" pitchFamily="34" charset="-122"/>
                <a:ea typeface="微软雅黑" panose="020B0503020204020204" pitchFamily="34" charset="-122"/>
                <a:cs typeface="+mn-ea"/>
                <a:sym typeface="+mn-lt"/>
              </a:rPr>
              <a:t>Summary</a:t>
            </a:r>
            <a:endParaRPr lang="en-GB" sz="240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09935" y="1433220"/>
            <a:ext cx="10151132" cy="1967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sz="2000">
                <a:latin typeface="微软雅黑" panose="020B0503020204020204" pitchFamily="34" charset="-122"/>
                <a:ea typeface="微软雅黑" panose="020B0503020204020204" pitchFamily="34" charset="-122"/>
              </a:rPr>
              <a:t>图形图像在Android应用中会经常用到，如一些程序的图标、界面的美化等都离不开图形图像。Android系统对图形图像的处理非常强大，对于2D图像它没有沿用Java中的图形处理类，而是使用了自定义的处理类，接下来本章将针对</a:t>
            </a:r>
            <a:r>
              <a:rPr sz="2000">
                <a:solidFill>
                  <a:srgbClr val="0070C0"/>
                </a:solidFill>
                <a:latin typeface="微软雅黑" panose="020B0503020204020204" pitchFamily="34" charset="-122"/>
                <a:ea typeface="微软雅黑" panose="020B0503020204020204" pitchFamily="34" charset="-122"/>
              </a:rPr>
              <a:t>Android常用的绘图类</a:t>
            </a:r>
            <a:r>
              <a:rPr sz="2000">
                <a:latin typeface="微软雅黑" panose="020B0503020204020204" pitchFamily="34" charset="-122"/>
                <a:ea typeface="微软雅黑" panose="020B0503020204020204" pitchFamily="34" charset="-122"/>
              </a:rPr>
              <a:t>、</a:t>
            </a:r>
            <a:r>
              <a:rPr sz="2000">
                <a:solidFill>
                  <a:srgbClr val="0070C0"/>
                </a:solidFill>
                <a:latin typeface="微软雅黑" panose="020B0503020204020204" pitchFamily="34" charset="-122"/>
                <a:ea typeface="微软雅黑" panose="020B0503020204020204" pitchFamily="34" charset="-122"/>
              </a:rPr>
              <a:t>图形图像特效</a:t>
            </a:r>
            <a:r>
              <a:rPr sz="2000">
                <a:latin typeface="微软雅黑" panose="020B0503020204020204" pitchFamily="34" charset="-122"/>
                <a:ea typeface="微软雅黑" panose="020B0503020204020204" pitchFamily="34" charset="-122"/>
              </a:rPr>
              <a:t>以及</a:t>
            </a:r>
            <a:r>
              <a:rPr sz="2000">
                <a:solidFill>
                  <a:srgbClr val="0070C0"/>
                </a:solidFill>
                <a:latin typeface="微软雅黑" panose="020B0503020204020204" pitchFamily="34" charset="-122"/>
                <a:ea typeface="微软雅黑" panose="020B0503020204020204" pitchFamily="34" charset="-122"/>
              </a:rPr>
              <a:t>动画</a:t>
            </a:r>
            <a:r>
              <a:rPr sz="2000">
                <a:latin typeface="微软雅黑" panose="020B0503020204020204" pitchFamily="34" charset="-122"/>
                <a:ea typeface="微软雅黑" panose="020B0503020204020204" pitchFamily="34" charset="-122"/>
              </a:rPr>
              <a:t>进行讲解</a:t>
            </a:r>
            <a:r>
              <a:rPr lang="zh-CN" sz="2000">
                <a:latin typeface="微软雅黑" panose="020B0503020204020204" pitchFamily="34" charset="-122"/>
                <a:ea typeface="微软雅黑" panose="020B0503020204020204" pitchFamily="34" charset="-122"/>
              </a:rPr>
              <a:t>。</a:t>
            </a:r>
            <a:endParaRPr lang="zh-CN" sz="2000">
              <a:latin typeface="微软雅黑" panose="020B0503020204020204" pitchFamily="34" charset="-122"/>
              <a:ea typeface="微软雅黑" panose="020B0503020204020204" pitchFamily="34" charset="-122"/>
            </a:endParaRPr>
          </a:p>
        </p:txBody>
      </p:sp>
      <p:pic>
        <p:nvPicPr>
          <p:cNvPr id="4" name="Picture 2" descr="C:\Users\Administrator\Desktop\ppt展示模板-8.png"/>
          <p:cNvPicPr>
            <a:picLocks noChangeAspect="1" noChangeArrowheads="1"/>
          </p:cNvPicPr>
          <p:nvPr/>
        </p:nvPicPr>
        <p:blipFill>
          <a:blip r:embed="rId1"/>
          <a:srcRect/>
          <a:stretch>
            <a:fillRect/>
          </a:stretch>
        </p:blipFill>
        <p:spPr bwMode="auto">
          <a:xfrm>
            <a:off x="4006952" y="3718484"/>
            <a:ext cx="4551518" cy="2738439"/>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4699946" y="4094625"/>
            <a:ext cx="3210452" cy="1800200"/>
          </a:xfrm>
          <a:prstGeom prst="rect">
            <a:avLst/>
          </a:prstGeom>
          <a:blipFill>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800">
              <a:latin typeface="Arial" panose="020B0604020202020204" pitchFamily="34" charset="0"/>
              <a:ea typeface="思源黑体 CN Regular" panose="020B0500000000000000"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2"/>
          <p:cNvSpPr txBox="1"/>
          <p:nvPr/>
        </p:nvSpPr>
        <p:spPr bwMode="auto">
          <a:xfrm>
            <a:off x="1343025" y="1917700"/>
            <a:ext cx="9856470" cy="1217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0">
              <a:lnSpc>
                <a:spcPct val="150000"/>
              </a:lnSpc>
              <a:spcBef>
                <a:spcPct val="20000"/>
              </a:spcBef>
              <a:buFontTx/>
              <a:buNone/>
            </a:pPr>
            <a:r>
              <a:rPr lang="zh-CN" altLang="zh-CN" dirty="0">
                <a:solidFill>
                  <a:srgbClr val="0070C0"/>
                </a:solidFill>
                <a:sym typeface="+mn-ea"/>
              </a:rPr>
              <a:t>平移动画</a:t>
            </a:r>
            <a:r>
              <a:rPr lang="zh-CN" altLang="zh-CN" dirty="0">
                <a:sym typeface="+mn-ea"/>
              </a:rPr>
              <a:t>是通过指定动画的开始位置、结束位置以及动画持续时长来实现</a:t>
            </a:r>
            <a:r>
              <a:rPr lang="zh-CN" altLang="zh-CN" dirty="0">
                <a:solidFill>
                  <a:schemeClr val="tx1">
                    <a:lumMod val="85000"/>
                    <a:lumOff val="15000"/>
                  </a:schemeClr>
                </a:solidFill>
                <a:sym typeface="+mn-ea"/>
              </a:rPr>
              <a:t>的</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smtClean="0">
                <a:solidFill>
                  <a:srgbClr val="595959"/>
                </a:solidFill>
                <a:latin typeface="微软雅黑" panose="020B0503020204020204" pitchFamily="34" charset="-122"/>
                <a:ea typeface="微软雅黑" panose="020B0503020204020204" pitchFamily="34" charset="-122"/>
                <a:cs typeface="+mn-ea"/>
                <a:sym typeface="+mn-lt"/>
              </a:rPr>
              <a:t>10.3.1</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  </a:t>
            </a:r>
            <a:r>
              <a:rPr sz="2400" b="1" smtClean="0">
                <a:solidFill>
                  <a:srgbClr val="595959"/>
                </a:solidFill>
                <a:latin typeface="微软雅黑" panose="020B0503020204020204" pitchFamily="34" charset="-122"/>
                <a:ea typeface="微软雅黑" panose="020B0503020204020204" pitchFamily="34" charset="-122"/>
                <a:cs typeface="+mn-ea"/>
                <a:sym typeface="+mn-lt"/>
              </a:rPr>
              <a:t>补间动画</a:t>
            </a:r>
            <a:endParaRPr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原创设计师QQ598969553          _3"/>
          <p:cNvSpPr/>
          <p:nvPr/>
        </p:nvSpPr>
        <p:spPr>
          <a:xfrm>
            <a:off x="982980" y="1414780"/>
            <a:ext cx="10333990" cy="4168775"/>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7" name="原创设计师QQ598969553          _6"/>
          <p:cNvSpPr/>
          <p:nvPr/>
        </p:nvSpPr>
        <p:spPr>
          <a:xfrm>
            <a:off x="1737360" y="1162685"/>
            <a:ext cx="1638935" cy="519430"/>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nchorCtr="0"/>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450340"/>
            <a:r>
              <a:rPr lang="zh-CN" sz="2000" smtClean="0">
                <a:solidFill>
                  <a:schemeClr val="bg1"/>
                </a:solidFill>
                <a:latin typeface="微软雅黑" panose="020B0503020204020204" pitchFamily="34" charset="-122"/>
                <a:ea typeface="微软雅黑" panose="020B0503020204020204" pitchFamily="34" charset="-122"/>
                <a:cs typeface="+mn-ea"/>
                <a:sym typeface="+mn-lt"/>
              </a:rPr>
              <a:t>平移动画</a:t>
            </a:r>
            <a:endParaRPr lang="zh-CN" sz="2000" smtClean="0">
              <a:solidFill>
                <a:schemeClr val="bg1"/>
              </a:solidFill>
              <a:latin typeface="微软雅黑" panose="020B0503020204020204" pitchFamily="34" charset="-122"/>
              <a:ea typeface="微软雅黑" panose="020B0503020204020204" pitchFamily="34" charset="-122"/>
              <a:cs typeface="+mn-ea"/>
              <a:sym typeface="+mn-lt"/>
            </a:endParaRPr>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bwMode="auto">
          <a:xfrm>
            <a:off x="5663849" y="3789407"/>
            <a:ext cx="110877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nodeType="clickEffect">
                                  <p:stCondLst>
                                    <p:cond delay="0"/>
                                  </p:stCondLst>
                                  <p:childTnLst>
                                    <p:animMotion origin="layout" path="M -3.88889E-6 -4.44444E-6 L 0.31459 0.00024 " pathEditMode="relative" ptsTypes="AA">
                                      <p:cBhvr>
                                        <p:cTn id="11" dur="2000" fill="hold"/>
                                        <p:tgtEl>
                                          <p:spTgt spid="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原创设计师QQ598969553          _3"/>
          <p:cNvSpPr/>
          <p:nvPr/>
        </p:nvSpPr>
        <p:spPr>
          <a:xfrm>
            <a:off x="1778635" y="1196975"/>
            <a:ext cx="9475470" cy="5464810"/>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smtClean="0">
                <a:solidFill>
                  <a:srgbClr val="595959"/>
                </a:solidFill>
                <a:latin typeface="微软雅黑" panose="020B0503020204020204" pitchFamily="34" charset="-122"/>
                <a:ea typeface="微软雅黑" panose="020B0503020204020204" pitchFamily="34" charset="-122"/>
                <a:cs typeface="+mn-ea"/>
                <a:sym typeface="+mn-lt"/>
              </a:rPr>
              <a:t>10.3.1</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  </a:t>
            </a:r>
            <a:r>
              <a:rPr sz="2400" b="1" smtClean="0">
                <a:solidFill>
                  <a:srgbClr val="595959"/>
                </a:solidFill>
                <a:latin typeface="微软雅黑" panose="020B0503020204020204" pitchFamily="34" charset="-122"/>
                <a:ea typeface="微软雅黑" panose="020B0503020204020204" pitchFamily="34" charset="-122"/>
                <a:cs typeface="+mn-ea"/>
                <a:sym typeface="+mn-lt"/>
              </a:rPr>
              <a:t>补间动画</a:t>
            </a:r>
            <a:endParaRPr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0" name="原创设计师QQ598969553          _6"/>
          <p:cNvSpPr/>
          <p:nvPr/>
        </p:nvSpPr>
        <p:spPr>
          <a:xfrm>
            <a:off x="2566670" y="909320"/>
            <a:ext cx="1995805" cy="519430"/>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nchorCtr="0"/>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450340"/>
            <a:r>
              <a:rPr lang="zh-CN" sz="2000" smtClean="0">
                <a:solidFill>
                  <a:schemeClr val="bg1"/>
                </a:solidFill>
                <a:latin typeface="微软雅黑" panose="020B0503020204020204" pitchFamily="34" charset="-122"/>
                <a:ea typeface="微软雅黑" panose="020B0503020204020204" pitchFamily="34" charset="-122"/>
                <a:cs typeface="+mn-ea"/>
                <a:sym typeface="+mn-lt"/>
              </a:rPr>
              <a:t>平移动画代码</a:t>
            </a:r>
            <a:endParaRPr lang="zh-CN" sz="2000" smtClean="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9" name="TextBox 28"/>
          <p:cNvSpPr txBox="1"/>
          <p:nvPr/>
        </p:nvSpPr>
        <p:spPr>
          <a:xfrm>
            <a:off x="2150110" y="1557655"/>
            <a:ext cx="8626475" cy="4661535"/>
          </a:xfrm>
          <a:prstGeom prst="rect">
            <a:avLst/>
          </a:prstGeom>
          <a:solidFill>
            <a:schemeClr val="bg1">
              <a:lumMod val="95000"/>
            </a:schemeClr>
          </a:solidFill>
          <a:ln w="19050">
            <a:noFill/>
          </a:ln>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altLang="zh-CN"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&lt;?xml version="1.0" encoding="utf-8"?&gt;</a:t>
            </a:r>
            <a:endParaRPr kumimoji="0" lang="en-US" altLang="zh-CN"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defTabSz="914400" eaLnBrk="1" fontAlgn="auto" latinLnBrk="0" hangingPunct="1">
              <a:lnSpc>
                <a:spcPct val="15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&lt;set xmlns:android="http://schemas.android.com/apk/res/android"&gt;</a:t>
            </a:r>
            <a:endParaRPr kumimoji="0" lang="en-US" altLang="zh-CN"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defTabSz="914400" eaLnBrk="1" fontAlgn="auto" latinLnBrk="0" hangingPunct="1">
              <a:lnSpc>
                <a:spcPct val="15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&lt;translate</a:t>
            </a:r>
            <a:endParaRPr kumimoji="0" lang="en-US" altLang="zh-CN"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defTabSz="914400" eaLnBrk="1" fontAlgn="auto" latinLnBrk="0" hangingPunct="1">
              <a:lnSpc>
                <a:spcPct val="15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android:fromXDelta="0.0"</a:t>
            </a:r>
            <a:endParaRPr kumimoji="0" lang="en-US" altLang="zh-CN"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defTabSz="914400" eaLnBrk="1" fontAlgn="auto" latinLnBrk="0" hangingPunct="1">
              <a:lnSpc>
                <a:spcPct val="15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android:fromYDelta="0.0"</a:t>
            </a:r>
            <a:endParaRPr kumimoji="0" lang="en-US" altLang="zh-CN"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defTabSz="914400" eaLnBrk="1" fontAlgn="auto" latinLnBrk="0" hangingPunct="1">
              <a:lnSpc>
                <a:spcPct val="15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android:toXDelta="100"</a:t>
            </a:r>
            <a:endParaRPr kumimoji="0" lang="en-US" altLang="zh-CN"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defTabSz="914400" eaLnBrk="1" fontAlgn="auto" latinLnBrk="0" hangingPunct="1">
              <a:lnSpc>
                <a:spcPct val="15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android:toYDelta="0.0"</a:t>
            </a:r>
            <a:endParaRPr kumimoji="0" lang="en-US" altLang="zh-CN"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defTabSz="914400" eaLnBrk="1" fontAlgn="auto" latinLnBrk="0" hangingPunct="1">
              <a:lnSpc>
                <a:spcPct val="15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android:repeatCount="infinite"</a:t>
            </a:r>
            <a:endParaRPr kumimoji="0" lang="en-US" altLang="zh-CN"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defTabSz="914400" eaLnBrk="1" fontAlgn="auto" latinLnBrk="0" hangingPunct="1">
              <a:lnSpc>
                <a:spcPct val="15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android:repeatMode="reverse"</a:t>
            </a:r>
            <a:endParaRPr kumimoji="0" lang="en-US" altLang="zh-CN"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defTabSz="914400" eaLnBrk="1" fontAlgn="auto" latinLnBrk="0" hangingPunct="1">
              <a:lnSpc>
                <a:spcPct val="15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android:duration="4000"/&gt;</a:t>
            </a:r>
            <a:endParaRPr kumimoji="0" lang="en-US" altLang="zh-CN"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defTabSz="914400" eaLnBrk="1" fontAlgn="auto" latinLnBrk="0" hangingPunct="1">
              <a:lnSpc>
                <a:spcPct val="15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&lt;/set&gt;</a:t>
            </a:r>
            <a:endParaRPr kumimoji="0" lang="en-US" altLang="zh-CN"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0" name="矩形 29"/>
          <p:cNvSpPr/>
          <p:nvPr/>
        </p:nvSpPr>
        <p:spPr bwMode="auto">
          <a:xfrm>
            <a:off x="2958465" y="2874963"/>
            <a:ext cx="2963545" cy="396000"/>
          </a:xfrm>
          <a:prstGeom prst="rect">
            <a:avLst/>
          </a:prstGeom>
          <a:ln w="19050">
            <a:solidFill>
              <a:srgbClr val="0075CC"/>
            </a:solidFill>
          </a:ln>
        </p:spPr>
        <p:txBody>
          <a:bodyPr wrap="square" anchor="ctr">
            <a:spAutoFit/>
          </a:bodyPr>
          <a:lstStyle/>
          <a:p>
            <a:pPr algn="ctr"/>
            <a:endParaRPr lang="zh-CN" altLang="en-US" dirty="0">
              <a:ea typeface="宋体" panose="02010600030101010101" pitchFamily="2" charset="-122"/>
            </a:endParaRPr>
          </a:p>
        </p:txBody>
      </p:sp>
      <p:sp>
        <p:nvSpPr>
          <p:cNvPr id="31" name="圆角矩形 30"/>
          <p:cNvSpPr/>
          <p:nvPr/>
        </p:nvSpPr>
        <p:spPr bwMode="auto">
          <a:xfrm>
            <a:off x="6283325" y="2816939"/>
            <a:ext cx="4670425" cy="408148"/>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r>
              <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指定动画开始时</a:t>
            </a:r>
            <a:r>
              <a:rPr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View</a:t>
            </a:r>
            <a:r>
              <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轴坐标（原始位置）</a:t>
            </a: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32" name="直接箭头连接符 31"/>
          <p:cNvCxnSpPr/>
          <p:nvPr/>
        </p:nvCxnSpPr>
        <p:spPr bwMode="auto">
          <a:xfrm flipV="1">
            <a:off x="5942196" y="3039452"/>
            <a:ext cx="320675" cy="1588"/>
          </a:xfrm>
          <a:prstGeom prst="straightConnector1">
            <a:avLst/>
          </a:prstGeom>
          <a:noFill/>
          <a:ln w="28575" cap="flat" cmpd="sng" algn="ctr">
            <a:solidFill>
              <a:srgbClr val="0075CC"/>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矩形 32"/>
          <p:cNvSpPr/>
          <p:nvPr/>
        </p:nvSpPr>
        <p:spPr bwMode="auto">
          <a:xfrm>
            <a:off x="2958465" y="3270885"/>
            <a:ext cx="2968625" cy="396000"/>
          </a:xfrm>
          <a:prstGeom prst="rect">
            <a:avLst/>
          </a:prstGeom>
          <a:ln w="19050">
            <a:solidFill>
              <a:srgbClr val="0075CC"/>
            </a:solidFill>
          </a:ln>
        </p:spPr>
        <p:txBody>
          <a:bodyPr wrap="square" anchor="ctr">
            <a:spAutoFit/>
          </a:bodyPr>
          <a:lstStyle/>
          <a:p>
            <a:pPr algn="ctr"/>
            <a:endParaRPr lang="zh-CN" altLang="en-US" dirty="0">
              <a:ea typeface="宋体" panose="02010600030101010101" pitchFamily="2" charset="-122"/>
            </a:endParaRPr>
          </a:p>
        </p:txBody>
      </p:sp>
      <p:sp>
        <p:nvSpPr>
          <p:cNvPr id="34" name="圆角矩形 33"/>
          <p:cNvSpPr/>
          <p:nvPr/>
        </p:nvSpPr>
        <p:spPr bwMode="auto">
          <a:xfrm>
            <a:off x="6292850" y="3271870"/>
            <a:ext cx="4660265" cy="408240"/>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r>
              <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指定动画开始时View的Y轴坐标（原始位置）</a:t>
            </a: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35" name="直接箭头连接符 34"/>
          <p:cNvCxnSpPr/>
          <p:nvPr/>
        </p:nvCxnSpPr>
        <p:spPr bwMode="auto">
          <a:xfrm>
            <a:off x="5951721" y="3471252"/>
            <a:ext cx="341313" cy="0"/>
          </a:xfrm>
          <a:prstGeom prst="straightConnector1">
            <a:avLst/>
          </a:prstGeom>
          <a:noFill/>
          <a:ln w="28575" cap="flat" cmpd="sng" algn="ctr">
            <a:solidFill>
              <a:srgbClr val="0075CC"/>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矩形 35"/>
          <p:cNvSpPr/>
          <p:nvPr/>
        </p:nvSpPr>
        <p:spPr bwMode="auto">
          <a:xfrm>
            <a:off x="2961005" y="3681413"/>
            <a:ext cx="2961640" cy="396000"/>
          </a:xfrm>
          <a:prstGeom prst="rect">
            <a:avLst/>
          </a:prstGeom>
          <a:ln w="19050">
            <a:solidFill>
              <a:srgbClr val="0075CC"/>
            </a:solidFill>
          </a:ln>
        </p:spPr>
        <p:txBody>
          <a:bodyPr wrap="square" anchor="ctr">
            <a:spAutoFit/>
          </a:bodyPr>
          <a:lstStyle/>
          <a:p>
            <a:pPr algn="ctr"/>
            <a:endParaRPr lang="zh-CN" altLang="en-US" dirty="0">
              <a:ea typeface="宋体" panose="02010600030101010101" pitchFamily="2" charset="-122"/>
            </a:endParaRPr>
          </a:p>
        </p:txBody>
      </p:sp>
      <p:sp>
        <p:nvSpPr>
          <p:cNvPr id="37" name="圆角矩形 36"/>
          <p:cNvSpPr/>
          <p:nvPr/>
        </p:nvSpPr>
        <p:spPr bwMode="auto">
          <a:xfrm>
            <a:off x="6323196" y="3654241"/>
            <a:ext cx="3460080" cy="408194"/>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r>
              <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指定动画结束时View的X轴坐标</a:t>
            </a: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38" name="直接箭头连接符 37"/>
          <p:cNvCxnSpPr/>
          <p:nvPr/>
        </p:nvCxnSpPr>
        <p:spPr bwMode="auto">
          <a:xfrm>
            <a:off x="5953309" y="3868127"/>
            <a:ext cx="369887" cy="0"/>
          </a:xfrm>
          <a:prstGeom prst="straightConnector1">
            <a:avLst/>
          </a:prstGeom>
          <a:noFill/>
          <a:ln w="28575" cap="flat" cmpd="sng" algn="ctr">
            <a:solidFill>
              <a:srgbClr val="0075CC"/>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矩形 38"/>
          <p:cNvSpPr/>
          <p:nvPr/>
        </p:nvSpPr>
        <p:spPr bwMode="auto">
          <a:xfrm>
            <a:off x="2961005" y="4052888"/>
            <a:ext cx="2961640" cy="460375"/>
          </a:xfrm>
          <a:prstGeom prst="rect">
            <a:avLst/>
          </a:prstGeom>
          <a:ln w="19050">
            <a:solidFill>
              <a:srgbClr val="0075CC"/>
            </a:solidFill>
          </a:ln>
        </p:spPr>
        <p:txBody>
          <a:bodyPr wrap="square" anchor="ctr">
            <a:spAutoFit/>
          </a:bodyPr>
          <a:lstStyle/>
          <a:p>
            <a:pPr algn="ctr"/>
            <a:endParaRPr lang="zh-CN" altLang="en-US" dirty="0">
              <a:ea typeface="宋体" panose="02010600030101010101" pitchFamily="2" charset="-122"/>
            </a:endParaRPr>
          </a:p>
        </p:txBody>
      </p:sp>
      <p:sp>
        <p:nvSpPr>
          <p:cNvPr id="40" name="圆角矩形 39"/>
          <p:cNvSpPr/>
          <p:nvPr/>
        </p:nvSpPr>
        <p:spPr bwMode="auto">
          <a:xfrm>
            <a:off x="6313672" y="4086289"/>
            <a:ext cx="4693742" cy="408194"/>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r>
              <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指定动画结束时View的Y轴坐标（原始位置）</a:t>
            </a: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41" name="直接箭头连接符 40"/>
          <p:cNvCxnSpPr/>
          <p:nvPr/>
        </p:nvCxnSpPr>
        <p:spPr bwMode="auto">
          <a:xfrm>
            <a:off x="5942196" y="4290402"/>
            <a:ext cx="381000" cy="0"/>
          </a:xfrm>
          <a:prstGeom prst="straightConnector1">
            <a:avLst/>
          </a:prstGeom>
          <a:noFill/>
          <a:ln w="28575" cap="flat" cmpd="sng" algn="ctr">
            <a:solidFill>
              <a:srgbClr val="0075CC"/>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left)">
                                      <p:cBhvr>
                                        <p:cTn id="10" dur="500"/>
                                        <p:tgtEl>
                                          <p:spTgt spid="3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wipe(left)">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32"/>
                                        </p:tgtEl>
                                        <p:attrNameLst>
                                          <p:attrName>style.visibility</p:attrName>
                                        </p:attrNameLst>
                                      </p:cBhvr>
                                      <p:to>
                                        <p:strVal val="hidden"/>
                                      </p:to>
                                    </p:set>
                                  </p:childTnLst>
                                </p:cTn>
                              </p:par>
                              <p:par>
                                <p:cTn id="18" presetID="1" presetClass="exit" presetSubtype="0" fill="hold" grpId="1" nodeType="withEffect">
                                  <p:stCondLst>
                                    <p:cond delay="0"/>
                                  </p:stCondLst>
                                  <p:childTnLst>
                                    <p:set>
                                      <p:cBhvr>
                                        <p:cTn id="19" dur="1" fill="hold">
                                          <p:stCondLst>
                                            <p:cond delay="0"/>
                                          </p:stCondLst>
                                        </p:cTn>
                                        <p:tgtEl>
                                          <p:spTgt spid="30"/>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31"/>
                                        </p:tgtEl>
                                        <p:attrNameLst>
                                          <p:attrName>style.visibility</p:attrName>
                                        </p:attrNameLst>
                                      </p:cBhvr>
                                      <p:to>
                                        <p:strVal val="hidden"/>
                                      </p:to>
                                    </p:set>
                                  </p:childTnLst>
                                </p:cTn>
                              </p:par>
                            </p:childTnLst>
                          </p:cTn>
                        </p:par>
                        <p:par>
                          <p:cTn id="22" fill="hold">
                            <p:stCondLst>
                              <p:cond delay="0"/>
                            </p:stCondLst>
                            <p:childTnLst>
                              <p:par>
                                <p:cTn id="23" presetID="22" presetClass="entr" presetSubtype="8" fill="hold" nodeType="after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wipe(left)">
                                      <p:cBhvr>
                                        <p:cTn id="25" dur="500"/>
                                        <p:tgtEl>
                                          <p:spTgt spid="3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wipe(left)">
                                      <p:cBhvr>
                                        <p:cTn id="28" dur="500"/>
                                        <p:tgtEl>
                                          <p:spTgt spid="33"/>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wipe(left)">
                                      <p:cBhvr>
                                        <p:cTn id="31" dur="500"/>
                                        <p:tgtEl>
                                          <p:spTgt spid="3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35"/>
                                        </p:tgtEl>
                                        <p:attrNameLst>
                                          <p:attrName>style.visibility</p:attrName>
                                        </p:attrNameLst>
                                      </p:cBhvr>
                                      <p:to>
                                        <p:strVal val="hidden"/>
                                      </p:to>
                                    </p:set>
                                  </p:childTnLst>
                                </p:cTn>
                              </p:par>
                              <p:par>
                                <p:cTn id="36" presetID="1" presetClass="exit" presetSubtype="0" fill="hold" grpId="1" nodeType="withEffect">
                                  <p:stCondLst>
                                    <p:cond delay="0"/>
                                  </p:stCondLst>
                                  <p:childTnLst>
                                    <p:set>
                                      <p:cBhvr>
                                        <p:cTn id="37" dur="1" fill="hold">
                                          <p:stCondLst>
                                            <p:cond delay="0"/>
                                          </p:stCondLst>
                                        </p:cTn>
                                        <p:tgtEl>
                                          <p:spTgt spid="33"/>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34"/>
                                        </p:tgtEl>
                                        <p:attrNameLst>
                                          <p:attrName>style.visibility</p:attrName>
                                        </p:attrNameLst>
                                      </p:cBhvr>
                                      <p:to>
                                        <p:strVal val="hidden"/>
                                      </p:to>
                                    </p:set>
                                  </p:childTnLst>
                                </p:cTn>
                              </p:par>
                            </p:childTnLst>
                          </p:cTn>
                        </p:par>
                        <p:par>
                          <p:cTn id="40" fill="hold">
                            <p:stCondLst>
                              <p:cond delay="0"/>
                            </p:stCondLst>
                            <p:childTnLst>
                              <p:par>
                                <p:cTn id="41" presetID="22" presetClass="entr" presetSubtype="8" fill="hold"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left)">
                                      <p:cBhvr>
                                        <p:cTn id="43" dur="500"/>
                                        <p:tgtEl>
                                          <p:spTgt spid="38"/>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wipe(left)">
                                      <p:cBhvr>
                                        <p:cTn id="46" dur="500"/>
                                        <p:tgtEl>
                                          <p:spTgt spid="36"/>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wipe(left)">
                                      <p:cBhvr>
                                        <p:cTn id="49" dur="500"/>
                                        <p:tgtEl>
                                          <p:spTgt spid="37"/>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0"/>
                                          </p:stCondLst>
                                        </p:cTn>
                                        <p:tgtEl>
                                          <p:spTgt spid="38"/>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36"/>
                                        </p:tgtEl>
                                        <p:attrNameLst>
                                          <p:attrName>style.visibility</p:attrName>
                                        </p:attrNameLst>
                                      </p:cBhvr>
                                      <p:to>
                                        <p:strVal val="hidden"/>
                                      </p:to>
                                    </p:set>
                                  </p:childTnLst>
                                </p:cTn>
                              </p:par>
                              <p:par>
                                <p:cTn id="56" presetID="1" presetClass="exit" presetSubtype="0" fill="hold" grpId="1" nodeType="withEffect">
                                  <p:stCondLst>
                                    <p:cond delay="0"/>
                                  </p:stCondLst>
                                  <p:childTnLst>
                                    <p:set>
                                      <p:cBhvr>
                                        <p:cTn id="57" dur="1" fill="hold">
                                          <p:stCondLst>
                                            <p:cond delay="0"/>
                                          </p:stCondLst>
                                        </p:cTn>
                                        <p:tgtEl>
                                          <p:spTgt spid="37"/>
                                        </p:tgtEl>
                                        <p:attrNameLst>
                                          <p:attrName>style.visibility</p:attrName>
                                        </p:attrNameLst>
                                      </p:cBhvr>
                                      <p:to>
                                        <p:strVal val="hidden"/>
                                      </p:to>
                                    </p:set>
                                  </p:childTnLst>
                                </p:cTn>
                              </p:par>
                            </p:childTnLst>
                          </p:cTn>
                        </p:par>
                        <p:par>
                          <p:cTn id="58" fill="hold">
                            <p:stCondLst>
                              <p:cond delay="0"/>
                            </p:stCondLst>
                            <p:childTnLst>
                              <p:par>
                                <p:cTn id="59" presetID="22" presetClass="entr" presetSubtype="8" fill="hold" nodeType="after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wipe(left)">
                                      <p:cBhvr>
                                        <p:cTn id="61" dur="500"/>
                                        <p:tgtEl>
                                          <p:spTgt spid="41"/>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wipe(left)">
                                      <p:cBhvr>
                                        <p:cTn id="64" dur="500"/>
                                        <p:tgtEl>
                                          <p:spTgt spid="39"/>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wipe(left)">
                                      <p:cBhvr>
                                        <p:cTn id="6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0" grpId="1" bldLvl="0" animBg="1"/>
      <p:bldP spid="31" grpId="0" bldLvl="0" animBg="1"/>
      <p:bldP spid="31" grpId="1" bldLvl="0" animBg="1"/>
      <p:bldP spid="33" grpId="0" bldLvl="0" animBg="1"/>
      <p:bldP spid="33" grpId="1" bldLvl="0" animBg="1"/>
      <p:bldP spid="34" grpId="0" bldLvl="0" animBg="1"/>
      <p:bldP spid="34" grpId="1" bldLvl="0" animBg="1"/>
      <p:bldP spid="36" grpId="0" bldLvl="0" animBg="1"/>
      <p:bldP spid="36" grpId="1" bldLvl="0" animBg="1"/>
      <p:bldP spid="37" grpId="0" bldLvl="0" animBg="1"/>
      <p:bldP spid="37" grpId="1" bldLvl="0" animBg="1"/>
      <p:bldP spid="39" grpId="0" bldLvl="0" animBg="1"/>
      <p:bldP spid="40"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43691" y="932830"/>
            <a:ext cx="9793088" cy="506730"/>
          </a:xfrm>
          <a:prstGeom prst="rect">
            <a:avLst/>
          </a:prstGeom>
        </p:spPr>
        <p:txBody>
          <a:bodyPr wrap="square">
            <a:spAutoFit/>
          </a:bodyPr>
          <a:lstStyle/>
          <a:p>
            <a:pPr>
              <a:lnSpc>
                <a:spcPct val="150000"/>
              </a:lnSpc>
            </a:pPr>
            <a:r>
              <a:rPr lang="zh-CN" altLang="en-US" sz="1800">
                <a:latin typeface="微软雅黑" panose="020B0503020204020204" pitchFamily="34" charset="-122"/>
                <a:ea typeface="微软雅黑" panose="020B0503020204020204" pitchFamily="34" charset="-122"/>
              </a:rPr>
              <a:t>接下来，我们通过一个案例来演示</a:t>
            </a:r>
            <a:r>
              <a:rPr lang="zh-CN" altLang="en-US" sz="1800">
                <a:solidFill>
                  <a:srgbClr val="0070C0"/>
                </a:solidFill>
                <a:latin typeface="微软雅黑" panose="020B0503020204020204" pitchFamily="34" charset="-122"/>
                <a:ea typeface="微软雅黑" panose="020B0503020204020204" pitchFamily="34" charset="-122"/>
              </a:rPr>
              <a:t>4种补间动画的效果</a:t>
            </a:r>
            <a:r>
              <a:rPr lang="zh-CN" altLang="en-US" sz="1800">
                <a:latin typeface="微软雅黑" panose="020B0503020204020204" pitchFamily="34" charset="-122"/>
                <a:ea typeface="微软雅黑" panose="020B0503020204020204" pitchFamily="34" charset="-122"/>
              </a:rPr>
              <a:t>。</a:t>
            </a: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rPr>
              <a:t>本</a:t>
            </a:r>
            <a:r>
              <a:rPr lang="zh-CN" altLang="en-US" sz="1800" smtClean="0">
                <a:solidFill>
                  <a:schemeClr val="tx1">
                    <a:lumMod val="85000"/>
                    <a:lumOff val="15000"/>
                  </a:schemeClr>
                </a:solidFill>
                <a:latin typeface="微软雅黑" panose="020B0503020204020204" pitchFamily="34" charset="-122"/>
                <a:ea typeface="微软雅黑" panose="020B0503020204020204" pitchFamily="34" charset="-122"/>
              </a:rPr>
              <a:t>案例的界面效果如下</a:t>
            </a: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rPr>
              <a:t>图所示。</a:t>
            </a:r>
            <a:endParaRPr lang="zh-CN" altLang="en-US" sz="1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 name="椭圆 2"/>
          <p:cNvSpPr/>
          <p:nvPr/>
        </p:nvSpPr>
        <p:spPr bwMode="auto">
          <a:xfrm rot="574600">
            <a:off x="1562710" y="1932990"/>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4" name="TextBox 3"/>
          <p:cNvSpPr txBox="1">
            <a:spLocks noChangeArrowheads="1"/>
          </p:cNvSpPr>
          <p:nvPr/>
        </p:nvSpPr>
        <p:spPr bwMode="auto">
          <a:xfrm>
            <a:off x="1604085" y="1964046"/>
            <a:ext cx="349250" cy="369888"/>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rPr>
              <a:t>1</a:t>
            </a:r>
            <a:endParaRPr kumimoji="0" lang="zh-CN" altLang="en-US"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5" name="矩形 4"/>
          <p:cNvSpPr/>
          <p:nvPr/>
        </p:nvSpPr>
        <p:spPr>
          <a:xfrm>
            <a:off x="2051050" y="1922780"/>
            <a:ext cx="1713230" cy="450850"/>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300"/>
              </a:spcAft>
              <a:buClrTx/>
              <a:buSzTx/>
              <a:buFontTx/>
              <a:buNone/>
              <a:defRPr/>
            </a:pPr>
            <a:r>
              <a:rPr kumimoji="0" lang="zh-CN" altLang="en-US" sz="1800" b="1" i="0" u="none" strike="noStrike" kern="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rPr>
              <a:t>创建程序：</a:t>
            </a:r>
            <a:endParaRPr kumimoji="0" lang="en-US" altLang="zh-CN" sz="1800" b="0"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endParaRPr>
          </a:p>
        </p:txBody>
      </p:sp>
      <p:sp>
        <p:nvSpPr>
          <p:cNvPr id="6" name="矩形 5"/>
          <p:cNvSpPr/>
          <p:nvPr/>
        </p:nvSpPr>
        <p:spPr>
          <a:xfrm>
            <a:off x="2035798" y="2650093"/>
            <a:ext cx="1851025" cy="368300"/>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zh-CN" altLang="en-US" sz="1800" b="1" kern="0" noProof="0" smtClean="0">
                <a:ln>
                  <a:noFill/>
                </a:ln>
                <a:solidFill>
                  <a:srgbClr val="0070C0"/>
                </a:solidFill>
                <a:effectLst/>
                <a:uLnTx/>
                <a:uFillTx/>
                <a:latin typeface="微软雅黑" panose="020B0503020204020204" pitchFamily="34" charset="-122"/>
                <a:ea typeface="微软雅黑" panose="020B0503020204020204" pitchFamily="34" charset="-122"/>
                <a:sym typeface="+mn-ea"/>
              </a:rPr>
              <a:t>导入</a:t>
            </a:r>
            <a:r>
              <a:rPr lang="zh-CN" sz="1800" b="1" kern="0" noProof="0" smtClean="0">
                <a:ln>
                  <a:noFill/>
                </a:ln>
                <a:solidFill>
                  <a:srgbClr val="0070C0"/>
                </a:solidFill>
                <a:effectLst/>
                <a:uLnTx/>
                <a:uFillTx/>
                <a:latin typeface="微软雅黑" panose="020B0503020204020204" pitchFamily="34" charset="-122"/>
                <a:ea typeface="微软雅黑" panose="020B0503020204020204" pitchFamily="34" charset="-122"/>
                <a:sym typeface="+mn-ea"/>
              </a:rPr>
              <a:t>界面图片</a:t>
            </a:r>
            <a:r>
              <a:rPr lang="zh-CN" altLang="en-US" sz="1800" b="1" kern="0" noProof="0" smtClean="0">
                <a:ln>
                  <a:noFill/>
                </a:ln>
                <a:solidFill>
                  <a:srgbClr val="0070C0"/>
                </a:solidFill>
                <a:effectLst/>
                <a:uLnTx/>
                <a:uFillTx/>
                <a:latin typeface="微软雅黑" panose="020B0503020204020204" pitchFamily="34" charset="-122"/>
                <a:ea typeface="微软雅黑" panose="020B0503020204020204" pitchFamily="34" charset="-122"/>
                <a:sym typeface="+mn-ea"/>
              </a:rPr>
              <a:t>：</a:t>
            </a:r>
            <a:r>
              <a:rPr kumimoji="0" lang="zh-CN" altLang="en-US" sz="1800" b="1" i="0" u="none" strike="noStrike" kern="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rPr>
              <a:t> </a:t>
            </a:r>
            <a:endParaRPr kumimoji="0" lang="zh-CN" altLang="en-US" sz="1800" b="0" i="0" u="none" strike="noStrike" kern="0" cap="none" spc="0" normalizeH="0" baseline="0" noProof="0" dirty="0">
              <a:ln>
                <a:noFill/>
              </a:ln>
              <a:solidFill>
                <a:srgbClr val="0070C0"/>
              </a:solidFill>
              <a:effectLst/>
              <a:uLnTx/>
              <a:uFillTx/>
              <a:latin typeface="Arial" panose="020B0604020202020204" pitchFamily="34" charset="0"/>
              <a:ea typeface="宋体" panose="02010600030101010101" pitchFamily="2" charset="-122"/>
            </a:endParaRPr>
          </a:p>
        </p:txBody>
      </p:sp>
      <p:cxnSp>
        <p:nvCxnSpPr>
          <p:cNvPr id="7" name="直接连接符 6"/>
          <p:cNvCxnSpPr/>
          <p:nvPr/>
        </p:nvCxnSpPr>
        <p:spPr>
          <a:xfrm>
            <a:off x="1949736" y="2379820"/>
            <a:ext cx="5904000"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cxnSp>
        <p:nvCxnSpPr>
          <p:cNvPr id="8" name="直接连接符 7"/>
          <p:cNvCxnSpPr/>
          <p:nvPr/>
        </p:nvCxnSpPr>
        <p:spPr>
          <a:xfrm>
            <a:off x="1998271" y="3143280"/>
            <a:ext cx="5904000"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9" name="矩形 8"/>
          <p:cNvSpPr/>
          <p:nvPr/>
        </p:nvSpPr>
        <p:spPr>
          <a:xfrm>
            <a:off x="3358515" y="1593850"/>
            <a:ext cx="4298315" cy="769620"/>
          </a:xfrm>
          <a:prstGeom prst="rect">
            <a:avLst/>
          </a:prstGeom>
        </p:spPr>
        <p:txBody>
          <a:bodyPr wrap="square">
            <a:spAutoFit/>
          </a:bodyPr>
          <a:lstStyle/>
          <a:p>
            <a:pPr marL="228600" indent="-228600">
              <a:lnSpc>
                <a:spcPct val="130000"/>
              </a:lnSpc>
              <a:spcAft>
                <a:spcPts val="300"/>
              </a:spcAft>
              <a:buFont typeface="+mj-ea"/>
              <a:buAutoNum type="circleNumDbPlain"/>
            </a:pP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创建名为</a:t>
            </a:r>
            <a:r>
              <a:rPr lang="en-US" altLang="zh-CN" sz="1600" smtClean="0">
                <a:solidFill>
                  <a:schemeClr val="tx1">
                    <a:lumMod val="65000"/>
                    <a:lumOff val="35000"/>
                  </a:schemeClr>
                </a:solidFill>
                <a:latin typeface="微软雅黑" panose="020B0503020204020204" pitchFamily="34" charset="-122"/>
                <a:ea typeface="微软雅黑" panose="020B0503020204020204" pitchFamily="34" charset="-122"/>
              </a:rPr>
              <a:t>Tween</a:t>
            </a: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的程序</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指定包名为</a:t>
            </a:r>
            <a:r>
              <a:rPr lang="en-US" altLang="zh-CN" sz="1600" smtClean="0">
                <a:solidFill>
                  <a:schemeClr val="tx1">
                    <a:lumMod val="65000"/>
                    <a:lumOff val="35000"/>
                  </a:schemeClr>
                </a:solidFill>
                <a:latin typeface="微软雅黑" panose="020B0503020204020204" pitchFamily="34" charset="-122"/>
                <a:ea typeface="微软雅黑" panose="020B0503020204020204" pitchFamily="34" charset="-122"/>
              </a:rPr>
              <a:t>cn.itcast.tween</a:t>
            </a:r>
            <a:endParaRPr lang="en-US" altLang="zh-CN" sz="160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椭圆 9"/>
          <p:cNvSpPr/>
          <p:nvPr/>
        </p:nvSpPr>
        <p:spPr bwMode="auto">
          <a:xfrm rot="574600">
            <a:off x="1533830" y="2647911"/>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11" name="TextBox 10"/>
          <p:cNvSpPr txBox="1">
            <a:spLocks noChangeArrowheads="1"/>
          </p:cNvSpPr>
          <p:nvPr/>
        </p:nvSpPr>
        <p:spPr bwMode="auto">
          <a:xfrm>
            <a:off x="1575205" y="2678967"/>
            <a:ext cx="349250" cy="369888"/>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smtClean="0">
                <a:ln>
                  <a:noFill/>
                </a:ln>
                <a:solidFill>
                  <a:sysClr val="window" lastClr="FFFFFF"/>
                </a:solidFill>
                <a:effectLst/>
                <a:uLnTx/>
                <a:uFillTx/>
                <a:latin typeface="Verdana" panose="020B0604030504040204" pitchFamily="34" charset="0"/>
                <a:ea typeface="宋体" panose="02010600030101010101" pitchFamily="2" charset="-122"/>
              </a:rPr>
              <a:t>2</a:t>
            </a:r>
            <a:endParaRPr kumimoji="0" lang="zh-CN" altLang="en-US"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28" name="矩形 27"/>
          <p:cNvSpPr/>
          <p:nvPr/>
        </p:nvSpPr>
        <p:spPr>
          <a:xfrm>
            <a:off x="3646805" y="2607310"/>
            <a:ext cx="4873625" cy="410845"/>
          </a:xfrm>
          <a:prstGeom prst="rect">
            <a:avLst/>
          </a:prstGeom>
        </p:spPr>
        <p:txBody>
          <a:bodyPr wrap="square">
            <a:spAutoFit/>
          </a:bodyPr>
          <a:lstStyle/>
          <a:p>
            <a:pPr indent="0">
              <a:lnSpc>
                <a:spcPct val="130000"/>
              </a:lnSpc>
              <a:spcAft>
                <a:spcPts val="300"/>
              </a:spcAft>
              <a:buFont typeface="+mj-ea"/>
              <a:buNone/>
            </a:pPr>
            <a:r>
              <a:rPr lang="zh-CN" sz="1600" smtClean="0">
                <a:solidFill>
                  <a:schemeClr val="tx1">
                    <a:lumMod val="65000"/>
                    <a:lumOff val="35000"/>
                  </a:schemeClr>
                </a:solidFill>
                <a:latin typeface="微软雅黑" panose="020B0503020204020204" pitchFamily="34" charset="-122"/>
                <a:ea typeface="微软雅黑" panose="020B0503020204020204" pitchFamily="34" charset="-122"/>
              </a:rPr>
              <a:t>将界面图片导入到程序中的drawable-hdpi文件夹中</a:t>
            </a:r>
            <a:endParaRPr lang="zh-CN" sz="160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0" name="图片 19" descr="C:\Users\Administrator\Desktop\图片1.png图片1"/>
          <p:cNvPicPr>
            <a:picLocks noChangeAspect="1"/>
          </p:cNvPicPr>
          <p:nvPr/>
        </p:nvPicPr>
        <p:blipFill>
          <a:blip r:embed="rId1"/>
          <a:srcRect/>
          <a:stretch>
            <a:fillRect/>
          </a:stretch>
        </p:blipFill>
        <p:spPr>
          <a:xfrm>
            <a:off x="8831898" y="1737678"/>
            <a:ext cx="2979420" cy="4693285"/>
          </a:xfrm>
          <a:prstGeom prst="rect">
            <a:avLst/>
          </a:prstGeom>
          <a:ln>
            <a:solidFill>
              <a:schemeClr val="tx1">
                <a:lumMod val="50000"/>
                <a:lumOff val="50000"/>
              </a:schemeClr>
            </a:solidFill>
          </a:ln>
        </p:spPr>
      </p:pic>
      <p:sp>
        <p:nvSpPr>
          <p:cNvPr id="12" name="矩形 11"/>
          <p:cNvSpPr/>
          <p:nvPr/>
        </p:nvSpPr>
        <p:spPr>
          <a:xfrm>
            <a:off x="2027543" y="3648313"/>
            <a:ext cx="1851025" cy="368300"/>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zh-CN" altLang="en-US" sz="1800" b="1" kern="0" noProof="0" smtClean="0">
                <a:ln>
                  <a:noFill/>
                </a:ln>
                <a:solidFill>
                  <a:srgbClr val="0070C0"/>
                </a:solidFill>
                <a:effectLst/>
                <a:uLnTx/>
                <a:uFillTx/>
                <a:latin typeface="微软雅黑" panose="020B0503020204020204" pitchFamily="34" charset="-122"/>
                <a:ea typeface="微软雅黑" panose="020B0503020204020204" pitchFamily="34" charset="-122"/>
                <a:sym typeface="+mn-ea"/>
              </a:rPr>
              <a:t>放置界面控件：</a:t>
            </a:r>
            <a:r>
              <a:rPr kumimoji="0" lang="zh-CN" altLang="en-US" sz="1800" b="1" i="0" u="none" strike="noStrike" kern="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rPr>
              <a:t> </a:t>
            </a:r>
            <a:endParaRPr kumimoji="0" lang="zh-CN" altLang="en-US" sz="1800" b="0" i="0" u="none" strike="noStrike" kern="0" cap="none" spc="0" normalizeH="0" baseline="0" noProof="0" dirty="0">
              <a:ln>
                <a:noFill/>
              </a:ln>
              <a:solidFill>
                <a:srgbClr val="0070C0"/>
              </a:solidFill>
              <a:effectLst/>
              <a:uLnTx/>
              <a:uFillTx/>
              <a:latin typeface="Arial" panose="020B0604020202020204" pitchFamily="34" charset="0"/>
              <a:ea typeface="宋体" panose="02010600030101010101" pitchFamily="2" charset="-122"/>
            </a:endParaRPr>
          </a:p>
        </p:txBody>
      </p:sp>
      <p:cxnSp>
        <p:nvCxnSpPr>
          <p:cNvPr id="13" name="直接连接符 12"/>
          <p:cNvCxnSpPr/>
          <p:nvPr/>
        </p:nvCxnSpPr>
        <p:spPr>
          <a:xfrm>
            <a:off x="1990016" y="4069745"/>
            <a:ext cx="5904000"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14" name="椭圆 13"/>
          <p:cNvSpPr/>
          <p:nvPr/>
        </p:nvSpPr>
        <p:spPr bwMode="auto">
          <a:xfrm rot="574600">
            <a:off x="1525575" y="3646131"/>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15" name="TextBox 10"/>
          <p:cNvSpPr txBox="1">
            <a:spLocks noChangeArrowheads="1"/>
          </p:cNvSpPr>
          <p:nvPr/>
        </p:nvSpPr>
        <p:spPr bwMode="auto">
          <a:xfrm>
            <a:off x="1566950" y="3677187"/>
            <a:ext cx="345440" cy="368300"/>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smtClean="0">
                <a:ln>
                  <a:noFill/>
                </a:ln>
                <a:solidFill>
                  <a:sysClr val="window" lastClr="FFFFFF"/>
                </a:solidFill>
                <a:effectLst/>
                <a:uLnTx/>
                <a:uFillTx/>
                <a:latin typeface="Verdana" panose="020B0604030504040204" pitchFamily="34" charset="0"/>
                <a:ea typeface="宋体" panose="02010600030101010101" pitchFamily="2" charset="-122"/>
              </a:rPr>
              <a:t>3</a:t>
            </a:r>
            <a:endParaRPr kumimoji="0" lang="zh-CN" altLang="en-US"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18" name="矩形 17"/>
          <p:cNvSpPr/>
          <p:nvPr/>
        </p:nvSpPr>
        <p:spPr>
          <a:xfrm>
            <a:off x="1998968" y="5155168"/>
            <a:ext cx="3056890" cy="368300"/>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zh-CN" altLang="en-US" sz="1800" b="1" kern="0" noProof="0" smtClean="0">
                <a:ln>
                  <a:noFill/>
                </a:ln>
                <a:solidFill>
                  <a:srgbClr val="0070C0"/>
                </a:solidFill>
                <a:effectLst/>
                <a:uLnTx/>
                <a:uFillTx/>
                <a:latin typeface="微软雅黑" panose="020B0503020204020204" pitchFamily="34" charset="-122"/>
                <a:ea typeface="微软雅黑" panose="020B0503020204020204" pitchFamily="34" charset="-122"/>
                <a:sym typeface="+mn-ea"/>
              </a:rPr>
              <a:t>创建补间动画的</a:t>
            </a:r>
            <a:r>
              <a:rPr lang="en-US" altLang="zh-CN" sz="1800" b="1" kern="0" noProof="0" smtClean="0">
                <a:ln>
                  <a:noFill/>
                </a:ln>
                <a:solidFill>
                  <a:srgbClr val="0070C0"/>
                </a:solidFill>
                <a:effectLst/>
                <a:uLnTx/>
                <a:uFillTx/>
                <a:latin typeface="微软雅黑" panose="020B0503020204020204" pitchFamily="34" charset="-122"/>
                <a:ea typeface="微软雅黑" panose="020B0503020204020204" pitchFamily="34" charset="-122"/>
                <a:sym typeface="+mn-ea"/>
              </a:rPr>
              <a:t>XML</a:t>
            </a:r>
            <a:r>
              <a:rPr lang="zh-CN" altLang="en-US" sz="1800" b="1" kern="0" noProof="0" smtClean="0">
                <a:ln>
                  <a:noFill/>
                </a:ln>
                <a:solidFill>
                  <a:srgbClr val="0070C0"/>
                </a:solidFill>
                <a:effectLst/>
                <a:uLnTx/>
                <a:uFillTx/>
                <a:latin typeface="微软雅黑" panose="020B0503020204020204" pitchFamily="34" charset="-122"/>
                <a:ea typeface="微软雅黑" panose="020B0503020204020204" pitchFamily="34" charset="-122"/>
                <a:sym typeface="+mn-ea"/>
              </a:rPr>
              <a:t>文件：</a:t>
            </a:r>
            <a:r>
              <a:rPr kumimoji="0" lang="zh-CN" altLang="en-US" sz="1800" b="1" i="0" u="none" strike="noStrike" kern="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rPr>
              <a:t> </a:t>
            </a:r>
            <a:endParaRPr kumimoji="0" lang="zh-CN" altLang="en-US" sz="1800" b="0" i="0" u="none" strike="noStrike" kern="0" cap="none" spc="0" normalizeH="0" baseline="0" noProof="0" dirty="0">
              <a:ln>
                <a:noFill/>
              </a:ln>
              <a:solidFill>
                <a:srgbClr val="0070C0"/>
              </a:solidFill>
              <a:effectLst/>
              <a:uLnTx/>
              <a:uFillTx/>
              <a:latin typeface="Arial" panose="020B0604020202020204" pitchFamily="34" charset="0"/>
              <a:ea typeface="宋体" panose="02010600030101010101" pitchFamily="2" charset="-122"/>
            </a:endParaRPr>
          </a:p>
        </p:txBody>
      </p:sp>
      <p:cxnSp>
        <p:nvCxnSpPr>
          <p:cNvPr id="19" name="直接连接符 18"/>
          <p:cNvCxnSpPr/>
          <p:nvPr/>
        </p:nvCxnSpPr>
        <p:spPr>
          <a:xfrm>
            <a:off x="1989381" y="5564535"/>
            <a:ext cx="5904000"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21" name="椭圆 20"/>
          <p:cNvSpPr/>
          <p:nvPr/>
        </p:nvSpPr>
        <p:spPr bwMode="auto">
          <a:xfrm rot="574600">
            <a:off x="1497000" y="5152986"/>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22" name="TextBox 10"/>
          <p:cNvSpPr txBox="1">
            <a:spLocks noChangeArrowheads="1"/>
          </p:cNvSpPr>
          <p:nvPr/>
        </p:nvSpPr>
        <p:spPr bwMode="auto">
          <a:xfrm>
            <a:off x="1538375" y="5184042"/>
            <a:ext cx="345440" cy="368300"/>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smtClean="0">
                <a:ln>
                  <a:noFill/>
                </a:ln>
                <a:solidFill>
                  <a:sysClr val="window" lastClr="FFFFFF"/>
                </a:solidFill>
                <a:effectLst/>
                <a:uLnTx/>
                <a:uFillTx/>
                <a:latin typeface="Verdana" panose="020B0604030504040204" pitchFamily="34" charset="0"/>
                <a:ea typeface="宋体" panose="02010600030101010101" pitchFamily="2" charset="-122"/>
              </a:rPr>
              <a:t>4</a:t>
            </a:r>
            <a:endParaRPr kumimoji="0" lang="zh-CN" altLang="en-US"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24" name="矩形 23"/>
          <p:cNvSpPr/>
          <p:nvPr/>
        </p:nvSpPr>
        <p:spPr>
          <a:xfrm>
            <a:off x="1990078" y="5944473"/>
            <a:ext cx="2536825" cy="368300"/>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zh-CN" altLang="en-US" sz="1800" b="1" kern="0" noProof="0" smtClean="0">
                <a:ln>
                  <a:noFill/>
                </a:ln>
                <a:solidFill>
                  <a:srgbClr val="0070C0"/>
                </a:solidFill>
                <a:effectLst/>
                <a:uLnTx/>
                <a:uFillTx/>
                <a:latin typeface="微软雅黑" panose="020B0503020204020204" pitchFamily="34" charset="-122"/>
                <a:ea typeface="微软雅黑" panose="020B0503020204020204" pitchFamily="34" charset="-122"/>
                <a:sym typeface="+mn-ea"/>
              </a:rPr>
              <a:t>实现补间动画的效果：</a:t>
            </a:r>
            <a:r>
              <a:rPr kumimoji="0" lang="zh-CN" altLang="en-US" sz="1800" b="1" i="0" u="none" strike="noStrike" kern="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rPr>
              <a:t> </a:t>
            </a:r>
            <a:endParaRPr kumimoji="0" lang="zh-CN" altLang="en-US" sz="1800" b="0" i="0" u="none" strike="noStrike" kern="0" cap="none" spc="0" normalizeH="0" baseline="0" noProof="0" dirty="0">
              <a:ln>
                <a:noFill/>
              </a:ln>
              <a:solidFill>
                <a:srgbClr val="0070C0"/>
              </a:solidFill>
              <a:effectLst/>
              <a:uLnTx/>
              <a:uFillTx/>
              <a:latin typeface="Arial" panose="020B0604020202020204" pitchFamily="34" charset="0"/>
              <a:ea typeface="宋体" panose="02010600030101010101" pitchFamily="2" charset="-122"/>
            </a:endParaRPr>
          </a:p>
        </p:txBody>
      </p:sp>
      <p:cxnSp>
        <p:nvCxnSpPr>
          <p:cNvPr id="25" name="直接连接符 24"/>
          <p:cNvCxnSpPr/>
          <p:nvPr/>
        </p:nvCxnSpPr>
        <p:spPr>
          <a:xfrm>
            <a:off x="1961441" y="6377335"/>
            <a:ext cx="5904000"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26" name="椭圆 25"/>
          <p:cNvSpPr/>
          <p:nvPr/>
        </p:nvSpPr>
        <p:spPr bwMode="auto">
          <a:xfrm rot="574600">
            <a:off x="1488110" y="5942291"/>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27" name="TextBox 10"/>
          <p:cNvSpPr txBox="1">
            <a:spLocks noChangeArrowheads="1"/>
          </p:cNvSpPr>
          <p:nvPr/>
        </p:nvSpPr>
        <p:spPr bwMode="auto">
          <a:xfrm>
            <a:off x="1529485" y="5973347"/>
            <a:ext cx="345440" cy="368300"/>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smtClean="0">
                <a:ln>
                  <a:noFill/>
                </a:ln>
                <a:solidFill>
                  <a:sysClr val="window" lastClr="FFFFFF"/>
                </a:solidFill>
                <a:effectLst/>
                <a:uLnTx/>
                <a:uFillTx/>
                <a:latin typeface="Verdana" panose="020B0604030504040204" pitchFamily="34" charset="0"/>
                <a:ea typeface="宋体" panose="02010600030101010101" pitchFamily="2" charset="-122"/>
              </a:rPr>
              <a:t>5</a:t>
            </a:r>
            <a:endParaRPr kumimoji="0" lang="zh-CN" altLang="en-US"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31" name="矩形 30"/>
          <p:cNvSpPr/>
          <p:nvPr/>
        </p:nvSpPr>
        <p:spPr>
          <a:xfrm>
            <a:off x="3646805" y="3264535"/>
            <a:ext cx="4387215" cy="769620"/>
          </a:xfrm>
          <a:prstGeom prst="rect">
            <a:avLst/>
          </a:prstGeom>
        </p:spPr>
        <p:txBody>
          <a:bodyPr wrap="square">
            <a:spAutoFit/>
          </a:bodyPr>
          <a:lstStyle/>
          <a:p>
            <a:pPr marL="228600" indent="-228600">
              <a:lnSpc>
                <a:spcPct val="130000"/>
              </a:lnSpc>
              <a:spcAft>
                <a:spcPts val="300"/>
              </a:spcAft>
              <a:buFont typeface="+mj-ea"/>
              <a:buAutoNum type="circleNumDbPlain"/>
            </a:pPr>
            <a:r>
              <a:rPr sz="1600" dirty="0" smtClean="0">
                <a:solidFill>
                  <a:schemeClr val="tx1">
                    <a:lumMod val="65000"/>
                    <a:lumOff val="35000"/>
                  </a:schemeClr>
                </a:solidFill>
                <a:latin typeface="微软雅黑" panose="020B0503020204020204" pitchFamily="34" charset="-122"/>
                <a:ea typeface="微软雅黑" panose="020B0503020204020204" pitchFamily="34" charset="-122"/>
              </a:rPr>
              <a:t>放置1个ImageView控件</a:t>
            </a:r>
            <a:endParaRPr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sz="1600" smtClean="0">
                <a:solidFill>
                  <a:schemeClr val="tx1">
                    <a:lumMod val="65000"/>
                    <a:lumOff val="35000"/>
                  </a:schemeClr>
                </a:solidFill>
                <a:latin typeface="微软雅黑" panose="020B0503020204020204" pitchFamily="34" charset="-122"/>
                <a:ea typeface="微软雅黑" panose="020B0503020204020204" pitchFamily="34" charset="-122"/>
              </a:rPr>
              <a:t>放置4个Button控件</a:t>
            </a:r>
            <a:endParaRPr sz="160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4239260" y="5657850"/>
            <a:ext cx="3794760" cy="730885"/>
          </a:xfrm>
          <a:prstGeom prst="rect">
            <a:avLst/>
          </a:prstGeom>
        </p:spPr>
        <p:txBody>
          <a:bodyPr wrap="square">
            <a:spAutoFit/>
          </a:bodyPr>
          <a:lstStyle/>
          <a:p>
            <a:pPr indent="0">
              <a:lnSpc>
                <a:spcPct val="130000"/>
              </a:lnSpc>
              <a:spcAft>
                <a:spcPts val="300"/>
              </a:spcAft>
              <a:buFont typeface="+mj-ea"/>
              <a:buNone/>
            </a:pPr>
            <a:r>
              <a:rPr lang="zh-CN" sz="1600">
                <a:solidFill>
                  <a:schemeClr val="tx1">
                    <a:lumMod val="65000"/>
                    <a:lumOff val="35000"/>
                  </a:schemeClr>
                </a:solidFill>
                <a:latin typeface="微软雅黑" panose="020B0503020204020204" pitchFamily="34" charset="-122"/>
                <a:ea typeface="微软雅黑" panose="020B0503020204020204" pitchFamily="34" charset="-122"/>
              </a:rPr>
              <a:t>实现界面图片的透明度渐变、旋转、缩放、平移等动画效果</a:t>
            </a:r>
            <a:endParaRPr 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smtClean="0">
                <a:solidFill>
                  <a:srgbClr val="595959"/>
                </a:solidFill>
                <a:latin typeface="微软雅黑" panose="020B0503020204020204" pitchFamily="34" charset="-122"/>
                <a:ea typeface="微软雅黑" panose="020B0503020204020204" pitchFamily="34" charset="-122"/>
                <a:cs typeface="+mn-ea"/>
                <a:sym typeface="+mn-lt"/>
              </a:rPr>
              <a:t>10.3.1</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  </a:t>
            </a:r>
            <a:r>
              <a:rPr sz="2400" b="1" smtClean="0">
                <a:solidFill>
                  <a:srgbClr val="595959"/>
                </a:solidFill>
                <a:latin typeface="微软雅黑" panose="020B0503020204020204" pitchFamily="34" charset="-122"/>
                <a:ea typeface="微软雅黑" panose="020B0503020204020204" pitchFamily="34" charset="-122"/>
                <a:cs typeface="+mn-ea"/>
                <a:sym typeface="+mn-lt"/>
              </a:rPr>
              <a:t>补间动画</a:t>
            </a:r>
            <a:endParaRPr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9" name="矩形 28"/>
          <p:cNvSpPr/>
          <p:nvPr/>
        </p:nvSpPr>
        <p:spPr>
          <a:xfrm>
            <a:off x="4726940" y="4112260"/>
            <a:ext cx="3719830" cy="1486535"/>
          </a:xfrm>
          <a:prstGeom prst="rect">
            <a:avLst/>
          </a:prstGeom>
        </p:spPr>
        <p:txBody>
          <a:bodyPr wrap="square">
            <a:spAutoFit/>
          </a:bodyPr>
          <a:lstStyle/>
          <a:p>
            <a:pPr marL="228600" indent="-228600">
              <a:lnSpc>
                <a:spcPct val="130000"/>
              </a:lnSpc>
              <a:spcAft>
                <a:spcPts val="300"/>
              </a:spcAft>
              <a:buFont typeface="+mj-ea"/>
              <a:buAutoNum type="circleNumDbPlain"/>
            </a:pP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创建alpha_animation</a:t>
            </a:r>
            <a:r>
              <a:rPr lang="en-US" altLang="zh-CN" sz="1600" smtClean="0">
                <a:solidFill>
                  <a:schemeClr val="tx1">
                    <a:lumMod val="65000"/>
                    <a:lumOff val="35000"/>
                  </a:schemeClr>
                </a:solidFill>
                <a:latin typeface="微软雅黑" panose="020B0503020204020204" pitchFamily="34" charset="-122"/>
                <a:ea typeface="微软雅黑" panose="020B0503020204020204" pitchFamily="34" charset="-122"/>
                <a:sym typeface="+mn-ea"/>
              </a:rPr>
              <a:t>.xml</a:t>
            </a: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sym typeface="+mn-ea"/>
              </a:rPr>
              <a:t>文件</a:t>
            </a:r>
            <a:endPar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marL="228600" indent="-228600">
              <a:lnSpc>
                <a:spcPct val="130000"/>
              </a:lnSpc>
              <a:spcAft>
                <a:spcPts val="300"/>
              </a:spcAft>
              <a:buFont typeface="+mj-ea"/>
              <a:buAutoNum type="circleNumDbPlain"/>
            </a:pP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创建rotate_animation.xml文件</a:t>
            </a:r>
            <a:endPar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创建scale_animation.xml文件</a:t>
            </a:r>
            <a:endPar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创建translate_animation.xm文件</a:t>
            </a:r>
            <a:endParaRPr sz="160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par>
                                <p:cTn id="20" presetID="22" presetClass="entr" presetSubtype="8"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left)">
                                      <p:cBhvr>
                                        <p:cTn id="34" dur="500"/>
                                        <p:tgtEl>
                                          <p:spTgt spid="28"/>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par>
                                <p:cTn id="38" presetID="22" presetClass="entr" presetSubtype="8"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500"/>
                                        <p:tgtEl>
                                          <p:spTgt spid="13"/>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left)">
                                      <p:cBhvr>
                                        <p:cTn id="46" dur="500"/>
                                        <p:tgtEl>
                                          <p:spTgt spid="15"/>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left)">
                                      <p:cBhvr>
                                        <p:cTn id="49" dur="500"/>
                                        <p:tgtEl>
                                          <p:spTgt spid="18"/>
                                        </p:tgtEl>
                                      </p:cBhvr>
                                    </p:animEffect>
                                  </p:childTnLst>
                                </p:cTn>
                              </p:par>
                              <p:par>
                                <p:cTn id="50" presetID="22" presetClass="entr" presetSubtype="8"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500"/>
                                        <p:tgtEl>
                                          <p:spTgt spid="19"/>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left)">
                                      <p:cBhvr>
                                        <p:cTn id="55" dur="500"/>
                                        <p:tgtEl>
                                          <p:spTgt spid="21"/>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wipe(left)">
                                      <p:cBhvr>
                                        <p:cTn id="58" dur="500"/>
                                        <p:tgtEl>
                                          <p:spTgt spid="22"/>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wipe(left)">
                                      <p:cBhvr>
                                        <p:cTn id="61" dur="500"/>
                                        <p:tgtEl>
                                          <p:spTgt spid="24"/>
                                        </p:tgtEl>
                                      </p:cBhvr>
                                    </p:animEffect>
                                  </p:childTnLst>
                                </p:cTn>
                              </p:par>
                              <p:par>
                                <p:cTn id="62" presetID="22" presetClass="entr" presetSubtype="8"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wipe(left)">
                                      <p:cBhvr>
                                        <p:cTn id="64" dur="500"/>
                                        <p:tgtEl>
                                          <p:spTgt spid="25"/>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ipe(left)">
                                      <p:cBhvr>
                                        <p:cTn id="67" dur="500"/>
                                        <p:tgtEl>
                                          <p:spTgt spid="26"/>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wipe(left)">
                                      <p:cBhvr>
                                        <p:cTn id="70" dur="500"/>
                                        <p:tgtEl>
                                          <p:spTgt spid="27"/>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wipe(left)">
                                      <p:cBhvr>
                                        <p:cTn id="73" dur="500"/>
                                        <p:tgtEl>
                                          <p:spTgt spid="31"/>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wipe(left)">
                                      <p:cBhvr>
                                        <p:cTn id="76" dur="500"/>
                                        <p:tgtEl>
                                          <p:spTgt spid="23"/>
                                        </p:tgtEl>
                                      </p:cBhvr>
                                    </p:animEffect>
                                  </p:childTnLst>
                                </p:cTn>
                              </p:par>
                            </p:childTnLst>
                          </p:cTn>
                        </p:par>
                        <p:par>
                          <p:cTn id="77" fill="hold">
                            <p:stCondLst>
                              <p:cond delay="500"/>
                            </p:stCondLst>
                            <p:childTnLst>
                              <p:par>
                                <p:cTn id="78" presetID="22" presetClass="entr" presetSubtype="8" fill="hold" nodeType="afterEffect">
                                  <p:stCondLst>
                                    <p:cond delay="0"/>
                                  </p:stCondLst>
                                  <p:childTnLst>
                                    <p:set>
                                      <p:cBhvr>
                                        <p:cTn id="79" dur="1" fill="hold">
                                          <p:stCondLst>
                                            <p:cond delay="0"/>
                                          </p:stCondLst>
                                        </p:cTn>
                                        <p:tgtEl>
                                          <p:spTgt spid="20"/>
                                        </p:tgtEl>
                                        <p:attrNameLst>
                                          <p:attrName>style.visibility</p:attrName>
                                        </p:attrNameLst>
                                      </p:cBhvr>
                                      <p:to>
                                        <p:strVal val="visible"/>
                                      </p:to>
                                    </p:set>
                                    <p:animEffect transition="in" filter="wipe(left)">
                                      <p:cBhvr>
                                        <p:cTn id="80" dur="500"/>
                                        <p:tgtEl>
                                          <p:spTgt spid="20"/>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29"/>
                                        </p:tgtEl>
                                        <p:attrNameLst>
                                          <p:attrName>style.visibility</p:attrName>
                                        </p:attrNameLst>
                                      </p:cBhvr>
                                      <p:to>
                                        <p:strVal val="visible"/>
                                      </p:to>
                                    </p:set>
                                    <p:animEffect transition="in" filter="wipe(left)">
                                      <p:cBhvr>
                                        <p:cTn id="8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P spid="6" grpId="0"/>
      <p:bldP spid="9" grpId="0"/>
      <p:bldP spid="10" grpId="0" bldLvl="0" animBg="1"/>
      <p:bldP spid="11" grpId="0"/>
      <p:bldP spid="28" grpId="0"/>
      <p:bldP spid="12" grpId="0"/>
      <p:bldP spid="14" grpId="0" bldLvl="0" animBg="1"/>
      <p:bldP spid="15" grpId="0"/>
      <p:bldP spid="18" grpId="0"/>
      <p:bldP spid="21" grpId="0" bldLvl="0" animBg="1"/>
      <p:bldP spid="22" grpId="0"/>
      <p:bldP spid="24" grpId="0"/>
      <p:bldP spid="26" grpId="0" bldLvl="0" animBg="1"/>
      <p:bldP spid="27" grpId="0"/>
      <p:bldP spid="31" grpId="0"/>
      <p:bldP spid="23" grpId="0"/>
      <p:bldP spid="2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bwMode="auto">
          <a:xfrm rot="574600">
            <a:off x="2283435" y="1322120"/>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4" name="TextBox 3"/>
          <p:cNvSpPr txBox="1">
            <a:spLocks noChangeArrowheads="1"/>
          </p:cNvSpPr>
          <p:nvPr/>
        </p:nvSpPr>
        <p:spPr bwMode="auto">
          <a:xfrm>
            <a:off x="2324810" y="1353176"/>
            <a:ext cx="345440" cy="368300"/>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rPr>
              <a:t>6</a:t>
            </a:r>
            <a:endParaRPr kumimoji="0" lang="zh-CN" altLang="en-US"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5" name="矩形 4"/>
          <p:cNvSpPr/>
          <p:nvPr/>
        </p:nvSpPr>
        <p:spPr>
          <a:xfrm>
            <a:off x="2771775" y="1311910"/>
            <a:ext cx="1713230" cy="450850"/>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300"/>
              </a:spcAft>
              <a:buClrTx/>
              <a:buSzTx/>
              <a:buFontTx/>
              <a:buNone/>
              <a:defRPr/>
            </a:pPr>
            <a:r>
              <a:rPr kumimoji="0" lang="zh-CN" altLang="en-US" sz="1800" b="1" i="0" u="none" strike="noStrike" kern="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rPr>
              <a:t>运行结果：</a:t>
            </a:r>
            <a:endParaRPr kumimoji="0" lang="en-US" altLang="zh-CN" sz="1800" b="0"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2670461" y="1768950"/>
            <a:ext cx="6840000"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9" name="矩形 8"/>
          <p:cNvSpPr/>
          <p:nvPr/>
        </p:nvSpPr>
        <p:spPr>
          <a:xfrm>
            <a:off x="4079240" y="982980"/>
            <a:ext cx="5692140" cy="730885"/>
          </a:xfrm>
          <a:prstGeom prst="rect">
            <a:avLst/>
          </a:prstGeom>
        </p:spPr>
        <p:txBody>
          <a:bodyPr wrap="square">
            <a:spAutoFit/>
          </a:bodyPr>
          <a:lstStyle/>
          <a:p>
            <a:pPr indent="0">
              <a:lnSpc>
                <a:spcPct val="130000"/>
              </a:lnSpc>
              <a:spcAft>
                <a:spcPts val="300"/>
              </a:spcAft>
              <a:buFont typeface="+mj-ea"/>
              <a:buNone/>
            </a:pPr>
            <a:r>
              <a:rPr lang="zh-CN" sz="1600" smtClean="0">
                <a:solidFill>
                  <a:schemeClr val="tx1">
                    <a:lumMod val="65000"/>
                    <a:lumOff val="35000"/>
                  </a:schemeClr>
                </a:solidFill>
                <a:latin typeface="微软雅黑" panose="020B0503020204020204" pitchFamily="34" charset="-122"/>
                <a:ea typeface="微软雅黑" panose="020B0503020204020204" pitchFamily="34" charset="-122"/>
              </a:rPr>
              <a:t>运行程序，分别点击“渐变”按钮、“旋转”按钮、“缩放”按钮和“移动”按钮</a:t>
            </a:r>
            <a:endParaRPr lang="en-US" altLang="zh-CN" sz="160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smtClean="0">
                <a:solidFill>
                  <a:srgbClr val="595959"/>
                </a:solidFill>
                <a:latin typeface="微软雅黑" panose="020B0503020204020204" pitchFamily="34" charset="-122"/>
                <a:ea typeface="微软雅黑" panose="020B0503020204020204" pitchFamily="34" charset="-122"/>
                <a:cs typeface="+mn-ea"/>
                <a:sym typeface="+mn-lt"/>
              </a:rPr>
              <a:t>10.3.1</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  </a:t>
            </a:r>
            <a:r>
              <a:rPr sz="2400" b="1" smtClean="0">
                <a:solidFill>
                  <a:srgbClr val="595959"/>
                </a:solidFill>
                <a:latin typeface="微软雅黑" panose="020B0503020204020204" pitchFamily="34" charset="-122"/>
                <a:ea typeface="微软雅黑" panose="020B0503020204020204" pitchFamily="34" charset="-122"/>
                <a:cs typeface="+mn-ea"/>
                <a:sym typeface="+mn-lt"/>
              </a:rPr>
              <a:t>补间动画</a:t>
            </a:r>
            <a:endParaRPr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 name="图片 1" descr="图片2"/>
          <p:cNvPicPr>
            <a:picLocks noChangeAspect="1"/>
          </p:cNvPicPr>
          <p:nvPr/>
        </p:nvPicPr>
        <p:blipFill>
          <a:blip r:embed="rId1"/>
          <a:stretch>
            <a:fillRect/>
          </a:stretch>
        </p:blipFill>
        <p:spPr>
          <a:xfrm>
            <a:off x="334645" y="1917700"/>
            <a:ext cx="2821940" cy="4457700"/>
          </a:xfrm>
          <a:prstGeom prst="rect">
            <a:avLst/>
          </a:prstGeom>
          <a:ln>
            <a:solidFill>
              <a:schemeClr val="tx1">
                <a:lumMod val="65000"/>
                <a:lumOff val="35000"/>
              </a:schemeClr>
            </a:solidFill>
          </a:ln>
        </p:spPr>
      </p:pic>
      <p:pic>
        <p:nvPicPr>
          <p:cNvPr id="6" name="图片 5" descr="图片3"/>
          <p:cNvPicPr>
            <a:picLocks noChangeAspect="1"/>
          </p:cNvPicPr>
          <p:nvPr/>
        </p:nvPicPr>
        <p:blipFill>
          <a:blip r:embed="rId2"/>
          <a:stretch>
            <a:fillRect/>
          </a:stretch>
        </p:blipFill>
        <p:spPr>
          <a:xfrm>
            <a:off x="3359150" y="1917700"/>
            <a:ext cx="2810000" cy="4456800"/>
          </a:xfrm>
          <a:prstGeom prst="rect">
            <a:avLst/>
          </a:prstGeom>
          <a:ln>
            <a:solidFill>
              <a:schemeClr val="tx1">
                <a:lumMod val="50000"/>
                <a:lumOff val="50000"/>
              </a:schemeClr>
            </a:solidFill>
          </a:ln>
        </p:spPr>
      </p:pic>
      <p:pic>
        <p:nvPicPr>
          <p:cNvPr id="8" name="图片 7" descr="图片4"/>
          <p:cNvPicPr>
            <a:picLocks noChangeAspect="1"/>
          </p:cNvPicPr>
          <p:nvPr/>
        </p:nvPicPr>
        <p:blipFill>
          <a:blip r:embed="rId3"/>
          <a:stretch>
            <a:fillRect/>
          </a:stretch>
        </p:blipFill>
        <p:spPr>
          <a:xfrm>
            <a:off x="6306820" y="1917700"/>
            <a:ext cx="2819490" cy="4456800"/>
          </a:xfrm>
          <a:prstGeom prst="rect">
            <a:avLst/>
          </a:prstGeom>
          <a:ln>
            <a:solidFill>
              <a:schemeClr val="tx1">
                <a:lumMod val="50000"/>
                <a:lumOff val="50000"/>
              </a:schemeClr>
            </a:solidFill>
          </a:ln>
        </p:spPr>
      </p:pic>
      <p:pic>
        <p:nvPicPr>
          <p:cNvPr id="10" name="图片 9" descr="图片5"/>
          <p:cNvPicPr>
            <a:picLocks noChangeAspect="1"/>
          </p:cNvPicPr>
          <p:nvPr/>
        </p:nvPicPr>
        <p:blipFill>
          <a:blip r:embed="rId4"/>
          <a:stretch>
            <a:fillRect/>
          </a:stretch>
        </p:blipFill>
        <p:spPr>
          <a:xfrm>
            <a:off x="9263380" y="1924050"/>
            <a:ext cx="2823204" cy="4456800"/>
          </a:xfrm>
          <a:prstGeom prst="rect">
            <a:avLst/>
          </a:prstGeom>
          <a:ln>
            <a:solidFill>
              <a:schemeClr val="tx1">
                <a:lumMod val="50000"/>
                <a:lumOff val="50000"/>
              </a:schemeClr>
            </a:solidFill>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8"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500"/>
                                        <p:tgtEl>
                                          <p:spTgt spid="2"/>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childTnLst>
                          </p:cTn>
                        </p:par>
                        <p:par>
                          <p:cTn id="29" fill="hold">
                            <p:stCondLst>
                              <p:cond delay="1000"/>
                            </p:stCondLst>
                            <p:childTnLst>
                              <p:par>
                                <p:cTn id="30" presetID="22" presetClass="entr" presetSubtype="8"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par>
                          <p:cTn id="33" fill="hold">
                            <p:stCondLst>
                              <p:cond delay="1500"/>
                            </p:stCondLst>
                            <p:childTnLst>
                              <p:par>
                                <p:cTn id="34" presetID="22" presetClass="entr" presetSubtype="8"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2"/>
          <p:cNvSpPr txBox="1"/>
          <p:nvPr/>
        </p:nvSpPr>
        <p:spPr bwMode="auto">
          <a:xfrm>
            <a:off x="1630680" y="1053465"/>
            <a:ext cx="9403080"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0">
              <a:lnSpc>
                <a:spcPct val="150000"/>
              </a:lnSpc>
              <a:spcBef>
                <a:spcPct val="20000"/>
              </a:spcBef>
              <a:buFontTx/>
              <a:buNone/>
            </a:pPr>
            <a:r>
              <a:rPr lang="zh-CN" altLang="en-US"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逐帧动画</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是</a:t>
            </a:r>
            <a:r>
              <a:rPr lang="zh-CN" altLang="en-US"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按照准备好的静态图像顺序播放的</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，利用人眼的“视觉暂留”原理，造成动画的错觉。</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lnSpc>
                <a:spcPct val="150000"/>
              </a:lnSpc>
              <a:spcBef>
                <a:spcPct val="20000"/>
              </a:spcBef>
              <a:buFontTx/>
              <a:buNone/>
            </a:pPr>
            <a:r>
              <a:rPr lang="zh-CN" altLang="en-US"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逐帧动画的原理</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与放胶片看电影的原理是一样的，它们都是</a:t>
            </a:r>
            <a:r>
              <a:rPr lang="zh-CN" altLang="en-US"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一张一张地播放</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事先准备好的</a:t>
            </a:r>
            <a:r>
              <a:rPr lang="zh-CN" altLang="en-US"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静态图像</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smtClean="0">
                <a:solidFill>
                  <a:srgbClr val="595959"/>
                </a:solidFill>
                <a:latin typeface="微软雅黑" panose="020B0503020204020204" pitchFamily="34" charset="-122"/>
                <a:ea typeface="微软雅黑" panose="020B0503020204020204" pitchFamily="34" charset="-122"/>
                <a:cs typeface="+mn-ea"/>
                <a:sym typeface="+mn-lt"/>
              </a:rPr>
              <a:t>10.3.2</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  </a:t>
            </a:r>
            <a:r>
              <a:rPr sz="2400" b="1" smtClean="0">
                <a:solidFill>
                  <a:srgbClr val="595959"/>
                </a:solidFill>
                <a:latin typeface="微软雅黑" panose="020B0503020204020204" pitchFamily="34" charset="-122"/>
                <a:ea typeface="微软雅黑" panose="020B0503020204020204" pitchFamily="34" charset="-122"/>
                <a:cs typeface="+mn-ea"/>
                <a:sym typeface="+mn-lt"/>
              </a:rPr>
              <a:t>逐帧动画</a:t>
            </a:r>
            <a:endParaRPr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 name="Picture 2" descr="F:\Android图书资料\Android\11《Android移动应用基础教程(Android Studio)》（第2版)\02_资源\教材源代码\教材源代码\chapter13\Frame\app\src\main\res\drawable\wifi0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31905" y="4037191"/>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F:\Android图书资料\Android\11《Android移动应用基础教程(Android Studio)》（第2版)\02_资源\教材源代码\教材源代码\chapter13\Frame\app\src\main\res\drawable\wifi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4220" y="4022415"/>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F:\Android图书资料\Android\11《Android移动应用基础教程(Android Studio)》（第2版)\02_资源\教材源代码\教材源代码\chapter13\Frame\app\src\main\res\drawable\wifi0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1840" y="403702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F:\Android图书资料\Android\11《Android移动应用基础教程(Android Studio)》（第2版)\02_资源\教材源代码\教材源代码\chapter13\Frame\app\src\main\res\drawable\wifi0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7075" y="402265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F:\Android图书资料\Android\11《Android移动应用基础教程(Android Studio)》（第2版)\02_资源\教材源代码\教材源代码\chapter13\Frame\app\src\main\res\drawable\wifi0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1905" y="400614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descr="F:\Android图书资料\Android\11《Android移动应用基础教程(Android Studio)》（第2版)\02_资源\教材源代码\教材源代码\chapter13\Frame\app\src\main\res\drawable\wifi06.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24220" y="4006107"/>
            <a:ext cx="914400" cy="914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9"/>
                                          </p:stCondLst>
                                        </p:cTn>
                                        <p:tgtEl>
                                          <p:spTgt spid="3"/>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9"/>
                                          </p:stCondLst>
                                        </p:cTn>
                                        <p:tgtEl>
                                          <p:spTgt spid="4"/>
                                        </p:tgtEl>
                                        <p:attrNameLst>
                                          <p:attrName>style.visibility</p:attrName>
                                        </p:attrNameLst>
                                      </p:cBhvr>
                                      <p:to>
                                        <p:strVal val="visible"/>
                                      </p:to>
                                    </p:set>
                                  </p:childTnLst>
                                </p:cTn>
                              </p:par>
                            </p:childTnLst>
                          </p:cTn>
                        </p:par>
                        <p:par>
                          <p:cTn id="14" fill="hold">
                            <p:stCondLst>
                              <p:cond delay="1500"/>
                            </p:stCondLst>
                            <p:childTnLst>
                              <p:par>
                                <p:cTn id="15" presetID="1" presetClass="entr" presetSubtype="0" fill="hold" nodeType="afterEffect">
                                  <p:stCondLst>
                                    <p:cond delay="0"/>
                                  </p:stCondLst>
                                  <p:childTnLst>
                                    <p:set>
                                      <p:cBhvr>
                                        <p:cTn id="16" dur="1" fill="hold">
                                          <p:stCondLst>
                                            <p:cond delay="499"/>
                                          </p:stCondLst>
                                        </p:cTn>
                                        <p:tgtEl>
                                          <p:spTgt spid="7"/>
                                        </p:tgtEl>
                                        <p:attrNameLst>
                                          <p:attrName>style.visibility</p:attrName>
                                        </p:attrNameLst>
                                      </p:cBhvr>
                                      <p:to>
                                        <p:strVal val="visible"/>
                                      </p:to>
                                    </p:set>
                                  </p:childTnLst>
                                </p:cTn>
                              </p:par>
                            </p:childTnLst>
                          </p:cTn>
                        </p:par>
                        <p:par>
                          <p:cTn id="17" fill="hold">
                            <p:stCondLst>
                              <p:cond delay="2000"/>
                            </p:stCondLst>
                            <p:childTnLst>
                              <p:par>
                                <p:cTn id="18" presetID="1" presetClass="entr" presetSubtype="0" fill="hold" nodeType="afterEffect">
                                  <p:stCondLst>
                                    <p:cond delay="0"/>
                                  </p:stCondLst>
                                  <p:childTnLst>
                                    <p:set>
                                      <p:cBhvr>
                                        <p:cTn id="19" dur="1" fill="hold">
                                          <p:stCondLst>
                                            <p:cond delay="499"/>
                                          </p:stCondLst>
                                        </p:cTn>
                                        <p:tgtEl>
                                          <p:spTgt spid="8"/>
                                        </p:tgtEl>
                                        <p:attrNameLst>
                                          <p:attrName>style.visibility</p:attrName>
                                        </p:attrNameLst>
                                      </p:cBhvr>
                                      <p:to>
                                        <p:strVal val="visible"/>
                                      </p:to>
                                    </p:set>
                                  </p:childTnLst>
                                </p:cTn>
                              </p:par>
                            </p:childTnLst>
                          </p:cTn>
                        </p:par>
                        <p:par>
                          <p:cTn id="20" fill="hold">
                            <p:stCondLst>
                              <p:cond delay="2500"/>
                            </p:stCondLst>
                            <p:childTnLst>
                              <p:par>
                                <p:cTn id="21" presetID="1" presetClass="entr" presetSubtype="0" fill="hold" nodeType="afterEffect">
                                  <p:stCondLst>
                                    <p:cond delay="0"/>
                                  </p:stCondLst>
                                  <p:childTnLst>
                                    <p:set>
                                      <p:cBhvr>
                                        <p:cTn id="22"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43691" y="932830"/>
            <a:ext cx="9793088" cy="922020"/>
          </a:xfrm>
          <a:prstGeom prst="rect">
            <a:avLst/>
          </a:prstGeom>
        </p:spPr>
        <p:txBody>
          <a:bodyPr wrap="square">
            <a:spAutoFit/>
          </a:bodyPr>
          <a:lstStyle/>
          <a:p>
            <a:pPr>
              <a:lnSpc>
                <a:spcPct val="150000"/>
              </a:lnSpc>
            </a:pPr>
            <a:r>
              <a:rPr lang="zh-CN" altLang="en-US" sz="1800">
                <a:latin typeface="微软雅黑" panose="020B0503020204020204" pitchFamily="34" charset="-122"/>
                <a:ea typeface="微软雅黑" panose="020B0503020204020204" pitchFamily="34" charset="-122"/>
              </a:rPr>
              <a:t>接下来，我们通过一个案例来讲解如何</a:t>
            </a:r>
            <a:r>
              <a:rPr lang="zh-CN" altLang="en-US" sz="1800">
                <a:solidFill>
                  <a:srgbClr val="0070C0"/>
                </a:solidFill>
                <a:latin typeface="微软雅黑" panose="020B0503020204020204" pitchFamily="34" charset="-122"/>
                <a:ea typeface="微软雅黑" panose="020B0503020204020204" pitchFamily="34" charset="-122"/>
              </a:rPr>
              <a:t>使用帧动画来实现动态的Wi-Fi信号效果</a:t>
            </a:r>
            <a:r>
              <a:rPr lang="zh-CN" altLang="en-US" sz="1800">
                <a:latin typeface="微软雅黑" panose="020B0503020204020204" pitchFamily="34" charset="-122"/>
                <a:ea typeface="微软雅黑" panose="020B0503020204020204" pitchFamily="34" charset="-122"/>
              </a:rPr>
              <a:t>。</a:t>
            </a: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rPr>
              <a:t>本</a:t>
            </a:r>
            <a:r>
              <a:rPr lang="zh-CN" altLang="en-US" sz="1800" smtClean="0">
                <a:solidFill>
                  <a:schemeClr val="tx1">
                    <a:lumMod val="85000"/>
                    <a:lumOff val="15000"/>
                  </a:schemeClr>
                </a:solidFill>
                <a:latin typeface="微软雅黑" panose="020B0503020204020204" pitchFamily="34" charset="-122"/>
                <a:ea typeface="微软雅黑" panose="020B0503020204020204" pitchFamily="34" charset="-122"/>
              </a:rPr>
              <a:t>案例的界面效果如下</a:t>
            </a: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rPr>
              <a:t>图所示。</a:t>
            </a:r>
            <a:endParaRPr lang="zh-CN" altLang="en-US" sz="1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 name="椭圆 2"/>
          <p:cNvSpPr/>
          <p:nvPr/>
        </p:nvSpPr>
        <p:spPr bwMode="auto">
          <a:xfrm rot="574600">
            <a:off x="1562710" y="2363520"/>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4" name="TextBox 3"/>
          <p:cNvSpPr txBox="1">
            <a:spLocks noChangeArrowheads="1"/>
          </p:cNvSpPr>
          <p:nvPr/>
        </p:nvSpPr>
        <p:spPr bwMode="auto">
          <a:xfrm>
            <a:off x="1604085" y="2394576"/>
            <a:ext cx="349250" cy="369888"/>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rPr>
              <a:t>1</a:t>
            </a:r>
            <a:endParaRPr kumimoji="0" lang="zh-CN" altLang="en-US"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5" name="矩形 4"/>
          <p:cNvSpPr/>
          <p:nvPr/>
        </p:nvSpPr>
        <p:spPr>
          <a:xfrm>
            <a:off x="2051050" y="2353310"/>
            <a:ext cx="1713230" cy="450850"/>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300"/>
              </a:spcAft>
              <a:buClrTx/>
              <a:buSzTx/>
              <a:buFontTx/>
              <a:buNone/>
              <a:defRPr/>
            </a:pPr>
            <a:r>
              <a:rPr kumimoji="0" lang="zh-CN" altLang="en-US" sz="1800" b="1" i="0" u="none" strike="noStrike" kern="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rPr>
              <a:t>创建程序：</a:t>
            </a:r>
            <a:endParaRPr kumimoji="0" lang="en-US" altLang="zh-CN" sz="1800" b="0"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endParaRPr>
          </a:p>
        </p:txBody>
      </p:sp>
      <p:sp>
        <p:nvSpPr>
          <p:cNvPr id="6" name="矩形 5"/>
          <p:cNvSpPr/>
          <p:nvPr/>
        </p:nvSpPr>
        <p:spPr>
          <a:xfrm>
            <a:off x="2035798" y="3080623"/>
            <a:ext cx="1851025" cy="368300"/>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zh-CN" altLang="en-US" sz="1800" b="1" kern="0" noProof="0" smtClean="0">
                <a:ln>
                  <a:noFill/>
                </a:ln>
                <a:solidFill>
                  <a:srgbClr val="0070C0"/>
                </a:solidFill>
                <a:effectLst/>
                <a:uLnTx/>
                <a:uFillTx/>
                <a:latin typeface="微软雅黑" panose="020B0503020204020204" pitchFamily="34" charset="-122"/>
                <a:ea typeface="微软雅黑" panose="020B0503020204020204" pitchFamily="34" charset="-122"/>
                <a:sym typeface="+mn-ea"/>
              </a:rPr>
              <a:t>导入</a:t>
            </a:r>
            <a:r>
              <a:rPr lang="zh-CN" sz="1800" b="1" kern="0" noProof="0" smtClean="0">
                <a:ln>
                  <a:noFill/>
                </a:ln>
                <a:solidFill>
                  <a:srgbClr val="0070C0"/>
                </a:solidFill>
                <a:effectLst/>
                <a:uLnTx/>
                <a:uFillTx/>
                <a:latin typeface="微软雅黑" panose="020B0503020204020204" pitchFamily="34" charset="-122"/>
                <a:ea typeface="微软雅黑" panose="020B0503020204020204" pitchFamily="34" charset="-122"/>
                <a:sym typeface="+mn-ea"/>
              </a:rPr>
              <a:t>界面图片</a:t>
            </a:r>
            <a:r>
              <a:rPr lang="zh-CN" altLang="en-US" sz="1800" b="1" kern="0" noProof="0" smtClean="0">
                <a:ln>
                  <a:noFill/>
                </a:ln>
                <a:solidFill>
                  <a:srgbClr val="0070C0"/>
                </a:solidFill>
                <a:effectLst/>
                <a:uLnTx/>
                <a:uFillTx/>
                <a:latin typeface="微软雅黑" panose="020B0503020204020204" pitchFamily="34" charset="-122"/>
                <a:ea typeface="微软雅黑" panose="020B0503020204020204" pitchFamily="34" charset="-122"/>
                <a:sym typeface="+mn-ea"/>
              </a:rPr>
              <a:t>：</a:t>
            </a:r>
            <a:r>
              <a:rPr kumimoji="0" lang="zh-CN" altLang="en-US" sz="1800" b="1" i="0" u="none" strike="noStrike" kern="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rPr>
              <a:t> </a:t>
            </a:r>
            <a:endParaRPr kumimoji="0" lang="zh-CN" altLang="en-US" sz="1800" b="0" i="0" u="none" strike="noStrike" kern="0" cap="none" spc="0" normalizeH="0" baseline="0" noProof="0" dirty="0">
              <a:ln>
                <a:noFill/>
              </a:ln>
              <a:solidFill>
                <a:srgbClr val="0070C0"/>
              </a:solidFill>
              <a:effectLst/>
              <a:uLnTx/>
              <a:uFillTx/>
              <a:latin typeface="Arial" panose="020B0604020202020204" pitchFamily="34" charset="0"/>
              <a:ea typeface="宋体" panose="02010600030101010101" pitchFamily="2" charset="-122"/>
            </a:endParaRPr>
          </a:p>
        </p:txBody>
      </p:sp>
      <p:cxnSp>
        <p:nvCxnSpPr>
          <p:cNvPr id="7" name="直接连接符 6"/>
          <p:cNvCxnSpPr/>
          <p:nvPr/>
        </p:nvCxnSpPr>
        <p:spPr>
          <a:xfrm>
            <a:off x="1949736" y="2810350"/>
            <a:ext cx="5904000"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cxnSp>
        <p:nvCxnSpPr>
          <p:cNvPr id="8" name="直接连接符 7"/>
          <p:cNvCxnSpPr/>
          <p:nvPr/>
        </p:nvCxnSpPr>
        <p:spPr>
          <a:xfrm>
            <a:off x="1998271" y="3573810"/>
            <a:ext cx="5904000"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9" name="矩形 8"/>
          <p:cNvSpPr/>
          <p:nvPr/>
        </p:nvSpPr>
        <p:spPr>
          <a:xfrm>
            <a:off x="3358515" y="2024380"/>
            <a:ext cx="4298315" cy="769620"/>
          </a:xfrm>
          <a:prstGeom prst="rect">
            <a:avLst/>
          </a:prstGeom>
        </p:spPr>
        <p:txBody>
          <a:bodyPr wrap="square">
            <a:spAutoFit/>
          </a:bodyPr>
          <a:lstStyle/>
          <a:p>
            <a:pPr marL="228600" indent="-228600">
              <a:lnSpc>
                <a:spcPct val="130000"/>
              </a:lnSpc>
              <a:spcAft>
                <a:spcPts val="300"/>
              </a:spcAft>
              <a:buFont typeface="+mj-ea"/>
              <a:buAutoNum type="circleNumDbPlain"/>
            </a:pP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创建名为</a:t>
            </a:r>
            <a:r>
              <a:rPr lang="en-US" altLang="zh-CN" sz="1600" smtClean="0">
                <a:solidFill>
                  <a:schemeClr val="tx1">
                    <a:lumMod val="65000"/>
                    <a:lumOff val="35000"/>
                  </a:schemeClr>
                </a:solidFill>
                <a:latin typeface="微软雅黑" panose="020B0503020204020204" pitchFamily="34" charset="-122"/>
                <a:ea typeface="微软雅黑" panose="020B0503020204020204" pitchFamily="34" charset="-122"/>
              </a:rPr>
              <a:t>Frame</a:t>
            </a: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的程序</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指定包名为</a:t>
            </a:r>
            <a:r>
              <a:rPr lang="en-US" altLang="zh-CN" sz="1600" smtClean="0">
                <a:solidFill>
                  <a:schemeClr val="tx1">
                    <a:lumMod val="65000"/>
                    <a:lumOff val="35000"/>
                  </a:schemeClr>
                </a:solidFill>
                <a:latin typeface="微软雅黑" panose="020B0503020204020204" pitchFamily="34" charset="-122"/>
                <a:ea typeface="微软雅黑" panose="020B0503020204020204" pitchFamily="34" charset="-122"/>
              </a:rPr>
              <a:t>cn.itcast.frame</a:t>
            </a:r>
            <a:endParaRPr lang="en-US" altLang="zh-CN" sz="160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椭圆 9"/>
          <p:cNvSpPr/>
          <p:nvPr/>
        </p:nvSpPr>
        <p:spPr bwMode="auto">
          <a:xfrm rot="574600">
            <a:off x="1533830" y="3078441"/>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11" name="TextBox 10"/>
          <p:cNvSpPr txBox="1">
            <a:spLocks noChangeArrowheads="1"/>
          </p:cNvSpPr>
          <p:nvPr/>
        </p:nvSpPr>
        <p:spPr bwMode="auto">
          <a:xfrm>
            <a:off x="1575205" y="3109497"/>
            <a:ext cx="349250" cy="369888"/>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smtClean="0">
                <a:ln>
                  <a:noFill/>
                </a:ln>
                <a:solidFill>
                  <a:sysClr val="window" lastClr="FFFFFF"/>
                </a:solidFill>
                <a:effectLst/>
                <a:uLnTx/>
                <a:uFillTx/>
                <a:latin typeface="Verdana" panose="020B0604030504040204" pitchFamily="34" charset="0"/>
                <a:ea typeface="宋体" panose="02010600030101010101" pitchFamily="2" charset="-122"/>
              </a:rPr>
              <a:t>2</a:t>
            </a:r>
            <a:endParaRPr kumimoji="0" lang="zh-CN" altLang="en-US"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28" name="矩形 27"/>
          <p:cNvSpPr/>
          <p:nvPr/>
        </p:nvSpPr>
        <p:spPr>
          <a:xfrm>
            <a:off x="3646805" y="3037840"/>
            <a:ext cx="4873625" cy="410845"/>
          </a:xfrm>
          <a:prstGeom prst="rect">
            <a:avLst/>
          </a:prstGeom>
        </p:spPr>
        <p:txBody>
          <a:bodyPr wrap="square">
            <a:spAutoFit/>
          </a:bodyPr>
          <a:lstStyle/>
          <a:p>
            <a:pPr indent="0">
              <a:lnSpc>
                <a:spcPct val="130000"/>
              </a:lnSpc>
              <a:spcAft>
                <a:spcPts val="300"/>
              </a:spcAft>
              <a:buFont typeface="+mj-ea"/>
              <a:buNone/>
            </a:pPr>
            <a:r>
              <a:rPr lang="zh-CN" sz="1600" smtClean="0">
                <a:solidFill>
                  <a:schemeClr val="tx1">
                    <a:lumMod val="65000"/>
                    <a:lumOff val="35000"/>
                  </a:schemeClr>
                </a:solidFill>
                <a:latin typeface="微软雅黑" panose="020B0503020204020204" pitchFamily="34" charset="-122"/>
                <a:ea typeface="微软雅黑" panose="020B0503020204020204" pitchFamily="34" charset="-122"/>
              </a:rPr>
              <a:t>将界面图片导入到程序中的drawable-hdpi文件夹中</a:t>
            </a:r>
            <a:endParaRPr lang="zh-CN" sz="160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2027543" y="4078843"/>
            <a:ext cx="1851025" cy="368300"/>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zh-CN" altLang="en-US" sz="1800" b="1" kern="0" noProof="0" smtClean="0">
                <a:ln>
                  <a:noFill/>
                </a:ln>
                <a:solidFill>
                  <a:srgbClr val="0070C0"/>
                </a:solidFill>
                <a:effectLst/>
                <a:uLnTx/>
                <a:uFillTx/>
                <a:latin typeface="微软雅黑" panose="020B0503020204020204" pitchFamily="34" charset="-122"/>
                <a:ea typeface="微软雅黑" panose="020B0503020204020204" pitchFamily="34" charset="-122"/>
                <a:sym typeface="+mn-ea"/>
              </a:rPr>
              <a:t>放置界面控件：</a:t>
            </a:r>
            <a:r>
              <a:rPr kumimoji="0" lang="zh-CN" altLang="en-US" sz="1800" b="1" i="0" u="none" strike="noStrike" kern="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rPr>
              <a:t> </a:t>
            </a:r>
            <a:endParaRPr kumimoji="0" lang="zh-CN" altLang="en-US" sz="1800" b="0" i="0" u="none" strike="noStrike" kern="0" cap="none" spc="0" normalizeH="0" baseline="0" noProof="0" dirty="0">
              <a:ln>
                <a:noFill/>
              </a:ln>
              <a:solidFill>
                <a:srgbClr val="0070C0"/>
              </a:solidFill>
              <a:effectLst/>
              <a:uLnTx/>
              <a:uFillTx/>
              <a:latin typeface="Arial" panose="020B0604020202020204" pitchFamily="34" charset="0"/>
              <a:ea typeface="宋体" panose="02010600030101010101" pitchFamily="2" charset="-122"/>
            </a:endParaRPr>
          </a:p>
        </p:txBody>
      </p:sp>
      <p:cxnSp>
        <p:nvCxnSpPr>
          <p:cNvPr id="13" name="直接连接符 12"/>
          <p:cNvCxnSpPr/>
          <p:nvPr/>
        </p:nvCxnSpPr>
        <p:spPr>
          <a:xfrm>
            <a:off x="1990016" y="4500275"/>
            <a:ext cx="5904000"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14" name="椭圆 13"/>
          <p:cNvSpPr/>
          <p:nvPr/>
        </p:nvSpPr>
        <p:spPr bwMode="auto">
          <a:xfrm rot="574600">
            <a:off x="1525575" y="4076661"/>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15" name="TextBox 10"/>
          <p:cNvSpPr txBox="1">
            <a:spLocks noChangeArrowheads="1"/>
          </p:cNvSpPr>
          <p:nvPr/>
        </p:nvSpPr>
        <p:spPr bwMode="auto">
          <a:xfrm>
            <a:off x="1566950" y="4107717"/>
            <a:ext cx="345440" cy="368300"/>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smtClean="0">
                <a:ln>
                  <a:noFill/>
                </a:ln>
                <a:solidFill>
                  <a:sysClr val="window" lastClr="FFFFFF"/>
                </a:solidFill>
                <a:effectLst/>
                <a:uLnTx/>
                <a:uFillTx/>
                <a:latin typeface="Verdana" panose="020B0604030504040204" pitchFamily="34" charset="0"/>
                <a:ea typeface="宋体" panose="02010600030101010101" pitchFamily="2" charset="-122"/>
              </a:rPr>
              <a:t>3</a:t>
            </a:r>
            <a:endParaRPr kumimoji="0" lang="zh-CN" altLang="en-US"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18" name="矩形 17"/>
          <p:cNvSpPr/>
          <p:nvPr/>
        </p:nvSpPr>
        <p:spPr>
          <a:xfrm>
            <a:off x="1998968" y="4892913"/>
            <a:ext cx="1851025" cy="368300"/>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zh-CN" altLang="en-US" sz="1800" b="1" kern="0" noProof="0" smtClean="0">
                <a:ln>
                  <a:noFill/>
                </a:ln>
                <a:solidFill>
                  <a:srgbClr val="0070C0"/>
                </a:solidFill>
                <a:effectLst/>
                <a:uLnTx/>
                <a:uFillTx/>
                <a:latin typeface="微软雅黑" panose="020B0503020204020204" pitchFamily="34" charset="-122"/>
                <a:ea typeface="微软雅黑" panose="020B0503020204020204" pitchFamily="34" charset="-122"/>
                <a:sym typeface="+mn-ea"/>
              </a:rPr>
              <a:t>创建</a:t>
            </a:r>
            <a:r>
              <a:rPr lang="zh-CN" sz="1800" b="1" kern="0" noProof="0" smtClean="0">
                <a:ln>
                  <a:noFill/>
                </a:ln>
                <a:solidFill>
                  <a:srgbClr val="0070C0"/>
                </a:solidFill>
                <a:effectLst/>
                <a:uLnTx/>
                <a:uFillTx/>
                <a:latin typeface="微软雅黑" panose="020B0503020204020204" pitchFamily="34" charset="-122"/>
                <a:ea typeface="微软雅黑" panose="020B0503020204020204" pitchFamily="34" charset="-122"/>
                <a:sym typeface="+mn-ea"/>
              </a:rPr>
              <a:t>动画资源</a:t>
            </a:r>
            <a:r>
              <a:rPr lang="zh-CN" altLang="en-US" sz="1800" b="1" kern="0" noProof="0" smtClean="0">
                <a:ln>
                  <a:noFill/>
                </a:ln>
                <a:solidFill>
                  <a:srgbClr val="0070C0"/>
                </a:solidFill>
                <a:effectLst/>
                <a:uLnTx/>
                <a:uFillTx/>
                <a:latin typeface="微软雅黑" panose="020B0503020204020204" pitchFamily="34" charset="-122"/>
                <a:ea typeface="微软雅黑" panose="020B0503020204020204" pitchFamily="34" charset="-122"/>
                <a:sym typeface="+mn-ea"/>
              </a:rPr>
              <a:t>：</a:t>
            </a:r>
            <a:r>
              <a:rPr kumimoji="0" lang="zh-CN" altLang="en-US" sz="1800" b="1" i="0" u="none" strike="noStrike" kern="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rPr>
              <a:t> </a:t>
            </a:r>
            <a:endParaRPr kumimoji="0" lang="zh-CN" altLang="en-US" sz="1800" b="0" i="0" u="none" strike="noStrike" kern="0" cap="none" spc="0" normalizeH="0" baseline="0" noProof="0" dirty="0">
              <a:ln>
                <a:noFill/>
              </a:ln>
              <a:solidFill>
                <a:srgbClr val="0070C0"/>
              </a:solidFill>
              <a:effectLst/>
              <a:uLnTx/>
              <a:uFillTx/>
              <a:latin typeface="Arial" panose="020B0604020202020204" pitchFamily="34" charset="0"/>
              <a:ea typeface="宋体" panose="02010600030101010101" pitchFamily="2" charset="-122"/>
            </a:endParaRPr>
          </a:p>
        </p:txBody>
      </p:sp>
      <p:cxnSp>
        <p:nvCxnSpPr>
          <p:cNvPr id="19" name="直接连接符 18"/>
          <p:cNvCxnSpPr/>
          <p:nvPr/>
        </p:nvCxnSpPr>
        <p:spPr>
          <a:xfrm>
            <a:off x="1989381" y="5302280"/>
            <a:ext cx="5904000"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21" name="椭圆 20"/>
          <p:cNvSpPr/>
          <p:nvPr/>
        </p:nvSpPr>
        <p:spPr bwMode="auto">
          <a:xfrm rot="574600">
            <a:off x="1497000" y="4890731"/>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22" name="TextBox 10"/>
          <p:cNvSpPr txBox="1">
            <a:spLocks noChangeArrowheads="1"/>
          </p:cNvSpPr>
          <p:nvPr/>
        </p:nvSpPr>
        <p:spPr bwMode="auto">
          <a:xfrm>
            <a:off x="1538375" y="4921787"/>
            <a:ext cx="345440" cy="368300"/>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smtClean="0">
                <a:ln>
                  <a:noFill/>
                </a:ln>
                <a:solidFill>
                  <a:sysClr val="window" lastClr="FFFFFF"/>
                </a:solidFill>
                <a:effectLst/>
                <a:uLnTx/>
                <a:uFillTx/>
                <a:latin typeface="Verdana" panose="020B0604030504040204" pitchFamily="34" charset="0"/>
                <a:ea typeface="宋体" panose="02010600030101010101" pitchFamily="2" charset="-122"/>
              </a:rPr>
              <a:t>4</a:t>
            </a:r>
            <a:endParaRPr kumimoji="0" lang="zh-CN" altLang="en-US"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24" name="矩形 23"/>
          <p:cNvSpPr/>
          <p:nvPr/>
        </p:nvSpPr>
        <p:spPr>
          <a:xfrm>
            <a:off x="1990713" y="5715238"/>
            <a:ext cx="2536825" cy="368300"/>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zh-CN" altLang="en-US" sz="1800" b="1" kern="0" noProof="0" smtClean="0">
                <a:ln>
                  <a:noFill/>
                </a:ln>
                <a:solidFill>
                  <a:srgbClr val="0070C0"/>
                </a:solidFill>
                <a:effectLst/>
                <a:uLnTx/>
                <a:uFillTx/>
                <a:latin typeface="微软雅黑" panose="020B0503020204020204" pitchFamily="34" charset="-122"/>
                <a:ea typeface="微软雅黑" panose="020B0503020204020204" pitchFamily="34" charset="-122"/>
                <a:sym typeface="+mn-ea"/>
              </a:rPr>
              <a:t>实现逐帧动画的效果：</a:t>
            </a:r>
            <a:r>
              <a:rPr kumimoji="0" lang="zh-CN" altLang="en-US" sz="1800" b="1" i="0" u="none" strike="noStrike" kern="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rPr>
              <a:t> </a:t>
            </a:r>
            <a:endParaRPr kumimoji="0" lang="zh-CN" altLang="en-US" sz="1800" b="0" i="0" u="none" strike="noStrike" kern="0" cap="none" spc="0" normalizeH="0" baseline="0" noProof="0" dirty="0">
              <a:ln>
                <a:noFill/>
              </a:ln>
              <a:solidFill>
                <a:srgbClr val="0070C0"/>
              </a:solidFill>
              <a:effectLst/>
              <a:uLnTx/>
              <a:uFillTx/>
              <a:latin typeface="Arial" panose="020B0604020202020204" pitchFamily="34" charset="0"/>
              <a:ea typeface="宋体" panose="02010600030101010101" pitchFamily="2" charset="-122"/>
            </a:endParaRPr>
          </a:p>
        </p:txBody>
      </p:sp>
      <p:cxnSp>
        <p:nvCxnSpPr>
          <p:cNvPr id="25" name="直接连接符 24"/>
          <p:cNvCxnSpPr/>
          <p:nvPr/>
        </p:nvCxnSpPr>
        <p:spPr>
          <a:xfrm>
            <a:off x="1962076" y="6148100"/>
            <a:ext cx="5904000"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26" name="椭圆 25"/>
          <p:cNvSpPr/>
          <p:nvPr/>
        </p:nvSpPr>
        <p:spPr bwMode="auto">
          <a:xfrm rot="574600">
            <a:off x="1488745" y="5713056"/>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27" name="TextBox 10"/>
          <p:cNvSpPr txBox="1">
            <a:spLocks noChangeArrowheads="1"/>
          </p:cNvSpPr>
          <p:nvPr/>
        </p:nvSpPr>
        <p:spPr bwMode="auto">
          <a:xfrm>
            <a:off x="1530120" y="5744112"/>
            <a:ext cx="345440" cy="368300"/>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smtClean="0">
                <a:ln>
                  <a:noFill/>
                </a:ln>
                <a:solidFill>
                  <a:sysClr val="window" lastClr="FFFFFF"/>
                </a:solidFill>
                <a:effectLst/>
                <a:uLnTx/>
                <a:uFillTx/>
                <a:latin typeface="Verdana" panose="020B0604030504040204" pitchFamily="34" charset="0"/>
                <a:ea typeface="宋体" panose="02010600030101010101" pitchFamily="2" charset="-122"/>
              </a:rPr>
              <a:t>5</a:t>
            </a:r>
            <a:endParaRPr kumimoji="0" lang="zh-CN" altLang="en-US"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31" name="矩形 30"/>
          <p:cNvSpPr/>
          <p:nvPr/>
        </p:nvSpPr>
        <p:spPr>
          <a:xfrm>
            <a:off x="3646805" y="3695065"/>
            <a:ext cx="4387215" cy="769620"/>
          </a:xfrm>
          <a:prstGeom prst="rect">
            <a:avLst/>
          </a:prstGeom>
        </p:spPr>
        <p:txBody>
          <a:bodyPr wrap="square">
            <a:spAutoFit/>
          </a:bodyPr>
          <a:lstStyle/>
          <a:p>
            <a:pPr marL="228600" indent="-228600">
              <a:lnSpc>
                <a:spcPct val="130000"/>
              </a:lnSpc>
              <a:spcAft>
                <a:spcPts val="300"/>
              </a:spcAft>
              <a:buFont typeface="+mj-ea"/>
              <a:buAutoNum type="circleNumDbPlain"/>
            </a:pPr>
            <a:r>
              <a:rPr sz="1600" dirty="0" smtClean="0">
                <a:solidFill>
                  <a:schemeClr val="tx1">
                    <a:lumMod val="65000"/>
                    <a:lumOff val="35000"/>
                  </a:schemeClr>
                </a:solidFill>
                <a:latin typeface="微软雅黑" panose="020B0503020204020204" pitchFamily="34" charset="-122"/>
                <a:ea typeface="微软雅黑" panose="020B0503020204020204" pitchFamily="34" charset="-122"/>
              </a:rPr>
              <a:t>放置1个ImageView控件</a:t>
            </a:r>
            <a:endParaRPr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sz="1600" smtClean="0">
                <a:solidFill>
                  <a:schemeClr val="tx1">
                    <a:lumMod val="65000"/>
                    <a:lumOff val="35000"/>
                  </a:schemeClr>
                </a:solidFill>
                <a:latin typeface="微软雅黑" panose="020B0503020204020204" pitchFamily="34" charset="-122"/>
                <a:ea typeface="微软雅黑" panose="020B0503020204020204" pitchFamily="34" charset="-122"/>
              </a:rPr>
              <a:t>放置</a:t>
            </a:r>
            <a:r>
              <a:rPr lang="en-US" sz="1600" smtClean="0">
                <a:solidFill>
                  <a:schemeClr val="tx1">
                    <a:lumMod val="65000"/>
                    <a:lumOff val="35000"/>
                  </a:schemeClr>
                </a:solidFill>
                <a:latin typeface="微软雅黑" panose="020B0503020204020204" pitchFamily="34" charset="-122"/>
                <a:ea typeface="微软雅黑" panose="020B0503020204020204" pitchFamily="34" charset="-122"/>
              </a:rPr>
              <a:t>1</a:t>
            </a:r>
            <a:r>
              <a:rPr sz="1600" smtClean="0">
                <a:solidFill>
                  <a:schemeClr val="tx1">
                    <a:lumMod val="65000"/>
                    <a:lumOff val="35000"/>
                  </a:schemeClr>
                </a:solidFill>
                <a:latin typeface="微软雅黑" panose="020B0503020204020204" pitchFamily="34" charset="-122"/>
                <a:ea typeface="微软雅黑" panose="020B0503020204020204" pitchFamily="34" charset="-122"/>
              </a:rPr>
              <a:t>个Button控件</a:t>
            </a:r>
            <a:endParaRPr sz="160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4239895" y="5428615"/>
            <a:ext cx="3794760" cy="730885"/>
          </a:xfrm>
          <a:prstGeom prst="rect">
            <a:avLst/>
          </a:prstGeom>
        </p:spPr>
        <p:txBody>
          <a:bodyPr wrap="square">
            <a:spAutoFit/>
          </a:bodyPr>
          <a:lstStyle/>
          <a:p>
            <a:pPr indent="0">
              <a:lnSpc>
                <a:spcPct val="130000"/>
              </a:lnSpc>
              <a:spcAft>
                <a:spcPts val="300"/>
              </a:spcAft>
              <a:buFont typeface="+mj-ea"/>
              <a:buNone/>
            </a:pPr>
            <a:r>
              <a:rPr lang="zh-CN" sz="1600">
                <a:solidFill>
                  <a:schemeClr val="tx1">
                    <a:lumMod val="65000"/>
                    <a:lumOff val="35000"/>
                  </a:schemeClr>
                </a:solidFill>
                <a:latin typeface="微软雅黑" panose="020B0503020204020204" pitchFamily="34" charset="-122"/>
                <a:ea typeface="微软雅黑" panose="020B0503020204020204" pitchFamily="34" charset="-122"/>
              </a:rPr>
              <a:t>在MainActivity的onClick()方法中实现播放动画与停止动画的效果</a:t>
            </a:r>
            <a:endParaRPr 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3575050" y="4893310"/>
            <a:ext cx="3719830" cy="410845"/>
          </a:xfrm>
          <a:prstGeom prst="rect">
            <a:avLst/>
          </a:prstGeom>
        </p:spPr>
        <p:txBody>
          <a:bodyPr wrap="square">
            <a:spAutoFit/>
          </a:bodyPr>
          <a:lstStyle/>
          <a:p>
            <a:pPr indent="0">
              <a:lnSpc>
                <a:spcPct val="130000"/>
              </a:lnSpc>
              <a:spcAft>
                <a:spcPts val="300"/>
              </a:spcAft>
              <a:buFont typeface="+mj-ea"/>
              <a:buNone/>
            </a:pP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创建</a:t>
            </a:r>
            <a:r>
              <a:rPr sz="1600" smtClean="0">
                <a:solidFill>
                  <a:schemeClr val="tx1">
                    <a:lumMod val="65000"/>
                    <a:lumOff val="35000"/>
                  </a:schemeClr>
                </a:solidFill>
                <a:latin typeface="微软雅黑" panose="020B0503020204020204" pitchFamily="34" charset="-122"/>
                <a:ea typeface="微软雅黑" panose="020B0503020204020204" pitchFamily="34" charset="-122"/>
                <a:sym typeface="+mn-ea"/>
              </a:rPr>
              <a:t>frame.xml文件</a:t>
            </a:r>
            <a:endParaRPr sz="160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6"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smtClean="0">
                <a:solidFill>
                  <a:srgbClr val="595959"/>
                </a:solidFill>
                <a:latin typeface="微软雅黑" panose="020B0503020204020204" pitchFamily="34" charset="-122"/>
                <a:ea typeface="微软雅黑" panose="020B0503020204020204" pitchFamily="34" charset="-122"/>
                <a:cs typeface="+mn-ea"/>
                <a:sym typeface="+mn-lt"/>
              </a:rPr>
              <a:t>10.3.2</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  </a:t>
            </a:r>
            <a:r>
              <a:rPr sz="2400" b="1" smtClean="0">
                <a:solidFill>
                  <a:srgbClr val="595959"/>
                </a:solidFill>
                <a:latin typeface="微软雅黑" panose="020B0503020204020204" pitchFamily="34" charset="-122"/>
                <a:ea typeface="微软雅黑" panose="020B0503020204020204" pitchFamily="34" charset="-122"/>
                <a:cs typeface="+mn-ea"/>
                <a:sym typeface="+mn-lt"/>
              </a:rPr>
              <a:t>逐帧动画</a:t>
            </a:r>
            <a:endParaRPr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05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15422" y="1661712"/>
            <a:ext cx="3144225" cy="4680000"/>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par>
                                <p:cTn id="20" presetID="22" presetClass="entr" presetSubtype="8"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left)">
                                      <p:cBhvr>
                                        <p:cTn id="34" dur="500"/>
                                        <p:tgtEl>
                                          <p:spTgt spid="28"/>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par>
                                <p:cTn id="38" presetID="22" presetClass="entr" presetSubtype="8"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500"/>
                                        <p:tgtEl>
                                          <p:spTgt spid="13"/>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left)">
                                      <p:cBhvr>
                                        <p:cTn id="46" dur="500"/>
                                        <p:tgtEl>
                                          <p:spTgt spid="15"/>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left)">
                                      <p:cBhvr>
                                        <p:cTn id="49" dur="500"/>
                                        <p:tgtEl>
                                          <p:spTgt spid="18"/>
                                        </p:tgtEl>
                                      </p:cBhvr>
                                    </p:animEffect>
                                  </p:childTnLst>
                                </p:cTn>
                              </p:par>
                              <p:par>
                                <p:cTn id="50" presetID="22" presetClass="entr" presetSubtype="8"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500"/>
                                        <p:tgtEl>
                                          <p:spTgt spid="19"/>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left)">
                                      <p:cBhvr>
                                        <p:cTn id="55" dur="500"/>
                                        <p:tgtEl>
                                          <p:spTgt spid="21"/>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wipe(left)">
                                      <p:cBhvr>
                                        <p:cTn id="58" dur="500"/>
                                        <p:tgtEl>
                                          <p:spTgt spid="22"/>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wipe(left)">
                                      <p:cBhvr>
                                        <p:cTn id="61" dur="500"/>
                                        <p:tgtEl>
                                          <p:spTgt spid="24"/>
                                        </p:tgtEl>
                                      </p:cBhvr>
                                    </p:animEffect>
                                  </p:childTnLst>
                                </p:cTn>
                              </p:par>
                              <p:par>
                                <p:cTn id="62" presetID="22" presetClass="entr" presetSubtype="8"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wipe(left)">
                                      <p:cBhvr>
                                        <p:cTn id="64" dur="500"/>
                                        <p:tgtEl>
                                          <p:spTgt spid="25"/>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ipe(left)">
                                      <p:cBhvr>
                                        <p:cTn id="67" dur="500"/>
                                        <p:tgtEl>
                                          <p:spTgt spid="26"/>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wipe(left)">
                                      <p:cBhvr>
                                        <p:cTn id="70" dur="500"/>
                                        <p:tgtEl>
                                          <p:spTgt spid="27"/>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wipe(left)">
                                      <p:cBhvr>
                                        <p:cTn id="73" dur="500"/>
                                        <p:tgtEl>
                                          <p:spTgt spid="31"/>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wipe(left)">
                                      <p:cBhvr>
                                        <p:cTn id="76" dur="500"/>
                                        <p:tgtEl>
                                          <p:spTgt spid="23"/>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wipe(left)">
                                      <p:cBhvr>
                                        <p:cTn id="79" dur="500"/>
                                        <p:tgtEl>
                                          <p:spTgt spid="29"/>
                                        </p:tgtEl>
                                      </p:cBhvr>
                                    </p:animEffect>
                                  </p:childTnLst>
                                </p:cTn>
                              </p:par>
                            </p:childTnLst>
                          </p:cTn>
                        </p:par>
                        <p:par>
                          <p:cTn id="80" fill="hold">
                            <p:stCondLst>
                              <p:cond delay="500"/>
                            </p:stCondLst>
                            <p:childTnLst>
                              <p:par>
                                <p:cTn id="81" presetID="22" presetClass="entr" presetSubtype="8" fill="hold" nodeType="afterEffect">
                                  <p:stCondLst>
                                    <p:cond delay="0"/>
                                  </p:stCondLst>
                                  <p:childTnLst>
                                    <p:set>
                                      <p:cBhvr>
                                        <p:cTn id="82" dur="1" fill="hold">
                                          <p:stCondLst>
                                            <p:cond delay="0"/>
                                          </p:stCondLst>
                                        </p:cTn>
                                        <p:tgtEl>
                                          <p:spTgt spid="2052"/>
                                        </p:tgtEl>
                                        <p:attrNameLst>
                                          <p:attrName>style.visibility</p:attrName>
                                        </p:attrNameLst>
                                      </p:cBhvr>
                                      <p:to>
                                        <p:strVal val="visible"/>
                                      </p:to>
                                    </p:set>
                                    <p:animEffect transition="in" filter="wipe(left)">
                                      <p:cBhvr>
                                        <p:cTn id="83"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P spid="6" grpId="0"/>
      <p:bldP spid="9" grpId="0"/>
      <p:bldP spid="10" grpId="0" bldLvl="0" animBg="1"/>
      <p:bldP spid="11" grpId="0"/>
      <p:bldP spid="28" grpId="0"/>
      <p:bldP spid="12" grpId="0"/>
      <p:bldP spid="14" grpId="0" bldLvl="0" animBg="1"/>
      <p:bldP spid="15" grpId="0"/>
      <p:bldP spid="18" grpId="0"/>
      <p:bldP spid="21" grpId="0" bldLvl="0" animBg="1"/>
      <p:bldP spid="22" grpId="0"/>
      <p:bldP spid="24" grpId="0"/>
      <p:bldP spid="26" grpId="0" bldLvl="0" animBg="1"/>
      <p:bldP spid="27" grpId="0"/>
      <p:bldP spid="31" grpId="0"/>
      <p:bldP spid="23" grpId="0"/>
      <p:bldP spid="2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bwMode="auto">
          <a:xfrm rot="574600">
            <a:off x="2283435" y="1322120"/>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4" name="TextBox 3"/>
          <p:cNvSpPr txBox="1">
            <a:spLocks noChangeArrowheads="1"/>
          </p:cNvSpPr>
          <p:nvPr/>
        </p:nvSpPr>
        <p:spPr bwMode="auto">
          <a:xfrm>
            <a:off x="2324810" y="1353176"/>
            <a:ext cx="345440" cy="368300"/>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rPr>
              <a:t>6</a:t>
            </a:r>
            <a:endParaRPr kumimoji="0" lang="zh-CN" altLang="en-US"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5" name="矩形 4"/>
          <p:cNvSpPr/>
          <p:nvPr/>
        </p:nvSpPr>
        <p:spPr>
          <a:xfrm>
            <a:off x="2771775" y="1311910"/>
            <a:ext cx="1713230" cy="450850"/>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300"/>
              </a:spcAft>
              <a:buClrTx/>
              <a:buSzTx/>
              <a:buFontTx/>
              <a:buNone/>
              <a:defRPr/>
            </a:pPr>
            <a:r>
              <a:rPr kumimoji="0" lang="zh-CN" altLang="en-US" sz="1800" b="1" i="0" u="none" strike="noStrike" kern="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rPr>
              <a:t>运行结果：</a:t>
            </a:r>
            <a:endParaRPr kumimoji="0" lang="en-US" altLang="zh-CN" sz="1800" b="0"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2670461" y="1768950"/>
            <a:ext cx="6840000"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9" name="矩形 8"/>
          <p:cNvSpPr/>
          <p:nvPr/>
        </p:nvSpPr>
        <p:spPr>
          <a:xfrm>
            <a:off x="4079240" y="982980"/>
            <a:ext cx="5692140" cy="730885"/>
          </a:xfrm>
          <a:prstGeom prst="rect">
            <a:avLst/>
          </a:prstGeom>
        </p:spPr>
        <p:txBody>
          <a:bodyPr wrap="square">
            <a:spAutoFit/>
          </a:bodyPr>
          <a:lstStyle/>
          <a:p>
            <a:pPr indent="0">
              <a:lnSpc>
                <a:spcPct val="130000"/>
              </a:lnSpc>
              <a:spcAft>
                <a:spcPts val="300"/>
              </a:spcAft>
              <a:buFont typeface="+mj-ea"/>
              <a:buNone/>
            </a:pPr>
            <a:r>
              <a:rPr lang="zh-CN" sz="1600" smtClean="0">
                <a:solidFill>
                  <a:schemeClr val="tx1">
                    <a:lumMod val="65000"/>
                    <a:lumOff val="35000"/>
                  </a:schemeClr>
                </a:solidFill>
                <a:latin typeface="微软雅黑" panose="020B0503020204020204" pitchFamily="34" charset="-122"/>
                <a:ea typeface="微软雅黑" panose="020B0503020204020204" pitchFamily="34" charset="-122"/>
              </a:rPr>
              <a:t>运行程序，点击界面上的播放按钮，可以看到WIFI图片在不停的进行切换。</a:t>
            </a:r>
            <a:endParaRPr lang="zh-CN" sz="160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descr="C:\Users\Administrator\Desktop\图片6.png图片6"/>
          <p:cNvPicPr>
            <a:picLocks noChangeAspect="1"/>
          </p:cNvPicPr>
          <p:nvPr/>
        </p:nvPicPr>
        <p:blipFill>
          <a:blip r:embed="rId1"/>
          <a:srcRect/>
          <a:stretch>
            <a:fillRect/>
          </a:stretch>
        </p:blipFill>
        <p:spPr>
          <a:xfrm>
            <a:off x="1703070" y="2061845"/>
            <a:ext cx="2821940" cy="4453890"/>
          </a:xfrm>
          <a:prstGeom prst="rect">
            <a:avLst/>
          </a:prstGeom>
          <a:ln>
            <a:solidFill>
              <a:schemeClr val="tx1">
                <a:lumMod val="65000"/>
                <a:lumOff val="35000"/>
              </a:schemeClr>
            </a:solidFill>
          </a:ln>
        </p:spPr>
      </p:pic>
      <p:pic>
        <p:nvPicPr>
          <p:cNvPr id="6" name="图片 5" descr="C:\Users\Administrator\Desktop\图片7.png图片7"/>
          <p:cNvPicPr>
            <a:picLocks noChangeAspect="1"/>
          </p:cNvPicPr>
          <p:nvPr/>
        </p:nvPicPr>
        <p:blipFill>
          <a:blip r:embed="rId2"/>
          <a:srcRect/>
          <a:stretch>
            <a:fillRect/>
          </a:stretch>
        </p:blipFill>
        <p:spPr>
          <a:xfrm>
            <a:off x="4727575" y="2073460"/>
            <a:ext cx="2810000" cy="4429760"/>
          </a:xfrm>
          <a:prstGeom prst="rect">
            <a:avLst/>
          </a:prstGeom>
          <a:ln>
            <a:solidFill>
              <a:schemeClr val="tx1">
                <a:lumMod val="50000"/>
                <a:lumOff val="50000"/>
              </a:schemeClr>
            </a:solidFill>
          </a:ln>
        </p:spPr>
      </p:pic>
      <p:pic>
        <p:nvPicPr>
          <p:cNvPr id="8" name="图片 7" descr="C:\Users\Administrator\Desktop\图片8.png图片8"/>
          <p:cNvPicPr>
            <a:picLocks noChangeAspect="1"/>
          </p:cNvPicPr>
          <p:nvPr/>
        </p:nvPicPr>
        <p:blipFill>
          <a:blip r:embed="rId3"/>
          <a:srcRect/>
          <a:stretch>
            <a:fillRect/>
          </a:stretch>
        </p:blipFill>
        <p:spPr>
          <a:xfrm>
            <a:off x="7751445" y="2073142"/>
            <a:ext cx="2819490" cy="4455795"/>
          </a:xfrm>
          <a:prstGeom prst="rect">
            <a:avLst/>
          </a:prstGeom>
          <a:ln>
            <a:solidFill>
              <a:schemeClr val="tx1">
                <a:lumMod val="50000"/>
                <a:lumOff val="50000"/>
              </a:schemeClr>
            </a:solidFill>
          </a:ln>
        </p:spPr>
      </p:pic>
      <p:sp>
        <p:nvSpPr>
          <p:cNvPr id="16"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smtClean="0">
                <a:solidFill>
                  <a:srgbClr val="595959"/>
                </a:solidFill>
                <a:latin typeface="微软雅黑" panose="020B0503020204020204" pitchFamily="34" charset="-122"/>
                <a:ea typeface="微软雅黑" panose="020B0503020204020204" pitchFamily="34" charset="-122"/>
                <a:cs typeface="+mn-ea"/>
                <a:sym typeface="+mn-lt"/>
              </a:rPr>
              <a:t>10.3.2</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  </a:t>
            </a:r>
            <a:r>
              <a:rPr sz="2400" b="1" smtClean="0">
                <a:solidFill>
                  <a:srgbClr val="595959"/>
                </a:solidFill>
                <a:latin typeface="微软雅黑" panose="020B0503020204020204" pitchFamily="34" charset="-122"/>
                <a:ea typeface="微软雅黑" panose="020B0503020204020204" pitchFamily="34" charset="-122"/>
                <a:cs typeface="+mn-ea"/>
                <a:sym typeface="+mn-lt"/>
              </a:rPr>
              <a:t>逐帧动画</a:t>
            </a:r>
            <a:endParaRPr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8"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500"/>
                                        <p:tgtEl>
                                          <p:spTgt spid="2"/>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childTnLst>
                          </p:cTn>
                        </p:par>
                        <p:par>
                          <p:cTn id="29" fill="hold">
                            <p:stCondLst>
                              <p:cond delay="1000"/>
                            </p:stCondLst>
                            <p:childTnLst>
                              <p:par>
                                <p:cTn id="30" presetID="22" presetClass="entr" presetSubtype="8"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smtClean="0">
                <a:solidFill>
                  <a:srgbClr val="595959"/>
                </a:solidFill>
                <a:latin typeface="微软雅黑" panose="020B0503020204020204" pitchFamily="34" charset="-122"/>
                <a:ea typeface="微软雅黑" panose="020B0503020204020204" pitchFamily="34" charset="-122"/>
                <a:cs typeface="+mn-ea"/>
                <a:sym typeface="+mn-lt"/>
              </a:rPr>
              <a:t>10.3.3</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  </a:t>
            </a:r>
            <a:r>
              <a:rPr sz="2400" b="1" smtClean="0">
                <a:solidFill>
                  <a:srgbClr val="595959"/>
                </a:solidFill>
                <a:latin typeface="微软雅黑" panose="020B0503020204020204" pitchFamily="34" charset="-122"/>
                <a:ea typeface="微软雅黑" panose="020B0503020204020204" pitchFamily="34" charset="-122"/>
                <a:cs typeface="+mn-ea"/>
                <a:sym typeface="+mn-lt"/>
              </a:rPr>
              <a:t>属性动画</a:t>
            </a:r>
            <a:endParaRPr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 name="内容占位符 2"/>
          <p:cNvSpPr txBox="1"/>
          <p:nvPr/>
        </p:nvSpPr>
        <p:spPr bwMode="auto">
          <a:xfrm>
            <a:off x="1270635" y="1125220"/>
            <a:ext cx="9856470" cy="503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0">
              <a:lnSpc>
                <a:spcPct val="150000"/>
              </a:lnSpc>
              <a:spcBef>
                <a:spcPct val="20000"/>
              </a:spcBef>
              <a:buFontTx/>
              <a:buNone/>
            </a:pPr>
            <a:r>
              <a:rPr lang="zh-CN"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在Android 3.0之后</a:t>
            </a:r>
            <a:r>
              <a:rPr 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zh-CN"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Android系统</a:t>
            </a:r>
            <a:r>
              <a:rPr lang="zh-CN" sz="2000" dirty="0">
                <a:latin typeface="微软雅黑" panose="020B0503020204020204" pitchFamily="34" charset="-122"/>
                <a:ea typeface="微软雅黑" panose="020B0503020204020204" pitchFamily="34" charset="-122"/>
                <a:cs typeface="微软雅黑" panose="020B0503020204020204" pitchFamily="34" charset="-122"/>
              </a:rPr>
              <a:t>给我们</a:t>
            </a:r>
            <a:r>
              <a:rPr lang="zh-CN"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提供了</a:t>
            </a:r>
            <a:r>
              <a:rPr lang="zh-CN" sz="2000" dirty="0">
                <a:latin typeface="微软雅黑" panose="020B0503020204020204" pitchFamily="34" charset="-122"/>
                <a:ea typeface="微软雅黑" panose="020B0503020204020204" pitchFamily="34" charset="-122"/>
                <a:cs typeface="微软雅黑" panose="020B0503020204020204" pitchFamily="34" charset="-122"/>
              </a:rPr>
              <a:t>一种全新的动画模式，</a:t>
            </a:r>
            <a:r>
              <a:rPr lang="zh-CN"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属性动画</a:t>
            </a:r>
            <a:r>
              <a:rPr lang="zh-CN" sz="2000" dirty="0">
                <a:latin typeface="微软雅黑" panose="020B0503020204020204" pitchFamily="34" charset="-122"/>
                <a:ea typeface="微软雅黑" panose="020B0503020204020204" pitchFamily="34" charset="-122"/>
                <a:cs typeface="微软雅黑" panose="020B0503020204020204" pitchFamily="34" charset="-122"/>
              </a:rPr>
              <a:t>（Property Animation），它是一种</a:t>
            </a:r>
            <a:r>
              <a:rPr lang="zh-CN"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不断地对属性值进行操作的模式</a:t>
            </a:r>
            <a:r>
              <a:rPr lang="zh-CN" sz="2000" dirty="0">
                <a:latin typeface="微软雅黑" panose="020B0503020204020204" pitchFamily="34" charset="-122"/>
                <a:ea typeface="微软雅黑" panose="020B0503020204020204" pitchFamily="34" charset="-122"/>
                <a:cs typeface="微软雅黑" panose="020B0503020204020204" pitchFamily="34" charset="-122"/>
              </a:rPr>
              <a:t>，也就是可以将值赋值到指定对象的指定属性上，该指定属性可以是任意对象的任意属性。通过属性动画我们仍然可以对一个View进行移动、缩放、旋转和透明度渐变等操作，同时也可以对自定义View中的Point（点）对象进行动画操作，在实现这些动画操作时，我们只需要设置动画的运行时长、动画的类型、动画属性的初始值和结束值即可。</a:t>
            </a:r>
            <a:endParaRPr 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lnSpc>
                <a:spcPct val="150000"/>
              </a:lnSpc>
              <a:spcBef>
                <a:spcPct val="20000"/>
              </a:spcBef>
              <a:buFontTx/>
              <a:buNone/>
            </a:pPr>
            <a:r>
              <a:rPr lang="zh-CN"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属性动画弥补了补间动画的一些缺陷</a:t>
            </a:r>
            <a:r>
              <a:rPr lang="zh-CN" sz="2000" dirty="0">
                <a:latin typeface="微软雅黑" panose="020B0503020204020204" pitchFamily="34" charset="-122"/>
                <a:ea typeface="微软雅黑" panose="020B0503020204020204" pitchFamily="34" charset="-122"/>
                <a:cs typeface="微软雅黑" panose="020B0503020204020204" pitchFamily="34" charset="-122"/>
              </a:rPr>
              <a:t>，例如补间动画只能作用在View上，只能对View实现移动、缩放、旋转和透明度渐变动画，只能改变View的位置，不能对View自身进行修改。</a:t>
            </a:r>
            <a:endParaRPr 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smtClean="0">
                <a:solidFill>
                  <a:srgbClr val="595959"/>
                </a:solidFill>
                <a:latin typeface="微软雅黑" panose="020B0503020204020204" pitchFamily="34" charset="-122"/>
                <a:ea typeface="微软雅黑" panose="020B0503020204020204" pitchFamily="34" charset="-122"/>
                <a:cs typeface="+mn-ea"/>
                <a:sym typeface="+mn-lt"/>
              </a:rPr>
              <a:t>10.3.3</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  </a:t>
            </a:r>
            <a:r>
              <a:rPr sz="2400" b="1" smtClean="0">
                <a:solidFill>
                  <a:srgbClr val="595959"/>
                </a:solidFill>
                <a:latin typeface="微软雅黑" panose="020B0503020204020204" pitchFamily="34" charset="-122"/>
                <a:ea typeface="微软雅黑" panose="020B0503020204020204" pitchFamily="34" charset="-122"/>
                <a:cs typeface="+mn-ea"/>
                <a:sym typeface="+mn-lt"/>
              </a:rPr>
              <a:t>属性动画</a:t>
            </a:r>
            <a:endParaRPr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 name="内容占位符 2"/>
          <p:cNvSpPr txBox="1"/>
          <p:nvPr/>
        </p:nvSpPr>
        <p:spPr bwMode="auto">
          <a:xfrm>
            <a:off x="1270635" y="909955"/>
            <a:ext cx="10170795" cy="639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0">
              <a:lnSpc>
                <a:spcPct val="150000"/>
              </a:lnSpc>
              <a:spcBef>
                <a:spcPct val="20000"/>
              </a:spcBef>
              <a:buFontTx/>
              <a:buNone/>
            </a:pPr>
            <a:r>
              <a:rPr lang="zh-CN" sz="2000" b="1" dirty="0">
                <a:latin typeface="微软雅黑" panose="020B0503020204020204" pitchFamily="34" charset="-122"/>
                <a:ea typeface="微软雅黑" panose="020B0503020204020204" pitchFamily="34" charset="-122"/>
                <a:cs typeface="微软雅黑" panose="020B0503020204020204" pitchFamily="34" charset="-122"/>
              </a:rPr>
              <a:t>1.Animator类</a:t>
            </a:r>
            <a:endParaRPr lang="zh-CN" sz="2000" b="1"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lnSpc>
                <a:spcPct val="150000"/>
              </a:lnSpc>
              <a:spcBef>
                <a:spcPct val="20000"/>
              </a:spcBef>
              <a:buFontTx/>
              <a:buNone/>
            </a:pPr>
            <a:r>
              <a:rPr lang="zh-CN" sz="1800" dirty="0">
                <a:latin typeface="微软雅黑" panose="020B0503020204020204" pitchFamily="34" charset="-122"/>
                <a:ea typeface="微软雅黑" panose="020B0503020204020204" pitchFamily="34" charset="-122"/>
                <a:cs typeface="微软雅黑" panose="020B0503020204020204" pitchFamily="34" charset="-122"/>
              </a:rPr>
              <a:t>接下来针对属性动画的Animator类、评估程序、插值器、动画监听器进行详细讲解。</a:t>
            </a:r>
            <a:endParaRPr lang="zh-CN" sz="1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内容占位符 2"/>
          <p:cNvSpPr txBox="1"/>
          <p:nvPr/>
        </p:nvSpPr>
        <p:spPr bwMode="auto">
          <a:xfrm>
            <a:off x="4137025" y="1941830"/>
            <a:ext cx="3749040" cy="62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0">
              <a:lnSpc>
                <a:spcPct val="150000"/>
              </a:lnSpc>
              <a:spcBef>
                <a:spcPct val="20000"/>
              </a:spcBef>
              <a:buFontTx/>
              <a:buNone/>
            </a:pPr>
            <a:r>
              <a:rPr lang="zh-CN" sz="2000" dirty="0">
                <a:latin typeface="微软雅黑" panose="020B0503020204020204" pitchFamily="34" charset="-122"/>
                <a:ea typeface="微软雅黑" panose="020B0503020204020204" pitchFamily="34" charset="-122"/>
                <a:cs typeface="微软雅黑" panose="020B0503020204020204" pitchFamily="34" charset="-122"/>
              </a:rPr>
              <a:t>常用的Animator子类</a:t>
            </a:r>
            <a:endParaRPr 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4" name="表格 3"/>
          <p:cNvGraphicFramePr>
            <a:graphicFrameLocks noGrp="1"/>
          </p:cNvGraphicFramePr>
          <p:nvPr>
            <p:custDataLst>
              <p:tags r:id="rId1"/>
            </p:custDataLst>
          </p:nvPr>
        </p:nvGraphicFramePr>
        <p:xfrm>
          <a:off x="1991995" y="2565400"/>
          <a:ext cx="8207375" cy="3639820"/>
        </p:xfrm>
        <a:graphic>
          <a:graphicData uri="http://schemas.openxmlformats.org/drawingml/2006/table">
            <a:tbl>
              <a:tblPr firstRow="1" bandRow="1">
                <a:tableStyleId>{B301B821-A1FF-4177-AEE7-76D212191A09}</a:tableStyleId>
              </a:tblPr>
              <a:tblGrid>
                <a:gridCol w="2000250"/>
                <a:gridCol w="6207125"/>
              </a:tblGrid>
              <a:tr h="603250">
                <a:tc>
                  <a:txBody>
                    <a:bodyPr/>
                    <a:lstStyle/>
                    <a:p>
                      <a:pPr algn="ctr"/>
                      <a:r>
                        <a: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sym typeface="+mn-ea"/>
                        </a:rPr>
                        <a:t>类名</a:t>
                      </a:r>
                      <a:endParaRPr lang="zh-CN" altLang="en-US" sz="2000" b="0" kern="100" dirty="0" smtClean="0">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algn="ctr" defTabSz="1219200" rtl="0" eaLnBrk="1" fontAlgn="auto" latinLnBrk="0" hangingPunct="1">
                        <a:lnSpc>
                          <a:spcPct val="100000"/>
                        </a:lnSpc>
                        <a:spcBef>
                          <a:spcPts val="0"/>
                        </a:spcBef>
                        <a:buClrTx/>
                        <a:buSzTx/>
                        <a:buFontTx/>
                        <a:buNone/>
                      </a:pPr>
                      <a:r>
                        <a: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rPr>
                        <a:t>说明</a:t>
                      </a:r>
                      <a:endPara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endParaRPr>
                    </a:p>
                  </a:txBody>
                  <a:tcPr marL="91432" marR="91432" marT="45716" marB="45716" anchor="ctr">
                    <a:lnL w="12700" cap="flat" cmpd="sng" algn="ctr">
                      <a:solidFill>
                        <a:srgbClr val="006BA9"/>
                      </a:solidFill>
                      <a:prstDash val="solid"/>
                      <a:round/>
                      <a:headEnd type="none" w="med" len="med"/>
                      <a:tailEnd type="none" w="med" len="med"/>
                    </a:lnL>
                  </a:tcPr>
                </a:tc>
              </a:tr>
              <a:tr h="1217930">
                <a:tc>
                  <a:txBody>
                    <a:bodyPr/>
                    <a:lstStyle/>
                    <a:p>
                      <a:pPr indent="0">
                        <a:buNone/>
                      </a:pPr>
                      <a:r>
                        <a:rPr lang="en-US" sz="1600" b="0">
                          <a:latin typeface="微软雅黑" panose="020B0503020204020204" pitchFamily="34" charset="-122"/>
                          <a:ea typeface="微软雅黑" panose="020B0503020204020204" pitchFamily="34" charset="-122"/>
                          <a:cs typeface="Times New Roman" panose="02020603050405020304" pitchFamily="18" charset="0"/>
                        </a:rPr>
                        <a:t>ValueAnimator</a:t>
                      </a:r>
                      <a:endParaRPr lang="en-US" altLang="en-US" sz="16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R w="12700" cap="flat" cmpd="sng" algn="ctr">
                      <a:solidFill>
                        <a:srgbClr val="006BA9"/>
                      </a:solidFill>
                      <a:prstDash val="solid"/>
                      <a:round/>
                      <a:headEnd type="none" w="med" len="med"/>
                      <a:tailEnd type="none" w="med" len="med"/>
                    </a:lnR>
                  </a:tcPr>
                </a:tc>
                <a:tc>
                  <a:txBody>
                    <a:bodyPr/>
                    <a:lstStyle/>
                    <a:p>
                      <a:pPr indent="0">
                        <a:buNone/>
                      </a:pPr>
                      <a:r>
                        <a:rPr lang="en-US" sz="1600" b="0">
                          <a:latin typeface="微软雅黑" panose="020B0503020204020204" pitchFamily="34" charset="-122"/>
                          <a:ea typeface="微软雅黑" panose="020B0503020204020204" pitchFamily="34" charset="-122"/>
                          <a:cs typeface="宋体" panose="02010600030101010101" pitchFamily="2" charset="-122"/>
                        </a:rPr>
                        <a:t>属性动画的主计时引擎，它也可以计算要添加动画效果的属性值。它具有计算属性值所需要的核心功能，同时包含每个动画的计时详情、有关动画是否重复播放的信息、用于接收更新事件的监听器以及设置待评估自定义类型的功能</a:t>
                      </a:r>
                      <a:endParaRPr lang="en-US" altLang="en-US" sz="16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lnL w="12700" cap="flat" cmpd="sng" algn="ctr">
                      <a:solidFill>
                        <a:srgbClr val="006BA9"/>
                      </a:solidFill>
                      <a:prstDash val="solid"/>
                      <a:round/>
                      <a:headEnd type="none" w="med" len="med"/>
                      <a:tailEnd type="none" w="med" len="med"/>
                    </a:lnL>
                  </a:tcPr>
                </a:tc>
              </a:tr>
              <a:tr h="875665">
                <a:tc>
                  <a:txBody>
                    <a:bodyPr/>
                    <a:lstStyle/>
                    <a:p>
                      <a:pPr indent="0">
                        <a:buNone/>
                      </a:pPr>
                      <a:r>
                        <a:rPr lang="en-US" sz="1600" b="0">
                          <a:latin typeface="微软雅黑" panose="020B0503020204020204" pitchFamily="34" charset="-122"/>
                          <a:ea typeface="微软雅黑" panose="020B0503020204020204" pitchFamily="34" charset="-122"/>
                          <a:cs typeface="Times New Roman" panose="02020603050405020304" pitchFamily="18" charset="0"/>
                        </a:rPr>
                        <a:t>ObjectAnimator</a:t>
                      </a:r>
                      <a:endParaRPr lang="en-US" altLang="en-US" sz="16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R w="12700" cap="flat" cmpd="sng" algn="ctr">
                      <a:solidFill>
                        <a:srgbClr val="006BA9"/>
                      </a:solidFill>
                      <a:prstDash val="solid"/>
                      <a:round/>
                      <a:headEnd type="none" w="med" len="med"/>
                      <a:tailEnd type="none" w="med" len="med"/>
                    </a:lnR>
                    <a:noFill/>
                  </a:tcPr>
                </a:tc>
                <a:tc>
                  <a:txBody>
                    <a:bodyPr/>
                    <a:lstStyle/>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ValueAnimator的子类，用于设置目标对象和对象属性以添加动画效果</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lgn="ctr">
                      <a:solidFill>
                        <a:srgbClr val="006BA9"/>
                      </a:solidFill>
                      <a:prstDash val="solid"/>
                      <a:round/>
                      <a:headEnd type="none" w="med" len="med"/>
                      <a:tailEnd type="none" w="med" len="med"/>
                    </a:lnL>
                  </a:tcPr>
                </a:tc>
              </a:tr>
              <a:tr h="942975">
                <a:tc>
                  <a:txBody>
                    <a:bodyPr/>
                    <a:lstStyle/>
                    <a:p>
                      <a:pPr indent="0">
                        <a:buNone/>
                      </a:pPr>
                      <a:r>
                        <a:rPr lang="en-US" sz="1600" b="0">
                          <a:latin typeface="微软雅黑" panose="020B0503020204020204" pitchFamily="34" charset="-122"/>
                          <a:ea typeface="微软雅黑" panose="020B0503020204020204" pitchFamily="34" charset="-122"/>
                          <a:cs typeface="Times New Roman" panose="02020603050405020304" pitchFamily="18" charset="0"/>
                        </a:rPr>
                        <a:t>AnimatorSet</a:t>
                      </a:r>
                      <a:endParaRPr lang="en-US" altLang="en-US" sz="16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R w="12700" cap="flat" cmpd="sng" algn="ctr">
                      <a:solidFill>
                        <a:srgbClr val="006BA9"/>
                      </a:solidFill>
                      <a:prstDash val="solid"/>
                      <a:round/>
                      <a:headEnd type="none" w="med" len="med"/>
                      <a:tailEnd type="none" w="med" len="med"/>
                    </a:lnR>
                  </a:tcPr>
                </a:tc>
                <a:tc>
                  <a:txBody>
                    <a:bodyPr/>
                    <a:lstStyle/>
                    <a:p>
                      <a:pPr indent="0">
                        <a:buNone/>
                      </a:pPr>
                      <a:r>
                        <a:rPr lang="en-US" sz="1600" b="0">
                          <a:latin typeface="微软雅黑" panose="020B0503020204020204" pitchFamily="34" charset="-122"/>
                          <a:ea typeface="微软雅黑" panose="020B0503020204020204" pitchFamily="34" charset="-122"/>
                          <a:cs typeface="宋体" panose="02010600030101010101" pitchFamily="2" charset="-122"/>
                        </a:rPr>
                        <a:t>此类提供一种将所有动画组合在一起的机制，使这些动画可以一起运行。我们可以将动画设置为一起播放、按顺序播放或者在指定的延迟时间后播放</a:t>
                      </a:r>
                      <a:endParaRPr lang="en-US" altLang="en-US" sz="16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lnL w="12700" cap="flat" cmpd="sng" algn="ctr">
                      <a:solidFill>
                        <a:srgbClr val="006BA9"/>
                      </a:solidFill>
                      <a:prstDash val="solid"/>
                      <a:round/>
                      <a:headEnd type="none" w="med" len="med"/>
                      <a:tailEnd type="none" w="med" len="med"/>
                    </a:ln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原创设计师QQ598969553          _3"/>
          <p:cNvSpPr/>
          <p:nvPr/>
        </p:nvSpPr>
        <p:spPr>
          <a:xfrm>
            <a:off x="1485265" y="1412875"/>
            <a:ext cx="8945245" cy="4385945"/>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2" name="TextBox 41"/>
          <p:cNvSpPr txBox="1"/>
          <p:nvPr/>
        </p:nvSpPr>
        <p:spPr>
          <a:xfrm>
            <a:off x="2036445" y="3696335"/>
            <a:ext cx="7693025" cy="1599565"/>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sz="1600" dirty="0"/>
              <a:t>    </a:t>
            </a:r>
            <a:r>
              <a:rPr lang="en-US" altLang="zh-CN" sz="2000" dirty="0">
                <a:latin typeface="微软雅黑" panose="020B0503020204020204" pitchFamily="34" charset="-122"/>
                <a:ea typeface="微软雅黑" panose="020B0503020204020204" pitchFamily="34" charset="-122"/>
              </a:rPr>
              <a:t>ValueAnimator animation = ValueAnimator.ofFloat(0f, 100f);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animation.setDuration(1000);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animation.start();             </a:t>
            </a:r>
            <a:endParaRPr lang="en-US" altLang="zh-CN" sz="2000" dirty="0">
              <a:latin typeface="微软雅黑" panose="020B0503020204020204" pitchFamily="34" charset="-122"/>
              <a:ea typeface="微软雅黑" panose="020B0503020204020204" pitchFamily="34" charset="-122"/>
            </a:endParaRPr>
          </a:p>
        </p:txBody>
      </p:sp>
      <p:sp>
        <p:nvSpPr>
          <p:cNvPr id="43" name="矩形 42"/>
          <p:cNvSpPr/>
          <p:nvPr/>
        </p:nvSpPr>
        <p:spPr bwMode="auto">
          <a:xfrm>
            <a:off x="2331720" y="3789045"/>
            <a:ext cx="7343140" cy="460375"/>
          </a:xfrm>
          <a:prstGeom prst="rect">
            <a:avLst/>
          </a:prstGeom>
          <a:ln w="19050">
            <a:solidFill>
              <a:srgbClr val="0075CC"/>
            </a:solidFill>
          </a:ln>
        </p:spPr>
        <p:txBody>
          <a:bodyPr wrap="square" anchor="ctr">
            <a:spAutoFit/>
          </a:bodyPr>
          <a:lstStyle/>
          <a:p>
            <a:pPr algn="ctr"/>
            <a:endParaRPr lang="zh-CN" altLang="en-US" dirty="0">
              <a:ea typeface="宋体" panose="02010600030101010101" pitchFamily="2" charset="-122"/>
            </a:endParaRPr>
          </a:p>
        </p:txBody>
      </p:sp>
      <p:sp>
        <p:nvSpPr>
          <p:cNvPr id="44" name="圆角矩形 43"/>
          <p:cNvSpPr/>
          <p:nvPr/>
        </p:nvSpPr>
        <p:spPr bwMode="auto">
          <a:xfrm>
            <a:off x="5138420" y="2987742"/>
            <a:ext cx="3063875" cy="408172"/>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r>
              <a:rPr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获取float类型的动画效果值</a:t>
            </a:r>
            <a:endParaRPr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45" name="直接箭头连接符 44"/>
          <p:cNvCxnSpPr/>
          <p:nvPr/>
        </p:nvCxnSpPr>
        <p:spPr bwMode="auto">
          <a:xfrm flipV="1">
            <a:off x="6670040" y="3397250"/>
            <a:ext cx="0" cy="360045"/>
          </a:xfrm>
          <a:prstGeom prst="straightConnector1">
            <a:avLst/>
          </a:prstGeom>
          <a:noFill/>
          <a:ln w="28575" cap="flat" cmpd="sng" algn="ctr">
            <a:solidFill>
              <a:srgbClr val="0075CC"/>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矩形 45"/>
          <p:cNvSpPr/>
          <p:nvPr/>
        </p:nvSpPr>
        <p:spPr bwMode="auto">
          <a:xfrm>
            <a:off x="2331720" y="4265613"/>
            <a:ext cx="3688080" cy="460375"/>
          </a:xfrm>
          <a:prstGeom prst="rect">
            <a:avLst/>
          </a:prstGeom>
          <a:ln w="19050">
            <a:solidFill>
              <a:srgbClr val="0075CC"/>
            </a:solidFill>
          </a:ln>
        </p:spPr>
        <p:txBody>
          <a:bodyPr wrap="square" anchor="ctr">
            <a:spAutoFit/>
          </a:bodyPr>
          <a:lstStyle/>
          <a:p>
            <a:pPr algn="ctr"/>
            <a:endParaRPr lang="zh-CN" altLang="en-US" dirty="0">
              <a:ea typeface="宋体" panose="02010600030101010101" pitchFamily="2" charset="-122"/>
            </a:endParaRPr>
          </a:p>
        </p:txBody>
      </p:sp>
      <p:sp>
        <p:nvSpPr>
          <p:cNvPr id="47" name="圆角矩形 46"/>
          <p:cNvSpPr/>
          <p:nvPr/>
        </p:nvSpPr>
        <p:spPr bwMode="auto">
          <a:xfrm>
            <a:off x="6440805" y="4312999"/>
            <a:ext cx="2051685" cy="408148"/>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r>
              <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设置动画播放时长</a:t>
            </a:r>
            <a:endParaRPr lang="zh-CN" altLang="en-US" b="1" dirty="0">
              <a:solidFill>
                <a:schemeClr val="bg1"/>
              </a:solidFill>
              <a:ea typeface="宋体" panose="02010600030101010101" pitchFamily="2" charset="-122"/>
            </a:endParaRPr>
          </a:p>
        </p:txBody>
      </p:sp>
      <p:cxnSp>
        <p:nvCxnSpPr>
          <p:cNvPr id="48" name="直接箭头连接符 47"/>
          <p:cNvCxnSpPr/>
          <p:nvPr/>
        </p:nvCxnSpPr>
        <p:spPr bwMode="auto">
          <a:xfrm>
            <a:off x="6050082" y="4495631"/>
            <a:ext cx="360000" cy="0"/>
          </a:xfrm>
          <a:prstGeom prst="straightConnector1">
            <a:avLst/>
          </a:prstGeom>
          <a:noFill/>
          <a:ln w="28575" cap="flat" cmpd="sng" algn="ctr">
            <a:solidFill>
              <a:srgbClr val="0075CC"/>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矩形 48"/>
          <p:cNvSpPr/>
          <p:nvPr/>
        </p:nvSpPr>
        <p:spPr bwMode="auto">
          <a:xfrm>
            <a:off x="2331720" y="4705350"/>
            <a:ext cx="2284730" cy="460375"/>
          </a:xfrm>
          <a:prstGeom prst="rect">
            <a:avLst/>
          </a:prstGeom>
          <a:ln w="19050">
            <a:solidFill>
              <a:srgbClr val="0075CC"/>
            </a:solidFill>
          </a:ln>
        </p:spPr>
        <p:txBody>
          <a:bodyPr wrap="square" anchor="ctr">
            <a:spAutoFit/>
          </a:bodyPr>
          <a:lstStyle/>
          <a:p>
            <a:pPr algn="ctr"/>
            <a:endParaRPr lang="zh-CN" altLang="en-US" dirty="0">
              <a:ea typeface="宋体" panose="02010600030101010101" pitchFamily="2" charset="-122"/>
            </a:endParaRPr>
          </a:p>
        </p:txBody>
      </p:sp>
      <p:cxnSp>
        <p:nvCxnSpPr>
          <p:cNvPr id="51" name="直接箭头连接符 50"/>
          <p:cNvCxnSpPr/>
          <p:nvPr/>
        </p:nvCxnSpPr>
        <p:spPr bwMode="auto">
          <a:xfrm>
            <a:off x="4616569" y="4941401"/>
            <a:ext cx="396000" cy="0"/>
          </a:xfrm>
          <a:prstGeom prst="straightConnector1">
            <a:avLst/>
          </a:prstGeom>
          <a:noFill/>
          <a:ln w="28575" cap="flat" cmpd="sng" algn="ctr">
            <a:solidFill>
              <a:srgbClr val="0075CC"/>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圆角矩形 49"/>
          <p:cNvSpPr/>
          <p:nvPr/>
        </p:nvSpPr>
        <p:spPr bwMode="auto">
          <a:xfrm>
            <a:off x="5014595" y="4755594"/>
            <a:ext cx="1619250" cy="408148"/>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pPr algn="l">
              <a:buClrTx/>
              <a:buSzTx/>
              <a:buFontTx/>
            </a:pPr>
            <a:r>
              <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开始播放动画</a:t>
            </a: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原创设计师QQ598969553          _6"/>
          <p:cNvSpPr/>
          <p:nvPr/>
        </p:nvSpPr>
        <p:spPr>
          <a:xfrm>
            <a:off x="2133600" y="1124585"/>
            <a:ext cx="4575810" cy="519430"/>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nchorCtr="0"/>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450340"/>
            <a:r>
              <a:rPr lang="zh-CN" sz="2000" smtClean="0">
                <a:solidFill>
                  <a:schemeClr val="bg1"/>
                </a:solidFill>
                <a:latin typeface="微软雅黑" panose="020B0503020204020204" pitchFamily="34" charset="-122"/>
                <a:ea typeface="微软雅黑" panose="020B0503020204020204" pitchFamily="34" charset="-122"/>
                <a:cs typeface="+mn-ea"/>
                <a:sym typeface="+mn-lt"/>
              </a:rPr>
              <a:t>使用ValueAnimator类添加动画效果</a:t>
            </a:r>
            <a:endParaRPr lang="zh-CN" sz="2000" smtClean="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6"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smtClean="0">
                <a:solidFill>
                  <a:srgbClr val="595959"/>
                </a:solidFill>
                <a:latin typeface="微软雅黑" panose="020B0503020204020204" pitchFamily="34" charset="-122"/>
                <a:ea typeface="微软雅黑" panose="020B0503020204020204" pitchFamily="34" charset="-122"/>
                <a:cs typeface="+mn-ea"/>
                <a:sym typeface="+mn-lt"/>
              </a:rPr>
              <a:t>10.3.3</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  </a:t>
            </a:r>
            <a:r>
              <a:rPr sz="2400" b="1" smtClean="0">
                <a:solidFill>
                  <a:srgbClr val="595959"/>
                </a:solidFill>
                <a:latin typeface="微软雅黑" panose="020B0503020204020204" pitchFamily="34" charset="-122"/>
                <a:ea typeface="微软雅黑" panose="020B0503020204020204" pitchFamily="34" charset="-122"/>
                <a:cs typeface="+mn-ea"/>
                <a:sym typeface="+mn-lt"/>
              </a:rPr>
              <a:t>属性动画</a:t>
            </a:r>
            <a:endParaRPr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内容占位符 2"/>
          <p:cNvSpPr txBox="1"/>
          <p:nvPr/>
        </p:nvSpPr>
        <p:spPr bwMode="auto">
          <a:xfrm>
            <a:off x="1629410" y="1700530"/>
            <a:ext cx="8470900" cy="1582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0">
              <a:lnSpc>
                <a:spcPct val="150000"/>
              </a:lnSpc>
              <a:spcBef>
                <a:spcPct val="20000"/>
              </a:spcBef>
              <a:buFontTx/>
              <a:buNone/>
            </a:pPr>
            <a:r>
              <a:rPr lang="zh-CN" sz="2000" dirty="0">
                <a:latin typeface="微软雅黑" panose="020B0503020204020204" pitchFamily="34" charset="-122"/>
                <a:ea typeface="微软雅黑" panose="020B0503020204020204" pitchFamily="34" charset="-122"/>
                <a:cs typeface="微软雅黑" panose="020B0503020204020204" pitchFamily="34" charset="-122"/>
              </a:rPr>
              <a:t>我们可以调用ValueAnimator类中的ofInt()方法、ofFloat()方法或ofObject()方法来获取要添加动画效果的值。以获取float类型的动画效果值为例，示例代码如下。</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down)">
                                      <p:cBhvr>
                                        <p:cTn id="7" dur="500"/>
                                        <p:tgtEl>
                                          <p:spTgt spid="4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wipe(down)">
                                      <p:cBhvr>
                                        <p:cTn id="10" dur="500"/>
                                        <p:tgtEl>
                                          <p:spTgt spid="4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wipe(down)">
                                      <p:cBhvr>
                                        <p:cTn id="13" dur="500"/>
                                        <p:tgtEl>
                                          <p:spTgt spid="4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45"/>
                                        </p:tgtEl>
                                        <p:attrNameLst>
                                          <p:attrName>style.visibility</p:attrName>
                                        </p:attrNameLst>
                                      </p:cBhvr>
                                      <p:to>
                                        <p:strVal val="hidden"/>
                                      </p:to>
                                    </p:set>
                                  </p:childTnLst>
                                </p:cTn>
                              </p:par>
                              <p:par>
                                <p:cTn id="18" presetID="1" presetClass="exit" presetSubtype="0" fill="hold" grpId="1" nodeType="withEffect">
                                  <p:stCondLst>
                                    <p:cond delay="0"/>
                                  </p:stCondLst>
                                  <p:childTnLst>
                                    <p:set>
                                      <p:cBhvr>
                                        <p:cTn id="19" dur="1" fill="hold">
                                          <p:stCondLst>
                                            <p:cond delay="0"/>
                                          </p:stCondLst>
                                        </p:cTn>
                                        <p:tgtEl>
                                          <p:spTgt spid="43"/>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44"/>
                                        </p:tgtEl>
                                        <p:attrNameLst>
                                          <p:attrName>style.visibility</p:attrName>
                                        </p:attrNameLst>
                                      </p:cBhvr>
                                      <p:to>
                                        <p:strVal val="hidden"/>
                                      </p:to>
                                    </p:set>
                                  </p:childTnLst>
                                </p:cTn>
                              </p:par>
                            </p:childTnLst>
                          </p:cTn>
                        </p:par>
                        <p:par>
                          <p:cTn id="22" fill="hold">
                            <p:stCondLst>
                              <p:cond delay="0"/>
                            </p:stCondLst>
                            <p:childTnLst>
                              <p:par>
                                <p:cTn id="23" presetID="22" presetClass="entr" presetSubtype="8" fill="hold" nodeType="after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wipe(left)">
                                      <p:cBhvr>
                                        <p:cTn id="25" dur="500"/>
                                        <p:tgtEl>
                                          <p:spTgt spid="48"/>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wipe(left)">
                                      <p:cBhvr>
                                        <p:cTn id="28" dur="500"/>
                                        <p:tgtEl>
                                          <p:spTgt spid="46"/>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wipe(left)">
                                      <p:cBhvr>
                                        <p:cTn id="31" dur="500"/>
                                        <p:tgtEl>
                                          <p:spTgt spid="47"/>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48"/>
                                        </p:tgtEl>
                                        <p:attrNameLst>
                                          <p:attrName>style.visibility</p:attrName>
                                        </p:attrNameLst>
                                      </p:cBhvr>
                                      <p:to>
                                        <p:strVal val="hidden"/>
                                      </p:to>
                                    </p:set>
                                  </p:childTnLst>
                                </p:cTn>
                              </p:par>
                              <p:par>
                                <p:cTn id="36" presetID="1" presetClass="exit" presetSubtype="0" fill="hold" grpId="1" nodeType="withEffect">
                                  <p:stCondLst>
                                    <p:cond delay="0"/>
                                  </p:stCondLst>
                                  <p:childTnLst>
                                    <p:set>
                                      <p:cBhvr>
                                        <p:cTn id="37" dur="1" fill="hold">
                                          <p:stCondLst>
                                            <p:cond delay="0"/>
                                          </p:stCondLst>
                                        </p:cTn>
                                        <p:tgtEl>
                                          <p:spTgt spid="46"/>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47"/>
                                        </p:tgtEl>
                                        <p:attrNameLst>
                                          <p:attrName>style.visibility</p:attrName>
                                        </p:attrNameLst>
                                      </p:cBhvr>
                                      <p:to>
                                        <p:strVal val="hidden"/>
                                      </p:to>
                                    </p:set>
                                  </p:childTnLst>
                                </p:cTn>
                              </p:par>
                            </p:childTnLst>
                          </p:cTn>
                        </p:par>
                        <p:par>
                          <p:cTn id="40" fill="hold">
                            <p:stCondLst>
                              <p:cond delay="0"/>
                            </p:stCondLst>
                            <p:childTnLst>
                              <p:par>
                                <p:cTn id="41" presetID="22" presetClass="entr" presetSubtype="8" fill="hold" nodeType="after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wipe(left)">
                                      <p:cBhvr>
                                        <p:cTn id="43" dur="500"/>
                                        <p:tgtEl>
                                          <p:spTgt spid="51"/>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wipe(left)">
                                      <p:cBhvr>
                                        <p:cTn id="46" dur="500"/>
                                        <p:tgtEl>
                                          <p:spTgt spid="49"/>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wipe(left)">
                                      <p:cBhvr>
                                        <p:cTn id="49" dur="500"/>
                                        <p:tgtEl>
                                          <p:spTgt spid="50"/>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0"/>
                                          </p:stCondLst>
                                        </p:cTn>
                                        <p:tgtEl>
                                          <p:spTgt spid="51"/>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49"/>
                                        </p:tgtEl>
                                        <p:attrNameLst>
                                          <p:attrName>style.visibility</p:attrName>
                                        </p:attrNameLst>
                                      </p:cBhvr>
                                      <p:to>
                                        <p:strVal val="hidden"/>
                                      </p:to>
                                    </p:set>
                                  </p:childTnLst>
                                </p:cTn>
                              </p:par>
                              <p:par>
                                <p:cTn id="56" presetID="1" presetClass="exit" presetSubtype="0" fill="hold" grpId="1" nodeType="withEffect">
                                  <p:stCondLst>
                                    <p:cond delay="0"/>
                                  </p:stCondLst>
                                  <p:childTnLst>
                                    <p:set>
                                      <p:cBhvr>
                                        <p:cTn id="57" dur="1" fill="hold">
                                          <p:stCondLst>
                                            <p:cond delay="0"/>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P spid="43" grpId="1" bldLvl="0" animBg="1"/>
      <p:bldP spid="44" grpId="0" bldLvl="0" animBg="1"/>
      <p:bldP spid="44" grpId="1" bldLvl="0" animBg="1"/>
      <p:bldP spid="46" grpId="0" bldLvl="0" animBg="1"/>
      <p:bldP spid="46" grpId="1" bldLvl="0" animBg="1"/>
      <p:bldP spid="47" grpId="0" bldLvl="0" animBg="1"/>
      <p:bldP spid="47" grpId="1" bldLvl="0" animBg="1"/>
      <p:bldP spid="49" grpId="0" bldLvl="0" animBg="1"/>
      <p:bldP spid="49" grpId="1" bldLvl="0" animBg="1"/>
      <p:bldP spid="50" grpId="0" bldLvl="0" animBg="1"/>
      <p:bldP spid="50" grpId="1"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265" y="2127463"/>
            <a:ext cx="1192190" cy="613062"/>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265" y="3047861"/>
            <a:ext cx="1192190" cy="618406"/>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265" y="3978439"/>
            <a:ext cx="1192190" cy="614525"/>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4817" y="2105284"/>
            <a:ext cx="5142331" cy="613062"/>
            <a:chOff x="4315150" y="953426"/>
            <a:chExt cx="3857250" cy="540057"/>
          </a:xfrm>
        </p:grpSpPr>
        <p:sp>
          <p:nvSpPr>
            <p:cNvPr id="61" name="矩形 60"/>
            <p:cNvSpPr/>
            <p:nvPr/>
          </p:nvSpPr>
          <p:spPr>
            <a:xfrm>
              <a:off x="4841196" y="1036090"/>
              <a:ext cx="2827147" cy="331154"/>
            </a:xfrm>
            <a:prstGeom prst="rect">
              <a:avLst/>
            </a:prstGeom>
            <a:ln w="15875">
              <a:noFill/>
            </a:ln>
          </p:spPr>
          <p:txBody>
            <a:bodyPr wrap="square" lIns="68580" tIns="34290" rIns="68580" bIns="34290">
              <a:spAutoFit/>
            </a:bodyPr>
            <a:lstStyle/>
            <a:p>
              <a:r>
                <a:rPr lang="zh-CN" altLang="en-US" sz="2000">
                  <a:latin typeface="微软雅黑" panose="020B0503020204020204" pitchFamily="34" charset="-122"/>
                  <a:ea typeface="微软雅黑" panose="020B0503020204020204" pitchFamily="34" charset="-122"/>
                  <a:cs typeface="+mn-ea"/>
                  <a:sym typeface="+mn-lt"/>
                </a:rPr>
                <a:t>常用的</a:t>
              </a:r>
              <a:r>
                <a:rPr lang="zh-CN" altLang="en-US" sz="2000">
                  <a:solidFill>
                    <a:srgbClr val="0070C0"/>
                  </a:solidFill>
                  <a:latin typeface="微软雅黑" panose="020B0503020204020204" pitchFamily="34" charset="-122"/>
                  <a:ea typeface="微软雅黑" panose="020B0503020204020204" pitchFamily="34" charset="-122"/>
                  <a:cs typeface="+mn-ea"/>
                  <a:sym typeface="+mn-lt"/>
                </a:rPr>
                <a:t>绘图类</a:t>
              </a:r>
              <a:endParaRPr lang="zh-CN" altLang="en-US" sz="2000">
                <a:solidFill>
                  <a:srgbClr val="0070C0"/>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4817" y="3031035"/>
            <a:ext cx="5142331" cy="613062"/>
            <a:chOff x="4315150" y="1647579"/>
            <a:chExt cx="3857250" cy="540057"/>
          </a:xfrm>
        </p:grpSpPr>
        <p:sp>
          <p:nvSpPr>
            <p:cNvPr id="64" name="矩形 63"/>
            <p:cNvSpPr/>
            <p:nvPr/>
          </p:nvSpPr>
          <p:spPr>
            <a:xfrm>
              <a:off x="4841673" y="1730243"/>
              <a:ext cx="3133456" cy="331154"/>
            </a:xfrm>
            <a:prstGeom prst="rect">
              <a:avLst/>
            </a:prstGeom>
            <a:ln w="15875">
              <a:noFill/>
            </a:ln>
          </p:spPr>
          <p:txBody>
            <a:bodyPr wrap="square" lIns="68580" tIns="34290" rIns="68580" bIns="34290">
              <a:spAutoFit/>
            </a:bodyPr>
            <a:lstStyle/>
            <a:p>
              <a:r>
                <a:rPr lang="zh-CN" altLang="en-US" sz="2000">
                  <a:solidFill>
                    <a:srgbClr val="0070C0"/>
                  </a:solidFill>
                  <a:latin typeface="微软雅黑" panose="020B0503020204020204" pitchFamily="34" charset="-122"/>
                  <a:ea typeface="微软雅黑" panose="020B0503020204020204" pitchFamily="34" charset="-122"/>
                  <a:cs typeface="+mn-ea"/>
                  <a:sym typeface="+mn-lt"/>
                </a:rPr>
                <a:t>为图像添加特效</a:t>
              </a:r>
              <a:endParaRPr lang="zh-CN" altLang="en-US" sz="2000">
                <a:solidFill>
                  <a:srgbClr val="0070C0"/>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4817" y="3956786"/>
            <a:ext cx="5142331" cy="613062"/>
            <a:chOff x="4315150" y="2341731"/>
            <a:chExt cx="3857250" cy="540057"/>
          </a:xfrm>
        </p:grpSpPr>
        <p:sp>
          <p:nvSpPr>
            <p:cNvPr id="67" name="矩形 66"/>
            <p:cNvSpPr/>
            <p:nvPr/>
          </p:nvSpPr>
          <p:spPr>
            <a:xfrm>
              <a:off x="4841674" y="2424395"/>
              <a:ext cx="2827146" cy="331154"/>
            </a:xfrm>
            <a:prstGeom prst="rect">
              <a:avLst/>
            </a:prstGeom>
            <a:ln w="15875">
              <a:noFill/>
            </a:ln>
          </p:spPr>
          <p:txBody>
            <a:bodyPr wrap="square" lIns="68580" tIns="34290" rIns="68580" bIns="34290">
              <a:spAutoFit/>
            </a:bodyPr>
            <a:lstStyle/>
            <a:p>
              <a:r>
                <a:rPr sz="2000">
                  <a:solidFill>
                    <a:srgbClr val="0070C0"/>
                  </a:solidFill>
                  <a:latin typeface="微软雅黑" panose="020B0503020204020204" pitchFamily="34" charset="-122"/>
                  <a:ea typeface="微软雅黑" panose="020B0503020204020204" pitchFamily="34" charset="-122"/>
                  <a:cs typeface="+mn-ea"/>
                  <a:sym typeface="+mn-lt"/>
                </a:rPr>
                <a:t>动画</a:t>
              </a:r>
              <a:endParaRPr sz="2000">
                <a:solidFill>
                  <a:srgbClr val="0070C0"/>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原创设计师QQ598969553          _3"/>
          <p:cNvSpPr/>
          <p:nvPr/>
        </p:nvSpPr>
        <p:spPr>
          <a:xfrm>
            <a:off x="1486535" y="1413510"/>
            <a:ext cx="8945245" cy="4629785"/>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2" name="TextBox 41"/>
          <p:cNvSpPr txBox="1"/>
          <p:nvPr/>
        </p:nvSpPr>
        <p:spPr>
          <a:xfrm>
            <a:off x="2063115" y="3479800"/>
            <a:ext cx="8117205" cy="2090420"/>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sz="1600" dirty="0"/>
              <a:t>    </a:t>
            </a:r>
            <a:r>
              <a:rPr lang="en-US" altLang="zh-CN" sz="2000" dirty="0">
                <a:latin typeface="微软雅黑" panose="020B0503020204020204" pitchFamily="34" charset="-122"/>
                <a:ea typeface="微软雅黑" panose="020B0503020204020204" pitchFamily="34" charset="-122"/>
              </a:rPr>
              <a:t>ObjectAnimator animation = ObjectAnimator.ofFloat(textView,</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"translationX", 100f);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animation.setDuration(1000);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animation.start();             </a:t>
            </a:r>
            <a:endParaRPr lang="en-US" altLang="zh-CN" sz="2000" dirty="0">
              <a:latin typeface="微软雅黑" panose="020B0503020204020204" pitchFamily="34" charset="-122"/>
              <a:ea typeface="微软雅黑" panose="020B0503020204020204" pitchFamily="34" charset="-122"/>
            </a:endParaRPr>
          </a:p>
        </p:txBody>
      </p:sp>
      <p:sp>
        <p:nvSpPr>
          <p:cNvPr id="43" name="矩形 42"/>
          <p:cNvSpPr/>
          <p:nvPr/>
        </p:nvSpPr>
        <p:spPr bwMode="auto">
          <a:xfrm>
            <a:off x="2331720" y="3573780"/>
            <a:ext cx="7705090" cy="900000"/>
          </a:xfrm>
          <a:prstGeom prst="rect">
            <a:avLst/>
          </a:prstGeom>
          <a:ln w="19050">
            <a:solidFill>
              <a:srgbClr val="0075CC"/>
            </a:solidFill>
          </a:ln>
        </p:spPr>
        <p:txBody>
          <a:bodyPr wrap="square" anchor="ctr">
            <a:spAutoFit/>
          </a:bodyPr>
          <a:lstStyle/>
          <a:p>
            <a:pPr algn="ctr"/>
            <a:endParaRPr lang="zh-CN" altLang="en-US" dirty="0">
              <a:ea typeface="宋体" panose="02010600030101010101" pitchFamily="2" charset="-122"/>
            </a:endParaRPr>
          </a:p>
        </p:txBody>
      </p:sp>
      <p:sp>
        <p:nvSpPr>
          <p:cNvPr id="44" name="圆角矩形 43"/>
          <p:cNvSpPr/>
          <p:nvPr/>
        </p:nvSpPr>
        <p:spPr bwMode="auto">
          <a:xfrm>
            <a:off x="5138420" y="2772477"/>
            <a:ext cx="3063875" cy="408172"/>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r>
              <a:rPr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获取float类型的动画效果值</a:t>
            </a:r>
            <a:endParaRPr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45" name="直接箭头连接符 44"/>
          <p:cNvCxnSpPr/>
          <p:nvPr/>
        </p:nvCxnSpPr>
        <p:spPr bwMode="auto">
          <a:xfrm flipV="1">
            <a:off x="6670040" y="3181985"/>
            <a:ext cx="0" cy="360045"/>
          </a:xfrm>
          <a:prstGeom prst="straightConnector1">
            <a:avLst/>
          </a:prstGeom>
          <a:noFill/>
          <a:ln w="28575" cap="flat" cmpd="sng" algn="ctr">
            <a:solidFill>
              <a:srgbClr val="0075CC"/>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矩形 45"/>
          <p:cNvSpPr/>
          <p:nvPr/>
        </p:nvSpPr>
        <p:spPr bwMode="auto">
          <a:xfrm>
            <a:off x="2350135" y="4524058"/>
            <a:ext cx="3688080" cy="460375"/>
          </a:xfrm>
          <a:prstGeom prst="rect">
            <a:avLst/>
          </a:prstGeom>
          <a:ln w="19050">
            <a:solidFill>
              <a:srgbClr val="0075CC"/>
            </a:solidFill>
          </a:ln>
        </p:spPr>
        <p:txBody>
          <a:bodyPr wrap="square" anchor="ctr">
            <a:spAutoFit/>
          </a:bodyPr>
          <a:lstStyle/>
          <a:p>
            <a:pPr algn="ctr"/>
            <a:endParaRPr lang="zh-CN" altLang="en-US" dirty="0">
              <a:ea typeface="宋体" panose="02010600030101010101" pitchFamily="2" charset="-122"/>
            </a:endParaRPr>
          </a:p>
        </p:txBody>
      </p:sp>
      <p:sp>
        <p:nvSpPr>
          <p:cNvPr id="47" name="圆角矩形 46"/>
          <p:cNvSpPr/>
          <p:nvPr/>
        </p:nvSpPr>
        <p:spPr bwMode="auto">
          <a:xfrm>
            <a:off x="6459220" y="4571444"/>
            <a:ext cx="2051685" cy="408148"/>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r>
              <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设置动画播放时长</a:t>
            </a:r>
            <a:endParaRPr lang="zh-CN" altLang="en-US" b="1" dirty="0">
              <a:solidFill>
                <a:schemeClr val="bg1"/>
              </a:solidFill>
              <a:ea typeface="宋体" panose="02010600030101010101" pitchFamily="2" charset="-122"/>
            </a:endParaRPr>
          </a:p>
        </p:txBody>
      </p:sp>
      <p:cxnSp>
        <p:nvCxnSpPr>
          <p:cNvPr id="48" name="直接箭头连接符 47"/>
          <p:cNvCxnSpPr/>
          <p:nvPr/>
        </p:nvCxnSpPr>
        <p:spPr bwMode="auto">
          <a:xfrm>
            <a:off x="6068497" y="4754076"/>
            <a:ext cx="360000" cy="0"/>
          </a:xfrm>
          <a:prstGeom prst="straightConnector1">
            <a:avLst/>
          </a:prstGeom>
          <a:noFill/>
          <a:ln w="28575" cap="flat" cmpd="sng" algn="ctr">
            <a:solidFill>
              <a:srgbClr val="0075CC"/>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矩形 48"/>
          <p:cNvSpPr/>
          <p:nvPr/>
        </p:nvSpPr>
        <p:spPr bwMode="auto">
          <a:xfrm>
            <a:off x="2350135" y="4963795"/>
            <a:ext cx="2284730" cy="460375"/>
          </a:xfrm>
          <a:prstGeom prst="rect">
            <a:avLst/>
          </a:prstGeom>
          <a:ln w="19050">
            <a:solidFill>
              <a:srgbClr val="0075CC"/>
            </a:solidFill>
          </a:ln>
        </p:spPr>
        <p:txBody>
          <a:bodyPr wrap="square" anchor="ctr">
            <a:spAutoFit/>
          </a:bodyPr>
          <a:lstStyle/>
          <a:p>
            <a:pPr algn="ctr"/>
            <a:endParaRPr lang="zh-CN" altLang="en-US" dirty="0">
              <a:ea typeface="宋体" panose="02010600030101010101" pitchFamily="2" charset="-122"/>
            </a:endParaRPr>
          </a:p>
        </p:txBody>
      </p:sp>
      <p:cxnSp>
        <p:nvCxnSpPr>
          <p:cNvPr id="51" name="直接箭头连接符 50"/>
          <p:cNvCxnSpPr/>
          <p:nvPr/>
        </p:nvCxnSpPr>
        <p:spPr bwMode="auto">
          <a:xfrm>
            <a:off x="4634984" y="5199846"/>
            <a:ext cx="396000" cy="0"/>
          </a:xfrm>
          <a:prstGeom prst="straightConnector1">
            <a:avLst/>
          </a:prstGeom>
          <a:noFill/>
          <a:ln w="28575" cap="flat" cmpd="sng" algn="ctr">
            <a:solidFill>
              <a:srgbClr val="0075CC"/>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圆角矩形 49"/>
          <p:cNvSpPr/>
          <p:nvPr/>
        </p:nvSpPr>
        <p:spPr bwMode="auto">
          <a:xfrm>
            <a:off x="5033010" y="5014039"/>
            <a:ext cx="1619250" cy="408148"/>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pPr algn="l">
              <a:buClrTx/>
              <a:buSzTx/>
              <a:buFontTx/>
            </a:pPr>
            <a:r>
              <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开始播放动画</a:t>
            </a: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原创设计师QQ598969553          _6"/>
          <p:cNvSpPr/>
          <p:nvPr/>
        </p:nvSpPr>
        <p:spPr>
          <a:xfrm>
            <a:off x="2133600" y="1124585"/>
            <a:ext cx="4839335" cy="519430"/>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nchorCtr="0"/>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450340"/>
            <a:r>
              <a:rPr lang="zh-CN" sz="2000" smtClean="0">
                <a:solidFill>
                  <a:schemeClr val="bg1"/>
                </a:solidFill>
                <a:latin typeface="微软雅黑" panose="020B0503020204020204" pitchFamily="34" charset="-122"/>
                <a:ea typeface="微软雅黑" panose="020B0503020204020204" pitchFamily="34" charset="-122"/>
                <a:cs typeface="+mn-ea"/>
                <a:sym typeface="+mn-lt"/>
              </a:rPr>
              <a:t>使用ObjectAnimator类添加动画效果</a:t>
            </a:r>
            <a:endParaRPr lang="zh-CN" sz="2000" smtClean="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6"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smtClean="0">
                <a:solidFill>
                  <a:srgbClr val="595959"/>
                </a:solidFill>
                <a:latin typeface="微软雅黑" panose="020B0503020204020204" pitchFamily="34" charset="-122"/>
                <a:ea typeface="微软雅黑" panose="020B0503020204020204" pitchFamily="34" charset="-122"/>
                <a:cs typeface="+mn-ea"/>
                <a:sym typeface="+mn-lt"/>
              </a:rPr>
              <a:t>10.3.3</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  </a:t>
            </a:r>
            <a:r>
              <a:rPr sz="2400" b="1" smtClean="0">
                <a:solidFill>
                  <a:srgbClr val="595959"/>
                </a:solidFill>
                <a:latin typeface="微软雅黑" panose="020B0503020204020204" pitchFamily="34" charset="-122"/>
                <a:ea typeface="微软雅黑" panose="020B0503020204020204" pitchFamily="34" charset="-122"/>
                <a:cs typeface="+mn-ea"/>
                <a:sym typeface="+mn-lt"/>
              </a:rPr>
              <a:t>属性动画</a:t>
            </a:r>
            <a:endParaRPr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内容占位符 2"/>
          <p:cNvSpPr txBox="1"/>
          <p:nvPr/>
        </p:nvSpPr>
        <p:spPr bwMode="auto">
          <a:xfrm>
            <a:off x="1629410" y="1700530"/>
            <a:ext cx="84709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0">
              <a:lnSpc>
                <a:spcPct val="150000"/>
              </a:lnSpc>
              <a:spcBef>
                <a:spcPct val="20000"/>
              </a:spcBef>
              <a:buFontTx/>
              <a:buNone/>
            </a:pPr>
            <a:r>
              <a:rPr lang="zh-CN" sz="2000" dirty="0">
                <a:latin typeface="微软雅黑" panose="020B0503020204020204" pitchFamily="34" charset="-122"/>
                <a:ea typeface="微软雅黑" panose="020B0503020204020204" pitchFamily="34" charset="-122"/>
                <a:cs typeface="微软雅黑" panose="020B0503020204020204" pitchFamily="34" charset="-122"/>
              </a:rPr>
              <a:t>当实例化ObjectAnimator类时，可以指定需要添加动画的对象与该对象属性的名称，同时还可以指定在哪些值之间添加动画效果。</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down)">
                                      <p:cBhvr>
                                        <p:cTn id="7" dur="500"/>
                                        <p:tgtEl>
                                          <p:spTgt spid="4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wipe(down)">
                                      <p:cBhvr>
                                        <p:cTn id="10" dur="500"/>
                                        <p:tgtEl>
                                          <p:spTgt spid="4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wipe(down)">
                                      <p:cBhvr>
                                        <p:cTn id="13" dur="500"/>
                                        <p:tgtEl>
                                          <p:spTgt spid="4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45"/>
                                        </p:tgtEl>
                                        <p:attrNameLst>
                                          <p:attrName>style.visibility</p:attrName>
                                        </p:attrNameLst>
                                      </p:cBhvr>
                                      <p:to>
                                        <p:strVal val="hidden"/>
                                      </p:to>
                                    </p:set>
                                  </p:childTnLst>
                                </p:cTn>
                              </p:par>
                              <p:par>
                                <p:cTn id="18" presetID="1" presetClass="exit" presetSubtype="0" fill="hold" grpId="1" nodeType="withEffect">
                                  <p:stCondLst>
                                    <p:cond delay="0"/>
                                  </p:stCondLst>
                                  <p:childTnLst>
                                    <p:set>
                                      <p:cBhvr>
                                        <p:cTn id="19" dur="1" fill="hold">
                                          <p:stCondLst>
                                            <p:cond delay="0"/>
                                          </p:stCondLst>
                                        </p:cTn>
                                        <p:tgtEl>
                                          <p:spTgt spid="43"/>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44"/>
                                        </p:tgtEl>
                                        <p:attrNameLst>
                                          <p:attrName>style.visibility</p:attrName>
                                        </p:attrNameLst>
                                      </p:cBhvr>
                                      <p:to>
                                        <p:strVal val="hidden"/>
                                      </p:to>
                                    </p:set>
                                  </p:childTnLst>
                                </p:cTn>
                              </p:par>
                            </p:childTnLst>
                          </p:cTn>
                        </p:par>
                        <p:par>
                          <p:cTn id="22" fill="hold">
                            <p:stCondLst>
                              <p:cond delay="0"/>
                            </p:stCondLst>
                            <p:childTnLst>
                              <p:par>
                                <p:cTn id="23" presetID="22" presetClass="entr" presetSubtype="8" fill="hold" nodeType="after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wipe(left)">
                                      <p:cBhvr>
                                        <p:cTn id="25" dur="500"/>
                                        <p:tgtEl>
                                          <p:spTgt spid="48"/>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wipe(left)">
                                      <p:cBhvr>
                                        <p:cTn id="28" dur="500"/>
                                        <p:tgtEl>
                                          <p:spTgt spid="46"/>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wipe(left)">
                                      <p:cBhvr>
                                        <p:cTn id="31" dur="500"/>
                                        <p:tgtEl>
                                          <p:spTgt spid="47"/>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48"/>
                                        </p:tgtEl>
                                        <p:attrNameLst>
                                          <p:attrName>style.visibility</p:attrName>
                                        </p:attrNameLst>
                                      </p:cBhvr>
                                      <p:to>
                                        <p:strVal val="hidden"/>
                                      </p:to>
                                    </p:set>
                                  </p:childTnLst>
                                </p:cTn>
                              </p:par>
                              <p:par>
                                <p:cTn id="36" presetID="1" presetClass="exit" presetSubtype="0" fill="hold" grpId="1" nodeType="withEffect">
                                  <p:stCondLst>
                                    <p:cond delay="0"/>
                                  </p:stCondLst>
                                  <p:childTnLst>
                                    <p:set>
                                      <p:cBhvr>
                                        <p:cTn id="37" dur="1" fill="hold">
                                          <p:stCondLst>
                                            <p:cond delay="0"/>
                                          </p:stCondLst>
                                        </p:cTn>
                                        <p:tgtEl>
                                          <p:spTgt spid="46"/>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47"/>
                                        </p:tgtEl>
                                        <p:attrNameLst>
                                          <p:attrName>style.visibility</p:attrName>
                                        </p:attrNameLst>
                                      </p:cBhvr>
                                      <p:to>
                                        <p:strVal val="hidden"/>
                                      </p:to>
                                    </p:set>
                                  </p:childTnLst>
                                </p:cTn>
                              </p:par>
                            </p:childTnLst>
                          </p:cTn>
                        </p:par>
                        <p:par>
                          <p:cTn id="40" fill="hold">
                            <p:stCondLst>
                              <p:cond delay="0"/>
                            </p:stCondLst>
                            <p:childTnLst>
                              <p:par>
                                <p:cTn id="41" presetID="22" presetClass="entr" presetSubtype="8" fill="hold" nodeType="after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wipe(left)">
                                      <p:cBhvr>
                                        <p:cTn id="43" dur="500"/>
                                        <p:tgtEl>
                                          <p:spTgt spid="51"/>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wipe(left)">
                                      <p:cBhvr>
                                        <p:cTn id="46" dur="500"/>
                                        <p:tgtEl>
                                          <p:spTgt spid="49"/>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wipe(left)">
                                      <p:cBhvr>
                                        <p:cTn id="49" dur="500"/>
                                        <p:tgtEl>
                                          <p:spTgt spid="50"/>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0"/>
                                          </p:stCondLst>
                                        </p:cTn>
                                        <p:tgtEl>
                                          <p:spTgt spid="51"/>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49"/>
                                        </p:tgtEl>
                                        <p:attrNameLst>
                                          <p:attrName>style.visibility</p:attrName>
                                        </p:attrNameLst>
                                      </p:cBhvr>
                                      <p:to>
                                        <p:strVal val="hidden"/>
                                      </p:to>
                                    </p:set>
                                  </p:childTnLst>
                                </p:cTn>
                              </p:par>
                              <p:par>
                                <p:cTn id="56" presetID="1" presetClass="exit" presetSubtype="0" fill="hold" grpId="1" nodeType="withEffect">
                                  <p:stCondLst>
                                    <p:cond delay="0"/>
                                  </p:stCondLst>
                                  <p:childTnLst>
                                    <p:set>
                                      <p:cBhvr>
                                        <p:cTn id="57" dur="1" fill="hold">
                                          <p:stCondLst>
                                            <p:cond delay="0"/>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P spid="43" grpId="1" bldLvl="0" animBg="1"/>
      <p:bldP spid="44" grpId="0" bldLvl="0" animBg="1"/>
      <p:bldP spid="44" grpId="1" bldLvl="0" animBg="1"/>
      <p:bldP spid="46" grpId="0" bldLvl="0" animBg="1"/>
      <p:bldP spid="46" grpId="1" bldLvl="0" animBg="1"/>
      <p:bldP spid="47" grpId="0" bldLvl="0" animBg="1"/>
      <p:bldP spid="47" grpId="1" bldLvl="0" animBg="1"/>
      <p:bldP spid="49" grpId="0" bldLvl="0" animBg="1"/>
      <p:bldP spid="49" grpId="1" bldLvl="0" animBg="1"/>
      <p:bldP spid="50" grpId="0" bldLvl="0" animBg="1"/>
      <p:bldP spid="50" grpId="1"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原创设计师QQ598969553          _3"/>
          <p:cNvSpPr/>
          <p:nvPr/>
        </p:nvSpPr>
        <p:spPr>
          <a:xfrm>
            <a:off x="1486535" y="1557020"/>
            <a:ext cx="8945245" cy="3148330"/>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0" name="原创设计师QQ598969553          _6"/>
          <p:cNvSpPr/>
          <p:nvPr/>
        </p:nvSpPr>
        <p:spPr>
          <a:xfrm>
            <a:off x="2133600" y="1268095"/>
            <a:ext cx="4839335" cy="519430"/>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nchorCtr="0"/>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450340"/>
            <a:r>
              <a:rPr lang="zh-CN" sz="2000" smtClean="0">
                <a:solidFill>
                  <a:schemeClr val="bg1"/>
                </a:solidFill>
                <a:latin typeface="微软雅黑" panose="020B0503020204020204" pitchFamily="34" charset="-122"/>
                <a:ea typeface="微软雅黑" panose="020B0503020204020204" pitchFamily="34" charset="-122"/>
                <a:cs typeface="+mn-ea"/>
                <a:sym typeface="+mn-lt"/>
              </a:rPr>
              <a:t>使用AnimatorSet类添加多个动画效果</a:t>
            </a:r>
            <a:endParaRPr lang="zh-CN" sz="2000" smtClean="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6"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smtClean="0">
                <a:solidFill>
                  <a:srgbClr val="595959"/>
                </a:solidFill>
                <a:latin typeface="微软雅黑" panose="020B0503020204020204" pitchFamily="34" charset="-122"/>
                <a:ea typeface="微软雅黑" panose="020B0503020204020204" pitchFamily="34" charset="-122"/>
                <a:cs typeface="+mn-ea"/>
                <a:sym typeface="+mn-lt"/>
              </a:rPr>
              <a:t>10.3.3</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  </a:t>
            </a:r>
            <a:r>
              <a:rPr sz="2400" b="1" smtClean="0">
                <a:solidFill>
                  <a:srgbClr val="595959"/>
                </a:solidFill>
                <a:latin typeface="微软雅黑" panose="020B0503020204020204" pitchFamily="34" charset="-122"/>
                <a:ea typeface="微软雅黑" panose="020B0503020204020204" pitchFamily="34" charset="-122"/>
                <a:cs typeface="+mn-ea"/>
                <a:sym typeface="+mn-lt"/>
              </a:rPr>
              <a:t>属性动画</a:t>
            </a:r>
            <a:endParaRPr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内容占位符 2"/>
          <p:cNvSpPr txBox="1"/>
          <p:nvPr/>
        </p:nvSpPr>
        <p:spPr bwMode="auto">
          <a:xfrm>
            <a:off x="1629410" y="1844040"/>
            <a:ext cx="8470900" cy="272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0">
              <a:lnSpc>
                <a:spcPct val="150000"/>
              </a:lnSpc>
              <a:spcBef>
                <a:spcPct val="20000"/>
              </a:spcBef>
              <a:buFontTx/>
              <a:buNone/>
            </a:pPr>
            <a:r>
              <a:rPr lang="zh-CN" sz="2000" dirty="0">
                <a:latin typeface="微软雅黑" panose="020B0503020204020204" pitchFamily="34" charset="-122"/>
                <a:ea typeface="微软雅黑" panose="020B0503020204020204" pitchFamily="34" charset="-122"/>
                <a:cs typeface="微软雅黑" panose="020B0503020204020204" pitchFamily="34" charset="-122"/>
              </a:rPr>
              <a:t>通常情况下，我们会遇到根据一个动画的开始或结束时间来播放另一个动画。在Android系统中，我们可以将这些需要</a:t>
            </a:r>
            <a:r>
              <a:rPr lang="zh-CN"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一起播放的动画存放在AnimatorSet类中</a:t>
            </a:r>
            <a:r>
              <a:rPr lang="zh-CN" sz="2000" dirty="0">
                <a:latin typeface="微软雅黑" panose="020B0503020204020204" pitchFamily="34" charset="-122"/>
                <a:ea typeface="微软雅黑" panose="020B0503020204020204" pitchFamily="34" charset="-122"/>
                <a:cs typeface="微软雅黑" panose="020B0503020204020204" pitchFamily="34" charset="-122"/>
              </a:rPr>
              <a:t>，便于</a:t>
            </a:r>
            <a:r>
              <a:rPr lang="zh-CN"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指定这些动画是同时播放、按顺序播放、还是在指定的延迟时间后播放</a:t>
            </a:r>
            <a:r>
              <a:rPr lang="zh-CN" sz="2000" dirty="0">
                <a:latin typeface="微软雅黑" panose="020B0503020204020204" pitchFamily="34" charset="-122"/>
                <a:ea typeface="微软雅黑" panose="020B0503020204020204" pitchFamily="34" charset="-122"/>
                <a:cs typeface="微软雅黑" panose="020B0503020204020204" pitchFamily="34" charset="-122"/>
              </a:rPr>
              <a:t>，同时我们还可以使用AnimatorSet类播放另一个AnimatorSet类对象中的动画。</a:t>
            </a:r>
            <a:endParaRPr 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smtClean="0">
                <a:solidFill>
                  <a:srgbClr val="595959"/>
                </a:solidFill>
                <a:latin typeface="微软雅黑" panose="020B0503020204020204" pitchFamily="34" charset="-122"/>
                <a:ea typeface="微软雅黑" panose="020B0503020204020204" pitchFamily="34" charset="-122"/>
                <a:cs typeface="+mn-ea"/>
                <a:sym typeface="+mn-lt"/>
              </a:rPr>
              <a:t>10.3.3</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  </a:t>
            </a:r>
            <a:r>
              <a:rPr sz="2400" b="1" smtClean="0">
                <a:solidFill>
                  <a:srgbClr val="595959"/>
                </a:solidFill>
                <a:latin typeface="微软雅黑" panose="020B0503020204020204" pitchFamily="34" charset="-122"/>
                <a:ea typeface="微软雅黑" panose="020B0503020204020204" pitchFamily="34" charset="-122"/>
                <a:cs typeface="+mn-ea"/>
                <a:sym typeface="+mn-lt"/>
              </a:rPr>
              <a:t>属性动画</a:t>
            </a:r>
            <a:endParaRPr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内容占位符 2"/>
          <p:cNvSpPr txBox="1"/>
          <p:nvPr/>
        </p:nvSpPr>
        <p:spPr bwMode="auto">
          <a:xfrm>
            <a:off x="1270635" y="909320"/>
            <a:ext cx="9857105" cy="157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0">
              <a:lnSpc>
                <a:spcPct val="150000"/>
              </a:lnSpc>
              <a:spcBef>
                <a:spcPct val="20000"/>
              </a:spcBef>
              <a:buFontTx/>
              <a:buNone/>
            </a:pPr>
            <a:r>
              <a:rPr lang="zh-CN" sz="2000" b="1" dirty="0">
                <a:latin typeface="微软雅黑" panose="020B0503020204020204" pitchFamily="34" charset="-122"/>
                <a:ea typeface="微软雅黑" panose="020B0503020204020204" pitchFamily="34" charset="-122"/>
                <a:cs typeface="微软雅黑" panose="020B0503020204020204" pitchFamily="34" charset="-122"/>
              </a:rPr>
              <a:t>2.评估程序</a:t>
            </a:r>
            <a:endParaRPr lang="zh-CN" sz="2000" b="1"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lnSpc>
                <a:spcPct val="150000"/>
              </a:lnSpc>
              <a:spcBef>
                <a:spcPct val="20000"/>
              </a:spcBef>
              <a:buFontTx/>
              <a:buNone/>
            </a:pPr>
            <a:r>
              <a:rPr lang="zh-CN" sz="1800" dirty="0">
                <a:latin typeface="微软雅黑" panose="020B0503020204020204" pitchFamily="34" charset="-122"/>
                <a:ea typeface="微软雅黑" panose="020B0503020204020204" pitchFamily="34" charset="-122"/>
                <a:cs typeface="微软雅黑" panose="020B0503020204020204" pitchFamily="34" charset="-122"/>
              </a:rPr>
              <a:t>评估程序（类/接口）主要用于告知属性动画系统如何计算指定属性的值。评估程序使用Animator 类提供的计时数据（动画的起始值和结束值）来计算属性添加动画效果后的值。</a:t>
            </a:r>
            <a:endParaRPr lang="zh-CN" sz="1800" dirty="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4" name="表格 3"/>
          <p:cNvGraphicFramePr>
            <a:graphicFrameLocks noGrp="1"/>
          </p:cNvGraphicFramePr>
          <p:nvPr>
            <p:custDataLst>
              <p:tags r:id="rId1"/>
            </p:custDataLst>
          </p:nvPr>
        </p:nvGraphicFramePr>
        <p:xfrm>
          <a:off x="2134235" y="2639060"/>
          <a:ext cx="8207375" cy="3477895"/>
        </p:xfrm>
        <a:graphic>
          <a:graphicData uri="http://schemas.openxmlformats.org/drawingml/2006/table">
            <a:tbl>
              <a:tblPr firstRow="1" bandRow="1">
                <a:tableStyleId>{B301B821-A1FF-4177-AEE7-76D212191A09}</a:tableStyleId>
              </a:tblPr>
              <a:tblGrid>
                <a:gridCol w="2000250"/>
                <a:gridCol w="6207125"/>
              </a:tblGrid>
              <a:tr h="537845">
                <a:tc>
                  <a:txBody>
                    <a:bodyPr/>
                    <a:lstStyle/>
                    <a:p>
                      <a:pPr algn="ctr"/>
                      <a:r>
                        <a: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sym typeface="+mn-ea"/>
                        </a:rPr>
                        <a:t>类名/接口名</a:t>
                      </a:r>
                      <a:endPara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sym typeface="+mn-ea"/>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algn="ctr" defTabSz="1219200" rtl="0" eaLnBrk="1" fontAlgn="auto" latinLnBrk="0" hangingPunct="1">
                        <a:lnSpc>
                          <a:spcPct val="100000"/>
                        </a:lnSpc>
                        <a:spcBef>
                          <a:spcPts val="0"/>
                        </a:spcBef>
                        <a:buClrTx/>
                        <a:buSzTx/>
                        <a:buFontTx/>
                        <a:buNone/>
                      </a:pPr>
                      <a:r>
                        <a: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rPr>
                        <a:t>说明</a:t>
                      </a:r>
                      <a:endPara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endParaRPr>
                    </a:p>
                  </a:txBody>
                  <a:tcPr marL="91432" marR="91432" marT="45716" marB="45716" anchor="ctr">
                    <a:lnL w="12700" cap="flat" cmpd="sng" algn="ctr">
                      <a:solidFill>
                        <a:srgbClr val="006BA9"/>
                      </a:solidFill>
                      <a:prstDash val="solid"/>
                      <a:round/>
                      <a:headEnd type="none" w="med" len="med"/>
                      <a:tailEnd type="none" w="med" len="med"/>
                    </a:lnL>
                  </a:tcPr>
                </a:tc>
              </a:tr>
              <a:tr h="650875">
                <a:tc>
                  <a:txBody>
                    <a:bodyPr/>
                    <a:lstStyle/>
                    <a:p>
                      <a:pPr indent="0">
                        <a:buNone/>
                      </a:pPr>
                      <a:r>
                        <a:rPr lang="en-US" sz="1600" b="0">
                          <a:latin typeface="微软雅黑" panose="020B0503020204020204" pitchFamily="34" charset="-122"/>
                          <a:ea typeface="微软雅黑" panose="020B0503020204020204" pitchFamily="34" charset="-122"/>
                          <a:cs typeface="Times New Roman" panose="02020603050405020304" pitchFamily="18" charset="0"/>
                        </a:rPr>
                        <a:t>IntEvaluator</a:t>
                      </a:r>
                      <a:endParaRPr lang="en-US" altLang="en-US" sz="16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R w="12700" cap="flat" cmpd="sng" algn="ctr">
                      <a:solidFill>
                        <a:srgbClr val="006BA9"/>
                      </a:solidFill>
                      <a:prstDash val="solid"/>
                      <a:round/>
                      <a:headEnd type="none" w="med" len="med"/>
                      <a:tailEnd type="none" w="med" len="med"/>
                    </a:lnR>
                  </a:tcPr>
                </a:tc>
                <a:tc>
                  <a:txBody>
                    <a:bodyPr/>
                    <a:lstStyle/>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用于计算int类型的属性值的默认评估程序</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lgn="ctr">
                      <a:solidFill>
                        <a:srgbClr val="006BA9"/>
                      </a:solidFill>
                      <a:prstDash val="solid"/>
                      <a:round/>
                      <a:headEnd type="none" w="med" len="med"/>
                      <a:tailEnd type="none" w="med" len="med"/>
                    </a:lnL>
                  </a:tcPr>
                </a:tc>
              </a:tr>
              <a:tr h="635635">
                <a:tc>
                  <a:txBody>
                    <a:bodyPr/>
                    <a:lstStyle/>
                    <a:p>
                      <a:pPr indent="0">
                        <a:buNone/>
                      </a:pPr>
                      <a:r>
                        <a:rPr lang="en-US" sz="1600" b="0">
                          <a:latin typeface="微软雅黑" panose="020B0503020204020204" pitchFamily="34" charset="-122"/>
                          <a:ea typeface="微软雅黑" panose="020B0503020204020204" pitchFamily="34" charset="-122"/>
                          <a:cs typeface="Times New Roman" panose="02020603050405020304" pitchFamily="18" charset="0"/>
                        </a:rPr>
                        <a:t>FloatEvaluator</a:t>
                      </a:r>
                      <a:endParaRPr lang="en-US" altLang="en-US" sz="16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R w="12700" cap="flat" cmpd="sng" algn="ctr">
                      <a:solidFill>
                        <a:srgbClr val="006BA9"/>
                      </a:solidFill>
                      <a:prstDash val="solid"/>
                      <a:round/>
                      <a:headEnd type="none" w="med" len="med"/>
                      <a:tailEnd type="none" w="med" len="med"/>
                    </a:lnR>
                    <a:noFill/>
                  </a:tcPr>
                </a:tc>
                <a:tc>
                  <a:txBody>
                    <a:bodyPr/>
                    <a:lstStyle/>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用于计算float类型的属性值的默认评估程序</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lgn="ctr">
                      <a:solidFill>
                        <a:srgbClr val="006BA9"/>
                      </a:solidFill>
                      <a:prstDash val="solid"/>
                      <a:round/>
                      <a:headEnd type="none" w="med" len="med"/>
                      <a:tailEnd type="none" w="med" len="med"/>
                    </a:lnL>
                  </a:tcPr>
                </a:tc>
              </a:tr>
              <a:tr h="621665">
                <a:tc>
                  <a:txBody>
                    <a:bodyPr/>
                    <a:lstStyle/>
                    <a:p>
                      <a:pPr indent="0">
                        <a:buNone/>
                      </a:pPr>
                      <a:r>
                        <a:rPr lang="en-US" sz="1600" b="0">
                          <a:latin typeface="微软雅黑" panose="020B0503020204020204" pitchFamily="34" charset="-122"/>
                          <a:ea typeface="微软雅黑" panose="020B0503020204020204" pitchFamily="34" charset="-122"/>
                          <a:cs typeface="Times New Roman" panose="02020603050405020304" pitchFamily="18" charset="0"/>
                        </a:rPr>
                        <a:t>ArgbEvaluator</a:t>
                      </a:r>
                      <a:endParaRPr lang="en-US" altLang="en-US" sz="16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R w="12700" cap="flat" cmpd="sng" algn="ctr">
                      <a:solidFill>
                        <a:srgbClr val="006BA9"/>
                      </a:solidFill>
                      <a:prstDash val="solid"/>
                      <a:round/>
                      <a:headEnd type="none" w="med" len="med"/>
                      <a:tailEnd type="none" w="med" len="med"/>
                    </a:lnR>
                  </a:tcPr>
                </a:tc>
                <a:tc>
                  <a:txBody>
                    <a:bodyPr/>
                    <a:lstStyle/>
                    <a:p>
                      <a:pPr indent="0">
                        <a:buNone/>
                      </a:pPr>
                      <a:r>
                        <a:rPr lang="en-US" sz="1600" b="0">
                          <a:latin typeface="微软雅黑" panose="020B0503020204020204" pitchFamily="34" charset="-122"/>
                          <a:ea typeface="微软雅黑" panose="020B0503020204020204" pitchFamily="34" charset="-122"/>
                          <a:cs typeface="宋体" panose="02010600030101010101" pitchFamily="2" charset="-122"/>
                        </a:rPr>
                        <a:t>用于计算颜色类型的属性值（用十六进制值表示）的默认评估程序</a:t>
                      </a:r>
                      <a:endParaRPr lang="en-US" altLang="en-US" sz="16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lnL w="12700" cap="flat" cmpd="sng" algn="ctr">
                      <a:solidFill>
                        <a:srgbClr val="006BA9"/>
                      </a:solidFill>
                      <a:prstDash val="solid"/>
                      <a:round/>
                      <a:headEnd type="none" w="med" len="med"/>
                      <a:tailEnd type="none" w="med" len="med"/>
                    </a:lnL>
                  </a:tcPr>
                </a:tc>
              </a:tr>
              <a:tr h="1031875">
                <a:tc>
                  <a:txBody>
                    <a:bodyPr/>
                    <a:lstStyle/>
                    <a:p>
                      <a:pPr indent="0">
                        <a:buNone/>
                      </a:pPr>
                      <a:r>
                        <a:rPr lang="en-US" altLang="en-US" sz="1600" b="0">
                          <a:latin typeface="微软雅黑" panose="020B0503020204020204" pitchFamily="34" charset="-122"/>
                          <a:ea typeface="微软雅黑" panose="020B0503020204020204" pitchFamily="34" charset="-122"/>
                          <a:cs typeface="Times New Roman" panose="02020603050405020304" pitchFamily="18" charset="0"/>
                        </a:rPr>
                        <a:t>TypeEvaluator</a:t>
                      </a:r>
                      <a:endParaRPr lang="en-US" altLang="en-US" sz="16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R w="12700" cap="flat" cmpd="sng" algn="ctr">
                      <a:solidFill>
                        <a:srgbClr val="006BA9"/>
                      </a:solidFill>
                      <a:prstDash val="solid"/>
                      <a:round/>
                      <a:headEnd type="none" w="med" len="med"/>
                      <a:tailEnd type="none" w="med" len="med"/>
                    </a:lnR>
                  </a:tcPr>
                </a:tc>
                <a:tc>
                  <a:txBody>
                    <a:bodyPr/>
                    <a:lstStyle/>
                    <a:p>
                      <a:pPr indent="0">
                        <a:buNone/>
                      </a:pPr>
                      <a:r>
                        <a:rPr lang="en-US" altLang="en-US" sz="1600" b="0">
                          <a:latin typeface="微软雅黑" panose="020B0503020204020204" pitchFamily="34" charset="-122"/>
                          <a:ea typeface="微软雅黑" panose="020B0503020204020204" pitchFamily="34" charset="-122"/>
                          <a:cs typeface="宋体" panose="02010600030101010101" pitchFamily="2" charset="-122"/>
                        </a:rPr>
                        <a:t>此接口用于自定义一个评估程序。如果要添加动画效果的对象属性值不是int类型、float类型或颜色类型，那么必须实现TypeEvaluator接口，才能指定如何计算对象的属性添加动画效果之后的值。</a:t>
                      </a:r>
                      <a:endParaRPr lang="en-US" altLang="en-US" sz="16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lnL w="12700" cap="flat" cmpd="sng" algn="ctr">
                      <a:solidFill>
                        <a:srgbClr val="006BA9"/>
                      </a:solidFill>
                      <a:prstDash val="solid"/>
                      <a:round/>
                      <a:headEnd type="none" w="med" len="med"/>
                      <a:tailEnd type="none" w="med" len="med"/>
                    </a:ln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smtClean="0">
                <a:solidFill>
                  <a:srgbClr val="595959"/>
                </a:solidFill>
                <a:latin typeface="微软雅黑" panose="020B0503020204020204" pitchFamily="34" charset="-122"/>
                <a:ea typeface="微软雅黑" panose="020B0503020204020204" pitchFamily="34" charset="-122"/>
                <a:cs typeface="+mn-ea"/>
                <a:sym typeface="+mn-lt"/>
              </a:rPr>
              <a:t>10.3.3</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  </a:t>
            </a:r>
            <a:r>
              <a:rPr sz="2400" b="1" smtClean="0">
                <a:solidFill>
                  <a:srgbClr val="595959"/>
                </a:solidFill>
                <a:latin typeface="微软雅黑" panose="020B0503020204020204" pitchFamily="34" charset="-122"/>
                <a:ea typeface="微软雅黑" panose="020B0503020204020204" pitchFamily="34" charset="-122"/>
                <a:cs typeface="+mn-ea"/>
                <a:sym typeface="+mn-lt"/>
              </a:rPr>
              <a:t>属性动画</a:t>
            </a:r>
            <a:endParaRPr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内容占位符 2"/>
          <p:cNvSpPr txBox="1"/>
          <p:nvPr/>
        </p:nvSpPr>
        <p:spPr bwMode="auto">
          <a:xfrm>
            <a:off x="1918335" y="909320"/>
            <a:ext cx="8926195" cy="1354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0">
              <a:lnSpc>
                <a:spcPct val="150000"/>
              </a:lnSpc>
              <a:spcBef>
                <a:spcPct val="20000"/>
              </a:spcBef>
              <a:buFontTx/>
              <a:buNone/>
            </a:pPr>
            <a:r>
              <a:rPr lang="zh-CN" sz="2000" b="1" dirty="0">
                <a:latin typeface="微软雅黑" panose="020B0503020204020204" pitchFamily="34" charset="-122"/>
                <a:ea typeface="微软雅黑" panose="020B0503020204020204" pitchFamily="34" charset="-122"/>
                <a:cs typeface="微软雅黑" panose="020B0503020204020204" pitchFamily="34" charset="-122"/>
              </a:rPr>
              <a:t>3.插值器</a:t>
            </a:r>
            <a:endParaRPr lang="zh-CN" sz="2000" b="1"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lnSpc>
                <a:spcPct val="150000"/>
              </a:lnSpc>
              <a:spcBef>
                <a:spcPct val="20000"/>
              </a:spcBef>
              <a:buFontTx/>
              <a:buNone/>
            </a:pPr>
            <a:r>
              <a:rPr lang="zh-CN" sz="1800" dirty="0">
                <a:latin typeface="微软雅黑" panose="020B0503020204020204" pitchFamily="34" charset="-122"/>
                <a:ea typeface="微软雅黑" panose="020B0503020204020204" pitchFamily="34" charset="-122"/>
                <a:cs typeface="微软雅黑" panose="020B0503020204020204" pitchFamily="34" charset="-122"/>
              </a:rPr>
              <a:t>插值器（类/接口）指定了如何根据时间计算动画中的特定值。android.view.animation包中包含的插值器如下表所示。</a:t>
            </a:r>
            <a:endParaRPr lang="en-US" altLang="zh-CN" sz="1800" dirty="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4" name="表格 3"/>
          <p:cNvGraphicFramePr>
            <a:graphicFrameLocks noGrp="1"/>
          </p:cNvGraphicFramePr>
          <p:nvPr>
            <p:custDataLst>
              <p:tags r:id="rId1"/>
            </p:custDataLst>
          </p:nvPr>
        </p:nvGraphicFramePr>
        <p:xfrm>
          <a:off x="1831975" y="2421890"/>
          <a:ext cx="8655685" cy="3992880"/>
        </p:xfrm>
        <a:graphic>
          <a:graphicData uri="http://schemas.openxmlformats.org/drawingml/2006/table">
            <a:tbl>
              <a:tblPr firstRow="1" bandRow="1">
                <a:tableStyleId>{B301B821-A1FF-4177-AEE7-76D212191A09}</a:tableStyleId>
              </a:tblPr>
              <a:tblGrid>
                <a:gridCol w="3501390"/>
                <a:gridCol w="5154295"/>
              </a:tblGrid>
              <a:tr h="605155">
                <a:tc>
                  <a:txBody>
                    <a:bodyPr/>
                    <a:lstStyle/>
                    <a:p>
                      <a:pPr algn="ctr"/>
                      <a:r>
                        <a: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sym typeface="+mn-ea"/>
                        </a:rPr>
                        <a:t>类名/接口名</a:t>
                      </a:r>
                      <a:endPara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sym typeface="+mn-ea"/>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algn="ctr" defTabSz="1219200" rtl="0" eaLnBrk="1" fontAlgn="auto" latinLnBrk="0" hangingPunct="1">
                        <a:lnSpc>
                          <a:spcPct val="100000"/>
                        </a:lnSpc>
                        <a:spcBef>
                          <a:spcPts val="0"/>
                        </a:spcBef>
                        <a:buClrTx/>
                        <a:buSzTx/>
                        <a:buFontTx/>
                        <a:buNone/>
                      </a:pPr>
                      <a:r>
                        <a: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rPr>
                        <a:t>说明</a:t>
                      </a:r>
                      <a:endPara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endParaRPr>
                    </a:p>
                  </a:txBody>
                  <a:tcPr marL="91432" marR="91432" marT="45716" marB="45716" anchor="ctr">
                    <a:lnL w="12700" cap="flat" cmpd="sng" algn="ctr">
                      <a:solidFill>
                        <a:srgbClr val="006BA9"/>
                      </a:solidFill>
                      <a:prstDash val="solid"/>
                      <a:round/>
                      <a:headEnd type="none" w="med" len="med"/>
                      <a:tailEnd type="none" w="med" len="med"/>
                    </a:lnL>
                  </a:tcPr>
                </a:tc>
              </a:tr>
              <a:tr h="697230">
                <a:tc>
                  <a:txBody>
                    <a:bodyPr/>
                    <a:lstStyle/>
                    <a:p>
                      <a:pPr indent="0">
                        <a:buNone/>
                      </a:pPr>
                      <a:r>
                        <a:rPr lang="en-US" sz="1600" b="0">
                          <a:latin typeface="微软雅黑" panose="020B0503020204020204" pitchFamily="34" charset="-122"/>
                          <a:ea typeface="微软雅黑" panose="020B0503020204020204" pitchFamily="34" charset="-122"/>
                          <a:cs typeface="Times New Roman" panose="02020603050405020304" pitchFamily="18" charset="0"/>
                        </a:rPr>
                        <a:t>AccelerateDecelerateInterpolator</a:t>
                      </a:r>
                      <a:endParaRPr lang="en-US" altLang="en-US" sz="16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R w="12700" cap="flat" cmpd="sng" algn="ctr">
                      <a:solidFill>
                        <a:srgbClr val="006BA9"/>
                      </a:solidFill>
                      <a:prstDash val="solid"/>
                      <a:round/>
                      <a:headEnd type="none" w="med" len="med"/>
                      <a:tailEnd type="none" w="med" len="med"/>
                    </a:lnR>
                  </a:tcPr>
                </a:tc>
                <a:tc>
                  <a:txBody>
                    <a:bodyPr/>
                    <a:lstStyle/>
                    <a:p>
                      <a:pPr indent="0">
                        <a:buNone/>
                      </a:pPr>
                      <a:r>
                        <a:rPr lang="en-US" sz="1600" b="0">
                          <a:latin typeface="微软雅黑" panose="020B0503020204020204" pitchFamily="34" charset="-122"/>
                          <a:ea typeface="微软雅黑" panose="020B0503020204020204" pitchFamily="34" charset="-122"/>
                          <a:cs typeface="Roboto" panose="02000000000000000000" pitchFamily="2" charset="0"/>
                        </a:rPr>
                        <a:t>该插值器的变化率在开始和结束时缓慢但在中间会加快</a:t>
                      </a:r>
                      <a:endParaRPr lang="en-US" altLang="en-US" sz="1600" b="0">
                        <a:latin typeface="微软雅黑" panose="020B0503020204020204" pitchFamily="34" charset="-122"/>
                        <a:ea typeface="微软雅黑" panose="020B0503020204020204" pitchFamily="34" charset="-122"/>
                        <a:cs typeface="Roboto" panose="02000000000000000000" pitchFamily="2" charset="0"/>
                      </a:endParaRPr>
                    </a:p>
                  </a:txBody>
                  <a:tcPr marL="68580" marR="68580" marT="0" marB="0" anchor="ctr">
                    <a:lnL w="12700" cap="flat" cmpd="sng" algn="ctr">
                      <a:solidFill>
                        <a:srgbClr val="006BA9"/>
                      </a:solidFill>
                      <a:prstDash val="solid"/>
                      <a:round/>
                      <a:headEnd type="none" w="med" len="med"/>
                      <a:tailEnd type="none" w="med" len="med"/>
                    </a:lnL>
                  </a:tcPr>
                </a:tc>
              </a:tr>
              <a:tr h="682625">
                <a:tc>
                  <a:txBody>
                    <a:bodyPr/>
                    <a:lstStyle/>
                    <a:p>
                      <a:pPr indent="0">
                        <a:buNone/>
                      </a:pPr>
                      <a:r>
                        <a:rPr lang="en-US" sz="1600" b="0">
                          <a:latin typeface="微软雅黑" panose="020B0503020204020204" pitchFamily="34" charset="-122"/>
                          <a:ea typeface="微软雅黑" panose="020B0503020204020204" pitchFamily="34" charset="-122"/>
                          <a:cs typeface="Times New Roman" panose="02020603050405020304" pitchFamily="18" charset="0"/>
                        </a:rPr>
                        <a:t>AccelerateInterpolator</a:t>
                      </a:r>
                      <a:endParaRPr lang="en-US" altLang="en-US" sz="16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R w="12700" cap="flat" cmpd="sng" algn="ctr">
                      <a:solidFill>
                        <a:srgbClr val="006BA9"/>
                      </a:solidFill>
                      <a:prstDash val="solid"/>
                      <a:round/>
                      <a:headEnd type="none" w="med" len="med"/>
                      <a:tailEnd type="none" w="med" len="med"/>
                    </a:lnR>
                    <a:noFill/>
                  </a:tcPr>
                </a:tc>
                <a:tc>
                  <a:txBody>
                    <a:bodyPr/>
                    <a:lstStyle/>
                    <a:p>
                      <a:pPr indent="0">
                        <a:buNone/>
                      </a:pPr>
                      <a:r>
                        <a:rPr lang="en-US" sz="1600" b="0">
                          <a:latin typeface="微软雅黑" panose="020B0503020204020204" pitchFamily="34" charset="-122"/>
                          <a:ea typeface="微软雅黑" panose="020B0503020204020204" pitchFamily="34" charset="-122"/>
                          <a:cs typeface="Roboto" panose="02000000000000000000" pitchFamily="2" charset="0"/>
                        </a:rPr>
                        <a:t>该插值器的变化率在开始时较为缓慢，然后会加快</a:t>
                      </a:r>
                      <a:endParaRPr lang="en-US" altLang="en-US" sz="1600" b="0">
                        <a:latin typeface="微软雅黑" panose="020B0503020204020204" pitchFamily="34" charset="-122"/>
                        <a:ea typeface="微软雅黑" panose="020B0503020204020204" pitchFamily="34" charset="-122"/>
                        <a:cs typeface="Roboto" panose="02000000000000000000" pitchFamily="2" charset="0"/>
                      </a:endParaRPr>
                    </a:p>
                  </a:txBody>
                  <a:tcPr marL="68580" marR="68580" marT="0" marB="0" anchor="ctr">
                    <a:lnL w="12700" cap="flat" cmpd="sng" algn="ctr">
                      <a:solidFill>
                        <a:srgbClr val="006BA9"/>
                      </a:solidFill>
                      <a:prstDash val="solid"/>
                      <a:round/>
                      <a:headEnd type="none" w="med" len="med"/>
                      <a:tailEnd type="none" w="med" len="med"/>
                    </a:lnL>
                  </a:tcPr>
                </a:tc>
              </a:tr>
              <a:tr h="660400">
                <a:tc>
                  <a:txBody>
                    <a:bodyPr/>
                    <a:lstStyle/>
                    <a:p>
                      <a:pPr indent="0">
                        <a:buNone/>
                      </a:pPr>
                      <a:r>
                        <a:rPr lang="en-US" sz="1600" b="0">
                          <a:latin typeface="微软雅黑" panose="020B0503020204020204" pitchFamily="34" charset="-122"/>
                          <a:ea typeface="微软雅黑" panose="020B0503020204020204" pitchFamily="34" charset="-122"/>
                          <a:cs typeface="Times New Roman" panose="02020603050405020304" pitchFamily="18" charset="0"/>
                        </a:rPr>
                        <a:t>AnticipateInterpolator</a:t>
                      </a:r>
                      <a:endParaRPr lang="en-US" altLang="en-US" sz="16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R w="12700" cap="flat" cmpd="sng" algn="ctr">
                      <a:solidFill>
                        <a:srgbClr val="006BA9"/>
                      </a:solidFill>
                      <a:prstDash val="solid"/>
                      <a:round/>
                      <a:headEnd type="none" w="med" len="med"/>
                      <a:tailEnd type="none" w="med" len="med"/>
                    </a:lnR>
                  </a:tcPr>
                </a:tc>
                <a:tc>
                  <a:txBody>
                    <a:bodyPr/>
                    <a:lstStyle/>
                    <a:p>
                      <a:pPr indent="0">
                        <a:buNone/>
                      </a:pPr>
                      <a:r>
                        <a:rPr lang="en-US" sz="1600" b="0">
                          <a:latin typeface="微软雅黑" panose="020B0503020204020204" pitchFamily="34" charset="-122"/>
                          <a:ea typeface="微软雅黑" panose="020B0503020204020204" pitchFamily="34" charset="-122"/>
                          <a:cs typeface="Roboto" panose="02000000000000000000" pitchFamily="2" charset="0"/>
                        </a:rPr>
                        <a:t>该插值器先反向变化，然后再急速正向变化</a:t>
                      </a:r>
                      <a:endParaRPr lang="en-US" altLang="en-US" sz="1600" b="0">
                        <a:latin typeface="微软雅黑" panose="020B0503020204020204" pitchFamily="34" charset="-122"/>
                        <a:ea typeface="微软雅黑" panose="020B0503020204020204" pitchFamily="34" charset="-122"/>
                        <a:cs typeface="Roboto" panose="02000000000000000000" pitchFamily="2" charset="0"/>
                      </a:endParaRPr>
                    </a:p>
                  </a:txBody>
                  <a:tcPr marL="68580" marR="68580" marT="0" marB="0" anchor="ctr">
                    <a:lnL w="12700" cap="flat" cmpd="sng" algn="ctr">
                      <a:solidFill>
                        <a:srgbClr val="006BA9"/>
                      </a:solidFill>
                      <a:prstDash val="solid"/>
                      <a:round/>
                      <a:headEnd type="none" w="med" len="med"/>
                      <a:tailEnd type="none" w="med" len="med"/>
                    </a:lnL>
                  </a:tcPr>
                </a:tc>
              </a:tr>
              <a:tr h="732155">
                <a:tc>
                  <a:txBody>
                    <a:bodyPr/>
                    <a:lstStyle/>
                    <a:p>
                      <a:pPr indent="0">
                        <a:buNone/>
                      </a:pPr>
                      <a:r>
                        <a:rPr lang="en-US" sz="1600" b="0">
                          <a:latin typeface="微软雅黑" panose="020B0503020204020204" pitchFamily="34" charset="-122"/>
                          <a:ea typeface="微软雅黑" panose="020B0503020204020204" pitchFamily="34" charset="-122"/>
                          <a:cs typeface="Times New Roman" panose="02020603050405020304" pitchFamily="18" charset="0"/>
                        </a:rPr>
                        <a:t>AnticipateOvershootInterpolator</a:t>
                      </a:r>
                      <a:endParaRPr lang="en-US" altLang="en-US" sz="16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R w="12700" cap="flat" cmpd="sng" algn="ctr">
                      <a:solidFill>
                        <a:srgbClr val="006BA9"/>
                      </a:solidFill>
                      <a:prstDash val="solid"/>
                      <a:round/>
                      <a:headEnd type="none" w="med" len="med"/>
                      <a:tailEnd type="none" w="med" len="med"/>
                    </a:lnR>
                  </a:tcPr>
                </a:tc>
                <a:tc>
                  <a:txBody>
                    <a:bodyPr/>
                    <a:lstStyle/>
                    <a:p>
                      <a:pPr indent="0">
                        <a:buNone/>
                      </a:pPr>
                      <a:r>
                        <a:rPr lang="en-US" sz="1600" b="0">
                          <a:latin typeface="微软雅黑" panose="020B0503020204020204" pitchFamily="34" charset="-122"/>
                          <a:ea typeface="微软雅黑" panose="020B0503020204020204" pitchFamily="34" charset="-122"/>
                          <a:cs typeface="Roboto" panose="02000000000000000000" pitchFamily="2" charset="0"/>
                        </a:rPr>
                        <a:t>该插值器先反向变化，再急速正向变化，然后超过定位值，最后返</a:t>
                      </a:r>
                      <a:r>
                        <a:rPr lang="en-US" sz="1600" b="0">
                          <a:latin typeface="微软雅黑" panose="020B0503020204020204" pitchFamily="34" charset="-122"/>
                          <a:ea typeface="微软雅黑" panose="020B0503020204020204" pitchFamily="34" charset="-122"/>
                          <a:cs typeface="宋体" panose="02010600030101010101" pitchFamily="2" charset="-122"/>
                        </a:rPr>
                        <a:t>回</a:t>
                      </a:r>
                      <a:r>
                        <a:rPr lang="en-US" sz="1600" b="0">
                          <a:solidFill>
                            <a:srgbClr val="202124"/>
                          </a:solidFill>
                          <a:latin typeface="微软雅黑" panose="020B0503020204020204" pitchFamily="34" charset="-122"/>
                          <a:ea typeface="微软雅黑" panose="020B0503020204020204" pitchFamily="34" charset="-122"/>
                          <a:cs typeface="Roboto" panose="02000000000000000000" pitchFamily="2" charset="0"/>
                        </a:rPr>
                        <a:t>到最终值</a:t>
                      </a:r>
                      <a:endParaRPr lang="en-US" altLang="en-US" sz="1600" b="0">
                        <a:latin typeface="微软雅黑" panose="020B0503020204020204" pitchFamily="34" charset="-122"/>
                        <a:ea typeface="微软雅黑" panose="020B0503020204020204" pitchFamily="34" charset="-122"/>
                        <a:cs typeface="Roboto" panose="02000000000000000000" pitchFamily="2" charset="0"/>
                      </a:endParaRPr>
                    </a:p>
                  </a:txBody>
                  <a:tcPr marL="68580" marR="68580" marT="0" marB="0" anchor="ctr">
                    <a:lnL w="12700" cap="flat" cmpd="sng" algn="ctr">
                      <a:solidFill>
                        <a:srgbClr val="006BA9"/>
                      </a:solidFill>
                      <a:prstDash val="solid"/>
                      <a:round/>
                      <a:headEnd type="none" w="med" len="med"/>
                      <a:tailEnd type="none" w="med" len="med"/>
                    </a:lnL>
                  </a:tcPr>
                </a:tc>
              </a:tr>
              <a:tr h="615315">
                <a:tc>
                  <a:txBody>
                    <a:bodyPr/>
                    <a:lstStyle/>
                    <a:p>
                      <a:pPr indent="0">
                        <a:buNone/>
                      </a:pPr>
                      <a:r>
                        <a:rPr lang="en-US" altLang="en-US" sz="1600" b="0">
                          <a:latin typeface="微软雅黑" panose="020B0503020204020204" pitchFamily="34" charset="-122"/>
                          <a:ea typeface="微软雅黑" panose="020B0503020204020204" pitchFamily="34" charset="-122"/>
                          <a:cs typeface="Times New Roman" panose="02020603050405020304" pitchFamily="18" charset="0"/>
                        </a:rPr>
                        <a:t>......</a:t>
                      </a:r>
                      <a:endParaRPr lang="en-US" altLang="en-US" sz="16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R w="12700" cap="flat" cmpd="sng" algn="ctr">
                      <a:solidFill>
                        <a:srgbClr val="006BA9"/>
                      </a:solidFill>
                      <a:prstDash val="solid"/>
                      <a:round/>
                      <a:headEnd type="none" w="med" len="med"/>
                      <a:tailEnd type="none" w="med" len="med"/>
                    </a:lnR>
                  </a:tcPr>
                </a:tc>
                <a:tc>
                  <a:txBody>
                    <a:bodyPr/>
                    <a:lstStyle/>
                    <a:p>
                      <a:pPr indent="0">
                        <a:buNone/>
                      </a:pPr>
                      <a:r>
                        <a:rPr lang="en-US" altLang="en-US" sz="1600" b="0">
                          <a:latin typeface="微软雅黑" panose="020B0503020204020204" pitchFamily="34" charset="-122"/>
                          <a:ea typeface="微软雅黑" panose="020B0503020204020204" pitchFamily="34" charset="-122"/>
                          <a:cs typeface="Roboto" panose="02000000000000000000" pitchFamily="2" charset="0"/>
                        </a:rPr>
                        <a:t>......</a:t>
                      </a:r>
                      <a:endParaRPr lang="en-US" altLang="en-US" sz="1600" b="0">
                        <a:latin typeface="微软雅黑" panose="020B0503020204020204" pitchFamily="34" charset="-122"/>
                        <a:ea typeface="微软雅黑" panose="020B0503020204020204" pitchFamily="34" charset="-122"/>
                        <a:cs typeface="Roboto" panose="02000000000000000000" pitchFamily="2" charset="0"/>
                      </a:endParaRPr>
                    </a:p>
                  </a:txBody>
                  <a:tcPr marL="68580" marR="68580" marT="0" marB="0" anchor="ctr">
                    <a:lnL w="12700" cap="flat" cmpd="sng" algn="ctr">
                      <a:solidFill>
                        <a:srgbClr val="006BA9"/>
                      </a:solidFill>
                      <a:prstDash val="solid"/>
                      <a:round/>
                      <a:headEnd type="none" w="med" len="med"/>
                      <a:tailEnd type="none" w="med" len="med"/>
                    </a:ln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原创设计师QQ598969553          _3"/>
          <p:cNvSpPr/>
          <p:nvPr/>
        </p:nvSpPr>
        <p:spPr>
          <a:xfrm>
            <a:off x="1558290" y="1485265"/>
            <a:ext cx="9202420" cy="4518660"/>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0" name="原创设计师QQ598969553          _6"/>
          <p:cNvSpPr/>
          <p:nvPr/>
        </p:nvSpPr>
        <p:spPr>
          <a:xfrm>
            <a:off x="2487930" y="1197610"/>
            <a:ext cx="1801495" cy="519430"/>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nchorCtr="0"/>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450340"/>
            <a:r>
              <a:rPr lang="zh-CN" sz="2000" smtClean="0">
                <a:solidFill>
                  <a:schemeClr val="bg1"/>
                </a:solidFill>
                <a:latin typeface="微软雅黑" panose="020B0503020204020204" pitchFamily="34" charset="-122"/>
                <a:ea typeface="微软雅黑" panose="020B0503020204020204" pitchFamily="34" charset="-122"/>
                <a:cs typeface="+mn-ea"/>
                <a:sym typeface="+mn-lt"/>
              </a:rPr>
              <a:t>动画监听器</a:t>
            </a:r>
            <a:endParaRPr lang="zh-CN" sz="2000" smtClean="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6"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smtClean="0">
                <a:solidFill>
                  <a:srgbClr val="595959"/>
                </a:solidFill>
                <a:latin typeface="微软雅黑" panose="020B0503020204020204" pitchFamily="34" charset="-122"/>
                <a:ea typeface="微软雅黑" panose="020B0503020204020204" pitchFamily="34" charset="-122"/>
                <a:cs typeface="+mn-ea"/>
                <a:sym typeface="+mn-lt"/>
              </a:rPr>
              <a:t>10.3.3</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  </a:t>
            </a:r>
            <a:r>
              <a:rPr sz="2400" b="1" smtClean="0">
                <a:solidFill>
                  <a:srgbClr val="595959"/>
                </a:solidFill>
                <a:latin typeface="微软雅黑" panose="020B0503020204020204" pitchFamily="34" charset="-122"/>
                <a:ea typeface="微软雅黑" panose="020B0503020204020204" pitchFamily="34" charset="-122"/>
                <a:cs typeface="+mn-ea"/>
                <a:sym typeface="+mn-lt"/>
              </a:rPr>
              <a:t>属性动画</a:t>
            </a:r>
            <a:endParaRPr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内容占位符 2"/>
          <p:cNvSpPr txBox="1"/>
          <p:nvPr/>
        </p:nvSpPr>
        <p:spPr bwMode="auto">
          <a:xfrm>
            <a:off x="1630045" y="1717040"/>
            <a:ext cx="8987790" cy="4107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0">
              <a:lnSpc>
                <a:spcPct val="150000"/>
              </a:lnSpc>
              <a:spcBef>
                <a:spcPct val="20000"/>
              </a:spcBef>
              <a:buFontTx/>
              <a:buNone/>
            </a:pPr>
            <a:r>
              <a:rPr lang="zh-CN" sz="1800" dirty="0">
                <a:latin typeface="微软雅黑" panose="020B0503020204020204" pitchFamily="34" charset="-122"/>
                <a:ea typeface="微软雅黑" panose="020B0503020204020204" pitchFamily="34" charset="-122"/>
                <a:cs typeface="微软雅黑" panose="020B0503020204020204" pitchFamily="34" charset="-122"/>
              </a:rPr>
              <a:t>动画监听器（一个接口）主要用于监听动画播放期间的重要事件，动画监听器有Animator.AnimatorListener和ValueAnimator.AnimatorUpdateListener。</a:t>
            </a:r>
            <a:endParaRPr 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lnSpc>
                <a:spcPct val="150000"/>
              </a:lnSpc>
              <a:spcBef>
                <a:spcPct val="20000"/>
              </a:spcBef>
              <a:buFontTx/>
              <a:buNone/>
            </a:pPr>
            <a:r>
              <a:rPr lang="zh-CN" sz="1800" dirty="0">
                <a:latin typeface="微软雅黑" panose="020B0503020204020204" pitchFamily="34" charset="-122"/>
                <a:ea typeface="微软雅黑" panose="020B0503020204020204" pitchFamily="34" charset="-122"/>
                <a:cs typeface="微软雅黑" panose="020B0503020204020204" pitchFamily="34" charset="-122"/>
              </a:rPr>
              <a:t>（1）Animator.AnimatorListener</a:t>
            </a:r>
            <a:endParaRPr 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lnSpc>
                <a:spcPct val="150000"/>
              </a:lnSpc>
              <a:spcBef>
                <a:spcPct val="20000"/>
              </a:spcBef>
              <a:buFont typeface="Wingdings" panose="05000000000000000000" charset="0"/>
              <a:buNone/>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r>
              <a:rPr lang="zh-CN" sz="1800" dirty="0">
                <a:latin typeface="微软雅黑" panose="020B0503020204020204" pitchFamily="34" charset="-122"/>
                <a:ea typeface="微软雅黑" panose="020B0503020204020204" pitchFamily="34" charset="-122"/>
                <a:cs typeface="微软雅黑" panose="020B0503020204020204" pitchFamily="34" charset="-122"/>
              </a:rPr>
              <a:t>动画监听器Animator.AnimatorListener（接口）中有4个方法，如下所示：</a:t>
            </a:r>
            <a:endParaRPr 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spcBef>
                <a:spcPct val="20000"/>
              </a:spcBef>
              <a:buFont typeface="Wingdings" panose="05000000000000000000" charset="0"/>
              <a:buChar char="l"/>
            </a:pPr>
            <a:r>
              <a:rPr lang="zh-CN" sz="16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onAnimationStart()</a:t>
            </a:r>
            <a:r>
              <a:rPr lang="zh-CN" sz="1600" dirty="0">
                <a:latin typeface="微软雅黑" panose="020B0503020204020204" pitchFamily="34" charset="-122"/>
                <a:ea typeface="微软雅黑" panose="020B0503020204020204" pitchFamily="34" charset="-122"/>
                <a:cs typeface="微软雅黑" panose="020B0503020204020204" pitchFamily="34" charset="-122"/>
              </a:rPr>
              <a:t>：动画开始播放时调用该方法。</a:t>
            </a:r>
            <a:endParaRPr 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spcBef>
                <a:spcPct val="20000"/>
              </a:spcBef>
              <a:buFont typeface="Wingdings" panose="05000000000000000000" charset="0"/>
              <a:buChar char="l"/>
            </a:pPr>
            <a:r>
              <a:rPr lang="zh-CN" sz="16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ea"/>
              </a:rPr>
              <a:t>onAnimationEnd()</a:t>
            </a:r>
            <a:r>
              <a:rPr 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：动画结束播放时调用该方法。</a:t>
            </a:r>
            <a:endParaRPr lang="zh-CN" sz="16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1">
              <a:lnSpc>
                <a:spcPct val="150000"/>
              </a:lnSpc>
              <a:spcBef>
                <a:spcPct val="20000"/>
              </a:spcBef>
              <a:buFont typeface="Wingdings" panose="05000000000000000000" charset="0"/>
              <a:buChar char="l"/>
            </a:pPr>
            <a:r>
              <a:rPr lang="zh-CN" sz="16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ea"/>
              </a:rPr>
              <a:t>onAnimationRepeat()</a:t>
            </a:r>
            <a:r>
              <a:rPr 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：动画重复播放时调用该方法。</a:t>
            </a:r>
            <a:endParaRPr lang="zh-CN" sz="16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1">
              <a:lnSpc>
                <a:spcPct val="150000"/>
              </a:lnSpc>
              <a:spcBef>
                <a:spcPct val="20000"/>
              </a:spcBef>
              <a:buFont typeface="Wingdings" panose="05000000000000000000" charset="0"/>
              <a:buChar char="l"/>
            </a:pPr>
            <a:r>
              <a:rPr lang="zh-CN" sz="16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ea"/>
              </a:rPr>
              <a:t>onAnimationCancel()</a:t>
            </a:r>
            <a:r>
              <a:rPr 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：动画取消播放时调用该方法，取消动画时也会调用onAnimationEnd()方法。</a:t>
            </a:r>
            <a:endParaRPr 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lnSpc>
                <a:spcPct val="150000"/>
              </a:lnSpc>
              <a:spcBef>
                <a:spcPct val="20000"/>
              </a:spcBef>
              <a:buFontTx/>
              <a:buNone/>
            </a:pPr>
            <a:r>
              <a:rPr lang="zh-CN" sz="1800" dirty="0">
                <a:latin typeface="微软雅黑" panose="020B0503020204020204" pitchFamily="34" charset="-122"/>
                <a:ea typeface="微软雅黑" panose="020B0503020204020204" pitchFamily="34" charset="-122"/>
                <a:cs typeface="微软雅黑" panose="020B0503020204020204" pitchFamily="34" charset="-122"/>
              </a:rPr>
              <a:t></a:t>
            </a:r>
            <a:endParaRPr lang="zh-CN" sz="18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原创设计师QQ598969553          _3"/>
          <p:cNvSpPr/>
          <p:nvPr/>
        </p:nvSpPr>
        <p:spPr>
          <a:xfrm>
            <a:off x="1522730" y="1628775"/>
            <a:ext cx="9202420" cy="4138295"/>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0" name="原创设计师QQ598969553          _6"/>
          <p:cNvSpPr/>
          <p:nvPr/>
        </p:nvSpPr>
        <p:spPr>
          <a:xfrm>
            <a:off x="2487930" y="1341120"/>
            <a:ext cx="1801495" cy="519430"/>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nchorCtr="0"/>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450340"/>
            <a:r>
              <a:rPr lang="zh-CN" sz="2000" smtClean="0">
                <a:solidFill>
                  <a:schemeClr val="bg1"/>
                </a:solidFill>
                <a:latin typeface="微软雅黑" panose="020B0503020204020204" pitchFamily="34" charset="-122"/>
                <a:ea typeface="微软雅黑" panose="020B0503020204020204" pitchFamily="34" charset="-122"/>
                <a:cs typeface="+mn-ea"/>
                <a:sym typeface="+mn-lt"/>
              </a:rPr>
              <a:t>动画监听器</a:t>
            </a:r>
            <a:endParaRPr lang="zh-CN" sz="2000" smtClean="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6"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smtClean="0">
                <a:solidFill>
                  <a:srgbClr val="595959"/>
                </a:solidFill>
                <a:latin typeface="微软雅黑" panose="020B0503020204020204" pitchFamily="34" charset="-122"/>
                <a:ea typeface="微软雅黑" panose="020B0503020204020204" pitchFamily="34" charset="-122"/>
                <a:cs typeface="+mn-ea"/>
                <a:sym typeface="+mn-lt"/>
              </a:rPr>
              <a:t>10.3.3</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  </a:t>
            </a:r>
            <a:r>
              <a:rPr sz="2400" b="1" smtClean="0">
                <a:solidFill>
                  <a:srgbClr val="595959"/>
                </a:solidFill>
                <a:latin typeface="微软雅黑" panose="020B0503020204020204" pitchFamily="34" charset="-122"/>
                <a:ea typeface="微软雅黑" panose="020B0503020204020204" pitchFamily="34" charset="-122"/>
                <a:cs typeface="+mn-ea"/>
                <a:sym typeface="+mn-lt"/>
              </a:rPr>
              <a:t>属性动画</a:t>
            </a:r>
            <a:endParaRPr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内容占位符 2"/>
          <p:cNvSpPr txBox="1"/>
          <p:nvPr/>
        </p:nvSpPr>
        <p:spPr bwMode="auto">
          <a:xfrm>
            <a:off x="1630045" y="1932305"/>
            <a:ext cx="8987790" cy="3556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0">
              <a:lnSpc>
                <a:spcPct val="150000"/>
              </a:lnSpc>
              <a:spcBef>
                <a:spcPct val="20000"/>
              </a:spcBef>
              <a:buFontTx/>
              <a:buNone/>
            </a:pPr>
            <a:r>
              <a:rPr lang="zh-CN" sz="1800" dirty="0">
                <a:latin typeface="微软雅黑" panose="020B0503020204020204" pitchFamily="34" charset="-122"/>
                <a:ea typeface="微软雅黑" panose="020B0503020204020204" pitchFamily="34" charset="-122"/>
                <a:cs typeface="微软雅黑" panose="020B0503020204020204" pitchFamily="34" charset="-122"/>
              </a:rPr>
              <a:t>（2）ValueAnimator.AnimatorUpdateListener</a:t>
            </a:r>
            <a:endParaRPr 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lnSpc>
                <a:spcPct val="150000"/>
              </a:lnSpc>
              <a:spcBef>
                <a:spcPct val="20000"/>
              </a:spcBef>
              <a:buFontTx/>
              <a:buNone/>
            </a:pPr>
            <a:r>
              <a:rPr lang="zh-CN" sz="1800" dirty="0">
                <a:latin typeface="微软雅黑" panose="020B0503020204020204" pitchFamily="34" charset="-122"/>
                <a:ea typeface="微软雅黑" panose="020B0503020204020204" pitchFamily="34" charset="-122"/>
                <a:cs typeface="微软雅黑" panose="020B0503020204020204" pitchFamily="34" charset="-122"/>
              </a:rPr>
              <a:t>动画监听器ValueAnimator.AnimatorUpdateListener中只有1个方法</a:t>
            </a:r>
            <a:r>
              <a:rPr lang="zh-CN" sz="1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onAnimationUpdate()</a:t>
            </a:r>
            <a:r>
              <a:rPr lang="zh-CN" sz="1800" dirty="0">
                <a:latin typeface="微软雅黑" panose="020B0503020204020204" pitchFamily="34" charset="-122"/>
                <a:ea typeface="微软雅黑" panose="020B0503020204020204" pitchFamily="34" charset="-122"/>
                <a:cs typeface="微软雅黑" panose="020B0503020204020204" pitchFamily="34" charset="-122"/>
              </a:rPr>
              <a:t>，</a:t>
            </a:r>
            <a:r>
              <a:rPr lang="zh-CN" sz="1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该方法在动画播放的每一帧都会被调用。</a:t>
            </a:r>
            <a:r>
              <a:rPr lang="zh-CN" sz="1800" dirty="0">
                <a:latin typeface="微软雅黑" panose="020B0503020204020204" pitchFamily="34" charset="-122"/>
                <a:ea typeface="微软雅黑" panose="020B0503020204020204" pitchFamily="34" charset="-122"/>
                <a:cs typeface="微软雅黑" panose="020B0503020204020204" pitchFamily="34" charset="-122"/>
              </a:rPr>
              <a:t>如果使用ValueAnimator.AnimatorUpdateListener监听某个动画播放的每一帧事件，那么可以调用ValueAnimator类的getAnimatedValue()方法获取动画添加完效果之后生成的值。</a:t>
            </a:r>
            <a:endParaRPr 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lnSpc>
                <a:spcPct val="150000"/>
              </a:lnSpc>
              <a:spcBef>
                <a:spcPct val="20000"/>
              </a:spcBef>
              <a:buFontTx/>
              <a:buNone/>
            </a:pPr>
            <a:r>
              <a:rPr lang="zh-CN" sz="1800" dirty="0">
                <a:latin typeface="微软雅黑" panose="020B0503020204020204" pitchFamily="34" charset="-122"/>
                <a:ea typeface="微软雅黑" panose="020B0503020204020204" pitchFamily="34" charset="-122"/>
                <a:cs typeface="微软雅黑" panose="020B0503020204020204" pitchFamily="34" charset="-122"/>
              </a:rPr>
              <a:t>如果某个类中使用了ValueAnimator类，那么该类必须实现ValueAnimator.AnimatorUpdateListener监听器。</a:t>
            </a:r>
            <a:endParaRPr lang="zh-CN" sz="18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43691" y="932830"/>
            <a:ext cx="9793088" cy="922020"/>
          </a:xfrm>
          <a:prstGeom prst="rect">
            <a:avLst/>
          </a:prstGeom>
        </p:spPr>
        <p:txBody>
          <a:bodyPr wrap="square">
            <a:spAutoFit/>
          </a:bodyPr>
          <a:lstStyle/>
          <a:p>
            <a:pPr>
              <a:lnSpc>
                <a:spcPct val="150000"/>
              </a:lnSpc>
            </a:pPr>
            <a:r>
              <a:rPr lang="zh-CN" altLang="en-US" sz="1800">
                <a:latin typeface="微软雅黑" panose="020B0503020204020204" pitchFamily="34" charset="-122"/>
                <a:ea typeface="微软雅黑" panose="020B0503020204020204" pitchFamily="34" charset="-122"/>
              </a:rPr>
              <a:t>本节我们通过一个综合案例飞舞的蝴蝶和鸟来演示如何</a:t>
            </a:r>
            <a:r>
              <a:rPr lang="zh-CN" altLang="en-US" sz="1800">
                <a:solidFill>
                  <a:srgbClr val="0070C0"/>
                </a:solidFill>
                <a:latin typeface="微软雅黑" panose="020B0503020204020204" pitchFamily="34" charset="-122"/>
                <a:ea typeface="微软雅黑" panose="020B0503020204020204" pitchFamily="34" charset="-122"/>
              </a:rPr>
              <a:t>使用逐帧动画与属性动画</a:t>
            </a:r>
            <a:r>
              <a:rPr lang="zh-CN" altLang="en-US" sz="1800">
                <a:latin typeface="微软雅黑" panose="020B0503020204020204" pitchFamily="34" charset="-122"/>
                <a:ea typeface="微软雅黑" panose="020B0503020204020204" pitchFamily="34" charset="-122"/>
              </a:rPr>
              <a:t>，</a:t>
            </a: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rPr>
              <a:t>本</a:t>
            </a:r>
            <a:r>
              <a:rPr lang="zh-CN" altLang="en-US" sz="1800" smtClean="0">
                <a:solidFill>
                  <a:schemeClr val="tx1">
                    <a:lumMod val="85000"/>
                    <a:lumOff val="15000"/>
                  </a:schemeClr>
                </a:solidFill>
                <a:latin typeface="微软雅黑" panose="020B0503020204020204" pitchFamily="34" charset="-122"/>
                <a:ea typeface="微软雅黑" panose="020B0503020204020204" pitchFamily="34" charset="-122"/>
              </a:rPr>
              <a:t>案例的界面效果如下</a:t>
            </a: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rPr>
              <a:t>图所示。</a:t>
            </a:r>
            <a:endParaRPr lang="zh-CN" altLang="en-US" sz="1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 name="椭圆 2"/>
          <p:cNvSpPr/>
          <p:nvPr/>
        </p:nvSpPr>
        <p:spPr bwMode="auto">
          <a:xfrm rot="574600">
            <a:off x="1634465" y="3583355"/>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4" name="TextBox 3"/>
          <p:cNvSpPr txBox="1">
            <a:spLocks noChangeArrowheads="1"/>
          </p:cNvSpPr>
          <p:nvPr/>
        </p:nvSpPr>
        <p:spPr bwMode="auto">
          <a:xfrm>
            <a:off x="1675840" y="3614411"/>
            <a:ext cx="349250" cy="369888"/>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rPr>
              <a:t>1</a:t>
            </a:r>
            <a:endParaRPr kumimoji="0" lang="zh-CN" altLang="en-US"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5" name="矩形 4"/>
          <p:cNvSpPr/>
          <p:nvPr/>
        </p:nvSpPr>
        <p:spPr>
          <a:xfrm>
            <a:off x="2122805" y="3573145"/>
            <a:ext cx="1713230" cy="450850"/>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300"/>
              </a:spcAft>
              <a:buClrTx/>
              <a:buSzTx/>
              <a:buFontTx/>
              <a:buNone/>
              <a:defRPr/>
            </a:pPr>
            <a:r>
              <a:rPr kumimoji="0" lang="zh-CN" altLang="en-US" sz="1800" b="1" i="0" u="none" strike="noStrike" kern="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rPr>
              <a:t>搭建界面布局：</a:t>
            </a:r>
            <a:endParaRPr kumimoji="0" lang="en-US" altLang="zh-CN" sz="1800" b="0"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endParaRPr>
          </a:p>
        </p:txBody>
      </p:sp>
      <p:sp>
        <p:nvSpPr>
          <p:cNvPr id="6" name="矩形 5"/>
          <p:cNvSpPr/>
          <p:nvPr/>
        </p:nvSpPr>
        <p:spPr>
          <a:xfrm>
            <a:off x="2107553" y="4604623"/>
            <a:ext cx="1851025" cy="368300"/>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zh-CN" sz="1800" b="1" kern="0" noProof="0" smtClean="0">
                <a:ln>
                  <a:noFill/>
                </a:ln>
                <a:solidFill>
                  <a:srgbClr val="0070C0"/>
                </a:solidFill>
                <a:effectLst/>
                <a:uLnTx/>
                <a:uFillTx/>
                <a:latin typeface="微软雅黑" panose="020B0503020204020204" pitchFamily="34" charset="-122"/>
                <a:ea typeface="微软雅黑" panose="020B0503020204020204" pitchFamily="34" charset="-122"/>
                <a:sym typeface="+mn-ea"/>
              </a:rPr>
              <a:t>实现界面效果</a:t>
            </a:r>
            <a:r>
              <a:rPr lang="zh-CN" altLang="en-US" sz="1800" b="1" kern="0" noProof="0" smtClean="0">
                <a:ln>
                  <a:noFill/>
                </a:ln>
                <a:solidFill>
                  <a:srgbClr val="0070C0"/>
                </a:solidFill>
                <a:effectLst/>
                <a:uLnTx/>
                <a:uFillTx/>
                <a:latin typeface="微软雅黑" panose="020B0503020204020204" pitchFamily="34" charset="-122"/>
                <a:ea typeface="微软雅黑" panose="020B0503020204020204" pitchFamily="34" charset="-122"/>
                <a:sym typeface="+mn-ea"/>
              </a:rPr>
              <a:t>：</a:t>
            </a:r>
            <a:r>
              <a:rPr kumimoji="0" lang="zh-CN" altLang="en-US" sz="1800" b="1" i="0" u="none" strike="noStrike" kern="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rPr>
              <a:t> </a:t>
            </a:r>
            <a:endParaRPr kumimoji="0" lang="zh-CN" altLang="en-US" sz="1800" b="0" i="0" u="none" strike="noStrike" kern="0" cap="none" spc="0" normalizeH="0" baseline="0" noProof="0" dirty="0">
              <a:ln>
                <a:noFill/>
              </a:ln>
              <a:solidFill>
                <a:srgbClr val="0070C0"/>
              </a:solidFill>
              <a:effectLst/>
              <a:uLnTx/>
              <a:uFillTx/>
              <a:latin typeface="Arial" panose="020B0604020202020204" pitchFamily="34" charset="0"/>
              <a:ea typeface="宋体" panose="02010600030101010101" pitchFamily="2" charset="-122"/>
            </a:endParaRPr>
          </a:p>
        </p:txBody>
      </p:sp>
      <p:cxnSp>
        <p:nvCxnSpPr>
          <p:cNvPr id="7" name="直接连接符 6"/>
          <p:cNvCxnSpPr/>
          <p:nvPr/>
        </p:nvCxnSpPr>
        <p:spPr>
          <a:xfrm>
            <a:off x="2021491" y="4030185"/>
            <a:ext cx="5904000"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cxnSp>
        <p:nvCxnSpPr>
          <p:cNvPr id="8" name="直接连接符 7"/>
          <p:cNvCxnSpPr/>
          <p:nvPr/>
        </p:nvCxnSpPr>
        <p:spPr>
          <a:xfrm>
            <a:off x="2070026" y="5026055"/>
            <a:ext cx="5904000"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9" name="矩形 8"/>
          <p:cNvSpPr/>
          <p:nvPr/>
        </p:nvSpPr>
        <p:spPr>
          <a:xfrm>
            <a:off x="3718560" y="2204085"/>
            <a:ext cx="4298315" cy="1844675"/>
          </a:xfrm>
          <a:prstGeom prst="rect">
            <a:avLst/>
          </a:prstGeom>
        </p:spPr>
        <p:txBody>
          <a:bodyPr wrap="square">
            <a:spAutoFit/>
          </a:bodyPr>
          <a:lstStyle/>
          <a:p>
            <a:pPr marL="228600" indent="-228600">
              <a:lnSpc>
                <a:spcPct val="130000"/>
              </a:lnSpc>
              <a:spcAft>
                <a:spcPts val="300"/>
              </a:spcAft>
              <a:buFont typeface="+mj-ea"/>
              <a:buAutoNum type="circleNumDbPlain"/>
            </a:pP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创建名为</a:t>
            </a:r>
            <a:r>
              <a:rPr lang="en-US" altLang="zh-CN" sz="1600" smtClean="0">
                <a:solidFill>
                  <a:schemeClr val="tx1">
                    <a:lumMod val="65000"/>
                    <a:lumOff val="35000"/>
                  </a:schemeClr>
                </a:solidFill>
                <a:latin typeface="微软雅黑" panose="020B0503020204020204" pitchFamily="34" charset="-122"/>
                <a:ea typeface="微软雅黑" panose="020B0503020204020204" pitchFamily="34" charset="-122"/>
              </a:rPr>
              <a:t>ButterfliesAndBirds</a:t>
            </a: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的程序</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sz="1600">
                <a:solidFill>
                  <a:schemeClr val="tx1">
                    <a:lumMod val="65000"/>
                    <a:lumOff val="35000"/>
                  </a:schemeClr>
                </a:solidFill>
                <a:latin typeface="微软雅黑" panose="020B0503020204020204" pitchFamily="34" charset="-122"/>
                <a:ea typeface="微软雅黑" panose="020B0503020204020204" pitchFamily="34" charset="-122"/>
              </a:rPr>
              <a:t>导入界面图片</a:t>
            </a:r>
            <a:endParaRPr sz="160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sz="1600">
                <a:solidFill>
                  <a:schemeClr val="tx1">
                    <a:lumMod val="65000"/>
                    <a:lumOff val="35000"/>
                  </a:schemeClr>
                </a:solidFill>
                <a:latin typeface="微软雅黑" panose="020B0503020204020204" pitchFamily="34" charset="-122"/>
                <a:ea typeface="微软雅黑" panose="020B0503020204020204" pitchFamily="34" charset="-122"/>
              </a:rPr>
              <a:t>创建蝴蝶与鸟的逐帧动画文件</a:t>
            </a:r>
            <a:endParaRPr sz="160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sz="1600">
                <a:solidFill>
                  <a:schemeClr val="tx1">
                    <a:lumMod val="65000"/>
                    <a:lumOff val="35000"/>
                  </a:schemeClr>
                </a:solidFill>
                <a:latin typeface="微软雅黑" panose="020B0503020204020204" pitchFamily="34" charset="-122"/>
                <a:ea typeface="微软雅黑" panose="020B0503020204020204" pitchFamily="34" charset="-122"/>
              </a:rPr>
              <a:t>放置界面控件</a:t>
            </a:r>
            <a:endParaRPr sz="160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sz="1600">
                <a:solidFill>
                  <a:schemeClr val="tx1">
                    <a:lumMod val="65000"/>
                    <a:lumOff val="35000"/>
                  </a:schemeClr>
                </a:solidFill>
                <a:latin typeface="微软雅黑" panose="020B0503020204020204" pitchFamily="34" charset="-122"/>
                <a:ea typeface="微软雅黑" panose="020B0503020204020204" pitchFamily="34" charset="-122"/>
              </a:rPr>
              <a:t>修改默认标题栏的名称</a:t>
            </a:r>
            <a:endParaRPr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椭圆 9"/>
          <p:cNvSpPr/>
          <p:nvPr/>
        </p:nvSpPr>
        <p:spPr bwMode="auto">
          <a:xfrm rot="574600">
            <a:off x="1605585" y="4602441"/>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11" name="TextBox 10"/>
          <p:cNvSpPr txBox="1">
            <a:spLocks noChangeArrowheads="1"/>
          </p:cNvSpPr>
          <p:nvPr/>
        </p:nvSpPr>
        <p:spPr bwMode="auto">
          <a:xfrm>
            <a:off x="1646960" y="4633497"/>
            <a:ext cx="349250" cy="369888"/>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smtClean="0">
                <a:ln>
                  <a:noFill/>
                </a:ln>
                <a:solidFill>
                  <a:sysClr val="window" lastClr="FFFFFF"/>
                </a:solidFill>
                <a:effectLst/>
                <a:uLnTx/>
                <a:uFillTx/>
                <a:latin typeface="Verdana" panose="020B0604030504040204" pitchFamily="34" charset="0"/>
                <a:ea typeface="宋体" panose="02010600030101010101" pitchFamily="2" charset="-122"/>
              </a:rPr>
              <a:t>2</a:t>
            </a:r>
            <a:endParaRPr kumimoji="0" lang="zh-CN" altLang="en-US"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endParaRPr>
          </a:p>
        </p:txBody>
      </p:sp>
      <p:pic>
        <p:nvPicPr>
          <p:cNvPr id="20" name="图片 19" descr="C:\Users\Administrator\Desktop\图片9.png图片9"/>
          <p:cNvPicPr>
            <a:picLocks noChangeAspect="1"/>
          </p:cNvPicPr>
          <p:nvPr/>
        </p:nvPicPr>
        <p:blipFill>
          <a:blip r:embed="rId1"/>
          <a:srcRect/>
          <a:stretch>
            <a:fillRect/>
          </a:stretch>
        </p:blipFill>
        <p:spPr>
          <a:xfrm>
            <a:off x="8881705" y="1836550"/>
            <a:ext cx="2702560" cy="4229100"/>
          </a:xfrm>
          <a:prstGeom prst="rect">
            <a:avLst/>
          </a:prstGeom>
          <a:ln>
            <a:solidFill>
              <a:schemeClr val="tx1">
                <a:lumMod val="50000"/>
                <a:lumOff val="50000"/>
              </a:schemeClr>
            </a:solidFill>
          </a:ln>
        </p:spPr>
      </p:pic>
      <p:sp>
        <p:nvSpPr>
          <p:cNvPr id="17" name="Title 1"/>
          <p:cNvSpPr txBox="1"/>
          <p:nvPr/>
        </p:nvSpPr>
        <p:spPr>
          <a:xfrm>
            <a:off x="1143635" y="266700"/>
            <a:ext cx="658241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smtClean="0">
                <a:solidFill>
                  <a:srgbClr val="595959"/>
                </a:solidFill>
                <a:latin typeface="微软雅黑" panose="020B0503020204020204" pitchFamily="34" charset="-122"/>
                <a:ea typeface="微软雅黑" panose="020B0503020204020204" pitchFamily="34" charset="-122"/>
                <a:cs typeface="+mn-ea"/>
                <a:sym typeface="+mn-lt"/>
              </a:rPr>
              <a:t> </a:t>
            </a:r>
            <a:r>
              <a:rPr sz="2400" b="1" smtClean="0">
                <a:solidFill>
                  <a:srgbClr val="595959"/>
                </a:solidFill>
                <a:latin typeface="微软雅黑" panose="020B0503020204020204" pitchFamily="34" charset="-122"/>
                <a:ea typeface="微软雅黑" panose="020B0503020204020204" pitchFamily="34" charset="-122"/>
                <a:cs typeface="+mn-ea"/>
                <a:sym typeface="+mn-lt"/>
              </a:rPr>
              <a:t>10.3.4</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  </a:t>
            </a:r>
            <a:r>
              <a:rPr sz="2400" b="1" smtClean="0">
                <a:solidFill>
                  <a:srgbClr val="595959"/>
                </a:solidFill>
                <a:latin typeface="微软雅黑" panose="020B0503020204020204" pitchFamily="34" charset="-122"/>
                <a:ea typeface="微软雅黑" panose="020B0503020204020204" pitchFamily="34" charset="-122"/>
                <a:cs typeface="+mn-ea"/>
                <a:sym typeface="+mn-lt"/>
              </a:rPr>
              <a:t>实战演练—飞舞的蝴蝶和鸟</a:t>
            </a:r>
            <a:endParaRPr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6" name="矩形 15"/>
          <p:cNvSpPr/>
          <p:nvPr/>
        </p:nvSpPr>
        <p:spPr>
          <a:xfrm>
            <a:off x="3718560" y="4580255"/>
            <a:ext cx="4298315" cy="410845"/>
          </a:xfrm>
          <a:prstGeom prst="rect">
            <a:avLst/>
          </a:prstGeom>
        </p:spPr>
        <p:txBody>
          <a:bodyPr wrap="square">
            <a:spAutoFit/>
          </a:bodyPr>
          <a:lstStyle/>
          <a:p>
            <a:pPr indent="0">
              <a:lnSpc>
                <a:spcPct val="130000"/>
              </a:lnSpc>
              <a:spcAft>
                <a:spcPts val="300"/>
              </a:spcAft>
              <a:buFont typeface="+mj-ea"/>
              <a:buNone/>
            </a:pPr>
            <a:r>
              <a:rPr lang="zh-CN" sz="1600">
                <a:solidFill>
                  <a:schemeClr val="tx1">
                    <a:lumMod val="65000"/>
                    <a:lumOff val="35000"/>
                  </a:schemeClr>
                </a:solidFill>
                <a:latin typeface="微软雅黑" panose="020B0503020204020204" pitchFamily="34" charset="-122"/>
                <a:ea typeface="微软雅黑" panose="020B0503020204020204" pitchFamily="34" charset="-122"/>
              </a:rPr>
              <a:t>在MainActivity中实现蝴蝶和鸟的飞舞效果</a:t>
            </a:r>
            <a:endParaRPr 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par>
                                <p:cTn id="20" presetID="22" presetClass="entr" presetSubtype="8"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500"/>
                                        <p:tgtEl>
                                          <p:spTgt spid="16"/>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left)">
                                      <p:cBhvr>
                                        <p:cTn id="3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P spid="6" grpId="0"/>
      <p:bldP spid="9" grpId="0"/>
      <p:bldP spid="10" grpId="0" bldLvl="0" animBg="1"/>
      <p:bldP spid="11" grpId="0"/>
      <p:bldP spid="1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67159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None/>
            </a:pP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本章小结</a:t>
            </a:r>
            <a:endParaRPr lang="en-GB" altLang="zh-CN" sz="2400" b="1">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圆角矩形 2"/>
          <p:cNvSpPr/>
          <p:nvPr/>
        </p:nvSpPr>
        <p:spPr>
          <a:xfrm>
            <a:off x="1108075" y="1804670"/>
            <a:ext cx="9794240" cy="3747135"/>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endParaRPr lang="zh-CN" altLang="en-US" sz="3200">
              <a:cs typeface="+mn-ea"/>
              <a:sym typeface="+mn-lt"/>
            </a:endParaRPr>
          </a:p>
        </p:txBody>
      </p:sp>
      <p:sp>
        <p:nvSpPr>
          <p:cNvPr id="4" name="TextBox 38"/>
          <p:cNvSpPr txBox="1"/>
          <p:nvPr/>
        </p:nvSpPr>
        <p:spPr>
          <a:xfrm>
            <a:off x="1625759" y="2349694"/>
            <a:ext cx="9001000" cy="2308225"/>
          </a:xfrm>
          <a:prstGeom prst="rect">
            <a:avLst/>
          </a:prstGeom>
          <a:noFill/>
        </p:spPr>
        <p:txBody>
          <a:bodyPr wrap="square" lIns="0" tIns="0" rIns="0" bIns="0" rtlCol="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algn="just">
              <a:lnSpc>
                <a:spcPct val="150000"/>
              </a:lnSpc>
            </a:pPr>
            <a:r>
              <a:rPr sz="2000">
                <a:latin typeface="微软雅黑" panose="020B0503020204020204" pitchFamily="34" charset="-122"/>
                <a:ea typeface="微软雅黑" panose="020B0503020204020204" pitchFamily="34" charset="-122"/>
                <a:cs typeface="微软雅黑" panose="020B0503020204020204" pitchFamily="34" charset="-122"/>
                <a:sym typeface="+mn-lt"/>
              </a:rPr>
              <a:t>本章主要讲解了</a:t>
            </a:r>
            <a:r>
              <a:rPr sz="200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常用的绘图类</a:t>
            </a:r>
            <a:r>
              <a:rPr sz="2000">
                <a:latin typeface="微软雅黑" panose="020B0503020204020204" pitchFamily="34" charset="-122"/>
                <a:ea typeface="微软雅黑" panose="020B0503020204020204" pitchFamily="34" charset="-122"/>
                <a:cs typeface="微软雅黑" panose="020B0503020204020204" pitchFamily="34" charset="-122"/>
                <a:sym typeface="+mn-lt"/>
              </a:rPr>
              <a:t>、</a:t>
            </a:r>
            <a:r>
              <a:rPr sz="200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为图像添加特效</a:t>
            </a:r>
            <a:r>
              <a:rPr sz="2000">
                <a:latin typeface="微软雅黑" panose="020B0503020204020204" pitchFamily="34" charset="-122"/>
                <a:ea typeface="微软雅黑" panose="020B0503020204020204" pitchFamily="34" charset="-122"/>
                <a:cs typeface="微软雅黑" panose="020B0503020204020204" pitchFamily="34" charset="-122"/>
                <a:sym typeface="+mn-lt"/>
              </a:rPr>
              <a:t>以及</a:t>
            </a:r>
            <a:r>
              <a:rPr sz="200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动画</a:t>
            </a:r>
            <a:r>
              <a:rPr sz="2000">
                <a:latin typeface="微软雅黑" panose="020B0503020204020204" pitchFamily="34" charset="-122"/>
                <a:ea typeface="微软雅黑" panose="020B0503020204020204" pitchFamily="34" charset="-122"/>
                <a:cs typeface="微软雅黑" panose="020B0503020204020204" pitchFamily="34" charset="-122"/>
                <a:sym typeface="+mn-lt"/>
              </a:rPr>
              <a:t>等知识点，通过这些知识点可以实现炫酷的Android应用界面并丰富界面的显示效果，给用户以较好的体验。由于现在企业项目中的需求大部分会有实现界面中图片或者按钮等控件的炫酷动画效果，这些炫酷效果大部分都是通过本章学的图形图像处理内容实现的，因此要求读者可以认真学习本章知识，达到掌握并灵活运用的效果。</a:t>
            </a:r>
            <a:endParaRPr sz="2000">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5" name="椭圆 4"/>
          <p:cNvSpPr/>
          <p:nvPr/>
        </p:nvSpPr>
        <p:spPr>
          <a:xfrm>
            <a:off x="432925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r>
              <a:rPr lang="zh-CN" altLang="en-US" sz="2800" b="1"/>
              <a:t>本</a:t>
            </a:r>
            <a:endParaRPr lang="zh-CN" altLang="en-US" sz="2800" b="1"/>
          </a:p>
        </p:txBody>
      </p:sp>
      <p:sp>
        <p:nvSpPr>
          <p:cNvPr id="6" name="椭圆 5"/>
          <p:cNvSpPr/>
          <p:nvPr/>
        </p:nvSpPr>
        <p:spPr>
          <a:xfrm>
            <a:off x="504807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sym typeface="+mn-ea"/>
              </a:rPr>
              <a:t>章</a:t>
            </a:r>
            <a:endParaRPr lang="zh-CN" altLang="en-US" sz="2800" b="1">
              <a:sym typeface="+mn-ea"/>
            </a:endParaRPr>
          </a:p>
        </p:txBody>
      </p:sp>
      <p:sp>
        <p:nvSpPr>
          <p:cNvPr id="7" name="椭圆 6"/>
          <p:cNvSpPr/>
          <p:nvPr/>
        </p:nvSpPr>
        <p:spPr>
          <a:xfrm>
            <a:off x="576689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sym typeface="+mn-ea"/>
              </a:rPr>
              <a:t>小</a:t>
            </a:r>
            <a:endParaRPr lang="zh-CN" altLang="en-US" sz="2800" b="1">
              <a:sym typeface="+mn-ea"/>
            </a:endParaRPr>
          </a:p>
        </p:txBody>
      </p:sp>
      <p:sp>
        <p:nvSpPr>
          <p:cNvPr id="8" name="椭圆 7"/>
          <p:cNvSpPr/>
          <p:nvPr/>
        </p:nvSpPr>
        <p:spPr>
          <a:xfrm>
            <a:off x="648571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sym typeface="+mn-ea"/>
              </a:rPr>
              <a:t>结</a:t>
            </a:r>
            <a:endParaRPr lang="zh-CN" altLang="en-US" sz="2800" b="1">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zh-CN" altLang="en-US" sz="4800" b="1" smtClean="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常用的</a:t>
            </a:r>
            <a:r>
              <a:rPr lang="zh-CN" altLang="en-US" sz="4800" b="1" smtClean="0">
                <a:solidFill>
                  <a:srgbClr val="0070C0"/>
                </a:solidFill>
                <a:latin typeface="微软雅黑" panose="020B0503020204020204" pitchFamily="34" charset="-122"/>
                <a:ea typeface="微软雅黑" panose="020B0503020204020204" pitchFamily="34" charset="-122"/>
                <a:cs typeface="+mn-ea"/>
                <a:sym typeface="+mn-lt"/>
              </a:rPr>
              <a:t>绘图类</a:t>
            </a:r>
            <a:endParaRPr lang="zh-CN" altLang="en-US" sz="4800" b="1" smtClean="0">
              <a:solidFill>
                <a:srgbClr val="0070C0"/>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290955" y="2809240"/>
            <a:ext cx="2070735" cy="1106805"/>
          </a:xfrm>
          <a:prstGeom prst="rect">
            <a:avLst/>
          </a:prstGeom>
          <a:noFill/>
        </p:spPr>
        <p:txBody>
          <a:bodyPr wrap="square" lIns="91443" tIns="45720" rIns="91443" bIns="45720" rtlCol="0">
            <a:spAutoFit/>
          </a:bodyPr>
          <a:lstStyle/>
          <a:p>
            <a:r>
              <a:rPr lang="en-US" altLang="en-GB" sz="6600" b="1" smtClean="0">
                <a:solidFill>
                  <a:srgbClr val="FAFAFA"/>
                </a:solidFill>
                <a:latin typeface="微软雅黑" panose="020B0503020204020204" pitchFamily="34" charset="-122"/>
                <a:ea typeface="微软雅黑" panose="020B0503020204020204" pitchFamily="34" charset="-122"/>
                <a:cs typeface="+mn-ea"/>
                <a:sym typeface="+mn-lt"/>
              </a:rPr>
              <a:t>10.1</a:t>
            </a:r>
            <a:endParaRPr lang="en-US" altLang="en-GB" sz="6600" b="1">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rPr>
              <a:t>10.1</a:t>
            </a:r>
            <a:r>
              <a:rPr lang="en-US" altLang="zh-CN" sz="2400" b="1" smtClean="0">
                <a:solidFill>
                  <a:srgbClr val="595959"/>
                </a:solidFill>
                <a:latin typeface="微软雅黑" panose="020B0503020204020204" pitchFamily="34" charset="-122"/>
                <a:ea typeface="微软雅黑" panose="020B0503020204020204" pitchFamily="34" charset="-122"/>
                <a:cs typeface="+mn-ea"/>
                <a:sym typeface="+mn-lt"/>
              </a:rPr>
              <a:t>  </a:t>
            </a:r>
            <a:r>
              <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rPr>
              <a:t>常用的绘图类</a:t>
            </a:r>
            <a:endPar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a:solidFill>
                  <a:srgbClr val="595959"/>
                </a:solidFill>
                <a:latin typeface="微软雅黑" panose="020B0503020204020204" pitchFamily="34" charset="-122"/>
                <a:ea typeface="微软雅黑" panose="020B0503020204020204" pitchFamily="34" charset="-122"/>
              </a:rPr>
              <a:t>先定一个</a:t>
            </a:r>
            <a:r>
              <a:rPr lang="zh-CN" altLang="en-US">
                <a:solidFill>
                  <a:srgbClr val="595959"/>
                </a:solidFill>
                <a:latin typeface="微软雅黑" panose="020B0503020204020204" pitchFamily="34" charset="-122"/>
                <a:ea typeface="微软雅黑" panose="020B0503020204020204" pitchFamily="34" charset="-122"/>
              </a:rPr>
              <a:t>小目标！</a:t>
            </a:r>
            <a:endParaRPr lang="zh-CN" altLang="en-US">
              <a:solidFill>
                <a:srgbClr val="595959"/>
              </a:solidFill>
              <a:latin typeface="微软雅黑" panose="020B0503020204020204" pitchFamily="34" charset="-122"/>
              <a:ea typeface="微软雅黑" panose="020B0503020204020204" pitchFamily="34" charset="-122"/>
            </a:endParaRPr>
          </a:p>
        </p:txBody>
      </p:sp>
      <p:sp>
        <p:nvSpPr>
          <p:cNvPr id="9" name="TextBox 35"/>
          <p:cNvSpPr txBox="1">
            <a:spLocks noChangeArrowheads="1"/>
          </p:cNvSpPr>
          <p:nvPr/>
        </p:nvSpPr>
        <p:spPr bwMode="auto">
          <a:xfrm>
            <a:off x="5097780" y="3138170"/>
            <a:ext cx="602996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30000"/>
              </a:lnSpc>
            </a:pPr>
            <a:r>
              <a:rPr lang="zh-CN" altLang="en-US" sz="2000">
                <a:latin typeface="微软雅黑" panose="020B0503020204020204" pitchFamily="34" charset="-122"/>
                <a:ea typeface="微软雅黑" panose="020B0503020204020204" pitchFamily="34" charset="-122"/>
              </a:rPr>
              <a:t>掌握</a:t>
            </a:r>
            <a:r>
              <a:rPr lang="zh-CN" altLang="en-US" sz="2000">
                <a:solidFill>
                  <a:srgbClr val="0070C0"/>
                </a:solidFill>
                <a:latin typeface="微软雅黑" panose="020B0503020204020204" pitchFamily="34" charset="-122"/>
                <a:ea typeface="微软雅黑" panose="020B0503020204020204" pitchFamily="34" charset="-122"/>
              </a:rPr>
              <a:t>常用绘图类</a:t>
            </a:r>
            <a:r>
              <a:rPr lang="zh-CN" altLang="en-US" sz="2000">
                <a:latin typeface="微软雅黑" panose="020B0503020204020204" pitchFamily="34" charset="-122"/>
                <a:ea typeface="微软雅黑" panose="020B0503020204020204" pitchFamily="34" charset="-122"/>
              </a:rPr>
              <a:t>的使用，能够绘制不同的图形</a:t>
            </a:r>
            <a:endParaRPr lang="zh-CN" altLang="en-US" sz="2000">
              <a:latin typeface="微软雅黑" panose="020B0503020204020204" pitchFamily="34" charset="-122"/>
              <a:ea typeface="微软雅黑" panose="020B0503020204020204" pitchFamily="34" charset="-122"/>
            </a:endParaRPr>
          </a:p>
        </p:txBody>
      </p:sp>
      <p:grpSp>
        <p:nvGrpSpPr>
          <p:cNvPr id="11" name="组合 10"/>
          <p:cNvGrpSpPr/>
          <p:nvPr/>
        </p:nvGrpSpPr>
        <p:grpSpPr>
          <a:xfrm>
            <a:off x="4692631" y="3245116"/>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270635" y="1269365"/>
            <a:ext cx="9779000" cy="3553460"/>
          </a:xfrm>
          <a:prstGeom prst="rect">
            <a:avLst/>
          </a:prstGeom>
        </p:spPr>
        <p:txBody>
          <a:bodyPr wrap="square">
            <a:spAutoFit/>
          </a:bodyPr>
          <a:lstStyle/>
          <a:p>
            <a:pPr marR="0" lvl="0" indent="0" defTabSz="914400" eaLnBrk="0" fontAlgn="auto" latinLnBrk="0" hangingPunct="0">
              <a:lnSpc>
                <a:spcPct val="150000"/>
              </a:lnSpc>
              <a:spcBef>
                <a:spcPts val="0"/>
              </a:spcBef>
              <a:spcAft>
                <a:spcPts val="0"/>
              </a:spcAft>
              <a:buClrTx/>
              <a:buSzTx/>
              <a:buFont typeface="Wingdings" panose="05000000000000000000" pitchFamily="2" charset="2"/>
              <a:buNone/>
              <a:defRPr/>
            </a:pPr>
            <a:r>
              <a:rPr kumimoji="0" lang="en-US" altLang="zh-CN" sz="2000" i="0" u="none" strike="noStrike" kern="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Android中</a:t>
            </a:r>
            <a:r>
              <a:rPr kumimoji="0" lang="en-US" altLang="zh-CN" sz="2000" i="0" u="none" strike="noStrike" kern="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常用的绘图类</a:t>
            </a:r>
            <a:r>
              <a:rPr kumimoji="0" lang="en-US" altLang="zh-CN" sz="2000" i="0" u="none" strike="noStrike" kern="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有Bitmap类、BitmapFactory类、Paint类以及Canvas类，通过对这几个类的使用可以分别实现创建位图、将指定资源解析为位图、创建画笔、绘制画布等功能。</a:t>
            </a:r>
            <a:endParaRPr kumimoji="0" lang="en-US" altLang="zh-CN" sz="2000" i="0" u="none" strike="noStrike" kern="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342900" marR="0" lvl="0" indent="-342900" defTabSz="914400" eaLnBrk="0" fontAlgn="auto" latinLnBrk="0" hangingPunct="0">
              <a:lnSpc>
                <a:spcPct val="150000"/>
              </a:lnSpc>
              <a:spcBef>
                <a:spcPts val="0"/>
              </a:spcBef>
              <a:spcAft>
                <a:spcPts val="0"/>
              </a:spcAft>
              <a:buClrTx/>
              <a:buSzTx/>
              <a:buFont typeface="Wingdings" panose="05000000000000000000" pitchFamily="2" charset="2"/>
              <a:buChar char="l"/>
              <a:defRPr/>
            </a:pPr>
            <a:r>
              <a:rPr kumimoji="0" lang="en-US" altLang="zh-CN" sz="1800" b="1" i="0" u="none" strike="noStrike" kern="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Bitmap</a:t>
            </a:r>
            <a:r>
              <a:rPr kumimoji="0" lang="zh-CN" altLang="en-US" sz="1800" b="1" i="0" u="none" strike="noStrike" kern="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类：</a:t>
            </a:r>
            <a:r>
              <a:rPr kumimoji="0" lang="zh-CN" altLang="en-US" sz="18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可以</a:t>
            </a:r>
            <a:r>
              <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获取图像文件信息</a:t>
            </a:r>
            <a:r>
              <a:rPr kumimoji="0" lang="zh-CN" altLang="en-US" sz="18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，对图像进行剪切</a:t>
            </a:r>
            <a:r>
              <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、旋转、缩放等操作，并可以指定格式保存图像文件</a:t>
            </a:r>
            <a:r>
              <a:rPr kumimoji="0" lang="zh-CN" altLang="zh-CN"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en-US" altLang="zh-CN"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342900" marR="0" lvl="0" indent="-342900" defTabSz="914400" eaLnBrk="0" fontAlgn="auto" latinLnBrk="0" hangingPunct="0">
              <a:lnSpc>
                <a:spcPct val="150000"/>
              </a:lnSpc>
              <a:spcBef>
                <a:spcPts val="0"/>
              </a:spcBef>
              <a:spcAft>
                <a:spcPts val="0"/>
              </a:spcAft>
              <a:buClrTx/>
              <a:buSzTx/>
              <a:buFont typeface="Wingdings" panose="05000000000000000000" pitchFamily="2" charset="2"/>
              <a:buChar char="l"/>
              <a:defRPr/>
            </a:pPr>
            <a:r>
              <a:rPr kumimoji="0" lang="en-US" altLang="zh-CN" sz="1800" b="1" i="0" u="none" strike="noStrike" kern="0" cap="none" spc="0" normalizeH="0" baseline="0" noProof="0" dirty="0" err="1" smtClean="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BitmapFactory</a:t>
            </a:r>
            <a:r>
              <a:rPr kumimoji="0" lang="zh-CN" altLang="en-US" sz="1800" b="1" i="0" u="none" strike="noStrike" kern="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类：</a:t>
            </a:r>
            <a:r>
              <a:rPr kumimoji="0" lang="zh-CN" altLang="zh-CN" sz="18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是</a:t>
            </a:r>
            <a:r>
              <a:rPr kumimoji="0" lang="zh-CN" altLang="zh-CN"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位图工厂，它</a:t>
            </a:r>
            <a:r>
              <a:rPr kumimoji="0" lang="zh-CN" altLang="zh-CN" sz="18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是一</a:t>
            </a:r>
            <a:r>
              <a:rPr kumimoji="0" lang="zh-CN" altLang="zh-CN"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个工具类。</a:t>
            </a:r>
            <a:endParaRPr kumimoji="0" lang="en-US" altLang="zh-CN"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342900" marR="0" lvl="0" indent="-342900" defTabSz="914400" eaLnBrk="0" fontAlgn="auto" latinLnBrk="0" hangingPunct="0">
              <a:lnSpc>
                <a:spcPct val="150000"/>
              </a:lnSpc>
              <a:spcBef>
                <a:spcPts val="0"/>
              </a:spcBef>
              <a:spcAft>
                <a:spcPts val="0"/>
              </a:spcAft>
              <a:buClrTx/>
              <a:buSzTx/>
              <a:buFont typeface="Wingdings" panose="05000000000000000000" pitchFamily="2" charset="2"/>
              <a:buChar char="l"/>
              <a:defRPr/>
            </a:pPr>
            <a:r>
              <a:rPr kumimoji="0" lang="en-US" altLang="zh-CN" sz="1800" b="1" i="0" u="none" strike="noStrike" kern="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Paint</a:t>
            </a:r>
            <a:r>
              <a:rPr kumimoji="0" lang="zh-CN" altLang="en-US" sz="1800" b="1" i="0" u="none" strike="noStrike" kern="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类：</a:t>
            </a:r>
            <a:r>
              <a:rPr kumimoji="0" lang="zh-CN" altLang="zh-CN" sz="18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代表</a:t>
            </a:r>
            <a:r>
              <a:rPr kumimoji="0" lang="zh-CN" altLang="zh-CN"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画笔</a:t>
            </a:r>
            <a:r>
              <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用来描述图形的颜色</a:t>
            </a:r>
            <a:r>
              <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及</a:t>
            </a:r>
            <a:r>
              <a:rPr kumimoji="0" lang="zh-CN" altLang="zh-CN"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风格</a:t>
            </a:r>
            <a:r>
              <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en-US" altLang="zh-CN"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342900" marR="0" lvl="0" indent="-342900" defTabSz="914400" eaLnBrk="0" fontAlgn="auto" latinLnBrk="0" hangingPunct="0">
              <a:lnSpc>
                <a:spcPct val="150000"/>
              </a:lnSpc>
              <a:spcBef>
                <a:spcPts val="0"/>
              </a:spcBef>
              <a:spcAft>
                <a:spcPts val="0"/>
              </a:spcAft>
              <a:buClrTx/>
              <a:buSzTx/>
              <a:buFont typeface="Wingdings" panose="05000000000000000000" pitchFamily="2" charset="2"/>
              <a:buChar char="l"/>
              <a:defRPr/>
            </a:pPr>
            <a:r>
              <a:rPr kumimoji="0" lang="en-US" altLang="zh-CN" sz="1800" b="1" i="0" u="none" strike="noStrike" kern="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Canvas</a:t>
            </a:r>
            <a:r>
              <a:rPr kumimoji="0" lang="zh-CN" altLang="en-US" sz="1800" b="1" i="0" u="none" strike="noStrike" kern="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类：</a:t>
            </a:r>
            <a:r>
              <a:rPr kumimoji="0" lang="zh-CN" altLang="zh-CN" sz="18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代表</a:t>
            </a:r>
            <a:r>
              <a:rPr kumimoji="0" lang="zh-CN" altLang="zh-CN"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画布</a:t>
            </a:r>
            <a:r>
              <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，通过该类提供的方法，可以绘制各种图形</a:t>
            </a:r>
            <a:r>
              <a:rPr kumimoji="0" lang="zh-CN" altLang="en-US" sz="18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en-US" sz="18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rPr>
              <a:t>10.1</a:t>
            </a:r>
            <a:r>
              <a:rPr lang="en-US" altLang="zh-CN" sz="2400" b="1" smtClean="0">
                <a:solidFill>
                  <a:srgbClr val="595959"/>
                </a:solidFill>
                <a:latin typeface="微软雅黑" panose="020B0503020204020204" pitchFamily="34" charset="-122"/>
                <a:ea typeface="微软雅黑" panose="020B0503020204020204" pitchFamily="34" charset="-122"/>
                <a:cs typeface="+mn-ea"/>
                <a:sym typeface="+mn-lt"/>
              </a:rPr>
              <a:t>  </a:t>
            </a:r>
            <a:r>
              <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rPr>
              <a:t>常用的绘图类</a:t>
            </a:r>
            <a:endPar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表格 17"/>
          <p:cNvGraphicFramePr>
            <a:graphicFrameLocks noGrp="1"/>
          </p:cNvGraphicFramePr>
          <p:nvPr>
            <p:custDataLst>
              <p:tags r:id="rId1"/>
            </p:custDataLst>
          </p:nvPr>
        </p:nvGraphicFramePr>
        <p:xfrm>
          <a:off x="1198880" y="1697355"/>
          <a:ext cx="10227310" cy="4458335"/>
        </p:xfrm>
        <a:graphic>
          <a:graphicData uri="http://schemas.openxmlformats.org/drawingml/2006/table">
            <a:tbl>
              <a:tblPr firstRow="1" bandRow="1">
                <a:tableStyleId>{B301B821-A1FF-4177-AEE7-76D212191A09}</a:tableStyleId>
              </a:tblPr>
              <a:tblGrid>
                <a:gridCol w="4519295"/>
                <a:gridCol w="5708015"/>
              </a:tblGrid>
              <a:tr h="513080">
                <a:tc>
                  <a:txBody>
                    <a:bodyPr/>
                    <a:lstStyle/>
                    <a:p>
                      <a:pPr algn="ctr"/>
                      <a:r>
                        <a: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sym typeface="+mn-ea"/>
                        </a:rPr>
                        <a:t>方法名称</a:t>
                      </a:r>
                      <a:endParaRPr lang="zh-CN" altLang="en-US" sz="2000" b="0" kern="100" dirty="0" smtClean="0">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algn="ctr" defTabSz="1219200" rtl="0" eaLnBrk="1" fontAlgn="auto" latinLnBrk="0" hangingPunct="1">
                        <a:lnSpc>
                          <a:spcPct val="100000"/>
                        </a:lnSpc>
                        <a:spcBef>
                          <a:spcPts val="0"/>
                        </a:spcBef>
                        <a:buClrTx/>
                        <a:buSzTx/>
                        <a:buFontTx/>
                        <a:buNone/>
                      </a:pPr>
                      <a:r>
                        <a: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rPr>
                        <a:t>功能描述</a:t>
                      </a:r>
                      <a:endPara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endParaRPr>
                    </a:p>
                  </a:txBody>
                  <a:tcPr marL="91432" marR="91432" marT="45716" marB="45716" anchor="ctr">
                    <a:lnL w="12700" cap="flat" cmpd="sng" algn="ctr">
                      <a:solidFill>
                        <a:srgbClr val="006BA9"/>
                      </a:solidFill>
                      <a:prstDash val="solid"/>
                      <a:round/>
                      <a:headEnd type="none" w="med" len="med"/>
                      <a:tailEnd type="none" w="med" len="med"/>
                    </a:lnL>
                  </a:tcPr>
                </a:tc>
              </a:tr>
              <a:tr h="704215">
                <a:tc>
                  <a:txBody>
                    <a:bodyPr/>
                    <a:lstStyle/>
                    <a:p>
                      <a:pPr algn="l"/>
                      <a:r>
                        <a:rPr lang="en-US" altLang="zh-CN" sz="1600" dirty="0" err="1" smtClean="0">
                          <a:latin typeface="微软雅黑" panose="020B0503020204020204" pitchFamily="34" charset="-122"/>
                          <a:ea typeface="微软雅黑" panose="020B0503020204020204" pitchFamily="34" charset="-122"/>
                          <a:cs typeface="Times New Roman" panose="02020603050405020304" pitchFamily="18" charset="0"/>
                        </a:rPr>
                        <a:t>createBitmap</a:t>
                      </a: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err="1" smtClean="0">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 width, </a:t>
                      </a:r>
                      <a:r>
                        <a:rPr lang="en-US" altLang="zh-CN" sz="1600" dirty="0" err="1" smtClean="0">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 height, </a:t>
                      </a:r>
                      <a:r>
                        <a:rPr lang="en-US" altLang="zh-CN" sz="1600" dirty="0" err="1" smtClean="0">
                          <a:latin typeface="微软雅黑" panose="020B0503020204020204" pitchFamily="34" charset="-122"/>
                          <a:ea typeface="微软雅黑" panose="020B0503020204020204" pitchFamily="34" charset="-122"/>
                          <a:cs typeface="Times New Roman" panose="02020603050405020304" pitchFamily="18" charset="0"/>
                        </a:rPr>
                        <a:t>Config</a:t>
                      </a: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err="1" smtClean="0">
                          <a:latin typeface="微软雅黑" panose="020B0503020204020204" pitchFamily="34" charset="-122"/>
                          <a:ea typeface="微软雅黑" panose="020B0503020204020204" pitchFamily="34" charset="-122"/>
                          <a:cs typeface="Times New Roman" panose="02020603050405020304" pitchFamily="18" charset="0"/>
                        </a:rPr>
                        <a:t>config</a:t>
                      </a: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600" b="0" dirty="0" smtClean="0">
                        <a:latin typeface="微软雅黑" panose="020B0503020204020204" pitchFamily="34" charset="-122"/>
                        <a:ea typeface="微软雅黑" panose="020B0503020204020204" pitchFamily="34" charset="-122"/>
                        <a:cs typeface="Times New Roman" panose="02020603050405020304" pitchFamily="18" charset="0"/>
                      </a:endParaRPr>
                    </a:p>
                  </a:txBody>
                  <a:tcPr marL="91432" marR="91432" marT="45713" marB="45713"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创建位图，</a:t>
                      </a:r>
                      <a:r>
                        <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width</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代表要创建的图片的宽度，</a:t>
                      </a:r>
                      <a:r>
                        <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height</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代表高度，</a:t>
                      </a:r>
                      <a:r>
                        <a:rPr lang="en-US" altLang="zh-CN" sz="1600" dirty="0" err="1" smtClean="0">
                          <a:latin typeface="微软雅黑" panose="020B0503020204020204" pitchFamily="34" charset="-122"/>
                          <a:ea typeface="微软雅黑" panose="020B0503020204020204" pitchFamily="34" charset="-122"/>
                          <a:cs typeface="微软雅黑" panose="020B0503020204020204" pitchFamily="34" charset="-122"/>
                        </a:rPr>
                        <a:t>config</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代表图片的配置信息</a:t>
                      </a:r>
                      <a:endPar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endParaRPr>
                    </a:p>
                  </a:txBody>
                  <a:tcPr marL="91432" marR="91432" marT="45713" marB="45713" anchor="ctr">
                    <a:lnL w="12700" cap="flat" cmpd="sng" algn="ctr">
                      <a:solidFill>
                        <a:srgbClr val="006BA9"/>
                      </a:solidFill>
                      <a:prstDash val="solid"/>
                      <a:round/>
                      <a:headEnd type="none" w="med" len="med"/>
                      <a:tailEnd type="none" w="med" len="med"/>
                    </a:lnL>
                  </a:tcPr>
                </a:tc>
              </a:tr>
              <a:tr h="800100">
                <a:tc>
                  <a:txBody>
                    <a:bodyPr/>
                    <a:lstStyle/>
                    <a:p>
                      <a:pPr algn="l"/>
                      <a:r>
                        <a:rPr lang="en-US" altLang="zh-CN" sz="1600" dirty="0" err="1" smtClean="0">
                          <a:latin typeface="微软雅黑" panose="020B0503020204020204" pitchFamily="34" charset="-122"/>
                          <a:ea typeface="微软雅黑" panose="020B0503020204020204" pitchFamily="34" charset="-122"/>
                          <a:cs typeface="Times New Roman" panose="02020603050405020304" pitchFamily="18" charset="0"/>
                        </a:rPr>
                        <a:t>createBitmap</a:t>
                      </a: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err="1" smtClean="0">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 colors[], </a:t>
                      </a:r>
                      <a:r>
                        <a:rPr lang="en-US" altLang="zh-CN" sz="1600" dirty="0" err="1" smtClean="0">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 offset, </a:t>
                      </a:r>
                      <a:r>
                        <a:rPr lang="en-US" altLang="zh-CN" sz="1600" dirty="0" err="1" smtClean="0">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err="1" smtClean="0">
                          <a:latin typeface="微软雅黑" panose="020B0503020204020204" pitchFamily="34" charset="-122"/>
                          <a:ea typeface="微软雅黑" panose="020B0503020204020204" pitchFamily="34" charset="-122"/>
                          <a:cs typeface="Times New Roman" panose="02020603050405020304" pitchFamily="18" charset="0"/>
                        </a:rPr>
                        <a:t>stride,int</a:t>
                      </a: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 width, </a:t>
                      </a:r>
                      <a:r>
                        <a:rPr lang="en-US" altLang="zh-CN" sz="1600" dirty="0" err="1" smtClean="0">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 height, </a:t>
                      </a:r>
                      <a:r>
                        <a:rPr lang="en-US" altLang="zh-CN" sz="1600" dirty="0" err="1" smtClean="0">
                          <a:latin typeface="微软雅黑" panose="020B0503020204020204" pitchFamily="34" charset="-122"/>
                          <a:ea typeface="微软雅黑" panose="020B0503020204020204" pitchFamily="34" charset="-122"/>
                          <a:cs typeface="Times New Roman" panose="02020603050405020304" pitchFamily="18" charset="0"/>
                        </a:rPr>
                        <a:t>Config</a:t>
                      </a: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err="1" smtClean="0">
                          <a:latin typeface="微软雅黑" panose="020B0503020204020204" pitchFamily="34" charset="-122"/>
                          <a:ea typeface="微软雅黑" panose="020B0503020204020204" pitchFamily="34" charset="-122"/>
                          <a:cs typeface="Times New Roman" panose="02020603050405020304" pitchFamily="18" charset="0"/>
                        </a:rPr>
                        <a:t>config</a:t>
                      </a: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600" b="0" dirty="0" smtClean="0">
                        <a:latin typeface="微软雅黑" panose="020B0503020204020204" pitchFamily="34" charset="-122"/>
                        <a:ea typeface="微软雅黑" panose="020B0503020204020204" pitchFamily="34" charset="-122"/>
                        <a:cs typeface="Times New Roman" panose="02020603050405020304" pitchFamily="18" charset="0"/>
                      </a:endParaRPr>
                    </a:p>
                  </a:txBody>
                  <a:tcPr marL="91432" marR="91432" marT="45713" marB="45713"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使用颜色数组创建一个指定宽高的位图，颜色数组的个数为</a:t>
                      </a:r>
                      <a:r>
                        <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width*height</a:t>
                      </a:r>
                      <a:endPar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endParaRPr>
                    </a:p>
                  </a:txBody>
                  <a:tcPr marL="91432" marR="91432" marT="45713" marB="45713" anchor="ctr">
                    <a:lnL w="12700" cap="flat" cmpd="sng" algn="ctr">
                      <a:solidFill>
                        <a:srgbClr val="006BA9"/>
                      </a:solidFill>
                      <a:prstDash val="solid"/>
                      <a:round/>
                      <a:headEnd type="none" w="med" len="med"/>
                      <a:tailEnd type="none" w="med" len="med"/>
                    </a:lnL>
                  </a:tcPr>
                </a:tc>
              </a:tr>
              <a:tr h="335280">
                <a:tc>
                  <a:txBody>
                    <a:bodyPr/>
                    <a:lstStyle/>
                    <a:p>
                      <a:pPr algn="l"/>
                      <a:r>
                        <a:rPr lang="en-US" altLang="zh-CN" sz="1600" dirty="0" err="1" smtClean="0">
                          <a:latin typeface="微软雅黑" panose="020B0503020204020204" pitchFamily="34" charset="-122"/>
                          <a:ea typeface="微软雅黑" panose="020B0503020204020204" pitchFamily="34" charset="-122"/>
                          <a:cs typeface="Times New Roman" panose="02020603050405020304" pitchFamily="18" charset="0"/>
                        </a:rPr>
                        <a:t>createBitmap</a:t>
                      </a: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(Bitmap </a:t>
                      </a:r>
                      <a:r>
                        <a:rPr lang="en-US" altLang="zh-CN" sz="1600" dirty="0" err="1" smtClean="0">
                          <a:latin typeface="微软雅黑" panose="020B0503020204020204" pitchFamily="34" charset="-122"/>
                          <a:ea typeface="微软雅黑" panose="020B0503020204020204" pitchFamily="34" charset="-122"/>
                          <a:cs typeface="Times New Roman" panose="02020603050405020304" pitchFamily="18" charset="0"/>
                        </a:rPr>
                        <a:t>src</a:t>
                      </a: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600" b="0" dirty="0" smtClean="0">
                        <a:latin typeface="微软雅黑" panose="020B0503020204020204" pitchFamily="34" charset="-122"/>
                        <a:ea typeface="微软雅黑" panose="020B0503020204020204" pitchFamily="34" charset="-122"/>
                        <a:cs typeface="Times New Roman" panose="02020603050405020304" pitchFamily="18" charset="0"/>
                      </a:endParaRPr>
                    </a:p>
                  </a:txBody>
                  <a:tcPr marL="91432" marR="91432" marT="45713" marB="45713"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rPr>
                        <a:t>使用源位图创建一个新的位图</a:t>
                      </a:r>
                      <a:endPar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endParaRPr>
                    </a:p>
                  </a:txBody>
                  <a:tcPr marL="91432" marR="91432" marT="45713" marB="45713" anchor="ctr">
                    <a:lnL w="12700" cap="flat" cmpd="sng" algn="ctr">
                      <a:solidFill>
                        <a:srgbClr val="006BA9"/>
                      </a:solidFill>
                      <a:prstDash val="solid"/>
                      <a:round/>
                      <a:headEnd type="none" w="med" len="med"/>
                      <a:tailEnd type="none" w="med" len="med"/>
                    </a:lnL>
                  </a:tcPr>
                </a:tc>
              </a:tr>
              <a:tr h="579120">
                <a:tc>
                  <a:txBody>
                    <a:bodyPr/>
                    <a:lstStyle/>
                    <a:p>
                      <a:pPr algn="l"/>
                      <a:r>
                        <a:rPr lang="en-US" altLang="zh-CN" sz="1600" dirty="0" err="1" smtClean="0">
                          <a:latin typeface="微软雅黑" panose="020B0503020204020204" pitchFamily="34" charset="-122"/>
                          <a:ea typeface="微软雅黑" panose="020B0503020204020204" pitchFamily="34" charset="-122"/>
                          <a:cs typeface="Times New Roman" panose="02020603050405020304" pitchFamily="18" charset="0"/>
                        </a:rPr>
                        <a:t>createBitmap</a:t>
                      </a: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(Bitmap source, </a:t>
                      </a:r>
                      <a:r>
                        <a:rPr lang="en-US" altLang="zh-CN" sz="1600" dirty="0" err="1" smtClean="0">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 x, </a:t>
                      </a:r>
                      <a:r>
                        <a:rPr lang="en-US" altLang="zh-CN" sz="1600" dirty="0" err="1" smtClean="0">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 y, </a:t>
                      </a:r>
                      <a:r>
                        <a:rPr lang="en-US" altLang="zh-CN" sz="1600" dirty="0" err="1" smtClean="0">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 width, </a:t>
                      </a:r>
                      <a:r>
                        <a:rPr lang="en-US" altLang="zh-CN" sz="1600" dirty="0" err="1" smtClean="0">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 height)</a:t>
                      </a:r>
                      <a:endParaRPr lang="en-US" altLang="zh-CN" sz="1600" b="0" dirty="0" smtClean="0">
                        <a:latin typeface="微软雅黑" panose="020B0503020204020204" pitchFamily="34" charset="-122"/>
                        <a:ea typeface="微软雅黑" panose="020B0503020204020204" pitchFamily="34" charset="-122"/>
                        <a:cs typeface="Times New Roman" panose="02020603050405020304" pitchFamily="18" charset="0"/>
                      </a:endParaRPr>
                    </a:p>
                  </a:txBody>
                  <a:tcPr marL="91432" marR="91432" marT="45713" marB="45713"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rPr>
                        <a:t>从源位图的指定坐标开始剪切指定宽高的一块图像，用于创建新的位图</a:t>
                      </a:r>
                      <a:endPar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endParaRPr>
                    </a:p>
                  </a:txBody>
                  <a:tcPr marL="91432" marR="91432" marT="45713" marB="45713" anchor="ctr">
                    <a:lnL w="12700" cap="flat" cmpd="sng" algn="ctr">
                      <a:solidFill>
                        <a:srgbClr val="006BA9"/>
                      </a:solidFill>
                      <a:prstDash val="solid"/>
                      <a:round/>
                      <a:headEnd type="none" w="med" len="med"/>
                      <a:tailEnd type="none" w="med" len="med"/>
                    </a:lnL>
                  </a:tcPr>
                </a:tc>
              </a:tr>
              <a:tr h="822960">
                <a:tc>
                  <a:txBody>
                    <a:bodyPr/>
                    <a:lstStyle/>
                    <a:p>
                      <a:pPr algn="l"/>
                      <a:r>
                        <a:rPr lang="en-US" altLang="zh-CN" sz="1600" dirty="0" err="1" smtClean="0">
                          <a:latin typeface="微软雅黑" panose="020B0503020204020204" pitchFamily="34" charset="-122"/>
                          <a:ea typeface="微软雅黑" panose="020B0503020204020204" pitchFamily="34" charset="-122"/>
                          <a:cs typeface="Times New Roman" panose="02020603050405020304" pitchFamily="18" charset="0"/>
                        </a:rPr>
                        <a:t>createBitmap</a:t>
                      </a: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(Bitmap source, </a:t>
                      </a:r>
                      <a:r>
                        <a:rPr lang="en-US" altLang="zh-CN" sz="1600" dirty="0" err="1" smtClean="0">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 x, </a:t>
                      </a:r>
                      <a:r>
                        <a:rPr lang="en-US" altLang="zh-CN" sz="1600" dirty="0" err="1" smtClean="0">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 y, </a:t>
                      </a:r>
                      <a:r>
                        <a:rPr lang="en-US" altLang="zh-CN" sz="1600" dirty="0" err="1" smtClean="0">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 width, </a:t>
                      </a:r>
                      <a:r>
                        <a:rPr lang="en-US" altLang="zh-CN" sz="1600" dirty="0" err="1" smtClean="0">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err="1" smtClean="0">
                          <a:latin typeface="微软雅黑" panose="020B0503020204020204" pitchFamily="34" charset="-122"/>
                          <a:ea typeface="微软雅黑" panose="020B0503020204020204" pitchFamily="34" charset="-122"/>
                          <a:cs typeface="Times New Roman" panose="02020603050405020304" pitchFamily="18" charset="0"/>
                        </a:rPr>
                        <a:t>height,Matrix</a:t>
                      </a: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 m, </a:t>
                      </a:r>
                      <a:r>
                        <a:rPr lang="en-US" altLang="zh-CN" sz="1600" dirty="0" err="1" smtClean="0">
                          <a:latin typeface="微软雅黑" panose="020B0503020204020204" pitchFamily="34" charset="-122"/>
                          <a:ea typeface="微软雅黑" panose="020B0503020204020204" pitchFamily="34" charset="-122"/>
                          <a:cs typeface="Times New Roman" panose="02020603050405020304" pitchFamily="18" charset="0"/>
                        </a:rPr>
                        <a:t>boolean</a:t>
                      </a: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 filter)</a:t>
                      </a:r>
                      <a:endParaRPr lang="en-US" altLang="zh-CN" sz="1600" b="0" dirty="0" smtClean="0">
                        <a:latin typeface="微软雅黑" panose="020B0503020204020204" pitchFamily="34" charset="-122"/>
                        <a:ea typeface="微软雅黑" panose="020B0503020204020204" pitchFamily="34" charset="-122"/>
                        <a:cs typeface="Times New Roman" panose="02020603050405020304" pitchFamily="18" charset="0"/>
                      </a:endParaRPr>
                    </a:p>
                  </a:txBody>
                  <a:tcPr marL="91432" marR="91432" marT="45713" marB="45713"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按照</a:t>
                      </a:r>
                      <a:r>
                        <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Matrix</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规则从源位图的指定坐标开始剪切指定宽高的一块图像，用于创建新的位图。</a:t>
                      </a:r>
                      <a:endPar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endParaRPr>
                    </a:p>
                  </a:txBody>
                  <a:tcPr marL="91432" marR="91432" marT="45713" marB="45713" anchor="ctr">
                    <a:lnL w="12700" cap="flat" cmpd="sng" algn="ctr">
                      <a:solidFill>
                        <a:srgbClr val="006BA9"/>
                      </a:solidFill>
                      <a:prstDash val="solid"/>
                      <a:round/>
                      <a:headEnd type="none" w="med" len="med"/>
                      <a:tailEnd type="none" w="med" len="med"/>
                    </a:lnL>
                  </a:tcPr>
                </a:tc>
              </a:tr>
              <a:tr h="703580">
                <a:tc>
                  <a:txBody>
                    <a:bodyPr/>
                    <a:lstStyle/>
                    <a:p>
                      <a:pPr algn="l"/>
                      <a:r>
                        <a:rPr lang="en-US" altLang="zh-CN" sz="1600" dirty="0" err="1" smtClean="0">
                          <a:latin typeface="微软雅黑" panose="020B0503020204020204" pitchFamily="34" charset="-122"/>
                          <a:ea typeface="微软雅黑" panose="020B0503020204020204" pitchFamily="34" charset="-122"/>
                          <a:cs typeface="Times New Roman" panose="02020603050405020304" pitchFamily="18" charset="0"/>
                        </a:rPr>
                        <a:t>createBitmap</a:t>
                      </a: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err="1" smtClean="0">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 width, </a:t>
                      </a:r>
                      <a:r>
                        <a:rPr lang="en-US" altLang="zh-CN" sz="1600" dirty="0" err="1" smtClean="0">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 height, </a:t>
                      </a:r>
                      <a:r>
                        <a:rPr lang="en-US" altLang="zh-CN" sz="1600" dirty="0" err="1" smtClean="0">
                          <a:latin typeface="微软雅黑" panose="020B0503020204020204" pitchFamily="34" charset="-122"/>
                          <a:ea typeface="微软雅黑" panose="020B0503020204020204" pitchFamily="34" charset="-122"/>
                          <a:cs typeface="Times New Roman" panose="02020603050405020304" pitchFamily="18" charset="0"/>
                        </a:rPr>
                        <a:t>Config</a:t>
                      </a: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err="1" smtClean="0">
                          <a:latin typeface="微软雅黑" panose="020B0503020204020204" pitchFamily="34" charset="-122"/>
                          <a:ea typeface="微软雅黑" panose="020B0503020204020204" pitchFamily="34" charset="-122"/>
                          <a:cs typeface="Times New Roman" panose="02020603050405020304" pitchFamily="18" charset="0"/>
                        </a:rPr>
                        <a:t>config</a:t>
                      </a: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600" b="0" dirty="0" smtClean="0">
                        <a:latin typeface="微软雅黑" panose="020B0503020204020204" pitchFamily="34" charset="-122"/>
                        <a:ea typeface="微软雅黑" panose="020B0503020204020204" pitchFamily="34" charset="-122"/>
                        <a:cs typeface="Times New Roman" panose="02020603050405020304" pitchFamily="18" charset="0"/>
                      </a:endParaRPr>
                    </a:p>
                  </a:txBody>
                  <a:tcPr marL="91432" marR="91432" marT="45713" marB="45713"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创建位图，</a:t>
                      </a:r>
                      <a:r>
                        <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width</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代表要创建的图片的宽度，</a:t>
                      </a:r>
                      <a:r>
                        <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height</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代表高度，</a:t>
                      </a:r>
                      <a:r>
                        <a:rPr lang="en-US" altLang="zh-CN" sz="1600" dirty="0" err="1" smtClean="0">
                          <a:latin typeface="微软雅黑" panose="020B0503020204020204" pitchFamily="34" charset="-122"/>
                          <a:ea typeface="微软雅黑" panose="020B0503020204020204" pitchFamily="34" charset="-122"/>
                          <a:cs typeface="微软雅黑" panose="020B0503020204020204" pitchFamily="34" charset="-122"/>
                        </a:rPr>
                        <a:t>config</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代表图片的配置信息</a:t>
                      </a:r>
                      <a:endPar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endParaRPr>
                    </a:p>
                  </a:txBody>
                  <a:tcPr marL="91432" marR="91432" marT="45713" marB="45713" anchor="ctr">
                    <a:lnL w="12700" cap="flat" cmpd="sng" algn="ctr">
                      <a:solidFill>
                        <a:srgbClr val="006BA9"/>
                      </a:solidFill>
                      <a:prstDash val="solid"/>
                      <a:round/>
                      <a:headEnd type="none" w="med" len="med"/>
                      <a:tailEnd type="none" w="med" len="med"/>
                    </a:lnL>
                  </a:tcPr>
                </a:tc>
              </a:tr>
            </a:tbl>
          </a:graphicData>
        </a:graphic>
      </p:graphicFrame>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smtClean="0">
                <a:solidFill>
                  <a:srgbClr val="595959"/>
                </a:solidFill>
                <a:latin typeface="微软雅黑" panose="020B0503020204020204" pitchFamily="34" charset="-122"/>
                <a:ea typeface="微软雅黑" panose="020B0503020204020204" pitchFamily="34" charset="-122"/>
                <a:cs typeface="+mn-ea"/>
                <a:sym typeface="+mn-lt"/>
              </a:rPr>
              <a:t>10.1.1</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  </a:t>
            </a:r>
            <a:r>
              <a:rPr sz="2400" b="1" smtClean="0">
                <a:solidFill>
                  <a:srgbClr val="595959"/>
                </a:solidFill>
                <a:latin typeface="微软雅黑" panose="020B0503020204020204" pitchFamily="34" charset="-122"/>
                <a:ea typeface="微软雅黑" panose="020B0503020204020204" pitchFamily="34" charset="-122"/>
                <a:cs typeface="+mn-ea"/>
                <a:sym typeface="+mn-lt"/>
              </a:rPr>
              <a:t>Bitmap类</a:t>
            </a:r>
            <a:endParaRPr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内容占位符 2"/>
          <p:cNvSpPr txBox="1"/>
          <p:nvPr/>
        </p:nvSpPr>
        <p:spPr bwMode="auto">
          <a:xfrm>
            <a:off x="982980" y="909320"/>
            <a:ext cx="8869045" cy="65151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a:lnSpc>
                <a:spcPct val="150000"/>
              </a:lnSpc>
              <a:buNone/>
              <a:defRPr/>
            </a:pPr>
            <a:r>
              <a:rPr sz="200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Bitmap类提供了一些静态方法</a:t>
            </a:r>
            <a:r>
              <a:rPr lang="zh-CN" sz="2000" dirty="0" smtClean="0">
                <a:latin typeface="微软雅黑" panose="020B0503020204020204" pitchFamily="34" charset="-122"/>
                <a:ea typeface="微软雅黑" panose="020B0503020204020204" pitchFamily="34" charset="-122"/>
                <a:cs typeface="微软雅黑" panose="020B0503020204020204" pitchFamily="34" charset="-122"/>
              </a:rPr>
              <a:t>，具体如下表所示</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2145030" y="3140075"/>
            <a:ext cx="8142605" cy="1449070"/>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dirty="0"/>
              <a:t>    </a:t>
            </a:r>
            <a:r>
              <a:rPr lang="en-US" altLang="zh-CN" sz="2000" dirty="0">
                <a:latin typeface="微软雅黑" panose="020B0503020204020204" pitchFamily="34" charset="-122"/>
                <a:ea typeface="微软雅黑" panose="020B0503020204020204" pitchFamily="34" charset="-122"/>
              </a:rPr>
              <a:t>Bitmap.Config config  =  Config.ARGB_4444;</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Bitmap bitmap = Bitmap.createBitmap( width, height, config );</a:t>
            </a:r>
            <a:endParaRPr lang="en-US" altLang="zh-CN" sz="2000" dirty="0">
              <a:latin typeface="微软雅黑" panose="020B0503020204020204" pitchFamily="34" charset="-122"/>
              <a:ea typeface="微软雅黑" panose="020B0503020204020204" pitchFamily="34" charset="-122"/>
            </a:endParaRPr>
          </a:p>
        </p:txBody>
      </p:sp>
      <p:sp>
        <p:nvSpPr>
          <p:cNvPr id="18" name="矩形 17"/>
          <p:cNvSpPr/>
          <p:nvPr/>
        </p:nvSpPr>
        <p:spPr bwMode="auto">
          <a:xfrm>
            <a:off x="2423160" y="3322638"/>
            <a:ext cx="1911985" cy="460375"/>
          </a:xfrm>
          <a:prstGeom prst="rect">
            <a:avLst/>
          </a:prstGeom>
          <a:ln w="19050">
            <a:solidFill>
              <a:srgbClr val="0075CC"/>
            </a:solidFill>
          </a:ln>
        </p:spPr>
        <p:txBody>
          <a:bodyPr wrap="square" anchor="ctr">
            <a:spAutoFit/>
          </a:bodyPr>
          <a:lstStyle/>
          <a:p>
            <a:pPr algn="ctr"/>
            <a:endParaRPr lang="zh-CN" altLang="en-US" dirty="0">
              <a:ea typeface="宋体" panose="02010600030101010101" pitchFamily="2" charset="-122"/>
            </a:endParaRPr>
          </a:p>
        </p:txBody>
      </p:sp>
      <p:sp>
        <p:nvSpPr>
          <p:cNvPr id="20" name="圆角矩形 19"/>
          <p:cNvSpPr/>
          <p:nvPr/>
        </p:nvSpPr>
        <p:spPr bwMode="auto">
          <a:xfrm>
            <a:off x="2262505" y="2469827"/>
            <a:ext cx="2176145" cy="445146"/>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Bitmap</a:t>
            </a:r>
            <a:r>
              <a:rPr lang="zh-CN" altLang="en-US" sz="20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内部类</a:t>
            </a:r>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 name="矩形 20"/>
          <p:cNvSpPr/>
          <p:nvPr/>
        </p:nvSpPr>
        <p:spPr bwMode="auto">
          <a:xfrm>
            <a:off x="5519420" y="3285490"/>
            <a:ext cx="2338705" cy="460375"/>
          </a:xfrm>
          <a:prstGeom prst="rect">
            <a:avLst/>
          </a:prstGeom>
          <a:ln w="19050">
            <a:solidFill>
              <a:srgbClr val="0075CC"/>
            </a:solidFill>
          </a:ln>
        </p:spPr>
        <p:txBody>
          <a:bodyPr wrap="square" anchor="ctr">
            <a:spAutoFit/>
          </a:bodyPr>
          <a:lstStyle/>
          <a:p>
            <a:pPr algn="ctr"/>
            <a:endParaRPr lang="zh-CN" altLang="en-US" dirty="0">
              <a:ea typeface="宋体" panose="02010600030101010101" pitchFamily="2" charset="-122"/>
            </a:endParaRPr>
          </a:p>
        </p:txBody>
      </p:sp>
      <p:sp>
        <p:nvSpPr>
          <p:cNvPr id="22" name="圆角矩形 21"/>
          <p:cNvSpPr/>
          <p:nvPr/>
        </p:nvSpPr>
        <p:spPr bwMode="auto">
          <a:xfrm>
            <a:off x="5524500" y="2111218"/>
            <a:ext cx="2333625" cy="786445"/>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pPr algn="l">
              <a:buClrTx/>
              <a:buSzTx/>
              <a:buFontTx/>
            </a:pPr>
            <a:r>
              <a:rPr lang="zh-CN" altLang="en-US" sz="20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表示</a:t>
            </a:r>
            <a:r>
              <a:rPr lang="en-US" altLang="zh-CN" sz="20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每个像素点占用2个字节内存</a:t>
            </a:r>
            <a:endParaRPr lang="en-US" altLang="zh-CN" sz="20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 name="矩形 22"/>
          <p:cNvSpPr/>
          <p:nvPr/>
        </p:nvSpPr>
        <p:spPr bwMode="auto">
          <a:xfrm>
            <a:off x="7269480" y="3789363"/>
            <a:ext cx="2670175" cy="460375"/>
          </a:xfrm>
          <a:prstGeom prst="rect">
            <a:avLst/>
          </a:prstGeom>
          <a:ln w="19050">
            <a:solidFill>
              <a:srgbClr val="0075CC"/>
            </a:solidFill>
          </a:ln>
        </p:spPr>
        <p:txBody>
          <a:bodyPr wrap="square" anchor="ctr">
            <a:spAutoFit/>
          </a:bodyPr>
          <a:lstStyle/>
          <a:p>
            <a:pPr algn="ctr"/>
            <a:endParaRPr lang="zh-CN" altLang="en-US" dirty="0">
              <a:ea typeface="宋体" panose="02010600030101010101" pitchFamily="2" charset="-122"/>
            </a:endParaRPr>
          </a:p>
        </p:txBody>
      </p:sp>
      <p:sp>
        <p:nvSpPr>
          <p:cNvPr id="24" name="圆角矩形 23"/>
          <p:cNvSpPr/>
          <p:nvPr/>
        </p:nvSpPr>
        <p:spPr bwMode="auto">
          <a:xfrm>
            <a:off x="6599555" y="4591383"/>
            <a:ext cx="3866515" cy="441928"/>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pPr algn="l">
              <a:buClrTx/>
              <a:buSzTx/>
              <a:buFontTx/>
            </a:pPr>
            <a:r>
              <a:rPr lang="en-US" altLang="zh-CN" sz="20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图片的宽度、高度以及配置信息</a:t>
            </a:r>
            <a:endParaRPr lang="en-US" altLang="zh-CN" sz="20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25" name="直接箭头连接符 24"/>
          <p:cNvCxnSpPr/>
          <p:nvPr/>
        </p:nvCxnSpPr>
        <p:spPr bwMode="auto">
          <a:xfrm flipV="1">
            <a:off x="3359055" y="2957448"/>
            <a:ext cx="0" cy="365636"/>
          </a:xfrm>
          <a:prstGeom prst="straightConnector1">
            <a:avLst/>
          </a:prstGeom>
          <a:noFill/>
          <a:ln w="28575" cap="flat" cmpd="sng" algn="ctr">
            <a:solidFill>
              <a:srgbClr val="0075CC"/>
            </a:solidFill>
            <a:prstDash val="solid"/>
            <a:bevel/>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箭头连接符 25"/>
          <p:cNvCxnSpPr/>
          <p:nvPr/>
        </p:nvCxnSpPr>
        <p:spPr bwMode="auto">
          <a:xfrm flipV="1">
            <a:off x="6689191" y="2925166"/>
            <a:ext cx="0" cy="332513"/>
          </a:xfrm>
          <a:prstGeom prst="straightConnector1">
            <a:avLst/>
          </a:prstGeom>
          <a:noFill/>
          <a:ln w="28575" cap="flat" cmpd="sng" algn="ctr">
            <a:solidFill>
              <a:srgbClr val="0075CC"/>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箭头连接符 26"/>
          <p:cNvCxnSpPr/>
          <p:nvPr/>
        </p:nvCxnSpPr>
        <p:spPr bwMode="auto">
          <a:xfrm>
            <a:off x="8604860" y="4262820"/>
            <a:ext cx="0" cy="315912"/>
          </a:xfrm>
          <a:prstGeom prst="straightConnector1">
            <a:avLst/>
          </a:prstGeom>
          <a:noFill/>
          <a:ln w="28575" cap="flat" cmpd="sng" algn="ctr">
            <a:solidFill>
              <a:srgbClr val="0075CC"/>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smtClean="0">
                <a:solidFill>
                  <a:srgbClr val="595959"/>
                </a:solidFill>
                <a:latin typeface="微软雅黑" panose="020B0503020204020204" pitchFamily="34" charset="-122"/>
                <a:ea typeface="微软雅黑" panose="020B0503020204020204" pitchFamily="34" charset="-122"/>
                <a:cs typeface="+mn-ea"/>
                <a:sym typeface="+mn-lt"/>
              </a:rPr>
              <a:t>10.1.1</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  </a:t>
            </a:r>
            <a:r>
              <a:rPr sz="2400" b="1" smtClean="0">
                <a:solidFill>
                  <a:srgbClr val="595959"/>
                </a:solidFill>
                <a:latin typeface="微软雅黑" panose="020B0503020204020204" pitchFamily="34" charset="-122"/>
                <a:ea typeface="微软雅黑" panose="020B0503020204020204" pitchFamily="34" charset="-122"/>
                <a:cs typeface="+mn-ea"/>
                <a:sym typeface="+mn-lt"/>
              </a:rPr>
              <a:t>Bitmap类</a:t>
            </a:r>
            <a:endParaRPr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原创设计师QQ598969553          _3"/>
          <p:cNvSpPr/>
          <p:nvPr/>
        </p:nvSpPr>
        <p:spPr>
          <a:xfrm>
            <a:off x="1257935" y="1550035"/>
            <a:ext cx="9997440" cy="4260215"/>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7" name="原创设计师QQ598969553          _6"/>
          <p:cNvSpPr/>
          <p:nvPr/>
        </p:nvSpPr>
        <p:spPr>
          <a:xfrm>
            <a:off x="1990725" y="1269365"/>
            <a:ext cx="2447925" cy="519430"/>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nchorCtr="0"/>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450340"/>
            <a:r>
              <a:rPr lang="zh-CN" sz="2000" smtClean="0">
                <a:solidFill>
                  <a:schemeClr val="bg1"/>
                </a:solidFill>
                <a:latin typeface="微软雅黑" panose="020B0503020204020204" pitchFamily="34" charset="-122"/>
                <a:ea typeface="微软雅黑" panose="020B0503020204020204" pitchFamily="34" charset="-122"/>
                <a:cs typeface="+mn-ea"/>
                <a:sym typeface="+mn-lt"/>
              </a:rPr>
              <a:t>实例化</a:t>
            </a:r>
            <a:r>
              <a:rPr sz="2000" smtClean="0">
                <a:solidFill>
                  <a:schemeClr val="bg1"/>
                </a:solidFill>
                <a:latin typeface="微软雅黑" panose="020B0503020204020204" pitchFamily="34" charset="-122"/>
                <a:ea typeface="微软雅黑" panose="020B0503020204020204" pitchFamily="34" charset="-122"/>
                <a:cs typeface="+mn-ea"/>
                <a:sym typeface="+mn-lt"/>
              </a:rPr>
              <a:t>Bitmap</a:t>
            </a:r>
            <a:r>
              <a:rPr lang="zh-CN" sz="2000" smtClean="0">
                <a:solidFill>
                  <a:schemeClr val="bg1"/>
                </a:solidFill>
                <a:latin typeface="微软雅黑" panose="020B0503020204020204" pitchFamily="34" charset="-122"/>
                <a:ea typeface="微软雅黑" panose="020B0503020204020204" pitchFamily="34" charset="-122"/>
                <a:cs typeface="+mn-ea"/>
                <a:sym typeface="+mn-lt"/>
              </a:rPr>
              <a:t>类</a:t>
            </a:r>
            <a:endParaRPr lang="zh-CN" sz="2000" smtClean="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par>
                                <p:cTn id="8" presetID="22" presetClass="entr" presetSubtype="4"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down)">
                                      <p:cBhvr>
                                        <p:cTn id="10" dur="500"/>
                                        <p:tgtEl>
                                          <p:spTgt spid="2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down)">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18"/>
                                        </p:tgtEl>
                                        <p:attrNameLst>
                                          <p:attrName>style.visibility</p:attrName>
                                        </p:attrNameLst>
                                      </p:cBhvr>
                                      <p:to>
                                        <p:strVal val="hidden"/>
                                      </p:to>
                                    </p:set>
                                  </p:childTnLst>
                                </p:cTn>
                              </p:par>
                              <p:par>
                                <p:cTn id="18" presetID="1" presetClass="exit" presetSubtype="0" fill="hold" nodeType="withEffect">
                                  <p:stCondLst>
                                    <p:cond delay="0"/>
                                  </p:stCondLst>
                                  <p:childTnLst>
                                    <p:set>
                                      <p:cBhvr>
                                        <p:cTn id="19" dur="1" fill="hold">
                                          <p:stCondLst>
                                            <p:cond delay="0"/>
                                          </p:stCondLst>
                                        </p:cTn>
                                        <p:tgtEl>
                                          <p:spTgt spid="25"/>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20"/>
                                        </p:tgtEl>
                                        <p:attrNameLst>
                                          <p:attrName>style.visibility</p:attrName>
                                        </p:attrNameLst>
                                      </p:cBhvr>
                                      <p:to>
                                        <p:strVal val="hidden"/>
                                      </p:to>
                                    </p:set>
                                  </p:childTnLst>
                                </p:cTn>
                              </p:par>
                            </p:childTnLst>
                          </p:cTn>
                        </p:par>
                        <p:par>
                          <p:cTn id="22" fill="hold">
                            <p:stCondLst>
                              <p:cond delay="0"/>
                            </p:stCondLst>
                            <p:childTnLst>
                              <p:par>
                                <p:cTn id="23" presetID="22" presetClass="entr" presetSubtype="4"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down)">
                                      <p:cBhvr>
                                        <p:cTn id="25" dur="500"/>
                                        <p:tgtEl>
                                          <p:spTgt spid="21"/>
                                        </p:tgtEl>
                                      </p:cBhvr>
                                    </p:animEffect>
                                  </p:childTnLst>
                                </p:cTn>
                              </p:par>
                              <p:par>
                                <p:cTn id="26" presetID="22" presetClass="entr" presetSubtype="4"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down)">
                                      <p:cBhvr>
                                        <p:cTn id="28" dur="500"/>
                                        <p:tgtEl>
                                          <p:spTgt spid="26"/>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down)">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21"/>
                                        </p:tgtEl>
                                        <p:attrNameLst>
                                          <p:attrName>style.visibility</p:attrName>
                                        </p:attrNameLst>
                                      </p:cBhvr>
                                      <p:to>
                                        <p:strVal val="hidden"/>
                                      </p:to>
                                    </p:set>
                                  </p:childTnLst>
                                </p:cTn>
                              </p:par>
                              <p:par>
                                <p:cTn id="36" presetID="1" presetClass="exit" presetSubtype="0" fill="hold" nodeType="withEffect">
                                  <p:stCondLst>
                                    <p:cond delay="0"/>
                                  </p:stCondLst>
                                  <p:childTnLst>
                                    <p:set>
                                      <p:cBhvr>
                                        <p:cTn id="37" dur="1" fill="hold">
                                          <p:stCondLst>
                                            <p:cond delay="0"/>
                                          </p:stCondLst>
                                        </p:cTn>
                                        <p:tgtEl>
                                          <p:spTgt spid="26"/>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22"/>
                                        </p:tgtEl>
                                        <p:attrNameLst>
                                          <p:attrName>style.visibility</p:attrName>
                                        </p:attrNameLst>
                                      </p:cBhvr>
                                      <p:to>
                                        <p:strVal val="hidden"/>
                                      </p:to>
                                    </p:set>
                                  </p:childTnLst>
                                </p:cTn>
                              </p:par>
                            </p:childTnLst>
                          </p:cTn>
                        </p:par>
                        <p:par>
                          <p:cTn id="40" fill="hold">
                            <p:stCondLst>
                              <p:cond delay="0"/>
                            </p:stCondLst>
                            <p:childTnLst>
                              <p:par>
                                <p:cTn id="41" presetID="22" presetClass="entr" presetSubtype="1"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up)">
                                      <p:cBhvr>
                                        <p:cTn id="43" dur="500"/>
                                        <p:tgtEl>
                                          <p:spTgt spid="23"/>
                                        </p:tgtEl>
                                      </p:cBhvr>
                                    </p:animEffect>
                                  </p:childTnLst>
                                </p:cTn>
                              </p:par>
                              <p:par>
                                <p:cTn id="44" presetID="22" presetClass="entr" presetSubtype="1" fill="hold"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wipe(up)">
                                      <p:cBhvr>
                                        <p:cTn id="46" dur="500"/>
                                        <p:tgtEl>
                                          <p:spTgt spid="27"/>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up)">
                                      <p:cBhvr>
                                        <p:cTn id="4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8" grpId="1" bldLvl="0" animBg="1"/>
      <p:bldP spid="20" grpId="0" bldLvl="0" animBg="1"/>
      <p:bldP spid="20" grpId="1" bldLvl="0" animBg="1"/>
      <p:bldP spid="21" grpId="0" bldLvl="0" animBg="1"/>
      <p:bldP spid="21" grpId="1" bldLvl="0" animBg="1"/>
      <p:bldP spid="22" grpId="0" bldLvl="0" animBg="1"/>
      <p:bldP spid="22" grpId="1" bldLvl="0" animBg="1"/>
      <p:bldP spid="23" grpId="0" bldLvl="0" animBg="1"/>
      <p:bldP spid="24" grpId="0" bldLvl="0" animBg="1"/>
    </p:bldLst>
  </p:timing>
</p:sld>
</file>

<file path=ppt/tags/tag1.xml><?xml version="1.0" encoding="utf-8"?>
<p:tagLst xmlns:p="http://schemas.openxmlformats.org/presentationml/2006/main">
  <p:tag name="KSO_WM_UNIT_TABLE_BEAUTIFY" val="smartTable{16300446-6b11-4d48-a67d-413898764e7e}"/>
  <p:tag name="TABLE_ENDDRAG_ORIGIN_RECT" val="805*347"/>
  <p:tag name="TABLE_ENDDRAG_RECT" val="83*145*805*347"/>
</p:tagLst>
</file>

<file path=ppt/tags/tag2.xml><?xml version="1.0" encoding="utf-8"?>
<p:tagLst xmlns:p="http://schemas.openxmlformats.org/presentationml/2006/main">
  <p:tag name="KSO_WM_UNIT_TABLE_BEAUTIFY" val="smartTable{16300446-6b11-4d48-a67d-413898764e7e}"/>
  <p:tag name="TABLE_ENDDRAG_ORIGIN_RECT" val="805*347"/>
  <p:tag name="TABLE_ENDDRAG_RECT" val="83*145*805*347"/>
</p:tagLst>
</file>

<file path=ppt/tags/tag3.xml><?xml version="1.0" encoding="utf-8"?>
<p:tagLst xmlns:p="http://schemas.openxmlformats.org/presentationml/2006/main">
  <p:tag name="KSO_WM_UNIT_TABLE_BEAUTIFY" val="smartTable{16300446-6b11-4d48-a67d-413898764e7e}"/>
  <p:tag name="TABLE_ENDDRAG_ORIGIN_RECT" val="781*462"/>
  <p:tag name="TABLE_ENDDRAG_RECT" val="179*117*781*462"/>
</p:tagLst>
</file>

<file path=ppt/tags/tag4.xml><?xml version="1.0" encoding="utf-8"?>
<p:tagLst xmlns:p="http://schemas.openxmlformats.org/presentationml/2006/main">
  <p:tag name="KSO_WM_UNIT_TABLE_BEAUTIFY" val="smartTable{16300446-6b11-4d48-a67d-413898764e7e}"/>
  <p:tag name="TABLE_ENDDRAG_ORIGIN_RECT" val="781*462"/>
  <p:tag name="TABLE_ENDDRAG_RECT" val="179*117*781*462"/>
</p:tagLst>
</file>

<file path=ppt/tags/tag5.xml><?xml version="1.0" encoding="utf-8"?>
<p:tagLst xmlns:p="http://schemas.openxmlformats.org/presentationml/2006/main">
  <p:tag name="KSO_WM_UNIT_TABLE_BEAUTIFY" val="smartTable{e219458a-897e-440a-b20d-f120e33ddf1a}"/>
</p:tagLst>
</file>

<file path=ppt/tags/tag6.xml><?xml version="1.0" encoding="utf-8"?>
<p:tagLst xmlns:p="http://schemas.openxmlformats.org/presentationml/2006/main">
  <p:tag name="KSO_WM_UNIT_TABLE_BEAUTIFY" val="smartTable{16300446-6b11-4d48-a67d-413898764e7e}"/>
  <p:tag name="TABLE_ENDDRAG_ORIGIN_RECT" val="646*282"/>
  <p:tag name="TABLE_ENDDRAG_RECT" val="173*205*646*282"/>
</p:tagLst>
</file>

<file path=ppt/tags/tag7.xml><?xml version="1.0" encoding="utf-8"?>
<p:tagLst xmlns:p="http://schemas.openxmlformats.org/presentationml/2006/main">
  <p:tag name="KSO_WM_UNIT_TABLE_BEAUTIFY" val="smartTable{16300446-6b11-4d48-a67d-413898764e7e}"/>
  <p:tag name="TABLE_ENDDRAG_ORIGIN_RECT" val="646*279"/>
  <p:tag name="TABLE_ENDDRAG_RECT" val="168*236*646*279"/>
</p:tagLst>
</file>

<file path=ppt/tags/tag8.xml><?xml version="1.0" encoding="utf-8"?>
<p:tagLst xmlns:p="http://schemas.openxmlformats.org/presentationml/2006/main">
  <p:tag name="KSO_WM_UNIT_TABLE_BEAUTIFY" val="smartTable{16300446-6b11-4d48-a67d-413898764e7e}"/>
  <p:tag name="TABLE_ENDDRAG_ORIGIN_RECT" val="681*298"/>
  <p:tag name="TABLE_ENDDRAG_RECT" val="155*181*681*298"/>
</p:tagLst>
</file>

<file path=ppt/tags/tag9.xml><?xml version="1.0" encoding="utf-8"?>
<p:tagLst xmlns:p="http://schemas.openxmlformats.org/presentationml/2006/main">
  <p:tag name="ISPRING_RESOURCE_PATHS_HASH_PRESENTER" val="3f15e6573a385e41c33bb97e7105a62faa5c484"/>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ud0ofpxa">
      <a:majorFont>
        <a:latin typeface="字魂105号-简雅黑"/>
        <a:ea typeface="字魂105号-简雅黑"/>
        <a:cs typeface=""/>
      </a:majorFont>
      <a:minorFont>
        <a:latin typeface="字魂105号-简雅黑"/>
        <a:ea typeface="字魂105号-简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10996</Words>
  <Application>WPS 演示</Application>
  <PresentationFormat>自定义</PresentationFormat>
  <Paragraphs>829</Paragraphs>
  <Slides>48</Slides>
  <Notes>12</Notes>
  <HiddenSlides>0</HiddenSlides>
  <MMClips>0</MMClips>
  <ScaleCrop>false</ScaleCrop>
  <HeadingPairs>
    <vt:vector size="6" baseType="variant">
      <vt:variant>
        <vt:lpstr>已用的字体</vt:lpstr>
      </vt:variant>
      <vt:variant>
        <vt:i4>21</vt:i4>
      </vt:variant>
      <vt:variant>
        <vt:lpstr>主题</vt:lpstr>
      </vt:variant>
      <vt:variant>
        <vt:i4>2</vt:i4>
      </vt:variant>
      <vt:variant>
        <vt:lpstr>幻灯片标题</vt:lpstr>
      </vt:variant>
      <vt:variant>
        <vt:i4>48</vt:i4>
      </vt:variant>
    </vt:vector>
  </HeadingPairs>
  <TitlesOfParts>
    <vt:vector size="71" baseType="lpstr">
      <vt:lpstr>Arial</vt:lpstr>
      <vt:lpstr>宋体</vt:lpstr>
      <vt:lpstr>Wingdings</vt:lpstr>
      <vt:lpstr>微软雅黑</vt:lpstr>
      <vt:lpstr>思源黑体 CN Medium</vt:lpstr>
      <vt:lpstr>黑体</vt:lpstr>
      <vt:lpstr>字魂58号-创中黑</vt:lpstr>
      <vt:lpstr>Source Han Sans K Bold</vt:lpstr>
      <vt:lpstr>Calibri</vt:lpstr>
      <vt:lpstr>思源黑体 CN Regular</vt:lpstr>
      <vt:lpstr>U.S. 101</vt:lpstr>
      <vt:lpstr>Segoe Print</vt:lpstr>
      <vt:lpstr>Roboto</vt:lpstr>
      <vt:lpstr>Open Sans Light</vt:lpstr>
      <vt:lpstr>Open Sans</vt:lpstr>
      <vt:lpstr>Times New Roman</vt:lpstr>
      <vt:lpstr>字魂105号-简雅黑</vt:lpstr>
      <vt:lpstr>Arial Unicode MS</vt:lpstr>
      <vt:lpstr>Verdana</vt:lpstr>
      <vt:lpstr>Wingdings</vt:lpstr>
      <vt:lpstr>Yu Gothic UI Semibold</vt:lpstr>
      <vt:lpstr>webwppDefTheme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蓝白商务述职报告工作总结ppt模板</dc:title>
  <dc:creator>常董</dc:creator>
  <cp:lastModifiedBy>菲</cp:lastModifiedBy>
  <cp:revision>4986</cp:revision>
  <dcterms:created xsi:type="dcterms:W3CDTF">2020-11-11T09:29:00Z</dcterms:created>
  <dcterms:modified xsi:type="dcterms:W3CDTF">2021-07-19T08:58:08Z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FE437F9F86A745AD859CCB5F16D557E8</vt:lpwstr>
  </property>
</Properties>
</file>