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39"/>
  </p:handoutMasterIdLst>
  <p:sldIdLst>
    <p:sldId id="325" r:id="rId4"/>
    <p:sldId id="264" r:id="rId6"/>
    <p:sldId id="328" r:id="rId7"/>
    <p:sldId id="327" r:id="rId8"/>
    <p:sldId id="309" r:id="rId9"/>
    <p:sldId id="259" r:id="rId10"/>
    <p:sldId id="1015" r:id="rId11"/>
    <p:sldId id="1019" r:id="rId12"/>
    <p:sldId id="1018" r:id="rId13"/>
    <p:sldId id="1017" r:id="rId14"/>
    <p:sldId id="1058" r:id="rId15"/>
    <p:sldId id="1059" r:id="rId16"/>
    <p:sldId id="1060" r:id="rId17"/>
    <p:sldId id="1062" r:id="rId18"/>
    <p:sldId id="1063" r:id="rId19"/>
    <p:sldId id="1064" r:id="rId20"/>
    <p:sldId id="1065" r:id="rId21"/>
    <p:sldId id="1066" r:id="rId22"/>
    <p:sldId id="1067" r:id="rId23"/>
    <p:sldId id="1068" r:id="rId24"/>
    <p:sldId id="1069" r:id="rId25"/>
    <p:sldId id="1070" r:id="rId26"/>
    <p:sldId id="1071" r:id="rId27"/>
    <p:sldId id="1061" r:id="rId28"/>
    <p:sldId id="1072" r:id="rId29"/>
    <p:sldId id="1016" r:id="rId30"/>
    <p:sldId id="1083" r:id="rId31"/>
    <p:sldId id="1076" r:id="rId32"/>
    <p:sldId id="1075" r:id="rId33"/>
    <p:sldId id="1077" r:id="rId34"/>
    <p:sldId id="894" r:id="rId35"/>
    <p:sldId id="1078" r:id="rId36"/>
    <p:sldId id="338" r:id="rId37"/>
    <p:sldId id="326" r:id="rId38"/>
  </p:sldIdLst>
  <p:sldSz cx="12190095" cy="6859270"/>
  <p:notesSz cx="6858000" cy="9144000"/>
  <p:custDataLst>
    <p:tags r:id="rId44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冬" initials="w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75CC"/>
    <a:srgbClr val="1369B2"/>
    <a:srgbClr val="FAFAFA"/>
    <a:srgbClr val="F2F2F2"/>
    <a:srgbClr val="006BBC"/>
    <a:srgbClr val="008DF6"/>
    <a:srgbClr val="005DA2"/>
    <a:srgbClr val="F5F5F5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2" autoAdjust="0"/>
    <p:restoredTop sz="55672" autoAdjust="0"/>
  </p:normalViewPr>
  <p:slideViewPr>
    <p:cSldViewPr>
      <p:cViewPr varScale="1">
        <p:scale>
          <a:sx n="70" d="100"/>
          <a:sy n="70" d="100"/>
        </p:scale>
        <p:origin x="58" y="437"/>
      </p:cViewPr>
      <p:guideLst>
        <p:guide orient="horz" pos="2263"/>
        <p:guide pos="294"/>
        <p:guide pos="65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3016"/>
        <p:guide pos="20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4" Type="http://schemas.openxmlformats.org/officeDocument/2006/relationships/tags" Target="tags/tag4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3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062758" y="2598797"/>
            <a:ext cx="82809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11</a:t>
            </a:r>
            <a:r>
              <a:rPr lang="zh-CN" altLang="en-US" sz="4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多媒体应用开发</a:t>
            </a:r>
            <a:endParaRPr lang="zh-CN" altLang="en-US" sz="48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3574926" y="3861589"/>
            <a:ext cx="6337955" cy="4303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《Android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移动开发基础案例教程（第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0806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MediaPlayer类播放音频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99995" y="2381885"/>
            <a:ext cx="7693025" cy="1196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mediaPlayer.prepare();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mediaPlayer.start();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标注 19"/>
          <p:cNvSpPr/>
          <p:nvPr/>
        </p:nvSpPr>
        <p:spPr bwMode="auto">
          <a:xfrm>
            <a:off x="2855161" y="4148832"/>
            <a:ext cx="7157317" cy="912618"/>
          </a:xfrm>
          <a:prstGeom prst="wedgeRoundRectCallout">
            <a:avLst>
              <a:gd name="adj1" fmla="val 16702"/>
              <a:gd name="adj2" fmla="val -76429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prepare()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方法是同步操作，在主线程中执行，它会对音频文件进行解码，当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prepare()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执行完成之后才会向下执行。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811145" y="2520950"/>
            <a:ext cx="2808605" cy="46037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167120" y="2539050"/>
            <a:ext cx="3060700" cy="441956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将音频文件解析到内存中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V="1">
            <a:off x="5629205" y="2760556"/>
            <a:ext cx="537749" cy="1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 bwMode="auto">
          <a:xfrm>
            <a:off x="2846070" y="3023553"/>
            <a:ext cx="2413635" cy="46037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5815330" y="3027666"/>
            <a:ext cx="1663700" cy="441988"/>
          </a:xfrm>
          <a:prstGeom prst="roundRect">
            <a:avLst/>
          </a:prstGeom>
          <a:solidFill>
            <a:srgbClr val="0075CC"/>
          </a:solidFill>
          <a:ln w="0"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播放音频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5259635" y="3250285"/>
            <a:ext cx="537749" cy="1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原创设计师QQ598969553          _3"/>
          <p:cNvSpPr/>
          <p:nvPr/>
        </p:nvSpPr>
        <p:spPr>
          <a:xfrm>
            <a:off x="1649095" y="1485265"/>
            <a:ext cx="9641840" cy="437705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581910" y="1239520"/>
            <a:ext cx="2218690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播放小音频文件</a:t>
            </a:r>
            <a:endParaRPr 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9" grpId="0" bldLvl="0" animBg="1"/>
      <p:bldP spid="9" grpId="1" bldLvl="0" animBg="1"/>
      <p:bldP spid="10" grpId="0" bldLvl="0" animBg="1"/>
      <p:bldP spid="10" grpId="1" bldLvl="0" animBg="1"/>
      <p:bldP spid="12" grpId="0" bldLvl="0" animBg="1"/>
      <p:bldP spid="12" grpId="1" bldLvl="0" animBg="1"/>
      <p:bldP spid="13" grpId="0" bldLvl="0" animBg="1"/>
      <p:bldP spid="13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0806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MediaPlayer类播放音频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630680" y="1125855"/>
            <a:ext cx="9641840" cy="482790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563495" y="880110"/>
            <a:ext cx="229552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播放大音频文件</a:t>
            </a:r>
            <a:endParaRPr 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9"/>
          <p:cNvSpPr txBox="1"/>
          <p:nvPr/>
        </p:nvSpPr>
        <p:spPr>
          <a:xfrm>
            <a:off x="2279015" y="1701800"/>
            <a:ext cx="8268970" cy="25355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mediaPlayer.prepareAsync();  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mediaPlayer.setOnPreparedListener(new OnPreparedListener){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void onPrepared(MediaPlayer player){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mediaPlayer.start();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2134870" y="4474210"/>
            <a:ext cx="8937625" cy="2160270"/>
          </a:xfrm>
          <a:prstGeom prst="wedgeRoundRectCallout">
            <a:avLst>
              <a:gd name="adj1" fmla="val 17067"/>
              <a:gd name="adj2" fmla="val -65161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rPr>
              <a:t>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prepareAsync()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是子线程中执行的异步操作，不影响主线程。但是如果音频文件没解码完毕就执行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start()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方法会播放失败。因此要监听音频是否准备好的监听器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OnPreparedListener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。音频解码完成时会执行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onPreparedListener()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onPrepared()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方法，在该方法中执行播放音乐的操作。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614930" y="1853883"/>
            <a:ext cx="3134360" cy="46037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305550" y="1858330"/>
            <a:ext cx="3120390" cy="441956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将音频文件解析到内存中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5749722" y="2080591"/>
            <a:ext cx="537749" cy="1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 bwMode="auto">
          <a:xfrm>
            <a:off x="3574837" y="3213901"/>
            <a:ext cx="2116184" cy="369332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6247130" y="3173427"/>
            <a:ext cx="1337310" cy="441932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播放音频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flipV="1">
            <a:off x="5691021" y="3395350"/>
            <a:ext cx="537749" cy="1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5" grpId="1" bldLvl="0" animBg="1"/>
      <p:bldP spid="6" grpId="0" bldLvl="0" animBg="1"/>
      <p:bldP spid="6" grpId="1" bldLvl="0" animBg="1"/>
      <p:bldP spid="15" grpId="0" bldLvl="0" animBg="1"/>
      <p:bldP spid="15" grpId="1" bldLvl="0" animBg="1"/>
      <p:bldP spid="16" grpId="0" bldLvl="0" animBg="1"/>
      <p:bldP spid="16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0806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MediaPlayer类播放音频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649095" y="1485265"/>
            <a:ext cx="9641840" cy="437705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581910" y="1239520"/>
            <a:ext cx="1664970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暂停播放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1"/>
          <p:cNvSpPr txBox="1"/>
          <p:nvPr/>
        </p:nvSpPr>
        <p:spPr>
          <a:xfrm>
            <a:off x="2423795" y="2349500"/>
            <a:ext cx="8258810" cy="1695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if(mediaPlayer!=null &amp;&amp; mediaPlayer.isPlaying()){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mediaPlayer.pause();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650615" y="3024188"/>
            <a:ext cx="2694940" cy="46037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6925945" y="3027377"/>
            <a:ext cx="1332865" cy="441932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暂停播放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6350999" y="3254125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圆角矩形标注 15"/>
          <p:cNvSpPr/>
          <p:nvPr/>
        </p:nvSpPr>
        <p:spPr bwMode="auto">
          <a:xfrm>
            <a:off x="2495550" y="4293870"/>
            <a:ext cx="7882255" cy="912495"/>
          </a:xfrm>
          <a:prstGeom prst="wedgeRoundRectCallout">
            <a:avLst>
              <a:gd name="adj1" fmla="val 16702"/>
              <a:gd name="adj2" fmla="val -76429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暂停播放之前先要判断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MediaPlayer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对象是否存在，并且是否正在播放音乐。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5" grpId="0" bldLvl="0" animBg="1"/>
      <p:bldP spid="5" grpId="1" bldLvl="0" animBg="1"/>
      <p:bldP spid="1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0806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MediaPlayer类播放音频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649095" y="1341755"/>
            <a:ext cx="9641840" cy="538607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581910" y="1096010"/>
            <a:ext cx="1664970" cy="6210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重新播放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内容占位符 2"/>
          <p:cNvSpPr txBox="1"/>
          <p:nvPr/>
        </p:nvSpPr>
        <p:spPr bwMode="auto">
          <a:xfrm>
            <a:off x="2206625" y="1701800"/>
            <a:ext cx="7975600" cy="49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播放状态下进行重播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23160" y="2277745"/>
            <a:ext cx="7865745" cy="1887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if(mediaPlayer!=null &amp;&amp; mediaPlayer.isPlaying()){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mediaPlayer.seekTo(0);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945130" y="2880043"/>
            <a:ext cx="2602230" cy="46037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069965" y="2889405"/>
            <a:ext cx="3115945" cy="441650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重新播放，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代表毫秒值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5547065" y="3110185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2489200" y="4646930"/>
            <a:ext cx="7799705" cy="1882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>
              <a:buClrTx/>
              <a:buSzTx/>
              <a:buNone/>
            </a:pPr>
            <a:r>
              <a:rPr lang="en-US" altLang="zh-CN" dirty="0"/>
              <a:t>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if(mediaPlayer!=null){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mediaPlayer.seekTo(0);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mediaPlayer.start();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070565" y="5733836"/>
            <a:ext cx="2260600" cy="369332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5854065" y="5684840"/>
            <a:ext cx="3048000" cy="441956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调用start()方法重新播放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5331163" y="5908356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2"/>
          <p:cNvSpPr txBox="1"/>
          <p:nvPr/>
        </p:nvSpPr>
        <p:spPr bwMode="auto">
          <a:xfrm>
            <a:off x="2134870" y="4150995"/>
            <a:ext cx="7207250" cy="49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暂停状态下进行重播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0" grpId="1" bldLvl="0" animBg="1"/>
      <p:bldP spid="6" grpId="0" bldLvl="0" animBg="1"/>
      <p:bldP spid="6" grpId="1" bldLvl="0" animBg="1"/>
      <p:bldP spid="34" grpId="0" bldLvl="0" animBg="1"/>
      <p:bldP spid="3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0806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MediaPlayer类播放音频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703070" y="1485900"/>
            <a:ext cx="9413240" cy="397954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581910" y="1239520"/>
            <a:ext cx="1664970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停止播放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0770" y="2133600"/>
            <a:ext cx="8140700" cy="261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if(mediaPlayer!=null &amp;&amp; mediaPlayer.isPlaying()){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mediaPlayer.stop();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mediaPlayer.release();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mediaPlayer = null;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980055" y="2808288"/>
            <a:ext cx="2423795" cy="46037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5951220" y="2833054"/>
            <a:ext cx="1360805" cy="441956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停止播放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>
            <a:off x="5403602" y="3054253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矩形 37"/>
          <p:cNvSpPr/>
          <p:nvPr/>
        </p:nvSpPr>
        <p:spPr bwMode="auto">
          <a:xfrm>
            <a:off x="2980055" y="3289151"/>
            <a:ext cx="2736000" cy="8280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6276975" y="3310733"/>
            <a:ext cx="3927475" cy="786445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release()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方法将占用的资源释放并将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MediaPlayer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置为空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5735071" y="3667503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5" grpId="1" bldLvl="0" animBg="1"/>
      <p:bldP spid="26" grpId="0" bldLvl="0" animBg="1"/>
      <p:bldP spid="26" grpId="1" bldLvl="0" animBg="1"/>
      <p:bldP spid="38" grpId="0" bldLvl="0" animBg="1"/>
      <p:bldP spid="3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/>
          <p:cNvSpPr txBox="1"/>
          <p:nvPr/>
        </p:nvSpPr>
        <p:spPr bwMode="auto">
          <a:xfrm>
            <a:off x="1231900" y="837565"/>
            <a:ext cx="10137140" cy="100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SoundPool即音频池，可以同时播放多个短小的音频，而且占用的资源比较少，它适合在应用程序中播放按键音或者消息提示音等。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SoundPool类设置音频的常用方法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kumimoji="0" 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下表所示。</a:t>
            </a:r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50806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11.1.2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SoundPool类播放音频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423160" y="1917065"/>
          <a:ext cx="7804150" cy="473583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10790"/>
                <a:gridCol w="5293360"/>
              </a:tblGrid>
              <a:tr h="5238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方法名称</a:t>
                      </a:r>
                      <a:endParaRPr lang="zh-CN" altLang="en-US" sz="20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91432" marR="91432" marT="45716" marB="45716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功能描述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load()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加载音频文件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p</a:t>
                      </a: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lay</a:t>
                      </a: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()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播放音频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pause(</a:t>
                      </a: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 streamID</a:t>
                      </a: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)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根据加载的资源ID，暂停播放音频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45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esume</a:t>
                      </a: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 streamID</a:t>
                      </a: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)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根据加载的资源ID，继续播放暂停的音频资源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stop</a:t>
                      </a: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 streamID</a:t>
                      </a: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)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根据加载的资源ID，停止音频资源的播放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unload</a:t>
                      </a: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 soundID</a:t>
                      </a: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)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从音频池中卸载音频资源ID为soundID的资源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727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release</a:t>
                      </a: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()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释放音频池资源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原创设计师QQ598969553          _3"/>
          <p:cNvSpPr/>
          <p:nvPr/>
        </p:nvSpPr>
        <p:spPr>
          <a:xfrm>
            <a:off x="1270635" y="1299845"/>
            <a:ext cx="10000615" cy="494982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003425" y="1019175"/>
            <a:ext cx="2844800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SoundPool</a:t>
            </a:r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1143635" y="266700"/>
            <a:ext cx="50806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11.1.2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SoundPool类播放音频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2226310" y="2277110"/>
            <a:ext cx="8168640" cy="238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SoundPool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类的构造方法中传递的参数含义如下：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18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maxStreams</a:t>
            </a:r>
            <a:r>
              <a:rPr lang="zh-CN" altLang="en-US" sz="1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：指定可以容纳多少个音频</a:t>
            </a:r>
            <a:endParaRPr lang="en-US" altLang="zh-CN" sz="18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18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streamType</a:t>
            </a:r>
            <a:r>
              <a:rPr lang="zh-CN" altLang="en-US" sz="1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：用于指定音频类型。</a:t>
            </a:r>
            <a:endParaRPr lang="en-US" altLang="zh-CN" sz="18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18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srcQuality</a:t>
            </a:r>
            <a:r>
              <a:rPr lang="zh-CN" altLang="en-US" sz="1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：用于指定音频的品质，默认值为</a:t>
            </a:r>
            <a:r>
              <a:rPr lang="en-US" altLang="zh-CN" sz="1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1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2350770" y="4509770"/>
            <a:ext cx="8195310" cy="556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SoundPool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soundpool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SoundPool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10,AudioManager.STREAM_SYSTEM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0);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390140" y="4558030"/>
            <a:ext cx="8109585" cy="46037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575050" y="5386390"/>
            <a:ext cx="5471160" cy="441956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创建一个可以容纳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个音频的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SoundPool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6095246" y="5018251"/>
            <a:ext cx="0" cy="382714"/>
          </a:xfrm>
          <a:prstGeom prst="straightConnector1">
            <a:avLst/>
          </a:prstGeom>
          <a:noFill/>
          <a:ln w="2222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390140" y="1773555"/>
            <a:ext cx="8032115" cy="57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SoundPool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maxStreams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streamType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srcQuality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原创设计师QQ598969553          _3"/>
          <p:cNvSpPr/>
          <p:nvPr/>
        </p:nvSpPr>
        <p:spPr>
          <a:xfrm>
            <a:off x="1270635" y="1371600"/>
            <a:ext cx="10000615" cy="481965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328545" y="1090930"/>
            <a:ext cx="219900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加载音频文件</a:t>
            </a:r>
            <a:endParaRPr 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1143635" y="266700"/>
            <a:ext cx="50806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11.1.2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SoundPool类播放音频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内容占位符 2"/>
          <p:cNvSpPr txBox="1"/>
          <p:nvPr/>
        </p:nvSpPr>
        <p:spPr bwMode="auto">
          <a:xfrm>
            <a:off x="1414780" y="1701165"/>
            <a:ext cx="9424035" cy="300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>
              <a:lnSpc>
                <a:spcPct val="150000"/>
              </a:lnSpc>
              <a:spcBef>
                <a:spcPct val="2000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SoundPool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对象后，接着调用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load()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方法来加载音频文件。根据传递参数的不同，有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load()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load (Context context,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resId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priority)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：通过指定的资源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加载音频文件。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load (String path,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priority)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：通过音频文件的路径加载音。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load 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AssetFileDescriptor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afd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priority)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AssetFileDescriptor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所对应的文件中加载音频。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03425" y="4797425"/>
            <a:ext cx="8546465" cy="800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soundpool.load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(this,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R.raw.alarm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1);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359025" y="4967288"/>
            <a:ext cx="4543425" cy="46037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7406005" y="4814118"/>
            <a:ext cx="2349500" cy="783225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通过资源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加载音频文件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alarm.wav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6886957" y="5195859"/>
            <a:ext cx="518966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原创设计师QQ598969553          _3"/>
          <p:cNvSpPr/>
          <p:nvPr/>
        </p:nvSpPr>
        <p:spPr>
          <a:xfrm>
            <a:off x="1270635" y="1371600"/>
            <a:ext cx="10000615" cy="527748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328545" y="1090930"/>
            <a:ext cx="219900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播放音频文件</a:t>
            </a:r>
            <a:endParaRPr 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1143635" y="266700"/>
            <a:ext cx="50806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11.1.2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SoundPool类播放音频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内容占位符 2"/>
          <p:cNvSpPr txBox="1"/>
          <p:nvPr/>
        </p:nvSpPr>
        <p:spPr bwMode="auto">
          <a:xfrm>
            <a:off x="1667343" y="4437839"/>
            <a:ext cx="8280920" cy="63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>
              <a:lnSpc>
                <a:spcPct val="150000"/>
              </a:lnSpc>
              <a:spcBef>
                <a:spcPct val="2000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播放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文件夹中的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sound.wav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音频文件的示例代码如下：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</a:pPr>
            <a:endParaRPr lang="en-US" altLang="zh-CN" sz="2000" dirty="0"/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</a:pPr>
            <a:endParaRPr lang="en-US" altLang="zh-CN" sz="2000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703636" y="1701581"/>
            <a:ext cx="8280920" cy="676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>
              <a:lnSpc>
                <a:spcPct val="150000"/>
              </a:lnSpc>
              <a:spcBef>
                <a:spcPct val="2000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SoundPool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play()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方法可播放指定的音频，具体如下：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</a:pPr>
            <a:endParaRPr lang="en-US" altLang="zh-CN" sz="2000" dirty="0"/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</a:pPr>
            <a:endParaRPr lang="en-US" altLang="zh-CN" sz="2000" dirty="0"/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</a:pPr>
            <a:endParaRPr lang="en-US" altLang="zh-CN" sz="2000" dirty="0"/>
          </a:p>
        </p:txBody>
      </p:sp>
      <p:sp>
        <p:nvSpPr>
          <p:cNvPr id="5" name="TextBox 5"/>
          <p:cNvSpPr txBox="1"/>
          <p:nvPr/>
        </p:nvSpPr>
        <p:spPr>
          <a:xfrm>
            <a:off x="2032635" y="5113655"/>
            <a:ext cx="8598535" cy="1296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soundpool.play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soundpool.load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MainActivity.this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R.raw.sound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1), 1, 1, 0, 0, 1);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850" y="2449195"/>
            <a:ext cx="8842375" cy="1149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play 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soundID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float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leftVolume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float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rightVolume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priority,</a:t>
            </a:r>
            <a:endParaRPr lang="en-US" altLang="zh-CN" sz="2000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loop, float rate)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926715" y="2584133"/>
            <a:ext cx="1468755" cy="3960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3646537" y="2972784"/>
            <a:ext cx="0" cy="430057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圆角矩形 14"/>
          <p:cNvSpPr/>
          <p:nvPr/>
        </p:nvSpPr>
        <p:spPr bwMode="auto">
          <a:xfrm>
            <a:off x="2659380" y="3403032"/>
            <a:ext cx="1868170" cy="408172"/>
          </a:xfrm>
          <a:prstGeom prst="roundRect">
            <a:avLst/>
          </a:prstGeom>
          <a:solidFill>
            <a:srgbClr val="0075CC"/>
          </a:solidFill>
          <a:ln>
            <a:solidFill>
              <a:srgbClr val="0075CC">
                <a:alpha val="91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要播放的音频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395470" y="2565718"/>
            <a:ext cx="2046605" cy="3960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5323971" y="2966077"/>
            <a:ext cx="0" cy="430057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圆角矩形 17"/>
          <p:cNvSpPr/>
          <p:nvPr/>
        </p:nvSpPr>
        <p:spPr bwMode="auto">
          <a:xfrm>
            <a:off x="4583430" y="3400504"/>
            <a:ext cx="1617345" cy="408148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左声道的音量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527165" y="2584133"/>
            <a:ext cx="2223135" cy="3960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7607118" y="2997827"/>
            <a:ext cx="0" cy="430057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6819049" y="3445879"/>
            <a:ext cx="1634557" cy="408194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右声道的音量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8750300" y="2571750"/>
            <a:ext cx="1541780" cy="3960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9551537" y="2966077"/>
            <a:ext cx="0" cy="430057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圆角矩形 25"/>
          <p:cNvSpPr/>
          <p:nvPr/>
        </p:nvSpPr>
        <p:spPr bwMode="auto">
          <a:xfrm>
            <a:off x="8544989" y="3392992"/>
            <a:ext cx="2145294" cy="408194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播放音频的优先级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926715" y="2996248"/>
            <a:ext cx="1037590" cy="3960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3427996" y="3408695"/>
            <a:ext cx="0" cy="430057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圆角矩形 29"/>
          <p:cNvSpPr/>
          <p:nvPr/>
        </p:nvSpPr>
        <p:spPr bwMode="auto">
          <a:xfrm>
            <a:off x="2491892" y="3791772"/>
            <a:ext cx="1872208" cy="408194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循环播放的次数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3964305" y="3004503"/>
            <a:ext cx="1223645" cy="3960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4655416" y="3400688"/>
            <a:ext cx="0" cy="430057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圆角矩形 32"/>
          <p:cNvSpPr/>
          <p:nvPr/>
        </p:nvSpPr>
        <p:spPr bwMode="auto">
          <a:xfrm>
            <a:off x="4223529" y="3821865"/>
            <a:ext cx="1197270" cy="408194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播放速率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8" grpId="0" bldLvl="0" animBg="1"/>
      <p:bldP spid="18" grpId="1" bldLvl="0" animBg="1"/>
      <p:bldP spid="8" grpId="0" bldLvl="0" animBg="1"/>
      <p:bldP spid="8" grpId="1" bldLvl="0" animBg="1"/>
      <p:bldP spid="13" grpId="0" bldLvl="0" animBg="1"/>
      <p:bldP spid="13" grpId="1" bldLvl="0" animBg="1"/>
      <p:bldP spid="24" grpId="0" bldLvl="0" animBg="1"/>
      <p:bldP spid="24" grpId="1" bldLvl="0" animBg="1"/>
      <p:bldP spid="26" grpId="0" bldLvl="0" animBg="1"/>
      <p:bldP spid="26" grpId="1" bldLvl="0" animBg="1"/>
      <p:bldP spid="28" grpId="0" bldLvl="0" animBg="1"/>
      <p:bldP spid="28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3" grpId="0" bldLvl="0" animBg="1"/>
      <p:bldP spid="33" grpId="1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932830"/>
            <a:ext cx="979308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接下来我们通过一个弹钢琴的案例来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演示SoundPool类的使用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本案例的界面效果如下图所示。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00474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03580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050" y="1994535"/>
            <a:ext cx="171323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35798" y="2793603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</a:t>
            </a:r>
            <a:r>
              <a:rPr lang="zh-CN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资源信息</a:t>
            </a: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245157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328679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358515" y="1665605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SoundPool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cn.itcast.soundpool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279142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2822477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11.1.3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实战演练—弹钢琴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98968" y="359687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90016" y="401831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497000" y="359469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538375" y="362575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90713" y="4305538"/>
            <a:ext cx="20796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创建背景选择器：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981126" y="478666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" name="椭圆 20"/>
          <p:cNvSpPr/>
          <p:nvPr/>
        </p:nvSpPr>
        <p:spPr bwMode="auto">
          <a:xfrm rot="574600">
            <a:off x="1488745" y="430335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530120" y="433441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81188" y="5157708"/>
            <a:ext cx="23082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设置界面横屏显示：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50646" y="559057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椭圆 25"/>
          <p:cNvSpPr/>
          <p:nvPr/>
        </p:nvSpPr>
        <p:spPr bwMode="auto">
          <a:xfrm rot="574600">
            <a:off x="1479220" y="515552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520595" y="518658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06850" y="4832350"/>
            <a:ext cx="4308475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设置MainActivity对应的&lt;activity&gt;标签中的属性screenOrientation的值为landscape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19525" y="4274820"/>
            <a:ext cx="4033520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创建背景选择器icon_do_selector.xml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618230" y="3566795"/>
            <a:ext cx="4142740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放置7个ImageView控件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63" y="2477440"/>
            <a:ext cx="3280576" cy="2024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3619500" y="2533650"/>
            <a:ext cx="519620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将音频文件导入到程序中的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raw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文件夹中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将界面图片导入到程序中的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drawable-hdpi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81188" y="589684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实现界面功能：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952551" y="632971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5" name="椭圆 34"/>
          <p:cNvSpPr/>
          <p:nvPr/>
        </p:nvSpPr>
        <p:spPr bwMode="auto">
          <a:xfrm rot="574600">
            <a:off x="1479220" y="589466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" name="TextBox 10"/>
          <p:cNvSpPr txBox="1">
            <a:spLocks noChangeArrowheads="1"/>
          </p:cNvSpPr>
          <p:nvPr/>
        </p:nvSpPr>
        <p:spPr bwMode="auto">
          <a:xfrm>
            <a:off x="1520595" y="592572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94100" y="5617845"/>
            <a:ext cx="4634865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在MainActivity中通过SoundPool类的play()方法实现播放每个钢琴按键的音乐功能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12" grpId="0"/>
      <p:bldP spid="14" grpId="0" bldLvl="0" animBg="1"/>
      <p:bldP spid="15" grpId="0"/>
      <p:bldP spid="18" grpId="0"/>
      <p:bldP spid="21" grpId="0" bldLvl="0" animBg="1"/>
      <p:bldP spid="22" grpId="0"/>
      <p:bldP spid="24" grpId="0"/>
      <p:bldP spid="26" grpId="0" bldLvl="0" animBg="1"/>
      <p:bldP spid="27" grpId="0"/>
      <p:bldP spid="29" grpId="0"/>
      <p:bldP spid="30" grpId="0"/>
      <p:bldP spid="31" grpId="0"/>
      <p:bldP spid="23" grpId="0"/>
      <p:bldP spid="33" grpId="0"/>
      <p:bldP spid="35" grpId="0" bldLvl="0" animBg="1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136140" y="1989455"/>
            <a:ext cx="8260080" cy="688340"/>
            <a:chOff x="978872" y="1800500"/>
            <a:chExt cx="5509329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509329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MediaPlayer类与SoundPool类的使用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，能够实现播放音频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文件的功能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136284" y="3025426"/>
            <a:ext cx="8294370" cy="685959"/>
            <a:chOff x="978872" y="2570437"/>
            <a:chExt cx="5908282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908282" cy="51423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VideoView类的使用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，能够实现播放视频文件的功能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136284" y="4037608"/>
            <a:ext cx="8317230" cy="688340"/>
            <a:chOff x="978872" y="3338787"/>
            <a:chExt cx="5924566" cy="516135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924566" cy="516135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  <a:buClrTx/>
                <a:buSzTx/>
                <a:buFontTx/>
                <a:defRPr/>
              </a:pP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掌握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MediaPlayer类与SurfaceView类的使用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，能够实现播放视频文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  <a:p>
              <a:pPr algn="l">
                <a:lnSpc>
                  <a:spcPct val="120000"/>
                </a:lnSpc>
                <a:buClrTx/>
                <a:buSzTx/>
                <a:buFontTx/>
                <a:defRPr/>
              </a:pP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件的功能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视频</a:t>
            </a: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播放</a:t>
            </a:r>
            <a:endParaRPr lang="zh-CN" altLang="en-US" sz="48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90955" y="2809240"/>
            <a:ext cx="2070735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 </a:t>
            </a:r>
            <a:r>
              <a:rPr 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视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频播放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086985" y="2997835"/>
            <a:ext cx="602996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MediaPlayer类与SurfaceView类的使用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，能够实现播放视频文件的功能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69263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/>
          <p:cNvSpPr txBox="1"/>
          <p:nvPr/>
        </p:nvSpPr>
        <p:spPr bwMode="auto">
          <a:xfrm>
            <a:off x="4583430" y="1918335"/>
            <a:ext cx="3968750" cy="57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VideoView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控件</a:t>
            </a:r>
            <a:r>
              <a:rPr kumimoji="0" 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的常用方法</a:t>
            </a:r>
            <a:endParaRPr kumimoji="0" 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50806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VideoView控件播放视频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999105" y="2566670"/>
          <a:ext cx="6848475" cy="37007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3450"/>
                <a:gridCol w="4645025"/>
              </a:tblGrid>
              <a:tr h="5238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方法名称</a:t>
                      </a:r>
                      <a:endParaRPr lang="zh-CN" altLang="en-US" sz="20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91432" marR="91432" marT="45716" marB="45716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功能描述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setVideoPath()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设置要播放的视频文件的位置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start()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开始或继续播放视频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pause()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暂停播放视频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resume()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将视频重新开始播放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seekTo()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从指定位置开始播放视频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isPlaying()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判断当前是否正在播放视频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getDuration()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获取载入的视频文件的时长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" name="内容占位符 2"/>
          <p:cNvSpPr txBox="1"/>
          <p:nvPr/>
        </p:nvSpPr>
        <p:spPr bwMode="auto">
          <a:xfrm>
            <a:off x="1703070" y="981710"/>
            <a:ext cx="931672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Android系统中的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VideoView控件就是播放视频用的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，借助它可以完成一个简易的视频播放器。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原创设计师QQ598969553          _3"/>
          <p:cNvSpPr/>
          <p:nvPr/>
        </p:nvSpPr>
        <p:spPr>
          <a:xfrm>
            <a:off x="1270635" y="1341755"/>
            <a:ext cx="10000615" cy="521208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328545" y="1090930"/>
            <a:ext cx="285559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VideoView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50806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VideoView控件播放视频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内容占位符 2"/>
          <p:cNvSpPr txBox="1"/>
          <p:nvPr/>
        </p:nvSpPr>
        <p:spPr bwMode="auto">
          <a:xfrm>
            <a:off x="1918970" y="1557655"/>
            <a:ext cx="7975600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在布局文件中添加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VideoView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控件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01545" y="2084705"/>
            <a:ext cx="7693025" cy="1985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&lt;VideoView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android:id="@+id/videoview"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android:layout_width="match_parent"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android:layout_height="match_parent" /&gt;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内容占位符 2"/>
          <p:cNvSpPr txBox="1"/>
          <p:nvPr/>
        </p:nvSpPr>
        <p:spPr bwMode="auto">
          <a:xfrm>
            <a:off x="1918970" y="3933825"/>
            <a:ext cx="7975600" cy="57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algn="l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视频的播放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01545" y="4455160"/>
            <a:ext cx="7693025" cy="1852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VideoView videoView = (VideoView) findViewById(R.id.videoview);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videoView.setVideoPath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sdcard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apple.avi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videoView.setVideoURI(Uri.parse("http://www.xxx.avi"));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videoView.start();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451735" y="5013960"/>
            <a:ext cx="4926965" cy="46037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7915820" y="5052134"/>
            <a:ext cx="1659414" cy="412972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播放本地视频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>
            <a:off x="7385670" y="5258127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33"/>
          <p:cNvSpPr/>
          <p:nvPr/>
        </p:nvSpPr>
        <p:spPr bwMode="auto">
          <a:xfrm>
            <a:off x="2462530" y="5472748"/>
            <a:ext cx="5535295" cy="3960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8520706" y="5465098"/>
            <a:ext cx="1681615" cy="403446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加载网络视频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7997809" y="5671045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32" grpId="0" bldLvl="0" animBg="1"/>
      <p:bldP spid="32" grpId="1" bldLvl="0" animBg="1"/>
      <p:bldP spid="34" grpId="0" bldLvl="0" animBg="1"/>
      <p:bldP spid="35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/>
          <p:nvPr/>
        </p:nvSpPr>
        <p:spPr bwMode="auto">
          <a:xfrm>
            <a:off x="1558290" y="1845310"/>
            <a:ext cx="880046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MediaController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包含媒体播放器（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MediaPlayer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）控件的视图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，包含了一些典型的按钮如：播放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暂停（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Play/ Pause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）、倒带（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Rewind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）、快进（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 Forward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）与进度滑动器（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progress slider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）。它管理媒体播放器（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MediaController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）的状态以保持控件的同步。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34870" y="3971290"/>
            <a:ext cx="7693025" cy="1501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MediaController controller = new MediaController(context);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videoView.setMediaController(controller);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456815" y="4607878"/>
            <a:ext cx="4720590" cy="46037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7551420" y="4638754"/>
            <a:ext cx="1413510" cy="408148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绑定控制器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7191168" y="4838218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原创设计师QQ598969553          _3"/>
          <p:cNvSpPr/>
          <p:nvPr/>
        </p:nvSpPr>
        <p:spPr>
          <a:xfrm>
            <a:off x="1486535" y="1485265"/>
            <a:ext cx="9361805" cy="456120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422525" y="1196975"/>
            <a:ext cx="1855470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添加控制器</a:t>
            </a:r>
            <a:endParaRPr 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50806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VideoView控件播放视频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932830"/>
            <a:ext cx="979308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接下来我们通过一个播放视频的案例来演示如何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使用VideoView控件播放视频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本案例的界面效果如下图所示。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29176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32282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050" y="2281555"/>
            <a:ext cx="171323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543" y="316888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</a:t>
            </a:r>
            <a:r>
              <a:rPr lang="zh-CN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视频文件</a:t>
            </a: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273859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357381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358515" y="1952625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VideoView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cn.itcast.videoview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307844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3109497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11.2.2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实战演练—VideoView视频播放器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98968" y="388389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90016" y="430533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497000" y="388171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538375" y="391277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90713" y="4592558"/>
            <a:ext cx="23082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实现视频播放功能：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981126" y="507368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" name="椭圆 20"/>
          <p:cNvSpPr/>
          <p:nvPr/>
        </p:nvSpPr>
        <p:spPr bwMode="auto">
          <a:xfrm rot="574600">
            <a:off x="1488745" y="459037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530120" y="462143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81188" y="5444728"/>
            <a:ext cx="13938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运行结果：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50646" y="587759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椭圆 25"/>
          <p:cNvSpPr/>
          <p:nvPr/>
        </p:nvSpPr>
        <p:spPr bwMode="auto">
          <a:xfrm rot="574600">
            <a:off x="1479220" y="544254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520595" y="547360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41980" y="5396865"/>
            <a:ext cx="4743450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运行上述程序，点击界面上的播放按钮播放视频。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83355" y="4351020"/>
            <a:ext cx="4033520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在MainActivity中创建一个play()方法，在该方法中实现视频播放功能。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2" descr="C:\Users\Administrator\Desktop\图片2.png图片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62085" y="1665605"/>
            <a:ext cx="2756535" cy="43567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3618230" y="3105785"/>
            <a:ext cx="4210050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将音频文件导入到程序中的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raw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文件夹中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46805" y="3543300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个ImageView控件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放置1个VideoView控件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12" grpId="0"/>
      <p:bldP spid="14" grpId="0" bldLvl="0" animBg="1"/>
      <p:bldP spid="15" grpId="0"/>
      <p:bldP spid="18" grpId="0"/>
      <p:bldP spid="21" grpId="0" bldLvl="0" animBg="1"/>
      <p:bldP spid="22" grpId="0"/>
      <p:bldP spid="24" grpId="0"/>
      <p:bldP spid="26" grpId="0" bldLvl="0" animBg="1"/>
      <p:bldP spid="27" grpId="0"/>
      <p:bldP spid="29" grpId="0"/>
      <p:bldP spid="30" grpId="0"/>
      <p:bldP spid="23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11.2.2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实战演练—VideoView视频播放器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 descr="图片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6625" y="1413510"/>
            <a:ext cx="3068955" cy="48348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图片 2" descr="图片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410" y="1413510"/>
            <a:ext cx="3068955" cy="48348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原创设计师QQ598969553          _3"/>
          <p:cNvSpPr/>
          <p:nvPr/>
        </p:nvSpPr>
        <p:spPr>
          <a:xfrm>
            <a:off x="1270635" y="1341755"/>
            <a:ext cx="9504045" cy="537972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328545" y="1090930"/>
            <a:ext cx="3072130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SurfaceView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778256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11.2.3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MediaPlayer类和SurfaceView控件播放视频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内容占位符 2"/>
          <p:cNvSpPr txBox="1"/>
          <p:nvPr/>
        </p:nvSpPr>
        <p:spPr bwMode="auto">
          <a:xfrm>
            <a:off x="1414145" y="1701800"/>
            <a:ext cx="8825865" cy="4738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>
              <a:lnSpc>
                <a:spcPct val="150000"/>
              </a:lnSpc>
              <a:spcBef>
                <a:spcPct val="20000"/>
              </a:spcBef>
              <a:buFontTx/>
              <a:buNone/>
              <a:defRPr/>
            </a:pPr>
            <a:r>
              <a:rPr kumimoji="0" sz="2000" b="0" i="0" u="none" strike="noStrike" kern="0" cap="none" spc="0" normalizeH="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使用VideoView控件播放视频时消耗的系统内存比较大。为此Android系统提供另一种播放视频的方式，就是将MediaPlayer类和SurfaceView控件结合使用。其中，MediaPlayer用于播放视频，SurfaceView控件用于显示视频图像。</a:t>
            </a:r>
            <a:endParaRPr kumimoji="0" sz="2000" b="0" i="0" u="none" strike="noStrike" kern="0" cap="none" spc="0" normalizeH="0" baseline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  <a:buFontTx/>
              <a:buNone/>
              <a:defRPr/>
            </a:pPr>
            <a:r>
              <a:rPr kumimoji="0" sz="2000" b="0" i="0" u="none" strike="noStrike" kern="0" cap="none" spc="0" normalizeH="0" baseline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SurfaceView</a:t>
            </a:r>
            <a:r>
              <a:rPr kumimoji="0" sz="2000" b="0" i="0" u="none" strike="noStrike" kern="0" cap="none" spc="0" normalizeH="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继承自View，它是显示图像的控件，具有</a:t>
            </a:r>
            <a:r>
              <a:rPr kumimoji="0" sz="2000" b="0" i="0" u="none" strike="noStrike" kern="0" cap="none" spc="0" normalizeH="0" baseline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双缓冲技术</a:t>
            </a:r>
            <a:r>
              <a:rPr kumimoji="0" sz="2000" b="0" i="0" u="none" strike="noStrike" kern="0" cap="none" spc="0" normalizeH="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，即它内部有两个线程，分别用于更新界面和后台计算，当完成各自的任务后可以无限循环交替更新和计算。SurfaceView控件的这种特性</a:t>
            </a:r>
            <a:r>
              <a:rPr kumimoji="0" sz="2000" b="0" i="0" u="none" strike="noStrike" kern="0" cap="none" spc="0" normalizeH="0" baseline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可以避免画图任务繁重而造成主线程阻塞，从而提高程序的性能</a:t>
            </a:r>
            <a:r>
              <a:rPr kumimoji="0" lang="zh-CN" sz="2000" b="0" i="0" u="none" strike="noStrike" kern="0" cap="none" spc="0" normalizeH="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0" sz="2000" b="0" i="0" u="none" strike="noStrike" kern="0" cap="none" spc="0" normalizeH="0" baseline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  <a:buFontTx/>
              <a:buNone/>
              <a:defRPr/>
            </a:pPr>
            <a:r>
              <a:rPr kumimoji="0" sz="2000" b="0" i="0" u="none" strike="noStrike" kern="0" cap="none" spc="0" normalizeH="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在游戏开发中会常用到SurfaceView控件，例如游戏中的背景、人物、动画等。</a:t>
            </a:r>
            <a:endParaRPr kumimoji="0" sz="2000" b="0" i="0" u="none" strike="noStrike" kern="0" cap="none" spc="0" normalizeH="0" baseline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原创设计师QQ598969553          _3"/>
          <p:cNvSpPr/>
          <p:nvPr/>
        </p:nvSpPr>
        <p:spPr>
          <a:xfrm>
            <a:off x="1270635" y="1341755"/>
            <a:ext cx="9504045" cy="496316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328545" y="1090930"/>
            <a:ext cx="3072130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SurfaceView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控件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778256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11.2.3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MediaPlayer类和SurfaceView控件播放视频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内容占位符 2"/>
          <p:cNvSpPr txBox="1"/>
          <p:nvPr/>
        </p:nvSpPr>
        <p:spPr bwMode="auto">
          <a:xfrm>
            <a:off x="1703070" y="1628775"/>
            <a:ext cx="834009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>
              <a:lnSpc>
                <a:spcPct val="150000"/>
              </a:lnSpc>
              <a:spcBef>
                <a:spcPct val="20000"/>
              </a:spcBef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在布局文件中添加</a:t>
            </a:r>
            <a:r>
              <a:rPr lang="en-US" altLang="zh-CN" sz="20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SurfaceView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控件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TextBox 27"/>
          <p:cNvSpPr txBox="1"/>
          <p:nvPr/>
        </p:nvSpPr>
        <p:spPr>
          <a:xfrm>
            <a:off x="2201545" y="2133600"/>
            <a:ext cx="7693025" cy="1901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SurfaceView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="@+id/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surfaceview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"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android:layout_width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fill_parent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android:layout_height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fill_parent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/&gt;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918653" y="3887204"/>
            <a:ext cx="7975600" cy="586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algn="l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sz="2000" kern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000" kern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获取界面显示容器并设置类型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29"/>
          <p:cNvSpPr txBox="1"/>
          <p:nvPr/>
        </p:nvSpPr>
        <p:spPr>
          <a:xfrm>
            <a:off x="2201228" y="4473946"/>
            <a:ext cx="7693025" cy="14835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>
              <a:buClrTx/>
              <a:buSzTx/>
              <a:buNone/>
            </a:pPr>
            <a:r>
              <a:rPr lang="en-US" altLang="zh-CN" dirty="0"/>
              <a:t>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SurfaceView view = (SurfaceView)findViewById(R.id.sv);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SurfaceHolder holder = view.getHolder();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holder.setType(SurfaceHolder.SURFACE_TYPE_PUSH_BUFFERS);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489835" y="5101273"/>
            <a:ext cx="4039235" cy="3960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7051675" y="4945227"/>
            <a:ext cx="2947035" cy="717856"/>
          </a:xfrm>
          <a:prstGeom prst="roundRect">
            <a:avLst/>
          </a:prstGeom>
          <a:solidFill>
            <a:srgbClr val="0075CC">
              <a:alpha val="91000"/>
            </a:srgbClr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获取SurfaceView控件的管理器SurfaceHolder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6528845" y="5299333"/>
            <a:ext cx="522785" cy="0"/>
          </a:xfrm>
          <a:prstGeom prst="straightConnector1">
            <a:avLst/>
          </a:prstGeom>
          <a:noFill/>
          <a:ln w="2222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 bwMode="auto">
          <a:xfrm>
            <a:off x="2489835" y="5491798"/>
            <a:ext cx="6174740" cy="3960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305300" y="6247832"/>
            <a:ext cx="2746375" cy="408172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SurfaceHolder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类型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5663723" y="5888006"/>
            <a:ext cx="0" cy="360040"/>
          </a:xfrm>
          <a:prstGeom prst="straightConnector1">
            <a:avLst/>
          </a:prstGeom>
          <a:noFill/>
          <a:ln w="28575" cap="flat" cmpd="sng" algn="ctr">
            <a:solidFill>
              <a:srgbClr val="0075CC">
                <a:alpha val="94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bldLvl="0" animBg="1"/>
      <p:bldP spid="10" grpId="0" bldLvl="0" animBg="1"/>
      <p:bldP spid="10" grpId="1" bldLvl="0" animBg="1"/>
      <p:bldP spid="12" grpId="0" bldLvl="0" animBg="1"/>
      <p:bldP spid="12" grpId="1" bldLvl="0" animBg="1"/>
      <p:bldP spid="13" grpId="0" bldLvl="0" animBg="1"/>
      <p:bldP spid="13" grpId="1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29105" y="1125855"/>
            <a:ext cx="9389745" cy="5478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holder.addCallback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(new Callback() {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@Override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public void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surfaceDestroyed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SurfaceHolder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holder) {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Log.i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TAG","surface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被销毁了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");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}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@Override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public void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surfaceCreated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SurfaceHolder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holder) {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Log.i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TAG","surface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被创建好了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");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}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@Override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public void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surfaceChanged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SurfaceHolder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holder,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format,int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width,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height) {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Log.i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TAG","surface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的大小发生变化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");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}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});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789045" y="3542983"/>
            <a:ext cx="3736975" cy="46037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8050530" y="3569285"/>
            <a:ext cx="2483485" cy="408406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Surface被创建时调用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7532325" y="3773304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 bwMode="auto">
          <a:xfrm>
            <a:off x="3706495" y="2088198"/>
            <a:ext cx="4002405" cy="46037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8209915" y="2123009"/>
            <a:ext cx="2508250" cy="411072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Surface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被销毁时调用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7698313" y="2318149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 bwMode="auto">
          <a:xfrm>
            <a:off x="3935095" y="5040313"/>
            <a:ext cx="6864350" cy="3960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5572125" y="5837505"/>
            <a:ext cx="3498850" cy="408406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Surface的大小发生变化时调用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7319591" y="5445884"/>
            <a:ext cx="4180" cy="391398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itle 1"/>
          <p:cNvSpPr txBox="1"/>
          <p:nvPr/>
        </p:nvSpPr>
        <p:spPr>
          <a:xfrm>
            <a:off x="1143635" y="266700"/>
            <a:ext cx="778256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11.2.3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MediaPlayer类和SurfaceView控件播放视频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原创设计师QQ598969553          _3"/>
          <p:cNvSpPr/>
          <p:nvPr/>
        </p:nvSpPr>
        <p:spPr>
          <a:xfrm>
            <a:off x="1363345" y="1088390"/>
            <a:ext cx="10165080" cy="561975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原创设计师QQ598969553          _6"/>
          <p:cNvSpPr/>
          <p:nvPr/>
        </p:nvSpPr>
        <p:spPr>
          <a:xfrm>
            <a:off x="2421255" y="837565"/>
            <a:ext cx="328993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回调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addCallback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8" grpId="1" bldLvl="0" animBg="1"/>
      <p:bldP spid="9" grpId="0" bldLvl="0" animBg="1"/>
      <p:bldP spid="9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8" grpId="0" bldLvl="0" animBg="1"/>
      <p:bldP spid="18" grpId="1" bldLvl="0" animBg="1"/>
      <p:bldP spid="19" grpId="0" bldLvl="0" animBg="1"/>
      <p:bldP spid="19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5" y="1433220"/>
            <a:ext cx="10151132" cy="196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手机硬件的不断提升，手机已经成为人们日常生活中必不可少的设备，设备里面的多媒体资源想必是很多人的兴趣所在。多媒体资源一般包括音频、视频等，Android系统针对不同的多媒体提供了不同的类进行支持。接下来，本章将针对</a:t>
            </a:r>
            <a:r>
              <a:rPr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多媒体应用中的</a:t>
            </a:r>
            <a:r>
              <a:rPr 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音频、</a:t>
            </a:r>
            <a:r>
              <a:rPr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操作进行讲解。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06952" y="3718484"/>
            <a:ext cx="4551518" cy="27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699946" y="4094625"/>
            <a:ext cx="3210452" cy="1800200"/>
          </a:xfrm>
          <a:prstGeom prst="rect">
            <a:avLst/>
          </a:prstGeom>
          <a:blipFill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原创设计师QQ598969553          _3"/>
          <p:cNvSpPr/>
          <p:nvPr/>
        </p:nvSpPr>
        <p:spPr>
          <a:xfrm>
            <a:off x="1309370" y="1341755"/>
            <a:ext cx="9504045" cy="496316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328545" y="1090930"/>
            <a:ext cx="166560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播放视频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778256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11.2.3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MediaPlayer类和SurfaceView控件播放视频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1630741" y="1735718"/>
            <a:ext cx="8496944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>
              <a:lnSpc>
                <a:spcPct val="15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zh-CN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20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MediaPlayer</a:t>
            </a:r>
            <a:r>
              <a:rPr lang="zh-CN" altLang="zh-CN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类播放音频与播放视频的步骤类似，唯一不同的是，播放视频需要把视频显示在</a:t>
            </a:r>
            <a:r>
              <a:rPr lang="en-US" altLang="zh-CN" sz="20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SurfaceView</a:t>
            </a:r>
            <a:r>
              <a:rPr lang="zh-CN" altLang="zh-CN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控件上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71370" y="3175635"/>
            <a:ext cx="7980045" cy="27165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MediaPlayer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mediaplayer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new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MediaPlayer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mediaplayer.setAudioStreamType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AudioManager.STREAM_MUSIC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mediaplayer.setDataSource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("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视频资源路径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");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mediaplayer.setDisplay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(holder);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mediaplayer.prepareAsync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();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mediaplayer.start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();        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95365" y="3840163"/>
            <a:ext cx="3571240" cy="3960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7821336" y="4247791"/>
            <a:ext cx="2141511" cy="453224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设置视频文件路径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7298551" y="4438208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 bwMode="auto">
          <a:xfrm>
            <a:off x="2318385" y="4652963"/>
            <a:ext cx="3559810" cy="3960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 flipV="1">
            <a:off x="7967345" y="3454400"/>
            <a:ext cx="0" cy="360045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圆角矩形 28"/>
          <p:cNvSpPr/>
          <p:nvPr/>
        </p:nvSpPr>
        <p:spPr bwMode="auto">
          <a:xfrm>
            <a:off x="6883864" y="3027902"/>
            <a:ext cx="2166929" cy="412978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设置视频声音类型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328545" y="4261803"/>
            <a:ext cx="4970145" cy="3960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5894839" y="4851395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圆角矩形 25"/>
          <p:cNvSpPr/>
          <p:nvPr/>
        </p:nvSpPr>
        <p:spPr bwMode="auto">
          <a:xfrm>
            <a:off x="6433820" y="4557087"/>
            <a:ext cx="2840355" cy="714992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SurfaceView控件与MediaPlayer类进行关联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328545" y="5040948"/>
            <a:ext cx="3255645" cy="46037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>
            <a:off x="5572770" y="5270864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圆角矩形 33"/>
          <p:cNvSpPr/>
          <p:nvPr/>
        </p:nvSpPr>
        <p:spPr bwMode="auto">
          <a:xfrm>
            <a:off x="6095365" y="5067481"/>
            <a:ext cx="2830830" cy="408578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将视频文件解析到内存中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2322195" y="5483543"/>
            <a:ext cx="2251075" cy="3960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4575959" y="5703698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圆角矩形 39"/>
          <p:cNvSpPr/>
          <p:nvPr/>
        </p:nvSpPr>
        <p:spPr bwMode="auto">
          <a:xfrm>
            <a:off x="5101865" y="5498427"/>
            <a:ext cx="1203971" cy="408576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播放视频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2" grpId="1" bldLvl="0" animBg="1"/>
      <p:bldP spid="23" grpId="0" bldLvl="0" animBg="1"/>
      <p:bldP spid="23" grpId="1" bldLvl="0" animBg="1"/>
      <p:bldP spid="25" grpId="0" bldLvl="0" animBg="1"/>
      <p:bldP spid="25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26" grpId="0" bldLvl="0" animBg="1"/>
      <p:bldP spid="26" grpId="1" bldLvl="0" animBg="1"/>
      <p:bldP spid="32" grpId="0" bldLvl="0" animBg="1"/>
      <p:bldP spid="32" grpId="1" bldLvl="0" animBg="1"/>
      <p:bldP spid="34" grpId="0" bldLvl="0" animBg="1"/>
      <p:bldP spid="34" grpId="1" bldLvl="0" animBg="1"/>
      <p:bldP spid="38" grpId="0" bldLvl="0" animBg="1"/>
      <p:bldP spid="38" grpId="1" bldLvl="0" animBg="1"/>
      <p:bldP spid="40" grpId="0" bldLvl="0" animBg="1"/>
      <p:bldP spid="40" grpId="1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932830"/>
            <a:ext cx="979308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接下来我们通过一个播放视频的案例来演示如何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使用SurfaceView控件与MediaPlayer类播放视频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本案例的界面效果如下图所示。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07650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10755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050" y="2066290"/>
            <a:ext cx="171323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35798" y="286535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</a:t>
            </a:r>
            <a:r>
              <a:rPr lang="zh-CN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资源文件</a:t>
            </a: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252333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335854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358515" y="1737360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SurfaceView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cn.itcast.surfaceview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286317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289423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46805" y="2865755"/>
            <a:ext cx="4315460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将视频文件导入到程序中的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C:\Users\Administrator\Desktop\图片5.png图片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471535" y="2205990"/>
            <a:ext cx="3527425" cy="2159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11.2.4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实战演练—SurfaceView视频播放器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27543" y="415059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放置界面控件</a:t>
            </a: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90016" y="464378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25575" y="414841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566950" y="417947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98968" y="5011658"/>
            <a:ext cx="23082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设置界面横屏显示：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989381" y="549278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" name="椭圆 20"/>
          <p:cNvSpPr/>
          <p:nvPr/>
        </p:nvSpPr>
        <p:spPr bwMode="auto">
          <a:xfrm rot="574600">
            <a:off x="1497000" y="500947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538375" y="504053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0078" y="5800963"/>
            <a:ext cx="23082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实现视频播放功能：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61441" y="623382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椭圆 25"/>
          <p:cNvSpPr/>
          <p:nvPr/>
        </p:nvSpPr>
        <p:spPr bwMode="auto">
          <a:xfrm rot="574600">
            <a:off x="1488110" y="579878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529485" y="582983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79240" y="5789930"/>
            <a:ext cx="3712210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在MainActivity中实现播放视频的功能。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079240" y="4723130"/>
            <a:ext cx="4518660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在MainActivity对应的&lt;activity&gt;标签中设置属性screenOrientation的值为landscape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75050" y="3473450"/>
            <a:ext cx="4387215" cy="112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放置1个SurfaceView控件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1个SeekBar控件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28" grpId="0"/>
      <p:bldP spid="12" grpId="0"/>
      <p:bldP spid="14" grpId="0" bldLvl="0" animBg="1"/>
      <p:bldP spid="15" grpId="0"/>
      <p:bldP spid="18" grpId="0"/>
      <p:bldP spid="21" grpId="0" bldLvl="0" animBg="1"/>
      <p:bldP spid="22" grpId="0"/>
      <p:bldP spid="24" grpId="0"/>
      <p:bldP spid="26" grpId="0" bldLvl="0" animBg="1"/>
      <p:bldP spid="27" grpId="0"/>
      <p:bldP spid="29" grpId="0"/>
      <p:bldP spid="30" grpId="0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11.2.4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实战演练—SurfaceView视频播放器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 descr="图片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635" y="1917065"/>
            <a:ext cx="4705350" cy="2856230"/>
          </a:xfrm>
          <a:prstGeom prst="rect">
            <a:avLst/>
          </a:prstGeom>
        </p:spPr>
      </p:pic>
      <p:pic>
        <p:nvPicPr>
          <p:cNvPr id="3" name="图片 2" descr="图片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410" y="1918335"/>
            <a:ext cx="4720399" cy="285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67159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08075" y="1804670"/>
            <a:ext cx="9794240" cy="29375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TextBox 38"/>
          <p:cNvSpPr txBox="1"/>
          <p:nvPr/>
        </p:nvSpPr>
        <p:spPr>
          <a:xfrm>
            <a:off x="1625759" y="2349694"/>
            <a:ext cx="9001000" cy="1846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本章主要讲解了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音频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视频的播放过程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以及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使用到的MediaPlayer类、SoundPool类、VideoView控件与SurfaceView控件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，通过对本章知识的学习，希望读者能够开发一些简单的音乐播放器、视频播放器等软件，为以后能够开发更复杂的播放器做好准备。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2925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/>
              <a:t>本</a:t>
            </a:r>
            <a:endParaRPr lang="zh-CN" altLang="en-US" sz="2800" b="1"/>
          </a:p>
        </p:txBody>
      </p:sp>
      <p:sp>
        <p:nvSpPr>
          <p:cNvPr id="6" name="椭圆 5"/>
          <p:cNvSpPr/>
          <p:nvPr/>
        </p:nvSpPr>
        <p:spPr>
          <a:xfrm>
            <a:off x="504807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章</a:t>
            </a:r>
            <a:endParaRPr lang="zh-CN" altLang="en-US" sz="2800" b="1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76689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小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8571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结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2199218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3119616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2177039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音频</a:t>
              </a: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播放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3102790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673" y="1730243"/>
              <a:ext cx="313345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视频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播放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音频</a:t>
            </a: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播放</a:t>
            </a:r>
            <a:endParaRPr lang="zh-CN" altLang="en-US" sz="48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90955" y="2809240"/>
            <a:ext cx="2070735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音频播放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097780" y="3138170"/>
            <a:ext cx="602996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MediaPlayer类与SoundPool类的使用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，能够实现播放音频文件的功能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69263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0806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MediaPlayer类播放音频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18970" y="1772920"/>
          <a:ext cx="9024620" cy="49637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03855"/>
                <a:gridCol w="6120765"/>
              </a:tblGrid>
              <a:tr h="5238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方法名称</a:t>
                      </a:r>
                      <a:endParaRPr lang="zh-CN" altLang="en-US" sz="20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91432" marR="91432" marT="45716" marB="45716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功能描述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16" marB="45716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setDataSource()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设置要播放的音频文件的位置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prepare()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在开始播放之前调用这个方法完成准备工作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start()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开始或继续播放音频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pause()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暂停播放音频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reset()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重置MediaPlayer对象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seekTo()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从指定位置开始播放音频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stop()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停止播放音频，调用该方法后MediaPlayer对象无法再播放音频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02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release()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释放掉与MediaPlayer对象相关的资源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isPlaying()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判断当前是否正在播放音频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getDuration()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获取载入的音频文件的时长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6B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内容占位符 2"/>
          <p:cNvSpPr txBox="1"/>
          <p:nvPr/>
        </p:nvSpPr>
        <p:spPr bwMode="auto">
          <a:xfrm>
            <a:off x="1342390" y="837565"/>
            <a:ext cx="9745980" cy="87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Android应用中播放音频文件的功能一般都是通过MediaPlayer类实现的，该类提供了一些方法支持多种格式的音频文件，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MediaPlayer类的常用方法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kumimoji="0" 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表所示</a:t>
            </a:r>
            <a:r>
              <a:rPr kumimoji="0" 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0" 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0806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MediaPlayer类播放音频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18970" y="1989455"/>
            <a:ext cx="8914765" cy="12655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dirty="0"/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MediaPlayer mediaPlayer = new MediaPlayer();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mediaPlayer.setAudioStreamType(AudioManager.STREAM_MUSIC);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221865" y="2637790"/>
            <a:ext cx="8220075" cy="46037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7823200" y="1795805"/>
            <a:ext cx="2235200" cy="509219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设置音频类型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V="1">
            <a:off x="8940914" y="2288421"/>
            <a:ext cx="0" cy="34925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内容占位符 2"/>
          <p:cNvSpPr txBox="1"/>
          <p:nvPr/>
        </p:nvSpPr>
        <p:spPr bwMode="auto">
          <a:xfrm>
            <a:off x="1918970" y="3429635"/>
            <a:ext cx="8168640" cy="304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MediaPlayer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接收的音频类型有很多种，其中有四种较为常用：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00150" marR="0" lvl="2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AudioManager.STREAM_MUSIC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（音乐）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00150" marR="0" lvl="2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AudioManager.STREAM_RING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（响铃）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00150" marR="0" lvl="2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AudioManager.STREAM_ALARM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（闹钟）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00150" marR="0" lvl="2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AudioManager.STREAM_NOTIFICTION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（提示音）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音频类型不同占据的内存空间也不同，音频时间越短占的内存越小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原创设计师QQ598969553          _3"/>
          <p:cNvSpPr/>
          <p:nvPr/>
        </p:nvSpPr>
        <p:spPr>
          <a:xfrm>
            <a:off x="1270635" y="1299845"/>
            <a:ext cx="10000615" cy="534543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003425" y="1019175"/>
            <a:ext cx="302831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实例化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MediaPlayer</a:t>
            </a:r>
            <a:r>
              <a:rPr 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</a:t>
            </a:r>
            <a:endParaRPr 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28" grpId="1" bldLvl="0" animBg="1"/>
      <p:bldP spid="29" grpId="0" bldLvl="0" animBg="1"/>
      <p:bldP spid="29" grpId="1" bldLvl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0806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11.1.1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MediaPlayer类播放音频</a:t>
            </a:r>
            <a:endParaRPr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内容占位符 2"/>
          <p:cNvSpPr txBox="1"/>
          <p:nvPr/>
        </p:nvSpPr>
        <p:spPr bwMode="auto">
          <a:xfrm>
            <a:off x="1846580" y="1485265"/>
            <a:ext cx="904049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>
              <a:lnSpc>
                <a:spcPct val="150000"/>
              </a:lnSpc>
              <a:spcBef>
                <a:spcPct val="2000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设置数据源有三种方式，分别是播放应用自带的音频文件、播放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卡中的音频文件、播放网络音频文件。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39950" y="3188335"/>
            <a:ext cx="7693025" cy="16484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mediaPlayer.create(this,R.raw.xxx);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mediaPlayer.setDataSource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("SD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卡中的音频文件路径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");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mediaPlayer.setDataSource("http://www.xxx.mp3");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111750" y="3427095"/>
            <a:ext cx="1050290" cy="3600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3863340" y="2649200"/>
            <a:ext cx="2910840" cy="445176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应用程序自带音频文件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V="1">
            <a:off x="5636633" y="3088161"/>
            <a:ext cx="0" cy="318521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/>
          <p:cNvSpPr/>
          <p:nvPr/>
        </p:nvSpPr>
        <p:spPr bwMode="auto">
          <a:xfrm>
            <a:off x="5519600" y="3827870"/>
            <a:ext cx="2653933" cy="369332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6162040" y="3021014"/>
            <a:ext cx="2102485" cy="441956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卡中音频文件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 flipV="1">
            <a:off x="7198519" y="3459520"/>
            <a:ext cx="0" cy="36000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33"/>
          <p:cNvSpPr/>
          <p:nvPr/>
        </p:nvSpPr>
        <p:spPr bwMode="auto">
          <a:xfrm>
            <a:off x="5622290" y="4237673"/>
            <a:ext cx="2373630" cy="46037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8551545" y="4240842"/>
            <a:ext cx="1791335" cy="445146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网络音频文件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 flipV="1">
            <a:off x="7995398" y="4464365"/>
            <a:ext cx="537749" cy="1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圆角矩形标注 37"/>
          <p:cNvSpPr/>
          <p:nvPr/>
        </p:nvSpPr>
        <p:spPr bwMode="auto">
          <a:xfrm>
            <a:off x="1918970" y="5230495"/>
            <a:ext cx="8789035" cy="772160"/>
          </a:xfrm>
          <a:prstGeom prst="wedgeRoundRectCallout">
            <a:avLst>
              <a:gd name="adj1" fmla="val 16702"/>
              <a:gd name="adj2" fmla="val -76429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需要注意的是，播放网络中的音频文件时，需要在清单文件中添加访问网络的权限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290320" y="1270000"/>
            <a:ext cx="10000615" cy="514159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294890" y="1024255"/>
            <a:ext cx="192468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设置数据源</a:t>
            </a:r>
            <a:endParaRPr 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 bldLvl="0" animBg="1"/>
      <p:bldP spid="28" grpId="1" bldLvl="0" animBg="1"/>
      <p:bldP spid="29" grpId="0" bldLvl="0" animBg="1"/>
      <p:bldP spid="29" grpId="1" bldLvl="0" animBg="1"/>
      <p:bldP spid="2" grpId="0" bldLvl="0" animBg="1"/>
      <p:bldP spid="2" grpId="1" bldLvl="0" animBg="1"/>
      <p:bldP spid="32" grpId="0" bldLvl="0" animBg="1"/>
      <p:bldP spid="32" grpId="1" bldLvl="0" animBg="1"/>
      <p:bldP spid="34" grpId="0" bldLvl="0" animBg="1"/>
      <p:bldP spid="34" grpId="1" bldLvl="0" animBg="1"/>
      <p:bldP spid="35" grpId="0" bldLvl="0" animBg="1"/>
      <p:bldP spid="35" grpId="1" bldLvl="0" animBg="1"/>
      <p:bldP spid="38" grpId="0" bldLvl="0" animBg="1"/>
    </p:bldLst>
  </p:timing>
</p:sld>
</file>

<file path=ppt/tags/tag1.xml><?xml version="1.0" encoding="utf-8"?>
<p:tagLst xmlns:p="http://schemas.openxmlformats.org/presentationml/2006/main">
  <p:tag name="KSO_WM_UNIT_TABLE_BEAUTIFY" val="smartTable{16300446-6b11-4d48-a67d-413898764e7e}"/>
  <p:tag name="TABLE_ENDDRAG_ORIGIN_RECT" val="781*462"/>
  <p:tag name="TABLE_ENDDRAG_RECT" val="179*117*781*462"/>
</p:tagLst>
</file>

<file path=ppt/tags/tag2.xml><?xml version="1.0" encoding="utf-8"?>
<p:tagLst xmlns:p="http://schemas.openxmlformats.org/presentationml/2006/main">
  <p:tag name="KSO_WM_UNIT_TABLE_BEAUTIFY" val="smartTable{16300446-6b11-4d48-a67d-413898764e7e}"/>
  <p:tag name="TABLE_ENDDRAG_ORIGIN_RECT" val="614*300"/>
  <p:tag name="TABLE_ENDDRAG_RECT" val="151*117*614*300"/>
</p:tagLst>
</file>

<file path=ppt/tags/tag3.xml><?xml version="1.0" encoding="utf-8"?>
<p:tagLst xmlns:p="http://schemas.openxmlformats.org/presentationml/2006/main">
  <p:tag name="KSO_WM_UNIT_TABLE_BEAUTIFY" val="smartTable{16300446-6b11-4d48-a67d-413898764e7e}"/>
  <p:tag name="TABLE_ENDDRAG_ORIGIN_RECT" val="539*291"/>
  <p:tag name="TABLE_ENDDRAG_RECT" val="151*117*539*291"/>
</p:tagLst>
</file>

<file path=ppt/tags/tag4.xml><?xml version="1.0" encoding="utf-8"?>
<p:tagLst xmlns:p="http://schemas.openxmlformats.org/presentationml/2006/main">
  <p:tag name="ISPRING_RESOURCE_PATHS_HASH_PRESENTER" val="3f15e6573a385e41c33bb97e7105a62faa5c484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7975</Words>
  <Application>WPS 演示</Application>
  <PresentationFormat>自定义</PresentationFormat>
  <Paragraphs>589</Paragraphs>
  <Slides>34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思源黑体 CN Medium</vt:lpstr>
      <vt:lpstr>黑体</vt:lpstr>
      <vt:lpstr>字魂58号-创中黑</vt:lpstr>
      <vt:lpstr>Source Han Sans K Bold</vt:lpstr>
      <vt:lpstr>Calibri</vt:lpstr>
      <vt:lpstr>思源黑体 CN Regular</vt:lpstr>
      <vt:lpstr>U.S. 101</vt:lpstr>
      <vt:lpstr>Segoe Print</vt:lpstr>
      <vt:lpstr>Roboto</vt:lpstr>
      <vt:lpstr>Open Sans Light</vt:lpstr>
      <vt:lpstr>Open Sans</vt:lpstr>
      <vt:lpstr>Times New Roman</vt:lpstr>
      <vt:lpstr>字魂105号-简雅黑</vt:lpstr>
      <vt:lpstr>Arial Unicode MS</vt:lpstr>
      <vt:lpstr>Verdana</vt:lpstr>
      <vt:lpstr>Yu Gothic UI Semibold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菲</cp:lastModifiedBy>
  <cp:revision>5231</cp:revision>
  <dcterms:created xsi:type="dcterms:W3CDTF">2020-11-11T09:29:00Z</dcterms:created>
  <dcterms:modified xsi:type="dcterms:W3CDTF">2021-07-19T09:10:37Z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FE437F9F86A745AD859CCB5F16D557E8</vt:lpwstr>
  </property>
</Properties>
</file>