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69"/>
  </p:handoutMasterIdLst>
  <p:sldIdLst>
    <p:sldId id="325" r:id="rId4"/>
    <p:sldId id="264" r:id="rId6"/>
    <p:sldId id="1083" r:id="rId7"/>
    <p:sldId id="328" r:id="rId8"/>
    <p:sldId id="327" r:id="rId9"/>
    <p:sldId id="1084" r:id="rId10"/>
    <p:sldId id="309" r:id="rId11"/>
    <p:sldId id="259" r:id="rId12"/>
    <p:sldId id="1085" r:id="rId13"/>
    <p:sldId id="1087" r:id="rId14"/>
    <p:sldId id="1090" r:id="rId15"/>
    <p:sldId id="1092" r:id="rId16"/>
    <p:sldId id="1093" r:id="rId17"/>
    <p:sldId id="1094" r:id="rId18"/>
    <p:sldId id="1095" r:id="rId19"/>
    <p:sldId id="1097" r:id="rId20"/>
    <p:sldId id="1096" r:id="rId21"/>
    <p:sldId id="1098" r:id="rId22"/>
    <p:sldId id="1099" r:id="rId23"/>
    <p:sldId id="1100" r:id="rId24"/>
    <p:sldId id="1101" r:id="rId25"/>
    <p:sldId id="1102" r:id="rId26"/>
    <p:sldId id="1135" r:id="rId27"/>
    <p:sldId id="1136" r:id="rId28"/>
    <p:sldId id="1137" r:id="rId29"/>
    <p:sldId id="1138" r:id="rId30"/>
    <p:sldId id="1139" r:id="rId31"/>
    <p:sldId id="1140" r:id="rId32"/>
    <p:sldId id="1141" r:id="rId33"/>
    <p:sldId id="1142" r:id="rId34"/>
    <p:sldId id="1143" r:id="rId35"/>
    <p:sldId id="1144" r:id="rId36"/>
    <p:sldId id="1176" r:id="rId37"/>
    <p:sldId id="1177" r:id="rId38"/>
    <p:sldId id="1178" r:id="rId39"/>
    <p:sldId id="1179" r:id="rId40"/>
    <p:sldId id="1180" r:id="rId41"/>
    <p:sldId id="1181" r:id="rId42"/>
    <p:sldId id="1182" r:id="rId43"/>
    <p:sldId id="1184" r:id="rId44"/>
    <p:sldId id="1185" r:id="rId45"/>
    <p:sldId id="1186" r:id="rId46"/>
    <p:sldId id="1187" r:id="rId47"/>
    <p:sldId id="1188" r:id="rId48"/>
    <p:sldId id="1190" r:id="rId49"/>
    <p:sldId id="1191" r:id="rId50"/>
    <p:sldId id="1192" r:id="rId51"/>
    <p:sldId id="1193" r:id="rId52"/>
    <p:sldId id="1134" r:id="rId53"/>
    <p:sldId id="1194" r:id="rId54"/>
    <p:sldId id="1195" r:id="rId55"/>
    <p:sldId id="1196" r:id="rId56"/>
    <p:sldId id="1197" r:id="rId57"/>
    <p:sldId id="1198" r:id="rId58"/>
    <p:sldId id="1199" r:id="rId59"/>
    <p:sldId id="1200" r:id="rId60"/>
    <p:sldId id="1201" r:id="rId61"/>
    <p:sldId id="1202" r:id="rId62"/>
    <p:sldId id="1203" r:id="rId63"/>
    <p:sldId id="1204" r:id="rId64"/>
    <p:sldId id="1205" r:id="rId65"/>
    <p:sldId id="1206" r:id="rId66"/>
    <p:sldId id="338" r:id="rId67"/>
    <p:sldId id="326" r:id="rId68"/>
  </p:sldIdLst>
  <p:sldSz cx="12190095" cy="6859270"/>
  <p:notesSz cx="6858000" cy="9144000"/>
  <p:custDataLst>
    <p:tags r:id="rId7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甘金龙" initials="甘金龙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F6"/>
    <a:srgbClr val="595959"/>
    <a:srgbClr val="0075CC"/>
    <a:srgbClr val="1369B2"/>
    <a:srgbClr val="FAFAFA"/>
    <a:srgbClr val="F2F2F2"/>
    <a:srgbClr val="006BBC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2" autoAdjust="0"/>
    <p:restoredTop sz="55672" autoAdjust="0"/>
  </p:normalViewPr>
  <p:slideViewPr>
    <p:cSldViewPr>
      <p:cViewPr>
        <p:scale>
          <a:sx n="100" d="100"/>
          <a:sy n="100" d="100"/>
        </p:scale>
        <p:origin x="18" y="-276"/>
      </p:cViewPr>
      <p:guideLst>
        <p:guide orient="horz" pos="2330"/>
        <p:guide pos="294"/>
        <p:guide pos="65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05"/>
        <p:guide pos="20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4" Type="http://schemas.openxmlformats.org/officeDocument/2006/relationships/tags" Target="tags/tag4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3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0.png"/><Relationship Id="rId3" Type="http://schemas.openxmlformats.org/officeDocument/2006/relationships/tags" Target="../tags/tag3.xml"/><Relationship Id="rId2" Type="http://schemas.openxmlformats.org/officeDocument/2006/relationships/image" Target="../media/image19.png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480" y="2599055"/>
            <a:ext cx="8639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12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综合项目—仿美团外卖</a:t>
            </a:r>
            <a:endParaRPr lang="zh-CN" altLang="en-US" sz="480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2059940" y="1299845"/>
            <a:ext cx="8118475" cy="45104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995930" y="1053465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2278380" y="1607820"/>
            <a:ext cx="7510145" cy="399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操作系统：</a:t>
            </a:r>
            <a:endParaRPr kumimoji="0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76325" marR="0" lvl="1" indent="-347345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Windows系统 8</a:t>
            </a:r>
            <a:endParaRPr kumimoji="0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开发工具：</a:t>
            </a:r>
            <a:endParaRPr kumimoji="0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JDK 8</a:t>
            </a:r>
            <a:endParaRPr kumimoji="0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Studio 3.2 +模拟器（天天模拟器）</a:t>
            </a:r>
            <a:endParaRPr kumimoji="0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 8.5.59</a:t>
            </a:r>
            <a:endParaRPr kumimoji="0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API版本：</a:t>
            </a:r>
            <a:endParaRPr kumimoji="0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076325" marR="0" lvl="1" indent="-347345" algn="l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API 28</a:t>
            </a:r>
            <a:endParaRPr kumimoji="0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566670" y="5607050"/>
            <a:ext cx="7487920" cy="1374775"/>
          </a:xfrm>
          <a:prstGeom prst="wedgeRoundRectCallout">
            <a:avLst>
              <a:gd name="adj1" fmla="val 17067"/>
              <a:gd name="adj2" fmla="val -65161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由于本项目使用的是在实际开发中的网络请求代码来访问Tomcat服务器上的数据，所以开发工具中的模拟器必须为第三方模拟器（如，夜神模拟器、天天模拟器），如果用Android原生模拟器，则会访问不到数据。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99845"/>
            <a:ext cx="9430385" cy="45218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1053465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模块说明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6895" y="1684020"/>
            <a:ext cx="6217285" cy="3784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订餐项目主要分为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两大功能模块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，分别为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店铺和</a:t>
            </a:r>
            <a:r>
              <a:rPr lang="zh-CN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店铺模块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包含店铺列表界面与店铺详情界面，店铺列表界面用于显示各个店铺的信息，店铺详情界面不仅显示店铺的详细信息，还显示各店铺中的菜单列表信息与购物车列表信息。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订单模块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包含确认订单界面与支付界面，确认订单界面用于显示购物车中已添加的商品信息，支付界面用于显示付款的二维码信息。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8923" y="1711775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78923" y="171177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订餐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5" idx="2"/>
          </p:cNvCxnSpPr>
          <p:nvPr/>
        </p:nvCxnSpPr>
        <p:spPr>
          <a:xfrm>
            <a:off x="3174967" y="2015304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562899" y="2303305"/>
            <a:ext cx="12241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61494" y="2303305"/>
            <a:ext cx="1405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785630" y="2299259"/>
            <a:ext cx="1405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65450" y="2591304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65450" y="259130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店铺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3390991" y="2587258"/>
            <a:ext cx="792088" cy="3035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90991" y="258725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订单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557910" y="2899082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65450" y="3187083"/>
            <a:ext cx="79208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2165450" y="3187083"/>
            <a:ext cx="1405" cy="288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956022" y="3187082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986835" y="3475081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86835" y="3475082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店铺列表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776002" y="3484528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店铺详情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2779531" y="3475083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776394" y="2899083"/>
            <a:ext cx="1405" cy="576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07015" y="3484528"/>
            <a:ext cx="360040" cy="9729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607015" y="3493975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确认订单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956022" y="4465668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76002" y="4772262"/>
            <a:ext cx="360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购物车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2784647" y="4771225"/>
            <a:ext cx="360040" cy="739701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3778390" y="4466705"/>
            <a:ext cx="0" cy="2880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607015" y="4772263"/>
            <a:ext cx="360040" cy="738664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596374" y="488012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支付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仿美团外卖项目的效果展示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，能够说出项目中各个界面的跳转关系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店铺界面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557655"/>
            <a:ext cx="904113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程序启动后，首先会进入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店铺界面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，该界面展示的是一些由店铺信息组成的列表与一个滑动的广告栏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270" y="2710180"/>
            <a:ext cx="1943735" cy="3694430"/>
          </a:xfrm>
          <a:prstGeom prst="rect">
            <a:avLst/>
          </a:prstGeom>
        </p:spPr>
      </p:pic>
      <p:pic>
        <p:nvPicPr>
          <p:cNvPr id="4" name="图片 3" descr="图片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10" y="2710180"/>
            <a:ext cx="1926648" cy="369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194691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店铺详情界面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343025" y="1845945"/>
            <a:ext cx="4359910" cy="335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点击店铺列表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中任意一个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条目或广告栏中的任意一张图片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，程序都会跳转到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对应的店铺详情界面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，该界面展示的是店铺的公告信息、配送信息、菜单列表信息以及购物车信息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91655" y="1341755"/>
            <a:ext cx="2655570" cy="506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16535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店铺详情界面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557655"/>
            <a:ext cx="904113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菜单列表条目右侧的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“加入购物车”按钮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将菜品添加到购物车中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，在界面左下角可以看到购物车中添加的菜品数量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3.png图片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30270" y="2715578"/>
            <a:ext cx="1943735" cy="3683635"/>
          </a:xfrm>
          <a:prstGeom prst="rect">
            <a:avLst/>
          </a:prstGeom>
        </p:spPr>
      </p:pic>
      <p:pic>
        <p:nvPicPr>
          <p:cNvPr id="4" name="图片 3" descr="C:\Users\Administrator\Desktop\图片4.png图片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3610" y="2726910"/>
            <a:ext cx="1926648" cy="365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323596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确认清空购物车的对话框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343025" y="1845945"/>
            <a:ext cx="4765040" cy="275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已选商品列表的右上角有一个“清空”按钮，点击该按钮会弹出一个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确认清空购物车的对话框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5.png图片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91655" y="1356043"/>
            <a:ext cx="2655570" cy="503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3022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24853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菜品详情界面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343025" y="1845945"/>
            <a:ext cx="4765040" cy="275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在店铺详情界面中，点击菜单列表的任意一个条目，程序都会跳转到菜品详情界面，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菜品详情界面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是一个对话框的样式</a:t>
            </a:r>
            <a:r>
              <a:rPr kumimoji="0" 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6.png图片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91655" y="1357313"/>
            <a:ext cx="265557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4082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904490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订单界面和支付界面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557655"/>
            <a:ext cx="904113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在店铺详情界面中，点击“去结算”按钮会跳转到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，该界面通过一个列表展示购物车中的菜品信息，点击“去支付”按钮，程序会弹出一个显示支付二维码的对话框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zh-CN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:\Users\Administrator\Desktop\图片7.png图片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9330" y="2637790"/>
            <a:ext cx="4407535" cy="392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198945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了解仿美团外卖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项目的分析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，能够说出项目的开发环境和模块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302542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服务器的搭建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方式，能够独立搭建服务器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136284" y="4037608"/>
            <a:ext cx="8317230" cy="688340"/>
            <a:chOff x="978872" y="3338787"/>
            <a:chExt cx="5924566" cy="516135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店铺界面的开发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过程，能够实现店铺界面的显示效果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数据准备</a:t>
            </a:r>
            <a:endParaRPr lang="zh-CN" altLang="en-US" sz="48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服务器数据准备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3129280"/>
            <a:ext cx="602996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8D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服务器的搭建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，能够独立搭建服务器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服务器数据准备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8201" y="1591906"/>
            <a:ext cx="0" cy="131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73675" y="2226945"/>
            <a:ext cx="197421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435821" y="1933536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31906" y="1933536"/>
            <a:ext cx="28440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67896" y="1938616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13851" y="12102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6"/>
          <p:cNvSpPr txBox="1"/>
          <p:nvPr/>
        </p:nvSpPr>
        <p:spPr>
          <a:xfrm>
            <a:off x="3019261" y="1262976"/>
            <a:ext cx="826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3841" y="1743036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4063201" y="1779866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order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3435821" y="2417406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03841" y="22262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7"/>
          <p:cNvSpPr txBox="1"/>
          <p:nvPr/>
        </p:nvSpPr>
        <p:spPr>
          <a:xfrm>
            <a:off x="4022725" y="2242185"/>
            <a:ext cx="119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WEB-INF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3206" y="2696171"/>
            <a:ext cx="1028065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0"/>
          <p:cNvSpPr txBox="1"/>
          <p:nvPr/>
        </p:nvSpPr>
        <p:spPr>
          <a:xfrm>
            <a:off x="4129876" y="2734271"/>
            <a:ext cx="97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435821" y="2886671"/>
            <a:ext cx="668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99491" y="2221826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951941" y="1938616"/>
            <a:ext cx="0" cy="28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2"/>
          <p:cNvSpPr txBox="1"/>
          <p:nvPr/>
        </p:nvSpPr>
        <p:spPr>
          <a:xfrm>
            <a:off x="5251450" y="2268220"/>
            <a:ext cx="2011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shop_list_data.json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33"/>
          <p:cNvSpPr txBox="1"/>
          <p:nvPr/>
        </p:nvSpPr>
        <p:spPr>
          <a:xfrm>
            <a:off x="7415366" y="2263736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954481" y="2902546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411046" y="2696171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7"/>
          <p:cNvSpPr txBox="1"/>
          <p:nvPr/>
        </p:nvSpPr>
        <p:spPr>
          <a:xfrm>
            <a:off x="8428826" y="2732366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shop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7950036" y="2608541"/>
            <a:ext cx="0" cy="75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411681" y="3173056"/>
            <a:ext cx="1104900" cy="3816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50"/>
          <p:cNvSpPr txBox="1"/>
          <p:nvPr/>
        </p:nvSpPr>
        <p:spPr>
          <a:xfrm>
            <a:off x="8429461" y="3209251"/>
            <a:ext cx="1068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food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7953211" y="3362286"/>
            <a:ext cx="45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/>
          <p:nvPr/>
        </p:nvSpPr>
        <p:spPr bwMode="auto">
          <a:xfrm>
            <a:off x="1414145" y="3649980"/>
            <a:ext cx="8907145" cy="23374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上述图中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apache-tomcat-7.0.56/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webapps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目录下，表示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的根目录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文件夹存放的是订餐项目用到的所有数据，其中，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order/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img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存放的是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图片资源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，包含店铺图片和菜单图片。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shop_list_data.json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中存放的是店铺列表与店铺详情界面的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数据，数据的具体内容可参考教材。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006214" y="2061920"/>
            <a:ext cx="879523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上述文件中的IP地址需要修改为自己电脑上的IP地址，否则访问不到Tomcat服务器中的数据。</a:t>
            </a:r>
            <a:endParaRPr sz="2000" ker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如果想要启动Tomcat服务器，可以在apache-tomcat-8.5.59\bin包中找到startup.bat文件，双击该文件即可</a:t>
            </a:r>
            <a:r>
              <a:rPr lang="zh-CN" sz="2000" ker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sz="2000" ker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服务器数据准备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店铺功能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业务实现</a:t>
            </a:r>
            <a:endParaRPr lang="zh-C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店铺界面的开发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过程，能够实现店铺界面的显示效果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1342390" y="1053465"/>
            <a:ext cx="9041130" cy="221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当打开仿美团外卖项目时，程序会直接进入主界面，也就是店铺列表界面。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店铺列表界面从上至下分为标题栏、水平滑动广告栏和店铺列表三部分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。其中，广告栏与店铺列表的数据是通过网络请求从服务器上获取的JSON数据，接下来本节将针对店铺功能的相关业务进行开发。</a:t>
            </a:r>
            <a:endParaRPr sz="2000" kern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90417" y="342955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83411" y="380570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在仿美团外卖项目中，大部分界面都有一个返回键和一个标题栏。为了便于代码重复利用，可以将返回键和标题栏抽取出来单独放在一个布局文件（title_bar.xml）中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353310"/>
            <a:ext cx="171323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创建项目：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1434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358515" y="202438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指定包名为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cn.itcast.order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搭建标题栏布局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97089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923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96871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9976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72209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136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677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708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51711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修改清单文件：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9499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97000" y="55149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38375" y="55459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60800" y="466407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创建背景选择器go_back_selector.xml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1.png图片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21633" y="2493400"/>
            <a:ext cx="3280576" cy="4343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3106420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将项目的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icon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图标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app_icon.png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mipmap-hdpi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6805" y="36544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创建布局文件title_bar.xml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放置2个TextView控件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82670" y="515874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引入程序的图标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广告栏界面主要用于展示广告图片信息与跟随图片滑动的小圆点，当前显示的广告图片对应的小圆点颜色为白色，其余小圆点的颜色为灰色。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980" y="2341880"/>
            <a:ext cx="327088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创建广告栏界面的布局文件：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1434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942840" y="2377440"/>
            <a:ext cx="312547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创建布局文件adbanner.xml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搭建广告栏界面布局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970893"/>
            <a:ext cx="16224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923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96871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9976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72209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设置圆点间距离：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136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677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708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51711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创建圆点图片：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9499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97000" y="55149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38375" y="55459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9210" y="466407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在dimens.xml文件中添加圆点距离的代码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2.png图片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111490" y="2032635"/>
            <a:ext cx="3870325" cy="12687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430270" y="3597910"/>
            <a:ext cx="6268720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创建views包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在views包中创建ViewPagerIndicator类并继承LinearLayout类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82670" y="515874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创建indicator_on.xml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创建indicator_off.xml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82670" y="3155950"/>
            <a:ext cx="540893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放置1个ViewPager控件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个ViewPagerIndicator控件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店铺界面是由一个标题栏、一个广告栏以及一个店铺列表组成，标题栏主要用于展示该界面的标题，广告栏主要用于展示店铺中的菜品广告图片，店铺列表主要用于展示各店铺的信息。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49375" y="26454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90750" y="26765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5645" y="2595245"/>
            <a:ext cx="18053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6428" y="3640693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创建自定义控件：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36401" y="30922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84936" y="40710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椭圆 9"/>
          <p:cNvSpPr/>
          <p:nvPr/>
        </p:nvSpPr>
        <p:spPr bwMode="auto">
          <a:xfrm rot="574600">
            <a:off x="1520495" y="364740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61870" y="367845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Picture 2" descr="C:\Users\Administrator\Desktop\图片3.png图片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15045" y="1845310"/>
            <a:ext cx="2760980" cy="47313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3790950" y="3349625"/>
            <a:ext cx="4115435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在项目的cn.itcast.order.views包中创建ShopListView类继承ListView类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0445" y="2296795"/>
            <a:ext cx="452818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引入title_bar.xml文件与adbanner.xml文件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放置1个自定义控件ShopListView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10" grpId="0" bldLvl="0" animBg="1"/>
      <p:bldP spid="11" grpId="0"/>
      <p:bldP spid="2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136140" y="2994025"/>
            <a:ext cx="8260080" cy="688340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菜品详情界面的开发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过程，能够实现菜品详情界面的功能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36284" y="4029996"/>
            <a:ext cx="8294370" cy="685959"/>
            <a:chOff x="978872" y="2570437"/>
            <a:chExt cx="590828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908282" cy="514231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订单界面的开发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过程，能够实现订单界面的效果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24854" y="1990368"/>
            <a:ext cx="8317230" cy="688340"/>
            <a:chOff x="978872" y="3338787"/>
            <a:chExt cx="5924566" cy="516135"/>
          </a:xfrm>
        </p:grpSpPr>
        <p:sp>
          <p:nvSpPr>
            <p:cNvPr id="3" name="Pentagon 6"/>
            <p:cNvSpPr/>
            <p:nvPr/>
          </p:nvSpPr>
          <p:spPr bwMode="auto">
            <a:xfrm>
              <a:off x="978872" y="3338787"/>
              <a:ext cx="5924566" cy="51613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店铺详情界面与购物车的开发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过程，能够独立实现购物车功能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691" y="847740"/>
            <a:ext cx="979308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由于店铺界面使用自定义控件ShopListView展示店铺列表，所以需要创建一个该列表的条目界面。在条目界面中需要展示店铺名称、月销售商品的数量、起送价格、配送费用、店铺特色以及配送时间。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36352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3945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8980" y="2341880"/>
            <a:ext cx="259334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创建店铺列表条目界面：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14348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8103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57381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638040" y="2344420"/>
            <a:ext cx="3125470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创建布局文件shop_item.xml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15019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18125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12.4.4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搭建店铺列表条目界面布局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899138"/>
            <a:ext cx="1393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创建矩形：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2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8969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280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72209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13654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677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708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517118"/>
            <a:ext cx="25825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colors.xml</a:t>
            </a:r>
            <a:r>
              <a:rPr lang="zh-CN" altLang="en-US" sz="1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94998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497000" y="551493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38375" y="554599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9210" y="466407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创建背景选择器item_bg_selector.xml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5.png图片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111490" y="2474595"/>
            <a:ext cx="3853180" cy="13576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142615" y="3870960"/>
            <a:ext cx="62687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创建feature_bg.xml文件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，在该文件中设置一个边角为圆角的矩形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95140" y="5158740"/>
            <a:ext cx="4298315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res/values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colors.xml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文件中添加灰色的颜色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值。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5050" y="2784475"/>
            <a:ext cx="4441190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放置1个ImageView控件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6个TextView控件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封装店铺信息与菜品信息的实体类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558290" y="1628140"/>
            <a:ext cx="9353550" cy="382143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491105" y="1382395"/>
            <a:ext cx="258254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3115" y="2133600"/>
            <a:ext cx="82645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18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由于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信息包含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很多属性，因此，我们需要创建一个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与封装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信息的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属性。</a:t>
            </a:r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选中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cn.itcast.order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包，在该包下创建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包中创建一个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类。由于该类的对象中存储的信息需要在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Activity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之间进行传输，因此将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ShopBean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类进行序列化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，即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Serializable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。该类定义了店铺信息的所有属性。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封装店铺信息与菜品信息的实体类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原创设计师QQ598969553          _3"/>
          <p:cNvSpPr/>
          <p:nvPr/>
        </p:nvSpPr>
        <p:spPr>
          <a:xfrm>
            <a:off x="1558290" y="1628140"/>
            <a:ext cx="9353550" cy="339344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491105" y="1382395"/>
            <a:ext cx="258254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FoodBean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3115" y="2133600"/>
            <a:ext cx="82645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由于菜单列表包含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很多属性，因此，我们需要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FoodBean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类封装菜单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信息的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属性。</a:t>
            </a:r>
            <a:endParaRPr lang="zh-CN" altLang="en-US" sz="20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在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cn.itcast.order.bean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包中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FoodBean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en-US" altLang="zh-CN" sz="20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Serializable</a:t>
            </a: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，该类中定义了每个菜的所有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12.4.6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编写广告栏的适配器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8245" y="1125220"/>
            <a:ext cx="1018794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店铺界面上的广告栏用到了ViewPager控件，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为了给该控件填充数据，我们需要创建一个数据适配器AdBannerAdapter</a:t>
            </a:r>
            <a:r>
              <a:rPr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将获取到的数据传递到创建的AdBannerFragment中，AdBannerFragment用于将接收到的数据设置到ViewPager控件上。</a:t>
            </a:r>
            <a:r>
              <a:rPr lang="zh-CN" sz="20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具体步骤如下：</a:t>
            </a:r>
            <a:endParaRPr sz="20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编写数据适配器AdBannerAdapter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在cn.itcast.order包中创建一个adapter包，并在该包中创建一个数据适配器AdBannerAdapter</a:t>
            </a:r>
            <a:r>
              <a:rPr lang="zh-CN" alt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1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将数据设置到广告栏界面上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（1）添加框架glide-3.7.0.jar</a:t>
            </a:r>
            <a:endParaRPr lang="en-US" sz="1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（2）创建AdBannerFragment</a:t>
            </a:r>
            <a:endParaRPr lang="en-US" sz="1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编写店铺列表适配器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390" y="1269365"/>
            <a:ext cx="979043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由于店铺界面的列表是用ShopListView控件展示的，所以需要创建一个数据适配器ShopAdapter对ShopListView控件进行数据适配。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cn.itcast.order.adapter包中创建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一个店铺列表的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适配器ShopAdapter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，在该适配器中重写getCount()方法、getItem()方法、getItemId()方法和getView()方法，这些方法分别用于获取列表中条目的总数、对应的条目对象、条目对象的Id、对应的条目视图。为了减少程序的缓存，需要</a:t>
            </a:r>
            <a:r>
              <a:rPr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在getView()方法中复用convertView对象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12.4.8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实现店铺界面显示功能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8585" y="981710"/>
            <a:ext cx="943292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实现店铺界面显示功能的具体步骤如下：</a:t>
            </a:r>
            <a:endParaRPr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添加okhttp库</a:t>
            </a:r>
            <a:endParaRPr lang="en-US" sz="20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由于仿美团外卖项目中需要使用OkHttpClient类向服务器请求数据，所以需要将okhttp库添加到项目中。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2. 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添加gson库</a:t>
            </a:r>
            <a:endParaRPr lang="en-US" sz="20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由于仿美团外卖项目中需要用gson库解析获取到的JSON数据，所以需要将gson库添加到项目中。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3.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创建Constant类</a:t>
            </a:r>
            <a:endParaRPr lang="en-US" sz="20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由于仿美团外卖项目中的数据需要通过请求网络从Tomcat（一个小型服务器）上获取，所以需要创建一个Constant类存放各界面从服务器上请求数据时使用的接口地址。</a:t>
            </a: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12.4.8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实现店铺界面显示功能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390" y="1099185"/>
            <a:ext cx="94329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4.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创建JsonParse类</a:t>
            </a:r>
            <a:endParaRPr lang="en-US" sz="20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由于从Tomcat服务器上获取的店铺数据是JSON类型的数据，JSON数据不能直接显示到界面上，所以需要在cn.itcast.order.utils包中创建一个JsonParse类用于解析获取到的JSON数据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5.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将数据显示到店铺界面上</a:t>
            </a:r>
            <a:endParaRPr lang="en-US" sz="20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初始化界面控件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（2）获取界面数据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（3）显示广告栏数据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（4）退出当前应用程序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6.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修改colors.xml文件</a:t>
            </a:r>
            <a:endParaRPr lang="en-US" sz="20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由于店铺界面的标题栏背景颜色为蓝色的，为了便于颜色的管理，所以需要在res/values文件夹中的colors.xml文件中添加一个蓝色的颜色值。</a:t>
            </a: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店铺详情功能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业务实现</a:t>
            </a:r>
            <a:endParaRPr lang="zh-C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店铺详情界面与购物车的开发过程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，能够独立实现购物车功能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店铺详情功能业务实现 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1126490" y="909320"/>
            <a:ext cx="9786620" cy="287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当店铺列表界面的条目被点击后，程序会跳转到店铺详情界面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，该界面主要分为三个部分，其中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第一部分用于展示店铺的信息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，如店铺名称、店铺图片、店铺公告以及配送时间，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第二部分用于展示该店铺中的菜单列表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第三部分用于展示购物车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当点击菜单列表中的“加入购物车”按钮时，程序会将菜品添加到购物车中，此时点击购物车会弹出一个购物车列表，在该列表中可以添加和删除购物车中的菜品。本节将针对店铺详情功能业务的实现进行详细讲解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 kern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90417" y="386008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83411" y="423623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433220"/>
            <a:ext cx="10151132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巩固第1~11章的Android基础知识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，本章要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开发一款仿美团外卖的项目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，该项目与我们平常看到的美团外卖项目界面比较类似，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展示的内容包括店铺、菜单、购物车、订单与支付等信息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。为了让大家能够熟练掌握仿美团外卖项目中用到的知识点，接下来我们将从项目分析开始，一步一步带领大家开发仿美团外卖项目的各个功能。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6952" y="3718484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699946" y="4094625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28090"/>
            <a:ext cx="9598660" cy="54082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981710"/>
            <a:ext cx="209994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店铺详情界面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270635" y="1412875"/>
            <a:ext cx="927036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在仿美团外卖的项目中，点击店铺列表条目时，程序会跳转到店铺详情界面，该界面主要用于展示店铺名称、店铺图片、配送时间、店铺公告、店铺的菜单列表、购物车以及购物车列表等信息</a:t>
            </a:r>
            <a:r>
              <a:rPr lang="zh-CN"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 kern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搭建店铺详情界面布局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92220" y="2925445"/>
            <a:ext cx="2102806" cy="3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图片 7" descr="图片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00825" y="2925445"/>
            <a:ext cx="2107472" cy="360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839787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搭建店铺详情界面布局的具体步骤如下：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0765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1075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066290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创建店铺详情界面：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285646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25233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2867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098290" y="169862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ShopDetailActivity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指定布局文件名为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activity_shop_detail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28631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28942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144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5358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122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4327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2536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修改颜色与样式文件：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66062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60934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5693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5724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95140" y="4830445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修改colors.xml文件与styles.xml文件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2.png图片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19870" y="1701165"/>
            <a:ext cx="2847975" cy="4871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2819400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将店铺详情界面所需图片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drawable-hdpi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6805" y="3430905"/>
            <a:ext cx="5798820" cy="108966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放置1个TextView控件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、1个View控件、1个ListView控件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创建布局文件shop_detail_head.xml、shop_car.xml、car_list.xml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82670" y="530225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创建corner_bg.xml文件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创建badge_bg.xml文件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搭建店铺详情界面布局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在店铺详情界面中有一个菜单列表，该列表是用ListView控件来展示菜单信息的，所以需要创建一个该列表的条目界面，在条目界面中需要展示菜品的名称、人气、月售数量、价格以及“加入购物车”按钮。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创建条目布局文件：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35875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7890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079240" y="256349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创建布局文件menu_item.xml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3654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39651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144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5358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122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4327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66062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60934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5693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5724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19195" y="4841240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在colors.xml文件中添加红色的颜色值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3.png图片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19870" y="2349183"/>
            <a:ext cx="2847975" cy="866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3321685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菜单列表条目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界面所需图片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drawable-hdpi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2670" y="4077335"/>
            <a:ext cx="57988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View控件、1个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90950" y="560514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创建背景选择器menu_item_bg_selector.xml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搭建菜单列表条目界面布局 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购物车列表条目界面中需要展示菜品的名称、价格、数量、添加菜品的按钮以及删除菜品的按钮。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创建条目布局文件：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763" y="335875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zh-CN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界面图片</a:t>
            </a: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直接连接符 7"/>
          <p:cNvCxnSpPr/>
          <p:nvPr/>
        </p:nvCxnSpPr>
        <p:spPr>
          <a:xfrm>
            <a:off x="1998271" y="37890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079240" y="256349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创建布局文件car_item.xml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 rot="574600">
            <a:off x="1533830" y="33654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75205" y="339651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411440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5358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411222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414327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566062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创建动画文件：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60934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56933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572442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19195" y="4841240"/>
            <a:ext cx="403352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在colors.xml文件中添加红色的颜色值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4.png图片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22895" y="2647950"/>
            <a:ext cx="4254500" cy="3803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574415" y="3321685"/>
            <a:ext cx="612457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购物车列表条目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界面所需图片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导入到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drawable-hdpi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82670" y="4077335"/>
            <a:ext cx="454215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6510" y="5339080"/>
            <a:ext cx="4298315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在res文件夹中创建anim文件夹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，在该文件夹中创建slide_bottom_to_top.xml文件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搭建购物车列表条目界面布局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6" grpId="0"/>
      <p:bldP spid="9" grpId="0"/>
      <p:bldP spid="10" grpId="0" bldLvl="0" animBg="1"/>
      <p:bldP spid="11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3" grpId="0"/>
      <p:bldP spid="20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在购物车列表界面的右上角有一个清空购物车的图标，点击该图标会弹出一个确认清空购物车的对话框界面，该界面主要用于展示“确认清空购物车？”的文本、取消按钮和清空按钮。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93756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96861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927350"/>
            <a:ext cx="170307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38439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754755" y="2960370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创建布局文件dialog_clear.xml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543" y="389913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432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8969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9280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865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修改样式文件：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52800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8208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8519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7440" y="4841240"/>
            <a:ext cx="512000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在styles.xml文件中添加一个名为Dialog_Style的样式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5.png图片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71535" y="3141345"/>
            <a:ext cx="3221990" cy="1268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582670" y="3862070"/>
            <a:ext cx="454215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12.5.4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搭建确认清空购物车界面布局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30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编写菜单列表适配器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390" y="1269365"/>
            <a:ext cx="979043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由于店铺详情界面中的菜单列表是用ListView控件展示的，所以需要创建一个数据适配器MenuAdapter对ListView控件进行数据适配。编写菜单列表适配器的具体步骤如下：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创建菜单列表适配器MenuAdapter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选中cn.itcast.order.adapter包，在该包中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创建一个菜单列表适配器MenuAdapter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，并在该适配器中重写getCount()方法、getItem()方法、getItemId()方法和getView()方法。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创建ViewHolder类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在MenuAdapter中创建ViewHolder类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该类主要用于定义菜单列表条目上的控件对象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，当菜单列表快速滑动时，该类可以快速为界面控件设置值，而不必每次重新创建很多控件对象，从而有效提高程序的性能。</a:t>
            </a:r>
            <a:endParaRPr lang="en-US" sz="1800" b="1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编写菜单列表适配器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2390" y="1269365"/>
            <a:ext cx="97904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3.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创建OnSelectListener接口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en-US" sz="18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当点击菜单列表上的“加入购物车”按钮时，会增加购物车中菜品的数量，该数量的增加需要在ShopDetailActivity中进行，所以需要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在MenuAdapter中创建一个OnSelectListener接口，在该接口中创建一个onSelectAddCar()方法用于处理“加入购物车”按钮的点击事件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12.5.6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编写购物车列表适配器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endParaRPr 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025" y="1053465"/>
            <a:ext cx="979043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由于店铺详情界面中的购物车列表是用ListView控件展示的，所以需要创建一个数据适配器CarAdapter对ListView控件进行数据适配。编写购物车列表适配器的具体步骤如下：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创建购物车列表适配器CarAdapter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选中cn.itcast.order.adapter包，在该包中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创建一个适配器CarAdapter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，在该适配器中重写getCount()方法、getItem()方法、getItemId()方法和getView()方法。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创建ViewHolder类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在CarAdapter中创建一个ViewHolder类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，该类主要用于创建购物车列表条目界面上的控件对象，当购物车列表快速滑动时，该类可以快速为界面控件设置值，而不必每次都重新创建很多控件对象，这样可以提高程序的性能。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342390" y="1269365"/>
            <a:ext cx="979043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3.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创建OnSelectListener接口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en-US" sz="1800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当点击购物车列表界面的添加或减少菜品数量的按钮时，购物车中菜品的数量会随之变化，该数量的变化需要在ShopDetailActivity中进行，因此需要</a:t>
            </a:r>
            <a:r>
              <a:rPr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在CarAdapter中创建一个OnSelectListener接口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在该接口中创建onSelectAdd()方法与onSelectMis()方法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，分别用于处理增加或减少菜品数量按钮的点击事件</a:t>
            </a:r>
            <a:r>
              <a:rPr 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12.5.6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编写购物车列表适配器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endParaRPr 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 txBox="1"/>
          <p:nvPr/>
        </p:nvSpPr>
        <p:spPr>
          <a:xfrm>
            <a:off x="1143635" y="266700"/>
            <a:ext cx="56070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12.5.7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实现菜单显示与购物车功能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8925" y="1269365"/>
            <a:ext cx="91090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en-US" sz="20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店铺详情界面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主要是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展示店铺信息、菜单列表信息以及购物车信息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，其中在菜单列表中可以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点击“加入购物车”按钮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将菜品添加到购物车中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。此时点击购物车图片会从界面底部弹出一个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购物车列表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，该列表显示的是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购物车中添加的菜品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信息，这些菜品信息在列表中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可以进行增加和删除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。点击购物车列表右上角的“清空”按钮，程序会弹出一个</a:t>
            </a:r>
            <a:r>
              <a:rPr lang="en-US" sz="20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确认清空购物车的对话框</a:t>
            </a: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，点击对话框中的“清空”按钮会清空购物车中的数据。</a:t>
            </a:r>
            <a:endParaRPr lang="en-US"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9921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11961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7703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项目分析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10279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效果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展示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29095" y="4028653"/>
            <a:ext cx="1192190" cy="613062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29095" y="4949051"/>
            <a:ext cx="1192190" cy="618406"/>
            <a:chOff x="2215144" y="2026500"/>
            <a:chExt cx="1244730" cy="850129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34647" y="4006474"/>
            <a:ext cx="5142331" cy="613062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服务器</a:t>
              </a:r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数据准备</a:t>
              </a:r>
              <a:endPara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4647" y="4932225"/>
            <a:ext cx="5142331" cy="613062"/>
            <a:chOff x="4315150" y="1647579"/>
            <a:chExt cx="3857250" cy="540057"/>
          </a:xfrm>
        </p:grpSpPr>
        <p:sp>
          <p:nvSpPr>
            <p:cNvPr id="12" name="矩形 11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店铺功能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菜品详情功能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业务实现</a:t>
            </a:r>
            <a:endParaRPr lang="zh-C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菜品详情界面的开发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过程，能够实现菜品详情界面的功能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 txBox="1"/>
          <p:nvPr/>
        </p:nvSpPr>
        <p:spPr bwMode="auto">
          <a:xfrm>
            <a:off x="1143635" y="1125220"/>
            <a:ext cx="9786620" cy="185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点击菜单列表的条目，程序会跳转到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菜品详情界面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，该界面主要用于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展示菜品的名称、月售数量和价格等信息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。菜品详情界面中的数据是从店铺详情界面传递过来的。接下来本节将针对菜品详情功能业务的实现进行详细讲解。</a:t>
            </a:r>
            <a:endParaRPr sz="2000" kern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90417" y="386008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483411" y="423623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菜品详情功能业务实现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1000633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菜品详情界面主要用于展示菜品的名称、月售数量以及菜品的价格。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562710" y="257878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4085" y="260984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050" y="2568575"/>
            <a:ext cx="225425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创建菜品详情界面：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9736" y="302561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矩形 11"/>
          <p:cNvSpPr/>
          <p:nvPr/>
        </p:nvSpPr>
        <p:spPr>
          <a:xfrm>
            <a:off x="2027543" y="332509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018591" y="374653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525575" y="332291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566950" y="335397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18653" y="4076303"/>
            <a:ext cx="2538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修改styles.xml文件：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17956" y="44907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517320" y="40315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558695" y="406263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968" y="487132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修改清单文件：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68426" y="530418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515415" y="490406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556790" y="493512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94505" y="3773805"/>
            <a:ext cx="4033520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在styles.xml文件中创建对话框样式Theme.ActivityDialogStyle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6.png图片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31580" y="1427480"/>
            <a:ext cx="2857500" cy="49637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582670" y="3288030"/>
            <a:ext cx="446976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个TextView控件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47440" y="4531995"/>
            <a:ext cx="4707890" cy="7308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在清单文件中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FoodActivity对应的&lt;activity/&gt;标签，在该标签中引入对话框样式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1143635" y="266700"/>
            <a:ext cx="609663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搭建菜品详情界面布局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8605" y="2267585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FoodActivity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指定布局文件名为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activity_food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12.6.2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实现菜品界面显示功能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8585" y="1196975"/>
            <a:ext cx="9432925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菜品详情界面的数据是从店铺详情界面传递过来的，该界面的逻辑代码相对比较简单，主要是获取传递过来的菜品数据，并将数据显示到界面上。实现菜品界面显示功能的具体步骤如下：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1.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获取界面控件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在FoodActivity中创建初始化界面控件的方法initView()。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设置界面数据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在FoodActivity中创建一个setData()方法，该方法用于将数据设置到菜品详情界面的控件上。</a:t>
            </a:r>
            <a:endParaRPr 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3.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修改MenuAdapter.java文件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MenuAdapter中的getView()方法中的注释“//跳转到菜品详情界面”下方添加跳转到菜品详情界面的逻辑代码。</a:t>
            </a:r>
            <a:endParaRPr lang="en-US" sz="1800" b="1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订单功能业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务实现</a:t>
            </a:r>
            <a:endParaRPr lang="zh-C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3187065"/>
            <a:ext cx="62833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订单界面的开发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过程，能够实现订单界面的效果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 txBox="1"/>
          <p:nvPr/>
        </p:nvSpPr>
        <p:spPr bwMode="auto">
          <a:xfrm>
            <a:off x="1143635" y="1125220"/>
            <a:ext cx="9786620" cy="185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在店铺详情界面，点击“去结算”按钮，程序会跳转到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，订单界面主要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展示的是收货地址、订单列表、小计、配送费以及订单总价与“去支付”按钮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，该界面的数据是从店铺详情界面传递过来的。</a:t>
            </a:r>
            <a:r>
              <a:rPr sz="2000" kern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点击“去支付”按钮，程序会弹出一个二维码支付界面供用户付款</a:t>
            </a:r>
            <a:r>
              <a:rPr sz="2000" kern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。接下来本节将针对订单功能业务的实现进行详细讲解。</a:t>
            </a:r>
            <a:endParaRPr sz="2000" kern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63442" y="3645459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556436" y="4021600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订单功能业务实现</a:t>
            </a:r>
            <a:endParaRPr lang="zh-CN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93472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订单界面主要用于展示收货地址、订单列表、小计、配送费、订单总价以及“去支付”按钮。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706220" y="272229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47595" y="275335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4560" y="2712085"/>
            <a:ext cx="165227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创建订单界面：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93246" y="31691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3870325" y="2346960"/>
            <a:ext cx="429831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OrderActivity</a:t>
            </a:r>
            <a:endParaRPr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指定布局文件名为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activity_order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71053" y="375562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62101" y="417706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669085" y="375344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710460" y="378450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2163" y="4578588"/>
            <a:ext cx="207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创建背景选择器：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161466" y="49930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660830" y="453386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702205" y="456491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2478" y="537360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修改颜色文件：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111936" y="58064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6" name="椭圆 25"/>
          <p:cNvSpPr/>
          <p:nvPr/>
        </p:nvSpPr>
        <p:spPr bwMode="auto">
          <a:xfrm rot="574600">
            <a:off x="1658925" y="54063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700300" y="543740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3515" y="4554220"/>
            <a:ext cx="419989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创建背景选择器payment_bg_selector.xml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7.png图片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59825" y="1741170"/>
            <a:ext cx="2846705" cy="4871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726180" y="3407410"/>
            <a:ext cx="4408805" cy="76962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order_head.xml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与payment.xml文件</a:t>
            </a:r>
            <a:endParaRPr 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在activity_order.xml中引入创建的两个文件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8875" y="5352415"/>
            <a:ext cx="429831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在colors.xml文件中添加橙色颜色值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搭建订单界面布局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18" grpId="0"/>
      <p:bldP spid="21" grpId="0" bldLvl="0" animBg="1"/>
      <p:bldP spid="22" grpId="0"/>
      <p:bldP spid="24" grpId="0"/>
      <p:bldP spid="26" grpId="0" bldLvl="0" animBg="1"/>
      <p:bldP spid="27" grpId="0"/>
      <p:bldP spid="30" grpId="0"/>
      <p:bldP spid="20" grpId="0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6535" y="1125220"/>
            <a:ext cx="93472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由于订单界面中使用ListView控件展示订单列表信息，所以需要创建一个该列表的条目界面。在条目界面中需要展示菜品的名称、数量以及总价信息。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706220" y="2865805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47595" y="289686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4560" y="2855595"/>
            <a:ext cx="224282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创建条目布局文件：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93246" y="331263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223385" y="2855595"/>
            <a:ext cx="364680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创建布局文件order_item.xml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71053" y="3899138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62101" y="43205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669085" y="389695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710460" y="3928012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Picture 2" descr="C:\Users\Administrator\Desktop\图片8.png图片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99780" y="3213735"/>
            <a:ext cx="3511550" cy="8013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750310" y="3862705"/>
            <a:ext cx="444754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放置1个ImageView控件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、3个TextView控件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584454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12.7.2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搭建订单列表条目界面布局 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19921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11961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17703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店铺详情功能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 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10279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673" y="1730243"/>
              <a:ext cx="313345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菜品详情功能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29095" y="4028653"/>
            <a:ext cx="1192190" cy="613062"/>
            <a:chOff x="2215144" y="982844"/>
            <a:chExt cx="1244730" cy="84278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34647" y="4006474"/>
            <a:ext cx="5142331" cy="613062"/>
            <a:chOff x="4315150" y="953426"/>
            <a:chExt cx="3857250" cy="540057"/>
          </a:xfrm>
        </p:grpSpPr>
        <p:sp>
          <p:nvSpPr>
            <p:cNvPr id="9" name="矩形 8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订单功能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业务实现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4310" y="852805"/>
            <a:ext cx="93472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当点击订单界面的“去支付”按钮时，程序会弹出支付界面，该界面是一个对话框的样式，该界面上显示一个文本信息和一个二维码图片。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 rot="574600">
            <a:off x="1347445" y="265054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8820" y="26815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785" y="2640330"/>
            <a:ext cx="263779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创建支付界面布局文件：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734471" y="309737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矩形 8"/>
          <p:cNvSpPr/>
          <p:nvPr/>
        </p:nvSpPr>
        <p:spPr>
          <a:xfrm>
            <a:off x="4368165" y="2640330"/>
            <a:ext cx="3538855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创建布局文件qr_code.xml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2278" y="354036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导入界面图片：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803326" y="4033550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椭圆 13"/>
          <p:cNvSpPr/>
          <p:nvPr/>
        </p:nvSpPr>
        <p:spPr bwMode="auto">
          <a:xfrm rot="574600">
            <a:off x="1310310" y="353818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351685" y="356923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02691" y="484952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1" name="椭圆 20"/>
          <p:cNvSpPr/>
          <p:nvPr/>
        </p:nvSpPr>
        <p:spPr bwMode="auto">
          <a:xfrm rot="574600">
            <a:off x="1302055" y="439035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1343430" y="4421407"/>
            <a:ext cx="3454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32175" y="3497580"/>
            <a:ext cx="5322570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将支付界面所需要的图片导入到drawable-hdpi文件夹中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C:\Users\Administrator\Desktop\图片9.png图片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59825" y="1741488"/>
            <a:ext cx="2846705" cy="48710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432175" y="4415790"/>
            <a:ext cx="4408805" cy="41084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Aft>
                <a:spcPts val="300"/>
              </a:spcAft>
              <a:buFont typeface="+mj-ea"/>
              <a:buNone/>
            </a:pP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放置1个TextView控件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、1个ImageView控件</a:t>
            </a:r>
            <a:endParaRPr 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48627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12.7.3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搭建支付界面布局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2278" y="4436983"/>
            <a:ext cx="1851025" cy="36830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kern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9" grpId="0"/>
      <p:bldP spid="12" grpId="0"/>
      <p:bldP spid="14" grpId="0" bldLvl="0" animBg="1"/>
      <p:bldP spid="15" grpId="0"/>
      <p:bldP spid="21" grpId="0" bldLvl="0" animBg="1"/>
      <p:bldP spid="22" grpId="0"/>
      <p:bldP spid="30" grpId="0"/>
      <p:bldP spid="20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12.7.4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编写订单列表适配器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US"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025" y="1196975"/>
            <a:ext cx="9790430" cy="392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订单界面的订单列表信息是用ListView控件展示的，所以需要创建一个数据适配器OrderAdapter对ListView控件进行数据适配。编写订单列表适配器的具体步骤如下：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创建订单列表适配器OrderAdapter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在cn.itcast.order.adapter包中，创建一个适配器OrderAdapter，并在该适配器中重写getCount()方法、getItem()方法、getItemId()方法和getView()方法。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sz="1800" b="1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创建ViewHolder类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在OrderAdapter中创建一个ViewHolder类</a:t>
            </a: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，该类主要用于创建订单列表条目上的控件对象，当订单列表快速滑动时，</a:t>
            </a:r>
            <a:r>
              <a:rPr lang="en-US" sz="18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该类可以快速为界面控件设置值，而不必每次都重新创建很多控件对象，这样可以提高程序的性能</a:t>
            </a:r>
            <a:r>
              <a:rPr lang="zh-CN" alt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"/>
          <p:cNvSpPr txBox="1"/>
          <p:nvPr/>
        </p:nvSpPr>
        <p:spPr>
          <a:xfrm>
            <a:off x="1143635" y="266700"/>
            <a:ext cx="658241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12.7.5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实现订单显示与支付功能 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780" y="981075"/>
            <a:ext cx="9790430" cy="5215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订单界面的数据是从店铺详情界面传递过来的，该界面的逻辑代码相对比较简单，主要是获取传递过来的数据，并将数据显示到界面上。实现订单显示与支付功能的具体步骤如下：</a:t>
            </a:r>
            <a:endParaRPr sz="20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1.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获取界面控件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在OrderActivity中创建界面控件的初始化方法init()，该方法用于获取订单界面所要用到的控件并实现返回键与“去支付”按钮的点击事件。</a:t>
            </a: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en-US" sz="1800" b="1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2.  </a:t>
            </a:r>
            <a:r>
              <a:rPr lang="en-US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设置界面数据</a:t>
            </a:r>
            <a:endParaRPr lang="en-US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在OrderActivity中创建一个setData()方法，该方法用于将数据设置到订单界面的控件上</a:t>
            </a:r>
            <a:r>
              <a:rPr 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en-US" altLang="zh-CN" sz="1800" b="1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sz="1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修改ShopDetailActivity.java文件</a:t>
            </a:r>
            <a:endParaRPr lang="zh-CN" sz="1800" b="1" ker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sz="1800" ker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由于点击店铺详情界面的“去结算”按钮时，会跳转到订单界面，所以需要找到ShopDetailActivity中的onClick()方法，在该方法中的注释“//跳转到订单界面”下方添加跳转到订单界面的逻辑代码。</a:t>
            </a:r>
            <a:endParaRPr lang="zh-CN" sz="1800" ker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40030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505109" y="2277304"/>
            <a:ext cx="9001000" cy="323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本章主要开发了一个仿美团外卖的项目，该项目主要分为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店铺、店铺详情、菜品详情、订单等模块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，店铺模块中的数据是通过异步线程访问网络从Tomcat服务器上获取的，接着调用Handler将获取的信息发送到主线程并通过JSON解析获取的数据并显示到对应的界面上。在本项目的实现过程中用到了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异步线程访问网络、Tomcat服务器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Handler消息通信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JSON解析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等知识点，这些知识点在后来开发项目中是必须要使用的，因此希望读者认真分析每个模块的逻辑流程，并按照步骤完成项目。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lang="zh-CN" altLang="en-US" sz="48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90955" y="2809240"/>
            <a:ext cx="2070735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086985" y="2997835"/>
            <a:ext cx="602996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仿美团外卖项目的分析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，能够说出项目的开发环境和模块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92631" y="3245116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原创设计师QQ598969553          _3"/>
          <p:cNvSpPr/>
          <p:nvPr/>
        </p:nvSpPr>
        <p:spPr>
          <a:xfrm>
            <a:off x="1270635" y="1299845"/>
            <a:ext cx="9430385" cy="41687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6"/>
          <p:cNvSpPr/>
          <p:nvPr/>
        </p:nvSpPr>
        <p:spPr>
          <a:xfrm>
            <a:off x="2206625" y="1053465"/>
            <a:ext cx="1581785" cy="51943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项目概述</a:t>
            </a:r>
            <a:endParaRPr lang="zh-CN" sz="2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r>
              <a:rPr 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项目分析</a:t>
            </a:r>
            <a:endParaRPr sz="24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内容占位符 2"/>
          <p:cNvSpPr txBox="1"/>
          <p:nvPr/>
        </p:nvSpPr>
        <p:spPr bwMode="auto">
          <a:xfrm>
            <a:off x="1486535" y="1644650"/>
            <a:ext cx="8926830" cy="375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defTabSz="91440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仿美团外卖项目是一个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网上订餐项目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，该项目中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包含订餐的店铺、各店铺的菜单、购物车以及订单与付款等模块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在店铺列表中可以看到店铺的名称、月售数量、起送价格与配送费用、配送时间以及店铺特色等信息，点击店铺列表中的任意一个店铺，程序会进入到店铺详情界面，该界面主要用于显示店铺中的菜单信息，同时可以将想要吃的菜添加到购物车中，选完菜之后可以点击该界面中的“去结算”按钮，进入到订单界面，在该界面核对已点的菜单信息，并通过“去支付”按钮进行付款。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PLACING_PICTURE_USER_VIEWPORT" val="{&quot;height&quot;:10801,&quot;width&quot;:6309}"/>
</p:tagLst>
</file>

<file path=ppt/tags/tag3.xml><?xml version="1.0" encoding="utf-8"?>
<p:tagLst xmlns:p="http://schemas.openxmlformats.org/presentationml/2006/main">
  <p:tag name="KSO_WM_UNIT_PLACING_PICTURE_USER_VIEWPORT" val="{&quot;height&quot;:10801,&quot;width&quot;:6323}"/>
</p:tagLst>
</file>

<file path=ppt/tags/tag4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10598</Words>
  <Application>WPS 演示</Application>
  <PresentationFormat>自定义</PresentationFormat>
  <Paragraphs>740</Paragraphs>
  <Slides>64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字魂105号-简雅黑</vt:lpstr>
      <vt:lpstr>Arial Unicode MS</vt:lpstr>
      <vt:lpstr>Wingdings</vt:lpstr>
      <vt:lpstr>Times New Roman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5933</cp:revision>
  <dcterms:created xsi:type="dcterms:W3CDTF">2020-11-11T09:29:00Z</dcterms:created>
  <dcterms:modified xsi:type="dcterms:W3CDTF">2021-07-19T09:23:27Z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FE437F9F86A745AD859CCB5F16D557E8</vt:lpwstr>
  </property>
</Properties>
</file>