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55"/>
  </p:handoutMasterIdLst>
  <p:sldIdLst>
    <p:sldId id="325" r:id="rId4"/>
    <p:sldId id="264" r:id="rId6"/>
    <p:sldId id="328" r:id="rId7"/>
    <p:sldId id="327" r:id="rId8"/>
    <p:sldId id="348" r:id="rId9"/>
    <p:sldId id="309" r:id="rId10"/>
    <p:sldId id="259" r:id="rId11"/>
    <p:sldId id="351" r:id="rId12"/>
    <p:sldId id="390" r:id="rId13"/>
    <p:sldId id="391" r:id="rId14"/>
    <p:sldId id="389" r:id="rId15"/>
    <p:sldId id="349" r:id="rId16"/>
    <p:sldId id="392" r:id="rId17"/>
    <p:sldId id="394" r:id="rId18"/>
    <p:sldId id="395" r:id="rId19"/>
    <p:sldId id="393" r:id="rId20"/>
    <p:sldId id="352" r:id="rId21"/>
    <p:sldId id="396" r:id="rId22"/>
    <p:sldId id="397" r:id="rId23"/>
    <p:sldId id="398" r:id="rId24"/>
    <p:sldId id="399" r:id="rId25"/>
    <p:sldId id="353" r:id="rId26"/>
    <p:sldId id="401" r:id="rId27"/>
    <p:sldId id="400"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338" r:id="rId53"/>
    <p:sldId id="326" r:id="rId54"/>
  </p:sldIdLst>
  <p:sldSz cx="12190095" cy="6859270"/>
  <p:notesSz cx="6858000" cy="9144000"/>
  <p:custDataLst>
    <p:tags r:id="rId6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CC"/>
    <a:srgbClr val="595959"/>
    <a:srgbClr val="1369B2"/>
    <a:srgbClr val="FAFAFA"/>
    <a:srgbClr val="F2F2F2"/>
    <a:srgbClr val="006BB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060" autoAdjust="0"/>
    <p:restoredTop sz="55672" autoAdjust="0"/>
  </p:normalViewPr>
  <p:slideViewPr>
    <p:cSldViewPr>
      <p:cViewPr varScale="1">
        <p:scale>
          <a:sx n="82" d="100"/>
          <a:sy n="82" d="100"/>
        </p:scale>
        <p:origin x="108" y="816"/>
      </p:cViewPr>
      <p:guideLst>
        <p:guide orient="horz" pos="2150"/>
        <p:guide pos="256"/>
        <p:guide pos="656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6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gs" Target="tags/tag6.xml"/><Relationship Id="rId6" Type="http://schemas.openxmlformats.org/officeDocument/2006/relationships/slide" Target="slides/slide2.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3.xml"/><Relationship Id="rId2" Type="http://schemas.openxmlformats.org/officeDocument/2006/relationships/image" Target="../media/image1.sv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062758" y="2598797"/>
            <a:ext cx="8280920" cy="830997"/>
          </a:xfrm>
          <a:prstGeom prst="rect">
            <a:avLst/>
          </a:prstGeom>
          <a:noFill/>
        </p:spPr>
        <p:txBody>
          <a:bodyPr wrap="square" rtlCol="0">
            <a:spAutoFit/>
          </a:bodyPr>
          <a:lstStyle/>
          <a:p>
            <a:pPr algn="ct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80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Android</a:t>
            </a:r>
            <a:r>
              <a:rPr lang="zh-CN" altLang="en-US" sz="480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常见界面布局</a:t>
            </a:r>
            <a:endParaRPr lang="zh-CN" altLang="en-US" sz="480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3574926" y="3861589"/>
            <a:ext cx="6337955"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a:solidFill>
                  <a:srgbClr val="595959"/>
                </a:solidFill>
                <a:latin typeface="微软雅黑" panose="020B0503020204020204" pitchFamily="34" charset="-122"/>
                <a:ea typeface="微软雅黑" panose="020B0503020204020204" pitchFamily="34" charset="-122"/>
                <a:cs typeface="+mn-ea"/>
                <a:sym typeface="+mn-lt"/>
              </a:rPr>
              <a:t>《Android</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移动开发基础案例教程（第</a:t>
            </a:r>
            <a:r>
              <a:rPr lang="en-US" altLang="zh-CN" sz="240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界面布局编写方式</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5" y="2884654"/>
            <a:ext cx="498348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solidFill>
                  <a:srgbClr val="595959"/>
                </a:solidFill>
                <a:latin typeface="微软雅黑" panose="020B0503020204020204" pitchFamily="34" charset="-122"/>
                <a:ea typeface="微软雅黑" panose="020B0503020204020204" pitchFamily="34" charset="-122"/>
              </a:rPr>
              <a:t>掌握</a:t>
            </a:r>
            <a:r>
              <a:rPr lang="zh-CN" altLang="en-US" sz="1800">
                <a:solidFill>
                  <a:srgbClr val="0075CC"/>
                </a:solidFill>
                <a:latin typeface="微软雅黑" panose="020B0503020204020204" pitchFamily="34" charset="-122"/>
                <a:ea typeface="微软雅黑" panose="020B0503020204020204" pitchFamily="34" charset="-122"/>
              </a:rPr>
              <a:t>在</a:t>
            </a:r>
            <a:r>
              <a:rPr lang="en-US" altLang="zh-CN" sz="1800">
                <a:solidFill>
                  <a:srgbClr val="0075CC"/>
                </a:solidFill>
                <a:latin typeface="微软雅黑" panose="020B0503020204020204" pitchFamily="34" charset="-122"/>
                <a:ea typeface="微软雅黑" panose="020B0503020204020204" pitchFamily="34" charset="-122"/>
              </a:rPr>
              <a:t>XML</a:t>
            </a:r>
            <a:r>
              <a:rPr lang="zh-CN" altLang="en-US" sz="1800">
                <a:solidFill>
                  <a:srgbClr val="0075CC"/>
                </a:solidFill>
                <a:latin typeface="微软雅黑" panose="020B0503020204020204" pitchFamily="34" charset="-122"/>
                <a:ea typeface="微软雅黑" panose="020B0503020204020204" pitchFamily="34" charset="-122"/>
              </a:rPr>
              <a:t>文件中编写布局</a:t>
            </a:r>
            <a:r>
              <a:rPr lang="zh-CN" altLang="en-US" sz="1800">
                <a:solidFill>
                  <a:srgbClr val="595959"/>
                </a:solidFill>
                <a:latin typeface="微软雅黑" panose="020B0503020204020204" pitchFamily="34" charset="-122"/>
                <a:ea typeface="微软雅黑" panose="020B0503020204020204" pitchFamily="34" charset="-122"/>
              </a:rPr>
              <a:t>，能够搭建简单的布局界面</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0" name="TextBox 35"/>
          <p:cNvSpPr txBox="1">
            <a:spLocks noChangeArrowheads="1"/>
          </p:cNvSpPr>
          <p:nvPr/>
        </p:nvSpPr>
        <p:spPr bwMode="auto">
          <a:xfrm>
            <a:off x="5667355" y="3843843"/>
            <a:ext cx="498348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solidFill>
                  <a:srgbClr val="595959"/>
                </a:solidFill>
                <a:latin typeface="微软雅黑" panose="020B0503020204020204" pitchFamily="34" charset="-122"/>
                <a:ea typeface="微软雅黑" panose="020B0503020204020204" pitchFamily="34" charset="-122"/>
              </a:rPr>
              <a:t>掌握</a:t>
            </a:r>
            <a:r>
              <a:rPr lang="zh-CN" altLang="en-US" sz="1800">
                <a:solidFill>
                  <a:srgbClr val="0075CC"/>
                </a:solidFill>
                <a:latin typeface="微软雅黑" panose="020B0503020204020204" pitchFamily="34" charset="-122"/>
                <a:ea typeface="微软雅黑" panose="020B0503020204020204" pitchFamily="34" charset="-122"/>
              </a:rPr>
              <a:t>在</a:t>
            </a:r>
            <a:r>
              <a:rPr lang="en-US" altLang="zh-CN" sz="1800">
                <a:solidFill>
                  <a:srgbClr val="0075CC"/>
                </a:solidFill>
                <a:latin typeface="微软雅黑" panose="020B0503020204020204" pitchFamily="34" charset="-122"/>
                <a:ea typeface="微软雅黑" panose="020B0503020204020204" pitchFamily="34" charset="-122"/>
              </a:rPr>
              <a:t>Java</a:t>
            </a:r>
            <a:r>
              <a:rPr lang="zh-CN" altLang="en-US" sz="1800">
                <a:solidFill>
                  <a:srgbClr val="0075CC"/>
                </a:solidFill>
                <a:latin typeface="微软雅黑" panose="020B0503020204020204" pitchFamily="34" charset="-122"/>
                <a:ea typeface="微软雅黑" panose="020B0503020204020204" pitchFamily="34" charset="-122"/>
              </a:rPr>
              <a:t>代码中编写布局</a:t>
            </a:r>
            <a:r>
              <a:rPr lang="zh-CN" altLang="en-US" sz="1800">
                <a:solidFill>
                  <a:srgbClr val="595959"/>
                </a:solidFill>
                <a:latin typeface="微软雅黑" panose="020B0503020204020204" pitchFamily="34" charset="-122"/>
                <a:ea typeface="微软雅黑" panose="020B0503020204020204" pitchFamily="34" charset="-122"/>
              </a:rPr>
              <a:t>，能够搭建简单的布局界面</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231110" y="397450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041935" y="305032"/>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界面布局编写方式</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原创设计师QQ598969553          _4"/>
          <p:cNvSpPr/>
          <p:nvPr/>
        </p:nvSpPr>
        <p:spPr>
          <a:xfrm>
            <a:off x="1225628" y="1212177"/>
            <a:ext cx="9073008" cy="777457"/>
          </a:xfrm>
          <a:prstGeom prst="rect">
            <a:avLst/>
          </a:prstGeom>
        </p:spPr>
        <p:txBody>
          <a:bodyPr wrap="square">
            <a:spAutoFit/>
          </a:bodyPr>
          <a:lstStyle/>
          <a:p>
            <a:pPr>
              <a:lnSpc>
                <a:spcPct val="130000"/>
              </a:lnSpc>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在实现</a:t>
            </a: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Android</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界面效果之前，我们首先需要编写界面布局，界面布局的</a:t>
            </a:r>
            <a:r>
              <a:rPr lang="zh-CN" altLang="en-US" sz="1800">
                <a:solidFill>
                  <a:srgbClr val="0075CC"/>
                </a:solidFill>
                <a:latin typeface="微软雅黑" panose="020B0503020204020204" pitchFamily="34" charset="-122"/>
                <a:ea typeface="微软雅黑" panose="020B0503020204020204" pitchFamily="34" charset="-122"/>
                <a:cs typeface="+mn-ea"/>
                <a:sym typeface="+mn-lt"/>
              </a:rPr>
              <a:t>编写方式有</a:t>
            </a:r>
            <a:r>
              <a:rPr lang="en-US" altLang="zh-CN" sz="1800">
                <a:solidFill>
                  <a:srgbClr val="0075CC"/>
                </a:solidFill>
                <a:latin typeface="微软雅黑" panose="020B0503020204020204" pitchFamily="34" charset="-122"/>
                <a:ea typeface="微软雅黑" panose="020B0503020204020204" pitchFamily="34" charset="-122"/>
                <a:cs typeface="+mn-ea"/>
                <a:sym typeface="+mn-lt"/>
              </a:rPr>
              <a:t>2</a:t>
            </a:r>
            <a:r>
              <a:rPr lang="zh-CN" altLang="en-US" sz="1800">
                <a:solidFill>
                  <a:srgbClr val="0075CC"/>
                </a:solidFill>
                <a:latin typeface="微软雅黑" panose="020B0503020204020204" pitchFamily="34" charset="-122"/>
                <a:ea typeface="微软雅黑" panose="020B0503020204020204" pitchFamily="34" charset="-122"/>
                <a:cs typeface="+mn-ea"/>
                <a:sym typeface="+mn-lt"/>
              </a:rPr>
              <a:t>种</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a:t>
            </a: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种是在</a:t>
            </a:r>
            <a:r>
              <a:rPr lang="en-US" altLang="zh-CN" sz="1800">
                <a:solidFill>
                  <a:srgbClr val="0075CC"/>
                </a:solidFill>
                <a:latin typeface="微软雅黑" panose="020B0503020204020204" pitchFamily="34" charset="-122"/>
                <a:ea typeface="微软雅黑" panose="020B0503020204020204" pitchFamily="34" charset="-122"/>
                <a:cs typeface="+mn-ea"/>
                <a:sym typeface="+mn-lt"/>
              </a:rPr>
              <a:t>XML</a:t>
            </a:r>
            <a:r>
              <a:rPr lang="zh-CN" altLang="en-US" sz="1800">
                <a:solidFill>
                  <a:srgbClr val="0075CC"/>
                </a:solidFill>
                <a:latin typeface="微软雅黑" panose="020B0503020204020204" pitchFamily="34" charset="-122"/>
                <a:ea typeface="微软雅黑" panose="020B0503020204020204" pitchFamily="34" charset="-122"/>
                <a:cs typeface="+mn-ea"/>
                <a:sym typeface="+mn-lt"/>
              </a:rPr>
              <a:t>文件中编写布局</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a:t>
            </a: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2</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种是在</a:t>
            </a:r>
            <a:r>
              <a:rPr lang="en-US" altLang="zh-CN" sz="1800">
                <a:solidFill>
                  <a:srgbClr val="0075CC"/>
                </a:solidFill>
                <a:latin typeface="微软雅黑" panose="020B0503020204020204" pitchFamily="34" charset="-122"/>
                <a:ea typeface="微软雅黑" panose="020B0503020204020204" pitchFamily="34" charset="-122"/>
                <a:cs typeface="+mn-ea"/>
                <a:sym typeface="+mn-lt"/>
              </a:rPr>
              <a:t>Java</a:t>
            </a:r>
            <a:r>
              <a:rPr lang="zh-CN" altLang="en-US" sz="1800">
                <a:solidFill>
                  <a:srgbClr val="0075CC"/>
                </a:solidFill>
                <a:latin typeface="微软雅黑" panose="020B0503020204020204" pitchFamily="34" charset="-122"/>
                <a:ea typeface="微软雅黑" panose="020B0503020204020204" pitchFamily="34" charset="-122"/>
                <a:cs typeface="+mn-ea"/>
                <a:sym typeface="+mn-lt"/>
              </a:rPr>
              <a:t>代码中编写</a:t>
            </a:r>
            <a:r>
              <a:rPr lang="zh-CN" altLang="en-US" sz="1800" smtClean="0">
                <a:solidFill>
                  <a:srgbClr val="0075CC"/>
                </a:solidFill>
                <a:latin typeface="微软雅黑" panose="020B0503020204020204" pitchFamily="34" charset="-122"/>
                <a:ea typeface="微软雅黑" panose="020B0503020204020204" pitchFamily="34" charset="-122"/>
                <a:cs typeface="+mn-ea"/>
                <a:sym typeface="+mn-lt"/>
              </a:rPr>
              <a:t>布局</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8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5" name="内容占位符 2"/>
          <p:cNvSpPr txBox="1"/>
          <p:nvPr/>
        </p:nvSpPr>
        <p:spPr bwMode="auto">
          <a:xfrm>
            <a:off x="447675" y="2296418"/>
            <a:ext cx="9388006"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lnSpc>
                <a:spcPct val="150000"/>
              </a:lnSpc>
              <a:buFont typeface="Wingdings" panose="05000000000000000000" pitchFamily="2" charset="2"/>
              <a:buChar char="Ø"/>
            </a:pPr>
            <a:r>
              <a:rPr lang="zh-CN" altLang="en-US" sz="1800" smtClean="0">
                <a:latin typeface="微软雅黑" panose="020B0503020204020204" pitchFamily="34" charset="-122"/>
                <a:ea typeface="微软雅黑" panose="020B0503020204020204" pitchFamily="34" charset="-122"/>
              </a:rPr>
              <a:t>在</a:t>
            </a:r>
            <a:r>
              <a:rPr lang="en-US" altLang="zh-CN" sz="1800">
                <a:latin typeface="微软雅黑" panose="020B0503020204020204" pitchFamily="34" charset="-122"/>
                <a:ea typeface="微软雅黑" panose="020B0503020204020204" pitchFamily="34" charset="-122"/>
              </a:rPr>
              <a:t>XML</a:t>
            </a:r>
            <a:r>
              <a:rPr lang="zh-CN" altLang="en-US" sz="1800">
                <a:latin typeface="微软雅黑" panose="020B0503020204020204" pitchFamily="34" charset="-122"/>
                <a:ea typeface="微软雅黑" panose="020B0503020204020204" pitchFamily="34" charset="-122"/>
              </a:rPr>
              <a:t>文件中编写布</a:t>
            </a:r>
            <a:r>
              <a:rPr lang="zh-CN" altLang="en-US" sz="1800" smtClean="0">
                <a:latin typeface="微软雅黑" panose="020B0503020204020204" pitchFamily="34" charset="-122"/>
                <a:ea typeface="微软雅黑" panose="020B0503020204020204" pitchFamily="34" charset="-122"/>
              </a:rPr>
              <a:t>局：</a:t>
            </a:r>
            <a:r>
              <a:rPr lang="zh-CN" altLang="en-US" sz="1800" smtClean="0">
                <a:solidFill>
                  <a:srgbClr val="0075CC"/>
                </a:solidFill>
                <a:latin typeface="微软雅黑" panose="020B0503020204020204" pitchFamily="34" charset="-122"/>
                <a:ea typeface="微软雅黑" panose="020B0503020204020204" pitchFamily="34" charset="-122"/>
              </a:rPr>
              <a:t>推荐此种方式编写布局</a:t>
            </a:r>
            <a:endParaRPr lang="en-US" altLang="zh-CN" sz="1800" smtClean="0">
              <a:solidFill>
                <a:srgbClr val="0075CC"/>
              </a:solidFill>
              <a:latin typeface="微软雅黑" panose="020B0503020204020204" pitchFamily="34" charset="-122"/>
              <a:ea typeface="微软雅黑" panose="020B0503020204020204" pitchFamily="34" charset="-122"/>
            </a:endParaRPr>
          </a:p>
          <a:p>
            <a:pPr lvl="3">
              <a:lnSpc>
                <a:spcPct val="150000"/>
              </a:lnSpc>
              <a:buFont typeface="Wingdings" panose="05000000000000000000" pitchFamily="2" charset="2"/>
              <a:buChar char="u"/>
            </a:pPr>
            <a:r>
              <a:rPr lang="zh-CN" altLang="en-US" sz="1600">
                <a:latin typeface="微软雅黑" panose="020B0503020204020204" pitchFamily="34" charset="-122"/>
                <a:ea typeface="微软雅黑" panose="020B0503020204020204" pitchFamily="34" charset="-122"/>
              </a:rPr>
              <a:t>有效的将界面</a:t>
            </a:r>
            <a:r>
              <a:rPr lang="zh-CN" altLang="en-US" sz="1600" smtClean="0">
                <a:latin typeface="微软雅黑" panose="020B0503020204020204" pitchFamily="34" charset="-122"/>
                <a:ea typeface="微软雅黑" panose="020B0503020204020204" pitchFamily="34" charset="-122"/>
              </a:rPr>
              <a:t>中的布局代码与</a:t>
            </a:r>
            <a:r>
              <a:rPr lang="en-US" altLang="zh-CN" sz="1600" smtClean="0">
                <a:latin typeface="微软雅黑" panose="020B0503020204020204" pitchFamily="34" charset="-122"/>
                <a:ea typeface="微软雅黑" panose="020B0503020204020204" pitchFamily="34" charset="-122"/>
              </a:rPr>
              <a:t>Java</a:t>
            </a:r>
            <a:r>
              <a:rPr lang="zh-CN" altLang="en-US" sz="1600">
                <a:latin typeface="微软雅黑" panose="020B0503020204020204" pitchFamily="34" charset="-122"/>
                <a:ea typeface="微软雅黑" panose="020B0503020204020204" pitchFamily="34" charset="-122"/>
              </a:rPr>
              <a:t>代码隔离，</a:t>
            </a:r>
            <a:r>
              <a:rPr lang="zh-CN" altLang="en-US" sz="1600">
                <a:solidFill>
                  <a:srgbClr val="0075CC"/>
                </a:solidFill>
                <a:latin typeface="微软雅黑" panose="020B0503020204020204" pitchFamily="34" charset="-122"/>
                <a:ea typeface="微软雅黑" panose="020B0503020204020204" pitchFamily="34" charset="-122"/>
              </a:rPr>
              <a:t>使程序的结构更加清</a:t>
            </a:r>
            <a:r>
              <a:rPr lang="zh-CN" altLang="en-US" sz="1600" smtClean="0">
                <a:solidFill>
                  <a:srgbClr val="0075CC"/>
                </a:solidFill>
                <a:latin typeface="微软雅黑" panose="020B0503020204020204" pitchFamily="34" charset="-122"/>
                <a:ea typeface="微软雅黑" panose="020B0503020204020204" pitchFamily="34" charset="-122"/>
              </a:rPr>
              <a:t>晰</a:t>
            </a:r>
            <a:r>
              <a:rPr lang="zh-CN" altLang="en-US" sz="1600" smtClean="0">
                <a:latin typeface="微软雅黑" panose="020B0503020204020204" pitchFamily="34" charset="-122"/>
                <a:ea typeface="微软雅黑" panose="020B0503020204020204" pitchFamily="34" charset="-122"/>
              </a:rPr>
              <a:t>。</a:t>
            </a:r>
            <a:endParaRPr lang="en-US" altLang="zh-CN" sz="1600" smtClean="0">
              <a:latin typeface="微软雅黑" panose="020B0503020204020204" pitchFamily="34" charset="-122"/>
              <a:ea typeface="微软雅黑" panose="020B0503020204020204" pitchFamily="34" charset="-122"/>
            </a:endParaRPr>
          </a:p>
          <a:p>
            <a:pPr lvl="2">
              <a:lnSpc>
                <a:spcPct val="150000"/>
              </a:lnSpc>
              <a:buFont typeface="Wingdings" panose="05000000000000000000" pitchFamily="2" charset="2"/>
              <a:buChar char="Ø"/>
            </a:pPr>
            <a:r>
              <a:rPr lang="zh-CN" altLang="en-US" sz="1800" smtClean="0">
                <a:latin typeface="微软雅黑" panose="020B0503020204020204" pitchFamily="34" charset="-122"/>
                <a:ea typeface="微软雅黑" panose="020B0503020204020204" pitchFamily="34" charset="-122"/>
              </a:rPr>
              <a:t>在</a:t>
            </a:r>
            <a:r>
              <a:rPr lang="en-US" altLang="zh-CN" sz="1800">
                <a:latin typeface="微软雅黑" panose="020B0503020204020204" pitchFamily="34" charset="-122"/>
                <a:ea typeface="微软雅黑" panose="020B0503020204020204" pitchFamily="34" charset="-122"/>
              </a:rPr>
              <a:t>Java</a:t>
            </a:r>
            <a:r>
              <a:rPr lang="zh-CN" altLang="en-US" sz="1800">
                <a:latin typeface="微软雅黑" panose="020B0503020204020204" pitchFamily="34" charset="-122"/>
                <a:ea typeface="微软雅黑" panose="020B0503020204020204" pitchFamily="34" charset="-122"/>
              </a:rPr>
              <a:t>代码中编写布</a:t>
            </a:r>
            <a:r>
              <a:rPr lang="zh-CN" altLang="en-US" sz="1800" smtClean="0">
                <a:latin typeface="微软雅黑" panose="020B0503020204020204" pitchFamily="34" charset="-122"/>
                <a:ea typeface="微软雅黑" panose="020B0503020204020204" pitchFamily="34" charset="-122"/>
              </a:rPr>
              <a:t>局</a:t>
            </a:r>
            <a:endParaRPr lang="en-US" altLang="zh-CN" sz="1800" smtClean="0">
              <a:latin typeface="微软雅黑" panose="020B0503020204020204" pitchFamily="34" charset="-122"/>
              <a:ea typeface="微软雅黑" panose="020B0503020204020204" pitchFamily="34" charset="-122"/>
            </a:endParaRPr>
          </a:p>
          <a:p>
            <a:pPr lvl="3">
              <a:lnSpc>
                <a:spcPct val="150000"/>
              </a:lnSpc>
              <a:buFont typeface="Wingdings" panose="05000000000000000000" pitchFamily="2" charset="2"/>
              <a:buChar char="u"/>
            </a:pPr>
            <a:r>
              <a:rPr lang="zh-CN" altLang="en-US" sz="1600" smtClean="0">
                <a:latin typeface="微软雅黑" panose="020B0503020204020204" pitchFamily="34" charset="-122"/>
                <a:ea typeface="微软雅黑" panose="020B0503020204020204" pitchFamily="34" charset="-122"/>
              </a:rPr>
              <a:t>在</a:t>
            </a:r>
            <a:r>
              <a:rPr lang="en-US" altLang="zh-CN" sz="1600">
                <a:latin typeface="微软雅黑" panose="020B0503020204020204" pitchFamily="34" charset="-122"/>
                <a:ea typeface="微软雅黑" panose="020B0503020204020204" pitchFamily="34" charset="-122"/>
              </a:rPr>
              <a:t>Android</a:t>
            </a:r>
            <a:r>
              <a:rPr lang="zh-CN" altLang="en-US" sz="1600">
                <a:latin typeface="微软雅黑" panose="020B0503020204020204" pitchFamily="34" charset="-122"/>
                <a:ea typeface="微软雅黑" panose="020B0503020204020204" pitchFamily="34" charset="-122"/>
              </a:rPr>
              <a:t>中所有布局和控件的对象都可以通过</a:t>
            </a:r>
            <a:r>
              <a:rPr lang="en-US" altLang="zh-CN" sz="1600">
                <a:latin typeface="微软雅黑" panose="020B0503020204020204" pitchFamily="34" charset="-122"/>
                <a:ea typeface="微软雅黑" panose="020B0503020204020204" pitchFamily="34" charset="-122"/>
              </a:rPr>
              <a:t>new</a:t>
            </a:r>
            <a:r>
              <a:rPr lang="zh-CN" altLang="en-US" sz="1600">
                <a:latin typeface="微软雅黑" panose="020B0503020204020204" pitchFamily="34" charset="-122"/>
                <a:ea typeface="微软雅黑" panose="020B0503020204020204" pitchFamily="34" charset="-122"/>
              </a:rPr>
              <a:t>关键字创建出来，</a:t>
            </a:r>
            <a:r>
              <a:rPr lang="zh-CN" altLang="en-US" sz="1600">
                <a:solidFill>
                  <a:srgbClr val="0075CC"/>
                </a:solidFill>
                <a:latin typeface="微软雅黑" panose="020B0503020204020204" pitchFamily="34" charset="-122"/>
                <a:ea typeface="微软雅黑" panose="020B0503020204020204" pitchFamily="34" charset="-122"/>
              </a:rPr>
              <a:t>将创建的</a:t>
            </a:r>
            <a:r>
              <a:rPr lang="en-US" altLang="zh-CN" sz="1600">
                <a:solidFill>
                  <a:srgbClr val="0075CC"/>
                </a:solidFill>
                <a:latin typeface="微软雅黑" panose="020B0503020204020204" pitchFamily="34" charset="-122"/>
                <a:ea typeface="微软雅黑" panose="020B0503020204020204" pitchFamily="34" charset="-122"/>
              </a:rPr>
              <a:t>View</a:t>
            </a:r>
            <a:r>
              <a:rPr lang="zh-CN" altLang="en-US" sz="1600">
                <a:solidFill>
                  <a:srgbClr val="0075CC"/>
                </a:solidFill>
                <a:latin typeface="微软雅黑" panose="020B0503020204020204" pitchFamily="34" charset="-122"/>
                <a:ea typeface="微软雅黑" panose="020B0503020204020204" pitchFamily="34" charset="-122"/>
              </a:rPr>
              <a:t>控件添加到</a:t>
            </a:r>
            <a:r>
              <a:rPr lang="en-US" altLang="zh-CN" sz="1600">
                <a:solidFill>
                  <a:srgbClr val="0075CC"/>
                </a:solidFill>
                <a:latin typeface="微软雅黑" panose="020B0503020204020204" pitchFamily="34" charset="-122"/>
                <a:ea typeface="微软雅黑" panose="020B0503020204020204" pitchFamily="34" charset="-122"/>
              </a:rPr>
              <a:t>ViewGroup</a:t>
            </a:r>
            <a:r>
              <a:rPr lang="zh-CN" altLang="en-US" sz="1600">
                <a:solidFill>
                  <a:srgbClr val="0075CC"/>
                </a:solidFill>
                <a:latin typeface="微软雅黑" panose="020B0503020204020204" pitchFamily="34" charset="-122"/>
                <a:ea typeface="微软雅黑" panose="020B0503020204020204" pitchFamily="34" charset="-122"/>
              </a:rPr>
              <a:t>布局中</a:t>
            </a:r>
            <a:r>
              <a:rPr lang="zh-CN" altLang="en-US" sz="1600">
                <a:latin typeface="微软雅黑" panose="020B0503020204020204" pitchFamily="34" charset="-122"/>
                <a:ea typeface="微软雅黑" panose="020B0503020204020204" pitchFamily="34" charset="-122"/>
              </a:rPr>
              <a:t>，从而实现</a:t>
            </a:r>
            <a:r>
              <a:rPr lang="en-US" altLang="zh-CN" sz="1600">
                <a:latin typeface="微软雅黑" panose="020B0503020204020204" pitchFamily="34" charset="-122"/>
                <a:ea typeface="微软雅黑" panose="020B0503020204020204" pitchFamily="34" charset="-122"/>
              </a:rPr>
              <a:t>View</a:t>
            </a:r>
            <a:r>
              <a:rPr lang="zh-CN" altLang="en-US" sz="1600">
                <a:latin typeface="微软雅黑" panose="020B0503020204020204" pitchFamily="34" charset="-122"/>
                <a:ea typeface="微软雅黑" panose="020B0503020204020204" pitchFamily="34" charset="-122"/>
              </a:rPr>
              <a:t>控件在布局界面中显</a:t>
            </a:r>
            <a:r>
              <a:rPr lang="zh-CN" altLang="en-US" sz="1600" smtClean="0">
                <a:latin typeface="微软雅黑" panose="020B0503020204020204" pitchFamily="34" charset="-122"/>
                <a:ea typeface="微软雅黑" panose="020B0503020204020204" pitchFamily="34" charset="-122"/>
              </a:rPr>
              <a:t>示。</a:t>
            </a:r>
            <a:endParaRPr lang="en-US" altLang="zh-CN" sz="160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14686" y="1413570"/>
            <a:ext cx="9505056" cy="5262980"/>
          </a:xfrm>
          <a:prstGeom prst="rect">
            <a:avLst/>
          </a:prstGeom>
        </p:spPr>
      </p:pic>
      <p:sp>
        <p:nvSpPr>
          <p:cNvPr id="7" name="矩形 6"/>
          <p:cNvSpPr/>
          <p:nvPr/>
        </p:nvSpPr>
        <p:spPr>
          <a:xfrm>
            <a:off x="1702718" y="1413571"/>
            <a:ext cx="8856984" cy="5262979"/>
          </a:xfrm>
          <a:prstGeom prst="rect">
            <a:avLst/>
          </a:prstGeom>
        </p:spPr>
        <p:txBody>
          <a:bodyPr wrap="square">
            <a:spAutoFit/>
          </a:bodyPr>
          <a:lstStyle/>
          <a:p>
            <a:pPr>
              <a:lnSpc>
                <a:spcPct val="150000"/>
              </a:lnSpc>
            </a:pPr>
            <a:r>
              <a:rPr lang="en-US" altLang="zh-CN" sz="1600">
                <a:latin typeface="微软雅黑" panose="020B0503020204020204" pitchFamily="34" charset="-122"/>
                <a:ea typeface="微软雅黑" panose="020B0503020204020204" pitchFamily="34" charset="-122"/>
              </a:rPr>
              <a:t>&lt;?xml version="1.0" encoding="utf-8"?&gt;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&lt;</a:t>
            </a:r>
            <a:r>
              <a:rPr lang="en-US" altLang="zh-CN" sz="1600" err="1">
                <a:latin typeface="微软雅黑" panose="020B0503020204020204" pitchFamily="34" charset="-122"/>
                <a:ea typeface="微软雅黑" panose="020B0503020204020204" pitchFamily="34" charset="-122"/>
              </a:rPr>
              <a:t>RelativeLayout</a:t>
            </a: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a:t>
            </a:r>
            <a:r>
              <a:rPr lang="en-US" altLang="zh-CN" sz="1600" err="1" smtClean="0">
                <a:latin typeface="微软雅黑" panose="020B0503020204020204" pitchFamily="34" charset="-122"/>
                <a:ea typeface="微软雅黑" panose="020B0503020204020204" pitchFamily="34" charset="-122"/>
              </a:rPr>
              <a:t>xmlns:android</a:t>
            </a:r>
            <a:r>
              <a:rPr lang="en-US" altLang="zh-CN" sz="1600">
                <a:latin typeface="微软雅黑" panose="020B0503020204020204" pitchFamily="34" charset="-122"/>
                <a:ea typeface="微软雅黑" panose="020B0503020204020204" pitchFamily="34" charset="-122"/>
              </a:rPr>
              <a:t>="http://schemas.android.com/</a:t>
            </a:r>
            <a:r>
              <a:rPr lang="en-US" altLang="zh-CN" sz="1600" err="1">
                <a:latin typeface="微软雅黑" panose="020B0503020204020204" pitchFamily="34" charset="-122"/>
                <a:ea typeface="微软雅黑" panose="020B0503020204020204" pitchFamily="34" charset="-122"/>
              </a:rPr>
              <a:t>apk</a:t>
            </a:r>
            <a:r>
              <a:rPr lang="en-US" altLang="zh-CN" sz="1600">
                <a:latin typeface="微软雅黑" panose="020B0503020204020204" pitchFamily="34" charset="-122"/>
                <a:ea typeface="微软雅黑" panose="020B0503020204020204" pitchFamily="34" charset="-122"/>
              </a:rPr>
              <a:t>/res/android"</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xmlns:tools</a:t>
            </a:r>
            <a:r>
              <a:rPr lang="en-US" altLang="zh-CN" sz="1600">
                <a:latin typeface="微软雅黑" panose="020B0503020204020204" pitchFamily="34" charset="-122"/>
                <a:ea typeface="微软雅黑" panose="020B0503020204020204" pitchFamily="34" charset="-122"/>
              </a:rPr>
              <a:t>="http://schemas.android.com/tools"</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android:layout_width</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match_parent</a:t>
            </a:r>
            <a:r>
              <a:rPr lang="en-US" altLang="zh-CN" sz="1600">
                <a:latin typeface="微软雅黑" panose="020B0503020204020204" pitchFamily="34" charset="-122"/>
                <a:ea typeface="微软雅黑" panose="020B0503020204020204" pitchFamily="34" charset="-122"/>
              </a:rPr>
              <a: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android:layout_height</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match_parent</a:t>
            </a:r>
            <a:r>
              <a:rPr lang="en-US" altLang="zh-CN" sz="1600">
                <a:latin typeface="微软雅黑" panose="020B0503020204020204" pitchFamily="34" charset="-122"/>
                <a:ea typeface="微软雅黑" panose="020B0503020204020204" pitchFamily="34" charset="-122"/>
              </a:rPr>
              <a: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tools:context</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MainActivity</a:t>
            </a:r>
            <a:r>
              <a:rPr lang="en-US" altLang="zh-CN" sz="1600">
                <a:latin typeface="微软雅黑" panose="020B0503020204020204" pitchFamily="34" charset="-122"/>
                <a:ea typeface="微软雅黑" panose="020B0503020204020204" pitchFamily="34" charset="-122"/>
              </a:rPr>
              <a:t>"&gt;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&lt;</a:t>
            </a:r>
            <a:r>
              <a:rPr lang="en-US" altLang="zh-CN" sz="1600" err="1">
                <a:latin typeface="微软雅黑" panose="020B0503020204020204" pitchFamily="34" charset="-122"/>
                <a:ea typeface="微软雅黑" panose="020B0503020204020204" pitchFamily="34" charset="-122"/>
              </a:rPr>
              <a:t>TextView</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android:layout_width</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wrap_content</a:t>
            </a:r>
            <a:r>
              <a:rPr lang="en-US" altLang="zh-CN" sz="1600">
                <a:latin typeface="微软雅黑" panose="020B0503020204020204" pitchFamily="34" charset="-122"/>
                <a:ea typeface="微软雅黑" panose="020B0503020204020204" pitchFamily="34" charset="-122"/>
              </a:rPr>
              <a: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android:layout_height</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wrap_content</a:t>
            </a:r>
            <a:r>
              <a:rPr lang="en-US" altLang="zh-CN" sz="1600">
                <a:latin typeface="微软雅黑" panose="020B0503020204020204" pitchFamily="34" charset="-122"/>
                <a:ea typeface="微软雅黑" panose="020B0503020204020204" pitchFamily="34" charset="-122"/>
              </a:rPr>
              <a: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android:text</a:t>
            </a:r>
            <a:r>
              <a:rPr lang="en-US" altLang="zh-CN" sz="1600">
                <a:latin typeface="微软雅黑" panose="020B0503020204020204" pitchFamily="34" charset="-122"/>
                <a:ea typeface="微软雅黑" panose="020B0503020204020204" pitchFamily="34" charset="-122"/>
              </a:rPr>
              <a:t>="</a:t>
            </a:r>
            <a:r>
              <a:rPr lang="zh-CN" altLang="zh-CN" sz="1600">
                <a:latin typeface="微软雅黑" panose="020B0503020204020204" pitchFamily="34" charset="-122"/>
                <a:ea typeface="微软雅黑" panose="020B0503020204020204" pitchFamily="34" charset="-122"/>
              </a:rPr>
              <a:t>使用</a:t>
            </a:r>
            <a:r>
              <a:rPr lang="en-US" altLang="zh-CN" sz="1600">
                <a:latin typeface="微软雅黑" panose="020B0503020204020204" pitchFamily="34" charset="-122"/>
                <a:ea typeface="微软雅黑" panose="020B0503020204020204" pitchFamily="34" charset="-122"/>
              </a:rPr>
              <a:t>XML</a:t>
            </a:r>
            <a:r>
              <a:rPr lang="zh-CN" altLang="zh-CN" sz="1600">
                <a:latin typeface="微软雅黑" panose="020B0503020204020204" pitchFamily="34" charset="-122"/>
                <a:ea typeface="微软雅黑" panose="020B0503020204020204" pitchFamily="34" charset="-122"/>
              </a:rPr>
              <a:t>布局文件控制</a:t>
            </a:r>
            <a:r>
              <a:rPr lang="en-US" altLang="zh-CN" sz="1600">
                <a:latin typeface="微软雅黑" panose="020B0503020204020204" pitchFamily="34" charset="-122"/>
                <a:ea typeface="微软雅黑" panose="020B0503020204020204" pitchFamily="34" charset="-122"/>
              </a:rPr>
              <a:t>UI</a:t>
            </a:r>
            <a:r>
              <a:rPr lang="zh-CN" altLang="zh-CN" sz="1600">
                <a:latin typeface="微软雅黑" panose="020B0503020204020204" pitchFamily="34" charset="-122"/>
                <a:ea typeface="微软雅黑" panose="020B0503020204020204" pitchFamily="34" charset="-122"/>
              </a:rPr>
              <a:t>界面</a:t>
            </a:r>
            <a:r>
              <a:rPr lang="en-US" altLang="zh-CN" sz="1600">
                <a:latin typeface="微软雅黑" panose="020B0503020204020204" pitchFamily="34" charset="-122"/>
                <a:ea typeface="微软雅黑" panose="020B0503020204020204" pitchFamily="34" charset="-122"/>
              </a:rPr>
              <a: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android:textColor</a:t>
            </a:r>
            <a:r>
              <a:rPr lang="en-US" altLang="zh-CN" sz="1600">
                <a:latin typeface="微软雅黑" panose="020B0503020204020204" pitchFamily="34" charset="-122"/>
                <a:ea typeface="微软雅黑" panose="020B0503020204020204" pitchFamily="34" charset="-122"/>
              </a:rPr>
              <a:t>="#ff0000"</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android:textSize</a:t>
            </a:r>
            <a:r>
              <a:rPr lang="en-US" altLang="zh-CN" sz="1600">
                <a:latin typeface="微软雅黑" panose="020B0503020204020204" pitchFamily="34" charset="-122"/>
                <a:ea typeface="微软雅黑" panose="020B0503020204020204" pitchFamily="34" charset="-122"/>
              </a:rPr>
              <a:t>="18sp"</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android:layout_centerInParent</a:t>
            </a:r>
            <a:r>
              <a:rPr lang="en-US" altLang="zh-CN" sz="1600">
                <a:latin typeface="微软雅黑" panose="020B0503020204020204" pitchFamily="34" charset="-122"/>
                <a:ea typeface="微软雅黑" panose="020B0503020204020204" pitchFamily="34" charset="-122"/>
              </a:rPr>
              <a:t>="true"/&gt;</a:t>
            </a:r>
            <a:endParaRPr lang="zh-CN"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&lt;/</a:t>
            </a:r>
            <a:r>
              <a:rPr lang="en-US" altLang="zh-CN" sz="1600" err="1">
                <a:latin typeface="微软雅黑" panose="020B0503020204020204" pitchFamily="34" charset="-122"/>
                <a:ea typeface="微软雅黑" panose="020B0503020204020204" pitchFamily="34" charset="-122"/>
              </a:rPr>
              <a:t>RelativeLayout</a:t>
            </a:r>
            <a:r>
              <a:rPr lang="en-US" altLang="zh-CN" sz="1600" smtClean="0">
                <a:latin typeface="微软雅黑" panose="020B0503020204020204" pitchFamily="34" charset="-122"/>
                <a:ea typeface="微软雅黑" panose="020B0503020204020204" pitchFamily="34" charset="-122"/>
              </a:rPr>
              <a:t>&gt;</a:t>
            </a:r>
            <a:endParaRPr lang="zh-CN" altLang="zh-CN" sz="1600">
              <a:latin typeface="微软雅黑" panose="020B0503020204020204" pitchFamily="34" charset="-122"/>
              <a:ea typeface="微软雅黑" panose="020B0503020204020204" pitchFamily="34" charset="-122"/>
            </a:endParaRPr>
          </a:p>
        </p:txBody>
      </p:sp>
      <p:sp>
        <p:nvSpPr>
          <p:cNvPr id="8" name="矩形 7"/>
          <p:cNvSpPr/>
          <p:nvPr/>
        </p:nvSpPr>
        <p:spPr>
          <a:xfrm>
            <a:off x="2138214" y="3652578"/>
            <a:ext cx="1080120" cy="392481"/>
          </a:xfrm>
          <a:prstGeom prst="rect">
            <a:avLst/>
          </a:prstGeom>
          <a:noFill/>
          <a:ln w="22225">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p:cNvCxnSpPr/>
          <p:nvPr/>
        </p:nvCxnSpPr>
        <p:spPr>
          <a:xfrm>
            <a:off x="3218334" y="3848818"/>
            <a:ext cx="500608" cy="0"/>
          </a:xfrm>
          <a:prstGeom prst="straightConnector1">
            <a:avLst/>
          </a:prstGeom>
          <a:ln w="22225">
            <a:solidFill>
              <a:srgbClr val="0075CC"/>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p:cNvSpPr txBox="1"/>
          <p:nvPr/>
        </p:nvSpPr>
        <p:spPr>
          <a:xfrm>
            <a:off x="1042035" y="304800"/>
            <a:ext cx="52368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在XML文件中编写布局</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圆角矩形 13"/>
          <p:cNvSpPr/>
          <p:nvPr/>
        </p:nvSpPr>
        <p:spPr>
          <a:xfrm>
            <a:off x="3718942" y="3625425"/>
            <a:ext cx="2808312" cy="408623"/>
          </a:xfrm>
          <a:prstGeom prst="roundRect">
            <a:avLst/>
          </a:prstGeom>
          <a:solidFill>
            <a:srgbClr val="0075CC"/>
          </a:solidFill>
          <a:ln>
            <a:noFill/>
          </a:ln>
          <a:effectLst>
            <a:outerShdw blurRad="50800" dist="38100" dir="2700000" algn="tl" rotWithShape="0">
              <a:prstClr val="black">
                <a:alpha val="40000"/>
              </a:prstClr>
            </a:outerShdw>
          </a:effectLst>
        </p:spPr>
        <p:txBody>
          <a:bodyPr wrap="square" anchor="ctr">
            <a:spAutoFit/>
          </a:bodyPr>
          <a:lstStyle/>
          <a:p>
            <a:r>
              <a:rPr lang="en-US" altLang="zh-CN" sz="1800"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TextView</a:t>
            </a:r>
            <a:r>
              <a:rPr lang="zh-CN" altLang="en-US" sz="1800"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控件继承自</a:t>
            </a:r>
            <a:r>
              <a:rPr lang="en-US" altLang="zh-CN" sz="1800"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View</a:t>
            </a:r>
            <a:endParaRPr lang="zh-CN" altLang="en-US" sz="1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1909582" y="1845618"/>
            <a:ext cx="1559055" cy="392481"/>
          </a:xfrm>
          <a:prstGeom prst="rect">
            <a:avLst/>
          </a:prstGeom>
          <a:noFill/>
          <a:ln w="22225">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9" name="直线箭头连接符 5"/>
          <p:cNvCxnSpPr/>
          <p:nvPr/>
        </p:nvCxnSpPr>
        <p:spPr>
          <a:xfrm flipV="1">
            <a:off x="2689109" y="1617881"/>
            <a:ext cx="0" cy="202669"/>
          </a:xfrm>
          <a:prstGeom prst="straightConnector1">
            <a:avLst/>
          </a:prstGeom>
          <a:ln w="22225">
            <a:solidFill>
              <a:srgbClr val="0075CC"/>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148078" y="1209259"/>
            <a:ext cx="3082061" cy="408623"/>
          </a:xfrm>
          <a:prstGeom prst="roundRect">
            <a:avLst/>
          </a:prstGeom>
          <a:solidFill>
            <a:srgbClr val="0075CC"/>
          </a:solidFill>
          <a:ln>
            <a:noFill/>
          </a:ln>
          <a:effectLst>
            <a:outerShdw blurRad="50800" dist="38100" dir="2700000" algn="tl" rotWithShape="0">
              <a:prstClr val="black">
                <a:alpha val="40000"/>
              </a:prstClr>
            </a:outerShdw>
          </a:effectLst>
        </p:spPr>
        <p:txBody>
          <a:bodyPr wrap="square" anchor="ctr">
            <a:spAutoFit/>
          </a:bodyPr>
          <a:lstStyle/>
          <a:p>
            <a:r>
              <a:rPr lang="zh-CN" altLang="en-US" sz="18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相对布局继承自</a:t>
            </a:r>
            <a:r>
              <a:rPr lang="en-US" altLang="zh-CN" sz="18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ViewGroup</a:t>
            </a:r>
            <a:endParaRPr lang="en-US" altLang="zh-CN" sz="1800"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p:nvSpPr>
        <p:spPr>
          <a:xfrm>
            <a:off x="2134766" y="4076715"/>
            <a:ext cx="4536504" cy="2161391"/>
          </a:xfrm>
          <a:prstGeom prst="rect">
            <a:avLst/>
          </a:prstGeom>
          <a:noFill/>
          <a:ln w="22225">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5"/>
          <p:cNvCxnSpPr/>
          <p:nvPr/>
        </p:nvCxnSpPr>
        <p:spPr>
          <a:xfrm>
            <a:off x="6671270" y="5093347"/>
            <a:ext cx="500608" cy="0"/>
          </a:xfrm>
          <a:prstGeom prst="straightConnector1">
            <a:avLst/>
          </a:prstGeom>
          <a:ln w="22225">
            <a:solidFill>
              <a:srgbClr val="0075CC"/>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7171878" y="4869954"/>
            <a:ext cx="1875656" cy="408623"/>
          </a:xfrm>
          <a:prstGeom prst="roundRect">
            <a:avLst/>
          </a:prstGeom>
          <a:solidFill>
            <a:srgbClr val="0075CC"/>
          </a:solidFill>
          <a:ln>
            <a:noFill/>
          </a:ln>
          <a:effectLst>
            <a:outerShdw blurRad="50800" dist="38100" dir="2700000" algn="tl" rotWithShape="0">
              <a:prstClr val="black">
                <a:alpha val="40000"/>
              </a:prstClr>
            </a:outerShdw>
          </a:effectLst>
        </p:spPr>
        <p:txBody>
          <a:bodyPr wrap="square" anchor="ctr">
            <a:spAutoFit/>
          </a:bodyPr>
          <a:lstStyle/>
          <a:p>
            <a:r>
              <a:rPr lang="zh-CN" altLang="en-US" sz="1800" b="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设置文字的样式</a:t>
            </a:r>
            <a:endParaRPr lang="zh-CN" altLang="en-US" sz="1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657" y="1623359"/>
            <a:ext cx="3035105" cy="441275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8" grpId="0" animBg="1"/>
      <p:bldP spid="20" grpId="0" animBg="1"/>
      <p:bldP spid="22"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14686" y="1557586"/>
            <a:ext cx="9721080" cy="4536504"/>
          </a:xfrm>
          <a:prstGeom prst="rect">
            <a:avLst/>
          </a:prstGeom>
        </p:spPr>
      </p:pic>
      <p:sp>
        <p:nvSpPr>
          <p:cNvPr id="12" name="Title 1"/>
          <p:cNvSpPr txBox="1"/>
          <p:nvPr/>
        </p:nvSpPr>
        <p:spPr>
          <a:xfrm>
            <a:off x="1042035" y="304800"/>
            <a:ext cx="468503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在Java代码中编写布局</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558702" y="1723082"/>
            <a:ext cx="9433048" cy="4154984"/>
          </a:xfrm>
          <a:prstGeom prst="rect">
            <a:avLst/>
          </a:prstGeom>
        </p:spPr>
        <p:txBody>
          <a:bodyPr wrap="square">
            <a:spAutoFit/>
          </a:bodyPr>
          <a:lstStyle/>
          <a:p>
            <a:pPr>
              <a:lnSpc>
                <a:spcPct val="150000"/>
              </a:lnSpc>
            </a:pPr>
            <a:r>
              <a:rPr lang="en-US" altLang="zh-CN" sz="1600">
                <a:latin typeface="微软雅黑" panose="020B0503020204020204" pitchFamily="34" charset="-122"/>
                <a:ea typeface="微软雅黑" panose="020B0503020204020204" pitchFamily="34" charset="-122"/>
              </a:rPr>
              <a:t>RelativeLayout relativeLayout = new RelativeLayout(this);</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RelativeLayout.LayoutParams params =  new RelativeLayout.LayoutParams(</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RelativeLayout.LayoutParams.WRAP_CONTENT</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RelativeLayout.LayoutParams.WRAP_CONTENT</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smtClean="0">
                <a:solidFill>
                  <a:srgbClr val="0075CC"/>
                </a:solidFill>
                <a:latin typeface="微软雅黑" panose="020B0503020204020204" pitchFamily="34" charset="-122"/>
                <a:ea typeface="微软雅黑" panose="020B0503020204020204" pitchFamily="34" charset="-122"/>
              </a:rPr>
              <a:t>params.addRule(RelativeLayout.CENTER_IN_PARENT</a:t>
            </a:r>
            <a:r>
              <a:rPr lang="en-US" altLang="zh-CN" sz="1600">
                <a:solidFill>
                  <a:srgbClr val="0075CC"/>
                </a:solidFill>
                <a:latin typeface="微软雅黑" panose="020B0503020204020204" pitchFamily="34" charset="-122"/>
                <a:ea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设置布局中的控件居中显示</a:t>
            </a:r>
            <a:endParaRPr lang="zh-CN" altLang="en-US" sz="1600">
              <a:latin typeface="微软雅黑" panose="020B0503020204020204" pitchFamily="34" charset="-122"/>
              <a:ea typeface="微软雅黑" panose="020B0503020204020204" pitchFamily="34" charset="-122"/>
            </a:endParaRPr>
          </a:p>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TextView textView = new TextView(this);  </a:t>
            </a:r>
            <a:r>
              <a:rPr lang="en-US" altLang="zh-CN" sz="1600" smtClean="0">
                <a:solidFill>
                  <a:srgbClr val="0075CC"/>
                </a:solidFill>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创建</a:t>
            </a:r>
            <a:r>
              <a:rPr lang="en-US" altLang="zh-CN" sz="1600">
                <a:latin typeface="微软雅黑" panose="020B0503020204020204" pitchFamily="34" charset="-122"/>
                <a:ea typeface="微软雅黑" panose="020B0503020204020204" pitchFamily="34" charset="-122"/>
              </a:rPr>
              <a:t>TextView</a:t>
            </a:r>
            <a:r>
              <a:rPr lang="zh-CN" altLang="en-US" sz="1600">
                <a:latin typeface="微软雅黑" panose="020B0503020204020204" pitchFamily="34" charset="-122"/>
                <a:ea typeface="微软雅黑" panose="020B0503020204020204" pitchFamily="34" charset="-122"/>
              </a:rPr>
              <a:t>控件</a:t>
            </a:r>
            <a:endParaRPr lang="zh-CN" altLang="en-US"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textView.setText("Java </a:t>
            </a:r>
            <a:r>
              <a:rPr lang="zh-CN" altLang="en-US" sz="1600">
                <a:latin typeface="微软雅黑" panose="020B0503020204020204" pitchFamily="34" charset="-122"/>
                <a:ea typeface="微软雅黑" panose="020B0503020204020204" pitchFamily="34" charset="-122"/>
              </a:rPr>
              <a:t>代码实现界面布局</a:t>
            </a: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设置</a:t>
            </a:r>
            <a:r>
              <a:rPr lang="en-US" altLang="zh-CN" sz="1600">
                <a:latin typeface="微软雅黑" panose="020B0503020204020204" pitchFamily="34" charset="-122"/>
                <a:ea typeface="微软雅黑" panose="020B0503020204020204" pitchFamily="34" charset="-122"/>
              </a:rPr>
              <a:t>TextView</a:t>
            </a:r>
            <a:r>
              <a:rPr lang="zh-CN" altLang="en-US" sz="1600">
                <a:latin typeface="微软雅黑" panose="020B0503020204020204" pitchFamily="34" charset="-122"/>
                <a:ea typeface="微软雅黑" panose="020B0503020204020204" pitchFamily="34" charset="-122"/>
              </a:rPr>
              <a:t>的文字内容</a:t>
            </a:r>
            <a:endParaRPr lang="zh-CN" altLang="en-US"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textView.setTextColor(Color.RED);         </a:t>
            </a:r>
            <a:r>
              <a:rPr lang="en-US" altLang="zh-CN" sz="1600" smtClean="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设置</a:t>
            </a:r>
            <a:r>
              <a:rPr lang="en-US" altLang="zh-CN" sz="1600">
                <a:latin typeface="微软雅黑" panose="020B0503020204020204" pitchFamily="34" charset="-122"/>
                <a:ea typeface="微软雅黑" panose="020B0503020204020204" pitchFamily="34" charset="-122"/>
              </a:rPr>
              <a:t>TextView</a:t>
            </a:r>
            <a:r>
              <a:rPr lang="zh-CN" altLang="en-US" sz="1600">
                <a:latin typeface="微软雅黑" panose="020B0503020204020204" pitchFamily="34" charset="-122"/>
                <a:ea typeface="微软雅黑" panose="020B0503020204020204" pitchFamily="34" charset="-122"/>
              </a:rPr>
              <a:t>的文字颜色</a:t>
            </a:r>
            <a:endParaRPr lang="zh-CN" altLang="en-US"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textView.setTextSize(18);                   </a:t>
            </a:r>
            <a:r>
              <a:rPr lang="en-US" altLang="zh-CN" sz="1600" smtClean="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设置</a:t>
            </a:r>
            <a:r>
              <a:rPr lang="en-US" altLang="zh-CN" sz="1600">
                <a:latin typeface="微软雅黑" panose="020B0503020204020204" pitchFamily="34" charset="-122"/>
                <a:ea typeface="微软雅黑" panose="020B0503020204020204" pitchFamily="34" charset="-122"/>
              </a:rPr>
              <a:t>TextView</a:t>
            </a:r>
            <a:r>
              <a:rPr lang="zh-CN" altLang="en-US" sz="1600">
                <a:latin typeface="微软雅黑" panose="020B0503020204020204" pitchFamily="34" charset="-122"/>
                <a:ea typeface="微软雅黑" panose="020B0503020204020204" pitchFamily="34" charset="-122"/>
              </a:rPr>
              <a:t>的文字大小</a:t>
            </a:r>
            <a:endParaRPr lang="zh-CN" altLang="en-US" sz="1600">
              <a:latin typeface="微软雅黑" panose="020B0503020204020204" pitchFamily="34" charset="-122"/>
              <a:ea typeface="微软雅黑" panose="020B0503020204020204" pitchFamily="34" charset="-122"/>
            </a:endParaRPr>
          </a:p>
          <a:p>
            <a:pPr>
              <a:lnSpc>
                <a:spcPct val="150000"/>
              </a:lnSpc>
            </a:pPr>
            <a:r>
              <a:rPr lang="en-US" altLang="zh-CN" sz="1600" smtClean="0">
                <a:solidFill>
                  <a:srgbClr val="0075CC"/>
                </a:solidFill>
                <a:latin typeface="微软雅黑" panose="020B0503020204020204" pitchFamily="34" charset="-122"/>
                <a:ea typeface="微软雅黑" panose="020B0503020204020204" pitchFamily="34" charset="-122"/>
              </a:rPr>
              <a:t>relativeLayout.addView(textView</a:t>
            </a:r>
            <a:r>
              <a:rPr lang="en-US" altLang="zh-CN" sz="1600">
                <a:solidFill>
                  <a:srgbClr val="0075CC"/>
                </a:solidFill>
                <a:latin typeface="微软雅黑" panose="020B0503020204020204" pitchFamily="34" charset="-122"/>
                <a:ea typeface="微软雅黑" panose="020B0503020204020204" pitchFamily="34" charset="-122"/>
              </a:rPr>
              <a:t>, params</a:t>
            </a:r>
            <a:r>
              <a:rPr lang="en-US" altLang="zh-CN" sz="1600" smtClean="0">
                <a:solidFill>
                  <a:srgbClr val="0075CC"/>
                </a:solidFill>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添加</a:t>
            </a:r>
            <a:r>
              <a:rPr lang="en-US" altLang="zh-CN" sz="1600">
                <a:latin typeface="微软雅黑" panose="020B0503020204020204" pitchFamily="34" charset="-122"/>
                <a:ea typeface="微软雅黑" panose="020B0503020204020204" pitchFamily="34" charset="-122"/>
              </a:rPr>
              <a:t>TextView</a:t>
            </a:r>
            <a:r>
              <a:rPr lang="zh-CN" altLang="en-US" sz="1600">
                <a:latin typeface="微软雅黑" panose="020B0503020204020204" pitchFamily="34" charset="-122"/>
                <a:ea typeface="微软雅黑" panose="020B0503020204020204" pitchFamily="34" charset="-122"/>
              </a:rPr>
              <a:t>对象和</a:t>
            </a:r>
            <a:r>
              <a:rPr lang="en-US" altLang="zh-CN" sz="1600">
                <a:latin typeface="微软雅黑" panose="020B0503020204020204" pitchFamily="34" charset="-122"/>
                <a:ea typeface="微软雅黑" panose="020B0503020204020204" pitchFamily="34" charset="-122"/>
              </a:rPr>
              <a:t>TextView</a:t>
            </a:r>
            <a:r>
              <a:rPr lang="zh-CN" altLang="en-US" sz="1600">
                <a:latin typeface="微软雅黑" panose="020B0503020204020204" pitchFamily="34" charset="-122"/>
                <a:ea typeface="微软雅黑" panose="020B0503020204020204" pitchFamily="34" charset="-122"/>
              </a:rPr>
              <a:t>的布局</a:t>
            </a:r>
            <a:r>
              <a:rPr lang="zh-CN" altLang="en-US" sz="1600" smtClean="0">
                <a:latin typeface="微软雅黑" panose="020B0503020204020204" pitchFamily="34" charset="-122"/>
                <a:ea typeface="微软雅黑" panose="020B0503020204020204" pitchFamily="34" charset="-122"/>
              </a:rPr>
              <a:t>属性</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setContentView(relativeLayout); </a:t>
            </a:r>
            <a:r>
              <a:rPr lang="en-US" altLang="zh-CN" sz="1600" smtClean="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设置在</a:t>
            </a:r>
            <a:r>
              <a:rPr lang="en-US" altLang="zh-CN" sz="1600">
                <a:latin typeface="微软雅黑" panose="020B0503020204020204" pitchFamily="34" charset="-122"/>
                <a:ea typeface="微软雅黑" panose="020B0503020204020204" pitchFamily="34" charset="-122"/>
              </a:rPr>
              <a:t>Activity</a:t>
            </a:r>
            <a:r>
              <a:rPr lang="zh-CN" altLang="en-US" sz="1600">
                <a:latin typeface="微软雅黑" panose="020B0503020204020204" pitchFamily="34" charset="-122"/>
                <a:ea typeface="微软雅黑" panose="020B0503020204020204" pitchFamily="34" charset="-122"/>
              </a:rPr>
              <a:t>中显示</a:t>
            </a:r>
            <a:r>
              <a:rPr lang="en-US" altLang="zh-CN" sz="1600" smtClean="0">
                <a:latin typeface="微软雅黑" panose="020B0503020204020204" pitchFamily="34" charset="-122"/>
                <a:ea typeface="微软雅黑" panose="020B0503020204020204" pitchFamily="34" charset="-122"/>
              </a:rPr>
              <a:t>RelativeLayout</a:t>
            </a:r>
            <a:endParaRPr lang="en-US" altLang="zh-CN" sz="1600">
              <a:latin typeface="微软雅黑" panose="020B0503020204020204" pitchFamily="34" charset="-122"/>
              <a:ea typeface="微软雅黑" panose="020B0503020204020204" pitchFamily="34" charset="-122"/>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054" y="1640334"/>
            <a:ext cx="2802050" cy="432048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界面</a:t>
            </a:r>
            <a:r>
              <a:rPr lang="zh-CN" altLang="en-US" sz="4800" b="1" smtClean="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布局的通用属性</a:t>
            </a:r>
            <a:endParaRPr lang="en-GB" altLang="zh-CN" sz="4800" b="1">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14686"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2.3</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界面布局的通用属性</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4" y="2925738"/>
            <a:ext cx="539640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掌握</a:t>
            </a:r>
            <a:r>
              <a:rPr lang="zh-CN" altLang="en-US" sz="1800" smtClean="0">
                <a:solidFill>
                  <a:srgbClr val="0075CC"/>
                </a:solidFill>
                <a:latin typeface="微软雅黑" panose="020B0503020204020204" pitchFamily="34" charset="-122"/>
                <a:ea typeface="微软雅黑" panose="020B0503020204020204" pitchFamily="34" charset="-122"/>
              </a:rPr>
              <a:t>布局的通用属性</a:t>
            </a:r>
            <a:r>
              <a:rPr lang="zh-CN" altLang="en-US" sz="1800" smtClean="0">
                <a:solidFill>
                  <a:srgbClr val="595959"/>
                </a:solidFill>
                <a:latin typeface="微软雅黑" panose="020B0503020204020204" pitchFamily="34" charset="-122"/>
                <a:ea typeface="微软雅黑" panose="020B0503020204020204" pitchFamily="34" charset="-122"/>
              </a:rPr>
              <a:t>，能够设置布局的样式</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界面布局的通用属性</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283517" y="3246413"/>
            <a:ext cx="2173288" cy="51077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mtClean="0">
                <a:solidFill>
                  <a:schemeClr val="bg1"/>
                </a:solidFill>
                <a:latin typeface="微软雅黑" panose="020B0503020204020204" pitchFamily="34" charset="-122"/>
                <a:ea typeface="微软雅黑" panose="020B0503020204020204" pitchFamily="34" charset="-122"/>
              </a:rPr>
              <a:t>四种</a:t>
            </a:r>
            <a:r>
              <a:rPr lang="zh-CN" altLang="en-US" dirty="0">
                <a:solidFill>
                  <a:schemeClr val="bg1"/>
                </a:solidFill>
                <a:latin typeface="微软雅黑" panose="020B0503020204020204" pitchFamily="34" charset="-122"/>
                <a:ea typeface="微软雅黑" panose="020B0503020204020204" pitchFamily="34" charset="-122"/>
              </a:rPr>
              <a:t>常用布局</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457747" y="1747386"/>
            <a:ext cx="1031404" cy="3700760"/>
            <a:chOff x="2692871" y="956792"/>
            <a:chExt cx="1031404" cy="3700760"/>
          </a:xfrm>
        </p:grpSpPr>
        <p:cxnSp>
          <p:nvCxnSpPr>
            <p:cNvPr id="5" name="直接连接符 9"/>
            <p:cNvCxnSpPr>
              <a:cxnSpLocks noChangeShapeType="1"/>
            </p:cNvCxnSpPr>
            <p:nvPr/>
          </p:nvCxnSpPr>
          <p:spPr bwMode="auto">
            <a:xfrm>
              <a:off x="3216275" y="956792"/>
              <a:ext cx="0" cy="3698081"/>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11"/>
            <p:cNvCxnSpPr>
              <a:cxnSpLocks noChangeShapeType="1"/>
            </p:cNvCxnSpPr>
            <p:nvPr/>
          </p:nvCxnSpPr>
          <p:spPr bwMode="auto">
            <a:xfrm>
              <a:off x="2692871" y="2711208"/>
              <a:ext cx="527050"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54"/>
            <p:cNvCxnSpPr>
              <a:cxnSpLocks noChangeShapeType="1"/>
            </p:cNvCxnSpPr>
            <p:nvPr/>
          </p:nvCxnSpPr>
          <p:spPr bwMode="auto">
            <a:xfrm flipV="1">
              <a:off x="3233738" y="2122017"/>
              <a:ext cx="477837"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57"/>
            <p:cNvCxnSpPr>
              <a:cxnSpLocks noChangeShapeType="1"/>
            </p:cNvCxnSpPr>
            <p:nvPr/>
          </p:nvCxnSpPr>
          <p:spPr bwMode="auto">
            <a:xfrm flipV="1">
              <a:off x="3206750" y="959967"/>
              <a:ext cx="477838"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58"/>
            <p:cNvCxnSpPr>
              <a:cxnSpLocks noChangeShapeType="1"/>
            </p:cNvCxnSpPr>
            <p:nvPr/>
          </p:nvCxnSpPr>
          <p:spPr bwMode="auto">
            <a:xfrm flipV="1">
              <a:off x="3246438" y="3366617"/>
              <a:ext cx="477837"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60"/>
            <p:cNvCxnSpPr>
              <a:cxnSpLocks noChangeShapeType="1"/>
            </p:cNvCxnSpPr>
            <p:nvPr/>
          </p:nvCxnSpPr>
          <p:spPr bwMode="auto">
            <a:xfrm flipV="1">
              <a:off x="3206750" y="4657552"/>
              <a:ext cx="477838" cy="0"/>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圆角矩形 11"/>
          <p:cNvSpPr/>
          <p:nvPr/>
        </p:nvSpPr>
        <p:spPr>
          <a:xfrm>
            <a:off x="4478039" y="1537955"/>
            <a:ext cx="1695450" cy="442674"/>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线性布局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4506614" y="2711118"/>
            <a:ext cx="1695450" cy="442674"/>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相对布局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524076" y="3954924"/>
            <a:ext cx="1695450" cy="442674"/>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帧布局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4522489" y="5219368"/>
            <a:ext cx="1695450" cy="442674"/>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表格布局</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p:nvPr/>
        </p:nvCxnSpPr>
        <p:spPr bwMode="auto">
          <a:xfrm>
            <a:off x="6270326" y="1750561"/>
            <a:ext cx="56832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bwMode="auto">
          <a:xfrm>
            <a:off x="6970414" y="1572006"/>
            <a:ext cx="2941216" cy="374571"/>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特点：以水平或垂直方向排列</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bwMode="auto">
          <a:xfrm>
            <a:off x="6289376" y="2914198"/>
            <a:ext cx="56832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 19"/>
          <p:cNvSpPr/>
          <p:nvPr/>
        </p:nvSpPr>
        <p:spPr bwMode="auto">
          <a:xfrm>
            <a:off x="6989463" y="2735644"/>
            <a:ext cx="2922167" cy="374571"/>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特点：通过相对定位排列</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bwMode="auto">
          <a:xfrm>
            <a:off x="6297314" y="4198483"/>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bwMode="auto">
          <a:xfrm>
            <a:off x="6987875" y="3865465"/>
            <a:ext cx="2923755" cy="64698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特点：开辟空白区域，帧</a:t>
            </a:r>
            <a:r>
              <a:rPr lang="zh-CN" altLang="en-US" sz="1600">
                <a:solidFill>
                  <a:schemeClr val="bg1"/>
                </a:solidFill>
                <a:latin typeface="微软雅黑" panose="020B0503020204020204" pitchFamily="34" charset="-122"/>
                <a:ea typeface="微软雅黑" panose="020B0503020204020204" pitchFamily="34" charset="-122"/>
              </a:rPr>
              <a:t>里</a:t>
            </a:r>
            <a:r>
              <a:rPr lang="zh-CN" altLang="en-US" sz="1600" smtClean="0">
                <a:solidFill>
                  <a:schemeClr val="bg1"/>
                </a:solidFill>
                <a:latin typeface="微软雅黑" panose="020B0503020204020204" pitchFamily="34" charset="-122"/>
                <a:ea typeface="微软雅黑" panose="020B0503020204020204" pitchFamily="34" charset="-122"/>
              </a:rPr>
              <a:t>的</a:t>
            </a:r>
            <a:r>
              <a:rPr lang="zh-CN" altLang="en-US" sz="1600">
                <a:solidFill>
                  <a:schemeClr val="bg1"/>
                </a:solidFill>
                <a:latin typeface="微软雅黑" panose="020B0503020204020204" pitchFamily="34" charset="-122"/>
                <a:ea typeface="微软雅黑" panose="020B0503020204020204" pitchFamily="34" charset="-122"/>
              </a:rPr>
              <a:t>控件</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层</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smtClean="0">
                <a:solidFill>
                  <a:schemeClr val="bg1"/>
                </a:solidFill>
                <a:latin typeface="微软雅黑" panose="020B0503020204020204" pitchFamily="34" charset="-122"/>
                <a:ea typeface="微软雅黑" panose="020B0503020204020204" pitchFamily="34" charset="-122"/>
              </a:rPr>
              <a:t>叠加</a:t>
            </a:r>
            <a:endParaRPr lang="zh-CN" altLang="en-US" sz="1600">
              <a:solidFill>
                <a:schemeClr val="bg1"/>
              </a:solidFill>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a:off x="6306839" y="5436736"/>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bwMode="auto">
          <a:xfrm>
            <a:off x="6989464" y="5258182"/>
            <a:ext cx="2922166" cy="374571"/>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特点：表格</a:t>
            </a:r>
            <a:r>
              <a:rPr lang="zh-CN" altLang="en-US" sz="1600">
                <a:solidFill>
                  <a:schemeClr val="bg1"/>
                </a:solidFill>
                <a:latin typeface="微软雅黑" panose="020B0503020204020204" pitchFamily="34" charset="-122"/>
                <a:ea typeface="微软雅黑" panose="020B0503020204020204" pitchFamily="34" charset="-122"/>
              </a:rPr>
              <a:t>形式</a:t>
            </a:r>
            <a:r>
              <a:rPr lang="zh-CN" altLang="en-US" sz="1600" smtClean="0">
                <a:solidFill>
                  <a:schemeClr val="bg1"/>
                </a:solidFill>
                <a:latin typeface="微软雅黑" panose="020B0503020204020204" pitchFamily="34" charset="-122"/>
                <a:ea typeface="微软雅黑" panose="020B0503020204020204" pitchFamily="34" charset="-122"/>
              </a:rPr>
              <a:t>排列 </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22" presetClass="entr" presetSubtype="8"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18" grpId="0" animBg="1"/>
      <p:bldP spid="20" grpId="0" animBg="1"/>
      <p:bldP spid="22"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界面布局的通用属性</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内容占位符 2"/>
          <p:cNvSpPr txBox="1"/>
          <p:nvPr/>
        </p:nvSpPr>
        <p:spPr bwMode="auto">
          <a:xfrm>
            <a:off x="1198662" y="1053530"/>
            <a:ext cx="9783092" cy="165618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系统提供的</a:t>
            </a:r>
            <a:r>
              <a:rPr lang="zh-CN" altLang="en-US" sz="2000">
                <a:solidFill>
                  <a:srgbClr val="0075CC"/>
                </a:solidFill>
                <a:latin typeface="微软雅黑" panose="020B0503020204020204" pitchFamily="34" charset="-122"/>
                <a:ea typeface="微软雅黑" panose="020B0503020204020204" pitchFamily="34" charset="-122"/>
                <a:cs typeface="+mn-ea"/>
              </a:rPr>
              <a:t>四种常用布局</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直接或者间接继承自</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ViewGroup</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，因此这四种常用布局也</a:t>
            </a:r>
            <a:r>
              <a:rPr lang="zh-CN" altLang="en-US" sz="2000">
                <a:solidFill>
                  <a:srgbClr val="0075CC"/>
                </a:solidFill>
                <a:latin typeface="微软雅黑" panose="020B0503020204020204" pitchFamily="34" charset="-122"/>
                <a:ea typeface="微软雅黑" panose="020B0503020204020204" pitchFamily="34" charset="-122"/>
                <a:cs typeface="+mn-ea"/>
              </a:rPr>
              <a:t>支持在</a:t>
            </a:r>
            <a:r>
              <a:rPr lang="en-US" altLang="zh-CN" sz="2000">
                <a:solidFill>
                  <a:srgbClr val="0075CC"/>
                </a:solidFill>
                <a:latin typeface="微软雅黑" panose="020B0503020204020204" pitchFamily="34" charset="-122"/>
                <a:ea typeface="微软雅黑" panose="020B0503020204020204" pitchFamily="34" charset="-122"/>
                <a:cs typeface="+mn-ea"/>
              </a:rPr>
              <a:t>ViewGroup</a:t>
            </a:r>
            <a:r>
              <a:rPr lang="zh-CN" altLang="en-US" sz="2000">
                <a:solidFill>
                  <a:srgbClr val="0075CC"/>
                </a:solidFill>
                <a:latin typeface="微软雅黑" panose="020B0503020204020204" pitchFamily="34" charset="-122"/>
                <a:ea typeface="微软雅黑" panose="020B0503020204020204" pitchFamily="34" charset="-122"/>
                <a:cs typeface="+mn-ea"/>
              </a:rPr>
              <a:t>中</a:t>
            </a:r>
            <a:r>
              <a:rPr lang="zh-CN" altLang="en-US" sz="2000" smtClean="0">
                <a:solidFill>
                  <a:srgbClr val="0075CC"/>
                </a:solidFill>
                <a:latin typeface="微软雅黑" panose="020B0503020204020204" pitchFamily="34" charset="-122"/>
                <a:ea typeface="微软雅黑" panose="020B0503020204020204" pitchFamily="34" charset="-122"/>
                <a:cs typeface="+mn-ea"/>
              </a:rPr>
              <a:t>定义属性</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，这些属性可以看作是</a:t>
            </a:r>
            <a:r>
              <a:rPr lang="zh-CN" altLang="en-US" sz="2000">
                <a:solidFill>
                  <a:srgbClr val="0075CC"/>
                </a:solidFill>
                <a:latin typeface="微软雅黑" panose="020B0503020204020204" pitchFamily="34" charset="-122"/>
                <a:ea typeface="微软雅黑" panose="020B0503020204020204" pitchFamily="34" charset="-122"/>
                <a:cs typeface="+mn-ea"/>
              </a:rPr>
              <a:t>布局的通用属性</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。这些通用属性如下表所示。</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graphicFrame>
        <p:nvGraphicFramePr>
          <p:cNvPr id="18" name="表格 17"/>
          <p:cNvGraphicFramePr>
            <a:graphicFrameLocks noGrp="1"/>
          </p:cNvGraphicFramePr>
          <p:nvPr/>
        </p:nvGraphicFramePr>
        <p:xfrm>
          <a:off x="3430910" y="2709714"/>
          <a:ext cx="5976664" cy="2621224"/>
        </p:xfrm>
        <a:graphic>
          <a:graphicData uri="http://schemas.openxmlformats.org/drawingml/2006/table">
            <a:tbl>
              <a:tblPr firstRow="1" bandRow="1">
                <a:tableStyleId>{B301B821-A1FF-4177-AEE7-76D212191A09}</a:tableStyleId>
              </a:tblPr>
              <a:tblGrid>
                <a:gridCol w="2496025"/>
                <a:gridCol w="3480639"/>
              </a:tblGrid>
              <a:tr h="339230">
                <a:tc>
                  <a:txBody>
                    <a:bodyPr/>
                    <a:lstStyle/>
                    <a:p>
                      <a:pPr algn="ctr">
                        <a:spcAft>
                          <a:spcPts val="0"/>
                        </a:spcAft>
                      </a:pPr>
                      <a:r>
                        <a:rPr lang="zh-CN" altLang="zh-CN" sz="1800" b="0" kern="100" dirty="0" smtClean="0">
                          <a:effectLst/>
                          <a:latin typeface="微软雅黑" panose="020B0503020204020204" pitchFamily="34" charset="-122"/>
                          <a:ea typeface="微软雅黑" panose="020B0503020204020204" pitchFamily="34" charset="-122"/>
                        </a:rPr>
                        <a:t>属性名称</a:t>
                      </a:r>
                      <a:endParaRPr lang="zh-CN" altLang="zh-CN" sz="1800" b="0" kern="100" dirty="0">
                        <a:effectLst/>
                        <a:latin typeface="微软雅黑" panose="020B0503020204020204" pitchFamily="34" charset="-122"/>
                        <a:ea typeface="微软雅黑" panose="020B0503020204020204" pitchFamily="34" charset="-122"/>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latin typeface="微软雅黑" panose="020B0503020204020204" pitchFamily="34" charset="-122"/>
                          <a:ea typeface="微软雅黑" panose="020B0503020204020204" pitchFamily="34" charset="-122"/>
                        </a:rPr>
                        <a:t>功能描述</a:t>
                      </a:r>
                      <a:endParaRPr lang="en-US" altLang="zh-CN" sz="1800" b="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rPr>
                        <a:t>android:id</a:t>
                      </a:r>
                      <a:endParaRPr lang="zh-CN" alt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600" kern="100" dirty="0" smtClean="0">
                          <a:effectLst/>
                          <a:latin typeface="微软雅黑" panose="020B0503020204020204" pitchFamily="34" charset="-122"/>
                          <a:ea typeface="微软雅黑" panose="020B0503020204020204" pitchFamily="34" charset="-122"/>
                        </a:rPr>
                        <a:t>设置布局的标识</a:t>
                      </a:r>
                      <a:endParaRPr lang="zh-CN" altLang="zh-CN" sz="1600" kern="100" dirty="0">
                        <a:effectLst/>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243264">
                <a:tc>
                  <a:txBody>
                    <a:bodyPr/>
                    <a:lstStyle/>
                    <a:p>
                      <a:pPr marL="0" algn="l" defTabSz="914400" rtl="0" eaLnBrk="1" latinLnBrk="0" hangingPunct="1">
                        <a:spcAft>
                          <a:spcPts val="0"/>
                        </a:spcAft>
                      </a:pPr>
                      <a:r>
                        <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rPr>
                        <a:t>android:layout_width</a:t>
                      </a:r>
                      <a:endPar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600" kern="100" dirty="0" smtClean="0">
                          <a:effectLst/>
                          <a:latin typeface="微软雅黑" panose="020B0503020204020204" pitchFamily="34" charset="-122"/>
                          <a:ea typeface="微软雅黑" panose="020B0503020204020204" pitchFamily="34" charset="-122"/>
                        </a:rPr>
                        <a:t>设置布局的宽度</a:t>
                      </a:r>
                      <a:endParaRPr lang="zh-CN" altLang="zh-CN" sz="1600" kern="100" dirty="0">
                        <a:effectLst/>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rPr>
                        <a:t>android: layout_height</a:t>
                      </a:r>
                      <a:endParaRPr lang="zh-CN" alt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600" kern="100" dirty="0" smtClean="0">
                          <a:effectLst/>
                          <a:latin typeface="微软雅黑" panose="020B0503020204020204" pitchFamily="34" charset="-122"/>
                          <a:ea typeface="微软雅黑" panose="020B0503020204020204" pitchFamily="34" charset="-122"/>
                        </a:rPr>
                        <a:t>设置布局的宽度</a:t>
                      </a:r>
                      <a:endParaRPr lang="zh-CN" altLang="zh-CN" sz="1600" kern="100" dirty="0">
                        <a:effectLst/>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rPr>
                        <a:t>android:background</a:t>
                      </a:r>
                      <a:endParaRPr lang="zh-CN" alt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600" kern="100" dirty="0" smtClean="0">
                          <a:effectLst/>
                          <a:latin typeface="微软雅黑" panose="020B0503020204020204" pitchFamily="34" charset="-122"/>
                          <a:ea typeface="微软雅黑" panose="020B0503020204020204" pitchFamily="34" charset="-122"/>
                        </a:rPr>
                        <a:t>设置布局的背景</a:t>
                      </a:r>
                      <a:endParaRPr lang="zh-CN" altLang="zh-CN" sz="1600" kern="100" dirty="0">
                        <a:effectLst/>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rPr>
                        <a:t>android:layout_margin</a:t>
                      </a:r>
                      <a:endParaRPr lang="zh-CN" alt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600" kern="100" dirty="0" smtClean="0">
                          <a:effectLst/>
                          <a:latin typeface="微软雅黑" panose="020B0503020204020204" pitchFamily="34" charset="-122"/>
                          <a:ea typeface="微软雅黑" panose="020B0503020204020204" pitchFamily="34" charset="-122"/>
                        </a:rPr>
                        <a:t>设置当前布局与屏幕边界或与周围控件的距离</a:t>
                      </a:r>
                      <a:endParaRPr lang="zh-CN" altLang="zh-CN" sz="1600" kern="100" dirty="0">
                        <a:effectLst/>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600" kern="100" dirty="0" smtClean="0">
                          <a:solidFill>
                            <a:schemeClr val="dk1"/>
                          </a:solidFill>
                          <a:effectLst/>
                          <a:latin typeface="微软雅黑" panose="020B0503020204020204" pitchFamily="34" charset="-122"/>
                          <a:ea typeface="微软雅黑" panose="020B0503020204020204" pitchFamily="34" charset="-122"/>
                          <a:cs typeface="+mn-cs"/>
                        </a:rPr>
                        <a:t>android:padding</a:t>
                      </a:r>
                      <a:endParaRPr lang="zh-CN" altLang="zh-CN" sz="1600" kern="100" dirty="0">
                        <a:solidFill>
                          <a:schemeClr val="dk1"/>
                        </a:solidFill>
                        <a:effectLst/>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600" kern="100" dirty="0" smtClean="0">
                          <a:effectLst/>
                          <a:latin typeface="微软雅黑" panose="020B0503020204020204" pitchFamily="34" charset="-122"/>
                          <a:ea typeface="微软雅黑" panose="020B0503020204020204" pitchFamily="34" charset="-122"/>
                        </a:rPr>
                        <a:t>设置当前布局与该布局中控件的距离</a:t>
                      </a:r>
                      <a:endParaRPr lang="zh-CN" altLang="zh-CN" sz="1600" kern="100" dirty="0">
                        <a:effectLst/>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1"/>
          <p:cNvCxnSpPr/>
          <p:nvPr/>
        </p:nvCxnSpPr>
        <p:spPr>
          <a:xfrm flipH="1">
            <a:off x="3286894" y="181859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 name="直接连接符 42"/>
          <p:cNvCxnSpPr/>
          <p:nvPr/>
        </p:nvCxnSpPr>
        <p:spPr>
          <a:xfrm flipH="1">
            <a:off x="3286894" y="3559377"/>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43"/>
          <p:cNvCxnSpPr/>
          <p:nvPr/>
        </p:nvCxnSpPr>
        <p:spPr>
          <a:xfrm flipH="1">
            <a:off x="3286894" y="527245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4"/>
          <p:cNvCxnSpPr/>
          <p:nvPr/>
        </p:nvCxnSpPr>
        <p:spPr>
          <a:xfrm>
            <a:off x="3286894" y="1818598"/>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4480427" y="1286916"/>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7" name="椭圆 6"/>
          <p:cNvSpPr/>
          <p:nvPr/>
        </p:nvSpPr>
        <p:spPr>
          <a:xfrm>
            <a:off x="4480427" y="3005504"/>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8" name="椭圆 7"/>
          <p:cNvSpPr/>
          <p:nvPr/>
        </p:nvSpPr>
        <p:spPr>
          <a:xfrm>
            <a:off x="4480427" y="4698919"/>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9" name="椭圆 8"/>
          <p:cNvSpPr/>
          <p:nvPr/>
        </p:nvSpPr>
        <p:spPr>
          <a:xfrm>
            <a:off x="4563040" y="3097478"/>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Freeform 176"/>
          <p:cNvSpPr>
            <a:spLocks noEditPoints="1"/>
          </p:cNvSpPr>
          <p:nvPr/>
        </p:nvSpPr>
        <p:spPr bwMode="auto">
          <a:xfrm>
            <a:off x="4758076" y="3312351"/>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1" name="椭圆 10"/>
          <p:cNvSpPr/>
          <p:nvPr/>
        </p:nvSpPr>
        <p:spPr>
          <a:xfrm>
            <a:off x="4572401" y="137889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4563039" y="4810554"/>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Freeform 175"/>
          <p:cNvSpPr>
            <a:spLocks noEditPoints="1"/>
          </p:cNvSpPr>
          <p:nvPr/>
        </p:nvSpPr>
        <p:spPr bwMode="auto">
          <a:xfrm>
            <a:off x="4787709" y="4937409"/>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4" name="Freeform 168"/>
          <p:cNvSpPr>
            <a:spLocks noEditPoints="1"/>
          </p:cNvSpPr>
          <p:nvPr/>
        </p:nvSpPr>
        <p:spPr bwMode="auto">
          <a:xfrm>
            <a:off x="4758075" y="1510623"/>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5" name="TextBox 33"/>
          <p:cNvSpPr txBox="1"/>
          <p:nvPr/>
        </p:nvSpPr>
        <p:spPr>
          <a:xfrm>
            <a:off x="5888218" y="1801642"/>
            <a:ext cx="5530380" cy="5909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342900" indent="-342900">
              <a:lnSpc>
                <a:spcPct val="120000"/>
              </a:lnSpc>
              <a:buAutoNum type="arabicPeriod"/>
            </a:pP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rPr>
              <a:t>用于</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设置当前</a:t>
            </a:r>
            <a:r>
              <a:rPr lang="zh-CN" altLang="en-US" sz="1600">
                <a:solidFill>
                  <a:srgbClr val="0075CC"/>
                </a:solidFill>
                <a:latin typeface="微软雅黑" panose="020B0503020204020204" pitchFamily="34" charset="-122"/>
                <a:ea typeface="微软雅黑" panose="020B0503020204020204" pitchFamily="34" charset="-122"/>
              </a:rPr>
              <a:t>布局的唯一标识</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20000"/>
              </a:lnSpc>
              <a:buAutoNum type="arabicPeriod"/>
            </a:pP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文件中它的属性值是</a:t>
            </a:r>
            <a:r>
              <a:rPr lang="zh-CN" altLang="en-US" sz="1600">
                <a:solidFill>
                  <a:srgbClr val="0075CC"/>
                </a:solidFill>
                <a:latin typeface="微软雅黑" panose="020B0503020204020204" pitchFamily="34" charset="-122"/>
                <a:ea typeface="微软雅黑" panose="020B0503020204020204" pitchFamily="34" charset="-122"/>
              </a:rPr>
              <a:t>通过“</a:t>
            </a:r>
            <a:r>
              <a:rPr lang="en-US" altLang="zh-CN" sz="1600">
                <a:solidFill>
                  <a:srgbClr val="0075CC"/>
                </a:solidFill>
                <a:latin typeface="微软雅黑" panose="020B0503020204020204" pitchFamily="34" charset="-122"/>
                <a:ea typeface="微软雅黑" panose="020B0503020204020204" pitchFamily="34" charset="-122"/>
              </a:rPr>
              <a:t>@+id/</a:t>
            </a:r>
            <a:r>
              <a:rPr lang="zh-CN" altLang="en-US" sz="1600">
                <a:solidFill>
                  <a:srgbClr val="0075CC"/>
                </a:solidFill>
                <a:latin typeface="微软雅黑" panose="020B0503020204020204" pitchFamily="34" charset="-122"/>
                <a:ea typeface="微软雅黑" panose="020B0503020204020204" pitchFamily="34" charset="-122"/>
              </a:rPr>
              <a:t>属性名称”</a:t>
            </a:r>
            <a:r>
              <a:rPr lang="zh-CN" altLang="en-US" sz="1600" smtClean="0">
                <a:solidFill>
                  <a:srgbClr val="0075CC"/>
                </a:solidFill>
                <a:latin typeface="微软雅黑" panose="020B0503020204020204" pitchFamily="34" charset="-122"/>
                <a:ea typeface="微软雅黑" panose="020B0503020204020204" pitchFamily="34" charset="-122"/>
              </a:rPr>
              <a:t>定义</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9"/>
          <p:cNvSpPr txBox="1"/>
          <p:nvPr/>
        </p:nvSpPr>
        <p:spPr>
          <a:xfrm>
            <a:off x="5899668" y="1378890"/>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smtClean="0">
                <a:solidFill>
                  <a:schemeClr val="tx1">
                    <a:lumMod val="75000"/>
                    <a:lumOff val="25000"/>
                  </a:schemeClr>
                </a:solidFill>
                <a:latin typeface="微软雅黑" panose="020B0503020204020204" pitchFamily="34" charset="-122"/>
                <a:ea typeface="微软雅黑" panose="020B0503020204020204" pitchFamily="34" charset="-122"/>
              </a:rPr>
              <a:t>android:id</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33"/>
          <p:cNvSpPr txBox="1"/>
          <p:nvPr/>
        </p:nvSpPr>
        <p:spPr>
          <a:xfrm>
            <a:off x="5899668" y="3276482"/>
            <a:ext cx="5518930" cy="118186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342900" lvl="0" indent="-342900">
              <a:lnSpc>
                <a:spcPct val="120000"/>
              </a:lnSpc>
              <a:buAutoNum type="arabicPeriod"/>
            </a:pP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用于</a:t>
            </a:r>
            <a:r>
              <a:rPr lang="zh-CN" altLang="en-US" sz="1600">
                <a:solidFill>
                  <a:srgbClr val="0075CC"/>
                </a:solidFill>
                <a:latin typeface="微软雅黑" panose="020B0503020204020204" pitchFamily="34" charset="-122"/>
                <a:ea typeface="微软雅黑" panose="020B0503020204020204" pitchFamily="34" charset="-122"/>
                <a:sym typeface="+mn-ea"/>
              </a:rPr>
              <a:t>设置布局的宽度</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，其</a:t>
            </a:r>
            <a:r>
              <a:rPr lang="zh-CN" altLang="en-US" sz="1600">
                <a:solidFill>
                  <a:srgbClr val="0075CC"/>
                </a:solidFill>
                <a:latin typeface="微软雅黑" panose="020B0503020204020204" pitchFamily="34" charset="-122"/>
                <a:ea typeface="微软雅黑" panose="020B0503020204020204" pitchFamily="34" charset="-122"/>
                <a:sym typeface="+mn-ea"/>
              </a:rPr>
              <a:t>值可以是</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具体的</a:t>
            </a:r>
            <a:r>
              <a:rPr lang="zh-CN" altLang="en-US" sz="1600">
                <a:solidFill>
                  <a:srgbClr val="0075CC"/>
                </a:solidFill>
                <a:latin typeface="微软雅黑" panose="020B0503020204020204" pitchFamily="34" charset="-122"/>
                <a:ea typeface="微软雅黑" panose="020B0503020204020204" pitchFamily="34" charset="-122"/>
                <a:sym typeface="+mn-ea"/>
              </a:rPr>
              <a:t>尺寸</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，如</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mn-ea"/>
              </a:rPr>
              <a:t>50dp</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，也可以</a:t>
            </a:r>
            <a:r>
              <a:rPr lang="zh-CN" altLang="en-US" sz="1600">
                <a:solidFill>
                  <a:srgbClr val="0075CC"/>
                </a:solidFill>
                <a:latin typeface="微软雅黑" panose="020B0503020204020204" pitchFamily="34" charset="-122"/>
                <a:ea typeface="微软雅黑" panose="020B0503020204020204" pitchFamily="34" charset="-122"/>
                <a:sym typeface="+mn-ea"/>
              </a:rPr>
              <a:t>是系统定义的</a:t>
            </a:r>
            <a:r>
              <a:rPr lang="zh-CN" altLang="en-US" sz="1600" smtClean="0">
                <a:solidFill>
                  <a:srgbClr val="0075CC"/>
                </a:solidFill>
                <a:latin typeface="微软雅黑" panose="020B0503020204020204" pitchFamily="34" charset="-122"/>
                <a:ea typeface="微软雅黑" panose="020B0503020204020204" pitchFamily="34" charset="-122"/>
                <a:sym typeface="+mn-ea"/>
              </a:rPr>
              <a:t>值</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en-US" altLang="zh-CN" sz="160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342900" lvl="0" indent="-342900">
              <a:lnSpc>
                <a:spcPct val="120000"/>
              </a:lnSpc>
              <a:buAutoNum type="arabicPeriod"/>
            </a:pP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系统定义的值有</a:t>
            </a:r>
            <a:r>
              <a:rPr lang="en-US" altLang="zh-CN" sz="1600" smtClean="0">
                <a:solidFill>
                  <a:srgbClr val="0075CC"/>
                </a:solidFill>
                <a:latin typeface="微软雅黑" panose="020B0503020204020204" pitchFamily="34" charset="-122"/>
                <a:ea typeface="微软雅黑" panose="020B0503020204020204" pitchFamily="34" charset="-122"/>
                <a:sym typeface="+mn-ea"/>
              </a:rPr>
              <a:t>fill_parent</a:t>
            </a:r>
            <a:r>
              <a:rPr lang="zh-CN" altLang="en-US" sz="1600" smtClean="0">
                <a:solidFill>
                  <a:srgbClr val="0075CC"/>
                </a:solidFill>
                <a:latin typeface="微软雅黑" panose="020B0503020204020204" pitchFamily="34" charset="-122"/>
                <a:ea typeface="微软雅黑" panose="020B0503020204020204" pitchFamily="34" charset="-122"/>
                <a:sym typeface="+mn-ea"/>
              </a:rPr>
              <a:t>、</a:t>
            </a:r>
            <a:r>
              <a:rPr lang="en-US" altLang="zh-CN" sz="1600" smtClean="0">
                <a:solidFill>
                  <a:srgbClr val="0075CC"/>
                </a:solidFill>
                <a:latin typeface="微软雅黑" panose="020B0503020204020204" pitchFamily="34" charset="-122"/>
                <a:ea typeface="微软雅黑" panose="020B0503020204020204" pitchFamily="34" charset="-122"/>
                <a:sym typeface="+mn-ea"/>
              </a:rPr>
              <a:t>match_parent</a:t>
            </a:r>
            <a:r>
              <a:rPr lang="zh-CN" altLang="en-US" sz="1600" smtClean="0">
                <a:solidFill>
                  <a:srgbClr val="0075CC"/>
                </a:solidFill>
                <a:latin typeface="微软雅黑" panose="020B0503020204020204" pitchFamily="34" charset="-122"/>
                <a:ea typeface="微软雅黑" panose="020B0503020204020204" pitchFamily="34" charset="-122"/>
                <a:sym typeface="+mn-ea"/>
              </a:rPr>
              <a:t>和</a:t>
            </a:r>
            <a:r>
              <a:rPr lang="en-US" altLang="zh-CN" sz="1600" smtClean="0">
                <a:solidFill>
                  <a:srgbClr val="0075CC"/>
                </a:solidFill>
                <a:latin typeface="微软雅黑" panose="020B0503020204020204" pitchFamily="34" charset="-122"/>
                <a:ea typeface="微软雅黑" panose="020B0503020204020204" pitchFamily="34" charset="-122"/>
                <a:sym typeface="+mn-ea"/>
              </a:rPr>
              <a:t>wrap_content</a:t>
            </a:r>
            <a:endParaRPr lang="en-US" altLang="zh-CN" sz="1600">
              <a:solidFill>
                <a:srgbClr val="0075CC"/>
              </a:solidFill>
              <a:latin typeface="微软雅黑" panose="020B0503020204020204" pitchFamily="34" charset="-122"/>
              <a:ea typeface="微软雅黑" panose="020B0503020204020204" pitchFamily="34" charset="-122"/>
              <a:sym typeface="+mn-ea"/>
            </a:endParaRPr>
          </a:p>
        </p:txBody>
      </p:sp>
      <p:sp>
        <p:nvSpPr>
          <p:cNvPr id="18" name="文本框 9"/>
          <p:cNvSpPr txBox="1"/>
          <p:nvPr/>
        </p:nvSpPr>
        <p:spPr>
          <a:xfrm>
            <a:off x="5911117" y="2853730"/>
            <a:ext cx="2987201"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smtClean="0">
                <a:solidFill>
                  <a:schemeClr val="tx1">
                    <a:lumMod val="75000"/>
                    <a:lumOff val="25000"/>
                  </a:schemeClr>
                </a:solidFill>
                <a:latin typeface="微软雅黑" panose="020B0503020204020204" pitchFamily="34" charset="-122"/>
                <a:ea typeface="微软雅黑" panose="020B0503020204020204" pitchFamily="34" charset="-122"/>
              </a:rPr>
              <a:t>android:layout_width</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33"/>
          <p:cNvSpPr txBox="1"/>
          <p:nvPr/>
        </p:nvSpPr>
        <p:spPr>
          <a:xfrm>
            <a:off x="5911116" y="4974793"/>
            <a:ext cx="5507481" cy="118186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342900" lvl="0" indent="-342900">
              <a:lnSpc>
                <a:spcPct val="120000"/>
              </a:lnSpc>
              <a:buAutoNum type="arabicPeriod"/>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用于</a:t>
            </a:r>
            <a:r>
              <a:rPr lang="zh-CN" altLang="en-US" sz="1600">
                <a:solidFill>
                  <a:srgbClr val="0075CC"/>
                </a:solidFill>
                <a:latin typeface="微软雅黑" panose="020B0503020204020204" pitchFamily="34" charset="-122"/>
                <a:ea typeface="微软雅黑" panose="020B0503020204020204" pitchFamily="34" charset="-122"/>
                <a:sym typeface="+mn-ea"/>
              </a:rPr>
              <a:t>设置布局</a:t>
            </a:r>
            <a:r>
              <a:rPr lang="zh-CN" altLang="en-US" sz="1600" smtClean="0">
                <a:solidFill>
                  <a:srgbClr val="0075CC"/>
                </a:solidFill>
                <a:latin typeface="微软雅黑" panose="020B0503020204020204" pitchFamily="34" charset="-122"/>
                <a:ea typeface="微软雅黑" panose="020B0503020204020204" pitchFamily="34" charset="-122"/>
                <a:sym typeface="+mn-ea"/>
              </a:rPr>
              <a:t>的高度</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其</a:t>
            </a:r>
            <a:r>
              <a:rPr lang="zh-CN" altLang="en-US" sz="1600">
                <a:solidFill>
                  <a:srgbClr val="0075CC"/>
                </a:solidFill>
                <a:latin typeface="微软雅黑" panose="020B0503020204020204" pitchFamily="34" charset="-122"/>
                <a:ea typeface="微软雅黑" panose="020B0503020204020204" pitchFamily="34" charset="-122"/>
                <a:sym typeface="+mn-ea"/>
              </a:rPr>
              <a:t>值可以是</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具体的</a:t>
            </a:r>
            <a:r>
              <a:rPr lang="zh-CN" altLang="en-US" sz="1600">
                <a:solidFill>
                  <a:srgbClr val="0075CC"/>
                </a:solidFill>
                <a:latin typeface="微软雅黑" panose="020B0503020204020204" pitchFamily="34" charset="-122"/>
                <a:ea typeface="微软雅黑" panose="020B0503020204020204" pitchFamily="34" charset="-122"/>
                <a:sym typeface="+mn-ea"/>
              </a:rPr>
              <a:t>尺寸</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，如</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mn-ea"/>
              </a:rPr>
              <a:t>50dp</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，也可以</a:t>
            </a:r>
            <a:r>
              <a:rPr lang="zh-CN" altLang="en-US" sz="1600">
                <a:solidFill>
                  <a:srgbClr val="0075CC"/>
                </a:solidFill>
                <a:latin typeface="微软雅黑" panose="020B0503020204020204" pitchFamily="34" charset="-122"/>
                <a:ea typeface="微软雅黑" panose="020B0503020204020204" pitchFamily="34" charset="-122"/>
                <a:sym typeface="+mn-ea"/>
              </a:rPr>
              <a:t>是系统定义的值</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342900" lvl="0" indent="-342900">
              <a:lnSpc>
                <a:spcPct val="120000"/>
              </a:lnSpc>
              <a:buAutoNum type="arabicPeriod"/>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系统定义的值有</a:t>
            </a:r>
            <a:r>
              <a:rPr lang="en-US" altLang="zh-CN" sz="1600">
                <a:solidFill>
                  <a:srgbClr val="0075CC"/>
                </a:solidFill>
                <a:latin typeface="微软雅黑" panose="020B0503020204020204" pitchFamily="34" charset="-122"/>
                <a:ea typeface="微软雅黑" panose="020B0503020204020204" pitchFamily="34" charset="-122"/>
                <a:sym typeface="+mn-ea"/>
              </a:rPr>
              <a:t>fill_parent</a:t>
            </a:r>
            <a:r>
              <a:rPr lang="zh-CN" altLang="en-US" sz="1600">
                <a:solidFill>
                  <a:srgbClr val="0075CC"/>
                </a:solidFill>
                <a:latin typeface="微软雅黑" panose="020B0503020204020204" pitchFamily="34" charset="-122"/>
                <a:ea typeface="微软雅黑" panose="020B0503020204020204" pitchFamily="34" charset="-122"/>
                <a:sym typeface="+mn-ea"/>
              </a:rPr>
              <a:t>、</a:t>
            </a:r>
            <a:r>
              <a:rPr lang="en-US" altLang="zh-CN" sz="1600">
                <a:solidFill>
                  <a:srgbClr val="0075CC"/>
                </a:solidFill>
                <a:latin typeface="微软雅黑" panose="020B0503020204020204" pitchFamily="34" charset="-122"/>
                <a:ea typeface="微软雅黑" panose="020B0503020204020204" pitchFamily="34" charset="-122"/>
                <a:sym typeface="+mn-ea"/>
              </a:rPr>
              <a:t>match_parent</a:t>
            </a:r>
            <a:r>
              <a:rPr lang="zh-CN" altLang="en-US" sz="1600">
                <a:solidFill>
                  <a:srgbClr val="0075CC"/>
                </a:solidFill>
                <a:latin typeface="微软雅黑" panose="020B0503020204020204" pitchFamily="34" charset="-122"/>
                <a:ea typeface="微软雅黑" panose="020B0503020204020204" pitchFamily="34" charset="-122"/>
                <a:sym typeface="+mn-ea"/>
              </a:rPr>
              <a:t>和</a:t>
            </a:r>
            <a:r>
              <a:rPr lang="en-US" altLang="zh-CN" sz="1600">
                <a:solidFill>
                  <a:srgbClr val="0075CC"/>
                </a:solidFill>
                <a:latin typeface="微软雅黑" panose="020B0503020204020204" pitchFamily="34" charset="-122"/>
                <a:ea typeface="微软雅黑" panose="020B0503020204020204" pitchFamily="34" charset="-122"/>
                <a:sym typeface="+mn-ea"/>
              </a:rPr>
              <a:t>wrap_content</a:t>
            </a:r>
            <a:endParaRPr lang="en-US" altLang="zh-CN" sz="1600">
              <a:solidFill>
                <a:srgbClr val="0075CC"/>
              </a:solidFill>
              <a:latin typeface="微软雅黑" panose="020B0503020204020204" pitchFamily="34" charset="-122"/>
              <a:ea typeface="微软雅黑" panose="020B0503020204020204" pitchFamily="34" charset="-122"/>
              <a:sym typeface="+mn-ea"/>
            </a:endParaRPr>
          </a:p>
        </p:txBody>
      </p:sp>
      <p:sp>
        <p:nvSpPr>
          <p:cNvPr id="20" name="文本框 9"/>
          <p:cNvSpPr txBox="1"/>
          <p:nvPr/>
        </p:nvSpPr>
        <p:spPr>
          <a:xfrm>
            <a:off x="5922566" y="4552041"/>
            <a:ext cx="3191776"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smtClean="0">
                <a:solidFill>
                  <a:schemeClr val="tx1">
                    <a:lumMod val="75000"/>
                    <a:lumOff val="25000"/>
                  </a:schemeClr>
                </a:solidFill>
                <a:latin typeface="微软雅黑" panose="020B0503020204020204" pitchFamily="34" charset="-122"/>
                <a:ea typeface="微软雅黑" panose="020B0503020204020204" pitchFamily="34" charset="-122"/>
              </a:rPr>
              <a:t>android:layout_height</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9"/>
          <p:cNvSpPr txBox="1"/>
          <p:nvPr/>
        </p:nvSpPr>
        <p:spPr>
          <a:xfrm>
            <a:off x="838622" y="3301271"/>
            <a:ext cx="2376264" cy="483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布局的通用属性</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界面布局的通用属性</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41"/>
          <p:cNvCxnSpPr/>
          <p:nvPr/>
        </p:nvCxnSpPr>
        <p:spPr>
          <a:xfrm flipH="1">
            <a:off x="3292094" y="181859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 name="直接连接符 42"/>
          <p:cNvCxnSpPr/>
          <p:nvPr/>
        </p:nvCxnSpPr>
        <p:spPr>
          <a:xfrm flipH="1">
            <a:off x="3292094" y="3559377"/>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43"/>
          <p:cNvCxnSpPr/>
          <p:nvPr/>
        </p:nvCxnSpPr>
        <p:spPr>
          <a:xfrm flipH="1">
            <a:off x="3292094" y="527245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4"/>
          <p:cNvCxnSpPr/>
          <p:nvPr/>
        </p:nvCxnSpPr>
        <p:spPr>
          <a:xfrm>
            <a:off x="3292094" y="1818598"/>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4485627" y="1286916"/>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7" name="椭圆 6"/>
          <p:cNvSpPr/>
          <p:nvPr/>
        </p:nvSpPr>
        <p:spPr>
          <a:xfrm>
            <a:off x="4485627" y="3005504"/>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8" name="椭圆 7"/>
          <p:cNvSpPr/>
          <p:nvPr/>
        </p:nvSpPr>
        <p:spPr>
          <a:xfrm>
            <a:off x="4485627" y="4698919"/>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9" name="椭圆 8"/>
          <p:cNvSpPr/>
          <p:nvPr/>
        </p:nvSpPr>
        <p:spPr>
          <a:xfrm>
            <a:off x="4568240" y="3097478"/>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Freeform 176"/>
          <p:cNvSpPr>
            <a:spLocks noEditPoints="1"/>
          </p:cNvSpPr>
          <p:nvPr/>
        </p:nvSpPr>
        <p:spPr bwMode="auto">
          <a:xfrm>
            <a:off x="4763276" y="3312351"/>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1" name="椭圆 10"/>
          <p:cNvSpPr/>
          <p:nvPr/>
        </p:nvSpPr>
        <p:spPr>
          <a:xfrm>
            <a:off x="4577601" y="137889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4568239" y="4810554"/>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Freeform 175"/>
          <p:cNvSpPr>
            <a:spLocks noEditPoints="1"/>
          </p:cNvSpPr>
          <p:nvPr/>
        </p:nvSpPr>
        <p:spPr bwMode="auto">
          <a:xfrm>
            <a:off x="4792909" y="4937409"/>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4" name="Freeform 168"/>
          <p:cNvSpPr>
            <a:spLocks noEditPoints="1"/>
          </p:cNvSpPr>
          <p:nvPr/>
        </p:nvSpPr>
        <p:spPr bwMode="auto">
          <a:xfrm>
            <a:off x="4763275" y="1510623"/>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5" name="TextBox 33"/>
          <p:cNvSpPr txBox="1"/>
          <p:nvPr/>
        </p:nvSpPr>
        <p:spPr>
          <a:xfrm>
            <a:off x="5893418" y="1801642"/>
            <a:ext cx="5530380" cy="5909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用于</a:t>
            </a:r>
            <a:r>
              <a:rPr lang="zh-CN" altLang="en-US" sz="1600">
                <a:solidFill>
                  <a:srgbClr val="0075CC"/>
                </a:solidFill>
                <a:latin typeface="微软雅黑" panose="020B0503020204020204" pitchFamily="34" charset="-122"/>
                <a:ea typeface="微软雅黑" panose="020B0503020204020204" pitchFamily="34" charset="-122"/>
              </a:rPr>
              <a:t>设置布局背景</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a:solidFill>
                  <a:srgbClr val="0075CC"/>
                </a:solidFill>
                <a:latin typeface="微软雅黑" panose="020B0503020204020204" pitchFamily="34" charset="-122"/>
                <a:ea typeface="微软雅黑" panose="020B0503020204020204" pitchFamily="34" charset="-122"/>
              </a:rPr>
              <a:t>其值可以</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引用</a:t>
            </a:r>
            <a:r>
              <a:rPr lang="zh-CN" altLang="en-US" sz="1600">
                <a:solidFill>
                  <a:srgbClr val="0075CC"/>
                </a:solidFill>
                <a:latin typeface="微软雅黑" panose="020B0503020204020204" pitchFamily="34" charset="-122"/>
                <a:ea typeface="微软雅黑" panose="020B0503020204020204" pitchFamily="34" charset="-122"/>
              </a:rPr>
              <a:t>图片资源</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，也可以是</a:t>
            </a:r>
            <a:r>
              <a:rPr lang="zh-CN" altLang="en-US" sz="1600">
                <a:solidFill>
                  <a:srgbClr val="0075CC"/>
                </a:solidFill>
                <a:latin typeface="微软雅黑" panose="020B0503020204020204" pitchFamily="34" charset="-122"/>
                <a:ea typeface="微软雅黑" panose="020B0503020204020204" pitchFamily="34" charset="-122"/>
              </a:rPr>
              <a:t>颜色</a:t>
            </a:r>
            <a:r>
              <a:rPr lang="zh-CN" altLang="en-US" sz="1600" smtClean="0">
                <a:solidFill>
                  <a:srgbClr val="0075CC"/>
                </a:solidFill>
                <a:latin typeface="微软雅黑" panose="020B0503020204020204" pitchFamily="34" charset="-122"/>
                <a:ea typeface="微软雅黑" panose="020B0503020204020204" pitchFamily="34" charset="-122"/>
              </a:rPr>
              <a:t>资源</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9"/>
          <p:cNvSpPr txBox="1"/>
          <p:nvPr/>
        </p:nvSpPr>
        <p:spPr>
          <a:xfrm>
            <a:off x="5904868" y="1378890"/>
            <a:ext cx="299865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a:t>android:background</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33"/>
          <p:cNvSpPr txBox="1"/>
          <p:nvPr/>
        </p:nvSpPr>
        <p:spPr>
          <a:xfrm>
            <a:off x="5904868" y="3516816"/>
            <a:ext cx="5518930" cy="5909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用于</a:t>
            </a:r>
            <a:r>
              <a:rPr lang="zh-CN" altLang="en-US" sz="1600">
                <a:solidFill>
                  <a:srgbClr val="0075CC"/>
                </a:solidFill>
                <a:latin typeface="微软雅黑" panose="020B0503020204020204" pitchFamily="34" charset="-122"/>
                <a:ea typeface="微软雅黑" panose="020B0503020204020204" pitchFamily="34" charset="-122"/>
                <a:sym typeface="+mn-ea"/>
              </a:rPr>
              <a:t>设置当前布局与屏幕边界</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600">
                <a:solidFill>
                  <a:srgbClr val="0075CC"/>
                </a:solidFill>
                <a:latin typeface="微软雅黑" panose="020B0503020204020204" pitchFamily="34" charset="-122"/>
                <a:ea typeface="微软雅黑" panose="020B0503020204020204" pitchFamily="34" charset="-122"/>
                <a:sym typeface="+mn-ea"/>
              </a:rPr>
              <a:t>周围布局或控件的距离</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。属性值为具体的尺寸，如</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mn-ea"/>
              </a:rPr>
              <a:t>45dp</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8" name="文本框 9"/>
          <p:cNvSpPr txBox="1"/>
          <p:nvPr/>
        </p:nvSpPr>
        <p:spPr>
          <a:xfrm>
            <a:off x="5916317" y="3094064"/>
            <a:ext cx="2987201"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a:t>android:layout_margin</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33"/>
          <p:cNvSpPr txBox="1"/>
          <p:nvPr/>
        </p:nvSpPr>
        <p:spPr>
          <a:xfrm>
            <a:off x="5916316" y="5215127"/>
            <a:ext cx="5507481" cy="5909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用于</a:t>
            </a:r>
            <a:r>
              <a:rPr lang="zh-CN" altLang="en-US" sz="1600">
                <a:solidFill>
                  <a:srgbClr val="0075CC"/>
                </a:solidFill>
                <a:latin typeface="微软雅黑" panose="020B0503020204020204" pitchFamily="34" charset="-122"/>
                <a:ea typeface="微软雅黑" panose="020B0503020204020204" pitchFamily="34" charset="-122"/>
                <a:sym typeface="+mn-ea"/>
              </a:rPr>
              <a:t>设置当前布局内控件与该布局的距离</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mn-ea"/>
              </a:rPr>
              <a:t>，其值可以是具体的尺寸，如</a:t>
            </a: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mn-ea"/>
              </a:rPr>
              <a:t>45dp</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en-US" altLang="zh-CN" sz="1600">
              <a:solidFill>
                <a:srgbClr val="0075CC"/>
              </a:solidFill>
              <a:latin typeface="微软雅黑" panose="020B0503020204020204" pitchFamily="34" charset="-122"/>
              <a:ea typeface="微软雅黑" panose="020B0503020204020204" pitchFamily="34" charset="-122"/>
              <a:sym typeface="+mn-ea"/>
            </a:endParaRPr>
          </a:p>
        </p:txBody>
      </p:sp>
      <p:sp>
        <p:nvSpPr>
          <p:cNvPr id="20" name="文本框 9"/>
          <p:cNvSpPr txBox="1"/>
          <p:nvPr/>
        </p:nvSpPr>
        <p:spPr>
          <a:xfrm>
            <a:off x="5927766" y="4792375"/>
            <a:ext cx="3191776"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a:t>android:padding</a:t>
            </a:r>
            <a:endParaRPr lang="zh-CN" altLang="en-US" sz="2000" b="1" dirty="0"/>
          </a:p>
        </p:txBody>
      </p:sp>
      <p:sp>
        <p:nvSpPr>
          <p:cNvPr id="21" name="文本框 9"/>
          <p:cNvSpPr txBox="1"/>
          <p:nvPr/>
        </p:nvSpPr>
        <p:spPr>
          <a:xfrm>
            <a:off x="838622" y="3301271"/>
            <a:ext cx="2376264" cy="483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布局的通用属性</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界面布局的通用属性</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6814" y="1917626"/>
            <a:ext cx="7632848" cy="688075"/>
            <a:chOff x="978872" y="1800500"/>
            <a:chExt cx="5509329" cy="515937"/>
          </a:xfrm>
        </p:grpSpPr>
        <p:sp>
          <p:nvSpPr>
            <p:cNvPr id="81" name="Pentagon 3"/>
            <p:cNvSpPr/>
            <p:nvPr/>
          </p:nvSpPr>
          <p:spPr bwMode="auto">
            <a:xfrm>
              <a:off x="978872" y="1800500"/>
              <a:ext cx="5509329"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View</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en-US" altLang="zh-CN" sz="200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ViewGroup</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的简介，能够说出</a:t>
              </a:r>
              <a:r>
                <a:rPr lang="en-US" altLang="zh-CN"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View</a:t>
              </a:r>
              <a:r>
                <a:rPr lang="zh-CN" altLang="en-US" sz="2000"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endParaRPr lang="en-US" altLang="zh-CN" sz="2000"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err="1"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ViewGroup</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的作用和关联</a:t>
              </a:r>
              <a:endParaRPr lang="en-GB"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6814" y="2877593"/>
            <a:ext cx="7632848"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界面布局</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在</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文件中与</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代码中</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的编写方式</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独</a:t>
              </a:r>
              <a:endParaRPr lang="en-US" altLang="zh-CN"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立</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编写界面布局</a:t>
              </a:r>
              <a:endParaRPr lang="en-GB"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6814" y="3889775"/>
            <a:ext cx="7632848"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编写简单</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Android</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程序的步骤，能够</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编写一个</a:t>
              </a:r>
              <a:r>
                <a:rPr lang="en-US" altLang="zh-CN" sz="2000"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Hello</a:t>
              </a:r>
              <a:endParaRPr lang="en-US" altLang="zh-CN" sz="2000" smtClean="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World</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程序</a:t>
              </a:r>
              <a:endParaRPr lang="en-GB"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6814" y="4904075"/>
            <a:ext cx="7632848" cy="685959"/>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常见界面布局的特点及使用</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，能够搭建简单的界面布局</a:t>
              </a:r>
              <a:endParaRPr lang="en-GB"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1369B2"/>
                </a:solidFill>
                <a:latin typeface="微软雅黑" panose="020B0503020204020204" pitchFamily="34" charset="-122"/>
                <a:ea typeface="微软雅黑" panose="020B0503020204020204" pitchFamily="34" charset="-122"/>
                <a:cs typeface="+mn-ea"/>
                <a:sym typeface="+mn-lt"/>
              </a:rPr>
              <a:t>线性</a:t>
            </a:r>
            <a:r>
              <a:rPr lang="zh-CN" altLang="en-US" sz="4800" b="1" smtClean="0">
                <a:solidFill>
                  <a:srgbClr val="595959"/>
                </a:solidFill>
                <a:latin typeface="微软雅黑" panose="020B0503020204020204" pitchFamily="34" charset="-122"/>
                <a:ea typeface="微软雅黑" panose="020B0503020204020204" pitchFamily="34" charset="-122"/>
                <a:cs typeface="+mn-ea"/>
                <a:sym typeface="+mn-lt"/>
              </a:rPr>
              <a:t>布局</a:t>
            </a:r>
            <a:endParaRPr lang="en-GB" altLang="zh-CN" sz="48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14686"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2.4</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线性布局</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4" y="2925738"/>
            <a:ext cx="5396403"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掌握</a:t>
            </a:r>
            <a:r>
              <a:rPr lang="zh-CN" altLang="en-US" sz="1800" smtClean="0">
                <a:solidFill>
                  <a:srgbClr val="0075CC"/>
                </a:solidFill>
                <a:latin typeface="微软雅黑" panose="020B0503020204020204" pitchFamily="34" charset="-122"/>
                <a:ea typeface="微软雅黑" panose="020B0503020204020204" pitchFamily="34" charset="-122"/>
              </a:rPr>
              <a:t>线性布局的语法格式与属性</a:t>
            </a:r>
            <a:r>
              <a:rPr lang="zh-CN" altLang="en-US" sz="1800" smtClean="0">
                <a:solidFill>
                  <a:srgbClr val="595959"/>
                </a:solidFill>
                <a:latin typeface="微软雅黑" panose="020B0503020204020204" pitchFamily="34" charset="-122"/>
                <a:ea typeface="微软雅黑" panose="020B0503020204020204" pitchFamily="34" charset="-122"/>
              </a:rPr>
              <a:t>，能够搭建仿动物连连看游戏界面</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2.4.1</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线性</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LinearLayout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内容占位符 2"/>
          <p:cNvSpPr txBox="1"/>
          <p:nvPr/>
        </p:nvSpPr>
        <p:spPr bwMode="auto">
          <a:xfrm>
            <a:off x="1198662" y="1197546"/>
            <a:ext cx="9783092" cy="12961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LinearLayout</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（线性布局）通常</a:t>
            </a:r>
            <a:r>
              <a:rPr lang="zh-CN" altLang="en-US" sz="2000">
                <a:solidFill>
                  <a:srgbClr val="0075CC"/>
                </a:solidFill>
                <a:latin typeface="微软雅黑" panose="020B0503020204020204" pitchFamily="34" charset="-122"/>
                <a:ea typeface="微软雅黑" panose="020B0503020204020204" pitchFamily="34" charset="-122"/>
                <a:cs typeface="+mn-ea"/>
              </a:rPr>
              <a:t>指定布局内的子控件水平或者竖直排列</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457200" lvl="1" indent="0" eaLnBrk="1" hangingPunct="1">
              <a:lnSpc>
                <a:spcPct val="150000"/>
              </a:lnSpc>
              <a:buNone/>
              <a:defRPr/>
            </a:pP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在</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XML</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布局文件中</a:t>
            </a:r>
            <a:r>
              <a:rPr lang="zh-CN" altLang="en-US" sz="2000">
                <a:solidFill>
                  <a:srgbClr val="0075CC"/>
                </a:solidFill>
                <a:latin typeface="微软雅黑" panose="020B0503020204020204" pitchFamily="34" charset="-122"/>
                <a:ea typeface="微软雅黑" panose="020B0503020204020204" pitchFamily="34" charset="-122"/>
                <a:cs typeface="+mn-ea"/>
              </a:rPr>
              <a:t>定义线性布局</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的基本</a:t>
            </a:r>
            <a:r>
              <a:rPr lang="zh-CN" altLang="en-US" sz="2000">
                <a:solidFill>
                  <a:srgbClr val="0075CC"/>
                </a:solidFill>
                <a:latin typeface="微软雅黑" panose="020B0503020204020204" pitchFamily="34" charset="-122"/>
                <a:ea typeface="微软雅黑" panose="020B0503020204020204" pitchFamily="34" charset="-122"/>
                <a:cs typeface="+mn-ea"/>
              </a:rPr>
              <a:t>语法格式</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如下</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10" name="图片 9"/>
          <p:cNvPicPr>
            <a:picLocks noChangeAspect="1"/>
          </p:cNvPicPr>
          <p:nvPr/>
        </p:nvPicPr>
        <p:blipFill>
          <a:blip r:embed="rId1"/>
          <a:stretch>
            <a:fillRect/>
          </a:stretch>
        </p:blipFill>
        <p:spPr>
          <a:xfrm>
            <a:off x="1638723" y="2593256"/>
            <a:ext cx="9381067" cy="2780754"/>
          </a:xfrm>
          <a:prstGeom prst="rect">
            <a:avLst/>
          </a:prstGeom>
        </p:spPr>
      </p:pic>
      <p:sp>
        <p:nvSpPr>
          <p:cNvPr id="11" name="矩形 10"/>
          <p:cNvSpPr/>
          <p:nvPr/>
        </p:nvSpPr>
        <p:spPr>
          <a:xfrm>
            <a:off x="2057011" y="2709714"/>
            <a:ext cx="8718715" cy="2400657"/>
          </a:xfrm>
          <a:prstGeom prst="rect">
            <a:avLst/>
          </a:prstGeom>
        </p:spPr>
        <p:txBody>
          <a:bodyPr wrap="square">
            <a:spAutoFit/>
          </a:bodyPr>
          <a:lstStyle/>
          <a:p>
            <a:pPr>
              <a:lnSpc>
                <a:spcPct val="150000"/>
              </a:lnSpc>
            </a:pPr>
            <a:r>
              <a:rPr lang="en-US" altLang="zh-CN" sz="2000">
                <a:solidFill>
                  <a:srgbClr val="0075CC"/>
                </a:solidFill>
                <a:latin typeface="微软雅黑" panose="020B0503020204020204" pitchFamily="34" charset="-122"/>
                <a:ea typeface="微软雅黑" panose="020B0503020204020204" pitchFamily="34" charset="-122"/>
              </a:rPr>
              <a:t>&lt;LinearLayout </a:t>
            </a:r>
            <a:endParaRPr lang="en-US" altLang="zh-CN" sz="2000" smtClean="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2000" smtClean="0">
                <a:latin typeface="微软雅黑" panose="020B0503020204020204" pitchFamily="34" charset="-122"/>
                <a:ea typeface="微软雅黑" panose="020B0503020204020204" pitchFamily="34" charset="-122"/>
              </a:rPr>
              <a:t>   xmlns:android</a:t>
            </a:r>
            <a:r>
              <a:rPr lang="en-US" altLang="zh-CN" sz="2000">
                <a:latin typeface="微软雅黑" panose="020B0503020204020204" pitchFamily="34" charset="-122"/>
                <a:ea typeface="微软雅黑" panose="020B0503020204020204" pitchFamily="34" charset="-122"/>
              </a:rPr>
              <a:t>="http://schemas.android.com/apk/res/android"</a:t>
            </a:r>
            <a:endParaRPr lang="en-US" altLang="zh-CN" sz="2000">
              <a:latin typeface="微软雅黑" panose="020B0503020204020204" pitchFamily="34" charset="-122"/>
              <a:ea typeface="微软雅黑" panose="020B0503020204020204" pitchFamily="34" charset="-122"/>
            </a:endParaRPr>
          </a:p>
          <a:p>
            <a:pPr>
              <a:lnSpc>
                <a:spcPct val="150000"/>
              </a:lnSpc>
            </a:pPr>
            <a:r>
              <a:rPr lang="zh-CN" altLang="en-US" sz="2000" smtClean="0">
                <a:latin typeface="微软雅黑" panose="020B0503020204020204" pitchFamily="34" charset="-122"/>
                <a:ea typeface="微软雅黑" panose="020B0503020204020204" pitchFamily="34" charset="-122"/>
              </a:rPr>
              <a:t>        </a:t>
            </a:r>
            <a:r>
              <a:rPr lang="zh-CN" altLang="en-US" sz="2000" smtClean="0">
                <a:solidFill>
                  <a:srgbClr val="0075CC"/>
                </a:solidFill>
                <a:latin typeface="微软雅黑" panose="020B0503020204020204" pitchFamily="34" charset="-122"/>
                <a:ea typeface="微软雅黑" panose="020B0503020204020204" pitchFamily="34" charset="-122"/>
              </a:rPr>
              <a:t>属性 </a:t>
            </a:r>
            <a:r>
              <a:rPr lang="en-US" altLang="zh-CN" sz="2000">
                <a:solidFill>
                  <a:srgbClr val="0075CC"/>
                </a:solidFill>
                <a:latin typeface="微软雅黑" panose="020B0503020204020204" pitchFamily="34" charset="-122"/>
                <a:ea typeface="微软雅黑" panose="020B0503020204020204" pitchFamily="34" charset="-122"/>
              </a:rPr>
              <a:t>= "</a:t>
            </a:r>
            <a:r>
              <a:rPr lang="zh-CN" altLang="en-US" sz="2000">
                <a:solidFill>
                  <a:srgbClr val="0075CC"/>
                </a:solidFill>
                <a:latin typeface="微软雅黑" panose="020B0503020204020204" pitchFamily="34" charset="-122"/>
                <a:ea typeface="微软雅黑" panose="020B0503020204020204" pitchFamily="34" charset="-122"/>
              </a:rPr>
              <a:t>属性值</a:t>
            </a:r>
            <a:r>
              <a:rPr lang="en-US" altLang="zh-CN" sz="2000">
                <a:solidFill>
                  <a:srgbClr val="0075CC"/>
                </a:solidFill>
                <a:latin typeface="微软雅黑" panose="020B0503020204020204" pitchFamily="34" charset="-122"/>
                <a:ea typeface="微软雅黑" panose="020B0503020204020204" pitchFamily="34" charset="-122"/>
              </a:rPr>
              <a:t>"</a:t>
            </a:r>
            <a:endParaRPr lang="en-US" altLang="zh-CN" sz="20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2000" smtClean="0">
                <a:latin typeface="微软雅黑" panose="020B0503020204020204" pitchFamily="34" charset="-122"/>
                <a:ea typeface="微软雅黑" panose="020B0503020204020204" pitchFamily="34" charset="-122"/>
              </a:rPr>
              <a:t>        ......</a:t>
            </a:r>
            <a:r>
              <a:rPr lang="en-US" altLang="zh-CN" sz="2000" smtClean="0">
                <a:solidFill>
                  <a:srgbClr val="0075CC"/>
                </a:solidFill>
                <a:latin typeface="微软雅黑" panose="020B0503020204020204" pitchFamily="34" charset="-122"/>
                <a:ea typeface="微软雅黑" panose="020B0503020204020204" pitchFamily="34" charset="-122"/>
              </a:rPr>
              <a:t>&gt;</a:t>
            </a:r>
            <a:endParaRPr lang="en-US" altLang="zh-CN" sz="20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75CC"/>
                </a:solidFill>
                <a:latin typeface="微软雅黑" panose="020B0503020204020204" pitchFamily="34" charset="-122"/>
                <a:ea typeface="微软雅黑" panose="020B0503020204020204" pitchFamily="34" charset="-122"/>
              </a:rPr>
              <a:t>&lt;/LinearLayout</a:t>
            </a:r>
            <a:r>
              <a:rPr lang="en-US" altLang="zh-CN" sz="2000" smtClean="0">
                <a:solidFill>
                  <a:srgbClr val="0075CC"/>
                </a:solidFill>
                <a:latin typeface="微软雅黑" panose="020B0503020204020204" pitchFamily="34" charset="-122"/>
                <a:ea typeface="微软雅黑" panose="020B0503020204020204" pitchFamily="34" charset="-122"/>
              </a:rPr>
              <a:t>&gt;</a:t>
            </a:r>
            <a:endParaRPr lang="en-US" altLang="zh-CN" sz="2000">
              <a:solidFill>
                <a:srgbClr val="0075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598969553          _4"/>
          <p:cNvSpPr/>
          <p:nvPr/>
        </p:nvSpPr>
        <p:spPr>
          <a:xfrm>
            <a:off x="2031875" y="3952975"/>
            <a:ext cx="8705431" cy="2111347"/>
          </a:xfrm>
          <a:prstGeom prst="rect">
            <a:avLst/>
          </a:prstGeom>
        </p:spPr>
        <p:txBody>
          <a:bodyPr wrap="square">
            <a:spAutoFit/>
          </a:bodyPr>
          <a:lstStyle/>
          <a:p>
            <a:pPr>
              <a:lnSpc>
                <a:spcPct val="130000"/>
              </a:lnSpc>
            </a:pP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属性</a:t>
            </a:r>
            <a:r>
              <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android:orientation</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的值为可选值，可选值为</a:t>
            </a:r>
            <a:r>
              <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vertical</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和</a:t>
            </a:r>
            <a:r>
              <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horizontal</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en-US" altLang="zh-CN" sz="1600" smtClean="0">
                <a:solidFill>
                  <a:srgbClr val="0075CC"/>
                </a:solidFill>
                <a:latin typeface="微软雅黑" panose="020B0503020204020204" pitchFamily="34" charset="-122"/>
                <a:ea typeface="微软雅黑" panose="020B0503020204020204" pitchFamily="34" charset="-122"/>
                <a:cs typeface="+mn-ea"/>
                <a:sym typeface="+mn-lt"/>
              </a:rPr>
              <a:t>vertical</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：表示</a:t>
            </a:r>
            <a:r>
              <a:rPr lang="en-US" altLang="zh-CN"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LinearLayout</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布局内控件依次从上到下</a:t>
            </a:r>
            <a:r>
              <a:rPr lang="zh-CN" altLang="en-US" sz="1600">
                <a:solidFill>
                  <a:srgbClr val="0075CC"/>
                </a:solidFill>
                <a:latin typeface="微软雅黑" panose="020B0503020204020204" pitchFamily="34" charset="-122"/>
                <a:ea typeface="微软雅黑" panose="020B0503020204020204" pitchFamily="34" charset="-122"/>
                <a:cs typeface="+mn-ea"/>
                <a:sym typeface="+mn-lt"/>
              </a:rPr>
              <a:t>竖直排列</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2</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smtClean="0">
                <a:solidFill>
                  <a:srgbClr val="0075CC"/>
                </a:solidFill>
                <a:latin typeface="微软雅黑" panose="020B0503020204020204" pitchFamily="34" charset="-122"/>
                <a:ea typeface="微软雅黑" panose="020B0503020204020204" pitchFamily="34" charset="-122"/>
                <a:cs typeface="+mn-ea"/>
                <a:sym typeface="+mn-lt"/>
              </a:rPr>
              <a:t>horizontal</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：表示</a:t>
            </a:r>
            <a:r>
              <a:rPr lang="en-US" altLang="zh-CN"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LinearLayout</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布局内控件依次从左到右</a:t>
            </a:r>
            <a:r>
              <a:rPr lang="zh-CN" altLang="en-US" sz="1600">
                <a:solidFill>
                  <a:srgbClr val="0075CC"/>
                </a:solidFill>
                <a:latin typeface="微软雅黑" panose="020B0503020204020204" pitchFamily="34" charset="-122"/>
                <a:ea typeface="微软雅黑" panose="020B0503020204020204" pitchFamily="34" charset="-122"/>
                <a:cs typeface="+mn-ea"/>
                <a:sym typeface="+mn-lt"/>
              </a:rPr>
              <a:t>水平排列</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属性</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android:layout_weight</a:t>
            </a:r>
            <a:r>
              <a:rPr lang="zh-CN" altLang="en-US" sz="160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smtClean="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）该属性</a:t>
            </a:r>
            <a:r>
              <a:rPr lang="zh-CN" altLang="en-US" sz="1600">
                <a:solidFill>
                  <a:srgbClr val="0075CC"/>
                </a:solidFill>
                <a:latin typeface="微软雅黑" panose="020B0503020204020204" pitchFamily="34" charset="-122"/>
                <a:ea typeface="微软雅黑" panose="020B0503020204020204" pitchFamily="34" charset="-122"/>
                <a:cs typeface="+mn-ea"/>
                <a:sym typeface="+mn-lt"/>
              </a:rPr>
              <a:t>被称为权重</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，通过设置该属性值</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，可</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使</a:t>
            </a:r>
            <a:r>
              <a:rPr lang="zh-CN" altLang="en-US" sz="1600">
                <a:solidFill>
                  <a:srgbClr val="0075CC"/>
                </a:solidFill>
                <a:latin typeface="微软雅黑" panose="020B0503020204020204" pitchFamily="34" charset="-122"/>
                <a:ea typeface="微软雅黑" panose="020B0503020204020204" pitchFamily="34" charset="-122"/>
                <a:cs typeface="+mn-ea"/>
                <a:sym typeface="+mn-lt"/>
              </a:rPr>
              <a:t>布局内的控件按照权重比显示大小</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2</a:t>
            </a: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）在进行</a:t>
            </a:r>
            <a:r>
              <a:rPr lang="zh-CN" altLang="en-US" sz="1600">
                <a:solidFill>
                  <a:srgbClr val="0075CC"/>
                </a:solidFill>
                <a:latin typeface="微软雅黑" panose="020B0503020204020204" pitchFamily="34" charset="-122"/>
                <a:ea typeface="微软雅黑" panose="020B0503020204020204" pitchFamily="34" charset="-122"/>
                <a:cs typeface="+mn-ea"/>
                <a:sym typeface="+mn-lt"/>
              </a:rPr>
              <a:t>屏幕适配时起到关键作用</a:t>
            </a:r>
            <a:r>
              <a:rPr lang="zh-CN" altLang="en-US" sz="16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1288529" y="991494"/>
            <a:ext cx="9479660" cy="1015663"/>
          </a:xfrm>
          <a:prstGeom prst="rect">
            <a:avLst/>
          </a:prstGeom>
        </p:spPr>
        <p:txBody>
          <a:bodyPr wrap="square">
            <a:spAutoFit/>
          </a:bodyPr>
          <a:lstStyle/>
          <a:p>
            <a:pPr>
              <a:lnSpc>
                <a:spcPct val="150000"/>
              </a:lnSpc>
            </a:pPr>
            <a:r>
              <a:rPr lang="zh-CN" altLang="zh-CN" sz="2000">
                <a:solidFill>
                  <a:srgbClr val="595959"/>
                </a:solidFill>
                <a:latin typeface="微软雅黑" panose="020B0503020204020204" pitchFamily="34" charset="-122"/>
                <a:ea typeface="微软雅黑" panose="020B0503020204020204" pitchFamily="34" charset="-122"/>
              </a:rPr>
              <a:t>除了布局的通用属性外，</a:t>
            </a:r>
            <a:r>
              <a:rPr lang="en-US" altLang="zh-CN" sz="2000">
                <a:solidFill>
                  <a:srgbClr val="595959"/>
                </a:solidFill>
                <a:latin typeface="微软雅黑" panose="020B0503020204020204" pitchFamily="34" charset="-122"/>
                <a:ea typeface="微软雅黑" panose="020B0503020204020204" pitchFamily="34" charset="-122"/>
              </a:rPr>
              <a:t>LinearLayout</a:t>
            </a:r>
            <a:r>
              <a:rPr lang="zh-CN" altLang="zh-CN" sz="2000">
                <a:solidFill>
                  <a:srgbClr val="595959"/>
                </a:solidFill>
                <a:latin typeface="微软雅黑" panose="020B0503020204020204" pitchFamily="34" charset="-122"/>
                <a:ea typeface="微软雅黑" panose="020B0503020204020204" pitchFamily="34" charset="-122"/>
              </a:rPr>
              <a:t>布局还有两个比较常用的属性</a:t>
            </a:r>
            <a:r>
              <a:rPr lang="zh-CN" altLang="zh-CN" sz="2000" smtClean="0">
                <a:solidFill>
                  <a:srgbClr val="595959"/>
                </a:solidFill>
                <a:latin typeface="微软雅黑" panose="020B0503020204020204" pitchFamily="34" charset="-122"/>
                <a:ea typeface="微软雅黑" panose="020B0503020204020204" pitchFamily="34" charset="-122"/>
              </a:rPr>
              <a:t>，</a:t>
            </a:r>
            <a:r>
              <a:rPr lang="zh-CN" altLang="en-US" sz="2000" smtClean="0">
                <a:solidFill>
                  <a:srgbClr val="595959"/>
                </a:solidFill>
                <a:latin typeface="微软雅黑" panose="020B0503020204020204" pitchFamily="34" charset="-122"/>
                <a:ea typeface="微软雅黑" panose="020B0503020204020204" pitchFamily="34" charset="-122"/>
              </a:rPr>
              <a:t>分别是</a:t>
            </a:r>
            <a:r>
              <a:rPr lang="en-US" altLang="zh-CN" sz="2000" smtClean="0">
                <a:solidFill>
                  <a:srgbClr val="0075CC"/>
                </a:solidFill>
                <a:latin typeface="微软雅黑" panose="020B0503020204020204" pitchFamily="34" charset="-122"/>
                <a:ea typeface="微软雅黑" panose="020B0503020204020204" pitchFamily="34" charset="-122"/>
              </a:rPr>
              <a:t>android:orientation</a:t>
            </a:r>
            <a:r>
              <a:rPr lang="zh-CN" altLang="en-US" sz="2000" smtClean="0">
                <a:solidFill>
                  <a:srgbClr val="0075CC"/>
                </a:solidFill>
                <a:latin typeface="微软雅黑" panose="020B0503020204020204" pitchFamily="34" charset="-122"/>
                <a:ea typeface="微软雅黑" panose="020B0503020204020204" pitchFamily="34" charset="-122"/>
              </a:rPr>
              <a:t>和</a:t>
            </a:r>
            <a:r>
              <a:rPr lang="en-US" altLang="zh-CN" sz="2000" smtClean="0">
                <a:solidFill>
                  <a:srgbClr val="0075CC"/>
                </a:solidFill>
                <a:latin typeface="微软雅黑" panose="020B0503020204020204" pitchFamily="34" charset="-122"/>
                <a:ea typeface="微软雅黑" panose="020B0503020204020204" pitchFamily="34" charset="-122"/>
              </a:rPr>
              <a:t>android:layout_weight</a:t>
            </a:r>
            <a:r>
              <a:rPr lang="zh-CN" altLang="en-US" sz="2000" smtClean="0">
                <a:solidFill>
                  <a:srgbClr val="595959"/>
                </a:solidFill>
                <a:latin typeface="微软雅黑" panose="020B0503020204020204" pitchFamily="34" charset="-122"/>
                <a:ea typeface="微软雅黑" panose="020B0503020204020204" pitchFamily="34" charset="-122"/>
              </a:rPr>
              <a:t>，具体介绍如下所示。</a:t>
            </a:r>
            <a:endParaRPr lang="zh-CN" altLang="en-US" sz="2000">
              <a:solidFill>
                <a:srgbClr val="595959"/>
              </a:solidFill>
              <a:latin typeface="微软雅黑" panose="020B0503020204020204" pitchFamily="34" charset="-122"/>
              <a:ea typeface="微软雅黑" panose="020B0503020204020204" pitchFamily="34" charset="-122"/>
            </a:endParaRPr>
          </a:p>
        </p:txBody>
      </p:sp>
      <p:sp>
        <p:nvSpPr>
          <p:cNvPr id="13"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2.4.1</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线性</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LinearLayout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2" name="表格 11"/>
          <p:cNvGraphicFramePr>
            <a:graphicFrameLocks noGrp="1"/>
          </p:cNvGraphicFramePr>
          <p:nvPr/>
        </p:nvGraphicFramePr>
        <p:xfrm>
          <a:off x="3358902" y="2061642"/>
          <a:ext cx="5544616" cy="1697779"/>
        </p:xfrm>
        <a:graphic>
          <a:graphicData uri="http://schemas.openxmlformats.org/drawingml/2006/table">
            <a:tbl>
              <a:tblPr firstRow="1" bandRow="1">
                <a:tableStyleId>{B301B821-A1FF-4177-AEE7-76D212191A09}</a:tableStyleId>
              </a:tblPr>
              <a:tblGrid>
                <a:gridCol w="2448272"/>
                <a:gridCol w="3096344"/>
              </a:tblGrid>
              <a:tr h="500671">
                <a:tc>
                  <a:txBody>
                    <a:bodyPr/>
                    <a:lstStyle/>
                    <a:p>
                      <a:pPr algn="ctr"/>
                      <a:r>
                        <a:rPr lang="zh-CN" altLang="en-US" sz="1800" b="0" kern="1200" smtClean="0">
                          <a:latin typeface="微软雅黑" panose="020B0503020204020204" pitchFamily="34" charset="-122"/>
                          <a:ea typeface="微软雅黑" panose="020B0503020204020204" pitchFamily="34" charset="-122"/>
                        </a:rPr>
                        <a:t>属性名称</a:t>
                      </a:r>
                      <a:endParaRPr lang="zh-CN" altLang="en-US" sz="1800" b="0" kern="1200" dirty="0">
                        <a:solidFill>
                          <a:schemeClr val="lt1"/>
                        </a:solidFill>
                        <a:latin typeface="微软雅黑" panose="020B0503020204020204" pitchFamily="34" charset="-122"/>
                        <a:ea typeface="微软雅黑" panose="020B0503020204020204" pitchFamily="34" charset="-122"/>
                        <a:cs typeface="+mn-cs"/>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latin typeface="微软雅黑" panose="020B0503020204020204" pitchFamily="34" charset="-122"/>
                          <a:ea typeface="微软雅黑" panose="020B0503020204020204" pitchFamily="34" charset="-122"/>
                        </a:rPr>
                        <a:t>功能描述</a:t>
                      </a:r>
                      <a:endParaRPr lang="en-US" altLang="zh-CN" sz="1800" b="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r h="618006">
                <a:tc>
                  <a:txBody>
                    <a:bodyPr/>
                    <a:lstStyle/>
                    <a:p>
                      <a:pPr algn="l"/>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android:orientation</a:t>
                      </a:r>
                      <a:endParaRPr lang="zh-CN" altLang="en-US" sz="16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latin typeface="微软雅黑" panose="020B0503020204020204" pitchFamily="34" charset="-122"/>
                          <a:ea typeface="微软雅黑" panose="020B0503020204020204" pitchFamily="34" charset="-122"/>
                        </a:rPr>
                        <a:t>设置布局内控件的排列顺序</a:t>
                      </a:r>
                      <a:endParaRPr lang="en-US" altLang="zh-CN" sz="160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r h="559338">
                <a:tc>
                  <a:txBody>
                    <a:bodyPr/>
                    <a:lstStyle/>
                    <a:p>
                      <a:pPr algn="l"/>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android:layout_weight</a:t>
                      </a:r>
                      <a:endParaRPr lang="zh-CN" altLang="en-US" sz="16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latin typeface="微软雅黑" panose="020B0503020204020204" pitchFamily="34" charset="-122"/>
                          <a:ea typeface="微软雅黑" panose="020B0503020204020204" pitchFamily="34" charset="-122"/>
                        </a:rPr>
                        <a:t>在布局内设置控件权重，属性值可直接写</a:t>
                      </a:r>
                      <a:r>
                        <a:rPr lang="en-US" altLang="zh-CN" sz="1600" smtClean="0">
                          <a:latin typeface="微软雅黑" panose="020B0503020204020204" pitchFamily="34" charset="-122"/>
                          <a:ea typeface="微软雅黑" panose="020B0503020204020204" pitchFamily="34" charset="-122"/>
                        </a:rPr>
                        <a:t>int</a:t>
                      </a:r>
                      <a:r>
                        <a:rPr lang="zh-CN" altLang="en-US" sz="1600" smtClean="0">
                          <a:latin typeface="微软雅黑" panose="020B0503020204020204" pitchFamily="34" charset="-122"/>
                          <a:ea typeface="微软雅黑" panose="020B0503020204020204" pitchFamily="34" charset="-122"/>
                        </a:rPr>
                        <a:t>值</a:t>
                      </a:r>
                      <a:endParaRPr lang="en-US" altLang="zh-CN" sz="160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1053530"/>
            <a:ext cx="9793088" cy="1938992"/>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接下来，我们</a:t>
            </a:r>
            <a:r>
              <a:rPr lang="zh-CN" altLang="en-US" sz="2000">
                <a:solidFill>
                  <a:srgbClr val="0075CC"/>
                </a:solidFill>
                <a:latin typeface="微软雅黑" panose="020B0503020204020204" pitchFamily="34" charset="-122"/>
                <a:ea typeface="微软雅黑" panose="020B0503020204020204" pitchFamily="34" charset="-122"/>
              </a:rPr>
              <a:t>通过一个案例来演示如何使用</a:t>
            </a:r>
            <a:r>
              <a:rPr lang="en-US" altLang="zh-CN" sz="2000">
                <a:solidFill>
                  <a:srgbClr val="0075CC"/>
                </a:solidFill>
                <a:latin typeface="微软雅黑" panose="020B0503020204020204" pitchFamily="34" charset="-122"/>
                <a:ea typeface="微软雅黑" panose="020B0503020204020204" pitchFamily="34" charset="-122"/>
              </a:rPr>
              <a:t>android:layout_weight</a:t>
            </a:r>
            <a:r>
              <a:rPr lang="zh-CN" altLang="en-US" sz="2000">
                <a:solidFill>
                  <a:srgbClr val="0075CC"/>
                </a:solidFill>
                <a:latin typeface="微软雅黑" panose="020B0503020204020204" pitchFamily="34" charset="-122"/>
                <a:ea typeface="微软雅黑" panose="020B0503020204020204" pitchFamily="34" charset="-122"/>
              </a:rPr>
              <a:t>属性为</a:t>
            </a:r>
            <a:r>
              <a:rPr lang="en-US" altLang="zh-CN" sz="2000">
                <a:solidFill>
                  <a:srgbClr val="0075CC"/>
                </a:solidFill>
                <a:latin typeface="微软雅黑" panose="020B0503020204020204" pitchFamily="34" charset="-122"/>
                <a:ea typeface="微软雅黑" panose="020B0503020204020204" pitchFamily="34" charset="-122"/>
              </a:rPr>
              <a:t>LinearLayout</a:t>
            </a:r>
            <a:r>
              <a:rPr lang="zh-CN" altLang="en-US" sz="2000">
                <a:solidFill>
                  <a:srgbClr val="0075CC"/>
                </a:solidFill>
                <a:latin typeface="微软雅黑" panose="020B0503020204020204" pitchFamily="34" charset="-122"/>
                <a:ea typeface="微软雅黑" panose="020B0503020204020204" pitchFamily="34" charset="-122"/>
              </a:rPr>
              <a:t>中的控件分配权重</a:t>
            </a:r>
            <a:r>
              <a:rPr lang="zh-CN" altLang="en-US" sz="2000">
                <a:solidFill>
                  <a:srgbClr val="595959"/>
                </a:solidFill>
                <a:latin typeface="微软雅黑" panose="020B0503020204020204" pitchFamily="34" charset="-122"/>
                <a:ea typeface="微软雅黑" panose="020B0503020204020204" pitchFamily="34" charset="-122"/>
              </a:rPr>
              <a:t>。本案例中使用了线性布局</a:t>
            </a:r>
            <a:r>
              <a:rPr lang="en-US" altLang="zh-CN" sz="2000">
                <a:solidFill>
                  <a:srgbClr val="595959"/>
                </a:solidFill>
                <a:latin typeface="微软雅黑" panose="020B0503020204020204" pitchFamily="34" charset="-122"/>
                <a:ea typeface="微软雅黑" panose="020B0503020204020204" pitchFamily="34" charset="-122"/>
              </a:rPr>
              <a:t>LinearLayout</a:t>
            </a:r>
            <a:r>
              <a:rPr lang="zh-CN" altLang="en-US" sz="2000">
                <a:solidFill>
                  <a:srgbClr val="595959"/>
                </a:solidFill>
                <a:latin typeface="微软雅黑" panose="020B0503020204020204" pitchFamily="34" charset="-122"/>
                <a:ea typeface="微软雅黑" panose="020B0503020204020204" pitchFamily="34" charset="-122"/>
              </a:rPr>
              <a:t>，在线性布局中放置了</a:t>
            </a:r>
            <a:r>
              <a:rPr lang="en-US" altLang="zh-CN" sz="2000">
                <a:solidFill>
                  <a:srgbClr val="595959"/>
                </a:solidFill>
                <a:latin typeface="微软雅黑" panose="020B0503020204020204" pitchFamily="34" charset="-122"/>
                <a:ea typeface="微软雅黑" panose="020B0503020204020204" pitchFamily="34" charset="-122"/>
              </a:rPr>
              <a:t>3</a:t>
            </a:r>
            <a:r>
              <a:rPr lang="zh-CN" altLang="en-US" sz="2000">
                <a:solidFill>
                  <a:srgbClr val="595959"/>
                </a:solidFill>
                <a:latin typeface="微软雅黑" panose="020B0503020204020204" pitchFamily="34" charset="-122"/>
                <a:ea typeface="微软雅黑" panose="020B0503020204020204" pitchFamily="34" charset="-122"/>
              </a:rPr>
              <a:t>个按钮，这</a:t>
            </a:r>
            <a:r>
              <a:rPr lang="en-US" altLang="zh-CN" sz="2000">
                <a:solidFill>
                  <a:srgbClr val="595959"/>
                </a:solidFill>
                <a:latin typeface="微软雅黑" panose="020B0503020204020204" pitchFamily="34" charset="-122"/>
                <a:ea typeface="微软雅黑" panose="020B0503020204020204" pitchFamily="34" charset="-122"/>
              </a:rPr>
              <a:t>3</a:t>
            </a:r>
            <a:r>
              <a:rPr lang="zh-CN" altLang="en-US" sz="2000">
                <a:solidFill>
                  <a:srgbClr val="595959"/>
                </a:solidFill>
                <a:latin typeface="微软雅黑" panose="020B0503020204020204" pitchFamily="34" charset="-122"/>
                <a:ea typeface="微软雅黑" panose="020B0503020204020204" pitchFamily="34" charset="-122"/>
              </a:rPr>
              <a:t>个按钮的宽度在水平方向的比重是</a:t>
            </a:r>
            <a:r>
              <a:rPr lang="en-US" altLang="zh-CN" sz="2000">
                <a:solidFill>
                  <a:srgbClr val="595959"/>
                </a:solidFill>
                <a:latin typeface="微软雅黑" panose="020B0503020204020204" pitchFamily="34" charset="-122"/>
                <a:ea typeface="微软雅黑" panose="020B0503020204020204" pitchFamily="34" charset="-122"/>
              </a:rPr>
              <a:t>1:1:2</a:t>
            </a:r>
            <a:r>
              <a:rPr lang="zh-CN" altLang="en-US" sz="2000">
                <a:solidFill>
                  <a:srgbClr val="595959"/>
                </a:solidFill>
                <a:latin typeface="微软雅黑" panose="020B0503020204020204" pitchFamily="34" charset="-122"/>
                <a:ea typeface="微软雅黑" panose="020B0503020204020204" pitchFamily="34" charset="-122"/>
              </a:rPr>
              <a:t>，线性布局界面的效果</a:t>
            </a:r>
            <a:r>
              <a:rPr lang="zh-CN" altLang="en-US" sz="2000" smtClean="0">
                <a:solidFill>
                  <a:srgbClr val="595959"/>
                </a:solidFill>
                <a:latin typeface="微软雅黑" panose="020B0503020204020204" pitchFamily="34" charset="-122"/>
                <a:ea typeface="微软雅黑" panose="020B0503020204020204" pitchFamily="34" charset="-122"/>
              </a:rPr>
              <a:t>如下图所</a:t>
            </a:r>
            <a:r>
              <a:rPr lang="zh-CN" altLang="en-US" sz="2000">
                <a:solidFill>
                  <a:srgbClr val="595959"/>
                </a:solidFill>
                <a:latin typeface="微软雅黑" panose="020B0503020204020204" pitchFamily="34" charset="-122"/>
                <a:ea typeface="微软雅黑" panose="020B0503020204020204" pitchFamily="34" charset="-122"/>
              </a:rPr>
              <a:t>示。</a:t>
            </a:r>
            <a:endParaRPr lang="zh-CN" altLang="en-US" sz="2000">
              <a:solidFill>
                <a:srgbClr val="595959"/>
              </a:solidFill>
              <a:latin typeface="微软雅黑" panose="020B0503020204020204" pitchFamily="34" charset="-122"/>
              <a:ea typeface="微软雅黑" panose="020B0503020204020204" pitchFamily="34" charset="-122"/>
            </a:endParaRPr>
          </a:p>
        </p:txBody>
      </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9102" y="2637706"/>
            <a:ext cx="2505307" cy="3960000"/>
          </a:xfrm>
          <a:prstGeom prst="rect">
            <a:avLst/>
          </a:prstGeom>
          <a:noFill/>
          <a:ln w="9525">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2.4.1</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线性</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LinearLayout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案例步骤</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961266" y="1124365"/>
            <a:ext cx="1747715" cy="77339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 name="文本框 10"/>
          <p:cNvSpPr txBox="1"/>
          <p:nvPr/>
        </p:nvSpPr>
        <p:spPr>
          <a:xfrm flipH="1">
            <a:off x="1050366" y="1260136"/>
            <a:ext cx="1624753" cy="52334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5" name="1"/>
          <p:cNvSpPr txBox="1"/>
          <p:nvPr>
            <p:custDataLst>
              <p:tags r:id="rId1"/>
            </p:custDataLst>
          </p:nvPr>
        </p:nvSpPr>
        <p:spPr>
          <a:xfrm>
            <a:off x="2916600" y="1031418"/>
            <a:ext cx="8795230" cy="1015663"/>
          </a:xfrm>
          <a:prstGeom prst="rect">
            <a:avLst/>
          </a:prstGeom>
          <a:noFill/>
          <a:ln>
            <a:noFill/>
          </a:ln>
        </p:spPr>
        <p:txBody>
          <a:bodyPr wrap="square" rtlCol="0">
            <a:spAutoFit/>
          </a:bodyPr>
          <a:lstStyle/>
          <a:p>
            <a:pPr lvl="0" defTabSz="457200">
              <a:lnSpc>
                <a:spcPct val="150000"/>
              </a:lnSpc>
              <a:defRPr/>
            </a:pPr>
            <a:r>
              <a:rPr lang="zh-CN" altLang="en-US" sz="2000" b="1" kern="0" smtClean="0">
                <a:latin typeface="微软雅黑" panose="020B0503020204020204" pitchFamily="34" charset="-122"/>
                <a:ea typeface="微软雅黑" panose="020B0503020204020204" pitchFamily="34" charset="-122"/>
                <a:cs typeface="+mn-ea"/>
                <a:sym typeface="+mn-lt"/>
              </a:rPr>
              <a:t>创建程序</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a:solidFill>
                  <a:srgbClr val="595959"/>
                </a:solidFill>
                <a:latin typeface="微软雅黑" panose="020B0503020204020204" pitchFamily="34" charset="-122"/>
                <a:ea typeface="微软雅黑" panose="020B0503020204020204" pitchFamily="34" charset="-122"/>
              </a:rPr>
              <a:t>创建一个名为</a:t>
            </a:r>
            <a:r>
              <a:rPr lang="en-US" altLang="zh-CN" sz="2000">
                <a:solidFill>
                  <a:srgbClr val="595959"/>
                </a:solidFill>
                <a:latin typeface="微软雅黑" panose="020B0503020204020204" pitchFamily="34" charset="-122"/>
                <a:ea typeface="微软雅黑" panose="020B0503020204020204" pitchFamily="34" charset="-122"/>
              </a:rPr>
              <a:t>LinearLayout</a:t>
            </a:r>
            <a:r>
              <a:rPr lang="zh-CN" altLang="en-US" sz="2000">
                <a:solidFill>
                  <a:srgbClr val="595959"/>
                </a:solidFill>
                <a:latin typeface="微软雅黑" panose="020B0503020204020204" pitchFamily="34" charset="-122"/>
                <a:ea typeface="微软雅黑" panose="020B0503020204020204" pitchFamily="34" charset="-122"/>
              </a:rPr>
              <a:t>的应用程序，指定包名为</a:t>
            </a:r>
            <a:r>
              <a:rPr lang="en-US" altLang="zh-CN" sz="2000">
                <a:solidFill>
                  <a:srgbClr val="595959"/>
                </a:solidFill>
                <a:latin typeface="微软雅黑" panose="020B0503020204020204" pitchFamily="34" charset="-122"/>
                <a:ea typeface="微软雅黑" panose="020B0503020204020204" pitchFamily="34" charset="-122"/>
              </a:rPr>
              <a:t>cn.itcast.linearlayout</a:t>
            </a:r>
            <a:r>
              <a:rPr lang="zh-CN" altLang="en-US" sz="200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10" name="Picture 2" descr="C:\Users\Administrator\Desktop\ppt展示模板-8.png"/>
          <p:cNvPicPr>
            <a:picLocks noChangeAspect="1" noChangeArrowheads="1"/>
          </p:cNvPicPr>
          <p:nvPr/>
        </p:nvPicPr>
        <p:blipFill>
          <a:blip r:embed="rId2"/>
          <a:srcRect/>
          <a:stretch>
            <a:fillRect/>
          </a:stretch>
        </p:blipFill>
        <p:spPr bwMode="auto">
          <a:xfrm>
            <a:off x="4006974" y="2421682"/>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699968" y="2797823"/>
            <a:ext cx="3210452" cy="1800200"/>
          </a:xfrm>
          <a:prstGeom prst="rect">
            <a:avLst/>
          </a:prstGeom>
          <a:blipFill>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案例步骤</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961266" y="1124365"/>
            <a:ext cx="1747715" cy="77339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 name="文本框 10"/>
          <p:cNvSpPr txBox="1"/>
          <p:nvPr/>
        </p:nvSpPr>
        <p:spPr>
          <a:xfrm flipH="1">
            <a:off x="1050366" y="1260136"/>
            <a:ext cx="1624753" cy="52334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5" name="1"/>
          <p:cNvSpPr txBox="1"/>
          <p:nvPr>
            <p:custDataLst>
              <p:tags r:id="rId1"/>
            </p:custDataLst>
          </p:nvPr>
        </p:nvSpPr>
        <p:spPr>
          <a:xfrm>
            <a:off x="2916600" y="837506"/>
            <a:ext cx="8795230" cy="1477328"/>
          </a:xfrm>
          <a:prstGeom prst="rect">
            <a:avLst/>
          </a:prstGeom>
          <a:noFill/>
          <a:ln>
            <a:noFill/>
          </a:ln>
        </p:spPr>
        <p:txBody>
          <a:bodyPr wrap="square" rtlCol="0">
            <a:spAutoFit/>
          </a:bodyPr>
          <a:lstStyle/>
          <a:p>
            <a:pPr lvl="0" defTabSz="457200">
              <a:lnSpc>
                <a:spcPct val="150000"/>
              </a:lnSpc>
              <a:defRPr/>
            </a:pPr>
            <a:r>
              <a:rPr lang="zh-CN" altLang="en-US" sz="2000" b="1" kern="0" smtClean="0">
                <a:latin typeface="微软雅黑" panose="020B0503020204020204" pitchFamily="34" charset="-122"/>
                <a:ea typeface="微软雅黑" panose="020B0503020204020204" pitchFamily="34" charset="-122"/>
                <a:cs typeface="+mn-ea"/>
                <a:sym typeface="+mn-lt"/>
              </a:rPr>
              <a:t>放置界面控件</a:t>
            </a:r>
            <a:endParaRPr lang="en-US" altLang="zh-CN" sz="2000" b="1" kern="0" smtClean="0">
              <a:latin typeface="微软雅黑" panose="020B0503020204020204" pitchFamily="34" charset="-122"/>
              <a:ea typeface="微软雅黑" panose="020B0503020204020204" pitchFamily="34" charset="-122"/>
              <a:cs typeface="+mn-ea"/>
              <a:sym typeface="+mn-lt"/>
            </a:endParaRPr>
          </a:p>
          <a:p>
            <a:pPr lvl="0" defTabSz="457200">
              <a:lnSpc>
                <a:spcPct val="150000"/>
              </a:lnSpc>
              <a:defRPr/>
            </a:pP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activity_main.xml</a:t>
            </a:r>
            <a:r>
              <a:rPr lang="zh-CN" altLang="en-US" sz="2000">
                <a:solidFill>
                  <a:srgbClr val="595959"/>
                </a:solidFill>
                <a:latin typeface="微软雅黑" panose="020B0503020204020204" pitchFamily="34" charset="-122"/>
                <a:ea typeface="微软雅黑" panose="020B0503020204020204" pitchFamily="34" charset="-122"/>
              </a:rPr>
              <a:t>文件的</a:t>
            </a:r>
            <a:r>
              <a:rPr lang="en-US" altLang="zh-CN" sz="2000">
                <a:solidFill>
                  <a:srgbClr val="595959"/>
                </a:solidFill>
                <a:latin typeface="微软雅黑" panose="020B0503020204020204" pitchFamily="34" charset="-122"/>
                <a:ea typeface="微软雅黑" panose="020B0503020204020204" pitchFamily="34" charset="-122"/>
              </a:rPr>
              <a:t>LinearLayout</a:t>
            </a:r>
            <a:r>
              <a:rPr lang="zh-CN" altLang="en-US" sz="2000">
                <a:solidFill>
                  <a:srgbClr val="595959"/>
                </a:solidFill>
                <a:latin typeface="微软雅黑" panose="020B0503020204020204" pitchFamily="34" charset="-122"/>
                <a:ea typeface="微软雅黑" panose="020B0503020204020204" pitchFamily="34" charset="-122"/>
              </a:rPr>
              <a:t>布局中放置</a:t>
            </a:r>
            <a:r>
              <a:rPr lang="en-US" altLang="zh-CN" sz="2000">
                <a:solidFill>
                  <a:srgbClr val="595959"/>
                </a:solidFill>
                <a:latin typeface="微软雅黑" panose="020B0503020204020204" pitchFamily="34" charset="-122"/>
                <a:ea typeface="微软雅黑" panose="020B0503020204020204" pitchFamily="34" charset="-122"/>
              </a:rPr>
              <a:t>3</a:t>
            </a:r>
            <a:r>
              <a:rPr lang="zh-CN" altLang="en-US" sz="2000">
                <a:solidFill>
                  <a:srgbClr val="595959"/>
                </a:solidFill>
                <a:latin typeface="微软雅黑" panose="020B0503020204020204" pitchFamily="34" charset="-122"/>
                <a:ea typeface="微软雅黑" panose="020B0503020204020204" pitchFamily="34" charset="-122"/>
              </a:rPr>
              <a:t>个</a:t>
            </a:r>
            <a:r>
              <a:rPr lang="en-US" altLang="zh-CN" sz="2000">
                <a:solidFill>
                  <a:srgbClr val="595959"/>
                </a:solidFill>
                <a:latin typeface="微软雅黑" panose="020B0503020204020204" pitchFamily="34" charset="-122"/>
                <a:ea typeface="微软雅黑" panose="020B0503020204020204" pitchFamily="34" charset="-122"/>
              </a:rPr>
              <a:t>Button</a:t>
            </a:r>
            <a:r>
              <a:rPr lang="zh-CN" altLang="en-US" sz="2000">
                <a:solidFill>
                  <a:srgbClr val="595959"/>
                </a:solidFill>
                <a:latin typeface="微软雅黑" panose="020B0503020204020204" pitchFamily="34" charset="-122"/>
                <a:ea typeface="微软雅黑" panose="020B0503020204020204" pitchFamily="34" charset="-122"/>
              </a:rPr>
              <a:t>控件，分别用于显示按钮</a:t>
            </a:r>
            <a:r>
              <a:rPr lang="en-US" altLang="zh-CN" sz="2000">
                <a:solidFill>
                  <a:srgbClr val="595959"/>
                </a:solidFill>
                <a:latin typeface="微软雅黑" panose="020B0503020204020204" pitchFamily="34" charset="-122"/>
                <a:ea typeface="微软雅黑" panose="020B0503020204020204" pitchFamily="34" charset="-122"/>
              </a:rPr>
              <a:t>1</a:t>
            </a:r>
            <a:r>
              <a:rPr lang="zh-CN" altLang="en-US" sz="2000">
                <a:solidFill>
                  <a:srgbClr val="595959"/>
                </a:solidFill>
                <a:latin typeface="微软雅黑" panose="020B0503020204020204" pitchFamily="34" charset="-122"/>
                <a:ea typeface="微软雅黑" panose="020B0503020204020204" pitchFamily="34" charset="-122"/>
              </a:rPr>
              <a:t>、按钮</a:t>
            </a:r>
            <a:r>
              <a:rPr lang="en-US" altLang="zh-CN" sz="2000">
                <a:solidFill>
                  <a:srgbClr val="595959"/>
                </a:solidFill>
                <a:latin typeface="微软雅黑" panose="020B0503020204020204" pitchFamily="34" charset="-122"/>
                <a:ea typeface="微软雅黑" panose="020B0503020204020204" pitchFamily="34" charset="-122"/>
              </a:rPr>
              <a:t>2</a:t>
            </a:r>
            <a:r>
              <a:rPr lang="zh-CN" altLang="en-US" sz="2000">
                <a:solidFill>
                  <a:srgbClr val="595959"/>
                </a:solidFill>
                <a:latin typeface="微软雅黑" panose="020B0503020204020204" pitchFamily="34" charset="-122"/>
                <a:ea typeface="微软雅黑" panose="020B0503020204020204" pitchFamily="34" charset="-122"/>
              </a:rPr>
              <a:t>和按钮</a:t>
            </a:r>
            <a:r>
              <a:rPr lang="en-US" altLang="zh-CN" sz="2000" smtClean="0">
                <a:solidFill>
                  <a:srgbClr val="595959"/>
                </a:solidFill>
                <a:latin typeface="微软雅黑" panose="020B0503020204020204" pitchFamily="34" charset="-122"/>
                <a:ea typeface="微软雅黑" panose="020B0503020204020204" pitchFamily="34" charset="-122"/>
              </a:rPr>
              <a:t>3</a:t>
            </a:r>
            <a:r>
              <a:rPr lang="zh-CN" altLang="en-US" sz="200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 name="矩形 17"/>
          <p:cNvSpPr>
            <a:spLocks noChangeArrowheads="1"/>
          </p:cNvSpPr>
          <p:nvPr/>
        </p:nvSpPr>
        <p:spPr bwMode="auto">
          <a:xfrm>
            <a:off x="3057818" y="2317801"/>
            <a:ext cx="7848872" cy="4280345"/>
          </a:xfrm>
          <a:prstGeom prst="rect">
            <a:avLst/>
          </a:prstGeom>
          <a:solidFill>
            <a:schemeClr val="bg1">
              <a:lumMod val="95000"/>
            </a:schemeClr>
          </a:solidFill>
          <a:ln>
            <a:noFill/>
          </a:ln>
        </p:spPr>
        <p:txBody>
          <a:bodyPr/>
          <a:lstStyle/>
          <a:p>
            <a:pPr>
              <a:lnSpc>
                <a:spcPct val="150000"/>
              </a:lnSpc>
              <a:defRPr/>
            </a:pPr>
            <a:r>
              <a:rPr lang="en-US" altLang="zh-CN" sz="1800" dirty="0" smtClean="0">
                <a:latin typeface="Times New Roman" panose="02020603050405020304" pitchFamily="18" charset="0"/>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LinearLayout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xmlns:android</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="http://schemas.android.com/apk/res/android"</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orientation ="vertical</a:t>
            </a:r>
            <a:r>
              <a:rPr lang="en-US" altLang="zh-CN" sz="1600" dirty="0" smtClean="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&gt;</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Button</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android:layout_width</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="0dp"</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android:layout_height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="wrap_content"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android:layout_weight</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android:text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按钮</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"/&gt;</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    </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LinearLayout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&gt;   </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5493"/>
            <a:ext cx="943911" cy="944253"/>
          </a:xfrm>
          <a:prstGeom prst="rect">
            <a:avLst/>
          </a:prstGeom>
        </p:spPr>
      </p:pic>
      <p:sp>
        <p:nvSpPr>
          <p:cNvPr id="14" name="原创设计师QQ598969553          _6"/>
          <p:cNvSpPr/>
          <p:nvPr/>
        </p:nvSpPr>
        <p:spPr>
          <a:xfrm>
            <a:off x="2006214" y="1184511"/>
            <a:ext cx="1352688" cy="462161"/>
          </a:xfrm>
          <a:prstGeom prst="roundRect">
            <a:avLst/>
          </a:prstGeom>
          <a:solidFill>
            <a:srgbClr val="C0000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5" name="原创设计师QQ598969553          _7"/>
          <p:cNvSpPr txBox="1"/>
          <p:nvPr/>
        </p:nvSpPr>
        <p:spPr>
          <a:xfrm>
            <a:off x="2062758" y="1197546"/>
            <a:ext cx="1257407" cy="400110"/>
          </a:xfrm>
          <a:prstGeom prst="rect">
            <a:avLst/>
          </a:prstGeom>
          <a:noFill/>
        </p:spPr>
        <p:txBody>
          <a:bodyPr wrap="square" rtlCol="0">
            <a:spAutoFit/>
          </a:bodyPr>
          <a:lstStyle/>
          <a:p>
            <a:pPr lvl="0" algn="ctr" defTabSz="1216660">
              <a:spcBef>
                <a:spcPct val="20000"/>
              </a:spcBef>
              <a:defRPr/>
            </a:pPr>
            <a:r>
              <a:rPr lang="zh-CN" altLang="en-US" sz="2000" b="1" smtClean="0">
                <a:solidFill>
                  <a:schemeClr val="bg1"/>
                </a:solidFill>
                <a:latin typeface="微软雅黑" panose="020B0503020204020204" pitchFamily="34" charset="-122"/>
                <a:ea typeface="微软雅黑" panose="020B0503020204020204" pitchFamily="34" charset="-122"/>
                <a:cs typeface="+mn-ea"/>
                <a:sym typeface="+mn-lt"/>
              </a:rPr>
              <a:t>注 意</a:t>
            </a:r>
            <a:endParaRPr lang="zh-CN" altLang="en-US"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圆角矩形标注 17"/>
          <p:cNvSpPr/>
          <p:nvPr/>
        </p:nvSpPr>
        <p:spPr bwMode="auto">
          <a:xfrm>
            <a:off x="2226541" y="5446017"/>
            <a:ext cx="7750175" cy="929747"/>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sz="1800" dirty="0" smtClean="0">
                <a:solidFill>
                  <a:srgbClr val="FF0000"/>
                </a:solidFill>
                <a:latin typeface="微软雅黑" panose="020B0503020204020204" pitchFamily="34" charset="-122"/>
                <a:ea typeface="微软雅黑" panose="020B0503020204020204" pitchFamily="34" charset="-122"/>
              </a:rPr>
              <a:t>注意：当</a:t>
            </a:r>
            <a:r>
              <a:rPr lang="zh-CN" altLang="en-US" sz="1800" dirty="0">
                <a:solidFill>
                  <a:srgbClr val="FF0000"/>
                </a:solidFill>
                <a:latin typeface="微软雅黑" panose="020B0503020204020204" pitchFamily="34" charset="-122"/>
                <a:ea typeface="微软雅黑" panose="020B0503020204020204" pitchFamily="34" charset="-122"/>
              </a:rPr>
              <a:t>控件使用权重属性时，布局宽度属性值通常设置为</a:t>
            </a:r>
            <a:r>
              <a:rPr lang="en-US" altLang="zh-CN" sz="1800" dirty="0" smtClean="0">
                <a:solidFill>
                  <a:srgbClr val="FF0000"/>
                </a:solidFill>
                <a:latin typeface="微软雅黑" panose="020B0503020204020204" pitchFamily="34" charset="-122"/>
                <a:ea typeface="微软雅黑" panose="020B0503020204020204" pitchFamily="34" charset="-122"/>
              </a:rPr>
              <a:t>0dp</a:t>
            </a:r>
            <a:r>
              <a:rPr lang="zh-CN" altLang="en-US" sz="1800" dirty="0" smtClean="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9" name="1"/>
          <p:cNvSpPr txBox="1"/>
          <p:nvPr>
            <p:custDataLst>
              <p:tags r:id="rId3"/>
            </p:custDataLst>
          </p:nvPr>
        </p:nvSpPr>
        <p:spPr>
          <a:xfrm>
            <a:off x="2006214" y="1795220"/>
            <a:ext cx="8795230" cy="1477328"/>
          </a:xfrm>
          <a:prstGeom prst="rect">
            <a:avLst/>
          </a:prstGeom>
          <a:noFill/>
          <a:ln>
            <a:noFill/>
          </a:ln>
        </p:spPr>
        <p:txBody>
          <a:bodyPr wrap="square" rtlCol="0">
            <a:spAutoFit/>
          </a:bodyPr>
          <a:lstStyle/>
          <a:p>
            <a:pPr lvl="0" defTabSz="457200">
              <a:lnSpc>
                <a:spcPct val="150000"/>
              </a:lnSpc>
              <a:defRPr/>
            </a:pP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LinearLayout</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布局中的</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android:layout_width</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属性值不可设为</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wrap_content</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000" kern="0">
              <a:solidFill>
                <a:srgbClr val="595959"/>
              </a:solidFill>
              <a:latin typeface="微软雅黑" panose="020B0503020204020204" pitchFamily="34" charset="-122"/>
              <a:ea typeface="微软雅黑" panose="020B0503020204020204" pitchFamily="34" charset="-122"/>
              <a:cs typeface="+mn-ea"/>
              <a:sym typeface="+mn-lt"/>
            </a:endParaRPr>
          </a:p>
          <a:p>
            <a:pPr lvl="0" defTabSz="457200">
              <a:lnSpc>
                <a:spcPct val="150000"/>
              </a:lnSpc>
              <a:defRPr/>
            </a:pP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这是因为</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LinearLayout</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的优先级比</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Button</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高，如果设置为</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wrap_content</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，则</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Button</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控件的</a:t>
            </a:r>
            <a:r>
              <a:rPr lang="en-US" altLang="zh-CN" sz="2000" kern="0">
                <a:solidFill>
                  <a:srgbClr val="595959"/>
                </a:solidFill>
                <a:latin typeface="微软雅黑" panose="020B0503020204020204" pitchFamily="34" charset="-122"/>
                <a:ea typeface="微软雅黑" panose="020B0503020204020204" pitchFamily="34" charset="-122"/>
                <a:cs typeface="+mn-ea"/>
                <a:sym typeface="+mn-lt"/>
              </a:rPr>
              <a:t>android:layout_weight</a:t>
            </a:r>
            <a:r>
              <a:rPr lang="zh-CN" altLang="en-US" sz="2000" kern="0">
                <a:solidFill>
                  <a:srgbClr val="595959"/>
                </a:solidFill>
                <a:latin typeface="微软雅黑" panose="020B0503020204020204" pitchFamily="34" charset="-122"/>
                <a:ea typeface="微软雅黑" panose="020B0503020204020204" pitchFamily="34" charset="-122"/>
                <a:cs typeface="+mn-ea"/>
                <a:sym typeface="+mn-lt"/>
              </a:rPr>
              <a:t>属性会失去作用。</a:t>
            </a:r>
            <a:endParaRPr lang="zh-CN" altLang="en-US" sz="2000" ker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矩形 17"/>
          <p:cNvSpPr>
            <a:spLocks noChangeArrowheads="1"/>
          </p:cNvSpPr>
          <p:nvPr/>
        </p:nvSpPr>
        <p:spPr bwMode="auto">
          <a:xfrm>
            <a:off x="2073725" y="3272548"/>
            <a:ext cx="7848872" cy="1813430"/>
          </a:xfrm>
          <a:prstGeom prst="rect">
            <a:avLst/>
          </a:prstGeom>
          <a:solidFill>
            <a:schemeClr val="bg1">
              <a:lumMod val="95000"/>
            </a:schemeClr>
          </a:solidFill>
          <a:ln>
            <a:noFill/>
          </a:ln>
        </p:spPr>
        <p:txBody>
          <a:bodyPr/>
          <a:lstStyle/>
          <a:p>
            <a:pPr>
              <a:lnSpc>
                <a:spcPct val="150000"/>
              </a:lnSpc>
              <a:defRPr/>
            </a:pPr>
            <a:r>
              <a:rPr lang="en-US" altLang="zh-CN" sz="1800">
                <a:latin typeface="Times New Roman" panose="02020603050405020304" pitchFamily="18" charset="0"/>
                <a:cs typeface="Times New Roman" panose="02020603050405020304" pitchFamily="18" charset="0"/>
              </a:rPr>
              <a:t>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&lt;Button</a:t>
            </a:r>
            <a:endParaRPr lang="en-US" altLang="zh-CN" sz="18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        android:layout_width="0dp"</a:t>
            </a:r>
            <a:endParaRPr lang="en-US" altLang="zh-CN" sz="18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android:layout_height="wrap_content"</a:t>
            </a:r>
            <a:endParaRPr lang="en-US" altLang="zh-CN" sz="18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        android: layout_weight ="2"/&gt;</a:t>
            </a:r>
            <a:endParaRPr lang="en-US"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2.4.1</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线性</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LinearLayout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879557"/>
            <a:ext cx="9793088" cy="1477328"/>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为了让大家更好地理解线性布局在实际开发中的应用，接下来通过一个</a:t>
            </a:r>
            <a:r>
              <a:rPr lang="zh-CN" altLang="en-US" sz="2000">
                <a:solidFill>
                  <a:srgbClr val="0075CC"/>
                </a:solidFill>
                <a:latin typeface="微软雅黑" panose="020B0503020204020204" pitchFamily="34" charset="-122"/>
                <a:ea typeface="微软雅黑" panose="020B0503020204020204" pitchFamily="34" charset="-122"/>
              </a:rPr>
              <a:t>仿动物连连看游戏界面</a:t>
            </a:r>
            <a:r>
              <a:rPr lang="zh-CN" altLang="en-US" sz="2000">
                <a:solidFill>
                  <a:srgbClr val="595959"/>
                </a:solidFill>
                <a:latin typeface="微软雅黑" panose="020B0503020204020204" pitchFamily="34" charset="-122"/>
                <a:ea typeface="微软雅黑" panose="020B0503020204020204" pitchFamily="34" charset="-122"/>
              </a:rPr>
              <a:t>的案例来演示如何使用线性布局来排列界面上的动物和空格子</a:t>
            </a:r>
            <a:r>
              <a:rPr lang="zh-CN" altLang="en-US" sz="2000" smtClean="0">
                <a:solidFill>
                  <a:srgbClr val="595959"/>
                </a:solidFill>
                <a:latin typeface="微软雅黑" panose="020B0503020204020204" pitchFamily="34" charset="-122"/>
                <a:ea typeface="微软雅黑" panose="020B0503020204020204" pitchFamily="34" charset="-122"/>
              </a:rPr>
              <a:t>，界面效果如下</a:t>
            </a:r>
            <a:r>
              <a:rPr lang="zh-CN" altLang="en-US" sz="2000">
                <a:solidFill>
                  <a:srgbClr val="595959"/>
                </a:solidFill>
                <a:latin typeface="微软雅黑" panose="020B0503020204020204" pitchFamily="34" charset="-122"/>
                <a:ea typeface="微软雅黑" panose="020B0503020204020204" pitchFamily="34" charset="-122"/>
              </a:rPr>
              <a:t>图所示。</a:t>
            </a:r>
            <a:endParaRPr lang="zh-CN" altLang="en-US" sz="2000">
              <a:solidFill>
                <a:srgbClr val="595959"/>
              </a:solidFill>
              <a:latin typeface="微软雅黑" panose="020B0503020204020204" pitchFamily="34" charset="-122"/>
              <a:ea typeface="微软雅黑" panose="020B0503020204020204" pitchFamily="34" charset="-122"/>
            </a:endParaRPr>
          </a:p>
        </p:txBody>
      </p:sp>
      <p:sp>
        <p:nvSpPr>
          <p:cNvPr id="7"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2.4</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实战</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演练</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仿动物连连看游戏界面</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14245" y="2167771"/>
            <a:ext cx="2376264" cy="37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bwMode="auto">
          <a:xfrm rot="574600">
            <a:off x="1488782" y="264687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8" name="TextBox 7"/>
          <p:cNvSpPr txBox="1">
            <a:spLocks noChangeArrowheads="1"/>
          </p:cNvSpPr>
          <p:nvPr/>
        </p:nvSpPr>
        <p:spPr bwMode="auto">
          <a:xfrm>
            <a:off x="1530157" y="267792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1" name="矩形 10"/>
          <p:cNvSpPr/>
          <p:nvPr/>
        </p:nvSpPr>
        <p:spPr>
          <a:xfrm>
            <a:off x="1977347" y="2636654"/>
            <a:ext cx="1419126"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lang="zh-CN" altLang="en-US" sz="1800" b="1" kern="0" smtClean="0">
                <a:solidFill>
                  <a:srgbClr val="0070C0"/>
                </a:solidFill>
                <a:latin typeface="微软雅黑" panose="020B0503020204020204" pitchFamily="34" charset="-122"/>
                <a:ea typeface="微软雅黑" panose="020B0503020204020204" pitchFamily="34" charset="-122"/>
              </a:rPr>
              <a:t>创建程序</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a:xfrm>
            <a:off x="1990750" y="3471106"/>
            <a:ext cx="186942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导入界面图片：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08997" y="3069754"/>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14" name="直接连接符 13"/>
          <p:cNvCxnSpPr/>
          <p:nvPr/>
        </p:nvCxnSpPr>
        <p:spPr>
          <a:xfrm>
            <a:off x="1953224" y="3847643"/>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5" name="矩形 14"/>
          <p:cNvSpPr/>
          <p:nvPr/>
        </p:nvSpPr>
        <p:spPr>
          <a:xfrm>
            <a:off x="3550180" y="3449421"/>
            <a:ext cx="4561249" cy="412421"/>
          </a:xfrm>
          <a:prstGeom prst="rect">
            <a:avLst/>
          </a:prstGeom>
        </p:spPr>
        <p:txBody>
          <a:bodyPr wrap="square">
            <a:spAutoFit/>
          </a:bodyPr>
          <a:lstStyle/>
          <a:p>
            <a:pPr>
              <a:lnSpc>
                <a:spcPct val="130000"/>
              </a:lnSpc>
              <a:spcAft>
                <a:spcPts val="300"/>
              </a:spcAft>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导入界面需要的图片到</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drawable-hdpi</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文件夹中</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90750" y="4148132"/>
            <a:ext cx="2060745"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创建图片控件样式：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948150" y="4576062"/>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1" name="矩形 20"/>
          <p:cNvSpPr/>
          <p:nvPr/>
        </p:nvSpPr>
        <p:spPr>
          <a:xfrm>
            <a:off x="4083865" y="4163641"/>
            <a:ext cx="2630144" cy="412421"/>
          </a:xfrm>
          <a:prstGeom prst="rect">
            <a:avLst/>
          </a:prstGeom>
        </p:spPr>
        <p:txBody>
          <a:bodyPr wrap="none">
            <a:spAutoFit/>
          </a:bodyPr>
          <a:lstStyle/>
          <a:p>
            <a:pPr>
              <a:lnSpc>
                <a:spcPct val="130000"/>
              </a:lnSpc>
              <a:spcAft>
                <a:spcPts val="300"/>
              </a:spcAft>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btnStyle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的样式。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1990750" y="5315635"/>
            <a:ext cx="1745285" cy="417358"/>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放置界面控件：</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932885" y="5754467"/>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矩形 25"/>
          <p:cNvSpPr/>
          <p:nvPr/>
        </p:nvSpPr>
        <p:spPr>
          <a:xfrm>
            <a:off x="3630191" y="4604510"/>
            <a:ext cx="3329111" cy="112954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LinearLayout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布局文件。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每个布局中</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Button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控件</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每个布局</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中的控件都是水平排列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3357906" y="2277666"/>
            <a:ext cx="4489241" cy="77098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创建一个名为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AnimalConnection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的应用程序。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cn.itcast.animalconnection </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椭圆 27"/>
          <p:cNvSpPr/>
          <p:nvPr/>
        </p:nvSpPr>
        <p:spPr bwMode="auto">
          <a:xfrm rot="574600">
            <a:off x="1488782" y="3468924"/>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9" name="TextBox 28"/>
          <p:cNvSpPr txBox="1">
            <a:spLocks noChangeArrowheads="1"/>
          </p:cNvSpPr>
          <p:nvPr/>
        </p:nvSpPr>
        <p:spPr bwMode="auto">
          <a:xfrm>
            <a:off x="1530157" y="3499980"/>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2" name="椭圆 31"/>
          <p:cNvSpPr/>
          <p:nvPr/>
        </p:nvSpPr>
        <p:spPr bwMode="auto">
          <a:xfrm rot="574600">
            <a:off x="1488782" y="4254967"/>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33" name="TextBox 32"/>
          <p:cNvSpPr txBox="1">
            <a:spLocks noChangeArrowheads="1"/>
          </p:cNvSpPr>
          <p:nvPr/>
        </p:nvSpPr>
        <p:spPr bwMode="auto">
          <a:xfrm>
            <a:off x="1530157" y="4286023"/>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4" name="椭圆 33"/>
          <p:cNvSpPr/>
          <p:nvPr/>
        </p:nvSpPr>
        <p:spPr bwMode="auto">
          <a:xfrm rot="574600">
            <a:off x="1488782" y="541314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35" name="TextBox 34"/>
          <p:cNvSpPr txBox="1">
            <a:spLocks noChangeArrowheads="1"/>
          </p:cNvSpPr>
          <p:nvPr/>
        </p:nvSpPr>
        <p:spPr bwMode="auto">
          <a:xfrm>
            <a:off x="1530157" y="544419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4</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500"/>
                                        <p:tgtEl>
                                          <p:spTgt spid="3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500"/>
                                        <p:tgtEl>
                                          <p:spTgt spid="3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2" grpId="0"/>
      <p:bldP spid="15" grpId="0"/>
      <p:bldP spid="19" grpId="0"/>
      <p:bldP spid="21" grpId="0"/>
      <p:bldP spid="24" grpId="0"/>
      <p:bldP spid="26" grpId="0"/>
      <p:bldP spid="27" grpId="0"/>
      <p:bldP spid="28" grpId="0" animBg="1"/>
      <p:bldP spid="29" grpId="0"/>
      <p:bldP spid="32" grpId="0" animBg="1"/>
      <p:bldP spid="33" grpId="0"/>
      <p:bldP spid="34" grpId="0" animBg="1"/>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a:solidFill>
                  <a:srgbClr val="1369B2"/>
                </a:solidFill>
                <a:latin typeface="微软雅黑" panose="020B0503020204020204" pitchFamily="34" charset="-122"/>
                <a:ea typeface="微软雅黑" panose="020B0503020204020204" pitchFamily="34" charset="-122"/>
                <a:cs typeface="+mn-ea"/>
                <a:sym typeface="+mn-lt"/>
              </a:rPr>
              <a:t>相对</a:t>
            </a:r>
            <a:r>
              <a:rPr lang="zh-CN" altLang="en-US" sz="4800" b="1" smtClean="0">
                <a:solidFill>
                  <a:srgbClr val="595959"/>
                </a:solidFill>
                <a:latin typeface="微软雅黑" panose="020B0503020204020204" pitchFamily="34" charset="-122"/>
                <a:ea typeface="微软雅黑" panose="020B0503020204020204" pitchFamily="34" charset="-122"/>
                <a:cs typeface="+mn-ea"/>
                <a:sym typeface="+mn-lt"/>
              </a:rPr>
              <a:t>布局</a:t>
            </a:r>
            <a:endParaRPr lang="en-GB" altLang="zh-CN" sz="48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14686"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2.5</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Android</a:t>
            </a:r>
            <a:r>
              <a:rPr lang="zh-CN" altLang="en-US" sz="2000">
                <a:solidFill>
                  <a:srgbClr val="595959"/>
                </a:solidFill>
                <a:latin typeface="微软雅黑" panose="020B0503020204020204" pitchFamily="34" charset="-122"/>
                <a:ea typeface="微软雅黑" panose="020B0503020204020204" pitchFamily="34" charset="-122"/>
              </a:rPr>
              <a:t>应用中，界面由布局和控件组成。布局好比是建筑里的框架，控件相当于建筑里的砖瓦。</a:t>
            </a:r>
            <a:r>
              <a:rPr lang="zh-CN" altLang="en-US" sz="2000">
                <a:solidFill>
                  <a:srgbClr val="0075CC"/>
                </a:solidFill>
                <a:latin typeface="微软雅黑" panose="020B0503020204020204" pitchFamily="34" charset="-122"/>
                <a:ea typeface="微软雅黑" panose="020B0503020204020204" pitchFamily="34" charset="-122"/>
              </a:rPr>
              <a:t>针对界面中控件不同的排列位置，</a:t>
            </a:r>
            <a:r>
              <a:rPr lang="en-US" altLang="zh-CN" sz="2000">
                <a:solidFill>
                  <a:srgbClr val="0075CC"/>
                </a:solidFill>
                <a:latin typeface="微软雅黑" panose="020B0503020204020204" pitchFamily="34" charset="-122"/>
                <a:ea typeface="微软雅黑" panose="020B0503020204020204" pitchFamily="34" charset="-122"/>
              </a:rPr>
              <a:t>Android</a:t>
            </a:r>
            <a:r>
              <a:rPr lang="zh-CN" altLang="en-US" sz="2000">
                <a:solidFill>
                  <a:srgbClr val="0075CC"/>
                </a:solidFill>
                <a:latin typeface="微软雅黑" panose="020B0503020204020204" pitchFamily="34" charset="-122"/>
                <a:ea typeface="微软雅黑" panose="020B0503020204020204" pitchFamily="34" charset="-122"/>
              </a:rPr>
              <a:t>定义了相应的布局进行管理</a:t>
            </a:r>
            <a:r>
              <a:rPr lang="zh-CN" altLang="en-US" sz="2000">
                <a:solidFill>
                  <a:srgbClr val="595959"/>
                </a:solidFill>
                <a:latin typeface="微软雅黑" panose="020B0503020204020204" pitchFamily="34" charset="-122"/>
                <a:ea typeface="微软雅黑" panose="020B0503020204020204" pitchFamily="34" charset="-122"/>
              </a:rPr>
              <a:t>。本章将针对</a:t>
            </a:r>
            <a:r>
              <a:rPr lang="en-US" altLang="zh-CN" sz="2000">
                <a:solidFill>
                  <a:srgbClr val="595959"/>
                </a:solidFill>
                <a:latin typeface="微软雅黑" panose="020B0503020204020204" pitchFamily="34" charset="-122"/>
                <a:ea typeface="微软雅黑" panose="020B0503020204020204" pitchFamily="34" charset="-122"/>
              </a:rPr>
              <a:t>Android</a:t>
            </a:r>
            <a:r>
              <a:rPr lang="zh-CN" altLang="en-US" sz="2000">
                <a:solidFill>
                  <a:srgbClr val="595959"/>
                </a:solidFill>
                <a:latin typeface="微软雅黑" panose="020B0503020204020204" pitchFamily="34" charset="-122"/>
                <a:ea typeface="微软雅黑" panose="020B0503020204020204" pitchFamily="34" charset="-122"/>
              </a:rPr>
              <a:t>界面中常见的布局进行详细地讲解</a:t>
            </a:r>
            <a:r>
              <a:rPr lang="zh-CN" altLang="en-US" sz="2000" smtClean="0">
                <a:solidFill>
                  <a:srgbClr val="595959"/>
                </a:solidFill>
                <a:latin typeface="微软雅黑" panose="020B0503020204020204" pitchFamily="34" charset="-122"/>
                <a:ea typeface="微软雅黑" panose="020B0503020204020204" pitchFamily="34" charset="-122"/>
              </a:rPr>
              <a:t>。</a:t>
            </a:r>
            <a:endParaRPr lang="zh-CN" altLang="en-US" sz="2000">
              <a:solidFill>
                <a:srgbClr val="595959"/>
              </a:solidFill>
              <a:latin typeface="微软雅黑" panose="020B0503020204020204" pitchFamily="34" charset="-122"/>
              <a:ea typeface="微软雅黑" panose="020B0503020204020204" pitchFamily="34" charset="-122"/>
            </a:endParaRPr>
          </a:p>
        </p:txBody>
      </p:sp>
      <p:pic>
        <p:nvPicPr>
          <p:cNvPr id="4" name="Picture 2" descr="C:\Users\Administrator\Desktop\ppt展示模板-8.png"/>
          <p:cNvPicPr>
            <a:picLocks noChangeAspect="1" noChangeArrowheads="1"/>
          </p:cNvPicPr>
          <p:nvPr/>
        </p:nvPicPr>
        <p:blipFill>
          <a:blip r:embed="rId1"/>
          <a:srcRect/>
          <a:stretch>
            <a:fillRect/>
          </a:stretch>
        </p:blipFill>
        <p:spPr bwMode="auto">
          <a:xfrm>
            <a:off x="3559912" y="3357786"/>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252906" y="3733927"/>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2.5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相对布局</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4" y="2925738"/>
            <a:ext cx="5396403"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掌握</a:t>
            </a:r>
            <a:r>
              <a:rPr lang="zh-CN" altLang="en-US" sz="1800" smtClean="0">
                <a:solidFill>
                  <a:srgbClr val="0075CC"/>
                </a:solidFill>
                <a:latin typeface="微软雅黑" panose="020B0503020204020204" pitchFamily="34" charset="-122"/>
                <a:ea typeface="微软雅黑" panose="020B0503020204020204" pitchFamily="34" charset="-122"/>
              </a:rPr>
              <a:t>相对布局的语法格式与属性</a:t>
            </a:r>
            <a:r>
              <a:rPr lang="zh-CN" altLang="en-US" sz="1800" smtClean="0">
                <a:solidFill>
                  <a:srgbClr val="595959"/>
                </a:solidFill>
                <a:latin typeface="微软雅黑" panose="020B0503020204020204" pitchFamily="34" charset="-122"/>
                <a:ea typeface="微软雅黑" panose="020B0503020204020204" pitchFamily="34" charset="-122"/>
              </a:rPr>
              <a:t>，能够搭建音乐播放器界面</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2.5</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相对</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RelativeLayout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内容占位符 2"/>
          <p:cNvSpPr txBox="1"/>
          <p:nvPr/>
        </p:nvSpPr>
        <p:spPr bwMode="auto">
          <a:xfrm>
            <a:off x="1198662" y="1197546"/>
            <a:ext cx="9783092" cy="12961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a:solidFill>
                  <a:srgbClr val="0075CC"/>
                </a:solidFill>
                <a:latin typeface="微软雅黑" panose="020B0503020204020204" pitchFamily="34" charset="-122"/>
                <a:ea typeface="微软雅黑" panose="020B0503020204020204" pitchFamily="34" charset="-122"/>
                <a:cs typeface="+mn-ea"/>
              </a:rPr>
              <a:t>RelativeLayout</a:t>
            </a:r>
            <a:r>
              <a:rPr lang="zh-CN" altLang="en-US" sz="2000">
                <a:solidFill>
                  <a:srgbClr val="0075CC"/>
                </a:solidFill>
                <a:latin typeface="微软雅黑" panose="020B0503020204020204" pitchFamily="34" charset="-122"/>
                <a:ea typeface="微软雅黑" panose="020B0503020204020204" pitchFamily="34" charset="-122"/>
                <a:cs typeface="+mn-ea"/>
              </a:rPr>
              <a:t>（相对布局）通过相对定位的方式指定子控件的位置。</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在</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XML</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布局文件中定义相对布局时使用</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&lt;RelativeLayout&gt;</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标签</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，基本语法格式</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如下所</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示。</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10" name="图片 9"/>
          <p:cNvPicPr>
            <a:picLocks noChangeAspect="1"/>
          </p:cNvPicPr>
          <p:nvPr/>
        </p:nvPicPr>
        <p:blipFill>
          <a:blip r:embed="rId1"/>
          <a:stretch>
            <a:fillRect/>
          </a:stretch>
        </p:blipFill>
        <p:spPr>
          <a:xfrm>
            <a:off x="1638723" y="2593256"/>
            <a:ext cx="9381067" cy="2780754"/>
          </a:xfrm>
          <a:prstGeom prst="rect">
            <a:avLst/>
          </a:prstGeom>
        </p:spPr>
      </p:pic>
      <p:sp>
        <p:nvSpPr>
          <p:cNvPr id="11" name="矩形 10"/>
          <p:cNvSpPr/>
          <p:nvPr/>
        </p:nvSpPr>
        <p:spPr>
          <a:xfrm>
            <a:off x="2057011" y="2709714"/>
            <a:ext cx="8718715" cy="2400657"/>
          </a:xfrm>
          <a:prstGeom prst="rect">
            <a:avLst/>
          </a:prstGeom>
        </p:spPr>
        <p:txBody>
          <a:bodyPr wrap="square">
            <a:spAutoFit/>
          </a:bodyPr>
          <a:lstStyle/>
          <a:p>
            <a:pPr>
              <a:lnSpc>
                <a:spcPct val="150000"/>
              </a:lnSpc>
            </a:pPr>
            <a:r>
              <a:rPr lang="en-US" altLang="zh-CN" sz="2000">
                <a:solidFill>
                  <a:srgbClr val="0075CC"/>
                </a:solidFill>
                <a:latin typeface="微软雅黑" panose="020B0503020204020204" pitchFamily="34" charset="-122"/>
                <a:ea typeface="微软雅黑" panose="020B0503020204020204" pitchFamily="34" charset="-122"/>
              </a:rPr>
              <a:t>&lt;RelativeLayout </a:t>
            </a:r>
            <a:endParaRPr lang="en-US" altLang="zh-CN" sz="2000" smtClean="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200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xmlns:android</a:t>
            </a:r>
            <a:r>
              <a:rPr lang="en-US" altLang="zh-CN" sz="2000">
                <a:latin typeface="微软雅黑" panose="020B0503020204020204" pitchFamily="34" charset="-122"/>
                <a:ea typeface="微软雅黑" panose="020B0503020204020204" pitchFamily="34" charset="-122"/>
              </a:rPr>
              <a:t>="http://schemas.android.com/apk/res/android"</a:t>
            </a:r>
            <a:endParaRPr lang="en-US" altLang="zh-CN" sz="2000">
              <a:latin typeface="微软雅黑" panose="020B0503020204020204" pitchFamily="34" charset="-122"/>
              <a:ea typeface="微软雅黑" panose="020B0503020204020204" pitchFamily="34" charset="-122"/>
            </a:endParaRPr>
          </a:p>
          <a:p>
            <a:pPr>
              <a:lnSpc>
                <a:spcPct val="150000"/>
              </a:lnSpc>
            </a:pPr>
            <a:r>
              <a:rPr lang="zh-CN" altLang="en-US" sz="2000" smtClean="0">
                <a:latin typeface="微软雅黑" panose="020B0503020204020204" pitchFamily="34" charset="-122"/>
                <a:ea typeface="微软雅黑" panose="020B0503020204020204" pitchFamily="34" charset="-122"/>
              </a:rPr>
              <a:t>        </a:t>
            </a:r>
            <a:r>
              <a:rPr lang="zh-CN" altLang="en-US" sz="2000" smtClean="0">
                <a:solidFill>
                  <a:srgbClr val="0075CC"/>
                </a:solidFill>
                <a:latin typeface="微软雅黑" panose="020B0503020204020204" pitchFamily="34" charset="-122"/>
                <a:ea typeface="微软雅黑" panose="020B0503020204020204" pitchFamily="34" charset="-122"/>
              </a:rPr>
              <a:t>属性 </a:t>
            </a:r>
            <a:r>
              <a:rPr lang="en-US" altLang="zh-CN" sz="2000">
                <a:solidFill>
                  <a:srgbClr val="0075CC"/>
                </a:solidFill>
                <a:latin typeface="微软雅黑" panose="020B0503020204020204" pitchFamily="34" charset="-122"/>
                <a:ea typeface="微软雅黑" panose="020B0503020204020204" pitchFamily="34" charset="-122"/>
              </a:rPr>
              <a:t>= "</a:t>
            </a:r>
            <a:r>
              <a:rPr lang="zh-CN" altLang="en-US" sz="2000">
                <a:solidFill>
                  <a:srgbClr val="0075CC"/>
                </a:solidFill>
                <a:latin typeface="微软雅黑" panose="020B0503020204020204" pitchFamily="34" charset="-122"/>
                <a:ea typeface="微软雅黑" panose="020B0503020204020204" pitchFamily="34" charset="-122"/>
              </a:rPr>
              <a:t>属性值</a:t>
            </a:r>
            <a:r>
              <a:rPr lang="en-US" altLang="zh-CN" sz="2000">
                <a:solidFill>
                  <a:srgbClr val="0075CC"/>
                </a:solidFill>
                <a:latin typeface="微软雅黑" panose="020B0503020204020204" pitchFamily="34" charset="-122"/>
                <a:ea typeface="微软雅黑" panose="020B0503020204020204" pitchFamily="34" charset="-122"/>
              </a:rPr>
              <a:t>"</a:t>
            </a:r>
            <a:endParaRPr lang="en-US" altLang="zh-CN" sz="20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2000" smtClean="0">
                <a:latin typeface="微软雅黑" panose="020B0503020204020204" pitchFamily="34" charset="-122"/>
                <a:ea typeface="微软雅黑" panose="020B0503020204020204" pitchFamily="34" charset="-122"/>
              </a:rPr>
              <a:t>        ......</a:t>
            </a:r>
            <a:r>
              <a:rPr lang="en-US" altLang="zh-CN" sz="2000" smtClean="0">
                <a:solidFill>
                  <a:srgbClr val="0075CC"/>
                </a:solidFill>
                <a:latin typeface="微软雅黑" panose="020B0503020204020204" pitchFamily="34" charset="-122"/>
                <a:ea typeface="微软雅黑" panose="020B0503020204020204" pitchFamily="34" charset="-122"/>
              </a:rPr>
              <a:t>&gt;</a:t>
            </a:r>
            <a:endParaRPr lang="en-US" altLang="zh-CN" sz="20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75CC"/>
                </a:solidFill>
                <a:latin typeface="微软雅黑" panose="020B0503020204020204" pitchFamily="34" charset="-122"/>
                <a:ea typeface="微软雅黑" panose="020B0503020204020204" pitchFamily="34" charset="-122"/>
              </a:rPr>
              <a:t>&lt;/RelativeLayout&gt;</a:t>
            </a:r>
            <a:endParaRPr lang="en-US" altLang="zh-CN" sz="2000">
              <a:solidFill>
                <a:srgbClr val="0075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p:nvPr/>
        </p:nvSpPr>
        <p:spPr bwMode="auto">
          <a:xfrm>
            <a:off x="910630" y="914153"/>
            <a:ext cx="10513168" cy="10801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在</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RelativeLayout</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中的子控件具备一些属性，用于指定子控件的位置，这些子控件的</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属性如下</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表所示。</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5"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2.5</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相对</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RelativeLayout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0" name="表格 9"/>
          <p:cNvGraphicFramePr>
            <a:graphicFrameLocks noGrp="1"/>
          </p:cNvGraphicFramePr>
          <p:nvPr/>
        </p:nvGraphicFramePr>
        <p:xfrm>
          <a:off x="3106873" y="1557586"/>
          <a:ext cx="7704856" cy="5094853"/>
        </p:xfrm>
        <a:graphic>
          <a:graphicData uri="http://schemas.openxmlformats.org/drawingml/2006/table">
            <a:tbl>
              <a:tblPr firstRow="1" bandRow="1">
                <a:tableStyleId>{B301B821-A1FF-4177-AEE7-76D212191A09}</a:tableStyleId>
              </a:tblPr>
              <a:tblGrid>
                <a:gridCol w="3537577"/>
                <a:gridCol w="4167279"/>
              </a:tblGrid>
              <a:tr h="341695">
                <a:tc>
                  <a:txBody>
                    <a:bodyPr/>
                    <a:lstStyle/>
                    <a:p>
                      <a:pPr algn="ctr"/>
                      <a:r>
                        <a:rPr lang="zh-CN" altLang="en-US" sz="1800" b="0" kern="1200" smtClean="0">
                          <a:latin typeface="微软雅黑" panose="020B0503020204020204" pitchFamily="34" charset="-122"/>
                          <a:ea typeface="微软雅黑" panose="020B0503020204020204" pitchFamily="34" charset="-122"/>
                        </a:rPr>
                        <a:t>属性名称</a:t>
                      </a:r>
                      <a:endParaRPr lang="zh-CN" altLang="en-US" sz="1800" b="0" kern="1200" dirty="0">
                        <a:solidFill>
                          <a:schemeClr val="lt1"/>
                        </a:solidFill>
                        <a:latin typeface="微软雅黑" panose="020B0503020204020204" pitchFamily="34" charset="-122"/>
                        <a:ea typeface="微软雅黑" panose="020B0503020204020204" pitchFamily="34" charset="-122"/>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latin typeface="微软雅黑" panose="020B0503020204020204" pitchFamily="34" charset="-122"/>
                          <a:ea typeface="微软雅黑" panose="020B0503020204020204" pitchFamily="34" charset="-122"/>
                        </a:rPr>
                        <a:t>功能描述</a:t>
                      </a:r>
                      <a:endParaRPr lang="en-US" altLang="zh-CN" sz="1800" b="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android:layout_centerInParent</a:t>
                      </a:r>
                      <a:endParaRPr lang="zh-CN" altLang="en-US" sz="14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设置当前控件位于父布局的中央位置</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android:layout_centerVertical</a:t>
                      </a:r>
                      <a:endParaRPr lang="zh-CN" altLang="en-US" sz="14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设置当前控件位于父布局的垂直居中位置</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android:layout_centerHorizontal</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设置当前控件位于父控件的水平居中位置</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android:layout_above</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设置当前控件位于某控件上方</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android:layout_below</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设置当前控件位于某控件下方</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kern="1200" dirty="0" err="1" smtClean="0">
                          <a:effectLst/>
                          <a:latin typeface="微软雅黑" panose="020B0503020204020204" pitchFamily="34" charset="-122"/>
                          <a:ea typeface="微软雅黑" panose="020B0503020204020204" pitchFamily="34" charset="-122"/>
                          <a:cs typeface="Times New Roman" panose="02020603050405020304" pitchFamily="18" charset="0"/>
                        </a:rPr>
                        <a:t>android:layout_toLeftOf</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400" kern="1200" dirty="0" smtClean="0">
                          <a:effectLst/>
                          <a:latin typeface="微软雅黑" panose="020B0503020204020204" pitchFamily="34" charset="-122"/>
                          <a:ea typeface="微软雅黑" panose="020B0503020204020204" pitchFamily="34" charset="-122"/>
                        </a:rPr>
                        <a:t>设置当前控件位于某控件左侧</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android:layout_toRightOf</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设置当前控件位于某控件右侧</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android:layout_alignParentTop</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effectLst/>
                          <a:latin typeface="微软雅黑" panose="020B0503020204020204" pitchFamily="34" charset="-122"/>
                          <a:ea typeface="微软雅黑" panose="020B0503020204020204" pitchFamily="34" charset="-122"/>
                        </a:rPr>
                        <a:t>设置当前控件是否与父控件顶端对齐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kern="1200" dirty="0" err="1" smtClean="0">
                          <a:effectLst/>
                          <a:latin typeface="微软雅黑" panose="020B0503020204020204" pitchFamily="34" charset="-122"/>
                          <a:ea typeface="微软雅黑" panose="020B0503020204020204" pitchFamily="34" charset="-122"/>
                          <a:cs typeface="Times New Roman" panose="02020603050405020304" pitchFamily="18" charset="0"/>
                        </a:rPr>
                        <a:t>android:layout_alignParentLeft</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smtClean="0">
                          <a:effectLst/>
                          <a:latin typeface="微软雅黑" panose="020B0503020204020204" pitchFamily="34" charset="-122"/>
                          <a:ea typeface="微软雅黑" panose="020B0503020204020204" pitchFamily="34" charset="-122"/>
                        </a:rPr>
                        <a:t>设置当前控件是否与父控件左对齐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44021">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android:layout_alignParentRight</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设置当前控件是否与父控件右对齐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android:layout_alignParentBottom</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设置当前控件是否与父控件底端对齐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android:layout_alignTop</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设置当前控件的上边界与某控件的上边界对齐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android:layout_alignBottom</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设置当前控件的下边界与某控件的下边界对齐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android:layout_alignLeft</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设置当前控件的左边界与某控件的左边界对齐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r h="313220">
                <a:tc>
                  <a:txBody>
                    <a:bodyPr/>
                    <a:lstStyle/>
                    <a:p>
                      <a:pPr algn="l"/>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android:layout_alignRight</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微软雅黑" panose="020B0503020204020204" pitchFamily="34" charset="-122"/>
                          <a:ea typeface="微软雅黑" panose="020B0503020204020204" pitchFamily="34" charset="-122"/>
                        </a:rPr>
                        <a:t>设置当前控件的右边界与某控件的右边界对齐</a:t>
                      </a:r>
                      <a:endParaRPr lang="en-US" altLang="zh-CN" sz="1400" dirty="0" smtClean="0">
                        <a:latin typeface="微软雅黑" panose="020B0503020204020204" pitchFamily="34" charset="-122"/>
                        <a:ea typeface="微软雅黑" panose="020B0503020204020204" pitchFamily="34" charset="-122"/>
                      </a:endParaRPr>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909514"/>
            <a:ext cx="9793088" cy="3785652"/>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接下来，我们通过一个案例来演示</a:t>
            </a:r>
            <a:r>
              <a:rPr lang="zh-CN" altLang="en-US" sz="1800">
                <a:solidFill>
                  <a:srgbClr val="0075CC"/>
                </a:solidFill>
                <a:latin typeface="微软雅黑" panose="020B0503020204020204" pitchFamily="34" charset="-122"/>
                <a:ea typeface="微软雅黑" panose="020B0503020204020204" pitchFamily="34" charset="-122"/>
              </a:rPr>
              <a:t>如何在相对布局中</a:t>
            </a:r>
            <a:r>
              <a:rPr lang="zh-CN" altLang="en-US" sz="1800" smtClean="0">
                <a:solidFill>
                  <a:srgbClr val="0075CC"/>
                </a:solidFill>
                <a:latin typeface="微软雅黑" panose="020B0503020204020204" pitchFamily="34" charset="-122"/>
                <a:ea typeface="微软雅黑" panose="020B0503020204020204" pitchFamily="34" charset="-122"/>
              </a:rPr>
              <a:t>指定</a:t>
            </a:r>
            <a:r>
              <a:rPr lang="en-US" altLang="zh-CN" sz="1800" smtClean="0">
                <a:solidFill>
                  <a:srgbClr val="0075CC"/>
                </a:solidFill>
                <a:latin typeface="微软雅黑" panose="020B0503020204020204" pitchFamily="34" charset="-122"/>
                <a:ea typeface="微软雅黑" panose="020B0503020204020204" pitchFamily="34" charset="-122"/>
              </a:rPr>
              <a:t>3</a:t>
            </a:r>
            <a:r>
              <a:rPr lang="zh-CN" altLang="en-US" sz="1800" smtClean="0">
                <a:solidFill>
                  <a:srgbClr val="0075CC"/>
                </a:solidFill>
                <a:latin typeface="微软雅黑" panose="020B0503020204020204" pitchFamily="34" charset="-122"/>
                <a:ea typeface="微软雅黑" panose="020B0503020204020204" pitchFamily="34" charset="-122"/>
              </a:rPr>
              <a:t>个</a:t>
            </a:r>
            <a:r>
              <a:rPr lang="zh-CN" altLang="en-US" sz="1800">
                <a:solidFill>
                  <a:srgbClr val="0075CC"/>
                </a:solidFill>
                <a:latin typeface="微软雅黑" panose="020B0503020204020204" pitchFamily="34" charset="-122"/>
                <a:ea typeface="微软雅黑" panose="020B0503020204020204" pitchFamily="34" charset="-122"/>
              </a:rPr>
              <a:t>按钮的位置</a:t>
            </a:r>
            <a:r>
              <a:rPr lang="zh-CN" altLang="en-US" sz="1800">
                <a:solidFill>
                  <a:srgbClr val="595959"/>
                </a:solidFill>
                <a:latin typeface="微软雅黑" panose="020B0503020204020204" pitchFamily="34" charset="-122"/>
                <a:ea typeface="微软雅黑" panose="020B0503020204020204" pitchFamily="34" charset="-122"/>
              </a:rPr>
              <a:t>。本案例中使用了相对布局</a:t>
            </a:r>
            <a:r>
              <a:rPr lang="en-US" altLang="zh-CN" sz="1800">
                <a:solidFill>
                  <a:srgbClr val="595959"/>
                </a:solidFill>
                <a:latin typeface="微软雅黑" panose="020B0503020204020204" pitchFamily="34" charset="-122"/>
                <a:ea typeface="微软雅黑" panose="020B0503020204020204" pitchFamily="34" charset="-122"/>
              </a:rPr>
              <a:t>RelativeLayout</a:t>
            </a:r>
            <a:r>
              <a:rPr lang="zh-CN" altLang="en-US" sz="1800">
                <a:solidFill>
                  <a:srgbClr val="595959"/>
                </a:solidFill>
                <a:latin typeface="微软雅黑" panose="020B0503020204020204" pitchFamily="34" charset="-122"/>
                <a:ea typeface="微软雅黑" panose="020B0503020204020204" pitchFamily="34" charset="-122"/>
              </a:rPr>
              <a:t>，在相对布局中放置了</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个按钮，这</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个按钮以不同的位置进行显示，相对布局界面的</a:t>
            </a:r>
            <a:r>
              <a:rPr lang="zh-CN" altLang="en-US" sz="1800" smtClean="0">
                <a:solidFill>
                  <a:srgbClr val="595959"/>
                </a:solidFill>
                <a:latin typeface="微软雅黑" panose="020B0503020204020204" pitchFamily="34" charset="-122"/>
                <a:ea typeface="微软雅黑" panose="020B0503020204020204" pitchFamily="34" charset="-122"/>
              </a:rPr>
              <a:t>效果如下图所</a:t>
            </a:r>
            <a:r>
              <a:rPr lang="zh-CN" altLang="en-US" sz="1800">
                <a:solidFill>
                  <a:srgbClr val="595959"/>
                </a:solidFill>
                <a:latin typeface="微软雅黑" panose="020B0503020204020204" pitchFamily="34" charset="-122"/>
                <a:ea typeface="微软雅黑" panose="020B0503020204020204" pitchFamily="34" charset="-122"/>
              </a:rPr>
              <a:t>示</a:t>
            </a:r>
            <a:r>
              <a:rPr lang="zh-CN" altLang="en-US" sz="1800" smtClean="0">
                <a:solidFill>
                  <a:srgbClr val="595959"/>
                </a:solidFill>
                <a:latin typeface="微软雅黑" panose="020B0503020204020204" pitchFamily="34" charset="-122"/>
                <a:ea typeface="微软雅黑" panose="020B0503020204020204" pitchFamily="34" charset="-122"/>
              </a:rPr>
              <a:t>。</a:t>
            </a:r>
            <a:endParaRPr lang="en-US" altLang="zh-CN" sz="1800" smtClean="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180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800" b="1" smtClean="0">
                <a:latin typeface="微软雅黑" panose="020B0503020204020204" pitchFamily="34" charset="-122"/>
                <a:ea typeface="微软雅黑" panose="020B0503020204020204" pitchFamily="34" charset="-122"/>
              </a:rPr>
              <a:t>（</a:t>
            </a:r>
            <a:r>
              <a:rPr lang="en-US" altLang="zh-CN" sz="1800" b="1" smtClean="0">
                <a:latin typeface="微软雅黑" panose="020B0503020204020204" pitchFamily="34" charset="-122"/>
                <a:ea typeface="微软雅黑" panose="020B0503020204020204" pitchFamily="34" charset="-122"/>
              </a:rPr>
              <a:t>1</a:t>
            </a:r>
            <a:r>
              <a:rPr lang="zh-CN" altLang="en-US" sz="1800" b="1" smtClean="0">
                <a:latin typeface="微软雅黑" panose="020B0503020204020204" pitchFamily="34" charset="-122"/>
                <a:ea typeface="微软雅黑" panose="020B0503020204020204" pitchFamily="34" charset="-122"/>
              </a:rPr>
              <a:t>）创建程序</a:t>
            </a:r>
            <a:endParaRPr lang="en-US" altLang="zh-CN" sz="1800" b="1" smtClean="0">
              <a:latin typeface="微软雅黑" panose="020B0503020204020204" pitchFamily="34" charset="-122"/>
              <a:ea typeface="微软雅黑" panose="020B0503020204020204" pitchFamily="34" charset="-122"/>
            </a:endParaRPr>
          </a:p>
          <a:p>
            <a:pPr>
              <a:lnSpc>
                <a:spcPct val="150000"/>
              </a:lnSpc>
            </a:pPr>
            <a:r>
              <a:rPr lang="zh-CN" altLang="en-US" sz="1600" smtClean="0">
                <a:solidFill>
                  <a:srgbClr val="595959"/>
                </a:solidFill>
                <a:latin typeface="微软雅黑" panose="020B0503020204020204" pitchFamily="34" charset="-122"/>
                <a:ea typeface="微软雅黑" panose="020B0503020204020204" pitchFamily="34" charset="-122"/>
              </a:rPr>
              <a:t> </a:t>
            </a:r>
            <a:r>
              <a:rPr lang="zh-CN" altLang="en-US" sz="1600" smtClean="0">
                <a:solidFill>
                  <a:srgbClr val="0075CC"/>
                </a:solidFill>
                <a:latin typeface="微软雅黑" panose="020B0503020204020204" pitchFamily="34" charset="-122"/>
                <a:ea typeface="微软雅黑" panose="020B0503020204020204" pitchFamily="34" charset="-122"/>
              </a:rPr>
              <a:t>创建</a:t>
            </a:r>
            <a:r>
              <a:rPr lang="zh-CN" altLang="en-US" sz="1600">
                <a:solidFill>
                  <a:srgbClr val="595959"/>
                </a:solidFill>
                <a:latin typeface="微软雅黑" panose="020B0503020204020204" pitchFamily="34" charset="-122"/>
                <a:ea typeface="微软雅黑" panose="020B0503020204020204" pitchFamily="34" charset="-122"/>
              </a:rPr>
              <a:t>一个名为</a:t>
            </a:r>
            <a:r>
              <a:rPr lang="en-US" altLang="zh-CN" sz="1600">
                <a:solidFill>
                  <a:srgbClr val="0075CC"/>
                </a:solidFill>
                <a:latin typeface="微软雅黑" panose="020B0503020204020204" pitchFamily="34" charset="-122"/>
                <a:ea typeface="微软雅黑" panose="020B0503020204020204" pitchFamily="34" charset="-122"/>
              </a:rPr>
              <a:t>RelativeLayout</a:t>
            </a:r>
            <a:r>
              <a:rPr lang="zh-CN" altLang="en-US" sz="1600">
                <a:solidFill>
                  <a:srgbClr val="0075CC"/>
                </a:solidFill>
                <a:latin typeface="微软雅黑" panose="020B0503020204020204" pitchFamily="34" charset="-122"/>
                <a:ea typeface="微软雅黑" panose="020B0503020204020204" pitchFamily="34" charset="-122"/>
              </a:rPr>
              <a:t>的应用程序</a:t>
            </a:r>
            <a:r>
              <a:rPr lang="zh-CN" altLang="en-US" sz="1600">
                <a:solidFill>
                  <a:srgbClr val="595959"/>
                </a:solidFill>
                <a:latin typeface="微软雅黑" panose="020B0503020204020204" pitchFamily="34" charset="-122"/>
                <a:ea typeface="微软雅黑" panose="020B0503020204020204" pitchFamily="34" charset="-122"/>
              </a:rPr>
              <a:t>，指定包</a:t>
            </a:r>
            <a:r>
              <a:rPr lang="zh-CN" altLang="en-US" sz="1600" smtClean="0">
                <a:solidFill>
                  <a:srgbClr val="595959"/>
                </a:solidFill>
                <a:latin typeface="微软雅黑" panose="020B0503020204020204" pitchFamily="34" charset="-122"/>
                <a:ea typeface="微软雅黑" panose="020B0503020204020204" pitchFamily="34" charset="-122"/>
              </a:rPr>
              <a:t>名为</a:t>
            </a:r>
            <a:r>
              <a:rPr lang="en-US" altLang="zh-CN" sz="1600">
                <a:solidFill>
                  <a:srgbClr val="595959"/>
                </a:solidFill>
                <a:latin typeface="微软雅黑" panose="020B0503020204020204" pitchFamily="34" charset="-122"/>
                <a:ea typeface="微软雅黑" panose="020B0503020204020204" pitchFamily="34" charset="-122"/>
              </a:rPr>
              <a:t>cn.itcast.relativelayout</a:t>
            </a:r>
            <a:r>
              <a:rPr lang="zh-CN" altLang="en-US" sz="1600" smtClean="0">
                <a:solidFill>
                  <a:srgbClr val="595959"/>
                </a:solidFill>
                <a:latin typeface="微软雅黑" panose="020B0503020204020204" pitchFamily="34" charset="-122"/>
                <a:ea typeface="微软雅黑" panose="020B0503020204020204" pitchFamily="34" charset="-122"/>
              </a:rPr>
              <a:t>。</a:t>
            </a:r>
            <a:endParaRPr lang="en-US" altLang="zh-CN" sz="160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2</a:t>
            </a:r>
            <a:r>
              <a:rPr lang="zh-CN" altLang="en-US" sz="1800" b="1">
                <a:latin typeface="微软雅黑" panose="020B0503020204020204" pitchFamily="34" charset="-122"/>
                <a:ea typeface="微软雅黑" panose="020B0503020204020204" pitchFamily="34" charset="-122"/>
              </a:rPr>
              <a:t>）放置界面控件</a:t>
            </a:r>
            <a:endParaRPr lang="zh-CN" altLang="en-US" sz="1800" b="1">
              <a:latin typeface="微软雅黑" panose="020B0503020204020204" pitchFamily="34" charset="-122"/>
              <a:ea typeface="微软雅黑" panose="020B0503020204020204" pitchFamily="34" charset="-122"/>
            </a:endParaRPr>
          </a:p>
          <a:p>
            <a:pPr>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 </a:t>
            </a:r>
            <a:r>
              <a:rPr lang="zh-CN" altLang="en-US" sz="1600" smtClean="0">
                <a:solidFill>
                  <a:srgbClr val="595959"/>
                </a:solidFill>
                <a:latin typeface="微软雅黑" panose="020B0503020204020204" pitchFamily="34" charset="-122"/>
                <a:ea typeface="微软雅黑" panose="020B0503020204020204" pitchFamily="34" charset="-122"/>
              </a:rPr>
              <a:t>在</a:t>
            </a:r>
            <a:r>
              <a:rPr lang="en-US" altLang="zh-CN" sz="1600">
                <a:solidFill>
                  <a:srgbClr val="595959"/>
                </a:solidFill>
                <a:latin typeface="微软雅黑" panose="020B0503020204020204" pitchFamily="34" charset="-122"/>
                <a:ea typeface="微软雅黑" panose="020B0503020204020204" pitchFamily="34" charset="-122"/>
              </a:rPr>
              <a:t>activity_main.xml</a:t>
            </a:r>
            <a:r>
              <a:rPr lang="zh-CN" altLang="en-US" sz="1600">
                <a:solidFill>
                  <a:srgbClr val="595959"/>
                </a:solidFill>
                <a:latin typeface="微软雅黑" panose="020B0503020204020204" pitchFamily="34" charset="-122"/>
                <a:ea typeface="微软雅黑" panose="020B0503020204020204" pitchFamily="34" charset="-122"/>
              </a:rPr>
              <a:t>文件的</a:t>
            </a:r>
            <a:r>
              <a:rPr lang="en-US" altLang="zh-CN" sz="1600">
                <a:solidFill>
                  <a:srgbClr val="595959"/>
                </a:solidFill>
                <a:latin typeface="微软雅黑" panose="020B0503020204020204" pitchFamily="34" charset="-122"/>
                <a:ea typeface="微软雅黑" panose="020B0503020204020204" pitchFamily="34" charset="-122"/>
              </a:rPr>
              <a:t>RelativeLayout</a:t>
            </a:r>
            <a:r>
              <a:rPr lang="zh-CN" altLang="en-US" sz="1600">
                <a:solidFill>
                  <a:srgbClr val="595959"/>
                </a:solidFill>
                <a:latin typeface="微软雅黑" panose="020B0503020204020204" pitchFamily="34" charset="-122"/>
                <a:ea typeface="微软雅黑" panose="020B0503020204020204" pitchFamily="34" charset="-122"/>
              </a:rPr>
              <a:t>布局中</a:t>
            </a:r>
            <a:r>
              <a:rPr lang="zh-CN" altLang="en-US" sz="1600">
                <a:solidFill>
                  <a:srgbClr val="0075CC"/>
                </a:solidFill>
                <a:latin typeface="微软雅黑" panose="020B0503020204020204" pitchFamily="34" charset="-122"/>
                <a:ea typeface="微软雅黑" panose="020B0503020204020204" pitchFamily="34" charset="-122"/>
              </a:rPr>
              <a:t>放置</a:t>
            </a:r>
            <a:r>
              <a:rPr lang="en-US" altLang="zh-CN" sz="1600">
                <a:solidFill>
                  <a:srgbClr val="0075CC"/>
                </a:solidFill>
                <a:latin typeface="微软雅黑" panose="020B0503020204020204" pitchFamily="34" charset="-122"/>
                <a:ea typeface="微软雅黑" panose="020B0503020204020204" pitchFamily="34" charset="-122"/>
              </a:rPr>
              <a:t>3</a:t>
            </a:r>
            <a:r>
              <a:rPr lang="zh-CN" altLang="en-US" sz="1600">
                <a:solidFill>
                  <a:srgbClr val="0075CC"/>
                </a:solidFill>
                <a:latin typeface="微软雅黑" panose="020B0503020204020204" pitchFamily="34" charset="-122"/>
                <a:ea typeface="微软雅黑" panose="020B0503020204020204" pitchFamily="34" charset="-122"/>
              </a:rPr>
              <a:t>个</a:t>
            </a:r>
            <a:r>
              <a:rPr lang="en-US" altLang="zh-CN" sz="1600">
                <a:solidFill>
                  <a:srgbClr val="0075CC"/>
                </a:solidFill>
                <a:latin typeface="微软雅黑" panose="020B0503020204020204" pitchFamily="34" charset="-122"/>
                <a:ea typeface="微软雅黑" panose="020B0503020204020204" pitchFamily="34" charset="-122"/>
              </a:rPr>
              <a:t>Button</a:t>
            </a:r>
            <a:r>
              <a:rPr lang="zh-CN" altLang="en-US" sz="1600" smtClean="0">
                <a:solidFill>
                  <a:srgbClr val="0075CC"/>
                </a:solidFill>
                <a:latin typeface="微软雅黑" panose="020B0503020204020204" pitchFamily="34" charset="-122"/>
                <a:ea typeface="微软雅黑" panose="020B0503020204020204" pitchFamily="34" charset="-122"/>
              </a:rPr>
              <a:t>控件</a:t>
            </a:r>
            <a:r>
              <a:rPr lang="zh-CN" altLang="en-US" sz="1600" smtClean="0">
                <a:solidFill>
                  <a:srgbClr val="595959"/>
                </a:solidFill>
                <a:latin typeface="微软雅黑" panose="020B0503020204020204" pitchFamily="34" charset="-122"/>
                <a:ea typeface="微软雅黑" panose="020B0503020204020204" pitchFamily="34" charset="-122"/>
              </a:rPr>
              <a:t>，</a:t>
            </a:r>
            <a:endParaRPr lang="en-US" altLang="zh-CN" sz="160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smtClean="0">
                <a:solidFill>
                  <a:srgbClr val="595959"/>
                </a:solidFill>
                <a:latin typeface="微软雅黑" panose="020B0503020204020204" pitchFamily="34" charset="-122"/>
                <a:ea typeface="微软雅黑" panose="020B0503020204020204" pitchFamily="34" charset="-122"/>
              </a:rPr>
              <a:t> 分别</a:t>
            </a:r>
            <a:r>
              <a:rPr lang="zh-CN" altLang="en-US" sz="1600">
                <a:solidFill>
                  <a:srgbClr val="595959"/>
                </a:solidFill>
                <a:latin typeface="微软雅黑" panose="020B0503020204020204" pitchFamily="34" charset="-122"/>
                <a:ea typeface="微软雅黑" panose="020B0503020204020204" pitchFamily="34" charset="-122"/>
              </a:rPr>
              <a:t>表示“按钮</a:t>
            </a:r>
            <a:r>
              <a:rPr lang="en-US" altLang="zh-CN" sz="1600">
                <a:solidFill>
                  <a:srgbClr val="595959"/>
                </a:solidFill>
                <a:latin typeface="微软雅黑" panose="020B0503020204020204" pitchFamily="34" charset="-122"/>
                <a:ea typeface="微软雅黑" panose="020B0503020204020204" pitchFamily="34" charset="-122"/>
              </a:rPr>
              <a:t>1”</a:t>
            </a:r>
            <a:r>
              <a:rPr lang="zh-CN" altLang="en-US" sz="1600">
                <a:solidFill>
                  <a:srgbClr val="595959"/>
                </a:solidFill>
                <a:latin typeface="微软雅黑" panose="020B0503020204020204" pitchFamily="34" charset="-122"/>
                <a:ea typeface="微软雅黑" panose="020B0503020204020204" pitchFamily="34" charset="-122"/>
              </a:rPr>
              <a:t>、“按钮</a:t>
            </a:r>
            <a:r>
              <a:rPr lang="en-US" altLang="zh-CN" sz="1600">
                <a:solidFill>
                  <a:srgbClr val="595959"/>
                </a:solidFill>
                <a:latin typeface="微软雅黑" panose="020B0503020204020204" pitchFamily="34" charset="-122"/>
                <a:ea typeface="微软雅黑" panose="020B0503020204020204" pitchFamily="34" charset="-122"/>
              </a:rPr>
              <a:t>2”</a:t>
            </a:r>
            <a:r>
              <a:rPr lang="zh-CN" altLang="en-US" sz="1600">
                <a:solidFill>
                  <a:srgbClr val="595959"/>
                </a:solidFill>
                <a:latin typeface="微软雅黑" panose="020B0503020204020204" pitchFamily="34" charset="-122"/>
                <a:ea typeface="微软雅黑" panose="020B0503020204020204" pitchFamily="34" charset="-122"/>
              </a:rPr>
              <a:t>和“按钮</a:t>
            </a:r>
            <a:r>
              <a:rPr lang="en-US" altLang="zh-CN" sz="1600">
                <a:solidFill>
                  <a:srgbClr val="595959"/>
                </a:solidFill>
                <a:latin typeface="微软雅黑" panose="020B0503020204020204" pitchFamily="34" charset="-122"/>
                <a:ea typeface="微软雅黑" panose="020B0503020204020204" pitchFamily="34" charset="-122"/>
              </a:rPr>
              <a:t>3”</a:t>
            </a:r>
            <a:r>
              <a:rPr lang="zh-CN" altLang="en-US" sz="1600">
                <a:solidFill>
                  <a:srgbClr val="595959"/>
                </a:solidFill>
                <a:latin typeface="微软雅黑" panose="020B0503020204020204" pitchFamily="34" charset="-122"/>
                <a:ea typeface="微软雅黑" panose="020B0503020204020204" pitchFamily="34" charset="-122"/>
              </a:rPr>
              <a:t>。</a:t>
            </a:r>
            <a:endParaRPr lang="zh-CN" altLang="en-US" sz="1600">
              <a:solidFill>
                <a:srgbClr val="595959"/>
              </a:solidFill>
              <a:latin typeface="微软雅黑" panose="020B0503020204020204" pitchFamily="34" charset="-122"/>
              <a:ea typeface="微软雅黑" panose="020B0503020204020204" pitchFamily="34" charset="-122"/>
            </a:endParaRPr>
          </a:p>
        </p:txBody>
      </p:sp>
      <p:sp>
        <p:nvSpPr>
          <p:cNvPr id="5"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2.5</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相对</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布局</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RelativeLayout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31510" y="2248342"/>
            <a:ext cx="2448272" cy="3973785"/>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0" name="原创设计师QQ598969553          _7"/>
          <p:cNvSpPr txBox="1"/>
          <p:nvPr/>
        </p:nvSpPr>
        <p:spPr>
          <a:xfrm>
            <a:off x="1630710" y="5085978"/>
            <a:ext cx="1257407" cy="400110"/>
          </a:xfrm>
          <a:prstGeom prst="rect">
            <a:avLst/>
          </a:prstGeom>
          <a:noFill/>
        </p:spPr>
        <p:txBody>
          <a:bodyPr wrap="square" rtlCol="0">
            <a:spAutoFit/>
          </a:bodyPr>
          <a:lstStyle/>
          <a:p>
            <a:pPr lvl="0" algn="ctr" defTabSz="1216660">
              <a:spcBef>
                <a:spcPct val="20000"/>
              </a:spcBef>
              <a:defRPr/>
            </a:pPr>
            <a:r>
              <a:rPr lang="zh-CN" altLang="en-US" sz="2000" b="1" smtClean="0">
                <a:solidFill>
                  <a:schemeClr val="bg1"/>
                </a:solidFill>
                <a:latin typeface="微软雅黑" panose="020B0503020204020204" pitchFamily="34" charset="-122"/>
                <a:ea typeface="微软雅黑" panose="020B0503020204020204" pitchFamily="34" charset="-122"/>
                <a:cs typeface="+mn-ea"/>
                <a:sym typeface="+mn-lt"/>
              </a:rPr>
              <a:t>注 意</a:t>
            </a:r>
            <a:endParaRPr lang="zh-CN" altLang="en-US"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圆角矩形标注 11"/>
          <p:cNvSpPr/>
          <p:nvPr/>
        </p:nvSpPr>
        <p:spPr bwMode="auto">
          <a:xfrm>
            <a:off x="1342678" y="5085979"/>
            <a:ext cx="7318127" cy="864096"/>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sz="1800" smtClean="0">
                <a:solidFill>
                  <a:srgbClr val="FF0000"/>
                </a:solidFill>
                <a:latin typeface="微软雅黑" panose="020B0503020204020204" pitchFamily="34" charset="-122"/>
                <a:ea typeface="微软雅黑" panose="020B0503020204020204" pitchFamily="34" charset="-122"/>
              </a:rPr>
              <a:t>注意</a:t>
            </a:r>
            <a:r>
              <a:rPr lang="zh-CN" altLang="en-US" sz="1800">
                <a:solidFill>
                  <a:srgbClr val="FF0000"/>
                </a:solidFill>
                <a:latin typeface="微软雅黑" panose="020B0503020204020204" pitchFamily="34" charset="-122"/>
                <a:ea typeface="微软雅黑" panose="020B0503020204020204" pitchFamily="34" charset="-122"/>
              </a:rPr>
              <a:t>：在</a:t>
            </a:r>
            <a:r>
              <a:rPr lang="en-US" altLang="zh-CN" sz="1800">
                <a:solidFill>
                  <a:srgbClr val="FF0000"/>
                </a:solidFill>
                <a:latin typeface="微软雅黑" panose="020B0503020204020204" pitchFamily="34" charset="-122"/>
                <a:ea typeface="微软雅黑" panose="020B0503020204020204" pitchFamily="34" charset="-122"/>
              </a:rPr>
              <a:t>RelativeLayout</a:t>
            </a:r>
            <a:r>
              <a:rPr lang="zh-CN" altLang="en-US" sz="1800">
                <a:solidFill>
                  <a:srgbClr val="FF0000"/>
                </a:solidFill>
                <a:latin typeface="微软雅黑" panose="020B0503020204020204" pitchFamily="34" charset="-122"/>
                <a:ea typeface="微软雅黑" panose="020B0503020204020204" pitchFamily="34" charset="-122"/>
              </a:rPr>
              <a:t>布局中定义的控件默认与父布局左上角对齐。</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879557"/>
            <a:ext cx="9793088"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为了让大家更好地理解相对布局在实际开发中的应用，接下来</a:t>
            </a:r>
            <a:r>
              <a:rPr lang="zh-CN" altLang="en-US" sz="2000">
                <a:solidFill>
                  <a:srgbClr val="0075CC"/>
                </a:solidFill>
                <a:latin typeface="微软雅黑" panose="020B0503020204020204" pitchFamily="34" charset="-122"/>
                <a:ea typeface="微软雅黑" panose="020B0503020204020204" pitchFamily="34" charset="-122"/>
              </a:rPr>
              <a:t>通过</a:t>
            </a:r>
            <a:r>
              <a:rPr lang="zh-CN" altLang="en-US" sz="2000">
                <a:solidFill>
                  <a:srgbClr val="595959"/>
                </a:solidFill>
                <a:latin typeface="微软雅黑" panose="020B0503020204020204" pitchFamily="34" charset="-122"/>
                <a:ea typeface="微软雅黑" panose="020B0503020204020204" pitchFamily="34" charset="-122"/>
              </a:rPr>
              <a:t>一个</a:t>
            </a:r>
            <a:r>
              <a:rPr lang="zh-CN" altLang="en-US" sz="2000">
                <a:solidFill>
                  <a:srgbClr val="0075CC"/>
                </a:solidFill>
                <a:latin typeface="微软雅黑" panose="020B0503020204020204" pitchFamily="34" charset="-122"/>
                <a:ea typeface="微软雅黑" panose="020B0503020204020204" pitchFamily="34" charset="-122"/>
              </a:rPr>
              <a:t>音乐播放器界面的案例来演示如何使用相对布局来放置界面上的控件</a:t>
            </a:r>
            <a:r>
              <a:rPr lang="zh-CN" altLang="en-US" sz="2000" smtClean="0">
                <a:solidFill>
                  <a:srgbClr val="595959"/>
                </a:solidFill>
                <a:latin typeface="微软雅黑" panose="020B0503020204020204" pitchFamily="34" charset="-122"/>
                <a:ea typeface="微软雅黑" panose="020B0503020204020204" pitchFamily="34" charset="-122"/>
              </a:rPr>
              <a:t>，界面</a:t>
            </a:r>
            <a:r>
              <a:rPr lang="zh-CN" altLang="en-US" sz="2000">
                <a:solidFill>
                  <a:srgbClr val="595959"/>
                </a:solidFill>
                <a:latin typeface="微软雅黑" panose="020B0503020204020204" pitchFamily="34" charset="-122"/>
                <a:ea typeface="微软雅黑" panose="020B0503020204020204" pitchFamily="34" charset="-122"/>
              </a:rPr>
              <a:t>效果如下图所示。</a:t>
            </a:r>
            <a:endParaRPr lang="zh-CN" altLang="en-US" sz="2000">
              <a:solidFill>
                <a:srgbClr val="595959"/>
              </a:solidFill>
              <a:latin typeface="微软雅黑" panose="020B0503020204020204" pitchFamily="34" charset="-122"/>
              <a:ea typeface="微软雅黑" panose="020B0503020204020204" pitchFamily="34" charset="-122"/>
            </a:endParaRPr>
          </a:p>
        </p:txBody>
      </p:sp>
      <p:sp>
        <p:nvSpPr>
          <p:cNvPr id="7"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2.5.2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实战</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演练</a:t>
            </a:r>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音乐播放器界面</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bwMode="auto">
          <a:xfrm rot="574600">
            <a:off x="1488782" y="264687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8" name="TextBox 7"/>
          <p:cNvSpPr txBox="1">
            <a:spLocks noChangeArrowheads="1"/>
          </p:cNvSpPr>
          <p:nvPr/>
        </p:nvSpPr>
        <p:spPr bwMode="auto">
          <a:xfrm>
            <a:off x="1530157" y="267792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1" name="矩形 10"/>
          <p:cNvSpPr/>
          <p:nvPr/>
        </p:nvSpPr>
        <p:spPr>
          <a:xfrm>
            <a:off x="1977347" y="2636654"/>
            <a:ext cx="1419126"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lang="zh-CN" altLang="en-US" sz="1800" b="1" kern="0" smtClean="0">
                <a:solidFill>
                  <a:srgbClr val="0070C0"/>
                </a:solidFill>
                <a:latin typeface="微软雅黑" panose="020B0503020204020204" pitchFamily="34" charset="-122"/>
                <a:ea typeface="微软雅黑" panose="020B0503020204020204" pitchFamily="34" charset="-122"/>
              </a:rPr>
              <a:t>创建程序</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a:xfrm>
            <a:off x="1990750" y="3471106"/>
            <a:ext cx="186942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导入界面图片：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08996" y="3069754"/>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14" name="直接连接符 13"/>
          <p:cNvCxnSpPr/>
          <p:nvPr/>
        </p:nvCxnSpPr>
        <p:spPr>
          <a:xfrm>
            <a:off x="1953223" y="3861842"/>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5" name="矩形 14"/>
          <p:cNvSpPr/>
          <p:nvPr/>
        </p:nvSpPr>
        <p:spPr>
          <a:xfrm>
            <a:off x="3550180" y="3449421"/>
            <a:ext cx="4561249" cy="412421"/>
          </a:xfrm>
          <a:prstGeom prst="rect">
            <a:avLst/>
          </a:prstGeom>
        </p:spPr>
        <p:txBody>
          <a:bodyPr wrap="square">
            <a:spAutoFit/>
          </a:bodyPr>
          <a:lstStyle/>
          <a:p>
            <a:pPr>
              <a:lnSpc>
                <a:spcPct val="130000"/>
              </a:lnSpc>
              <a:spcAft>
                <a:spcPts val="300"/>
              </a:spcAft>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导入界面需要的图片到</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drawable-hdpi</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文件夹中</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1990750" y="4811579"/>
            <a:ext cx="1745285" cy="417358"/>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放置界面控件：</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932884" y="5250411"/>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矩形 25"/>
          <p:cNvSpPr/>
          <p:nvPr/>
        </p:nvSpPr>
        <p:spPr>
          <a:xfrm>
            <a:off x="3630191" y="4100454"/>
            <a:ext cx="3473127" cy="112954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根布局中放置</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Button</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控件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RelativeLayout</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布局</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相对布局中放置</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Button</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控件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3357906" y="2277666"/>
            <a:ext cx="4489241" cy="77098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创建一个名</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MusicLayout</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的应用程序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cn.itcast.musiclayout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椭圆 27"/>
          <p:cNvSpPr/>
          <p:nvPr/>
        </p:nvSpPr>
        <p:spPr bwMode="auto">
          <a:xfrm rot="574600">
            <a:off x="1488782" y="3468924"/>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9" name="TextBox 28"/>
          <p:cNvSpPr txBox="1">
            <a:spLocks noChangeArrowheads="1"/>
          </p:cNvSpPr>
          <p:nvPr/>
        </p:nvSpPr>
        <p:spPr bwMode="auto">
          <a:xfrm>
            <a:off x="1530157" y="3499980"/>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4" name="椭圆 33"/>
          <p:cNvSpPr/>
          <p:nvPr/>
        </p:nvSpPr>
        <p:spPr bwMode="auto">
          <a:xfrm rot="574600">
            <a:off x="1488782" y="4909084"/>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35" name="TextBox 34"/>
          <p:cNvSpPr txBox="1">
            <a:spLocks noChangeArrowheads="1"/>
          </p:cNvSpPr>
          <p:nvPr/>
        </p:nvSpPr>
        <p:spPr bwMode="auto">
          <a:xfrm>
            <a:off x="1530157" y="4940140"/>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pic>
        <p:nvPicPr>
          <p:cNvPr id="71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59502" y="2010351"/>
            <a:ext cx="2376264" cy="409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7170"/>
                                        </p:tgtEl>
                                        <p:attrNameLst>
                                          <p:attrName>style.visibility</p:attrName>
                                        </p:attrNameLst>
                                      </p:cBhvr>
                                      <p:to>
                                        <p:strVal val="visible"/>
                                      </p:to>
                                    </p:set>
                                    <p:animEffect transition="in" filter="wipe(left)">
                                      <p:cBhvr>
                                        <p:cTn id="5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2" grpId="0"/>
      <p:bldP spid="15" grpId="0"/>
      <p:bldP spid="24" grpId="0"/>
      <p:bldP spid="26" grpId="0"/>
      <p:bldP spid="27" grpId="0"/>
      <p:bldP spid="28" grpId="0" animBg="1"/>
      <p:bldP spid="29" grpId="0"/>
      <p:bldP spid="34" grpId="0" animBg="1"/>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5CC"/>
                </a:solidFill>
                <a:latin typeface="微软雅黑" panose="020B0503020204020204" pitchFamily="34" charset="-122"/>
                <a:ea typeface="微软雅黑" panose="020B0503020204020204" pitchFamily="34" charset="-122"/>
                <a:cs typeface="+mn-ea"/>
                <a:sym typeface="+mn-lt"/>
              </a:rPr>
              <a:t>表格</a:t>
            </a:r>
            <a:r>
              <a:rPr lang="zh-CN" altLang="en-US" sz="4800" b="1" smtClean="0">
                <a:solidFill>
                  <a:srgbClr val="595959"/>
                </a:solidFill>
                <a:latin typeface="微软雅黑" panose="020B0503020204020204" pitchFamily="34" charset="-122"/>
                <a:ea typeface="微软雅黑" panose="020B0503020204020204" pitchFamily="34" charset="-122"/>
                <a:cs typeface="+mn-ea"/>
                <a:sym typeface="+mn-lt"/>
              </a:rPr>
              <a:t>布局</a:t>
            </a:r>
            <a:endParaRPr lang="en-GB" altLang="zh-CN" sz="48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14686"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2.6</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2.6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表格布局</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4" y="2925738"/>
            <a:ext cx="5396403"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掌握</a:t>
            </a:r>
            <a:r>
              <a:rPr lang="zh-CN" altLang="en-US" sz="1800" smtClean="0">
                <a:solidFill>
                  <a:srgbClr val="0075CC"/>
                </a:solidFill>
                <a:latin typeface="微软雅黑" panose="020B0503020204020204" pitchFamily="34" charset="-122"/>
                <a:ea typeface="微软雅黑" panose="020B0503020204020204" pitchFamily="34" charset="-122"/>
              </a:rPr>
              <a:t>表格布局的语法格式与属性</a:t>
            </a:r>
            <a:r>
              <a:rPr lang="zh-CN" altLang="en-US" sz="1800" smtClean="0">
                <a:solidFill>
                  <a:srgbClr val="595959"/>
                </a:solidFill>
                <a:latin typeface="微软雅黑" panose="020B0503020204020204" pitchFamily="34" charset="-122"/>
                <a:ea typeface="微软雅黑" panose="020B0503020204020204" pitchFamily="34" charset="-122"/>
              </a:rPr>
              <a:t>，能够搭建计算器界面</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p:nvPr/>
        </p:nvSpPr>
        <p:spPr bwMode="auto">
          <a:xfrm>
            <a:off x="1187574" y="909514"/>
            <a:ext cx="9783092" cy="12961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a:solidFill>
                  <a:srgbClr val="0075CC"/>
                </a:solidFill>
                <a:latin typeface="微软雅黑" panose="020B0503020204020204" pitchFamily="34" charset="-122"/>
                <a:ea typeface="微软雅黑" panose="020B0503020204020204" pitchFamily="34" charset="-122"/>
                <a:cs typeface="+mn-ea"/>
              </a:rPr>
              <a:t>TableLayout</a:t>
            </a:r>
            <a:r>
              <a:rPr lang="zh-CN" altLang="en-US" sz="2000">
                <a:solidFill>
                  <a:srgbClr val="0075CC"/>
                </a:solidFill>
                <a:latin typeface="微软雅黑" panose="020B0503020204020204" pitchFamily="34" charset="-122"/>
                <a:ea typeface="微软雅黑" panose="020B0503020204020204" pitchFamily="34" charset="-122"/>
                <a:cs typeface="+mn-ea"/>
              </a:rPr>
              <a:t>（表格布局）采用行、列的形式来管理控件</a:t>
            </a:r>
            <a:r>
              <a:rPr lang="zh-CN" altLang="en-US" sz="2000" smtClean="0">
                <a:solidFill>
                  <a:srgbClr val="595959"/>
                </a:solidFill>
                <a:latin typeface="微软雅黑" panose="020B0503020204020204" pitchFamily="34" charset="-122"/>
                <a:ea typeface="微软雅黑" panose="020B0503020204020204" pitchFamily="34" charset="-122"/>
                <a:cs typeface="+mn-ea"/>
              </a:rPr>
              <a:t>，通过</a:t>
            </a:r>
            <a:r>
              <a:rPr lang="zh-CN" altLang="en-US" sz="2000">
                <a:solidFill>
                  <a:srgbClr val="595959"/>
                </a:solidFill>
                <a:latin typeface="微软雅黑" panose="020B0503020204020204" pitchFamily="34" charset="-122"/>
                <a:ea typeface="微软雅黑" panose="020B0503020204020204" pitchFamily="34" charset="-122"/>
                <a:cs typeface="+mn-ea"/>
              </a:rPr>
              <a:t>在</a:t>
            </a:r>
            <a:r>
              <a:rPr lang="en-US" altLang="zh-CN" sz="2000">
                <a:solidFill>
                  <a:srgbClr val="595959"/>
                </a:solidFill>
                <a:latin typeface="微软雅黑" panose="020B0503020204020204" pitchFamily="34" charset="-122"/>
                <a:ea typeface="微软雅黑" panose="020B0503020204020204" pitchFamily="34" charset="-122"/>
                <a:cs typeface="+mn-ea"/>
              </a:rPr>
              <a:t>TableLayout</a:t>
            </a:r>
            <a:r>
              <a:rPr lang="zh-CN" altLang="en-US" sz="2000">
                <a:solidFill>
                  <a:srgbClr val="595959"/>
                </a:solidFill>
                <a:latin typeface="微软雅黑" panose="020B0503020204020204" pitchFamily="34" charset="-122"/>
                <a:ea typeface="微软雅黑" panose="020B0503020204020204" pitchFamily="34" charset="-122"/>
                <a:cs typeface="+mn-ea"/>
              </a:rPr>
              <a:t>布局中</a:t>
            </a:r>
            <a:r>
              <a:rPr lang="zh-CN" altLang="en-US" sz="2000">
                <a:solidFill>
                  <a:srgbClr val="0075CC"/>
                </a:solidFill>
                <a:latin typeface="微软雅黑" panose="020B0503020204020204" pitchFamily="34" charset="-122"/>
                <a:ea typeface="微软雅黑" panose="020B0503020204020204" pitchFamily="34" charset="-122"/>
                <a:cs typeface="+mn-ea"/>
              </a:rPr>
              <a:t>添加</a:t>
            </a:r>
            <a:r>
              <a:rPr lang="en-US" altLang="zh-CN" sz="2000">
                <a:solidFill>
                  <a:srgbClr val="0075CC"/>
                </a:solidFill>
                <a:latin typeface="微软雅黑" panose="020B0503020204020204" pitchFamily="34" charset="-122"/>
                <a:ea typeface="微软雅黑" panose="020B0503020204020204" pitchFamily="34" charset="-122"/>
                <a:cs typeface="+mn-ea"/>
              </a:rPr>
              <a:t>TableRow</a:t>
            </a:r>
            <a:r>
              <a:rPr lang="zh-CN" altLang="en-US" sz="2000">
                <a:solidFill>
                  <a:srgbClr val="0075CC"/>
                </a:solidFill>
                <a:latin typeface="微软雅黑" panose="020B0503020204020204" pitchFamily="34" charset="-122"/>
                <a:ea typeface="微软雅黑" panose="020B0503020204020204" pitchFamily="34" charset="-122"/>
                <a:cs typeface="+mn-ea"/>
              </a:rPr>
              <a:t>布局或控件来控制表格的行数</a:t>
            </a:r>
            <a:r>
              <a:rPr lang="zh-CN" altLang="en-US" sz="2000">
                <a:solidFill>
                  <a:srgbClr val="595959"/>
                </a:solidFill>
                <a:latin typeface="微软雅黑" panose="020B0503020204020204" pitchFamily="34" charset="-122"/>
                <a:ea typeface="微软雅黑" panose="020B0503020204020204" pitchFamily="34" charset="-122"/>
                <a:cs typeface="+mn-ea"/>
              </a:rPr>
              <a:t>，可以在</a:t>
            </a:r>
            <a:r>
              <a:rPr lang="en-US" altLang="zh-CN" sz="2000">
                <a:solidFill>
                  <a:srgbClr val="595959"/>
                </a:solidFill>
                <a:latin typeface="微软雅黑" panose="020B0503020204020204" pitchFamily="34" charset="-122"/>
                <a:ea typeface="微软雅黑" panose="020B0503020204020204" pitchFamily="34" charset="-122"/>
                <a:cs typeface="+mn-ea"/>
              </a:rPr>
              <a:t>TableRow</a:t>
            </a:r>
            <a:r>
              <a:rPr lang="zh-CN" altLang="en-US" sz="2000">
                <a:solidFill>
                  <a:srgbClr val="595959"/>
                </a:solidFill>
                <a:latin typeface="微软雅黑" panose="020B0503020204020204" pitchFamily="34" charset="-122"/>
                <a:ea typeface="微软雅黑" panose="020B0503020204020204" pitchFamily="34" charset="-122"/>
                <a:cs typeface="+mn-ea"/>
              </a:rPr>
              <a:t>布局中添加控件来控制表格的列数</a:t>
            </a:r>
            <a:r>
              <a:rPr lang="zh-CN" altLang="en-US" sz="2000" smtClean="0">
                <a:solidFill>
                  <a:srgbClr val="595959"/>
                </a:solidFill>
                <a:latin typeface="微软雅黑" panose="020B0503020204020204" pitchFamily="34" charset="-122"/>
                <a:ea typeface="微软雅黑" panose="020B0503020204020204" pitchFamily="34" charset="-122"/>
                <a:cs typeface="+mn-ea"/>
              </a:rPr>
              <a:t>。定义的基本语法格式</a:t>
            </a:r>
            <a:r>
              <a:rPr lang="zh-CN" altLang="en-US" sz="2000">
                <a:solidFill>
                  <a:srgbClr val="595959"/>
                </a:solidFill>
                <a:latin typeface="微软雅黑" panose="020B0503020204020204" pitchFamily="34" charset="-122"/>
                <a:ea typeface="微软雅黑" panose="020B0503020204020204" pitchFamily="34" charset="-122"/>
                <a:cs typeface="+mn-ea"/>
              </a:rPr>
              <a:t>如下所</a:t>
            </a:r>
            <a:r>
              <a:rPr lang="zh-CN" altLang="en-US" sz="2000" smtClean="0">
                <a:solidFill>
                  <a:srgbClr val="595959"/>
                </a:solidFill>
                <a:latin typeface="微软雅黑" panose="020B0503020204020204" pitchFamily="34" charset="-122"/>
                <a:ea typeface="微软雅黑" panose="020B0503020204020204" pitchFamily="34" charset="-122"/>
                <a:cs typeface="+mn-ea"/>
              </a:rPr>
              <a:t>示。</a:t>
            </a:r>
            <a:endParaRPr lang="en-US" altLang="zh-CN" sz="2000">
              <a:solidFill>
                <a:srgbClr val="595959"/>
              </a:solidFill>
              <a:latin typeface="微软雅黑" panose="020B0503020204020204" pitchFamily="34" charset="-122"/>
              <a:ea typeface="微软雅黑" panose="020B0503020204020204" pitchFamily="34" charset="-122"/>
              <a:cs typeface="+mn-ea"/>
            </a:endParaRPr>
          </a:p>
        </p:txBody>
      </p:sp>
      <p:pic>
        <p:nvPicPr>
          <p:cNvPr id="10" name="图片 9"/>
          <p:cNvPicPr>
            <a:picLocks noChangeAspect="1"/>
          </p:cNvPicPr>
          <p:nvPr/>
        </p:nvPicPr>
        <p:blipFill>
          <a:blip r:embed="rId1"/>
          <a:stretch>
            <a:fillRect/>
          </a:stretch>
        </p:blipFill>
        <p:spPr>
          <a:xfrm>
            <a:off x="1638723" y="2593256"/>
            <a:ext cx="9381067" cy="3212802"/>
          </a:xfrm>
          <a:prstGeom prst="rect">
            <a:avLst/>
          </a:prstGeom>
        </p:spPr>
      </p:pic>
      <p:sp>
        <p:nvSpPr>
          <p:cNvPr id="11" name="矩形 10"/>
          <p:cNvSpPr/>
          <p:nvPr/>
        </p:nvSpPr>
        <p:spPr>
          <a:xfrm>
            <a:off x="2057011" y="2709714"/>
            <a:ext cx="8718715" cy="3046988"/>
          </a:xfrm>
          <a:prstGeom prst="rect">
            <a:avLst/>
          </a:prstGeom>
        </p:spPr>
        <p:txBody>
          <a:bodyPr wrap="square">
            <a:spAutoFit/>
          </a:bodyPr>
          <a:lstStyle/>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&lt;TableLayout </a:t>
            </a:r>
            <a:r>
              <a:rPr lang="en-US" altLang="zh-CN" sz="1600">
                <a:latin typeface="微软雅黑" panose="020B0503020204020204" pitchFamily="34" charset="-122"/>
                <a:ea typeface="微软雅黑" panose="020B0503020204020204" pitchFamily="34" charset="-122"/>
              </a:rPr>
              <a:t>xmlns:android="http://schemas.android.com/apk/res/android"</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属性 </a:t>
            </a: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属性值</a:t>
            </a:r>
            <a:r>
              <a:rPr lang="en-US" altLang="zh-CN" sz="1600">
                <a:latin typeface="微软雅黑" panose="020B0503020204020204" pitchFamily="34" charset="-122"/>
                <a:ea typeface="微软雅黑" panose="020B0503020204020204" pitchFamily="34" charset="-122"/>
              </a:rPr>
              <a:t>"</a:t>
            </a:r>
            <a:r>
              <a:rPr lang="en-US" altLang="zh-CN" sz="1600">
                <a:solidFill>
                  <a:srgbClr val="0075CC"/>
                </a:solidFill>
                <a:latin typeface="微软雅黑" panose="020B0503020204020204" pitchFamily="34" charset="-122"/>
                <a:ea typeface="微软雅黑" panose="020B0503020204020204" pitchFamily="34" charset="-122"/>
              </a:rPr>
              <a:t>&gt;</a:t>
            </a:r>
            <a:endParaRPr lang="en-US" altLang="zh-CN" sz="16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1600" smtClean="0">
                <a:latin typeface="微软雅黑" panose="020B0503020204020204" pitchFamily="34" charset="-122"/>
                <a:ea typeface="微软雅黑" panose="020B0503020204020204" pitchFamily="34" charset="-122"/>
              </a:rPr>
              <a:t>       </a:t>
            </a:r>
            <a:r>
              <a:rPr lang="en-US" altLang="zh-CN" sz="1600" smtClean="0">
                <a:solidFill>
                  <a:srgbClr val="0075CC"/>
                </a:solidFill>
                <a:latin typeface="微软雅黑" panose="020B0503020204020204" pitchFamily="34" charset="-122"/>
                <a:ea typeface="微软雅黑" panose="020B0503020204020204" pitchFamily="34" charset="-122"/>
              </a:rPr>
              <a:t>&lt;</a:t>
            </a:r>
            <a:r>
              <a:rPr lang="en-US" altLang="zh-CN" sz="1600">
                <a:solidFill>
                  <a:srgbClr val="0075CC"/>
                </a:solidFill>
                <a:latin typeface="微软雅黑" panose="020B0503020204020204" pitchFamily="34" charset="-122"/>
                <a:ea typeface="微软雅黑" panose="020B0503020204020204" pitchFamily="34" charset="-122"/>
              </a:rPr>
              <a:t>TableRow&gt;</a:t>
            </a:r>
            <a:endParaRPr lang="en-US" altLang="zh-CN" sz="16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1600" smtClean="0">
                <a:latin typeface="微软雅黑" panose="020B0503020204020204" pitchFamily="34" charset="-122"/>
                <a:ea typeface="微软雅黑" panose="020B0503020204020204" pitchFamily="34" charset="-122"/>
              </a:rPr>
              <a:t>             UI</a:t>
            </a:r>
            <a:r>
              <a:rPr lang="zh-CN" altLang="en-US" sz="1600">
                <a:latin typeface="微软雅黑" panose="020B0503020204020204" pitchFamily="34" charset="-122"/>
                <a:ea typeface="微软雅黑" panose="020B0503020204020204" pitchFamily="34" charset="-122"/>
              </a:rPr>
              <a:t>控件</a:t>
            </a: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solidFill>
                  <a:srgbClr val="0075CC"/>
                </a:solidFill>
                <a:latin typeface="微软雅黑" panose="020B0503020204020204" pitchFamily="34" charset="-122"/>
                <a:ea typeface="微软雅黑" panose="020B0503020204020204" pitchFamily="34" charset="-122"/>
              </a:rPr>
              <a:t>&lt;/</a:t>
            </a:r>
            <a:r>
              <a:rPr lang="en-US" altLang="zh-CN" sz="1600">
                <a:solidFill>
                  <a:srgbClr val="0075CC"/>
                </a:solidFill>
                <a:latin typeface="微软雅黑" panose="020B0503020204020204" pitchFamily="34" charset="-122"/>
                <a:ea typeface="微软雅黑" panose="020B0503020204020204" pitchFamily="34" charset="-122"/>
              </a:rPr>
              <a:t>TableRow&gt;</a:t>
            </a:r>
            <a:endParaRPr lang="en-US" altLang="zh-CN" sz="16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UI</a:t>
            </a:r>
            <a:r>
              <a:rPr lang="zh-CN" altLang="en-US" sz="1600">
                <a:latin typeface="微软雅黑" panose="020B0503020204020204" pitchFamily="34" charset="-122"/>
                <a:ea typeface="微软雅黑" panose="020B0503020204020204" pitchFamily="34" charset="-122"/>
              </a:rPr>
              <a:t>控件</a:t>
            </a: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&lt;/TableLayout&gt;</a:t>
            </a:r>
            <a:endParaRPr lang="en-US" altLang="zh-CN" sz="1600">
              <a:solidFill>
                <a:srgbClr val="0075CC"/>
              </a:solidFill>
              <a:latin typeface="微软雅黑" panose="020B0503020204020204" pitchFamily="34" charset="-122"/>
              <a:ea typeface="微软雅黑" panose="020B0503020204020204" pitchFamily="34" charset="-122"/>
            </a:endParaRPr>
          </a:p>
        </p:txBody>
      </p:sp>
      <p:sp>
        <p:nvSpPr>
          <p:cNvPr id="6" name="Title 1"/>
          <p:cNvSpPr txBox="1"/>
          <p:nvPr/>
        </p:nvSpPr>
        <p:spPr>
          <a:xfrm>
            <a:off x="1143635" y="266700"/>
            <a:ext cx="51225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TableLayout表格布局</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p:nvPr/>
        </p:nvSpPr>
        <p:spPr bwMode="auto">
          <a:xfrm>
            <a:off x="910630" y="914153"/>
            <a:ext cx="10513168" cy="10801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a:solidFill>
                  <a:srgbClr val="0075CC"/>
                </a:solidFill>
                <a:latin typeface="微软雅黑" panose="020B0503020204020204" pitchFamily="34" charset="-122"/>
                <a:ea typeface="微软雅黑" panose="020B0503020204020204" pitchFamily="34" charset="-122"/>
                <a:cs typeface="+mn-ea"/>
              </a:rPr>
              <a:t>TableLayout</a:t>
            </a:r>
            <a:r>
              <a:rPr lang="zh-CN" altLang="en-US" sz="2000">
                <a:solidFill>
                  <a:srgbClr val="0075CC"/>
                </a:solidFill>
                <a:latin typeface="微软雅黑" panose="020B0503020204020204" pitchFamily="34" charset="-122"/>
                <a:ea typeface="微软雅黑" panose="020B0503020204020204" pitchFamily="34" charset="-122"/>
                <a:cs typeface="+mn-ea"/>
              </a:rPr>
              <a:t>继承自</a:t>
            </a:r>
            <a:r>
              <a:rPr lang="en-US" altLang="zh-CN" sz="2000">
                <a:solidFill>
                  <a:srgbClr val="0075CC"/>
                </a:solidFill>
                <a:latin typeface="微软雅黑" panose="020B0503020204020204" pitchFamily="34" charset="-122"/>
                <a:ea typeface="微软雅黑" panose="020B0503020204020204" pitchFamily="34" charset="-122"/>
                <a:cs typeface="+mn-ea"/>
              </a:rPr>
              <a:t>LinearLayout</a:t>
            </a:r>
            <a:r>
              <a:rPr lang="zh-CN" altLang="en-US" sz="2000">
                <a:solidFill>
                  <a:srgbClr val="0075CC"/>
                </a:solidFill>
                <a:latin typeface="微软雅黑" panose="020B0503020204020204" pitchFamily="34" charset="-122"/>
                <a:ea typeface="微软雅黑" panose="020B0503020204020204" pitchFamily="34" charset="-122"/>
                <a:cs typeface="+mn-ea"/>
              </a:rPr>
              <a:t>，因此它完全支持</a:t>
            </a:r>
            <a:r>
              <a:rPr lang="en-US" altLang="zh-CN" sz="2000">
                <a:solidFill>
                  <a:srgbClr val="0075CC"/>
                </a:solidFill>
                <a:latin typeface="微软雅黑" panose="020B0503020204020204" pitchFamily="34" charset="-122"/>
                <a:ea typeface="微软雅黑" panose="020B0503020204020204" pitchFamily="34" charset="-122"/>
                <a:cs typeface="+mn-ea"/>
              </a:rPr>
              <a:t>LinearLayout</a:t>
            </a:r>
            <a:r>
              <a:rPr lang="zh-CN" altLang="en-US" sz="2000">
                <a:solidFill>
                  <a:srgbClr val="0075CC"/>
                </a:solidFill>
                <a:latin typeface="微软雅黑" panose="020B0503020204020204" pitchFamily="34" charset="-122"/>
                <a:ea typeface="微软雅黑" panose="020B0503020204020204" pitchFamily="34" charset="-122"/>
                <a:cs typeface="+mn-ea"/>
              </a:rPr>
              <a:t>所支持的属性</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此外它</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还有其他的常用</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属性，这些常用属性如下表</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所</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rPr>
              <a:t>示。</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7" name="矩形 6"/>
          <p:cNvSpPr>
            <a:spLocks noChangeArrowheads="1"/>
          </p:cNvSpPr>
          <p:nvPr/>
        </p:nvSpPr>
        <p:spPr bwMode="auto">
          <a:xfrm>
            <a:off x="2425104" y="2166862"/>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latin typeface="微软雅黑" panose="020B0503020204020204" pitchFamily="34" charset="-122"/>
                <a:ea typeface="微软雅黑" panose="020B0503020204020204" pitchFamily="34" charset="-122"/>
              </a:rPr>
              <a:t>表格布局属性</a:t>
            </a:r>
            <a:endParaRPr lang="zh-CN" altLang="en-US" sz="2000"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270670" y="2709714"/>
          <a:ext cx="4536504" cy="2232248"/>
        </p:xfrm>
        <a:graphic>
          <a:graphicData uri="http://schemas.openxmlformats.org/drawingml/2006/table">
            <a:tbl>
              <a:tblPr firstRow="1" bandRow="1">
                <a:tableStyleId>{B301B821-A1FF-4177-AEE7-76D212191A09}</a:tableStyleId>
              </a:tblPr>
              <a:tblGrid>
                <a:gridCol w="2664296"/>
                <a:gridCol w="1872208"/>
              </a:tblGrid>
              <a:tr h="500671">
                <a:tc>
                  <a:txBody>
                    <a:bodyPr/>
                    <a:lstStyle/>
                    <a:p>
                      <a:pPr algn="ctr"/>
                      <a:r>
                        <a:rPr lang="zh-CN" altLang="en-US" sz="1800" b="0" kern="1200" smtClean="0">
                          <a:latin typeface="微软雅黑" panose="020B0503020204020204" pitchFamily="34" charset="-122"/>
                          <a:ea typeface="微软雅黑" panose="020B0503020204020204" pitchFamily="34" charset="-122"/>
                        </a:rPr>
                        <a:t>属性名称</a:t>
                      </a:r>
                      <a:endParaRPr lang="zh-CN" altLang="en-US" sz="1800" b="0" kern="1200" dirty="0">
                        <a:solidFill>
                          <a:schemeClr val="lt1"/>
                        </a:solidFill>
                        <a:latin typeface="微软雅黑" panose="020B0503020204020204" pitchFamily="34" charset="-122"/>
                        <a:ea typeface="微软雅黑" panose="020B0503020204020204" pitchFamily="34" charset="-122"/>
                        <a:cs typeface="+mn-cs"/>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latin typeface="微软雅黑" panose="020B0503020204020204" pitchFamily="34" charset="-122"/>
                          <a:ea typeface="微软雅黑" panose="020B0503020204020204" pitchFamily="34" charset="-122"/>
                        </a:rPr>
                        <a:t>功能描述</a:t>
                      </a:r>
                      <a:endParaRPr lang="en-US" altLang="zh-CN" sz="1800" b="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r h="618006">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android:stretchColumns</a:t>
                      </a:r>
                      <a:endParaRPr lang="zh-CN" altLang="en-US" sz="16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rPr>
                        <a:t>设置该列被拉伸</a:t>
                      </a:r>
                      <a:endParaRPr lang="en-US" altLang="zh-CN" sz="160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r h="559338">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android:shrinkColumns</a:t>
                      </a:r>
                      <a:endParaRPr lang="zh-CN" altLang="en-US" sz="16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rPr>
                        <a:t>设置该列被收缩</a:t>
                      </a:r>
                      <a:endParaRPr lang="en-US" altLang="zh-CN" sz="160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r h="554233">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android:collapseColumns</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rPr>
                        <a:t>设置该列被隐藏</a:t>
                      </a:r>
                      <a:endParaRPr lang="en-US" altLang="zh-CN" sz="160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bl>
          </a:graphicData>
        </a:graphic>
      </p:graphicFrame>
      <p:sp>
        <p:nvSpPr>
          <p:cNvPr id="9" name="矩形 8"/>
          <p:cNvSpPr>
            <a:spLocks noChangeArrowheads="1"/>
          </p:cNvSpPr>
          <p:nvPr/>
        </p:nvSpPr>
        <p:spPr bwMode="auto">
          <a:xfrm>
            <a:off x="7121921" y="2162518"/>
            <a:ext cx="3384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a:latin typeface="微软雅黑" panose="020B0503020204020204" pitchFamily="34" charset="-122"/>
                <a:ea typeface="微软雅黑" panose="020B0503020204020204" pitchFamily="34" charset="-122"/>
              </a:rPr>
              <a:t>表格</a:t>
            </a:r>
            <a:r>
              <a:rPr lang="zh-CN" altLang="en-US" sz="2000" smtClean="0">
                <a:latin typeface="微软雅黑" panose="020B0503020204020204" pitchFamily="34" charset="-122"/>
                <a:ea typeface="微软雅黑" panose="020B0503020204020204" pitchFamily="34" charset="-122"/>
              </a:rPr>
              <a:t>布局中控件的常用属性</a:t>
            </a:r>
            <a:endParaRPr lang="zh-CN" altLang="en-US" sz="2000"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6455246" y="2709714"/>
          <a:ext cx="4896544" cy="1659218"/>
        </p:xfrm>
        <a:graphic>
          <a:graphicData uri="http://schemas.openxmlformats.org/drawingml/2006/table">
            <a:tbl>
              <a:tblPr firstRow="1" bandRow="1">
                <a:tableStyleId>{B301B821-A1FF-4177-AEE7-76D212191A09}</a:tableStyleId>
              </a:tblPr>
              <a:tblGrid>
                <a:gridCol w="2448272"/>
                <a:gridCol w="2448272"/>
              </a:tblGrid>
              <a:tr h="504056">
                <a:tc>
                  <a:txBody>
                    <a:bodyPr/>
                    <a:lstStyle/>
                    <a:p>
                      <a:pPr algn="ctr"/>
                      <a:r>
                        <a:rPr lang="zh-CN" altLang="en-US" sz="1800" b="0" kern="1200" smtClean="0">
                          <a:latin typeface="微软雅黑" panose="020B0503020204020204" pitchFamily="34" charset="-122"/>
                          <a:ea typeface="微软雅黑" panose="020B0503020204020204" pitchFamily="34" charset="-122"/>
                        </a:rPr>
                        <a:t>属性名称</a:t>
                      </a:r>
                      <a:endParaRPr lang="zh-CN" altLang="en-US" sz="1800" b="0" kern="1200" dirty="0">
                        <a:solidFill>
                          <a:schemeClr val="lt1"/>
                        </a:solidFill>
                        <a:latin typeface="微软雅黑" panose="020B0503020204020204" pitchFamily="34" charset="-122"/>
                        <a:ea typeface="微软雅黑" panose="020B0503020204020204" pitchFamily="34" charset="-122"/>
                        <a:cs typeface="+mn-cs"/>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latin typeface="微软雅黑" panose="020B0503020204020204" pitchFamily="34" charset="-122"/>
                          <a:ea typeface="微软雅黑" panose="020B0503020204020204" pitchFamily="34" charset="-122"/>
                        </a:rPr>
                        <a:t>功能描述</a:t>
                      </a:r>
                      <a:endParaRPr lang="en-US" altLang="zh-CN" sz="1800" b="0" dirty="0" smtClean="0">
                        <a:latin typeface="微软雅黑" panose="020B0503020204020204" pitchFamily="34" charset="-122"/>
                        <a:ea typeface="微软雅黑" panose="020B0503020204020204" pitchFamily="34" charset="-122"/>
                      </a:endParaRPr>
                    </a:p>
                  </a:txBody>
                  <a:tcPr marL="91432" marR="91432" marT="45709" marB="45709" anchor="ctr">
                    <a:lnL w="12700" cap="flat" cmpd="sng" algn="ctr">
                      <a:solidFill>
                        <a:srgbClr val="006BA9"/>
                      </a:solidFill>
                      <a:prstDash val="solid"/>
                      <a:round/>
                      <a:headEnd type="none" w="med" len="med"/>
                      <a:tailEnd type="none" w="med" len="med"/>
                    </a:lnL>
                  </a:tcPr>
                </a:tc>
              </a:tr>
              <a:tr h="576064">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android:layout_column</a:t>
                      </a:r>
                      <a:endParaRPr lang="zh-CN" altLang="en-US" sz="16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rPr>
                        <a:t>设置该单元显示位置</a:t>
                      </a:r>
                      <a:endParaRPr lang="en-US" altLang="zh-CN" sz="1600" dirty="0" smtClean="0">
                        <a:latin typeface="微软雅黑" panose="020B0503020204020204" pitchFamily="34" charset="-122"/>
                        <a:ea typeface="微软雅黑" panose="020B0503020204020204" pitchFamily="34" charset="-122"/>
                      </a:endParaRPr>
                    </a:p>
                  </a:txBody>
                  <a:tcPr marL="91432" marR="91432" marT="45709" marB="45709" anchor="ctr">
                    <a:lnL w="12700" cap="flat" cmpd="sng" algn="ctr">
                      <a:solidFill>
                        <a:srgbClr val="006BA9"/>
                      </a:solidFill>
                      <a:prstDash val="solid"/>
                      <a:round/>
                      <a:headEnd type="none" w="med" len="med"/>
                      <a:tailEnd type="none" w="med" len="med"/>
                    </a:lnL>
                  </a:tcPr>
                </a:tc>
              </a:tr>
              <a:tr h="504056">
                <a:tc>
                  <a:txBody>
                    <a:bodyPr/>
                    <a:lstStyle/>
                    <a:p>
                      <a:pPr algn="l"/>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android:layout_span</a:t>
                      </a:r>
                      <a:endParaRPr lang="zh-CN" altLang="en-US" sz="1600" b="0" dirty="0">
                        <a:latin typeface="微软雅黑" panose="020B0503020204020204" pitchFamily="34" charset="-122"/>
                        <a:ea typeface="微软雅黑" panose="020B0503020204020204" pitchFamily="34" charset="-122"/>
                        <a:cs typeface="Times New Roman" panose="02020603050405020304" pitchFamily="18" charset="0"/>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pitchFamily="34" charset="-122"/>
                          <a:ea typeface="微软雅黑" panose="020B0503020204020204" pitchFamily="34" charset="-122"/>
                        </a:rPr>
                        <a:t>设置该单元格占据几行，默认为</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行</a:t>
                      </a:r>
                      <a:endParaRPr lang="en-US" altLang="zh-CN" sz="1600" dirty="0" smtClean="0">
                        <a:latin typeface="微软雅黑" panose="020B0503020204020204" pitchFamily="34" charset="-122"/>
                        <a:ea typeface="微软雅黑" panose="020B0503020204020204" pitchFamily="34" charset="-122"/>
                      </a:endParaRPr>
                    </a:p>
                  </a:txBody>
                  <a:tcPr marL="91432" marR="91432" marT="45709" marB="45709" anchor="ctr">
                    <a:lnL w="12700" cap="flat" cmpd="sng" algn="ctr">
                      <a:solidFill>
                        <a:srgbClr val="006BA9"/>
                      </a:solidFill>
                      <a:prstDash val="solid"/>
                      <a:round/>
                      <a:headEnd type="none" w="med" len="med"/>
                      <a:tailEnd type="none" w="med" len="med"/>
                    </a:lnL>
                  </a:tcPr>
                </a:tc>
              </a:tr>
            </a:tbl>
          </a:graphicData>
        </a:graphic>
      </p:graphicFrame>
      <p:sp>
        <p:nvSpPr>
          <p:cNvPr id="2" name="Title 1"/>
          <p:cNvSpPr txBox="1"/>
          <p:nvPr/>
        </p:nvSpPr>
        <p:spPr>
          <a:xfrm>
            <a:off x="1143635" y="266700"/>
            <a:ext cx="51225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TableLayout表格布局</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909514"/>
            <a:ext cx="9793088" cy="3785652"/>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接下来，我们</a:t>
            </a:r>
            <a:r>
              <a:rPr lang="zh-CN" altLang="en-US" sz="1800">
                <a:solidFill>
                  <a:srgbClr val="0075CC"/>
                </a:solidFill>
                <a:latin typeface="微软雅黑" panose="020B0503020204020204" pitchFamily="34" charset="-122"/>
                <a:ea typeface="微软雅黑" panose="020B0503020204020204" pitchFamily="34" charset="-122"/>
              </a:rPr>
              <a:t>通过一个案例来讲解如何设置</a:t>
            </a:r>
            <a:r>
              <a:rPr lang="en-US" altLang="zh-CN" sz="1800">
                <a:solidFill>
                  <a:srgbClr val="0075CC"/>
                </a:solidFill>
                <a:latin typeface="微软雅黑" panose="020B0503020204020204" pitchFamily="34" charset="-122"/>
                <a:ea typeface="微软雅黑" panose="020B0503020204020204" pitchFamily="34" charset="-122"/>
              </a:rPr>
              <a:t>3</a:t>
            </a:r>
            <a:r>
              <a:rPr lang="zh-CN" altLang="en-US" sz="1800">
                <a:solidFill>
                  <a:srgbClr val="0075CC"/>
                </a:solidFill>
                <a:latin typeface="微软雅黑" panose="020B0503020204020204" pitchFamily="34" charset="-122"/>
                <a:ea typeface="微软雅黑" panose="020B0503020204020204" pitchFamily="34" charset="-122"/>
              </a:rPr>
              <a:t>行</a:t>
            </a:r>
            <a:r>
              <a:rPr lang="en-US" altLang="zh-CN" sz="1800">
                <a:solidFill>
                  <a:srgbClr val="0075CC"/>
                </a:solidFill>
                <a:latin typeface="微软雅黑" panose="020B0503020204020204" pitchFamily="34" charset="-122"/>
                <a:ea typeface="微软雅黑" panose="020B0503020204020204" pitchFamily="34" charset="-122"/>
              </a:rPr>
              <a:t>3</a:t>
            </a:r>
            <a:r>
              <a:rPr lang="zh-CN" altLang="en-US" sz="1800">
                <a:solidFill>
                  <a:srgbClr val="0075CC"/>
                </a:solidFill>
                <a:latin typeface="微软雅黑" panose="020B0503020204020204" pitchFamily="34" charset="-122"/>
                <a:ea typeface="微软雅黑" panose="020B0503020204020204" pitchFamily="34" charset="-122"/>
              </a:rPr>
              <a:t>列的表格</a:t>
            </a:r>
            <a:r>
              <a:rPr lang="zh-CN" altLang="en-US" sz="1800">
                <a:solidFill>
                  <a:srgbClr val="595959"/>
                </a:solidFill>
                <a:latin typeface="微软雅黑" panose="020B0503020204020204" pitchFamily="34" charset="-122"/>
                <a:ea typeface="微软雅黑" panose="020B0503020204020204" pitchFamily="34" charset="-122"/>
              </a:rPr>
              <a:t>。本案例中使用了表格布局</a:t>
            </a:r>
            <a:r>
              <a:rPr lang="en-US" altLang="zh-CN" sz="1800">
                <a:solidFill>
                  <a:srgbClr val="595959"/>
                </a:solidFill>
                <a:latin typeface="微软雅黑" panose="020B0503020204020204" pitchFamily="34" charset="-122"/>
                <a:ea typeface="微软雅黑" panose="020B0503020204020204" pitchFamily="34" charset="-122"/>
              </a:rPr>
              <a:t>TableLayout</a:t>
            </a:r>
            <a:r>
              <a:rPr lang="zh-CN" altLang="en-US" sz="1800">
                <a:solidFill>
                  <a:srgbClr val="595959"/>
                </a:solidFill>
                <a:latin typeface="微软雅黑" panose="020B0503020204020204" pitchFamily="34" charset="-122"/>
                <a:ea typeface="微软雅黑" panose="020B0503020204020204" pitchFamily="34" charset="-122"/>
              </a:rPr>
              <a:t>，在表格布局中放置了</a:t>
            </a:r>
            <a:r>
              <a:rPr lang="en-US" altLang="zh-CN" sz="1800">
                <a:solidFill>
                  <a:srgbClr val="595959"/>
                </a:solidFill>
                <a:latin typeface="微软雅黑" panose="020B0503020204020204" pitchFamily="34" charset="-122"/>
                <a:ea typeface="微软雅黑" panose="020B0503020204020204" pitchFamily="34" charset="-122"/>
              </a:rPr>
              <a:t>5</a:t>
            </a:r>
            <a:r>
              <a:rPr lang="zh-CN" altLang="en-US" sz="1800">
                <a:solidFill>
                  <a:srgbClr val="595959"/>
                </a:solidFill>
                <a:latin typeface="微软雅黑" panose="020B0503020204020204" pitchFamily="34" charset="-122"/>
                <a:ea typeface="微软雅黑" panose="020B0503020204020204" pitchFamily="34" charset="-122"/>
              </a:rPr>
              <a:t>个按钮，将这</a:t>
            </a:r>
            <a:r>
              <a:rPr lang="en-US" altLang="zh-CN" sz="1800">
                <a:solidFill>
                  <a:srgbClr val="595959"/>
                </a:solidFill>
                <a:latin typeface="微软雅黑" panose="020B0503020204020204" pitchFamily="34" charset="-122"/>
                <a:ea typeface="微软雅黑" panose="020B0503020204020204" pitchFamily="34" charset="-122"/>
              </a:rPr>
              <a:t>5</a:t>
            </a:r>
            <a:r>
              <a:rPr lang="zh-CN" altLang="en-US" sz="1800">
                <a:solidFill>
                  <a:srgbClr val="595959"/>
                </a:solidFill>
                <a:latin typeface="微软雅黑" panose="020B0503020204020204" pitchFamily="34" charset="-122"/>
                <a:ea typeface="微软雅黑" panose="020B0503020204020204" pitchFamily="34" charset="-122"/>
              </a:rPr>
              <a:t>个按钮按照</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行</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列的形式进行排列，界面的</a:t>
            </a:r>
            <a:r>
              <a:rPr lang="zh-CN" altLang="en-US" sz="1800" smtClean="0">
                <a:solidFill>
                  <a:srgbClr val="595959"/>
                </a:solidFill>
                <a:latin typeface="微软雅黑" panose="020B0503020204020204" pitchFamily="34" charset="-122"/>
                <a:ea typeface="微软雅黑" panose="020B0503020204020204" pitchFamily="34" charset="-122"/>
              </a:rPr>
              <a:t>效果如下图所</a:t>
            </a:r>
            <a:r>
              <a:rPr lang="zh-CN" altLang="en-US" sz="1800">
                <a:solidFill>
                  <a:srgbClr val="595959"/>
                </a:solidFill>
                <a:latin typeface="微软雅黑" panose="020B0503020204020204" pitchFamily="34" charset="-122"/>
                <a:ea typeface="微软雅黑" panose="020B0503020204020204" pitchFamily="34" charset="-122"/>
              </a:rPr>
              <a:t>示</a:t>
            </a:r>
            <a:r>
              <a:rPr lang="zh-CN" altLang="en-US" sz="1800" smtClean="0">
                <a:solidFill>
                  <a:srgbClr val="595959"/>
                </a:solidFill>
                <a:latin typeface="微软雅黑" panose="020B0503020204020204" pitchFamily="34" charset="-122"/>
                <a:ea typeface="微软雅黑" panose="020B0503020204020204" pitchFamily="34" charset="-122"/>
              </a:rPr>
              <a:t>。</a:t>
            </a:r>
            <a:endParaRPr lang="en-US" altLang="zh-CN" sz="1800" smtClean="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180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800" b="1" smtClean="0">
                <a:latin typeface="微软雅黑" panose="020B0503020204020204" pitchFamily="34" charset="-122"/>
                <a:ea typeface="微软雅黑" panose="020B0503020204020204" pitchFamily="34" charset="-122"/>
              </a:rPr>
              <a:t>（</a:t>
            </a:r>
            <a:r>
              <a:rPr lang="en-US" altLang="zh-CN" sz="1800" b="1" smtClean="0">
                <a:latin typeface="微软雅黑" panose="020B0503020204020204" pitchFamily="34" charset="-122"/>
                <a:ea typeface="微软雅黑" panose="020B0503020204020204" pitchFamily="34" charset="-122"/>
              </a:rPr>
              <a:t>1</a:t>
            </a:r>
            <a:r>
              <a:rPr lang="zh-CN" altLang="en-US" sz="1800" b="1" smtClean="0">
                <a:latin typeface="微软雅黑" panose="020B0503020204020204" pitchFamily="34" charset="-122"/>
                <a:ea typeface="微软雅黑" panose="020B0503020204020204" pitchFamily="34" charset="-122"/>
              </a:rPr>
              <a:t>）创建程序</a:t>
            </a:r>
            <a:endParaRPr lang="en-US" altLang="zh-CN" sz="1800" b="1" smtClean="0">
              <a:latin typeface="微软雅黑" panose="020B0503020204020204" pitchFamily="34" charset="-122"/>
              <a:ea typeface="微软雅黑" panose="020B0503020204020204" pitchFamily="34" charset="-122"/>
            </a:endParaRPr>
          </a:p>
          <a:p>
            <a:pPr>
              <a:lnSpc>
                <a:spcPct val="150000"/>
              </a:lnSpc>
            </a:pPr>
            <a:r>
              <a:rPr lang="zh-CN" altLang="en-US" sz="1600">
                <a:solidFill>
                  <a:srgbClr val="0075CC"/>
                </a:solidFill>
                <a:latin typeface="微软雅黑" panose="020B0503020204020204" pitchFamily="34" charset="-122"/>
                <a:ea typeface="微软雅黑" panose="020B0503020204020204" pitchFamily="34" charset="-122"/>
              </a:rPr>
              <a:t>创建</a:t>
            </a:r>
            <a:r>
              <a:rPr lang="zh-CN" altLang="en-US" sz="1600">
                <a:solidFill>
                  <a:srgbClr val="595959"/>
                </a:solidFill>
                <a:latin typeface="微软雅黑" panose="020B0503020204020204" pitchFamily="34" charset="-122"/>
                <a:ea typeface="微软雅黑" panose="020B0503020204020204" pitchFamily="34" charset="-122"/>
              </a:rPr>
              <a:t>一个</a:t>
            </a:r>
            <a:r>
              <a:rPr lang="zh-CN" altLang="en-US" sz="1600">
                <a:solidFill>
                  <a:srgbClr val="0075CC"/>
                </a:solidFill>
                <a:latin typeface="微软雅黑" panose="020B0503020204020204" pitchFamily="34" charset="-122"/>
                <a:ea typeface="微软雅黑" panose="020B0503020204020204" pitchFamily="34" charset="-122"/>
              </a:rPr>
              <a:t>名为</a:t>
            </a:r>
            <a:r>
              <a:rPr lang="en-US" altLang="zh-CN" sz="1600">
                <a:solidFill>
                  <a:srgbClr val="0075CC"/>
                </a:solidFill>
                <a:latin typeface="微软雅黑" panose="020B0503020204020204" pitchFamily="34" charset="-122"/>
                <a:ea typeface="微软雅黑" panose="020B0503020204020204" pitchFamily="34" charset="-122"/>
              </a:rPr>
              <a:t>TableLayout</a:t>
            </a:r>
            <a:r>
              <a:rPr lang="zh-CN" altLang="en-US" sz="1600">
                <a:solidFill>
                  <a:srgbClr val="0075CC"/>
                </a:solidFill>
                <a:latin typeface="微软雅黑" panose="020B0503020204020204" pitchFamily="34" charset="-122"/>
                <a:ea typeface="微软雅黑" panose="020B0503020204020204" pitchFamily="34" charset="-122"/>
              </a:rPr>
              <a:t>的应用程序</a:t>
            </a:r>
            <a:r>
              <a:rPr lang="zh-CN" altLang="en-US" sz="1600">
                <a:solidFill>
                  <a:srgbClr val="595959"/>
                </a:solidFill>
                <a:latin typeface="微软雅黑" panose="020B0503020204020204" pitchFamily="34" charset="-122"/>
                <a:ea typeface="微软雅黑" panose="020B0503020204020204" pitchFamily="34" charset="-122"/>
              </a:rPr>
              <a:t>，指定</a:t>
            </a:r>
            <a:r>
              <a:rPr lang="zh-CN" altLang="en-US" sz="1600">
                <a:solidFill>
                  <a:srgbClr val="0075CC"/>
                </a:solidFill>
                <a:latin typeface="微软雅黑" panose="020B0503020204020204" pitchFamily="34" charset="-122"/>
                <a:ea typeface="微软雅黑" panose="020B0503020204020204" pitchFamily="34" charset="-122"/>
              </a:rPr>
              <a:t>包名为</a:t>
            </a:r>
            <a:r>
              <a:rPr lang="en-US" altLang="zh-CN" sz="1600" smtClean="0">
                <a:solidFill>
                  <a:srgbClr val="0075CC"/>
                </a:solidFill>
                <a:latin typeface="微软雅黑" panose="020B0503020204020204" pitchFamily="34" charset="-122"/>
                <a:ea typeface="微软雅黑" panose="020B0503020204020204" pitchFamily="34" charset="-122"/>
              </a:rPr>
              <a:t>cn.itcast.tablelayout</a:t>
            </a:r>
            <a:r>
              <a:rPr lang="zh-CN" altLang="en-US" sz="1600" smtClean="0">
                <a:solidFill>
                  <a:srgbClr val="595959"/>
                </a:solidFill>
                <a:latin typeface="微软雅黑" panose="020B0503020204020204" pitchFamily="34" charset="-122"/>
                <a:ea typeface="微软雅黑" panose="020B0503020204020204" pitchFamily="34" charset="-122"/>
              </a:rPr>
              <a:t>。</a:t>
            </a:r>
            <a:endParaRPr lang="en-US" altLang="zh-CN" sz="160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2</a:t>
            </a:r>
            <a:r>
              <a:rPr lang="zh-CN" altLang="en-US" sz="1800" b="1">
                <a:latin typeface="微软雅黑" panose="020B0503020204020204" pitchFamily="34" charset="-122"/>
                <a:ea typeface="微软雅黑" panose="020B0503020204020204" pitchFamily="34" charset="-122"/>
              </a:rPr>
              <a:t>）放置界面控件</a:t>
            </a:r>
            <a:endParaRPr lang="zh-CN" altLang="en-US" sz="1800" b="1">
              <a:latin typeface="微软雅黑" panose="020B0503020204020204" pitchFamily="34" charset="-122"/>
              <a:ea typeface="微软雅黑" panose="020B0503020204020204" pitchFamily="34" charset="-122"/>
            </a:endParaRP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activity_main.xml</a:t>
            </a:r>
            <a:r>
              <a:rPr lang="zh-CN" altLang="en-US" sz="1800">
                <a:solidFill>
                  <a:srgbClr val="595959"/>
                </a:solidFill>
                <a:latin typeface="微软雅黑" panose="020B0503020204020204" pitchFamily="34" charset="-122"/>
                <a:ea typeface="微软雅黑" panose="020B0503020204020204" pitchFamily="34" charset="-122"/>
              </a:rPr>
              <a:t>文件的</a:t>
            </a:r>
            <a:r>
              <a:rPr lang="en-US" altLang="zh-CN" sz="1800">
                <a:solidFill>
                  <a:srgbClr val="595959"/>
                </a:solidFill>
                <a:latin typeface="微软雅黑" panose="020B0503020204020204" pitchFamily="34" charset="-122"/>
                <a:ea typeface="微软雅黑" panose="020B0503020204020204" pitchFamily="34" charset="-122"/>
              </a:rPr>
              <a:t>TableLayout</a:t>
            </a:r>
            <a:r>
              <a:rPr lang="zh-CN" altLang="en-US" sz="1800">
                <a:solidFill>
                  <a:srgbClr val="595959"/>
                </a:solidFill>
                <a:latin typeface="微软雅黑" panose="020B0503020204020204" pitchFamily="34" charset="-122"/>
                <a:ea typeface="微软雅黑" panose="020B0503020204020204" pitchFamily="34" charset="-122"/>
              </a:rPr>
              <a:t>布局中</a:t>
            </a:r>
            <a:r>
              <a:rPr lang="zh-CN" altLang="en-US" sz="1800">
                <a:solidFill>
                  <a:srgbClr val="0075CC"/>
                </a:solidFill>
                <a:latin typeface="微软雅黑" panose="020B0503020204020204" pitchFamily="34" charset="-122"/>
                <a:ea typeface="微软雅黑" panose="020B0503020204020204" pitchFamily="34" charset="-122"/>
              </a:rPr>
              <a:t>放置</a:t>
            </a:r>
            <a:r>
              <a:rPr lang="en-US" altLang="zh-CN" sz="1800">
                <a:solidFill>
                  <a:srgbClr val="0075CC"/>
                </a:solidFill>
                <a:latin typeface="微软雅黑" panose="020B0503020204020204" pitchFamily="34" charset="-122"/>
                <a:ea typeface="微软雅黑" panose="020B0503020204020204" pitchFamily="34" charset="-122"/>
              </a:rPr>
              <a:t>3</a:t>
            </a:r>
            <a:r>
              <a:rPr lang="zh-CN" altLang="en-US" sz="1800">
                <a:solidFill>
                  <a:srgbClr val="0075CC"/>
                </a:solidFill>
                <a:latin typeface="微软雅黑" panose="020B0503020204020204" pitchFamily="34" charset="-122"/>
                <a:ea typeface="微软雅黑" panose="020B0503020204020204" pitchFamily="34" charset="-122"/>
              </a:rPr>
              <a:t>个</a:t>
            </a:r>
            <a:r>
              <a:rPr lang="en-US" altLang="zh-CN" sz="1800">
                <a:solidFill>
                  <a:srgbClr val="0075CC"/>
                </a:solidFill>
                <a:latin typeface="微软雅黑" panose="020B0503020204020204" pitchFamily="34" charset="-122"/>
                <a:ea typeface="微软雅黑" panose="020B0503020204020204" pitchFamily="34" charset="-122"/>
              </a:rPr>
              <a:t>TableRow</a:t>
            </a:r>
            <a:r>
              <a:rPr lang="zh-CN" altLang="en-US" sz="1800">
                <a:solidFill>
                  <a:srgbClr val="0075CC"/>
                </a:solidFill>
                <a:latin typeface="微软雅黑" panose="020B0503020204020204" pitchFamily="34" charset="-122"/>
                <a:ea typeface="微软雅黑" panose="020B0503020204020204" pitchFamily="34" charset="-122"/>
              </a:rPr>
              <a:t>布局</a:t>
            </a:r>
            <a:r>
              <a:rPr lang="zh-CN" altLang="en-US" sz="1800" smtClean="0">
                <a:solidFill>
                  <a:srgbClr val="595959"/>
                </a:solidFill>
                <a:latin typeface="微软雅黑" panose="020B0503020204020204" pitchFamily="34" charset="-122"/>
                <a:ea typeface="微软雅黑" panose="020B0503020204020204" pitchFamily="34" charset="-122"/>
              </a:rPr>
              <a:t>，</a:t>
            </a:r>
            <a:endParaRPr lang="en-US" altLang="zh-CN" sz="180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在</a:t>
            </a:r>
            <a:r>
              <a:rPr lang="en-US" altLang="zh-CN" sz="1800">
                <a:solidFill>
                  <a:srgbClr val="0075CC"/>
                </a:solidFill>
                <a:latin typeface="微软雅黑" panose="020B0503020204020204" pitchFamily="34" charset="-122"/>
                <a:ea typeface="微软雅黑" panose="020B0503020204020204" pitchFamily="34" charset="-122"/>
              </a:rPr>
              <a:t>TableRow</a:t>
            </a:r>
            <a:r>
              <a:rPr lang="zh-CN" altLang="en-US" sz="1800">
                <a:solidFill>
                  <a:srgbClr val="0075CC"/>
                </a:solidFill>
                <a:latin typeface="微软雅黑" panose="020B0503020204020204" pitchFamily="34" charset="-122"/>
                <a:ea typeface="微软雅黑" panose="020B0503020204020204" pitchFamily="34" charset="-122"/>
              </a:rPr>
              <a:t>布局中添加不同数量的</a:t>
            </a:r>
            <a:r>
              <a:rPr lang="zh-CN" altLang="en-US" sz="1800" smtClean="0">
                <a:solidFill>
                  <a:srgbClr val="0075CC"/>
                </a:solidFill>
                <a:latin typeface="微软雅黑" panose="020B0503020204020204" pitchFamily="34" charset="-122"/>
                <a:ea typeface="微软雅黑" panose="020B0503020204020204" pitchFamily="34" charset="-122"/>
              </a:rPr>
              <a:t>按钮</a:t>
            </a:r>
            <a:r>
              <a:rPr lang="zh-CN" altLang="en-US" sz="1600" smtClean="0">
                <a:solidFill>
                  <a:srgbClr val="595959"/>
                </a:solidFill>
                <a:latin typeface="微软雅黑" panose="020B0503020204020204" pitchFamily="34" charset="-122"/>
                <a:ea typeface="微软雅黑" panose="020B0503020204020204" pitchFamily="34" charset="-122"/>
              </a:rPr>
              <a:t>。</a:t>
            </a:r>
            <a:endParaRPr lang="zh-CN" altLang="en-US" sz="1600">
              <a:solidFill>
                <a:srgbClr val="595959"/>
              </a:solidFill>
              <a:latin typeface="微软雅黑" panose="020B0503020204020204" pitchFamily="34" charset="-122"/>
              <a:ea typeface="微软雅黑" panose="020B0503020204020204" pitchFamily="34" charset="-122"/>
            </a:endParaRPr>
          </a:p>
        </p:txBody>
      </p:sp>
      <p:sp>
        <p:nvSpPr>
          <p:cNvPr id="10" name="原创设计师QQ598969553          _7"/>
          <p:cNvSpPr txBox="1"/>
          <p:nvPr/>
        </p:nvSpPr>
        <p:spPr>
          <a:xfrm>
            <a:off x="1630710" y="5085978"/>
            <a:ext cx="1257407" cy="400110"/>
          </a:xfrm>
          <a:prstGeom prst="rect">
            <a:avLst/>
          </a:prstGeom>
          <a:noFill/>
        </p:spPr>
        <p:txBody>
          <a:bodyPr wrap="square" rtlCol="0">
            <a:spAutoFit/>
          </a:bodyPr>
          <a:lstStyle/>
          <a:p>
            <a:pPr lvl="0" algn="ctr" defTabSz="1216660">
              <a:spcBef>
                <a:spcPct val="20000"/>
              </a:spcBef>
              <a:defRPr/>
            </a:pPr>
            <a:r>
              <a:rPr lang="zh-CN" altLang="en-US" sz="2000" b="1" smtClean="0">
                <a:solidFill>
                  <a:schemeClr val="bg1"/>
                </a:solidFill>
                <a:latin typeface="微软雅黑" panose="020B0503020204020204" pitchFamily="34" charset="-122"/>
                <a:ea typeface="微软雅黑" panose="020B0503020204020204" pitchFamily="34" charset="-122"/>
                <a:cs typeface="+mn-ea"/>
                <a:sym typeface="+mn-lt"/>
              </a:rPr>
              <a:t>注 意</a:t>
            </a:r>
            <a:endParaRPr lang="zh-CN" altLang="en-US" sz="2000" b="1" dirty="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9927" y="2005849"/>
            <a:ext cx="2520280" cy="3966377"/>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6" name="Title 1"/>
          <p:cNvSpPr txBox="1"/>
          <p:nvPr/>
        </p:nvSpPr>
        <p:spPr>
          <a:xfrm>
            <a:off x="1143635" y="266700"/>
            <a:ext cx="51225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TableLayout表格布局</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055708"/>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976106"/>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90668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3119265" y="4832957"/>
            <a:ext cx="1192190" cy="613061"/>
            <a:chOff x="2215144" y="4135856"/>
            <a:chExt cx="1244730" cy="842781"/>
          </a:xfrm>
        </p:grpSpPr>
        <p:sp>
          <p:nvSpPr>
            <p:cNvPr id="55" name="平行四边形 54"/>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6" name="文本框 12"/>
            <p:cNvSpPr txBox="1"/>
            <p:nvPr/>
          </p:nvSpPr>
          <p:spPr>
            <a:xfrm>
              <a:off x="2393075" y="4169272"/>
              <a:ext cx="1066799" cy="803896"/>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33529"/>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smtClean="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View</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视图</a:t>
              </a:r>
              <a:endParaRPr lang="en-GB" altLang="zh-CN" sz="200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959280"/>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smtClean="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界面</a:t>
              </a:r>
              <a:r>
                <a:rPr lang="zh-CN" altLang="en-US" sz="200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编写方式</a:t>
              </a:r>
              <a:endParaRPr lang="en-GB" altLang="zh-CN" sz="200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885031"/>
            <a:ext cx="5142331" cy="613062"/>
            <a:chOff x="4315150" y="2341731"/>
            <a:chExt cx="3857250" cy="540057"/>
          </a:xfrm>
        </p:grpSpPr>
        <p:sp>
          <p:nvSpPr>
            <p:cNvPr id="67" name="矩形 66"/>
            <p:cNvSpPr/>
            <p:nvPr/>
          </p:nvSpPr>
          <p:spPr>
            <a:xfrm>
              <a:off x="4841197" y="2424395"/>
              <a:ext cx="2827146" cy="332129"/>
            </a:xfrm>
            <a:prstGeom prst="rect">
              <a:avLst/>
            </a:prstGeom>
            <a:ln w="15875">
              <a:noFill/>
            </a:ln>
          </p:spPr>
          <p:txBody>
            <a:bodyPr wrap="square" lIns="68580" tIns="34290" rIns="68580" bIns="34290">
              <a:spAutoFit/>
            </a:bodyPr>
            <a:lstStyle/>
            <a:p>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界面</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布局的</a:t>
              </a:r>
              <a:r>
                <a:rPr lang="zh-CN" altLang="en-US" sz="200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通用属性</a:t>
              </a:r>
              <a:endParaRPr lang="en-GB" altLang="zh-CN" sz="200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9" name="组合 68"/>
          <p:cNvGrpSpPr/>
          <p:nvPr/>
        </p:nvGrpSpPr>
        <p:grpSpPr>
          <a:xfrm>
            <a:off x="4024817" y="4810782"/>
            <a:ext cx="5142331" cy="613062"/>
            <a:chOff x="4315150" y="3035884"/>
            <a:chExt cx="3857250" cy="540057"/>
          </a:xfrm>
        </p:grpSpPr>
        <p:sp>
          <p:nvSpPr>
            <p:cNvPr id="70" name="矩形 69"/>
            <p:cNvSpPr/>
            <p:nvPr/>
          </p:nvSpPr>
          <p:spPr>
            <a:xfrm>
              <a:off x="4841196" y="3118548"/>
              <a:ext cx="2827147" cy="331154"/>
            </a:xfrm>
            <a:prstGeom prst="rect">
              <a:avLst/>
            </a:prstGeom>
            <a:ln w="15875">
              <a:noFill/>
            </a:ln>
          </p:spPr>
          <p:txBody>
            <a:bodyPr wrap="square" lIns="68580" tIns="34290" rIns="68580" bIns="34290">
              <a:spAutoFit/>
            </a:bodyPr>
            <a:lstStyle/>
            <a:p>
              <a:r>
                <a:rPr lang="zh-CN" altLang="en-US" sz="2000" dirty="0" smtClean="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线性</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1003588"/>
            <a:ext cx="9793088" cy="553998"/>
          </a:xfrm>
          <a:prstGeom prst="rect">
            <a:avLst/>
          </a:prstGeom>
        </p:spPr>
        <p:txBody>
          <a:bodyPr wrap="square">
            <a:spAutoFit/>
          </a:bodyPr>
          <a:lstStyle/>
          <a:p>
            <a:pPr>
              <a:lnSpc>
                <a:spcPct val="150000"/>
              </a:lnSpc>
            </a:pPr>
            <a:r>
              <a:rPr lang="zh-CN" altLang="en-US" sz="2000" smtClean="0">
                <a:solidFill>
                  <a:srgbClr val="595959"/>
                </a:solidFill>
                <a:latin typeface="微软雅黑" panose="020B0503020204020204" pitchFamily="34" charset="-122"/>
                <a:ea typeface="微软雅黑" panose="020B0503020204020204" pitchFamily="34" charset="-122"/>
              </a:rPr>
              <a:t>接下来</a:t>
            </a:r>
            <a:r>
              <a:rPr lang="zh-CN" altLang="en-US" sz="2000">
                <a:solidFill>
                  <a:srgbClr val="595959"/>
                </a:solidFill>
                <a:latin typeface="微软雅黑" panose="020B0503020204020204" pitchFamily="34" charset="-122"/>
                <a:ea typeface="微软雅黑" panose="020B0503020204020204" pitchFamily="34" charset="-122"/>
              </a:rPr>
              <a:t>我们通过表格布局</a:t>
            </a:r>
            <a:r>
              <a:rPr lang="en-US" altLang="zh-CN" sz="2000">
                <a:solidFill>
                  <a:srgbClr val="595959"/>
                </a:solidFill>
                <a:latin typeface="微软雅黑" panose="020B0503020204020204" pitchFamily="34" charset="-122"/>
                <a:ea typeface="微软雅黑" panose="020B0503020204020204" pitchFamily="34" charset="-122"/>
              </a:rPr>
              <a:t>TableLayout</a:t>
            </a:r>
            <a:r>
              <a:rPr lang="zh-CN" altLang="en-US" sz="2000">
                <a:solidFill>
                  <a:srgbClr val="595959"/>
                </a:solidFill>
                <a:latin typeface="微软雅黑" panose="020B0503020204020204" pitchFamily="34" charset="-122"/>
                <a:ea typeface="微软雅黑" panose="020B0503020204020204" pitchFamily="34" charset="-122"/>
              </a:rPr>
              <a:t>来</a:t>
            </a:r>
            <a:r>
              <a:rPr lang="zh-CN" altLang="en-US" sz="2000">
                <a:solidFill>
                  <a:srgbClr val="0075CC"/>
                </a:solidFill>
                <a:latin typeface="微软雅黑" panose="020B0503020204020204" pitchFamily="34" charset="-122"/>
                <a:ea typeface="微软雅黑" panose="020B0503020204020204" pitchFamily="34" charset="-122"/>
              </a:rPr>
              <a:t>搭建</a:t>
            </a:r>
            <a:r>
              <a:rPr lang="zh-CN" altLang="en-US" sz="2000" smtClean="0">
                <a:solidFill>
                  <a:srgbClr val="0075CC"/>
                </a:solidFill>
                <a:latin typeface="微软雅黑" panose="020B0503020204020204" pitchFamily="34" charset="-122"/>
                <a:ea typeface="微软雅黑" panose="020B0503020204020204" pitchFamily="34" charset="-122"/>
              </a:rPr>
              <a:t>一个计算器</a:t>
            </a:r>
            <a:r>
              <a:rPr lang="zh-CN" altLang="en-US" sz="2000">
                <a:solidFill>
                  <a:srgbClr val="0075CC"/>
                </a:solidFill>
                <a:latin typeface="微软雅黑" panose="020B0503020204020204" pitchFamily="34" charset="-122"/>
                <a:ea typeface="微软雅黑" panose="020B0503020204020204" pitchFamily="34" charset="-122"/>
              </a:rPr>
              <a:t>界面</a:t>
            </a:r>
            <a:r>
              <a:rPr lang="zh-CN" altLang="en-US" sz="2000" smtClean="0">
                <a:solidFill>
                  <a:srgbClr val="595959"/>
                </a:solidFill>
                <a:latin typeface="微软雅黑" panose="020B0503020204020204" pitchFamily="34" charset="-122"/>
                <a:ea typeface="微软雅黑" panose="020B0503020204020204" pitchFamily="34" charset="-122"/>
              </a:rPr>
              <a:t>，界面</a:t>
            </a:r>
            <a:r>
              <a:rPr lang="zh-CN" altLang="en-US" sz="2000">
                <a:solidFill>
                  <a:srgbClr val="595959"/>
                </a:solidFill>
                <a:latin typeface="微软雅黑" panose="020B0503020204020204" pitchFamily="34" charset="-122"/>
                <a:ea typeface="微软雅黑" panose="020B0503020204020204" pitchFamily="34" charset="-122"/>
              </a:rPr>
              <a:t>效果如下图所示。</a:t>
            </a:r>
            <a:endParaRPr lang="zh-CN" altLang="en-US" sz="2000">
              <a:solidFill>
                <a:srgbClr val="595959"/>
              </a:solidFill>
              <a:latin typeface="微软雅黑" panose="020B0503020204020204" pitchFamily="34" charset="-122"/>
              <a:ea typeface="微软雅黑" panose="020B0503020204020204" pitchFamily="34" charset="-122"/>
            </a:endParaRPr>
          </a:p>
        </p:txBody>
      </p:sp>
      <p:sp>
        <p:nvSpPr>
          <p:cNvPr id="6" name="椭圆 5"/>
          <p:cNvSpPr/>
          <p:nvPr/>
        </p:nvSpPr>
        <p:spPr bwMode="auto">
          <a:xfrm rot="574600">
            <a:off x="1488782" y="264687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8" name="TextBox 7"/>
          <p:cNvSpPr txBox="1">
            <a:spLocks noChangeArrowheads="1"/>
          </p:cNvSpPr>
          <p:nvPr/>
        </p:nvSpPr>
        <p:spPr bwMode="auto">
          <a:xfrm>
            <a:off x="1530157" y="267792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1" name="矩形 10"/>
          <p:cNvSpPr/>
          <p:nvPr/>
        </p:nvSpPr>
        <p:spPr>
          <a:xfrm>
            <a:off x="1977347" y="2636654"/>
            <a:ext cx="1419126"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lang="zh-CN" altLang="en-US" sz="1800" b="1" kern="0" smtClean="0">
                <a:solidFill>
                  <a:srgbClr val="0070C0"/>
                </a:solidFill>
                <a:latin typeface="微软雅黑" panose="020B0503020204020204" pitchFamily="34" charset="-122"/>
                <a:ea typeface="微软雅黑" panose="020B0503020204020204" pitchFamily="34" charset="-122"/>
              </a:rPr>
              <a:t>创建程序</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a:xfrm>
            <a:off x="1990750" y="3471106"/>
            <a:ext cx="140775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创建样式：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13" name="直接连接符 12"/>
          <p:cNvCxnSpPr/>
          <p:nvPr/>
        </p:nvCxnSpPr>
        <p:spPr>
          <a:xfrm>
            <a:off x="1908996" y="3069754"/>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14" name="直接连接符 13"/>
          <p:cNvCxnSpPr/>
          <p:nvPr/>
        </p:nvCxnSpPr>
        <p:spPr>
          <a:xfrm>
            <a:off x="1953223" y="3861842"/>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4" name="矩形 23"/>
          <p:cNvSpPr/>
          <p:nvPr/>
        </p:nvSpPr>
        <p:spPr>
          <a:xfrm>
            <a:off x="1990750" y="4811579"/>
            <a:ext cx="1745285" cy="417358"/>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放置界面控件：</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932884" y="5250411"/>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矩形 25"/>
          <p:cNvSpPr/>
          <p:nvPr/>
        </p:nvSpPr>
        <p:spPr>
          <a:xfrm>
            <a:off x="3630191" y="4100454"/>
            <a:ext cx="4697263" cy="112954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根布局</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TableLayout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TableRow</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布局</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在每个</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TableRow</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布局</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Button</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控件</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最后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TableRow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布局中放置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Button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控件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3357906" y="2277666"/>
            <a:ext cx="4489241" cy="77098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创建一个名</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Calculator</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的应用程序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cn.itcast.calculator</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椭圆 27"/>
          <p:cNvSpPr/>
          <p:nvPr/>
        </p:nvSpPr>
        <p:spPr bwMode="auto">
          <a:xfrm rot="574600">
            <a:off x="1488782" y="3468924"/>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29" name="TextBox 28"/>
          <p:cNvSpPr txBox="1">
            <a:spLocks noChangeArrowheads="1"/>
          </p:cNvSpPr>
          <p:nvPr/>
        </p:nvSpPr>
        <p:spPr bwMode="auto">
          <a:xfrm>
            <a:off x="1530157" y="3499980"/>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34" name="椭圆 33"/>
          <p:cNvSpPr/>
          <p:nvPr/>
        </p:nvSpPr>
        <p:spPr bwMode="auto">
          <a:xfrm rot="574600">
            <a:off x="1488782" y="4909084"/>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35" name="TextBox 34"/>
          <p:cNvSpPr txBox="1">
            <a:spLocks noChangeArrowheads="1"/>
          </p:cNvSpPr>
          <p:nvPr/>
        </p:nvSpPr>
        <p:spPr bwMode="auto">
          <a:xfrm>
            <a:off x="1530157" y="4940140"/>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0" name="Title 1"/>
          <p:cNvSpPr txBox="1"/>
          <p:nvPr/>
        </p:nvSpPr>
        <p:spPr>
          <a:xfrm>
            <a:off x="1143635" y="266700"/>
            <a:ext cx="494792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2.6.2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实战演练—计算器界面</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75526" y="2062003"/>
            <a:ext cx="2664296" cy="4193028"/>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2" name="矩形 21"/>
          <p:cNvSpPr/>
          <p:nvPr/>
        </p:nvSpPr>
        <p:spPr>
          <a:xfrm>
            <a:off x="3323755" y="3114490"/>
            <a:ext cx="4489241" cy="77098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表格中每行的样式</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rowStyle</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表格中按钮的样式</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btnStyle</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9218"/>
                                        </p:tgtEl>
                                        <p:attrNameLst>
                                          <p:attrName>style.visibility</p:attrName>
                                        </p:attrNameLst>
                                      </p:cBhvr>
                                      <p:to>
                                        <p:strVal val="visible"/>
                                      </p:to>
                                    </p:set>
                                    <p:animEffect transition="in" filter="wipe(left)">
                                      <p:cBhvr>
                                        <p:cTn id="5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2" grpId="0"/>
      <p:bldP spid="24" grpId="0"/>
      <p:bldP spid="26" grpId="0"/>
      <p:bldP spid="27" grpId="0"/>
      <p:bldP spid="28" grpId="0" animBg="1"/>
      <p:bldP spid="29" grpId="0"/>
      <p:bldP spid="34" grpId="0" animBg="1"/>
      <p:bldP spid="35"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5CC"/>
                </a:solidFill>
                <a:latin typeface="微软雅黑" panose="020B0503020204020204" pitchFamily="34" charset="-122"/>
                <a:ea typeface="微软雅黑" panose="020B0503020204020204" pitchFamily="34" charset="-122"/>
                <a:cs typeface="+mn-ea"/>
                <a:sym typeface="+mn-lt"/>
              </a:rPr>
              <a:t>帧</a:t>
            </a:r>
            <a:r>
              <a:rPr lang="zh-CN" altLang="en-US" sz="4800" b="1" smtClean="0">
                <a:solidFill>
                  <a:srgbClr val="595959"/>
                </a:solidFill>
                <a:latin typeface="微软雅黑" panose="020B0503020204020204" pitchFamily="34" charset="-122"/>
                <a:ea typeface="微软雅黑" panose="020B0503020204020204" pitchFamily="34" charset="-122"/>
                <a:cs typeface="+mn-ea"/>
                <a:sym typeface="+mn-lt"/>
              </a:rPr>
              <a:t>布局</a:t>
            </a:r>
            <a:endParaRPr lang="en-GB" altLang="zh-CN" sz="48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14686"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2.7</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2.7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帧布局</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4" y="2925738"/>
            <a:ext cx="5396403"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掌握</a:t>
            </a:r>
            <a:r>
              <a:rPr lang="zh-CN" altLang="en-US" sz="1800" smtClean="0">
                <a:solidFill>
                  <a:srgbClr val="0075CC"/>
                </a:solidFill>
                <a:latin typeface="微软雅黑" panose="020B0503020204020204" pitchFamily="34" charset="-122"/>
                <a:ea typeface="微软雅黑" panose="020B0503020204020204" pitchFamily="34" charset="-122"/>
              </a:rPr>
              <a:t>帧布局的语法格式与属性</a:t>
            </a:r>
            <a:r>
              <a:rPr lang="zh-CN" altLang="en-US" sz="1800" smtClean="0">
                <a:solidFill>
                  <a:srgbClr val="595959"/>
                </a:solidFill>
                <a:latin typeface="微软雅黑" panose="020B0503020204020204" pitchFamily="34" charset="-122"/>
                <a:ea typeface="微软雅黑" panose="020B0503020204020204" pitchFamily="34" charset="-122"/>
              </a:rPr>
              <a:t>，能够搭建霓虹灯界面</a:t>
            </a:r>
            <a:endParaRPr lang="zh-CN" altLang="en-US" sz="180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p:nvPr/>
        </p:nvSpPr>
        <p:spPr bwMode="auto">
          <a:xfrm>
            <a:off x="1187574" y="981522"/>
            <a:ext cx="9783092" cy="187220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a:solidFill>
                  <a:srgbClr val="0075CC"/>
                </a:solidFill>
                <a:latin typeface="微软雅黑" panose="020B0503020204020204" pitchFamily="34" charset="-122"/>
                <a:ea typeface="微软雅黑" panose="020B0503020204020204" pitchFamily="34" charset="-122"/>
                <a:cs typeface="+mn-ea"/>
              </a:rPr>
              <a:t>FrameLayout</a:t>
            </a:r>
            <a:r>
              <a:rPr lang="zh-CN" altLang="en-US" sz="2000">
                <a:solidFill>
                  <a:srgbClr val="0075CC"/>
                </a:solidFill>
                <a:latin typeface="微软雅黑" panose="020B0503020204020204" pitchFamily="34" charset="-122"/>
                <a:ea typeface="微软雅黑" panose="020B0503020204020204" pitchFamily="34" charset="-122"/>
                <a:cs typeface="+mn-ea"/>
              </a:rPr>
              <a:t>（帧布局）用于在屏幕上创建一块空白区域，</a:t>
            </a:r>
            <a:r>
              <a:rPr lang="zh-CN" altLang="en-US" sz="2000">
                <a:solidFill>
                  <a:srgbClr val="595959"/>
                </a:solidFill>
                <a:latin typeface="微软雅黑" panose="020B0503020204020204" pitchFamily="34" charset="-122"/>
                <a:ea typeface="微软雅黑" panose="020B0503020204020204" pitchFamily="34" charset="-122"/>
                <a:cs typeface="+mn-ea"/>
              </a:rPr>
              <a:t>添加到该区域中的每个子控件占一帧，这些帧会一个一个叠加在一起，后加入的控件会叠加在上一个控件上层。</a:t>
            </a:r>
            <a:r>
              <a:rPr lang="zh-CN" altLang="en-US" sz="2000">
                <a:solidFill>
                  <a:srgbClr val="0075CC"/>
                </a:solidFill>
                <a:latin typeface="微软雅黑" panose="020B0503020204020204" pitchFamily="34" charset="-122"/>
                <a:ea typeface="微软雅黑" panose="020B0503020204020204" pitchFamily="34" charset="-122"/>
                <a:cs typeface="+mn-ea"/>
              </a:rPr>
              <a:t>默认情况下，帧布局中的所有控件会与左上角对齐</a:t>
            </a:r>
            <a:r>
              <a:rPr lang="zh-CN" altLang="en-US" sz="2000">
                <a:solidFill>
                  <a:srgbClr val="595959"/>
                </a:solidFill>
                <a:latin typeface="微软雅黑" panose="020B0503020204020204" pitchFamily="34" charset="-122"/>
                <a:ea typeface="微软雅黑" panose="020B0503020204020204" pitchFamily="34" charset="-122"/>
                <a:cs typeface="+mn-ea"/>
              </a:rPr>
              <a:t>。在</a:t>
            </a:r>
            <a:r>
              <a:rPr lang="en-US" altLang="zh-CN" sz="2000">
                <a:solidFill>
                  <a:srgbClr val="595959"/>
                </a:solidFill>
                <a:latin typeface="微软雅黑" panose="020B0503020204020204" pitchFamily="34" charset="-122"/>
                <a:ea typeface="微软雅黑" panose="020B0503020204020204" pitchFamily="34" charset="-122"/>
                <a:cs typeface="+mn-ea"/>
              </a:rPr>
              <a:t>XML</a:t>
            </a:r>
            <a:r>
              <a:rPr lang="zh-CN" altLang="en-US" sz="2000">
                <a:solidFill>
                  <a:srgbClr val="595959"/>
                </a:solidFill>
                <a:latin typeface="微软雅黑" panose="020B0503020204020204" pitchFamily="34" charset="-122"/>
                <a:ea typeface="微软雅黑" panose="020B0503020204020204" pitchFamily="34" charset="-122"/>
                <a:cs typeface="+mn-ea"/>
              </a:rPr>
              <a:t>布局文件中定义</a:t>
            </a:r>
            <a:r>
              <a:rPr lang="en-US" altLang="zh-CN" sz="2000">
                <a:solidFill>
                  <a:srgbClr val="595959"/>
                </a:solidFill>
                <a:latin typeface="微软雅黑" panose="020B0503020204020204" pitchFamily="34" charset="-122"/>
                <a:ea typeface="微软雅黑" panose="020B0503020204020204" pitchFamily="34" charset="-122"/>
                <a:cs typeface="+mn-ea"/>
              </a:rPr>
              <a:t>FrameLayout</a:t>
            </a:r>
            <a:r>
              <a:rPr lang="zh-CN" altLang="en-US" sz="2000">
                <a:solidFill>
                  <a:srgbClr val="595959"/>
                </a:solidFill>
                <a:latin typeface="微软雅黑" panose="020B0503020204020204" pitchFamily="34" charset="-122"/>
                <a:ea typeface="微软雅黑" panose="020B0503020204020204" pitchFamily="34" charset="-122"/>
                <a:cs typeface="+mn-ea"/>
              </a:rPr>
              <a:t>的基本语法格式如下所示</a:t>
            </a:r>
            <a:r>
              <a:rPr lang="zh-CN" altLang="en-US" sz="200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a:solidFill>
                <a:srgbClr val="595959"/>
              </a:solidFill>
              <a:latin typeface="微软雅黑" panose="020B0503020204020204" pitchFamily="34" charset="-122"/>
              <a:ea typeface="微软雅黑" panose="020B0503020204020204" pitchFamily="34" charset="-122"/>
              <a:cs typeface="+mn-ea"/>
            </a:endParaRPr>
          </a:p>
        </p:txBody>
      </p:sp>
      <p:pic>
        <p:nvPicPr>
          <p:cNvPr id="10" name="图片 9"/>
          <p:cNvPicPr>
            <a:picLocks noChangeAspect="1"/>
          </p:cNvPicPr>
          <p:nvPr/>
        </p:nvPicPr>
        <p:blipFill>
          <a:blip r:embed="rId1"/>
          <a:stretch>
            <a:fillRect/>
          </a:stretch>
        </p:blipFill>
        <p:spPr>
          <a:xfrm>
            <a:off x="1596470" y="3285778"/>
            <a:ext cx="9381067" cy="1656184"/>
          </a:xfrm>
          <a:prstGeom prst="rect">
            <a:avLst/>
          </a:prstGeom>
        </p:spPr>
      </p:pic>
      <p:sp>
        <p:nvSpPr>
          <p:cNvPr id="11" name="矩形 10"/>
          <p:cNvSpPr/>
          <p:nvPr/>
        </p:nvSpPr>
        <p:spPr>
          <a:xfrm>
            <a:off x="1918742" y="3501802"/>
            <a:ext cx="8718715" cy="1200329"/>
          </a:xfrm>
          <a:prstGeom prst="rect">
            <a:avLst/>
          </a:prstGeom>
        </p:spPr>
        <p:txBody>
          <a:bodyPr wrap="square">
            <a:spAutoFit/>
          </a:bodyPr>
          <a:lstStyle/>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&lt;FrameLayout </a:t>
            </a:r>
            <a:r>
              <a:rPr lang="en-US" altLang="zh-CN" sz="1600">
                <a:latin typeface="微软雅黑" panose="020B0503020204020204" pitchFamily="34" charset="-122"/>
                <a:ea typeface="微软雅黑" panose="020B0503020204020204" pitchFamily="34" charset="-122"/>
              </a:rPr>
              <a:t>xmlns:android="http://schemas.android.com/apk/res/android"</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en-US" altLang="zh-CN" sz="1600" smtClean="0">
                <a:latin typeface="微软雅黑" panose="020B0503020204020204" pitchFamily="34" charset="-122"/>
                <a:ea typeface="微软雅黑" panose="020B0503020204020204" pitchFamily="34" charset="-122"/>
              </a:rPr>
              <a:t>  </a:t>
            </a:r>
            <a:r>
              <a:rPr lang="zh-CN" altLang="en-US" sz="1600" smtClean="0">
                <a:latin typeface="微软雅黑" panose="020B0503020204020204" pitchFamily="34" charset="-122"/>
                <a:ea typeface="微软雅黑" panose="020B0503020204020204" pitchFamily="34" charset="-122"/>
              </a:rPr>
              <a:t>属性 </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属性值</a:t>
            </a:r>
            <a:r>
              <a:rPr lang="en-US" altLang="zh-CN" sz="1600">
                <a:latin typeface="微软雅黑" panose="020B0503020204020204" pitchFamily="34" charset="-122"/>
                <a:ea typeface="微软雅黑" panose="020B0503020204020204" pitchFamily="34" charset="-122"/>
              </a:rPr>
              <a:t>"</a:t>
            </a:r>
            <a:r>
              <a:rPr lang="en-US" altLang="zh-CN" sz="1600">
                <a:solidFill>
                  <a:srgbClr val="0075CC"/>
                </a:solidFill>
                <a:latin typeface="微软雅黑" panose="020B0503020204020204" pitchFamily="34" charset="-122"/>
                <a:ea typeface="微软雅黑" panose="020B0503020204020204" pitchFamily="34" charset="-122"/>
              </a:rPr>
              <a:t>&gt;</a:t>
            </a:r>
            <a:endParaRPr lang="en-US" altLang="zh-CN" sz="1600">
              <a:solidFill>
                <a:srgbClr val="0075CC"/>
              </a:solidFill>
              <a:latin typeface="微软雅黑" panose="020B0503020204020204" pitchFamily="34" charset="-122"/>
              <a:ea typeface="微软雅黑" panose="020B0503020204020204" pitchFamily="34" charset="-122"/>
            </a:endParaRPr>
          </a:p>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&lt;/FrameLayout&gt;</a:t>
            </a:r>
            <a:endParaRPr lang="en-US" altLang="zh-CN" sz="1600">
              <a:solidFill>
                <a:srgbClr val="0075CC"/>
              </a:solidFill>
              <a:latin typeface="微软雅黑" panose="020B0503020204020204" pitchFamily="34" charset="-122"/>
              <a:ea typeface="微软雅黑" panose="020B0503020204020204" pitchFamily="34" charset="-122"/>
            </a:endParaRPr>
          </a:p>
        </p:txBody>
      </p:sp>
      <p:sp>
        <p:nvSpPr>
          <p:cNvPr id="7"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帧布局FrameLayout</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txBox="1"/>
          <p:nvPr/>
        </p:nvSpPr>
        <p:spPr bwMode="auto">
          <a:xfrm>
            <a:off x="910630" y="914153"/>
            <a:ext cx="10513168" cy="10801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zh-CN" altLang="en-US" sz="2000">
                <a:solidFill>
                  <a:srgbClr val="595959"/>
                </a:solidFill>
                <a:latin typeface="微软雅黑" panose="020B0503020204020204" pitchFamily="34" charset="-122"/>
                <a:ea typeface="微软雅黑" panose="020B0503020204020204" pitchFamily="34" charset="-122"/>
                <a:cs typeface="+mn-ea"/>
              </a:rPr>
              <a:t>帧布局</a:t>
            </a:r>
            <a:r>
              <a:rPr lang="zh-CN" altLang="en-US" sz="2000" smtClean="0">
                <a:solidFill>
                  <a:srgbClr val="595959"/>
                </a:solidFill>
                <a:latin typeface="微软雅黑" panose="020B0503020204020204" pitchFamily="34" charset="-122"/>
                <a:ea typeface="微软雅黑" panose="020B0503020204020204" pitchFamily="34" charset="-122"/>
                <a:cs typeface="+mn-ea"/>
              </a:rPr>
              <a:t>除了前面小节</a:t>
            </a:r>
            <a:r>
              <a:rPr lang="zh-CN" altLang="en-US" sz="2000">
                <a:solidFill>
                  <a:srgbClr val="595959"/>
                </a:solidFill>
                <a:latin typeface="微软雅黑" panose="020B0503020204020204" pitchFamily="34" charset="-122"/>
                <a:ea typeface="微软雅黑" panose="020B0503020204020204" pitchFamily="34" charset="-122"/>
                <a:cs typeface="+mn-ea"/>
              </a:rPr>
              <a:t>介绍的通用属性外，还有两个特殊属性，</a:t>
            </a:r>
            <a:r>
              <a:rPr lang="en-US" altLang="zh-CN" sz="2000">
                <a:solidFill>
                  <a:srgbClr val="0075CC"/>
                </a:solidFill>
                <a:latin typeface="微软雅黑" panose="020B0503020204020204" pitchFamily="34" charset="-122"/>
                <a:ea typeface="微软雅黑" panose="020B0503020204020204" pitchFamily="34" charset="-122"/>
                <a:cs typeface="+mn-ea"/>
              </a:rPr>
              <a:t>FrameLayout</a:t>
            </a:r>
            <a:r>
              <a:rPr lang="zh-CN" altLang="en-US" sz="2000">
                <a:solidFill>
                  <a:srgbClr val="0075CC"/>
                </a:solidFill>
                <a:latin typeface="微软雅黑" panose="020B0503020204020204" pitchFamily="34" charset="-122"/>
                <a:ea typeface="微软雅黑" panose="020B0503020204020204" pitchFamily="34" charset="-122"/>
                <a:cs typeface="+mn-ea"/>
              </a:rPr>
              <a:t>的</a:t>
            </a:r>
            <a:r>
              <a:rPr lang="en-US" altLang="zh-CN" sz="2000">
                <a:solidFill>
                  <a:srgbClr val="0075CC"/>
                </a:solidFill>
                <a:latin typeface="微软雅黑" panose="020B0503020204020204" pitchFamily="34" charset="-122"/>
                <a:ea typeface="微软雅黑" panose="020B0503020204020204" pitchFamily="34" charset="-122"/>
                <a:cs typeface="+mn-ea"/>
              </a:rPr>
              <a:t>2</a:t>
            </a:r>
            <a:r>
              <a:rPr lang="zh-CN" altLang="en-US" sz="2000">
                <a:solidFill>
                  <a:srgbClr val="0075CC"/>
                </a:solidFill>
                <a:latin typeface="微软雅黑" panose="020B0503020204020204" pitchFamily="34" charset="-122"/>
                <a:ea typeface="微软雅黑" panose="020B0503020204020204" pitchFamily="34" charset="-122"/>
                <a:cs typeface="+mn-ea"/>
              </a:rPr>
              <a:t>个特殊属性</a:t>
            </a:r>
            <a:r>
              <a:rPr lang="zh-CN" altLang="en-US" sz="2000" smtClean="0">
                <a:solidFill>
                  <a:srgbClr val="595959"/>
                </a:solidFill>
                <a:latin typeface="微软雅黑" panose="020B0503020204020204" pitchFamily="34" charset="-122"/>
                <a:ea typeface="微软雅黑" panose="020B0503020204020204" pitchFamily="34" charset="-122"/>
                <a:cs typeface="+mn-ea"/>
              </a:rPr>
              <a:t>如下表所</a:t>
            </a:r>
            <a:r>
              <a:rPr lang="zh-CN" altLang="en-US" sz="2000">
                <a:solidFill>
                  <a:srgbClr val="595959"/>
                </a:solidFill>
                <a:latin typeface="微软雅黑" panose="020B0503020204020204" pitchFamily="34" charset="-122"/>
                <a:ea typeface="微软雅黑" panose="020B0503020204020204" pitchFamily="34" charset="-122"/>
                <a:cs typeface="+mn-ea"/>
              </a:rPr>
              <a:t>示</a:t>
            </a:r>
            <a:r>
              <a:rPr lang="zh-CN" altLang="en-US" sz="200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a:spLocks noChangeArrowheads="1"/>
          </p:cNvSpPr>
          <p:nvPr/>
        </p:nvSpPr>
        <p:spPr bwMode="auto">
          <a:xfrm>
            <a:off x="4583038" y="2061642"/>
            <a:ext cx="2643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smtClean="0">
                <a:latin typeface="微软雅黑" panose="020B0503020204020204" pitchFamily="34" charset="-122"/>
                <a:ea typeface="微软雅黑" panose="020B0503020204020204" pitchFamily="34" charset="-122"/>
              </a:rPr>
              <a:t>帧布局的</a:t>
            </a:r>
            <a:r>
              <a:rPr lang="en-US" altLang="zh-CN" sz="2000" smtClean="0">
                <a:latin typeface="微软雅黑" panose="020B0503020204020204" pitchFamily="34" charset="-122"/>
                <a:ea typeface="微软雅黑" panose="020B0503020204020204" pitchFamily="34" charset="-122"/>
              </a:rPr>
              <a:t>2</a:t>
            </a:r>
            <a:r>
              <a:rPr lang="zh-CN" altLang="en-US" sz="2000" smtClean="0">
                <a:latin typeface="微软雅黑" panose="020B0503020204020204" pitchFamily="34" charset="-122"/>
                <a:ea typeface="微软雅黑" panose="020B0503020204020204" pitchFamily="34" charset="-122"/>
              </a:rPr>
              <a:t>个特殊属性</a:t>
            </a:r>
            <a:endParaRPr lang="zh-CN" altLang="en-US" sz="2000"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944434" y="2565698"/>
          <a:ext cx="7920880" cy="1678015"/>
        </p:xfrm>
        <a:graphic>
          <a:graphicData uri="http://schemas.openxmlformats.org/drawingml/2006/table">
            <a:tbl>
              <a:tblPr firstRow="1" bandRow="1">
                <a:tableStyleId>{B301B821-A1FF-4177-AEE7-76D212191A09}</a:tableStyleId>
              </a:tblPr>
              <a:tblGrid>
                <a:gridCol w="2880320"/>
                <a:gridCol w="5040560"/>
              </a:tblGrid>
              <a:tr h="500671">
                <a:tc>
                  <a:txBody>
                    <a:bodyPr/>
                    <a:lstStyle/>
                    <a:p>
                      <a:pPr algn="ctr"/>
                      <a:r>
                        <a:rPr lang="zh-CN" altLang="en-US" sz="1800" b="0" kern="1200" smtClean="0">
                          <a:latin typeface="微软雅黑" panose="020B0503020204020204" pitchFamily="34" charset="-122"/>
                          <a:ea typeface="微软雅黑" panose="020B0503020204020204" pitchFamily="34" charset="-122"/>
                        </a:rPr>
                        <a:t>属性名称</a:t>
                      </a:r>
                      <a:endParaRPr lang="zh-CN" altLang="en-US" sz="1800" b="0" kern="1200" dirty="0">
                        <a:solidFill>
                          <a:schemeClr val="lt1"/>
                        </a:solidFill>
                        <a:latin typeface="微软雅黑" panose="020B0503020204020204" pitchFamily="34" charset="-122"/>
                        <a:ea typeface="微软雅黑" panose="020B0503020204020204" pitchFamily="34" charset="-122"/>
                        <a:cs typeface="+mn-cs"/>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dirty="0" smtClean="0">
                          <a:latin typeface="微软雅黑" panose="020B0503020204020204" pitchFamily="34" charset="-122"/>
                          <a:ea typeface="微软雅黑" panose="020B0503020204020204" pitchFamily="34" charset="-122"/>
                        </a:rPr>
                        <a:t>功能描述</a:t>
                      </a:r>
                      <a:endParaRPr lang="en-US" altLang="zh-CN" sz="1800" b="0" dirty="0" smtClean="0">
                        <a:latin typeface="微软雅黑" panose="020B0503020204020204" pitchFamily="34" charset="-122"/>
                        <a:ea typeface="微软雅黑" panose="020B0503020204020204" pitchFamily="34" charset="-122"/>
                      </a:endParaRPr>
                    </a:p>
                  </a:txBody>
                  <a:tcPr marL="91432" marR="91432" marT="45711" marB="45711" anchor="ctr">
                    <a:lnL w="12700" cap="flat" cmpd="sng" algn="ctr">
                      <a:solidFill>
                        <a:srgbClr val="006BA9"/>
                      </a:solidFill>
                      <a:prstDash val="solid"/>
                      <a:round/>
                      <a:headEnd type="none" w="med" len="med"/>
                      <a:tailEnd type="none" w="med" len="med"/>
                    </a:lnL>
                  </a:tcPr>
                </a:tc>
              </a:tr>
              <a:tr h="618006">
                <a:tc>
                  <a:txBody>
                    <a:bodyPr/>
                    <a:lstStyle/>
                    <a:p>
                      <a:pPr algn="l">
                        <a:spcAft>
                          <a:spcPts val="0"/>
                        </a:spcAft>
                      </a:pPr>
                      <a:r>
                        <a:rPr lang="en-US" sz="1600" kern="100" smtClean="0">
                          <a:effectLst/>
                          <a:latin typeface="微软雅黑" panose="020B0503020204020204" pitchFamily="34" charset="-122"/>
                          <a:ea typeface="微软雅黑" panose="020B0503020204020204" pitchFamily="34" charset="-122"/>
                        </a:rPr>
                        <a:t>android:foreground</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设置帧布局容器的前景图像（始终在所有子控件之上）</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r h="559338">
                <a:tc>
                  <a:txBody>
                    <a:bodyPr/>
                    <a:lstStyle/>
                    <a:p>
                      <a:pPr algn="l">
                        <a:spcAft>
                          <a:spcPts val="0"/>
                        </a:spcAft>
                      </a:pPr>
                      <a:r>
                        <a:rPr lang="en-US" sz="1600" kern="100">
                          <a:effectLst/>
                          <a:latin typeface="微软雅黑" panose="020B0503020204020204" pitchFamily="34" charset="-122"/>
                          <a:ea typeface="微软雅黑" panose="020B0503020204020204" pitchFamily="34" charset="-122"/>
                        </a:rPr>
                        <a:t>android:foregroundGravity</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sz="1600" kern="100">
                          <a:effectLst/>
                          <a:latin typeface="微软雅黑" panose="020B0503020204020204" pitchFamily="34" charset="-122"/>
                          <a:ea typeface="微软雅黑" panose="020B0503020204020204" pitchFamily="34" charset="-122"/>
                        </a:rPr>
                        <a:t>设置前景图像显示的位置</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6BA9"/>
                      </a:solidFill>
                      <a:prstDash val="solid"/>
                      <a:round/>
                      <a:headEnd type="none" w="med" len="med"/>
                      <a:tailEnd type="none" w="med" len="med"/>
                    </a:lnL>
                  </a:tcPr>
                </a:tc>
              </a:tr>
            </a:tbl>
          </a:graphicData>
        </a:graphic>
      </p:graphicFrame>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帧布局FrameLayout</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909514"/>
            <a:ext cx="9793088" cy="1754326"/>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接下来，我们通过一个案例来讲解如何在帧布局中</a:t>
            </a:r>
            <a:r>
              <a:rPr lang="zh-CN" altLang="en-US" sz="1800">
                <a:solidFill>
                  <a:srgbClr val="0075CC"/>
                </a:solidFill>
                <a:latin typeface="微软雅黑" panose="020B0503020204020204" pitchFamily="34" charset="-122"/>
                <a:ea typeface="微软雅黑" panose="020B0503020204020204" pitchFamily="34" charset="-122"/>
              </a:rPr>
              <a:t>使用属性</a:t>
            </a:r>
            <a:r>
              <a:rPr lang="en-US" altLang="zh-CN" sz="1800">
                <a:solidFill>
                  <a:srgbClr val="0075CC"/>
                </a:solidFill>
                <a:latin typeface="微软雅黑" panose="020B0503020204020204" pitchFamily="34" charset="-122"/>
                <a:ea typeface="微软雅黑" panose="020B0503020204020204" pitchFamily="34" charset="-122"/>
              </a:rPr>
              <a:t>android:foreground</a:t>
            </a:r>
            <a:r>
              <a:rPr lang="zh-CN" altLang="en-US" sz="1800">
                <a:solidFill>
                  <a:srgbClr val="0075CC"/>
                </a:solidFill>
                <a:latin typeface="微软雅黑" panose="020B0503020204020204" pitchFamily="34" charset="-122"/>
                <a:ea typeface="微软雅黑" panose="020B0503020204020204" pitchFamily="34" charset="-122"/>
              </a:rPr>
              <a:t>和</a:t>
            </a:r>
            <a:r>
              <a:rPr lang="en-US" altLang="zh-CN" sz="1800">
                <a:solidFill>
                  <a:srgbClr val="0075CC"/>
                </a:solidFill>
                <a:latin typeface="微软雅黑" panose="020B0503020204020204" pitchFamily="34" charset="-122"/>
                <a:ea typeface="微软雅黑" panose="020B0503020204020204" pitchFamily="34" charset="-122"/>
              </a:rPr>
              <a:t>android:foregroundGravity</a:t>
            </a:r>
            <a:r>
              <a:rPr lang="zh-CN" altLang="en-US" sz="1800">
                <a:solidFill>
                  <a:srgbClr val="0075CC"/>
                </a:solidFill>
                <a:latin typeface="微软雅黑" panose="020B0503020204020204" pitchFamily="34" charset="-122"/>
                <a:ea typeface="微软雅黑" panose="020B0503020204020204" pitchFamily="34" charset="-122"/>
              </a:rPr>
              <a:t>指定控件位置</a:t>
            </a:r>
            <a:r>
              <a:rPr lang="zh-CN" altLang="en-US" sz="1800">
                <a:solidFill>
                  <a:srgbClr val="595959"/>
                </a:solidFill>
                <a:latin typeface="微软雅黑" panose="020B0503020204020204" pitchFamily="34" charset="-122"/>
                <a:ea typeface="微软雅黑" panose="020B0503020204020204" pitchFamily="34" charset="-122"/>
              </a:rPr>
              <a:t>。本案例中使用了帧布局</a:t>
            </a:r>
            <a:r>
              <a:rPr lang="en-US" altLang="zh-CN" sz="1800">
                <a:solidFill>
                  <a:srgbClr val="595959"/>
                </a:solidFill>
                <a:latin typeface="微软雅黑" panose="020B0503020204020204" pitchFamily="34" charset="-122"/>
                <a:ea typeface="微软雅黑" panose="020B0503020204020204" pitchFamily="34" charset="-122"/>
              </a:rPr>
              <a:t>FrameLayout</a:t>
            </a:r>
            <a:r>
              <a:rPr lang="zh-CN" altLang="en-US" sz="1800">
                <a:solidFill>
                  <a:srgbClr val="595959"/>
                </a:solidFill>
                <a:latin typeface="微软雅黑" panose="020B0503020204020204" pitchFamily="34" charset="-122"/>
                <a:ea typeface="微软雅黑" panose="020B0503020204020204" pitchFamily="34" charset="-122"/>
              </a:rPr>
              <a:t>，在帧布局中放置了</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个按钮，分别是按钮</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和按钮</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，按钮</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在按钮</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的上一层进行显示，帧布局界面的效果</a:t>
            </a:r>
            <a:r>
              <a:rPr lang="zh-CN" altLang="en-US" sz="1800" smtClean="0">
                <a:solidFill>
                  <a:srgbClr val="595959"/>
                </a:solidFill>
                <a:latin typeface="微软雅黑" panose="020B0503020204020204" pitchFamily="34" charset="-122"/>
                <a:ea typeface="微软雅黑" panose="020B0503020204020204" pitchFamily="34" charset="-122"/>
              </a:rPr>
              <a:t>如下图所示。</a:t>
            </a:r>
            <a:endParaRPr lang="zh-CN" altLang="en-US" sz="1800">
              <a:solidFill>
                <a:srgbClr val="595959"/>
              </a:solidFill>
              <a:latin typeface="微软雅黑" panose="020B0503020204020204" pitchFamily="34" charset="-122"/>
              <a:ea typeface="微软雅黑" panose="020B0503020204020204" pitchFamily="34" charset="-122"/>
            </a:endParaRPr>
          </a:p>
        </p:txBody>
      </p:sp>
      <p:pic>
        <p:nvPicPr>
          <p:cNvPr id="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1160" y="2277666"/>
            <a:ext cx="2956123" cy="4400205"/>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帧布局FrameLayout</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案例步骤</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961266" y="1124365"/>
            <a:ext cx="1747715" cy="77339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 name="文本框 10"/>
          <p:cNvSpPr txBox="1"/>
          <p:nvPr/>
        </p:nvSpPr>
        <p:spPr>
          <a:xfrm flipH="1">
            <a:off x="1050366" y="1260136"/>
            <a:ext cx="1624753" cy="52334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5" name="1"/>
          <p:cNvSpPr txBox="1"/>
          <p:nvPr>
            <p:custDataLst>
              <p:tags r:id="rId1"/>
            </p:custDataLst>
          </p:nvPr>
        </p:nvSpPr>
        <p:spPr>
          <a:xfrm>
            <a:off x="2916600" y="1031418"/>
            <a:ext cx="8795230" cy="1015663"/>
          </a:xfrm>
          <a:prstGeom prst="rect">
            <a:avLst/>
          </a:prstGeom>
          <a:noFill/>
          <a:ln>
            <a:noFill/>
          </a:ln>
        </p:spPr>
        <p:txBody>
          <a:bodyPr wrap="square" rtlCol="0">
            <a:spAutoFit/>
          </a:bodyPr>
          <a:lstStyle/>
          <a:p>
            <a:pPr lvl="0" defTabSz="457200">
              <a:lnSpc>
                <a:spcPct val="150000"/>
              </a:lnSpc>
              <a:defRPr/>
            </a:pPr>
            <a:r>
              <a:rPr lang="zh-CN" altLang="en-US" sz="2000" b="1" kern="0" smtClean="0">
                <a:latin typeface="微软雅黑" panose="020B0503020204020204" pitchFamily="34" charset="-122"/>
                <a:ea typeface="微软雅黑" panose="020B0503020204020204" pitchFamily="34" charset="-122"/>
                <a:cs typeface="+mn-ea"/>
                <a:sym typeface="+mn-lt"/>
              </a:rPr>
              <a:t>创建程序</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a:solidFill>
                  <a:srgbClr val="595959"/>
                </a:solidFill>
                <a:latin typeface="微软雅黑" panose="020B0503020204020204" pitchFamily="34" charset="-122"/>
                <a:ea typeface="微软雅黑" panose="020B0503020204020204" pitchFamily="34" charset="-122"/>
              </a:rPr>
              <a:t>创建一个名为</a:t>
            </a:r>
            <a:r>
              <a:rPr lang="en-US" altLang="zh-CN" sz="2000">
                <a:solidFill>
                  <a:srgbClr val="595959"/>
                </a:solidFill>
                <a:latin typeface="微软雅黑" panose="020B0503020204020204" pitchFamily="34" charset="-122"/>
                <a:ea typeface="微软雅黑" panose="020B0503020204020204" pitchFamily="34" charset="-122"/>
              </a:rPr>
              <a:t>FrameLayout</a:t>
            </a:r>
            <a:r>
              <a:rPr lang="zh-CN" altLang="en-US" sz="2000">
                <a:solidFill>
                  <a:srgbClr val="595959"/>
                </a:solidFill>
                <a:latin typeface="微软雅黑" panose="020B0503020204020204" pitchFamily="34" charset="-122"/>
                <a:ea typeface="微软雅黑" panose="020B0503020204020204" pitchFamily="34" charset="-122"/>
              </a:rPr>
              <a:t>的应用程序，指定包名为</a:t>
            </a:r>
            <a:r>
              <a:rPr lang="en-US" altLang="zh-CN" sz="2000" smtClean="0">
                <a:solidFill>
                  <a:srgbClr val="595959"/>
                </a:solidFill>
                <a:latin typeface="微软雅黑" panose="020B0503020204020204" pitchFamily="34" charset="-122"/>
                <a:ea typeface="微软雅黑" panose="020B0503020204020204" pitchFamily="34" charset="-122"/>
              </a:rPr>
              <a:t>cn.itcast.framelayout</a:t>
            </a:r>
            <a:r>
              <a:rPr lang="zh-CN" altLang="en-US" sz="200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10" name="Picture 2" descr="C:\Users\Administrator\Desktop\ppt展示模板-8.png"/>
          <p:cNvPicPr>
            <a:picLocks noChangeAspect="1" noChangeArrowheads="1"/>
          </p:cNvPicPr>
          <p:nvPr/>
        </p:nvPicPr>
        <p:blipFill>
          <a:blip r:embed="rId2"/>
          <a:srcRect/>
          <a:stretch>
            <a:fillRect/>
          </a:stretch>
        </p:blipFill>
        <p:spPr bwMode="auto">
          <a:xfrm>
            <a:off x="4006974" y="2421682"/>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699968" y="2797823"/>
            <a:ext cx="3210452" cy="1800200"/>
          </a:xfrm>
          <a:prstGeom prst="rect">
            <a:avLst/>
          </a:prstGeom>
          <a:blipFill>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案例步骤</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961266" y="1124365"/>
            <a:ext cx="1747715" cy="77339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 name="文本框 10"/>
          <p:cNvSpPr txBox="1"/>
          <p:nvPr/>
        </p:nvSpPr>
        <p:spPr>
          <a:xfrm flipH="1">
            <a:off x="1050366" y="1260136"/>
            <a:ext cx="1624753" cy="52334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5" name="1"/>
          <p:cNvSpPr txBox="1"/>
          <p:nvPr>
            <p:custDataLst>
              <p:tags r:id="rId1"/>
            </p:custDataLst>
          </p:nvPr>
        </p:nvSpPr>
        <p:spPr>
          <a:xfrm>
            <a:off x="2916600" y="837506"/>
            <a:ext cx="8795230" cy="1477328"/>
          </a:xfrm>
          <a:prstGeom prst="rect">
            <a:avLst/>
          </a:prstGeom>
          <a:noFill/>
          <a:ln>
            <a:noFill/>
          </a:ln>
        </p:spPr>
        <p:txBody>
          <a:bodyPr wrap="square" rtlCol="0">
            <a:spAutoFit/>
          </a:bodyPr>
          <a:lstStyle/>
          <a:p>
            <a:pPr lvl="0" defTabSz="457200">
              <a:lnSpc>
                <a:spcPct val="150000"/>
              </a:lnSpc>
              <a:defRPr/>
            </a:pPr>
            <a:r>
              <a:rPr lang="zh-CN" altLang="en-US" sz="2000" b="1" kern="0" smtClean="0">
                <a:latin typeface="微软雅黑" panose="020B0503020204020204" pitchFamily="34" charset="-122"/>
                <a:ea typeface="微软雅黑" panose="020B0503020204020204" pitchFamily="34" charset="-122"/>
                <a:cs typeface="+mn-ea"/>
                <a:sym typeface="+mn-lt"/>
              </a:rPr>
              <a:t>放置界面控件</a:t>
            </a:r>
            <a:endParaRPr lang="en-US" altLang="zh-CN" sz="2000" b="1" kern="0" smtClean="0">
              <a:latin typeface="微软雅黑" panose="020B0503020204020204" pitchFamily="34" charset="-122"/>
              <a:ea typeface="微软雅黑" panose="020B0503020204020204" pitchFamily="34" charset="-122"/>
              <a:cs typeface="+mn-ea"/>
              <a:sym typeface="+mn-lt"/>
            </a:endParaRPr>
          </a:p>
          <a:p>
            <a:pPr lvl="0" defTabSz="457200">
              <a:lnSpc>
                <a:spcPct val="150000"/>
              </a:lnSpc>
              <a:defRPr/>
            </a:pP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activity_main.xml</a:t>
            </a:r>
            <a:r>
              <a:rPr lang="zh-CN" altLang="en-US" sz="2000">
                <a:solidFill>
                  <a:srgbClr val="595959"/>
                </a:solidFill>
                <a:latin typeface="微软雅黑" panose="020B0503020204020204" pitchFamily="34" charset="-122"/>
                <a:ea typeface="微软雅黑" panose="020B0503020204020204" pitchFamily="34" charset="-122"/>
              </a:rPr>
              <a:t>文件的</a:t>
            </a:r>
            <a:r>
              <a:rPr lang="en-US" altLang="zh-CN" sz="2000">
                <a:solidFill>
                  <a:srgbClr val="595959"/>
                </a:solidFill>
                <a:latin typeface="微软雅黑" panose="020B0503020204020204" pitchFamily="34" charset="-122"/>
                <a:ea typeface="微软雅黑" panose="020B0503020204020204" pitchFamily="34" charset="-122"/>
              </a:rPr>
              <a:t>FrameLayout</a:t>
            </a:r>
            <a:r>
              <a:rPr lang="zh-CN" altLang="en-US" sz="2000">
                <a:solidFill>
                  <a:srgbClr val="595959"/>
                </a:solidFill>
                <a:latin typeface="微软雅黑" panose="020B0503020204020204" pitchFamily="34" charset="-122"/>
                <a:ea typeface="微软雅黑" panose="020B0503020204020204" pitchFamily="34" charset="-122"/>
              </a:rPr>
              <a:t>布局中放置</a:t>
            </a:r>
            <a:r>
              <a:rPr lang="en-US" altLang="zh-CN" sz="2000">
                <a:solidFill>
                  <a:srgbClr val="595959"/>
                </a:solidFill>
                <a:latin typeface="微软雅黑" panose="020B0503020204020204" pitchFamily="34" charset="-122"/>
                <a:ea typeface="微软雅黑" panose="020B0503020204020204" pitchFamily="34" charset="-122"/>
              </a:rPr>
              <a:t>2</a:t>
            </a:r>
            <a:r>
              <a:rPr lang="zh-CN" altLang="en-US" sz="2000">
                <a:solidFill>
                  <a:srgbClr val="595959"/>
                </a:solidFill>
                <a:latin typeface="微软雅黑" panose="020B0503020204020204" pitchFamily="34" charset="-122"/>
                <a:ea typeface="微软雅黑" panose="020B0503020204020204" pitchFamily="34" charset="-122"/>
              </a:rPr>
              <a:t>个</a:t>
            </a:r>
            <a:r>
              <a:rPr lang="en-US" altLang="zh-CN" sz="2000">
                <a:solidFill>
                  <a:srgbClr val="595959"/>
                </a:solidFill>
                <a:latin typeface="微软雅黑" panose="020B0503020204020204" pitchFamily="34" charset="-122"/>
                <a:ea typeface="微软雅黑" panose="020B0503020204020204" pitchFamily="34" charset="-122"/>
              </a:rPr>
              <a:t>Button</a:t>
            </a:r>
            <a:r>
              <a:rPr lang="zh-CN" altLang="en-US" sz="2000">
                <a:solidFill>
                  <a:srgbClr val="595959"/>
                </a:solidFill>
                <a:latin typeface="微软雅黑" panose="020B0503020204020204" pitchFamily="34" charset="-122"/>
                <a:ea typeface="微软雅黑" panose="020B0503020204020204" pitchFamily="34" charset="-122"/>
              </a:rPr>
              <a:t>控件，分别用于显示按钮</a:t>
            </a:r>
            <a:r>
              <a:rPr lang="en-US" altLang="zh-CN" sz="2000">
                <a:solidFill>
                  <a:srgbClr val="595959"/>
                </a:solidFill>
                <a:latin typeface="微软雅黑" panose="020B0503020204020204" pitchFamily="34" charset="-122"/>
                <a:ea typeface="微软雅黑" panose="020B0503020204020204" pitchFamily="34" charset="-122"/>
              </a:rPr>
              <a:t>1</a:t>
            </a:r>
            <a:r>
              <a:rPr lang="zh-CN" altLang="en-US" sz="2000">
                <a:solidFill>
                  <a:srgbClr val="595959"/>
                </a:solidFill>
                <a:latin typeface="微软雅黑" panose="020B0503020204020204" pitchFamily="34" charset="-122"/>
                <a:ea typeface="微软雅黑" panose="020B0503020204020204" pitchFamily="34" charset="-122"/>
              </a:rPr>
              <a:t>和按钮</a:t>
            </a:r>
            <a:r>
              <a:rPr lang="en-US" altLang="zh-CN" sz="2000" smtClean="0">
                <a:solidFill>
                  <a:srgbClr val="595959"/>
                </a:solidFill>
                <a:latin typeface="微软雅黑" panose="020B0503020204020204" pitchFamily="34" charset="-122"/>
                <a:ea typeface="微软雅黑" panose="020B0503020204020204" pitchFamily="34" charset="-122"/>
              </a:rPr>
              <a:t>2</a:t>
            </a:r>
            <a:r>
              <a:rPr lang="zh-CN" altLang="en-US" sz="200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 name="矩形 17"/>
          <p:cNvSpPr>
            <a:spLocks noChangeArrowheads="1"/>
          </p:cNvSpPr>
          <p:nvPr/>
        </p:nvSpPr>
        <p:spPr bwMode="auto">
          <a:xfrm>
            <a:off x="3057818" y="2317801"/>
            <a:ext cx="7848872" cy="4424361"/>
          </a:xfrm>
          <a:prstGeom prst="rect">
            <a:avLst/>
          </a:prstGeom>
          <a:solidFill>
            <a:schemeClr val="bg1">
              <a:lumMod val="95000"/>
            </a:schemeClr>
          </a:solidFill>
          <a:ln>
            <a:noFill/>
          </a:ln>
        </p:spPr>
        <p:txBody>
          <a:bodyPr/>
          <a:lstStyle/>
          <a:p>
            <a:pPr>
              <a:lnSpc>
                <a:spcPct val="150000"/>
              </a:lnSpc>
              <a:defRPr/>
            </a:pPr>
            <a:r>
              <a:rPr lang="en-US" altLang="zh-CN" sz="1800" smtClean="0">
                <a:latin typeface="Times New Roman" panose="02020603050405020304" pitchFamily="18" charset="0"/>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xml version="1.0" encoding="utf-8"?&gt;</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&lt;FrameLayout </a:t>
            </a:r>
            <a:endParaRPr lang="en-US" altLang="zh-CN" sz="16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android:foreground</a:t>
            </a:r>
            <a:r>
              <a:rPr lang="en-US" altLang="zh-CN" sz="16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="@mipmap/ic_launcher"</a:t>
            </a:r>
            <a:endParaRPr lang="en-US" altLang="zh-CN" sz="16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android:foregroundGravity</a:t>
            </a:r>
            <a:r>
              <a:rPr lang="en-US" altLang="zh-CN" sz="1600">
                <a:solidFill>
                  <a:srgbClr val="0075CC"/>
                </a:solidFill>
                <a:latin typeface="微软雅黑" panose="020B0503020204020204" pitchFamily="34" charset="-122"/>
                <a:ea typeface="微软雅黑" panose="020B0503020204020204" pitchFamily="34" charset="-122"/>
                <a:cs typeface="Times New Roman" panose="02020603050405020304" pitchFamily="18" charset="0"/>
              </a:rPr>
              <a:t>="left" </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&gt;</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&lt;Button</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android:text="</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按钮</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1" /&gt;</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&lt;Button</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android:text="</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按钮</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2" /&gt;</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&lt;/FrameLayout&gt;</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60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678" y="1003588"/>
            <a:ext cx="9793088" cy="553998"/>
          </a:xfrm>
          <a:prstGeom prst="rect">
            <a:avLst/>
          </a:prstGeom>
        </p:spPr>
        <p:txBody>
          <a:bodyPr wrap="square">
            <a:spAutoFit/>
          </a:bodyPr>
          <a:lstStyle/>
          <a:p>
            <a:pPr>
              <a:lnSpc>
                <a:spcPct val="150000"/>
              </a:lnSpc>
            </a:pPr>
            <a:r>
              <a:rPr lang="zh-CN" altLang="en-US" sz="2000" smtClean="0">
                <a:solidFill>
                  <a:srgbClr val="595959"/>
                </a:solidFill>
                <a:latin typeface="微软雅黑" panose="020B0503020204020204" pitchFamily="34" charset="-122"/>
                <a:ea typeface="微软雅黑" panose="020B0503020204020204" pitchFamily="34" charset="-122"/>
              </a:rPr>
              <a:t>接下来</a:t>
            </a:r>
            <a:r>
              <a:rPr lang="zh-CN" altLang="en-US" sz="2000">
                <a:solidFill>
                  <a:srgbClr val="595959"/>
                </a:solidFill>
                <a:latin typeface="微软雅黑" panose="020B0503020204020204" pitchFamily="34" charset="-122"/>
                <a:ea typeface="微软雅黑" panose="020B0503020204020204" pitchFamily="34" charset="-122"/>
              </a:rPr>
              <a:t>我们</a:t>
            </a:r>
            <a:r>
              <a:rPr lang="zh-CN" altLang="en-US" sz="2000" smtClean="0">
                <a:solidFill>
                  <a:srgbClr val="595959"/>
                </a:solidFill>
                <a:latin typeface="微软雅黑" panose="020B0503020204020204" pitchFamily="34" charset="-122"/>
                <a:ea typeface="微软雅黑" panose="020B0503020204020204" pitchFamily="34" charset="-122"/>
              </a:rPr>
              <a:t>通过</a:t>
            </a:r>
            <a:r>
              <a:rPr lang="zh-CN" altLang="en-US" sz="2000">
                <a:solidFill>
                  <a:srgbClr val="595959"/>
                </a:solidFill>
                <a:latin typeface="微软雅黑" panose="020B0503020204020204" pitchFamily="34" charset="-122"/>
                <a:ea typeface="微软雅黑" panose="020B0503020204020204" pitchFamily="34" charset="-122"/>
              </a:rPr>
              <a:t>帧</a:t>
            </a:r>
            <a:r>
              <a:rPr lang="zh-CN" altLang="en-US" sz="2000" smtClean="0">
                <a:solidFill>
                  <a:srgbClr val="595959"/>
                </a:solidFill>
                <a:latin typeface="微软雅黑" panose="020B0503020204020204" pitchFamily="34" charset="-122"/>
                <a:ea typeface="微软雅黑" panose="020B0503020204020204" pitchFamily="34" charset="-122"/>
              </a:rPr>
              <a:t>布局</a:t>
            </a:r>
            <a:r>
              <a:rPr lang="en-US" altLang="zh-CN" sz="2000" smtClean="0">
                <a:solidFill>
                  <a:srgbClr val="595959"/>
                </a:solidFill>
                <a:latin typeface="微软雅黑" panose="020B0503020204020204" pitchFamily="34" charset="-122"/>
                <a:ea typeface="微软雅黑" panose="020B0503020204020204" pitchFamily="34" charset="-122"/>
              </a:rPr>
              <a:t>FrameLayout</a:t>
            </a:r>
            <a:r>
              <a:rPr lang="zh-CN" altLang="en-US" sz="2000" smtClean="0">
                <a:solidFill>
                  <a:srgbClr val="595959"/>
                </a:solidFill>
                <a:latin typeface="微软雅黑" panose="020B0503020204020204" pitchFamily="34" charset="-122"/>
                <a:ea typeface="微软雅黑" panose="020B0503020204020204" pitchFamily="34" charset="-122"/>
              </a:rPr>
              <a:t>来</a:t>
            </a:r>
            <a:r>
              <a:rPr lang="zh-CN" altLang="en-US" sz="2000">
                <a:solidFill>
                  <a:srgbClr val="0075CC"/>
                </a:solidFill>
                <a:latin typeface="微软雅黑" panose="020B0503020204020204" pitchFamily="34" charset="-122"/>
                <a:ea typeface="微软雅黑" panose="020B0503020204020204" pitchFamily="34" charset="-122"/>
              </a:rPr>
              <a:t>搭建</a:t>
            </a:r>
            <a:r>
              <a:rPr lang="zh-CN" altLang="en-US" sz="2000" smtClean="0">
                <a:solidFill>
                  <a:srgbClr val="0075CC"/>
                </a:solidFill>
                <a:latin typeface="微软雅黑" panose="020B0503020204020204" pitchFamily="34" charset="-122"/>
                <a:ea typeface="微软雅黑" panose="020B0503020204020204" pitchFamily="34" charset="-122"/>
              </a:rPr>
              <a:t>一个霓虹灯界面</a:t>
            </a:r>
            <a:r>
              <a:rPr lang="zh-CN" altLang="en-US" sz="2000" smtClean="0">
                <a:solidFill>
                  <a:srgbClr val="595959"/>
                </a:solidFill>
                <a:latin typeface="微软雅黑" panose="020B0503020204020204" pitchFamily="34" charset="-122"/>
                <a:ea typeface="微软雅黑" panose="020B0503020204020204" pitchFamily="34" charset="-122"/>
              </a:rPr>
              <a:t>，界面</a:t>
            </a:r>
            <a:r>
              <a:rPr lang="zh-CN" altLang="en-US" sz="2000">
                <a:solidFill>
                  <a:srgbClr val="595959"/>
                </a:solidFill>
                <a:latin typeface="微软雅黑" panose="020B0503020204020204" pitchFamily="34" charset="-122"/>
                <a:ea typeface="微软雅黑" panose="020B0503020204020204" pitchFamily="34" charset="-122"/>
              </a:rPr>
              <a:t>效果如下图所示。</a:t>
            </a:r>
            <a:endParaRPr lang="zh-CN" altLang="en-US" sz="2000">
              <a:solidFill>
                <a:srgbClr val="595959"/>
              </a:solidFill>
              <a:latin typeface="微软雅黑" panose="020B0503020204020204" pitchFamily="34" charset="-122"/>
              <a:ea typeface="微软雅黑" panose="020B0503020204020204" pitchFamily="34" charset="-122"/>
            </a:endParaRPr>
          </a:p>
        </p:txBody>
      </p:sp>
      <p:sp>
        <p:nvSpPr>
          <p:cNvPr id="6" name="椭圆 5"/>
          <p:cNvSpPr/>
          <p:nvPr/>
        </p:nvSpPr>
        <p:spPr bwMode="auto">
          <a:xfrm rot="574600">
            <a:off x="1488782" y="264687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8" name="TextBox 7"/>
          <p:cNvSpPr txBox="1">
            <a:spLocks noChangeArrowheads="1"/>
          </p:cNvSpPr>
          <p:nvPr/>
        </p:nvSpPr>
        <p:spPr bwMode="auto">
          <a:xfrm>
            <a:off x="1530157" y="267792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1" name="矩形 10"/>
          <p:cNvSpPr/>
          <p:nvPr/>
        </p:nvSpPr>
        <p:spPr>
          <a:xfrm>
            <a:off x="1977347" y="2636654"/>
            <a:ext cx="1419126"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lang="zh-CN" altLang="en-US" sz="1800" b="1" kern="0" smtClean="0">
                <a:solidFill>
                  <a:srgbClr val="0070C0"/>
                </a:solidFill>
                <a:latin typeface="微软雅黑" panose="020B0503020204020204" pitchFamily="34" charset="-122"/>
                <a:ea typeface="微软雅黑" panose="020B0503020204020204" pitchFamily="34" charset="-122"/>
              </a:rPr>
              <a:t>创建程序</a:t>
            </a: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08996" y="3069754"/>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4" name="矩形 23"/>
          <p:cNvSpPr/>
          <p:nvPr/>
        </p:nvSpPr>
        <p:spPr>
          <a:xfrm>
            <a:off x="1990750" y="3501802"/>
            <a:ext cx="1745285" cy="417358"/>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放置界面控件：</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932884" y="3940634"/>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26" name="矩形 25"/>
          <p:cNvSpPr/>
          <p:nvPr/>
        </p:nvSpPr>
        <p:spPr>
          <a:xfrm>
            <a:off x="3618756" y="3537902"/>
            <a:ext cx="4238467" cy="412421"/>
          </a:xfrm>
          <a:prstGeom prst="rect">
            <a:avLst/>
          </a:prstGeom>
        </p:spPr>
        <p:txBody>
          <a:bodyPr wrap="square">
            <a:spAutoFit/>
          </a:bodyPr>
          <a:lstStyle/>
          <a:p>
            <a:pPr>
              <a:lnSpc>
                <a:spcPct val="130000"/>
              </a:lnSpc>
              <a:spcAft>
                <a:spcPts val="300"/>
              </a:spcAft>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根</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布局</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FrameLayout</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中放置</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Button</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控件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3357906" y="2277666"/>
            <a:ext cx="4489241" cy="77098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创建一个名</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NeonLamp</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的应用程序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cn.itcast.neonlamp</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椭圆 33"/>
          <p:cNvSpPr/>
          <p:nvPr/>
        </p:nvSpPr>
        <p:spPr bwMode="auto">
          <a:xfrm rot="574600">
            <a:off x="1488782" y="3599307"/>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35" name="TextBox 34"/>
          <p:cNvSpPr txBox="1">
            <a:spLocks noChangeArrowheads="1"/>
          </p:cNvSpPr>
          <p:nvPr/>
        </p:nvSpPr>
        <p:spPr bwMode="auto">
          <a:xfrm>
            <a:off x="1530157" y="3630363"/>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20" name="Title 1"/>
          <p:cNvSpPr txBox="1"/>
          <p:nvPr/>
        </p:nvSpPr>
        <p:spPr>
          <a:xfrm>
            <a:off x="1143635" y="266700"/>
            <a:ext cx="49980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实战演练—霓虹灯界面</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7494" y="1828196"/>
            <a:ext cx="2664296" cy="4211307"/>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074"/>
                                        </p:tgtEl>
                                        <p:attrNameLst>
                                          <p:attrName>style.visibility</p:attrName>
                                        </p:attrNameLst>
                                      </p:cBhvr>
                                      <p:to>
                                        <p:strVal val="visible"/>
                                      </p:to>
                                    </p:set>
                                    <p:animEffect transition="in" filter="wipe(left)">
                                      <p:cBhvr>
                                        <p:cTn id="3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24" grpId="0"/>
      <p:bldP spid="26" grpId="0"/>
      <p:bldP spid="27" grpId="0"/>
      <p:bldP spid="34" grpId="0" animBg="1"/>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7895" y="1804894"/>
            <a:ext cx="9794240" cy="335309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504515" y="2421682"/>
            <a:ext cx="9001000" cy="225395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本章主要针对</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lt"/>
              </a:rPr>
              <a:t>Android</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常见的界面布局进行详细讲解。由于在</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lt"/>
              </a:rPr>
              <a:t>Android</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应用中，所有功能大部分都体现在界面上，界面的美观会给用户一个较好的视觉体验，所以希望读者能够掌握</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中常见的布局</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LinearLayout</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RelativeLayout</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TableLayout</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FrameLayout</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的使用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，同时还需要</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掌握如何在</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XML</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文件中与</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Java</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代码中编写布局</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，为以后开发</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lt"/>
              </a:rPr>
              <a:t>Android</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应用程序做好铺垫。</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t>本</a:t>
            </a:r>
            <a:endParaRPr lang="zh-CN" altLang="en-US" sz="2800" b="1"/>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章</a:t>
            </a:r>
            <a:endParaRPr lang="zh-CN" altLang="en-US" sz="2800" b="1">
              <a:sym typeface="+mn-ea"/>
            </a:endParaRP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小</a:t>
            </a:r>
            <a:endParaRPr lang="zh-CN" altLang="en-US" sz="2800" b="1">
              <a:sym typeface="+mn-ea"/>
            </a:endParaRP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107014"/>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027412"/>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smtClean="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84835"/>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相对</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a:t>
              </a:r>
              <a:endParaRPr lang="en-GB"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010586"/>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smtClean="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表格</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a:t>
              </a:r>
              <a:endParaRPr lang="en-GB" altLang="zh-CN" sz="200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6"/>
          <p:cNvGrpSpPr/>
          <p:nvPr/>
        </p:nvGrpSpPr>
        <p:grpSpPr>
          <a:xfrm>
            <a:off x="2985027" y="3963516"/>
            <a:ext cx="1192190" cy="618406"/>
            <a:chOff x="2215144" y="2026500"/>
            <a:chExt cx="1244730" cy="850129"/>
          </a:xfrm>
        </p:grpSpPr>
        <p:sp>
          <p:nvSpPr>
            <p:cNvPr id="18" name="平行四边形 17"/>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9" name="文本框 10"/>
            <p:cNvSpPr txBox="1"/>
            <p:nvPr/>
          </p:nvSpPr>
          <p:spPr>
            <a:xfrm>
              <a:off x="2393075" y="2026500"/>
              <a:ext cx="1066799" cy="803896"/>
            </a:xfrm>
            <a:prstGeom prst="rect">
              <a:avLst/>
            </a:prstGeom>
            <a:noFill/>
          </p:spPr>
          <p:txBody>
            <a:bodyPr wrap="square" rtlCol="0">
              <a:spAutoFit/>
            </a:bodyPr>
            <a:lstStyle/>
            <a:p>
              <a:r>
                <a:rPr lang="en-US" altLang="zh-CN" sz="3200" smtClean="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9"/>
          <p:cNvGrpSpPr/>
          <p:nvPr/>
        </p:nvGrpSpPr>
        <p:grpSpPr>
          <a:xfrm>
            <a:off x="3890579" y="3946690"/>
            <a:ext cx="5142331" cy="613062"/>
            <a:chOff x="4315150" y="1647579"/>
            <a:chExt cx="3857250" cy="540057"/>
          </a:xfrm>
        </p:grpSpPr>
        <p:sp>
          <p:nvSpPr>
            <p:cNvPr id="21" name="矩形 20"/>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smtClean="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帧</a:t>
              </a: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a:t>
              </a:r>
              <a:endParaRPr lang="en-GB" altLang="zh-CN" sz="200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22" name="平行四边形 21"/>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View</a:t>
            </a:r>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视图</a:t>
            </a:r>
            <a:endParaRPr lang="en-GB" altLang="zh-CN" sz="4800" b="1">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2.1</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2.1  View</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视图</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667355" y="2884654"/>
            <a:ext cx="4983480"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smtClean="0">
                <a:solidFill>
                  <a:srgbClr val="595959"/>
                </a:solidFill>
                <a:latin typeface="微软雅黑" panose="020B0503020204020204" pitchFamily="34" charset="-122"/>
                <a:ea typeface="微软雅黑" panose="020B0503020204020204" pitchFamily="34" charset="-122"/>
              </a:rPr>
              <a:t>了解</a:t>
            </a:r>
            <a:r>
              <a:rPr lang="en-US" altLang="zh-CN" sz="1800">
                <a:solidFill>
                  <a:srgbClr val="595959"/>
                </a:solidFill>
                <a:latin typeface="微软雅黑" panose="020B0503020204020204" pitchFamily="34" charset="-122"/>
                <a:ea typeface="微软雅黑" panose="020B0503020204020204" pitchFamily="34" charset="-122"/>
              </a:rPr>
              <a:t>View</a:t>
            </a:r>
            <a:r>
              <a:rPr lang="zh-CN" altLang="en-US" sz="1800">
                <a:solidFill>
                  <a:srgbClr val="595959"/>
                </a:solidFill>
                <a:latin typeface="微软雅黑" panose="020B0503020204020204" pitchFamily="34" charset="-122"/>
                <a:ea typeface="微软雅黑" panose="020B0503020204020204" pitchFamily="34" charset="-122"/>
              </a:rPr>
              <a:t>与</a:t>
            </a:r>
            <a:r>
              <a:rPr lang="en-US" altLang="zh-CN" sz="1800" err="1">
                <a:solidFill>
                  <a:srgbClr val="595959"/>
                </a:solidFill>
                <a:latin typeface="微软雅黑" panose="020B0503020204020204" pitchFamily="34" charset="-122"/>
                <a:ea typeface="微软雅黑" panose="020B0503020204020204" pitchFamily="34" charset="-122"/>
              </a:rPr>
              <a:t>ViewGroup</a:t>
            </a:r>
            <a:r>
              <a:rPr lang="zh-CN" altLang="en-US" sz="1800">
                <a:solidFill>
                  <a:srgbClr val="595959"/>
                </a:solidFill>
                <a:latin typeface="微软雅黑" panose="020B0503020204020204" pitchFamily="34" charset="-122"/>
                <a:ea typeface="微软雅黑" panose="020B0503020204020204" pitchFamily="34" charset="-122"/>
              </a:rPr>
              <a:t>的简介，能够说出</a:t>
            </a:r>
            <a:r>
              <a:rPr lang="en-US" altLang="zh-CN" sz="1800">
                <a:solidFill>
                  <a:srgbClr val="1369B2"/>
                </a:solidFill>
                <a:latin typeface="微软雅黑" panose="020B0503020204020204" pitchFamily="34" charset="-122"/>
                <a:ea typeface="微软雅黑" panose="020B0503020204020204" pitchFamily="34" charset="-122"/>
              </a:rPr>
              <a:t>View</a:t>
            </a:r>
            <a:r>
              <a:rPr lang="zh-CN" altLang="en-US" sz="1800">
                <a:solidFill>
                  <a:srgbClr val="1369B2"/>
                </a:solidFill>
                <a:latin typeface="微软雅黑" panose="020B0503020204020204" pitchFamily="34" charset="-122"/>
                <a:ea typeface="微软雅黑" panose="020B0503020204020204" pitchFamily="34" charset="-122"/>
              </a:rPr>
              <a:t>与</a:t>
            </a:r>
            <a:r>
              <a:rPr lang="en-US" altLang="zh-CN" sz="1800" err="1">
                <a:solidFill>
                  <a:srgbClr val="1369B2"/>
                </a:solidFill>
                <a:latin typeface="微软雅黑" panose="020B0503020204020204" pitchFamily="34" charset="-122"/>
                <a:ea typeface="微软雅黑" panose="020B0503020204020204" pitchFamily="34" charset="-122"/>
              </a:rPr>
              <a:t>ViewGroup</a:t>
            </a:r>
            <a:r>
              <a:rPr lang="zh-CN" altLang="en-US" sz="1800">
                <a:solidFill>
                  <a:srgbClr val="1369B2"/>
                </a:solidFill>
                <a:latin typeface="微软雅黑" panose="020B0503020204020204" pitchFamily="34" charset="-122"/>
                <a:ea typeface="微软雅黑" panose="020B0503020204020204" pitchFamily="34" charset="-122"/>
              </a:rPr>
              <a:t>的作用和关联</a:t>
            </a:r>
            <a:endParaRPr lang="zh-CN" altLang="en-US" sz="180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1110" y="301531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2.1  View</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视图</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内容占位符 2"/>
          <p:cNvSpPr txBox="1"/>
          <p:nvPr/>
        </p:nvSpPr>
        <p:spPr bwMode="auto">
          <a:xfrm>
            <a:off x="1198662" y="1053530"/>
            <a:ext cx="9145016"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所有的</a:t>
            </a:r>
            <a:r>
              <a:rPr lang="en-US" altLang="zh-CN" sz="2000">
                <a:solidFill>
                  <a:srgbClr val="0075CC"/>
                </a:solidFill>
                <a:latin typeface="微软雅黑" panose="020B0503020204020204" pitchFamily="34" charset="-122"/>
                <a:ea typeface="微软雅黑" panose="020B0503020204020204" pitchFamily="34" charset="-122"/>
                <a:cs typeface="+mn-ea"/>
              </a:rPr>
              <a:t>UI</a:t>
            </a:r>
            <a:r>
              <a:rPr lang="zh-CN" altLang="en-US" sz="2000">
                <a:solidFill>
                  <a:srgbClr val="0075CC"/>
                </a:solidFill>
                <a:latin typeface="微软雅黑" panose="020B0503020204020204" pitchFamily="34" charset="-122"/>
                <a:ea typeface="微软雅黑" panose="020B0503020204020204" pitchFamily="34" charset="-122"/>
                <a:cs typeface="+mn-ea"/>
              </a:rPr>
              <a:t>元素都是通过</a:t>
            </a:r>
            <a:r>
              <a:rPr lang="en-US" altLang="zh-CN" sz="2000">
                <a:solidFill>
                  <a:srgbClr val="0075CC"/>
                </a:solidFill>
                <a:latin typeface="微软雅黑" panose="020B0503020204020204" pitchFamily="34" charset="-122"/>
                <a:ea typeface="微软雅黑" panose="020B0503020204020204" pitchFamily="34" charset="-122"/>
                <a:cs typeface="+mn-ea"/>
              </a:rPr>
              <a:t>View</a:t>
            </a:r>
            <a:r>
              <a:rPr lang="zh-CN" altLang="en-US" sz="2000">
                <a:solidFill>
                  <a:srgbClr val="0075CC"/>
                </a:solidFill>
                <a:latin typeface="微软雅黑" panose="020B0503020204020204" pitchFamily="34" charset="-122"/>
                <a:ea typeface="微软雅黑" panose="020B0503020204020204" pitchFamily="34" charset="-122"/>
                <a:cs typeface="+mn-ea"/>
              </a:rPr>
              <a:t>与</a:t>
            </a:r>
            <a:r>
              <a:rPr lang="en-US" altLang="zh-CN" sz="2000">
                <a:solidFill>
                  <a:srgbClr val="0075CC"/>
                </a:solidFill>
                <a:latin typeface="微软雅黑" panose="020B0503020204020204" pitchFamily="34" charset="-122"/>
                <a:ea typeface="微软雅黑" panose="020B0503020204020204" pitchFamily="34" charset="-122"/>
                <a:cs typeface="+mn-ea"/>
              </a:rPr>
              <a:t>ViewGroup</a:t>
            </a:r>
            <a:r>
              <a:rPr lang="zh-CN" altLang="en-US" sz="2000">
                <a:solidFill>
                  <a:srgbClr val="0075CC"/>
                </a:solidFill>
                <a:latin typeface="微软雅黑" panose="020B0503020204020204" pitchFamily="34" charset="-122"/>
                <a:ea typeface="微软雅黑" panose="020B0503020204020204" pitchFamily="34" charset="-122"/>
                <a:cs typeface="+mn-ea"/>
              </a:rPr>
              <a:t>构建</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的，对于一个</a:t>
            </a: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应用的用户界面来说，</a:t>
            </a:r>
            <a:r>
              <a:rPr lang="en-US" altLang="zh-CN" sz="2000">
                <a:solidFill>
                  <a:srgbClr val="0075CC"/>
                </a:solidFill>
                <a:latin typeface="微软雅黑" panose="020B0503020204020204" pitchFamily="34" charset="-122"/>
                <a:ea typeface="微软雅黑" panose="020B0503020204020204" pitchFamily="34" charset="-122"/>
                <a:cs typeface="+mn-ea"/>
              </a:rPr>
              <a:t>ViewGroup</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作为容器</a:t>
            </a:r>
            <a:r>
              <a:rPr lang="zh-CN" altLang="en-US" sz="2000">
                <a:solidFill>
                  <a:srgbClr val="0075CC"/>
                </a:solidFill>
                <a:latin typeface="微软雅黑" panose="020B0503020204020204" pitchFamily="34" charset="-122"/>
                <a:ea typeface="微软雅黑" panose="020B0503020204020204" pitchFamily="34" charset="-122"/>
                <a:cs typeface="+mn-ea"/>
              </a:rPr>
              <a:t>盛装界面中的控件</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，它可以</a:t>
            </a:r>
            <a:r>
              <a:rPr lang="zh-CN" altLang="en-US" sz="2000">
                <a:solidFill>
                  <a:srgbClr val="0075CC"/>
                </a:solidFill>
                <a:latin typeface="微软雅黑" panose="020B0503020204020204" pitchFamily="34" charset="-122"/>
                <a:ea typeface="微软雅黑" panose="020B0503020204020204" pitchFamily="34" charset="-122"/>
                <a:cs typeface="+mn-ea"/>
              </a:rPr>
              <a:t>包含</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普通的</a:t>
            </a:r>
            <a:r>
              <a:rPr lang="en-US" altLang="zh-CN" sz="2000">
                <a:solidFill>
                  <a:srgbClr val="0075CC"/>
                </a:solidFill>
                <a:latin typeface="微软雅黑" panose="020B0503020204020204" pitchFamily="34" charset="-122"/>
                <a:ea typeface="微软雅黑" panose="020B0503020204020204" pitchFamily="34" charset="-122"/>
                <a:cs typeface="+mn-ea"/>
              </a:rPr>
              <a:t>View</a:t>
            </a:r>
            <a:r>
              <a:rPr lang="zh-CN" altLang="en-US" sz="2000">
                <a:solidFill>
                  <a:srgbClr val="0075CC"/>
                </a:solidFill>
                <a:latin typeface="微软雅黑" panose="020B0503020204020204" pitchFamily="34" charset="-122"/>
                <a:ea typeface="微软雅黑" panose="020B0503020204020204" pitchFamily="34" charset="-122"/>
                <a:cs typeface="+mn-ea"/>
              </a:rPr>
              <a:t>控件</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rPr>
              <a:t>，也可以</a:t>
            </a:r>
            <a:r>
              <a:rPr lang="zh-CN" altLang="en-US" sz="2000">
                <a:solidFill>
                  <a:srgbClr val="0075CC"/>
                </a:solidFill>
                <a:latin typeface="微软雅黑" panose="020B0503020204020204" pitchFamily="34" charset="-122"/>
                <a:ea typeface="微软雅黑" panose="020B0503020204020204" pitchFamily="34" charset="-122"/>
                <a:cs typeface="+mn-ea"/>
              </a:rPr>
              <a:t>包含</a:t>
            </a:r>
            <a:r>
              <a:rPr lang="en-US" altLang="zh-CN" sz="2000">
                <a:solidFill>
                  <a:srgbClr val="0075CC"/>
                </a:solidFill>
                <a:latin typeface="微软雅黑" panose="020B0503020204020204" pitchFamily="34" charset="-122"/>
                <a:ea typeface="微软雅黑" panose="020B0503020204020204" pitchFamily="34" charset="-122"/>
                <a:cs typeface="+mn-ea"/>
              </a:rPr>
              <a:t>ViewGroup</a:t>
            </a:r>
            <a:r>
              <a:rPr lang="zh-CN"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lvl="1">
              <a:lnSpc>
                <a:spcPct val="150000"/>
              </a:lnSpc>
            </a:pPr>
            <a:endParaRPr lang="en-US" altLang="zh-CN" sz="2000" smtClean="0"/>
          </a:p>
        </p:txBody>
      </p:sp>
      <p:graphicFrame>
        <p:nvGraphicFramePr>
          <p:cNvPr id="19" name="对象 18"/>
          <p:cNvGraphicFramePr>
            <a:graphicFrameLocks noChangeAspect="1"/>
          </p:cNvGraphicFramePr>
          <p:nvPr/>
        </p:nvGraphicFramePr>
        <p:xfrm>
          <a:off x="3289129" y="2781722"/>
          <a:ext cx="4964082" cy="2016224"/>
        </p:xfrm>
        <a:graphic>
          <a:graphicData uri="http://schemas.openxmlformats.org/presentationml/2006/ole">
            <mc:AlternateContent xmlns:mc="http://schemas.openxmlformats.org/markup-compatibility/2006">
              <mc:Choice xmlns:v="urn:schemas-microsoft-com:vml" Requires="v">
                <p:oleObj spid="_x0000_s1860" name="" r:id="rId1" imgW="6972300" imgH="2857500" progId="Visio.Drawing.11">
                  <p:embed/>
                </p:oleObj>
              </mc:Choice>
              <mc:Fallback>
                <p:oleObj name="" r:id="rId1" imgW="6972300" imgH="2857500" progId="Visio.Drawing.11">
                  <p:embed/>
                  <p:pic>
                    <p:nvPicPr>
                      <p:cNvPr id="0" name="图片 18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129" y="2781722"/>
                        <a:ext cx="4964082" cy="2016224"/>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界面</a:t>
            </a:r>
            <a:r>
              <a:rPr lang="zh-CN" altLang="en-US" sz="4800" b="1">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布局编写</a:t>
            </a:r>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方式</a:t>
            </a:r>
            <a:endParaRPr lang="en-GB" altLang="zh-CN" sz="4800" b="1">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14686"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2.2</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5.2.7"/>
  <p:tag name="RESOURCELIBID_ANIM" val="450"/>
</p:tagLst>
</file>

<file path=ppt/tags/tag2.xml><?xml version="1.0" encoding="utf-8"?>
<p:tagLst xmlns:p="http://schemas.openxmlformats.org/presentationml/2006/main">
  <p:tag name="PA" val="v5.2.7"/>
  <p:tag name="RESOURCELIBID_ANIM" val="450"/>
</p:tagLst>
</file>

<file path=ppt/tags/tag3.xml><?xml version="1.0" encoding="utf-8"?>
<p:tagLst xmlns:p="http://schemas.openxmlformats.org/presentationml/2006/main">
  <p:tag name="PA" val="v5.2.7"/>
  <p:tag name="RESOURCELIBID_ANIM" val="450"/>
</p:tagLst>
</file>

<file path=ppt/tags/tag4.xml><?xml version="1.0" encoding="utf-8"?>
<p:tagLst xmlns:p="http://schemas.openxmlformats.org/presentationml/2006/main">
  <p:tag name="PA" val="v5.2.7"/>
  <p:tag name="RESOURCELIBID_ANIM" val="450"/>
</p:tagLst>
</file>

<file path=ppt/tags/tag5.xml><?xml version="1.0" encoding="utf-8"?>
<p:tagLst xmlns:p="http://schemas.openxmlformats.org/presentationml/2006/main">
  <p:tag name="PA" val="v5.2.7"/>
  <p:tag name="RESOURCELIBID_ANIM" val="450"/>
</p:tagLst>
</file>

<file path=ppt/tags/tag6.xml><?xml version="1.0" encoding="utf-8"?>
<p:tagLst xmlns:p="http://schemas.openxmlformats.org/presentationml/2006/main">
  <p:tag name="ISPRING_RESOURCE_PATHS_HASH_PRESENTER" val="3f15e6573a385e41c33bb97e7105a62faa5c48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9467</Words>
  <Application>WPS 演示</Application>
  <PresentationFormat>自定义</PresentationFormat>
  <Paragraphs>677</Paragraphs>
  <Slides>50</Slides>
  <Notes>24</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1</vt:i4>
      </vt:variant>
      <vt:variant>
        <vt:lpstr>幻灯片标题</vt:lpstr>
      </vt:variant>
      <vt:variant>
        <vt:i4>50</vt:i4>
      </vt:variant>
    </vt:vector>
  </HeadingPairs>
  <TitlesOfParts>
    <vt:vector size="75" baseType="lpstr">
      <vt:lpstr>Arial</vt:lpstr>
      <vt:lpstr>宋体</vt:lpstr>
      <vt:lpstr>Wingdings</vt:lpstr>
      <vt:lpstr>微软雅黑</vt:lpstr>
      <vt:lpstr>思源黑体 CN Medium</vt:lpstr>
      <vt:lpstr>黑体</vt:lpstr>
      <vt:lpstr>字魂58号-创中黑</vt:lpstr>
      <vt:lpstr>Source Han Sans K Bold</vt:lpstr>
      <vt:lpstr>Calibri</vt:lpstr>
      <vt:lpstr>思源黑体 CN Regular</vt:lpstr>
      <vt:lpstr>Yu Gothic UI Semibold</vt:lpstr>
      <vt:lpstr>U.S. 101</vt:lpstr>
      <vt:lpstr>Segoe Print</vt:lpstr>
      <vt:lpstr>Roboto</vt:lpstr>
      <vt:lpstr>Open Sans Light</vt:lpstr>
      <vt:lpstr>Open Sans</vt:lpstr>
      <vt:lpstr>字魂105号-简雅黑</vt:lpstr>
      <vt:lpstr>Arial Unicode MS</vt:lpstr>
      <vt:lpstr>Times New Roman</vt:lpstr>
      <vt:lpstr>微软雅黑 Light</vt:lpstr>
      <vt:lpstr>Impact</vt:lpstr>
      <vt:lpstr>Verdana</vt:lpstr>
      <vt:lpstr>webwppDefTheme</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菲</cp:lastModifiedBy>
  <cp:revision>869</cp:revision>
  <dcterms:created xsi:type="dcterms:W3CDTF">2020-11-11T09:29:00Z</dcterms:created>
  <dcterms:modified xsi:type="dcterms:W3CDTF">2021-07-19T08:04:11Z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08FA5C804A2247CBB5A3984AF94E946D</vt:lpwstr>
  </property>
</Properties>
</file>