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61"/>
  </p:handoutMasterIdLst>
  <p:sldIdLst>
    <p:sldId id="325" r:id="rId4"/>
    <p:sldId id="264" r:id="rId6"/>
    <p:sldId id="328" r:id="rId7"/>
    <p:sldId id="327" r:id="rId8"/>
    <p:sldId id="309" r:id="rId9"/>
    <p:sldId id="259" r:id="rId10"/>
    <p:sldId id="351" r:id="rId11"/>
    <p:sldId id="426" r:id="rId12"/>
    <p:sldId id="427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3" r:id="rId27"/>
    <p:sldId id="442" r:id="rId28"/>
    <p:sldId id="444" r:id="rId29"/>
    <p:sldId id="445" r:id="rId30"/>
    <p:sldId id="447" r:id="rId31"/>
    <p:sldId id="448" r:id="rId32"/>
    <p:sldId id="42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68" r:id="rId51"/>
    <p:sldId id="469" r:id="rId52"/>
    <p:sldId id="470" r:id="rId53"/>
    <p:sldId id="471" r:id="rId54"/>
    <p:sldId id="473" r:id="rId55"/>
    <p:sldId id="474" r:id="rId56"/>
    <p:sldId id="472" r:id="rId57"/>
    <p:sldId id="475" r:id="rId58"/>
    <p:sldId id="338" r:id="rId59"/>
    <p:sldId id="326" r:id="rId60"/>
  </p:sldIdLst>
  <p:sldSz cx="12190095" cy="6859270"/>
  <p:notesSz cx="6858000" cy="9144000"/>
  <p:custDataLst>
    <p:tags r:id="rId66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C"/>
    <a:srgbClr val="595959"/>
    <a:srgbClr val="1369B2"/>
    <a:srgbClr val="FAFAFA"/>
    <a:srgbClr val="F2F2F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0" autoAdjust="0"/>
    <p:restoredTop sz="55672" autoAdjust="0"/>
  </p:normalViewPr>
  <p:slideViewPr>
    <p:cSldViewPr>
      <p:cViewPr varScale="1">
        <p:scale>
          <a:sx n="79" d="100"/>
          <a:sy n="79" d="100"/>
        </p:scale>
        <p:origin x="-114" y="-534"/>
      </p:cViewPr>
      <p:guideLst>
        <p:guide orient="horz" pos="215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6" Type="http://schemas.openxmlformats.org/officeDocument/2006/relationships/tags" Target="tags/tag7.xml"/><Relationship Id="rId65" Type="http://schemas.openxmlformats.org/officeDocument/2006/relationships/commentAuthors" Target="commentAuthors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98797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3</a:t>
            </a:r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</a:t>
            </a:r>
            <a:r>
              <a:rPr lang="en-US" altLang="zh-CN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Android</a:t>
            </a:r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常见</a:t>
            </a:r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界面控件</a:t>
            </a:r>
            <a:endParaRPr lang="zh-CN" altLang="en-US" sz="48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2678" y="1053530"/>
            <a:ext cx="9793088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接下来，我们通过一个案例讲解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如何将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控件中的文本信息居中，并且将文本的字体设置为斜体进行显示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，显示斜体文本的界面效果如下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TextView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02" y="2102382"/>
            <a:ext cx="2664296" cy="418840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案例步骤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61266" y="1124365"/>
            <a:ext cx="1747715" cy="77339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10"/>
          <p:cNvSpPr txBox="1"/>
          <p:nvPr/>
        </p:nvSpPr>
        <p:spPr>
          <a:xfrm flipH="1">
            <a:off x="1050366" y="1260136"/>
            <a:ext cx="1624753" cy="5233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2916600" y="1031418"/>
            <a:ext cx="879523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创建程序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应用程序，指定包名为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cn.itcast.textview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6974" y="2421682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4699968" y="2797823"/>
            <a:ext cx="3210452" cy="1800200"/>
          </a:xfrm>
          <a:prstGeom prst="rect">
            <a:avLst/>
          </a:prstGeom>
          <a:blipFill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案例步骤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61266" y="1124365"/>
            <a:ext cx="1747715" cy="77339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10"/>
          <p:cNvSpPr txBox="1"/>
          <p:nvPr/>
        </p:nvSpPr>
        <p:spPr>
          <a:xfrm flipH="1">
            <a:off x="1050366" y="1260136"/>
            <a:ext cx="1624753" cy="5233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2916600" y="837506"/>
            <a:ext cx="879523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放置界面控件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res/layout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activity_main.xml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文件中，放置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控件，用于显示文本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3057818" y="2389809"/>
            <a:ext cx="8005940" cy="4208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&lt;?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xml version="1.0" encoding="utf-8"?&gt;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RelativeLayout  xmlns:android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="http://schemas.android.com/apk/res/android"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......&gt;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&lt;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TextView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......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android:text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="TextView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控件显示的文本信息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android:textColor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="#FFF79E38"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android:textSize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="25sp"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android:gravity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="center"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android:textStyle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="italic"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&lt;/RelativeLayout&gt;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1198662" y="837506"/>
            <a:ext cx="950505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EditText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表示编辑框，它是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TextView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的子类，用户可在此控件中输入信息。除了支持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TextView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控件的属性外，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EditText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还支持一些其它的常用属性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，这些常用属性如下表所示。</a:t>
            </a:r>
            <a:endParaRPr lang="en-US" altLang="zh-CN" sz="2000" smtClean="0"/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EditText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350790" y="2551306"/>
          <a:ext cx="82089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547260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  <a:endParaRPr lang="zh-CN" altLang="zh-CN" sz="1800" b="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android:hint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控件中内容为空时显示的提示文本信息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android:textColorHint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控件中内容为空时显示的提示文本信息的颜色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android:password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输入文本框中的内容显示为“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  <a:endParaRPr lang="zh-CN" altLang="zh-CN" sz="16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android:phoneNumber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设置输入文本框中的内容只能是数字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android:maxLines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</a:t>
                      </a:r>
                      <a:r>
                        <a:rPr lang="zh-CN" altLang="en-US" sz="16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的最大行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android:scrollHorizontally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设置文本信息超出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EditText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的宽度情况下，是否出现横拉条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android:editable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设置是否可编辑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2678" y="1053530"/>
            <a:ext cx="9793088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接下来，我们通过一个案例来讲解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EditText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控件编辑文本信息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，本案例中显示编辑框的界面效果如下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EditText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02" y="2109561"/>
            <a:ext cx="2501921" cy="393314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案例步骤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61266" y="1124365"/>
            <a:ext cx="1747715" cy="77339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10"/>
          <p:cNvSpPr txBox="1"/>
          <p:nvPr/>
        </p:nvSpPr>
        <p:spPr>
          <a:xfrm flipH="1">
            <a:off x="1050366" y="1260136"/>
            <a:ext cx="1624753" cy="5233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2916600" y="1031418"/>
            <a:ext cx="879523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创建程序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EditText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应用程序，指定包名为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cn.itcast.edittext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6974" y="2421682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4699968" y="2797823"/>
            <a:ext cx="3210452" cy="1800200"/>
          </a:xfrm>
          <a:prstGeom prst="rect">
            <a:avLst/>
          </a:prstGeom>
          <a:blipFill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案例步骤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61266" y="1124365"/>
            <a:ext cx="1747715" cy="77339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10"/>
          <p:cNvSpPr txBox="1"/>
          <p:nvPr/>
        </p:nvSpPr>
        <p:spPr>
          <a:xfrm flipH="1">
            <a:off x="1050366" y="1260136"/>
            <a:ext cx="1624753" cy="5233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2916600" y="837506"/>
            <a:ext cx="879523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放置界面控件</a:t>
            </a:r>
            <a:endParaRPr lang="en-US" altLang="zh-CN" sz="2000" b="1" kern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activity_main.xml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文件中，放置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控件，用于显示标题，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EditText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控件，供用户输入文本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3057818" y="2389809"/>
            <a:ext cx="8005940" cy="4208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&lt;LinearLayout xmlns:android="http://schemas.android.com/apk/res/android"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......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android:padding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="10dp"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android:orientation="vertical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......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EditText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android:hint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请输入姓名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android:maxLines="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2"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&lt;/LinearLayout&gt;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Button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设计师QQ598969553          _3"/>
          <p:cNvSpPr/>
          <p:nvPr/>
        </p:nvSpPr>
        <p:spPr>
          <a:xfrm>
            <a:off x="1990750" y="1722549"/>
            <a:ext cx="8100900" cy="299851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4"/>
          <p:cNvSpPr/>
          <p:nvPr/>
        </p:nvSpPr>
        <p:spPr>
          <a:xfrm>
            <a:off x="2468144" y="2277666"/>
            <a:ext cx="7146112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Button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控件表示按钮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，它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继承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TextView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，既可以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显示文本，又可以显示图片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，同时也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允许用户通过点击来执行操作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，当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Button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控件被点击时，被按下与弹起的背景会有一个动态的切换效果，这个效果就是点击效果 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2710829" y="1397932"/>
            <a:ext cx="2448273" cy="6696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原创设计师QQ598969553          _7"/>
          <p:cNvSpPr txBox="1"/>
          <p:nvPr/>
        </p:nvSpPr>
        <p:spPr>
          <a:xfrm>
            <a:off x="2710829" y="1517084"/>
            <a:ext cx="244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Button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控件简介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2678" y="837506"/>
            <a:ext cx="97930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控件设置点击事件的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方式有三种，具体如下所示。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布局文件中指定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属性的方式设置点击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2000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匿名内部类的方式设置点击事件</a:t>
            </a:r>
            <a:endParaRPr lang="zh-CN" altLang="en-US" sz="20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Button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1558702" y="1989634"/>
            <a:ext cx="8005940" cy="14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&lt;Button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......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android:onClick="click" /&gt;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1591072" y="4233501"/>
            <a:ext cx="8005940" cy="2292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btn.setOnClickListener(new View.OnClickListener()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@Override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public void onClick(View view)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实现点击事件的代码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2678" y="1057962"/>
            <a:ext cx="97930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OnClickListener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接口的方式设置点击事件</a:t>
            </a:r>
            <a:endParaRPr lang="en-US" altLang="zh-CN" sz="2000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Button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1558702" y="1773610"/>
            <a:ext cx="8856984" cy="4248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Activity extends AppCompatActivity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implements View.OnClickListener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@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protected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void onCreate(Bundle savedInstanceState)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......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btn.setOnClickListener(this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); //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控件的点击监听事件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@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void onClick(View view)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实现点击事件的代码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3286894" y="5374009"/>
            <a:ext cx="6244929" cy="129614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：实现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控件的点击事件的三种方式中，前两种方式适合界面上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控件较少的情况，如果界面上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控件较多时，建议使用第三种方式实现控件的点击事件。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6814" y="2133650"/>
            <a:ext cx="7632848" cy="688075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简单控件的使用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能够独立搭建一个注册界面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6814" y="3169695"/>
            <a:ext cx="7632848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ListView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控件与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RecyclerView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控件的使用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，能独立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搭建</a:t>
              </a:r>
              <a:endPara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列表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界面</a:t>
              </a:r>
              <a:endPara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6814" y="4181877"/>
            <a:ext cx="7632848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自定义控件的定义方式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，能够自定义一个简单的控件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1053530"/>
            <a:ext cx="97930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我们通过一个案例来讲解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如何以三种方式为按钮设置点击事件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。本案例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的界面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64687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67792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636654"/>
            <a:ext cx="141912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创建程序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3471106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3069754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386184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1990750" y="4306844"/>
            <a:ext cx="252028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实现按钮的点击事件：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32884" y="4745676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矩形 25"/>
          <p:cNvSpPr/>
          <p:nvPr/>
        </p:nvSpPr>
        <p:spPr>
          <a:xfrm>
            <a:off x="4295005" y="4005858"/>
            <a:ext cx="3744417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中分别采用三种方式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实现点击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57906" y="2277666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cn.itcast.button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3468924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349998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488782" y="4404349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30157" y="4435405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14678" y="3426287"/>
            <a:ext cx="284542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02" y="1834466"/>
            <a:ext cx="2592288" cy="410200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990750" y="5241173"/>
            <a:ext cx="136715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32884" y="568000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" name="矩形 29"/>
          <p:cNvSpPr/>
          <p:nvPr/>
        </p:nvSpPr>
        <p:spPr>
          <a:xfrm>
            <a:off x="3265183" y="4975371"/>
            <a:ext cx="459204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运行程序，依次点击界面上的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个按钮，发现按钮上的文本信息都发生了变化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 rot="574600">
            <a:off x="1488782" y="5338678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30157" y="536973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Button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4" grpId="0"/>
      <p:bldP spid="26" grpId="0"/>
      <p:bldP spid="27" grpId="0"/>
      <p:bldP spid="28" grpId="0" animBg="1"/>
      <p:bldP spid="29" grpId="0"/>
      <p:bldP spid="34" grpId="0" animBg="1"/>
      <p:bldP spid="35" grpId="0"/>
      <p:bldP spid="22" grpId="0"/>
      <p:bldP spid="21" grpId="0"/>
      <p:bldP spid="30" grpId="0"/>
      <p:bldP spid="31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1198662" y="909514"/>
            <a:ext cx="1036915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ImageView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控件表示图片，它继承自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加载各种图片资源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控件的常用属性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表所示。</a:t>
            </a:r>
            <a:endParaRPr lang="en-US" altLang="zh-CN" sz="2000" smtClean="0"/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3.1.4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ImageView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22798" y="2205658"/>
          <a:ext cx="7704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18457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  <a:endParaRPr lang="zh-CN" altLang="zh-CN" sz="1600" b="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android:layout_width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ImageView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控件的宽度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android:layout_height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ImageView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控件的高度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android:id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ImageView</a:t>
                      </a: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控件的唯一标识</a:t>
                      </a:r>
                      <a:endParaRPr lang="zh-CN" altLang="en-US" sz="16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android:background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ImageView</a:t>
                      </a: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控件的背景</a:t>
                      </a:r>
                      <a:endParaRPr lang="zh-CN" alt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android:layout_margin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设置当前控件与屏幕边界或周围控件的距离</a:t>
                      </a:r>
                      <a:endParaRPr lang="zh-CN" altLang="zh-CN" sz="16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android:src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ImageView</a:t>
                      </a: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控件需要显示的图片资源</a:t>
                      </a:r>
                      <a:endParaRPr lang="zh-CN" alt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android:scaleType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将图片资源缩放或移动，以适应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ImageView</a:t>
                      </a: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控件的宽高</a:t>
                      </a:r>
                      <a:endParaRPr lang="zh-CN" altLang="zh-CN" sz="16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android:tint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将图片渲染成指定的颜色</a:t>
                      </a:r>
                      <a:endParaRPr lang="zh-CN" altLang="en-US" sz="16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1049755"/>
            <a:ext cx="979308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我们通过一个案例来讲解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ImageView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控件显示图片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，本案例的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界面效果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64687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67792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636654"/>
            <a:ext cx="141912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创建程序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3471106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3069754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386184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1990750" y="4306844"/>
            <a:ext cx="18002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32884" y="4745676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矩形 25"/>
          <p:cNvSpPr/>
          <p:nvPr/>
        </p:nvSpPr>
        <p:spPr>
          <a:xfrm>
            <a:off x="3688994" y="4364418"/>
            <a:ext cx="406239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57906" y="2277666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cn.itcast.imageview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3468924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349998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488782" y="4404349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30157" y="4435405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4926" y="3426287"/>
            <a:ext cx="4756792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将界面需要的图片导入到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3.1.4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ImageView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22" y="1811660"/>
            <a:ext cx="2626901" cy="39279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4" grpId="0"/>
      <p:bldP spid="26" grpId="0"/>
      <p:bldP spid="27" grpId="0"/>
      <p:bldP spid="28" grpId="0" animBg="1"/>
      <p:bldP spid="29" grpId="0"/>
      <p:bldP spid="34" grpId="0" animBg="1"/>
      <p:bldP spid="35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/>
        </p:nvSpPr>
        <p:spPr>
          <a:xfrm>
            <a:off x="1990750" y="1722549"/>
            <a:ext cx="8100900" cy="299851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4"/>
          <p:cNvSpPr/>
          <p:nvPr/>
        </p:nvSpPr>
        <p:spPr>
          <a:xfrm>
            <a:off x="2468144" y="2277666"/>
            <a:ext cx="7146112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RadioButton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表示单选按钮，它是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Button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的子类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。每一个单选按钮都有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“选中”和“未选中”两种状态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，这两种状态是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android:checked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属性指定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的。当可选值为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true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时，表示选中状态，否则，表示未选中状态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2638822" y="1397932"/>
            <a:ext cx="2880321" cy="6696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原创设计师QQ598969553          _7"/>
          <p:cNvSpPr txBox="1"/>
          <p:nvPr/>
        </p:nvSpPr>
        <p:spPr>
          <a:xfrm>
            <a:off x="2638822" y="1517084"/>
            <a:ext cx="288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RadioButton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控件简介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3.1.5	RadioButton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3.1.5	RadioButton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1198662" y="981522"/>
            <a:ext cx="9783092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布局文件中，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RadioGroup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RadioButton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配合使用的语法格式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如下：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674" y="1629594"/>
            <a:ext cx="9381067" cy="38164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17962" y="1746052"/>
            <a:ext cx="87187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&lt;RadioGroup</a:t>
            </a:r>
            <a:endParaRPr lang="en-US" altLang="zh-CN" sz="18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android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属性名称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......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8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&lt;RadioButton</a:t>
            </a:r>
            <a:endParaRPr lang="en-US" altLang="zh-CN" sz="18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android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属性名称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...... 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en-US" altLang="zh-CN" sz="18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......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&lt;RadioGroup/&gt;</a:t>
            </a:r>
            <a:endParaRPr lang="en-US" altLang="zh-CN" sz="18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922288"/>
            <a:ext cx="979308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接下来，我们通过一个案例来讲解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RadioGroup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实现单选按钮的功能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。本案例的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界面效果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380427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411483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370211"/>
            <a:ext cx="141912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创建程序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3567157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2803311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3957893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1990750" y="4243471"/>
            <a:ext cx="172819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设置监听事件：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32884" y="4682303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矩形 25"/>
          <p:cNvSpPr/>
          <p:nvPr/>
        </p:nvSpPr>
        <p:spPr>
          <a:xfrm>
            <a:off x="3717716" y="4263476"/>
            <a:ext cx="4464495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RadioGroup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的监听事件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57906" y="2011223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cn.itcast.radiobutton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356497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359603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488782" y="434097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30157" y="437203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0750" y="5243627"/>
            <a:ext cx="136715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32884" y="5682459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" name="矩形 29"/>
          <p:cNvSpPr/>
          <p:nvPr/>
        </p:nvSpPr>
        <p:spPr>
          <a:xfrm>
            <a:off x="3142878" y="4963551"/>
            <a:ext cx="530898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运行上述程序，点击界面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单选按钮，按钮的样式会变为选中状态的样式，按钮下方会显示被选中的文本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 rot="574600">
            <a:off x="1488782" y="5341132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30157" y="537218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3.1.5	RadioButton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86" y="1809663"/>
            <a:ext cx="2681333" cy="424837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572477" y="2836236"/>
            <a:ext cx="4754977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RadioGroup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RadioGroup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布局中添加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4" grpId="0"/>
      <p:bldP spid="26" grpId="0"/>
      <p:bldP spid="27" grpId="0"/>
      <p:bldP spid="28" grpId="0" animBg="1"/>
      <p:bldP spid="29" grpId="0"/>
      <p:bldP spid="34" grpId="0" animBg="1"/>
      <p:bldP spid="35" grpId="0"/>
      <p:bldP spid="21" grpId="0"/>
      <p:bldP spid="30" grpId="0"/>
      <p:bldP spid="31" grpId="0" animBg="1"/>
      <p:bldP spid="32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/>
        </p:nvSpPr>
        <p:spPr>
          <a:xfrm>
            <a:off x="1990750" y="1722549"/>
            <a:ext cx="8100900" cy="299851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4"/>
          <p:cNvSpPr/>
          <p:nvPr/>
        </p:nvSpPr>
        <p:spPr>
          <a:xfrm>
            <a:off x="2468144" y="2277666"/>
            <a:ext cx="7146112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CheckBox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表示复选框，它是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Button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的子类，用于实现多选功能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。每一个复选框都有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“选中”和“未选中”两种状态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，这两种状态是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android:checked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属性指定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的，当该属性的值为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true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时，表示选中状态，否则，表示未选中状态。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2638822" y="1397932"/>
            <a:ext cx="2880321" cy="6696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原创设计师QQ598969553          _7"/>
          <p:cNvSpPr txBox="1"/>
          <p:nvPr/>
        </p:nvSpPr>
        <p:spPr>
          <a:xfrm>
            <a:off x="2638822" y="1517084"/>
            <a:ext cx="288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CheckBox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控件简介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3.1.6	CheckBox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922288"/>
            <a:ext cx="979308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接下来，我们通过一个案例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控件统计用户的兴趣爱好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界面效果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380427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411483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370211"/>
            <a:ext cx="141912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创建程序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3399394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2803311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37901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1990750" y="4221882"/>
            <a:ext cx="230425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实现控件的点击事件：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32884" y="4660714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矩形 25"/>
          <p:cNvSpPr/>
          <p:nvPr/>
        </p:nvSpPr>
        <p:spPr>
          <a:xfrm>
            <a:off x="4295006" y="4221882"/>
            <a:ext cx="4608512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控件的点击事件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57906" y="2011223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cn.itcast.checkbox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3397212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342826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488782" y="4319387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30157" y="4350443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0750" y="5243627"/>
            <a:ext cx="136715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32884" y="5682459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" name="矩形 29"/>
          <p:cNvSpPr/>
          <p:nvPr/>
        </p:nvSpPr>
        <p:spPr>
          <a:xfrm>
            <a:off x="3142878" y="4963551"/>
            <a:ext cx="530898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运行上述程序，点击界面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复选框，复选框会显示被勾选的样式，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并且界面上会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显示选择的兴趣爱好信息，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 rot="574600">
            <a:off x="1488782" y="5341132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30157" y="537218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72478" y="2997746"/>
            <a:ext cx="4274670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3.1.6	CheckBox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1664457"/>
            <a:ext cx="2664296" cy="423303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4" grpId="0"/>
      <p:bldP spid="26" grpId="0"/>
      <p:bldP spid="27" grpId="0"/>
      <p:bldP spid="28" grpId="0" animBg="1"/>
      <p:bldP spid="29" grpId="0"/>
      <p:bldP spid="34" grpId="0" animBg="1"/>
      <p:bldP spid="35" grpId="0"/>
      <p:bldP spid="21" grpId="0"/>
      <p:bldP spid="30" grpId="0"/>
      <p:bldP spid="31" grpId="0" animBg="1"/>
      <p:bldP spid="32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0" y="331420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3.1.7	Toast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910630" y="1018887"/>
            <a:ext cx="10009112" cy="1395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Toast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Android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系统提供的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轻量级信息提醒机制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向用户提示即时消息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在应用程序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界面的最上层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，显示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一段时间后自动消失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不会打断当前操作，也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不获得焦点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Toast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显示提示信息的示例代码如下：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063" y="2486605"/>
            <a:ext cx="9247663" cy="7645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15222" y="2599288"/>
            <a:ext cx="87187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Toast.makeText(Context,Text,Time).show();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原创设计师QQ598969553          _4"/>
          <p:cNvSpPr/>
          <p:nvPr/>
        </p:nvSpPr>
        <p:spPr>
          <a:xfrm>
            <a:off x="1486694" y="3348201"/>
            <a:ext cx="10014228" cy="21698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makeText()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方法中参数的相关介绍具体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如下：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Context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：表示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应用程序环境的信息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，即当前组件的上下文环境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Text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：表示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提示的字符串信息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Time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：表示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显示信息的时长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，其属性值包括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Toast.LENGTH_SHORT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Toast.LENGTH_LONG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，分别表示显示较短时间和较长时间。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331420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3.1.7	Toast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063" y="1657152"/>
            <a:ext cx="9247663" cy="7645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15222" y="1769835"/>
            <a:ext cx="871871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Toast.makeText(MainActivity.this, "WIFI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已断开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", Toast.LENGTH_SHORT).show();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原创设计师QQ598969553          _4"/>
          <p:cNvSpPr/>
          <p:nvPr/>
        </p:nvSpPr>
        <p:spPr>
          <a:xfrm>
            <a:off x="1486694" y="954662"/>
            <a:ext cx="943304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Toast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提示用户“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已断开”的信息，示例代码如下：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原创设计师QQ598969553          _4"/>
          <p:cNvSpPr/>
          <p:nvPr/>
        </p:nvSpPr>
        <p:spPr>
          <a:xfrm>
            <a:off x="1486694" y="2576731"/>
            <a:ext cx="669674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Toast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提示用户“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已断开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”信息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的效果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如右图所示。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30" y="2553197"/>
            <a:ext cx="2520280" cy="398806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几乎每一个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应用都是通过界面控件与用户交互的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提供了非常丰富的界面控件，借助这些控件，我们可以很方便地进行用户界面开发。接下来，本章将针对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常见的界面控件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讲解。</a:t>
            </a:r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59912" y="3357786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252906" y="3733927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922288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我们通过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实现一个注册界面的功能来演示如何使用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程序中常用的简单控件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，注册界面的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380427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411483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370211"/>
            <a:ext cx="141912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创建程序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3111066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2803311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350180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1990750" y="4221882"/>
            <a:ext cx="129614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创建样式：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32884" y="4660714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3622189" y="2011223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cn.itcast.register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3108884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313994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488782" y="4319387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30157" y="4350443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0749" y="5747683"/>
            <a:ext cx="186942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32884" y="618651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椭圆 30"/>
          <p:cNvSpPr/>
          <p:nvPr/>
        </p:nvSpPr>
        <p:spPr bwMode="auto">
          <a:xfrm rot="574600">
            <a:off x="1488782" y="5845188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30157" y="587624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72478" y="3100160"/>
            <a:ext cx="518702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将注册界面需要的图片导入到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3.1.8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实现注册界面效果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626" y="1620376"/>
            <a:ext cx="2839645" cy="448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/>
          <p:cNvSpPr/>
          <p:nvPr/>
        </p:nvSpPr>
        <p:spPr>
          <a:xfrm>
            <a:off x="3622189" y="3524390"/>
            <a:ext cx="4489241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创建分割线样式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创建文本样式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创建输入框样式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46934" y="4751487"/>
            <a:ext cx="4824536" cy="148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EditText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4" grpId="0"/>
      <p:bldP spid="27" grpId="0"/>
      <p:bldP spid="28" grpId="0" animBg="1"/>
      <p:bldP spid="29" grpId="0"/>
      <p:bldP spid="34" grpId="0" animBg="1"/>
      <p:bldP spid="35" grpId="0"/>
      <p:bldP spid="21" grpId="0"/>
      <p:bldP spid="31" grpId="0" animBg="1"/>
      <p:bldP spid="32" grpId="0"/>
      <p:bldP spid="37" grpId="0"/>
      <p:bldP spid="36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1488782" y="202256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05361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012344"/>
            <a:ext cx="207414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3004445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实现注册功能：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2445444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3395181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1990750" y="4022145"/>
            <a:ext cx="1296144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32884" y="446097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3860173" y="2033980"/>
            <a:ext cx="425125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值去掉默认标题栏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3002263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3033319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488782" y="411965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30157" y="415070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3.1.8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实现注册界面效果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11895" y="3669580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运行上述程序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界面上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输入注册信息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点击“提交”按钮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02" y="1375800"/>
            <a:ext cx="2841158" cy="44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3646934" y="2645790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获取界面控件创建文本样式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设置单选按钮的点击事件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4" grpId="0"/>
      <p:bldP spid="27" grpId="0"/>
      <p:bldP spid="28" grpId="0" animBg="1"/>
      <p:bldP spid="29" grpId="0"/>
      <p:bldP spid="34" grpId="0" animBg="1"/>
      <p:bldP spid="35" grpId="0"/>
      <p:bldP spid="36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</a:t>
            </a:r>
            <a:r>
              <a:rPr lang="zh-CN" altLang="en-US" sz="4800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r>
              <a:rPr lang="zh-CN" altLang="en-US" sz="48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</a:t>
            </a:r>
            <a:endParaRPr lang="en-GB" altLang="zh-CN" sz="48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列表控件的使用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307314" y="2884654"/>
            <a:ext cx="5828451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控件的使用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，能够独立搭建购物商城界面</a:t>
            </a:r>
            <a:endParaRPr lang="zh-CN" altLang="en-US" sz="18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71070" y="3015313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320609" y="3621560"/>
            <a:ext cx="5828451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控件的使用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，能够独立搭建仿今日头条推荐列表界面</a:t>
            </a:r>
            <a:endParaRPr lang="zh-CN" altLang="en-US" sz="18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884365" y="3752219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198662" y="1053530"/>
            <a:ext cx="950505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Android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开发中，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是一个比较常用的控件，它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以列表的形式展示数据内容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，并且能够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根据列表的高度自适应屏幕显示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的样式是由属性决定的，它的常用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属性如下表所示。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	ListView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控件的使用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058320" y="2637706"/>
          <a:ext cx="62757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309"/>
                <a:gridCol w="381642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  <a:endParaRPr lang="zh-CN" altLang="zh-CN" sz="1600" b="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altLang="zh-CN" sz="1600" b="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android:listSelector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当条目被点击后，改变条目的背景颜色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android:divider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设置分割线的颜色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android:dividerHeight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设置分割线的高度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android:scrollbars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是否显示滚动条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android:fadingEdge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去掉上边和下边的黑色阴影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1198662" y="909514"/>
            <a:ext cx="9783092" cy="7200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文件的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RelativeLayout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布局中添加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ListView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控件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的示例代码如下：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667" y="1485577"/>
            <a:ext cx="9381067" cy="496855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84955" y="1602037"/>
            <a:ext cx="87187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&lt;RelativeLayout 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......&gt;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endParaRPr lang="en-US" altLang="zh-CN" sz="18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android:id="@+id/lv"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android:layout_width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="match_parent"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android:layout_height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="match_parent"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android:listSelector="#fefefefe"</a:t>
            </a:r>
            <a:endParaRPr lang="en-US" altLang="zh-CN" sz="18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android:scrollbars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="none"&gt;</a:t>
            </a:r>
            <a:endParaRPr lang="en-US" altLang="zh-CN" sz="18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&lt;/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ListView&gt;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&lt;/RelativeLayout&gt;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	ListView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控件的使用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/>
        </p:nvSpPr>
        <p:spPr>
          <a:xfrm>
            <a:off x="1846734" y="1722549"/>
            <a:ext cx="8856984" cy="379547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4"/>
          <p:cNvSpPr/>
          <p:nvPr/>
        </p:nvSpPr>
        <p:spPr>
          <a:xfrm>
            <a:off x="2324128" y="2205658"/>
            <a:ext cx="7803526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数据适配器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数据与视图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桥梁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，它类似于一个转换器，将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复杂的数据转换成用户可以接受的方式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进行呈现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常用的数据适配器：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：基本的适配器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SimpleAdapter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：继承自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ArrayAdapter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：也是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的子类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2494807" y="1397932"/>
            <a:ext cx="2376264" cy="519262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原创设计师QQ598969553          _7"/>
          <p:cNvSpPr txBox="1"/>
          <p:nvPr/>
        </p:nvSpPr>
        <p:spPr>
          <a:xfrm>
            <a:off x="2494806" y="1457508"/>
            <a:ext cx="237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常用数据适配器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常用数据适配器（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Adapter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原创设计师QQ598969553          _4"/>
          <p:cNvSpPr/>
          <p:nvPr/>
        </p:nvSpPr>
        <p:spPr>
          <a:xfrm>
            <a:off x="1342678" y="981522"/>
            <a:ext cx="9649072" cy="18004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顾名思义是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基本的适配器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。它实际上是一个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抽象类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，通常在自定义适配器时会继承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，该类拥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有四个抽象方法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，根据这几个抽象方法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ListView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控件进行数据适配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个抽象方法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如下表所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示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常用数据适配器（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Adapter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34766" y="3069754"/>
          <a:ext cx="8280920" cy="281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9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int getCount()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获取列表条目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的总数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1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Object getItem(int position)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（位置）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获取某个条目的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long getItemId(int position)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（位置）</a:t>
                      </a:r>
                      <a:r>
                        <a:rPr lang="zh-CN" altLang="zh-CN" sz="1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获取某个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条目</a:t>
                      </a:r>
                      <a:r>
                        <a:rPr lang="zh-CN" altLang="zh-CN" sz="1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public View getView(int position, View convertView, ViewGroup parent)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获取相应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对应的条目视图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是当前条目的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位置，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convertView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用于复用旧视图，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parent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用于加载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布局。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原创设计师QQ598969553          _4"/>
          <p:cNvSpPr/>
          <p:nvPr/>
        </p:nvSpPr>
        <p:spPr>
          <a:xfrm>
            <a:off x="1342678" y="981522"/>
            <a:ext cx="9649072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 SimpleAdapter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SimpleAdapter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继承</a:t>
            </a: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，实现了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的四个抽象方法并进行封装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SimpleAdapter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的构造方法的具体信息如下：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常用数据适配器（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Adapter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360612" y="2389809"/>
            <a:ext cx="9127082" cy="1039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SimpleAdapter(Context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 List&lt;? extends Map&lt;String, ?&gt;&gt;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resource, 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String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from,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int[]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原创设计师QQ598969553          _4"/>
          <p:cNvSpPr/>
          <p:nvPr/>
        </p:nvSpPr>
        <p:spPr>
          <a:xfrm>
            <a:off x="1360612" y="3645818"/>
            <a:ext cx="9649072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SimpleAdapter()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构造方法中的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个参数的含义如下：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context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上下文对象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数据集合，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中的每一项对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ListView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控件中的条目的数据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resource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条目布局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的资源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集合中的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key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条目布局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对应的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原创设计师QQ598969553          _4"/>
          <p:cNvSpPr/>
          <p:nvPr/>
        </p:nvSpPr>
        <p:spPr>
          <a:xfrm>
            <a:off x="1342678" y="981522"/>
            <a:ext cx="9649072" cy="18004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ArrayAdapter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ArrayAdapter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也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BaseAdapter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的子类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用法与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SimpleAdapter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类似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，开发者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只需要在构造方法里面传入相应参数即可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ArrayAdapter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通常用于适配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TextView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ArrayAdapter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有多个构造方法，构造方法的具体信息如下所示。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常用数据适配器（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Adapter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432620" y="2893865"/>
            <a:ext cx="9343106" cy="2480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textViewResourceId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,T[]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textViewResourceId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,List&lt;T&gt;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ArrayAdapter(Context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,int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textViewResourceId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List&lt;T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11030" y="4869954"/>
            <a:ext cx="792088" cy="28553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926351" y="5167258"/>
            <a:ext cx="0" cy="360000"/>
          </a:xfrm>
          <a:prstGeom prst="straightConnector1">
            <a:avLst/>
          </a:prstGeom>
          <a:noFill/>
          <a:ln w="22225" cap="flat" cmpd="sng" algn="ctr">
            <a:solidFill>
              <a:srgbClr val="006BA9"/>
            </a:solidFill>
            <a:prstDash val="solid"/>
            <a:round/>
            <a:headEnd type="none" w="lg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1"/>
          <p:cNvSpPr/>
          <p:nvPr/>
        </p:nvSpPr>
        <p:spPr>
          <a:xfrm>
            <a:off x="4076934" y="5527258"/>
            <a:ext cx="166028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上下文对象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1150" y="4853583"/>
            <a:ext cx="936104" cy="28553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6059202" y="5139117"/>
            <a:ext cx="0" cy="360000"/>
          </a:xfrm>
          <a:prstGeom prst="straightConnector1">
            <a:avLst/>
          </a:prstGeom>
          <a:noFill/>
          <a:ln w="22225" cap="flat" cmpd="sng" algn="ctr">
            <a:solidFill>
              <a:srgbClr val="006BA9"/>
            </a:solidFill>
            <a:prstDash val="solid"/>
            <a:round/>
            <a:headEnd type="none" w="lg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>
          <a:xfrm>
            <a:off x="5014062" y="5513645"/>
            <a:ext cx="209028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条目布局的资源</a:t>
            </a: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18752" y="4853583"/>
            <a:ext cx="1940749" cy="28553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7789126" y="5139117"/>
            <a:ext cx="0" cy="360000"/>
          </a:xfrm>
          <a:prstGeom prst="straightConnector1">
            <a:avLst/>
          </a:prstGeom>
          <a:noFill/>
          <a:ln w="22225" cap="flat" cmpd="sng" algn="ctr">
            <a:solidFill>
              <a:srgbClr val="006BA9"/>
            </a:solidFill>
            <a:prstDash val="solid"/>
            <a:round/>
            <a:headEnd type="none" w="lg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>
          <a:xfrm>
            <a:off x="6639825" y="5499117"/>
            <a:ext cx="2298601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条目布局中对应的</a:t>
            </a: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控件的</a:t>
            </a: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23599" y="4853583"/>
            <a:ext cx="792088" cy="28553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10032855" y="5139117"/>
            <a:ext cx="0" cy="360000"/>
          </a:xfrm>
          <a:prstGeom prst="straightConnector1">
            <a:avLst/>
          </a:prstGeom>
          <a:noFill/>
          <a:ln w="22225" cap="flat" cmpd="sng" algn="ctr">
            <a:solidFill>
              <a:srgbClr val="006BA9"/>
            </a:solidFill>
            <a:prstDash val="solid"/>
            <a:round/>
            <a:headEnd type="none" w="lg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20"/>
          <p:cNvSpPr/>
          <p:nvPr/>
        </p:nvSpPr>
        <p:spPr>
          <a:xfrm>
            <a:off x="9222217" y="5499116"/>
            <a:ext cx="162127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需要适配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05570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9761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906684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03352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简单控件</a:t>
              </a:r>
              <a:r>
                <a:rPr lang="zh-CN" altLang="en-US" sz="200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的使用</a:t>
              </a:r>
              <a:endParaRPr lang="en-GB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9592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smtClean="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列表控件</a:t>
              </a:r>
              <a:r>
                <a:rPr lang="zh-CN" altLang="en-US" sz="200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的使用</a:t>
              </a:r>
              <a:endParaRPr lang="en-GB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885031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smtClean="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自定义</a:t>
              </a:r>
              <a:r>
                <a:rPr lang="en-US" altLang="zh-CN" sz="2000" smtClean="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View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922288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接下来我们通过一个购物商城的案例来演示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控件与数据适配器显示一个商品信息的列表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380427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411483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370211"/>
            <a:ext cx="141912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创建程序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3111066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2803311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350180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1990750" y="3912742"/>
            <a:ext cx="172819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32884" y="4351574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3622189" y="2011223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cn.itcast.listview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3108884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313994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488782" y="4010247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30157" y="4041303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53223" y="4748935"/>
            <a:ext cx="1869423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创建列表条目：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895358" y="518776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椭圆 30"/>
          <p:cNvSpPr/>
          <p:nvPr/>
        </p:nvSpPr>
        <p:spPr bwMode="auto">
          <a:xfrm rot="574600">
            <a:off x="1451256" y="484644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492631" y="487749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58364" y="3069754"/>
            <a:ext cx="4697082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将界面需要的图片导入到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购物商城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22189" y="3573810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590441" y="4725938"/>
            <a:ext cx="424644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创建列表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条目界面的布局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list_item.xml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645" y="1584083"/>
            <a:ext cx="2808312" cy="450716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1953223" y="5593774"/>
            <a:ext cx="2197767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实现界面显示效果：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895358" y="6032606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0" name="椭圆 39"/>
          <p:cNvSpPr/>
          <p:nvPr/>
        </p:nvSpPr>
        <p:spPr bwMode="auto">
          <a:xfrm rot="574600">
            <a:off x="1451256" y="5691279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92631" y="5722335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32817" y="5247384"/>
            <a:ext cx="4654677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中创建适配器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MyBaseAdapter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控件的数据适配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4" grpId="0"/>
      <p:bldP spid="27" grpId="0"/>
      <p:bldP spid="28" grpId="0" animBg="1"/>
      <p:bldP spid="29" grpId="0"/>
      <p:bldP spid="34" grpId="0" animBg="1"/>
      <p:bldP spid="35" grpId="0"/>
      <p:bldP spid="21" grpId="0"/>
      <p:bldP spid="31" grpId="0" animBg="1"/>
      <p:bldP spid="32" grpId="0"/>
      <p:bldP spid="37" grpId="0"/>
      <p:bldP spid="36" grpId="0"/>
      <p:bldP spid="38" grpId="0"/>
      <p:bldP spid="30" grpId="0"/>
      <p:bldP spid="40" grpId="0" animBg="1"/>
      <p:bldP spid="41" grpId="0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原创设计师QQ598969553          _4"/>
          <p:cNvSpPr/>
          <p:nvPr/>
        </p:nvSpPr>
        <p:spPr>
          <a:xfrm>
            <a:off x="1414686" y="1053530"/>
            <a:ext cx="9289032" cy="42926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ListView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加载数据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</a:t>
            </a:r>
            <a:endParaRPr lang="en-US" altLang="zh-CN" sz="2000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运行前面的购物商城程序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后，当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ListView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控件上加载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的条目过多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，并快速滑动该列表控件时，界面会出现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卡顿的现象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，出现这个现象的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原因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如下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）当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滑动屏幕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不断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创建条目对象</a:t>
            </a:r>
            <a:endParaRPr lang="en-US" altLang="zh-CN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不断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findViewById()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初始化界面控件</a:t>
            </a:r>
            <a:endParaRPr lang="en-US" altLang="zh-CN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由于上述两点原因，我们需要对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ListView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控件进行优化，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优化目的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是使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ListView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控件在快速滑动时不再重复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创建条目对象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，减少内存的消耗和屏幕渲染的处理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。优化方式有以下两种：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ViewHolder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  <a:endParaRPr lang="en-US" altLang="zh-CN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复用</a:t>
            </a: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convertView</a:t>
            </a:r>
            <a:endParaRPr lang="en-US" altLang="zh-CN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购物商城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7249" y="2725138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37249" y="4169766"/>
            <a:ext cx="2160000" cy="51077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4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37249" y="3693750"/>
            <a:ext cx="2160000" cy="51077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3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37249" y="3214816"/>
            <a:ext cx="2160000" cy="51077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2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7249" y="4916944"/>
            <a:ext cx="2160000" cy="461665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37249" y="2729263"/>
            <a:ext cx="2160000" cy="51077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 rot="16200000">
            <a:off x="4376533" y="3519803"/>
            <a:ext cx="2282400" cy="498672"/>
          </a:xfrm>
          <a:prstGeom prst="chevron">
            <a:avLst>
              <a:gd name="adj" fmla="val 33678"/>
            </a:avLst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lIns="0" rIns="0" anchor="ctr"/>
          <a:lstStyle/>
          <a:p>
            <a:pPr algn="ctr">
              <a:defRPr/>
            </a:pPr>
            <a:r>
              <a:rPr lang="zh-CN" altLang="en-US" sz="1600" kern="1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endParaRPr lang="en-US" altLang="zh-CN" sz="1600" kern="10" dirty="0" smtClean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600" kern="10" dirty="0" smtClean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</a:t>
            </a:r>
            <a:endParaRPr lang="en-US" altLang="zh-CN" sz="1600" kern="10" dirty="0" smtClean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zh-CN" altLang="en-US" sz="1600" kern="1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8391" y="2725139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98393" y="4169766"/>
            <a:ext cx="2160000" cy="51077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4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98393" y="3693750"/>
            <a:ext cx="2160000" cy="51077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3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298393" y="3214816"/>
            <a:ext cx="2160000" cy="51077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2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98393" y="4947721"/>
            <a:ext cx="2160000" cy="40011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sz="2000" dirty="0" err="1" smtClean="0"/>
              <a:t>ListView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298393" y="2729263"/>
            <a:ext cx="2160000" cy="510778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11470" y="2065251"/>
            <a:ext cx="2160000" cy="919401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即将滑出屏幕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98390" y="4624205"/>
            <a:ext cx="2160001" cy="919401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即将进入屏幕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1486694" y="981522"/>
            <a:ext cx="9073008" cy="10326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为了防止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数据量过大造成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内存溢出，在使用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时通常会进行优化，优化方式中的其中一种是</a:t>
            </a:r>
            <a:r>
              <a:rPr lang="zh-CN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复用</a:t>
            </a:r>
            <a:r>
              <a:rPr lang="en-US" altLang="zh-CN" sz="200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convertView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9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ListView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控件加载数据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5" grpId="1" animBg="1"/>
      <p:bldP spid="15" grpId="2" animBg="1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8073" y="2218389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28073" y="3714095"/>
            <a:ext cx="21600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5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28073" y="3238079"/>
            <a:ext cx="21600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4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28073" y="2759145"/>
            <a:ext cx="21600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8073" y="4440972"/>
            <a:ext cx="2160000" cy="40011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28073" y="2273592"/>
            <a:ext cx="21600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 rot="16200000">
            <a:off x="4667357" y="3013054"/>
            <a:ext cx="2282400" cy="498672"/>
          </a:xfrm>
          <a:prstGeom prst="chevron">
            <a:avLst>
              <a:gd name="adj" fmla="val 33678"/>
            </a:avLst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lIns="0" rIns="0" anchor="ctr"/>
          <a:lstStyle/>
          <a:p>
            <a:pPr algn="ctr">
              <a:defRPr/>
            </a:pPr>
            <a:r>
              <a:rPr lang="zh-CN" altLang="en-US" sz="1600" kern="1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endParaRPr lang="en-US" altLang="zh-CN" sz="1600" kern="10" dirty="0" smtClean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600" kern="10" dirty="0" smtClean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</a:t>
            </a:r>
            <a:endParaRPr lang="en-US" altLang="zh-CN" sz="1600" kern="10" dirty="0" smtClean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zh-CN" altLang="en-US" sz="1600" kern="1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2054" y="2218390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89217" y="3738406"/>
            <a:ext cx="2160000" cy="360000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Item 5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89217" y="3262390"/>
            <a:ext cx="2160000" cy="360000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Item 4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89217" y="2783456"/>
            <a:ext cx="2160000" cy="360000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Item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9217" y="4440972"/>
            <a:ext cx="2160000" cy="40011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89217" y="2297903"/>
            <a:ext cx="2160000" cy="360000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Item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26854" y="1688254"/>
            <a:ext cx="21600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滑出屏幕的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570244" y="1643793"/>
            <a:ext cx="21600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滑出屏幕的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02294" y="4772374"/>
            <a:ext cx="2160000" cy="78319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加载新内容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602292" y="2273591"/>
            <a:ext cx="21600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602292" y="2759145"/>
            <a:ext cx="21600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4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02294" y="3241532"/>
            <a:ext cx="21600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5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02294" y="3714095"/>
            <a:ext cx="21600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1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599502" y="1653019"/>
            <a:ext cx="2160000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出屏幕的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2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手杖形箭头 22"/>
          <p:cNvSpPr/>
          <p:nvPr/>
        </p:nvSpPr>
        <p:spPr>
          <a:xfrm rot="5400000">
            <a:off x="7562323" y="3340705"/>
            <a:ext cx="3594550" cy="612000"/>
          </a:xfrm>
          <a:prstGeom prst="uturnArrow">
            <a:avLst/>
          </a:prstGeom>
          <a:solidFill>
            <a:srgbClr val="0070C0"/>
          </a:solidFill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ListView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控件加载数据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/>
      <p:bldP spid="14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198662" y="913352"/>
            <a:ext cx="9505056" cy="11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RecyclerView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ListView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控件相似，同样是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以列表的形式展示数据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并且数据都是通过适配器加载的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RecyclerView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的功能更加强大，接下来我们从以下几个方面来分析：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RecyclerView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控件的使用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Shape 2012"/>
          <p:cNvSpPr/>
          <p:nvPr/>
        </p:nvSpPr>
        <p:spPr>
          <a:xfrm>
            <a:off x="6888048" y="2333879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hape 2013"/>
          <p:cNvSpPr/>
          <p:nvPr/>
        </p:nvSpPr>
        <p:spPr>
          <a:xfrm>
            <a:off x="6888048" y="4264355"/>
            <a:ext cx="3561372" cy="1684827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Shape 2014"/>
          <p:cNvSpPr/>
          <p:nvPr/>
        </p:nvSpPr>
        <p:spPr>
          <a:xfrm>
            <a:off x="1414574" y="4263462"/>
            <a:ext cx="3561372" cy="168661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Shape 2015"/>
          <p:cNvSpPr/>
          <p:nvPr/>
        </p:nvSpPr>
        <p:spPr>
          <a:xfrm>
            <a:off x="1414574" y="2333879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Shape 2016"/>
          <p:cNvSpPr/>
          <p:nvPr/>
        </p:nvSpPr>
        <p:spPr>
          <a:xfrm>
            <a:off x="4484550" y="2701520"/>
            <a:ext cx="2887903" cy="2887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Shape 2021"/>
          <p:cNvSpPr/>
          <p:nvPr/>
        </p:nvSpPr>
        <p:spPr>
          <a:xfrm>
            <a:off x="1990750" y="2911979"/>
            <a:ext cx="2612724" cy="7429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横向或竖向的列表效果、瀑布流效果和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GridView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Shape 2022"/>
          <p:cNvSpPr/>
          <p:nvPr/>
        </p:nvSpPr>
        <p:spPr>
          <a:xfrm>
            <a:off x="1864948" y="2409801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展示效果</a:t>
            </a:r>
            <a:endParaRPr lang="zh-CN" altLang="en-US" sz="18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Shape 2023"/>
          <p:cNvSpPr/>
          <p:nvPr/>
        </p:nvSpPr>
        <p:spPr>
          <a:xfrm>
            <a:off x="1979380" y="4897406"/>
            <a:ext cx="2681661" cy="83809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强制使用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ViewHolder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类，使代码编写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规范化。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Shape 2024"/>
          <p:cNvSpPr/>
          <p:nvPr/>
        </p:nvSpPr>
        <p:spPr>
          <a:xfrm>
            <a:off x="1850465" y="4324489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适配器</a:t>
            </a:r>
            <a:endParaRPr lang="zh-CN" altLang="en-US" sz="18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Shape 2025"/>
          <p:cNvSpPr/>
          <p:nvPr/>
        </p:nvSpPr>
        <p:spPr>
          <a:xfrm>
            <a:off x="7443263" y="2994735"/>
            <a:ext cx="2450184" cy="89474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复用条目对象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的工作由该控件自己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Shape 2026"/>
          <p:cNvSpPr/>
          <p:nvPr/>
        </p:nvSpPr>
        <p:spPr>
          <a:xfrm>
            <a:off x="8122966" y="2449655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复用</a:t>
            </a:r>
            <a:r>
              <a:rPr lang="zh-CN" altLang="en-US" sz="1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</a:t>
            </a:r>
            <a:endParaRPr lang="zh-CN" altLang="en-US" sz="18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Shape 2027"/>
          <p:cNvSpPr/>
          <p:nvPr/>
        </p:nvSpPr>
        <p:spPr>
          <a:xfrm>
            <a:off x="7372454" y="4830901"/>
            <a:ext cx="2597110" cy="75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setItemAnimator()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Item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添加动画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Shape 2028"/>
          <p:cNvSpPr/>
          <p:nvPr/>
        </p:nvSpPr>
        <p:spPr>
          <a:xfrm>
            <a:off x="8302856" y="4324019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动画效果</a:t>
            </a:r>
            <a:endParaRPr lang="zh-CN" altLang="en-US" sz="18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0" name="Group 2031"/>
          <p:cNvGrpSpPr/>
          <p:nvPr/>
        </p:nvGrpSpPr>
        <p:grpSpPr>
          <a:xfrm>
            <a:off x="939930" y="2699443"/>
            <a:ext cx="955485" cy="955485"/>
            <a:chOff x="0" y="0"/>
            <a:chExt cx="1910968" cy="1910968"/>
          </a:xfrm>
        </p:grpSpPr>
        <p:sp>
          <p:nvSpPr>
            <p:cNvPr id="21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3" name="Group 2034"/>
          <p:cNvGrpSpPr/>
          <p:nvPr/>
        </p:nvGrpSpPr>
        <p:grpSpPr>
          <a:xfrm>
            <a:off x="942597" y="4631694"/>
            <a:ext cx="950151" cy="950151"/>
            <a:chOff x="0" y="0"/>
            <a:chExt cx="1900299" cy="1900299"/>
          </a:xfrm>
        </p:grpSpPr>
        <p:sp>
          <p:nvSpPr>
            <p:cNvPr id="24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Shape 2035"/>
          <p:cNvSpPr/>
          <p:nvPr/>
        </p:nvSpPr>
        <p:spPr>
          <a:xfrm>
            <a:off x="9969564" y="4631692"/>
            <a:ext cx="950152" cy="950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7" name="Group 2040"/>
          <p:cNvGrpSpPr/>
          <p:nvPr/>
        </p:nvGrpSpPr>
        <p:grpSpPr>
          <a:xfrm>
            <a:off x="9964257" y="2699443"/>
            <a:ext cx="955485" cy="955485"/>
            <a:chOff x="0" y="0"/>
            <a:chExt cx="1910968" cy="1910968"/>
          </a:xfrm>
        </p:grpSpPr>
        <p:sp>
          <p:nvSpPr>
            <p:cNvPr id="28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0" name="Text Placeholder 5"/>
          <p:cNvSpPr txBox="1"/>
          <p:nvPr/>
        </p:nvSpPr>
        <p:spPr>
          <a:xfrm>
            <a:off x="4763776" y="3809120"/>
            <a:ext cx="2374828" cy="6337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2665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RecyclerView</a:t>
            </a:r>
            <a:endParaRPr lang="en-GB" altLang="zh-CN" sz="26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Shape 2036"/>
          <p:cNvSpPr/>
          <p:nvPr/>
        </p:nvSpPr>
        <p:spPr>
          <a:xfrm>
            <a:off x="10243579" y="4892299"/>
            <a:ext cx="402123" cy="428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922288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接下来，我们通过一个案例来讲解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控件显示一个动物列表界面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。本案例的界面效果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380427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411483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370211"/>
            <a:ext cx="141912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创建程序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3196707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278172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3587443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1990750" y="4019491"/>
            <a:ext cx="1728192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添加库文件：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32884" y="4509914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3622189" y="2011223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cn.itcast.recyclerview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319452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322558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488782" y="41169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30157" y="41480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53223" y="4955595"/>
            <a:ext cx="1869423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895358" y="539442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椭圆 30"/>
          <p:cNvSpPr/>
          <p:nvPr/>
        </p:nvSpPr>
        <p:spPr bwMode="auto">
          <a:xfrm rot="574600">
            <a:off x="1451256" y="505310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492631" y="50841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58364" y="3155395"/>
            <a:ext cx="4697082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将界面需要的图片导入到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23687" y="4024428"/>
            <a:ext cx="4177169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recyclerview-v7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RecyclerView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控件的使用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10" y="1529568"/>
            <a:ext cx="3024336" cy="4767530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 43"/>
          <p:cNvSpPr/>
          <p:nvPr/>
        </p:nvSpPr>
        <p:spPr>
          <a:xfrm>
            <a:off x="3602987" y="4991695"/>
            <a:ext cx="4210009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4" grpId="0"/>
      <p:bldP spid="27" grpId="0"/>
      <p:bldP spid="28" grpId="0" animBg="1"/>
      <p:bldP spid="29" grpId="0"/>
      <p:bldP spid="34" grpId="0" animBg="1"/>
      <p:bldP spid="35" grpId="0"/>
      <p:bldP spid="21" grpId="0"/>
      <p:bldP spid="31" grpId="0" animBg="1"/>
      <p:bldP spid="32" grpId="0"/>
      <p:bldP spid="37" grpId="0"/>
      <p:bldP spid="36" grpId="0"/>
      <p:bldP spid="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1488782" y="271823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74928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6" y="2708014"/>
            <a:ext cx="26777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动物列表条目界面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3903154"/>
            <a:ext cx="3254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实现动物列表界面显示效果：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311952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42938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4511031" y="1989634"/>
            <a:ext cx="3960440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recycler_item.xml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3900972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39320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15086" y="3573810"/>
            <a:ext cx="4032448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控件进行数据适配并将数据显示到列表界面上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itle 1"/>
          <p:cNvSpPr txBox="1"/>
          <p:nvPr/>
        </p:nvSpPr>
        <p:spPr>
          <a:xfrm>
            <a:off x="1143690" y="266995"/>
            <a:ext cx="48795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RecyclerView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控件的使用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02" y="2443088"/>
            <a:ext cx="2952327" cy="85992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7" grpId="0"/>
      <p:bldP spid="28" grpId="0" animBg="1"/>
      <p:bldP spid="29" grpId="0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922288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接下来以仿今日头条推荐列表为例，来演示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，仿今日头条推荐列表界面的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380427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411483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370211"/>
            <a:ext cx="141912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创建程序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3196707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278172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3587443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1990750" y="3947483"/>
            <a:ext cx="1728192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添加库文件：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32884" y="4437906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3622189" y="2011223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HeadLine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cn.itcast.headline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319452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322558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488782" y="4044988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30157" y="407604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7263" y="4852563"/>
            <a:ext cx="1869423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创建样式：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19398" y="529139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椭圆 30"/>
          <p:cNvSpPr/>
          <p:nvPr/>
        </p:nvSpPr>
        <p:spPr bwMode="auto">
          <a:xfrm rot="574600">
            <a:off x="1475296" y="4950068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16671" y="498112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58364" y="3155395"/>
            <a:ext cx="4697082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将界面需要的图片导入到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23687" y="3952420"/>
            <a:ext cx="4177169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recyclerview-v7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itle 1"/>
          <p:cNvSpPr txBox="1"/>
          <p:nvPr/>
        </p:nvSpPr>
        <p:spPr>
          <a:xfrm>
            <a:off x="1143690" y="266995"/>
            <a:ext cx="581561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3.2.5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仿今日头条推荐列表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954" y="1592248"/>
            <a:ext cx="3057876" cy="48544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3427702" y="4509914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创建文本样式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创建图片样式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77347" y="5716659"/>
            <a:ext cx="1869423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添加颜色值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919482" y="6155491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椭圆 37"/>
          <p:cNvSpPr/>
          <p:nvPr/>
        </p:nvSpPr>
        <p:spPr bwMode="auto">
          <a:xfrm rot="574600">
            <a:off x="1475380" y="5814164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516755" y="584522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27786" y="5374010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添加浅灰色颜色值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添加深灰色颜色值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4" grpId="0"/>
      <p:bldP spid="27" grpId="0"/>
      <p:bldP spid="28" grpId="0" animBg="1"/>
      <p:bldP spid="29" grpId="0"/>
      <p:bldP spid="34" grpId="0" animBg="1"/>
      <p:bldP spid="35" grpId="0"/>
      <p:bldP spid="21" grpId="0"/>
      <p:bldP spid="31" grpId="0" animBg="1"/>
      <p:bldP spid="32" grpId="0"/>
      <p:bldP spid="37" grpId="0"/>
      <p:bldP spid="36" grpId="0"/>
      <p:bldP spid="26" grpId="0"/>
      <p:bldP spid="30" grpId="0"/>
      <p:bldP spid="38" grpId="0" animBg="1"/>
      <p:bldP spid="39" grpId="0"/>
      <p:bldP spid="4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1749130" y="1158464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0505" y="118952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37695" y="1148248"/>
            <a:ext cx="188282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51098" y="2360726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搭建界面：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69344" y="1610659"/>
            <a:ext cx="8208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2213571" y="2751462"/>
            <a:ext cx="8208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2251098" y="2997746"/>
            <a:ext cx="1728192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封装实体类：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193232" y="3501802"/>
            <a:ext cx="8208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4139149" y="1125538"/>
            <a:ext cx="647773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属性的值为“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@style/Theme.AppCompat.NoActionBar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749130" y="2358544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790505" y="2389600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749130" y="309525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790505" y="312630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8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37611" y="4163507"/>
            <a:ext cx="2762647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编写推荐列表适配器：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179746" y="4602339"/>
            <a:ext cx="8208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椭圆 30"/>
          <p:cNvSpPr/>
          <p:nvPr/>
        </p:nvSpPr>
        <p:spPr bwMode="auto">
          <a:xfrm rot="574600">
            <a:off x="1735644" y="4261012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777019" y="429206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84036" y="3017373"/>
            <a:ext cx="663753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NewsBean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类，在该类中创建新闻信息属性对应的字段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itle 1"/>
          <p:cNvSpPr txBox="1"/>
          <p:nvPr/>
        </p:nvSpPr>
        <p:spPr>
          <a:xfrm>
            <a:off x="1143690" y="266995"/>
            <a:ext cx="581561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3.2.5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仿今日头条推荐列表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8210" y="3562862"/>
            <a:ext cx="5809134" cy="109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创建适配器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NewsAdapter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在适配器中加载条目视图、获取条目类型、绑定界面数据、获取条目总数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37695" y="5027603"/>
            <a:ext cx="1869423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显示列表数据：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179830" y="5466435"/>
            <a:ext cx="8208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椭圆 37"/>
          <p:cNvSpPr/>
          <p:nvPr/>
        </p:nvSpPr>
        <p:spPr bwMode="auto">
          <a:xfrm rot="574600">
            <a:off x="1735728" y="5125108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709290" y="5149036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95393" y="4705776"/>
            <a:ext cx="7441569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setData()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方法，将定义的数组中的数据添加到新闻数据集合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将新闻集合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数据设置到适配器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NewsAdapter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13887" y="1610659"/>
            <a:ext cx="4489241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创建标题栏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搭建推荐列表界面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搭建列表条目界面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37695" y="5838598"/>
            <a:ext cx="138123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179830" y="6277430"/>
            <a:ext cx="8208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6" name="椭圆 45"/>
          <p:cNvSpPr/>
          <p:nvPr/>
        </p:nvSpPr>
        <p:spPr bwMode="auto">
          <a:xfrm rot="574600">
            <a:off x="1735728" y="5936103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709290" y="5960031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35353" y="5878066"/>
            <a:ext cx="6841991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运行程序，查看仿今日头条推荐列表界面的效果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4" grpId="0"/>
      <p:bldP spid="27" grpId="0"/>
      <p:bldP spid="28" grpId="0" animBg="1"/>
      <p:bldP spid="29" grpId="0"/>
      <p:bldP spid="34" grpId="0" animBg="1"/>
      <p:bldP spid="35" grpId="0"/>
      <p:bldP spid="21" grpId="0"/>
      <p:bldP spid="31" grpId="0" animBg="1"/>
      <p:bldP spid="32" grpId="0"/>
      <p:bldP spid="36" grpId="0"/>
      <p:bldP spid="26" grpId="0"/>
      <p:bldP spid="30" grpId="0"/>
      <p:bldP spid="38" grpId="0" animBg="1"/>
      <p:bldP spid="39" grpId="0"/>
      <p:bldP spid="40" grpId="0"/>
      <p:bldP spid="41" grpId="0"/>
      <p:bldP spid="44" grpId="0"/>
      <p:bldP spid="46" grpId="0" animBg="1"/>
      <p:bldP spid="47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en-US" altLang="zh-CN" sz="4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80066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简单控件</a:t>
            </a:r>
            <a:r>
              <a:rPr lang="zh-CN" altLang="en-US" sz="48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</a:t>
            </a:r>
            <a:endParaRPr lang="en-GB" altLang="zh-CN" sz="48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307314" y="3195771"/>
            <a:ext cx="5828451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个方法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，能够在界面中绘制一个圆形图案</a:t>
            </a:r>
            <a:endParaRPr lang="zh-CN" altLang="en-US" sz="18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71070" y="3326430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/>
        </p:nvSpPr>
        <p:spPr>
          <a:xfrm>
            <a:off x="1846734" y="1722549"/>
            <a:ext cx="8496944" cy="3003389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4"/>
          <p:cNvSpPr/>
          <p:nvPr/>
        </p:nvSpPr>
        <p:spPr>
          <a:xfrm>
            <a:off x="2206774" y="2282890"/>
            <a:ext cx="7803526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通常开发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应用的界面时，使用的控件都不直接使用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，而是使用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的子类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。虽然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系统中提供了很多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继承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类的控件，但是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在实际开发中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，还会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出现不满足需求的情况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。此时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我们可以通过自定义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的方式进行实现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2494806" y="1397932"/>
            <a:ext cx="2448271" cy="519262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原创设计师QQ598969553          _7"/>
          <p:cNvSpPr txBox="1"/>
          <p:nvPr/>
        </p:nvSpPr>
        <p:spPr>
          <a:xfrm>
            <a:off x="2494806" y="1457508"/>
            <a:ext cx="237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1270670" y="1026296"/>
            <a:ext cx="938317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当使用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系统控件不满足需求时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需要自定义控件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最简单的自定义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就是创建一个类继承自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类或者其子类，并重写该类的构造方法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。示例代码如下：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endParaRPr lang="en-US" altLang="zh-CN" sz="2000" dirty="0" smtClean="0"/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1486694" y="2277665"/>
            <a:ext cx="9343106" cy="3096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public class Customview extends View{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Customview(Context context)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super(context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Customview(Context context, AttributeSet attrs)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super(context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 attrs);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38822" y="2709713"/>
            <a:ext cx="2952328" cy="347079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58247" y="2525707"/>
            <a:ext cx="2546053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码中创建对象时，使用该构造函数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591150" y="2883251"/>
            <a:ext cx="576000" cy="0"/>
          </a:xfrm>
          <a:prstGeom prst="straightConnector1">
            <a:avLst/>
          </a:prstGeom>
          <a:noFill/>
          <a:ln w="22225" cap="flat" cmpd="sng" algn="ctr">
            <a:solidFill>
              <a:srgbClr val="006BA9"/>
            </a:solidFill>
            <a:prstDash val="solid"/>
            <a:round/>
            <a:headEnd type="none" w="lg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2638822" y="3832971"/>
            <a:ext cx="4680520" cy="347079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895342" y="3648965"/>
            <a:ext cx="2934458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布局中引入自定义控件时，使用该构造函数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7319342" y="4006510"/>
            <a:ext cx="576000" cy="0"/>
          </a:xfrm>
          <a:prstGeom prst="straightConnector1">
            <a:avLst/>
          </a:prstGeom>
          <a:noFill/>
          <a:ln w="22225" cap="flat" cmpd="sng" algn="ctr">
            <a:solidFill>
              <a:srgbClr val="006BA9"/>
            </a:solidFill>
            <a:prstDash val="solid"/>
            <a:round/>
            <a:headEnd type="none" w="lg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169740" y="941926"/>
            <a:ext cx="9505056" cy="126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由于系统自带的控件不能满足需求中的某种样式或功能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，所以我们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需要在自定义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中通过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重写指定的方法来添加额外的样式和功能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7" name="直接连接符 41"/>
          <p:cNvCxnSpPr/>
          <p:nvPr/>
        </p:nvCxnSpPr>
        <p:spPr>
          <a:xfrm flipH="1">
            <a:off x="4363479" y="2602994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连接符 42"/>
          <p:cNvCxnSpPr/>
          <p:nvPr/>
        </p:nvCxnSpPr>
        <p:spPr>
          <a:xfrm flipH="1">
            <a:off x="4363479" y="4343772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连接符 43"/>
          <p:cNvCxnSpPr/>
          <p:nvPr/>
        </p:nvCxnSpPr>
        <p:spPr>
          <a:xfrm flipH="1">
            <a:off x="4363479" y="6056848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连接符 44"/>
          <p:cNvCxnSpPr/>
          <p:nvPr/>
        </p:nvCxnSpPr>
        <p:spPr>
          <a:xfrm>
            <a:off x="4363479" y="2602993"/>
            <a:ext cx="0" cy="343419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椭圆 50"/>
          <p:cNvSpPr/>
          <p:nvPr/>
        </p:nvSpPr>
        <p:spPr>
          <a:xfrm>
            <a:off x="5557012" y="2071311"/>
            <a:ext cx="1107747" cy="110774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557012" y="3789899"/>
            <a:ext cx="1107747" cy="110774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557012" y="5483314"/>
            <a:ext cx="1107747" cy="110774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639625" y="3881873"/>
            <a:ext cx="923799" cy="9237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176"/>
          <p:cNvSpPr>
            <a:spLocks noEditPoints="1"/>
          </p:cNvSpPr>
          <p:nvPr/>
        </p:nvSpPr>
        <p:spPr bwMode="auto">
          <a:xfrm>
            <a:off x="5834661" y="4096746"/>
            <a:ext cx="605367" cy="575733"/>
          </a:xfrm>
          <a:custGeom>
            <a:avLst/>
            <a:gdLst>
              <a:gd name="T0" fmla="*/ 93 w 121"/>
              <a:gd name="T1" fmla="*/ 56 h 115"/>
              <a:gd name="T2" fmla="*/ 90 w 121"/>
              <a:gd name="T3" fmla="*/ 60 h 115"/>
              <a:gd name="T4" fmla="*/ 86 w 121"/>
              <a:gd name="T5" fmla="*/ 40 h 115"/>
              <a:gd name="T6" fmla="*/ 82 w 121"/>
              <a:gd name="T7" fmla="*/ 82 h 115"/>
              <a:gd name="T8" fmla="*/ 75 w 121"/>
              <a:gd name="T9" fmla="*/ 89 h 115"/>
              <a:gd name="T10" fmla="*/ 69 w 121"/>
              <a:gd name="T11" fmla="*/ 44 h 115"/>
              <a:gd name="T12" fmla="*/ 59 w 121"/>
              <a:gd name="T13" fmla="*/ 28 h 115"/>
              <a:gd name="T14" fmla="*/ 82 w 121"/>
              <a:gd name="T15" fmla="*/ 13 h 115"/>
              <a:gd name="T16" fmla="*/ 59 w 121"/>
              <a:gd name="T17" fmla="*/ 10 h 115"/>
              <a:gd name="T18" fmla="*/ 116 w 121"/>
              <a:gd name="T19" fmla="*/ 0 h 115"/>
              <a:gd name="T20" fmla="*/ 113 w 121"/>
              <a:gd name="T21" fmla="*/ 21 h 115"/>
              <a:gd name="T22" fmla="*/ 121 w 121"/>
              <a:gd name="T23" fmla="*/ 23 h 115"/>
              <a:gd name="T24" fmla="*/ 121 w 121"/>
              <a:gd name="T25" fmla="*/ 28 h 115"/>
              <a:gd name="T26" fmla="*/ 110 w 121"/>
              <a:gd name="T27" fmla="*/ 39 h 115"/>
              <a:gd name="T28" fmla="*/ 93 w 121"/>
              <a:gd name="T29" fmla="*/ 42 h 115"/>
              <a:gd name="T30" fmla="*/ 5 w 121"/>
              <a:gd name="T31" fmla="*/ 40 h 115"/>
              <a:gd name="T32" fmla="*/ 56 w 121"/>
              <a:gd name="T33" fmla="*/ 37 h 115"/>
              <a:gd name="T34" fmla="*/ 5 w 121"/>
              <a:gd name="T35" fmla="*/ 40 h 115"/>
              <a:gd name="T36" fmla="*/ 7 w 121"/>
              <a:gd name="T37" fmla="*/ 49 h 115"/>
              <a:gd name="T38" fmla="*/ 29 w 121"/>
              <a:gd name="T39" fmla="*/ 64 h 115"/>
              <a:gd name="T40" fmla="*/ 52 w 121"/>
              <a:gd name="T41" fmla="*/ 108 h 115"/>
              <a:gd name="T42" fmla="*/ 58 w 121"/>
              <a:gd name="T43" fmla="*/ 46 h 115"/>
              <a:gd name="T44" fmla="*/ 42 w 121"/>
              <a:gd name="T45" fmla="*/ 98 h 115"/>
              <a:gd name="T46" fmla="*/ 44 w 121"/>
              <a:gd name="T47" fmla="*/ 107 h 115"/>
              <a:gd name="T48" fmla="*/ 42 w 121"/>
              <a:gd name="T49" fmla="*/ 98 h 115"/>
              <a:gd name="T50" fmla="*/ 51 w 121"/>
              <a:gd name="T51" fmla="*/ 11 h 115"/>
              <a:gd name="T52" fmla="*/ 39 w 121"/>
              <a:gd name="T53" fmla="*/ 7 h 115"/>
              <a:gd name="T54" fmla="*/ 36 w 121"/>
              <a:gd name="T55" fmla="*/ 8 h 115"/>
              <a:gd name="T56" fmla="*/ 16 w 121"/>
              <a:gd name="T57" fmla="*/ 25 h 115"/>
              <a:gd name="T58" fmla="*/ 12 w 121"/>
              <a:gd name="T59" fmla="*/ 12 h 115"/>
              <a:gd name="T60" fmla="*/ 12 w 121"/>
              <a:gd name="T61" fmla="*/ 26 h 115"/>
              <a:gd name="T62" fmla="*/ 7 w 121"/>
              <a:gd name="T63" fmla="*/ 13 h 115"/>
              <a:gd name="T64" fmla="*/ 4 w 121"/>
              <a:gd name="T65" fmla="*/ 3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15">
                <a:moveTo>
                  <a:pt x="93" y="42"/>
                </a:moveTo>
                <a:cubicBezTo>
                  <a:pt x="93" y="56"/>
                  <a:pt x="93" y="56"/>
                  <a:pt x="93" y="56"/>
                </a:cubicBezTo>
                <a:cubicBezTo>
                  <a:pt x="93" y="58"/>
                  <a:pt x="92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88" y="60"/>
                  <a:pt x="86" y="58"/>
                  <a:pt x="86" y="56"/>
                </a:cubicBezTo>
                <a:cubicBezTo>
                  <a:pt x="86" y="40"/>
                  <a:pt x="86" y="40"/>
                  <a:pt x="86" y="40"/>
                </a:cubicBezTo>
                <a:cubicBezTo>
                  <a:pt x="85" y="42"/>
                  <a:pt x="84" y="43"/>
                  <a:pt x="82" y="44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6"/>
                  <a:pt x="79" y="89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2" y="89"/>
                  <a:pt x="69" y="86"/>
                  <a:pt x="69" y="82"/>
                </a:cubicBezTo>
                <a:cubicBezTo>
                  <a:pt x="69" y="44"/>
                  <a:pt x="69" y="44"/>
                  <a:pt x="69" y="44"/>
                </a:cubicBezTo>
                <a:cubicBezTo>
                  <a:pt x="63" y="42"/>
                  <a:pt x="59" y="36"/>
                  <a:pt x="59" y="29"/>
                </a:cubicBezTo>
                <a:cubicBezTo>
                  <a:pt x="59" y="29"/>
                  <a:pt x="59" y="28"/>
                  <a:pt x="59" y="28"/>
                </a:cubicBezTo>
                <a:cubicBezTo>
                  <a:pt x="59" y="16"/>
                  <a:pt x="59" y="16"/>
                  <a:pt x="59" y="16"/>
                </a:cubicBezTo>
                <a:cubicBezTo>
                  <a:pt x="82" y="13"/>
                  <a:pt x="82" y="13"/>
                  <a:pt x="82" y="13"/>
                </a:cubicBezTo>
                <a:cubicBezTo>
                  <a:pt x="84" y="10"/>
                  <a:pt x="84" y="10"/>
                  <a:pt x="84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6"/>
                  <a:pt x="59" y="6"/>
                  <a:pt x="59" y="6"/>
                </a:cubicBezTo>
                <a:cubicBezTo>
                  <a:pt x="116" y="0"/>
                  <a:pt x="116" y="0"/>
                  <a:pt x="116" y="0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34"/>
                  <a:pt x="116" y="39"/>
                  <a:pt x="110" y="39"/>
                </a:cubicBezTo>
                <a:cubicBezTo>
                  <a:pt x="107" y="39"/>
                  <a:pt x="105" y="38"/>
                  <a:pt x="103" y="37"/>
                </a:cubicBezTo>
                <a:cubicBezTo>
                  <a:pt x="101" y="40"/>
                  <a:pt x="97" y="42"/>
                  <a:pt x="93" y="42"/>
                </a:cubicBezTo>
                <a:cubicBezTo>
                  <a:pt x="93" y="42"/>
                  <a:pt x="93" y="42"/>
                  <a:pt x="93" y="42"/>
                </a:cubicBezTo>
                <a:close/>
                <a:moveTo>
                  <a:pt x="5" y="40"/>
                </a:moveTo>
                <a:cubicBezTo>
                  <a:pt x="54" y="30"/>
                  <a:pt x="54" y="30"/>
                  <a:pt x="54" y="30"/>
                </a:cubicBezTo>
                <a:cubicBezTo>
                  <a:pt x="56" y="37"/>
                  <a:pt x="56" y="37"/>
                  <a:pt x="56" y="37"/>
                </a:cubicBezTo>
                <a:cubicBezTo>
                  <a:pt x="6" y="47"/>
                  <a:pt x="6" y="47"/>
                  <a:pt x="6" y="47"/>
                </a:cubicBezTo>
                <a:cubicBezTo>
                  <a:pt x="5" y="40"/>
                  <a:pt x="5" y="40"/>
                  <a:pt x="5" y="40"/>
                </a:cubicBezTo>
                <a:close/>
                <a:moveTo>
                  <a:pt x="56" y="40"/>
                </a:moveTo>
                <a:cubicBezTo>
                  <a:pt x="7" y="49"/>
                  <a:pt x="7" y="49"/>
                  <a:pt x="7" y="49"/>
                </a:cubicBezTo>
                <a:cubicBezTo>
                  <a:pt x="7" y="52"/>
                  <a:pt x="7" y="54"/>
                  <a:pt x="8" y="56"/>
                </a:cubicBezTo>
                <a:cubicBezTo>
                  <a:pt x="16" y="56"/>
                  <a:pt x="23" y="59"/>
                  <a:pt x="29" y="64"/>
                </a:cubicBezTo>
                <a:cubicBezTo>
                  <a:pt x="32" y="79"/>
                  <a:pt x="28" y="104"/>
                  <a:pt x="37" y="111"/>
                </a:cubicBezTo>
                <a:cubicBezTo>
                  <a:pt x="42" y="115"/>
                  <a:pt x="49" y="114"/>
                  <a:pt x="52" y="108"/>
                </a:cubicBezTo>
                <a:cubicBezTo>
                  <a:pt x="57" y="97"/>
                  <a:pt x="44" y="76"/>
                  <a:pt x="42" y="62"/>
                </a:cubicBezTo>
                <a:cubicBezTo>
                  <a:pt x="45" y="54"/>
                  <a:pt x="51" y="49"/>
                  <a:pt x="58" y="46"/>
                </a:cubicBezTo>
                <a:cubicBezTo>
                  <a:pt x="57" y="44"/>
                  <a:pt x="57" y="42"/>
                  <a:pt x="56" y="40"/>
                </a:cubicBezTo>
                <a:close/>
                <a:moveTo>
                  <a:pt x="42" y="98"/>
                </a:moveTo>
                <a:cubicBezTo>
                  <a:pt x="45" y="98"/>
                  <a:pt x="47" y="99"/>
                  <a:pt x="48" y="102"/>
                </a:cubicBezTo>
                <a:cubicBezTo>
                  <a:pt x="48" y="104"/>
                  <a:pt x="47" y="107"/>
                  <a:pt x="44" y="107"/>
                </a:cubicBezTo>
                <a:cubicBezTo>
                  <a:pt x="42" y="108"/>
                  <a:pt x="39" y="106"/>
                  <a:pt x="39" y="104"/>
                </a:cubicBezTo>
                <a:cubicBezTo>
                  <a:pt x="38" y="101"/>
                  <a:pt x="40" y="99"/>
                  <a:pt x="42" y="98"/>
                </a:cubicBezTo>
                <a:close/>
                <a:moveTo>
                  <a:pt x="54" y="26"/>
                </a:moveTo>
                <a:cubicBezTo>
                  <a:pt x="51" y="11"/>
                  <a:pt x="51" y="11"/>
                  <a:pt x="51" y="11"/>
                </a:cubicBezTo>
                <a:cubicBezTo>
                  <a:pt x="50" y="8"/>
                  <a:pt x="46" y="6"/>
                  <a:pt x="42" y="6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13"/>
                  <a:pt x="39" y="13"/>
                  <a:pt x="39" y="13"/>
                </a:cubicBezTo>
                <a:cubicBezTo>
                  <a:pt x="36" y="8"/>
                  <a:pt x="36" y="8"/>
                  <a:pt x="36" y="8"/>
                </a:cubicBezTo>
                <a:cubicBezTo>
                  <a:pt x="14" y="12"/>
                  <a:pt x="14" y="12"/>
                  <a:pt x="14" y="12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6"/>
                  <a:pt x="16" y="26"/>
                  <a:pt x="16" y="26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13"/>
                  <a:pt x="10" y="13"/>
                  <a:pt x="10" y="13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7" y="13"/>
                  <a:pt x="7" y="13"/>
                  <a:pt x="7" y="13"/>
                </a:cubicBezTo>
                <a:cubicBezTo>
                  <a:pt x="3" y="14"/>
                  <a:pt x="0" y="18"/>
                  <a:pt x="1" y="21"/>
                </a:cubicBezTo>
                <a:cubicBezTo>
                  <a:pt x="4" y="36"/>
                  <a:pt x="4" y="36"/>
                  <a:pt x="4" y="36"/>
                </a:cubicBezTo>
                <a:lnTo>
                  <a:pt x="54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E93F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648986" y="2163285"/>
            <a:ext cx="923799" cy="9237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639624" y="5594949"/>
            <a:ext cx="923799" cy="9237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Freeform 175"/>
          <p:cNvSpPr>
            <a:spLocks noEditPoints="1"/>
          </p:cNvSpPr>
          <p:nvPr/>
        </p:nvSpPr>
        <p:spPr bwMode="auto">
          <a:xfrm>
            <a:off x="5864294" y="5721804"/>
            <a:ext cx="575733" cy="630767"/>
          </a:xfrm>
          <a:custGeom>
            <a:avLst/>
            <a:gdLst>
              <a:gd name="T0" fmla="*/ 165 w 272"/>
              <a:gd name="T1" fmla="*/ 0 h 298"/>
              <a:gd name="T2" fmla="*/ 246 w 272"/>
              <a:gd name="T3" fmla="*/ 47 h 298"/>
              <a:gd name="T4" fmla="*/ 153 w 272"/>
              <a:gd name="T5" fmla="*/ 201 h 298"/>
              <a:gd name="T6" fmla="*/ 108 w 272"/>
              <a:gd name="T7" fmla="*/ 229 h 298"/>
              <a:gd name="T8" fmla="*/ 66 w 272"/>
              <a:gd name="T9" fmla="*/ 232 h 298"/>
              <a:gd name="T10" fmla="*/ 71 w 272"/>
              <a:gd name="T11" fmla="*/ 153 h 298"/>
              <a:gd name="T12" fmla="*/ 165 w 272"/>
              <a:gd name="T13" fmla="*/ 0 h 298"/>
              <a:gd name="T14" fmla="*/ 165 w 272"/>
              <a:gd name="T15" fmla="*/ 0 h 298"/>
              <a:gd name="T16" fmla="*/ 243 w 272"/>
              <a:gd name="T17" fmla="*/ 293 h 298"/>
              <a:gd name="T18" fmla="*/ 248 w 272"/>
              <a:gd name="T19" fmla="*/ 262 h 298"/>
              <a:gd name="T20" fmla="*/ 158 w 272"/>
              <a:gd name="T21" fmla="*/ 260 h 298"/>
              <a:gd name="T22" fmla="*/ 272 w 272"/>
              <a:gd name="T23" fmla="*/ 253 h 298"/>
              <a:gd name="T24" fmla="*/ 272 w 272"/>
              <a:gd name="T25" fmla="*/ 241 h 298"/>
              <a:gd name="T26" fmla="*/ 239 w 272"/>
              <a:gd name="T27" fmla="*/ 239 h 298"/>
              <a:gd name="T28" fmla="*/ 269 w 272"/>
              <a:gd name="T29" fmla="*/ 234 h 298"/>
              <a:gd name="T30" fmla="*/ 257 w 272"/>
              <a:gd name="T31" fmla="*/ 210 h 298"/>
              <a:gd name="T32" fmla="*/ 175 w 272"/>
              <a:gd name="T33" fmla="*/ 201 h 298"/>
              <a:gd name="T34" fmla="*/ 172 w 272"/>
              <a:gd name="T35" fmla="*/ 224 h 298"/>
              <a:gd name="T36" fmla="*/ 208 w 272"/>
              <a:gd name="T37" fmla="*/ 232 h 298"/>
              <a:gd name="T38" fmla="*/ 0 w 272"/>
              <a:gd name="T39" fmla="*/ 243 h 298"/>
              <a:gd name="T40" fmla="*/ 2 w 272"/>
              <a:gd name="T41" fmla="*/ 265 h 298"/>
              <a:gd name="T42" fmla="*/ 137 w 272"/>
              <a:gd name="T43" fmla="*/ 279 h 298"/>
              <a:gd name="T44" fmla="*/ 85 w 272"/>
              <a:gd name="T45" fmla="*/ 281 h 298"/>
              <a:gd name="T46" fmla="*/ 87 w 272"/>
              <a:gd name="T47" fmla="*/ 298 h 298"/>
              <a:gd name="T48" fmla="*/ 243 w 272"/>
              <a:gd name="T49" fmla="*/ 293 h 298"/>
              <a:gd name="T50" fmla="*/ 243 w 272"/>
              <a:gd name="T51" fmla="*/ 293 h 298"/>
              <a:gd name="T52" fmla="*/ 106 w 272"/>
              <a:gd name="T53" fmla="*/ 213 h 298"/>
              <a:gd name="T54" fmla="*/ 137 w 272"/>
              <a:gd name="T55" fmla="*/ 191 h 298"/>
              <a:gd name="T56" fmla="*/ 87 w 272"/>
              <a:gd name="T57" fmla="*/ 163 h 298"/>
              <a:gd name="T58" fmla="*/ 85 w 272"/>
              <a:gd name="T59" fmla="*/ 198 h 298"/>
              <a:gd name="T60" fmla="*/ 106 w 272"/>
              <a:gd name="T61" fmla="*/ 213 h 298"/>
              <a:gd name="T62" fmla="*/ 106 w 272"/>
              <a:gd name="T63" fmla="*/ 213 h 298"/>
              <a:gd name="T64" fmla="*/ 217 w 272"/>
              <a:gd name="T65" fmla="*/ 47 h 298"/>
              <a:gd name="T66" fmla="*/ 142 w 272"/>
              <a:gd name="T67" fmla="*/ 172 h 298"/>
              <a:gd name="T68" fmla="*/ 151 w 272"/>
              <a:gd name="T69" fmla="*/ 177 h 298"/>
              <a:gd name="T70" fmla="*/ 224 w 272"/>
              <a:gd name="T71" fmla="*/ 52 h 298"/>
              <a:gd name="T72" fmla="*/ 217 w 272"/>
              <a:gd name="T73" fmla="*/ 47 h 298"/>
              <a:gd name="T74" fmla="*/ 217 w 272"/>
              <a:gd name="T75" fmla="*/ 47 h 298"/>
              <a:gd name="T76" fmla="*/ 170 w 272"/>
              <a:gd name="T77" fmla="*/ 19 h 298"/>
              <a:gd name="T78" fmla="*/ 97 w 272"/>
              <a:gd name="T79" fmla="*/ 144 h 298"/>
              <a:gd name="T80" fmla="*/ 111 w 272"/>
              <a:gd name="T81" fmla="*/ 153 h 298"/>
              <a:gd name="T82" fmla="*/ 186 w 272"/>
              <a:gd name="T83" fmla="*/ 28 h 298"/>
              <a:gd name="T84" fmla="*/ 170 w 272"/>
              <a:gd name="T85" fmla="*/ 1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2" h="298">
                <a:moveTo>
                  <a:pt x="165" y="0"/>
                </a:moveTo>
                <a:lnTo>
                  <a:pt x="246" y="47"/>
                </a:lnTo>
                <a:lnTo>
                  <a:pt x="153" y="201"/>
                </a:lnTo>
                <a:lnTo>
                  <a:pt x="108" y="229"/>
                </a:lnTo>
                <a:lnTo>
                  <a:pt x="66" y="232"/>
                </a:lnTo>
                <a:lnTo>
                  <a:pt x="71" y="153"/>
                </a:lnTo>
                <a:lnTo>
                  <a:pt x="165" y="0"/>
                </a:lnTo>
                <a:lnTo>
                  <a:pt x="165" y="0"/>
                </a:lnTo>
                <a:close/>
                <a:moveTo>
                  <a:pt x="243" y="293"/>
                </a:moveTo>
                <a:lnTo>
                  <a:pt x="248" y="262"/>
                </a:lnTo>
                <a:lnTo>
                  <a:pt x="158" y="260"/>
                </a:lnTo>
                <a:lnTo>
                  <a:pt x="272" y="253"/>
                </a:lnTo>
                <a:lnTo>
                  <a:pt x="272" y="241"/>
                </a:lnTo>
                <a:lnTo>
                  <a:pt x="239" y="239"/>
                </a:lnTo>
                <a:lnTo>
                  <a:pt x="269" y="234"/>
                </a:lnTo>
                <a:lnTo>
                  <a:pt x="257" y="210"/>
                </a:lnTo>
                <a:lnTo>
                  <a:pt x="175" y="201"/>
                </a:lnTo>
                <a:lnTo>
                  <a:pt x="172" y="224"/>
                </a:lnTo>
                <a:lnTo>
                  <a:pt x="208" y="232"/>
                </a:lnTo>
                <a:lnTo>
                  <a:pt x="0" y="243"/>
                </a:lnTo>
                <a:lnTo>
                  <a:pt x="2" y="265"/>
                </a:lnTo>
                <a:lnTo>
                  <a:pt x="137" y="279"/>
                </a:lnTo>
                <a:lnTo>
                  <a:pt x="85" y="281"/>
                </a:lnTo>
                <a:lnTo>
                  <a:pt x="87" y="298"/>
                </a:lnTo>
                <a:lnTo>
                  <a:pt x="243" y="293"/>
                </a:lnTo>
                <a:lnTo>
                  <a:pt x="243" y="293"/>
                </a:lnTo>
                <a:close/>
                <a:moveTo>
                  <a:pt x="106" y="213"/>
                </a:moveTo>
                <a:lnTo>
                  <a:pt x="137" y="191"/>
                </a:lnTo>
                <a:lnTo>
                  <a:pt x="87" y="163"/>
                </a:lnTo>
                <a:lnTo>
                  <a:pt x="85" y="198"/>
                </a:lnTo>
                <a:lnTo>
                  <a:pt x="106" y="213"/>
                </a:lnTo>
                <a:lnTo>
                  <a:pt x="106" y="213"/>
                </a:lnTo>
                <a:close/>
                <a:moveTo>
                  <a:pt x="217" y="47"/>
                </a:moveTo>
                <a:lnTo>
                  <a:pt x="142" y="172"/>
                </a:lnTo>
                <a:lnTo>
                  <a:pt x="151" y="177"/>
                </a:lnTo>
                <a:lnTo>
                  <a:pt x="224" y="52"/>
                </a:lnTo>
                <a:lnTo>
                  <a:pt x="217" y="47"/>
                </a:lnTo>
                <a:lnTo>
                  <a:pt x="217" y="47"/>
                </a:lnTo>
                <a:close/>
                <a:moveTo>
                  <a:pt x="170" y="19"/>
                </a:moveTo>
                <a:lnTo>
                  <a:pt x="97" y="144"/>
                </a:lnTo>
                <a:lnTo>
                  <a:pt x="111" y="153"/>
                </a:lnTo>
                <a:lnTo>
                  <a:pt x="186" y="28"/>
                </a:lnTo>
                <a:lnTo>
                  <a:pt x="170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E93F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Freeform 168"/>
          <p:cNvSpPr>
            <a:spLocks noEditPoints="1"/>
          </p:cNvSpPr>
          <p:nvPr/>
        </p:nvSpPr>
        <p:spPr bwMode="auto">
          <a:xfrm>
            <a:off x="5834660" y="2295018"/>
            <a:ext cx="552451" cy="615951"/>
          </a:xfrm>
          <a:custGeom>
            <a:avLst/>
            <a:gdLst>
              <a:gd name="T0" fmla="*/ 55 w 110"/>
              <a:gd name="T1" fmla="*/ 41 h 123"/>
              <a:gd name="T2" fmla="*/ 75 w 110"/>
              <a:gd name="T3" fmla="*/ 31 h 123"/>
              <a:gd name="T4" fmla="*/ 99 w 110"/>
              <a:gd name="T5" fmla="*/ 86 h 123"/>
              <a:gd name="T6" fmla="*/ 97 w 110"/>
              <a:gd name="T7" fmla="*/ 88 h 123"/>
              <a:gd name="T8" fmla="*/ 101 w 110"/>
              <a:gd name="T9" fmla="*/ 96 h 123"/>
              <a:gd name="T10" fmla="*/ 94 w 110"/>
              <a:gd name="T11" fmla="*/ 99 h 123"/>
              <a:gd name="T12" fmla="*/ 90 w 110"/>
              <a:gd name="T13" fmla="*/ 91 h 123"/>
              <a:gd name="T14" fmla="*/ 87 w 110"/>
              <a:gd name="T15" fmla="*/ 93 h 123"/>
              <a:gd name="T16" fmla="*/ 55 w 110"/>
              <a:gd name="T17" fmla="*/ 41 h 123"/>
              <a:gd name="T18" fmla="*/ 0 w 110"/>
              <a:gd name="T19" fmla="*/ 108 h 123"/>
              <a:gd name="T20" fmla="*/ 3 w 110"/>
              <a:gd name="T21" fmla="*/ 115 h 123"/>
              <a:gd name="T22" fmla="*/ 31 w 110"/>
              <a:gd name="T23" fmla="*/ 105 h 123"/>
              <a:gd name="T24" fmla="*/ 30 w 110"/>
              <a:gd name="T25" fmla="*/ 121 h 123"/>
              <a:gd name="T26" fmla="*/ 110 w 110"/>
              <a:gd name="T27" fmla="*/ 105 h 123"/>
              <a:gd name="T28" fmla="*/ 108 w 110"/>
              <a:gd name="T29" fmla="*/ 98 h 123"/>
              <a:gd name="T30" fmla="*/ 36 w 110"/>
              <a:gd name="T31" fmla="*/ 113 h 123"/>
              <a:gd name="T32" fmla="*/ 55 w 110"/>
              <a:gd name="T33" fmla="*/ 96 h 123"/>
              <a:gd name="T34" fmla="*/ 52 w 110"/>
              <a:gd name="T35" fmla="*/ 89 h 123"/>
              <a:gd name="T36" fmla="*/ 0 w 110"/>
              <a:gd name="T37" fmla="*/ 108 h 123"/>
              <a:gd name="T38" fmla="*/ 60 w 110"/>
              <a:gd name="T39" fmla="*/ 9 h 123"/>
              <a:gd name="T40" fmla="*/ 53 w 110"/>
              <a:gd name="T41" fmla="*/ 36 h 123"/>
              <a:gd name="T42" fmla="*/ 72 w 110"/>
              <a:gd name="T43" fmla="*/ 26 h 123"/>
              <a:gd name="T44" fmla="*/ 66 w 110"/>
              <a:gd name="T45" fmla="*/ 15 h 123"/>
              <a:gd name="T46" fmla="*/ 71 w 110"/>
              <a:gd name="T47" fmla="*/ 12 h 123"/>
              <a:gd name="T48" fmla="*/ 86 w 110"/>
              <a:gd name="T49" fmla="*/ 51 h 123"/>
              <a:gd name="T50" fmla="*/ 93 w 110"/>
              <a:gd name="T51" fmla="*/ 48 h 123"/>
              <a:gd name="T52" fmla="*/ 77 w 110"/>
              <a:gd name="T53" fmla="*/ 5 h 123"/>
              <a:gd name="T54" fmla="*/ 75 w 110"/>
              <a:gd name="T55" fmla="*/ 2 h 123"/>
              <a:gd name="T56" fmla="*/ 72 w 110"/>
              <a:gd name="T57" fmla="*/ 3 h 123"/>
              <a:gd name="T58" fmla="*/ 60 w 110"/>
              <a:gd name="T59" fmla="*/ 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0" h="123">
                <a:moveTo>
                  <a:pt x="55" y="41"/>
                </a:moveTo>
                <a:cubicBezTo>
                  <a:pt x="75" y="31"/>
                  <a:pt x="75" y="31"/>
                  <a:pt x="75" y="31"/>
                </a:cubicBezTo>
                <a:cubicBezTo>
                  <a:pt x="99" y="86"/>
                  <a:pt x="99" y="86"/>
                  <a:pt x="99" y="86"/>
                </a:cubicBezTo>
                <a:cubicBezTo>
                  <a:pt x="97" y="88"/>
                  <a:pt x="97" y="88"/>
                  <a:pt x="97" y="88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94" y="99"/>
                  <a:pt x="94" y="99"/>
                  <a:pt x="94" y="99"/>
                </a:cubicBezTo>
                <a:cubicBezTo>
                  <a:pt x="90" y="91"/>
                  <a:pt x="90" y="91"/>
                  <a:pt x="90" y="91"/>
                </a:cubicBezTo>
                <a:cubicBezTo>
                  <a:pt x="87" y="93"/>
                  <a:pt x="87" y="93"/>
                  <a:pt x="87" y="93"/>
                </a:cubicBezTo>
                <a:cubicBezTo>
                  <a:pt x="55" y="41"/>
                  <a:pt x="55" y="41"/>
                  <a:pt x="55" y="41"/>
                </a:cubicBezTo>
                <a:close/>
                <a:moveTo>
                  <a:pt x="0" y="108"/>
                </a:moveTo>
                <a:cubicBezTo>
                  <a:pt x="3" y="115"/>
                  <a:pt x="3" y="115"/>
                  <a:pt x="3" y="115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23" y="112"/>
                  <a:pt x="19" y="119"/>
                  <a:pt x="30" y="121"/>
                </a:cubicBezTo>
                <a:cubicBezTo>
                  <a:pt x="44" y="123"/>
                  <a:pt x="110" y="105"/>
                  <a:pt x="110" y="105"/>
                </a:cubicBezTo>
                <a:cubicBezTo>
                  <a:pt x="108" y="98"/>
                  <a:pt x="108" y="98"/>
                  <a:pt x="108" y="98"/>
                </a:cubicBezTo>
                <a:cubicBezTo>
                  <a:pt x="108" y="98"/>
                  <a:pt x="49" y="115"/>
                  <a:pt x="36" y="113"/>
                </a:cubicBezTo>
                <a:cubicBezTo>
                  <a:pt x="33" y="112"/>
                  <a:pt x="55" y="96"/>
                  <a:pt x="55" y="96"/>
                </a:cubicBezTo>
                <a:cubicBezTo>
                  <a:pt x="52" y="89"/>
                  <a:pt x="52" y="89"/>
                  <a:pt x="52" y="89"/>
                </a:cubicBezTo>
                <a:cubicBezTo>
                  <a:pt x="0" y="108"/>
                  <a:pt x="0" y="108"/>
                  <a:pt x="0" y="108"/>
                </a:cubicBezTo>
                <a:close/>
                <a:moveTo>
                  <a:pt x="60" y="9"/>
                </a:moveTo>
                <a:cubicBezTo>
                  <a:pt x="48" y="0"/>
                  <a:pt x="40" y="12"/>
                  <a:pt x="53" y="36"/>
                </a:cubicBezTo>
                <a:cubicBezTo>
                  <a:pt x="72" y="26"/>
                  <a:pt x="72" y="26"/>
                  <a:pt x="72" y="26"/>
                </a:cubicBezTo>
                <a:cubicBezTo>
                  <a:pt x="70" y="21"/>
                  <a:pt x="68" y="18"/>
                  <a:pt x="66" y="15"/>
                </a:cubicBezTo>
                <a:cubicBezTo>
                  <a:pt x="71" y="12"/>
                  <a:pt x="71" y="12"/>
                  <a:pt x="71" y="12"/>
                </a:cubicBezTo>
                <a:cubicBezTo>
                  <a:pt x="86" y="51"/>
                  <a:pt x="86" y="51"/>
                  <a:pt x="86" y="51"/>
                </a:cubicBezTo>
                <a:cubicBezTo>
                  <a:pt x="93" y="48"/>
                  <a:pt x="93" y="48"/>
                  <a:pt x="93" y="48"/>
                </a:cubicBezTo>
                <a:cubicBezTo>
                  <a:pt x="77" y="5"/>
                  <a:pt x="77" y="5"/>
                  <a:pt x="77" y="5"/>
                </a:cubicBezTo>
                <a:cubicBezTo>
                  <a:pt x="75" y="2"/>
                  <a:pt x="75" y="2"/>
                  <a:pt x="75" y="2"/>
                </a:cubicBezTo>
                <a:cubicBezTo>
                  <a:pt x="72" y="3"/>
                  <a:pt x="72" y="3"/>
                  <a:pt x="72" y="3"/>
                </a:cubicBezTo>
                <a:lnTo>
                  <a:pt x="60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E93F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33"/>
          <p:cNvSpPr txBox="1"/>
          <p:nvPr/>
        </p:nvSpPr>
        <p:spPr>
          <a:xfrm>
            <a:off x="6964804" y="2586037"/>
            <a:ext cx="4076056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用于测量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9"/>
          <p:cNvSpPr txBox="1"/>
          <p:nvPr/>
        </p:nvSpPr>
        <p:spPr>
          <a:xfrm>
            <a:off x="6976253" y="2163285"/>
            <a:ext cx="2731823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en-US" altLang="zh-CN" sz="1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onMeasure</a:t>
            </a:r>
            <a:r>
              <a:rPr lang="en-US" altLang="zh-CN" sz="1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8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33"/>
          <p:cNvSpPr txBox="1"/>
          <p:nvPr/>
        </p:nvSpPr>
        <p:spPr>
          <a:xfrm>
            <a:off x="6976253" y="4327400"/>
            <a:ext cx="4076056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0">
              <a:lnSpc>
                <a:spcPct val="12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用于绘制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3" name="文本框 9"/>
          <p:cNvSpPr txBox="1"/>
          <p:nvPr/>
        </p:nvSpPr>
        <p:spPr>
          <a:xfrm>
            <a:off x="6987702" y="3904648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en-US" altLang="zh-CN" sz="1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onDraw</a:t>
            </a:r>
            <a:r>
              <a:rPr lang="en-US" altLang="zh-CN" sz="1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8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33"/>
          <p:cNvSpPr txBox="1"/>
          <p:nvPr/>
        </p:nvSpPr>
        <p:spPr>
          <a:xfrm>
            <a:off x="6987702" y="6025711"/>
            <a:ext cx="4076056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0">
              <a:lnSpc>
                <a:spcPct val="12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用于指定布局中子控件的位置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" name="文本框 9"/>
          <p:cNvSpPr txBox="1"/>
          <p:nvPr/>
        </p:nvSpPr>
        <p:spPr>
          <a:xfrm>
            <a:off x="6999151" y="5602959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en-US" altLang="zh-CN" sz="1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onLayout</a:t>
            </a:r>
            <a:r>
              <a:rPr lang="en-US" altLang="zh-CN" sz="1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8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9"/>
          <p:cNvSpPr txBox="1"/>
          <p:nvPr/>
        </p:nvSpPr>
        <p:spPr>
          <a:xfrm>
            <a:off x="1404679" y="4047281"/>
            <a:ext cx="2635354" cy="545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zh-CN" altLang="en-US" sz="20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0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</a:t>
            </a:r>
            <a:endParaRPr lang="zh-CN" altLang="en-US" sz="2000" b="1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922288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接下来，我们通过一个案例讲解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如何使用自定义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在界面中显示一个圆形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，显示圆形界面的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128742" y="245243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70117" y="248349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7307" y="2442219"/>
            <a:ext cx="141912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创建程序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30710" y="3412731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CircleView</a:t>
            </a:r>
            <a:r>
              <a:rPr lang="zh-CN" alt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548956" y="28537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593183" y="380346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1630710" y="4235515"/>
            <a:ext cx="216024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引用自定义控件：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572844" y="4725938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3262149" y="2083231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cn.itcast.customview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128742" y="3410549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170117" y="3441605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1128742" y="433302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170117" y="43640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30910" y="4275526"/>
            <a:ext cx="535827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activity_main.xml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中引用自定义控件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CustomView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View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02" y="1788099"/>
            <a:ext cx="2664296" cy="422508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4006974" y="3027241"/>
            <a:ext cx="448924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类中重写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onDraw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4" grpId="0"/>
      <p:bldP spid="27" grpId="0"/>
      <p:bldP spid="28" grpId="0" animBg="1"/>
      <p:bldP spid="29" grpId="0"/>
      <p:bldP spid="34" grpId="0" animBg="1"/>
      <p:bldP spid="35" grpId="0"/>
      <p:bldP spid="36" grpId="0"/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7895" y="1804894"/>
            <a:ext cx="9794240" cy="335309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504515" y="2421682"/>
            <a:ext cx="90010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本章主要讲解了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Android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中常见界面控件的使用，包括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简单控件的使用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ListView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控件和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RecyclerView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控件的使用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以及如何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自定义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View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。由于无论创建任何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Android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程序都会用到这些控件，所以通过本章的学习，希望初学者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能够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掌握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Android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常见界面控件的基本使用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，为后续创建其他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Android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程序做好铺垫。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  <a:endParaRPr lang="zh-CN" altLang="en-US" sz="2800" b="1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简单控件的使用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667355" y="2884654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简单控件的使用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，能够独立搭建一个注册界面</a:t>
            </a:r>
            <a:endParaRPr lang="zh-CN" altLang="en-US" sz="18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31110" y="3015313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198662" y="1053530"/>
            <a:ext cx="950505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控件是界面组成的主要元素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为了显示界面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的输入框、图片、文字等信息，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Android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系统提供了一些控件来显示这些信息，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每个控件都有对应的属性来设置不同的效果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。我们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以控件使用的复杂程度将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Android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中的控件分别简单控件和列表控件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，简单控件包含以下几种，具体如下图所示。</a:t>
            </a:r>
            <a:endParaRPr lang="en-US" altLang="zh-CN" sz="2000" smtClean="0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简单控件的使用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65193" y="3254574"/>
            <a:ext cx="929880" cy="464940"/>
            <a:chOff x="3604116" y="1531768"/>
            <a:chExt cx="929880" cy="464940"/>
          </a:xfrm>
        </p:grpSpPr>
        <p:sp>
          <p:nvSpPr>
            <p:cNvPr id="7" name="矩形 6"/>
            <p:cNvSpPr/>
            <p:nvPr/>
          </p:nvSpPr>
          <p:spPr>
            <a:xfrm>
              <a:off x="3604116" y="1531768"/>
              <a:ext cx="929880" cy="4649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矩形 7"/>
            <p:cNvSpPr/>
            <p:nvPr/>
          </p:nvSpPr>
          <p:spPr>
            <a:xfrm>
              <a:off x="3604116" y="1531768"/>
              <a:ext cx="929880" cy="464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Arial" panose="020B0604020202020204"/>
                  <a:ea typeface="宋体" panose="02010600030101010101" pitchFamily="2" charset="-122"/>
                  <a:cs typeface="+mn-cs"/>
                </a:rPr>
                <a:t>简单控件</a:t>
              </a:r>
              <a:endParaRPr lang="zh-CN" altLang="en-US" sz="1400" kern="1200" dirty="0"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2373" y="4258288"/>
            <a:ext cx="929880" cy="464940"/>
            <a:chOff x="2005" y="2472821"/>
            <a:chExt cx="929880" cy="464940"/>
          </a:xfrm>
        </p:grpSpPr>
        <p:sp>
          <p:nvSpPr>
            <p:cNvPr id="11" name="矩形 10"/>
            <p:cNvSpPr/>
            <p:nvPr/>
          </p:nvSpPr>
          <p:spPr>
            <a:xfrm>
              <a:off x="2005" y="2472821"/>
              <a:ext cx="929880" cy="4649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 11"/>
            <p:cNvSpPr/>
            <p:nvPr/>
          </p:nvSpPr>
          <p:spPr>
            <a:xfrm>
              <a:off x="2005" y="2472821"/>
              <a:ext cx="929880" cy="464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TextView </a:t>
              </a:r>
              <a:endPara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36288" y="4253337"/>
            <a:ext cx="929880" cy="464940"/>
            <a:chOff x="1135920" y="2467870"/>
            <a:chExt cx="929880" cy="464940"/>
          </a:xfrm>
        </p:grpSpPr>
        <p:sp>
          <p:nvSpPr>
            <p:cNvPr id="14" name="矩形 13"/>
            <p:cNvSpPr/>
            <p:nvPr/>
          </p:nvSpPr>
          <p:spPr>
            <a:xfrm>
              <a:off x="1135920" y="2467870"/>
              <a:ext cx="929880" cy="4649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矩形 14"/>
            <p:cNvSpPr/>
            <p:nvPr/>
          </p:nvSpPr>
          <p:spPr>
            <a:xfrm>
              <a:off x="1135920" y="2467870"/>
              <a:ext cx="929880" cy="464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  <a:endPara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88410" y="4253337"/>
            <a:ext cx="929880" cy="464940"/>
            <a:chOff x="2288042" y="2467870"/>
            <a:chExt cx="929880" cy="464940"/>
          </a:xfrm>
        </p:grpSpPr>
        <p:sp>
          <p:nvSpPr>
            <p:cNvPr id="17" name="矩形 16"/>
            <p:cNvSpPr/>
            <p:nvPr/>
          </p:nvSpPr>
          <p:spPr>
            <a:xfrm>
              <a:off x="2288042" y="2467870"/>
              <a:ext cx="929880" cy="4649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矩形 19"/>
            <p:cNvSpPr/>
            <p:nvPr/>
          </p:nvSpPr>
          <p:spPr>
            <a:xfrm>
              <a:off x="2288042" y="2467870"/>
              <a:ext cx="929880" cy="464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EditText</a:t>
              </a:r>
              <a:endPara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768532" y="4253337"/>
            <a:ext cx="929880" cy="464940"/>
            <a:chOff x="3368164" y="2467870"/>
            <a:chExt cx="929880" cy="464940"/>
          </a:xfrm>
        </p:grpSpPr>
        <p:sp>
          <p:nvSpPr>
            <p:cNvPr id="22" name="矩形 21"/>
            <p:cNvSpPr/>
            <p:nvPr/>
          </p:nvSpPr>
          <p:spPr>
            <a:xfrm>
              <a:off x="3368164" y="2467870"/>
              <a:ext cx="929880" cy="4649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矩形 22"/>
            <p:cNvSpPr/>
            <p:nvPr/>
          </p:nvSpPr>
          <p:spPr>
            <a:xfrm>
              <a:off x="3368164" y="2467870"/>
              <a:ext cx="929880" cy="464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ImageView</a:t>
              </a:r>
              <a:endParaRPr lang="en-US" altLang="zh-CN" sz="1400" kern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902996" y="4258288"/>
            <a:ext cx="929880" cy="464940"/>
            <a:chOff x="4502628" y="2472821"/>
            <a:chExt cx="929880" cy="464940"/>
          </a:xfrm>
        </p:grpSpPr>
        <p:sp>
          <p:nvSpPr>
            <p:cNvPr id="25" name="矩形 24"/>
            <p:cNvSpPr/>
            <p:nvPr/>
          </p:nvSpPr>
          <p:spPr>
            <a:xfrm>
              <a:off x="4502628" y="2472821"/>
              <a:ext cx="929880" cy="4649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矩形 25"/>
            <p:cNvSpPr/>
            <p:nvPr/>
          </p:nvSpPr>
          <p:spPr>
            <a:xfrm>
              <a:off x="4502628" y="2472821"/>
              <a:ext cx="929880" cy="464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RadioButton</a:t>
              </a:r>
              <a:endPara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28152" y="4258288"/>
            <a:ext cx="929880" cy="464940"/>
            <a:chOff x="5627784" y="2472821"/>
            <a:chExt cx="929880" cy="464940"/>
          </a:xfrm>
        </p:grpSpPr>
        <p:sp>
          <p:nvSpPr>
            <p:cNvPr id="28" name="矩形 27"/>
            <p:cNvSpPr/>
            <p:nvPr/>
          </p:nvSpPr>
          <p:spPr>
            <a:xfrm>
              <a:off x="5627784" y="2472821"/>
              <a:ext cx="929880" cy="4649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矩形 28"/>
            <p:cNvSpPr/>
            <p:nvPr/>
          </p:nvSpPr>
          <p:spPr>
            <a:xfrm>
              <a:off x="5627784" y="2472821"/>
              <a:ext cx="929880" cy="464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CheckBox</a:t>
              </a:r>
              <a:endPara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048619" y="4253337"/>
            <a:ext cx="929880" cy="464940"/>
            <a:chOff x="6679637" y="2467870"/>
            <a:chExt cx="929880" cy="464940"/>
          </a:xfrm>
        </p:grpSpPr>
        <p:sp>
          <p:nvSpPr>
            <p:cNvPr id="31" name="矩形 30"/>
            <p:cNvSpPr/>
            <p:nvPr/>
          </p:nvSpPr>
          <p:spPr>
            <a:xfrm>
              <a:off x="6679637" y="2467870"/>
              <a:ext cx="929880" cy="4649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矩形 31"/>
            <p:cNvSpPr/>
            <p:nvPr/>
          </p:nvSpPr>
          <p:spPr>
            <a:xfrm>
              <a:off x="6679637" y="2467870"/>
              <a:ext cx="929880" cy="464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Toast</a:t>
              </a:r>
              <a:endPara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6233472" y="3729087"/>
            <a:ext cx="0" cy="2551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0"/>
          </p:cNvCxnSpPr>
          <p:nvPr/>
        </p:nvCxnSpPr>
        <p:spPr>
          <a:xfrm flipV="1">
            <a:off x="2867313" y="3984227"/>
            <a:ext cx="0" cy="274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867313" y="3984227"/>
            <a:ext cx="65791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446489" y="3984227"/>
            <a:ext cx="0" cy="269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0"/>
          </p:cNvCxnSpPr>
          <p:nvPr/>
        </p:nvCxnSpPr>
        <p:spPr>
          <a:xfrm flipV="1">
            <a:off x="4001228" y="3984227"/>
            <a:ext cx="0" cy="269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3" idx="0"/>
          </p:cNvCxnSpPr>
          <p:nvPr/>
        </p:nvCxnSpPr>
        <p:spPr>
          <a:xfrm flipV="1">
            <a:off x="6233472" y="3984227"/>
            <a:ext cx="0" cy="269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0"/>
          </p:cNvCxnSpPr>
          <p:nvPr/>
        </p:nvCxnSpPr>
        <p:spPr>
          <a:xfrm flipV="1">
            <a:off x="7367936" y="3984227"/>
            <a:ext cx="0" cy="274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9" idx="0"/>
          </p:cNvCxnSpPr>
          <p:nvPr/>
        </p:nvCxnSpPr>
        <p:spPr>
          <a:xfrm flipV="1">
            <a:off x="8493092" y="3984227"/>
            <a:ext cx="0" cy="274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" idx="0"/>
          </p:cNvCxnSpPr>
          <p:nvPr/>
        </p:nvCxnSpPr>
        <p:spPr>
          <a:xfrm flipV="1">
            <a:off x="5153350" y="3984227"/>
            <a:ext cx="0" cy="269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1198662" y="837506"/>
            <a:ext cx="950505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TextView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控件用于显示文本信息，我们可以在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布局文件中以添加属性的方式来控制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TextView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控件的样式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TextView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控件的属性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如下表所示。</a:t>
            </a:r>
            <a:endParaRPr lang="en-US" altLang="zh-CN" sz="2000" smtClean="0"/>
          </a:p>
        </p:txBody>
      </p:sp>
      <p:sp>
        <p:nvSpPr>
          <p:cNvPr id="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TextView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66814" y="2678802"/>
          <a:ext cx="722918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119"/>
                <a:gridCol w="4706061"/>
              </a:tblGrid>
              <a:tr h="30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smtClean="0"/>
                        <a:t>属性名称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android:layout_width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TextView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控件的宽度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android:layout_height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TextView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控件的高度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android:id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TextView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控件的唯一标识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android:background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TextView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控件的背景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android:layout_margin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设置当前控件与屏幕边界或周围控件、布局的距离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android:padding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TextView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控件与该控件中内容的距离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android:text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设置文本内容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android:textColor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设置文字显示的颜色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android:textSize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设置文字大小，推荐单位为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sp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99384" y="2126447"/>
            <a:ext cx="254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控件的属性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TextView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7054" y="1269554"/>
            <a:ext cx="254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控件的属性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68512" y="1845618"/>
          <a:ext cx="90730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532"/>
                <a:gridCol w="6404476"/>
              </a:tblGrid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smtClean="0"/>
                        <a:t>属性名称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android:gravity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设置文本内容的位置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android:maxLength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设置文本最大长度，超出此长度的文本不显示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android:lines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设置文本的行数，超出此行数的文本不显示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android:maxLines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设置文本的最大行数，超出此行数的文本不显示。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android:ellipsize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设置当文本超出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TextView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规定的范围的显示方式。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android:drawableTop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在文本的顶部显示图像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android:lineSpacingExtra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设置文本的行间距</a:t>
                      </a:r>
                      <a:endParaRPr lang="zh-CN" altLang="zh-CN" sz="16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android:textStyle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设置文本样式，如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bold</a:t>
                      </a: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（粗体），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italic</a:t>
                      </a: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（斜体），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normal</a:t>
                      </a: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（正常）</a:t>
                      </a:r>
                      <a:endParaRPr lang="zh-CN" altLang="en-US" sz="1600" kern="1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f59e9cd4-5180-4c3e-b750-5927117ad459}"/>
</p:tagLst>
</file>

<file path=ppt/tags/tag2.xml><?xml version="1.0" encoding="utf-8"?>
<p:tagLst xmlns:p="http://schemas.openxmlformats.org/presentationml/2006/main">
  <p:tag name="KSO_WM_UNIT_TABLE_BEAUTIFY" val="smartTable{586f5199-7cef-4cc0-9e44-ee1789f1bf4a}"/>
</p:tagLst>
</file>

<file path=ppt/tags/tag3.xml><?xml version="1.0" encoding="utf-8"?>
<p:tagLst xmlns:p="http://schemas.openxmlformats.org/presentationml/2006/main">
  <p:tag name="PA" val="v5.2.7"/>
  <p:tag name="RESOURCELIBID_ANIM" val="450"/>
</p:tagLst>
</file>

<file path=ppt/tags/tag4.xml><?xml version="1.0" encoding="utf-8"?>
<p:tagLst xmlns:p="http://schemas.openxmlformats.org/presentationml/2006/main">
  <p:tag name="PA" val="v5.2.7"/>
  <p:tag name="RESOURCELIBID_ANIM" val="450"/>
</p:tagLst>
</file>

<file path=ppt/tags/tag5.xml><?xml version="1.0" encoding="utf-8"?>
<p:tagLst xmlns:p="http://schemas.openxmlformats.org/presentationml/2006/main">
  <p:tag name="PA" val="v5.2.7"/>
  <p:tag name="RESOURCELIBID_ANIM" val="450"/>
</p:tagLst>
</file>

<file path=ppt/tags/tag6.xml><?xml version="1.0" encoding="utf-8"?>
<p:tagLst xmlns:p="http://schemas.openxmlformats.org/presentationml/2006/main">
  <p:tag name="PA" val="v5.2.7"/>
  <p:tag name="RESOURCELIBID_ANIM" val="450"/>
</p:tagLst>
</file>

<file path=ppt/tags/tag7.xml><?xml version="1.0" encoding="utf-8"?>
<p:tagLst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11866</Words>
  <Application>WPS 演示</Application>
  <PresentationFormat>自定义</PresentationFormat>
  <Paragraphs>1045</Paragraphs>
  <Slides>56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82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思源黑体 CN Regular</vt:lpstr>
      <vt:lpstr>U.S. 101</vt:lpstr>
      <vt:lpstr>Segoe Print</vt:lpstr>
      <vt:lpstr>Roboto</vt:lpstr>
      <vt:lpstr>Open Sans Light</vt:lpstr>
      <vt:lpstr>Open Sans</vt:lpstr>
      <vt:lpstr>Arial</vt:lpstr>
      <vt:lpstr>Times New Roman</vt:lpstr>
      <vt:lpstr>字魂105号-简雅黑</vt:lpstr>
      <vt:lpstr>Arial Unicode MS</vt:lpstr>
      <vt:lpstr>Impact</vt:lpstr>
      <vt:lpstr>Verdana</vt:lpstr>
      <vt:lpstr>Open Sans</vt:lpstr>
      <vt:lpstr>微软雅黑 Light</vt:lpstr>
      <vt:lpstr>Yu Gothic UI Semibold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菲</cp:lastModifiedBy>
  <cp:revision>1508</cp:revision>
  <dcterms:created xsi:type="dcterms:W3CDTF">2020-11-11T09:29:00Z</dcterms:created>
  <dcterms:modified xsi:type="dcterms:W3CDTF">2021-07-19T08:07:27Z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EF92300CF93B44B7BFD0F60940195CE4</vt:lpwstr>
  </property>
</Properties>
</file>