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5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54"/>
  </p:handoutMasterIdLst>
  <p:sldIdLst>
    <p:sldId id="325" r:id="rId4"/>
    <p:sldId id="264" r:id="rId6"/>
    <p:sldId id="328" r:id="rId7"/>
    <p:sldId id="327" r:id="rId8"/>
    <p:sldId id="309" r:id="rId9"/>
    <p:sldId id="259" r:id="rId10"/>
    <p:sldId id="532" r:id="rId11"/>
    <p:sldId id="534" r:id="rId12"/>
    <p:sldId id="535" r:id="rId13"/>
    <p:sldId id="536" r:id="rId14"/>
    <p:sldId id="533" r:id="rId15"/>
    <p:sldId id="539" r:id="rId16"/>
    <p:sldId id="540" r:id="rId17"/>
    <p:sldId id="541" r:id="rId18"/>
    <p:sldId id="542" r:id="rId19"/>
    <p:sldId id="544" r:id="rId20"/>
    <p:sldId id="538" r:id="rId21"/>
    <p:sldId id="545" r:id="rId22"/>
    <p:sldId id="537" r:id="rId23"/>
    <p:sldId id="547" r:id="rId24"/>
    <p:sldId id="546" r:id="rId25"/>
    <p:sldId id="550" r:id="rId26"/>
    <p:sldId id="551" r:id="rId27"/>
    <p:sldId id="552" r:id="rId28"/>
    <p:sldId id="553" r:id="rId29"/>
    <p:sldId id="549" r:id="rId30"/>
    <p:sldId id="554" r:id="rId31"/>
    <p:sldId id="491" r:id="rId32"/>
    <p:sldId id="492" r:id="rId33"/>
    <p:sldId id="556" r:id="rId34"/>
    <p:sldId id="617" r:id="rId35"/>
    <p:sldId id="557" r:id="rId36"/>
    <p:sldId id="555" r:id="rId37"/>
    <p:sldId id="559" r:id="rId38"/>
    <p:sldId id="618" r:id="rId39"/>
    <p:sldId id="558" r:id="rId40"/>
    <p:sldId id="563" r:id="rId41"/>
    <p:sldId id="562" r:id="rId42"/>
    <p:sldId id="619" r:id="rId43"/>
    <p:sldId id="561" r:id="rId44"/>
    <p:sldId id="620" r:id="rId45"/>
    <p:sldId id="609" r:id="rId46"/>
    <p:sldId id="611" r:id="rId47"/>
    <p:sldId id="610" r:id="rId48"/>
    <p:sldId id="621" r:id="rId49"/>
    <p:sldId id="560" r:id="rId50"/>
    <p:sldId id="612" r:id="rId51"/>
    <p:sldId id="338" r:id="rId52"/>
    <p:sldId id="326" r:id="rId53"/>
  </p:sldIdLst>
  <p:sldSz cx="12190095" cy="6859270"/>
  <p:notesSz cx="6858000" cy="9144000"/>
  <p:custDataLst>
    <p:tags r:id="rId59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65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595959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 varScale="1">
        <p:scale>
          <a:sx n="70" d="100"/>
          <a:sy n="70" d="100"/>
        </p:scale>
        <p:origin x="58" y="437"/>
      </p:cViewPr>
      <p:guideLst>
        <p:guide orient="horz" pos="2115"/>
        <p:guide pos="256"/>
        <p:guide pos="6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2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tags" Target="tags/tag1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数据存储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原创设计师QQ598969553          _3"/>
          <p:cNvSpPr/>
          <p:nvPr/>
        </p:nvSpPr>
        <p:spPr>
          <a:xfrm>
            <a:off x="1198662" y="1197546"/>
            <a:ext cx="417646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原创设计师QQ598969553          _3"/>
          <p:cNvSpPr/>
          <p:nvPr/>
        </p:nvSpPr>
        <p:spPr>
          <a:xfrm>
            <a:off x="6599262" y="1197546"/>
            <a:ext cx="417646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原创设计师QQ598969553          _6"/>
          <p:cNvSpPr/>
          <p:nvPr/>
        </p:nvSpPr>
        <p:spPr>
          <a:xfrm>
            <a:off x="70879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2224" y="1557586"/>
            <a:ext cx="3598266" cy="61555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将数据以文件的形式存储到应用中。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5018" y="2349674"/>
            <a:ext cx="3634084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存储路径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data/data/&lt;packagename&gt;/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12452" y="3161506"/>
            <a:ext cx="3622421" cy="614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其他应用操作该文件时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需要设置权限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81221" y="3933850"/>
            <a:ext cx="3653652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当应用被卸载时，该文件也会被删除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81220" y="4725937"/>
            <a:ext cx="3653653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openFileOutput()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方法和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openFileInput()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方法获取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FileOutputStream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FileInputStream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操作对象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27540" y="1623065"/>
            <a:ext cx="3770138" cy="61555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将数据以文件的形式存储到外部设备上。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15286" y="2381970"/>
            <a:ext cx="3816424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存储路径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mnt/sdcard/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04397" y="3193801"/>
            <a:ext cx="3816424" cy="614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其他应用操作该文件时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不用设置权限，会被其它应用共享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04397" y="4005858"/>
            <a:ext cx="3816424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该文件可在本应用外删除，使用前需要确认外部设备是否可用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04397" y="5016292"/>
            <a:ext cx="381642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</a:t>
            </a:r>
            <a:endParaRPr lang="en-US" altLang="zh-CN" sz="18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bldLvl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66690" y="1701602"/>
            <a:ext cx="88826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FileOutputStream fos = openFileOutput(String name, int mode);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FileInputStream fis = openFileInput(String name);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414686" y="3069754"/>
            <a:ext cx="9134624" cy="2448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取值：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MODE_PRIVATE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：该文件只能被当前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程序读写；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MODE_APPEND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：该文件的内容可以追加；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MODE_WORLD_READABLE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：该文件的内容可以被其他程序读；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MODE_WORLD_WRITEABLE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：该文件的内容可以被其他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程序写。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3790950" y="5592713"/>
            <a:ext cx="6209955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注意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系统有一套自己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的安全模式，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默认情况下任何应用创建的文件都是私有的，其他程序无法访问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111430" y="2205658"/>
            <a:ext cx="0" cy="30504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4511030" y="1771378"/>
            <a:ext cx="4464496" cy="432048"/>
          </a:xfrm>
          <a:prstGeom prst="roundRect">
            <a:avLst>
              <a:gd name="adj" fmla="val 4457"/>
            </a:avLst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06044" y="2510704"/>
            <a:ext cx="3410772" cy="1328023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打开应用程序中对应的输出流，将数据存储到指定的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：文件名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：文件的操作模式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22998" y="2205658"/>
            <a:ext cx="3096344" cy="415034"/>
          </a:xfrm>
          <a:prstGeom prst="roundRect">
            <a:avLst>
              <a:gd name="adj" fmla="val 1404"/>
            </a:avLst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591150" y="2620692"/>
            <a:ext cx="0" cy="29127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>
          <a:xfrm>
            <a:off x="4040666" y="2911968"/>
            <a:ext cx="3062651" cy="715089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打开应用程序对应的输入流，读取指定文件中的数据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3" grpId="0" bldLvl="0" animBg="1"/>
      <p:bldP spid="13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66690" y="1701602"/>
            <a:ext cx="8882620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String fileName = "data.txt";   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文件名称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String content = "helloworld"; 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保存数据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FileOutputStream fos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fos = openFileOutput(fileName, MODE_PRIVATE);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fos.write(content.getBytes());	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} catch (Exception e)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e.printStackTrace();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}......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4766" y="3775212"/>
            <a:ext cx="3318768" cy="50405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1179" y="3775212"/>
            <a:ext cx="2014227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将数据写入文件中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468833" y="402723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将数据存入文件中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11256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3" y="9376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外部存储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87303" y="1506960"/>
            <a:ext cx="8882620" cy="46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String state = Environment.getExternalStorageState();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if (state.equals(Environment.MEDIA_MOUNTED))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File SDPath = Environment.getExternalStorageDirectory();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File file = new File(SDPath, "data.txt");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String data = "HelloWorld";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FileOutputStream fos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fos = new FileOutputStream(file);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fos.write(data.getBytes());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} 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}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11406" y="1557634"/>
            <a:ext cx="4284000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291406" y="1521607"/>
            <a:ext cx="2014227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获取外部设备状态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7895406" y="1773633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1990750" y="1976958"/>
            <a:ext cx="561662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03374" y="1917626"/>
            <a:ext cx="2916368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判断外部设备状态是否可用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7607374" y="2169654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3934966" y="2421681"/>
            <a:ext cx="480811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139082" y="2362349"/>
            <a:ext cx="1708652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获取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卡目录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8743082" y="261437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1" grpId="0" animBg="1"/>
      <p:bldP spid="11" grpId="1" animBg="1"/>
      <p:bldP spid="12" grpId="0" animBg="1"/>
      <p:bldP spid="12" grpId="1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从文件中读取数据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4968552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2" y="937699"/>
            <a:ext cx="34718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读取内部存储中的文件数据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87303" y="1578968"/>
            <a:ext cx="8882620" cy="437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String content = "";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FileInputStream fis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fis = openFileInput("data.txt");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byte[] buffer = new byte[fis.available()];	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fis.read(buffer);              	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content = new String(buffer);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} catch (Exception e)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e.printStackTrace();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}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7900" y="2889757"/>
            <a:ext cx="350550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49406" y="2853729"/>
            <a:ext cx="2250056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获取文件输入流对象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5753406" y="3105756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2247900" y="3321806"/>
            <a:ext cx="438066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024566" y="3285778"/>
            <a:ext cx="2959072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创建缓冲区并获取文件长度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6628566" y="353780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2247900" y="3753806"/>
            <a:ext cx="1891268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535168" y="3717778"/>
            <a:ext cx="3432246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将文件内容读取到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4139168" y="396980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从文件中读取数据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198662" y="1197546"/>
            <a:ext cx="9937104" cy="525658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1687302" y="937699"/>
            <a:ext cx="34718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读取外部存储中的文件数据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1687303" y="1578968"/>
            <a:ext cx="8882620" cy="46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String state = Environment.getExternalStorageState();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if (state.equals(Environment.MEDIA_MOUNTED))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File SDPath = Environment.getExternalStorageDirectory();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获取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卡路径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File file = new File(SDPath, "data.txt");                               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创建文件对象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FileInputStream fis = null;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BufferedReader br = null; //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创建字符输入缓冲流的对象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try {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fis = new FileInputStream(file);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br = new BufferedReader(new InputStreamReader(fis));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String data = br.readLine();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} ......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94806" y="4545943"/>
            <a:ext cx="350550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96312" y="4509915"/>
            <a:ext cx="2250056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创建文件输入流对象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000312" y="476194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2494806" y="4977991"/>
            <a:ext cx="6169802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60608" y="4941963"/>
            <a:ext cx="2723230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创建字符输入缓冲流对象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8664608" y="519399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2494806" y="5409991"/>
            <a:ext cx="314546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036272" y="5373963"/>
            <a:ext cx="1139054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读取数据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640272" y="562599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786" y="966819"/>
            <a:ext cx="1015869" cy="1016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342" y="1176845"/>
            <a:ext cx="3008760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222563" y="1274882"/>
            <a:ext cx="319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申请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卡写文件的权限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5217" y="1176845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0042" y="1176844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778" y="2124358"/>
            <a:ext cx="87739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静态申请权限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静态申请权限的方式适用于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 6.0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以下的版本。该方式是在清单文件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(AndroidManifest.xml)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节点中声明需要申请的权限。以申请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卡的写权限为例，示例代码如下：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2145778" y="3811216"/>
            <a:ext cx="8629948" cy="105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&lt;uses-permission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android:name="android.permission.WRITE_EXTERNAL_STORAGE"/&gt;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778" y="1094478"/>
            <a:ext cx="87739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动态申请权限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当程序适配的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及以上时，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改变了权限的管理模式，权限被分为正常权限和危险权限。具体如下：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：表示不会直接给用户隐私权带来风险的权限。如请求网络的权限。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危险权限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：表示涉及到用户隐私的权限，申请了该权限的应用，可能涉及了用户隐私信息的数据或资源，也可能对用户存储的数据或其他应用的操作产生影响。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九组危险权限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：位置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(LOCATION)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、日历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(CALENDAR)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、照相机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(CAMERA)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、联系人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(CONTACTS)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、存储卡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(STORAGE)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、传感器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(SENSORS)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、麦克风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(MICROPHONE)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、电话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(PHONE)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和短信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(SMS)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申请正常权限时使用静态申请权限的方式即可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，但是对于一些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涉及用户隐私的危险权限需要用户的授权后才可以使用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，因此危险权限不仅需要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在清单文件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(AndroidManifest.xml)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节点中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，还需要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在代码中动态申请权限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778" y="909514"/>
            <a:ext cx="6325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动态申请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卡的写权限为例，示例代码如下：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45778" y="2781722"/>
            <a:ext cx="8629948" cy="105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ActivityCompat.requestPermissions(MainActivity.this,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new String[]{"android.permission.WRITE_EXTERNAL_STORAGE"}, 1);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9221" y="2829793"/>
            <a:ext cx="1974283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09505" y="2793765"/>
            <a:ext cx="870077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上下文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213505" y="304579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3286894" y="3261793"/>
            <a:ext cx="6920266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549028" y="3712335"/>
            <a:ext cx="0" cy="36553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0271670" y="3266433"/>
            <a:ext cx="295530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41172" y="4049094"/>
            <a:ext cx="956525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请求码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10406295" y="3689963"/>
            <a:ext cx="0" cy="36553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2145778" y="1557586"/>
            <a:ext cx="8629948" cy="105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&lt;uses-permission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android:name="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android.permission.WRITE_EXTERNAL_STORAGE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"/&gt;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53" y="4332375"/>
            <a:ext cx="2567223" cy="17215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5622315" y="4088954"/>
            <a:ext cx="1913051" cy="50405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需要申请的权限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1889292" y="2378055"/>
            <a:ext cx="9051781" cy="2043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@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Override</a:t>
            </a:r>
            <a:endParaRPr lang="en-US" altLang="zh-CN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public void onRequestPermissionsResult(int requestCode, String[] permissions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int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[] grantResults) {</a:t>
            </a:r>
            <a:endParaRPr lang="en-US" altLang="zh-CN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super.onRequestPermissionsResult(requestCode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permissions, grantResults);</a:t>
            </a:r>
            <a:endParaRPr lang="en-US" altLang="zh-CN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altLang="zh-CN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1429" y="2836925"/>
            <a:ext cx="1103708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153283" y="3122373"/>
            <a:ext cx="0" cy="237818"/>
          </a:xfrm>
          <a:prstGeom prst="straightConnector1">
            <a:avLst/>
          </a:prstGeom>
          <a:ln w="28575">
            <a:solidFill>
              <a:srgbClr val="0075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76586" y="3373678"/>
            <a:ext cx="953393" cy="408623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15922" y="2837340"/>
            <a:ext cx="998201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915022" y="2548893"/>
            <a:ext cx="0" cy="288000"/>
          </a:xfrm>
          <a:prstGeom prst="straightConnector1">
            <a:avLst/>
          </a:prstGeom>
          <a:ln w="28575">
            <a:solidFill>
              <a:srgbClr val="0075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204237" y="2140270"/>
            <a:ext cx="1421569" cy="408623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请求的权限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24850" y="2864976"/>
            <a:ext cx="1096311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473005" y="3149598"/>
            <a:ext cx="0" cy="237818"/>
          </a:xfrm>
          <a:prstGeom prst="straightConnector1">
            <a:avLst/>
          </a:prstGeom>
          <a:ln w="28575">
            <a:solidFill>
              <a:srgbClr val="0075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394118" y="3403068"/>
            <a:ext cx="4554637" cy="919401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用户授予权限的结果，当用户授予权限时，该数组中对应的值为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PackageManager.PERMISSION_GRANTED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4727" y="981522"/>
            <a:ext cx="916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当用户点击对话框中的“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ALLOW”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按钮时，程序会执行动态申请权限的回调方法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onRequestPermissionsResult()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，在该方法中可以获取用户是否申请权限成功。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  <p:bldP spid="6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191762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熟悉数据存储方式，能够归纳</a:t>
              </a:r>
              <a:r>
                <a:rPr lang="zh-CN" altLang="en-US" sz="2000" dirty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五种数据存储方式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的特点</a:t>
              </a:r>
              <a:endParaRPr lang="en-GB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295367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文件存储方式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的使用，能够实现使用文件存储数据的功能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3965853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SharedPreferences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，能够实现数据存储的功能 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48111" y="5013970"/>
            <a:ext cx="7632848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SQLite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，能够实现数据的增删改查功能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接下来我们通过一个保存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账号与密码的案例来演示如何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将数据信息存储到指定文件中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275" y="2281549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15237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7385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91277" y="1931823"/>
            <a:ext cx="375323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cn.itcast.saveqq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4101805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454063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419931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423036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账号与密码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343" y="3769657"/>
            <a:ext cx="4476095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EditText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990" y="3123450"/>
            <a:ext cx="453650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1511353"/>
            <a:ext cx="2687645" cy="46764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2024031" y="5055282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86504" y="544601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522063" y="50531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63438" y="5084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07343" y="4713510"/>
            <a:ext cx="453650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FileSaveQQ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账号和密码的存储与读取功能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9" grpId="0"/>
      <p:bldP spid="10" grpId="0" animBg="1"/>
      <p:bldP spid="11" grpId="0"/>
      <p:bldP spid="12" grpId="0"/>
      <p:bldP spid="14" grpId="0" animBg="1"/>
      <p:bldP spid="15" grpId="0"/>
      <p:bldP spid="17" grpId="0"/>
      <p:bldP spid="19" grpId="0"/>
      <p:bldP spid="21" grpId="0"/>
      <p:bldP spid="24" grpId="0" animBg="1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2518213" y="134925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59588" y="138031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6778" y="1339039"/>
            <a:ext cx="217205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1301" y="2209868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905239" y="17960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953774" y="263130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矩形 7"/>
          <p:cNvSpPr/>
          <p:nvPr/>
        </p:nvSpPr>
        <p:spPr>
          <a:xfrm>
            <a:off x="5104543" y="1356777"/>
            <a:ext cx="516712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使用文件存储的方式，保存与读取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账号与密码信息。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2489333" y="220768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30708" y="223874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6191" y="1860320"/>
            <a:ext cx="3753231" cy="739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运行程序，输入账号和密码信息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点击“登录”按钮，实现登录功能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01" y="2752829"/>
            <a:ext cx="2176917" cy="382062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82" y="2755905"/>
            <a:ext cx="2195221" cy="3819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816592"/>
            <a:ext cx="2106275" cy="36982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账号与密码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/>
      <p:bldP spid="9" grpId="0" animBg="1"/>
      <p:bldP spid="1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381672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8074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5411" y="3069754"/>
            <a:ext cx="5972467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，能够实现将数据存入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中、读取或删除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中数据的功能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143690" y="266995"/>
            <a:ext cx="574360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将数据存入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1588790" y="2176239"/>
            <a:ext cx="888262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SharedPreferences sp = getSharedPreferences("data",MODE_PRIVATE);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SharedPreferences.Editor editor = sp.edit();   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editor.putString("name", "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张三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");                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editor.putInt("age", 8);                                 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editor.commit();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1558702" y="1001019"/>
            <a:ext cx="888262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轻量级的存储类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程序中一些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少量数据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标注 43"/>
          <p:cNvSpPr/>
          <p:nvPr/>
        </p:nvSpPr>
        <p:spPr bwMode="auto">
          <a:xfrm>
            <a:off x="2396164" y="4778549"/>
            <a:ext cx="7207696" cy="1008112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注意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SharedPreferences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中的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Editor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编辑器是通过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key/value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（键值对）的形式将数据保存在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data/data/&lt;packagename&gt;/shared_prefs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文件夹下</a:t>
            </a:r>
            <a:r>
              <a:rPr lang="en-US" altLang="zh-CN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XML</a:t>
            </a:r>
            <a:r>
              <a:rPr lang="zh-CN" altLang="en-US" sz="1600" ker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文件中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40842" y="2644315"/>
            <a:ext cx="4873658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110500" y="2635560"/>
            <a:ext cx="1283070" cy="4234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获取编辑器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6714500" y="2860314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1840842" y="3087613"/>
            <a:ext cx="3600400" cy="84849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837242" y="2968327"/>
            <a:ext cx="3893623" cy="106887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key/value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（键值对）的形式保存数据，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值只能是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Set&lt;String&gt;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5441242" y="348713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>
          <a:xfrm>
            <a:off x="1840842" y="3955394"/>
            <a:ext cx="1900504" cy="39951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137347" y="3976439"/>
            <a:ext cx="1087871" cy="35001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提交数据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3765313" y="415302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143690" y="266995"/>
            <a:ext cx="66077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读取与删除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1702904" y="1720999"/>
            <a:ext cx="88826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SharedPreferences sp = getSharedPreferences("data",MODE_PRIVATE);	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String data = sp.getString("name","");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1665549" y="1092324"/>
            <a:ext cx="888262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1740259" y="3717826"/>
            <a:ext cx="88826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editor.remove("name");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editor.clear();    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1702904" y="3089151"/>
            <a:ext cx="888262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0910" y="2212315"/>
            <a:ext cx="271330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0214" y="2067225"/>
            <a:ext cx="3659448" cy="7221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获取用户名信息，第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个参数表示用户名数据的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值，第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个参数表示缺省值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144214" y="2428314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>
          <a:xfrm>
            <a:off x="1918742" y="3790908"/>
            <a:ext cx="271330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28046" y="3790908"/>
            <a:ext cx="2867360" cy="43200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删除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632046" y="400690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>
          <a:xfrm>
            <a:off x="1918742" y="4222908"/>
            <a:ext cx="1633184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29946" y="4234857"/>
            <a:ext cx="1715232" cy="43200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删除所有数据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551926" y="443890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32" grpId="0" animBg="1"/>
      <p:bldP spid="32" grpId="1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053262" y="2743230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4400"/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053262" y="4459739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4400"/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01789" y="4129659"/>
            <a:ext cx="6100716" cy="1172343"/>
            <a:chOff x="1507447" y="3688029"/>
            <a:chExt cx="6623299" cy="1325710"/>
          </a:xfrm>
        </p:grpSpPr>
        <p:sp>
          <p:nvSpPr>
            <p:cNvPr id="5" name="TextBox 4"/>
            <p:cNvSpPr txBox="1"/>
            <p:nvPr/>
          </p:nvSpPr>
          <p:spPr>
            <a:xfrm>
              <a:off x="1635964" y="3688029"/>
              <a:ext cx="6494782" cy="131645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保存</a:t>
              </a:r>
              <a:r>
                <a:rPr lang="en-US" altLang="zh-CN" sz="2000" dirty="0">
                  <a:solidFill>
                    <a:srgbClr val="0075CC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SharedPreferences</a:t>
              </a:r>
              <a:r>
                <a:rPr lang="zh-CN" altLang="en-US" sz="2000" dirty="0">
                  <a:solidFill>
                    <a:srgbClr val="0075CC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的</a:t>
              </a:r>
              <a:r>
                <a:rPr lang="en-US" altLang="zh-CN" sz="2000" dirty="0">
                  <a:solidFill>
                    <a:srgbClr val="0075CC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key</a:t>
              </a:r>
              <a:r>
                <a:rPr lang="zh-CN" altLang="en-US" sz="2000" dirty="0">
                  <a:solidFill>
                    <a:srgbClr val="0075CC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值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时，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000" dirty="0">
                  <a:solidFill>
                    <a:srgbClr val="0075CC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使用静态变量保存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，以免操作时写错，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如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private final String key = “itcast”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640083" y="4707005"/>
              <a:ext cx="0" cy="30673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联系 6"/>
            <p:cNvSpPr/>
            <p:nvPr/>
          </p:nvSpPr>
          <p:spPr>
            <a:xfrm>
              <a:off x="1507447" y="4510019"/>
              <a:ext cx="265271" cy="266794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640083" y="5001382"/>
              <a:ext cx="6871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890518" y="2466899"/>
            <a:ext cx="6111987" cy="1056662"/>
            <a:chOff x="1496177" y="2025269"/>
            <a:chExt cx="6111987" cy="1056662"/>
          </a:xfrm>
        </p:grpSpPr>
        <p:grpSp>
          <p:nvGrpSpPr>
            <p:cNvPr id="10" name="组合 9"/>
            <p:cNvGrpSpPr/>
            <p:nvPr/>
          </p:nvGrpSpPr>
          <p:grpSpPr>
            <a:xfrm>
              <a:off x="1625507" y="2025269"/>
              <a:ext cx="5982657" cy="1056662"/>
              <a:chOff x="1635966" y="2025269"/>
              <a:chExt cx="6494780" cy="10566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35966" y="2025269"/>
                <a:ext cx="6494780" cy="1056662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0075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获取数据</a:t>
                </a:r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的</a:t>
                </a:r>
                <a:r>
                  <a:rPr lang="en-US" altLang="zh-CN" sz="2000" dirty="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key</a:t>
                </a:r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值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与</a:t>
                </a:r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存入数据的</a:t>
                </a:r>
                <a:r>
                  <a:rPr lang="en-US" altLang="zh-CN" sz="200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key</a:t>
                </a:r>
                <a:r>
                  <a:rPr lang="zh-CN" altLang="en-US" sz="200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值</a:t>
                </a:r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0075CC"/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数据类型要一致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charset="0"/>
                    <a:ea typeface="微软雅黑" panose="020B0503020204020204" pitchFamily="34" charset="-122"/>
                    <a:cs typeface="Times New Roman" panose="02020603050405020304" charset="0"/>
                  </a:rPr>
                  <a:t>，否则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微软雅黑" panose="020B0503020204020204" pitchFamily="34" charset="-122"/>
                  </a:rPr>
                  <a:t>查找不到指定数据。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635967" y="2775197"/>
                <a:ext cx="0" cy="30673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635967" y="3081931"/>
                <a:ext cx="6871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流程图: 联系 10"/>
            <p:cNvSpPr/>
            <p:nvPr/>
          </p:nvSpPr>
          <p:spPr>
            <a:xfrm>
              <a:off x="1496177" y="2692635"/>
              <a:ext cx="244341" cy="235929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itle 1"/>
          <p:cNvSpPr txBox="1"/>
          <p:nvPr/>
        </p:nvSpPr>
        <p:spPr>
          <a:xfrm>
            <a:off x="1143690" y="266995"/>
            <a:ext cx="66077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读取与删除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SharedPreferences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中的数据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300" y="975267"/>
            <a:ext cx="944034" cy="944034"/>
          </a:xfrm>
          <a:prstGeom prst="rect">
            <a:avLst/>
          </a:prstGeom>
        </p:spPr>
      </p:pic>
      <p:sp>
        <p:nvSpPr>
          <p:cNvPr id="17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9755" y="981522"/>
            <a:ext cx="80478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2235693" y="22462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77068" y="227729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258" y="2236020"/>
            <a:ext cx="159757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7661" y="3480931"/>
            <a:ext cx="220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55907" y="26691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2700134" y="387166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798406" y="1876200"/>
            <a:ext cx="4176464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SPSaveQQ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实现保存与获取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账号和密码的功能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2235693" y="3478749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77068" y="3509805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7660" y="4401740"/>
            <a:ext cx="131383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79795" y="484057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2235693" y="449924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277068" y="45303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账号与密码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8553" y="3147185"/>
            <a:ext cx="375323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存储的方式保存与读取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账号与密码的数据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0201" y="4130136"/>
            <a:ext cx="3753231" cy="739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运行程序，输入账号和密码信息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点击“登录”按钮，实现登录功能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7" grpId="0"/>
      <p:bldP spid="28" grpId="0" animBg="1"/>
      <p:bldP spid="29" grpId="0"/>
      <p:bldP spid="21" grpId="0"/>
      <p:bldP spid="31" grpId="0" animBg="1"/>
      <p:bldP spid="32" grpId="0"/>
      <p:bldP spid="20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SQLite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 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637706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数据库的创建方式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，能够独立创建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799289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573810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数据库的基本操作内容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，能够实现数据的增、删、改、查功能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735393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5474036" y="4506428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数据库的基本操作内容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的事务模拟银行转账功能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037791" y="4668011"/>
            <a:ext cx="405130" cy="405130"/>
            <a:chOff x="8881" y="4685"/>
            <a:chExt cx="638" cy="638"/>
          </a:xfrm>
        </p:grpSpPr>
        <p:sp>
          <p:nvSpPr>
            <p:cNvPr id="23" name="椭圆 22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大部分应用程序都会涉及到数据存储，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程序也不例外。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中的数据存储方式有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种，分别为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以及网络存储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与网络存储会在后续章节中讲解，所以本章将重点针对文件存储、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数据库存储的知识进行讲解。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78769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52906" y="416384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 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846580" y="1485265"/>
            <a:ext cx="8496935" cy="50780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335374" y="1225731"/>
            <a:ext cx="2823728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SQLite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062758" y="2061642"/>
            <a:ext cx="8051428" cy="2376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SQLite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Android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自带的一个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轻量级的数据库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，它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运算速度快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占用资源少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支持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基本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数据库可以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应用程序中的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管理和维护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SQLite</a:t>
            </a: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保存数据时，支持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NULL</a:t>
            </a: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（零）、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INTEGER</a:t>
            </a: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（整数）、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REAL</a:t>
            </a: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（浮点数字）、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</a:t>
            </a: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（字符串文本）和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BLOB</a:t>
            </a: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（二进制对象）五种数据类型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。实际还接收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varchar(n)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char(n)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decimal(p,s)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SQLite没有服务器进程，它通过文件保存数据，该文件是跨平台的，可以放在其他平台中使用。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/>
          <p:nvPr/>
        </p:nvSpPr>
        <p:spPr>
          <a:xfrm>
            <a:off x="2073483" y="756425"/>
            <a:ext cx="5414377" cy="76531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>
              <a:buFont typeface="Wingdings" panose="05000000000000000000" pitchFamily="2" charset="2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数据库的创建和使用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244" name="内容占位符 2"/>
          <p:cNvSpPr txBox="1"/>
          <p:nvPr/>
        </p:nvSpPr>
        <p:spPr>
          <a:xfrm>
            <a:off x="1984249" y="1625901"/>
            <a:ext cx="8035825" cy="3505849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har char="–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</a:rPr>
              <a:t>Android SDK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提供了一系列对数据库进行操作的类和接口。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常用的数据库操作类：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Char char="•"/>
            </a:pP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图示 14"/>
          <p:cNvPicPr/>
          <p:nvPr/>
        </p:nvPicPr>
        <p:blipFill>
          <a:blip r:embed="rId1"/>
          <a:srcRect b="36224"/>
          <a:stretch>
            <a:fillRect/>
          </a:stretch>
        </p:blipFill>
        <p:spPr>
          <a:xfrm>
            <a:off x="1984249" y="2910427"/>
            <a:ext cx="8256529" cy="2437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数据库的创建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630710" y="1125538"/>
            <a:ext cx="8886026" cy="4568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public class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MyHelper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extends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SQLiteOpenHelper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public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MyHelper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(Context context)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     super(context, "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itcast.db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", null, 2);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public void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onCreate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SQLiteDatabase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db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)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db.execSQL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("CREATE TABLE information(_id INTEGER PRIMARY 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      KEY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AUTOINCREMENT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, name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VARCHAR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(20), price INTEGER)");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public void onUpgrade(SQLiteDatabase db, int oldVersion, int newVersion) {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94806" y="1917626"/>
            <a:ext cx="3073458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64264" y="1096641"/>
            <a:ext cx="3515318" cy="1376907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context: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表示上下文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itcast.db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：数据库名称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null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：游标工厂，此处设为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：数据库版本号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5568264" y="213362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>
          <a:xfrm>
            <a:off x="3286894" y="2625948"/>
            <a:ext cx="2569402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52296" y="2565846"/>
            <a:ext cx="4991482" cy="5446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数据库第一次被创建时调用，用于初始化表结构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5856296" y="284194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2206774" y="4149874"/>
            <a:ext cx="6541263" cy="72008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9658" y="5173613"/>
            <a:ext cx="3246919" cy="5446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当数据库的版本号增加时调用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303118" y="4874915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622" y="1176572"/>
            <a:ext cx="430462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206774" y="1275609"/>
            <a:ext cx="426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SQLite Expert Personal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可视化工具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1558702" y="2061642"/>
            <a:ext cx="888262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系统中，如果想要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查看数据库中的数据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，则需要使用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Personal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可视化工具。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Personal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工具并进行安装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11" y="3573810"/>
            <a:ext cx="4536504" cy="302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1595983" y="1383640"/>
            <a:ext cx="888262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Personal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工具中查看数据库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itcast.db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2205658"/>
            <a:ext cx="5010894" cy="338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062480" y="116840"/>
            <a:ext cx="5328920" cy="776605"/>
          </a:xfrm>
        </p:spPr>
        <p:txBody>
          <a:bodyPr vert="horz" wrap="square" lIns="91456" tIns="45728" rIns="91456" bIns="45728" anchor="b">
            <a:normAutofit fontScale="90000"/>
          </a:bodyPr>
          <a:p>
            <a:pPr eaLnBrk="1" hangingPunct="1"/>
            <a:r>
              <a:rPr lang="en-US" altLang="zh-CN" b="1" dirty="0"/>
              <a:t>SQLiteDatabase</a:t>
            </a:r>
            <a:endParaRPr lang="en-US" altLang="zh-CN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56" tIns="45728" rIns="91456" bIns="4572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提供执行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提供进行数据库操作的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使用方法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用帮助类的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getReadableDatabase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创建或打开一个只读的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SQLiteDatabase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对象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用帮助类的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getWritableDatabase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创建或打开一个可读写的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SQLiteDatabase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对象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进行数据库操作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关闭数据库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3"/>
          <p:cNvSpPr/>
          <p:nvPr/>
        </p:nvSpPr>
        <p:spPr>
          <a:xfrm>
            <a:off x="1846734" y="1385385"/>
            <a:ext cx="8712968" cy="449268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原创设计师QQ598969553          _6"/>
          <p:cNvSpPr/>
          <p:nvPr/>
        </p:nvSpPr>
        <p:spPr>
          <a:xfrm>
            <a:off x="2566814" y="1127126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2278782" y="1917626"/>
            <a:ext cx="784887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public void insert(String name,String price)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MyHelper helper = new MyHelper(MainActivity.this);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SQLiteDatabase db = helper.getWritableDatabase();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ContentValues values = new ContentValues();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values.put("name", name);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values.put("price", price);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long id = db.insert("information",null,values);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db.close();                             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6854" y="2709754"/>
            <a:ext cx="516169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484544" y="2626217"/>
            <a:ext cx="3417092" cy="51277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获取可读写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SQLiteDatabse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088544" y="288260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950840" y="3451724"/>
            <a:ext cx="2857434" cy="69814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03218" y="3538974"/>
            <a:ext cx="3852428" cy="51277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将数据添加到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ContentValues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807218" y="3795360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950840" y="4149873"/>
            <a:ext cx="4483095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19148" y="3969829"/>
            <a:ext cx="2236498" cy="79208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方法将数据添加到数据库中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7432879" y="436587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2950840" y="4581873"/>
            <a:ext cx="1136660" cy="36008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88151" y="5227307"/>
            <a:ext cx="1462037" cy="52236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关闭数据库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519170" y="4941994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02718" y="1673417"/>
            <a:ext cx="8712968" cy="326854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422798" y="1415158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34766" y="2205658"/>
            <a:ext cx="7848872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public int delete(long id){	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SQLiteDatabase db = helper.getWritableDatabase();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int number = db.delete("information", "_id=?", new String[]{id+""});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db.close();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return number;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4398" y="3033701"/>
            <a:ext cx="5313176" cy="36008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81140" y="3691186"/>
            <a:ext cx="4176464" cy="57606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调用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delete()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方法删除数据库中的数据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6569372" y="3393790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02718" y="1673417"/>
            <a:ext cx="8712968" cy="420464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422798" y="1415158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34766" y="2205658"/>
            <a:ext cx="7848872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public int update(String name, String price) {	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SQLiteDatabase db = helper.getWritableDatabase();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ContentValues values = new ContentValues();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values.put("price", price);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int number = db.update("information", values, "name =?",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                                                              new String[]{name});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db.close();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return number;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0830" y="3741916"/>
            <a:ext cx="6984776" cy="71136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15773" y="4741281"/>
            <a:ext cx="3174889" cy="57606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调用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方法修改数据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203218" y="4453281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2710830" y="3369315"/>
            <a:ext cx="2713418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20248" y="3285778"/>
            <a:ext cx="3731342" cy="512771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将修改的数据添加到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424248" y="3542163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2062186" y="116550"/>
            <a:ext cx="4716955" cy="776433"/>
          </a:xfrm>
        </p:spPr>
        <p:txBody>
          <a:bodyPr vert="horz" wrap="square" lIns="91456" tIns="45728" rIns="91456" bIns="45728" anchor="b">
            <a:normAutofit fontScale="90000"/>
          </a:bodyPr>
          <a:p>
            <a:pPr eaLnBrk="1" hangingPunct="1"/>
            <a:r>
              <a:rPr lang="en-US" altLang="zh-CN" b="1" dirty="0"/>
              <a:t>Cursor</a:t>
            </a:r>
            <a:r>
              <a:rPr lang="zh-CN" altLang="en-US" b="1" dirty="0"/>
              <a:t>游标类</a:t>
            </a:r>
            <a:endParaRPr lang="zh-CN" altLang="en-US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50967" y="1516661"/>
            <a:ext cx="7888161" cy="514000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游标类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用于接收数据库操作的返回结果集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一般用于接收查询语句的结果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并用它来遍历查询结果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使用方法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调用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move...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函数移动到想到的结果条目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987425" marR="0" lvl="2" indent="-2940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moveToFirst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moveToLast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moveToNext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moveToPrevious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调用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get...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函数获取集合的信息或某列的信息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987425" marR="0" lvl="2" indent="-2940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getInt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getColumnIndex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getString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使用完毕调用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close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释放所指向的结果集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.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否则会造成内存泄漏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数据存储方式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文件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SharedPreferences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</a:t>
              </a:r>
              <a:endParaRPr lang="en-GB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962" y="489160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5514" y="4869954"/>
            <a:ext cx="5142331" cy="613062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SQLite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</a:t>
              </a:r>
              <a:endParaRPr lang="en-GB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数据库的基本操作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698866" y="1167773"/>
            <a:ext cx="8712968" cy="53993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418946" y="909514"/>
            <a:ext cx="167160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134766" y="1541905"/>
            <a:ext cx="7920880" cy="4840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public void find(int id){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MyHelper helper = new MyHelper(MainActivity.this);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SQLiteDatabase db = helper.getReadableDatabase();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Cursor cursor = db.query("information", null, "_id=?", new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                                                  String[]{id+""},null, null, null);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if (cursor.getCount() != 0){ 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while (cursor.moveToNext()){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String _id = cursor.getString(cursor.getColumnIndex("_id"));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String name = cursor.getString(cursor.getColumnIndex("name"));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String price = cursor.getString(cursor.getColumnIndex("price"));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9266" y="2709714"/>
            <a:ext cx="7202363" cy="71136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271669" y="2417072"/>
            <a:ext cx="1784303" cy="129664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方法查询数据库中的数据，返回一个行数集合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9911629" y="3069250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>
          <a:xfrm>
            <a:off x="2705735" y="3411220"/>
            <a:ext cx="2671445" cy="4603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37225" y="3400425"/>
            <a:ext cx="3250565" cy="47117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判断查询到的数据总条数不是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5377094" y="3645195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3606800" y="3874453"/>
            <a:ext cx="208800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29960" y="3874135"/>
            <a:ext cx="2578735" cy="4749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移动游标指向下一行数据</a:t>
            </a:r>
            <a:endParaRPr 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669829" y="4078265"/>
            <a:ext cx="360040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926730" y="4237216"/>
            <a:ext cx="6516000" cy="1044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664200" y="5592445"/>
            <a:ext cx="1367155" cy="57594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347363" y="5292751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  <p:bldP spid="16" grpId="0" animBg="1"/>
      <p:bldP spid="16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604441" y="358841"/>
            <a:ext cx="6301002" cy="1059376"/>
          </a:xfrm>
        </p:spPr>
        <p:txBody>
          <a:bodyPr vert="horz" wrap="square" lIns="91456" tIns="45728" rIns="91456" bIns="45728" anchor="b">
            <a:normAutofit fontScale="90000"/>
          </a:bodyPr>
          <a:p>
            <a:pPr eaLnBrk="1" hangingPunct="1"/>
            <a:r>
              <a:rPr lang="zh-CN" altLang="en-US" sz="3500" dirty="0"/>
              <a:t>SQLiteDatabase类使用SQL语句进行数据库操作的方法</a:t>
            </a:r>
            <a:endParaRPr lang="zh-CN" altLang="en-US" sz="35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50967" y="1418218"/>
            <a:ext cx="7888161" cy="4831975"/>
          </a:xfrm>
        </p:spPr>
        <p:txBody>
          <a:bodyPr vert="horz" wrap="square" lIns="91456" tIns="45728" rIns="91456" bIns="45728" numCol="1" anchor="t" anchorCtr="0" compatLnSpc="1">
            <a:normAutofit fontScale="900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public void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execSQL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(String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sql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, Object[]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bindArgs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sql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987425" marR="0" lvl="2" indent="-2940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the SQL query. The SQL string must not be ; terminated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530225" marR="0" lvl="1" indent="-2940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520" b="1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bindArgs</a:t>
            </a:r>
            <a:endParaRPr lang="en-US" altLang="zh-CN" sz="2520" b="1" kern="0" noProof="0" dirty="0" err="1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87425" marR="0" lvl="2" indent="-29400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You may include ?s in where clause in the query, which will be replaced by the values from </a:t>
            </a:r>
            <a:r>
              <a:rPr lang="en-US" altLang="zh-CN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Object[]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. The values will be bound as Strings.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db.execSQL</a:t>
            </a:r>
            <a:r>
              <a:rPr kumimoji="0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("insert into person (</a:t>
            </a:r>
            <a:r>
              <a:rPr kumimoji="0" lang="en-US" altLang="zh-CN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name,number</a:t>
            </a:r>
            <a:r>
              <a:rPr kumimoji="0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 values (?,?)", new Object[]{ </a:t>
            </a:r>
            <a:r>
              <a:rPr kumimoji="0" lang="en-US" altLang="zh-CN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name,number</a:t>
            </a:r>
            <a:r>
              <a:rPr kumimoji="0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});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用于增、删、改</a:t>
            </a:r>
            <a:endParaRPr kumimoji="0" lang="zh-CN" altLang="en-US" sz="21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21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34950" marR="0" lvl="0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5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cursor=db.rawQuery(</a:t>
            </a:r>
            <a:r>
              <a:rPr lang="en-US" altLang="zh-CN" sz="2450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String </a:t>
            </a:r>
            <a:r>
              <a:rPr lang="en-US" altLang="zh-CN" sz="2450" b="1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sql</a:t>
            </a:r>
            <a:r>
              <a:rPr lang="en-US" altLang="zh-CN" sz="2450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 Object[] </a:t>
            </a:r>
            <a:r>
              <a:rPr lang="en-US" altLang="zh-CN" sz="2450" b="1" kern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bindArgs</a:t>
            </a:r>
            <a:r>
              <a:rPr kumimoji="0" lang="en-US" altLang="zh-CN" sz="245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);</a:t>
            </a:r>
            <a:endParaRPr kumimoji="0" lang="en-US" altLang="zh-CN" sz="245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786" y="966819"/>
            <a:ext cx="1015869" cy="1016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110" y="1176655"/>
            <a:ext cx="354457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150745" y="1275080"/>
            <a:ext cx="3551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语句进行数据库操作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9257" y="1176845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4082" y="1176844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778" y="1980848"/>
            <a:ext cx="877396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使用execSQL()方法通过SQL语句对数据库进行操作</a:t>
            </a: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903730" y="2620010"/>
            <a:ext cx="9258300" cy="389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增加一条数据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db.execSQL("insert into information (name, price) values (?,?)", new Object[]{name, price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db.execSQL("delete from information where _id  = 1");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修改一条数据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db.execSQL("update information set name=? where price =?", new Object[]{name, price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执行查询的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Cursor cursor = db.rawQuery("select * from information where name=?",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                        new String[]{name});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2063115" y="1054100"/>
            <a:ext cx="8836660" cy="2480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数据库事务是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一个对数据库执行的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工作单元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，是针对数据库的一组操作，它可以由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一条或多条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语句组成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以逻辑顺序完成的工作单位或序列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，可以是由用户手动操作完成，也可以是由某种数据库程序自动完成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SQLite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是遵守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的关系型数据库管理系统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是指数据库事务正确执行的四个基本要素。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2771775" y="3789680"/>
            <a:ext cx="3010535" cy="80264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原子性（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Atomicity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6433820" y="3789680"/>
            <a:ext cx="3009600" cy="80200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一致性（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Consistency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2710723" y="5230107"/>
            <a:ext cx="3009600" cy="802800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隔离性（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Isolation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6433820" y="5230495"/>
            <a:ext cx="3009600" cy="802800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持久性（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Durability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数据库中的事务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611505" y="1011555"/>
            <a:ext cx="10968355" cy="55448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PersonSQLiteOpenHelper helper = new PersonSQLiteOpenHelper (getApplication());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SQLiteDatabase db = helper.getWritableDatabase();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db.beginTransaction();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db.execSQL("update person set account = account-1000 where name =?", new Object[] { 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db.execSQL("update information set account = account +1000 where name =?", new Object[] { 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 });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db.setTransactionSuccessful();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}catch (Exception e)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Log.i("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事务处理失败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", e.toString());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finally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db.endTransaction();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db.close();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关闭数据库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0630" y="1795780"/>
            <a:ext cx="2465705" cy="4603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92575" y="1762125"/>
            <a:ext cx="1920875" cy="5130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开启数据库事务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696413" y="201879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1278890" y="3285490"/>
            <a:ext cx="2961640" cy="43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36770" y="3216275"/>
            <a:ext cx="2771140" cy="58483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标记数据库事务执行成功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240608" y="350850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1405255" y="4746308"/>
            <a:ext cx="2251075" cy="396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52570" y="4656455"/>
            <a:ext cx="1285240" cy="55308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关闭事务</a:t>
            </a:r>
            <a:endParaRPr 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656408" y="494868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	SQLite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数据库中的事务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2" grpId="1" bldLvl="0" animBg="1"/>
      <p:bldP spid="7" grpId="0" bldLvl="0" animBg="1"/>
      <p:bldP spid="7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9" grpId="0" bldLvl="0" animBg="1"/>
      <p:bldP spid="19" grpId="1" bldLvl="0" animBg="1"/>
      <p:bldP spid="20" grpId="0" bldLvl="0" animBg="1"/>
      <p:bldP spid="20" grpId="1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94611" y="-171068"/>
            <a:ext cx="10971372" cy="1143265"/>
          </a:xfrm>
        </p:spPr>
        <p:txBody>
          <a:bodyPr vert="horz" wrap="square" lIns="91456" tIns="45728" rIns="91456" bIns="45728" anchor="b"/>
          <a:p>
            <a:pPr eaLnBrk="1" hangingPunct="1"/>
            <a:r>
              <a:rPr lang="zh-CN" altLang="en-US" sz="4800" b="1" dirty="0"/>
              <a:t>数据库编程步骤</a:t>
            </a:r>
            <a:endParaRPr lang="zh-CN" altLang="en-US" sz="4800" b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150967" y="1321680"/>
            <a:ext cx="7888161" cy="492787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先从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SQLiteOpenHelper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类派生出自己的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Helper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类，然后实现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onCreate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onUpgrade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两个函数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在活动类或自定义的其他类中响应用户操作的函数中，实现数据库的增、删、改、查等操作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用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SQLiteDatabase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类的执行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sql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语句的函数或增删改查接口函数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接下来通过一个绿豆通讯录的案例对</a:t>
            </a:r>
            <a:r>
              <a:rPr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SQLite数据库在开发中的应用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275" y="2281549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315237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7385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91277" y="1931823"/>
            <a:ext cx="3753231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cn.itcast.directory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4317070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475590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44145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444563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5.4.4	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实战演练—绿豆通讯录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343" y="3645197"/>
            <a:ext cx="4476095" cy="1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放置3个TextView控件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2个EditText控件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4个Button控件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990" y="3123450"/>
            <a:ext cx="453650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4031" y="5342302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86504" y="573303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522063" y="53401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63438" y="53711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07063" y="5000530"/>
            <a:ext cx="453650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在MainActivity中编写逻辑代码，实现联系人信息的添加、查询、修改以及删除功能。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3335" y="1557655"/>
            <a:ext cx="2738471" cy="4676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19" grpId="0"/>
      <p:bldP spid="21" grpId="0"/>
      <p:bldP spid="24" grpId="0" bldLvl="0" animBg="1"/>
      <p:bldP spid="25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1861795" y="156723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3170" y="1598286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0360" y="1557014"/>
            <a:ext cx="1381554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48821" y="2014060"/>
            <a:ext cx="655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31895" y="1207135"/>
            <a:ext cx="5187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运行程序，输入两条联系人信息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5.4.4	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实战演练—绿豆通讯录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图片 19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7140" y="2365375"/>
            <a:ext cx="2275789" cy="3600000"/>
          </a:xfrm>
          <a:prstGeom prst="rect">
            <a:avLst/>
          </a:prstGeom>
        </p:spPr>
      </p:pic>
      <p:pic>
        <p:nvPicPr>
          <p:cNvPr id="22" name="图片 21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2349500"/>
            <a:ext cx="2280456" cy="3600000"/>
          </a:xfrm>
          <a:prstGeom prst="rect">
            <a:avLst/>
          </a:prstGeom>
        </p:spPr>
      </p:pic>
      <p:pic>
        <p:nvPicPr>
          <p:cNvPr id="27" name="图片 26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45" y="2349500"/>
            <a:ext cx="2280456" cy="3600000"/>
          </a:xfrm>
          <a:prstGeom prst="rect">
            <a:avLst/>
          </a:prstGeom>
        </p:spPr>
      </p:pic>
      <p:pic>
        <p:nvPicPr>
          <p:cNvPr id="29" name="图片 28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" y="2365375"/>
            <a:ext cx="2280456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7895" y="1804894"/>
            <a:ext cx="9794240" cy="3137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本章主要讲解了Android中的数据存储，首先介绍了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Android中常见的数据存储方式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，然后详细地讲解了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文件存储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SharedPreferences存储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SQLite数据库存储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，数据存储是Android开发中非常重要的内容，一般在应用程序中会经常涉及到数据存储的知识，因此要求初学者必须熟练掌握本章知识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存储方式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数据存储方式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2385" y="3151433"/>
            <a:ext cx="5972467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熟悉数据存储方式，能够归纳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五种数据存储方式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数据存储方式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7129" y="3402277"/>
            <a:ext cx="2173288" cy="442674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7713" y="1214583"/>
            <a:ext cx="797719" cy="4978400"/>
            <a:chOff x="2689225" y="956792"/>
            <a:chExt cx="1036638" cy="4978400"/>
          </a:xfrm>
        </p:grpSpPr>
        <p:cxnSp>
          <p:nvCxnSpPr>
            <p:cNvPr id="5" name="直接连接符 9"/>
            <p:cNvCxnSpPr>
              <a:cxnSpLocks noChangeShapeType="1"/>
            </p:cNvCxnSpPr>
            <p:nvPr/>
          </p:nvCxnSpPr>
          <p:spPr bwMode="auto">
            <a:xfrm>
              <a:off x="3216275" y="956792"/>
              <a:ext cx="23813" cy="497840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11"/>
            <p:cNvCxnSpPr>
              <a:cxnSpLocks noChangeShapeType="1"/>
            </p:cNvCxnSpPr>
            <p:nvPr/>
          </p:nvCxnSpPr>
          <p:spPr bwMode="auto">
            <a:xfrm>
              <a:off x="2689225" y="3363442"/>
              <a:ext cx="5270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54"/>
            <p:cNvCxnSpPr>
              <a:cxnSpLocks noChangeShapeType="1"/>
            </p:cNvCxnSpPr>
            <p:nvPr/>
          </p:nvCxnSpPr>
          <p:spPr bwMode="auto">
            <a:xfrm flipV="1">
              <a:off x="3233738" y="21220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57"/>
            <p:cNvCxnSpPr>
              <a:cxnSpLocks noChangeShapeType="1"/>
            </p:cNvCxnSpPr>
            <p:nvPr/>
          </p:nvCxnSpPr>
          <p:spPr bwMode="auto">
            <a:xfrm flipV="1">
              <a:off x="3206750" y="9599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58"/>
            <p:cNvCxnSpPr>
              <a:cxnSpLocks noChangeShapeType="1"/>
            </p:cNvCxnSpPr>
            <p:nvPr/>
          </p:nvCxnSpPr>
          <p:spPr bwMode="auto">
            <a:xfrm flipV="1">
              <a:off x="3246438" y="33666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59"/>
            <p:cNvCxnSpPr>
              <a:cxnSpLocks noChangeShapeType="1"/>
            </p:cNvCxnSpPr>
            <p:nvPr/>
          </p:nvCxnSpPr>
          <p:spPr bwMode="auto">
            <a:xfrm flipV="1">
              <a:off x="3227388" y="5935192"/>
              <a:ext cx="4762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60"/>
            <p:cNvCxnSpPr>
              <a:cxnSpLocks noChangeShapeType="1"/>
            </p:cNvCxnSpPr>
            <p:nvPr/>
          </p:nvCxnSpPr>
          <p:spPr bwMode="auto">
            <a:xfrm flipV="1">
              <a:off x="3248025" y="46302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圆角矩形 11"/>
          <p:cNvSpPr/>
          <p:nvPr/>
        </p:nvSpPr>
        <p:spPr>
          <a:xfrm>
            <a:off x="3454209" y="1013447"/>
            <a:ext cx="256898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70589" y="2195340"/>
            <a:ext cx="255260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93458" y="3439146"/>
            <a:ext cx="252974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07522" y="4703590"/>
            <a:ext cx="251567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3457" y="5988672"/>
            <a:ext cx="25297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网络存储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233045" y="1214583"/>
            <a:ext cx="432222" cy="317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 bwMode="auto">
          <a:xfrm>
            <a:off x="6797029" y="902996"/>
            <a:ext cx="3618657" cy="64698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openFileInput()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openFileOutput()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读取设备上的文件。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233045" y="2379808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6816080" y="2202841"/>
            <a:ext cx="3599606" cy="374571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格式将数据存储到设备。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814492" y="3332662"/>
            <a:ext cx="3601194" cy="64698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特点：运算速度快，占用资源少，还支持基本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816080" y="4452965"/>
            <a:ext cx="3599606" cy="919401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特点：应用程序之间的数据交换，可以将自己的数据共享给其他应用程序使用。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6816080" y="5889335"/>
            <a:ext cx="3599606" cy="64698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特点：通过网络提供的存储空间来存储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获取数据信息。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213995" y="3656155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6233045" y="4920275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6223520" y="6211241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</a:t>
            </a:r>
            <a:endParaRPr lang="en-GB" altLang="zh-CN" sz="48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文件存储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2385" y="2925738"/>
            <a:ext cx="5972467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将数据存入文件中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的方式，能够实现将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账号与密码存入文件中的功能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01942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272385" y="3978188"/>
            <a:ext cx="5972467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从文件中读取数据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的方式，能够实现从文件中读取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账号与密码的功能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36141" y="4071871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RESOURCE_PATHS_HASH_PRESENTER" val="3f15e6573a385e41c33bb97e7105a62faa5c484"/>
  <p:tag name="KSO_WPP_MARK_KEY" val="aa49bb5a-ffaa-4351-93fb-7ba0336f9493"/>
  <p:tag name="COMMONDATA" val="eyJoZGlkIjoiMWNmMDM5MGE3MjJiZDQ1ZjdiMzM3NTNjYjdjYWI1M2M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12252</Words>
  <Application>WPS 演示</Application>
  <PresentationFormat>自定义</PresentationFormat>
  <Paragraphs>702</Paragraphs>
  <Slides>49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Times New Roman</vt:lpstr>
      <vt:lpstr>Open Sans Light</vt:lpstr>
      <vt:lpstr>字魂105号-简雅黑</vt:lpstr>
      <vt:lpstr>Arial Unicode MS</vt:lpstr>
      <vt:lpstr>Verdana</vt:lpstr>
      <vt:lpstr>Arial Black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SQLiteDatabase</vt:lpstr>
      <vt:lpstr>PowerPoint 演示文稿</vt:lpstr>
      <vt:lpstr>PowerPoint 演示文稿</vt:lpstr>
      <vt:lpstr>PowerPoint 演示文稿</vt:lpstr>
      <vt:lpstr>Cursor游标类</vt:lpstr>
      <vt:lpstr>PowerPoint 演示文稿</vt:lpstr>
      <vt:lpstr>SQLiteDatabase类使用SQL语句进行数据库操作的方法</vt:lpstr>
      <vt:lpstr>PowerPoint 演示文稿</vt:lpstr>
      <vt:lpstr>PowerPoint 演示文稿</vt:lpstr>
      <vt:lpstr>PowerPoint 演示文稿</vt:lpstr>
      <vt:lpstr>编程步骤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zhwill</cp:lastModifiedBy>
  <cp:revision>2902</cp:revision>
  <dcterms:created xsi:type="dcterms:W3CDTF">2020-11-11T09:29:00Z</dcterms:created>
  <dcterms:modified xsi:type="dcterms:W3CDTF">2023-04-12T06:48:02Z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FE437F9F86A745AD859CCB5F16D557E8</vt:lpwstr>
  </property>
</Properties>
</file>