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40"/>
  </p:handoutMasterIdLst>
  <p:sldIdLst>
    <p:sldId id="325" r:id="rId4"/>
    <p:sldId id="264" r:id="rId6"/>
    <p:sldId id="328" r:id="rId7"/>
    <p:sldId id="327" r:id="rId8"/>
    <p:sldId id="309" r:id="rId9"/>
    <p:sldId id="259" r:id="rId10"/>
    <p:sldId id="644" r:id="rId11"/>
    <p:sldId id="532" r:id="rId12"/>
    <p:sldId id="618" r:id="rId13"/>
    <p:sldId id="617" r:id="rId14"/>
    <p:sldId id="534" r:id="rId15"/>
    <p:sldId id="535" r:id="rId16"/>
    <p:sldId id="619" r:id="rId17"/>
    <p:sldId id="621" r:id="rId18"/>
    <p:sldId id="645" r:id="rId19"/>
    <p:sldId id="622" r:id="rId20"/>
    <p:sldId id="623" r:id="rId21"/>
    <p:sldId id="624" r:id="rId22"/>
    <p:sldId id="620" r:id="rId23"/>
    <p:sldId id="628" r:id="rId24"/>
    <p:sldId id="627" r:id="rId25"/>
    <p:sldId id="629" r:id="rId26"/>
    <p:sldId id="626" r:id="rId27"/>
    <p:sldId id="625" r:id="rId28"/>
    <p:sldId id="631" r:id="rId29"/>
    <p:sldId id="632" r:id="rId30"/>
    <p:sldId id="633" r:id="rId31"/>
    <p:sldId id="630" r:id="rId32"/>
    <p:sldId id="636" r:id="rId33"/>
    <p:sldId id="637" r:id="rId34"/>
    <p:sldId id="638" r:id="rId35"/>
    <p:sldId id="560" r:id="rId36"/>
    <p:sldId id="639" r:id="rId37"/>
    <p:sldId id="338" r:id="rId38"/>
    <p:sldId id="326" r:id="rId39"/>
  </p:sldIdLst>
  <p:sldSz cx="12190095" cy="6859270"/>
  <p:notesSz cx="6858000" cy="9144000"/>
  <p:custDataLst>
    <p:tags r:id="rId4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pos="6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 showGuides="1">
      <p:cViewPr varScale="1">
        <p:scale>
          <a:sx n="85" d="100"/>
          <a:sy n="85" d="100"/>
        </p:scale>
        <p:origin x="307" y="72"/>
      </p:cViewPr>
      <p:guideLst>
        <p:guide orient="horz" pos="2120"/>
        <p:guide pos="256"/>
        <p:guide pos="6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26"/>
        <p:guide pos="20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921291" y="221396"/>
            <a:ext cx="7778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921291" y="221396"/>
            <a:ext cx="7778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6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内容提供者</a:t>
            </a:r>
            <a:endParaRPr lang="zh-CN" altLang="en-US" sz="480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1270635" y="1699260"/>
            <a:ext cx="10057130" cy="17043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提供一系列增删改查的方法对数据进行操作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，并且这些方法以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的形式对外提供数据。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为内容提供者中的数据建立了唯一标识符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。它主要由三部分组成，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scheme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authorities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 flipV="1">
            <a:off x="2740515" y="3505523"/>
            <a:ext cx="8792" cy="1080000"/>
          </a:xfrm>
          <a:prstGeom prst="line">
            <a:avLst/>
          </a:prstGeom>
          <a:noFill/>
          <a:ln w="19050">
            <a:solidFill>
              <a:srgbClr val="006BA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 flipV="1">
            <a:off x="3996994" y="5086316"/>
            <a:ext cx="0" cy="1080000"/>
          </a:xfrm>
          <a:prstGeom prst="line">
            <a:avLst/>
          </a:prstGeom>
          <a:noFill/>
          <a:ln w="19050">
            <a:solidFill>
              <a:srgbClr val="006BA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2749307" y="3649419"/>
            <a:ext cx="3384376" cy="792088"/>
            <a:chOff x="744155" y="2228812"/>
            <a:chExt cx="4084069" cy="792088"/>
          </a:xfrm>
        </p:grpSpPr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754765" y="2283589"/>
              <a:ext cx="3921833" cy="720000"/>
            </a:xfrm>
            <a:prstGeom prst="rect">
              <a:avLst/>
            </a:prstGeom>
            <a:gradFill rotWithShape="1">
              <a:gsLst>
                <a:gs pos="0">
                  <a:srgbClr val="D6E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744155" y="2228812"/>
              <a:ext cx="408406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scheme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部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分，“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content://”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是一个标准的前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缀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2621206" y="4619621"/>
            <a:ext cx="1224136" cy="360000"/>
          </a:xfrm>
          <a:prstGeom prst="homePlate">
            <a:avLst>
              <a:gd name="adj" fmla="val 0"/>
            </a:avLst>
          </a:prstGeom>
          <a:solidFill>
            <a:srgbClr val="006BA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" cap="none" spc="0" normalizeH="0" baseline="0" noProof="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content://</a:t>
            </a:r>
            <a:endParaRPr kumimoji="0" lang="zh-CN" altLang="en-US" sz="1800" b="0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3827757" y="4619621"/>
            <a:ext cx="3168352" cy="360000"/>
          </a:xfrm>
          <a:prstGeom prst="chevron">
            <a:avLst>
              <a:gd name="adj" fmla="val 0"/>
            </a:avLst>
          </a:prstGeom>
          <a:solidFill>
            <a:srgbClr val="006BA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" cap="none" spc="0" normalizeH="0" baseline="0" noProof="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cn.itcast.mycontentprovider</a:t>
            </a:r>
            <a:endParaRPr kumimoji="0" lang="zh-CN" altLang="en-US" sz="1800" b="0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7"/>
          <p:cNvSpPr>
            <a:spLocks noChangeArrowheads="1"/>
          </p:cNvSpPr>
          <p:nvPr/>
        </p:nvSpPr>
        <p:spPr bwMode="auto">
          <a:xfrm>
            <a:off x="6997779" y="4619621"/>
            <a:ext cx="936104" cy="360000"/>
          </a:xfrm>
          <a:prstGeom prst="chevron">
            <a:avLst>
              <a:gd name="adj" fmla="val 0"/>
            </a:avLst>
          </a:prstGeom>
          <a:solidFill>
            <a:srgbClr val="006BA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0" cap="none" spc="0" normalizeH="0" baseline="0" noProof="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600" b="0" i="0" u="none" strike="noStrike" kern="10" cap="none" spc="0" normalizeH="0" baseline="0" noProof="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endParaRPr kumimoji="0" lang="zh-CN" altLang="en-US" sz="1600" b="0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4006518" y="5158201"/>
            <a:ext cx="4863469" cy="936107"/>
            <a:chOff x="5487987" y="4927131"/>
            <a:chExt cx="3097212" cy="1039152"/>
          </a:xfrm>
        </p:grpSpPr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5487987" y="5043042"/>
              <a:ext cx="3005137" cy="799256"/>
            </a:xfrm>
            <a:prstGeom prst="rect">
              <a:avLst/>
            </a:prstGeom>
            <a:gradFill rotWithShape="1">
              <a:gsLst>
                <a:gs pos="0">
                  <a:srgbClr val="D6E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5508624" y="4927131"/>
              <a:ext cx="3076575" cy="1039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authority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部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分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，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是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在创建内容提供者时指定的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authorities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属性值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，通常采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用程序包名的方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式命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名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Line 6"/>
          <p:cNvSpPr>
            <a:spLocks noChangeShapeType="1"/>
          </p:cNvSpPr>
          <p:nvPr/>
        </p:nvSpPr>
        <p:spPr bwMode="auto">
          <a:xfrm flipV="1">
            <a:off x="7131428" y="3505523"/>
            <a:ext cx="0" cy="1080000"/>
          </a:xfrm>
          <a:prstGeom prst="line">
            <a:avLst/>
          </a:prstGeom>
          <a:noFill/>
          <a:ln w="19050">
            <a:solidFill>
              <a:srgbClr val="006BA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 bwMode="auto">
          <a:xfrm>
            <a:off x="7141795" y="3682138"/>
            <a:ext cx="3024336" cy="726770"/>
            <a:chOff x="755649" y="2266004"/>
            <a:chExt cx="4106693" cy="726770"/>
          </a:xfrm>
        </p:grpSpPr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755649" y="2266004"/>
              <a:ext cx="4084069" cy="720000"/>
            </a:xfrm>
            <a:prstGeom prst="rect">
              <a:avLst/>
            </a:prstGeom>
            <a:gradFill rotWithShape="1">
              <a:gsLst>
                <a:gs pos="0">
                  <a:srgbClr val="D6E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778273" y="2272774"/>
              <a:ext cx="4084069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path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部分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，“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/person”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代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表资源（或者数据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），可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以动态改变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sp>
        <p:nvSpPr>
          <p:cNvPr id="6" name="原创设计师QQ598969553          _3"/>
          <p:cNvSpPr/>
          <p:nvPr/>
        </p:nvSpPr>
        <p:spPr>
          <a:xfrm>
            <a:off x="958850" y="1269365"/>
            <a:ext cx="10681335" cy="52692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463148" y="9884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Uri</a:t>
            </a:r>
            <a:endParaRPr lang="en-US" alt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985385" y="3212465"/>
            <a:ext cx="6308725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内容提供者的创建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方式，能够独立完成创建内容提供者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9121" y="330644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/>
          <p:nvPr/>
        </p:nvSpPr>
        <p:spPr bwMode="auto">
          <a:xfrm>
            <a:off x="1557655" y="2275205"/>
            <a:ext cx="9312275" cy="2807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）选中程序包名右击选择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【New】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【Other】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【Content Provider】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输入内容提供者的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Name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（类名称）和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 Authorities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（唯一标识，通常使用包名）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“Finish”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按钮完成创建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245870" y="1771650"/>
            <a:ext cx="10223500" cy="36531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750060" y="1490980"/>
            <a:ext cx="327850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创建内容提供者的步骤</a:t>
            </a: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43025" y="1125855"/>
            <a:ext cx="9664065" cy="975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内容提供者创建完成后，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Studio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会自动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AndroidManifest.xml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中对内容提供者进行注册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825" y="2277745"/>
            <a:ext cx="9043035" cy="4151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&lt;application ......&gt;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......	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&lt;provider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android:name=".MyContentProvider"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android:authorities="cn.itcast.mycontentprovider"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android:enabled="true"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android:exported="true" &gt;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&lt;/provider&gt;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&lt;/application&gt;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1282065" y="1369695"/>
            <a:ext cx="8903335" cy="507936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799455" y="878840"/>
            <a:ext cx="4073525" cy="6350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41" tIns="59121" rIns="220441" bIns="59121" spcCol="1270" anchor="ctr"/>
          <a:lstStyle/>
          <a:p>
            <a:pPr algn="ctr"/>
            <a:r>
              <a:rPr lang="en-US" altLang="zh-CN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MyContentProvider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240" y="1410335"/>
            <a:ext cx="8987155" cy="501904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fontAlgn="base"/>
            <a:r>
              <a:rPr lang="en-US" altLang="zh-CN" sz="1800" dirty="0"/>
              <a:t>  </a:t>
            </a:r>
            <a:r>
              <a:rPr lang="en-US" altLang="zh-CN" sz="1800" b="1" dirty="0"/>
              <a:t>public Uri insert(Uri </a:t>
            </a:r>
            <a:r>
              <a:rPr lang="en-US" altLang="zh-CN" sz="1800" b="1" dirty="0" err="1"/>
              <a:t>uri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ContentValues</a:t>
            </a:r>
            <a:r>
              <a:rPr lang="en-US" altLang="zh-CN" sz="1800" b="1" dirty="0"/>
              <a:t> values) </a:t>
            </a:r>
            <a:r>
              <a:rPr lang="en-US" altLang="zh-CN" sz="1800" dirty="0"/>
              <a:t> // </a:t>
            </a:r>
            <a:r>
              <a:rPr lang="zh-CN" altLang="en-US" sz="1800" dirty="0"/>
              <a:t>外部进程</a:t>
            </a:r>
            <a:r>
              <a:rPr lang="zh-CN" altLang="en-US" sz="1800" dirty="0" smtClean="0"/>
              <a:t>向其添加</a:t>
            </a:r>
            <a:r>
              <a:rPr lang="zh-CN" altLang="en-US" sz="1800" dirty="0"/>
              <a:t>数据</a:t>
            </a:r>
            <a:endParaRPr lang="zh-CN" altLang="en-US" sz="1800" dirty="0"/>
          </a:p>
          <a:p>
            <a:pPr fontAlgn="base"/>
            <a:r>
              <a:rPr lang="zh-CN" altLang="en-US" sz="1800" dirty="0"/>
              <a:t>  </a:t>
            </a:r>
            <a:r>
              <a:rPr lang="zh-CN" altLang="en-US" sz="1800" b="1" dirty="0"/>
              <a:t> </a:t>
            </a:r>
            <a:r>
              <a:rPr lang="en-US" altLang="zh-CN" sz="1800" b="1" dirty="0"/>
              <a:t>public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delete(Uri </a:t>
            </a:r>
            <a:r>
              <a:rPr lang="en-US" altLang="zh-CN" sz="1800" b="1" dirty="0" err="1"/>
              <a:t>uri</a:t>
            </a:r>
            <a:r>
              <a:rPr lang="en-US" altLang="zh-CN" sz="1800" b="1" dirty="0"/>
              <a:t>, String selection, String[] </a:t>
            </a:r>
            <a:r>
              <a:rPr lang="en-US" altLang="zh-CN" sz="1800" b="1" dirty="0" err="1"/>
              <a:t>selectionArgs</a:t>
            </a:r>
            <a:r>
              <a:rPr lang="en-US" altLang="zh-CN" sz="1800" dirty="0" smtClean="0"/>
              <a:t>)// </a:t>
            </a:r>
            <a:r>
              <a:rPr lang="zh-CN" altLang="en-US" sz="1800" dirty="0"/>
              <a:t>外部进程 </a:t>
            </a:r>
            <a:r>
              <a:rPr lang="zh-CN" altLang="en-US" sz="1800" dirty="0" smtClean="0"/>
              <a:t>删除数据</a:t>
            </a:r>
            <a:endParaRPr lang="zh-CN" altLang="en-US" sz="1800" dirty="0"/>
          </a:p>
          <a:p>
            <a:pPr fontAlgn="base"/>
            <a:r>
              <a:rPr lang="zh-CN" altLang="en-US" sz="1800" dirty="0"/>
              <a:t>   </a:t>
            </a:r>
            <a:r>
              <a:rPr lang="en-US" altLang="zh-CN" sz="1800" b="1" dirty="0"/>
              <a:t>public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update(Uri </a:t>
            </a:r>
            <a:r>
              <a:rPr lang="en-US" altLang="zh-CN" sz="1800" b="1" dirty="0" err="1"/>
              <a:t>uri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ContentValues</a:t>
            </a:r>
            <a:r>
              <a:rPr lang="en-US" altLang="zh-CN" sz="1800" b="1" dirty="0"/>
              <a:t> values, String selection, String[] </a:t>
            </a:r>
            <a:r>
              <a:rPr lang="en-US" altLang="zh-CN" sz="1800" b="1" dirty="0" err="1"/>
              <a:t>selectionArgs</a:t>
            </a:r>
            <a:r>
              <a:rPr lang="en-US" altLang="zh-CN" sz="1800" b="1" dirty="0" smtClean="0"/>
              <a:t>)</a:t>
            </a:r>
            <a:r>
              <a:rPr lang="en-US" altLang="zh-CN" sz="1800" dirty="0"/>
              <a:t>  // </a:t>
            </a:r>
            <a:r>
              <a:rPr lang="zh-CN" altLang="en-US" sz="1800" dirty="0"/>
              <a:t>外部进程更新 </a:t>
            </a:r>
            <a:r>
              <a:rPr lang="en-US" altLang="zh-CN" sz="1800" dirty="0" err="1"/>
              <a:t>ContentProvider</a:t>
            </a:r>
            <a:r>
              <a:rPr lang="en-US" altLang="zh-CN" sz="1800" dirty="0"/>
              <a:t> </a:t>
            </a:r>
            <a:r>
              <a:rPr lang="zh-CN" altLang="en-US" sz="1800" dirty="0"/>
              <a:t>中的数据</a:t>
            </a:r>
            <a:endParaRPr lang="zh-CN" altLang="en-US" sz="1800" dirty="0"/>
          </a:p>
          <a:p>
            <a:pPr fontAlgn="base"/>
            <a:r>
              <a:rPr lang="zh-CN" altLang="en-US" sz="1800" dirty="0"/>
              <a:t>   </a:t>
            </a:r>
            <a:r>
              <a:rPr lang="en-US" altLang="zh-CN" sz="1800" b="1" dirty="0"/>
              <a:t>public Cursor query(Uri </a:t>
            </a:r>
            <a:r>
              <a:rPr lang="en-US" altLang="zh-CN" sz="1800" b="1" dirty="0" err="1"/>
              <a:t>uri</a:t>
            </a:r>
            <a:r>
              <a:rPr lang="en-US" altLang="zh-CN" sz="1800" b="1" dirty="0"/>
              <a:t>, String[] projection, String selection, String[] </a:t>
            </a:r>
            <a:r>
              <a:rPr lang="en-US" altLang="zh-CN" sz="1800" b="1" dirty="0" err="1"/>
              <a:t>selectionArgs</a:t>
            </a:r>
            <a:r>
              <a:rPr lang="en-US" altLang="zh-CN" sz="1800" b="1" dirty="0"/>
              <a:t>,  String </a:t>
            </a:r>
            <a:r>
              <a:rPr lang="en-US" altLang="zh-CN" sz="1800" b="1" dirty="0" err="1"/>
              <a:t>sortOrder</a:t>
            </a:r>
            <a:r>
              <a:rPr lang="en-US" altLang="zh-CN" sz="1800" b="1" dirty="0"/>
              <a:t>)</a:t>
            </a:r>
            <a:r>
              <a:rPr lang="zh-CN" altLang="en-US" sz="1800" dirty="0"/>
              <a:t>　  </a:t>
            </a:r>
            <a:r>
              <a:rPr lang="en-US" altLang="zh-CN" sz="1800" dirty="0"/>
              <a:t>// </a:t>
            </a:r>
            <a:r>
              <a:rPr lang="zh-CN" altLang="en-US" sz="1800" dirty="0"/>
              <a:t>外部应用 获取 </a:t>
            </a:r>
            <a:r>
              <a:rPr lang="en-US" altLang="zh-CN" sz="1800" dirty="0" err="1"/>
              <a:t>ContentProvider</a:t>
            </a:r>
            <a:r>
              <a:rPr lang="en-US" altLang="zh-CN" sz="1800" dirty="0"/>
              <a:t> </a:t>
            </a:r>
            <a:r>
              <a:rPr lang="zh-CN" altLang="en-US" sz="1800" dirty="0"/>
              <a:t>中的数据</a:t>
            </a:r>
            <a:endParaRPr lang="zh-CN" altLang="en-US" sz="1800" dirty="0"/>
          </a:p>
          <a:p>
            <a:pPr fontAlgn="base"/>
            <a:r>
              <a:rPr lang="zh-CN" altLang="en-US" sz="1800" dirty="0"/>
              <a:t>   </a:t>
            </a:r>
            <a:r>
              <a:rPr lang="en-US" altLang="zh-CN" sz="1800" dirty="0"/>
              <a:t>// </a:t>
            </a:r>
            <a:r>
              <a:rPr lang="zh-CN" altLang="en-US" sz="1800" dirty="0" smtClean="0"/>
              <a:t>注：上述</a:t>
            </a:r>
            <a:r>
              <a:rPr lang="en-US" altLang="zh-CN" sz="1800" dirty="0"/>
              <a:t>4</a:t>
            </a:r>
            <a:r>
              <a:rPr lang="zh-CN" altLang="en-US" sz="1800" dirty="0"/>
              <a:t>个方法由外部进程回调，并运行在</a:t>
            </a:r>
            <a:r>
              <a:rPr lang="en-US" altLang="zh-CN" sz="1800" dirty="0" err="1"/>
              <a:t>ContentProvider</a:t>
            </a:r>
            <a:r>
              <a:rPr lang="zh-CN" altLang="en-US" sz="1800" dirty="0"/>
              <a:t>进程的</a:t>
            </a:r>
            <a:r>
              <a:rPr lang="en-US" altLang="zh-CN" sz="1800" dirty="0"/>
              <a:t>Binder</a:t>
            </a:r>
            <a:r>
              <a:rPr lang="zh-CN" altLang="en-US" sz="1800" dirty="0"/>
              <a:t>线程池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fontAlgn="base"/>
            <a:r>
              <a:rPr lang="zh-CN" altLang="en-US" sz="1800" dirty="0"/>
              <a:t> </a:t>
            </a:r>
            <a:r>
              <a:rPr lang="en-US" altLang="zh-CN" sz="1800" b="1" dirty="0" smtClean="0"/>
              <a:t>public </a:t>
            </a:r>
            <a:r>
              <a:rPr lang="en-US" altLang="zh-CN" sz="1800" b="1" dirty="0" err="1"/>
              <a:t>boolean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onCreate</a:t>
            </a:r>
            <a:r>
              <a:rPr lang="en-US" altLang="zh-CN" sz="1800" b="1" dirty="0"/>
              <a:t>()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创建时调用</a:t>
            </a:r>
            <a:endParaRPr lang="en-US" altLang="zh-CN" sz="1800" dirty="0"/>
          </a:p>
          <a:p>
            <a:pPr fontAlgn="base"/>
            <a:r>
              <a:rPr lang="zh-CN" altLang="en-US" sz="1800" dirty="0"/>
              <a:t> </a:t>
            </a:r>
            <a:r>
              <a:rPr lang="en-US" altLang="zh-CN" sz="1800" b="1" dirty="0" smtClean="0"/>
              <a:t>public </a:t>
            </a:r>
            <a:r>
              <a:rPr lang="en-US" altLang="zh-CN" sz="1800" b="1" dirty="0"/>
              <a:t>String </a:t>
            </a:r>
            <a:r>
              <a:rPr lang="en-US" altLang="zh-CN" sz="1800" b="1" dirty="0" err="1"/>
              <a:t>getType</a:t>
            </a:r>
            <a:r>
              <a:rPr lang="en-US" altLang="zh-CN" sz="1800" b="1" dirty="0"/>
              <a:t>(Uri </a:t>
            </a:r>
            <a:r>
              <a:rPr lang="en-US" altLang="zh-CN" sz="1800" b="1" dirty="0" err="1"/>
              <a:t>uri</a:t>
            </a:r>
            <a:r>
              <a:rPr lang="en-US" altLang="zh-CN" sz="1800" b="1" dirty="0"/>
              <a:t>)</a:t>
            </a:r>
            <a:endParaRPr lang="en-US" altLang="zh-CN" sz="1800" b="1" dirty="0"/>
          </a:p>
          <a:p>
            <a:pPr fontAlgn="base"/>
            <a:r>
              <a:rPr lang="en-US" altLang="zh-CN" sz="1800" dirty="0"/>
              <a:t>// </a:t>
            </a:r>
            <a:r>
              <a:rPr lang="zh-CN" altLang="en-US" sz="1800" dirty="0"/>
              <a:t>得到数据类型，即返回当前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</a:t>
            </a:r>
            <a:r>
              <a:rPr lang="zh-CN" altLang="en-US" sz="1800" dirty="0"/>
              <a:t>所代表数据的</a:t>
            </a:r>
            <a:r>
              <a:rPr lang="en-US" altLang="zh-CN" sz="1800" dirty="0"/>
              <a:t>MIME</a:t>
            </a:r>
            <a:r>
              <a:rPr lang="zh-CN" altLang="en-US" sz="1800" dirty="0" smtClean="0"/>
              <a:t>类型，</a:t>
            </a:r>
            <a:r>
              <a:rPr lang="en-US" altLang="zh-CN" sz="1800" dirty="0"/>
              <a:t> MIME</a:t>
            </a:r>
            <a:r>
              <a:rPr lang="zh-CN" altLang="en-US" sz="1800" dirty="0" smtClean="0"/>
              <a:t>作用</a:t>
            </a:r>
            <a:r>
              <a:rPr lang="zh-CN" altLang="en-US" sz="1800" dirty="0"/>
              <a:t>：指定某个扩展名的文件用某种应用程序来打开</a:t>
            </a:r>
            <a:endParaRPr lang="zh-CN" altLang="en-US" sz="1800" dirty="0"/>
          </a:p>
          <a:p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3178492" y="188675"/>
            <a:ext cx="5149216" cy="76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内容提供者的创建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访问其他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zh-CN" altLang="en-US" sz="4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访问其他应用程序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985385" y="3212465"/>
            <a:ext cx="630872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使用内容提供者访问其他应用程序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的步骤，能够实现读取手机通讯录的功能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9121" y="330644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/>
          <p:nvPr/>
        </p:nvSpPr>
        <p:spPr bwMode="auto">
          <a:xfrm>
            <a:off x="1558925" y="1053465"/>
            <a:ext cx="9806940" cy="54629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ContentProvider查询其他程序数据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的具体步骤如下：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通过parse()方法解析Uri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通过query()方法查询数据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查询其他程序的数据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8970" y="2349500"/>
            <a:ext cx="9043035" cy="597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 uri = Uri.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parse(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"content://cn.itcast.mycontentprovider/person"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1918970" y="3789680"/>
            <a:ext cx="9043035" cy="20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//获取ContentResolver对象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 resolver = context.getContentResolver();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Cursor cursor = resolver.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String[]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String[]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selectionArgs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sortOrder)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/>
          <p:nvPr/>
        </p:nvSpPr>
        <p:spPr bwMode="auto">
          <a:xfrm>
            <a:off x="1558925" y="1197610"/>
            <a:ext cx="9806940" cy="710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通过while()循环语句遍历查询到的数据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查询其他程序的数据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1941195" y="2061845"/>
            <a:ext cx="8286115" cy="2840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(cursor.moveToNext()) 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String address = cursor.getString(0); 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long date = cursor.getLong(1);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int type = cursor.getInt(2);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cursor.close(); //关闭cursor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206113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内容提供者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的创建方式，能够独立完成创建内容提供者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309718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使用内容提供者访问其他应用程序的步骤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，能够实现读取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手机通讯录的功能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4" y="4109363"/>
            <a:ext cx="7632848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内容观察者的使用方式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，能够使用内容观察者观察其他程</a:t>
              </a: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序的数据变化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786" y="966819"/>
            <a:ext cx="1015869" cy="10162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110" y="1176655"/>
            <a:ext cx="206311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206625" y="1313180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UriMatcher类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2402" y="1176845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7227" y="1176844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665" y="2124075"/>
            <a:ext cx="923671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如果一个ContentProvider中含有多个数据源（比如多个表）时，就需要对不同的Uri进行区分，此时可以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用UriMatcher类对Uri进行匹配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，匹配步骤如下：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初始化UriMatcher类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2.注册需要的Uri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2279015" y="3789680"/>
            <a:ext cx="8629650" cy="637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UriMatcher matcher = new UriMatcher(UriMatcher.NO_MATCH);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  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2206625" y="5302250"/>
            <a:ext cx="862965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matcher.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addURI(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"cn.itcast.contentprovider", "people", PEOPLE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;  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matcher.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addURI(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"cn.itcast.contentprovider", "person/#", PEOPLE_ID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; 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725" y="1197610"/>
            <a:ext cx="92367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与已经注册的Uri进行匹配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2063115" y="1917700"/>
            <a:ext cx="8629650" cy="4248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Uri uri = Uri.parse("content://" + "cn.itcast.contentprovider" + "/people");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 match = matcher.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match(uri)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switch (match){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case PEOPLE:</a:t>
            </a:r>
            <a:endParaRPr lang="en-US" altLang="zh-CN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//匹配成功后做的相关操作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case PEOPLE_ID:</a:t>
            </a:r>
            <a:endParaRPr lang="en-US" altLang="zh-CN" sz="1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//匹配成功后做的相关操作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default: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return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}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本节我们会通过一个读取手机通讯录的案例来演示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如何使用ContentResolver操作Android设备的通讯录中暴露的数据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490955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2330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520" y="2353304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4043" y="3152378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添加列表库：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77981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26516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91277" y="2003578"/>
            <a:ext cx="3753231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cn.itcast.contacts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462075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03450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2545" y="4173560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4680" y="461239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460578" y="42710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01953" y="43021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实战演练—读取手机通讯录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8560" y="3808095"/>
            <a:ext cx="413575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个RecyclerView控件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30905" y="3130550"/>
            <a:ext cx="443928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recyclerview-v7库添加到程序中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80521" y="5270547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842994" y="566128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450308" y="52683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91683" y="52994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5680" y="1629410"/>
            <a:ext cx="2966759" cy="46800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矩形 21"/>
          <p:cNvSpPr/>
          <p:nvPr/>
        </p:nvSpPr>
        <p:spPr>
          <a:xfrm>
            <a:off x="3863340" y="4889500"/>
            <a:ext cx="435229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修改theme属性的值为“@style/Theme.AppCompat.NoActionBar”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19" grpId="0"/>
      <p:bldP spid="21" grpId="0"/>
      <p:bldP spid="24" grpId="0" bldLvl="0" animBg="1"/>
      <p:bldP spid="25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1849730" y="23844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91105" y="241553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8070" y="2374265"/>
            <a:ext cx="20269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搭建列表条目：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3138" y="3213973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封装实体类：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6756" y="283130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2305611" y="363540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椭圆 9"/>
          <p:cNvSpPr/>
          <p:nvPr/>
        </p:nvSpPr>
        <p:spPr bwMode="auto">
          <a:xfrm rot="574600">
            <a:off x="1841170" y="321179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82545" y="324284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3315" y="4156075"/>
            <a:ext cx="193992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编写列表适配器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60915" y="467779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891108" y="42532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32483" y="428434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实战演练—读取手机通讯录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49090" y="3790315"/>
            <a:ext cx="413575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个RecyclerView控件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8511" y="5192442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显示界面数据：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270984" y="558317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878298" y="51902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19673" y="5221316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6895" y="4820285"/>
            <a:ext cx="413575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申请读取手机通讯录的权限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将数据显示到通讯录界面上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0202" y="2880513"/>
            <a:ext cx="3753231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ContactInfo类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在该类中创建联系人信息的属性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06850" y="1352550"/>
            <a:ext cx="4135755" cy="148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创建布局文件contact_item.xml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导入界面图片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创建条目界面的背景文件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3290" y="2980055"/>
            <a:ext cx="3327400" cy="8102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21" grpId="0"/>
      <p:bldP spid="24" grpId="0" bldLvl="0" animBg="1"/>
      <p:bldP spid="25" grpId="0"/>
      <p:bldP spid="20" grpId="0"/>
      <p:bldP spid="22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2496160" y="130561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37535" y="1336666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295400"/>
            <a:ext cx="20269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添加权限：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9568" y="2135108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83186" y="175244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2952041" y="255654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椭圆 9"/>
          <p:cNvSpPr/>
          <p:nvPr/>
        </p:nvSpPr>
        <p:spPr bwMode="auto">
          <a:xfrm rot="574600">
            <a:off x="2487600" y="213292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57220" y="2163982"/>
            <a:ext cx="50800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实战演练—读取手机通讯录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93870" y="2092325"/>
            <a:ext cx="44507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运行Contacts程序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，查看通讯录界面效果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1480" y="982980"/>
            <a:ext cx="463423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在AndroidMainfest.xml文件中添加读取系统通讯录的权限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2925445"/>
            <a:ext cx="2286788" cy="3600000"/>
          </a:xfrm>
          <a:prstGeom prst="rect">
            <a:avLst/>
          </a:prstGeom>
        </p:spPr>
      </p:pic>
      <p:pic>
        <p:nvPicPr>
          <p:cNvPr id="9" name="图片 8" descr="图片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5" y="2929255"/>
            <a:ext cx="2282122" cy="36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10" grpId="0" bldLvl="0" animBg="1"/>
      <p:bldP spid="11" grpId="0"/>
      <p:bldP spid="22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内容观察者</a:t>
            </a:r>
            <a:endParaRPr lang="zh-CN" altLang="en-US" sz="4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内容观察者</a:t>
            </a:r>
            <a:endParaRPr lang="zh-CN" alt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985385" y="3212465"/>
            <a:ext cx="630872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内容观察者的使用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方式，能够使用内容观察者观察其他程序的数据变化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9121" y="330644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92505" y="1485900"/>
            <a:ext cx="9727565" cy="3039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内容观察者（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）用于观察指定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所代表的数据的变化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，当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观察到指定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代表的数据发生变化时，就会触发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onChange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，此时在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onChange()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ContentResovler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可以查询到变化的数据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观察数据变化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，就必须在ContentProvider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的delete()、insert()、update()方法中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notifyChange()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可选过程 20"/>
          <p:cNvSpPr/>
          <p:nvPr/>
        </p:nvSpPr>
        <p:spPr>
          <a:xfrm>
            <a:off x="2134870" y="2566027"/>
            <a:ext cx="2244090" cy="2249185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暴露数据并调用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notifyChange()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70614" y="2151947"/>
            <a:ext cx="1080000" cy="10800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6BA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消息中心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989053" y="2926973"/>
            <a:ext cx="1416288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4516911" y="4683214"/>
            <a:ext cx="388843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流程图: 可选过程 24"/>
          <p:cNvSpPr/>
          <p:nvPr/>
        </p:nvSpPr>
        <p:spPr>
          <a:xfrm>
            <a:off x="8521065" y="3970377"/>
            <a:ext cx="2404800" cy="1331516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流程图: 可选过程 25"/>
          <p:cNvSpPr/>
          <p:nvPr/>
        </p:nvSpPr>
        <p:spPr>
          <a:xfrm>
            <a:off x="8615680" y="2026007"/>
            <a:ext cx="2405380" cy="1331516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0023" y="4323173"/>
            <a:ext cx="1910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操作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程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序中的数据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4504409" y="2791179"/>
            <a:ext cx="1173161" cy="8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378960" y="1917700"/>
            <a:ext cx="1428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当数据发生变化时，向消息中心发送消息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 flipV="1">
            <a:off x="6945927" y="2422030"/>
            <a:ext cx="1459414" cy="397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821170" y="1558290"/>
            <a:ext cx="1904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观察消息中心的消息，通过消息观察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程序的数据变化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3065" y="2997835"/>
            <a:ext cx="2205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观察到变化的数据触发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onChange()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5" grpId="0" bldLvl="0" animBg="1"/>
      <p:bldP spid="26" grpId="0" bldLvl="0" animBg="1"/>
      <p:bldP spid="27" grpId="0"/>
      <p:bldP spid="29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82345" y="1053465"/>
            <a:ext cx="10495915" cy="1230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通过ContentObserver中的onChange()方法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观察特定的Uri代表的数据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的具体步骤如下：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创建内容观察者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8925" y="2205355"/>
            <a:ext cx="9526905" cy="3497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class MyObserver extends ContentObserver{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MyObserver(Handler handler)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super(handler);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void onChange(boolean selfChange)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super.onChange(selfChange);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11350" y="2376488"/>
            <a:ext cx="521525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92060" y="2405065"/>
            <a:ext cx="211836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容观察者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7145287" y="2617938"/>
            <a:ext cx="446937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2063165" y="3933830"/>
            <a:ext cx="4500000" cy="1080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6563446" y="4438015"/>
            <a:ext cx="396044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6959490" y="3911728"/>
            <a:ext cx="3960000" cy="112450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当观察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代表的数据发生变化时调用此方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并在该方法中处理相关逻辑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bldLvl="0" animBg="1"/>
      <p:bldP spid="25" grpId="0" bldLvl="0" animBg="1"/>
      <p:bldP spid="25" grpId="1" bldLvl="0" animBg="1"/>
      <p:bldP spid="27" grpId="0" bldLvl="0" animBg="1"/>
      <p:bldP spid="2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在第5章数据存储中学习了Android数据持久化技术，包括文件存储、SharedPreferences存储以及数据库存储，这些持久化技术所保存的数据都只能在当前应用程序中访问。但在Android开发中，有时也会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访问其他应用程序的数据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为了实现这种跨程序共享数据的功能，Android系统提供了一个组件ContentProvider（内容提供者）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本章将针对内容提供者进行详细地讲解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6952" y="393374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30989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82345" y="1053465"/>
            <a:ext cx="10495915" cy="6521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注册内容观察者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925" y="1772920"/>
            <a:ext cx="9341485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ContentResolver resolver = getContentResolver();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Uri uri = Uri.parse("content://aaa.bbb.ccc");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resolver.registerContentObserver(uri, true, new MyObserver(new Handler()));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6580" y="2808288"/>
            <a:ext cx="861377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679690" y="2091592"/>
            <a:ext cx="1882140" cy="411042"/>
          </a:xfrm>
          <a:prstGeom prst="roundRect">
            <a:avLst/>
          </a:prstGeom>
          <a:solidFill>
            <a:srgbClr val="3992DB"/>
          </a:solidFill>
          <a:ln>
            <a:solidFill>
              <a:srgbClr val="3992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注册内容观察者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8615727" y="2501469"/>
            <a:ext cx="0" cy="30743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1604645" y="3463290"/>
            <a:ext cx="92532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注册内容观察者的方法原型为：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public final void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registerContentObserver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(Uri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uri,boolean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notifyForDescendents,ContentObserver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observer)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功能：为指定的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注册一个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ContentObserver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派生类实例，当指定的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发生改变时，回调该实例对象去处理。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需要观察的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notifyForDescendents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false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表示只匹配该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  true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表示可以同时匹配其派生的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observer   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创建的内容观察者对象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82345" y="1053465"/>
            <a:ext cx="10495915" cy="6521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内容观察者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1486535" y="1701800"/>
            <a:ext cx="9476105" cy="2609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 altLang="zh-CN" dirty="0"/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@Override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protected void onDestroy() 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super.onDestroy();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getContentResolver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().unregisterContentObserver(new MyObserver(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new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Handler()));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4870" y="3199130"/>
            <a:ext cx="8671560" cy="900000"/>
          </a:xfrm>
          <a:prstGeom prst="rect">
            <a:avLst/>
          </a:prstGeom>
          <a:ln w="19050">
            <a:solidFill>
              <a:srgbClr val="3992DB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86985" y="2487959"/>
            <a:ext cx="2644140" cy="41078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取消注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册的内容观察者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6383896" y="2898532"/>
            <a:ext cx="0" cy="300314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标注 10"/>
          <p:cNvSpPr/>
          <p:nvPr/>
        </p:nvSpPr>
        <p:spPr bwMode="auto">
          <a:xfrm>
            <a:off x="1846580" y="4725670"/>
            <a:ext cx="8434705" cy="10572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：在内容观察者监听的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中，重写的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方法、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方法、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16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中会调用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notifyChange()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方法。</a:t>
            </a:r>
            <a:endParaRPr lang="zh-CN" altLang="en-US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本节就通过检测数据变化的案例来讲解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如何使用内容观察者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193299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196404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275" y="1922774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272184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3798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1432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646805" y="155892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ContentObserverDB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cn.itcast.contentobserverdb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71966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75072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3527765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396659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362527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365632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实战演练—监测数据变化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7018" y="3528357"/>
            <a:ext cx="447609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4个Button控件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990" y="2692920"/>
            <a:ext cx="453650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4031" y="4481242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86504" y="487197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522063" y="44790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63438" y="45101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8893" y="4142645"/>
            <a:ext cx="453650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类PersonDBOpenHelper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，在该类中创建数据库及数据库表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图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5725" y="1557655"/>
            <a:ext cx="2724617" cy="4676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矩形 21"/>
          <p:cNvSpPr/>
          <p:nvPr/>
        </p:nvSpPr>
        <p:spPr>
          <a:xfrm>
            <a:off x="1999266" y="5229907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创建内容提供者：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961739" y="562064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椭圆 28"/>
          <p:cNvSpPr/>
          <p:nvPr/>
        </p:nvSpPr>
        <p:spPr bwMode="auto">
          <a:xfrm rot="574600">
            <a:off x="1497298" y="522772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538673" y="525878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62918" y="5187220"/>
            <a:ext cx="4536504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创建一个名为PersonProvider的内容提供者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91011" y="6079537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53484" y="647027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" name="椭圆 34"/>
          <p:cNvSpPr/>
          <p:nvPr/>
        </p:nvSpPr>
        <p:spPr bwMode="auto">
          <a:xfrm rot="574600">
            <a:off x="1489043" y="607735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Box 24"/>
          <p:cNvSpPr txBox="1">
            <a:spLocks noChangeArrowheads="1"/>
          </p:cNvSpPr>
          <p:nvPr/>
        </p:nvSpPr>
        <p:spPr bwMode="auto">
          <a:xfrm>
            <a:off x="1530418" y="610841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74043" y="5737765"/>
            <a:ext cx="453650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在MainActivity中对数据库中的数据进行增、删、改、查的操作。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19" grpId="0"/>
      <p:bldP spid="21" grpId="0"/>
      <p:bldP spid="24" grpId="0" bldLvl="0" animBg="1"/>
      <p:bldP spid="25" grpId="0"/>
      <p:bldP spid="26" grpId="0"/>
      <p:bldP spid="22" grpId="0"/>
      <p:bldP spid="29" grpId="0" bldLvl="0" animBg="1"/>
      <p:bldP spid="30" grpId="0"/>
      <p:bldP spid="31" grpId="0"/>
      <p:bldP spid="33" grpId="0"/>
      <p:bldP spid="35" grpId="0" bldLvl="0" animBg="1"/>
      <p:bldP spid="36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22035"/>
            <a:ext cx="979308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至此，操作数据库的程序就创建完成了，接下来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创建监测数据库变化的程序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，具体步骤如下：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2280260" y="22917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21635" y="23228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8825" y="2281549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3348" y="3295888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6728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2715821" y="37173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364355" y="191770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MonitorData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cn.itcast.monitordata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2251380" y="329370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92755" y="332476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实战演练—监测数据变化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36745" y="292417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首先运行ContentObserverDB程序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运行MonitorData程序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标注 27"/>
          <p:cNvSpPr/>
          <p:nvPr/>
        </p:nvSpPr>
        <p:spPr bwMode="auto">
          <a:xfrm>
            <a:off x="1774825" y="4438015"/>
            <a:ext cx="8434705" cy="10572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内容观察者的目的是观察特定Uri引起的数据库的变化，继而做一些相应的处理，这种方式效率高内存消耗少，需要初学者掌握。</a:t>
            </a:r>
            <a:endParaRPr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20" grpId="0"/>
      <p:bldP spid="2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354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375729"/>
            <a:ext cx="900100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本章详细地讲解了内容提供者的相关知识，首先简单地介绍了内容提供者，然后讲解了如何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创建内容提供者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以及如何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使用内容提供者访问其他程序暴露的数据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，最后讲解内容观察者，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通过内容观察者观察数据的变化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。本章所讲的ContentProvider是Android四大组件之一，在后续遇到程序之间需要共享数据时，会经常用到该组件，因此要求初学者一定要熟练掌握本章内容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内容提供者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概述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创建内容提供者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访问其他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应用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程序</a:t>
              </a:r>
              <a:endPara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9962" y="4891607"/>
            <a:ext cx="1192190" cy="614525"/>
            <a:chOff x="2215144" y="3084852"/>
            <a:chExt cx="1244730" cy="844793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5514" y="4869954"/>
            <a:ext cx="5142331" cy="613062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内容观察者</a:t>
              </a:r>
              <a:endPara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2385" y="3151433"/>
            <a:ext cx="5972467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熟悉内容提供者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能够归纳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内容提供者的工作原理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2cto.com/uploadfile/Collfiles/20170726/2017072611074732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" b="7037"/>
          <a:stretch>
            <a:fillRect/>
          </a:stretch>
        </p:blipFill>
        <p:spPr bwMode="auto">
          <a:xfrm>
            <a:off x="1557703" y="65496"/>
            <a:ext cx="9074688" cy="68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/>
          <p:nvPr/>
        </p:nvSpPr>
        <p:spPr bwMode="auto">
          <a:xfrm>
            <a:off x="1715135" y="1269365"/>
            <a:ext cx="9412605" cy="1967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内容提供者（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系统四大组件之一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，它是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不同应用程序之间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数据共享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的标准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类可以访问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中共享的数据。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的工作原理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1631617" y="3576716"/>
            <a:ext cx="1620000" cy="1620000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52420" y="3910200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6BA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暴露的数据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4919540" y="4558124"/>
            <a:ext cx="1224000" cy="888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H="1" flipV="1">
            <a:off x="4904389" y="4198083"/>
            <a:ext cx="1260000" cy="445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6287646" y="3910084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6BA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8321910" y="4566915"/>
            <a:ext cx="1332000" cy="1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8286741" y="4198083"/>
            <a:ext cx="1404000" cy="0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流程图: 可选过程 37"/>
          <p:cNvSpPr/>
          <p:nvPr/>
        </p:nvSpPr>
        <p:spPr>
          <a:xfrm>
            <a:off x="9870265" y="3550011"/>
            <a:ext cx="1620000" cy="1620000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B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程序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6557" y="376603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暴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露的数据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26706" y="3766035"/>
            <a:ext cx="17481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程序的数据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31070" y="4610386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返回操作结果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96593" y="4609498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返回操作结果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5" grpId="0" bldLvl="0" animBg="1"/>
      <p:bldP spid="38" grpId="0" bldLvl="0" animBg="1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1343025" y="1627505"/>
            <a:ext cx="9979025" cy="1490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基于数据库模型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的简单表格来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共享的数据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，在该表格中，每一行表示一条记录，而每一列代表特定类型和含义的数据，并且其中每一条数据记录都包含一个名为“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_ID”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的字段类标识每条数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46214" y="4137779"/>
          <a:ext cx="6185148" cy="2110531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999013"/>
                <a:gridCol w="1138902"/>
                <a:gridCol w="1910681"/>
                <a:gridCol w="2136552"/>
              </a:tblGrid>
              <a:tr h="471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_ID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NUMBER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EMAIL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张华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135*****233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345**@qq.com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李白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134*****345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456**@163.com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赵龙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136*****335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445**@126.com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王冠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138*****445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332**@sina.com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639917" y="4209787"/>
            <a:ext cx="576064" cy="2016224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39917" y="4209787"/>
            <a:ext cx="5234306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2927985" y="3788410"/>
            <a:ext cx="0" cy="43200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圆角矩形 2"/>
          <p:cNvSpPr/>
          <p:nvPr/>
        </p:nvSpPr>
        <p:spPr>
          <a:xfrm>
            <a:off x="1317625" y="3073104"/>
            <a:ext cx="3220720" cy="71496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唯一标识，可以根据同一个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查询几个相关表中的信息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7896860" y="4353560"/>
            <a:ext cx="36004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35"/>
          <p:cNvSpPr/>
          <p:nvPr/>
        </p:nvSpPr>
        <p:spPr>
          <a:xfrm>
            <a:off x="8256905" y="3534868"/>
            <a:ext cx="3326765" cy="1636115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知道各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个字段对应的数据类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型后，可根据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Cursor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象提供的相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关的方法，如，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getInt()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getString()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getLong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等查询字段对应的值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055370" y="1334135"/>
            <a:ext cx="10681335" cy="52692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560303" y="105326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数据模型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9" grpId="0" bldLvl="0" animBg="1"/>
      <p:bldP spid="3" grpId="0" bldLvl="0" animBg="1"/>
      <p:bldP spid="3" grpId="1" bldLvl="0" animBg="1"/>
      <p:bldP spid="36" grpId="0" bldLvl="0" animBg="1"/>
    </p:bldLst>
  </p:timing>
</p:sld>
</file>

<file path=ppt/tags/tag1.xml><?xml version="1.0" encoding="utf-8"?>
<p:tagLst xmlns:p="http://schemas.openxmlformats.org/presentationml/2006/main">
  <p:tag name="ISPRING_RESOURCE_PATHS_HASH_PRESENTER" val="3f15e6573a385e41c33bb97e7105a62faa5c484"/>
  <p:tag name="COMMONDATA" val="eyJoZGlkIjoiMWNmMDM5MGE3MjJiZDQ1ZjdiMzM3NTNjYjdjYWI1M2M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6931</Words>
  <Application>WPS 演示</Application>
  <PresentationFormat>自定义</PresentationFormat>
  <Paragraphs>494</Paragraphs>
  <Slides>35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Times New Roman</vt:lpstr>
      <vt:lpstr>Open Sans Light</vt:lpstr>
      <vt:lpstr>Arial</vt:lpstr>
      <vt:lpstr>Times New Roman</vt:lpstr>
      <vt:lpstr>字魂105号-简雅黑</vt:lpstr>
      <vt:lpstr>Arial Unicode MS</vt:lpstr>
      <vt:lpstr>Wingdings</vt:lpstr>
      <vt:lpstr>Verdana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zhwill</cp:lastModifiedBy>
  <cp:revision>3190</cp:revision>
  <dcterms:created xsi:type="dcterms:W3CDTF">2020-11-11T09:29:00Z</dcterms:created>
  <dcterms:modified xsi:type="dcterms:W3CDTF">2023-04-13T07:17:23Z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FE437F9F86A745AD859CCB5F16D557E8</vt:lpwstr>
  </property>
</Properties>
</file>