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handoutMasterIdLst>
    <p:handoutMasterId r:id="rId46"/>
  </p:handoutMasterIdLst>
  <p:sldIdLst>
    <p:sldId id="325" r:id="rId4"/>
    <p:sldId id="264" r:id="rId6"/>
    <p:sldId id="328" r:id="rId7"/>
    <p:sldId id="327" r:id="rId8"/>
    <p:sldId id="309" r:id="rId9"/>
    <p:sldId id="259" r:id="rId10"/>
    <p:sldId id="645" r:id="rId11"/>
    <p:sldId id="644" r:id="rId12"/>
    <p:sldId id="646" r:id="rId13"/>
    <p:sldId id="647" r:id="rId14"/>
    <p:sldId id="650" r:id="rId15"/>
    <p:sldId id="651" r:id="rId16"/>
    <p:sldId id="652" r:id="rId17"/>
    <p:sldId id="649" r:id="rId18"/>
    <p:sldId id="654" r:id="rId19"/>
    <p:sldId id="653" r:id="rId20"/>
    <p:sldId id="656" r:id="rId21"/>
    <p:sldId id="655" r:id="rId22"/>
    <p:sldId id="648" r:id="rId23"/>
    <p:sldId id="660" r:id="rId24"/>
    <p:sldId id="661" r:id="rId25"/>
    <p:sldId id="662" r:id="rId26"/>
    <p:sldId id="663" r:id="rId27"/>
    <p:sldId id="721" r:id="rId28"/>
    <p:sldId id="666" r:id="rId29"/>
    <p:sldId id="665" r:id="rId30"/>
    <p:sldId id="664" r:id="rId31"/>
    <p:sldId id="659" r:id="rId32"/>
    <p:sldId id="700" r:id="rId33"/>
    <p:sldId id="711" r:id="rId34"/>
    <p:sldId id="701" r:id="rId35"/>
    <p:sldId id="722" r:id="rId36"/>
    <p:sldId id="723" r:id="rId37"/>
    <p:sldId id="702" r:id="rId38"/>
    <p:sldId id="658" r:id="rId39"/>
    <p:sldId id="703" r:id="rId40"/>
    <p:sldId id="704" r:id="rId41"/>
    <p:sldId id="705" r:id="rId42"/>
    <p:sldId id="657" r:id="rId43"/>
    <p:sldId id="338" r:id="rId44"/>
    <p:sldId id="326" r:id="rId45"/>
  </p:sldIdLst>
  <p:sldSz cx="12190095" cy="6859270"/>
  <p:notesSz cx="6858000" cy="9144000"/>
  <p:custDataLst>
    <p:tags r:id="rId51"/>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userDrawn="1">
          <p15:clr>
            <a:srgbClr val="A4A3A4"/>
          </p15:clr>
        </p15:guide>
        <p15:guide id="2" pos="256" userDrawn="1">
          <p15:clr>
            <a:srgbClr val="A4A3A4"/>
          </p15:clr>
        </p15:guide>
        <p15:guide id="3" pos="650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甘金龙" initials="甘金龙"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1369B2"/>
    <a:srgbClr val="FAFAFA"/>
    <a:srgbClr val="F2F2F2"/>
    <a:srgbClr val="006BBC"/>
    <a:srgbClr val="008DF6"/>
    <a:srgbClr val="005DA2"/>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2" autoAdjust="0"/>
    <p:restoredTop sz="55672" autoAdjust="0"/>
  </p:normalViewPr>
  <p:slideViewPr>
    <p:cSldViewPr>
      <p:cViewPr>
        <p:scale>
          <a:sx n="100" d="100"/>
          <a:sy n="100" d="100"/>
        </p:scale>
        <p:origin x="18" y="-276"/>
      </p:cViewPr>
      <p:guideLst>
        <p:guide orient="horz" pos="2197"/>
        <p:guide pos="256"/>
        <p:guide pos="6509"/>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28"/>
        <p:guide pos="20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tags" Target="tags/tag4.xml"/><Relationship Id="rId50" Type="http://schemas.openxmlformats.org/officeDocument/2006/relationships/commentAuthors" Target="commentAuthors.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err="1" smtClean="0">
                <a:solidFill>
                  <a:srgbClr val="595959"/>
                </a:solidFill>
                <a:latin typeface="微软雅黑" panose="020B0503020204020204" pitchFamily="34" charset="-122"/>
                <a:ea typeface="微软雅黑" panose="020B0503020204020204" pitchFamily="34" charset="-122"/>
              </a:rPr>
              <a:t>yx.ityxb.com</a:t>
            </a:r>
            <a:endParaRPr lang="zh-CN" altLang="en-US" sz="1200" b="0" smtClean="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9.xml"/><Relationship Id="rId2" Type="http://schemas.openxmlformats.org/officeDocument/2006/relationships/image" Target="../media/image4.jpe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8.sv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8.sv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8.png"/><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062758" y="2598797"/>
            <a:ext cx="8280920" cy="829945"/>
          </a:xfrm>
          <a:prstGeom prst="rect">
            <a:avLst/>
          </a:prstGeom>
          <a:noFill/>
        </p:spPr>
        <p:txBody>
          <a:bodyPr wrap="square" rtlCol="0">
            <a:spAutoFit/>
          </a:bodyPr>
          <a:lstStyle/>
          <a:p>
            <a:pPr algn="ct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广播机制</a:t>
            </a:r>
            <a:endParaRPr lang="zh-CN" altLang="en-US" sz="4800" smtClean="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68" name="Rectangle 4"/>
          <p:cNvSpPr txBox="1">
            <a:spLocks noChangeArrowheads="1"/>
          </p:cNvSpPr>
          <p:nvPr/>
        </p:nvSpPr>
        <p:spPr>
          <a:xfrm>
            <a:off x="3574926" y="3861589"/>
            <a:ext cx="6337955" cy="4303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a:solidFill>
                  <a:srgbClr val="595959"/>
                </a:solidFill>
                <a:latin typeface="微软雅黑" panose="020B0503020204020204" pitchFamily="34" charset="-122"/>
                <a:ea typeface="微软雅黑" panose="020B0503020204020204" pitchFamily="34" charset="-122"/>
                <a:cs typeface="+mn-ea"/>
                <a:sym typeface="+mn-lt"/>
              </a:rPr>
              <a:t>《Android</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移动开发基础案例教程（第</a:t>
            </a:r>
            <a:r>
              <a:rPr lang="en-US" altLang="zh-CN" sz="240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smtClean="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4"/>
          <p:cNvGrpSpPr/>
          <p:nvPr/>
        </p:nvGrpSpPr>
        <p:grpSpPr>
          <a:xfrm>
            <a:off x="5379778" y="3156914"/>
            <a:ext cx="1414667" cy="1619124"/>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4" name="Shape 1726"/>
            <p:cNvSpPr/>
            <p:nvPr/>
          </p:nvSpPr>
          <p:spPr>
            <a:xfrm rot="18900000">
              <a:off x="5379142"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5" name="Group 12"/>
          <p:cNvGrpSpPr/>
          <p:nvPr/>
        </p:nvGrpSpPr>
        <p:grpSpPr>
          <a:xfrm>
            <a:off x="3564506" y="3365257"/>
            <a:ext cx="1414667" cy="1619124"/>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7" name="Shape 1729"/>
            <p:cNvSpPr/>
            <p:nvPr/>
          </p:nvSpPr>
          <p:spPr>
            <a:xfrm rot="8100000">
              <a:off x="3563871"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8" name="Group 11"/>
          <p:cNvGrpSpPr/>
          <p:nvPr/>
        </p:nvGrpSpPr>
        <p:grpSpPr>
          <a:xfrm>
            <a:off x="1743711" y="3156914"/>
            <a:ext cx="1414667" cy="1619124"/>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10" name="Shape 1732"/>
            <p:cNvSpPr/>
            <p:nvPr/>
          </p:nvSpPr>
          <p:spPr>
            <a:xfrm rot="18900000">
              <a:off x="1743076"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6" name="Group 15"/>
          <p:cNvGrpSpPr/>
          <p:nvPr/>
        </p:nvGrpSpPr>
        <p:grpSpPr>
          <a:xfrm>
            <a:off x="7200572" y="3365257"/>
            <a:ext cx="1414667" cy="1619125"/>
            <a:chOff x="7199937" y="3199409"/>
            <a:chExt cx="1414666" cy="1619125"/>
          </a:xfrm>
        </p:grpSpPr>
        <p:sp>
          <p:nvSpPr>
            <p:cNvPr id="27" name="Shape 1724"/>
            <p:cNvSpPr/>
            <p:nvPr/>
          </p:nvSpPr>
          <p:spPr>
            <a:xfrm rot="8100000">
              <a:off x="7199937" y="3403868"/>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8" name="Shape 1735"/>
            <p:cNvSpPr/>
            <p:nvPr/>
          </p:nvSpPr>
          <p:spPr>
            <a:xfrm rot="8100000">
              <a:off x="7199937"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9" name="Group 16"/>
          <p:cNvGrpSpPr/>
          <p:nvPr/>
        </p:nvGrpSpPr>
        <p:grpSpPr>
          <a:xfrm>
            <a:off x="9015844" y="3156914"/>
            <a:ext cx="1414667" cy="1619124"/>
            <a:chOff x="9015209" y="2991066"/>
            <a:chExt cx="1414666" cy="1619124"/>
          </a:xfrm>
        </p:grpSpPr>
        <p:sp>
          <p:nvSpPr>
            <p:cNvPr id="30" name="Shape 1725"/>
            <p:cNvSpPr/>
            <p:nvPr/>
          </p:nvSpPr>
          <p:spPr>
            <a:xfrm rot="18900000">
              <a:off x="9015209"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31" name="Shape 1738"/>
            <p:cNvSpPr/>
            <p:nvPr/>
          </p:nvSpPr>
          <p:spPr>
            <a:xfrm rot="18900000">
              <a:off x="9015209"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latin typeface="微软雅黑" panose="020B0503020204020204" pitchFamily="34" charset="-122"/>
                <a:ea typeface="微软雅黑" panose="020B0503020204020204" pitchFamily="34" charset="-122"/>
                <a:cs typeface="+mn-ea"/>
                <a:sym typeface="+mn-lt"/>
              </a:endParaRPr>
            </a:p>
          </p:txBody>
        </p:sp>
      </p:grpSp>
      <p:sp>
        <p:nvSpPr>
          <p:cNvPr id="32" name="Text Placeholder 4"/>
          <p:cNvSpPr txBox="1"/>
          <p:nvPr/>
        </p:nvSpPr>
        <p:spPr>
          <a:xfrm>
            <a:off x="1774825" y="3935095"/>
            <a:ext cx="143764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第一种场景</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33" name="Text Placeholder 4"/>
          <p:cNvSpPr txBox="1"/>
          <p:nvPr/>
        </p:nvSpPr>
        <p:spPr>
          <a:xfrm>
            <a:off x="3592830" y="3933825"/>
            <a:ext cx="138430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buClrTx/>
              <a:buSzTx/>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第二种场景</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34" name="Text Placeholder 4"/>
          <p:cNvSpPr txBox="1"/>
          <p:nvPr/>
        </p:nvSpPr>
        <p:spPr>
          <a:xfrm>
            <a:off x="5395595" y="3932555"/>
            <a:ext cx="1382395"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第三种场景</a:t>
            </a:r>
            <a:endParaRPr lang="en-GB" altLang="zh-CN"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1" name="Text Placeholder 4"/>
          <p:cNvSpPr txBox="1"/>
          <p:nvPr/>
        </p:nvSpPr>
        <p:spPr>
          <a:xfrm>
            <a:off x="7262495" y="3933825"/>
            <a:ext cx="137033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第四种场景</a:t>
            </a:r>
            <a:endParaRPr lang="en-GB" altLang="zh-CN"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2" name="Text Placeholder 4"/>
          <p:cNvSpPr txBox="1"/>
          <p:nvPr/>
        </p:nvSpPr>
        <p:spPr>
          <a:xfrm>
            <a:off x="9089390" y="3938905"/>
            <a:ext cx="1363980" cy="267970"/>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第五种场景</a:t>
            </a:r>
            <a:endParaRPr lang="zh-CN" altLang="en-US" sz="18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3" name="TextBox 21"/>
          <p:cNvSpPr txBox="1"/>
          <p:nvPr/>
        </p:nvSpPr>
        <p:spPr>
          <a:xfrm>
            <a:off x="1451043" y="2205731"/>
            <a:ext cx="2328369" cy="58991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同一个APP</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内部的</a:t>
            </a:r>
            <a:r>
              <a:rPr sz="1600" dirty="0">
                <a:solidFill>
                  <a:srgbClr val="0070C0"/>
                </a:solidFill>
                <a:latin typeface="微软雅黑" panose="020B0503020204020204" pitchFamily="34" charset="-122"/>
                <a:ea typeface="微软雅黑" panose="020B0503020204020204" pitchFamily="34" charset="-122"/>
                <a:cs typeface="+mn-ea"/>
                <a:sym typeface="+mn-lt"/>
              </a:rPr>
              <a:t>同一组件内</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4" name="TextBox 22"/>
          <p:cNvSpPr txBox="1"/>
          <p:nvPr/>
        </p:nvSpPr>
        <p:spPr>
          <a:xfrm>
            <a:off x="3120305" y="5323039"/>
            <a:ext cx="2328369" cy="58991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同一个APP</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内部的</a:t>
            </a:r>
            <a:r>
              <a:rPr sz="1600" dirty="0">
                <a:solidFill>
                  <a:srgbClr val="0070C0"/>
                </a:solidFill>
                <a:latin typeface="微软雅黑" panose="020B0503020204020204" pitchFamily="34" charset="-122"/>
                <a:ea typeface="微软雅黑" panose="020B0503020204020204" pitchFamily="34" charset="-122"/>
                <a:cs typeface="+mn-ea"/>
                <a:sym typeface="+mn-lt"/>
              </a:rPr>
              <a:t>不同组件</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之间进行消息通信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23"/>
          <p:cNvSpPr txBox="1"/>
          <p:nvPr/>
        </p:nvSpPr>
        <p:spPr>
          <a:xfrm>
            <a:off x="4942840" y="1986280"/>
            <a:ext cx="2328545" cy="88455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同一个APP具有多个进程的不同组件</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之间进行消息通信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6" name="TextBox 24"/>
          <p:cNvSpPr txBox="1"/>
          <p:nvPr/>
        </p:nvSpPr>
        <p:spPr>
          <a:xfrm>
            <a:off x="6754509" y="5323039"/>
            <a:ext cx="2328369" cy="589915"/>
          </a:xfrm>
          <a:prstGeom prst="rect">
            <a:avLst/>
          </a:prstGeom>
          <a:noFill/>
        </p:spPr>
        <p:txBody>
          <a:bodyPr wrap="square" lIns="0" tIns="0" rIns="0" bIns="0" rtlCol="0">
            <a:spAutoFit/>
          </a:bodyPr>
          <a:lstStyle/>
          <a:p>
            <a:pPr algn="just">
              <a:lnSpc>
                <a:spcPct val="120000"/>
              </a:lnSpc>
            </a:pP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在</a:t>
            </a:r>
            <a:r>
              <a:rPr sz="1600" dirty="0">
                <a:solidFill>
                  <a:srgbClr val="0070C0"/>
                </a:solidFill>
                <a:latin typeface="微软雅黑" panose="020B0503020204020204" pitchFamily="34" charset="-122"/>
                <a:ea typeface="微软雅黑" panose="020B0503020204020204" pitchFamily="34" charset="-122"/>
                <a:cs typeface="+mn-ea"/>
                <a:sym typeface="+mn-lt"/>
              </a:rPr>
              <a:t>不同APP的组件之间</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25"/>
          <p:cNvSpPr txBox="1"/>
          <p:nvPr/>
        </p:nvSpPr>
        <p:spPr>
          <a:xfrm>
            <a:off x="8558472" y="2061586"/>
            <a:ext cx="2328369" cy="589915"/>
          </a:xfrm>
          <a:prstGeom prst="rect">
            <a:avLst/>
          </a:prstGeom>
          <a:noFill/>
        </p:spPr>
        <p:txBody>
          <a:bodyPr wrap="square" lIns="0" tIns="0" rIns="0" bIns="0" rtlCol="0">
            <a:spAutoFit/>
          </a:bodyPr>
          <a:lstStyle/>
          <a:p>
            <a:pPr algn="just">
              <a:lnSpc>
                <a:spcPct val="120000"/>
              </a:lnSpc>
            </a:pPr>
            <a:r>
              <a:rPr sz="1600" dirty="0">
                <a:solidFill>
                  <a:srgbClr val="0070C0"/>
                </a:solidFill>
                <a:latin typeface="微软雅黑" panose="020B0503020204020204" pitchFamily="34" charset="-122"/>
                <a:ea typeface="微软雅黑" panose="020B0503020204020204" pitchFamily="34" charset="-122"/>
                <a:cs typeface="+mn-ea"/>
                <a:sym typeface="+mn-lt"/>
              </a:rPr>
              <a:t>Android系统与APP之间</a:t>
            </a:r>
            <a:r>
              <a:rPr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进行消息通信</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48"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270635" y="981710"/>
            <a:ext cx="7999730" cy="398780"/>
          </a:xfrm>
          <a:prstGeom prst="rect">
            <a:avLst/>
          </a:prstGeom>
          <a:noFill/>
          <a:ln w="9525">
            <a:noFill/>
          </a:ln>
        </p:spPr>
        <p:txBody>
          <a:bodyPr wrap="square">
            <a:spAutoFit/>
          </a:bodyPr>
          <a:p>
            <a:pPr indent="0"/>
            <a:r>
              <a:rPr lang="zh-CN" sz="2000" b="0">
                <a:latin typeface="微软雅黑" panose="020B0503020204020204" pitchFamily="34" charset="-122"/>
                <a:ea typeface="微软雅黑" panose="020B0503020204020204" pitchFamily="34" charset="-122"/>
                <a:cs typeface="微软雅黑" panose="020B0503020204020204" pitchFamily="34" charset="-122"/>
              </a:rPr>
              <a:t>广播作为</a:t>
            </a:r>
            <a:r>
              <a:rPr lang="en-US" sz="2000" b="0">
                <a:latin typeface="微软雅黑" panose="020B0503020204020204" pitchFamily="34" charset="-122"/>
                <a:ea typeface="微软雅黑" panose="020B0503020204020204" pitchFamily="34" charset="-122"/>
                <a:cs typeface="微软雅黑" panose="020B0503020204020204" pitchFamily="34" charset="-122"/>
              </a:rPr>
              <a:t>Android</a:t>
            </a:r>
            <a:r>
              <a:rPr lang="zh-CN" sz="2000" b="0">
                <a:latin typeface="微软雅黑" panose="020B0503020204020204" pitchFamily="34" charset="-122"/>
                <a:ea typeface="微软雅黑" panose="020B0503020204020204" pitchFamily="34" charset="-122"/>
                <a:cs typeface="微软雅黑" panose="020B0503020204020204" pitchFamily="34" charset="-122"/>
              </a:rPr>
              <a:t>组件间的通信方式，可以使用的场景有以下几种：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广播接收者</a:t>
            </a:r>
            <a:endParaRPr lang="zh-CN" altLang="en-US" sz="4800" b="1" smtClean="0">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7.2</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7.2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广播接收者</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302865" y="2997763"/>
            <a:ext cx="5972467"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熟悉</a:t>
            </a:r>
            <a:r>
              <a:rPr lang="zh-CN" altLang="en-US" sz="1800">
                <a:solidFill>
                  <a:srgbClr val="0070C0"/>
                </a:solidFill>
                <a:latin typeface="微软雅黑" panose="020B0503020204020204" pitchFamily="34" charset="-122"/>
                <a:ea typeface="微软雅黑" panose="020B0503020204020204" pitchFamily="34" charset="-122"/>
              </a:rPr>
              <a:t>广播接收者的概念</a:t>
            </a:r>
            <a:r>
              <a:rPr lang="zh-CN" altLang="en-US" sz="1800">
                <a:latin typeface="微软雅黑" panose="020B0503020204020204" pitchFamily="34" charset="-122"/>
                <a:ea typeface="微软雅黑" panose="020B0503020204020204" pitchFamily="34" charset="-122"/>
              </a:rPr>
              <a:t>，能够归纳多个广播接收者接收广播的过程</a:t>
            </a:r>
            <a:endParaRPr lang="zh-CN" altLang="en-US" sz="18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83614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extBox 35"/>
          <p:cNvSpPr txBox="1">
            <a:spLocks noChangeArrowheads="1"/>
          </p:cNvSpPr>
          <p:nvPr/>
        </p:nvSpPr>
        <p:spPr bwMode="auto">
          <a:xfrm>
            <a:off x="5302865" y="4077898"/>
            <a:ext cx="5972467"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掌握</a:t>
            </a:r>
            <a:r>
              <a:rPr lang="zh-CN" altLang="en-US" sz="1800">
                <a:solidFill>
                  <a:srgbClr val="0070C0"/>
                </a:solidFill>
                <a:latin typeface="微软雅黑" panose="020B0503020204020204" pitchFamily="34" charset="-122"/>
                <a:ea typeface="微软雅黑" panose="020B0503020204020204" pitchFamily="34" charset="-122"/>
              </a:rPr>
              <a:t>广播接收者的</a:t>
            </a:r>
            <a:r>
              <a:rPr lang="zh-CN" altLang="en-US" sz="1800">
                <a:solidFill>
                  <a:srgbClr val="0070C0"/>
                </a:solidFill>
                <a:latin typeface="微软雅黑" panose="020B0503020204020204" pitchFamily="34" charset="-122"/>
                <a:ea typeface="微软雅黑" panose="020B0503020204020204" pitchFamily="34" charset="-122"/>
                <a:sym typeface="+mn-ea"/>
              </a:rPr>
              <a:t>创建</a:t>
            </a:r>
            <a:r>
              <a:rPr lang="zh-CN" altLang="en-US" sz="1800">
                <a:latin typeface="微软雅黑" panose="020B0503020204020204" pitchFamily="34" charset="-122"/>
                <a:ea typeface="微软雅黑" panose="020B0503020204020204" pitchFamily="34" charset="-122"/>
              </a:rPr>
              <a:t>方式，能够独立创建广播接收者</a:t>
            </a:r>
            <a:endParaRPr lang="zh-CN" altLang="en-US" sz="1800">
              <a:latin typeface="微软雅黑" panose="020B0503020204020204" pitchFamily="34" charset="-122"/>
              <a:ea typeface="微软雅黑" panose="020B0503020204020204" pitchFamily="34" charset="-122"/>
            </a:endParaRPr>
          </a:p>
        </p:txBody>
      </p:sp>
      <p:grpSp>
        <p:nvGrpSpPr>
          <p:cNvPr id="3" name="组合 2"/>
          <p:cNvGrpSpPr/>
          <p:nvPr/>
        </p:nvGrpSpPr>
        <p:grpSpPr>
          <a:xfrm>
            <a:off x="4836141" y="4181741"/>
            <a:ext cx="405130" cy="405130"/>
            <a:chOff x="8881" y="4685"/>
            <a:chExt cx="638" cy="638"/>
          </a:xfrm>
        </p:grpSpPr>
        <p:sp>
          <p:nvSpPr>
            <p:cNvPr id="4" name="椭圆 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椭圆 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什么是</a:t>
            </a:r>
            <a:r>
              <a:rPr sz="2400" b="1" smtClean="0">
                <a:solidFill>
                  <a:srgbClr val="595959"/>
                </a:solidFill>
                <a:latin typeface="微软雅黑" panose="020B0503020204020204" pitchFamily="34" charset="-122"/>
                <a:ea typeface="微软雅黑" panose="020B0503020204020204" pitchFamily="34" charset="-122"/>
                <a:cs typeface="+mn-ea"/>
                <a:sym typeface="+mn-lt"/>
              </a:rPr>
              <a:t>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内容占位符 2"/>
          <p:cNvSpPr txBox="1"/>
          <p:nvPr/>
        </p:nvSpPr>
        <p:spPr bwMode="auto">
          <a:xfrm>
            <a:off x="910590" y="1197610"/>
            <a:ext cx="10615295" cy="151892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系统中内置了很多广播</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，例如手机开机完成、电池电量不足时都会发送一条广播</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为了</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监听</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来自系统或者应用程序的</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广播事件</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系统提供了</a:t>
            </a:r>
            <a:r>
              <a:rPr lang="en-US" altLang="zh-CN" sz="20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BroadcastReceiver</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组件。</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defRPr/>
            </a:pPr>
            <a:endParaRPr lang="en-US" altLang="zh-CN" sz="2000" dirty="0"/>
          </a:p>
          <a:p>
            <a:pPr lvl="1">
              <a:lnSpc>
                <a:spcPct val="150000"/>
              </a:lnSpc>
              <a:defRPr/>
            </a:pPr>
            <a:endParaRPr lang="en-US" altLang="zh-CN" sz="2000" dirty="0"/>
          </a:p>
        </p:txBody>
      </p:sp>
      <p:sp>
        <p:nvSpPr>
          <p:cNvPr id="11" name="圆角矩形标注 10"/>
          <p:cNvSpPr/>
          <p:nvPr/>
        </p:nvSpPr>
        <p:spPr bwMode="auto">
          <a:xfrm>
            <a:off x="2566670" y="5229860"/>
            <a:ext cx="7639685" cy="1062355"/>
          </a:xfrm>
          <a:prstGeom prst="wedgeRoundRectCallout">
            <a:avLst>
              <a:gd name="adj1" fmla="val -19673"/>
              <a:gd name="adj2" fmla="val -8625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30000"/>
              </a:lnSpc>
              <a:defRPr/>
            </a:pP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系统产生一个广播事件时，可以有多个对应</a:t>
            </a:r>
            <a:r>
              <a:rPr lang="zh-CN" altLang="en-US" sz="1600" dirty="0" smtClean="0">
                <a:latin typeface="微软雅黑" panose="020B0503020204020204" pitchFamily="34" charset="-122"/>
                <a:ea typeface="微软雅黑" panose="020B0503020204020204" pitchFamily="34" charset="-122"/>
                <a:cs typeface="微软雅黑" panose="020B0503020204020204" pitchFamily="34" charset="-122"/>
              </a:rPr>
              <a:t>的广播接收者接</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收并进行处理。这些广播接收者只需要在清单文件或者代码中进行注册并指定要接收的广播事件即可。</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箭头连接符 11"/>
          <p:cNvCxnSpPr/>
          <p:nvPr/>
        </p:nvCxnSpPr>
        <p:spPr bwMode="auto">
          <a:xfrm>
            <a:off x="5327913" y="4118977"/>
            <a:ext cx="979752" cy="0"/>
          </a:xfrm>
          <a:prstGeom prst="straightConnector1">
            <a:avLst/>
          </a:prstGeom>
          <a:ln>
            <a:solidFill>
              <a:srgbClr val="0075CC"/>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3" name="直接箭头连接符 12"/>
          <p:cNvCxnSpPr/>
          <p:nvPr/>
        </p:nvCxnSpPr>
        <p:spPr bwMode="auto">
          <a:xfrm>
            <a:off x="5255523" y="4342363"/>
            <a:ext cx="979752" cy="352678"/>
          </a:xfrm>
          <a:prstGeom prst="straightConnector1">
            <a:avLst/>
          </a:prstGeom>
          <a:ln>
            <a:solidFill>
              <a:srgbClr val="0075CC"/>
            </a:solidFill>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6" name="流程图: 过程 15"/>
          <p:cNvSpPr/>
          <p:nvPr/>
        </p:nvSpPr>
        <p:spPr>
          <a:xfrm>
            <a:off x="6335395" y="3861435"/>
            <a:ext cx="2599690" cy="481330"/>
          </a:xfrm>
          <a:prstGeom prst="flowChartProcess">
            <a:avLst/>
          </a:prstGeom>
          <a:solidFill>
            <a:srgbClr val="0075CC"/>
          </a:solidFill>
          <a:ln>
            <a:solidFill>
              <a:srgbClr val="0075CC"/>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cs typeface="Times New Roman" panose="02020603050405020304" charset="0"/>
              </a:rPr>
              <a:t>BroadcastReceiver2</a:t>
            </a:r>
            <a:endParaRPr lang="zh-CN" altLang="en-US" sz="2000" dirty="0">
              <a:latin typeface="微软雅黑" panose="020B0503020204020204" pitchFamily="34" charset="-122"/>
              <a:ea typeface="微软雅黑" panose="020B0503020204020204" pitchFamily="34" charset="-122"/>
              <a:cs typeface="Times New Roman" panose="02020603050405020304" charset="0"/>
            </a:endParaRPr>
          </a:p>
        </p:txBody>
      </p:sp>
      <p:sp>
        <p:nvSpPr>
          <p:cNvPr id="17" name="椭圆 16"/>
          <p:cNvSpPr/>
          <p:nvPr/>
        </p:nvSpPr>
        <p:spPr>
          <a:xfrm>
            <a:off x="2982969" y="3398897"/>
            <a:ext cx="2272554" cy="1440160"/>
          </a:xfrm>
          <a:prstGeom prst="ellipse">
            <a:avLst/>
          </a:prstGeom>
          <a:solidFill>
            <a:srgbClr val="0075CC"/>
          </a:solidFill>
          <a:ln>
            <a:solidFill>
              <a:srgbClr val="0075CC"/>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b="1" dirty="0">
                <a:latin typeface="Times New Roman" panose="02020603050405020304" charset="0"/>
                <a:cs typeface="Times New Roman" panose="02020603050405020304" charset="0"/>
              </a:rPr>
              <a:t>A</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ndroid</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系统或其他程序产生的广播事件</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直接箭头连接符 17"/>
          <p:cNvCxnSpPr/>
          <p:nvPr/>
        </p:nvCxnSpPr>
        <p:spPr bwMode="auto">
          <a:xfrm flipV="1">
            <a:off x="5255523" y="3542913"/>
            <a:ext cx="921986" cy="360041"/>
          </a:xfrm>
          <a:prstGeom prst="straightConnector1">
            <a:avLst/>
          </a:prstGeom>
          <a:ln>
            <a:solidFill>
              <a:srgbClr val="0075CC"/>
            </a:solidFill>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流程图: 过程 27"/>
          <p:cNvSpPr/>
          <p:nvPr/>
        </p:nvSpPr>
        <p:spPr>
          <a:xfrm>
            <a:off x="6335395" y="3182620"/>
            <a:ext cx="2571750" cy="481330"/>
          </a:xfrm>
          <a:prstGeom prst="flowChartProcess">
            <a:avLst/>
          </a:prstGeom>
          <a:solidFill>
            <a:srgbClr val="0075CC"/>
          </a:solidFill>
          <a:ln>
            <a:solidFill>
              <a:srgbClr val="0075CC"/>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cs typeface="Times New Roman" panose="02020603050405020304" charset="0"/>
              </a:rPr>
              <a:t>BroadcastReceiver1</a:t>
            </a:r>
            <a:endParaRPr lang="zh-CN" altLang="en-US" sz="2000" dirty="0">
              <a:latin typeface="微软雅黑" panose="020B0503020204020204" pitchFamily="34" charset="-122"/>
              <a:ea typeface="微软雅黑" panose="020B0503020204020204" pitchFamily="34" charset="-122"/>
              <a:cs typeface="Times New Roman" panose="02020603050405020304" charset="0"/>
            </a:endParaRPr>
          </a:p>
        </p:txBody>
      </p:sp>
      <p:sp>
        <p:nvSpPr>
          <p:cNvPr id="29" name="流程图: 过程 28"/>
          <p:cNvSpPr/>
          <p:nvPr/>
        </p:nvSpPr>
        <p:spPr>
          <a:xfrm>
            <a:off x="6335395" y="4518660"/>
            <a:ext cx="2599055" cy="481330"/>
          </a:xfrm>
          <a:prstGeom prst="flowChartProcess">
            <a:avLst/>
          </a:prstGeom>
          <a:solidFill>
            <a:srgbClr val="0075CC"/>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000" dirty="0" err="1">
                <a:latin typeface="微软雅黑" panose="020B0503020204020204" pitchFamily="34" charset="-122"/>
                <a:ea typeface="微软雅黑" panose="020B0503020204020204" pitchFamily="34" charset="-122"/>
                <a:cs typeface="Times New Roman" panose="02020603050405020304" charset="0"/>
              </a:rPr>
              <a:t>BroadcastReceiver3</a:t>
            </a:r>
            <a:endParaRPr lang="zh-CN" altLang="en-US" sz="20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6" grpId="0" bldLvl="0" animBg="1"/>
      <p:bldP spid="17" grpId="0" bldLvl="0" animBg="1"/>
      <p:bldP spid="28" grpId="0" bldLvl="0" animBg="1"/>
      <p:bldP spid="2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txBox="1"/>
          <p:nvPr/>
        </p:nvSpPr>
        <p:spPr bwMode="auto">
          <a:xfrm>
            <a:off x="1774190" y="1269365"/>
            <a:ext cx="8558530" cy="43160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广播接收者的</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创建方式有两种</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，具体如下：</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种是通过在应用程序的包中</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创建一个类继承</a:t>
            </a:r>
            <a:r>
              <a:rPr lang="en-US" altLang="zh-CN" sz="2000" dirty="0" err="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BroadcastReceiver</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并重写</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onReceive</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方法来实现的</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种是通过</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选中</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应用</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程序中的包</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右击选择</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【New</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Other</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 Receiver】</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选项来创建</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defRPr/>
            </a:pPr>
            <a:endParaRPr lang="en-US" altLang="zh-CN" sz="2000" dirty="0" smtClean="0"/>
          </a:p>
          <a:p>
            <a:pPr lvl="1">
              <a:lnSpc>
                <a:spcPct val="150000"/>
              </a:lnSpc>
              <a:defRPr/>
            </a:pPr>
            <a:endParaRPr lang="en-US" altLang="zh-CN" sz="2000" dirty="0" smtClean="0"/>
          </a:p>
          <a:p>
            <a:pPr lvl="1">
              <a:lnSpc>
                <a:spcPct val="150000"/>
              </a:lnSpc>
              <a:defRPr/>
            </a:pPr>
            <a:endParaRPr lang="en-US" altLang="zh-CN" sz="2000" dirty="0"/>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圆角矩形标注 27"/>
          <p:cNvSpPr/>
          <p:nvPr/>
        </p:nvSpPr>
        <p:spPr bwMode="auto">
          <a:xfrm>
            <a:off x="2422525" y="4221480"/>
            <a:ext cx="7482205" cy="786130"/>
          </a:xfrm>
          <a:prstGeom prst="wedgeRoundRectCallout">
            <a:avLst>
              <a:gd name="adj1" fmla="val 15594"/>
              <a:gd name="adj2" fmla="val -8667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p>
            <a:pPr lvl="0">
              <a:lnSpc>
                <a:spcPct val="150000"/>
              </a:lnSpc>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charset="0"/>
                <a:cs typeface="Times New Roman" panose="02020603050405020304" charset="0"/>
              </a:rPr>
              <a:t>     </a:t>
            </a:r>
            <a:r>
              <a:rPr kumimoji="0" lang="zh-CN" altLang="en-US"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smtClean="0">
                <a:solidFill>
                  <a:srgbClr val="FF0000"/>
                </a:solidFill>
                <a:sym typeface="+mn-ea"/>
              </a:rPr>
              <a:t>创建</a:t>
            </a:r>
            <a:r>
              <a:rPr lang="zh-CN" altLang="zh-CN" sz="1600" dirty="0">
                <a:solidFill>
                  <a:srgbClr val="FF0000"/>
                </a:solidFill>
                <a:sym typeface="+mn-ea"/>
              </a:rPr>
              <a:t>完广播接收者之后还需要对广播接收者进行注册才可以接收广播</a:t>
            </a:r>
            <a:r>
              <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6" name="Picture 2" descr="C:\Users\itcast\Desktop\图片1_副本.png图片1_副本"/>
          <p:cNvPicPr>
            <a:picLocks noChangeAspect="1" noChangeArrowheads="1"/>
          </p:cNvPicPr>
          <p:nvPr/>
        </p:nvPicPr>
        <p:blipFill>
          <a:blip r:embed="rId1"/>
          <a:srcRect/>
          <a:stretch>
            <a:fillRect/>
          </a:stretch>
        </p:blipFill>
        <p:spPr bwMode="auto">
          <a:xfrm>
            <a:off x="2041186" y="1534860"/>
            <a:ext cx="6786919" cy="473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1630680" y="981710"/>
            <a:ext cx="9399270" cy="398780"/>
          </a:xfrm>
          <a:prstGeom prst="rect">
            <a:avLst/>
          </a:prstGeom>
        </p:spPr>
        <p:txBody>
          <a:bodyPr wrap="square">
            <a:spAutoFit/>
          </a:bodyPr>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【New】</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【Other】</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【Broadcast Receiver】</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选项来创建</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广播接收者</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397" y="2797605"/>
            <a:ext cx="1930486" cy="3413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643" y="2792832"/>
            <a:ext cx="1254479" cy="332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666" y="5412180"/>
            <a:ext cx="1152128" cy="72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1625" y="1889197"/>
            <a:ext cx="4581416" cy="386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bwMode="auto">
          <a:xfrm>
            <a:off x="4438665" y="3006478"/>
            <a:ext cx="3312368" cy="288032"/>
          </a:xfrm>
          <a:prstGeom prst="rect">
            <a:avLst/>
          </a:prstGeom>
          <a:ln w="19050">
            <a:solidFill>
              <a:srgbClr val="0075CC"/>
            </a:solidFill>
          </a:ln>
        </p:spPr>
        <p:txBody>
          <a:bodyPr wrap="square" anchor="ctr">
            <a:spAutoFit/>
          </a:bodyPr>
          <a:p>
            <a:pPr algn="ctr"/>
            <a:endParaRPr lang="zh-CN" altLang="en-US" sz="4800" dirty="0">
              <a:ea typeface="宋体" panose="02010600030101010101" pitchFamily="2" charset="-122"/>
            </a:endParaRPr>
          </a:p>
        </p:txBody>
      </p:sp>
      <p:cxnSp>
        <p:nvCxnSpPr>
          <p:cNvPr id="25" name="直接箭头连接符 24"/>
          <p:cNvCxnSpPr/>
          <p:nvPr/>
        </p:nvCxnSpPr>
        <p:spPr bwMode="auto">
          <a:xfrm>
            <a:off x="7812881" y="3141383"/>
            <a:ext cx="371475"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圆角矩形 25"/>
          <p:cNvSpPr/>
          <p:nvPr/>
        </p:nvSpPr>
        <p:spPr bwMode="auto">
          <a:xfrm>
            <a:off x="8194675" y="2963718"/>
            <a:ext cx="1659890" cy="373669"/>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600" dirty="0">
                <a:solidFill>
                  <a:schemeClr val="bg1"/>
                </a:solidFill>
                <a:latin typeface="微软雅黑" panose="020B0503020204020204" pitchFamily="34" charset="-122"/>
                <a:ea typeface="微软雅黑" panose="020B0503020204020204" pitchFamily="34" charset="-122"/>
              </a:rPr>
              <a:t>广播接收者名称</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7254375" y="5473960"/>
            <a:ext cx="496657" cy="215444"/>
          </a:xfrm>
          <a:prstGeom prst="rect">
            <a:avLst/>
          </a:prstGeom>
          <a:ln w="19050">
            <a:solidFill>
              <a:srgbClr val="0075CC"/>
            </a:solidFill>
          </a:ln>
        </p:spPr>
        <p:txBody>
          <a:bodyPr wrap="square" anchor="ctr">
            <a:spAutoFit/>
          </a:bodyPr>
          <a:p>
            <a:pPr algn="ctr"/>
            <a:endParaRPr lang="zh-CN" altLang="en-US" sz="800" dirty="0">
              <a:ea typeface="宋体" panose="02010600030101010101" pitchFamily="2" charset="-122"/>
            </a:endParaRPr>
          </a:p>
        </p:txBody>
      </p:sp>
      <p:cxnSp>
        <p:nvCxnSpPr>
          <p:cNvPr id="28" name="直接箭头连接符 27"/>
          <p:cNvCxnSpPr/>
          <p:nvPr/>
        </p:nvCxnSpPr>
        <p:spPr bwMode="auto">
          <a:xfrm>
            <a:off x="7808624" y="5581681"/>
            <a:ext cx="400308"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圆角矩形 28"/>
          <p:cNvSpPr/>
          <p:nvPr/>
        </p:nvSpPr>
        <p:spPr bwMode="auto">
          <a:xfrm>
            <a:off x="8194675" y="5386564"/>
            <a:ext cx="1095375" cy="373663"/>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600" dirty="0">
                <a:solidFill>
                  <a:schemeClr val="bg1"/>
                </a:solidFill>
                <a:latin typeface="微软雅黑" panose="020B0503020204020204" pitchFamily="34" charset="-122"/>
                <a:ea typeface="微软雅黑" panose="020B0503020204020204" pitchFamily="34" charset="-122"/>
              </a:rPr>
              <a:t>创建完成</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left)">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left)">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1"/>
                                        </p:tgtEl>
                                        <p:attrNameLst>
                                          <p:attrName>style.visibility</p:attrName>
                                        </p:attrNameLst>
                                      </p:cBhvr>
                                      <p:to>
                                        <p:strVal val="visible"/>
                                      </p:to>
                                    </p:set>
                                    <p:animEffect transition="in" filter="wipe(left)">
                                      <p:cBhvr>
                                        <p:cTn id="22" dur="500"/>
                                        <p:tgtEl>
                                          <p:spTgt spid="10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3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31"/>
                                        </p:tgtEl>
                                        <p:attrNameLst>
                                          <p:attrName>style.visibility</p:attrName>
                                        </p:attrNameLst>
                                      </p:cBhvr>
                                      <p:to>
                                        <p:strVal val="hidden"/>
                                      </p:to>
                                    </p:set>
                                  </p:childTnLst>
                                </p:cTn>
                              </p:par>
                              <p:par>
                                <p:cTn id="33" presetID="22" presetClass="entr" presetSubtype="1" fill="hold" nodeType="withEffect">
                                  <p:stCondLst>
                                    <p:cond delay="0"/>
                                  </p:stCondLst>
                                  <p:childTnLst>
                                    <p:set>
                                      <p:cBhvr>
                                        <p:cTn id="34" dur="1" fill="hold">
                                          <p:stCondLst>
                                            <p:cond delay="0"/>
                                          </p:stCondLst>
                                        </p:cTn>
                                        <p:tgtEl>
                                          <p:spTgt spid="1032"/>
                                        </p:tgtEl>
                                        <p:attrNameLst>
                                          <p:attrName>style.visibility</p:attrName>
                                        </p:attrNameLst>
                                      </p:cBhvr>
                                      <p:to>
                                        <p:strVal val="visible"/>
                                      </p:to>
                                    </p:set>
                                    <p:animEffect transition="in" filter="wipe(up)">
                                      <p:cBhvr>
                                        <p:cTn id="35" dur="500"/>
                                        <p:tgtEl>
                                          <p:spTgt spid="10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par>
                                <p:cTn id="41" presetID="22" presetClass="entr" presetSubtype="8"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500"/>
                                        <p:tgtEl>
                                          <p:spTgt spid="2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4" grpId="1" bldLvl="0" animBg="1"/>
      <p:bldP spid="26" grpId="0" bldLvl="0" animBg="1"/>
      <p:bldP spid="26" grpId="1" bldLvl="0" animBg="1"/>
      <p:bldP spid="27" grpId="0" bldLvl="0" animBg="1"/>
      <p:bldP spid="2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17"/>
          <p:cNvSpPr>
            <a:spLocks noChangeArrowheads="1"/>
          </p:cNvSpPr>
          <p:nvPr/>
        </p:nvSpPr>
        <p:spPr bwMode="auto">
          <a:xfrm>
            <a:off x="1558925" y="1773555"/>
            <a:ext cx="9419590" cy="428371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dirty="0" smtClean="0">
                <a:latin typeface="Times New Roman" panose="02020603050405020304" charset="0"/>
                <a:ea typeface="宋体" panose="02010600030101010101" pitchFamily="2"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public </a:t>
            </a:r>
            <a:r>
              <a:rPr lang="en-US" altLang="zh-CN" sz="1800" dirty="0">
                <a:latin typeface="微软雅黑" panose="020B0503020204020204" pitchFamily="34" charset="-122"/>
                <a:ea typeface="微软雅黑" panose="020B0503020204020204" pitchFamily="34" charset="-122"/>
                <a:cs typeface="Times New Roman" panose="02020603050405020304" charset="0"/>
              </a:rPr>
              <a:t>class </a:t>
            </a:r>
            <a:r>
              <a:rPr lang="en-US" altLang="zh-CN" sz="1800" dirty="0" err="1">
                <a:latin typeface="微软雅黑" panose="020B0503020204020204" pitchFamily="34" charset="-122"/>
                <a:ea typeface="微软雅黑" panose="020B0503020204020204" pitchFamily="34" charset="-122"/>
                <a:cs typeface="Times New Roman" panose="02020603050405020304" charset="0"/>
              </a:rPr>
              <a:t>MyReceiver</a:t>
            </a:r>
            <a:r>
              <a:rPr lang="en-US" altLang="zh-CN" sz="1800" dirty="0">
                <a:latin typeface="微软雅黑" panose="020B0503020204020204" pitchFamily="34" charset="-122"/>
                <a:ea typeface="微软雅黑" panose="020B0503020204020204" pitchFamily="34" charset="-122"/>
                <a:cs typeface="Times New Roman" panose="02020603050405020304" charset="0"/>
              </a:rPr>
              <a:t> extends </a:t>
            </a:r>
            <a:r>
              <a:rPr lang="en-US" altLang="zh-CN" sz="1800" dirty="0" err="1">
                <a:latin typeface="微软雅黑" panose="020B0503020204020204" pitchFamily="34" charset="-122"/>
                <a:ea typeface="微软雅黑" panose="020B0503020204020204" pitchFamily="34" charset="-122"/>
                <a:cs typeface="Times New Roman" panose="02020603050405020304" charset="0"/>
              </a:rPr>
              <a:t>BroadcastReceiver</a:t>
            </a: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public </a:t>
            </a:r>
            <a:r>
              <a:rPr lang="en-US" altLang="zh-CN" sz="1800" dirty="0" err="1">
                <a:latin typeface="微软雅黑" panose="020B0503020204020204" pitchFamily="34" charset="-122"/>
                <a:ea typeface="微软雅黑" panose="020B0503020204020204" pitchFamily="34" charset="-122"/>
                <a:cs typeface="Times New Roman" panose="02020603050405020304" charset="0"/>
              </a:rPr>
              <a:t>MyReceiver</a:t>
            </a: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a:latin typeface="微软雅黑" panose="020B0503020204020204" pitchFamily="34" charset="-122"/>
                <a:ea typeface="微软雅黑" panose="020B0503020204020204" pitchFamily="34" charset="-122"/>
                <a:cs typeface="Times New Roman" panose="02020603050405020304" charset="0"/>
              </a:rPr>
              <a:t>Override</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public </a:t>
            </a:r>
            <a:r>
              <a:rPr lang="en-US" altLang="zh-CN" sz="1800" dirty="0">
                <a:latin typeface="微软雅黑" panose="020B0503020204020204" pitchFamily="34" charset="-122"/>
                <a:ea typeface="微软雅黑" panose="020B0503020204020204" pitchFamily="34" charset="-122"/>
                <a:cs typeface="Times New Roman" panose="02020603050405020304" charset="0"/>
              </a:rPr>
              <a:t>void </a:t>
            </a:r>
            <a:r>
              <a:rPr lang="en-US" altLang="zh-CN" sz="1800" dirty="0" err="1">
                <a:latin typeface="微软雅黑" panose="020B0503020204020204" pitchFamily="34" charset="-122"/>
                <a:ea typeface="微软雅黑" panose="020B0503020204020204" pitchFamily="34" charset="-122"/>
                <a:cs typeface="Times New Roman" panose="02020603050405020304" charset="0"/>
              </a:rPr>
              <a:t>onReceive</a:t>
            </a:r>
            <a:r>
              <a:rPr lang="en-US" altLang="zh-CN" sz="1800" dirty="0">
                <a:latin typeface="微软雅黑" panose="020B0503020204020204" pitchFamily="34" charset="-122"/>
                <a:ea typeface="微软雅黑" panose="020B0503020204020204" pitchFamily="34" charset="-122"/>
                <a:cs typeface="Times New Roman" panose="02020603050405020304" charset="0"/>
              </a:rPr>
              <a:t> (Context context, Intent intent) {</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throw </a:t>
            </a:r>
            <a:r>
              <a:rPr lang="en-US" altLang="zh-CN" sz="1800" dirty="0">
                <a:latin typeface="微软雅黑" panose="020B0503020204020204" pitchFamily="34" charset="-122"/>
                <a:ea typeface="微软雅黑" panose="020B0503020204020204" pitchFamily="34" charset="-122"/>
                <a:cs typeface="Times New Roman" panose="02020603050405020304" charset="0"/>
              </a:rPr>
              <a:t>new </a:t>
            </a:r>
            <a:r>
              <a:rPr lang="en-US" altLang="zh-CN" sz="1800" dirty="0" err="1">
                <a:latin typeface="微软雅黑" panose="020B0503020204020204" pitchFamily="34" charset="-122"/>
                <a:ea typeface="微软雅黑" panose="020B0503020204020204" pitchFamily="34" charset="-122"/>
                <a:cs typeface="Times New Roman" panose="02020603050405020304" charset="0"/>
              </a:rPr>
              <a:t>UnsupportedOperationException</a:t>
            </a:r>
            <a:r>
              <a:rPr lang="en-US" altLang="zh-CN" sz="1800" dirty="0">
                <a:latin typeface="微软雅黑" panose="020B0503020204020204" pitchFamily="34" charset="-122"/>
                <a:ea typeface="微软雅黑" panose="020B0503020204020204" pitchFamily="34" charset="-122"/>
                <a:cs typeface="Times New Roman" panose="02020603050405020304" charset="0"/>
              </a:rPr>
              <a:t>("Not yet implemented");</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endParaRPr lang="zh-CN" altLang="zh-CN" sz="1800" dirty="0">
              <a:latin typeface="微软雅黑" panose="020B0503020204020204" pitchFamily="34" charset="-122"/>
              <a:ea typeface="微软雅黑" panose="020B0503020204020204" pitchFamily="34" charset="-122"/>
              <a:cs typeface="Times New Roman" panose="02020603050405020304" charset="0"/>
            </a:endParaRPr>
          </a:p>
        </p:txBody>
      </p:sp>
      <p:sp>
        <p:nvSpPr>
          <p:cNvPr id="6" name="矩形 5"/>
          <p:cNvSpPr/>
          <p:nvPr/>
        </p:nvSpPr>
        <p:spPr bwMode="auto">
          <a:xfrm>
            <a:off x="2279015" y="3717925"/>
            <a:ext cx="8193405" cy="1152000"/>
          </a:xfrm>
          <a:prstGeom prst="rect">
            <a:avLst/>
          </a:prstGeom>
          <a:ln w="19050">
            <a:solidFill>
              <a:srgbClr val="0075CC"/>
            </a:solidFill>
          </a:ln>
        </p:spPr>
        <p:txBody>
          <a:bodyPr wrap="square" anchor="ctr">
            <a:spAutoFit/>
          </a:bodyPr>
          <a:p>
            <a:pPr algn="ctr"/>
            <a:endParaRPr lang="zh-CN" altLang="en-US" sz="4800" dirty="0">
              <a:ea typeface="宋体" panose="02010600030101010101" pitchFamily="2" charset="-122"/>
            </a:endParaRPr>
          </a:p>
        </p:txBody>
      </p:sp>
      <p:cxnSp>
        <p:nvCxnSpPr>
          <p:cNvPr id="7" name="直接箭头连接符 6"/>
          <p:cNvCxnSpPr/>
          <p:nvPr/>
        </p:nvCxnSpPr>
        <p:spPr bwMode="auto">
          <a:xfrm>
            <a:off x="6239523" y="4869768"/>
            <a:ext cx="0" cy="385445"/>
          </a:xfrm>
          <a:prstGeom prst="straightConnector1">
            <a:avLst/>
          </a:prstGeom>
          <a:noFill/>
          <a:ln w="28575" cap="flat" cmpd="sng" algn="ctr">
            <a:solidFill>
              <a:srgbClr val="006BA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圆角矩形 7"/>
          <p:cNvSpPr/>
          <p:nvPr/>
        </p:nvSpPr>
        <p:spPr bwMode="auto">
          <a:xfrm>
            <a:off x="4154805" y="5255197"/>
            <a:ext cx="4228465" cy="408430"/>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p>
            <a:r>
              <a:rPr lang="en-US" altLang="zh-CN" sz="1800" dirty="0" smtClean="0">
                <a:solidFill>
                  <a:schemeClr val="bg1"/>
                </a:solidFill>
                <a:latin typeface="微软雅黑" panose="020B0503020204020204" pitchFamily="34" charset="-122"/>
                <a:ea typeface="微软雅黑" panose="020B0503020204020204" pitchFamily="34" charset="-122"/>
              </a:rPr>
              <a:t> </a:t>
            </a:r>
            <a:r>
              <a:rPr lang="zh-CN" altLang="en-US" sz="1800" dirty="0" smtClean="0">
                <a:solidFill>
                  <a:schemeClr val="bg1"/>
                </a:solidFill>
                <a:latin typeface="微软雅黑" panose="020B0503020204020204" pitchFamily="34" charset="-122"/>
                <a:ea typeface="微软雅黑" panose="020B0503020204020204" pitchFamily="34" charset="-122"/>
              </a:rPr>
              <a:t>在该方法中实现广播接收者的相关操作</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1579245" y="1053465"/>
            <a:ext cx="9399270" cy="398780"/>
          </a:xfrm>
          <a:prstGeom prst="rect">
            <a:avLst/>
          </a:prstGeom>
        </p:spPr>
        <p:txBody>
          <a:bodyPr wrap="square">
            <a:spAutoFit/>
          </a:bodyPr>
          <a:p>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创建完成的广播接收者</a:t>
            </a:r>
            <a:r>
              <a:rPr lang="en-US" altLang="zh-CN" sz="2000" dirty="0" err="1">
                <a:latin typeface="微软雅黑" panose="020B0503020204020204" pitchFamily="34" charset="-122"/>
                <a:ea typeface="微软雅黑" panose="020B0503020204020204" pitchFamily="34" charset="-122"/>
                <a:cs typeface="Times New Roman" panose="02020603050405020304" charset="0"/>
                <a:sym typeface="+mn-ea"/>
              </a:rPr>
              <a:t>MyReceiver</a:t>
            </a:r>
            <a:r>
              <a:rPr lang="en-US" altLang="zh-CN" sz="2000" dirty="0">
                <a:latin typeface="微软雅黑" panose="020B0503020204020204" pitchFamily="34" charset="-122"/>
                <a:ea typeface="微软雅黑" panose="020B0503020204020204" pitchFamily="34" charset="-122"/>
                <a:cs typeface="Times New Roman" panose="02020603050405020304" charset="0"/>
                <a:sym typeface="+mn-ea"/>
              </a:rPr>
              <a:t> </a:t>
            </a:r>
            <a:r>
              <a:rPr lang="zh-CN" altLang="en-US" sz="2000" dirty="0">
                <a:latin typeface="微软雅黑" panose="020B0503020204020204" pitchFamily="34" charset="-122"/>
                <a:ea typeface="微软雅黑" panose="020B0503020204020204" pitchFamily="34" charset="-122"/>
                <a:cs typeface="Times New Roman" panose="02020603050405020304" charset="0"/>
                <a:sym typeface="+mn-ea"/>
              </a:rPr>
              <a:t>的</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代码如下：</a:t>
            </a:r>
            <a:endPar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1631315" y="1196975"/>
            <a:ext cx="9122410" cy="398780"/>
          </a:xfrm>
          <a:prstGeom prst="rect">
            <a:avLst/>
          </a:prstGeom>
        </p:spPr>
        <p:txBody>
          <a:bodyPr wrap="square">
            <a:spAutoFit/>
          </a:bodyPr>
          <a:p>
            <a:r>
              <a:rPr sz="2000">
                <a:latin typeface="微软雅黑" panose="020B0503020204020204" pitchFamily="34" charset="-122"/>
                <a:ea typeface="微软雅黑" panose="020B0503020204020204" pitchFamily="34" charset="-122"/>
              </a:rPr>
              <a:t>广播接收者的注册方式有两种，分别是动态注册和静态注册。</a:t>
            </a:r>
            <a:endParaRPr sz="2000">
              <a:latin typeface="微软雅黑" panose="020B0503020204020204" pitchFamily="34" charset="-122"/>
              <a:ea typeface="微软雅黑" panose="020B0503020204020204" pitchFamily="34" charset="-122"/>
            </a:endParaRPr>
          </a:p>
        </p:txBody>
      </p:sp>
      <p:sp>
        <p:nvSpPr>
          <p:cNvPr id="3" name="Freeform 274"/>
          <p:cNvSpPr/>
          <p:nvPr/>
        </p:nvSpPr>
        <p:spPr bwMode="auto">
          <a:xfrm>
            <a:off x="1630489" y="2347149"/>
            <a:ext cx="827360" cy="827360"/>
          </a:xfrm>
          <a:prstGeom prst="flowChartConnector">
            <a:avLst/>
          </a:prstGeom>
          <a:solidFill>
            <a:srgbClr val="36B2E6"/>
          </a:solidFill>
          <a:ln>
            <a:noFill/>
          </a:ln>
          <a:effectLst>
            <a:reflection endPos="21000" dist="50800" dir="5400000" sy="-100000" algn="bl" rotWithShape="0"/>
          </a:effectLst>
        </p:spPr>
        <p:txBody>
          <a:bodyPr vert="horz" wrap="square" lIns="91440" tIns="45720" rIns="91440" bIns="45720" numCol="1" anchor="t" anchorCtr="0" compatLnSpc="1"/>
          <a:p>
            <a:pPr algn="ctr"/>
            <a:r>
              <a:rPr lang="en-US" altLang="zh-CN" sz="3200" b="1">
                <a:solidFill>
                  <a:schemeClr val="bg1"/>
                </a:solidFill>
              </a:rPr>
              <a:t>1</a:t>
            </a:r>
            <a:endParaRPr lang="zh-CN" altLang="en-US" sz="3200" b="1" dirty="0">
              <a:solidFill>
                <a:schemeClr val="bg1"/>
              </a:solidFill>
            </a:endParaRPr>
          </a:p>
        </p:txBody>
      </p:sp>
      <p:sp>
        <p:nvSpPr>
          <p:cNvPr id="4" name="Freeform 369"/>
          <p:cNvSpPr/>
          <p:nvPr/>
        </p:nvSpPr>
        <p:spPr bwMode="auto">
          <a:xfrm>
            <a:off x="1631186" y="4007381"/>
            <a:ext cx="827360" cy="827360"/>
          </a:xfrm>
          <a:prstGeom prst="flowChartConnector">
            <a:avLst/>
          </a:prstGeom>
          <a:solidFill>
            <a:srgbClr val="7BC143"/>
          </a:solidFill>
          <a:ln>
            <a:noFill/>
          </a:ln>
          <a:effectLst>
            <a:reflection endPos="21000" dist="50800" dir="5400000" sy="-100000" algn="bl" rotWithShape="0"/>
          </a:effectLst>
        </p:spPr>
        <p:txBody>
          <a:bodyPr vert="horz" wrap="square" lIns="91440" tIns="45720" rIns="91440" bIns="45720" numCol="1" anchor="t" anchorCtr="0" compatLnSpc="1"/>
          <a:p>
            <a:pPr algn="ctr"/>
            <a:r>
              <a:rPr lang="en-US" altLang="zh-CN" sz="3200" b="1" smtClean="0">
                <a:solidFill>
                  <a:schemeClr val="bg1"/>
                </a:solidFill>
              </a:rPr>
              <a:t>2</a:t>
            </a:r>
            <a:endParaRPr lang="zh-CN" altLang="en-US" sz="3200" b="1" dirty="0">
              <a:solidFill>
                <a:schemeClr val="bg1"/>
              </a:solidFill>
            </a:endParaRPr>
          </a:p>
        </p:txBody>
      </p:sp>
      <p:cxnSp>
        <p:nvCxnSpPr>
          <p:cNvPr id="5" name="直接连接符 4"/>
          <p:cNvCxnSpPr/>
          <p:nvPr/>
        </p:nvCxnSpPr>
        <p:spPr>
          <a:xfrm flipV="1">
            <a:off x="1972073" y="3211245"/>
            <a:ext cx="7380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6" name="直接连接符 5"/>
          <p:cNvCxnSpPr/>
          <p:nvPr/>
        </p:nvCxnSpPr>
        <p:spPr>
          <a:xfrm>
            <a:off x="1972771" y="4872490"/>
            <a:ext cx="7380000" cy="0"/>
          </a:xfrm>
          <a:prstGeom prst="line">
            <a:avLst/>
          </a:prstGeom>
          <a:ln w="19050">
            <a:solidFill>
              <a:srgbClr val="92D050"/>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7" name="矩形 6"/>
          <p:cNvSpPr/>
          <p:nvPr/>
        </p:nvSpPr>
        <p:spPr>
          <a:xfrm>
            <a:off x="2494915" y="2629535"/>
            <a:ext cx="7138035" cy="460375"/>
          </a:xfrm>
          <a:prstGeom prst="rect">
            <a:avLst/>
          </a:prstGeom>
        </p:spPr>
        <p:txBody>
          <a:bodyPr wrap="square">
            <a:spAutoFit/>
          </a:bodyPr>
          <a:p>
            <a:pPr algn="ctr"/>
            <a:r>
              <a:rPr lang="zh-CN" altLang="en-US" b="1">
                <a:solidFill>
                  <a:srgbClr val="00B0F0"/>
                </a:solidFill>
                <a:latin typeface="Times New Roman" panose="02020603050405020304" charset="0"/>
                <a:ea typeface="微软雅黑" panose="020B0503020204020204" pitchFamily="34" charset="-122"/>
                <a:cs typeface="Times New Roman" panose="02020603050405020304" charset="0"/>
              </a:rPr>
              <a:t>动态注册：在Activity中通过代码注册广播接收者</a:t>
            </a:r>
            <a:endParaRPr lang="zh-CN" altLang="en-US" b="1">
              <a:solidFill>
                <a:srgbClr val="00B0F0"/>
              </a:solidFill>
              <a:latin typeface="Times New Roman" panose="02020603050405020304" charset="0"/>
              <a:ea typeface="微软雅黑" panose="020B0503020204020204" pitchFamily="34" charset="-122"/>
              <a:cs typeface="Times New Roman" panose="02020603050405020304" charset="0"/>
            </a:endParaRPr>
          </a:p>
        </p:txBody>
      </p:sp>
      <p:sp>
        <p:nvSpPr>
          <p:cNvPr id="8" name="矩形 7"/>
          <p:cNvSpPr/>
          <p:nvPr/>
        </p:nvSpPr>
        <p:spPr>
          <a:xfrm>
            <a:off x="2458085" y="4295140"/>
            <a:ext cx="6882765" cy="460375"/>
          </a:xfrm>
          <a:prstGeom prst="rect">
            <a:avLst/>
          </a:prstGeom>
        </p:spPr>
        <p:txBody>
          <a:bodyPr wrap="square">
            <a:spAutoFit/>
          </a:bodyPr>
          <a:p>
            <a:pPr algn="ctr"/>
            <a:r>
              <a:rPr lang="zh-CN" altLang="en-US" b="1" dirty="0">
                <a:solidFill>
                  <a:srgbClr val="92D050"/>
                </a:solidFill>
                <a:latin typeface="微软雅黑" panose="020B0503020204020204" pitchFamily="34" charset="-122"/>
                <a:ea typeface="微软雅黑" panose="020B0503020204020204" pitchFamily="34" charset="-122"/>
              </a:rPr>
              <a:t>静态注册：在清单文件中配置广播接收者</a:t>
            </a:r>
            <a:endParaRPr lang="zh-CN" altLang="en-US" b="1" dirty="0">
              <a:solidFill>
                <a:srgbClr val="92D05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17"/>
          <p:cNvSpPr>
            <a:spLocks noChangeArrowheads="1"/>
          </p:cNvSpPr>
          <p:nvPr/>
        </p:nvSpPr>
        <p:spPr bwMode="auto">
          <a:xfrm>
            <a:off x="2278380" y="1629410"/>
            <a:ext cx="7493000" cy="409765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dirty="0" smtClean="0">
                <a:latin typeface="Times New Roman" panose="02020603050405020304" charset="0"/>
                <a:cs typeface="Times New Roman" panose="02020603050405020304" charset="0"/>
              </a:rPr>
              <a:t>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receiver = new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MyBroadcastReceiver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实例化广播接收者</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实例化过滤器并设置要过滤的广播</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String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action =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android.provider.Telephony.SMS_RECEIVED</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 new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intentFilter.addAction</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(action</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registerReceiver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receiver,intentFilter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注册广播</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nvSpPr>
        <p:spPr bwMode="auto">
          <a:xfrm>
            <a:off x="2568624" y="1845206"/>
            <a:ext cx="7056785" cy="2664296"/>
          </a:xfrm>
          <a:prstGeom prst="rect">
            <a:avLst/>
          </a:prstGeom>
          <a:ln w="19050">
            <a:solidFill>
              <a:srgbClr val="006BA9"/>
            </a:solidFill>
          </a:ln>
        </p:spPr>
        <p:txBody>
          <a:bodyPr wrap="square" anchor="ctr">
            <a:spAutoFit/>
          </a:bodyPr>
          <a:p>
            <a:pPr algn="ctr"/>
            <a:endParaRPr lang="zh-CN" altLang="en-US" sz="11500" dirty="0">
              <a:ea typeface="宋体" panose="02010600030101010101" pitchFamily="2" charset="-122"/>
            </a:endParaRPr>
          </a:p>
        </p:txBody>
      </p:sp>
      <p:cxnSp>
        <p:nvCxnSpPr>
          <p:cNvPr id="13" name="直接箭头连接符 12"/>
          <p:cNvCxnSpPr/>
          <p:nvPr/>
        </p:nvCxnSpPr>
        <p:spPr bwMode="auto">
          <a:xfrm>
            <a:off x="6024694" y="4509502"/>
            <a:ext cx="0" cy="324000"/>
          </a:xfrm>
          <a:prstGeom prst="straightConnector1">
            <a:avLst/>
          </a:prstGeom>
          <a:noFill/>
          <a:ln w="28575" cap="flat" cmpd="sng" algn="ctr">
            <a:solidFill>
              <a:srgbClr val="006BA9"/>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圆角矩形 13"/>
          <p:cNvSpPr/>
          <p:nvPr/>
        </p:nvSpPr>
        <p:spPr bwMode="auto">
          <a:xfrm>
            <a:off x="3257550" y="4833644"/>
            <a:ext cx="5534660" cy="714962"/>
          </a:xfrm>
          <a:prstGeom prst="roundRect">
            <a:avLst/>
          </a:prstGeom>
          <a:solidFill>
            <a:srgbClr val="006BA9"/>
          </a:solidFill>
          <a:ln>
            <a:solidFill>
              <a:srgbClr val="006BA9"/>
            </a:solidFill>
          </a:ln>
          <a:effectLst>
            <a:outerShdw blurRad="50800" dist="38100" dir="2700000" algn="tl" rotWithShape="0">
              <a:prstClr val="black">
                <a:alpha val="40000"/>
              </a:prstClr>
            </a:outerShdw>
          </a:effectLst>
        </p:spPr>
        <p:txBody>
          <a:bodyPr wrap="square" anchor="ctr">
            <a:spAutoFit/>
          </a:bodyPr>
          <a:p>
            <a:pPr>
              <a:defRPr/>
            </a:pPr>
            <a:r>
              <a:rPr lang="zh-CN" altLang="en-US" sz="1800" dirty="0">
                <a:solidFill>
                  <a:schemeClr val="bg1"/>
                </a:solidFill>
                <a:latin typeface="微软雅黑" panose="020B0503020204020204" pitchFamily="34" charset="-122"/>
                <a:ea typeface="微软雅黑" panose="020B0503020204020204" pitchFamily="34" charset="-122"/>
              </a:rPr>
              <a:t>动态注册的广播接收者是否被注销依赖于注册广播的</a:t>
            </a:r>
            <a:r>
              <a:rPr lang="zh-CN" altLang="en-US" sz="1800" dirty="0" smtClean="0">
                <a:solidFill>
                  <a:schemeClr val="bg1"/>
                </a:solidFill>
                <a:latin typeface="微软雅黑" panose="020B0503020204020204" pitchFamily="34" charset="-122"/>
                <a:ea typeface="微软雅黑" panose="020B0503020204020204" pitchFamily="34" charset="-122"/>
              </a:rPr>
              <a:t>组件，当组件销毁</a:t>
            </a:r>
            <a:r>
              <a:rPr lang="zh-CN" altLang="en-US" sz="1800" dirty="0">
                <a:solidFill>
                  <a:schemeClr val="bg1"/>
                </a:solidFill>
                <a:latin typeface="微软雅黑" panose="020B0503020204020204" pitchFamily="34" charset="-122"/>
                <a:ea typeface="微软雅黑" panose="020B0503020204020204" pitchFamily="34" charset="-122"/>
              </a:rPr>
              <a:t>时，广播接收者也随之被注销。</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845310" y="1278890"/>
            <a:ext cx="8520430" cy="471424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710815" y="1002030"/>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动态注册</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17"/>
          <p:cNvSpPr>
            <a:spLocks noChangeArrowheads="1"/>
          </p:cNvSpPr>
          <p:nvPr/>
        </p:nvSpPr>
        <p:spPr bwMode="auto">
          <a:xfrm>
            <a:off x="2278382" y="1628169"/>
            <a:ext cx="7493000" cy="4669086"/>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600" dirty="0" smtClean="0">
                <a:latin typeface="Times New Roman" panose="02020603050405020304" charset="0"/>
                <a:cs typeface="Times New Roman" panose="02020603050405020304" charset="0"/>
              </a:rPr>
              <a:t>     protected </a:t>
            </a:r>
            <a:r>
              <a:rPr lang="en-US" altLang="zh-CN" sz="1600" dirty="0">
                <a:latin typeface="Times New Roman" panose="02020603050405020304" charset="0"/>
                <a:cs typeface="Times New Roman" panose="02020603050405020304" charset="0"/>
              </a:rPr>
              <a:t>void </a:t>
            </a:r>
            <a:r>
              <a:rPr lang="en-US" altLang="zh-CN" sz="1600" dirty="0" err="1">
                <a:latin typeface="Times New Roman" panose="02020603050405020304" charset="0"/>
                <a:cs typeface="Times New Roman" panose="02020603050405020304" charset="0"/>
              </a:rPr>
              <a:t>onCreate</a:t>
            </a:r>
            <a:r>
              <a:rPr lang="en-US" altLang="zh-CN" sz="1600" dirty="0">
                <a:latin typeface="Times New Roman" panose="02020603050405020304" charset="0"/>
                <a:cs typeface="Times New Roman" panose="02020603050405020304" charset="0"/>
              </a:rPr>
              <a:t>(Bundle </a:t>
            </a:r>
            <a:r>
              <a:rPr lang="en-US" altLang="zh-CN" sz="1600" dirty="0" err="1">
                <a:latin typeface="Times New Roman" panose="02020603050405020304" charset="0"/>
                <a:cs typeface="Times New Roman" panose="02020603050405020304" charset="0"/>
              </a:rPr>
              <a:t>savedInstanceState</a:t>
            </a:r>
            <a:r>
              <a:rPr lang="en-US" altLang="zh-CN" sz="1600" dirty="0">
                <a:latin typeface="Times New Roman" panose="02020603050405020304" charset="0"/>
                <a:cs typeface="Times New Roman" panose="02020603050405020304" charset="0"/>
              </a:rPr>
              <a:t>) {</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r>
              <a:rPr lang="en-US" altLang="zh-CN" sz="1600" dirty="0" err="1" smtClean="0">
                <a:latin typeface="Times New Roman" panose="02020603050405020304" charset="0"/>
                <a:cs typeface="Times New Roman" panose="02020603050405020304" charset="0"/>
              </a:rPr>
              <a:t>super.onCreate</a:t>
            </a:r>
            <a:r>
              <a:rPr lang="en-US" altLang="zh-CN" sz="1600" dirty="0" smtClean="0">
                <a:latin typeface="Times New Roman" panose="02020603050405020304" charset="0"/>
                <a:cs typeface="Times New Roman" panose="02020603050405020304" charset="0"/>
              </a:rPr>
              <a:t>(</a:t>
            </a:r>
            <a:r>
              <a:rPr lang="en-US" altLang="zh-CN" sz="1600" dirty="0" err="1" smtClean="0">
                <a:latin typeface="Times New Roman" panose="02020603050405020304" charset="0"/>
                <a:cs typeface="Times New Roman" panose="02020603050405020304" charset="0"/>
              </a:rPr>
              <a:t>savedInstanceState</a:t>
            </a:r>
            <a:r>
              <a:rPr lang="en-US" altLang="zh-CN" sz="1600" dirty="0">
                <a:latin typeface="Times New Roman" panose="02020603050405020304" charset="0"/>
                <a:cs typeface="Times New Roman" panose="02020603050405020304" charset="0"/>
              </a:rPr>
              <a:t>); </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r>
              <a:rPr lang="en-US" altLang="zh-CN" sz="1600" dirty="0" err="1">
                <a:latin typeface="Times New Roman" panose="02020603050405020304" charset="0"/>
                <a:cs typeface="Times New Roman" panose="02020603050405020304" charset="0"/>
              </a:rPr>
              <a:t>MyReceiver</a:t>
            </a:r>
            <a:r>
              <a:rPr lang="en-US" altLang="zh-CN" sz="1600" dirty="0">
                <a:latin typeface="Times New Roman" panose="02020603050405020304" charset="0"/>
                <a:cs typeface="Times New Roman" panose="02020603050405020304" charset="0"/>
              </a:rPr>
              <a:t> receiver = new </a:t>
            </a:r>
            <a:r>
              <a:rPr lang="en-US" altLang="zh-CN" sz="1600" dirty="0" err="1">
                <a:latin typeface="Times New Roman" panose="02020603050405020304" charset="0"/>
                <a:cs typeface="Times New Roman" panose="02020603050405020304" charset="0"/>
              </a:rPr>
              <a:t>MyReceiver</a:t>
            </a:r>
            <a:r>
              <a:rPr lang="en-US" altLang="zh-CN"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String </a:t>
            </a:r>
            <a:r>
              <a:rPr lang="en-US" altLang="zh-CN" sz="1600" dirty="0">
                <a:latin typeface="Times New Roman" panose="02020603050405020304" charset="0"/>
                <a:cs typeface="Times New Roman" panose="02020603050405020304" charset="0"/>
              </a:rPr>
              <a:t>action = "</a:t>
            </a:r>
            <a:r>
              <a:rPr lang="en-US" altLang="zh-CN" sz="1600" dirty="0" err="1">
                <a:latin typeface="Times New Roman" panose="02020603050405020304" charset="0"/>
                <a:cs typeface="Times New Roman" panose="02020603050405020304" charset="0"/>
              </a:rPr>
              <a:t>android.provider.Telephony.SMS_RECEIVED</a:t>
            </a:r>
            <a:r>
              <a:rPr lang="en-US" altLang="zh-CN"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r>
              <a:rPr lang="en-US" altLang="zh-CN" sz="1600" dirty="0" err="1" smtClean="0">
                <a:latin typeface="Times New Roman" panose="02020603050405020304" charset="0"/>
                <a:cs typeface="Times New Roman" panose="02020603050405020304" charset="0"/>
              </a:rPr>
              <a:t>IntentFilter</a:t>
            </a:r>
            <a:r>
              <a:rPr lang="en-US" altLang="zh-CN" sz="1600" dirty="0" smtClean="0">
                <a:latin typeface="Times New Roman" panose="02020603050405020304" charset="0"/>
                <a:cs typeface="Times New Roman" panose="02020603050405020304" charset="0"/>
              </a:rPr>
              <a:t> </a:t>
            </a:r>
            <a:r>
              <a:rPr lang="en-US" altLang="zh-CN" sz="1600" dirty="0" err="1">
                <a:latin typeface="Times New Roman" panose="02020603050405020304" charset="0"/>
                <a:cs typeface="Times New Roman" panose="02020603050405020304" charset="0"/>
              </a:rPr>
              <a:t>intentFilter</a:t>
            </a:r>
            <a:r>
              <a:rPr lang="en-US" altLang="zh-CN" sz="1600" dirty="0">
                <a:latin typeface="Times New Roman" panose="02020603050405020304" charset="0"/>
                <a:cs typeface="Times New Roman" panose="02020603050405020304" charset="0"/>
              </a:rPr>
              <a:t> = new </a:t>
            </a:r>
            <a:r>
              <a:rPr lang="en-US" altLang="zh-CN" sz="1600" dirty="0" err="1">
                <a:latin typeface="Times New Roman" panose="02020603050405020304" charset="0"/>
                <a:cs typeface="Times New Roman" panose="02020603050405020304" charset="0"/>
              </a:rPr>
              <a:t>IntentFilter</a:t>
            </a:r>
            <a:r>
              <a:rPr lang="en-US" altLang="zh-CN" sz="1600" dirty="0" smtClean="0">
                <a:latin typeface="Times New Roman" panose="02020603050405020304" charset="0"/>
                <a:cs typeface="Times New Roman" panose="02020603050405020304" charset="0"/>
              </a:rPr>
              <a:t>();</a:t>
            </a:r>
            <a:endParaRPr lang="en-US" altLang="zh-CN" sz="1600" dirty="0" smtClean="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err="1">
                <a:latin typeface="Times New Roman" panose="02020603050405020304" charset="0"/>
                <a:cs typeface="Times New Roman" panose="02020603050405020304" charset="0"/>
              </a:rPr>
              <a:t>intentFilter.addAction</a:t>
            </a:r>
            <a:r>
              <a:rPr lang="en-US" altLang="zh-CN" sz="1600" dirty="0">
                <a:latin typeface="Times New Roman" panose="02020603050405020304" charset="0"/>
                <a:cs typeface="Times New Roman" panose="02020603050405020304" charset="0"/>
              </a:rPr>
              <a:t>(action);</a:t>
            </a:r>
            <a:endParaRPr lang="en-US" altLang="zh-CN" sz="1600" dirty="0" smtClean="0">
              <a:latin typeface="Times New Roman" panose="02020603050405020304" charset="0"/>
              <a:cs typeface="Times New Roman" panose="02020603050405020304" charset="0"/>
            </a:endParaRPr>
          </a:p>
          <a:p>
            <a:pPr>
              <a:lnSpc>
                <a:spcPct val="150000"/>
              </a:lnSpc>
              <a:defRPr/>
            </a:pPr>
            <a:r>
              <a:rPr lang="en-US" altLang="zh-CN" sz="1600" dirty="0" smtClean="0">
                <a:latin typeface="Times New Roman" panose="02020603050405020304" charset="0"/>
                <a:cs typeface="Times New Roman" panose="02020603050405020304" charset="0"/>
              </a:rPr>
              <a:t>            </a:t>
            </a:r>
            <a:r>
              <a:rPr lang="en-US" altLang="zh-CN" sz="1600" dirty="0" err="1" smtClean="0">
                <a:latin typeface="Times New Roman" panose="02020603050405020304" charset="0"/>
                <a:cs typeface="Times New Roman" panose="02020603050405020304" charset="0"/>
              </a:rPr>
              <a:t>registerReceiver</a:t>
            </a:r>
            <a:r>
              <a:rPr lang="en-US" altLang="zh-CN" sz="1600" dirty="0" smtClean="0">
                <a:latin typeface="Times New Roman" panose="02020603050405020304" charset="0"/>
                <a:cs typeface="Times New Roman" panose="02020603050405020304" charset="0"/>
              </a:rPr>
              <a:t>(</a:t>
            </a:r>
            <a:r>
              <a:rPr lang="en-US" altLang="zh-CN" sz="1600" dirty="0" err="1" smtClean="0">
                <a:latin typeface="Times New Roman" panose="02020603050405020304" charset="0"/>
                <a:cs typeface="Times New Roman" panose="02020603050405020304" charset="0"/>
              </a:rPr>
              <a:t>receiver,intentfilter</a:t>
            </a:r>
            <a:r>
              <a:rPr lang="en-US" altLang="zh-CN"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protected </a:t>
            </a:r>
            <a:r>
              <a:rPr lang="en-US" altLang="zh-CN" sz="1600" dirty="0">
                <a:latin typeface="Times New Roman" panose="02020603050405020304" charset="0"/>
                <a:cs typeface="Times New Roman" panose="02020603050405020304" charset="0"/>
              </a:rPr>
              <a:t>void </a:t>
            </a:r>
            <a:r>
              <a:rPr lang="en-US" altLang="zh-CN" sz="1600" dirty="0" err="1">
                <a:latin typeface="Times New Roman" panose="02020603050405020304" charset="0"/>
                <a:cs typeface="Times New Roman" panose="02020603050405020304" charset="0"/>
              </a:rPr>
              <a:t>onDestroy</a:t>
            </a:r>
            <a:r>
              <a:rPr lang="en-US" altLang="zh-CN" sz="1600" dirty="0">
                <a:latin typeface="Times New Roman" panose="02020603050405020304" charset="0"/>
                <a:cs typeface="Times New Roman" panose="02020603050405020304" charset="0"/>
              </a:rPr>
              <a:t>() {</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r>
              <a:rPr lang="en-US" altLang="zh-CN" sz="1600" dirty="0" err="1" smtClean="0">
                <a:latin typeface="Times New Roman" panose="02020603050405020304" charset="0"/>
                <a:cs typeface="Times New Roman" panose="02020603050405020304" charset="0"/>
              </a:rPr>
              <a:t>super.onDestroy</a:t>
            </a:r>
            <a:r>
              <a:rPr lang="en-US" altLang="zh-CN"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r>
              <a:rPr lang="en-US" altLang="zh-CN" sz="1600" dirty="0" err="1" smtClean="0">
                <a:latin typeface="Times New Roman" panose="02020603050405020304" charset="0"/>
                <a:cs typeface="Times New Roman" panose="02020603050405020304" charset="0"/>
              </a:rPr>
              <a:t>unregisterReceiver</a:t>
            </a:r>
            <a:r>
              <a:rPr lang="en-US" altLang="zh-CN" sz="1600" dirty="0" smtClean="0">
                <a:latin typeface="Times New Roman" panose="02020603050405020304" charset="0"/>
                <a:cs typeface="Times New Roman" panose="02020603050405020304" charset="0"/>
              </a:rPr>
              <a:t>(receiver</a:t>
            </a:r>
            <a:r>
              <a:rPr lang="en-US" altLang="zh-CN" sz="1600" dirty="0">
                <a:latin typeface="Times New Roman" panose="02020603050405020304" charset="0"/>
                <a:cs typeface="Times New Roman" panose="02020603050405020304" charset="0"/>
              </a:rPr>
              <a:t>);</a:t>
            </a:r>
            <a:endParaRPr lang="en-US" altLang="zh-CN" sz="1600" dirty="0">
              <a:latin typeface="Times New Roman" panose="02020603050405020304" charset="0"/>
              <a:cs typeface="Times New Roman" panose="02020603050405020304" charset="0"/>
            </a:endParaRPr>
          </a:p>
          <a:p>
            <a:pPr>
              <a:lnSpc>
                <a:spcPct val="150000"/>
              </a:lnSpc>
              <a:defRPr/>
            </a:pPr>
            <a:r>
              <a:rPr lang="en-US" altLang="zh-CN" sz="1600" dirty="0">
                <a:latin typeface="Times New Roman" panose="02020603050405020304" charset="0"/>
                <a:cs typeface="Times New Roman" panose="02020603050405020304" charset="0"/>
              </a:rPr>
              <a:t>    </a:t>
            </a:r>
            <a:r>
              <a:rPr lang="en-US" altLang="zh-CN" sz="1600" dirty="0" smtClean="0">
                <a:latin typeface="Times New Roman" panose="02020603050405020304" charset="0"/>
                <a:cs typeface="Times New Roman" panose="02020603050405020304" charset="0"/>
              </a:rPr>
              <a:t> }</a:t>
            </a:r>
            <a:endParaRPr lang="zh-CN" altLang="zh-CN" sz="2000" dirty="0">
              <a:latin typeface="Times New Roman" panose="02020603050405020304" charset="0"/>
              <a:ea typeface="宋体" panose="02010600030101010101" pitchFamily="2" charset="-122"/>
              <a:cs typeface="Times New Roman" panose="02020603050405020304" charset="0"/>
            </a:endParaRPr>
          </a:p>
        </p:txBody>
      </p:sp>
      <p:cxnSp>
        <p:nvCxnSpPr>
          <p:cNvPr id="9" name="直接箭头连接符 8"/>
          <p:cNvCxnSpPr/>
          <p:nvPr/>
        </p:nvCxnSpPr>
        <p:spPr bwMode="auto">
          <a:xfrm>
            <a:off x="6384510" y="4108227"/>
            <a:ext cx="5715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圆角矩形 9"/>
          <p:cNvSpPr/>
          <p:nvPr/>
        </p:nvSpPr>
        <p:spPr>
          <a:xfrm>
            <a:off x="6956010" y="3928465"/>
            <a:ext cx="1173612" cy="408148"/>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800" dirty="0">
                <a:solidFill>
                  <a:schemeClr val="bg1"/>
                </a:solidFill>
                <a:latin typeface="微软雅黑" panose="020B0503020204020204" pitchFamily="34" charset="-122"/>
                <a:ea typeface="微软雅黑" panose="020B0503020204020204" pitchFamily="34" charset="-122"/>
              </a:rPr>
              <a:t>注册广播</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2814558" y="3928227"/>
            <a:ext cx="3571286" cy="360000"/>
          </a:xfrm>
          <a:prstGeom prst="rect">
            <a:avLst/>
          </a:prstGeom>
          <a:ln w="19050">
            <a:solidFill>
              <a:srgbClr val="0075CC"/>
            </a:solidFill>
          </a:ln>
        </p:spPr>
        <p:txBody>
          <a:bodyPr wrap="square" anchor="ctr">
            <a:spAutoFit/>
          </a:bodyPr>
          <a:p>
            <a:pPr algn="ctr">
              <a:defRPr/>
            </a:pPr>
            <a:endParaRPr lang="zh-CN" altLang="en-US" dirty="0">
              <a:ea typeface="宋体" panose="02010600030101010101" pitchFamily="2" charset="-122"/>
            </a:endParaRPr>
          </a:p>
        </p:txBody>
      </p:sp>
      <p:cxnSp>
        <p:nvCxnSpPr>
          <p:cNvPr id="12" name="直接箭头连接符 11"/>
          <p:cNvCxnSpPr/>
          <p:nvPr/>
        </p:nvCxnSpPr>
        <p:spPr bwMode="auto">
          <a:xfrm>
            <a:off x="5537334" y="5572128"/>
            <a:ext cx="571500" cy="0"/>
          </a:xfrm>
          <a:prstGeom prst="straightConnector1">
            <a:avLst/>
          </a:prstGeom>
          <a:noFill/>
          <a:ln w="28575" cap="flat" cmpd="sng" algn="ctr">
            <a:solidFill>
              <a:srgbClr val="0075CC"/>
            </a:solidFill>
            <a:prstDash val="solid"/>
            <a:bevel/>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圆角矩形 12"/>
          <p:cNvSpPr/>
          <p:nvPr/>
        </p:nvSpPr>
        <p:spPr>
          <a:xfrm>
            <a:off x="6108834" y="5379571"/>
            <a:ext cx="3170780" cy="41172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Activity</a:t>
            </a: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销毁时，取消注册</a:t>
            </a:r>
            <a:endPar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矩形 13"/>
          <p:cNvSpPr/>
          <p:nvPr/>
        </p:nvSpPr>
        <p:spPr>
          <a:xfrm>
            <a:off x="2908137" y="5381121"/>
            <a:ext cx="2629197" cy="369332"/>
          </a:xfrm>
          <a:prstGeom prst="rect">
            <a:avLst/>
          </a:prstGeom>
          <a:ln w="19050">
            <a:solidFill>
              <a:srgbClr val="0075CC"/>
            </a:solidFill>
          </a:ln>
        </p:spPr>
        <p:txBody>
          <a:bodyPr wrap="square" anchor="ctr">
            <a:spAutoFit/>
          </a:bodyPr>
          <a:p>
            <a:pPr algn="ctr"/>
            <a:endParaRPr lang="zh-CN" altLang="en-US" dirty="0">
              <a:ea typeface="宋体" panose="02010600030101010101" pitchFamily="2" charset="-122"/>
            </a:endParaRPr>
          </a:p>
        </p:txBody>
      </p:sp>
      <p:cxnSp>
        <p:nvCxnSpPr>
          <p:cNvPr id="15" name="直接箭头连接符 14"/>
          <p:cNvCxnSpPr/>
          <p:nvPr/>
        </p:nvCxnSpPr>
        <p:spPr bwMode="auto">
          <a:xfrm flipV="1">
            <a:off x="8489950" y="3355975"/>
            <a:ext cx="55753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圆角矩形 15"/>
          <p:cNvSpPr/>
          <p:nvPr/>
        </p:nvSpPr>
        <p:spPr>
          <a:xfrm>
            <a:off x="9047480" y="2999764"/>
            <a:ext cx="2171700" cy="714962"/>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r>
              <a:rPr lang="zh-CN" altLang="en-US" sz="1800" dirty="0">
                <a:solidFill>
                  <a:schemeClr val="bg1"/>
                </a:solidFill>
                <a:latin typeface="微软雅黑" panose="020B0503020204020204" pitchFamily="34" charset="-122"/>
                <a:ea typeface="微软雅黑" panose="020B0503020204020204" pitchFamily="34" charset="-122"/>
              </a:rPr>
              <a:t>实例化过滤器并设置要过滤的</a:t>
            </a:r>
            <a:r>
              <a:rPr lang="en-US" altLang="zh-CN" sz="1800" dirty="0">
                <a:solidFill>
                  <a:schemeClr val="bg1"/>
                </a:solidFill>
                <a:latin typeface="微软雅黑" panose="020B0503020204020204" pitchFamily="34" charset="-122"/>
                <a:ea typeface="微软雅黑" panose="020B0503020204020204" pitchFamily="34" charset="-122"/>
              </a:rPr>
              <a:t>action</a:t>
            </a:r>
            <a:endParaRPr lang="en-US" altLang="zh-CN" sz="18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2826104" y="2792492"/>
            <a:ext cx="5663558" cy="1128499"/>
          </a:xfrm>
          <a:prstGeom prst="rect">
            <a:avLst/>
          </a:prstGeom>
          <a:ln w="19050">
            <a:solidFill>
              <a:srgbClr val="0075CC"/>
            </a:solidFill>
          </a:ln>
        </p:spPr>
        <p:txBody>
          <a:bodyPr wrap="square" anchor="ctr">
            <a:spAutoFit/>
          </a:bodyPr>
          <a:p>
            <a:pPr algn="ctr"/>
            <a:endParaRPr lang="zh-CN" altLang="en-US" sz="4000" dirty="0">
              <a:ea typeface="宋体" panose="02010600030101010101" pitchFamily="2" charset="-122"/>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原创设计师QQ598969553          _3"/>
          <p:cNvSpPr/>
          <p:nvPr/>
        </p:nvSpPr>
        <p:spPr>
          <a:xfrm>
            <a:off x="1835150" y="1196975"/>
            <a:ext cx="8520430" cy="535813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7" name="原创设计师QQ598969553          _6"/>
          <p:cNvSpPr/>
          <p:nvPr/>
        </p:nvSpPr>
        <p:spPr>
          <a:xfrm>
            <a:off x="2700655" y="920115"/>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动态注册</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0" grpId="1" bldLvl="0" animBg="1"/>
      <p:bldP spid="11" grpId="0" bldLvl="0" animBg="1"/>
      <p:bldP spid="11" grpId="1" bldLvl="0" animBg="1"/>
      <p:bldP spid="13" grpId="0" bldLvl="0" animBg="1"/>
      <p:bldP spid="14" grpId="0" bldLvl="0" animBg="1"/>
      <p:bldP spid="16" grpId="0" bldLvl="0" animBg="1"/>
      <p:bldP spid="16" grpId="1" bldLvl="0" animBg="1"/>
      <p:bldP spid="17" grpId="0" bldLvl="0" animBg="1"/>
      <p:bldP spid="17" grpId="1" bldLvl="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mtClean="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136140" y="2061210"/>
            <a:ext cx="8260080" cy="688340"/>
            <a:chOff x="978872" y="1800500"/>
            <a:chExt cx="5509329" cy="515937"/>
          </a:xfrm>
        </p:grpSpPr>
        <p:sp>
          <p:nvSpPr>
            <p:cNvPr id="81" name="Pentagon 3"/>
            <p:cNvSpPr/>
            <p:nvPr/>
          </p:nvSpPr>
          <p:spPr bwMode="auto">
            <a:xfrm>
              <a:off x="978872" y="1800500"/>
              <a:ext cx="5509329"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广播机制的概述</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，能够归纳广播机制的实现流程</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136284" y="3097181"/>
            <a:ext cx="8294370" cy="685959"/>
            <a:chOff x="978872" y="2570437"/>
            <a:chExt cx="5908282" cy="514350"/>
          </a:xfrm>
        </p:grpSpPr>
        <p:sp>
          <p:nvSpPr>
            <p:cNvPr id="84" name="Pentagon 5"/>
            <p:cNvSpPr/>
            <p:nvPr/>
          </p:nvSpPr>
          <p:spPr bwMode="auto">
            <a:xfrm>
              <a:off x="978872" y="2570437"/>
              <a:ext cx="5908282"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广播接收者的创建</a:t>
              </a:r>
              <a:r>
                <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方式，能够独立创建广播接收者</a:t>
              </a:r>
              <a:endParaRPr lang="zh-CN" altLang="en-US"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136284" y="4109363"/>
            <a:ext cx="8317230" cy="688340"/>
            <a:chOff x="978872" y="3338787"/>
            <a:chExt cx="5924566" cy="516135"/>
          </a:xfrm>
        </p:grpSpPr>
        <p:sp>
          <p:nvSpPr>
            <p:cNvPr id="87" name="Pentagon 6"/>
            <p:cNvSpPr/>
            <p:nvPr/>
          </p:nvSpPr>
          <p:spPr bwMode="auto">
            <a:xfrm>
              <a:off x="978872" y="3338787"/>
              <a:ext cx="5924566" cy="516135"/>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自定义广播</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的方式，能够通过自定义广播实现饭堂小广播案例</a:t>
              </a:r>
              <a:endPar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2135014" y="5123458"/>
            <a:ext cx="8317230" cy="688340"/>
            <a:chOff x="978872" y="3338787"/>
            <a:chExt cx="5924566" cy="516135"/>
          </a:xfrm>
        </p:grpSpPr>
        <p:sp>
          <p:nvSpPr>
            <p:cNvPr id="3" name="Pentagon 6"/>
            <p:cNvSpPr/>
            <p:nvPr/>
          </p:nvSpPr>
          <p:spPr bwMode="auto">
            <a:xfrm>
              <a:off x="978872" y="3338787"/>
              <a:ext cx="5924566" cy="516135"/>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sz="200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广播的类型</a:t>
              </a:r>
              <a:r>
                <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，能够归纳有序广播与无序广播的工作流程</a:t>
              </a:r>
              <a:endParaRPr sz="2000">
                <a:solidFill>
                  <a:schemeClr val="tx1">
                    <a:lumMod val="85000"/>
                    <a:lumOff val="1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17"/>
          <p:cNvSpPr>
            <a:spLocks noChangeArrowheads="1"/>
          </p:cNvSpPr>
          <p:nvPr/>
        </p:nvSpPr>
        <p:spPr bwMode="auto">
          <a:xfrm>
            <a:off x="2113915" y="1629410"/>
            <a:ext cx="7961630" cy="432117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&lt;?xml version="1.0" encoding="</a:t>
            </a:r>
            <a:r>
              <a:rPr lang="en-US" altLang="zh-CN" sz="1800" dirty="0" err="1" smtClean="0">
                <a:latin typeface="微软雅黑" panose="020B0503020204020204" pitchFamily="34" charset="-122"/>
                <a:ea typeface="微软雅黑" panose="020B0503020204020204" pitchFamily="34" charset="-122"/>
                <a:cs typeface="Times New Roman" panose="02020603050405020304" charset="0"/>
              </a:rPr>
              <a:t>utf</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-8"?&gt;</a:t>
            </a:r>
            <a:endParaRPr lang="en-US" altLang="zh-CN" sz="1800" dirty="0" smtClean="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&lt;manifest ……….  &gt;</a:t>
            </a:r>
            <a:endParaRPr lang="en-US" altLang="zh-CN" sz="1800" dirty="0" smtClean="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a:latin typeface="微软雅黑" panose="020B0503020204020204" pitchFamily="34" charset="-122"/>
                <a:ea typeface="微软雅黑" panose="020B0503020204020204" pitchFamily="34" charset="-122"/>
                <a:cs typeface="Times New Roman" panose="02020603050405020304" charset="0"/>
              </a:rPr>
              <a:t>&lt;application ……… &gt; </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&lt;</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receiver</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err="1"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android:name</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r>
              <a:rPr lang="en-US" altLang="zh-CN" sz="1800" dirty="0" err="1">
                <a:solidFill>
                  <a:srgbClr val="0070C0"/>
                </a:solidFill>
                <a:latin typeface="微软雅黑" panose="020B0503020204020204" pitchFamily="34" charset="-122"/>
                <a:ea typeface="微软雅黑" panose="020B0503020204020204" pitchFamily="34" charset="-122"/>
                <a:cs typeface="Times New Roman" panose="02020603050405020304" charset="0"/>
              </a:rPr>
              <a:t>MyReceiver</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err="1"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android:enabled</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="true"</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err="1"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android:exported</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="true" &gt;</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       &lt;/</a:t>
            </a:r>
            <a:r>
              <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rPr>
              <a:t>receiver&gt; </a:t>
            </a:r>
            <a:endParaRPr lang="en-US" altLang="zh-CN" sz="1800" dirty="0">
              <a:solidFill>
                <a:srgbClr val="0070C0"/>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&lt;/</a:t>
            </a:r>
            <a:r>
              <a:rPr lang="en-US" altLang="zh-CN" sz="1800" dirty="0">
                <a:latin typeface="微软雅黑" panose="020B0503020204020204" pitchFamily="34" charset="-122"/>
                <a:ea typeface="微软雅黑" panose="020B0503020204020204" pitchFamily="34" charset="-122"/>
                <a:cs typeface="Times New Roman" panose="02020603050405020304" charset="0"/>
              </a:rPr>
              <a:t>application&gt;</a:t>
            </a:r>
            <a:endParaRPr lang="en-US" altLang="zh-CN" sz="1800" dirty="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&lt;/</a:t>
            </a:r>
            <a:r>
              <a:rPr lang="en-US" altLang="zh-CN" sz="1800" dirty="0">
                <a:latin typeface="微软雅黑" panose="020B0503020204020204" pitchFamily="34" charset="-122"/>
                <a:ea typeface="微软雅黑" panose="020B0503020204020204" pitchFamily="34" charset="-122"/>
                <a:cs typeface="Times New Roman" panose="02020603050405020304" charset="0"/>
              </a:rPr>
              <a:t>manifest&gt;</a:t>
            </a:r>
            <a:endParaRPr lang="zh-CN" altLang="zh-CN" sz="1800" dirty="0">
              <a:latin typeface="微软雅黑" panose="020B0503020204020204" pitchFamily="34" charset="-122"/>
              <a:ea typeface="微软雅黑" panose="020B0503020204020204" pitchFamily="34" charset="-122"/>
              <a:cs typeface="Times New Roman" panose="02020603050405020304" charset="0"/>
            </a:endParaRP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7.2.2</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创建广播接收者</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原创设计师QQ598969553          _3"/>
          <p:cNvSpPr/>
          <p:nvPr/>
        </p:nvSpPr>
        <p:spPr>
          <a:xfrm>
            <a:off x="1835150" y="1196975"/>
            <a:ext cx="8520430" cy="510921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原创设计师QQ598969553          _6"/>
          <p:cNvSpPr/>
          <p:nvPr/>
        </p:nvSpPr>
        <p:spPr>
          <a:xfrm>
            <a:off x="2700655" y="920115"/>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静态注册</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圆角矩形标注 27"/>
          <p:cNvSpPr/>
          <p:nvPr/>
        </p:nvSpPr>
        <p:spPr bwMode="auto">
          <a:xfrm>
            <a:off x="2494280" y="5877560"/>
            <a:ext cx="7482205" cy="786130"/>
          </a:xfrm>
          <a:prstGeom prst="wedgeRoundRectCallout">
            <a:avLst>
              <a:gd name="adj1" fmla="val 15594"/>
              <a:gd name="adj2" fmla="val -8667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p>
            <a:pPr lvl="0">
              <a:lnSpc>
                <a:spcPct val="150000"/>
              </a:lnSpc>
              <a:defRPr/>
            </a:pPr>
            <a:r>
              <a:rPr kumimoji="0" lang="zh-CN" altLang="en-US" sz="1800" b="0" i="0" u="none" strike="noStrike" kern="0" cap="none" spc="0" normalizeH="0" baseline="0" noProof="0" dirty="0">
                <a:ln>
                  <a:noFill/>
                </a:ln>
                <a:solidFill>
                  <a:srgbClr val="EA157A"/>
                </a:solidFill>
                <a:effectLst/>
                <a:uLnTx/>
                <a:uFillTx/>
                <a:latin typeface="Times New Roman" panose="02020603050405020304" charset="0"/>
                <a:cs typeface="Times New Roman" panose="02020603050405020304" charset="0"/>
              </a:rPr>
              <a:t>     </a:t>
            </a:r>
            <a:r>
              <a:rPr kumimoji="0" lang="zh-CN" altLang="en-US"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注意</a:t>
            </a:r>
            <a:r>
              <a:rPr lang="zh-CN" altLang="en-US"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solidFill>
                  <a:srgbClr val="FF0000"/>
                </a:solidFill>
                <a:sym typeface="+mn-ea"/>
              </a:rPr>
              <a:t>在Android 8.0之后，使用静态注册的广播接收者将无法接收到广播</a:t>
            </a:r>
            <a:r>
              <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sz="1600" kern="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任意多边形 9"/>
          <p:cNvSpPr/>
          <p:nvPr>
            <p:custDataLst>
              <p:tags r:id="rId1"/>
            </p:custDataLst>
          </p:nvPr>
        </p:nvSpPr>
        <p:spPr bwMode="auto">
          <a:xfrm>
            <a:off x="7164070" y="3774440"/>
            <a:ext cx="2907665" cy="38925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p>
            <a:pPr algn="ctr"/>
            <a:r>
              <a:rPr lang="zh-CN" altLang="en-US" sz="2000" dirty="0">
                <a:solidFill>
                  <a:schemeClr val="bg1"/>
                </a:solidFill>
                <a:latin typeface="微软雅黑" panose="020B0503020204020204" pitchFamily="34" charset="-122"/>
                <a:ea typeface="微软雅黑" panose="020B0503020204020204" pitchFamily="34" charset="-122"/>
              </a:rPr>
              <a:t>系统实例化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1" name="任意多边形 10"/>
          <p:cNvSpPr/>
          <p:nvPr>
            <p:custDataLst>
              <p:tags r:id="rId2"/>
            </p:custDataLst>
          </p:nvPr>
        </p:nvSpPr>
        <p:spPr bwMode="auto">
          <a:xfrm>
            <a:off x="7147560" y="4252595"/>
            <a:ext cx="2907665" cy="55181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p>
            <a:pPr algn="ctr"/>
            <a:r>
              <a:rPr lang="zh-CN" altLang="en-US" sz="2000" dirty="0">
                <a:solidFill>
                  <a:schemeClr val="bg1"/>
                </a:solidFill>
                <a:latin typeface="微软雅黑" panose="020B0503020204020204" pitchFamily="34" charset="-122"/>
                <a:ea typeface="微软雅黑" panose="020B0503020204020204" pitchFamily="34" charset="-122"/>
              </a:rPr>
              <a:t>接收当前程序之外的广播</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499350"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自定义广播</a:t>
            </a:r>
            <a:r>
              <a:rPr lang="zh-CN" altLang="en-US" sz="4800" b="1" smtClean="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与</a:t>
            </a:r>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广播的类型</a:t>
            </a:r>
            <a:endPar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7.3</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28701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7.3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自定义广播与广播的类型</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086985" y="2925445"/>
            <a:ext cx="627189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掌握</a:t>
            </a:r>
            <a:r>
              <a:rPr lang="zh-CN" altLang="en-US" sz="1800">
                <a:solidFill>
                  <a:srgbClr val="0070C0"/>
                </a:solidFill>
                <a:latin typeface="微软雅黑" panose="020B0503020204020204" pitchFamily="34" charset="-122"/>
                <a:ea typeface="微软雅黑" panose="020B0503020204020204" pitchFamily="34" charset="-122"/>
              </a:rPr>
              <a:t>自定义广播</a:t>
            </a:r>
            <a:r>
              <a:rPr lang="zh-CN" altLang="en-US" sz="1800">
                <a:latin typeface="微软雅黑" panose="020B0503020204020204" pitchFamily="34" charset="-122"/>
                <a:ea typeface="微软雅黑" panose="020B0503020204020204" pitchFamily="34" charset="-122"/>
              </a:rPr>
              <a:t>的方式，能够通过自定义广播实现饭堂小广播案例</a:t>
            </a:r>
            <a:endParaRPr lang="zh-CN" altLang="en-US" sz="18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620241" y="317272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extBox 35"/>
          <p:cNvSpPr txBox="1">
            <a:spLocks noChangeArrowheads="1"/>
          </p:cNvSpPr>
          <p:nvPr/>
        </p:nvSpPr>
        <p:spPr bwMode="auto">
          <a:xfrm>
            <a:off x="5086985" y="3978275"/>
            <a:ext cx="64700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熟悉</a:t>
            </a:r>
            <a:r>
              <a:rPr lang="zh-CN" altLang="en-US" sz="1800">
                <a:solidFill>
                  <a:srgbClr val="0070C0"/>
                </a:solidFill>
                <a:latin typeface="微软雅黑" panose="020B0503020204020204" pitchFamily="34" charset="-122"/>
                <a:ea typeface="微软雅黑" panose="020B0503020204020204" pitchFamily="34" charset="-122"/>
              </a:rPr>
              <a:t>广播的类型</a:t>
            </a:r>
            <a:r>
              <a:rPr lang="zh-CN" altLang="en-US" sz="1800">
                <a:latin typeface="微软雅黑" panose="020B0503020204020204" pitchFamily="34" charset="-122"/>
                <a:ea typeface="微软雅黑" panose="020B0503020204020204" pitchFamily="34" charset="-122"/>
              </a:rPr>
              <a:t>，能够归纳有序广播与无序广播的工作流程</a:t>
            </a:r>
            <a:endParaRPr lang="zh-CN" altLang="en-US" sz="1800">
              <a:latin typeface="微软雅黑" panose="020B0503020204020204" pitchFamily="34" charset="-122"/>
              <a:ea typeface="微软雅黑" panose="020B0503020204020204" pitchFamily="34" charset="-122"/>
            </a:endParaRPr>
          </a:p>
        </p:txBody>
      </p:sp>
      <p:grpSp>
        <p:nvGrpSpPr>
          <p:cNvPr id="3" name="组合 2"/>
          <p:cNvGrpSpPr/>
          <p:nvPr/>
        </p:nvGrpSpPr>
        <p:grpSpPr>
          <a:xfrm>
            <a:off x="4620241" y="4109351"/>
            <a:ext cx="405130" cy="405130"/>
            <a:chOff x="8881" y="4685"/>
            <a:chExt cx="638" cy="638"/>
          </a:xfrm>
        </p:grpSpPr>
        <p:sp>
          <p:nvSpPr>
            <p:cNvPr id="4" name="椭圆 3"/>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椭圆 4"/>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smtClean="0">
                <a:solidFill>
                  <a:srgbClr val="595959"/>
                </a:solidFill>
                <a:latin typeface="微软雅黑" panose="020B0503020204020204" pitchFamily="34" charset="-122"/>
                <a:ea typeface="微软雅黑" panose="020B0503020204020204" pitchFamily="34" charset="-122"/>
                <a:cs typeface="+mn-ea"/>
                <a:sym typeface="+mn-lt"/>
              </a:rPr>
              <a:t>7.3.1</a:t>
            </a:r>
            <a:r>
              <a:rPr lang="en-US" sz="2400" b="1" smtClean="0">
                <a:solidFill>
                  <a:srgbClr val="595959"/>
                </a:solidFill>
                <a:latin typeface="微软雅黑" panose="020B0503020204020204" pitchFamily="34" charset="-122"/>
                <a:ea typeface="微软雅黑" panose="020B0503020204020204" pitchFamily="34" charset="-122"/>
                <a:cs typeface="+mn-ea"/>
                <a:sym typeface="+mn-lt"/>
              </a:rPr>
              <a:t>  </a:t>
            </a:r>
            <a:r>
              <a:rPr sz="2400" b="1" smtClean="0">
                <a:solidFill>
                  <a:srgbClr val="595959"/>
                </a:solidFill>
                <a:latin typeface="微软雅黑" panose="020B0503020204020204" pitchFamily="34" charset="-122"/>
                <a:ea typeface="微软雅黑" panose="020B0503020204020204" pitchFamily="34" charset="-122"/>
                <a:cs typeface="+mn-ea"/>
                <a:sym typeface="+mn-lt"/>
              </a:rPr>
              <a:t>自定义广播</a:t>
            </a:r>
            <a:endParaRPr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内容占位符 2"/>
          <p:cNvSpPr txBox="1"/>
          <p:nvPr/>
        </p:nvSpPr>
        <p:spPr bwMode="auto">
          <a:xfrm>
            <a:off x="1774190" y="1053465"/>
            <a:ext cx="8807450" cy="935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当</a:t>
            </a:r>
            <a:r>
              <a:rPr lang="zh-CN" altLang="en-US" sz="2000" dirty="0">
                <a:solidFill>
                  <a:srgbClr val="0070C0"/>
                </a:solidFill>
                <a:latin typeface="微软雅黑" panose="020B0503020204020204" pitchFamily="34" charset="-122"/>
                <a:ea typeface="微软雅黑" panose="020B0503020204020204" pitchFamily="34" charset="-122"/>
              </a:rPr>
              <a:t>系统</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提供的</a:t>
            </a:r>
            <a:r>
              <a:rPr lang="zh-CN" altLang="en-US" sz="2000" dirty="0">
                <a:solidFill>
                  <a:srgbClr val="0070C0"/>
                </a:solidFill>
                <a:latin typeface="微软雅黑" panose="020B0503020204020204" pitchFamily="34" charset="-122"/>
                <a:ea typeface="微软雅黑" panose="020B0503020204020204" pitchFamily="34" charset="-122"/>
              </a:rPr>
              <a:t>广播不能满足实际需求</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时，</a:t>
            </a:r>
            <a:r>
              <a:rPr lang="zh-CN" altLang="en-US" sz="2000" dirty="0">
                <a:solidFill>
                  <a:srgbClr val="0070C0"/>
                </a:solidFill>
                <a:latin typeface="微软雅黑" panose="020B0503020204020204" pitchFamily="34" charset="-122"/>
                <a:ea typeface="微软雅黑" panose="020B0503020204020204" pitchFamily="34" charset="-122"/>
              </a:rPr>
              <a:t>可以自定义广播</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，同时需要编写对应的广播接收者。</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5013325" y="2502739"/>
            <a:ext cx="1449705" cy="411072"/>
          </a:xfrm>
          <a:prstGeom prst="round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公共消息区</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2" name="直接箭头连接符 1"/>
          <p:cNvCxnSpPr/>
          <p:nvPr/>
        </p:nvCxnSpPr>
        <p:spPr bwMode="auto">
          <a:xfrm flipV="1">
            <a:off x="4633784" y="3073858"/>
            <a:ext cx="540381" cy="64649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9" name="圆角矩形 8"/>
          <p:cNvSpPr/>
          <p:nvPr/>
        </p:nvSpPr>
        <p:spPr bwMode="auto">
          <a:xfrm>
            <a:off x="3829368" y="3875078"/>
            <a:ext cx="1518220" cy="408150"/>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自定义广播</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6019262" y="3875078"/>
            <a:ext cx="1518219" cy="408150"/>
          </a:xfrm>
          <a:prstGeom prst="roundRect">
            <a:avLst/>
          </a:prstGeom>
        </p:spPr>
        <p:style>
          <a:lnRef idx="1">
            <a:schemeClr val="accent1"/>
          </a:lnRef>
          <a:fillRef idx="3">
            <a:schemeClr val="accent1"/>
          </a:fillRef>
          <a:effectRef idx="2">
            <a:schemeClr val="accent1"/>
          </a:effectRef>
          <a:fontRef idx="minor">
            <a:schemeClr val="lt1"/>
          </a:fontRef>
        </p:style>
        <p:txBody>
          <a:bodyPr anchor="ctr">
            <a:spAutoFit/>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广播接收者</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bwMode="auto">
          <a:xfrm flipH="1" flipV="1">
            <a:off x="6227801" y="3111478"/>
            <a:ext cx="482649" cy="646499"/>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6" name="TextBox 11"/>
          <p:cNvSpPr txBox="1"/>
          <p:nvPr/>
        </p:nvSpPr>
        <p:spPr bwMode="auto">
          <a:xfrm rot="18653733">
            <a:off x="4144751" y="3133084"/>
            <a:ext cx="1124155" cy="337185"/>
          </a:xfrm>
          <a:prstGeom prst="rect">
            <a:avLst/>
          </a:prstGeom>
          <a:noFill/>
        </p:spPr>
        <p:txBody>
          <a:bodyPr>
            <a:spAutoFit/>
          </a:bodyPr>
          <a:lstStyle/>
          <a:p>
            <a:pPr algn="ctr">
              <a:defRPr/>
            </a:pPr>
            <a:r>
              <a:rPr lang="zh-CN" altLang="en-US" sz="1600" dirty="0">
                <a:solidFill>
                  <a:srgbClr val="01598B"/>
                </a:solidFill>
                <a:latin typeface="微软雅黑" panose="020B0503020204020204" pitchFamily="34" charset="-122"/>
                <a:ea typeface="微软雅黑" panose="020B0503020204020204" pitchFamily="34" charset="-122"/>
              </a:rPr>
              <a:t>发送消息</a:t>
            </a:r>
            <a:endParaRPr lang="zh-CN" altLang="en-US" sz="1600" dirty="0">
              <a:solidFill>
                <a:srgbClr val="01598B"/>
              </a:solidFill>
              <a:latin typeface="微软雅黑" panose="020B0503020204020204" pitchFamily="34" charset="-122"/>
              <a:ea typeface="微软雅黑" panose="020B0503020204020204" pitchFamily="34" charset="-122"/>
            </a:endParaRPr>
          </a:p>
        </p:txBody>
      </p:sp>
      <p:sp>
        <p:nvSpPr>
          <p:cNvPr id="14" name="TextBox 12"/>
          <p:cNvSpPr txBox="1"/>
          <p:nvPr/>
        </p:nvSpPr>
        <p:spPr bwMode="auto">
          <a:xfrm rot="3223068">
            <a:off x="6147262" y="3157051"/>
            <a:ext cx="1126375" cy="337185"/>
          </a:xfrm>
          <a:prstGeom prst="rect">
            <a:avLst/>
          </a:prstGeom>
          <a:noFill/>
        </p:spPr>
        <p:txBody>
          <a:bodyPr>
            <a:spAutoFit/>
          </a:bodyPr>
          <a:lstStyle/>
          <a:p>
            <a:pPr algn="ctr">
              <a:defRPr/>
            </a:pPr>
            <a:r>
              <a:rPr lang="zh-CN" altLang="en-US" sz="1600" dirty="0">
                <a:solidFill>
                  <a:srgbClr val="01598B"/>
                </a:solidFill>
                <a:latin typeface="微软雅黑" panose="020B0503020204020204" pitchFamily="34" charset="-122"/>
                <a:ea typeface="微软雅黑" panose="020B0503020204020204" pitchFamily="34" charset="-122"/>
              </a:rPr>
              <a:t>监听消息</a:t>
            </a:r>
            <a:endParaRPr lang="zh-CN" altLang="en-US" sz="1600" dirty="0">
              <a:solidFill>
                <a:srgbClr val="01598B"/>
              </a:solidFill>
              <a:latin typeface="微软雅黑" panose="020B0503020204020204" pitchFamily="34" charset="-122"/>
              <a:ea typeface="微软雅黑" panose="020B0503020204020204" pitchFamily="34" charset="-122"/>
            </a:endParaRPr>
          </a:p>
        </p:txBody>
      </p:sp>
      <p:sp>
        <p:nvSpPr>
          <p:cNvPr id="19" name="内容占位符 2"/>
          <p:cNvSpPr txBox="1"/>
          <p:nvPr/>
        </p:nvSpPr>
        <p:spPr bwMode="auto">
          <a:xfrm>
            <a:off x="1702435" y="4869815"/>
            <a:ext cx="8807450" cy="935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smtClean="0">
                <a:solidFill>
                  <a:schemeClr val="tx1">
                    <a:lumMod val="85000"/>
                    <a:lumOff val="15000"/>
                  </a:schemeClr>
                </a:solidFill>
                <a:sym typeface="+mn-ea"/>
              </a:rPr>
              <a:t>当</a:t>
            </a:r>
            <a:r>
              <a:rPr lang="zh-CN" altLang="en-US" sz="2000" dirty="0">
                <a:solidFill>
                  <a:srgbClr val="0070C0"/>
                </a:solidFill>
                <a:sym typeface="+mn-ea"/>
              </a:rPr>
              <a:t>自定义广播发送消息</a:t>
            </a:r>
            <a:r>
              <a:rPr lang="zh-CN" altLang="en-US" sz="2000" dirty="0">
                <a:solidFill>
                  <a:schemeClr val="tx1">
                    <a:lumMod val="85000"/>
                    <a:lumOff val="15000"/>
                  </a:schemeClr>
                </a:solidFill>
                <a:sym typeface="+mn-ea"/>
              </a:rPr>
              <a:t>时，会</a:t>
            </a:r>
            <a:r>
              <a:rPr lang="zh-CN" altLang="en-US" sz="2000" dirty="0">
                <a:solidFill>
                  <a:srgbClr val="0070C0"/>
                </a:solidFill>
                <a:sym typeface="+mn-ea"/>
              </a:rPr>
              <a:t>储存到公共消息区</a:t>
            </a:r>
            <a:r>
              <a:rPr lang="zh-CN" altLang="en-US" sz="2000" dirty="0">
                <a:solidFill>
                  <a:schemeClr val="tx1">
                    <a:lumMod val="85000"/>
                    <a:lumOff val="15000"/>
                  </a:schemeClr>
                </a:solidFill>
                <a:sym typeface="+mn-ea"/>
              </a:rPr>
              <a:t>中，而公共消息区中如果存在对应的广播接收者，就会及时的接收这条信息。</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918557" y="909516"/>
            <a:ext cx="7888161" cy="5720504"/>
          </a:xfrm>
        </p:spPr>
        <p:txBody>
          <a:bodyPr>
            <a:noAutofit/>
          </a:bodyPr>
          <a:p>
            <a:r>
              <a:rPr lang="zh-CN" altLang="en-US" sz="1600" b="1">
                <a:solidFill>
                  <a:srgbClr val="0070C0"/>
                </a:solidFill>
              </a:rPr>
              <a:t>发送广播</a:t>
            </a:r>
            <a:endParaRPr lang="zh-CN" altLang="en-US" sz="1600" b="1"/>
          </a:p>
          <a:p>
            <a:pPr marL="0" indent="0">
              <a:buNone/>
            </a:pPr>
            <a:r>
              <a:rPr lang="en-US" altLang="zh-CN" sz="1600" b="1"/>
              <a:t>public void send(View view){</a:t>
            </a:r>
            <a:endParaRPr lang="en-US" altLang="zh-CN" sz="1600" b="1"/>
          </a:p>
          <a:p>
            <a:pPr marL="0" indent="0">
              <a:buNone/>
            </a:pPr>
            <a:r>
              <a:rPr lang="en-US" altLang="zh-CN" sz="1600" b="1"/>
              <a:t>       Intent intent=new Intent();</a:t>
            </a:r>
            <a:endParaRPr lang="en-US" altLang="zh-CN" sz="1600" b="1"/>
          </a:p>
          <a:p>
            <a:pPr marL="0" indent="0">
              <a:buNone/>
            </a:pPr>
            <a:r>
              <a:rPr lang="en-US" altLang="zh-CN" sz="1600" b="1"/>
              <a:t>     //</a:t>
            </a:r>
            <a:r>
              <a:rPr lang="zh-CN" altLang="en-US" sz="1600" b="1"/>
              <a:t>定义广播的事件类型</a:t>
            </a:r>
            <a:endParaRPr lang="zh-CN" altLang="en-US" sz="1600" b="1"/>
          </a:p>
          <a:p>
            <a:pPr marL="0" indent="0">
              <a:buNone/>
            </a:pPr>
            <a:r>
              <a:rPr lang="zh-CN" altLang="en-US" sz="1600" b="1"/>
              <a:t>      </a:t>
            </a:r>
            <a:r>
              <a:rPr lang="en-US" altLang="zh-CN" sz="1600" b="1"/>
              <a:t>intent.setAction(“</a:t>
            </a:r>
            <a:r>
              <a:rPr lang="zh-CN" altLang="en-US" sz="1600" b="1">
                <a:solidFill>
                  <a:srgbClr val="0070C0"/>
                </a:solidFill>
                <a:sym typeface="+mn-ea"/>
              </a:rPr>
              <a:t>Open_Rice</a:t>
            </a:r>
            <a:r>
              <a:rPr lang="en-US" altLang="zh-CN" sz="1600" b="1"/>
              <a:t>”);</a:t>
            </a:r>
            <a:endParaRPr lang="en-US" altLang="zh-CN" sz="1600" b="1"/>
          </a:p>
          <a:p>
            <a:pPr marL="0" indent="0">
              <a:buNone/>
            </a:pPr>
            <a:r>
              <a:rPr lang="en-US" altLang="zh-CN" sz="1600" b="1"/>
              <a:t>     //</a:t>
            </a:r>
            <a:r>
              <a:rPr lang="zh-CN" altLang="en-US" sz="1600" b="1"/>
              <a:t>发送广播</a:t>
            </a:r>
            <a:endParaRPr lang="zh-CN" altLang="en-US" sz="1600" b="1"/>
          </a:p>
          <a:p>
            <a:pPr marL="0" indent="0">
              <a:buNone/>
            </a:pPr>
            <a:r>
              <a:rPr lang="zh-CN" altLang="en-US" sz="1600" b="1"/>
              <a:t>      </a:t>
            </a:r>
            <a:r>
              <a:rPr lang="en-US" altLang="zh-CN" sz="1600" b="1"/>
              <a:t>sendBroadcast(intent);</a:t>
            </a:r>
            <a:endParaRPr lang="en-US" altLang="zh-CN" sz="1600" b="1"/>
          </a:p>
          <a:p>
            <a:pPr marL="0" indent="0">
              <a:buNone/>
            </a:pPr>
            <a:r>
              <a:rPr lang="en-US" altLang="zh-CN" sz="1600" b="1"/>
              <a:t>}</a:t>
            </a:r>
            <a:endParaRPr lang="en-US" altLang="zh-CN" sz="1600" b="1"/>
          </a:p>
          <a:p>
            <a:r>
              <a:rPr lang="zh-CN" altLang="en-US" sz="1600" b="1">
                <a:solidFill>
                  <a:srgbClr val="0070C0"/>
                </a:solidFill>
              </a:rPr>
              <a:t>添加广播接收者</a:t>
            </a:r>
            <a:endParaRPr lang="zh-CN" altLang="en-US" sz="1600" b="1"/>
          </a:p>
          <a:p>
            <a:pPr marL="0" indent="0">
              <a:buNone/>
            </a:pPr>
            <a:r>
              <a:rPr lang="en-US" altLang="zh-CN" sz="1600" b="1"/>
              <a:t>public class MyBroadcastReceiver extends BroadcastReceiver {</a:t>
            </a:r>
            <a:endParaRPr lang="en-US" altLang="zh-CN" sz="1600" b="1"/>
          </a:p>
          <a:p>
            <a:pPr marL="0" indent="0">
              <a:buNone/>
            </a:pPr>
            <a:r>
              <a:rPr lang="en-US" altLang="zh-CN" sz="1600" b="1"/>
              <a:t>        @Override</a:t>
            </a:r>
            <a:endParaRPr lang="en-US" altLang="zh-CN" sz="1600" b="1"/>
          </a:p>
          <a:p>
            <a:pPr marL="0" indent="0">
              <a:buNone/>
            </a:pPr>
            <a:r>
              <a:rPr lang="en-US" altLang="zh-CN" sz="1600" b="1"/>
              <a:t>       public void onReceive(Context context, Intent intent) {</a:t>
            </a:r>
            <a:endParaRPr lang="en-US" altLang="zh-CN" sz="1600" b="1"/>
          </a:p>
          <a:p>
            <a:pPr marL="0" indent="0">
              <a:buNone/>
            </a:pPr>
            <a:r>
              <a:rPr lang="en-US" altLang="zh-CN" sz="1600" b="1"/>
              <a:t>       }</a:t>
            </a:r>
            <a:endParaRPr lang="en-US" altLang="zh-CN" sz="1600" b="1"/>
          </a:p>
          <a:p>
            <a:pPr marL="0" indent="0">
              <a:buNone/>
            </a:pPr>
            <a:r>
              <a:rPr lang="en-US" altLang="zh-CN" sz="1600" b="1"/>
              <a:t>}</a:t>
            </a:r>
            <a:endParaRPr lang="en-US" altLang="zh-CN" sz="1600" b="1"/>
          </a:p>
          <a:p>
            <a:r>
              <a:rPr lang="zh-CN" altLang="en-US" sz="1600" b="1">
                <a:solidFill>
                  <a:srgbClr val="0070C0"/>
                </a:solidFill>
                <a:sym typeface="+mn-ea"/>
              </a:rPr>
              <a:t>实例化广播接收者和注册</a:t>
            </a:r>
            <a:endParaRPr lang="en-US" altLang="zh-CN" sz="1600" b="1"/>
          </a:p>
          <a:p>
            <a:pPr marL="0" algn="l">
              <a:buNone/>
            </a:pPr>
            <a:r>
              <a:rPr lang="zh-CN" altLang="en-US" sz="1600" b="1">
                <a:solidFill>
                  <a:schemeClr val="tx1"/>
                </a:solidFill>
              </a:rPr>
              <a:t>receiver = new MyBroadcastReceiver();      // 实例化广播接收者</a:t>
            </a:r>
            <a:endParaRPr lang="zh-CN" altLang="en-US" sz="1600" b="1">
              <a:solidFill>
                <a:schemeClr val="tx1"/>
              </a:solidFill>
            </a:endParaRPr>
          </a:p>
          <a:p>
            <a:pPr marL="0" algn="l">
              <a:buNone/>
            </a:pPr>
            <a:r>
              <a:rPr lang="zh-CN" altLang="en-US" sz="1600" b="1">
                <a:solidFill>
                  <a:schemeClr val="tx1"/>
                </a:solidFill>
              </a:rPr>
              <a:t>        String action = "Open_Rice";</a:t>
            </a:r>
            <a:endParaRPr lang="zh-CN" altLang="en-US" sz="1600" b="1">
              <a:solidFill>
                <a:schemeClr val="tx1"/>
              </a:solidFill>
            </a:endParaRPr>
          </a:p>
          <a:p>
            <a:pPr marL="0" algn="l">
              <a:buNone/>
            </a:pPr>
            <a:r>
              <a:rPr lang="zh-CN" altLang="en-US" sz="1600" b="1">
                <a:solidFill>
                  <a:schemeClr val="tx1"/>
                </a:solidFill>
              </a:rPr>
              <a:t>        IntentFilter intentFilter = new IntentFilter(action);</a:t>
            </a:r>
            <a:endParaRPr lang="zh-CN" altLang="en-US" sz="1600" b="1">
              <a:solidFill>
                <a:schemeClr val="tx1"/>
              </a:solidFill>
            </a:endParaRPr>
          </a:p>
          <a:p>
            <a:pPr marL="0" algn="l">
              <a:buNone/>
            </a:pPr>
            <a:r>
              <a:rPr lang="zh-CN" altLang="en-US" sz="1600" b="1">
                <a:solidFill>
                  <a:schemeClr val="tx1"/>
                </a:solidFill>
              </a:rPr>
              <a:t>        registerReceiver(receiver, intentFilter); //注册广播接收者</a:t>
            </a:r>
            <a:endParaRPr lang="zh-CN" altLang="en-US" sz="1600" b="1">
              <a:solidFill>
                <a:schemeClr val="tx1"/>
              </a:solidFill>
            </a:endParaRPr>
          </a:p>
        </p:txBody>
      </p:sp>
      <p:sp>
        <p:nvSpPr>
          <p:cNvPr id="3" name="标题 2"/>
          <p:cNvSpPr>
            <a:spLocks noGrp="1"/>
          </p:cNvSpPr>
          <p:nvPr>
            <p:ph type="title"/>
          </p:nvPr>
        </p:nvSpPr>
        <p:spPr>
          <a:xfrm>
            <a:off x="609600" y="116840"/>
            <a:ext cx="8767445" cy="867410"/>
          </a:xfrm>
        </p:spPr>
        <p:txBody>
          <a:bodyPr/>
          <a:p>
            <a:r>
              <a:rPr lang="en-US" altLang="zh-CN" sz="3600" b="1">
                <a:solidFill>
                  <a:srgbClr val="006BA9"/>
                </a:solidFill>
                <a:sym typeface="宋体" panose="02010600030101010101" pitchFamily="2" charset="-122"/>
              </a:rPr>
              <a:t>7.3.1 </a:t>
            </a:r>
            <a:r>
              <a:rPr lang="zh-CN" altLang="en-US" sz="3600" b="1">
                <a:solidFill>
                  <a:srgbClr val="006BA9"/>
                </a:solidFill>
                <a:sym typeface="宋体" panose="02010600030101010101" pitchFamily="2" charset="-122"/>
              </a:rPr>
              <a:t>自定义广播的发送与接收</a:t>
            </a:r>
            <a:endParaRPr lang="zh-CN" altLang="en-US" sz="3600" b="1">
              <a:solidFill>
                <a:srgbClr val="006BA9"/>
              </a:solidFill>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850280"/>
            <a:ext cx="9793088" cy="922020"/>
          </a:xfrm>
          <a:prstGeom prst="rect">
            <a:avLst/>
          </a:prstGeom>
        </p:spPr>
        <p:txBody>
          <a:bodyPr wrap="square">
            <a:spAutoFit/>
          </a:bodyPr>
          <a:lstStyle/>
          <a:p>
            <a:pPr>
              <a:lnSpc>
                <a:spcPct val="150000"/>
              </a:lnSpc>
            </a:pPr>
            <a:r>
              <a:rPr sz="1800">
                <a:latin typeface="微软雅黑" panose="020B0503020204020204" pitchFamily="34" charset="-122"/>
                <a:ea typeface="微软雅黑" panose="020B0503020204020204" pitchFamily="34" charset="-122"/>
              </a:rPr>
              <a:t>本节将通过一个饭堂小广播发送吃饭信号的案例来演示</a:t>
            </a:r>
            <a:r>
              <a:rPr sz="1800">
                <a:solidFill>
                  <a:srgbClr val="0070C0"/>
                </a:solidFill>
                <a:latin typeface="微软雅黑" panose="020B0503020204020204" pitchFamily="34" charset="-122"/>
                <a:ea typeface="微软雅黑" panose="020B0503020204020204" pitchFamily="34" charset="-122"/>
              </a:rPr>
              <a:t>自定义广播的发送和接收</a:t>
            </a:r>
            <a:r>
              <a:rPr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293756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296861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2927350"/>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搭建界面布局：</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3869928"/>
            <a:ext cx="1851025" cy="36830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实现界面功能：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338439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4291360"/>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646805" y="1556385"/>
            <a:ext cx="4298315" cy="1844675"/>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CanteenRadio</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指定包名</a:t>
            </a:r>
            <a:r>
              <a:rPr lang="zh-CN" altLang="en-US" sz="160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cn.itcast.canteenradio</a:t>
            </a:r>
            <a:endPar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导入界面图片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放置界面控件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修改默认标题栏名称</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3867746"/>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3898802"/>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2034300" y="4819355"/>
            <a:ext cx="1728193"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运行程序：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76435" y="5258187"/>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532333" y="491686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4"/>
          <p:cNvSpPr txBox="1">
            <a:spLocks noChangeArrowheads="1"/>
          </p:cNvSpPr>
          <p:nvPr/>
        </p:nvSpPr>
        <p:spPr bwMode="auto">
          <a:xfrm>
            <a:off x="1573708" y="494791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7.3.2</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实战演练—饭堂小广播</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 name="图片 19" descr="图片1"/>
          <p:cNvPicPr>
            <a:picLocks noChangeAspect="1"/>
          </p:cNvPicPr>
          <p:nvPr/>
        </p:nvPicPr>
        <p:blipFill>
          <a:blip r:embed="rId1"/>
          <a:stretch>
            <a:fillRect/>
          </a:stretch>
        </p:blipFill>
        <p:spPr>
          <a:xfrm>
            <a:off x="8759190" y="1485265"/>
            <a:ext cx="2947591" cy="4676400"/>
          </a:xfrm>
          <a:prstGeom prst="rect">
            <a:avLst/>
          </a:prstGeom>
          <a:ln>
            <a:solidFill>
              <a:schemeClr val="tx1">
                <a:lumMod val="50000"/>
                <a:lumOff val="50000"/>
              </a:schemeClr>
            </a:solidFill>
          </a:ln>
        </p:spPr>
      </p:pic>
      <p:sp>
        <p:nvSpPr>
          <p:cNvPr id="28" name="矩形 27"/>
          <p:cNvSpPr/>
          <p:nvPr/>
        </p:nvSpPr>
        <p:spPr>
          <a:xfrm>
            <a:off x="3646805" y="3487420"/>
            <a:ext cx="4298315" cy="769620"/>
          </a:xfrm>
          <a:prstGeom prst="rect">
            <a:avLst/>
          </a:prstGeom>
        </p:spPr>
        <p:txBody>
          <a:bodyPr wrap="square">
            <a:spAutoFit/>
          </a:bodyPr>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创建广播接收者MyBroadcastReceiver</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实现发送开饭消息的广播功能</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646805" y="4481830"/>
            <a:ext cx="4298315" cy="769620"/>
          </a:xfrm>
          <a:prstGeom prst="rect">
            <a:avLst/>
          </a:prstGeom>
        </p:spPr>
        <p:txBody>
          <a:bodyPr wrap="square">
            <a:spAutoFit/>
          </a:bodyPr>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点击喇叭图片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2" grpId="0"/>
      <p:bldP spid="14" grpId="0" bldLvl="0" animBg="1"/>
      <p:bldP spid="15" grpId="0"/>
      <p:bldP spid="28"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7.3.2</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实战演练—饭堂小广播</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descr="图片2"/>
          <p:cNvPicPr>
            <a:picLocks noChangeAspect="1"/>
          </p:cNvPicPr>
          <p:nvPr/>
        </p:nvPicPr>
        <p:blipFill>
          <a:blip r:embed="rId1"/>
          <a:stretch>
            <a:fillRect/>
          </a:stretch>
        </p:blipFill>
        <p:spPr>
          <a:xfrm>
            <a:off x="3286760" y="1485265"/>
            <a:ext cx="2277456" cy="3600000"/>
          </a:xfrm>
          <a:prstGeom prst="rect">
            <a:avLst/>
          </a:prstGeom>
          <a:ln>
            <a:solidFill>
              <a:schemeClr val="tx1">
                <a:lumMod val="50000"/>
                <a:lumOff val="50000"/>
              </a:schemeClr>
            </a:solidFill>
          </a:ln>
        </p:spPr>
      </p:pic>
      <p:pic>
        <p:nvPicPr>
          <p:cNvPr id="3" name="图片 2" descr="图片3"/>
          <p:cNvPicPr>
            <a:picLocks noChangeAspect="1"/>
          </p:cNvPicPr>
          <p:nvPr/>
        </p:nvPicPr>
        <p:blipFill>
          <a:blip r:embed="rId2"/>
          <a:stretch>
            <a:fillRect/>
          </a:stretch>
        </p:blipFill>
        <p:spPr>
          <a:xfrm>
            <a:off x="6527165" y="1485265"/>
            <a:ext cx="2269123" cy="3600000"/>
          </a:xfrm>
          <a:prstGeom prst="rect">
            <a:avLst/>
          </a:prstGeom>
          <a:ln>
            <a:solidFill>
              <a:schemeClr val="tx1">
                <a:lumMod val="65000"/>
                <a:lumOff val="35000"/>
              </a:schemeClr>
            </a:solidFill>
          </a:ln>
        </p:spPr>
      </p:pic>
      <p:pic>
        <p:nvPicPr>
          <p:cNvPr id="4" name="图片 3" descr="图片4"/>
          <p:cNvPicPr>
            <a:picLocks noChangeAspect="1"/>
          </p:cNvPicPr>
          <p:nvPr/>
        </p:nvPicPr>
        <p:blipFill>
          <a:blip r:embed="rId3"/>
          <a:stretch>
            <a:fillRect/>
          </a:stretch>
        </p:blipFill>
        <p:spPr>
          <a:xfrm>
            <a:off x="1990725" y="2637155"/>
            <a:ext cx="796861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txBox="1"/>
          <p:nvPr/>
        </p:nvSpPr>
        <p:spPr bwMode="auto">
          <a:xfrm>
            <a:off x="1414145" y="1053465"/>
            <a:ext cx="9655810" cy="935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系统提供了</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两种广播类型</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有序广播和无序广播</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，开发者可根据需求为程序设置不同的广播类型。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extBox 13"/>
          <p:cNvSpPr txBox="1">
            <a:spLocks noChangeArrowheads="1"/>
          </p:cNvSpPr>
          <p:nvPr/>
        </p:nvSpPr>
        <p:spPr bwMode="auto">
          <a:xfrm>
            <a:off x="2165033" y="2565157"/>
            <a:ext cx="1627737" cy="954161"/>
          </a:xfrm>
          <a:prstGeom prst="rect">
            <a:avLst/>
          </a:prstGeom>
          <a:gradFill rotWithShape="0">
            <a:gsLst>
              <a:gs pos="0">
                <a:srgbClr val="00B0F0"/>
              </a:gs>
              <a:gs pos="50000">
                <a:srgbClr val="00B0F0"/>
              </a:gs>
              <a:gs pos="100000">
                <a:srgbClr val="9FD8FF"/>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无序广播</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折角形 6"/>
          <p:cNvSpPr/>
          <p:nvPr/>
        </p:nvSpPr>
        <p:spPr bwMode="auto">
          <a:xfrm>
            <a:off x="3792220" y="2565157"/>
            <a:ext cx="5926138" cy="939800"/>
          </a:xfrm>
          <a:prstGeom prst="foldedCorner">
            <a:avLst/>
          </a:pr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rPr>
              <a:t>无序广播是完全异步执行，发送广播时所有监听这个广播的广播接收者都会接收到此消息，但接收的顺序不确定。</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折角形 7"/>
          <p:cNvSpPr/>
          <p:nvPr/>
        </p:nvSpPr>
        <p:spPr bwMode="auto">
          <a:xfrm>
            <a:off x="3793808" y="3849913"/>
            <a:ext cx="5925600" cy="95408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a:solidFill>
                  <a:schemeClr val="tx1"/>
                </a:solidFill>
                <a:latin typeface="微软雅黑" panose="020B0503020204020204" pitchFamily="34" charset="-122"/>
                <a:ea typeface="微软雅黑" panose="020B0503020204020204" pitchFamily="34" charset="-122"/>
              </a:rPr>
              <a:t>按照接收</a:t>
            </a:r>
            <a:r>
              <a:rPr lang="zh-CN" altLang="en-US" sz="1600" dirty="0" smtClean="0">
                <a:solidFill>
                  <a:schemeClr val="tx1"/>
                </a:solidFill>
                <a:latin typeface="微软雅黑" panose="020B0503020204020204" pitchFamily="34" charset="-122"/>
                <a:ea typeface="微软雅黑" panose="020B0503020204020204" pitchFamily="34" charset="-122"/>
              </a:rPr>
              <a:t>者的优</a:t>
            </a:r>
            <a:r>
              <a:rPr lang="zh-CN" altLang="en-US" sz="1600" dirty="0">
                <a:solidFill>
                  <a:schemeClr val="tx1"/>
                </a:solidFill>
                <a:latin typeface="微软雅黑" panose="020B0503020204020204" pitchFamily="34" charset="-122"/>
                <a:ea typeface="微软雅黑" panose="020B0503020204020204" pitchFamily="34" charset="-122"/>
              </a:rPr>
              <a:t>先</a:t>
            </a:r>
            <a:r>
              <a:rPr lang="zh-CN" altLang="en-US" sz="1600" dirty="0" smtClean="0">
                <a:solidFill>
                  <a:schemeClr val="tx1"/>
                </a:solidFill>
                <a:latin typeface="微软雅黑" panose="020B0503020204020204" pitchFamily="34" charset="-122"/>
                <a:ea typeface="微软雅黑" panose="020B0503020204020204" pitchFamily="34" charset="-122"/>
              </a:rPr>
              <a:t>级接</a:t>
            </a:r>
            <a:r>
              <a:rPr lang="zh-CN" altLang="en-US" sz="1600" dirty="0">
                <a:solidFill>
                  <a:schemeClr val="tx1"/>
                </a:solidFill>
                <a:latin typeface="微软雅黑" panose="020B0503020204020204" pitchFamily="34" charset="-122"/>
                <a:ea typeface="微软雅黑" panose="020B0503020204020204" pitchFamily="34" charset="-122"/>
              </a:rPr>
              <a:t>收，</a:t>
            </a:r>
            <a:r>
              <a:rPr lang="zh-CN" altLang="en-US" sz="1600" dirty="0" smtClean="0">
                <a:solidFill>
                  <a:schemeClr val="tx1"/>
                </a:solidFill>
                <a:latin typeface="微软雅黑" panose="020B0503020204020204" pitchFamily="34" charset="-122"/>
                <a:ea typeface="微软雅黑" panose="020B0503020204020204" pitchFamily="34" charset="-122"/>
              </a:rPr>
              <a:t>只有</a:t>
            </a:r>
            <a:r>
              <a:rPr lang="zh-CN" altLang="en-US" sz="1600" dirty="0">
                <a:solidFill>
                  <a:schemeClr val="tx1"/>
                </a:solidFill>
                <a:latin typeface="微软雅黑" panose="020B0503020204020204" pitchFamily="34" charset="-122"/>
                <a:ea typeface="微软雅黑" panose="020B0503020204020204" pitchFamily="34" charset="-122"/>
              </a:rPr>
              <a:t>一个广播接收者能接</a:t>
            </a:r>
            <a:r>
              <a:rPr lang="zh-CN" altLang="en-US" sz="1600" dirty="0" smtClean="0">
                <a:solidFill>
                  <a:schemeClr val="tx1"/>
                </a:solidFill>
                <a:latin typeface="微软雅黑" panose="020B0503020204020204" pitchFamily="34" charset="-122"/>
                <a:ea typeface="微软雅黑" panose="020B0503020204020204" pitchFamily="34" charset="-122"/>
              </a:rPr>
              <a:t>收消</a:t>
            </a:r>
            <a:r>
              <a:rPr lang="zh-CN" altLang="en-US" sz="1600" dirty="0">
                <a:solidFill>
                  <a:schemeClr val="tx1"/>
                </a:solidFill>
                <a:latin typeface="微软雅黑" panose="020B0503020204020204" pitchFamily="34" charset="-122"/>
                <a:ea typeface="微软雅黑" panose="020B0503020204020204" pitchFamily="34" charset="-122"/>
              </a:rPr>
              <a:t>息，在此广播接收者中逻辑执行完</a:t>
            </a:r>
            <a:r>
              <a:rPr lang="zh-CN" altLang="en-US" sz="1600" dirty="0" smtClean="0">
                <a:solidFill>
                  <a:schemeClr val="tx1"/>
                </a:solidFill>
                <a:latin typeface="微软雅黑" panose="020B0503020204020204" pitchFamily="34" charset="-122"/>
                <a:ea typeface="微软雅黑" panose="020B0503020204020204" pitchFamily="34" charset="-122"/>
              </a:rPr>
              <a:t>毕后，才</a:t>
            </a:r>
            <a:r>
              <a:rPr lang="zh-CN" altLang="en-US" sz="1600" dirty="0">
                <a:solidFill>
                  <a:schemeClr val="tx1"/>
                </a:solidFill>
                <a:latin typeface="微软雅黑" panose="020B0503020204020204" pitchFamily="34" charset="-122"/>
                <a:ea typeface="微软雅黑" panose="020B0503020204020204" pitchFamily="34" charset="-122"/>
              </a:rPr>
              <a:t>会继续传递。</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9" name="TextBox 8"/>
          <p:cNvSpPr txBox="1">
            <a:spLocks noChangeArrowheads="1"/>
          </p:cNvSpPr>
          <p:nvPr/>
        </p:nvSpPr>
        <p:spPr bwMode="auto">
          <a:xfrm>
            <a:off x="2165033" y="3849913"/>
            <a:ext cx="1628231" cy="954095"/>
          </a:xfrm>
          <a:prstGeom prst="rect">
            <a:avLst/>
          </a:prstGeom>
          <a:gradFill rotWithShape="0">
            <a:gsLst>
              <a:gs pos="0">
                <a:srgbClr val="008DF6"/>
              </a:gs>
              <a:gs pos="50000">
                <a:srgbClr val="00B0F0"/>
              </a:gs>
              <a:gs pos="100000">
                <a:srgbClr val="9FD8FF"/>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2400" b="1" dirty="0">
                <a:solidFill>
                  <a:schemeClr val="bg1"/>
                </a:solidFill>
                <a:latin typeface="微软雅黑" panose="020B0503020204020204" pitchFamily="34" charset="-122"/>
                <a:ea typeface="微软雅黑" panose="020B0503020204020204" pitchFamily="34" charset="-122"/>
              </a:rPr>
              <a:t>有</a:t>
            </a:r>
            <a:r>
              <a:rPr lang="zh-CN" altLang="en-US" sz="2400" b="1" dirty="0" smtClean="0">
                <a:solidFill>
                  <a:schemeClr val="bg1"/>
                </a:solidFill>
                <a:latin typeface="微软雅黑" panose="020B0503020204020204" pitchFamily="34" charset="-122"/>
                <a:ea typeface="微软雅黑" panose="020B0503020204020204" pitchFamily="34" charset="-122"/>
              </a:rPr>
              <a:t>序广播</a:t>
            </a:r>
            <a:endParaRPr lang="zh-CN" altLang="en-US" sz="2400" b="1" dirty="0">
              <a:solidFill>
                <a:schemeClr val="bg1"/>
              </a:solidFill>
              <a:latin typeface="微软雅黑" panose="020B0503020204020204" pitchFamily="34" charset="-122"/>
              <a:ea typeface="微软雅黑" panose="020B0503020204020204" pitchFamily="34" charset="-122"/>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bwMode="auto">
          <a:xfrm>
            <a:off x="3573780" y="3873590"/>
            <a:ext cx="1800000" cy="540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wrap="square" anchor="ctr">
            <a:spAutoFit/>
          </a:bodyPr>
          <a:p>
            <a:pPr algn="ctr"/>
            <a:r>
              <a:rPr lang="zh-CN" altLang="en-US" sz="2000" dirty="0">
                <a:solidFill>
                  <a:schemeClr val="bg1"/>
                </a:solidFill>
                <a:latin typeface="微软雅黑" panose="020B0503020204020204" pitchFamily="34" charset="-122"/>
                <a:ea typeface="微软雅黑" panose="020B0503020204020204" pitchFamily="34" charset="-122"/>
              </a:rPr>
              <a:t>发送广播</a:t>
            </a:r>
            <a:endParaRPr lang="zh-CN" altLang="en-US" sz="2000" dirty="0">
              <a:solidFill>
                <a:schemeClr val="bg1"/>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bwMode="auto">
          <a:xfrm>
            <a:off x="5537835" y="4144010"/>
            <a:ext cx="700405" cy="190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5537835" y="4315460"/>
            <a:ext cx="700405" cy="55054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5537835" y="3425825"/>
            <a:ext cx="700405" cy="53086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圆角矩形 18"/>
          <p:cNvSpPr/>
          <p:nvPr/>
        </p:nvSpPr>
        <p:spPr bwMode="auto">
          <a:xfrm>
            <a:off x="6313260" y="3210204"/>
            <a:ext cx="1620000" cy="432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圆角矩形 19"/>
          <p:cNvSpPr/>
          <p:nvPr/>
        </p:nvSpPr>
        <p:spPr bwMode="auto">
          <a:xfrm>
            <a:off x="6309450" y="3965206"/>
            <a:ext cx="1620000" cy="40815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圆角矩形 20"/>
          <p:cNvSpPr/>
          <p:nvPr/>
        </p:nvSpPr>
        <p:spPr bwMode="auto">
          <a:xfrm>
            <a:off x="6310720" y="4707839"/>
            <a:ext cx="1620000" cy="40815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原创设计师QQ598969553          _3"/>
          <p:cNvSpPr/>
          <p:nvPr/>
        </p:nvSpPr>
        <p:spPr>
          <a:xfrm>
            <a:off x="1703070" y="1413510"/>
            <a:ext cx="8873490" cy="4648200"/>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原创设计师QQ598969553          _6"/>
          <p:cNvSpPr/>
          <p:nvPr/>
        </p:nvSpPr>
        <p:spPr>
          <a:xfrm>
            <a:off x="2568575" y="1136650"/>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无序广播</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2063115" y="1753870"/>
            <a:ext cx="8265160" cy="1014730"/>
          </a:xfrm>
          <a:prstGeom prst="rect">
            <a:avLst/>
          </a:prstGeom>
          <a:noFill/>
          <a:ln w="9525">
            <a:noFill/>
          </a:ln>
        </p:spPr>
        <p:txBody>
          <a:bodyPr wrap="square">
            <a:spAutoFit/>
          </a:bodyPr>
          <a:p>
            <a:pPr indent="0">
              <a:lnSpc>
                <a:spcPct val="150000"/>
              </a:lnSpc>
            </a:pPr>
            <a:r>
              <a:rPr lang="zh-CN" sz="2000" b="0">
                <a:solidFill>
                  <a:srgbClr val="0070C0"/>
                </a:solidFill>
                <a:latin typeface="微软雅黑" panose="020B0503020204020204" pitchFamily="34" charset="-122"/>
                <a:ea typeface="微软雅黑" panose="020B0503020204020204" pitchFamily="34" charset="-122"/>
              </a:rPr>
              <a:t>无序广播</a:t>
            </a:r>
            <a:r>
              <a:rPr lang="zh-CN" sz="2000" b="0">
                <a:latin typeface="微软雅黑" panose="020B0503020204020204" pitchFamily="34" charset="-122"/>
                <a:ea typeface="微软雅黑" panose="020B0503020204020204" pitchFamily="34" charset="-122"/>
              </a:rPr>
              <a:t>的</a:t>
            </a:r>
            <a:r>
              <a:rPr lang="zh-CN" sz="2000" b="0">
                <a:solidFill>
                  <a:srgbClr val="0070C0"/>
                </a:solidFill>
                <a:latin typeface="微软雅黑" panose="020B0503020204020204" pitchFamily="34" charset="-122"/>
                <a:ea typeface="微软雅黑" panose="020B0503020204020204" pitchFamily="34" charset="-122"/>
              </a:rPr>
              <a:t>效率</a:t>
            </a:r>
            <a:r>
              <a:rPr lang="zh-CN" sz="2000" b="0">
                <a:latin typeface="微软雅黑" panose="020B0503020204020204" pitchFamily="34" charset="-122"/>
                <a:ea typeface="微软雅黑" panose="020B0503020204020204" pitchFamily="34" charset="-122"/>
              </a:rPr>
              <a:t>比较</a:t>
            </a:r>
            <a:r>
              <a:rPr lang="zh-CN" sz="2000" b="0">
                <a:solidFill>
                  <a:srgbClr val="0070C0"/>
                </a:solidFill>
                <a:latin typeface="微软雅黑" panose="020B0503020204020204" pitchFamily="34" charset="-122"/>
                <a:ea typeface="微软雅黑" panose="020B0503020204020204" pitchFamily="34" charset="-122"/>
              </a:rPr>
              <a:t>高</a:t>
            </a:r>
            <a:r>
              <a:rPr lang="zh-CN" sz="2000" b="0">
                <a:latin typeface="微软雅黑" panose="020B0503020204020204" pitchFamily="34" charset="-122"/>
                <a:ea typeface="微软雅黑" panose="020B0503020204020204" pitchFamily="34" charset="-122"/>
              </a:rPr>
              <a:t>，但</a:t>
            </a:r>
            <a:r>
              <a:rPr lang="zh-CN" sz="2000" b="0">
                <a:solidFill>
                  <a:srgbClr val="0070C0"/>
                </a:solidFill>
                <a:latin typeface="微软雅黑" panose="020B0503020204020204" pitchFamily="34" charset="-122"/>
                <a:ea typeface="微软雅黑" panose="020B0503020204020204" pitchFamily="34" charset="-122"/>
              </a:rPr>
              <a:t>无法被拦截</a:t>
            </a:r>
            <a:r>
              <a:rPr lang="zh-CN" sz="2000" b="0">
                <a:latin typeface="微软雅黑" panose="020B0503020204020204" pitchFamily="34" charset="-122"/>
                <a:ea typeface="微软雅黑" panose="020B0503020204020204" pitchFamily="34" charset="-122"/>
              </a:rPr>
              <a:t>，当发送一条广播消息时，所有的广播接收者都会接收到此消息。</a:t>
            </a:r>
            <a:r>
              <a:rPr lang="zh-CN" sz="2000" b="0">
                <a:solidFill>
                  <a:srgbClr val="0070C0"/>
                </a:solidFill>
                <a:latin typeface="微软雅黑" panose="020B0503020204020204" pitchFamily="34" charset="-122"/>
                <a:ea typeface="微软雅黑" panose="020B0503020204020204" pitchFamily="34" charset="-122"/>
              </a:rPr>
              <a:t>无序广播的工作流程</a:t>
            </a:r>
            <a:r>
              <a:rPr lang="zh-CN" sz="2000" b="0">
                <a:latin typeface="微软雅黑" panose="020B0503020204020204" pitchFamily="34" charset="-122"/>
                <a:ea typeface="微软雅黑" panose="020B0503020204020204" pitchFamily="34" charset="-122"/>
              </a:rPr>
              <a:t>如下：</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500"/>
                                        <p:tgtEl>
                                          <p:spTgt spid="19"/>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9" grpId="0" bldLvl="0" animBg="1"/>
      <p:bldP spid="20" grpId="0" bldLvl="0" animBg="1"/>
      <p:bldP spid="2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原创设计师QQ598969553          _3"/>
          <p:cNvSpPr/>
          <p:nvPr/>
        </p:nvSpPr>
        <p:spPr>
          <a:xfrm>
            <a:off x="1703070" y="1413510"/>
            <a:ext cx="8745855" cy="424243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原创设计师QQ598969553          _6"/>
          <p:cNvSpPr/>
          <p:nvPr/>
        </p:nvSpPr>
        <p:spPr>
          <a:xfrm>
            <a:off x="2568575" y="1136650"/>
            <a:ext cx="1663700"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有序广播</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2063115" y="1753870"/>
            <a:ext cx="8265160" cy="1014730"/>
          </a:xfrm>
          <a:prstGeom prst="rect">
            <a:avLst/>
          </a:prstGeom>
          <a:noFill/>
          <a:ln w="9525">
            <a:noFill/>
          </a:ln>
        </p:spPr>
        <p:txBody>
          <a:bodyPr wrap="square">
            <a:spAutoFit/>
          </a:bodyPr>
          <a:p>
            <a:pPr indent="0">
              <a:lnSpc>
                <a:spcPct val="150000"/>
              </a:lnSpc>
            </a:pPr>
            <a:r>
              <a:rPr lang="zh-CN" sz="2000" b="0">
                <a:latin typeface="微软雅黑" panose="020B0503020204020204" pitchFamily="34" charset="-122"/>
                <a:ea typeface="微软雅黑" panose="020B0503020204020204" pitchFamily="34" charset="-122"/>
              </a:rPr>
              <a:t>相比无序广播，</a:t>
            </a:r>
            <a:r>
              <a:rPr lang="zh-CN" sz="2000" b="0">
                <a:solidFill>
                  <a:srgbClr val="0070C0"/>
                </a:solidFill>
                <a:latin typeface="微软雅黑" panose="020B0503020204020204" pitchFamily="34" charset="-122"/>
                <a:ea typeface="微软雅黑" panose="020B0503020204020204" pitchFamily="34" charset="-122"/>
              </a:rPr>
              <a:t>有序广播</a:t>
            </a:r>
            <a:r>
              <a:rPr lang="zh-CN" sz="2000" b="0">
                <a:latin typeface="微软雅黑" panose="020B0503020204020204" pitchFamily="34" charset="-122"/>
                <a:ea typeface="微软雅黑" panose="020B0503020204020204" pitchFamily="34" charset="-122"/>
              </a:rPr>
              <a:t>的广播</a:t>
            </a:r>
            <a:r>
              <a:rPr lang="zh-CN" sz="2000" b="0">
                <a:solidFill>
                  <a:srgbClr val="0070C0"/>
                </a:solidFill>
                <a:latin typeface="微软雅黑" panose="020B0503020204020204" pitchFamily="34" charset="-122"/>
                <a:ea typeface="微软雅黑" panose="020B0503020204020204" pitchFamily="34" charset="-122"/>
              </a:rPr>
              <a:t>效率较低</a:t>
            </a:r>
            <a:r>
              <a:rPr lang="zh-CN" sz="2000" b="0">
                <a:latin typeface="微软雅黑" panose="020B0503020204020204" pitchFamily="34" charset="-122"/>
                <a:ea typeface="微软雅黑" panose="020B0503020204020204" pitchFamily="34" charset="-122"/>
              </a:rPr>
              <a:t>，但此类型是</a:t>
            </a:r>
            <a:r>
              <a:rPr lang="zh-CN" sz="2000" b="0">
                <a:solidFill>
                  <a:srgbClr val="0070C0"/>
                </a:solidFill>
                <a:latin typeface="微软雅黑" panose="020B0503020204020204" pitchFamily="34" charset="-122"/>
                <a:ea typeface="微软雅黑" panose="020B0503020204020204" pitchFamily="34" charset="-122"/>
              </a:rPr>
              <a:t>有先后顺序</a:t>
            </a:r>
            <a:r>
              <a:rPr lang="zh-CN" sz="2000" b="0">
                <a:latin typeface="微软雅黑" panose="020B0503020204020204" pitchFamily="34" charset="-122"/>
                <a:ea typeface="微软雅黑" panose="020B0503020204020204" pitchFamily="34" charset="-122"/>
              </a:rPr>
              <a:t>的，并</a:t>
            </a:r>
            <a:r>
              <a:rPr lang="zh-CN" sz="2000" b="0">
                <a:solidFill>
                  <a:srgbClr val="0070C0"/>
                </a:solidFill>
                <a:latin typeface="微软雅黑" panose="020B0503020204020204" pitchFamily="34" charset="-122"/>
                <a:ea typeface="微软雅黑" panose="020B0503020204020204" pitchFamily="34" charset="-122"/>
              </a:rPr>
              <a:t>可被拦截</a:t>
            </a:r>
            <a:r>
              <a:rPr lang="zh-CN" sz="2000" b="0">
                <a:latin typeface="微软雅黑" panose="020B0503020204020204" pitchFamily="34" charset="-122"/>
                <a:ea typeface="微软雅黑" panose="020B0503020204020204" pitchFamily="34" charset="-122"/>
              </a:rPr>
              <a:t>。</a:t>
            </a:r>
            <a:r>
              <a:rPr lang="zh-CN" sz="2000" b="0">
                <a:solidFill>
                  <a:srgbClr val="0070C0"/>
                </a:solidFill>
                <a:latin typeface="微软雅黑" panose="020B0503020204020204" pitchFamily="34" charset="-122"/>
                <a:ea typeface="微软雅黑" panose="020B0503020204020204" pitchFamily="34" charset="-122"/>
              </a:rPr>
              <a:t>有</a:t>
            </a:r>
            <a:r>
              <a:rPr lang="zh-CN" sz="2000" b="0">
                <a:solidFill>
                  <a:srgbClr val="0070C0"/>
                </a:solidFill>
                <a:latin typeface="微软雅黑" panose="020B0503020204020204" pitchFamily="34" charset="-122"/>
                <a:ea typeface="微软雅黑" panose="020B0503020204020204" pitchFamily="34" charset="-122"/>
              </a:rPr>
              <a:t>序广播的工作流程</a:t>
            </a:r>
            <a:r>
              <a:rPr lang="zh-CN" sz="2000" b="0">
                <a:latin typeface="微软雅黑" panose="020B0503020204020204" pitchFamily="34" charset="-122"/>
                <a:ea typeface="微软雅黑" panose="020B0503020204020204" pitchFamily="34" charset="-122"/>
              </a:rPr>
              <a:t>如下：</a:t>
            </a:r>
            <a:endParaRPr lang="zh-CN" altLang="en-US" sz="2000">
              <a:latin typeface="微软雅黑" panose="020B0503020204020204" pitchFamily="34" charset="-122"/>
              <a:ea typeface="微软雅黑" panose="020B0503020204020204" pitchFamily="34" charset="-122"/>
            </a:endParaRPr>
          </a:p>
        </p:txBody>
      </p:sp>
      <p:sp>
        <p:nvSpPr>
          <p:cNvPr id="3" name="圆角矩形 2"/>
          <p:cNvSpPr/>
          <p:nvPr/>
        </p:nvSpPr>
        <p:spPr bwMode="auto">
          <a:xfrm>
            <a:off x="1949450" y="3599597"/>
            <a:ext cx="1366520" cy="432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wrap="square"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rPr>
              <a:t>发送广播</a:t>
            </a:r>
            <a:endParaRPr lang="zh-CN" altLang="en-US" sz="1800" dirty="0">
              <a:solidFill>
                <a:schemeClr val="bg1"/>
              </a:solidFill>
              <a:latin typeface="微软雅黑" panose="020B0503020204020204" pitchFamily="34" charset="-122"/>
              <a:ea typeface="微软雅黑" panose="020B0503020204020204" pitchFamily="34" charset="-122"/>
            </a:endParaRPr>
          </a:p>
        </p:txBody>
      </p:sp>
      <p:cxnSp>
        <p:nvCxnSpPr>
          <p:cNvPr id="4" name="直接箭头连接符 3"/>
          <p:cNvCxnSpPr/>
          <p:nvPr/>
        </p:nvCxnSpPr>
        <p:spPr bwMode="auto">
          <a:xfrm>
            <a:off x="3398520" y="3843559"/>
            <a:ext cx="46355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圆角矩形 4"/>
          <p:cNvSpPr/>
          <p:nvPr/>
        </p:nvSpPr>
        <p:spPr bwMode="auto">
          <a:xfrm>
            <a:off x="3952240" y="3609938"/>
            <a:ext cx="1525588" cy="432000"/>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圆角矩形 5"/>
          <p:cNvSpPr/>
          <p:nvPr/>
        </p:nvSpPr>
        <p:spPr bwMode="auto">
          <a:xfrm>
            <a:off x="6166803" y="3657292"/>
            <a:ext cx="1527175" cy="408092"/>
          </a:xfrm>
          <a:prstGeom prst="roundRect">
            <a:avLst/>
          </a:prstGeom>
          <a:solidFill>
            <a:srgbClr val="0075CC"/>
          </a:solidFill>
          <a:ln>
            <a:solidFill>
              <a:srgbClr val="0075CC"/>
            </a:solidFill>
          </a:ln>
          <a:effectLst>
            <a:outerShdw blurRad="1524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p:cNvSpPr/>
          <p:nvPr/>
        </p:nvSpPr>
        <p:spPr bwMode="auto">
          <a:xfrm>
            <a:off x="8411528" y="3657280"/>
            <a:ext cx="1527175" cy="408116"/>
          </a:xfrm>
          <a:prstGeom prst="roundRect">
            <a:avLst/>
          </a:prstGeom>
          <a:solidFill>
            <a:srgbClr val="0075CC"/>
          </a:solidFill>
          <a:ln>
            <a:solidFill>
              <a:srgbClr val="0075CC"/>
            </a:solidFill>
          </a:ln>
        </p:spPr>
        <p:style>
          <a:lnRef idx="1">
            <a:schemeClr val="accent1"/>
          </a:lnRef>
          <a:fillRef idx="3">
            <a:schemeClr val="accent1"/>
          </a:fillRef>
          <a:effectRef idx="2">
            <a:schemeClr val="accent1"/>
          </a:effectRef>
          <a:fontRef idx="minor">
            <a:schemeClr val="lt1"/>
          </a:fontRef>
        </p:style>
        <p:txBody>
          <a:bodyPr anchor="ctr">
            <a:spAutoFit/>
          </a:bodyPr>
          <a:p>
            <a:pPr algn="ct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en-US" altLang="zh-CN"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 name="直接箭头连接符 7"/>
          <p:cNvCxnSpPr/>
          <p:nvPr/>
        </p:nvCxnSpPr>
        <p:spPr bwMode="auto">
          <a:xfrm>
            <a:off x="7805103" y="3838797"/>
            <a:ext cx="498475"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p:nvPr/>
        </p:nvCxnSpPr>
        <p:spPr bwMode="auto">
          <a:xfrm flipV="1">
            <a:off x="5568315" y="3840384"/>
            <a:ext cx="500063" cy="3175"/>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5798503" y="3326034"/>
            <a:ext cx="0" cy="1028700"/>
          </a:xfrm>
          <a:prstGeom prst="line">
            <a:avLst/>
          </a:prstGeom>
          <a:noFill/>
          <a:ln w="28575" cap="flat" cmpd="sng" algn="ctr">
            <a:solidFill>
              <a:srgbClr val="0075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8036878" y="3329209"/>
            <a:ext cx="0" cy="1028700"/>
          </a:xfrm>
          <a:prstGeom prst="line">
            <a:avLst/>
          </a:prstGeom>
          <a:noFill/>
          <a:ln w="28575" cap="flat" cmpd="sng" algn="ctr">
            <a:solidFill>
              <a:srgbClr val="0075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bwMode="auto">
          <a:xfrm>
            <a:off x="4116070" y="4100734"/>
            <a:ext cx="1198880" cy="337185"/>
          </a:xfrm>
          <a:prstGeom prst="rect">
            <a:avLst/>
          </a:prstGeom>
          <a:noFill/>
          <a:ln>
            <a:solidFill>
              <a:schemeClr val="bg1"/>
            </a:solidFill>
          </a:ln>
        </p:spPr>
        <p:txBody>
          <a:bodyPr wrap="none">
            <a:spAutoFit/>
          </a:bodyPr>
          <a:p>
            <a:pPr>
              <a:defRPr/>
            </a:pPr>
            <a:r>
              <a:rPr lang="zh-CN" altLang="en-US" sz="1600" b="1" dirty="0">
                <a:solidFill>
                  <a:srgbClr val="01598B"/>
                </a:solidFill>
                <a:latin typeface="微软雅黑" panose="020B0503020204020204" pitchFamily="34" charset="-122"/>
                <a:ea typeface="微软雅黑" panose="020B0503020204020204" pitchFamily="34" charset="-122"/>
              </a:rPr>
              <a:t>优先级最高</a:t>
            </a:r>
            <a:endParaRPr lang="zh-CN" altLang="en-US" sz="1600" b="1" dirty="0">
              <a:solidFill>
                <a:srgbClr val="01598B"/>
              </a:solidFill>
              <a:latin typeface="微软雅黑" panose="020B0503020204020204" pitchFamily="34" charset="-122"/>
              <a:ea typeface="微软雅黑" panose="020B0503020204020204" pitchFamily="34" charset="-122"/>
            </a:endParaRPr>
          </a:p>
        </p:txBody>
      </p:sp>
      <p:sp>
        <p:nvSpPr>
          <p:cNvPr id="13" name="TextBox 12"/>
          <p:cNvSpPr txBox="1"/>
          <p:nvPr/>
        </p:nvSpPr>
        <p:spPr bwMode="auto">
          <a:xfrm>
            <a:off x="6383655" y="4100734"/>
            <a:ext cx="1198880" cy="337185"/>
          </a:xfrm>
          <a:prstGeom prst="rect">
            <a:avLst/>
          </a:prstGeom>
          <a:noFill/>
          <a:ln>
            <a:solidFill>
              <a:schemeClr val="bg1"/>
            </a:solidFill>
          </a:ln>
        </p:spPr>
        <p:txBody>
          <a:bodyPr wrap="none">
            <a:spAutoFit/>
          </a:bodyPr>
          <a:p>
            <a:pPr>
              <a:defRPr/>
            </a:pPr>
            <a:r>
              <a:rPr lang="zh-CN" altLang="en-US" sz="1600" b="1" dirty="0">
                <a:solidFill>
                  <a:srgbClr val="01598B"/>
                </a:solidFill>
                <a:latin typeface="微软雅黑" panose="020B0503020204020204" pitchFamily="34" charset="-122"/>
                <a:ea typeface="微软雅黑" panose="020B0503020204020204" pitchFamily="34" charset="-122"/>
              </a:rPr>
              <a:t>优先级较高</a:t>
            </a:r>
            <a:endParaRPr lang="zh-CN" altLang="en-US" sz="1600" b="1" dirty="0">
              <a:solidFill>
                <a:srgbClr val="01598B"/>
              </a:solidFill>
              <a:latin typeface="微软雅黑" panose="020B0503020204020204" pitchFamily="34" charset="-122"/>
              <a:ea typeface="微软雅黑" panose="020B0503020204020204" pitchFamily="34" charset="-122"/>
            </a:endParaRPr>
          </a:p>
        </p:txBody>
      </p:sp>
      <p:sp>
        <p:nvSpPr>
          <p:cNvPr id="14" name="TextBox 13"/>
          <p:cNvSpPr txBox="1"/>
          <p:nvPr/>
        </p:nvSpPr>
        <p:spPr bwMode="auto">
          <a:xfrm>
            <a:off x="8615680" y="4100734"/>
            <a:ext cx="1198880" cy="337185"/>
          </a:xfrm>
          <a:prstGeom prst="rect">
            <a:avLst/>
          </a:prstGeom>
          <a:noFill/>
          <a:ln>
            <a:solidFill>
              <a:schemeClr val="bg1"/>
            </a:solidFill>
          </a:ln>
        </p:spPr>
        <p:txBody>
          <a:bodyPr wrap="none">
            <a:spAutoFit/>
          </a:bodyPr>
          <a:p>
            <a:pPr>
              <a:defRPr/>
            </a:pPr>
            <a:r>
              <a:rPr lang="zh-CN" altLang="en-US" sz="1600" b="1" dirty="0">
                <a:solidFill>
                  <a:srgbClr val="01598B"/>
                </a:solidFill>
                <a:latin typeface="微软雅黑" panose="020B0503020204020204" pitchFamily="34" charset="-122"/>
                <a:ea typeface="微软雅黑" panose="020B0503020204020204" pitchFamily="34" charset="-122"/>
              </a:rPr>
              <a:t>优先级最低</a:t>
            </a:r>
            <a:endParaRPr lang="zh-CN" altLang="en-US" sz="1600" b="1" dirty="0">
              <a:solidFill>
                <a:srgbClr val="01598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6" grpId="0" bldLvl="0" animBg="1"/>
      <p:bldP spid="7" grpId="0" bldLvl="0" animBg="1"/>
      <p:bldP spid="12" grpId="0" bldLvl="0" animBg="1"/>
      <p:bldP spid="13" grpId="0" bldLvl="0" animBg="1"/>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smtClean="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smtClean="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 </a:t>
            </a:r>
            <a:r>
              <a:rPr lang="en-US" altLang="zh-CN" sz="2400" smtClean="0">
                <a:solidFill>
                  <a:srgbClr val="1369B2"/>
                </a:solidFill>
                <a:latin typeface="微软雅黑" panose="020B0503020204020204" pitchFamily="34" charset="-122"/>
                <a:ea typeface="微软雅黑" panose="020B0503020204020204" pitchFamily="34" charset="-122"/>
                <a:cs typeface="+mn-ea"/>
                <a:sym typeface="+mn-lt"/>
              </a:rPr>
              <a:t>Summary</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a:latin typeface="微软雅黑" panose="020B0503020204020204" pitchFamily="34" charset="-122"/>
                <a:ea typeface="微软雅黑" panose="020B0503020204020204" pitchFamily="34" charset="-122"/>
              </a:rPr>
              <a:t>在Android系统中，</a:t>
            </a:r>
            <a:r>
              <a:rPr sz="2000">
                <a:solidFill>
                  <a:srgbClr val="0070C0"/>
                </a:solidFill>
                <a:latin typeface="微软雅黑" panose="020B0503020204020204" pitchFamily="34" charset="-122"/>
                <a:ea typeface="微软雅黑" panose="020B0503020204020204" pitchFamily="34" charset="-122"/>
              </a:rPr>
              <a:t>广播是一种运用在组件之间传递消息的机制</a:t>
            </a:r>
            <a:r>
              <a:rPr sz="2000">
                <a:latin typeface="微软雅黑" panose="020B0503020204020204" pitchFamily="34" charset="-122"/>
                <a:ea typeface="微软雅黑" panose="020B0503020204020204" pitchFamily="34" charset="-122"/>
              </a:rPr>
              <a:t>，例如电池电量低时会发送一条提示广播。如果要接收并过滤广播中的消息，则需要使用</a:t>
            </a:r>
            <a:r>
              <a:rPr sz="2000">
                <a:solidFill>
                  <a:srgbClr val="0070C0"/>
                </a:solidFill>
                <a:latin typeface="微软雅黑" panose="020B0503020204020204" pitchFamily="34" charset="-122"/>
                <a:ea typeface="微软雅黑" panose="020B0503020204020204" pitchFamily="34" charset="-122"/>
              </a:rPr>
              <a:t>BroadcastReceiver</a:t>
            </a:r>
            <a:r>
              <a:rPr sz="2000">
                <a:latin typeface="微软雅黑" panose="020B0503020204020204" pitchFamily="34" charset="-122"/>
                <a:ea typeface="微软雅黑" panose="020B0503020204020204" pitchFamily="34" charset="-122"/>
              </a:rPr>
              <a:t>（广播接收者），广播接收者</a:t>
            </a:r>
            <a:r>
              <a:rPr sz="2000">
                <a:solidFill>
                  <a:srgbClr val="0070C0"/>
                </a:solidFill>
                <a:latin typeface="微软雅黑" panose="020B0503020204020204" pitchFamily="34" charset="-122"/>
                <a:ea typeface="微软雅黑" panose="020B0503020204020204" pitchFamily="34" charset="-122"/>
              </a:rPr>
              <a:t>是Android四大组件之一</a:t>
            </a:r>
            <a:r>
              <a:rPr sz="2000">
                <a:latin typeface="微软雅黑" panose="020B0503020204020204" pitchFamily="34" charset="-122"/>
                <a:ea typeface="微软雅黑" panose="020B0503020204020204" pitchFamily="34" charset="-122"/>
              </a:rPr>
              <a:t>，通过广播接收者可以监听系统中的广播消息，</a:t>
            </a:r>
            <a:r>
              <a:rPr sz="2000">
                <a:solidFill>
                  <a:srgbClr val="0070C0"/>
                </a:solidFill>
                <a:latin typeface="微软雅黑" panose="020B0503020204020204" pitchFamily="34" charset="-122"/>
                <a:ea typeface="微软雅黑" panose="020B0503020204020204" pitchFamily="34" charset="-122"/>
              </a:rPr>
              <a:t>实现在不同组件之间的通信</a:t>
            </a:r>
            <a:r>
              <a:rPr sz="2000">
                <a:latin typeface="微软雅黑" panose="020B0503020204020204" pitchFamily="34" charset="-122"/>
                <a:ea typeface="微软雅黑" panose="020B0503020204020204" pitchFamily="34" charset="-122"/>
              </a:rPr>
              <a:t>，本章将针对广播及广播接收者进行详细讲解。</a:t>
            </a:r>
            <a:endParaRPr lang="en-US" sz="2000">
              <a:latin typeface="微软雅黑" panose="020B0503020204020204" pitchFamily="34" charset="-122"/>
              <a:ea typeface="微软雅黑" panose="020B0503020204020204" pitchFamily="34" charset="-122"/>
            </a:endParaRPr>
          </a:p>
        </p:txBody>
      </p:sp>
      <p:pic>
        <p:nvPicPr>
          <p:cNvPr id="4" name="Picture 2" descr="C:\Users\Administrator\Desktop\ppt展示模板-8.png"/>
          <p:cNvPicPr>
            <a:picLocks noChangeAspect="1" noChangeArrowheads="1"/>
          </p:cNvPicPr>
          <p:nvPr/>
        </p:nvPicPr>
        <p:blipFill>
          <a:blip r:embed="rId1"/>
          <a:srcRect/>
          <a:stretch>
            <a:fillRect/>
          </a:stretch>
        </p:blipFill>
        <p:spPr bwMode="auto">
          <a:xfrm>
            <a:off x="4006952" y="3933749"/>
            <a:ext cx="4551518" cy="273843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699946" y="4309890"/>
            <a:ext cx="3210452" cy="1800200"/>
          </a:xfrm>
          <a:prstGeom prst="rect">
            <a:avLst/>
          </a:prstGeom>
          <a:blipFill>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17"/>
          <p:cNvSpPr>
            <a:spLocks noChangeArrowheads="1"/>
          </p:cNvSpPr>
          <p:nvPr/>
        </p:nvSpPr>
        <p:spPr bwMode="auto">
          <a:xfrm>
            <a:off x="1916430" y="1886585"/>
            <a:ext cx="7820025" cy="2874645"/>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600" dirty="0" smtClean="0">
                <a:latin typeface="Times New Roman" panose="02020603050405020304" charset="0"/>
                <a:cs typeface="Times New Roman" panose="02020603050405020304" charset="0"/>
              </a:rPr>
              <a:t>        </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动态</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注册</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MyReceiver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广播</a:t>
            </a:r>
            <a:endParaRPr lang="zh-CN" altLang="en-US"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MyReceiver</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one = new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MyReceiver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filter = </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new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IntentFilter</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filter.setPriority</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(1000</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filter.addAction</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Intercept_Stitch</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defRPr/>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registerReceiver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err="1" smtClean="0">
                <a:latin typeface="微软雅黑" panose="020B0503020204020204" pitchFamily="34" charset="-122"/>
                <a:ea typeface="微软雅黑" panose="020B0503020204020204" pitchFamily="34" charset="-122"/>
                <a:cs typeface="微软雅黑" panose="020B0503020204020204" pitchFamily="34" charset="-122"/>
              </a:rPr>
              <a:t>one,filter</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0" name="直接箭头连接符 9"/>
          <p:cNvCxnSpPr/>
          <p:nvPr/>
        </p:nvCxnSpPr>
        <p:spPr bwMode="auto">
          <a:xfrm>
            <a:off x="5023887" y="3443781"/>
            <a:ext cx="571500" cy="0"/>
          </a:xfrm>
          <a:prstGeom prst="straightConnector1">
            <a:avLst/>
          </a:prstGeom>
          <a:noFill/>
          <a:ln w="28575" cap="flat" cmpd="sng" algn="ctr">
            <a:solidFill>
              <a:srgbClr val="0075CC"/>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圆角矩形 10"/>
          <p:cNvSpPr/>
          <p:nvPr/>
        </p:nvSpPr>
        <p:spPr>
          <a:xfrm>
            <a:off x="5600065" y="2933035"/>
            <a:ext cx="4420235" cy="1021776"/>
          </a:xfrm>
          <a:prstGeom prst="roundRect">
            <a:avLst/>
          </a:prstGeom>
          <a:solidFill>
            <a:srgbClr val="0075CC"/>
          </a:solidFill>
          <a:ln>
            <a:solidFill>
              <a:srgbClr val="0075CC"/>
            </a:solidFill>
          </a:ln>
          <a:effectLst>
            <a:outerShdw blurRad="50800" dist="38100" dir="2700000" algn="tl" rotWithShape="0">
              <a:prstClr val="black">
                <a:alpha val="40000"/>
              </a:prstClr>
            </a:outerShdw>
          </a:effectLst>
        </p:spPr>
        <p:txBody>
          <a:bodyPr wrap="square" anchor="ctr">
            <a:spAutoFit/>
          </a:bodyPr>
          <a:p>
            <a:pPr>
              <a:defRPr/>
            </a:pPr>
            <a:r>
              <a:rPr lang="zh-CN" altLang="en-US" sz="1800" dirty="0">
                <a:solidFill>
                  <a:schemeClr val="bg1"/>
                </a:solidFill>
                <a:latin typeface="微软雅黑" panose="020B0503020204020204" pitchFamily="34" charset="-122"/>
                <a:ea typeface="微软雅黑" panose="020B0503020204020204" pitchFamily="34" charset="-122"/>
              </a:rPr>
              <a:t>数值越大，优先级越高。如果两个广播接收者的优先级相同，则先注册的广播接收者优先级高。</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374900" y="3213735"/>
            <a:ext cx="2649220" cy="460375"/>
          </a:xfrm>
          <a:prstGeom prst="rect">
            <a:avLst/>
          </a:prstGeom>
          <a:ln w="19050">
            <a:solidFill>
              <a:srgbClr val="0075CC"/>
            </a:solidFill>
          </a:ln>
        </p:spPr>
        <p:txBody>
          <a:bodyPr wrap="square" anchor="ctr">
            <a:spAutoFit/>
          </a:bodyPr>
          <a:p>
            <a:pPr algn="ctr">
              <a:defRPr/>
            </a:pPr>
            <a:endParaRPr lang="zh-CN" altLang="en-US" dirty="0">
              <a:ea typeface="宋体" panose="02010600030101010101" pitchFamily="2" charset="-122"/>
            </a:endParaRPr>
          </a:p>
        </p:txBody>
      </p:sp>
      <p:sp>
        <p:nvSpPr>
          <p:cNvPr id="4"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3</a:t>
            </a:r>
            <a:r>
              <a:rPr lang="en-US" sz="2400" b="1">
                <a:solidFill>
                  <a:srgbClr val="595959"/>
                </a:solidFill>
                <a:latin typeface="微软雅黑" panose="020B0503020204020204" pitchFamily="34" charset="-122"/>
                <a:ea typeface="微软雅黑" panose="020B0503020204020204" pitchFamily="34" charset="-122"/>
                <a:cs typeface="+mn-ea"/>
                <a:sym typeface="+mn-lt"/>
              </a:rPr>
              <a:t>  </a:t>
            </a:r>
            <a:r>
              <a:rPr sz="2400" b="1">
                <a:solidFill>
                  <a:srgbClr val="595959"/>
                </a:solidFill>
                <a:latin typeface="微软雅黑" panose="020B0503020204020204" pitchFamily="34" charset="-122"/>
                <a:ea typeface="微软雅黑" panose="020B0503020204020204" pitchFamily="34" charset="-122"/>
                <a:cs typeface="+mn-ea"/>
                <a:sym typeface="+mn-lt"/>
              </a:rPr>
              <a:t>广播的类型</a:t>
            </a:r>
            <a:endParaRPr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2" name="原创设计师QQ598969553          _3"/>
          <p:cNvSpPr/>
          <p:nvPr/>
        </p:nvSpPr>
        <p:spPr>
          <a:xfrm>
            <a:off x="1486535" y="1308735"/>
            <a:ext cx="8745855" cy="424243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23" name="原创设计师QQ598969553          _6"/>
          <p:cNvSpPr/>
          <p:nvPr/>
        </p:nvSpPr>
        <p:spPr>
          <a:xfrm>
            <a:off x="2352040" y="1031875"/>
            <a:ext cx="2577465" cy="519430"/>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nchorCtr="0"/>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450340"/>
            <a:r>
              <a:rPr lang="zh-CN" altLang="en-US" sz="2000" smtClean="0">
                <a:solidFill>
                  <a:schemeClr val="bg1"/>
                </a:solidFill>
                <a:latin typeface="微软雅黑" panose="020B0503020204020204" pitchFamily="34" charset="-122"/>
                <a:ea typeface="微软雅黑" panose="020B0503020204020204" pitchFamily="34" charset="-122"/>
                <a:cs typeface="+mn-ea"/>
                <a:sym typeface="+mn-lt"/>
              </a:rPr>
              <a:t>有序广播的优先级</a:t>
            </a:r>
            <a:endParaRPr lang="zh-CN" altLang="en-US" sz="2000" smtClean="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bldLvl="0" animBg="1"/>
      <p:bldP spid="12" grpId="0" bldLvl="0" animBg="1"/>
      <p:bldP spid="12" grpId="1" bldLvl="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878" y="966595"/>
            <a:ext cx="1016001" cy="1016001"/>
          </a:xfrm>
          <a:prstGeom prst="rect">
            <a:avLst/>
          </a:prstGeom>
        </p:spPr>
      </p:pic>
      <p:sp>
        <p:nvSpPr>
          <p:cNvPr id="12" name="矩形 11"/>
          <p:cNvSpPr/>
          <p:nvPr/>
        </p:nvSpPr>
        <p:spPr>
          <a:xfrm>
            <a:off x="2150622" y="1176572"/>
            <a:ext cx="251418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25"/>
          <p:cNvSpPr txBox="1"/>
          <p:nvPr/>
        </p:nvSpPr>
        <p:spPr>
          <a:xfrm>
            <a:off x="2260586" y="1312481"/>
            <a:ext cx="2294256" cy="398780"/>
          </a:xfrm>
          <a:prstGeom prst="rect">
            <a:avLst/>
          </a:prstGeom>
          <a:noFill/>
        </p:spPr>
        <p:txBody>
          <a:bodyPr wrap="square" rtlCol="0">
            <a:spAutoFit/>
          </a:bodyPr>
          <a:lstStyle/>
          <a:p>
            <a:pPr algn="dist"/>
            <a:r>
              <a:rPr lang="zh-CN" altLang="en-US" sz="2000">
                <a:solidFill>
                  <a:schemeClr val="bg1"/>
                </a:solidFill>
                <a:latin typeface="微软雅黑" panose="020B0503020204020204" pitchFamily="34" charset="-122"/>
                <a:ea typeface="微软雅黑" panose="020B0503020204020204" pitchFamily="34" charset="-122"/>
                <a:sym typeface="Arial" panose="020B0604020202020204" pitchFamily="34" charset="0"/>
              </a:rPr>
              <a:t>广播接收者优先级</a:t>
            </a:r>
            <a:endParaRPr lang="zh-CN" altLang="en-US" sz="2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4769409"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4957138"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1905405" y="2133650"/>
            <a:ext cx="9163317" cy="2861310"/>
          </a:xfrm>
          <a:prstGeom prst="rect">
            <a:avLst/>
          </a:prstGeom>
        </p:spPr>
        <p:txBody>
          <a:bodyPr wrap="square">
            <a:spAutoFit/>
          </a:bodyPr>
          <a:lstStyle/>
          <a:p>
            <a:pPr>
              <a:lnSpc>
                <a:spcPct val="150000"/>
              </a:lnSpc>
            </a:pPr>
            <a:r>
              <a:rPr altLang="zh-CN" sz="2000">
                <a:latin typeface="微软雅黑" panose="020B0503020204020204" pitchFamily="34" charset="-122"/>
                <a:ea typeface="微软雅黑" panose="020B0503020204020204" pitchFamily="34" charset="-122"/>
              </a:rPr>
              <a:t>在</a:t>
            </a:r>
            <a:r>
              <a:rPr altLang="zh-CN" sz="2000">
                <a:solidFill>
                  <a:srgbClr val="0070C0"/>
                </a:solidFill>
                <a:latin typeface="微软雅黑" panose="020B0503020204020204" pitchFamily="34" charset="-122"/>
                <a:ea typeface="微软雅黑" panose="020B0503020204020204" pitchFamily="34" charset="-122"/>
              </a:rPr>
              <a:t>动态注册广播接收者</a:t>
            </a:r>
            <a:r>
              <a:rPr altLang="zh-CN" sz="2000">
                <a:latin typeface="微软雅黑" panose="020B0503020204020204" pitchFamily="34" charset="-122"/>
                <a:ea typeface="微软雅黑" panose="020B0503020204020204" pitchFamily="34" charset="-122"/>
              </a:rPr>
              <a:t>时，可以</a:t>
            </a:r>
            <a:r>
              <a:rPr altLang="zh-CN" sz="2000">
                <a:solidFill>
                  <a:srgbClr val="0070C0"/>
                </a:solidFill>
                <a:latin typeface="微软雅黑" panose="020B0503020204020204" pitchFamily="34" charset="-122"/>
                <a:ea typeface="微软雅黑" panose="020B0503020204020204" pitchFamily="34" charset="-122"/>
              </a:rPr>
              <a:t>使用IntentFilter对象的setPriority()方法设置优先级别</a:t>
            </a:r>
            <a:r>
              <a:rPr altLang="zh-CN" sz="2000">
                <a:latin typeface="微软雅黑" panose="020B0503020204020204" pitchFamily="34" charset="-122"/>
                <a:ea typeface="微软雅黑" panose="020B0503020204020204" pitchFamily="34" charset="-122"/>
              </a:rPr>
              <a:t>，例如：intentFilter.setPriority(1000)。这里需要说明的是，</a:t>
            </a:r>
            <a:r>
              <a:rPr altLang="zh-CN" sz="2000">
                <a:solidFill>
                  <a:srgbClr val="0070C0"/>
                </a:solidFill>
                <a:latin typeface="微软雅黑" panose="020B0503020204020204" pitchFamily="34" charset="-122"/>
                <a:ea typeface="微软雅黑" panose="020B0503020204020204" pitchFamily="34" charset="-122"/>
              </a:rPr>
              <a:t>属性值越大，优先级越高</a:t>
            </a:r>
            <a:r>
              <a:rPr altLang="zh-CN" sz="2000">
                <a:latin typeface="微软雅黑" panose="020B0503020204020204" pitchFamily="34" charset="-122"/>
                <a:ea typeface="微软雅黑" panose="020B0503020204020204" pitchFamily="34" charset="-122"/>
              </a:rPr>
              <a:t>。</a:t>
            </a:r>
            <a:endParaRPr altLang="zh-CN" sz="2000">
              <a:latin typeface="微软雅黑" panose="020B0503020204020204" pitchFamily="34" charset="-122"/>
              <a:ea typeface="微软雅黑" panose="020B0503020204020204" pitchFamily="34" charset="-122"/>
            </a:endParaRPr>
          </a:p>
          <a:p>
            <a:pPr>
              <a:lnSpc>
                <a:spcPct val="150000"/>
              </a:lnSpc>
            </a:pPr>
            <a:r>
              <a:rPr altLang="zh-CN" sz="2000">
                <a:latin typeface="微软雅黑" panose="020B0503020204020204" pitchFamily="34" charset="-122"/>
                <a:ea typeface="微软雅黑" panose="020B0503020204020204" pitchFamily="34" charset="-122"/>
              </a:rPr>
              <a:t>如果两个广播接收者的</a:t>
            </a:r>
            <a:r>
              <a:rPr altLang="zh-CN" sz="2000">
                <a:solidFill>
                  <a:srgbClr val="0070C0"/>
                </a:solidFill>
                <a:latin typeface="微软雅黑" panose="020B0503020204020204" pitchFamily="34" charset="-122"/>
                <a:ea typeface="微软雅黑" panose="020B0503020204020204" pitchFamily="34" charset="-122"/>
              </a:rPr>
              <a:t>优先级相同</a:t>
            </a:r>
            <a:r>
              <a:rPr altLang="zh-CN" sz="2000">
                <a:latin typeface="微软雅黑" panose="020B0503020204020204" pitchFamily="34" charset="-122"/>
                <a:ea typeface="微软雅黑" panose="020B0503020204020204" pitchFamily="34" charset="-122"/>
              </a:rPr>
              <a:t>，则</a:t>
            </a:r>
            <a:r>
              <a:rPr altLang="zh-CN" sz="2000">
                <a:solidFill>
                  <a:srgbClr val="0070C0"/>
                </a:solidFill>
                <a:latin typeface="微软雅黑" panose="020B0503020204020204" pitchFamily="34" charset="-122"/>
                <a:ea typeface="微软雅黑" panose="020B0503020204020204" pitchFamily="34" charset="-122"/>
              </a:rPr>
              <a:t>先注册的广播接收者优先级高</a:t>
            </a:r>
            <a:r>
              <a:rPr altLang="zh-CN" sz="2000">
                <a:latin typeface="微软雅黑" panose="020B0503020204020204" pitchFamily="34" charset="-122"/>
                <a:ea typeface="微软雅黑" panose="020B0503020204020204" pitchFamily="34" charset="-122"/>
              </a:rPr>
              <a:t>。也就是说，如果两个程序监听了同一个广播事件，同时设置了相同的优先级，则先安装的程序优先接收。</a:t>
            </a:r>
            <a:endParaRPr altLang="zh-CN"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846802" y="1701477"/>
            <a:ext cx="7888161" cy="5000916"/>
          </a:xfrm>
        </p:spPr>
        <p:txBody>
          <a:bodyPr>
            <a:noAutofit/>
          </a:bodyPr>
          <a:p>
            <a:r>
              <a:rPr lang="zh-CN" altLang="en-US" sz="1800" b="1">
                <a:latin typeface="Times New Roman" panose="02020603050405020304" charset="0"/>
                <a:cs typeface="Times New Roman" panose="02020603050405020304" charset="0"/>
              </a:rPr>
              <a:t>IntentFilter filter2 = new IntentFilter();</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filter2.addAction("x.xx.xxx.有序");</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filter2.setPriority(999);</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this.registerReceiver(new Test2Receiver(), filter2);</a:t>
            </a:r>
            <a:endParaRPr lang="zh-CN" altLang="en-US" sz="1800" b="1">
              <a:latin typeface="Times New Roman" panose="02020603050405020304" charset="0"/>
              <a:cs typeface="Times New Roman" panose="02020603050405020304" charset="0"/>
            </a:endParaRPr>
          </a:p>
          <a:p>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IntentFilter filter1 = new IntentFilter();</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filter1.addAction("x.xx.xxx.有序");</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filter1.setPriority(1000);</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this.registerReceiver(new Test1Receiver(), filter1);</a:t>
            </a:r>
            <a:endParaRPr lang="zh-CN" altLang="en-US" sz="1800" b="1">
              <a:latin typeface="Times New Roman" panose="02020603050405020304" charset="0"/>
              <a:cs typeface="Times New Roman" panose="02020603050405020304" charset="0"/>
            </a:endParaRPr>
          </a:p>
          <a:p>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IntentFilter filter3 = new IntentFilter();</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filter3.addAction("x.xx.xxx.有序");</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filter3.setPriority(998);</a:t>
            </a:r>
            <a:endParaRPr lang="zh-CN" altLang="en-US" sz="1800" b="1">
              <a:latin typeface="Times New Roman" panose="02020603050405020304" charset="0"/>
              <a:cs typeface="Times New Roman" panose="02020603050405020304" charset="0"/>
            </a:endParaRPr>
          </a:p>
          <a:p>
            <a:r>
              <a:rPr lang="zh-CN" altLang="en-US" sz="1800" b="1">
                <a:latin typeface="Times New Roman" panose="02020603050405020304" charset="0"/>
                <a:cs typeface="Times New Roman" panose="02020603050405020304" charset="0"/>
              </a:rPr>
              <a:t>        this.registerReceiver(new Test3Receiver(), filter3);</a:t>
            </a:r>
            <a:endParaRPr lang="zh-CN" altLang="en-US" sz="1800" b="1">
              <a:latin typeface="Times New Roman" panose="02020603050405020304" charset="0"/>
              <a:cs typeface="Times New Roman" panose="02020603050405020304" charset="0"/>
            </a:endParaRPr>
          </a:p>
        </p:txBody>
      </p:sp>
      <p:sp>
        <p:nvSpPr>
          <p:cNvPr id="14" name="标题 1"/>
          <p:cNvSpPr>
            <a:spLocks noChangeArrowheads="1"/>
          </p:cNvSpPr>
          <p:nvPr/>
        </p:nvSpPr>
        <p:spPr bwMode="auto">
          <a:xfrm>
            <a:off x="2351082" y="188937"/>
            <a:ext cx="5149216" cy="765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p>
            <a:pPr marL="571500" indent="-571500"/>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7.3.3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有序广播和无序广播</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任意多边形 4"/>
          <p:cNvSpPr/>
          <p:nvPr/>
        </p:nvSpPr>
        <p:spPr bwMode="auto">
          <a:xfrm>
            <a:off x="1629410" y="1221740"/>
            <a:ext cx="3252470" cy="371475"/>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6BA9"/>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41" tIns="59121" rIns="220441" bIns="59121" spcCol="1270" anchor="ctr"/>
          <a:p>
            <a:pPr algn="ctr"/>
            <a:r>
              <a:rPr lang="zh-CN" altLang="en-US">
                <a:solidFill>
                  <a:schemeClr val="bg1"/>
                </a:solidFill>
                <a:latin typeface="微软雅黑" panose="020B0503020204020204" pitchFamily="34" charset="-122"/>
                <a:ea typeface="微软雅黑" panose="020B0503020204020204" pitchFamily="34" charset="-122"/>
              </a:rPr>
              <a:t>有序广播动</a:t>
            </a:r>
            <a:r>
              <a:rPr lang="zh-CN" altLang="en-US" smtClean="0">
                <a:solidFill>
                  <a:schemeClr val="bg1"/>
                </a:solidFill>
                <a:latin typeface="微软雅黑" panose="020B0503020204020204" pitchFamily="34" charset="-122"/>
                <a:ea typeface="微软雅黑" panose="020B0503020204020204" pitchFamily="34" charset="-122"/>
              </a:rPr>
              <a:t>态注册</a:t>
            </a: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14922" y="1299451"/>
            <a:ext cx="4602480" cy="460375"/>
          </a:xfrm>
          <a:prstGeom prst="rect">
            <a:avLst/>
          </a:prstGeom>
          <a:noFill/>
        </p:spPr>
        <p:txBody>
          <a:bodyPr wrap="none" rtlCol="0">
            <a:spAutoFit/>
          </a:bodyPr>
          <a:p>
            <a:r>
              <a:rPr lang="en-US" altLang="zh-CN">
                <a:solidFill>
                  <a:srgbClr val="FF0000"/>
                </a:solidFill>
              </a:rPr>
              <a:t>Android 8.0</a:t>
            </a:r>
            <a:r>
              <a:rPr lang="zh-CN" altLang="en-US">
                <a:solidFill>
                  <a:srgbClr val="FF0000"/>
                </a:solidFill>
              </a:rPr>
              <a:t>之后，推荐动态注册</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630680" y="1053465"/>
            <a:ext cx="8338185" cy="5244465"/>
          </a:xfrm>
        </p:spPr>
        <p:txBody>
          <a:bodyPr>
            <a:noAutofit/>
          </a:bodyPr>
          <a:p>
            <a:r>
              <a:rPr lang="zh-CN" altLang="en-US" sz="2000">
                <a:latin typeface="Times New Roman" panose="02020603050405020304" charset="0"/>
                <a:cs typeface="Times New Roman" panose="02020603050405020304" charset="0"/>
              </a:rPr>
              <a:t>//发送一个有序广播</a:t>
            </a:r>
            <a:endParaRPr lang="zh-CN" altLang="en-US" sz="2000">
              <a:latin typeface="Times New Roman" panose="02020603050405020304" charset="0"/>
              <a:cs typeface="Times New Roman" panose="02020603050405020304" charset="0"/>
            </a:endParaRPr>
          </a:p>
          <a:p>
            <a:r>
              <a:rPr lang="zh-CN" altLang="en-US" sz="2000" b="1">
                <a:solidFill>
                  <a:srgbClr val="C00000"/>
                </a:solidFill>
                <a:latin typeface="Times New Roman" panose="02020603050405020304" charset="0"/>
                <a:cs typeface="Times New Roman" panose="02020603050405020304" charset="0"/>
              </a:rPr>
              <a:t>sendOrderedBroadcast</a:t>
            </a:r>
            <a:r>
              <a:rPr lang="zh-CN" altLang="en-US" sz="2000">
                <a:latin typeface="Times New Roman" panose="02020603050405020304" charset="0"/>
                <a:cs typeface="Times New Roman" panose="02020603050405020304" charset="0"/>
              </a:rPr>
              <a:t>(Intent intent,  //发送广播的意图对象（可以携带数据）</a:t>
            </a:r>
            <a:endParaRPr lang="zh-CN" altLang="en-US" sz="2000">
              <a:latin typeface="Times New Roman" panose="02020603050405020304" charset="0"/>
              <a:cs typeface="Times New Roman" panose="02020603050405020304" charset="0"/>
            </a:endParaRPr>
          </a:p>
          <a:p>
            <a:pPr marL="0" indent="0">
              <a:buNone/>
            </a:pPr>
            <a:r>
              <a:rPr lang="zh-CN" altLang="en-US" sz="2000">
                <a:latin typeface="Times New Roman" panose="02020603050405020304" charset="0"/>
                <a:cs typeface="Times New Roman" panose="02020603050405020304" charset="0"/>
              </a:rPr>
              <a:t>                 String receiverPermission, //接收权限（如果为空，则不需要权限）</a:t>
            </a:r>
            <a:endParaRPr lang="zh-CN" altLang="en-US" sz="2000">
              <a:latin typeface="Times New Roman" panose="02020603050405020304" charset="0"/>
              <a:cs typeface="Times New Roman" panose="02020603050405020304" charset="0"/>
            </a:endParaRPr>
          </a:p>
          <a:p>
            <a:pPr marL="0" indent="0">
              <a:buNone/>
            </a:pPr>
            <a:r>
              <a:rPr lang="zh-CN" altLang="en-US" sz="2000">
                <a:latin typeface="Times New Roman" panose="02020603050405020304" charset="0"/>
                <a:cs typeface="Times New Roman" panose="02020603050405020304" charset="0"/>
              </a:rPr>
              <a:t>                 BroadcastReceiver resultReceiver, //广播接收者对象(自己创建的最终的广播接收者，可以无须在清单文件中配置，也会接收到广播 )</a:t>
            </a:r>
            <a:endParaRPr lang="zh-CN" altLang="en-US" sz="2000">
              <a:latin typeface="Times New Roman" panose="02020603050405020304" charset="0"/>
              <a:cs typeface="Times New Roman" panose="02020603050405020304" charset="0"/>
            </a:endParaRPr>
          </a:p>
          <a:p>
            <a:pPr marL="0" indent="0">
              <a:buNone/>
            </a:pPr>
            <a:r>
              <a:rPr lang="zh-CN" altLang="en-US" sz="2000">
                <a:latin typeface="Times New Roman" panose="02020603050405020304" charset="0"/>
                <a:cs typeface="Times New Roman" panose="02020603050405020304" charset="0"/>
              </a:rPr>
              <a:t>                  Handler scheduler,         //若传null，则默认是在主线程中</a:t>
            </a:r>
            <a:endParaRPr lang="zh-CN" altLang="en-US" sz="2000">
              <a:latin typeface="Times New Roman" panose="02020603050405020304" charset="0"/>
              <a:cs typeface="Times New Roman" panose="02020603050405020304" charset="0"/>
            </a:endParaRPr>
          </a:p>
          <a:p>
            <a:pPr marL="0" indent="0">
              <a:buNone/>
            </a:pPr>
            <a:r>
              <a:rPr lang="zh-CN" altLang="en-US" sz="2000">
                <a:latin typeface="Times New Roman" panose="02020603050405020304" charset="0"/>
                <a:cs typeface="Times New Roman" panose="02020603050405020304" charset="0"/>
              </a:rPr>
              <a:t>                  int initialCode,           //初始化的一个值。可默认：Activity.RESULT_OK</a:t>
            </a:r>
            <a:endParaRPr lang="zh-CN" altLang="en-US" sz="2000">
              <a:latin typeface="Times New Roman" panose="02020603050405020304" charset="0"/>
              <a:cs typeface="Times New Roman" panose="02020603050405020304" charset="0"/>
            </a:endParaRPr>
          </a:p>
          <a:p>
            <a:pPr marL="0" indent="0">
              <a:buNone/>
            </a:pPr>
            <a:r>
              <a:rPr lang="zh-CN" altLang="en-US" sz="2000">
                <a:latin typeface="Times New Roman" panose="02020603050405020304" charset="0"/>
                <a:cs typeface="Times New Roman" panose="02020603050405020304" charset="0"/>
              </a:rPr>
              <a:t>                  String initialData,        //可发送的初始化数据（相当于一条广播数据）。可为null</a:t>
            </a:r>
            <a:endParaRPr lang="zh-CN" altLang="en-US" sz="2000">
              <a:latin typeface="Times New Roman" panose="02020603050405020304" charset="0"/>
              <a:cs typeface="Times New Roman" panose="02020603050405020304" charset="0"/>
            </a:endParaRPr>
          </a:p>
          <a:p>
            <a:pPr marL="0" indent="0">
              <a:buNone/>
            </a:pPr>
            <a:r>
              <a:rPr lang="zh-CN" altLang="en-US" sz="2000">
                <a:latin typeface="Times New Roman" panose="02020603050405020304" charset="0"/>
                <a:cs typeface="Times New Roman" panose="02020603050405020304" charset="0"/>
              </a:rPr>
              <a:t>                  Bundle initialExtras)      //可绑定数据传递（Intent对象也可以，所以可为null）</a:t>
            </a:r>
            <a:endParaRPr lang="zh-CN" altLang="en-US" sz="2000">
              <a:latin typeface="Times New Roman" panose="02020603050405020304" charset="0"/>
              <a:cs typeface="Times New Roman" panose="02020603050405020304" charset="0"/>
            </a:endParaRPr>
          </a:p>
          <a:p>
            <a:r>
              <a:rPr lang="zh-CN" altLang="en-US" sz="2000">
                <a:latin typeface="Times New Roman" panose="02020603050405020304" charset="0"/>
                <a:cs typeface="Times New Roman" panose="02020603050405020304" charset="0"/>
              </a:rPr>
              <a:t> this.</a:t>
            </a:r>
            <a:r>
              <a:rPr lang="zh-CN" altLang="en-US" sz="2000" b="1">
                <a:latin typeface="Times New Roman" panose="02020603050405020304" charset="0"/>
                <a:cs typeface="Times New Roman" panose="02020603050405020304" charset="0"/>
              </a:rPr>
              <a:t>sendOrderedBroadcast</a:t>
            </a:r>
            <a:r>
              <a:rPr lang="zh-CN" altLang="en-US" sz="2000">
                <a:latin typeface="Times New Roman" panose="02020603050405020304" charset="0"/>
                <a:cs typeface="Times New Roman" panose="02020603050405020304" charset="0"/>
              </a:rPr>
              <a:t>(intent, null, new Test0Receiver(), null, Activity.RESULT_OK, "国家发放补贴1000", null);</a:t>
            </a:r>
            <a:endParaRPr lang="zh-CN" altLang="en-US" sz="2000">
              <a:latin typeface="Times New Roman" panose="02020603050405020304" charset="0"/>
              <a:cs typeface="Times New Roman" panose="02020603050405020304" charset="0"/>
            </a:endParaRPr>
          </a:p>
          <a:p>
            <a:r>
              <a:rPr lang="zh-CN" altLang="en-US" sz="2000" b="1">
                <a:latin typeface="Times New Roman" panose="02020603050405020304" charset="0"/>
                <a:cs typeface="Times New Roman" panose="02020603050405020304" charset="0"/>
              </a:rPr>
              <a:t>sendOrderedBroadcast</a:t>
            </a:r>
            <a:r>
              <a:rPr lang="zh-CN" altLang="en-US" sz="2000">
                <a:latin typeface="Times New Roman" panose="02020603050405020304" charset="0"/>
                <a:cs typeface="Times New Roman" panose="02020603050405020304" charset="0"/>
              </a:rPr>
              <a:t>(intent, null);</a:t>
            </a:r>
            <a:endParaRPr lang="zh-CN" altLang="en-US" sz="2000">
              <a:latin typeface="Times New Roman" panose="02020603050405020304" charset="0"/>
              <a:cs typeface="Times New Roman" panose="02020603050405020304" charset="0"/>
            </a:endParaRPr>
          </a:p>
        </p:txBody>
      </p:sp>
      <p:sp>
        <p:nvSpPr>
          <p:cNvPr id="14" name="标题 1"/>
          <p:cNvSpPr>
            <a:spLocks noChangeArrowheads="1"/>
          </p:cNvSpPr>
          <p:nvPr/>
        </p:nvSpPr>
        <p:spPr bwMode="auto">
          <a:xfrm>
            <a:off x="2206308" y="44836"/>
            <a:ext cx="5149216" cy="765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p>
            <a:pPr marL="571500" indent="-571500"/>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7.3.3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有序广播和无序广播</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691" y="850280"/>
            <a:ext cx="9793088" cy="922020"/>
          </a:xfrm>
          <a:prstGeom prst="rect">
            <a:avLst/>
          </a:prstGeom>
        </p:spPr>
        <p:txBody>
          <a:bodyPr wrap="square">
            <a:spAutoFit/>
          </a:bodyPr>
          <a:lstStyle/>
          <a:p>
            <a:pPr>
              <a:lnSpc>
                <a:spcPct val="150000"/>
              </a:lnSpc>
            </a:pPr>
            <a:r>
              <a:rPr sz="1800">
                <a:latin typeface="微软雅黑" panose="020B0503020204020204" pitchFamily="34" charset="-122"/>
                <a:ea typeface="微软雅黑" panose="020B0503020204020204" pitchFamily="34" charset="-122"/>
              </a:rPr>
              <a:t>本节将通过一个有序数鸭子的案例来演示</a:t>
            </a:r>
            <a:r>
              <a:rPr sz="1800">
                <a:solidFill>
                  <a:srgbClr val="0070C0"/>
                </a:solidFill>
                <a:latin typeface="微软雅黑" panose="020B0503020204020204" pitchFamily="34" charset="-122"/>
                <a:ea typeface="微软雅黑" panose="020B0503020204020204" pitchFamily="34" charset="-122"/>
              </a:rPr>
              <a:t>如何发送有序广播、根据广播接收者的优先级顺序接收广播、拦截广播</a:t>
            </a:r>
            <a:r>
              <a:rPr sz="1800">
                <a:latin typeface="微软雅黑" panose="020B0503020204020204" pitchFamily="34" charset="-122"/>
                <a:ea typeface="微软雅黑" panose="020B0503020204020204" pitchFamily="34" charset="-122"/>
              </a:rPr>
              <a:t>，</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本</a:t>
            </a: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rPr>
              <a:t>案例的界面效果如下</a:t>
            </a:r>
            <a:r>
              <a:rPr lang="zh-CN" altLang="en-US" sz="1800">
                <a:solidFill>
                  <a:schemeClr val="tx1">
                    <a:lumMod val="85000"/>
                    <a:lumOff val="15000"/>
                  </a:schemeClr>
                </a:solidFill>
                <a:latin typeface="微软雅黑" panose="020B0503020204020204" pitchFamily="34" charset="-122"/>
                <a:ea typeface="微软雅黑" panose="020B0503020204020204" pitchFamily="34" charset="-122"/>
              </a:rPr>
              <a:t>图所示。</a:t>
            </a:r>
            <a:endParaRPr lang="zh-CN" altLang="en-US" sz="1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574600">
            <a:off x="1562710" y="3152825"/>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4" name="TextBox 3"/>
          <p:cNvSpPr txBox="1">
            <a:spLocks noChangeArrowheads="1"/>
          </p:cNvSpPr>
          <p:nvPr/>
        </p:nvSpPr>
        <p:spPr bwMode="auto">
          <a:xfrm>
            <a:off x="1604085" y="3183881"/>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rPr>
              <a:t>1</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5" name="矩形 4"/>
          <p:cNvSpPr/>
          <p:nvPr/>
        </p:nvSpPr>
        <p:spPr>
          <a:xfrm>
            <a:off x="2051050" y="3142615"/>
            <a:ext cx="1713230"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搭建界面布局：</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6" name="矩形 5"/>
          <p:cNvSpPr/>
          <p:nvPr/>
        </p:nvSpPr>
        <p:spPr>
          <a:xfrm>
            <a:off x="2035798" y="4372213"/>
            <a:ext cx="1851025" cy="36830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实现界面功能： </a:t>
            </a:r>
            <a:endParaRPr kumimoji="0" lang="zh-CN" altLang="en-US" sz="1800" b="0" i="0" u="none" strike="noStrike" kern="0" cap="none" spc="0" normalizeH="0" baseline="0" noProof="0" dirty="0">
              <a:ln>
                <a:noFill/>
              </a:ln>
              <a:solidFill>
                <a:srgbClr val="0070C0"/>
              </a:solidFill>
              <a:effectLst/>
              <a:uLnTx/>
              <a:uFillTx/>
              <a:latin typeface="Arial" panose="020B0604020202020204" pitchFamily="34" charset="0"/>
              <a:ea typeface="宋体" panose="02010600030101010101" pitchFamily="2" charset="-122"/>
            </a:endParaRPr>
          </a:p>
        </p:txBody>
      </p:sp>
      <p:cxnSp>
        <p:nvCxnSpPr>
          <p:cNvPr id="7" name="直接连接符 6"/>
          <p:cNvCxnSpPr/>
          <p:nvPr/>
        </p:nvCxnSpPr>
        <p:spPr>
          <a:xfrm>
            <a:off x="1949736" y="359965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cxnSp>
        <p:nvCxnSpPr>
          <p:cNvPr id="8" name="直接连接符 7"/>
          <p:cNvCxnSpPr/>
          <p:nvPr/>
        </p:nvCxnSpPr>
        <p:spPr>
          <a:xfrm>
            <a:off x="1998271" y="4793645"/>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9" name="矩形 8"/>
          <p:cNvSpPr/>
          <p:nvPr/>
        </p:nvSpPr>
        <p:spPr>
          <a:xfrm>
            <a:off x="3646805" y="1771650"/>
            <a:ext cx="4298315" cy="1844675"/>
          </a:xfrm>
          <a:prstGeom prst="rect">
            <a:avLst/>
          </a:prstGeom>
        </p:spPr>
        <p:txBody>
          <a:bodyPr wrap="square">
            <a:spAutoFit/>
          </a:bodyPr>
          <a:lstStyle/>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创建名为</a:t>
            </a:r>
            <a:r>
              <a:rPr lang="en-US" altLang="zh-CN" sz="1600" smtClean="0">
                <a:solidFill>
                  <a:schemeClr val="tx1">
                    <a:lumMod val="65000"/>
                    <a:lumOff val="35000"/>
                  </a:schemeClr>
                </a:solidFill>
                <a:latin typeface="微软雅黑" panose="020B0503020204020204" pitchFamily="34" charset="-122"/>
                <a:ea typeface="微软雅黑" panose="020B0503020204020204" pitchFamily="34" charset="-122"/>
              </a:rPr>
              <a:t>CountDucks</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程序</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导入界面图片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创建图片与控件的样式</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放置界面控件</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修改默认标题栏名称</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椭圆 9"/>
          <p:cNvSpPr/>
          <p:nvPr/>
        </p:nvSpPr>
        <p:spPr bwMode="auto">
          <a:xfrm rot="574600">
            <a:off x="1533830" y="4370031"/>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1" name="TextBox 10"/>
          <p:cNvSpPr txBox="1">
            <a:spLocks noChangeArrowheads="1"/>
          </p:cNvSpPr>
          <p:nvPr/>
        </p:nvSpPr>
        <p:spPr bwMode="auto">
          <a:xfrm>
            <a:off x="1575205" y="4401087"/>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2</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2" name="矩形 11"/>
          <p:cNvSpPr/>
          <p:nvPr/>
        </p:nvSpPr>
        <p:spPr>
          <a:xfrm>
            <a:off x="1991120" y="5301955"/>
            <a:ext cx="1728193" cy="45085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300"/>
              </a:spcAft>
              <a:buClrTx/>
              <a:buSzTx/>
              <a:buFontTx/>
              <a:buNone/>
              <a:defRPr/>
            </a:pPr>
            <a:r>
              <a:rPr kumimoji="0" lang="zh-CN" altLang="en-US" sz="1800" b="1" i="0" u="none" strike="noStrike" kern="0" cap="none" spc="0" normalizeH="0" baseline="0" noProof="0" smtClean="0">
                <a:ln>
                  <a:noFill/>
                </a:ln>
                <a:solidFill>
                  <a:srgbClr val="0070C0"/>
                </a:solidFill>
                <a:effectLst/>
                <a:uLnTx/>
                <a:uFillTx/>
                <a:latin typeface="微软雅黑" panose="020B0503020204020204" pitchFamily="34" charset="-122"/>
                <a:ea typeface="微软雅黑" panose="020B0503020204020204" pitchFamily="34" charset="-122"/>
              </a:rPr>
              <a:t>运行程序：</a:t>
            </a:r>
            <a:endParaRPr kumimoji="0" lang="en-US" altLang="zh-CN" sz="18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933255" y="5740787"/>
            <a:ext cx="5904000" cy="0"/>
          </a:xfrm>
          <a:prstGeom prst="line">
            <a:avLst/>
          </a:prstGeom>
          <a:solidFill>
            <a:srgbClr val="3BCCFF"/>
          </a:solidFill>
          <a:ln w="12700" cap="flat" cmpd="sng" algn="ctr">
            <a:solidFill>
              <a:srgbClr val="19C3FF"/>
            </a:solidFill>
            <a:prstDash val="solid"/>
            <a:round/>
            <a:headEnd type="none" w="med" len="med"/>
            <a:tailEnd type="none" w="med" len="med"/>
          </a:ln>
          <a:effectLst>
            <a:outerShdw blurRad="25400" dist="12700" dir="2700000" algn="tl" rotWithShape="0">
              <a:prstClr val="black">
                <a:alpha val="40000"/>
              </a:prstClr>
            </a:outerShdw>
          </a:effectLst>
        </p:spPr>
      </p:cxnSp>
      <p:sp>
        <p:nvSpPr>
          <p:cNvPr id="14" name="椭圆 13"/>
          <p:cNvSpPr/>
          <p:nvPr/>
        </p:nvSpPr>
        <p:spPr bwMode="auto">
          <a:xfrm rot="574600">
            <a:off x="1489153" y="5399460"/>
            <a:ext cx="432000" cy="43200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pPr>
            <a:endParaRPr lang="zh-CN" altLang="en-US" dirty="0">
              <a:solidFill>
                <a:schemeClr val="bg1"/>
              </a:solidFill>
              <a:latin typeface="Arial" panose="020B0604020202020204" pitchFamily="34" charset="0"/>
            </a:endParaRPr>
          </a:p>
        </p:txBody>
      </p:sp>
      <p:sp>
        <p:nvSpPr>
          <p:cNvPr id="15" name="TextBox 14"/>
          <p:cNvSpPr txBox="1">
            <a:spLocks noChangeArrowheads="1"/>
          </p:cNvSpPr>
          <p:nvPr/>
        </p:nvSpPr>
        <p:spPr bwMode="auto">
          <a:xfrm>
            <a:off x="1530528" y="5430516"/>
            <a:ext cx="349250" cy="369888"/>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smtClean="0">
                <a:ln>
                  <a:noFill/>
                </a:ln>
                <a:solidFill>
                  <a:sysClr val="window" lastClr="FFFFFF"/>
                </a:solidFill>
                <a:effectLst/>
                <a:uLnTx/>
                <a:uFillTx/>
                <a:latin typeface="Verdana" panose="020B0604030504040204" pitchFamily="34" charset="0"/>
                <a:ea typeface="宋体" panose="02010600030101010101" pitchFamily="2" charset="-122"/>
              </a:rPr>
              <a:t>3</a:t>
            </a:r>
            <a:endParaRPr kumimoji="0" lang="zh-CN" altLang="en-US" sz="1800" b="1" i="0" u="none" strike="noStrike" kern="0" cap="none" spc="0" normalizeH="0" baseline="0" noProof="0" dirty="0" smtClean="0">
              <a:ln>
                <a:noFill/>
              </a:ln>
              <a:solidFill>
                <a:sysClr val="window" lastClr="FFFFFF"/>
              </a:solidFill>
              <a:effectLst/>
              <a:uLnTx/>
              <a:uFillTx/>
              <a:latin typeface="Verdana" panose="020B0604030504040204" pitchFamily="34" charset="0"/>
              <a:ea typeface="宋体" panose="02010600030101010101" pitchFamily="2" charset="-122"/>
            </a:endParaRPr>
          </a:p>
        </p:txBody>
      </p:sp>
      <p:sp>
        <p:nvSpPr>
          <p:cNvPr id="16"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3646805" y="3665855"/>
            <a:ext cx="4298315" cy="1127760"/>
          </a:xfrm>
          <a:prstGeom prst="rect">
            <a:avLst/>
          </a:prstGeom>
        </p:spPr>
        <p:txBody>
          <a:bodyPr wrap="square">
            <a:spAutoFit/>
          </a:bodyPr>
          <a:p>
            <a:pPr marL="228600" indent="-228600">
              <a:lnSpc>
                <a:spcPct val="130000"/>
              </a:lnSpc>
              <a:spcAft>
                <a:spcPts val="300"/>
              </a:spcAft>
              <a:buFont typeface="+mj-ea"/>
              <a:buAutoNum type="circleNumDbPlain"/>
            </a:pPr>
            <a:r>
              <a:rPr sz="1600" smtClean="0">
                <a:solidFill>
                  <a:schemeClr val="tx1">
                    <a:lumMod val="65000"/>
                    <a:lumOff val="35000"/>
                  </a:schemeClr>
                </a:solidFill>
                <a:latin typeface="微软雅黑" panose="020B0503020204020204" pitchFamily="34" charset="-122"/>
                <a:ea typeface="微软雅黑" panose="020B0503020204020204" pitchFamily="34" charset="-122"/>
              </a:rPr>
              <a:t>创建</a:t>
            </a:r>
            <a:r>
              <a:rPr lang="en-US" sz="1600" smtClean="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个</a:t>
            </a:r>
            <a:r>
              <a:rPr sz="1600" smtClean="0">
                <a:solidFill>
                  <a:schemeClr val="tx1">
                    <a:lumMod val="65000"/>
                    <a:lumOff val="35000"/>
                  </a:schemeClr>
                </a:solidFill>
                <a:latin typeface="微软雅黑" panose="020B0503020204020204" pitchFamily="34" charset="-122"/>
                <a:ea typeface="微软雅黑" panose="020B0503020204020204" pitchFamily="34" charset="-122"/>
              </a:rPr>
              <a:t>广播接收者</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动态注册广播接收者</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实现发送有序广播的功能</a:t>
            </a:r>
            <a:endParaRPr lang="zh-CN"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603625" y="4964430"/>
            <a:ext cx="4298315" cy="769620"/>
          </a:xfrm>
          <a:prstGeom prst="rect">
            <a:avLst/>
          </a:prstGeom>
        </p:spPr>
        <p:txBody>
          <a:bodyPr wrap="square">
            <a:spAutoFit/>
          </a:bodyPr>
          <a:p>
            <a:pPr marL="228600" indent="-228600">
              <a:lnSpc>
                <a:spcPct val="130000"/>
              </a:lnSpc>
              <a:spcAft>
                <a:spcPts val="300"/>
              </a:spcAft>
              <a:buFont typeface="+mj-ea"/>
              <a:buAutoNum type="circleNumDbPlain"/>
            </a:pPr>
            <a:r>
              <a:rPr lang="zh-CN" sz="1600" smtClean="0">
                <a:solidFill>
                  <a:schemeClr val="tx1">
                    <a:lumMod val="65000"/>
                    <a:lumOff val="35000"/>
                  </a:schemeClr>
                </a:solidFill>
                <a:latin typeface="微软雅黑" panose="020B0503020204020204" pitchFamily="34" charset="-122"/>
                <a:ea typeface="微软雅黑" panose="020B0503020204020204" pitchFamily="34" charset="-122"/>
              </a:rPr>
              <a:t>运行程序</a:t>
            </a:r>
            <a:endParaRPr sz="160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28600" indent="-228600">
              <a:lnSpc>
                <a:spcPct val="130000"/>
              </a:lnSpc>
              <a:spcAft>
                <a:spcPts val="300"/>
              </a:spcAft>
              <a:buFont typeface="+mj-ea"/>
              <a:buAutoNum type="circleNumDbPlain"/>
            </a:pPr>
            <a:r>
              <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rPr>
              <a:t>点击喇叭图片</a:t>
            </a:r>
            <a:endParaRPr lang="zh-CN" altLang="en-US" sz="160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17" name="图片 16" descr="图片1"/>
          <p:cNvPicPr>
            <a:picLocks noChangeAspect="1"/>
          </p:cNvPicPr>
          <p:nvPr/>
        </p:nvPicPr>
        <p:blipFill>
          <a:blip r:embed="rId1"/>
          <a:stretch>
            <a:fillRect/>
          </a:stretch>
        </p:blipFill>
        <p:spPr>
          <a:xfrm>
            <a:off x="8471535" y="1485900"/>
            <a:ext cx="2964477" cy="4676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left)">
                                      <p:cBhvr>
                                        <p:cTn id="49" dur="500"/>
                                        <p:tgtEl>
                                          <p:spTgt spid="38"/>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6" grpId="0"/>
      <p:bldP spid="9" grpId="0"/>
      <p:bldP spid="10" grpId="0" bldLvl="0" animBg="1"/>
      <p:bldP spid="11" grpId="0"/>
      <p:bldP spid="12" grpId="0"/>
      <p:bldP spid="14" grpId="0" bldLvl="0" animBg="1"/>
      <p:bldP spid="15" grpId="0"/>
      <p:bldP spid="28"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2" name="图片 21" descr="C:\Users\Administrator\Desktop\图片2.png图片2"/>
          <p:cNvPicPr>
            <a:picLocks noChangeAspect="1"/>
          </p:cNvPicPr>
          <p:nvPr/>
        </p:nvPicPr>
        <p:blipFill>
          <a:blip r:embed="rId1"/>
          <a:srcRect/>
          <a:stretch>
            <a:fillRect/>
          </a:stretch>
        </p:blipFill>
        <p:spPr>
          <a:xfrm>
            <a:off x="3288203" y="1485265"/>
            <a:ext cx="2274570" cy="3600000"/>
          </a:xfrm>
          <a:prstGeom prst="rect">
            <a:avLst/>
          </a:prstGeom>
          <a:ln>
            <a:solidFill>
              <a:schemeClr val="tx1">
                <a:lumMod val="50000"/>
                <a:lumOff val="50000"/>
              </a:schemeClr>
            </a:solidFill>
          </a:ln>
        </p:spPr>
      </p:pic>
      <p:pic>
        <p:nvPicPr>
          <p:cNvPr id="23" name="图片 22" descr="C:\Users\Administrator\Desktop\图片3.png图片3"/>
          <p:cNvPicPr>
            <a:picLocks noChangeAspect="1"/>
          </p:cNvPicPr>
          <p:nvPr/>
        </p:nvPicPr>
        <p:blipFill>
          <a:blip r:embed="rId2"/>
          <a:srcRect/>
          <a:stretch>
            <a:fillRect/>
          </a:stretch>
        </p:blipFill>
        <p:spPr>
          <a:xfrm>
            <a:off x="6527165" y="1495835"/>
            <a:ext cx="2269123" cy="3578860"/>
          </a:xfrm>
          <a:prstGeom prst="rect">
            <a:avLst/>
          </a:prstGeom>
          <a:ln>
            <a:solidFill>
              <a:schemeClr val="tx1">
                <a:lumMod val="65000"/>
                <a:lumOff val="35000"/>
              </a:schemeClr>
            </a:solidFill>
          </a:ln>
        </p:spPr>
      </p:pic>
      <p:pic>
        <p:nvPicPr>
          <p:cNvPr id="24" name="图片 23" descr="C:\Users\Administrator\Desktop\图片4.png图片4"/>
          <p:cNvPicPr>
            <a:picLocks noChangeAspect="1"/>
          </p:cNvPicPr>
          <p:nvPr/>
        </p:nvPicPr>
        <p:blipFill>
          <a:blip r:embed="rId3"/>
          <a:srcRect/>
          <a:stretch>
            <a:fillRect/>
          </a:stretch>
        </p:blipFill>
        <p:spPr>
          <a:xfrm>
            <a:off x="3143250" y="2421890"/>
            <a:ext cx="5850255" cy="1196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0"/>
                            </p:stCondLst>
                            <p:childTnLst>
                              <p:par>
                                <p:cTn id="17" presetID="1" presetClass="exit" presetSubtype="0" fill="hold" nodeType="after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43025" y="837565"/>
            <a:ext cx="9966325" cy="1938020"/>
          </a:xfrm>
          <a:prstGeom prst="rect">
            <a:avLst/>
          </a:prstGeom>
          <a:noFill/>
          <a:ln w="9525">
            <a:noFill/>
          </a:ln>
        </p:spPr>
        <p:txBody>
          <a:bodyPr wrap="square">
            <a:spAutoFit/>
          </a:bodyPr>
          <a:p>
            <a:pPr indent="0">
              <a:lnSpc>
                <a:spcPct val="15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若将广播接收者</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MyBroadcastReceiverTwo</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的优先级设置为</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1000</a:t>
            </a:r>
            <a:r>
              <a:rPr lang="zh-CN" sz="2000" b="0">
                <a:latin typeface="微软雅黑" panose="020B0503020204020204" pitchFamily="34" charset="-122"/>
                <a:ea typeface="微软雅黑" panose="020B0503020204020204" pitchFamily="34" charset="-122"/>
                <a:cs typeface="微软雅黑" panose="020B0503020204020204" pitchFamily="34" charset="-122"/>
              </a:rPr>
              <a:t>，并将</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注册</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MyBroadcastReceiverTwo</a:t>
            </a:r>
            <a:r>
              <a:rPr lang="zh-CN" sz="2000" b="0">
                <a:latin typeface="微软雅黑" panose="020B0503020204020204" pitchFamily="34" charset="-122"/>
                <a:ea typeface="微软雅黑" panose="020B0503020204020204" pitchFamily="34" charset="-122"/>
                <a:cs typeface="微软雅黑" panose="020B0503020204020204" pitchFamily="34" charset="-122"/>
              </a:rPr>
              <a:t>的语句</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放在注册</a:t>
            </a:r>
            <a:r>
              <a:rPr lang="en-US"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MyBroadcastReceiverOne</a:t>
            </a:r>
            <a:r>
              <a:rPr lang="zh-CN"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的语句前面</a:t>
            </a:r>
            <a:r>
              <a:rPr lang="zh-CN" sz="2000" b="0">
                <a:latin typeface="微软雅黑" panose="020B0503020204020204" pitchFamily="34" charset="-122"/>
                <a:ea typeface="微软雅黑" panose="020B0503020204020204" pitchFamily="34" charset="-122"/>
                <a:cs typeface="微软雅黑" panose="020B0503020204020204" pitchFamily="34" charset="-122"/>
              </a:rPr>
              <a:t>，修改完</a:t>
            </a:r>
            <a:r>
              <a:rPr 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MainActivity</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a:t>
            </a:r>
            <a:r>
              <a:rPr lang="zh-CN" sz="2000" b="0">
                <a:latin typeface="微软雅黑" panose="020B0503020204020204" pitchFamily="34" charset="-122"/>
                <a:ea typeface="微软雅黑" panose="020B0503020204020204" pitchFamily="34" charset="-122"/>
                <a:cs typeface="微软雅黑" panose="020B0503020204020204" pitchFamily="34" charset="-122"/>
              </a:rPr>
              <a:t>注册的广播接收者代码后，运行程序，点击界面中的喇叭图片，效果如下。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descr="图片5"/>
          <p:cNvPicPr>
            <a:picLocks noChangeAspect="1"/>
          </p:cNvPicPr>
          <p:nvPr/>
        </p:nvPicPr>
        <p:blipFill>
          <a:blip r:embed="rId1"/>
          <a:stretch>
            <a:fillRect/>
          </a:stretch>
        </p:blipFill>
        <p:spPr>
          <a:xfrm>
            <a:off x="4943475" y="2493645"/>
            <a:ext cx="2515101" cy="3960000"/>
          </a:xfrm>
          <a:prstGeom prst="rect">
            <a:avLst/>
          </a:prstGeom>
        </p:spPr>
      </p:pic>
      <p:pic>
        <p:nvPicPr>
          <p:cNvPr id="4" name="图片 3" descr="图片6"/>
          <p:cNvPicPr>
            <a:picLocks noChangeAspect="1"/>
          </p:cNvPicPr>
          <p:nvPr/>
        </p:nvPicPr>
        <p:blipFill>
          <a:blip r:embed="rId2"/>
          <a:stretch>
            <a:fillRect/>
          </a:stretch>
        </p:blipFill>
        <p:spPr>
          <a:xfrm>
            <a:off x="2684145" y="3717925"/>
            <a:ext cx="7284085" cy="1489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43025" y="837565"/>
            <a:ext cx="9966325" cy="1476375"/>
          </a:xfrm>
          <a:prstGeom prst="rect">
            <a:avLst/>
          </a:prstGeom>
          <a:noFill/>
          <a:ln w="9525">
            <a:noFill/>
          </a:ln>
        </p:spPr>
        <p:txBody>
          <a:bodyPr wrap="square">
            <a:spAutoFit/>
          </a:bodyPr>
          <a:p>
            <a:pPr indent="0">
              <a:lnSpc>
                <a:spcPct val="150000"/>
              </a:lnSpc>
            </a:pPr>
            <a:r>
              <a:rPr sz="2000" b="0">
                <a:latin typeface="微软雅黑" panose="020B0503020204020204" pitchFamily="34" charset="-122"/>
                <a:ea typeface="微软雅黑" panose="020B0503020204020204" pitchFamily="34" charset="-122"/>
                <a:cs typeface="微软雅黑" panose="020B0503020204020204" pitchFamily="34" charset="-122"/>
              </a:rPr>
              <a:t>如果想要</a:t>
            </a:r>
            <a:r>
              <a:rPr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拦截一个有序广播</a:t>
            </a:r>
            <a:r>
              <a:rPr sz="2000" b="0">
                <a:latin typeface="微软雅黑" panose="020B0503020204020204" pitchFamily="34" charset="-122"/>
                <a:ea typeface="微软雅黑" panose="020B0503020204020204" pitchFamily="34" charset="-122"/>
                <a:cs typeface="微软雅黑" panose="020B0503020204020204" pitchFamily="34" charset="-122"/>
              </a:rPr>
              <a:t>，则必须</a:t>
            </a:r>
            <a:r>
              <a:rPr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在优先级较高的广播接收者中拦截接收到的广播</a:t>
            </a:r>
            <a:r>
              <a:rPr sz="2000" b="0">
                <a:latin typeface="微软雅黑" panose="020B0503020204020204" pitchFamily="34" charset="-122"/>
                <a:ea typeface="微软雅黑" panose="020B0503020204020204" pitchFamily="34" charset="-122"/>
                <a:cs typeface="微软雅黑" panose="020B0503020204020204" pitchFamily="34" charset="-122"/>
              </a:rPr>
              <a:t>，接下来通过在优先级较高的</a:t>
            </a:r>
            <a:r>
              <a:rPr sz="2000" b="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MyBroadcastReceiverTwo中添加一个abortBroadcast()方法拦截广播</a:t>
            </a:r>
            <a:r>
              <a:rPr sz="2000" b="0">
                <a:latin typeface="微软雅黑" panose="020B0503020204020204" pitchFamily="34" charset="-122"/>
                <a:ea typeface="微软雅黑" panose="020B0503020204020204" pitchFamily="34" charset="-122"/>
                <a:cs typeface="微软雅黑" panose="020B0503020204020204" pitchFamily="34" charset="-122"/>
              </a:rPr>
              <a:t>，</a:t>
            </a:r>
            <a:r>
              <a:rPr lang="zh-CN" sz="2000" b="0">
                <a:latin typeface="微软雅黑" panose="020B0503020204020204" pitchFamily="34" charset="-122"/>
                <a:ea typeface="微软雅黑" panose="020B0503020204020204" pitchFamily="34" charset="-122"/>
                <a:cs typeface="微软雅黑" panose="020B0503020204020204" pitchFamily="34" charset="-122"/>
              </a:rPr>
              <a:t>运行程序，点击界面中的喇叭图片，效果如下。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itle 1"/>
          <p:cNvSpPr txBox="1"/>
          <p:nvPr/>
        </p:nvSpPr>
        <p:spPr>
          <a:xfrm>
            <a:off x="1143690" y="266995"/>
            <a:ext cx="581561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a:solidFill>
                  <a:srgbClr val="595959"/>
                </a:solidFill>
                <a:latin typeface="微软雅黑" panose="020B0503020204020204" pitchFamily="34" charset="-122"/>
                <a:ea typeface="微软雅黑" panose="020B0503020204020204" pitchFamily="34" charset="-122"/>
                <a:cs typeface="+mn-ea"/>
                <a:sym typeface="+mn-lt"/>
              </a:rPr>
              <a:t>7.3.</a:t>
            </a:r>
            <a:r>
              <a:rPr lang="en-US" sz="2400" b="1">
                <a:solidFill>
                  <a:srgbClr val="595959"/>
                </a:solidFill>
                <a:latin typeface="微软雅黑" panose="020B0503020204020204" pitchFamily="34" charset="-122"/>
                <a:ea typeface="微软雅黑" panose="020B0503020204020204" pitchFamily="34" charset="-122"/>
                <a:cs typeface="+mn-ea"/>
                <a:sym typeface="+mn-lt"/>
              </a:rPr>
              <a:t>4  </a:t>
            </a:r>
            <a:r>
              <a:rPr sz="2400" b="1">
                <a:solidFill>
                  <a:srgbClr val="595959"/>
                </a:solidFill>
                <a:latin typeface="微软雅黑" panose="020B0503020204020204" pitchFamily="34" charset="-122"/>
                <a:ea typeface="微软雅黑" panose="020B0503020204020204" pitchFamily="34" charset="-122"/>
                <a:cs typeface="+mn-ea"/>
                <a:sym typeface="+mn-lt"/>
              </a:rPr>
              <a:t>实战演练—</a:t>
            </a:r>
            <a:r>
              <a:rPr lang="zh-CN" sz="2400" b="1">
                <a:solidFill>
                  <a:srgbClr val="595959"/>
                </a:solidFill>
                <a:latin typeface="微软雅黑" panose="020B0503020204020204" pitchFamily="34" charset="-122"/>
                <a:ea typeface="微软雅黑" panose="020B0503020204020204" pitchFamily="34" charset="-122"/>
                <a:cs typeface="+mn-ea"/>
                <a:sym typeface="+mn-lt"/>
              </a:rPr>
              <a:t>数鸭子</a:t>
            </a:r>
            <a:endParaRPr 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2" descr="C:\Users\Administrator\Desktop\图片7.png图片7"/>
          <p:cNvPicPr>
            <a:picLocks noChangeAspect="1"/>
          </p:cNvPicPr>
          <p:nvPr/>
        </p:nvPicPr>
        <p:blipFill>
          <a:blip r:embed="rId1"/>
          <a:srcRect/>
          <a:stretch>
            <a:fillRect/>
          </a:stretch>
        </p:blipFill>
        <p:spPr>
          <a:xfrm>
            <a:off x="4949441" y="2493645"/>
            <a:ext cx="2503170" cy="3960000"/>
          </a:xfrm>
          <a:prstGeom prst="rect">
            <a:avLst/>
          </a:prstGeom>
        </p:spPr>
      </p:pic>
      <p:pic>
        <p:nvPicPr>
          <p:cNvPr id="4" name="图片 3" descr="C:\Users\Administrator\Desktop\图片8.png图片8"/>
          <p:cNvPicPr>
            <a:picLocks noChangeAspect="1"/>
          </p:cNvPicPr>
          <p:nvPr/>
        </p:nvPicPr>
        <p:blipFill>
          <a:blip r:embed="rId2"/>
          <a:srcRect/>
          <a:stretch>
            <a:fillRect/>
          </a:stretch>
        </p:blipFill>
        <p:spPr>
          <a:xfrm>
            <a:off x="2783205" y="3717925"/>
            <a:ext cx="728408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形 22" descr="讲故事"/>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12878" y="966595"/>
            <a:ext cx="1016001" cy="1016001"/>
          </a:xfrm>
          <a:prstGeom prst="rect">
            <a:avLst/>
          </a:prstGeom>
        </p:spPr>
      </p:pic>
      <p:sp>
        <p:nvSpPr>
          <p:cNvPr id="12" name="矩形 11"/>
          <p:cNvSpPr/>
          <p:nvPr/>
        </p:nvSpPr>
        <p:spPr>
          <a:xfrm>
            <a:off x="2150745" y="1176655"/>
            <a:ext cx="167576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25"/>
          <p:cNvSpPr txBox="1"/>
          <p:nvPr/>
        </p:nvSpPr>
        <p:spPr>
          <a:xfrm>
            <a:off x="2279015" y="1281430"/>
            <a:ext cx="1417955" cy="460375"/>
          </a:xfrm>
          <a:prstGeom prst="rect">
            <a:avLst/>
          </a:prstGeom>
          <a:noFill/>
        </p:spPr>
        <p:txBody>
          <a:bodyPr wrap="square" rtlCol="0">
            <a:spAutoFit/>
          </a:bodyPr>
          <a:lstStyle/>
          <a:p>
            <a:pPr algn="l"/>
            <a:r>
              <a:rPr lang="zh-CN" altLang="en-US">
                <a:solidFill>
                  <a:schemeClr val="bg1"/>
                </a:solidFill>
                <a:latin typeface="微软雅黑" panose="020B0503020204020204" pitchFamily="34" charset="-122"/>
                <a:ea typeface="微软雅黑" panose="020B0503020204020204" pitchFamily="34" charset="-122"/>
                <a:sym typeface="Arial" panose="020B0604020202020204" pitchFamily="34" charset="0"/>
              </a:rPr>
              <a:t>指定广播</a:t>
            </a:r>
            <a:endParaRPr lang="zh-CN" altLang="en-US">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nvSpPr>
        <p:spPr>
          <a:xfrm>
            <a:off x="4051859"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4239588"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1905405" y="1990140"/>
            <a:ext cx="9163317" cy="1938020"/>
          </a:xfrm>
          <a:prstGeom prst="rect">
            <a:avLst/>
          </a:prstGeom>
        </p:spPr>
        <p:txBody>
          <a:bodyPr wrap="square">
            <a:spAutoFit/>
          </a:bodyPr>
          <a:lstStyle/>
          <a:p>
            <a:pPr>
              <a:lnSpc>
                <a:spcPct val="150000"/>
              </a:lnSpc>
            </a:pPr>
            <a:r>
              <a:rPr altLang="zh-CN" sz="2000">
                <a:latin typeface="微软雅黑" panose="020B0503020204020204" pitchFamily="34" charset="-122"/>
                <a:ea typeface="微软雅黑" panose="020B0503020204020204" pitchFamily="34" charset="-122"/>
              </a:rPr>
              <a:t>当</a:t>
            </a:r>
            <a:r>
              <a:rPr altLang="zh-CN" sz="2000">
                <a:solidFill>
                  <a:srgbClr val="0070C0"/>
                </a:solidFill>
                <a:latin typeface="微软雅黑" panose="020B0503020204020204" pitchFamily="34" charset="-122"/>
                <a:ea typeface="微软雅黑" panose="020B0503020204020204" pitchFamily="34" charset="-122"/>
              </a:rPr>
              <a:t>发送一条有序广播</a:t>
            </a:r>
            <a:r>
              <a:rPr altLang="zh-CN" sz="2000">
                <a:latin typeface="微软雅黑" panose="020B0503020204020204" pitchFamily="34" charset="-122"/>
                <a:ea typeface="微软雅黑" panose="020B0503020204020204" pitchFamily="34" charset="-122"/>
              </a:rPr>
              <a:t>时，要</a:t>
            </a:r>
            <a:r>
              <a:rPr altLang="zh-CN" sz="2000">
                <a:solidFill>
                  <a:srgbClr val="0070C0"/>
                </a:solidFill>
                <a:latin typeface="微软雅黑" panose="020B0503020204020204" pitchFamily="34" charset="-122"/>
                <a:ea typeface="微软雅黑" panose="020B0503020204020204" pitchFamily="34" charset="-122"/>
              </a:rPr>
              <a:t>保证一个广播接收者必须接收到此广播</a:t>
            </a:r>
            <a:r>
              <a:rPr altLang="zh-CN" sz="2000">
                <a:latin typeface="微软雅黑" panose="020B0503020204020204" pitchFamily="34" charset="-122"/>
                <a:ea typeface="微软雅黑" panose="020B0503020204020204" pitchFamily="34" charset="-122"/>
              </a:rPr>
              <a:t>，无论此广播接收者的优先级高或低。要满足这种需求，可以在Activity中使用</a:t>
            </a:r>
            <a:r>
              <a:rPr altLang="zh-CN" sz="2000">
                <a:solidFill>
                  <a:srgbClr val="0070C0"/>
                </a:solidFill>
                <a:latin typeface="微软雅黑" panose="020B0503020204020204" pitchFamily="34" charset="-122"/>
                <a:ea typeface="微软雅黑" panose="020B0503020204020204" pitchFamily="34" charset="-122"/>
              </a:rPr>
              <a:t>sendOrderedBroadcast()方法发送有序广播</a:t>
            </a:r>
            <a:r>
              <a:rPr altLang="zh-CN" sz="2000">
                <a:latin typeface="微软雅黑" panose="020B0503020204020204" pitchFamily="34" charset="-122"/>
                <a:ea typeface="微软雅黑" panose="020B0503020204020204" pitchFamily="34" charset="-122"/>
              </a:rPr>
              <a:t>，并</a:t>
            </a:r>
            <a:r>
              <a:rPr altLang="zh-CN" sz="2000">
                <a:solidFill>
                  <a:srgbClr val="0070C0"/>
                </a:solidFill>
                <a:latin typeface="微软雅黑" panose="020B0503020204020204" pitchFamily="34" charset="-122"/>
                <a:ea typeface="微软雅黑" panose="020B0503020204020204" pitchFamily="34" charset="-122"/>
              </a:rPr>
              <a:t>设置该方法中</a:t>
            </a:r>
            <a:r>
              <a:rPr altLang="zh-CN" sz="2000">
                <a:latin typeface="微软雅黑" panose="020B0503020204020204" pitchFamily="34" charset="-122"/>
                <a:ea typeface="微软雅黑" panose="020B0503020204020204" pitchFamily="34" charset="-122"/>
              </a:rPr>
              <a:t>传递的</a:t>
            </a:r>
            <a:r>
              <a:rPr altLang="zh-CN" sz="2000">
                <a:solidFill>
                  <a:srgbClr val="0070C0"/>
                </a:solidFill>
                <a:latin typeface="微软雅黑" panose="020B0503020204020204" pitchFamily="34" charset="-122"/>
                <a:ea typeface="微软雅黑" panose="020B0503020204020204" pitchFamily="34" charset="-122"/>
              </a:rPr>
              <a:t>第3个参数为指定的广播接收者对象</a:t>
            </a:r>
            <a:r>
              <a:rPr altLang="zh-CN" sz="2000">
                <a:latin typeface="微软雅黑" panose="020B0503020204020204" pitchFamily="34" charset="-122"/>
                <a:ea typeface="微软雅黑" panose="020B0503020204020204" pitchFamily="34" charset="-122"/>
              </a:rPr>
              <a:t>即可。</a:t>
            </a:r>
            <a:endParaRPr altLang="zh-CN" sz="2000">
              <a:latin typeface="微软雅黑" panose="020B0503020204020204" pitchFamily="34" charset="-122"/>
              <a:ea typeface="微软雅黑" panose="020B0503020204020204" pitchFamily="34" charset="-122"/>
            </a:endParaRPr>
          </a:p>
        </p:txBody>
      </p:sp>
      <p:sp>
        <p:nvSpPr>
          <p:cNvPr id="2" name="矩形 17"/>
          <p:cNvSpPr>
            <a:spLocks noChangeArrowheads="1"/>
          </p:cNvSpPr>
          <p:nvPr/>
        </p:nvSpPr>
        <p:spPr bwMode="auto">
          <a:xfrm>
            <a:off x="1990725" y="3999865"/>
            <a:ext cx="8956675" cy="1922780"/>
          </a:xfrm>
          <a:prstGeom prst="rect">
            <a:avLst/>
          </a:prstGeom>
          <a:solidFill>
            <a:schemeClr val="bg1">
              <a:lumMod val="95000"/>
            </a:schemeClr>
          </a:solidFill>
          <a:ln>
            <a:noFill/>
          </a:ln>
          <a:extLst>
            <a:ext uri="{91240B29-F687-4F45-9708-019B960494DF}">
              <a14:hiddenLine xmlns:a14="http://schemas.microsoft.com/office/drawing/2010/main" w="28575">
                <a:solidFill>
                  <a:srgbClr val="000000"/>
                </a:solidFill>
                <a:round/>
              </a14:hiddenLine>
            </a:ext>
          </a:extLst>
        </p:spPr>
        <p:txBody>
          <a:bodyPr/>
          <a:p>
            <a:pPr>
              <a:lnSpc>
                <a:spcPct val="150000"/>
              </a:lnSpc>
              <a:defRPr/>
            </a:pPr>
            <a:r>
              <a:rPr lang="en-US" altLang="zh-CN" sz="1800" dirty="0" smtClean="0">
                <a:latin typeface="微软雅黑" panose="020B0503020204020204" pitchFamily="34" charset="-122"/>
                <a:ea typeface="微软雅黑" panose="020B0503020204020204" pitchFamily="34" charset="-122"/>
                <a:cs typeface="Times New Roman" panose="02020603050405020304" charset="0"/>
              </a:rPr>
              <a:t>  </a:t>
            </a:r>
            <a:r>
              <a:rPr lang="en-US" altLang="zh-CN" sz="1800" smtClean="0">
                <a:latin typeface="微软雅黑" panose="020B0503020204020204" pitchFamily="34" charset="-122"/>
                <a:ea typeface="微软雅黑" panose="020B0503020204020204" pitchFamily="34" charset="-122"/>
                <a:cs typeface="Times New Roman" panose="02020603050405020304" charset="0"/>
              </a:rPr>
              <a:t> Intent intent = new Intent();</a:t>
            </a:r>
            <a:endParaRPr lang="en-US" altLang="zh-CN" sz="1800" smtClean="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smtClean="0">
                <a:latin typeface="微软雅黑" panose="020B0503020204020204" pitchFamily="34" charset="-122"/>
                <a:ea typeface="微软雅黑" panose="020B0503020204020204" pitchFamily="34" charset="-122"/>
                <a:cs typeface="Times New Roman" panose="02020603050405020304" charset="0"/>
              </a:rPr>
              <a:t>   intent.setAction("Count_Ducks"); // 定义广播的事件类型</a:t>
            </a:r>
            <a:endParaRPr lang="en-US" altLang="zh-CN" sz="1800" smtClean="0">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smtClean="0">
                <a:latin typeface="微软雅黑" panose="020B0503020204020204" pitchFamily="34" charset="-122"/>
                <a:ea typeface="微软雅黑" panose="020B0503020204020204" pitchFamily="34" charset="-122"/>
                <a:cs typeface="Times New Roman" panose="02020603050405020304" charset="0"/>
              </a:rPr>
              <a:t>   </a:t>
            </a:r>
            <a:r>
              <a:rPr lang="en-US" altLang="zh-CN" sz="180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MyBroadcastReceiverThree receiver = new  MyBroadcastReceiverThree();</a:t>
            </a:r>
            <a:endParaRPr lang="en-US" altLang="zh-CN" sz="1800" smtClean="0">
              <a:solidFill>
                <a:srgbClr val="0070C0"/>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defRPr/>
            </a:pPr>
            <a:r>
              <a:rPr lang="en-US" altLang="zh-CN" sz="1800" smtClean="0">
                <a:latin typeface="微软雅黑" panose="020B0503020204020204" pitchFamily="34" charset="-122"/>
                <a:ea typeface="微软雅黑" panose="020B0503020204020204" pitchFamily="34" charset="-122"/>
                <a:cs typeface="Times New Roman" panose="02020603050405020304" charset="0"/>
              </a:rPr>
              <a:t>   </a:t>
            </a:r>
            <a:r>
              <a:rPr lang="en-US" altLang="zh-CN" sz="1800" smtClean="0">
                <a:solidFill>
                  <a:srgbClr val="0070C0"/>
                </a:solidFill>
                <a:latin typeface="微软雅黑" panose="020B0503020204020204" pitchFamily="34" charset="-122"/>
                <a:ea typeface="微软雅黑" panose="020B0503020204020204" pitchFamily="34" charset="-122"/>
                <a:cs typeface="Times New Roman" panose="02020603050405020304" charset="0"/>
              </a:rPr>
              <a:t>sendOrderedBroadcast(intent,null,receiver, null, 0, null, null); </a:t>
            </a:r>
            <a:r>
              <a:rPr lang="en-US" altLang="zh-CN" sz="1800" smtClean="0">
                <a:latin typeface="微软雅黑" panose="020B0503020204020204" pitchFamily="34" charset="-122"/>
                <a:ea typeface="微软雅黑" panose="020B0503020204020204" pitchFamily="34" charset="-122"/>
                <a:cs typeface="Times New Roman" panose="02020603050405020304" charset="0"/>
              </a:rPr>
              <a:t>// 发送有序广播</a:t>
            </a:r>
            <a:endParaRPr lang="en-US" altLang="zh-CN" sz="1800" smtClean="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343025" y="837565"/>
            <a:ext cx="9966325" cy="553085"/>
          </a:xfrm>
          <a:prstGeom prst="rect">
            <a:avLst/>
          </a:prstGeom>
          <a:noFill/>
          <a:ln w="9525">
            <a:noFill/>
          </a:ln>
        </p:spPr>
        <p:txBody>
          <a:bodyPr wrap="square">
            <a:spAutoFit/>
          </a:bodyPr>
          <a:p>
            <a:pPr indent="0">
              <a:lnSpc>
                <a:spcPct val="150000"/>
              </a:lnSpc>
            </a:pPr>
            <a:r>
              <a:rPr lang="zh-CN" sz="2000" b="0">
                <a:latin typeface="微软雅黑" panose="020B0503020204020204" pitchFamily="34" charset="-122"/>
                <a:ea typeface="微软雅黑" panose="020B0503020204020204" pitchFamily="34" charset="-122"/>
                <a:cs typeface="微软雅黑" panose="020B0503020204020204" pitchFamily="34" charset="-122"/>
              </a:rPr>
              <a:t>运行数鸭子程序，点击界面中的喇叭图片，效果如下。</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C:\Users\Administrator\Desktop\图片9.png图片9"/>
          <p:cNvPicPr>
            <a:picLocks noChangeAspect="1"/>
          </p:cNvPicPr>
          <p:nvPr/>
        </p:nvPicPr>
        <p:blipFill>
          <a:blip r:embed="rId1"/>
          <a:srcRect/>
          <a:stretch>
            <a:fillRect/>
          </a:stretch>
        </p:blipFill>
        <p:spPr>
          <a:xfrm>
            <a:off x="4819901" y="1629163"/>
            <a:ext cx="3013091" cy="4752000"/>
          </a:xfrm>
          <a:prstGeom prst="rect">
            <a:avLst/>
          </a:prstGeom>
        </p:spPr>
      </p:pic>
      <p:pic>
        <p:nvPicPr>
          <p:cNvPr id="4" name="图片 3" descr="C:\Users\Administrator\Desktop\图片10.png图片10"/>
          <p:cNvPicPr>
            <a:picLocks noChangeAspect="1"/>
          </p:cNvPicPr>
          <p:nvPr/>
        </p:nvPicPr>
        <p:blipFill>
          <a:blip r:embed="rId2"/>
          <a:srcRect/>
          <a:stretch>
            <a:fillRect/>
          </a:stretch>
        </p:blipFill>
        <p:spPr>
          <a:xfrm>
            <a:off x="3143250" y="3357880"/>
            <a:ext cx="6231255" cy="12509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055708"/>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976106"/>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90668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033529"/>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a:solidFill>
                    <a:srgbClr val="0070C0"/>
                  </a:solidFill>
                  <a:latin typeface="微软雅黑" panose="020B0503020204020204" pitchFamily="34" charset="-122"/>
                  <a:ea typeface="微软雅黑" panose="020B0503020204020204" pitchFamily="34" charset="-122"/>
                  <a:cs typeface="+mn-ea"/>
                  <a:sym typeface="+mn-lt"/>
                </a:rPr>
                <a:t>广播机制</a:t>
              </a:r>
              <a:r>
                <a:rPr lang="zh-CN" altLang="en-US" sz="2000">
                  <a:latin typeface="微软雅黑" panose="020B0503020204020204" pitchFamily="34" charset="-122"/>
                  <a:ea typeface="微软雅黑" panose="020B0503020204020204" pitchFamily="34" charset="-122"/>
                  <a:cs typeface="+mn-ea"/>
                  <a:sym typeface="+mn-lt"/>
                </a:rPr>
                <a:t>的概述</a:t>
              </a:r>
              <a:endParaRPr lang="zh-CN" altLang="en-US" sz="2000">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959280"/>
            <a:ext cx="5142331" cy="613062"/>
            <a:chOff x="4315150" y="1647579"/>
            <a:chExt cx="3857250" cy="540057"/>
          </a:xfrm>
        </p:grpSpPr>
        <p:sp>
          <p:nvSpPr>
            <p:cNvPr id="64" name="矩形 63"/>
            <p:cNvSpPr/>
            <p:nvPr/>
          </p:nvSpPr>
          <p:spPr>
            <a:xfrm>
              <a:off x="4841196" y="1730243"/>
              <a:ext cx="3133456" cy="331154"/>
            </a:xfrm>
            <a:prstGeom prst="rect">
              <a:avLst/>
            </a:prstGeom>
            <a:ln w="15875">
              <a:noFill/>
            </a:ln>
          </p:spPr>
          <p:txBody>
            <a:bodyPr wrap="square" lIns="68580" tIns="34290" rIns="68580" bIns="34290">
              <a:spAutoFit/>
            </a:bodyPr>
            <a:lstStyle/>
            <a:p>
              <a:r>
                <a:rPr lang="zh-CN" altLang="en-US" sz="2000">
                  <a:solidFill>
                    <a:srgbClr val="0070C0"/>
                  </a:solidFill>
                  <a:latin typeface="微软雅黑" panose="020B0503020204020204" pitchFamily="34" charset="-122"/>
                  <a:ea typeface="微软雅黑" panose="020B0503020204020204" pitchFamily="34" charset="-122"/>
                  <a:cs typeface="+mn-ea"/>
                  <a:sym typeface="+mn-lt"/>
                </a:rPr>
                <a:t>广播接收者</a:t>
              </a:r>
              <a:endParaRPr lang="zh-CN" altLang="en-US"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885031"/>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sz="2000">
                  <a:solidFill>
                    <a:srgbClr val="0070C0"/>
                  </a:solidFill>
                  <a:latin typeface="微软雅黑" panose="020B0503020204020204" pitchFamily="34" charset="-122"/>
                  <a:ea typeface="微软雅黑" panose="020B0503020204020204" pitchFamily="34" charset="-122"/>
                  <a:cs typeface="+mn-ea"/>
                  <a:sym typeface="+mn-lt"/>
                </a:rPr>
                <a:t>自定义广播</a:t>
              </a:r>
              <a:r>
                <a:rPr sz="2000">
                  <a:latin typeface="微软雅黑" panose="020B0503020204020204" pitchFamily="34" charset="-122"/>
                  <a:ea typeface="微软雅黑" panose="020B0503020204020204" pitchFamily="34" charset="-122"/>
                  <a:cs typeface="+mn-ea"/>
                  <a:sym typeface="+mn-lt"/>
                </a:rPr>
                <a:t>与</a:t>
              </a:r>
              <a:r>
                <a:rPr sz="2000">
                  <a:solidFill>
                    <a:srgbClr val="0070C0"/>
                  </a:solidFill>
                  <a:latin typeface="微软雅黑" panose="020B0503020204020204" pitchFamily="34" charset="-122"/>
                  <a:ea typeface="微软雅黑" panose="020B0503020204020204" pitchFamily="34" charset="-122"/>
                  <a:cs typeface="+mn-ea"/>
                  <a:sym typeface="+mn-lt"/>
                </a:rPr>
                <a:t>广播的类型</a:t>
              </a:r>
              <a:endParaRPr sz="2000">
                <a:solidFill>
                  <a:srgbClr val="0070C0"/>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35407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447484"/>
            <a:ext cx="9001000" cy="184658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sz="2000">
                <a:latin typeface="微软雅黑" panose="020B0503020204020204" pitchFamily="34" charset="-122"/>
                <a:ea typeface="微软雅黑" panose="020B0503020204020204" pitchFamily="34" charset="-122"/>
                <a:cs typeface="微软雅黑" panose="020B0503020204020204" pitchFamily="34" charset="-122"/>
                <a:sym typeface="+mn-lt"/>
              </a:rPr>
              <a:t>本章详细地讲解了广播机制的相关知识，首先介绍了</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广播机制的概述</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，然后讲解了</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什么是广播接收者</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广播接收者的创建</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a:t>
            </a:r>
            <a:r>
              <a:rPr sz="200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自定义广播以及广播的类型</a:t>
            </a:r>
            <a:r>
              <a:rPr sz="2000">
                <a:latin typeface="微软雅黑" panose="020B0503020204020204" pitchFamily="34" charset="-122"/>
                <a:ea typeface="微软雅黑" panose="020B0503020204020204" pitchFamily="34" charset="-122"/>
                <a:cs typeface="微软雅黑" panose="020B0503020204020204" pitchFamily="34" charset="-122"/>
                <a:sym typeface="+mn-lt"/>
              </a:rPr>
              <a:t>。通过本章的学习，要求初学者能够熟练掌握广播机制的使用，便于以后在实际开发中进行应用</a:t>
            </a:r>
            <a:r>
              <a:rPr lang="zh-CN" altLang="en-US" sz="2000" smtClean="0">
                <a:latin typeface="微软雅黑" panose="020B0503020204020204" pitchFamily="34" charset="-122"/>
                <a:ea typeface="微软雅黑" panose="020B0503020204020204" pitchFamily="34" charset="-122"/>
                <a:cs typeface="微软雅黑" panose="020B0503020204020204" pitchFamily="34" charset="-122"/>
                <a:sym typeface="+mn-lt"/>
              </a:rPr>
              <a:t>。</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t>本</a:t>
            </a:r>
            <a:endParaRPr lang="zh-CN" altLang="en-US" sz="2800" b="1"/>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章</a:t>
            </a:r>
            <a:endParaRPr lang="zh-CN" altLang="en-US" sz="2800" b="1">
              <a:sym typeface="+mn-ea"/>
            </a:endParaRP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小</a:t>
            </a:r>
            <a:endParaRPr lang="zh-CN" altLang="en-US" sz="2800" b="1">
              <a:sym typeface="+mn-ea"/>
            </a:endParaRP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smtClean="0">
                <a:solidFill>
                  <a:srgbClr val="0070C0"/>
                </a:solidFill>
                <a:latin typeface="微软雅黑" panose="020B0503020204020204" pitchFamily="34" charset="-122"/>
                <a:ea typeface="微软雅黑" panose="020B0503020204020204" pitchFamily="34" charset="-122"/>
                <a:cs typeface="+mn-ea"/>
                <a:sym typeface="+mn-lt"/>
              </a:rPr>
              <a:t>广播机制</a:t>
            </a:r>
            <a:r>
              <a:rPr lang="zh-CN" altLang="en-US" sz="4800" b="1" smtClean="0">
                <a:latin typeface="微软雅黑" panose="020B0503020204020204" pitchFamily="34" charset="-122"/>
                <a:ea typeface="微软雅黑" panose="020B0503020204020204" pitchFamily="34" charset="-122"/>
                <a:cs typeface="+mn-ea"/>
                <a:sym typeface="+mn-lt"/>
              </a:rPr>
              <a:t>的概述</a:t>
            </a:r>
            <a:endParaRPr lang="zh-CN" altLang="en-US" sz="4800" b="1" smtClean="0">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7.1</a:t>
            </a:r>
            <a:endParaRPr lang="en-US" altLang="en-GB" sz="6600" b="1">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1"/>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先定一个</a:t>
            </a:r>
            <a:r>
              <a:rPr lang="zh-CN" altLang="en-US">
                <a:solidFill>
                  <a:srgbClr val="595959"/>
                </a:solidFill>
                <a:latin typeface="微软雅黑" panose="020B0503020204020204" pitchFamily="34" charset="-122"/>
                <a:ea typeface="微软雅黑" panose="020B0503020204020204" pitchFamily="34" charset="-122"/>
              </a:rPr>
              <a:t>小目标！</a:t>
            </a:r>
            <a:endParaRPr lang="zh-CN" altLang="en-US">
              <a:solidFill>
                <a:srgbClr val="595959"/>
              </a:solidFill>
              <a:latin typeface="微软雅黑" panose="020B0503020204020204" pitchFamily="34" charset="-122"/>
              <a:ea typeface="微软雅黑" panose="020B0503020204020204" pitchFamily="34" charset="-122"/>
            </a:endParaRPr>
          </a:p>
        </p:txBody>
      </p:sp>
      <p:sp>
        <p:nvSpPr>
          <p:cNvPr id="9" name="TextBox 35"/>
          <p:cNvSpPr txBox="1">
            <a:spLocks noChangeArrowheads="1"/>
          </p:cNvSpPr>
          <p:nvPr/>
        </p:nvSpPr>
        <p:spPr bwMode="auto">
          <a:xfrm>
            <a:off x="5272385" y="3151433"/>
            <a:ext cx="5972467"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a:latin typeface="微软雅黑" panose="020B0503020204020204" pitchFamily="34" charset="-122"/>
                <a:ea typeface="微软雅黑" panose="020B0503020204020204" pitchFamily="34" charset="-122"/>
              </a:rPr>
              <a:t>熟悉</a:t>
            </a:r>
            <a:r>
              <a:rPr lang="zh-CN" altLang="en-US" sz="1800">
                <a:solidFill>
                  <a:srgbClr val="0070C0"/>
                </a:solidFill>
                <a:latin typeface="微软雅黑" panose="020B0503020204020204" pitchFamily="34" charset="-122"/>
                <a:ea typeface="微软雅黑" panose="020B0503020204020204" pitchFamily="34" charset="-122"/>
              </a:rPr>
              <a:t>广播机制的概述</a:t>
            </a:r>
            <a:r>
              <a:rPr lang="zh-CN" altLang="en-US" sz="1800">
                <a:latin typeface="微软雅黑" panose="020B0503020204020204" pitchFamily="34" charset="-122"/>
                <a:ea typeface="微软雅黑" panose="020B0503020204020204" pitchFamily="34" charset="-122"/>
              </a:rPr>
              <a:t>，能够归纳广播机制的实现流程</a:t>
            </a:r>
            <a:endParaRPr lang="zh-CN" altLang="en-US" sz="18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4836141" y="324511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Picture 15" descr="C:\Users\Administrator\Desktop\收音机.jpg"/>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051563" y="1616389"/>
            <a:ext cx="2299208" cy="1854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虚尾箭头 28"/>
          <p:cNvSpPr>
            <a:spLocks noChangeArrowheads="1"/>
          </p:cNvSpPr>
          <p:nvPr/>
        </p:nvSpPr>
        <p:spPr bwMode="auto">
          <a:xfrm rot="5400000">
            <a:off x="5790565" y="3599181"/>
            <a:ext cx="739775" cy="6731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6693 w 21600"/>
              <a:gd name="T15" fmla="*/ 16200 h 21600"/>
            </a:gdLst>
            <a:ahLst/>
            <a:cxnLst>
              <a:cxn ang="T8">
                <a:pos x="T0" y="T1"/>
              </a:cxn>
              <a:cxn ang="T9">
                <a:pos x="T2" y="T3"/>
              </a:cxn>
              <a:cxn ang="T10">
                <a:pos x="T4" y="T5"/>
              </a:cxn>
              <a:cxn ang="T11">
                <a:pos x="T6" y="T7"/>
              </a:cxn>
            </a:cxnLst>
            <a:rect l="T12" t="T13" r="T14" b="T15"/>
            <a:pathLst>
              <a:path w="21600" h="21600">
                <a:moveTo>
                  <a:pt x="11786" y="0"/>
                </a:moveTo>
                <a:lnTo>
                  <a:pt x="11786" y="5400"/>
                </a:lnTo>
                <a:lnTo>
                  <a:pt x="3375" y="5400"/>
                </a:lnTo>
                <a:lnTo>
                  <a:pt x="3375" y="16200"/>
                </a:lnTo>
                <a:lnTo>
                  <a:pt x="11786" y="16200"/>
                </a:lnTo>
                <a:lnTo>
                  <a:pt x="11786" y="21600"/>
                </a:lnTo>
                <a:lnTo>
                  <a:pt x="21600" y="10800"/>
                </a:lnTo>
                <a:lnTo>
                  <a:pt x="117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ACE6"/>
          </a:solidFill>
          <a:ln w="19050" cap="flat" cmpd="sng">
            <a:solidFill>
              <a:srgbClr val="00ACE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170" tIns="46990" rIns="90170" bIns="46990" anchor="ctr"/>
          <a:lstStyle/>
          <a:p>
            <a:endParaRPr lang="zh-CN" altLang="en-US"/>
          </a:p>
        </p:txBody>
      </p:sp>
      <p:grpSp>
        <p:nvGrpSpPr>
          <p:cNvPr id="5" name="组合 4"/>
          <p:cNvGrpSpPr/>
          <p:nvPr/>
        </p:nvGrpSpPr>
        <p:grpSpPr bwMode="auto">
          <a:xfrm>
            <a:off x="1744028" y="4316730"/>
            <a:ext cx="8958262" cy="576263"/>
            <a:chOff x="4763" y="4781550"/>
            <a:chExt cx="9164637" cy="576263"/>
          </a:xfrm>
        </p:grpSpPr>
        <p:sp>
          <p:nvSpPr>
            <p:cNvPr id="6" name="Rectangle 13"/>
            <p:cNvSpPr>
              <a:spLocks noChangeArrowheads="1"/>
            </p:cNvSpPr>
            <p:nvPr/>
          </p:nvSpPr>
          <p:spPr bwMode="auto">
            <a:xfrm>
              <a:off x="4763" y="4781550"/>
              <a:ext cx="9164637" cy="576263"/>
            </a:xfrm>
            <a:prstGeom prst="rect">
              <a:avLst/>
            </a:prstGeom>
            <a:gradFill rotWithShape="0">
              <a:gsLst>
                <a:gs pos="0">
                  <a:schemeClr val="bg1"/>
                </a:gs>
                <a:gs pos="50000">
                  <a:srgbClr val="00ACE6">
                    <a:alpha val="84000"/>
                  </a:srgbClr>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eaLnBrk="1" hangingPunct="1">
                <a:buFont typeface="Arial" panose="020B0604020202020204" pitchFamily="34" charset="0"/>
                <a:buNone/>
                <a:defRPr/>
              </a:pPr>
              <a:endParaRPr lang="zh-CN" altLang="zh-CN">
                <a:solidFill>
                  <a:srgbClr val="FFFF00"/>
                </a:solidFill>
                <a:latin typeface="Arial" panose="020B0604020202020204" pitchFamily="34" charset="0"/>
                <a:ea typeface="宋体" panose="02010600030101010101" pitchFamily="2" charset="-122"/>
              </a:endParaRPr>
            </a:p>
          </p:txBody>
        </p:sp>
        <p:sp>
          <p:nvSpPr>
            <p:cNvPr id="7" name="Text Box 15"/>
            <p:cNvSpPr txBox="1">
              <a:spLocks noChangeArrowheads="1"/>
            </p:cNvSpPr>
            <p:nvPr/>
          </p:nvSpPr>
          <p:spPr bwMode="auto">
            <a:xfrm>
              <a:off x="755989" y="4829830"/>
              <a:ext cx="777360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300" b="1">
                  <a:solidFill>
                    <a:schemeClr val="tx1">
                      <a:lumMod val="85000"/>
                      <a:lumOff val="15000"/>
                    </a:schemeClr>
                  </a:solidFill>
                  <a:ea typeface="黑体" panose="02010609060101010101" charset="-122"/>
                </a:rPr>
                <a:t>实际生活中，</a:t>
              </a:r>
              <a:r>
                <a:rPr lang="zh-CN" altLang="en-US" sz="2300" b="1">
                  <a:solidFill>
                    <a:srgbClr val="FF0000"/>
                  </a:solidFill>
                  <a:ea typeface="黑体" panose="02010609060101010101" charset="-122"/>
                </a:rPr>
                <a:t>电台</a:t>
              </a:r>
              <a:r>
                <a:rPr lang="zh-CN" altLang="en-US" sz="2300" b="1">
                  <a:solidFill>
                    <a:schemeClr val="tx1">
                      <a:lumMod val="85000"/>
                      <a:lumOff val="15000"/>
                    </a:schemeClr>
                  </a:solidFill>
                  <a:ea typeface="黑体" panose="02010609060101010101" charset="-122"/>
                </a:rPr>
                <a:t>用于发送广播，</a:t>
              </a:r>
              <a:r>
                <a:rPr lang="zh-CN" altLang="en-US" sz="2300" b="1">
                  <a:solidFill>
                    <a:srgbClr val="FF0000"/>
                  </a:solidFill>
                  <a:ea typeface="黑体" panose="02010609060101010101" charset="-122"/>
                </a:rPr>
                <a:t>收音机</a:t>
              </a:r>
              <a:r>
                <a:rPr lang="zh-CN" altLang="en-US" sz="2300" b="1">
                  <a:solidFill>
                    <a:schemeClr val="tx1">
                      <a:lumMod val="85000"/>
                      <a:lumOff val="15000"/>
                    </a:schemeClr>
                  </a:solidFill>
                  <a:ea typeface="黑体" panose="02010609060101010101" charset="-122"/>
                </a:rPr>
                <a:t>用于接收广播。</a:t>
              </a:r>
              <a:endParaRPr lang="zh-CN" altLang="en-US" sz="2300" b="1">
                <a:solidFill>
                  <a:schemeClr val="tx1">
                    <a:lumMod val="85000"/>
                    <a:lumOff val="15000"/>
                  </a:schemeClr>
                </a:solidFill>
                <a:ea typeface="黑体" panose="02010609060101010101" charset="-122"/>
              </a:endParaRPr>
            </a:p>
          </p:txBody>
        </p:sp>
      </p:grpSp>
      <p:sp>
        <p:nvSpPr>
          <p:cNvPr id="9" name="矩形 4"/>
          <p:cNvSpPr>
            <a:spLocks noChangeArrowheads="1"/>
          </p:cNvSpPr>
          <p:nvPr/>
        </p:nvSpPr>
        <p:spPr bwMode="auto">
          <a:xfrm>
            <a:off x="5252403" y="1668780"/>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0000"/>
                </a:solidFill>
              </a:rPr>
              <a:t>发送广播消息</a:t>
            </a:r>
            <a:endParaRPr lang="zh-CN" altLang="en-US" sz="2000" b="1">
              <a:solidFill>
                <a:srgbClr val="FF0000"/>
              </a:solidFill>
            </a:endParaRPr>
          </a:p>
        </p:txBody>
      </p:sp>
      <p:pic>
        <p:nvPicPr>
          <p:cNvPr id="10" name="图片 9" descr="QQ截图20210531135432"/>
          <p:cNvPicPr>
            <a:picLocks noChangeAspect="1"/>
          </p:cNvPicPr>
          <p:nvPr/>
        </p:nvPicPr>
        <p:blipFill>
          <a:blip r:embed="rId3"/>
          <a:stretch>
            <a:fillRect/>
          </a:stretch>
        </p:blipFill>
        <p:spPr>
          <a:xfrm>
            <a:off x="2998470" y="1845310"/>
            <a:ext cx="1892935" cy="14497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内容占位符 2"/>
          <p:cNvSpPr txBox="1"/>
          <p:nvPr/>
        </p:nvSpPr>
        <p:spPr bwMode="auto">
          <a:xfrm>
            <a:off x="1486535" y="1269365"/>
            <a:ext cx="9433560" cy="36074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50000"/>
              </a:lnSpc>
              <a:buNone/>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通常情况下在学校的每个教室都会装有一个喇叭，这些喇叭是接入到学校广播室的。如果有重要通知，会发送一条广播来告知全校师生</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为了</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便于发送和接收系统级别的消息通知，</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en-US"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系统也引入了一套类似广播的消息机制</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50000"/>
              </a:lnSpc>
              <a:buNone/>
              <a:defRPr/>
            </a:pP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Android</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中的广播</a:t>
            </a:r>
            <a:r>
              <a:rPr lang="en-US"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(Broadcast)</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机制</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用于进程</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线程间通信，该机制</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使用了观察者模式</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，观察者模式是一种软件设计模式</a:t>
            </a:r>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该</a:t>
            </a:r>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模式</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是基于消息的发布</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订阅事件模型，该模型中的</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消息发布者是</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广播机制中的</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广播发送者</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消息订阅者是</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广播机制中的</a:t>
            </a:r>
            <a:r>
              <a:rPr lang="zh-CN" altLang="zh-CN" sz="20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广播接收者</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000" dirty="0">
              <a:solidFill>
                <a:schemeClr val="tx1">
                  <a:lumMod val="85000"/>
                  <a:lumOff val="15000"/>
                </a:schemeClr>
              </a:solidFill>
            </a:endParaRPr>
          </a:p>
          <a:p>
            <a:pPr lvl="1">
              <a:lnSpc>
                <a:spcPct val="150000"/>
              </a:lnSpc>
              <a:defRPr/>
            </a:pPr>
            <a:endParaRPr lang="en-US" altLang="zh-CN" sz="20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02435" y="1268730"/>
            <a:ext cx="4754880" cy="398780"/>
          </a:xfrm>
          <a:prstGeom prst="rect">
            <a:avLst/>
          </a:prstGeom>
          <a:noFill/>
        </p:spPr>
        <p:txBody>
          <a:bodyPr wrap="none" rtlCol="0" anchor="t">
            <a:spAutoFit/>
          </a:bodyPr>
          <a:p>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广播</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机制的具体实现</a:t>
            </a:r>
            <a:r>
              <a:rPr lang="zh-CN"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流程</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，如下图所示。</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smtClean="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rPr>
              <a:t>广播机制的概述</a:t>
            </a:r>
            <a:endParaRPr lang="zh-CN" altLang="en-US" sz="2400" b="1" smtClean="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 name="图片 3" descr="头像"/>
          <p:cNvPicPr>
            <a:picLocks noChangeAspect="1"/>
          </p:cNvPicPr>
          <p:nvPr/>
        </p:nvPicPr>
        <p:blipFill>
          <a:blip r:embed="rId1"/>
          <a:stretch>
            <a:fillRect/>
          </a:stretch>
        </p:blipFill>
        <p:spPr>
          <a:xfrm>
            <a:off x="1730375" y="2581563"/>
            <a:ext cx="762000" cy="901065"/>
          </a:xfrm>
          <a:prstGeom prst="rect">
            <a:avLst/>
          </a:prstGeom>
        </p:spPr>
      </p:pic>
      <p:sp>
        <p:nvSpPr>
          <p:cNvPr id="5" name="文本框 5"/>
          <p:cNvSpPr txBox="1"/>
          <p:nvPr/>
        </p:nvSpPr>
        <p:spPr>
          <a:xfrm>
            <a:off x="1341755" y="3453765"/>
            <a:ext cx="160528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latin typeface="楷体" panose="02010609060101010101" charset="-122"/>
                <a:ea typeface="楷体" panose="02010609060101010101" charset="-122"/>
              </a:rPr>
              <a:t>  </a:t>
            </a:r>
            <a:r>
              <a:rPr lang="zh-CN" altLang="en-US" sz="1600" dirty="0">
                <a:latin typeface="微软雅黑" panose="020B0503020204020204" pitchFamily="34" charset="-122"/>
                <a:ea typeface="微软雅黑" panose="020B0503020204020204" pitchFamily="34" charset="-122"/>
              </a:rPr>
              <a:t>消息发送者</a:t>
            </a: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（广播发送者</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a:off x="2466975" y="3053368"/>
            <a:ext cx="169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493645" y="2412365"/>
            <a:ext cx="176974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发送广播（</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Binder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4239260" y="2636520"/>
            <a:ext cx="3401060" cy="977900"/>
          </a:xfrm>
          <a:prstGeom prst="rect">
            <a:avLst/>
          </a:prstGeom>
          <a:solidFill>
            <a:srgbClr val="0075CC"/>
          </a:solidFill>
          <a:ln>
            <a:solidFill>
              <a:srgbClr val="0075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文本框 10"/>
          <p:cNvSpPr txBox="1"/>
          <p:nvPr/>
        </p:nvSpPr>
        <p:spPr>
          <a:xfrm>
            <a:off x="4594860" y="3700433"/>
            <a:ext cx="287591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处理中心（</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AMS</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11"/>
          <p:cNvSpPr txBox="1"/>
          <p:nvPr/>
        </p:nvSpPr>
        <p:spPr>
          <a:xfrm>
            <a:off x="4264660" y="2708275"/>
            <a:ext cx="3536315" cy="829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根据消息发布者要求，在已注册列表中，寻找合适的消息订阅者，寻找依据是IntentFilter/Permission</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箭头连接符 10"/>
          <p:cNvCxnSpPr/>
          <p:nvPr/>
        </p:nvCxnSpPr>
        <p:spPr>
          <a:xfrm>
            <a:off x="7820025" y="3356263"/>
            <a:ext cx="169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7769225" y="2956213"/>
            <a:ext cx="16920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4"/>
          <p:cNvSpPr txBox="1"/>
          <p:nvPr/>
        </p:nvSpPr>
        <p:spPr>
          <a:xfrm>
            <a:off x="7820025" y="2995930"/>
            <a:ext cx="168973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发送广播</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5"/>
          <p:cNvSpPr txBox="1"/>
          <p:nvPr/>
        </p:nvSpPr>
        <p:spPr>
          <a:xfrm>
            <a:off x="7733665" y="2275840"/>
            <a:ext cx="1826260"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注册广播接收者（</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Binder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机制）</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descr="头像"/>
          <p:cNvPicPr>
            <a:picLocks noChangeAspect="1"/>
          </p:cNvPicPr>
          <p:nvPr/>
        </p:nvPicPr>
        <p:blipFill>
          <a:blip r:embed="rId1"/>
          <a:stretch>
            <a:fillRect/>
          </a:stretch>
        </p:blipFill>
        <p:spPr>
          <a:xfrm>
            <a:off x="9764395" y="2636173"/>
            <a:ext cx="762000" cy="901065"/>
          </a:xfrm>
          <a:prstGeom prst="rect">
            <a:avLst/>
          </a:prstGeom>
        </p:spPr>
      </p:pic>
      <p:sp>
        <p:nvSpPr>
          <p:cNvPr id="16" name="文本框 17"/>
          <p:cNvSpPr txBox="1"/>
          <p:nvPr/>
        </p:nvSpPr>
        <p:spPr>
          <a:xfrm>
            <a:off x="9406255" y="3515995"/>
            <a:ext cx="152336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latin typeface="Times New Roman" panose="02020603050405020304" charset="0"/>
                <a:ea typeface="楷体" panose="02010609060101010101" charset="-122"/>
                <a:cs typeface="Times New Roman" panose="02020603050405020304" charset="0"/>
              </a:rPr>
              <a:t>    </a:t>
            </a:r>
            <a:r>
              <a:rPr lang="zh-CN" altLang="en-US" sz="1600" dirty="0">
                <a:latin typeface="微软雅黑" panose="020B0503020204020204" pitchFamily="34" charset="-122"/>
                <a:ea typeface="微软雅黑" panose="020B0503020204020204" pitchFamily="34" charset="-122"/>
                <a:cs typeface="Times New Roman" panose="02020603050405020304" charset="0"/>
              </a:rPr>
              <a:t>消息订阅者</a:t>
            </a:r>
            <a:endParaRPr lang="zh-CN" altLang="en-US" sz="1600" dirty="0">
              <a:latin typeface="微软雅黑" panose="020B0503020204020204" pitchFamily="34" charset="-122"/>
              <a:ea typeface="微软雅黑" panose="020B0503020204020204" pitchFamily="34" charset="-122"/>
              <a:cs typeface="Times New Roman" panose="02020603050405020304" charset="0"/>
            </a:endParaRPr>
          </a:p>
          <a:p>
            <a:r>
              <a:rPr lang="zh-CN" altLang="en-US" sz="1600" dirty="0">
                <a:latin typeface="微软雅黑" panose="020B0503020204020204" pitchFamily="34" charset="-122"/>
                <a:ea typeface="微软雅黑" panose="020B0503020204020204" pitchFamily="34" charset="-122"/>
                <a:cs typeface="Times New Roman" panose="02020603050405020304" charset="0"/>
              </a:rPr>
              <a:t>（广播接收者）</a:t>
            </a:r>
            <a:endParaRPr lang="zh-CN" altLang="en-US" sz="1600" dirty="0">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par>
                                <p:cTn id="28" presetID="22" presetClass="entr" presetSubtype="2"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bldLvl="0" animBg="1"/>
      <p:bldP spid="9" grpId="0"/>
      <p:bldP spid="13" grpId="0"/>
      <p:bldP spid="14" grpId="0"/>
      <p:bldP spid="16" grpId="0"/>
    </p:bldLst>
  </p:timing>
</p:sld>
</file>

<file path=ppt/tags/tag1.xml><?xml version="1.0" encoding="utf-8"?>
<p:tagLst xmlns:p="http://schemas.openxmlformats.org/presentationml/2006/main">
  <p:tag name="KSO_WM_UNIT_PLACING_PICTURE_USER_VIEWPORT" val="{&quot;height&quot;:2920,&quot;width&quot;:3620.799999999999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RESOURCE_PATHS_HASH_PRESENTER" val="3f15e6573a385e41c33bb97e7105a62faa5c484"/>
  <p:tag name="KSO_WPP_MARK_KEY" val="53ccb9a6-1a8a-4ae7-9dd9-3148f0454ad5"/>
  <p:tag name="COMMONDATA" val="eyJoZGlkIjoiMWNmMDM5MGE3MjJiZDQ1ZjdiMzM3NTNjYjdjYWI1M2MifQ=="/>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7550</Words>
  <Application>WPS 演示</Application>
  <PresentationFormat>自定义</PresentationFormat>
  <Paragraphs>484</Paragraphs>
  <Slides>41</Slides>
  <Notes>20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41</vt:i4>
      </vt:variant>
    </vt:vector>
  </HeadingPairs>
  <TitlesOfParts>
    <vt:vector size="64" baseType="lpstr">
      <vt:lpstr>Arial</vt:lpstr>
      <vt:lpstr>宋体</vt:lpstr>
      <vt:lpstr>Wingdings</vt:lpstr>
      <vt:lpstr>微软雅黑</vt:lpstr>
      <vt:lpstr>思源黑体 CN Medium</vt:lpstr>
      <vt:lpstr>黑体</vt:lpstr>
      <vt:lpstr>字魂58号-创中黑</vt:lpstr>
      <vt:lpstr>Source Han Sans K Bold</vt:lpstr>
      <vt:lpstr>Calibri</vt:lpstr>
      <vt:lpstr>思源黑体 CN Regular</vt:lpstr>
      <vt:lpstr>U.S. 101</vt:lpstr>
      <vt:lpstr>Segoe Print</vt:lpstr>
      <vt:lpstr>Roboto</vt:lpstr>
      <vt:lpstr>Times New Roman</vt:lpstr>
      <vt:lpstr>Open Sans Light</vt:lpstr>
      <vt:lpstr>楷体</vt:lpstr>
      <vt:lpstr>Aller Light</vt:lpstr>
      <vt:lpstr>字魂105号-简雅黑</vt:lpstr>
      <vt:lpstr>Arial Unicode MS</vt:lpstr>
      <vt:lpstr>Verdana</vt:lpstr>
      <vt:lpstr>Yu Gothic UI Semibold</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6.3.1  自定义广播的发送与接收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zhwill</cp:lastModifiedBy>
  <cp:revision>3519</cp:revision>
  <dcterms:created xsi:type="dcterms:W3CDTF">2020-11-11T09:29:00Z</dcterms:created>
  <dcterms:modified xsi:type="dcterms:W3CDTF">2023-04-13T13:11:18Z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FE437F9F86A745AD859CCB5F16D557E8</vt:lpwstr>
  </property>
</Properties>
</file>