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  <p:sldMasterId id="2147483662" r:id="rId4"/>
    <p:sldMasterId id="2147483669" r:id="rId5"/>
  </p:sldMasterIdLst>
  <p:notesMasterIdLst>
    <p:notesMasterId r:id="rId7"/>
  </p:notesMasterIdLst>
  <p:sldIdLst>
    <p:sldId id="432" r:id="rId6"/>
    <p:sldId id="617" r:id="rId8"/>
    <p:sldId id="437" r:id="rId9"/>
    <p:sldId id="438" r:id="rId10"/>
    <p:sldId id="380" r:id="rId11"/>
    <p:sldId id="494" r:id="rId12"/>
    <p:sldId id="381" r:id="rId13"/>
    <p:sldId id="495" r:id="rId14"/>
    <p:sldId id="382" r:id="rId15"/>
    <p:sldId id="383" r:id="rId16"/>
    <p:sldId id="496" r:id="rId17"/>
    <p:sldId id="384" r:id="rId18"/>
    <p:sldId id="385" r:id="rId19"/>
    <p:sldId id="386" r:id="rId20"/>
    <p:sldId id="387" r:id="rId21"/>
    <p:sldId id="388" r:id="rId22"/>
    <p:sldId id="497" r:id="rId23"/>
    <p:sldId id="389" r:id="rId24"/>
    <p:sldId id="390" r:id="rId25"/>
    <p:sldId id="498" r:id="rId26"/>
    <p:sldId id="698" r:id="rId27"/>
    <p:sldId id="699" r:id="rId28"/>
    <p:sldId id="700" r:id="rId29"/>
    <p:sldId id="391" r:id="rId30"/>
    <p:sldId id="394" r:id="rId31"/>
    <p:sldId id="392" r:id="rId32"/>
    <p:sldId id="499" r:id="rId33"/>
    <p:sldId id="393" r:id="rId34"/>
    <p:sldId id="500" r:id="rId35"/>
    <p:sldId id="395" r:id="rId36"/>
    <p:sldId id="501" r:id="rId37"/>
    <p:sldId id="396" r:id="rId38"/>
    <p:sldId id="502" r:id="rId39"/>
    <p:sldId id="503" r:id="rId40"/>
    <p:sldId id="440" r:id="rId41"/>
    <p:sldId id="442" r:id="rId42"/>
    <p:sldId id="443" r:id="rId43"/>
    <p:sldId id="701" r:id="rId44"/>
    <p:sldId id="444" r:id="rId45"/>
    <p:sldId id="702" r:id="rId46"/>
    <p:sldId id="449" r:id="rId47"/>
    <p:sldId id="703" r:id="rId48"/>
    <p:sldId id="398" r:id="rId49"/>
    <p:sldId id="558" r:id="rId50"/>
    <p:sldId id="441" r:id="rId51"/>
    <p:sldId id="704" r:id="rId52"/>
    <p:sldId id="705" r:id="rId53"/>
    <p:sldId id="706" r:id="rId54"/>
    <p:sldId id="707" r:id="rId55"/>
    <p:sldId id="708" r:id="rId56"/>
    <p:sldId id="709" r:id="rId57"/>
    <p:sldId id="399" r:id="rId58"/>
    <p:sldId id="446" r:id="rId59"/>
    <p:sldId id="447" r:id="rId60"/>
    <p:sldId id="448" r:id="rId61"/>
    <p:sldId id="559" r:id="rId62"/>
    <p:sldId id="401" r:id="rId63"/>
    <p:sldId id="560" r:id="rId64"/>
    <p:sldId id="411" r:id="rId65"/>
    <p:sldId id="439" r:id="rId66"/>
    <p:sldId id="710" r:id="rId67"/>
    <p:sldId id="711" r:id="rId68"/>
    <p:sldId id="412" r:id="rId69"/>
    <p:sldId id="413" r:id="rId70"/>
    <p:sldId id="414" r:id="rId71"/>
    <p:sldId id="562" r:id="rId72"/>
    <p:sldId id="416" r:id="rId73"/>
    <p:sldId id="417" r:id="rId74"/>
    <p:sldId id="563" r:id="rId75"/>
    <p:sldId id="418" r:id="rId76"/>
    <p:sldId id="596" r:id="rId77"/>
    <p:sldId id="419" r:id="rId78"/>
    <p:sldId id="597" r:id="rId79"/>
    <p:sldId id="420" r:id="rId80"/>
    <p:sldId id="598" r:id="rId81"/>
    <p:sldId id="599" r:id="rId82"/>
    <p:sldId id="421" r:id="rId83"/>
    <p:sldId id="422" r:id="rId84"/>
    <p:sldId id="600" r:id="rId85"/>
    <p:sldId id="423" r:id="rId86"/>
    <p:sldId id="601" r:id="rId87"/>
    <p:sldId id="427" r:id="rId88"/>
    <p:sldId id="602" r:id="rId89"/>
    <p:sldId id="603" r:id="rId90"/>
    <p:sldId id="428" r:id="rId91"/>
    <p:sldId id="604" r:id="rId92"/>
    <p:sldId id="430" r:id="rId93"/>
    <p:sldId id="605" r:id="rId94"/>
    <p:sldId id="431" r:id="rId95"/>
    <p:sldId id="455" r:id="rId96"/>
    <p:sldId id="606" r:id="rId97"/>
    <p:sldId id="769" r:id="rId98"/>
  </p:sldIdLst>
  <p:sldSz cx="9144000" cy="6858000" type="screen4x3"/>
  <p:notesSz cx="6858000" cy="9144000"/>
  <p:custDataLst>
    <p:tags r:id="rId10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7" userDrawn="1">
          <p15:clr>
            <a:srgbClr val="A4A3A4"/>
          </p15:clr>
        </p15:guide>
        <p15:guide id="2" pos="28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6633"/>
    <a:srgbClr val="CC6600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512"/>
  </p:normalViewPr>
  <p:slideViewPr>
    <p:cSldViewPr showGuides="1">
      <p:cViewPr>
        <p:scale>
          <a:sx n="100" d="100"/>
          <a:sy n="100" d="100"/>
        </p:scale>
        <p:origin x="-1626" y="-222"/>
      </p:cViewPr>
      <p:guideLst>
        <p:guide orient="horz" pos="2237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presProps" Target="presProps.xml"/><Relationship Id="rId98" Type="http://schemas.openxmlformats.org/officeDocument/2006/relationships/slide" Target="slides/slide92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" Type="http://schemas.openxmlformats.org/officeDocument/2006/relationships/slide" Target="slides/slide3.xml"/><Relationship Id="rId89" Type="http://schemas.openxmlformats.org/officeDocument/2006/relationships/slide" Target="slides/slide83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80" Type="http://schemas.openxmlformats.org/officeDocument/2006/relationships/slide" Target="slides/slide74.xml"/><Relationship Id="rId8" Type="http://schemas.openxmlformats.org/officeDocument/2006/relationships/slide" Target="slides/slide2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2" Type="http://schemas.openxmlformats.org/officeDocument/2006/relationships/tags" Target="tags/tag4.xml"/><Relationship Id="rId101" Type="http://schemas.openxmlformats.org/officeDocument/2006/relationships/tableStyles" Target="tableStyles.xml"/><Relationship Id="rId100" Type="http://schemas.openxmlformats.org/officeDocument/2006/relationships/viewProps" Target="viewProps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Sheet1!$A$1:$B$1</c:f>
              <c:strCache>
                <c:ptCount val="2"/>
                <c:pt idx="0">
                  <c:v>Hadoop</c:v>
                </c:pt>
                <c:pt idx="1">
                  <c:v>Spark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110</c:v>
                </c:pt>
                <c:pt idx="1">
                  <c:v>0.9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491200"/>
        <c:axId val="51492736"/>
      </c:barChart>
      <c:catAx>
        <c:axId val="5149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492736"/>
        <c:crosses val="autoZero"/>
        <c:auto val="1"/>
        <c:lblAlgn val="ctr"/>
        <c:lblOffset val="100"/>
        <c:noMultiLvlLbl val="0"/>
      </c:catAx>
      <c:valAx>
        <c:axId val="5149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执行时间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49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266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371600"/>
            <a:ext cx="8153400" cy="4754563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 fontAlgn="base"/>
            <a:r>
              <a:rPr lang="zh-CN" strike="noStrike" noProof="1" smtClean="0"/>
              <a:t>单击此处编辑母版标题样式</a:t>
            </a:r>
            <a:endParaRPr lang="zh-CN" strike="noStrike" noProof="1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 fontAlgn="base"/>
            <a:r>
              <a:rPr lang="zh-CN" strike="noStrike" noProof="1" smtClean="0"/>
              <a:t>单击此处编辑母版标题样式</a:t>
            </a:r>
            <a:endParaRPr lang="zh-CN" strike="noStrike" noProof="1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371600"/>
            <a:ext cx="8153400" cy="4754563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 fontAlgn="base"/>
            <a:r>
              <a:rPr lang="zh-CN" strike="noStrike" noProof="1" smtClean="0"/>
              <a:t>单击此处编辑母版标题样式</a:t>
            </a:r>
            <a:endParaRPr lang="zh-CN" strike="noStrike" noProof="1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 fontAlgn="base"/>
            <a:r>
              <a:rPr lang="zh-CN" strike="noStrike" noProof="1" smtClean="0"/>
              <a:t>单击此处编辑母版标题样式</a:t>
            </a:r>
            <a:endParaRPr lang="zh-CN" strike="noStrike" noProof="1" smtClean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371600"/>
            <a:ext cx="8153400" cy="4754563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 fontAlgn="base"/>
            <a:r>
              <a:rPr lang="zh-CN" strike="noStrike" noProof="1" smtClean="0"/>
              <a:t>单击此处编辑母版标题样式</a:t>
            </a:r>
            <a:endParaRPr lang="zh-CN" strike="noStrike" noProof="1" smtClean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 fontAlgn="base"/>
            <a:r>
              <a:rPr lang="zh-CN" strike="noStrike" noProof="1" smtClean="0"/>
              <a:t>单击此处编辑母版标题样式</a:t>
            </a:r>
            <a:endParaRPr lang="zh-CN" strike="noStrike" noProof="1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371600"/>
            <a:ext cx="8153400" cy="4754563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 fontAlgn="base"/>
            <a:r>
              <a:rPr lang="zh-CN" strike="noStrike" noProof="1" smtClean="0"/>
              <a:t>单击此处编辑母版标题样式</a:t>
            </a:r>
            <a:endParaRPr lang="zh-CN" strike="noStrike" noProof="1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 fontAlgn="base"/>
            <a:r>
              <a:rPr lang="zh-CN" strike="noStrike" noProof="1" smtClean="0"/>
              <a:t>单击此处编辑母版标题样式</a:t>
            </a:r>
            <a:endParaRPr lang="zh-CN" strike="noStrike" noProof="1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1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7152" y="0"/>
            <a:ext cx="1085221" cy="1066800"/>
          </a:xfrm>
          <a:prstGeom prst="ellipse">
            <a:avLst/>
          </a:prstGeom>
        </p:spPr>
      </p:pic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大数据技术原理与应用（第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版）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　　　</a:t>
            </a: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湖南</a:t>
            </a: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科技大学计算机科学与工程学院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符开耀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kyfu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@hnust.edu.cn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1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7152" y="0"/>
            <a:ext cx="1085220" cy="1066800"/>
          </a:xfrm>
          <a:prstGeom prst="ellipse">
            <a:avLst/>
          </a:prstGeom>
        </p:spPr>
      </p:pic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大数据技术原理与应用（第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版）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　　　</a:t>
            </a: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湖南</a:t>
            </a: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科技大学计算机科学与工程学院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符开耀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kyfu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@hnust.edu.cn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1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7152" y="0"/>
            <a:ext cx="1085220" cy="1066800"/>
          </a:xfrm>
          <a:prstGeom prst="ellipse">
            <a:avLst/>
          </a:prstGeom>
        </p:spPr>
      </p:pic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大数据技术原理与应用（第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版）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　　　</a:t>
            </a: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湖南</a:t>
            </a: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科技大学计算机科学与工程学院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符开耀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kyfu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@hnust.edu.cn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1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7152" y="0"/>
            <a:ext cx="1085220" cy="1066800"/>
          </a:xfrm>
          <a:prstGeom prst="ellipse">
            <a:avLst/>
          </a:prstGeom>
        </p:spPr>
      </p:pic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大数据技术原理与应用（第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版）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　　　</a:t>
            </a: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湖南</a:t>
            </a: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科技大学计算机科学与工程学院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符开耀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kyfu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@hnust.edu.cn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e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5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://spark.apache.org/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9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/>
          <p:nvPr/>
        </p:nvSpPr>
        <p:spPr>
          <a:xfrm>
            <a:off x="0" y="0"/>
            <a:ext cx="9144000" cy="2133600"/>
          </a:xfrm>
          <a:prstGeom prst="rect">
            <a:avLst/>
          </a:prstGeom>
          <a:solidFill>
            <a:srgbClr val="0056A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2" name="Rectangle 6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 eaLnBrk="1" hangingPunct="1"/>
            <a:br>
              <a:rPr lang="en-US" altLang="zh-CN" sz="2800" b="1" dirty="0">
                <a:solidFill>
                  <a:schemeClr val="tx1"/>
                </a:solidFill>
              </a:rPr>
            </a:br>
            <a:r>
              <a:rPr lang="zh-CN" altLang="en-US" sz="3600" b="1" dirty="0">
                <a:solidFill>
                  <a:schemeClr val="tx1"/>
                </a:solidFill>
              </a:rPr>
              <a:t>第</a:t>
            </a:r>
            <a:r>
              <a:rPr lang="en-US" altLang="zh-CN" sz="3600" b="1" dirty="0">
                <a:solidFill>
                  <a:schemeClr val="tx1"/>
                </a:solidFill>
              </a:rPr>
              <a:t>10</a:t>
            </a:r>
            <a:r>
              <a:rPr lang="zh-CN" altLang="en-US" sz="3600" b="1" dirty="0">
                <a:solidFill>
                  <a:schemeClr val="tx1"/>
                </a:solidFill>
              </a:rPr>
              <a:t>章 </a:t>
            </a:r>
            <a:r>
              <a:rPr lang="en-US" altLang="zh-CN" sz="3600" b="1" dirty="0">
                <a:solidFill>
                  <a:schemeClr val="tx1"/>
                </a:solidFill>
              </a:rPr>
              <a:t>Spark</a:t>
            </a:r>
            <a:br>
              <a:rPr lang="en-US" altLang="zh-CN" sz="3600" b="1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43" name="Oval 7"/>
          <p:cNvSpPr/>
          <p:nvPr/>
        </p:nvSpPr>
        <p:spPr>
          <a:xfrm>
            <a:off x="1447800" y="304800"/>
            <a:ext cx="990600" cy="16002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AutoShape 8"/>
          <p:cNvSpPr/>
          <p:nvPr/>
        </p:nvSpPr>
        <p:spPr>
          <a:xfrm>
            <a:off x="609600" y="-80962"/>
            <a:ext cx="990600" cy="2286000"/>
          </a:xfrm>
          <a:custGeom>
            <a:avLst/>
            <a:gdLst/>
            <a:ahLst/>
            <a:cxnLst>
              <a:cxn ang="17694720">
                <a:pos x="2147483647" y="0"/>
              </a:cxn>
              <a:cxn ang="11796480">
                <a:pos x="0" y="2147483647"/>
              </a:cxn>
              <a:cxn ang="5898240">
                <a:pos x="2147483647" y="2147483647"/>
              </a:cxn>
              <a:cxn ang="0">
                <a:pos x="2147483647" y="2147483647"/>
              </a:cxn>
            </a:cxnLst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5" name="Rectangle 9"/>
          <p:cNvSpPr/>
          <p:nvPr/>
        </p:nvSpPr>
        <p:spPr>
          <a:xfrm>
            <a:off x="0" y="21336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6" name="Text Box 12"/>
          <p:cNvSpPr txBox="1"/>
          <p:nvPr/>
        </p:nvSpPr>
        <p:spPr>
          <a:xfrm>
            <a:off x="1600200" y="758825"/>
            <a:ext cx="731520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大数据技术原理与应用（第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版）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》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7" name="Text Box 5"/>
          <p:cNvSpPr txBox="1"/>
          <p:nvPr/>
        </p:nvSpPr>
        <p:spPr>
          <a:xfrm>
            <a:off x="2005013" y="3965575"/>
            <a:ext cx="528637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r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符开耀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湖南科技大学计算机科学与工程学院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E-mail: kyfu@hnust.edu.cn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10.1.2 Scala</a:t>
            </a:r>
            <a:r>
              <a:rPr lang="zh-CN" altLang="zh-CN" dirty="0"/>
              <a:t>简介</a:t>
            </a:r>
            <a:endParaRPr lang="zh-CN" altLang="en-US" dirty="0"/>
          </a:p>
        </p:txBody>
      </p:sp>
      <p:sp>
        <p:nvSpPr>
          <p:cNvPr id="11266" name="Rectangle 1"/>
          <p:cNvSpPr/>
          <p:nvPr/>
        </p:nvSpPr>
        <p:spPr>
          <a:xfrm>
            <a:off x="306388" y="1209834"/>
            <a:ext cx="8589963" cy="49161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just" eaLnBrk="0" fontAlgn="base" hangingPunct="0">
              <a:lnSpc>
                <a:spcPct val="160000"/>
              </a:lnSpc>
            </a:pP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zh-CN" altLang="en-US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Scala是一</a:t>
            </a:r>
            <a:r>
              <a:rPr lang="zh-CN" altLang="en-US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门现代的多范式编程语言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，运行于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平台（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虚拟机），并兼容现有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程序。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的特性有：</a:t>
            </a:r>
            <a:endParaRPr lang="zh-CN" altLang="en-US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 eaLnBrk="0" fontAlgn="base" hangingPunct="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具备强大的并发性，支持函数式编程，可以更好地支持分布式系统；</a:t>
            </a:r>
            <a:endParaRPr lang="zh-CN" altLang="en-US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 eaLnBrk="0" fontAlgn="base" hangingPunct="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语法简洁，提供优雅的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兼容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，运行速度快，且能融合到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Hadoop</a:t>
            </a: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生态圈中 。</a:t>
            </a:r>
            <a:endParaRPr lang="zh-CN" altLang="en-US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10.1.2 Scala</a:t>
            </a:r>
            <a:r>
              <a:rPr lang="zh-CN" altLang="zh-CN" dirty="0"/>
              <a:t>简介</a:t>
            </a:r>
            <a:endParaRPr lang="zh-CN" altLang="en-US" dirty="0"/>
          </a:p>
        </p:txBody>
      </p:sp>
      <p:sp>
        <p:nvSpPr>
          <p:cNvPr id="21506" name="矩形 3"/>
          <p:cNvSpPr/>
          <p:nvPr/>
        </p:nvSpPr>
        <p:spPr>
          <a:xfrm>
            <a:off x="323850" y="1338263"/>
            <a:ext cx="8551863" cy="3538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2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　　Scala是Spark的主要编程语言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，但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还支持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作为编程语言；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Scala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的优势是提供了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REPL（Read-Eval-Print Loop，交互式解释器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，提高程序开发效率。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10.1.3 Spark</a:t>
            </a:r>
            <a:r>
              <a:rPr lang="zh-CN" altLang="zh-CN" dirty="0"/>
              <a:t>与</a:t>
            </a:r>
            <a:r>
              <a:rPr lang="en-US" altLang="zh-CN" dirty="0"/>
              <a:t>Hadoop</a:t>
            </a:r>
            <a:r>
              <a:rPr lang="zh-CN" altLang="zh-CN" dirty="0"/>
              <a:t>的对比</a:t>
            </a:r>
            <a:endParaRPr lang="zh-CN" altLang="en-US" dirty="0"/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396875" y="1172370"/>
            <a:ext cx="8540750" cy="5262245"/>
          </a:xfrm>
          <a:prstGeom prst="rect">
            <a:avLst/>
          </a:prstGeom>
          <a:noFill/>
          <a:ln w="9525" cmpd="sng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Hadoop存在如下一些缺点：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2800" b="1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表达能力有限。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计算必须要转化成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两个操作，但这并不适合所有的情况。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2800" b="1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磁盘IO开销大。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每次执行时都需要从磁盘读取数据，并且在计算完成后将中间结果写入磁盘中。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2800" b="1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延迟高。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）任务之间的衔接涉及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开销较大；（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）在前一个任务执行完成之前，其他任务就无法开始，难以胜任复杂、多阶段的计算任务。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10.1.3 Spark</a:t>
            </a:r>
            <a:r>
              <a:rPr lang="zh-CN" altLang="zh-CN" dirty="0"/>
              <a:t>与</a:t>
            </a:r>
            <a:r>
              <a:rPr lang="en-US" altLang="zh-CN" dirty="0"/>
              <a:t>Hadoop</a:t>
            </a:r>
            <a:r>
              <a:rPr lang="zh-CN" altLang="zh-CN" dirty="0"/>
              <a:t>的对比</a:t>
            </a:r>
            <a:endParaRPr lang="zh-CN" altLang="en-US" dirty="0"/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371475" y="1112044"/>
            <a:ext cx="8504238" cy="5259070"/>
          </a:xfrm>
          <a:prstGeom prst="rect">
            <a:avLst/>
          </a:prstGeom>
          <a:noFill/>
          <a:ln w="9525" cmpd="sng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Spark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借鉴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Hadoop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MapReduce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优点的同时，很好地解决了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MapReduce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所面临的问题。</a:t>
            </a: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相比于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Hadoop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MapReduce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Spark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主要具有如下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优点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1" indent="-45720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2800" b="1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Spark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计算模式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属于MapReduce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不局限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于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Map和Reduce操作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，还提供了多种数据集操作类型，编程模型比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MapReduce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更灵活；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1" indent="-45720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2800" b="1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Spark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内存计算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，可将中间结果放到内存中，对于迭代运算效率更高。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marR="0" lvl="1" indent="-45720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2800" b="1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Spark基于DAG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的任务调度执行机制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，要优于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MapReduce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的迭代执行机制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10.1.3 Spark</a:t>
            </a:r>
            <a:r>
              <a:rPr lang="zh-CN" altLang="zh-CN" dirty="0"/>
              <a:t>与</a:t>
            </a:r>
            <a:r>
              <a:rPr lang="en-US" altLang="zh-CN" dirty="0"/>
              <a:t>Hadoop</a:t>
            </a:r>
            <a:r>
              <a:rPr lang="zh-CN" altLang="zh-CN" dirty="0"/>
              <a:t>的对比</a:t>
            </a:r>
            <a:endParaRPr lang="zh-CN" altLang="en-US" dirty="0"/>
          </a:p>
        </p:txBody>
      </p:sp>
      <p:graphicFrame>
        <p:nvGraphicFramePr>
          <p:cNvPr id="24578" name="Object 1"/>
          <p:cNvGraphicFramePr/>
          <p:nvPr/>
        </p:nvGraphicFramePr>
        <p:xfrm>
          <a:off x="392113" y="1143000"/>
          <a:ext cx="7151687" cy="53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0647680" imgH="10332720" progId="Visio.Drawing.15">
                  <p:embed/>
                </p:oleObj>
              </mc:Choice>
              <mc:Fallback>
                <p:oleObj name="" r:id="rId1" imgW="10647680" imgH="1033272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2113" y="1143000"/>
                        <a:ext cx="7151687" cy="538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矩形 4"/>
          <p:cNvSpPr/>
          <p:nvPr/>
        </p:nvSpPr>
        <p:spPr>
          <a:xfrm>
            <a:off x="5068888" y="5718175"/>
            <a:ext cx="390842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-2 Hadoop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Spark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的执行流程对比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10.1.3 Spark</a:t>
            </a:r>
            <a:r>
              <a:rPr lang="zh-CN" altLang="zh-CN" dirty="0"/>
              <a:t>与</a:t>
            </a:r>
            <a:r>
              <a:rPr lang="en-US" altLang="zh-CN" dirty="0"/>
              <a:t>Hadoop</a:t>
            </a:r>
            <a:r>
              <a:rPr lang="zh-CN" altLang="zh-CN" dirty="0"/>
              <a:t>的对比</a:t>
            </a:r>
            <a:endParaRPr lang="zh-CN" altLang="en-US" dirty="0"/>
          </a:p>
        </p:txBody>
      </p:sp>
      <p:graphicFrame>
        <p:nvGraphicFramePr>
          <p:cNvPr id="3" name="图表 2"/>
          <p:cNvGraphicFramePr/>
          <p:nvPr/>
        </p:nvGraphicFramePr>
        <p:xfrm>
          <a:off x="2438400" y="3347085"/>
          <a:ext cx="3786505" cy="2817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5603" name="矩形 3"/>
          <p:cNvSpPr/>
          <p:nvPr/>
        </p:nvSpPr>
        <p:spPr>
          <a:xfrm>
            <a:off x="1228725" y="6164580"/>
            <a:ext cx="71310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10-3 Hadoop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执行逻辑回归的时间对比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4" name="矩形 4"/>
          <p:cNvSpPr/>
          <p:nvPr/>
        </p:nvSpPr>
        <p:spPr>
          <a:xfrm>
            <a:off x="231775" y="1144588"/>
            <a:ext cx="8661400" cy="21583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Hadoop进行迭代计算非常耗资源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将数据载入内存后，之后的迭代计算都可以直接使用内存中的中间结果作运算，避免了从磁盘中频繁读取数据。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10.2 Spark</a:t>
            </a:r>
            <a:r>
              <a:rPr lang="zh-CN" altLang="en-US" dirty="0"/>
              <a:t>生态系统</a:t>
            </a:r>
            <a:endParaRPr lang="zh-CN" altLang="en-US" dirty="0"/>
          </a:p>
        </p:txBody>
      </p:sp>
      <p:sp>
        <p:nvSpPr>
          <p:cNvPr id="16386" name="矩形 2"/>
          <p:cNvSpPr/>
          <p:nvPr/>
        </p:nvSpPr>
        <p:spPr>
          <a:xfrm>
            <a:off x="320675" y="1146175"/>
            <a:ext cx="8626475" cy="5259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fontAlgn="base">
              <a:lnSpc>
                <a:spcPct val="120000"/>
              </a:lnSpc>
            </a:pP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在实际应用中，</a:t>
            </a:r>
            <a:r>
              <a:rPr lang="zh-CN" altLang="en-US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大数据处理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主要包括以下</a:t>
            </a:r>
            <a:r>
              <a:rPr lang="zh-CN" altLang="en-US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三个类型：</a:t>
            </a:r>
            <a:endParaRPr lang="en-US" altLang="zh-CN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 fontAlgn="base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复杂的批量数据处理</a:t>
            </a:r>
            <a:r>
              <a:rPr lang="zh-CN" altLang="zh-CN" sz="2800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通常时间跨度在数十分钟到数小时之间；</a:t>
            </a:r>
            <a:endParaRPr lang="zh-CN" altLang="zh-CN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 fontAlgn="base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基于历史数据的交互式查询</a:t>
            </a:r>
            <a:r>
              <a:rPr lang="zh-CN" altLang="zh-CN" sz="2800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通常时间跨度在数十秒到数分钟之间；</a:t>
            </a:r>
            <a:endParaRPr lang="zh-CN" altLang="zh-CN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 fontAlgn="base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基于实时数据流的数据处理</a:t>
            </a:r>
            <a:r>
              <a:rPr lang="zh-CN" altLang="zh-CN" sz="2800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通常时间跨度在数百毫秒到数秒之间。</a:t>
            </a:r>
            <a:endParaRPr lang="zh-CN" altLang="zh-CN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b="1" strike="noStrike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　　当</a:t>
            </a:r>
            <a:r>
              <a:rPr lang="zh-CN" altLang="zh-CN" sz="2800" b="1" strike="noStrike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同时存在以上三种场景</a:t>
            </a:r>
            <a:r>
              <a:rPr lang="zh-CN" altLang="en-US" sz="2800" b="1" strike="noStrike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时</a:t>
            </a:r>
            <a:r>
              <a:rPr lang="zh-CN" altLang="zh-CN" sz="2800" b="1" strike="noStrike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，就需要同时部署三种不同的软件：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marR="0" lvl="1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800" b="1" strike="noStrike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比如</a:t>
            </a:r>
            <a:r>
              <a:rPr lang="en-US" altLang="zh-CN" sz="2800" b="1" strike="noStrike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</a:t>
            </a:r>
            <a:r>
              <a:rPr lang="en-US" altLang="zh-CN" sz="2800" b="1" strike="noStrike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MapReduce</a:t>
            </a:r>
            <a:r>
              <a:rPr lang="en-US" altLang="zh-CN" sz="2800" b="1" strike="noStrike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/  Impala  /  Storm</a:t>
            </a:r>
            <a:r>
              <a:rPr lang="zh-CN" altLang="en-US" sz="2800" b="1" strike="noStrike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800" b="1" strike="noStrike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10.2 Spark</a:t>
            </a:r>
            <a:r>
              <a:rPr lang="zh-CN" altLang="en-US" dirty="0"/>
              <a:t>生态系统</a:t>
            </a:r>
            <a:endParaRPr lang="zh-CN" altLang="en-US" dirty="0"/>
          </a:p>
        </p:txBody>
      </p:sp>
      <p:sp>
        <p:nvSpPr>
          <p:cNvPr id="23556" name="矩形 3"/>
          <p:cNvSpPr>
            <a:spLocks noChangeArrowheads="1"/>
          </p:cNvSpPr>
          <p:nvPr/>
        </p:nvSpPr>
        <p:spPr bwMode="auto">
          <a:xfrm>
            <a:off x="371475" y="1235075"/>
            <a:ext cx="8518525" cy="4615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1" indent="0" algn="just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这样做带来的一些问题主要包括： 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不同场景之间输入输出数据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无法做到无缝共享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，通常需要进行数据格式的转换；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不同的软件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需要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不同的开发和维护团队，带来了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较高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的使用成本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比较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难以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对同一个集群中的各个系统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进行统一的资源协调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和分配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10.2 Spark</a:t>
            </a:r>
            <a:r>
              <a:rPr lang="zh-CN" altLang="en-US" dirty="0"/>
              <a:t>生态系统</a:t>
            </a:r>
            <a:endParaRPr lang="zh-CN" altLang="en-US" dirty="0"/>
          </a:p>
        </p:txBody>
      </p:sp>
      <p:sp>
        <p:nvSpPr>
          <p:cNvPr id="28674" name="矩形 3"/>
          <p:cNvSpPr/>
          <p:nvPr/>
        </p:nvSpPr>
        <p:spPr>
          <a:xfrm>
            <a:off x="274638" y="1108075"/>
            <a:ext cx="8594725" cy="4912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的设计遵循“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一个软件栈满足不同应用场景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”的理念，逐渐形成了一套完整的生态系统；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既能够提供内存计算框架，也可以支持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即席查询、实时流式计算、机器学习和图计算等；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可以部署在资源管理器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YARN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之上，提供一站式的大数据解决方案；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Spark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所提供的生态系统足以应对上述三种场景，即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同时支持批处理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交互式查询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流数据处理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10.2 Spark</a:t>
            </a:r>
            <a:r>
              <a:rPr lang="zh-CN" altLang="en-US" dirty="0"/>
              <a:t>生态系统</a:t>
            </a:r>
            <a:endParaRPr lang="zh-CN" altLang="en-US" dirty="0"/>
          </a:p>
        </p:txBody>
      </p:sp>
      <p:sp>
        <p:nvSpPr>
          <p:cNvPr id="2969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矩形 4"/>
          <p:cNvSpPr/>
          <p:nvPr/>
        </p:nvSpPr>
        <p:spPr>
          <a:xfrm>
            <a:off x="609600" y="5638800"/>
            <a:ext cx="7848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矩形 6"/>
          <p:cNvSpPr/>
          <p:nvPr/>
        </p:nvSpPr>
        <p:spPr>
          <a:xfrm>
            <a:off x="268288" y="1258888"/>
            <a:ext cx="8678862" cy="44850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7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生态系统已经成为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伯克利数据分析软件栈BDAS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Berkeley Data Analytics Stack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）的重要组成部分。</a:t>
            </a:r>
            <a:endParaRPr lang="zh-CN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的生态系统主要包含了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 Core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 SQL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 Streaming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Structured Streaming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MLLib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GraphX 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等组件。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zh-CN" dirty="0"/>
              <a:t>重点与难点</a:t>
            </a:r>
            <a:endParaRPr lang="zh-CN" altLang="zh-CN" dirty="0"/>
          </a:p>
        </p:txBody>
      </p:sp>
      <p:sp>
        <p:nvSpPr>
          <p:cNvPr id="12290" name="Rectangle 3"/>
          <p:cNvSpPr/>
          <p:nvPr/>
        </p:nvSpPr>
        <p:spPr>
          <a:xfrm>
            <a:off x="457200" y="1189038"/>
            <a:ext cx="8458200" cy="5194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457200" indent="-457200" algn="just" eaLnBrk="0" hangingPunct="0">
              <a:lnSpc>
                <a:spcPct val="16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charset="0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重点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0" algn="just" eaLnBrk="0" hangingPunct="0">
              <a:lnSpc>
                <a:spcPct val="16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Spark生态系统、运行架构以及编程实践。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6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charset="0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难点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0" algn="just" eaLnBrk="0" hangingPunct="0">
              <a:lnSpc>
                <a:spcPct val="16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Spark编程实践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10.2 Spark</a:t>
            </a:r>
            <a:r>
              <a:rPr lang="zh-CN" altLang="en-US" dirty="0"/>
              <a:t>生态系统</a:t>
            </a:r>
            <a:endParaRPr lang="zh-CN" altLang="en-US" dirty="0"/>
          </a:p>
        </p:txBody>
      </p:sp>
      <p:graphicFrame>
        <p:nvGraphicFramePr>
          <p:cNvPr id="30722" name="Object 1"/>
          <p:cNvGraphicFramePr/>
          <p:nvPr/>
        </p:nvGraphicFramePr>
        <p:xfrm>
          <a:off x="457200" y="1263650"/>
          <a:ext cx="8183563" cy="456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6339840" imgH="2915920" progId="Visio.Drawing.15">
                  <p:embed/>
                </p:oleObj>
              </mc:Choice>
              <mc:Fallback>
                <p:oleObj name="" r:id="rId1" imgW="6339840" imgH="2915920" progId="Visio.Drawing.1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1263650"/>
                        <a:ext cx="8183563" cy="456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矩形 4"/>
          <p:cNvSpPr/>
          <p:nvPr/>
        </p:nvSpPr>
        <p:spPr>
          <a:xfrm>
            <a:off x="609600" y="5638800"/>
            <a:ext cx="7848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矩形 5"/>
          <p:cNvSpPr/>
          <p:nvPr/>
        </p:nvSpPr>
        <p:spPr>
          <a:xfrm>
            <a:off x="3193574" y="6024563"/>
            <a:ext cx="266001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10-4 BDAS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架构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10.2 Spark</a:t>
            </a:r>
            <a:r>
              <a:rPr lang="zh-CN" altLang="en-US" dirty="0"/>
              <a:t>生态系统</a:t>
            </a:r>
            <a:endParaRPr lang="zh-CN" altLang="en-US" dirty="0"/>
          </a:p>
        </p:txBody>
      </p:sp>
      <p:sp>
        <p:nvSpPr>
          <p:cNvPr id="28674" name="矩形 3"/>
          <p:cNvSpPr/>
          <p:nvPr/>
        </p:nvSpPr>
        <p:spPr>
          <a:xfrm>
            <a:off x="274638" y="1108075"/>
            <a:ext cx="8594725" cy="55156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40000"/>
              </a:lnSpc>
            </a:pP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生态系统各个组件的具体功能如下：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Spark Core：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包括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的基本功能，如内存计算、任务调度、部署模式、故障恢复、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存储管理等。主要面向指数据处理。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建立在统一的抽象弹性分布式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之上，使其可以以基本一致的方式应对不同的大数据处理场景。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Spark SQL：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允许开发人员直接处理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，同时也可查询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HBase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等外部数据源。能够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统一处理关系表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和RDD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10.2 Spark</a:t>
            </a:r>
            <a:r>
              <a:rPr lang="zh-CN" altLang="en-US" dirty="0"/>
              <a:t>生态系统</a:t>
            </a:r>
            <a:endParaRPr lang="zh-CN" altLang="en-US" dirty="0"/>
          </a:p>
        </p:txBody>
      </p:sp>
      <p:sp>
        <p:nvSpPr>
          <p:cNvPr id="28674" name="矩形 3"/>
          <p:cNvSpPr/>
          <p:nvPr/>
        </p:nvSpPr>
        <p:spPr>
          <a:xfrm>
            <a:off x="274638" y="1108075"/>
            <a:ext cx="859472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生态系统各个组件的具体功能如下：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Spark Streaming：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支持高吞吐量、可容错处理的实时数据流处理，其核心思路是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将流数据分解成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系列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短小的批处理作业，每个短小的批处理作业都可以使用</a:t>
            </a:r>
            <a:r>
              <a:rPr lang="en-US" altLang="zh-CN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Spark Core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进行快速处理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。支持多种数据输入源，如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Flume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TCP Socket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等。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MLib：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机器学习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。提供了常用的机器学习算法的实现，包括聚类、分类、回归、协同过滤等。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10.2 Spark</a:t>
            </a:r>
            <a:r>
              <a:rPr lang="zh-CN" altLang="en-US" dirty="0"/>
              <a:t>生态系统</a:t>
            </a:r>
            <a:endParaRPr lang="zh-CN" altLang="en-US" dirty="0"/>
          </a:p>
        </p:txBody>
      </p:sp>
      <p:sp>
        <p:nvSpPr>
          <p:cNvPr id="28674" name="矩形 3"/>
          <p:cNvSpPr/>
          <p:nvPr/>
        </p:nvSpPr>
        <p:spPr>
          <a:xfrm>
            <a:off x="274638" y="1108075"/>
            <a:ext cx="8594725" cy="55156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40000"/>
              </a:lnSpc>
            </a:pP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生态系统各个组件的具体功能如下：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GraphX：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Spark中用于图计算的API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，可以认为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是Pregel在Spark上的重写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及优化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。拥有丰富的功能和运算，能在海量数据上自如地运行复杂的图算法，且性能优良。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Structured Streaming：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是一种基于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 SQL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引擎构建的、可扩展且容错的流处理引擎。通过一致的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，使用者可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像编写批处理程序一样编写流处理程序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10.2 Spark</a:t>
            </a:r>
            <a:r>
              <a:rPr lang="zh-CN" altLang="en-US" dirty="0"/>
              <a:t>生态系统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5425" y="2057400"/>
          <a:ext cx="8646160" cy="3496945"/>
        </p:xfrm>
        <a:graphic>
          <a:graphicData uri="http://schemas.openxmlformats.org/drawingml/2006/table">
            <a:tbl>
              <a:tblPr/>
              <a:tblGrid>
                <a:gridCol w="2311400"/>
                <a:gridCol w="1395095"/>
                <a:gridCol w="2139315"/>
                <a:gridCol w="2800350"/>
              </a:tblGrid>
              <a:tr h="3498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应用场景</a:t>
                      </a:r>
                      <a:endParaRPr lang="zh-CN" sz="2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时间跨度</a:t>
                      </a:r>
                      <a:endParaRPr lang="zh-CN" sz="240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其他框架</a:t>
                      </a:r>
                      <a:endParaRPr lang="zh-CN" sz="2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Spark</a:t>
                      </a:r>
                      <a:r>
                        <a:rPr lang="zh-CN" sz="2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生态系统中的组件</a:t>
                      </a:r>
                      <a:endParaRPr lang="zh-CN" sz="2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91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复杂的批量数据处理</a:t>
                      </a:r>
                      <a:endParaRPr lang="zh-CN" sz="2400" b="1" kern="1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小时级</a:t>
                      </a:r>
                      <a:endParaRPr lang="zh-CN" sz="2400" b="1" kern="1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MapReduce</a:t>
                      </a:r>
                      <a:r>
                        <a:rPr lang="zh-CN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Hive</a:t>
                      </a:r>
                      <a:endParaRPr lang="zh-CN" sz="24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Spark</a:t>
                      </a:r>
                      <a:endParaRPr lang="en-US" sz="24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7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基于历史数据的交互式查询</a:t>
                      </a:r>
                      <a:endParaRPr lang="zh-CN" sz="2400" b="1" kern="1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分钟级、秒级</a:t>
                      </a:r>
                      <a:endParaRPr lang="zh-CN" sz="2400" b="1" kern="1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Impala</a:t>
                      </a:r>
                      <a:r>
                        <a:rPr lang="zh-CN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Dremel</a:t>
                      </a:r>
                      <a:r>
                        <a:rPr lang="zh-CN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Drill</a:t>
                      </a:r>
                      <a:endParaRPr lang="zh-CN" sz="24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Spark SQL</a:t>
                      </a:r>
                      <a:endParaRPr lang="en-US" sz="24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1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基于实时数据流的数据处理</a:t>
                      </a:r>
                      <a:endParaRPr lang="zh-CN" sz="2400" b="1" kern="1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毫秒、秒级</a:t>
                      </a:r>
                      <a:endParaRPr lang="zh-CN" sz="2400" b="1" kern="1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Storm</a:t>
                      </a:r>
                      <a:r>
                        <a:rPr lang="zh-CN" sz="2400" b="1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400" b="1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lang="zh-CN" sz="24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Spark Streaming</a:t>
                      </a:r>
                      <a:endParaRPr lang="en-US" sz="24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1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基于历史数据的数据挖掘</a:t>
                      </a:r>
                      <a:endParaRPr lang="zh-CN" sz="2400" b="1" kern="1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Mahout</a:t>
                      </a:r>
                      <a:endParaRPr lang="en-US" sz="24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MLlib</a:t>
                      </a:r>
                      <a:endParaRPr lang="en-US" sz="24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图结构数据的处理</a:t>
                      </a:r>
                      <a:endParaRPr lang="zh-CN" sz="2400" b="1" kern="1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Pregel</a:t>
                      </a:r>
                      <a:r>
                        <a:rPr lang="zh-CN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4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Hama</a:t>
                      </a:r>
                      <a:endParaRPr lang="zh-CN" sz="24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GraphX</a:t>
                      </a:r>
                      <a:endParaRPr lang="en-US" sz="2400" b="1" kern="100" dirty="0" err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783" name="矩形 4"/>
          <p:cNvSpPr/>
          <p:nvPr/>
        </p:nvSpPr>
        <p:spPr>
          <a:xfrm>
            <a:off x="1958658" y="1447800"/>
            <a:ext cx="528701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10-1 Spark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生态系统组件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的应用场景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 Spark</a:t>
            </a:r>
            <a:r>
              <a:rPr lang="zh-CN" altLang="zh-CN" dirty="0"/>
              <a:t>运行架构</a:t>
            </a:r>
            <a:endParaRPr lang="zh-CN" altLang="en-US" dirty="0"/>
          </a:p>
        </p:txBody>
      </p:sp>
      <p:sp>
        <p:nvSpPr>
          <p:cNvPr id="32770" name="TextBox 2"/>
          <p:cNvSpPr txBox="1"/>
          <p:nvPr/>
        </p:nvSpPr>
        <p:spPr>
          <a:xfrm>
            <a:off x="647700" y="1447800"/>
            <a:ext cx="7934325" cy="28486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10.3.1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基本概念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10.3.2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架构设计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10.3.3 Spark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运行基本流程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10.3.4 Spark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的设计与运行原理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10.3.1 </a:t>
            </a:r>
            <a:r>
              <a:rPr lang="zh-CN" altLang="en-US" dirty="0"/>
              <a:t>基本概念</a:t>
            </a:r>
            <a:endParaRPr lang="zh-CN" altLang="en-US" dirty="0"/>
          </a:p>
        </p:txBody>
      </p:sp>
      <p:sp>
        <p:nvSpPr>
          <p:cNvPr id="33794" name="Rectangle 1"/>
          <p:cNvSpPr/>
          <p:nvPr/>
        </p:nvSpPr>
        <p:spPr>
          <a:xfrm>
            <a:off x="242888" y="1165702"/>
            <a:ext cx="8686800" cy="52622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marL="457200" indent="-457200" algn="just" eaLnBrk="0" hangingPunct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RDD：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Resillient Distributed Dataset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弹性分布式数据集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）的简称，是分布式内存的一个抽象概念，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提供了一种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高度受限的共享内存模型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DAG：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Directed Acyclic Graph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有向无环图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）的简称，反映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之间的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依赖关系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Executor：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运行在工作节点（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WorkerNode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一个进程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，负责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运行任务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，并为应用程序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存储数据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Application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应用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用户编写的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应用程序</a:t>
            </a:r>
            <a:endParaRPr lang="zh-CN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10.3.1 </a:t>
            </a:r>
            <a:r>
              <a:rPr lang="zh-CN" altLang="en-US" dirty="0"/>
              <a:t>基本概念</a:t>
            </a:r>
            <a:endParaRPr lang="zh-CN" altLang="en-US" dirty="0"/>
          </a:p>
        </p:txBody>
      </p:sp>
      <p:sp>
        <p:nvSpPr>
          <p:cNvPr id="34818" name="Rectangle 1"/>
          <p:cNvSpPr/>
          <p:nvPr/>
        </p:nvSpPr>
        <p:spPr>
          <a:xfrm>
            <a:off x="331788" y="1340485"/>
            <a:ext cx="8686800" cy="44850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marL="457200" indent="-457200" algn="just" eaLnBrk="0" hangingPunct="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Task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任务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运行在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Executor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上的工作单元 。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Job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作业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一个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Job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包含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多个RDD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及作用于相应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上的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各种操作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Stage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阶段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：是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Job的基本调度单位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，一个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Job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会分为多组任务，每组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任务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被称为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Stage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，或者也被称为任务集（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TaskSet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10.3.2 </a:t>
            </a:r>
            <a:r>
              <a:rPr lang="zh-CN" altLang="zh-CN" dirty="0"/>
              <a:t>架构</a:t>
            </a:r>
            <a:r>
              <a:rPr lang="zh-CN" altLang="en-US" dirty="0"/>
              <a:t>设计</a:t>
            </a:r>
            <a:endParaRPr lang="zh-CN" altLang="en-US" dirty="0"/>
          </a:p>
        </p:txBody>
      </p:sp>
      <p:sp>
        <p:nvSpPr>
          <p:cNvPr id="3584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矩形 5"/>
          <p:cNvSpPr/>
          <p:nvPr/>
        </p:nvSpPr>
        <p:spPr>
          <a:xfrm>
            <a:off x="246063" y="1238250"/>
            <a:ext cx="8588375" cy="4615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运行架构包括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集群资源管理器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Cluster Manager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）、运行作业任务的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工作节点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Worker Node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）、每个应用的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任务控制节点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Driver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）和每个工作节点上负责具体任务的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执行进程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Executor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）；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资源管理器可以是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SPark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自带的资源管理器，也可以是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Mesos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YARN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等资源管理架构。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10.3.2 </a:t>
            </a:r>
            <a:r>
              <a:rPr lang="zh-CN" altLang="zh-CN" dirty="0"/>
              <a:t>架构</a:t>
            </a:r>
            <a:r>
              <a:rPr lang="zh-CN" altLang="en-US" dirty="0"/>
              <a:t>设计</a:t>
            </a:r>
            <a:endParaRPr lang="zh-CN" altLang="en-US" dirty="0"/>
          </a:p>
        </p:txBody>
      </p:sp>
      <p:graphicFrame>
        <p:nvGraphicFramePr>
          <p:cNvPr id="36866" name="Object 1"/>
          <p:cNvGraphicFramePr/>
          <p:nvPr/>
        </p:nvGraphicFramePr>
        <p:xfrm>
          <a:off x="434975" y="3505200"/>
          <a:ext cx="81661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7833360" imgH="3251200" progId="Visio.Drawing.15">
                  <p:embed/>
                </p:oleObj>
              </mc:Choice>
              <mc:Fallback>
                <p:oleObj name="" r:id="rId1" imgW="7833360" imgH="3251200" progId="Visio.Drawing.1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4975" y="3505200"/>
                        <a:ext cx="8166100" cy="312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矩形 4"/>
          <p:cNvSpPr/>
          <p:nvPr/>
        </p:nvSpPr>
        <p:spPr>
          <a:xfrm>
            <a:off x="1978502" y="6107113"/>
            <a:ext cx="325501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10-5 Spark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运行架构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4" name="矩形 6"/>
          <p:cNvSpPr/>
          <p:nvPr/>
        </p:nvSpPr>
        <p:spPr>
          <a:xfrm>
            <a:off x="247650" y="1096963"/>
            <a:ext cx="8647113" cy="2454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fontAlgn="base">
              <a:lnSpc>
                <a:spcPct val="120000"/>
              </a:lnSpc>
            </a:pP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与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Hadoop MapReduce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计算框架相比，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Spark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所采用的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Executor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有两个优点：</a:t>
            </a:r>
            <a:endParaRPr lang="en-US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fontAlgn="base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一是利用</a:t>
            </a:r>
            <a:r>
              <a:rPr lang="zh-CN" altLang="en-US" sz="2400" b="1" strike="noStrike" noProof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多线程</a:t>
            </a:r>
            <a:r>
              <a:rPr lang="zh-CN" altLang="en-US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来执行具体的任务，减少任务的启动开销；</a:t>
            </a:r>
            <a:endParaRPr lang="en-US" altLang="zh-CN" sz="24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fontAlgn="base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二是</a:t>
            </a:r>
            <a:r>
              <a:rPr lang="en-US" altLang="zh-CN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Executor</a:t>
            </a:r>
            <a:r>
              <a:rPr lang="zh-CN" altLang="en-US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中有一个</a:t>
            </a:r>
            <a:r>
              <a:rPr lang="en-US" altLang="zh-CN" sz="24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BlockManager</a:t>
            </a:r>
            <a:r>
              <a:rPr lang="zh-CN" altLang="en-US" sz="24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存储模块</a:t>
            </a:r>
            <a:r>
              <a:rPr lang="zh-CN" altLang="en-US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，会将内存和磁盘共同作为存储设备，有效减少</a:t>
            </a:r>
            <a:r>
              <a:rPr lang="en-US" altLang="zh-CN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IO</a:t>
            </a:r>
            <a:r>
              <a:rPr lang="zh-CN" altLang="en-US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开销。</a:t>
            </a:r>
            <a:endParaRPr lang="zh-CN" altLang="en-US" sz="24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提纲</a:t>
            </a:r>
            <a:endParaRPr lang="zh-CN" altLang="en-US" dirty="0"/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6019800" y="1066800"/>
          <a:ext cx="31242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762500" imgH="6505575" progId="">
                  <p:embed/>
                </p:oleObj>
              </mc:Choice>
              <mc:Fallback>
                <p:oleObj name="" r:id="rId1" imgW="4762500" imgH="6505575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19800" y="1066800"/>
                        <a:ext cx="3124200" cy="556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6"/>
          <p:cNvSpPr txBox="1"/>
          <p:nvPr/>
        </p:nvSpPr>
        <p:spPr>
          <a:xfrm>
            <a:off x="685800" y="1106488"/>
            <a:ext cx="5181600" cy="52622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10.1 Spark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概述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10.2 Spark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生态系统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10.3 Spark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运行架构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10.4 Spark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的部署和应用方式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10.5 Spark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编程实践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200000"/>
              </a:lnSpc>
              <a:buClrTx/>
              <a:buSzTx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10.6 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本章小节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10.3.2 </a:t>
            </a:r>
            <a:r>
              <a:rPr lang="zh-CN" altLang="zh-CN" dirty="0"/>
              <a:t>架构</a:t>
            </a:r>
            <a:r>
              <a:rPr lang="zh-CN" altLang="en-US" dirty="0"/>
              <a:t>设计</a:t>
            </a:r>
            <a:endParaRPr lang="zh-CN" altLang="en-US" dirty="0"/>
          </a:p>
        </p:txBody>
      </p:sp>
      <p:sp>
        <p:nvSpPr>
          <p:cNvPr id="37890" name="矩形 4"/>
          <p:cNvSpPr/>
          <p:nvPr/>
        </p:nvSpPr>
        <p:spPr>
          <a:xfrm>
            <a:off x="233363" y="1143000"/>
            <a:ext cx="8678862" cy="4916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一个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由一个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Driver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和若干个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Job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构成，一个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Job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由多个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Stage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构成，一个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Stage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由多个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Task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组成；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当执行一个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Driver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会向集群管理器申请资源，启动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Executor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，并向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Executor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发送应用程序代码和文件，然后在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Executor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上执行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Task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，运行结束后，执行结果会返回给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Driver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或者写到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HDFS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或者其他数据库中。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10.3.2 </a:t>
            </a:r>
            <a:r>
              <a:rPr lang="zh-CN" altLang="zh-CN" dirty="0"/>
              <a:t>架构</a:t>
            </a:r>
            <a:r>
              <a:rPr lang="zh-CN" altLang="en-US" dirty="0"/>
              <a:t>设计</a:t>
            </a:r>
            <a:endParaRPr lang="zh-CN" altLang="en-US" dirty="0"/>
          </a:p>
        </p:txBody>
      </p:sp>
      <p:sp>
        <p:nvSpPr>
          <p:cNvPr id="38914" name="矩形 3"/>
          <p:cNvSpPr/>
          <p:nvPr/>
        </p:nvSpPr>
        <p:spPr>
          <a:xfrm>
            <a:off x="1942942" y="5957888"/>
            <a:ext cx="5593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10-6 Spark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中各种概念之间的相互关系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89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888" y="1333500"/>
            <a:ext cx="8678862" cy="4537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10.3.3 Spark</a:t>
            </a:r>
            <a:r>
              <a:rPr lang="zh-CN" altLang="zh-CN" dirty="0"/>
              <a:t>运行基本流程</a:t>
            </a:r>
            <a:endParaRPr lang="zh-CN" altLang="en-US" dirty="0"/>
          </a:p>
        </p:txBody>
      </p:sp>
      <p:sp>
        <p:nvSpPr>
          <p:cNvPr id="39938" name="矩形 3"/>
          <p:cNvSpPr/>
          <p:nvPr/>
        </p:nvSpPr>
        <p:spPr>
          <a:xfrm>
            <a:off x="993775" y="5562600"/>
            <a:ext cx="40627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10-7 Spark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运行基本流程图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993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600200"/>
            <a:ext cx="5181600" cy="3740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Rectangle 6"/>
          <p:cNvSpPr/>
          <p:nvPr/>
        </p:nvSpPr>
        <p:spPr>
          <a:xfrm>
            <a:off x="5562600" y="1096963"/>
            <a:ext cx="3352800" cy="54070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just" eaLnBrk="0" hangingPunct="0">
              <a:lnSpc>
                <a:spcPct val="16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）首先为应用构建起基本的运行环境，即由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Driver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创建一个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SparkContext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，进行资源的申请、任务的分配和监控；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6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）资源管理器为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Executor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分配资源，并启动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Executor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进程；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10.3.3 Spark</a:t>
            </a:r>
            <a:r>
              <a:rPr lang="zh-CN" altLang="zh-CN" dirty="0"/>
              <a:t>运行基本流程</a:t>
            </a:r>
            <a:endParaRPr lang="zh-CN" altLang="en-US" dirty="0"/>
          </a:p>
        </p:txBody>
      </p:sp>
      <p:sp>
        <p:nvSpPr>
          <p:cNvPr id="40962" name="矩形 3"/>
          <p:cNvSpPr/>
          <p:nvPr/>
        </p:nvSpPr>
        <p:spPr>
          <a:xfrm>
            <a:off x="993775" y="5562600"/>
            <a:ext cx="40627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10-7 Spark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运行基本流程图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0963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600200"/>
            <a:ext cx="5181600" cy="3740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4" name="Rectangle 6"/>
          <p:cNvSpPr/>
          <p:nvPr/>
        </p:nvSpPr>
        <p:spPr>
          <a:xfrm>
            <a:off x="5562600" y="1395413"/>
            <a:ext cx="3352800" cy="4960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just" eaLnBrk="0" hangingPunct="0">
              <a:lnSpc>
                <a:spcPct val="11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SparkContext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根据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的依赖关系构建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图提交给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DAGScheduler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解析成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Stage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，然后把一个个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TaskSet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提交给底层调度器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TaskScheduler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处理；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Executor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Spark-Context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申请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Task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Task Scheduler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Task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发放给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Executor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运行，并提供应用程序代码；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10.3.3 Spark</a:t>
            </a:r>
            <a:r>
              <a:rPr lang="zh-CN" altLang="zh-CN" dirty="0"/>
              <a:t>运行基本流程</a:t>
            </a:r>
            <a:endParaRPr lang="zh-CN" altLang="en-US" dirty="0"/>
          </a:p>
        </p:txBody>
      </p:sp>
      <p:sp>
        <p:nvSpPr>
          <p:cNvPr id="41986" name="矩形 3"/>
          <p:cNvSpPr/>
          <p:nvPr/>
        </p:nvSpPr>
        <p:spPr>
          <a:xfrm>
            <a:off x="993775" y="5562600"/>
            <a:ext cx="40627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10-7 Spark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运行基本流程图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198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600200"/>
            <a:ext cx="5181600" cy="3740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8" name="Rectangle 6"/>
          <p:cNvSpPr/>
          <p:nvPr/>
        </p:nvSpPr>
        <p:spPr>
          <a:xfrm>
            <a:off x="5562600" y="1093788"/>
            <a:ext cx="3352800" cy="5262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just" eaLnBrk="0" hangingPunct="0">
              <a:lnSpc>
                <a:spcPct val="20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Task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Executor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上运行，把执行结果反馈给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TaskScheduler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，然后反馈给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DAG-Scheduler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，运行完毕后写入数据并释放所有资源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10.3.3 Spark</a:t>
            </a:r>
            <a:r>
              <a:rPr lang="zh-CN" altLang="zh-CN" dirty="0"/>
              <a:t>运行基本流程</a:t>
            </a:r>
            <a:endParaRPr lang="zh-CN" altLang="en-US" dirty="0"/>
          </a:p>
        </p:txBody>
      </p:sp>
      <p:sp>
        <p:nvSpPr>
          <p:cNvPr id="43010" name="矩形 2"/>
          <p:cNvSpPr/>
          <p:nvPr/>
        </p:nvSpPr>
        <p:spPr>
          <a:xfrm>
            <a:off x="246063" y="1146175"/>
            <a:ext cx="8639175" cy="5262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总体而言，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运行架构具有以下特点：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）每个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都有自己专属的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Executor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进程，并且该进程在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运行期间一直驻留。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Executor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进程以多线程的方式运行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Task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运行过程与资源管理器无关，只要能够获取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Executor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进程并保持通信即可；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Task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采用了数据本地性和推测执行等优化机制。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10.3.4 RDD</a:t>
            </a:r>
            <a:r>
              <a:rPr lang="zh-CN" altLang="en-US" dirty="0"/>
              <a:t>的设计与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44034" name="TextBox 3"/>
          <p:cNvSpPr txBox="1"/>
          <p:nvPr/>
        </p:nvSpPr>
        <p:spPr>
          <a:xfrm>
            <a:off x="938213" y="1284288"/>
            <a:ext cx="7694612" cy="42271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RDD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设计背景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 RDD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概念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 RDD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特性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4. RDD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之间的依赖关系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5. Stage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的划分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6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6. RDD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运行过程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10.3.4 RDD</a:t>
            </a:r>
            <a:r>
              <a:rPr lang="zh-CN" altLang="en-US" dirty="0"/>
              <a:t>的设计与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45058" name="矩形 2"/>
          <p:cNvSpPr/>
          <p:nvPr/>
        </p:nvSpPr>
        <p:spPr>
          <a:xfrm>
            <a:off x="354013" y="1445260"/>
            <a:ext cx="84137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zh-CN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设计背景</a:t>
            </a:r>
            <a:endParaRPr lang="zh-CN" altLang="en-US" sz="2800" b="1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059" name="矩形 3"/>
          <p:cNvSpPr/>
          <p:nvPr/>
        </p:nvSpPr>
        <p:spPr>
          <a:xfrm>
            <a:off x="533400" y="2129790"/>
            <a:ext cx="8234363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许多迭代式算法（比如机器学习、图算法等）和交互式数据挖掘工具的共同之处是：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不同计算阶段之间会重用中间结果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目前的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MapReduce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框架都是把中间结果写入到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HDFS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中，带来了大量的数据复制、磁盘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IO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和序列化开销；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10.3.4 RDD</a:t>
            </a:r>
            <a:r>
              <a:rPr lang="zh-CN" altLang="en-US" dirty="0"/>
              <a:t>的设计与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45059" name="矩形 3"/>
          <p:cNvSpPr/>
          <p:nvPr/>
        </p:nvSpPr>
        <p:spPr>
          <a:xfrm>
            <a:off x="533400" y="2129790"/>
            <a:ext cx="8234363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RDD就是为了满足这种需求而出现的，它提供了一个抽象的数据架构，从而不必担心底层数据的分布式特性，只需将具体的应用逻辑表达为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一系列转换处理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，不同RDD之间的转换操作形成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依赖关系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，可以实现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管道化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Pipeline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，避免中间数据存储。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2"/>
          <p:cNvSpPr/>
          <p:nvPr/>
        </p:nvSpPr>
        <p:spPr>
          <a:xfrm>
            <a:off x="354013" y="1447800"/>
            <a:ext cx="84137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设计背景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10.3.4 RDD</a:t>
            </a:r>
            <a:r>
              <a:rPr lang="zh-CN" altLang="en-US" dirty="0"/>
              <a:t>的设计与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46083" name="矩形 4"/>
          <p:cNvSpPr/>
          <p:nvPr/>
        </p:nvSpPr>
        <p:spPr>
          <a:xfrm>
            <a:off x="457200" y="2059305"/>
            <a:ext cx="8374063" cy="37522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一个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就是一个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分布式对象集合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本质上是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一个只读的分区记录集合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，每个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可分成多个分区，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每个分区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就是一个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数据集片段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，且一个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的不同分区可以被保存到集群中不同的节点上，从而可以在集群中的不同节点上进行并行计算；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2"/>
          <p:cNvSpPr/>
          <p:nvPr/>
        </p:nvSpPr>
        <p:spPr>
          <a:xfrm>
            <a:off x="313690" y="1447800"/>
            <a:ext cx="84543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zh-CN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RDD概念</a:t>
            </a:r>
            <a:endParaRPr lang="zh-CN" altLang="en-US" sz="2800" b="1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10.1 Spark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14338" name="TextBox 2"/>
          <p:cNvSpPr txBox="1"/>
          <p:nvPr/>
        </p:nvSpPr>
        <p:spPr>
          <a:xfrm>
            <a:off x="1130300" y="1600200"/>
            <a:ext cx="6851650" cy="22879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7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10.1.1 Spark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简介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7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10.1.2 Scala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简介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7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10.1.3 Spark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的对比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10.3.4 RDD</a:t>
            </a:r>
            <a:r>
              <a:rPr lang="zh-CN" altLang="en-US" dirty="0"/>
              <a:t>的设计与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46083" name="矩形 4"/>
          <p:cNvSpPr/>
          <p:nvPr/>
        </p:nvSpPr>
        <p:spPr>
          <a:xfrm>
            <a:off x="457200" y="1978025"/>
            <a:ext cx="8374063" cy="39674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提供了一种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高度受限的共享内存模型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只读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的记录分区的集合，不能直接修改，只能基于稳定的物理存储中的数据集创建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，或者通过在其他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上执行确定的转换操作（如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map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join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group by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）而创建得到新的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2"/>
          <p:cNvSpPr/>
          <p:nvPr/>
        </p:nvSpPr>
        <p:spPr>
          <a:xfrm>
            <a:off x="354013" y="1447800"/>
            <a:ext cx="84137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RDD概念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10.3.4 RDD</a:t>
            </a:r>
            <a:r>
              <a:rPr lang="zh-CN" altLang="en-US" dirty="0"/>
              <a:t>的设计与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47106" name="矩形 2"/>
          <p:cNvSpPr/>
          <p:nvPr/>
        </p:nvSpPr>
        <p:spPr>
          <a:xfrm>
            <a:off x="381000" y="1980565"/>
            <a:ext cx="8440738" cy="43103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algn="just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提供一组丰富的操作以支持常见的数据运算，分为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行动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Action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转换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Transformation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两种类型。前者用于执行计算并指定输出的形式，后者指定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之间的相互依赖关系。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主要区别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是：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转换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操作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接受RDD并返回RDD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，而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行动接受RDD但返回非RDD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（即输出一个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或结果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2"/>
          <p:cNvSpPr/>
          <p:nvPr/>
        </p:nvSpPr>
        <p:spPr>
          <a:xfrm>
            <a:off x="354013" y="1447800"/>
            <a:ext cx="84137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RDD概念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10.3.4 RDD</a:t>
            </a:r>
            <a:r>
              <a:rPr lang="zh-CN" altLang="en-US" dirty="0"/>
              <a:t>的设计与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47106" name="矩形 2"/>
          <p:cNvSpPr/>
          <p:nvPr/>
        </p:nvSpPr>
        <p:spPr>
          <a:xfrm>
            <a:off x="381000" y="1905000"/>
            <a:ext cx="8440738" cy="4569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algn="just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提供的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转换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接口都非常简单，都是类似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map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filter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groupBy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join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r>
              <a:rPr lang="en-US" altLang="zh-CN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粗粒度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的数据转换操作，而不是针对某个数据项的</a:t>
            </a:r>
            <a:r>
              <a:rPr lang="en-US" altLang="zh-CN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细粒度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修改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表面上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的功能很受限、不够强大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实际上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已经被实践证明可以高效地表达许多框架的编程模型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比如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MapReduce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Pregel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）；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Spark用Scala语言实现了RDD的API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，程序员可以通过调用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实现对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的各种操作。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2"/>
          <p:cNvSpPr/>
          <p:nvPr/>
        </p:nvSpPr>
        <p:spPr>
          <a:xfrm>
            <a:off x="354013" y="1447800"/>
            <a:ext cx="84137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lvl="0" algn="just">
              <a:buClrTx/>
              <a:buSzTx/>
            </a:pPr>
            <a:r>
              <a:rPr lang="en-US" altLang="zh-CN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RDD</a:t>
            </a:r>
            <a:r>
              <a:rPr lang="en-US" altLang="zh-CN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概念</a:t>
            </a:r>
            <a:endParaRPr lang="en-US" altLang="zh-CN" sz="2800" b="1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10.3.4 RDD</a:t>
            </a:r>
            <a:r>
              <a:rPr lang="zh-CN" altLang="en-US" dirty="0"/>
              <a:t>的设计与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43010" name="Rectangle 1"/>
          <p:cNvSpPr/>
          <p:nvPr/>
        </p:nvSpPr>
        <p:spPr>
          <a:xfrm>
            <a:off x="304800" y="1198563"/>
            <a:ext cx="8534400" cy="499999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 eaLnBrk="0" fontAlgn="base" hangingPunct="0">
              <a:lnSpc>
                <a:spcPct val="160000"/>
              </a:lnSpc>
            </a:pPr>
            <a:r>
              <a:rPr lang="en-US" altLang="zh-CN" sz="2800" b="1" strike="noStrike" noProof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RDD典型的执行过程如下：</a:t>
            </a:r>
            <a:endParaRPr lang="zh-CN" altLang="en-US" sz="3200" b="1" strike="noStrike" noProof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0" fontAlgn="base" hangingPunct="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RDD</a:t>
            </a: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读入外部数据源（或者内存中的集合）进行创建；</a:t>
            </a:r>
            <a:endParaRPr lang="zh-CN" altLang="en-US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 eaLnBrk="0" fontAlgn="base" hangingPunct="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RDD</a:t>
            </a: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经过一系列的转换（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Transformation</a:t>
            </a: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）操作，每一次都会产生不同的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RDD</a:t>
            </a: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，供给下一个转换操作使用；</a:t>
            </a:r>
            <a:endParaRPr lang="en-US" altLang="zh-CN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 eaLnBrk="0" fontAlgn="base" hangingPunct="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最后一个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RDD</a:t>
            </a: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经过“行动”操作进行转换，并输出到外部数据源（或者变成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集合或标量） 。</a:t>
            </a:r>
            <a:endParaRPr lang="zh-CN" altLang="en-US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10.3.4 RDD</a:t>
            </a:r>
            <a:r>
              <a:rPr lang="zh-CN" altLang="en-US" dirty="0"/>
              <a:t>的设计与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49154" name="矩形 4"/>
          <p:cNvSpPr/>
          <p:nvPr/>
        </p:nvSpPr>
        <p:spPr>
          <a:xfrm>
            <a:off x="2226787" y="6096000"/>
            <a:ext cx="461581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10-9  RDD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执行过程的一个实例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矩形 6"/>
          <p:cNvSpPr/>
          <p:nvPr/>
        </p:nvSpPr>
        <p:spPr>
          <a:xfrm>
            <a:off x="381000" y="1158875"/>
            <a:ext cx="8467725" cy="26752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这一系列处理称为一个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Lineage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血缘关系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），即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DAG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拓扑排序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的结果；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惰性调用、管道化、避免多次转换操作之间数据的同步等待、不需要保存中间结果、每次操作变得简单。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9156" name="组合 15"/>
          <p:cNvGrpSpPr/>
          <p:nvPr/>
        </p:nvGrpSpPr>
        <p:grpSpPr>
          <a:xfrm>
            <a:off x="742950" y="3813175"/>
            <a:ext cx="7842250" cy="2130425"/>
            <a:chOff x="1295400" y="4114800"/>
            <a:chExt cx="6805613" cy="1828800"/>
          </a:xfrm>
        </p:grpSpPr>
        <p:pic>
          <p:nvPicPr>
            <p:cNvPr id="49157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95400" y="4191005"/>
              <a:ext cx="6805613" cy="17525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9158" name="TextBox 6"/>
            <p:cNvSpPr txBox="1"/>
            <p:nvPr/>
          </p:nvSpPr>
          <p:spPr>
            <a:xfrm>
              <a:off x="6705600" y="4800600"/>
              <a:ext cx="646331" cy="316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动作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59" name="TextBox 7"/>
            <p:cNvSpPr txBox="1"/>
            <p:nvPr/>
          </p:nvSpPr>
          <p:spPr>
            <a:xfrm>
              <a:off x="3163669" y="4114800"/>
              <a:ext cx="646331" cy="316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转换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0" name="TextBox 8"/>
            <p:cNvSpPr txBox="1"/>
            <p:nvPr/>
          </p:nvSpPr>
          <p:spPr>
            <a:xfrm>
              <a:off x="3163669" y="5257800"/>
              <a:ext cx="646331" cy="316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转换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1" name="TextBox 9"/>
            <p:cNvSpPr txBox="1"/>
            <p:nvPr/>
          </p:nvSpPr>
          <p:spPr>
            <a:xfrm>
              <a:off x="4419600" y="4495800"/>
              <a:ext cx="646331" cy="316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转换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2" name="TextBox 10"/>
            <p:cNvSpPr txBox="1"/>
            <p:nvPr/>
          </p:nvSpPr>
          <p:spPr>
            <a:xfrm>
              <a:off x="4459069" y="5345669"/>
              <a:ext cx="646331" cy="316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转换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3" name="TextBox 11"/>
            <p:cNvSpPr txBox="1"/>
            <p:nvPr/>
          </p:nvSpPr>
          <p:spPr>
            <a:xfrm>
              <a:off x="5562600" y="4800600"/>
              <a:ext cx="646331" cy="316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转换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4" name="TextBox 7"/>
            <p:cNvSpPr txBox="1"/>
            <p:nvPr/>
          </p:nvSpPr>
          <p:spPr>
            <a:xfrm>
              <a:off x="1905000" y="4419600"/>
              <a:ext cx="646331" cy="316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创建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5" name="TextBox 7"/>
            <p:cNvSpPr txBox="1"/>
            <p:nvPr/>
          </p:nvSpPr>
          <p:spPr>
            <a:xfrm>
              <a:off x="1944469" y="5410200"/>
              <a:ext cx="646331" cy="316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创建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10.3.4 RDD</a:t>
            </a:r>
            <a:r>
              <a:rPr lang="zh-CN" altLang="en-US" dirty="0"/>
              <a:t>的设计与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44034" name="矩形 2"/>
          <p:cNvSpPr/>
          <p:nvPr/>
        </p:nvSpPr>
        <p:spPr>
          <a:xfrm>
            <a:off x="457200" y="1751013"/>
            <a:ext cx="831532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fontAlgn="base">
              <a:lnSpc>
                <a:spcPct val="150000"/>
              </a:lnSpc>
            </a:pPr>
            <a:r>
              <a:rPr lang="en-US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Spark采用RDD后能实现高效计算的原因主要在于：</a:t>
            </a:r>
            <a:endParaRPr lang="en-US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indent="-514350" algn="just" fontAlgn="base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高效的容错性</a:t>
            </a:r>
            <a:endParaRPr lang="en-US" altLang="zh-CN" sz="2800" b="1" strike="noStrike" noProof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-457200" algn="just" eaLnBrk="1" fontAlgn="base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现有分布式共享内存、键值存储、内存数据库等，为实现容错，必须在集群节点之间进行</a:t>
            </a:r>
            <a:r>
              <a:rPr lang="zh-CN" altLang="zh-CN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数据复制或者记录日志，导致节点之间发生大量的数据传输，开销大</a:t>
            </a:r>
            <a:r>
              <a:rPr lang="zh-CN" altLang="en-US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lang="en-US" altLang="zh-CN" sz="24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-457200" algn="just" eaLnBrk="1" fontAlgn="base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RDD</a:t>
            </a:r>
            <a:r>
              <a:rPr lang="zh-CN" altLang="en-US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：只需通过从父</a:t>
            </a:r>
            <a:r>
              <a:rPr lang="en-US" altLang="zh-CN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RDD</a:t>
            </a:r>
            <a:r>
              <a:rPr lang="zh-CN" altLang="en-US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父子依赖（血缘）关系、重新计算丢失的分区实现容错，无需回滚系统，并且重算过程在不同节点之间并行，只记录粗粒度的操作。</a:t>
            </a:r>
            <a:endParaRPr lang="zh-CN" altLang="en-US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TextBox 4"/>
          <p:cNvSpPr txBox="1"/>
          <p:nvPr/>
        </p:nvSpPr>
        <p:spPr>
          <a:xfrm>
            <a:off x="457200" y="1219200"/>
            <a:ext cx="83153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RDD特性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10.3.4 RDD</a:t>
            </a:r>
            <a:r>
              <a:rPr lang="zh-CN" altLang="en-US" dirty="0"/>
              <a:t>的设计与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44034" name="矩形 2"/>
          <p:cNvSpPr/>
          <p:nvPr/>
        </p:nvSpPr>
        <p:spPr>
          <a:xfrm>
            <a:off x="457200" y="1751013"/>
            <a:ext cx="8315325" cy="44850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fontAlgn="base">
              <a:lnSpc>
                <a:spcPct val="170000"/>
              </a:lnSpc>
            </a:pPr>
            <a:r>
              <a:rPr lang="en-US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Spark采用RDD后能实现高效计算</a:t>
            </a:r>
            <a:r>
              <a:rPr lang="en-US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的原因主要在于：</a:t>
            </a:r>
            <a:endParaRPr lang="en-US" altLang="zh-CN" sz="24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indent="-514350" algn="just" fontAlgn="base">
              <a:lnSpc>
                <a:spcPct val="170000"/>
              </a:lnSpc>
              <a:buFont typeface="+mj-ea"/>
              <a:buAutoNum type="circleNumDbPlain" startAt="2"/>
            </a:pPr>
            <a:r>
              <a:rPr lang="en-US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中间</a:t>
            </a:r>
            <a:r>
              <a:rPr lang="en-US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结果持久化到内存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数据在内存中的多个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RDD</a:t>
            </a: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操作之间进行传递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避免了不必要的读写磁盘开销；</a:t>
            </a:r>
            <a:endParaRPr lang="en-US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indent="-514350" algn="just" fontAlgn="base">
              <a:lnSpc>
                <a:spcPct val="170000"/>
              </a:lnSpc>
              <a:buFont typeface="+mj-ea"/>
              <a:buAutoNum type="circleNumDbPlain" startAt="2"/>
            </a:pPr>
            <a:r>
              <a:rPr lang="en-US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存放的数据可以是Java对象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，避免了不必要的对象序列化和反序列化。</a:t>
            </a:r>
            <a:endParaRPr lang="zh-CN" altLang="en-US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TextBox 4"/>
          <p:cNvSpPr txBox="1"/>
          <p:nvPr/>
        </p:nvSpPr>
        <p:spPr>
          <a:xfrm>
            <a:off x="457200" y="1219200"/>
            <a:ext cx="83153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RDD特性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10.3.4 RDD</a:t>
            </a:r>
            <a:r>
              <a:rPr lang="zh-CN" altLang="en-US" dirty="0"/>
              <a:t>的设计与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44034" name="矩形 2"/>
          <p:cNvSpPr/>
          <p:nvPr/>
        </p:nvSpPr>
        <p:spPr>
          <a:xfrm>
            <a:off x="457200" y="2269808"/>
            <a:ext cx="831532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 algn="just" fontAlgn="base">
              <a:lnSpc>
                <a:spcPct val="200000"/>
              </a:lnSpc>
              <a:buFont typeface="Wingdings" panose="05000000000000000000" charset="0"/>
              <a:buChar char="l"/>
            </a:pPr>
            <a:r>
              <a:rPr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为了把对象的成员属性和成员方法进行持久化的保存，需要把对象转换为字节序列，以便于存储，这个过程就叫</a:t>
            </a:r>
            <a:r>
              <a:rPr lang="en-US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序列化</a:t>
            </a:r>
            <a:r>
              <a:rPr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sz="2800" b="1" strike="noStrike" noProof="1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indent="-457200" algn="just" fontAlgn="base">
              <a:lnSpc>
                <a:spcPct val="200000"/>
              </a:lnSpc>
              <a:buFont typeface="Wingdings" panose="05000000000000000000" charset="0"/>
              <a:buChar char="l"/>
            </a:pPr>
            <a:r>
              <a:rPr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反之，</a:t>
            </a:r>
            <a:r>
              <a:rPr lang="en-US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反序列化</a:t>
            </a:r>
            <a:r>
              <a:rPr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就是把字节序列恢复成对象。</a:t>
            </a:r>
            <a:endParaRPr sz="2800" b="1" strike="noStrike" noProof="1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79" name="TextBox 4"/>
          <p:cNvSpPr txBox="1"/>
          <p:nvPr/>
        </p:nvSpPr>
        <p:spPr>
          <a:xfrm>
            <a:off x="457200" y="1672590"/>
            <a:ext cx="83153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说明：对象序列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化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反序列化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10.3.4 RDD</a:t>
            </a:r>
            <a:r>
              <a:rPr lang="zh-CN" altLang="en-US" dirty="0"/>
              <a:t>的设计与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44034" name="矩形 2"/>
          <p:cNvSpPr/>
          <p:nvPr/>
        </p:nvSpPr>
        <p:spPr>
          <a:xfrm>
            <a:off x="280035" y="1978025"/>
            <a:ext cx="8689975" cy="42271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fontAlgn="base">
              <a:lnSpc>
                <a:spcPct val="160000"/>
              </a:lnSpc>
            </a:pPr>
            <a:r>
              <a:rPr lang="en-US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RDD</a:t>
            </a:r>
            <a:r>
              <a:rPr lang="zh-CN" altLang="en-US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中不同的操作，会使得不同</a:t>
            </a:r>
            <a:r>
              <a:rPr lang="en-US" altLang="zh-CN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RDD</a:t>
            </a:r>
            <a:r>
              <a:rPr lang="zh-CN" altLang="en-US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分区之间产生不</a:t>
            </a:r>
            <a:r>
              <a:rPr lang="en-US" altLang="zh-CN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同的依赖关系。</a:t>
            </a:r>
            <a:r>
              <a:rPr lang="en-US" altLang="zh-CN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DAG</a:t>
            </a:r>
            <a:r>
              <a:rPr lang="zh-CN" altLang="en-US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调度器根据</a:t>
            </a:r>
            <a:r>
              <a:rPr lang="en-US" altLang="zh-CN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RDD</a:t>
            </a:r>
            <a:r>
              <a:rPr lang="zh-CN" altLang="en-US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之间的依赖关系，把</a:t>
            </a:r>
            <a:r>
              <a:rPr lang="en-US" altLang="zh-CN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DAG</a:t>
            </a:r>
            <a:r>
              <a:rPr lang="zh-CN" altLang="en-US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划分成若干个阶段。</a:t>
            </a:r>
            <a:r>
              <a:rPr lang="en-US" altLang="zh-CN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RDD</a:t>
            </a:r>
            <a:r>
              <a:rPr lang="zh-CN" altLang="en-US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中的依赖关系分为</a:t>
            </a:r>
            <a:r>
              <a:rPr lang="en-US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窄依赖</a:t>
            </a:r>
            <a:r>
              <a:rPr lang="zh-CN" altLang="en-US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Narrow Dependency</a:t>
            </a:r>
            <a:r>
              <a:rPr lang="zh-CN" altLang="en-US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）与</a:t>
            </a:r>
            <a:r>
              <a:rPr lang="en-US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宽依赖</a:t>
            </a:r>
            <a:r>
              <a:rPr lang="zh-CN" altLang="en-US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WideDependency</a:t>
            </a:r>
            <a:r>
              <a:rPr lang="zh-CN" altLang="en-US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），二者的</a:t>
            </a:r>
            <a:r>
              <a:rPr lang="en-US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主要区别在于是否包含Shuffle操作</a:t>
            </a:r>
            <a:r>
              <a:rPr lang="zh-CN" altLang="en-US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sz="2800" b="1" strike="noStrike" noProof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5" name="TextBox 6"/>
          <p:cNvSpPr txBox="1"/>
          <p:nvPr/>
        </p:nvSpPr>
        <p:spPr>
          <a:xfrm>
            <a:off x="303530" y="1409700"/>
            <a:ext cx="64293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RDD之间的依赖关系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10.3.4 RDD</a:t>
            </a:r>
            <a:r>
              <a:rPr lang="zh-CN" altLang="en-US" dirty="0"/>
              <a:t>的设计与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44034" name="矩形 2"/>
          <p:cNvSpPr/>
          <p:nvPr/>
        </p:nvSpPr>
        <p:spPr>
          <a:xfrm>
            <a:off x="280035" y="1978025"/>
            <a:ext cx="8689975" cy="35375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 algn="just" fontAlgn="base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en-US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Shuffle操作。</a:t>
            </a:r>
            <a:r>
              <a:rPr lang="en-US" altLang="zh-CN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Spark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中的一些操作会触发</a:t>
            </a:r>
            <a:r>
              <a:rPr lang="en-US" altLang="zh-CN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Shuffle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过程，这个过程涉及数据的重新分发。，从而导致大量的磁盘</a:t>
            </a:r>
            <a:r>
              <a:rPr lang="en-US" altLang="zh-CN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IO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和网络开销。</a:t>
            </a:r>
            <a:endParaRPr lang="zh-CN" altLang="en-US" sz="2800" b="1" strike="noStrike" noProof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indent="-457200" algn="just" fontAlgn="base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en-US" altLang="zh-CN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Spark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作为</a:t>
            </a:r>
            <a:r>
              <a:rPr lang="en-US" altLang="zh-CN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MapReduce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框架的一种改进，自然也实现了</a:t>
            </a:r>
            <a:r>
              <a:rPr lang="en-US" altLang="zh-CN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Shuffle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逻辑。</a:t>
            </a:r>
            <a:endParaRPr lang="zh-CN" altLang="en-US" sz="2800" b="1" strike="noStrike" noProof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5" name="TextBox 6"/>
          <p:cNvSpPr txBox="1"/>
          <p:nvPr/>
        </p:nvSpPr>
        <p:spPr>
          <a:xfrm>
            <a:off x="303530" y="1409700"/>
            <a:ext cx="64293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RDD之间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的依赖关系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10.1.1 Spark</a:t>
            </a:r>
            <a:r>
              <a:rPr lang="zh-CN" altLang="zh-CN" dirty="0"/>
              <a:t>简介</a:t>
            </a:r>
            <a:endParaRPr lang="zh-CN" altLang="en-US" dirty="0"/>
          </a:p>
        </p:txBody>
      </p:sp>
      <p:sp>
        <p:nvSpPr>
          <p:cNvPr id="15362" name="矩形 2"/>
          <p:cNvSpPr/>
          <p:nvPr/>
        </p:nvSpPr>
        <p:spPr>
          <a:xfrm>
            <a:off x="358775" y="1295400"/>
            <a:ext cx="8467725" cy="4912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最初由美国加州伯克利大学（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UCBerkeley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）的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AMP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实验室于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2009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年开发，是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基于内存计算的大数据并行计算框架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，可用于构建大型的、低延迟的数据分析应用程序；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2013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加入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Apache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孵化器项目后发展迅猛，如今已成为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Apache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软件基金会最重要的三大分布式计算系统开源项目之一（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Storm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）；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10.3.4 RDD</a:t>
            </a:r>
            <a:r>
              <a:rPr lang="zh-CN" altLang="en-US" dirty="0"/>
              <a:t>的设计与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44034" name="矩形 2"/>
          <p:cNvSpPr/>
          <p:nvPr/>
        </p:nvSpPr>
        <p:spPr>
          <a:xfrm>
            <a:off x="280035" y="1978025"/>
            <a:ext cx="8689975" cy="4615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 algn="just" fontAlgn="base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Map端的Shuffle写入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。每一个</a:t>
            </a:r>
            <a:r>
              <a:rPr lang="en-US" altLang="zh-CN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Map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任务会根据</a:t>
            </a:r>
            <a:r>
              <a:rPr lang="en-US" altLang="zh-CN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Reduce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任务的数量创建出相应的桶（</a:t>
            </a:r>
            <a:r>
              <a:rPr lang="en-US" altLang="zh-CN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bucket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），</a:t>
            </a:r>
            <a:r>
              <a:rPr lang="en-US" altLang="zh-CN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Map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任务产生的结果会根据设置的分区算法填充到每个桶中。分区算法可以自定义，也可以采用默认的算法。当</a:t>
            </a:r>
            <a:r>
              <a:rPr lang="en-US" altLang="zh-CN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Reduce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启动时，会根据自己任务的</a:t>
            </a:r>
            <a:r>
              <a:rPr lang="en-US" altLang="zh-CN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id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和所依赖的</a:t>
            </a:r>
            <a:r>
              <a:rPr lang="en-US" altLang="zh-CN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Map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任务，远程或本地获取相应的桶作为输入进行处理。</a:t>
            </a:r>
            <a:endParaRPr lang="en-US" altLang="zh-CN" sz="2800" b="1" strike="noStrike" noProof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5" name="TextBox 6"/>
          <p:cNvSpPr txBox="1"/>
          <p:nvPr/>
        </p:nvSpPr>
        <p:spPr>
          <a:xfrm>
            <a:off x="303530" y="1409700"/>
            <a:ext cx="64293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RDD之间的依赖关系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10.3.4 RDD</a:t>
            </a:r>
            <a:r>
              <a:rPr lang="zh-CN" altLang="en-US" dirty="0"/>
              <a:t>的设计与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44034" name="矩形 2"/>
          <p:cNvSpPr/>
          <p:nvPr/>
        </p:nvSpPr>
        <p:spPr>
          <a:xfrm>
            <a:off x="280035" y="1978025"/>
            <a:ext cx="8689975" cy="4615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 algn="just" fontAlgn="base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Reduce端</a:t>
            </a:r>
            <a:r>
              <a:rPr lang="en-US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的Shuffle读取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r>
              <a:rPr lang="en-US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Spark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</a:t>
            </a:r>
            <a:r>
              <a:rPr lang="en-US" altLang="zh-CN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Hadoop MapReduce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算法进行了一定的改进。其假定大多数应用场景中，</a:t>
            </a:r>
            <a:r>
              <a:rPr lang="en-US" altLang="zh-CN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Shuffle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数据的排序操作不是必须的，因此不在</a:t>
            </a:r>
            <a:r>
              <a:rPr lang="en-US" altLang="zh-CN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Reduce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端进行归并和排序，而是采用</a:t>
            </a:r>
            <a:r>
              <a:rPr lang="en-US" altLang="zh-CN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Aggregator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机制，该机制的本质是一个</a:t>
            </a:r>
            <a:r>
              <a:rPr lang="en-US" altLang="zh-CN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HashMap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，由此带来的内存开销会增大。</a:t>
            </a:r>
            <a:r>
              <a:rPr lang="en-US" altLang="zh-CN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Spark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Shuffle</a:t>
            </a:r>
            <a:r>
              <a:rPr lang="zh-CN" altLang="en-US" sz="2800" b="1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过程依然将数据写入磁盘。</a:t>
            </a:r>
            <a:endParaRPr lang="zh-CN" altLang="en-US" sz="2800" b="1" strike="noStrike" noProof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5" name="TextBox 6"/>
          <p:cNvSpPr txBox="1"/>
          <p:nvPr/>
        </p:nvSpPr>
        <p:spPr>
          <a:xfrm>
            <a:off x="303530" y="1409700"/>
            <a:ext cx="64293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RDD之间的依赖关系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10.3.4 RDD</a:t>
            </a:r>
            <a:r>
              <a:rPr lang="zh-CN" altLang="en-US" dirty="0"/>
              <a:t>的设计与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51202" name="矩形 2"/>
          <p:cNvSpPr/>
          <p:nvPr/>
        </p:nvSpPr>
        <p:spPr>
          <a:xfrm>
            <a:off x="6611938" y="1184275"/>
            <a:ext cx="2362200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algn="just">
              <a:buFont typeface="Wingdings" panose="05000000000000000000" charset="0"/>
              <a:buChar char="l"/>
            </a:pP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窄依赖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表现为一个父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的分区对应一个子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的分区或多个父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的分区对应一个子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的分区；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buFont typeface="Wingdings" panose="05000000000000000000" charset="0"/>
              <a:buChar char="l"/>
            </a:pP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宽依赖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则表现为存在一个父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的一个分区对应一个子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的多个分区。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120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447800"/>
            <a:ext cx="6429375" cy="4800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4" name="矩形 4"/>
          <p:cNvSpPr/>
          <p:nvPr/>
        </p:nvSpPr>
        <p:spPr>
          <a:xfrm>
            <a:off x="1752600" y="6173788"/>
            <a:ext cx="43370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10-10 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窄依赖与宽依赖的区别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5" name="TextBox 6"/>
          <p:cNvSpPr txBox="1"/>
          <p:nvPr/>
        </p:nvSpPr>
        <p:spPr>
          <a:xfrm>
            <a:off x="152400" y="1031875"/>
            <a:ext cx="64293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RDD之间的依赖关系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10.3.4 RDD</a:t>
            </a:r>
            <a:r>
              <a:rPr lang="zh-CN" altLang="en-US" dirty="0"/>
              <a:t>的设计与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52226" name="TextBox 2"/>
          <p:cNvSpPr txBox="1"/>
          <p:nvPr/>
        </p:nvSpPr>
        <p:spPr>
          <a:xfrm>
            <a:off x="381000" y="1654175"/>
            <a:ext cx="8423275" cy="4616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通过分析各个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RDD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的依赖关系生成了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DAG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，再通过分析各个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RDD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中的分区之间的依赖关系来决定如何划分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Stage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，具体划分方法是：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DAG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中进行反向解析，遇到宽依赖就断开；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遇到窄依赖就把当前的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RDD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加入到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Stage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中；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将窄依赖尽量划分在同一个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Stage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中，可以实现流水线计算。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TextBox 3"/>
          <p:cNvSpPr txBox="1"/>
          <p:nvPr/>
        </p:nvSpPr>
        <p:spPr>
          <a:xfrm>
            <a:off x="304800" y="1182688"/>
            <a:ext cx="84994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zh-CN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Stage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的划分</a:t>
            </a:r>
            <a:endParaRPr lang="zh-CN" altLang="en-US" sz="2800" b="1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10.3.4 RDD</a:t>
            </a:r>
            <a:r>
              <a:rPr lang="zh-CN" altLang="en-US" dirty="0"/>
              <a:t>的设计与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53250" name="矩形 3"/>
          <p:cNvSpPr/>
          <p:nvPr/>
        </p:nvSpPr>
        <p:spPr>
          <a:xfrm>
            <a:off x="304800" y="6108700"/>
            <a:ext cx="60118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10-11 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根据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分区的依赖关系划分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Stage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矩形 5"/>
          <p:cNvSpPr/>
          <p:nvPr/>
        </p:nvSpPr>
        <p:spPr>
          <a:xfrm>
            <a:off x="2590800" y="1108075"/>
            <a:ext cx="6324600" cy="1198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被分成三个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Stage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Stage2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中，从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map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union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都是窄依赖，这两步操作可以形成一个流水线操作。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3252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2359025"/>
            <a:ext cx="6088063" cy="3703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3" name="矩形 7"/>
          <p:cNvSpPr/>
          <p:nvPr/>
        </p:nvSpPr>
        <p:spPr>
          <a:xfrm>
            <a:off x="6530975" y="2057400"/>
            <a:ext cx="2478088" cy="45227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流水线操作实例：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分区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通过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map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操作生成的分区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，可不用等待分区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到分区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这个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map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操作的计算结束，而是继续进行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union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操作，得到分区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，这样流水线执行大大提高了计算的效率。</a:t>
            </a:r>
            <a:endParaRPr lang="en-US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4" name="TextBox 3"/>
          <p:cNvSpPr txBox="1"/>
          <p:nvPr/>
        </p:nvSpPr>
        <p:spPr>
          <a:xfrm>
            <a:off x="78105" y="1182688"/>
            <a:ext cx="4191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en-US" altLang="zh-CN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5.Stage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的划分</a:t>
            </a:r>
            <a:endParaRPr lang="zh-CN" altLang="en-US" sz="2800" b="1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10.3.4 RDD</a:t>
            </a:r>
            <a:r>
              <a:rPr lang="zh-CN" altLang="en-US" dirty="0"/>
              <a:t>的设计与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54274" name="TextBox 2"/>
          <p:cNvSpPr txBox="1"/>
          <p:nvPr/>
        </p:nvSpPr>
        <p:spPr>
          <a:xfrm>
            <a:off x="381000" y="1633538"/>
            <a:ext cx="8480425" cy="4742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Stage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的类型包括两种：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ShuffleMapStage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ResultStage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，具体如下：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ShuffleMapStage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不是最终的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Stage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，在它之后还有其他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Stage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，所以它的输出一定需要经过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Shuffle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过程，并作为后续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Stage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的输入；这种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Stage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是以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Shuffle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为输出边界，其输入边界可以是从外部获取数据，也可以是另一个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ShuffleMapStage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的输出，其输出可以是另一个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Stage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的开始；在一个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Job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里可能有该类型的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Stage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，也可能没有该类型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Stage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TextBox 3"/>
          <p:cNvSpPr txBox="1"/>
          <p:nvPr/>
        </p:nvSpPr>
        <p:spPr>
          <a:xfrm>
            <a:off x="346075" y="1183005"/>
            <a:ext cx="85153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zh-CN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5.Stage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的划分</a:t>
            </a:r>
            <a:endParaRPr lang="zh-CN" altLang="en-US" sz="2800" b="1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10.3.4 RDD</a:t>
            </a:r>
            <a:r>
              <a:rPr lang="zh-CN" altLang="en-US" dirty="0"/>
              <a:t>的设计与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55298" name="TextBox 2"/>
          <p:cNvSpPr txBox="1"/>
          <p:nvPr/>
        </p:nvSpPr>
        <p:spPr>
          <a:xfrm>
            <a:off x="381000" y="1633538"/>
            <a:ext cx="8480425" cy="43103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40000"/>
              </a:lnSpc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（2）ResultStage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：最终的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Stage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，没有输出，而是直接产生结果或存储。这种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Stage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是直接输出结果，其输入边界可以是从外部获取数据，也可以是另一个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ShuffleMapStage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的输出。在一个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Job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里必定有该类型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Stage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　　因此，一个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Job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含有一个或多个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Stage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其中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至少含有一个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ResultStage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TextBox 3"/>
          <p:cNvSpPr txBox="1"/>
          <p:nvPr/>
        </p:nvSpPr>
        <p:spPr>
          <a:xfrm>
            <a:off x="304800" y="1182688"/>
            <a:ext cx="85566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zh-CN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5.Stage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的划分</a:t>
            </a:r>
            <a:endParaRPr lang="zh-CN" altLang="en-US" sz="2800" b="1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10.3.4 RDD</a:t>
            </a:r>
            <a:r>
              <a:rPr lang="zh-CN" altLang="en-US" dirty="0"/>
              <a:t>的设计与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49154" name="矩形 2"/>
          <p:cNvSpPr/>
          <p:nvPr/>
        </p:nvSpPr>
        <p:spPr>
          <a:xfrm>
            <a:off x="304800" y="1673225"/>
            <a:ext cx="8610600" cy="48291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fontAlgn="base">
              <a:lnSpc>
                <a:spcPct val="110000"/>
              </a:lnSpc>
            </a:pP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通过上述对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RDD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概念、依赖关系和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Stage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划分的介绍，结合之前介绍的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Spark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运行基本流程，再总结一下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RDD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Spark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架构中的运行过程：</a:t>
            </a:r>
            <a:endParaRPr lang="zh-CN" altLang="zh-CN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711200" algn="just" fontAlgn="base">
              <a:lnSpc>
                <a:spcPct val="110000"/>
              </a:lnSpc>
            </a:pP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）创建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RDD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对象；</a:t>
            </a:r>
            <a:endParaRPr lang="zh-CN" altLang="zh-CN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711200" algn="just" fontAlgn="base">
              <a:lnSpc>
                <a:spcPct val="110000"/>
              </a:lnSpc>
            </a:pP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SparkContext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负责计算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RDD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之间的依赖关系，构建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DAG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711200" algn="just" fontAlgn="base">
              <a:lnSpc>
                <a:spcPct val="110000"/>
              </a:lnSpc>
            </a:pP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DAGScheduler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负责把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DAG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图分解成多个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Stage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，每个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Stage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中包含了多个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Task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，每个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Task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会被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TaskScheduler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分发给各个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WorkerNode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Executor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去执行。</a:t>
            </a:r>
            <a:endParaRPr lang="zh-CN" altLang="en-US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23" name="矩形 5"/>
          <p:cNvSpPr/>
          <p:nvPr/>
        </p:nvSpPr>
        <p:spPr>
          <a:xfrm>
            <a:off x="334963" y="1154113"/>
            <a:ext cx="8580437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zh-CN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 RDD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运行过程</a:t>
            </a:r>
            <a:endParaRPr lang="zh-CN" altLang="en-US" sz="2800" b="1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10.3.4 RDD</a:t>
            </a:r>
            <a:r>
              <a:rPr lang="zh-CN" altLang="en-US" dirty="0"/>
              <a:t>的设计与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57346" name="矩形 4"/>
          <p:cNvSpPr/>
          <p:nvPr/>
        </p:nvSpPr>
        <p:spPr>
          <a:xfrm>
            <a:off x="2115662" y="5805488"/>
            <a:ext cx="48761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10-12 RDD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中的运行过程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7347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25" y="1922463"/>
            <a:ext cx="8755063" cy="37988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48" name="矩形 5"/>
          <p:cNvSpPr/>
          <p:nvPr/>
        </p:nvSpPr>
        <p:spPr>
          <a:xfrm>
            <a:off x="334963" y="1154113"/>
            <a:ext cx="865981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zh-CN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 RDD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运行过程</a:t>
            </a:r>
            <a:endParaRPr lang="zh-CN" altLang="en-US" sz="2800" b="1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10.4 Spark</a:t>
            </a:r>
            <a:r>
              <a:rPr lang="zh-CN" altLang="zh-CN" dirty="0"/>
              <a:t>的部署</a:t>
            </a:r>
            <a:r>
              <a:rPr lang="zh-CN" altLang="en-US" dirty="0"/>
              <a:t>和应用</a:t>
            </a:r>
            <a:r>
              <a:rPr lang="zh-CN" altLang="zh-CN" dirty="0"/>
              <a:t>方式</a:t>
            </a:r>
            <a:endParaRPr lang="zh-CN" altLang="en-US" dirty="0"/>
          </a:p>
        </p:txBody>
      </p:sp>
      <p:sp>
        <p:nvSpPr>
          <p:cNvPr id="63490" name="TextBox 2"/>
          <p:cNvSpPr txBox="1"/>
          <p:nvPr/>
        </p:nvSpPr>
        <p:spPr>
          <a:xfrm>
            <a:off x="581025" y="1676400"/>
            <a:ext cx="7753350" cy="25457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9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10.4.1 Spark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的部署方式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9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10.4.2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从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Hadoop+Storm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架构转向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Spark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架构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9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10.4.3 Hadoop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Spark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的统一部署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10.1.1 Spark</a:t>
            </a:r>
            <a:r>
              <a:rPr lang="zh-CN" altLang="zh-CN" dirty="0"/>
              <a:t>简介</a:t>
            </a:r>
            <a:endParaRPr lang="zh-CN" altLang="en-US" dirty="0"/>
          </a:p>
        </p:txBody>
      </p:sp>
      <p:sp>
        <p:nvSpPr>
          <p:cNvPr id="16386" name="矩形 2"/>
          <p:cNvSpPr/>
          <p:nvPr/>
        </p:nvSpPr>
        <p:spPr>
          <a:xfrm>
            <a:off x="358775" y="1295400"/>
            <a:ext cx="8467725" cy="42275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2014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年打破了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保持的基准排序纪录：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 algn="just" eaLnBrk="1" hangingPunct="1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Spark/206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/23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分钟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/100TB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数据；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 algn="just" eaLnBrk="1" hangingPunct="1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Hadoop/2000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/72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分钟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/100TB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数据；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 algn="just" eaLnBrk="1" hangingPunct="1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用十分之一的计算资源，获得了比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快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倍的速度。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10.4.1 Spark</a:t>
            </a:r>
            <a:r>
              <a:rPr lang="zh-CN" altLang="en-US" dirty="0"/>
              <a:t>部署方式</a:t>
            </a:r>
            <a:endParaRPr lang="zh-CN" altLang="en-US" dirty="0"/>
          </a:p>
        </p:txBody>
      </p:sp>
      <p:sp>
        <p:nvSpPr>
          <p:cNvPr id="64514" name="矩形 2"/>
          <p:cNvSpPr/>
          <p:nvPr/>
        </p:nvSpPr>
        <p:spPr>
          <a:xfrm>
            <a:off x="246063" y="1144588"/>
            <a:ext cx="8661400" cy="4912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algn="just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支持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五种不同类型的部署方式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，包括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just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Local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（单机部署模式）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just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Standalone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（类似于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MapReduce1.0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slot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为资源分配单位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just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 on Mesos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有血缘关系，更好支持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Mesos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just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 on YARN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just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 on Kubemetes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10.4.1 Spark</a:t>
            </a:r>
            <a:r>
              <a:rPr lang="zh-CN" altLang="en-US" dirty="0"/>
              <a:t>部署方式</a:t>
            </a:r>
            <a:endParaRPr lang="zh-CN" altLang="en-US" dirty="0"/>
          </a:p>
        </p:txBody>
      </p:sp>
      <p:pic>
        <p:nvPicPr>
          <p:cNvPr id="6451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860" y="1476375"/>
            <a:ext cx="8559800" cy="3820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6" name="矩形 4"/>
          <p:cNvSpPr/>
          <p:nvPr/>
        </p:nvSpPr>
        <p:spPr>
          <a:xfrm>
            <a:off x="2797175" y="5567045"/>
            <a:ext cx="37909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10-13 Spark on Yarn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架构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矩形 2"/>
          <p:cNvSpPr/>
          <p:nvPr/>
        </p:nvSpPr>
        <p:spPr>
          <a:xfrm>
            <a:off x="246063" y="1144588"/>
            <a:ext cx="8661400" cy="42271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algn="just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为了能同时进行批处理和流处理，企业应用中通常采用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Hadoop+Storm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架构（也称为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Lambda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下图是一个将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Storm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框架部署在资源管理框架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YARN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（或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Mesos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）之上，接受统一资源管理和调度，并共享底层的数据存储的一个示意图。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2800" dirty="0"/>
              <a:t>10.4.2 </a:t>
            </a:r>
            <a:r>
              <a:rPr lang="zh-CN" altLang="zh-CN" sz="2800" dirty="0"/>
              <a:t>从</a:t>
            </a:r>
            <a:r>
              <a:rPr lang="en-US" altLang="zh-CN" sz="2800" dirty="0"/>
              <a:t>Hadoop+Storm</a:t>
            </a:r>
            <a:r>
              <a:rPr lang="zh-CN" altLang="zh-CN" sz="2800" dirty="0"/>
              <a:t>架构转向</a:t>
            </a:r>
            <a:r>
              <a:rPr lang="en-US" altLang="zh-CN" sz="2800" dirty="0"/>
              <a:t>Spark</a:t>
            </a:r>
            <a:r>
              <a:rPr lang="zh-CN" altLang="zh-CN" sz="2800" dirty="0"/>
              <a:t>架构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2800" dirty="0"/>
              <a:t>10.4.2 </a:t>
            </a:r>
            <a:r>
              <a:rPr lang="zh-CN" altLang="zh-CN" sz="2800" dirty="0"/>
              <a:t>从</a:t>
            </a:r>
            <a:r>
              <a:rPr lang="en-US" altLang="zh-CN" sz="2800" dirty="0"/>
              <a:t>Hadoop+Storm</a:t>
            </a:r>
            <a:r>
              <a:rPr lang="zh-CN" altLang="zh-CN" sz="2800" dirty="0"/>
              <a:t>架构转向</a:t>
            </a:r>
            <a:r>
              <a:rPr lang="en-US" altLang="zh-CN" sz="2800" dirty="0"/>
              <a:t>Spark</a:t>
            </a:r>
            <a:r>
              <a:rPr lang="zh-CN" altLang="zh-CN" sz="2800" dirty="0"/>
              <a:t>架构</a:t>
            </a:r>
            <a:endParaRPr lang="zh-CN" altLang="en-US" sz="2800" dirty="0"/>
          </a:p>
        </p:txBody>
      </p:sp>
      <p:pic>
        <p:nvPicPr>
          <p:cNvPr id="65538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143000"/>
            <a:ext cx="6781800" cy="5033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39" name="矩形 4"/>
          <p:cNvSpPr/>
          <p:nvPr/>
        </p:nvSpPr>
        <p:spPr>
          <a:xfrm>
            <a:off x="1011238" y="6183313"/>
            <a:ext cx="72136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10-14  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采用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Hadoop+Storm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部署方式的一个案例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0" name="矩形 4"/>
          <p:cNvSpPr/>
          <p:nvPr/>
        </p:nvSpPr>
        <p:spPr>
          <a:xfrm>
            <a:off x="8001000" y="3976688"/>
            <a:ext cx="1143000" cy="1863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zh-CN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这种架构部署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较为繁琐</a:t>
            </a:r>
            <a:r>
              <a:rPr lang="zh-CN" altLang="zh-CN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  <a:endParaRPr lang="zh-CN" altLang="zh-CN" sz="24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2800" dirty="0"/>
              <a:t>10.4.2 </a:t>
            </a:r>
            <a:r>
              <a:rPr lang="zh-CN" altLang="zh-CN" sz="2800" dirty="0"/>
              <a:t>从</a:t>
            </a:r>
            <a:r>
              <a:rPr lang="en-US" altLang="zh-CN" sz="2800" dirty="0"/>
              <a:t>Hadoop+Storm</a:t>
            </a:r>
            <a:r>
              <a:rPr lang="zh-CN" altLang="zh-CN" sz="2800" dirty="0"/>
              <a:t>架构转向</a:t>
            </a:r>
            <a:r>
              <a:rPr lang="en-US" altLang="zh-CN" sz="2800" dirty="0"/>
              <a:t>Spark</a:t>
            </a:r>
            <a:r>
              <a:rPr lang="zh-CN" altLang="zh-CN" sz="2800" dirty="0"/>
              <a:t>架构</a:t>
            </a:r>
            <a:endParaRPr lang="zh-CN" altLang="en-US" sz="2800" dirty="0"/>
          </a:p>
        </p:txBody>
      </p:sp>
      <p:pic>
        <p:nvPicPr>
          <p:cNvPr id="6656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5213" y="1144588"/>
            <a:ext cx="4038600" cy="495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47" name="矩形 3"/>
          <p:cNvSpPr/>
          <p:nvPr/>
        </p:nvSpPr>
        <p:spPr>
          <a:xfrm>
            <a:off x="174625" y="1157288"/>
            <a:ext cx="4495800" cy="54082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 algn="just" fontAlgn="base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zh-CN" sz="24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lang="en-US" altLang="zh-CN" sz="24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Spark</a:t>
            </a:r>
            <a:r>
              <a:rPr lang="zh-CN" altLang="zh-CN" sz="24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架构的优点：</a:t>
            </a:r>
            <a:endParaRPr lang="zh-CN" altLang="zh-CN" sz="2400" b="1" strike="noStrike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0" indent="-342900" algn="just" fontAlgn="base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zh-CN" sz="24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实现一键式安装和配置、线程级别的任务监控和告警；</a:t>
            </a:r>
            <a:endParaRPr lang="en-US" altLang="zh-CN" sz="2400" b="1" strike="noStrike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zh-CN" sz="24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降低硬件集群、软件维护、任务监控和应用开发的难度；</a:t>
            </a:r>
            <a:endParaRPr lang="en-US" altLang="zh-CN" sz="2400" b="1" strike="noStrike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zh-CN" sz="24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便于做统一的硬件、计算平台资源池。</a:t>
            </a:r>
            <a:endParaRPr lang="en-US" altLang="zh-CN" sz="2400" b="1" strike="noStrike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</a:pPr>
            <a:r>
              <a:rPr lang="zh-CN" altLang="zh-CN" sz="24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说明：</a:t>
            </a:r>
            <a:r>
              <a:rPr lang="en-US" altLang="zh-CN" sz="24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Spark Streaming</a:t>
            </a:r>
            <a:r>
              <a:rPr lang="zh-CN" altLang="zh-CN" sz="24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无法实现毫秒级的流计算，因此，对于需要毫秒级实时响应的企业应用而言，仍然需要采用流计算框架（如</a:t>
            </a:r>
            <a:r>
              <a:rPr lang="en-US" altLang="zh-CN" sz="24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Storm</a:t>
            </a:r>
            <a:r>
              <a:rPr lang="zh-CN" altLang="zh-CN" sz="24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CN" altLang="en-US" sz="24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564" name="矩形 4"/>
          <p:cNvSpPr/>
          <p:nvPr/>
        </p:nvSpPr>
        <p:spPr>
          <a:xfrm>
            <a:off x="3562350" y="6097905"/>
            <a:ext cx="55835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10-15 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用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Spark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架构满足批处理和流处理需求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10.4.3 Hadoop</a:t>
            </a:r>
            <a:r>
              <a:rPr lang="zh-CN" altLang="zh-CN" dirty="0"/>
              <a:t>和</a:t>
            </a:r>
            <a:r>
              <a:rPr lang="en-US" altLang="zh-CN" dirty="0"/>
              <a:t>Spark</a:t>
            </a:r>
            <a:r>
              <a:rPr lang="zh-CN" altLang="zh-CN" dirty="0"/>
              <a:t>的统一部署</a:t>
            </a:r>
            <a:endParaRPr lang="zh-CN" altLang="en-US" dirty="0"/>
          </a:p>
        </p:txBody>
      </p:sp>
      <p:sp>
        <p:nvSpPr>
          <p:cNvPr id="67586" name="矩形 2"/>
          <p:cNvSpPr/>
          <p:nvPr/>
        </p:nvSpPr>
        <p:spPr>
          <a:xfrm>
            <a:off x="266700" y="3463925"/>
            <a:ext cx="8623300" cy="28898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30000"/>
              </a:lnSpc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不同的计算框架统一运行在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YARN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，可以带来如下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好处：</a:t>
            </a:r>
            <a:endParaRPr lang="zh-CN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计算资源按需伸缩；</a:t>
            </a:r>
            <a:endParaRPr lang="zh-CN" altLang="zh-CN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1" indent="-457200"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不用负载应用混搭，集群利用率高；</a:t>
            </a:r>
            <a:endParaRPr lang="zh-CN" altLang="zh-CN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1" indent="-457200"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共享底层存储，避免数据跨集群迁移。</a:t>
            </a:r>
            <a:endParaRPr lang="zh-CN" altLang="zh-CN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587" name="矩形 6"/>
          <p:cNvSpPr/>
          <p:nvPr/>
        </p:nvSpPr>
        <p:spPr>
          <a:xfrm>
            <a:off x="268288" y="1068388"/>
            <a:ext cx="8621712" cy="25019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由于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生态系统中的一些组件所实现的功能，目前还是无法由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取代的，比如，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Storm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现有的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组件开发的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，完全转移到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上需要一定的成本。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10.4.3 Hadoop</a:t>
            </a:r>
            <a:r>
              <a:rPr lang="zh-CN" altLang="zh-CN" dirty="0"/>
              <a:t>和</a:t>
            </a:r>
            <a:r>
              <a:rPr lang="en-US" altLang="zh-CN" dirty="0"/>
              <a:t>Spark</a:t>
            </a:r>
            <a:r>
              <a:rPr lang="zh-CN" altLang="zh-CN" dirty="0"/>
              <a:t>的统一部署</a:t>
            </a:r>
            <a:endParaRPr lang="zh-CN" altLang="en-US" dirty="0"/>
          </a:p>
        </p:txBody>
      </p:sp>
      <p:sp>
        <p:nvSpPr>
          <p:cNvPr id="6861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8611" name="Object 1"/>
          <p:cNvGraphicFramePr/>
          <p:nvPr/>
        </p:nvGraphicFramePr>
        <p:xfrm>
          <a:off x="276225" y="1341438"/>
          <a:ext cx="8650288" cy="441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9194800" imgH="3495040" progId="Visio.Drawing.15">
                  <p:embed/>
                </p:oleObj>
              </mc:Choice>
              <mc:Fallback>
                <p:oleObj name="" r:id="rId1" imgW="9194800" imgH="3495040" progId="Visio.Drawing.1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225" y="1341438"/>
                        <a:ext cx="8650288" cy="4414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矩形 5"/>
          <p:cNvSpPr/>
          <p:nvPr/>
        </p:nvSpPr>
        <p:spPr>
          <a:xfrm>
            <a:off x="2128679" y="5880100"/>
            <a:ext cx="494220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-16 Hadoop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的统一部署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 5 Spark</a:t>
            </a:r>
            <a:r>
              <a:rPr lang="zh-CN" altLang="en-US" dirty="0"/>
              <a:t>编程实践</a:t>
            </a:r>
            <a:endParaRPr lang="zh-CN" altLang="en-US" dirty="0"/>
          </a:p>
        </p:txBody>
      </p:sp>
      <p:sp>
        <p:nvSpPr>
          <p:cNvPr id="69634" name="TextBox 2"/>
          <p:cNvSpPr txBox="1"/>
          <p:nvPr/>
        </p:nvSpPr>
        <p:spPr>
          <a:xfrm>
            <a:off x="609600" y="1371600"/>
            <a:ext cx="8070850" cy="31921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8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10.5.0 Spark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安装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8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10.5.1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启动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 Shell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8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10.5.2 Spark RDD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基本操作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8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10.5.3 Spark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应用程序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10.5.0 Spark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70658" name="矩形 3"/>
          <p:cNvSpPr/>
          <p:nvPr/>
        </p:nvSpPr>
        <p:spPr>
          <a:xfrm>
            <a:off x="425450" y="1144588"/>
            <a:ext cx="8347075" cy="1210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Spark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前需要安装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环境和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Hadoop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下载地址：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hlinkClick r:id="rId1"/>
              </a:rPr>
              <a:t>http://spark.apache.org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9" name="TextBox 7"/>
          <p:cNvSpPr txBox="1"/>
          <p:nvPr/>
        </p:nvSpPr>
        <p:spPr>
          <a:xfrm>
            <a:off x="425450" y="2270125"/>
            <a:ext cx="8347075" cy="4311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4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进入下载页面后，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点击主页右侧的“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Download Spark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”按钮进入下载页面，下载页面中提供了几个下载选项，主要是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 release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及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Package type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的选择，如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9-21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所示。第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项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 release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一般默认选择最新的发行版本，如截止至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2016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月份的最新版本为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1.6.0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。第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项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package type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则选择“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Pre-build with user-provided Hadoop [can use with most Hadoop distributions]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”，可适用于多数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版本。选择好之后，再点击第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项给出的链接下载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10.5.0 Spark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pic>
        <p:nvPicPr>
          <p:cNvPr id="71682" name="图片 5" descr="从官网下载 Spa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1501775"/>
            <a:ext cx="8931275" cy="3535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683" name="矩形 8"/>
          <p:cNvSpPr/>
          <p:nvPr/>
        </p:nvSpPr>
        <p:spPr>
          <a:xfrm>
            <a:off x="2925763" y="5037138"/>
            <a:ext cx="329723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9-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 Spark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下载选项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10.1.1 Spark</a:t>
            </a:r>
            <a:r>
              <a:rPr lang="zh-CN" altLang="zh-CN" dirty="0"/>
              <a:t>简介</a:t>
            </a:r>
            <a:endParaRPr lang="zh-CN" altLang="en-US" dirty="0"/>
          </a:p>
        </p:txBody>
      </p:sp>
      <p:sp>
        <p:nvSpPr>
          <p:cNvPr id="9218" name="Rectangle 1"/>
          <p:cNvSpPr/>
          <p:nvPr/>
        </p:nvSpPr>
        <p:spPr>
          <a:xfrm>
            <a:off x="433388" y="1261745"/>
            <a:ext cx="8477250" cy="444246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just" eaLnBrk="0" fontAlgn="base" hangingPunct="0">
              <a:lnSpc>
                <a:spcPct val="140000"/>
              </a:lnSpc>
            </a:pPr>
            <a:r>
              <a:rPr lang="en-US" altLang="zh-CN" sz="32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Spark</a:t>
            </a:r>
            <a:r>
              <a:rPr lang="zh-CN" altLang="en-US" sz="32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具有如下几个主要特点：</a:t>
            </a:r>
            <a:endParaRPr lang="en-US" altLang="zh-CN" sz="3200" b="1" strike="noStrike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algn="just" eaLnBrk="0" fontAlgn="base" hangingPunct="0">
              <a:lnSpc>
                <a:spcPct val="50000"/>
              </a:lnSpc>
              <a:buFont typeface="Wingdings" panose="05000000000000000000" charset="0"/>
              <a:buChar char="l"/>
            </a:pPr>
            <a:endParaRPr lang="zh-CN" altLang="en-US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just" eaLnBrk="0" fontAlgn="base" hangingPunct="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运行速度快：</a:t>
            </a: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DAG</a:t>
            </a: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执行引擎以支持循环数据流与内存计算；</a:t>
            </a:r>
            <a:endParaRPr lang="zh-CN" altLang="en-US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just" eaLnBrk="0" fontAlgn="base" hangingPunct="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容易使用：</a:t>
            </a: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支持使用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语言进行编程，可以通过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Spark Shell</a:t>
            </a: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进行交互式编程 ；</a:t>
            </a:r>
            <a:endParaRPr lang="zh-CN" altLang="en-US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10.5.0 Spark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69634" name="矩形 3"/>
          <p:cNvSpPr/>
          <p:nvPr/>
        </p:nvSpPr>
        <p:spPr>
          <a:xfrm>
            <a:off x="282575" y="1206500"/>
            <a:ext cx="8632825" cy="51288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 algn="just" fontAlgn="base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解压安装包</a:t>
            </a:r>
            <a:r>
              <a:rPr lang="en-US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spark-1.6.0-bin-without-hadoop.tgz</a:t>
            </a:r>
            <a:r>
              <a:rPr lang="zh-CN" altLang="en-US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至路径 </a:t>
            </a:r>
            <a:r>
              <a:rPr lang="en-US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/usr/local</a:t>
            </a:r>
            <a:r>
              <a:rPr lang="zh-CN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zh-CN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130000"/>
              </a:lnSpc>
            </a:pP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zh-CN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130000"/>
              </a:lnSpc>
            </a:pPr>
            <a:endParaRPr lang="zh-CN" altLang="zh-CN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130000"/>
              </a:lnSpc>
            </a:pP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 cd /usr/local</a:t>
            </a:r>
            <a:endParaRPr lang="zh-CN" altLang="zh-CN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130000"/>
              </a:lnSpc>
            </a:pP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 sudo mv ./spark-1.6.0-bin-without-hadoop/ ./spark   </a:t>
            </a:r>
            <a:endParaRPr lang="en-US" altLang="zh-CN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130000"/>
              </a:lnSpc>
            </a:pP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# 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更改文件夹名</a:t>
            </a:r>
            <a:endParaRPr lang="zh-CN" altLang="zh-CN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130000"/>
              </a:lnSpc>
            </a:pP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 sudo chown -R hadoop ./spark                   </a:t>
            </a:r>
            <a:endParaRPr lang="en-US" altLang="zh-CN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130000"/>
              </a:lnSpc>
            </a:pP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 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此处的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hadoop 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为系统用户名</a:t>
            </a:r>
            <a:endParaRPr lang="zh-CN" altLang="en-US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707" name="TextBox 4"/>
          <p:cNvSpPr txBox="1"/>
          <p:nvPr/>
        </p:nvSpPr>
        <p:spPr>
          <a:xfrm>
            <a:off x="306070" y="2432050"/>
            <a:ext cx="8458200" cy="1038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 sudo tar -zxf ~/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下载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/spark-1.6.0-bin-without-hadoop.tgz -C /usr/local/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10.5.0 Spark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69634" name="矩形 3"/>
          <p:cNvSpPr/>
          <p:nvPr/>
        </p:nvSpPr>
        <p:spPr>
          <a:xfrm>
            <a:off x="295275" y="1130300"/>
            <a:ext cx="8620125" cy="4356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 algn="just" fontAlgn="base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</a:t>
            </a:r>
            <a:r>
              <a:rPr lang="en-US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Spark </a:t>
            </a:r>
            <a:r>
              <a:rPr lang="zh-CN" altLang="en-US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Classpath</a:t>
            </a:r>
            <a:r>
              <a:rPr lang="zh-CN" altLang="en-US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zh-CN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110000"/>
              </a:lnSpc>
            </a:pP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编辑该配置文件，在文件最后面加上如下一行内容：</a:t>
            </a:r>
            <a:endParaRPr lang="zh-CN" altLang="zh-CN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110000"/>
              </a:lnSpc>
            </a:pP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110000"/>
              </a:lnSpc>
            </a:pP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110000"/>
              </a:lnSpc>
            </a:pP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保存配置文件后，就可以启动、运行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Spark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了。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Spark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</a:t>
            </a:r>
            <a:r>
              <a:rPr lang="zh-CN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多种运行模式</a:t>
            </a: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单机模式</a:t>
            </a:r>
            <a:r>
              <a:rPr lang="zh-CN" altLang="en-US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伪分布式</a:t>
            </a:r>
            <a:r>
              <a:rPr lang="zh-CN" altLang="en-US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模式</a:t>
            </a:r>
            <a:r>
              <a:rPr lang="zh-CN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、完全分布式模式</a:t>
            </a: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本章使用单机模式运行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Spark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需要使用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HDFS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中的文件，则在使用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Spark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前需要启动</a:t>
            </a:r>
            <a:r>
              <a:rPr lang="en-US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Hadoop</a:t>
            </a:r>
            <a:r>
              <a:rPr lang="zh-CN" altLang="zh-CN" sz="28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31" name="TextBox 5"/>
          <p:cNvSpPr txBox="1"/>
          <p:nvPr/>
        </p:nvSpPr>
        <p:spPr>
          <a:xfrm>
            <a:off x="457200" y="5470525"/>
            <a:ext cx="8458200" cy="8905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 cd /usr/local/spark</a:t>
            </a:r>
            <a:endParaRPr lang="zh-CN" altLang="zh-CN" sz="2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 cp ./conf/spark-env.sh.template ./conf/spark-env.sh   #</a:t>
            </a:r>
            <a:r>
              <a:rPr lang="zh-CN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拷贝配置文件</a:t>
            </a:r>
            <a:endParaRPr lang="zh-CN" altLang="zh-CN" sz="2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2" name="TextBox 6"/>
          <p:cNvSpPr txBox="1"/>
          <p:nvPr/>
        </p:nvSpPr>
        <p:spPr>
          <a:xfrm>
            <a:off x="441325" y="2171700"/>
            <a:ext cx="8474075" cy="828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export SPARK_DIST_CLASSPATH=$(/usr/local/hadoop/bin/hadoop classpath)</a:t>
            </a:r>
            <a:endParaRPr lang="en-US" altLang="zh-CN" sz="2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10.5.1 </a:t>
            </a:r>
            <a:r>
              <a:rPr lang="zh-CN" altLang="en-US" dirty="0"/>
              <a:t>启动</a:t>
            </a:r>
            <a:r>
              <a:rPr lang="en-US" altLang="zh-CN" dirty="0"/>
              <a:t>Spark Shell</a:t>
            </a:r>
            <a:endParaRPr lang="zh-CN" altLang="en-US" dirty="0"/>
          </a:p>
        </p:txBody>
      </p:sp>
      <p:sp>
        <p:nvSpPr>
          <p:cNvPr id="10244" name="矩形 2"/>
          <p:cNvSpPr>
            <a:spLocks noChangeArrowheads="1"/>
          </p:cNvSpPr>
          <p:nvPr/>
        </p:nvSpPr>
        <p:spPr bwMode="auto">
          <a:xfrm>
            <a:off x="263525" y="1143000"/>
            <a:ext cx="8566150" cy="5321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Spark Shell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提供了简单的方式来学习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Spark API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Spark Shell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可以以实时、交互的方式来分析数据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Spark Shell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Spark Shell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成功后在输出信息的末尾可以看到“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的命令提示符，如下图所示。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755" name="TextBox 6"/>
          <p:cNvSpPr txBox="1"/>
          <p:nvPr/>
        </p:nvSpPr>
        <p:spPr>
          <a:xfrm>
            <a:off x="263525" y="3041650"/>
            <a:ext cx="8567738" cy="1641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　　本章节内容选择使用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Scala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进行编程实践，了解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Scala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有助于更好地掌握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Spark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。执行如下命令启动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Spark Shell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680" y="4727575"/>
            <a:ext cx="8469630" cy="5219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　</a:t>
            </a:r>
            <a:r>
              <a:rPr kumimoji="0" lang="en-US" altLang="zh-CN" sz="2800" b="1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 ./bin/spark-shell</a:t>
            </a:r>
            <a:endParaRPr kumimoji="0" lang="en-US" altLang="zh-CN" sz="2800" b="1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10.5.1 </a:t>
            </a:r>
            <a:r>
              <a:rPr lang="zh-CN" altLang="en-US" dirty="0"/>
              <a:t>启动</a:t>
            </a:r>
            <a:r>
              <a:rPr lang="en-US" altLang="zh-CN" dirty="0"/>
              <a:t>Spark Shell</a:t>
            </a:r>
            <a:endParaRPr lang="zh-CN" altLang="en-US" dirty="0"/>
          </a:p>
        </p:txBody>
      </p:sp>
      <p:sp>
        <p:nvSpPr>
          <p:cNvPr id="7577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79" name="矩形 5"/>
          <p:cNvSpPr/>
          <p:nvPr/>
        </p:nvSpPr>
        <p:spPr>
          <a:xfrm>
            <a:off x="1794828" y="5187950"/>
            <a:ext cx="559244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-17 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可通过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Yarn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进行资源管理的应用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5780" name="图片 8" descr="spark-quick-start-guide-03-spark-she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" y="1444625"/>
            <a:ext cx="8651875" cy="3597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10.5.2 Spark RDD</a:t>
            </a:r>
            <a:r>
              <a:rPr lang="zh-CN" altLang="en-US" dirty="0"/>
              <a:t>基本操作</a:t>
            </a:r>
            <a:endParaRPr lang="zh-CN" altLang="en-US" dirty="0"/>
          </a:p>
        </p:txBody>
      </p:sp>
      <p:sp>
        <p:nvSpPr>
          <p:cNvPr id="76802" name="矩形 2"/>
          <p:cNvSpPr/>
          <p:nvPr/>
        </p:nvSpPr>
        <p:spPr>
          <a:xfrm>
            <a:off x="312738" y="1125538"/>
            <a:ext cx="8469312" cy="5413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charset="0"/>
              <a:buChar char="l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Spark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的主要操作对象是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RDD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可以通过多种方式灵活创建，可通过导入外部数据源建立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或者从其他的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转化而来。</a:t>
            </a:r>
            <a:endParaRPr lang="zh-CN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charset="0"/>
              <a:buChar char="l"/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程序中必须创建一个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SparkContext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，该对象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Spark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程序的入口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，负责创建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、启动任务等。在启动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 Shell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后，该对象会自动创建，可以通过变量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sc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进行访问。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charset="0"/>
              <a:buChar char="l"/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作为示例，我们选择以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安装目录中的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“README.md”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文件作为数据源新建一个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，代码如下：</a:t>
            </a:r>
            <a:endParaRPr lang="zh-CN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10.5.2 Spark RDD</a:t>
            </a:r>
            <a:r>
              <a:rPr lang="zh-CN" altLang="en-US" dirty="0"/>
              <a:t>基本操作</a:t>
            </a:r>
            <a:endParaRPr lang="zh-CN" altLang="en-US" dirty="0"/>
          </a:p>
        </p:txBody>
      </p:sp>
      <p:sp>
        <p:nvSpPr>
          <p:cNvPr id="77826" name="矩形 2"/>
          <p:cNvSpPr/>
          <p:nvPr/>
        </p:nvSpPr>
        <p:spPr>
          <a:xfrm>
            <a:off x="352425" y="2678113"/>
            <a:ext cx="8572500" cy="35375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6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Spark RDD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支持两种类型的操作：</a:t>
            </a:r>
            <a:endParaRPr lang="zh-CN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 algn="just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动作（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action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在数据集上进行运算，返回计算值；</a:t>
            </a:r>
            <a:endParaRPr lang="zh-CN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 algn="just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转换（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transformation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基于现有的数据集创建一个新的数据集。</a:t>
            </a:r>
            <a:endParaRPr lang="zh-CN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8" name="TextBox 6"/>
          <p:cNvSpPr txBox="1"/>
          <p:nvPr/>
        </p:nvSpPr>
        <p:spPr>
          <a:xfrm>
            <a:off x="352425" y="1370013"/>
            <a:ext cx="8572500" cy="119856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8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Scala &gt; val textFile = sc.textFile("file:///usr/local/spark/README.md") 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8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                  // </a:t>
            </a:r>
            <a:r>
              <a:rPr lang="zh-CN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通过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file:</a:t>
            </a:r>
            <a:r>
              <a:rPr lang="zh-CN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前缀指定读取本地文件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10.5.2 Spark RDD</a:t>
            </a:r>
            <a:r>
              <a:rPr lang="zh-CN" altLang="en-US" dirty="0"/>
              <a:t>基本操作</a:t>
            </a:r>
            <a:endParaRPr lang="zh-CN" altLang="en-US" dirty="0"/>
          </a:p>
        </p:txBody>
      </p:sp>
      <p:sp>
        <p:nvSpPr>
          <p:cNvPr id="78850" name="矩形 2"/>
          <p:cNvSpPr/>
          <p:nvPr/>
        </p:nvSpPr>
        <p:spPr>
          <a:xfrm>
            <a:off x="273050" y="1069975"/>
            <a:ext cx="8575675" cy="1641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提供了非常丰富的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API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下面两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表格列出了几个常用的动作、转换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API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，更详细的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API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及说明可查阅官方文档。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3050" y="3268663"/>
          <a:ext cx="8576310" cy="3068638"/>
        </p:xfrm>
        <a:graphic>
          <a:graphicData uri="http://schemas.openxmlformats.org/drawingml/2006/table">
            <a:tbl>
              <a:tblPr/>
              <a:tblGrid>
                <a:gridCol w="2106295"/>
                <a:gridCol w="6470015"/>
              </a:tblGrid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Action API</a:t>
                      </a:r>
                      <a:endParaRPr lang="en-US" sz="2400" b="1" kern="1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zh-CN" sz="2400" b="1" kern="1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count()</a:t>
                      </a:r>
                      <a:endParaRPr lang="en-US" sz="20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返回数据集中的元素个数</a:t>
                      </a:r>
                      <a:endParaRPr lang="zh-CN" sz="20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collect()</a:t>
                      </a:r>
                      <a:endParaRPr lang="en-US" sz="20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以数组的形式返回数据集中的所有元素</a:t>
                      </a:r>
                      <a:endParaRPr lang="zh-CN" sz="20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first()</a:t>
                      </a:r>
                      <a:endParaRPr lang="en-US" sz="20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返回数据集中的第一个元素</a:t>
                      </a:r>
                      <a:endParaRPr lang="zh-CN" sz="20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take(n)</a:t>
                      </a:r>
                      <a:endParaRPr lang="en-US" sz="20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以数组的形式返回数据集中的前</a:t>
                      </a:r>
                      <a:r>
                        <a:rPr lang="en-US" sz="20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zh-CN" sz="20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个元素</a:t>
                      </a:r>
                      <a:endParaRPr lang="zh-CN" sz="20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reduce(func)</a:t>
                      </a:r>
                      <a:endParaRPr lang="en-US" sz="20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通过函数</a:t>
                      </a:r>
                      <a:r>
                        <a:rPr lang="en-US" sz="20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func</a:t>
                      </a:r>
                      <a:r>
                        <a:rPr lang="zh-CN" sz="20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（输入两个参数并返回一个值）聚合数据集中的元素</a:t>
                      </a:r>
                      <a:endParaRPr lang="zh-CN" sz="20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foreach(func)</a:t>
                      </a:r>
                      <a:endParaRPr lang="en-US" sz="20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将数据集中的每个元素传递到函数</a:t>
                      </a:r>
                      <a:r>
                        <a:rPr lang="en-US" sz="2000" b="1" kern="100" dirty="0" err="1">
                          <a:latin typeface="Times New Roman" panose="02020603050405020304"/>
                          <a:ea typeface="宋体" panose="02010600030101010101" pitchFamily="2" charset="-122"/>
                        </a:rPr>
                        <a:t>func</a:t>
                      </a:r>
                      <a:r>
                        <a:rPr lang="zh-CN" sz="20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中运行</a:t>
                      </a:r>
                      <a:endParaRPr lang="zh-CN" sz="200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8878" name="Rectangle 1"/>
          <p:cNvSpPr/>
          <p:nvPr/>
        </p:nvSpPr>
        <p:spPr>
          <a:xfrm>
            <a:off x="2057400" y="2692400"/>
            <a:ext cx="46215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ctr"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10-2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常用的几个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Action API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介绍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10.5.2 Spark RDD</a:t>
            </a:r>
            <a:r>
              <a:rPr lang="zh-CN" altLang="en-US" dirty="0"/>
              <a:t>基本操作</a:t>
            </a:r>
            <a:endParaRPr lang="zh-CN" altLang="en-US" dirty="0"/>
          </a:p>
        </p:txBody>
      </p:sp>
      <p:sp>
        <p:nvSpPr>
          <p:cNvPr id="79874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01613" y="1668145"/>
          <a:ext cx="8739505" cy="4449763"/>
        </p:xfrm>
        <a:graphic>
          <a:graphicData uri="http://schemas.openxmlformats.org/drawingml/2006/table">
            <a:tbl>
              <a:tblPr/>
              <a:tblGrid>
                <a:gridCol w="2873375"/>
                <a:gridCol w="5866130"/>
              </a:tblGrid>
              <a:tr h="80391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Transformation API</a:t>
                      </a:r>
                      <a:endParaRPr lang="en-US" sz="2400" b="1" kern="10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zh-CN" sz="2400" b="1" kern="1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filter(func)</a:t>
                      </a:r>
                      <a:endParaRPr lang="en-US" sz="20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筛选出满足函数</a:t>
                      </a:r>
                      <a:r>
                        <a:rPr lang="en-US" sz="20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zh-CN" sz="20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的元素，并返回一个新的数据集</a:t>
                      </a:r>
                      <a:endParaRPr lang="zh-CN" sz="20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map(</a:t>
                      </a:r>
                      <a:r>
                        <a:rPr lang="en-US" sz="2000" b="1" kern="10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en-US" sz="2000" b="1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将每个元素传递到函数</a:t>
                      </a:r>
                      <a:r>
                        <a:rPr lang="en-US" sz="20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zh-CN" sz="20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中，并将结果返回为一个新的数据集</a:t>
                      </a:r>
                      <a:endParaRPr lang="zh-CN" sz="20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155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flatMap(func)</a:t>
                      </a:r>
                      <a:endParaRPr lang="en-US" sz="20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lang="en-US" sz="20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map()</a:t>
                      </a:r>
                      <a:r>
                        <a:rPr lang="zh-CN" sz="20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相似，但每个输入元素都可以映射到</a:t>
                      </a:r>
                      <a:r>
                        <a:rPr lang="en-US" sz="20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20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或多个输出结果</a:t>
                      </a:r>
                      <a:endParaRPr lang="zh-CN" sz="20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4405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groupByKey()</a:t>
                      </a:r>
                      <a:endParaRPr lang="en-US" sz="20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应用于</a:t>
                      </a:r>
                      <a:r>
                        <a:rPr lang="en-US" sz="20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(K,V)</a:t>
                      </a:r>
                      <a:r>
                        <a:rPr lang="zh-CN" sz="20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键值对的数据集时，返回一个新的</a:t>
                      </a:r>
                      <a:r>
                        <a:rPr lang="en-US" sz="20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(K, Iterable&lt;V&gt;)</a:t>
                      </a:r>
                      <a:r>
                        <a:rPr lang="zh-CN" sz="20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形式的数据集</a:t>
                      </a:r>
                      <a:endParaRPr lang="zh-CN" sz="20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5040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reduceByKey(func)</a:t>
                      </a:r>
                      <a:endParaRPr lang="en-US" sz="2000" b="1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应用于</a:t>
                      </a:r>
                      <a:r>
                        <a:rPr lang="en-US" sz="2000" b="1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(K,V)</a:t>
                      </a:r>
                      <a:r>
                        <a:rPr lang="zh-CN" sz="2000" b="1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键值对的数据集时，返回一个新的</a:t>
                      </a:r>
                      <a:r>
                        <a:rPr lang="en-US" sz="2000" b="1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(K, V)</a:t>
                      </a:r>
                      <a:r>
                        <a:rPr lang="zh-CN" sz="2000" b="1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形式的数据集，其中的每个值是将每个</a:t>
                      </a:r>
                      <a:r>
                        <a:rPr lang="en-US" sz="2000" b="1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zh-CN" sz="2000" b="1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传递到函数</a:t>
                      </a:r>
                      <a:r>
                        <a:rPr lang="en-US" sz="2000" b="1" kern="10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zh-CN" sz="2000" b="1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中进行聚合</a:t>
                      </a:r>
                      <a:endParaRPr lang="zh-CN" sz="20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9898" name="Rectangle 1"/>
          <p:cNvSpPr/>
          <p:nvPr/>
        </p:nvSpPr>
        <p:spPr>
          <a:xfrm>
            <a:off x="1143000" y="1133158"/>
            <a:ext cx="651033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ctr" eaLnBrk="0" hangingPunct="0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10-3 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常用的几个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Transformation API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介绍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10.5.2 Spark RDD</a:t>
            </a:r>
            <a:r>
              <a:rPr lang="zh-CN" altLang="en-US" dirty="0"/>
              <a:t>基本操作</a:t>
            </a:r>
            <a:endParaRPr lang="zh-CN" altLang="en-US" dirty="0"/>
          </a:p>
        </p:txBody>
      </p:sp>
      <p:sp>
        <p:nvSpPr>
          <p:cNvPr id="73730" name="矩形 2"/>
          <p:cNvSpPr/>
          <p:nvPr/>
        </p:nvSpPr>
        <p:spPr>
          <a:xfrm>
            <a:off x="327025" y="1144588"/>
            <a:ext cx="8494713" cy="24145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 algn="just" fontAlgn="base"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action API - count()</a:t>
            </a: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可以统计该文本文件的行数，命令如下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lang="zh-CN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fontAlgn="base">
              <a:lnSpc>
                <a:spcPct val="90000"/>
              </a:lnSpc>
            </a:pP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en-US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 algn="just" fontAlgn="base">
              <a:lnSpc>
                <a:spcPct val="90000"/>
              </a:lnSpc>
              <a:buFont typeface="Wingdings" panose="05000000000000000000" charset="0"/>
              <a:buChar char="l"/>
            </a:pPr>
            <a:endParaRPr lang="en-US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 algn="just" fontAlgn="base"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输出结果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Long = 95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“Long=95”</a:t>
            </a: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表示该文件共有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95</a:t>
            </a: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行内容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）。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CN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TextBox 5"/>
          <p:cNvSpPr txBox="1"/>
          <p:nvPr/>
        </p:nvSpPr>
        <p:spPr>
          <a:xfrm>
            <a:off x="477838" y="1978025"/>
            <a:ext cx="8343900" cy="608013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Scala &gt; textFile.count()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3" name="TextBox 7"/>
          <p:cNvSpPr txBox="1"/>
          <p:nvPr/>
        </p:nvSpPr>
        <p:spPr>
          <a:xfrm>
            <a:off x="327025" y="3559175"/>
            <a:ext cx="8496300" cy="2846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 algn="just">
              <a:lnSpc>
                <a:spcPct val="80000"/>
              </a:lnSpc>
              <a:buFont typeface="Wingdings" panose="05000000000000000000" charset="0"/>
              <a:buChar char="l"/>
            </a:pPr>
            <a:r>
              <a:rPr lang="zh-CN" altLang="zh-CN" sz="28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transformation API - filter()</a:t>
            </a:r>
            <a:r>
              <a:rPr lang="zh-CN" altLang="zh-CN" sz="28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可以筛选出只包含</a:t>
            </a:r>
            <a:r>
              <a:rPr lang="en-US" altLang="zh-CN" sz="28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Spark</a:t>
            </a:r>
            <a:r>
              <a:rPr lang="zh-CN" altLang="zh-CN" sz="28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的行，命令如下：</a:t>
            </a:r>
            <a:endParaRPr lang="zh-CN" altLang="zh-CN" sz="2800" b="1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8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800" b="1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endParaRPr lang="en-US" altLang="zh-CN" sz="2800" b="1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endParaRPr lang="en-US" altLang="zh-CN" sz="2800" b="1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0000"/>
              </a:lnSpc>
              <a:buFont typeface="Wingdings" panose="05000000000000000000" charset="0"/>
              <a:buChar char="l"/>
            </a:pPr>
            <a:r>
              <a:rPr lang="zh-CN" altLang="zh-CN" sz="28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第一条命令会返回一个新的</a:t>
            </a:r>
            <a:r>
              <a:rPr lang="en-US" altLang="zh-CN" sz="28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RDD</a:t>
            </a:r>
            <a:r>
              <a:rPr lang="zh-CN" altLang="zh-CN" sz="28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800" b="1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0000"/>
              </a:lnSpc>
              <a:buFont typeface="Wingdings" panose="05000000000000000000" charset="0"/>
              <a:buChar char="l"/>
            </a:pPr>
            <a:r>
              <a:rPr lang="zh-CN" altLang="zh-CN" sz="28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输出结果</a:t>
            </a:r>
            <a:r>
              <a:rPr lang="en-US" altLang="zh-CN" sz="28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Long=17</a:t>
            </a:r>
            <a:r>
              <a:rPr lang="zh-CN" altLang="en-US" sz="28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8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表示该文件中共有</a:t>
            </a:r>
            <a:r>
              <a:rPr lang="en-US" altLang="zh-CN" sz="28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zh-CN" sz="28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行内容包含</a:t>
            </a:r>
            <a:r>
              <a:rPr lang="en-US" altLang="zh-CN" sz="28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“Spark”</a:t>
            </a:r>
            <a:r>
              <a:rPr lang="zh-CN" altLang="zh-CN" sz="28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noProof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902" name="TextBox 8"/>
          <p:cNvSpPr txBox="1"/>
          <p:nvPr/>
        </p:nvSpPr>
        <p:spPr>
          <a:xfrm>
            <a:off x="477838" y="4351338"/>
            <a:ext cx="8345487" cy="83026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Scala &gt; val linesWithSpark = textFile.filter(line =&gt; line.contains("Spark"))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Scala &gt; linesWithSpark.count()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10.5.2 Spark RDD</a:t>
            </a:r>
            <a:r>
              <a:rPr lang="zh-CN" altLang="en-US" dirty="0"/>
              <a:t>基本操作</a:t>
            </a:r>
            <a:endParaRPr lang="zh-CN" altLang="en-US" dirty="0"/>
          </a:p>
        </p:txBody>
      </p:sp>
      <p:sp>
        <p:nvSpPr>
          <p:cNvPr id="81922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3" name="TextBox 9"/>
          <p:cNvSpPr txBox="1"/>
          <p:nvPr/>
        </p:nvSpPr>
        <p:spPr>
          <a:xfrm>
            <a:off x="319088" y="1216025"/>
            <a:ext cx="8547100" cy="53038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也可以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在同一条代码中同时使用多个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API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，连续进行运算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，称为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链式操作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不仅可以使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代码更加简洁，也优化了计算过程。如上述两条代码可合并为如下一行代码：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　　假设只需要得到包含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“Spark”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的行数，那么存储筛选后的文本数据是多余的，因为这部分数据在计算得到行数后就不再使用到了。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基于整个操作链，仅储存、计算所需的数据，提升了运行效率。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4" name="TextBox 10"/>
          <p:cNvSpPr txBox="1"/>
          <p:nvPr/>
        </p:nvSpPr>
        <p:spPr>
          <a:xfrm>
            <a:off x="533400" y="3214688"/>
            <a:ext cx="8332788" cy="119856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Scala &gt; val linesCountWithSpark 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textFile.filter(line =&gt; line.contains("Spark")).count()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10.1.1 Spark</a:t>
            </a:r>
            <a:r>
              <a:rPr lang="zh-CN" altLang="zh-CN" dirty="0"/>
              <a:t>简介</a:t>
            </a:r>
            <a:endParaRPr lang="zh-CN" altLang="en-US" dirty="0"/>
          </a:p>
        </p:txBody>
      </p:sp>
      <p:sp>
        <p:nvSpPr>
          <p:cNvPr id="18434" name="Rectangle 1"/>
          <p:cNvSpPr/>
          <p:nvPr/>
        </p:nvSpPr>
        <p:spPr>
          <a:xfrm>
            <a:off x="358775" y="1165067"/>
            <a:ext cx="8475663" cy="448500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marL="514350" indent="-514350" algn="just" eaLnBrk="0" hangingPunct="0">
              <a:lnSpc>
                <a:spcPct val="170000"/>
              </a:lnSpc>
              <a:buFont typeface="Arial" panose="020B0604020202020204" pitchFamily="34" charset="0"/>
              <a:buAutoNum type="arabicPeriod" startAt="3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通用性：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提供了完整而强大的技术栈，包括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查询、流式计算、机器学习和图算法组件；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14350" indent="-514350" algn="just" eaLnBrk="0" hangingPunct="0">
              <a:lnSpc>
                <a:spcPct val="170000"/>
              </a:lnSpc>
              <a:buFont typeface="Arial" panose="020B0604020202020204" pitchFamily="34" charset="0"/>
              <a:buAutoNum type="arabicPeriod" startAt="4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运行模式多样：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可运行于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独立的集群模式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中，可运行于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Hadoop中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，也可运行于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Amazon EC2等云环境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中，并且可以访问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HDFS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Cassandra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HBase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等多种数据源。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10.5.2 Spark RDD</a:t>
            </a:r>
            <a:r>
              <a:rPr lang="zh-CN" altLang="en-US" dirty="0"/>
              <a:t>基本操作</a:t>
            </a:r>
            <a:endParaRPr lang="zh-CN" altLang="en-US" dirty="0"/>
          </a:p>
        </p:txBody>
      </p:sp>
      <p:sp>
        <p:nvSpPr>
          <p:cNvPr id="74754" name="矩形 2"/>
          <p:cNvSpPr/>
          <p:nvPr/>
        </p:nvSpPr>
        <p:spPr>
          <a:xfrm>
            <a:off x="273050" y="1093788"/>
            <a:ext cx="8642350" cy="5297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fontAlgn="base">
              <a:lnSpc>
                <a:spcPct val="120000"/>
              </a:lnSpc>
            </a:pPr>
            <a:r>
              <a:rPr lang="en-US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Spark</a:t>
            </a:r>
            <a:r>
              <a:rPr lang="zh-CN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属于</a:t>
            </a:r>
            <a:r>
              <a:rPr lang="en-US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MapReduce</a:t>
            </a:r>
            <a:r>
              <a:rPr lang="zh-CN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计算模型，</a:t>
            </a: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因此也可以实现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MapReduce</a:t>
            </a: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的计算流程，如实现单词统计，可以使用如下的命令实现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lang="en-US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fontAlgn="base">
              <a:lnSpc>
                <a:spcPct val="120000"/>
              </a:lnSpc>
            </a:pPr>
            <a:endParaRPr lang="en-US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fontAlgn="base">
              <a:lnSpc>
                <a:spcPct val="120000"/>
              </a:lnSpc>
            </a:pPr>
            <a:endParaRPr lang="en-US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fontAlgn="base">
              <a:lnSpc>
                <a:spcPct val="120000"/>
              </a:lnSpc>
            </a:pPr>
            <a:endParaRPr lang="en-US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fontAlgn="base">
              <a:lnSpc>
                <a:spcPct val="120000"/>
              </a:lnSpc>
            </a:pPr>
            <a:endParaRPr lang="en-US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fontAlgn="base">
              <a:lnSpc>
                <a:spcPct val="120000"/>
              </a:lnSpc>
            </a:pPr>
            <a:endParaRPr lang="en-US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charset="0"/>
              <a:buChar char="l"/>
            </a:pP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首先使用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flatMap()</a:t>
            </a: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将每一行的文本内容通过空格进行划分为单词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lang="zh-CN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8" name="TextBox 5"/>
          <p:cNvSpPr txBox="1"/>
          <p:nvPr/>
        </p:nvSpPr>
        <p:spPr>
          <a:xfrm>
            <a:off x="366713" y="2781300"/>
            <a:ext cx="8453437" cy="230663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Scala &gt; val wordCounts = textFile.flatMap(line =&gt; line.split(" ")).map(word =&gt; (word, 1)).reduceByKey((a, b) =&gt; a + b)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Scala &gt; wordCounts.collect() //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输出单词统计结果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Array[(String, Int)] = Array((package,1), (For,2), //(Programs,1), (processing.,1), (Because,1), (The,1)...)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10.5.2 Spark RDD</a:t>
            </a:r>
            <a:r>
              <a:rPr lang="zh-CN" altLang="en-US" dirty="0"/>
              <a:t>基本操作</a:t>
            </a:r>
            <a:endParaRPr lang="zh-CN" altLang="en-US" dirty="0"/>
          </a:p>
        </p:txBody>
      </p:sp>
      <p:sp>
        <p:nvSpPr>
          <p:cNvPr id="74754" name="矩形 2"/>
          <p:cNvSpPr/>
          <p:nvPr/>
        </p:nvSpPr>
        <p:spPr>
          <a:xfrm>
            <a:off x="273050" y="1168400"/>
            <a:ext cx="8642350" cy="40433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 algn="just" fontAlgn="base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再使用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map()</a:t>
            </a: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将单词映射为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(K,V)</a:t>
            </a: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的键值对，其中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为单词，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lang="en-US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fontAlgn="base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charset="0"/>
              <a:buChar char="l"/>
            </a:pP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最后使用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reduceByKey()</a:t>
            </a: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将相同单词的计数进行相加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最终得到该单词总的出现的次数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fontAlgn="base">
              <a:lnSpc>
                <a:spcPct val="60000"/>
              </a:lnSpc>
            </a:pP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CN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fontAlgn="base">
              <a:lnSpc>
                <a:spcPct val="140000"/>
              </a:lnSpc>
            </a:pP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输出结果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Long = 95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“Long=95”</a:t>
            </a: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表示该文件共有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95</a:t>
            </a: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行内容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）。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CN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10.5.3 Spark</a:t>
            </a:r>
            <a:r>
              <a:rPr lang="zh-CN" altLang="en-US" dirty="0"/>
              <a:t>应用程序</a:t>
            </a:r>
            <a:endParaRPr lang="zh-CN" altLang="en-US" dirty="0"/>
          </a:p>
        </p:txBody>
      </p:sp>
      <p:sp>
        <p:nvSpPr>
          <p:cNvPr id="84994" name="矩形 2"/>
          <p:cNvSpPr/>
          <p:nvPr/>
        </p:nvSpPr>
        <p:spPr>
          <a:xfrm>
            <a:off x="381000" y="1174750"/>
            <a:ext cx="8534400" cy="4561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7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 Shell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中进行编程主要是方便对代码进行调试，但需要以逐行代码的方式运行。一般情况下，会选择将调试后代码打包成独立的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应用程序，提交到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中运行。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7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Scala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编写的程序需要使用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sbt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Simple Build Tool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）进行打包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sbt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的安装配置步骤如下：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10.5.3 Spark</a:t>
            </a:r>
            <a:r>
              <a:rPr lang="zh-CN" altLang="en-US" dirty="0"/>
              <a:t>应用程序</a:t>
            </a:r>
            <a:endParaRPr lang="zh-CN" altLang="en-US" dirty="0"/>
          </a:p>
        </p:txBody>
      </p:sp>
      <p:sp>
        <p:nvSpPr>
          <p:cNvPr id="86018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1" name="TextBox 6"/>
          <p:cNvSpPr txBox="1">
            <a:spLocks noChangeArrowheads="1"/>
          </p:cNvSpPr>
          <p:nvPr/>
        </p:nvSpPr>
        <p:spPr bwMode="auto">
          <a:xfrm>
            <a:off x="285750" y="1239838"/>
            <a:ext cx="8658225" cy="5000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indent="-342900" algn="just" defTabSz="914400">
              <a:lnSpc>
                <a:spcPct val="130000"/>
              </a:lnSpc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sbt-launch.jar</a:t>
            </a: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130000"/>
              </a:lnSpc>
              <a:buClrTx/>
              <a:buSzTx/>
              <a:buFont typeface="+mj-lt"/>
              <a:defRPr/>
            </a:pP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　（下载地址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http://pan.baidu.com/s/1eRyFddw 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indent="-514350" algn="just" defTabSz="914400">
              <a:lnSpc>
                <a:spcPct val="130000"/>
              </a:lnSpc>
              <a:buClrTx/>
              <a:buSzTx/>
              <a:buFont typeface="+mj-lt"/>
              <a:buAutoNum type="arabicPeriod" startAt="2"/>
              <a:defRPr/>
            </a:pP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将下载后的文件拷贝至安装目录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2800" b="1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/local/</a:t>
            </a:r>
            <a:r>
              <a:rPr kumimoji="0" lang="en-US" altLang="zh-CN" sz="2800" b="1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sbt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中，命令如下：</a:t>
            </a: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just" defTabSz="914400">
              <a:lnSpc>
                <a:spcPct val="130000"/>
              </a:lnSpc>
              <a:buClrTx/>
              <a:buSzTx/>
              <a:buFont typeface="+mj-lt"/>
              <a:buAutoNum type="arabicPeriod" startAt="2"/>
              <a:defRPr/>
            </a:pP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just" defTabSz="914400">
              <a:lnSpc>
                <a:spcPct val="130000"/>
              </a:lnSpc>
              <a:buClrTx/>
              <a:buSzTx/>
              <a:buFont typeface="+mj-lt"/>
              <a:buAutoNum type="arabicPeriod" startAt="2"/>
              <a:defRPr/>
            </a:pP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just" defTabSz="914400">
              <a:lnSpc>
                <a:spcPct val="130000"/>
              </a:lnSpc>
              <a:buClrTx/>
              <a:buSzTx/>
              <a:buFont typeface="+mj-lt"/>
              <a:buAutoNum type="arabicPeriod" startAt="2"/>
              <a:defRPr/>
            </a:pP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just" defTabSz="914400">
              <a:lnSpc>
                <a:spcPct val="130000"/>
              </a:lnSpc>
              <a:buClrTx/>
              <a:buSzTx/>
              <a:buFont typeface="+mj-lt"/>
              <a:buAutoNum type="arabicPeriod" startAt="2"/>
              <a:defRPr/>
            </a:pP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just" defTabSz="914400">
              <a:buClrTx/>
              <a:buSzTx/>
              <a:buFont typeface="+mj-lt"/>
              <a:buAutoNum type="arabicPeriod" startAt="2"/>
              <a:defRPr/>
            </a:pP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20" name="TextBox 8"/>
          <p:cNvSpPr txBox="1"/>
          <p:nvPr/>
        </p:nvSpPr>
        <p:spPr>
          <a:xfrm>
            <a:off x="285750" y="3652838"/>
            <a:ext cx="8656638" cy="25019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4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sudo mkdir /usr/local/sbt      # 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创建安装目录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 ~/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下载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/sbt-launch.jar /usr/local/sbt  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sudo chown -R hadoop /usr/local/sbt  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　　　　　　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此处的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hadoop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为系统当前用户名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10.5.3 Spark</a:t>
            </a:r>
            <a:r>
              <a:rPr lang="zh-CN" altLang="en-US" dirty="0"/>
              <a:t>应用程序</a:t>
            </a:r>
            <a:endParaRPr lang="zh-CN" altLang="en-US" dirty="0"/>
          </a:p>
        </p:txBody>
      </p:sp>
      <p:sp>
        <p:nvSpPr>
          <p:cNvPr id="87042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1" name="TextBox 6"/>
          <p:cNvSpPr txBox="1">
            <a:spLocks noChangeArrowheads="1"/>
          </p:cNvSpPr>
          <p:nvPr/>
        </p:nvSpPr>
        <p:spPr bwMode="auto">
          <a:xfrm>
            <a:off x="246063" y="1154113"/>
            <a:ext cx="8683625" cy="5260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514350" marR="0" indent="-514350" algn="just" defTabSz="914400">
              <a:lnSpc>
                <a:spcPct val="110000"/>
              </a:lnSpc>
              <a:buClrTx/>
              <a:buSzTx/>
              <a:buFont typeface="+mj-lt"/>
              <a:buAutoNum type="arabicPeriod" startAt="3"/>
              <a:defRPr/>
            </a:pP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在安装目录中创建一个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Shell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脚本文件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（文件路径：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2800" b="1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/local/</a:t>
            </a:r>
            <a:r>
              <a:rPr kumimoji="0" lang="en-US" altLang="zh-CN" sz="2800" b="1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sbt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2800" b="1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sbt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用于启动</a:t>
            </a:r>
            <a:r>
              <a:rPr kumimoji="0" lang="en-US" altLang="zh-CN" sz="2800" b="1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sbt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，脚本文件中的代码如下：</a:t>
            </a: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just" defTabSz="914400">
              <a:lnSpc>
                <a:spcPct val="110000"/>
              </a:lnSpc>
              <a:buClrTx/>
              <a:buSzTx/>
              <a:buFont typeface="+mj-lt"/>
              <a:buAutoNum type="arabicPeriod" startAt="3"/>
              <a:defRPr/>
            </a:pP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just" defTabSz="914400">
              <a:lnSpc>
                <a:spcPct val="110000"/>
              </a:lnSpc>
              <a:buClrTx/>
              <a:buSzTx/>
              <a:buFont typeface="+mj-lt"/>
              <a:buAutoNum type="arabicPeriod" startAt="3"/>
              <a:defRPr/>
            </a:pP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just" defTabSz="914400">
              <a:lnSpc>
                <a:spcPct val="110000"/>
              </a:lnSpc>
              <a:buClrTx/>
              <a:buSzTx/>
              <a:buFont typeface="+mj-lt"/>
              <a:buAutoNum type="arabicPeriod" startAt="3"/>
              <a:defRPr/>
            </a:pP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just" defTabSz="914400">
              <a:lnSpc>
                <a:spcPct val="110000"/>
              </a:lnSpc>
              <a:buClrTx/>
              <a:buSzTx/>
              <a:buFont typeface="+mj-lt"/>
              <a:buAutoNum type="arabicPeriod" startAt="3"/>
              <a:defRPr/>
            </a:pP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110000"/>
              </a:lnSpc>
              <a:buClrTx/>
              <a:buSzTx/>
              <a:buFont typeface="+mj-lt"/>
              <a:defRPr/>
            </a:pP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marR="0" indent="-514350" algn="just" defTabSz="914400">
              <a:lnSpc>
                <a:spcPct val="110000"/>
              </a:lnSpc>
              <a:buClrTx/>
              <a:buSzTx/>
              <a:buFont typeface="+mj-lt"/>
              <a:buAutoNum type="arabicPeriod" startAt="4"/>
              <a:defRPr/>
            </a:pP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保存后，还需要为该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Shell</a:t>
            </a:r>
            <a:r>
              <a:rPr kumimoji="0" lang="zh-CN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脚本文件增加可执行权限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，命令如下：</a:t>
            </a:r>
            <a:endParaRPr kumimoji="0" lang="zh-CN" altLang="zh-CN" sz="28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just" defTabSz="914400">
              <a:buClrTx/>
              <a:buSzTx/>
              <a:buFont typeface="+mj-lt"/>
              <a:buAutoNum type="arabicPeriod" startAt="4"/>
              <a:defRPr/>
            </a:pP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044" name="TextBox 8"/>
          <p:cNvSpPr txBox="1"/>
          <p:nvPr/>
        </p:nvSpPr>
        <p:spPr>
          <a:xfrm>
            <a:off x="246063" y="2647950"/>
            <a:ext cx="8683625" cy="2159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4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#!/bin/bash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SBT_OPTS="-Xms512M -Xmx1536M -Xss1M -XX:+CMSClassUnloadingEnabled -XX:MaxPermSize=256M"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java $SBT_OPTS -jar `dirname $0`/sbt-launch.jar "$@"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5" name="TextBox 8"/>
          <p:cNvSpPr txBox="1"/>
          <p:nvPr/>
        </p:nvSpPr>
        <p:spPr>
          <a:xfrm>
            <a:off x="246063" y="5986463"/>
            <a:ext cx="8683625" cy="53498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chmod u+x /usr/local/sbt/sbt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10.5.3 Spark</a:t>
            </a:r>
            <a:r>
              <a:rPr lang="zh-CN" altLang="en-US" dirty="0"/>
              <a:t>应用程序</a:t>
            </a:r>
            <a:endParaRPr lang="zh-CN" altLang="en-US" dirty="0"/>
          </a:p>
        </p:txBody>
      </p:sp>
      <p:sp>
        <p:nvSpPr>
          <p:cNvPr id="88066" name="矩形 2"/>
          <p:cNvSpPr/>
          <p:nvPr/>
        </p:nvSpPr>
        <p:spPr>
          <a:xfrm>
            <a:off x="296863" y="1068388"/>
            <a:ext cx="8578850" cy="1641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下面以一个简单的程序为例，介绍如何打包并运行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程序，该程序的功能是统计文本文件中包含字母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和字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的各有多少行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，具体步骤如下：</a:t>
            </a:r>
            <a:endParaRPr lang="zh-CN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8" name="TextBox 6"/>
          <p:cNvSpPr txBox="1"/>
          <p:nvPr/>
        </p:nvSpPr>
        <p:spPr>
          <a:xfrm>
            <a:off x="296863" y="2674938"/>
            <a:ext cx="8578850" cy="3881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algn="just">
              <a:lnSpc>
                <a:spcPct val="110000"/>
              </a:lnSpc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创建程序根目录，并创建程序所需的文件夹结构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命令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如下：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10000"/>
              </a:lnSpc>
              <a:buClrTx/>
              <a:buSzTx/>
              <a:buFont typeface="Arial" panose="020B0604020202020204" pitchFamily="34" charset="0"/>
              <a:buAutoNum type="arabicPeriod"/>
            </a:pP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10000"/>
              </a:lnSpc>
              <a:buClrTx/>
              <a:buSzTx/>
              <a:buFont typeface="Arial" panose="020B0604020202020204" pitchFamily="34" charset="0"/>
              <a:buAutoNum type="arabicPeriod"/>
            </a:pP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10000"/>
              </a:lnSpc>
              <a:buClrTx/>
              <a:buSzTx/>
              <a:buFont typeface="Arial" panose="020B0604020202020204" pitchFamily="34" charset="0"/>
              <a:buAutoNum type="arabicPeriod"/>
            </a:pP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10000"/>
              </a:lnSpc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创建一个</a:t>
            </a:r>
            <a:r>
              <a:rPr lang="en-US" altLang="zh-CN" sz="2800" b="1" dirty="0" err="1">
                <a:latin typeface="Arial" panose="020B0604020202020204" pitchFamily="34" charset="0"/>
                <a:ea typeface="宋体" panose="02010600030101010101" pitchFamily="2" charset="-122"/>
              </a:rPr>
              <a:t>SimpleApp.scala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文件（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文件路径：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~/</a:t>
            </a:r>
            <a:r>
              <a:rPr lang="en-US" altLang="zh-CN" sz="2800" b="1" dirty="0" err="1">
                <a:latin typeface="Arial" panose="020B0604020202020204" pitchFamily="34" charset="0"/>
                <a:ea typeface="宋体" panose="02010600030101010101" pitchFamily="2" charset="-122"/>
              </a:rPr>
              <a:t>sparkapp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en-US" altLang="zh-CN" sz="2800" b="1" dirty="0" err="1">
                <a:latin typeface="Arial" panose="020B0604020202020204" pitchFamily="34" charset="0"/>
                <a:ea typeface="宋体" panose="02010600030101010101" pitchFamily="2" charset="-122"/>
              </a:rPr>
              <a:t>src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/main/</a:t>
            </a:r>
            <a:r>
              <a:rPr lang="en-US" altLang="zh-CN" sz="2800" b="1" dirty="0" err="1">
                <a:latin typeface="Arial" panose="020B0604020202020204" pitchFamily="34" charset="0"/>
                <a:ea typeface="宋体" panose="02010600030101010101" pitchFamily="2" charset="-122"/>
              </a:rPr>
              <a:t>scala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en-US" altLang="zh-CN" sz="2800" b="1" dirty="0" err="1">
                <a:latin typeface="Arial" panose="020B0604020202020204" pitchFamily="34" charset="0"/>
                <a:ea typeface="宋体" panose="02010600030101010101" pitchFamily="2" charset="-122"/>
              </a:rPr>
              <a:t>SimpleApp.scala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），文件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中的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代码内容如下：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9" name="TextBox 8"/>
          <p:cNvSpPr txBox="1"/>
          <p:nvPr/>
        </p:nvSpPr>
        <p:spPr>
          <a:xfrm>
            <a:off x="296863" y="3686175"/>
            <a:ext cx="8577262" cy="13843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mkdir ~/sparkapp                 #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创建程序根目录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mkdir -p ~/sparkapp/src/main/scala  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　　　　　　　　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#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创建程序所需的文件夹结构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10.5.3 Spark</a:t>
            </a:r>
            <a:r>
              <a:rPr lang="zh-CN" altLang="en-US" dirty="0"/>
              <a:t>应用程序</a:t>
            </a:r>
            <a:endParaRPr lang="zh-CN" altLang="en-US" dirty="0"/>
          </a:p>
        </p:txBody>
      </p:sp>
      <p:sp>
        <p:nvSpPr>
          <p:cNvPr id="89090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1" name="TextBox 7"/>
          <p:cNvSpPr txBox="1"/>
          <p:nvPr/>
        </p:nvSpPr>
        <p:spPr>
          <a:xfrm>
            <a:off x="204788" y="1085850"/>
            <a:ext cx="8739187" cy="55070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import org.apache.spark.SparkContext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import org.apache.spark.SparkContext._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import org.apache.spark.SparkConf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object SimpleApp {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def main(args: Array[String]) {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val logFile = "file:///usr/local/spark/README.md"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　　　　　　　　　　　　　　　　　　　　　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// 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用于统计的文本文件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val conf = new SparkConf().setAppName("Simple Application")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val sc = new SparkContext(conf)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val logData = sc.textFile(logFile, 2).cache()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val numAs = logData.filter(line =&gt; line.contains("a")).count()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val numBs = logData.filter(line =&gt; line.contains("b")).count()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println("Lines with a: %s, Lines with b: %s".format(numAs, numBs))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}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10.5.3 Spark</a:t>
            </a:r>
            <a:r>
              <a:rPr lang="zh-CN" altLang="en-US" dirty="0"/>
              <a:t>应用程序</a:t>
            </a:r>
            <a:endParaRPr lang="zh-CN" altLang="en-US" dirty="0"/>
          </a:p>
        </p:txBody>
      </p:sp>
      <p:sp>
        <p:nvSpPr>
          <p:cNvPr id="90114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5" name="TextBox 6"/>
          <p:cNvSpPr txBox="1"/>
          <p:nvPr/>
        </p:nvSpPr>
        <p:spPr>
          <a:xfrm>
            <a:off x="187325" y="1220788"/>
            <a:ext cx="8742363" cy="5259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AutoNum type="arabicPeriod" startAt="3"/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然后创建一个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simple.sbt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文件（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文件路径：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~/sparkapp/simple.sbt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），用于声明该应用程序的信息以及与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的依赖关系，具体内容如下：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AutoNum type="arabicPeriod" startAt="3"/>
            </a:pP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AutoNum type="arabicPeriod" startAt="3"/>
            </a:pP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AutoNum type="arabicPeriod" startAt="3"/>
            </a:pP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AutoNum type="arabicPeriod" startAt="3"/>
            </a:pP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AutoNum type="arabicPeriod" startAt="3"/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使用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sbt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对该应用程序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进行打包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命令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如下：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AutoNum type="arabicPeriod" startAt="3"/>
            </a:pP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AutoNum type="arabicPeriod" startAt="3"/>
            </a:pP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6" name="TextBox 7"/>
          <p:cNvSpPr txBox="1"/>
          <p:nvPr/>
        </p:nvSpPr>
        <p:spPr>
          <a:xfrm>
            <a:off x="590550" y="2833688"/>
            <a:ext cx="8339138" cy="1938337"/>
          </a:xfrm>
          <a:prstGeom prst="rect">
            <a:avLst/>
          </a:prstGeom>
          <a:solidFill>
            <a:srgbClr val="F2F2F2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algn="just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name := "Simple Project"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version := "1.0"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scalaVersion := "2.10.5"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libraryDependencies += "org.apache.spark" %% "spark-core" % "1.6.0"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7" name="TextBox 8"/>
          <p:cNvSpPr txBox="1"/>
          <p:nvPr/>
        </p:nvSpPr>
        <p:spPr>
          <a:xfrm>
            <a:off x="590550" y="5453063"/>
            <a:ext cx="8337550" cy="103981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cd ~/sparkapp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/usr/local/sbt/sbt package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10.5.3 Spark</a:t>
            </a:r>
            <a:r>
              <a:rPr lang="zh-CN" altLang="en-US" dirty="0"/>
              <a:t>应用程序</a:t>
            </a:r>
            <a:endParaRPr lang="zh-CN" altLang="en-US" dirty="0"/>
          </a:p>
        </p:txBody>
      </p:sp>
      <p:sp>
        <p:nvSpPr>
          <p:cNvPr id="91138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39" name="TextBox 6"/>
          <p:cNvSpPr txBox="1"/>
          <p:nvPr/>
        </p:nvSpPr>
        <p:spPr>
          <a:xfrm>
            <a:off x="238125" y="1220788"/>
            <a:ext cx="8648700" cy="1296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40000"/>
              </a:lnSpc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打包成功后，则会输出程序的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jar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包位置以及“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Done Packaging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”的提示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下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图所示。</a:t>
            </a:r>
            <a:endParaRPr lang="zh-CN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1140" name="图片 8" descr="spark-quick-start-guide-08-sbt-pack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113" y="2687638"/>
            <a:ext cx="8142287" cy="3427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10.5.3 Spark</a:t>
            </a:r>
            <a:r>
              <a:rPr lang="zh-CN" altLang="en-US" dirty="0"/>
              <a:t>应用程序</a:t>
            </a:r>
            <a:endParaRPr lang="zh-CN" altLang="en-US" dirty="0"/>
          </a:p>
        </p:txBody>
      </p:sp>
      <p:sp>
        <p:nvSpPr>
          <p:cNvPr id="92162" name="矩形 2"/>
          <p:cNvSpPr/>
          <p:nvPr/>
        </p:nvSpPr>
        <p:spPr>
          <a:xfrm>
            <a:off x="241300" y="1239838"/>
            <a:ext cx="8666163" cy="44402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30000"/>
              </a:lnSpc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有了最终生成的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jar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包后，再通过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spark-submit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就可以提交到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中运行了，命令如下：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该应用程序的执行结果如下：</a:t>
            </a:r>
            <a:endParaRPr lang="zh-CN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4" name="TextBox 7"/>
          <p:cNvSpPr txBox="1"/>
          <p:nvPr/>
        </p:nvSpPr>
        <p:spPr>
          <a:xfrm>
            <a:off x="925513" y="5192713"/>
            <a:ext cx="8208962" cy="6080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Lines with a: 58, Lines with b: 26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5" name="TextBox 8"/>
          <p:cNvSpPr txBox="1"/>
          <p:nvPr/>
        </p:nvSpPr>
        <p:spPr>
          <a:xfrm>
            <a:off x="700088" y="2538413"/>
            <a:ext cx="8207375" cy="18986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4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/usr/local/spark/bin/spark-submit --class "SimpleApp" ~/sparkapp/target/scala-2.10/simple-project_2.10-1.0.jar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10.1.1 Spark</a:t>
            </a:r>
            <a:r>
              <a:rPr lang="zh-CN" altLang="zh-CN" dirty="0"/>
              <a:t>简介</a:t>
            </a:r>
            <a:endParaRPr lang="zh-CN" altLang="en-US" dirty="0"/>
          </a:p>
        </p:txBody>
      </p:sp>
      <p:pic>
        <p:nvPicPr>
          <p:cNvPr id="19458" name="Picture 2" descr="spark&amp;hado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675" y="2817813"/>
            <a:ext cx="8496300" cy="3275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9" name="矩形 3"/>
          <p:cNvSpPr/>
          <p:nvPr/>
        </p:nvSpPr>
        <p:spPr>
          <a:xfrm>
            <a:off x="1066800" y="6091238"/>
            <a:ext cx="7239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10-1 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谷歌趋势：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对比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矩形 4"/>
          <p:cNvSpPr/>
          <p:nvPr/>
        </p:nvSpPr>
        <p:spPr>
          <a:xfrm>
            <a:off x="182563" y="1220788"/>
            <a:ext cx="8764587" cy="2157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如今已吸引了国内外各大公司的注意，如腾讯、淘宝、百度、亚马逊等公司均不同程度地使用了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来构建大数据分析应用，并应用到实际的生产环境中。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10.6 </a:t>
            </a:r>
            <a:r>
              <a:rPr lang="zh-CN" altLang="en-US" dirty="0"/>
              <a:t>本章小结</a:t>
            </a:r>
            <a:endParaRPr lang="zh-CN" altLang="en-US" dirty="0"/>
          </a:p>
        </p:txBody>
      </p:sp>
      <p:sp>
        <p:nvSpPr>
          <p:cNvPr id="93186" name="矩形 2"/>
          <p:cNvSpPr/>
          <p:nvPr/>
        </p:nvSpPr>
        <p:spPr>
          <a:xfrm>
            <a:off x="219075" y="1220788"/>
            <a:ext cx="8697913" cy="4615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本章首先介绍了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的起源与发展，分析了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存在的缺点与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的优势。接着介绍了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的相关概念、生态系统与核心设计。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Spark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的核心是统一的抽象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RDD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，在此之上形成了结构一体化、功能多元化的完整的大数据生态系统，支持内存计算，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即席查询、实时流式计算、机器学习和图计算。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10.6 </a:t>
            </a:r>
            <a:r>
              <a:rPr lang="zh-CN" altLang="en-US" dirty="0"/>
              <a:t>本章小结</a:t>
            </a:r>
            <a:endParaRPr lang="zh-CN" altLang="en-US" dirty="0"/>
          </a:p>
        </p:txBody>
      </p:sp>
      <p:sp>
        <p:nvSpPr>
          <p:cNvPr id="94210" name="矩形 2"/>
          <p:cNvSpPr/>
          <p:nvPr/>
        </p:nvSpPr>
        <p:spPr>
          <a:xfrm>
            <a:off x="219075" y="1220788"/>
            <a:ext cx="8697913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本章最后介绍了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基本的编程实践，包括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的安装与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 Shell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的使用，并演示了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 RDD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的基本操作。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提供了丰富的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，让开发人员可以用简洁的方式来处理复杂的数据计算与分析。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10.6 </a:t>
            </a:r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94210" name="矩形 2"/>
          <p:cNvSpPr/>
          <p:nvPr/>
        </p:nvSpPr>
        <p:spPr>
          <a:xfrm>
            <a:off x="219075" y="1220788"/>
            <a:ext cx="8697913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见学习通第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章作业。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3557cb8-9c2b-4961-a1e7-6e25aff3af10}"/>
</p:tagLst>
</file>

<file path=ppt/tags/tag2.xml><?xml version="1.0" encoding="utf-8"?>
<p:tagLst xmlns:p="http://schemas.openxmlformats.org/presentationml/2006/main">
  <p:tag name="KSO_WM_UNIT_TABLE_BEAUTIFY" val="smartTable{9ff9a99b-3bdb-4073-91d4-0254d24aeb58}"/>
</p:tagLst>
</file>

<file path=ppt/tags/tag3.xml><?xml version="1.0" encoding="utf-8"?>
<p:tagLst xmlns:p="http://schemas.openxmlformats.org/presentationml/2006/main">
  <p:tag name="KSO_WM_UNIT_TABLE_BEAUTIFY" val="smartTable{8612a08d-310b-4ea3-a1c7-a786b252561b}"/>
</p:tagLst>
</file>

<file path=ppt/tags/tag4.xml><?xml version="1.0" encoding="utf-8"?>
<p:tagLst xmlns:p="http://schemas.openxmlformats.org/presentationml/2006/main">
  <p:tag name="COMMONDATA" val="eyJoZGlkIjoiZTE3ZTEwNjE3NjA3OWY3MTM2OTg2NGNlMzQ0NGQwN2UifQ=="/>
  <p:tag name="KSO_WPP_MARK_KEY" val="2a27a66b-4964-4fae-bfb4-e6fddbe57679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默认设计模板">
    <a:majorFont>
      <a:latin typeface="Arial"/>
      <a:ea typeface="黑体"/>
      <a:cs typeface=""/>
    </a:majorFont>
    <a:minorFont>
      <a:latin typeface="Arial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15837</Words>
  <Application>WPS 演示</Application>
  <PresentationFormat>全屏显示(4:3)</PresentationFormat>
  <Paragraphs>817</Paragraphs>
  <Slides>92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92</vt:i4>
      </vt:variant>
    </vt:vector>
  </HeadingPairs>
  <TitlesOfParts>
    <vt:vector size="109" baseType="lpstr">
      <vt:lpstr>Arial</vt:lpstr>
      <vt:lpstr>宋体</vt:lpstr>
      <vt:lpstr>Wingdings</vt:lpstr>
      <vt:lpstr>黑体</vt:lpstr>
      <vt:lpstr>Times New Roman</vt:lpstr>
      <vt:lpstr>Wingdings</vt:lpstr>
      <vt:lpstr>微软雅黑</vt:lpstr>
      <vt:lpstr>Arial Unicode MS</vt:lpstr>
      <vt:lpstr>Times New Roman</vt:lpstr>
      <vt:lpstr>默认设计模板</vt:lpstr>
      <vt:lpstr>1_默认设计模板</vt:lpstr>
      <vt:lpstr>2_默认设计模板</vt:lpstr>
      <vt:lpstr>3_默认设计模板</vt:lpstr>
      <vt:lpstr>Visio.Drawing.15</vt:lpstr>
      <vt:lpstr>Visio.Drawing.15</vt:lpstr>
      <vt:lpstr>Visio.Drawing.15</vt:lpstr>
      <vt:lpstr>Visio.Drawing.15</vt:lpstr>
      <vt:lpstr> 第10章 Spark </vt:lpstr>
      <vt:lpstr>重点与难点</vt:lpstr>
      <vt:lpstr>提纲</vt:lpstr>
      <vt:lpstr>10.1 Spark概述</vt:lpstr>
      <vt:lpstr>10.1.1 Spark简介</vt:lpstr>
      <vt:lpstr>10.1.1 Spark简介</vt:lpstr>
      <vt:lpstr>10.1.1 Spark简介</vt:lpstr>
      <vt:lpstr>10.1.1 Spark简介</vt:lpstr>
      <vt:lpstr>10.1.1 Spark简介</vt:lpstr>
      <vt:lpstr>10.1.2 Scala简介</vt:lpstr>
      <vt:lpstr>10.1.2 Scala简介</vt:lpstr>
      <vt:lpstr>10.1.3 Spark与Hadoop的对比</vt:lpstr>
      <vt:lpstr>10.1.3 Spark与Hadoop的对比</vt:lpstr>
      <vt:lpstr>10.1.3 Spark与Hadoop的对比</vt:lpstr>
      <vt:lpstr>10.1.3 Spark与Hadoop的对比</vt:lpstr>
      <vt:lpstr>10.2 Spark生态系统</vt:lpstr>
      <vt:lpstr>10.2 Spark生态系统</vt:lpstr>
      <vt:lpstr>10.2 Spark生态系统</vt:lpstr>
      <vt:lpstr>10.2 Spark生态系统</vt:lpstr>
      <vt:lpstr>10.2 Spark生态系统</vt:lpstr>
      <vt:lpstr>10.2 Spark生态系统</vt:lpstr>
      <vt:lpstr>10.2 Spark生态系统</vt:lpstr>
      <vt:lpstr>10.2 Spark生态系统</vt:lpstr>
      <vt:lpstr>10.2 Spark生态系统</vt:lpstr>
      <vt:lpstr>10.3 Spark运行架构</vt:lpstr>
      <vt:lpstr>10.3.1 基本概念</vt:lpstr>
      <vt:lpstr>10.3.1 基本概念</vt:lpstr>
      <vt:lpstr>10.3.2 架构设计</vt:lpstr>
      <vt:lpstr>10.3.2 架构设计</vt:lpstr>
      <vt:lpstr>10.3.2 架构设计</vt:lpstr>
      <vt:lpstr>10.3.2 架构设计</vt:lpstr>
      <vt:lpstr>10.3.3 Spark运行基本流程</vt:lpstr>
      <vt:lpstr>10.3.3 Spark运行基本流程</vt:lpstr>
      <vt:lpstr>10.3.3 Spark运行基本流程</vt:lpstr>
      <vt:lpstr>10.3.3 Spark运行基本流程</vt:lpstr>
      <vt:lpstr>10.3.4 RDD的设计与运行原理</vt:lpstr>
      <vt:lpstr>10.3.4 RDD的设计与运行原理</vt:lpstr>
      <vt:lpstr>10.3.4 RDD的设计与运行原理</vt:lpstr>
      <vt:lpstr>10.3.4 RDD的设计与运行原理</vt:lpstr>
      <vt:lpstr>10.3.4 RDD的设计与运行原理</vt:lpstr>
      <vt:lpstr>10.3.4 RDD的设计与运行原理</vt:lpstr>
      <vt:lpstr>10.3.4 RDD的设计与运行原理</vt:lpstr>
      <vt:lpstr>10.3.4 RDD的设计与运行原理</vt:lpstr>
      <vt:lpstr>10.3.4 RDD的设计与运行原理</vt:lpstr>
      <vt:lpstr>10.3.4 RDD的设计与运行原理</vt:lpstr>
      <vt:lpstr>10.3.4 RDD的设计与运行原理</vt:lpstr>
      <vt:lpstr>10.3.4 RDD的设计与运行原理</vt:lpstr>
      <vt:lpstr>10.3.4 RDD的设计与运行原理</vt:lpstr>
      <vt:lpstr>10.3.4 RDD的设计与运行原理</vt:lpstr>
      <vt:lpstr>10.3.4 RDD的设计与运行原理</vt:lpstr>
      <vt:lpstr>10.3.4 RDD的设计与运行原理</vt:lpstr>
      <vt:lpstr>10.3.4 RDD的设计与运行原理</vt:lpstr>
      <vt:lpstr>10.3.4 RDD的设计与运行原理</vt:lpstr>
      <vt:lpstr>10.3.4 RDD的设计与运行原理</vt:lpstr>
      <vt:lpstr>10.3.4 RDD的设计与运行原理</vt:lpstr>
      <vt:lpstr>10.3.4 RDD的设计与运行原理</vt:lpstr>
      <vt:lpstr>10.3.4 RDD的设计与运行原理</vt:lpstr>
      <vt:lpstr>10.3.4 RDD的设计与运行原理</vt:lpstr>
      <vt:lpstr>10.4 Spark的部署和应用方式</vt:lpstr>
      <vt:lpstr>10.4.1 Spark部署方式</vt:lpstr>
      <vt:lpstr>10.4.1 Spark部署方式</vt:lpstr>
      <vt:lpstr>10.4.2 从Hadoop+Storm架构转向Spark架构</vt:lpstr>
      <vt:lpstr>10.4.2 从Hadoop+Storm架构转向Spark架构</vt:lpstr>
      <vt:lpstr>10.4.2 从Hadoop+Storm架构转向Spark架构</vt:lpstr>
      <vt:lpstr>10.4.3 Hadoop和Spark的统一部署</vt:lpstr>
      <vt:lpstr>10.4.3 Hadoop和Spark的统一部署</vt:lpstr>
      <vt:lpstr>10. 5 Spark编程实践</vt:lpstr>
      <vt:lpstr>10.5.0 Spark安装</vt:lpstr>
      <vt:lpstr>10.5.0 Spark安装</vt:lpstr>
      <vt:lpstr>10.5.0 Spark安装</vt:lpstr>
      <vt:lpstr>10.5.0 Spark安装</vt:lpstr>
      <vt:lpstr>10.5.1 启动Spark Shell</vt:lpstr>
      <vt:lpstr>10.5.1 启动Spark Shell</vt:lpstr>
      <vt:lpstr>10.5.2 Spark RDD基本操作</vt:lpstr>
      <vt:lpstr>10.5.2 Spark RDD基本操作</vt:lpstr>
      <vt:lpstr>10.5.2 Spark RDD基本操作</vt:lpstr>
      <vt:lpstr>10.5.2 Spark RDD基本操作</vt:lpstr>
      <vt:lpstr>10.5.2 Spark RDD基本操作</vt:lpstr>
      <vt:lpstr>10.5.2 Spark RDD基本操作</vt:lpstr>
      <vt:lpstr>10.5.2 Spark RDD基本操作</vt:lpstr>
      <vt:lpstr>10.5.2 Spark RDD基本操作</vt:lpstr>
      <vt:lpstr>10.5.3 Spark应用程序</vt:lpstr>
      <vt:lpstr>10.5.3 Spark应用程序</vt:lpstr>
      <vt:lpstr>10.5.3 Spark应用程序</vt:lpstr>
      <vt:lpstr>10.5.3 Spark应用程序</vt:lpstr>
      <vt:lpstr>10.5.3 Spark应用程序</vt:lpstr>
      <vt:lpstr>10.5.3 Spark应用程序</vt:lpstr>
      <vt:lpstr>10.5.3 Spark应用程序</vt:lpstr>
      <vt:lpstr>10.5.3 Spark应用程序</vt:lpstr>
      <vt:lpstr>10.6 本章小结</vt:lpstr>
      <vt:lpstr>10.6 本章小结</vt:lpstr>
      <vt:lpstr>10.6 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大数据技术原理与应用</dc:title>
  <dc:creator>kyfu</dc:creator>
  <cp:lastModifiedBy>耀哥</cp:lastModifiedBy>
  <cp:revision>687</cp:revision>
  <dcterms:created xsi:type="dcterms:W3CDTF">2020-01-06T14:26:00Z</dcterms:created>
  <dcterms:modified xsi:type="dcterms:W3CDTF">2023-02-06T05:19:37Z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85C2420DE14D4686A621089D5729623D</vt:lpwstr>
  </property>
</Properties>
</file>