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 id="2147483660" r:id="rId4"/>
  </p:sldMasterIdLst>
  <p:notesMasterIdLst>
    <p:notesMasterId r:id="rId6"/>
  </p:notesMasterIdLst>
  <p:sldIdLst>
    <p:sldId id="256" r:id="rId5"/>
    <p:sldId id="488" r:id="rId7"/>
    <p:sldId id="347" r:id="rId8"/>
    <p:sldId id="375" r:id="rId9"/>
    <p:sldId id="359" r:id="rId10"/>
    <p:sldId id="363" r:id="rId11"/>
    <p:sldId id="360" r:id="rId12"/>
    <p:sldId id="364" r:id="rId13"/>
    <p:sldId id="365" r:id="rId14"/>
    <p:sldId id="383" r:id="rId15"/>
    <p:sldId id="378" r:id="rId16"/>
    <p:sldId id="380" r:id="rId17"/>
    <p:sldId id="377" r:id="rId18"/>
    <p:sldId id="367" r:id="rId19"/>
    <p:sldId id="393" r:id="rId20"/>
    <p:sldId id="394" r:id="rId21"/>
    <p:sldId id="400" r:id="rId22"/>
    <p:sldId id="430" r:id="rId23"/>
    <p:sldId id="395" r:id="rId24"/>
    <p:sldId id="396" r:id="rId25"/>
    <p:sldId id="397" r:id="rId26"/>
    <p:sldId id="398" r:id="rId27"/>
    <p:sldId id="399" r:id="rId28"/>
    <p:sldId id="392" r:id="rId29"/>
    <p:sldId id="461" r:id="rId30"/>
    <p:sldId id="368" r:id="rId31"/>
    <p:sldId id="457" r:id="rId32"/>
    <p:sldId id="404" r:id="rId33"/>
    <p:sldId id="539" r:id="rId34"/>
    <p:sldId id="369" r:id="rId35"/>
    <p:sldId id="402" r:id="rId36"/>
    <p:sldId id="403" r:id="rId37"/>
    <p:sldId id="372" r:id="rId38"/>
    <p:sldId id="373" r:id="rId39"/>
    <p:sldId id="406" r:id="rId40"/>
    <p:sldId id="407" r:id="rId41"/>
    <p:sldId id="408" r:id="rId42"/>
    <p:sldId id="384" r:id="rId43"/>
    <p:sldId id="385" r:id="rId44"/>
    <p:sldId id="458" r:id="rId45"/>
    <p:sldId id="386" r:id="rId46"/>
    <p:sldId id="431" r:id="rId47"/>
    <p:sldId id="459" r:id="rId48"/>
    <p:sldId id="387" r:id="rId49"/>
    <p:sldId id="460" r:id="rId50"/>
    <p:sldId id="388" r:id="rId51"/>
    <p:sldId id="389" r:id="rId52"/>
    <p:sldId id="390" r:id="rId53"/>
    <p:sldId id="391" r:id="rId54"/>
    <p:sldId id="462" r:id="rId55"/>
    <p:sldId id="374" r:id="rId56"/>
    <p:sldId id="463" r:id="rId57"/>
    <p:sldId id="538" r:id="rId58"/>
  </p:sldIdLst>
  <p:sldSz cx="9144000" cy="6858000" type="screen4x3"/>
  <p:notesSz cx="6858000" cy="9144000"/>
  <p:custDataLst>
    <p:tags r:id="rId62"/>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31"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1D5"/>
    <a:srgbClr val="FF3300"/>
    <a:srgbClr val="666633"/>
    <a:srgbClr val="CC6600"/>
    <a:srgbClr val="EAEAEA"/>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064"/>
    <p:restoredTop sz="93065"/>
  </p:normalViewPr>
  <p:slideViewPr>
    <p:cSldViewPr showGuides="1">
      <p:cViewPr varScale="1">
        <p:scale>
          <a:sx n="99" d="100"/>
          <a:sy n="99" d="100"/>
        </p:scale>
        <p:origin x="-1800" y="-84"/>
      </p:cViewPr>
      <p:guideLst>
        <p:guide orient="horz" pos="2231"/>
        <p:guide pos="2880"/>
      </p:guideLst>
    </p:cSldViewPr>
  </p:slideViewPr>
  <p:notesTextViewPr>
    <p:cViewPr>
      <p:scale>
        <a:sx n="100" d="100"/>
        <a:sy n="100" d="100"/>
      </p:scale>
      <p:origin x="0" y="0"/>
    </p:cViewPr>
  </p:notesTextViewPr>
  <p:sorterViewPr showFormatting="0">
    <p:cViewPr>
      <p:scale>
        <a:sx n="66" d="100"/>
        <a:sy n="66" d="100"/>
      </p:scale>
      <p:origin x="0" y="4056"/>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2" Type="http://schemas.openxmlformats.org/officeDocument/2006/relationships/tags" Target="tags/tag5.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notesMaster" Target="notesMasters/notesMaster1.xml"/><Relationship Id="rId59" Type="http://schemas.openxmlformats.org/officeDocument/2006/relationships/presProps" Target="presProps.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0"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buNone/>
            </a:pPr>
            <a:fld id="{9A0DB2DC-4C9A-4742-B13C-FB6460FD3503}" type="slidenum">
              <a:rPr lang="en-US" altLang="zh-CN" sz="1200" strike="noStrike" noProof="1" dirty="0">
                <a:latin typeface="Arial" panose="020B0604020202020204" pitchFamily="34" charset="0"/>
                <a:ea typeface="宋体" panose="02010600030101010101" pitchFamily="2" charset="-122"/>
                <a:cs typeface="+mn-cs"/>
              </a:rPr>
            </a:fld>
            <a:endParaRPr lang="en-US" altLang="zh-CN"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6146" name="Rectangle 2"/>
          <p:cNvSpPr>
            <a:spLocks noRot="1" noTextEdit="1"/>
          </p:cNvSpPr>
          <p:nvPr>
            <p:ph type="sldImg"/>
          </p:nvPr>
        </p:nvSpPr>
        <p:spPr/>
      </p:sp>
      <p:sp>
        <p:nvSpPr>
          <p:cNvPr id="6147" name="Rectangle 3"/>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幻灯片图像占位符 1"/>
          <p:cNvSpPr>
            <a:spLocks noRot="1" noTextEdit="1"/>
          </p:cNvSpPr>
          <p:nvPr>
            <p:ph type="sldImg"/>
          </p:nvPr>
        </p:nvSpPr>
        <p:spPr/>
      </p:sp>
      <p:sp>
        <p:nvSpPr>
          <p:cNvPr id="14338" name="文本占位符 2"/>
          <p:cNvSpPr/>
          <p:nvPr>
            <p:ph type="body"/>
          </p:nvPr>
        </p:nvSpPr>
        <p:spPr/>
        <p:txBody>
          <a:bodyPr wrap="square" lIns="91440" tIns="45720" rIns="91440" bIns="45720" anchor="t" anchorCtr="0"/>
          <a:p>
            <a:pPr lvl="0"/>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2020年底，红帽公司宣布2021年底停止维护CentOS8，2024年6月30日停止维护CentOS7。</a:t>
            </a:r>
            <a:endParaRPr lang="zh-CN" altLang="en-US"/>
          </a:p>
          <a:p>
            <a:r>
              <a:rPr lang="en-US" altLang="zh-CN"/>
              <a:t>centos和ubuntu</a:t>
            </a:r>
            <a:r>
              <a:rPr lang="zh-CN" altLang="en-US"/>
              <a:t>的区别：1、centos基于EHEL开发，而ubuntu基于Debian开发；2、centos使用rpm和flatpak软件包，而ubuntu使用deb和snap的软件包；3、centos使用yum来更新，而ubuntu使用apt来更新。</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fontAlgn="base"/>
            <a:r>
              <a:rPr lang="zh-CN" strike="noStrike" noProof="1" smtClean="0"/>
              <a:t>单击此处编辑母版标题样式</a:t>
            </a:r>
            <a:endParaRPr lang="zh-CN" strike="noStrike" noProof="1" smtClean="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371600"/>
            <a:ext cx="8153400" cy="4754563"/>
          </a:xfrm>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3" name="标题 1"/>
          <p:cNvSpPr>
            <a:spLocks noGrp="1"/>
          </p:cNvSpPr>
          <p:nvPr>
            <p:ph type="title" idx="10"/>
          </p:nvPr>
        </p:nvSpPr>
        <p:spPr>
          <a:xfrm>
            <a:off x="1143000" y="76200"/>
            <a:ext cx="8001000" cy="914400"/>
          </a:xfrm>
        </p:spPr>
        <p:txBody>
          <a:bodyPr/>
          <a:lstStyle/>
          <a:p>
            <a:pPr fontAlgn="base"/>
            <a:r>
              <a:rPr lang="zh-CN" altLang="en-US" strike="noStrike" noProof="1" dirty="0" smtClean="0"/>
              <a:t>单击此处编辑母版标题样式</a:t>
            </a:r>
            <a:endParaRPr lang="zh-CN" altLang="en-US" strike="noStrike" noProof="1"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fontAlgn="base"/>
            <a:r>
              <a:rPr lang="zh-CN" strike="noStrike" noProof="1" smtClean="0"/>
              <a:t>单击此处编辑母版标题样式</a:t>
            </a:r>
            <a:endParaRPr lang="zh-CN" strike="noStrike" noProof="1"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fontAlgn="base"/>
            <a:r>
              <a:rPr lang="zh-CN" strike="noStrike" noProof="1" smtClean="0"/>
              <a:t>单击此处编辑母版标题样式</a:t>
            </a:r>
            <a:endParaRPr lang="zh-CN" strike="noStrike" noProof="1"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fontAlgn="base"/>
            <a:r>
              <a:rPr lang="zh-CN" strike="noStrike" noProof="1" smtClean="0"/>
              <a:t>单击此处编辑母版标题样式</a:t>
            </a:r>
            <a:endParaRPr lang="zh-CN" strike="noStrike" noProof="1"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371600"/>
            <a:ext cx="8153400" cy="4754563"/>
          </a:xfrm>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3" name="标题 1"/>
          <p:cNvSpPr>
            <a:spLocks noGrp="1"/>
          </p:cNvSpPr>
          <p:nvPr>
            <p:ph type="title" idx="10"/>
          </p:nvPr>
        </p:nvSpPr>
        <p:spPr>
          <a:xfrm>
            <a:off x="1143000" y="76200"/>
            <a:ext cx="8001000" cy="914400"/>
          </a:xfrm>
        </p:spPr>
        <p:txBody>
          <a:bodyPr/>
          <a:lstStyle/>
          <a:p>
            <a:pPr fontAlgn="base"/>
            <a:r>
              <a:rPr lang="zh-CN" altLang="en-US" strike="noStrike" noProof="1" dirty="0" smtClean="0"/>
              <a:t>单击此处编辑母版标题样式</a:t>
            </a:r>
            <a:endParaRPr lang="zh-CN" altLang="en-US"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fontAlgn="base"/>
            <a:r>
              <a:rPr lang="zh-CN" strike="noStrike" noProof="1" smtClean="0"/>
              <a:t>单击此处编辑母版标题样式</a:t>
            </a:r>
            <a:endParaRPr lang="zh-CN"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fontAlgn="base"/>
            <a:r>
              <a:rPr lang="zh-CN" strike="noStrike" noProof="1" smtClean="0"/>
              <a:t>单击此处编辑母版标题样式</a:t>
            </a:r>
            <a:endParaRPr lang="zh-CN" strike="noStrike" noProof="1"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fontAlgn="base"/>
            <a:r>
              <a:rPr lang="zh-CN" strike="noStrike" noProof="1" smtClean="0"/>
              <a:t>单击此处编辑母版标题样式</a:t>
            </a:r>
            <a:endParaRPr lang="zh-CN" strike="noStrike" noProof="1"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371600"/>
            <a:ext cx="8153400" cy="4754563"/>
          </a:xfrm>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3" name="标题 1"/>
          <p:cNvSpPr>
            <a:spLocks noGrp="1"/>
          </p:cNvSpPr>
          <p:nvPr>
            <p:ph type="title" idx="10"/>
          </p:nvPr>
        </p:nvSpPr>
        <p:spPr>
          <a:xfrm>
            <a:off x="1143000" y="76200"/>
            <a:ext cx="8001000" cy="914400"/>
          </a:xfrm>
        </p:spPr>
        <p:txBody>
          <a:bodyPr/>
          <a:lstStyle/>
          <a:p>
            <a:pPr fontAlgn="base"/>
            <a:r>
              <a:rPr lang="zh-CN" altLang="en-US" strike="noStrike" noProof="1" dirty="0" smtClean="0"/>
              <a:t>单击此处编辑母版标题样式</a:t>
            </a:r>
            <a:endParaRPr lang="zh-CN" altLang="en-US"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fontAlgn="base"/>
            <a:r>
              <a:rPr lang="zh-CN" strike="noStrike" noProof="1" smtClean="0"/>
              <a:t>单击此处编辑母版标题样式</a:t>
            </a:r>
            <a:endParaRPr lang="zh-CN"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fontAlgn="base"/>
            <a:r>
              <a:rPr lang="zh-CN" strike="noStrike" noProof="1" smtClean="0"/>
              <a:t>单击此处编辑母版标题样式</a:t>
            </a:r>
            <a:endParaRPr lang="zh-CN"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image" Target="../media/image1.png"/><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7" Type="http://schemas.openxmlformats.org/officeDocument/2006/relationships/theme" Target="../theme/theme3.xml"/><Relationship Id="rId6" Type="http://schemas.openxmlformats.org/officeDocument/2006/relationships/image" Target="../media/image1.png"/><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3"/>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31" name="Rectangle 7"/>
          <p:cNvSpPr>
            <a:spLocks noChangeArrowheads="1"/>
          </p:cNvSpPr>
          <p:nvPr userDrawn="1"/>
        </p:nvSpPr>
        <p:spPr bwMode="auto">
          <a:xfrm>
            <a:off x="0" y="0"/>
            <a:ext cx="9144000" cy="1066800"/>
          </a:xfrm>
          <a:prstGeom prst="rect">
            <a:avLst/>
          </a:prstGeom>
          <a:solidFill>
            <a:srgbClr val="0056AC"/>
          </a:soli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Rectangle 11"/>
          <p:cNvSpPr>
            <a:spLocks noGrp="1"/>
          </p:cNvSpPr>
          <p:nvPr>
            <p:ph type="title"/>
          </p:nvPr>
        </p:nvSpPr>
        <p:spPr>
          <a:xfrm>
            <a:off x="1143000" y="76200"/>
            <a:ext cx="8001000" cy="914400"/>
          </a:xfrm>
          <a:prstGeom prst="rect">
            <a:avLst/>
          </a:prstGeom>
          <a:noFill/>
          <a:ln w="9525">
            <a:noFill/>
          </a:ln>
        </p:spPr>
        <p:txBody>
          <a:bodyPr anchor="ctr" anchorCtr="0"/>
          <a:p>
            <a:pPr lvl="0"/>
            <a:r>
              <a:rPr lang="zh-CN" altLang="en-US" dirty="0"/>
              <a:t>单击此处编辑母版标题样式</a:t>
            </a:r>
            <a:endParaRPr lang="zh-CN" altLang="en-US" dirty="0"/>
          </a:p>
        </p:txBody>
      </p:sp>
      <p:pic>
        <p:nvPicPr>
          <p:cNvPr id="4" name="图片 3"/>
          <p:cNvPicPr>
            <a:picLocks noChangeAspect="1"/>
          </p:cNvPicPr>
          <p:nvPr userDrawn="1"/>
        </p:nvPicPr>
        <p:blipFill>
          <a:blip r:embed="rId6"/>
          <a:stretch>
            <a:fillRect/>
          </a:stretch>
        </p:blipFill>
        <p:spPr>
          <a:xfrm>
            <a:off x="-17153" y="0"/>
            <a:ext cx="1085223" cy="1066800"/>
          </a:xfrm>
          <a:prstGeom prst="ellipse">
            <a:avLst/>
          </a:prstGeom>
        </p:spPr>
      </p:pic>
      <p:sp>
        <p:nvSpPr>
          <p:cNvPr id="1030" name="Rectangle 12"/>
          <p:cNvSpPr>
            <a:spLocks noChangeArrowheads="1"/>
          </p:cNvSpPr>
          <p:nvPr userDrawn="1"/>
        </p:nvSpPr>
        <p:spPr bwMode="auto">
          <a:xfrm>
            <a:off x="0" y="6629400"/>
            <a:ext cx="9144000" cy="228600"/>
          </a:xfrm>
          <a:prstGeom prst="rect">
            <a:avLst/>
          </a:prstGeom>
          <a:gradFill rotWithShape="1">
            <a:gsLst>
              <a:gs pos="0">
                <a:srgbClr val="0056AC"/>
              </a:gs>
              <a:gs pos="100000">
                <a:schemeClr val="folHlink"/>
              </a:gs>
            </a:gsLst>
            <a:lin ang="0" scaled="1"/>
          </a:gradFill>
          <a:ln w="9525">
            <a:noFill/>
            <a:miter lim="800000"/>
          </a:ln>
        </p:spPr>
        <p:txBody>
          <a:bodyPr wrap="none"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大数据技术原理与应用（第</a:t>
            </a:r>
            <a:r>
              <a:rPr kumimoji="0" lang="en-US" altLang="zh-CN"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3</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版）</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　　　　　</a:t>
            </a:r>
            <a:r>
              <a:rPr kumimoji="0" lang="zh-CN"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湖南</a:t>
            </a:r>
            <a:r>
              <a:rPr kumimoji="0" lang="zh-CN"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科技大学计算机科学与工程学院</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              符开耀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kyfu</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@hnust.edu.cn</a:t>
            </a:r>
            <a:endPar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3"/>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31" name="Rectangle 7"/>
          <p:cNvSpPr>
            <a:spLocks noChangeArrowheads="1"/>
          </p:cNvSpPr>
          <p:nvPr userDrawn="1"/>
        </p:nvSpPr>
        <p:spPr bwMode="auto">
          <a:xfrm>
            <a:off x="0" y="0"/>
            <a:ext cx="9144000" cy="1066800"/>
          </a:xfrm>
          <a:prstGeom prst="rect">
            <a:avLst/>
          </a:prstGeom>
          <a:solidFill>
            <a:srgbClr val="0056AC"/>
          </a:soli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11"/>
          <p:cNvSpPr>
            <a:spLocks noGrp="1"/>
          </p:cNvSpPr>
          <p:nvPr>
            <p:ph type="title"/>
          </p:nvPr>
        </p:nvSpPr>
        <p:spPr>
          <a:xfrm>
            <a:off x="1143000" y="76200"/>
            <a:ext cx="8001000" cy="914400"/>
          </a:xfrm>
          <a:prstGeom prst="rect">
            <a:avLst/>
          </a:prstGeom>
          <a:noFill/>
          <a:ln w="9525">
            <a:noFill/>
          </a:ln>
        </p:spPr>
        <p:txBody>
          <a:bodyPr anchor="ctr" anchorCtr="0"/>
          <a:p>
            <a:pPr lvl="0"/>
            <a:r>
              <a:rPr lang="zh-CN" altLang="en-US" dirty="0"/>
              <a:t>单击此处编辑母版标题样式</a:t>
            </a:r>
            <a:endParaRPr lang="zh-CN" altLang="en-US" dirty="0"/>
          </a:p>
        </p:txBody>
      </p:sp>
      <p:pic>
        <p:nvPicPr>
          <p:cNvPr id="4" name="图片 3"/>
          <p:cNvPicPr>
            <a:picLocks noChangeAspect="1"/>
          </p:cNvPicPr>
          <p:nvPr userDrawn="1"/>
        </p:nvPicPr>
        <p:blipFill>
          <a:blip r:embed="rId6"/>
          <a:stretch>
            <a:fillRect/>
          </a:stretch>
        </p:blipFill>
        <p:spPr>
          <a:xfrm>
            <a:off x="-17153" y="0"/>
            <a:ext cx="1085222" cy="1066800"/>
          </a:xfrm>
          <a:prstGeom prst="ellipse">
            <a:avLst/>
          </a:prstGeom>
        </p:spPr>
      </p:pic>
      <p:sp>
        <p:nvSpPr>
          <p:cNvPr id="1030" name="Rectangle 12"/>
          <p:cNvSpPr>
            <a:spLocks noChangeArrowheads="1"/>
          </p:cNvSpPr>
          <p:nvPr userDrawn="1"/>
        </p:nvSpPr>
        <p:spPr bwMode="auto">
          <a:xfrm>
            <a:off x="0" y="6629400"/>
            <a:ext cx="9144000" cy="228600"/>
          </a:xfrm>
          <a:prstGeom prst="rect">
            <a:avLst/>
          </a:prstGeom>
          <a:gradFill rotWithShape="1">
            <a:gsLst>
              <a:gs pos="0">
                <a:srgbClr val="0056AC"/>
              </a:gs>
              <a:gs pos="100000">
                <a:schemeClr val="folHlink"/>
              </a:gs>
            </a:gsLst>
            <a:lin ang="0" scaled="1"/>
          </a:gradFill>
          <a:ln w="9525">
            <a:noFill/>
            <a:miter lim="800000"/>
          </a:ln>
        </p:spPr>
        <p:txBody>
          <a:bodyPr wrap="none"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大数据技术原理与应用（第</a:t>
            </a:r>
            <a:r>
              <a:rPr kumimoji="0" lang="en-US" altLang="zh-CN"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3</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版）</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　　　　　</a:t>
            </a:r>
            <a:r>
              <a:rPr kumimoji="0" lang="zh-CN"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湖南</a:t>
            </a:r>
            <a:r>
              <a:rPr kumimoji="0" lang="zh-CN"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科技大学计算机科学与工程学院</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              符开耀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kyfu</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@hnust.edu.cn</a:t>
            </a:r>
            <a:endPar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3"/>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31" name="Rectangle 7"/>
          <p:cNvSpPr>
            <a:spLocks noChangeArrowheads="1"/>
          </p:cNvSpPr>
          <p:nvPr userDrawn="1"/>
        </p:nvSpPr>
        <p:spPr bwMode="auto">
          <a:xfrm>
            <a:off x="0" y="0"/>
            <a:ext cx="9144000" cy="1066800"/>
          </a:xfrm>
          <a:prstGeom prst="rect">
            <a:avLst/>
          </a:prstGeom>
          <a:solidFill>
            <a:srgbClr val="0056AC"/>
          </a:soli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11"/>
          <p:cNvSpPr>
            <a:spLocks noGrp="1"/>
          </p:cNvSpPr>
          <p:nvPr>
            <p:ph type="title"/>
          </p:nvPr>
        </p:nvSpPr>
        <p:spPr>
          <a:xfrm>
            <a:off x="1143000" y="76200"/>
            <a:ext cx="8001000" cy="914400"/>
          </a:xfrm>
          <a:prstGeom prst="rect">
            <a:avLst/>
          </a:prstGeom>
          <a:noFill/>
          <a:ln w="9525">
            <a:noFill/>
          </a:ln>
        </p:spPr>
        <p:txBody>
          <a:bodyPr anchor="ctr" anchorCtr="0"/>
          <a:p>
            <a:pPr lvl="0"/>
            <a:r>
              <a:rPr lang="zh-CN" altLang="en-US" dirty="0"/>
              <a:t>单击此处编辑母版标题样式</a:t>
            </a:r>
            <a:endParaRPr lang="zh-CN" altLang="en-US" dirty="0"/>
          </a:p>
        </p:txBody>
      </p:sp>
      <p:pic>
        <p:nvPicPr>
          <p:cNvPr id="4" name="图片 3"/>
          <p:cNvPicPr>
            <a:picLocks noChangeAspect="1"/>
          </p:cNvPicPr>
          <p:nvPr userDrawn="1"/>
        </p:nvPicPr>
        <p:blipFill>
          <a:blip r:embed="rId6"/>
          <a:stretch>
            <a:fillRect/>
          </a:stretch>
        </p:blipFill>
        <p:spPr>
          <a:xfrm>
            <a:off x="-17153" y="0"/>
            <a:ext cx="1085223" cy="1066800"/>
          </a:xfrm>
          <a:prstGeom prst="ellipse">
            <a:avLst/>
          </a:prstGeom>
        </p:spPr>
      </p:pic>
      <p:sp>
        <p:nvSpPr>
          <p:cNvPr id="1030" name="Rectangle 12"/>
          <p:cNvSpPr>
            <a:spLocks noChangeArrowheads="1"/>
          </p:cNvSpPr>
          <p:nvPr userDrawn="1"/>
        </p:nvSpPr>
        <p:spPr bwMode="auto">
          <a:xfrm>
            <a:off x="0" y="6629400"/>
            <a:ext cx="9144000" cy="228600"/>
          </a:xfrm>
          <a:prstGeom prst="rect">
            <a:avLst/>
          </a:prstGeom>
          <a:gradFill rotWithShape="1">
            <a:gsLst>
              <a:gs pos="0">
                <a:srgbClr val="0056AC"/>
              </a:gs>
              <a:gs pos="100000">
                <a:schemeClr val="folHlink"/>
              </a:gs>
            </a:gsLst>
            <a:lin ang="0" scaled="1"/>
          </a:gradFill>
          <a:ln w="9525">
            <a:noFill/>
            <a:miter lim="800000"/>
          </a:ln>
        </p:spPr>
        <p:txBody>
          <a:bodyPr wrap="none"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大数据技术原理与应用（第</a:t>
            </a:r>
            <a:r>
              <a:rPr kumimoji="0" lang="en-US" altLang="zh-CN"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3</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版）</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　　　　　</a:t>
            </a:r>
            <a:r>
              <a:rPr kumimoji="0" lang="zh-CN"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湖南</a:t>
            </a:r>
            <a:r>
              <a:rPr kumimoji="0" lang="zh-CN"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科技大学计算机科学与工程学院</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              符开耀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kyfu</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@hnust.edu.cn</a:t>
            </a:r>
            <a:endPar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p:nvPr/>
        </p:nvSpPr>
        <p:spPr>
          <a:xfrm>
            <a:off x="0" y="0"/>
            <a:ext cx="9144000" cy="2133600"/>
          </a:xfrm>
          <a:prstGeom prst="rect">
            <a:avLst/>
          </a:prstGeom>
          <a:solidFill>
            <a:srgbClr val="0056AC"/>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122" name="Rectangle 6"/>
          <p:cNvSpPr>
            <a:spLocks noGrp="1"/>
          </p:cNvSpPr>
          <p:nvPr>
            <p:ph type="title"/>
          </p:nvPr>
        </p:nvSpPr>
        <p:spPr>
          <a:xfrm>
            <a:off x="533400" y="2362200"/>
            <a:ext cx="8229600" cy="1371600"/>
          </a:xfrm>
        </p:spPr>
        <p:txBody>
          <a:bodyPr vert="horz" wrap="square" lIns="91440" tIns="45720" rIns="91440" bIns="45720" anchor="ctr" anchorCtr="0"/>
          <a:p>
            <a:pPr algn="ctr" eaLnBrk="1" hangingPunct="1"/>
            <a:br>
              <a:rPr lang="en-US" altLang="zh-CN" sz="2800" b="1" dirty="0">
                <a:solidFill>
                  <a:schemeClr val="tx1"/>
                </a:solidFill>
              </a:rPr>
            </a:br>
            <a:r>
              <a:rPr lang="zh-CN" altLang="en-US" sz="3600" b="1" dirty="0">
                <a:solidFill>
                  <a:schemeClr val="tx1"/>
                </a:solidFill>
              </a:rPr>
              <a:t>第</a:t>
            </a:r>
            <a:r>
              <a:rPr lang="en-US" altLang="zh-CN" sz="3600" b="1" dirty="0">
                <a:solidFill>
                  <a:schemeClr val="tx1"/>
                </a:solidFill>
              </a:rPr>
              <a:t>2</a:t>
            </a:r>
            <a:r>
              <a:rPr lang="zh-CN" altLang="en-US" sz="3600" b="1" dirty="0">
                <a:solidFill>
                  <a:schemeClr val="tx1"/>
                </a:solidFill>
              </a:rPr>
              <a:t>章 大数据处理架构</a:t>
            </a:r>
            <a:r>
              <a:rPr lang="en-US" altLang="zh-CN" sz="3600" b="1" dirty="0">
                <a:solidFill>
                  <a:schemeClr val="tx1"/>
                </a:solidFill>
              </a:rPr>
              <a:t>Hadoop</a:t>
            </a:r>
            <a:br>
              <a:rPr lang="en-US" altLang="zh-CN" sz="2800" b="1" dirty="0">
                <a:solidFill>
                  <a:schemeClr val="tx1"/>
                </a:solidFill>
              </a:rPr>
            </a:br>
            <a:r>
              <a:rPr lang="zh-CN" altLang="en-US" sz="2800" dirty="0">
                <a:solidFill>
                  <a:schemeClr val="tx1"/>
                </a:solidFill>
              </a:rPr>
              <a:t> </a:t>
            </a:r>
            <a:endParaRPr lang="zh-CN" altLang="en-US" sz="2800" dirty="0">
              <a:solidFill>
                <a:schemeClr val="tx1"/>
              </a:solidFill>
            </a:endParaRPr>
          </a:p>
        </p:txBody>
      </p:sp>
      <p:sp>
        <p:nvSpPr>
          <p:cNvPr id="5123" name="Oval 7"/>
          <p:cNvSpPr/>
          <p:nvPr/>
        </p:nvSpPr>
        <p:spPr>
          <a:xfrm>
            <a:off x="1447800" y="304800"/>
            <a:ext cx="990600" cy="1600200"/>
          </a:xfrm>
          <a:prstGeom prst="ellipse">
            <a:avLst/>
          </a:prstGeom>
          <a:noFill/>
          <a:ln w="9525">
            <a:noFill/>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124" name="AutoShape 8"/>
          <p:cNvSpPr/>
          <p:nvPr/>
        </p:nvSpPr>
        <p:spPr>
          <a:xfrm>
            <a:off x="609600" y="-80962"/>
            <a:ext cx="990600" cy="2286000"/>
          </a:xfrm>
          <a:custGeom>
            <a:avLst/>
            <a:gdLst/>
            <a:ahLst/>
            <a:cxnLst>
              <a:cxn ang="17694720">
                <a:pos x="2147483647" y="0"/>
              </a:cxn>
              <a:cxn ang="11796480">
                <a:pos x="0" y="2147483647"/>
              </a:cxn>
              <a:cxn ang="5898240">
                <a:pos x="2147483647" y="2147483647"/>
              </a:cxn>
              <a:cxn ang="0">
                <a:pos x="2147483647" y="2147483647"/>
              </a:cxn>
            </a:cxnLst>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bg1"/>
          </a:solidFill>
          <a:ln w="9525">
            <a:noFill/>
          </a:ln>
        </p:spPr>
        <p:txBody>
          <a:bodyPr/>
          <a:p>
            <a:endParaRPr lang="zh-CN" altLang="en-US"/>
          </a:p>
        </p:txBody>
      </p:sp>
      <p:sp>
        <p:nvSpPr>
          <p:cNvPr id="5125" name="Rectangle 9"/>
          <p:cNvSpPr/>
          <p:nvPr/>
        </p:nvSpPr>
        <p:spPr>
          <a:xfrm>
            <a:off x="0" y="2133600"/>
            <a:ext cx="9144000" cy="152400"/>
          </a:xfrm>
          <a:prstGeom prst="rect">
            <a:avLst/>
          </a:prstGeom>
          <a:gradFill rotWithShape="1">
            <a:gsLst>
              <a:gs pos="0">
                <a:schemeClr val="bg1"/>
              </a:gs>
              <a:gs pos="100000">
                <a:srgbClr val="C0C0C0"/>
              </a:gs>
            </a:gsLst>
            <a:lin ang="0" scaled="1"/>
            <a:tileRect/>
          </a:gradFill>
          <a:ln w="9525">
            <a:noFill/>
          </a:ln>
        </p:spPr>
        <p:txBody>
          <a:bodyPr wrap="none" anchor="ctr" anchorCtr="0"/>
          <a:p>
            <a:endParaRPr lang="zh-CN" altLang="en-US" dirty="0">
              <a:latin typeface="Arial" panose="020B0604020202020204" pitchFamily="34" charset="0"/>
              <a:ea typeface="宋体" panose="02010600030101010101" pitchFamily="2" charset="-122"/>
            </a:endParaRPr>
          </a:p>
        </p:txBody>
      </p:sp>
      <p:pic>
        <p:nvPicPr>
          <p:cNvPr id="5126" name="Picture 10" descr="arrow"/>
          <p:cNvPicPr>
            <a:picLocks noChangeAspect="1"/>
          </p:cNvPicPr>
          <p:nvPr/>
        </p:nvPicPr>
        <p:blipFill>
          <a:blip r:embed="rId1"/>
          <a:stretch>
            <a:fillRect/>
          </a:stretch>
        </p:blipFill>
        <p:spPr>
          <a:xfrm>
            <a:off x="7391400" y="4738688"/>
            <a:ext cx="200025" cy="114300"/>
          </a:xfrm>
          <a:prstGeom prst="rect">
            <a:avLst/>
          </a:prstGeom>
          <a:noFill/>
          <a:ln w="9525">
            <a:noFill/>
          </a:ln>
        </p:spPr>
      </p:pic>
      <p:sp>
        <p:nvSpPr>
          <p:cNvPr id="5127" name="Text Box 12"/>
          <p:cNvSpPr txBox="1"/>
          <p:nvPr/>
        </p:nvSpPr>
        <p:spPr>
          <a:xfrm>
            <a:off x="1600200" y="838200"/>
            <a:ext cx="7315200" cy="584200"/>
          </a:xfrm>
          <a:prstGeom prst="rect">
            <a:avLst/>
          </a:prstGeom>
          <a:noFill/>
          <a:ln w="9525">
            <a:noFill/>
          </a:ln>
        </p:spPr>
        <p:txBody>
          <a:bodyPr wrap="square" anchor="t" anchorCtr="0">
            <a:spAutoFit/>
          </a:bodyPr>
          <a:p>
            <a:pPr algn="ctr">
              <a:spcBef>
                <a:spcPct val="50000"/>
              </a:spcBef>
            </a:pPr>
            <a:r>
              <a:rPr lang="en-US" altLang="zh-CN" sz="3200" b="1" dirty="0">
                <a:solidFill>
                  <a:schemeClr val="bg1"/>
                </a:solidFill>
                <a:latin typeface="Times New Roman" panose="02020603050405020304" pitchFamily="18" charset="0"/>
                <a:ea typeface="宋体" panose="02010600030101010101" pitchFamily="2" charset="-122"/>
              </a:rPr>
              <a:t>《</a:t>
            </a:r>
            <a:r>
              <a:rPr lang="zh-CN" altLang="en-US" sz="3200" b="1" dirty="0">
                <a:solidFill>
                  <a:schemeClr val="bg1"/>
                </a:solidFill>
                <a:latin typeface="Times New Roman" panose="02020603050405020304" pitchFamily="18" charset="0"/>
                <a:ea typeface="宋体" panose="02010600030101010101" pitchFamily="2" charset="-122"/>
              </a:rPr>
              <a:t>大数据技术原理与应用（第</a:t>
            </a:r>
            <a:r>
              <a:rPr lang="en-US" altLang="zh-CN" sz="3200" b="1" dirty="0">
                <a:solidFill>
                  <a:schemeClr val="bg1"/>
                </a:solidFill>
                <a:latin typeface="Times New Roman" panose="02020603050405020304" pitchFamily="18" charset="0"/>
                <a:ea typeface="宋体" panose="02010600030101010101" pitchFamily="2" charset="-122"/>
              </a:rPr>
              <a:t>3</a:t>
            </a:r>
            <a:r>
              <a:rPr lang="zh-CN" altLang="en-US" sz="3200" b="1" dirty="0">
                <a:solidFill>
                  <a:schemeClr val="bg1"/>
                </a:solidFill>
                <a:latin typeface="Times New Roman" panose="02020603050405020304" pitchFamily="18" charset="0"/>
                <a:ea typeface="宋体" panose="02010600030101010101" pitchFamily="2" charset="-122"/>
              </a:rPr>
              <a:t>版）</a:t>
            </a:r>
            <a:r>
              <a:rPr lang="en-US" altLang="zh-CN" sz="3200" dirty="0">
                <a:solidFill>
                  <a:schemeClr val="bg1"/>
                </a:solidFill>
                <a:latin typeface="Times New Roman" panose="02020603050405020304" pitchFamily="18" charset="0"/>
                <a:ea typeface="宋体" panose="02010600030101010101" pitchFamily="2" charset="-122"/>
              </a:rPr>
              <a:t>》</a:t>
            </a:r>
            <a:endParaRPr lang="en-US" altLang="zh-CN" sz="3200" dirty="0">
              <a:solidFill>
                <a:schemeClr val="bg1"/>
              </a:solidFill>
              <a:latin typeface="Times New Roman" panose="02020603050405020304" pitchFamily="18" charset="0"/>
              <a:ea typeface="宋体" panose="02010600030101010101" pitchFamily="2" charset="-122"/>
            </a:endParaRPr>
          </a:p>
        </p:txBody>
      </p:sp>
      <p:sp>
        <p:nvSpPr>
          <p:cNvPr id="5128" name="Text Box 5"/>
          <p:cNvSpPr txBox="1"/>
          <p:nvPr/>
        </p:nvSpPr>
        <p:spPr>
          <a:xfrm>
            <a:off x="2005013" y="3965575"/>
            <a:ext cx="5286375" cy="1568450"/>
          </a:xfrm>
          <a:prstGeom prst="rect">
            <a:avLst/>
          </a:prstGeom>
          <a:noFill/>
          <a:ln w="9525">
            <a:noFill/>
          </a:ln>
        </p:spPr>
        <p:txBody>
          <a:bodyPr wrap="square" anchor="t" anchorCtr="0">
            <a:spAutoFit/>
          </a:bodyPr>
          <a:p>
            <a:pPr algn="r">
              <a:spcBef>
                <a:spcPct val="50000"/>
              </a:spcBef>
            </a:pPr>
            <a:r>
              <a:rPr lang="zh-CN" altLang="en-US" sz="2400" b="1" dirty="0">
                <a:latin typeface="Arial" panose="020B0604020202020204" pitchFamily="34" charset="0"/>
                <a:ea typeface="宋体" panose="02010600030101010101" pitchFamily="2" charset="-122"/>
              </a:rPr>
              <a:t>符开耀</a:t>
            </a:r>
            <a:endParaRPr lang="zh-CN" altLang="en-US" sz="2400" b="1" dirty="0">
              <a:latin typeface="Arial" panose="020B0604020202020204" pitchFamily="34" charset="0"/>
              <a:ea typeface="宋体" panose="02010600030101010101" pitchFamily="2" charset="-122"/>
            </a:endParaRPr>
          </a:p>
          <a:p>
            <a:pPr algn="r">
              <a:spcBef>
                <a:spcPct val="50000"/>
              </a:spcBef>
            </a:pPr>
            <a:r>
              <a:rPr lang="zh-CN" altLang="en-US" sz="2400" b="1" dirty="0">
                <a:latin typeface="Arial" panose="020B0604020202020204" pitchFamily="34" charset="0"/>
                <a:ea typeface="宋体" panose="02010600030101010101" pitchFamily="2" charset="-122"/>
              </a:rPr>
              <a:t>湖南科技大学计算机科学与工程学院</a:t>
            </a:r>
            <a:endParaRPr lang="zh-CN" altLang="en-US" sz="2400" b="1" dirty="0">
              <a:latin typeface="Arial" panose="020B0604020202020204" pitchFamily="34" charset="0"/>
              <a:ea typeface="宋体" panose="02010600030101010101" pitchFamily="2" charset="-122"/>
            </a:endParaRPr>
          </a:p>
          <a:p>
            <a:pPr algn="r">
              <a:spcBef>
                <a:spcPct val="50000"/>
              </a:spcBef>
            </a:pPr>
            <a:r>
              <a:rPr lang="en-US" altLang="zh-CN" sz="2400" b="1" dirty="0">
                <a:latin typeface="Arial" panose="020B0604020202020204" pitchFamily="34" charset="0"/>
                <a:ea typeface="宋体" panose="02010600030101010101" pitchFamily="2" charset="-122"/>
              </a:rPr>
              <a:t>E-mail: kyfu@hnust.edu.cn</a:t>
            </a:r>
            <a:endParaRPr lang="en-US" altLang="zh-CN" sz="2400" b="1" dirty="0">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2"/>
          <p:cNvSpPr>
            <a:spLocks noGrp="1"/>
          </p:cNvSpPr>
          <p:nvPr>
            <p:ph type="title" idx="10"/>
          </p:nvPr>
        </p:nvSpPr>
        <p:spPr/>
        <p:txBody>
          <a:bodyPr vert="horz" wrap="square" lIns="91440" tIns="45720" rIns="91440" bIns="45720" anchor="ctr" anchorCtr="0"/>
          <a:p>
            <a:r>
              <a:rPr lang="en-US" altLang="zh-CN" dirty="0"/>
              <a:t>2.1.4 Hadoop</a:t>
            </a:r>
            <a:r>
              <a:rPr lang="zh-CN" altLang="en-US" dirty="0"/>
              <a:t>的应用现状</a:t>
            </a:r>
            <a:endParaRPr lang="zh-CN" altLang="en-US" dirty="0"/>
          </a:p>
        </p:txBody>
      </p:sp>
      <p:pic>
        <p:nvPicPr>
          <p:cNvPr id="16386" name="Picture 2"/>
          <p:cNvPicPr>
            <a:picLocks noChangeAspect="1"/>
          </p:cNvPicPr>
          <p:nvPr/>
        </p:nvPicPr>
        <p:blipFill>
          <a:blip r:embed="rId1"/>
          <a:srcRect t="11998"/>
          <a:stretch>
            <a:fillRect/>
          </a:stretch>
        </p:blipFill>
        <p:spPr>
          <a:xfrm>
            <a:off x="189865" y="1280160"/>
            <a:ext cx="8681720" cy="4944745"/>
          </a:xfrm>
          <a:prstGeom prst="rect">
            <a:avLst/>
          </a:prstGeom>
          <a:noFill/>
          <a:ln w="9525">
            <a:noFill/>
          </a:ln>
        </p:spPr>
      </p:pic>
      <p:sp>
        <p:nvSpPr>
          <p:cNvPr id="16387" name="TextBox 4"/>
          <p:cNvSpPr txBox="1"/>
          <p:nvPr/>
        </p:nvSpPr>
        <p:spPr>
          <a:xfrm>
            <a:off x="2895600" y="1069340"/>
            <a:ext cx="4071938" cy="460375"/>
          </a:xfrm>
          <a:prstGeom prst="rect">
            <a:avLst/>
          </a:prstGeom>
          <a:noFill/>
          <a:ln w="9525">
            <a:noFill/>
          </a:ln>
        </p:spPr>
        <p:txBody>
          <a:bodyPr wrap="none" anchor="t" anchorCtr="0">
            <a:spAutoFit/>
          </a:bodyPr>
          <a:p>
            <a:r>
              <a:rPr lang="en-US" altLang="zh-CN" sz="2400" b="1" dirty="0">
                <a:latin typeface="Arial" panose="020B0604020202020204" pitchFamily="34" charset="0"/>
                <a:ea typeface="宋体" panose="02010600030101010101" pitchFamily="2" charset="-122"/>
              </a:rPr>
              <a:t>Hadoop</a:t>
            </a:r>
            <a:r>
              <a:rPr lang="zh-CN" altLang="en-US" sz="2400" b="1" dirty="0">
                <a:latin typeface="Arial" panose="020B0604020202020204" pitchFamily="34" charset="0"/>
                <a:ea typeface="宋体" panose="02010600030101010101" pitchFamily="2" charset="-122"/>
              </a:rPr>
              <a:t>在企业中的应用架构</a:t>
            </a:r>
            <a:endParaRPr lang="zh-CN" altLang="en-US" sz="2400" b="1" dirty="0">
              <a:latin typeface="Arial" panose="020B0604020202020204" pitchFamily="34"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2"/>
          <p:cNvSpPr>
            <a:spLocks noGrp="1"/>
          </p:cNvSpPr>
          <p:nvPr>
            <p:ph type="title" idx="10"/>
          </p:nvPr>
        </p:nvSpPr>
        <p:spPr/>
        <p:txBody>
          <a:bodyPr vert="horz" wrap="square" lIns="91440" tIns="45720" rIns="91440" bIns="45720" anchor="ctr" anchorCtr="0"/>
          <a:p>
            <a:r>
              <a:rPr lang="en-US" altLang="zh-CN" dirty="0"/>
              <a:t>2.1.5 Hadoop</a:t>
            </a:r>
            <a:r>
              <a:rPr lang="zh-CN" altLang="en-US" dirty="0"/>
              <a:t>的版本</a:t>
            </a:r>
            <a:endParaRPr lang="zh-CN" altLang="en-US" dirty="0"/>
          </a:p>
        </p:txBody>
      </p:sp>
      <p:sp>
        <p:nvSpPr>
          <p:cNvPr id="16386" name="矩形 3"/>
          <p:cNvSpPr/>
          <p:nvPr/>
        </p:nvSpPr>
        <p:spPr>
          <a:xfrm>
            <a:off x="155575" y="1220788"/>
            <a:ext cx="8753475" cy="5262245"/>
          </a:xfrm>
          <a:prstGeom prst="rect">
            <a:avLst/>
          </a:prstGeom>
          <a:noFill/>
          <a:ln w="9525">
            <a:noFill/>
          </a:ln>
        </p:spPr>
        <p:txBody>
          <a:bodyPr wrap="square" anchor="t" anchorCtr="0">
            <a:spAutoFit/>
          </a:bodyPr>
          <a:p>
            <a:pPr algn="just">
              <a:buFont typeface="Wingdings" panose="05000000000000000000" charset="0"/>
            </a:pPr>
            <a:r>
              <a:rPr lang="en-US" altLang="zh-CN" sz="2800" b="1" strike="noStrike" noProof="1" dirty="0">
                <a:latin typeface="Arial" panose="020B0604020202020204" pitchFamily="34" charset="0"/>
                <a:ea typeface="宋体" panose="02010600030101010101" pitchFamily="2" charset="-122"/>
                <a:cs typeface="+mn-cs"/>
              </a:rPr>
              <a:t>         </a:t>
            </a:r>
            <a:r>
              <a:rPr lang="en-US" altLang="zh-CN" sz="2800" b="1" strike="noStrike" noProof="1" dirty="0">
                <a:solidFill>
                  <a:schemeClr val="tx1"/>
                </a:solidFill>
                <a:latin typeface="微软雅黑" panose="020B0503020204020204" charset="-122"/>
                <a:ea typeface="微软雅黑" panose="020B0503020204020204" charset="-122"/>
                <a:cs typeface="微软雅黑" panose="020B0503020204020204" charset="-122"/>
              </a:rPr>
              <a:t>Apache Hadoop</a:t>
            </a:r>
            <a:r>
              <a:rPr lang="zh-CN" altLang="en-US" sz="2800" b="1" strike="noStrike" noProof="1" dirty="0">
                <a:solidFill>
                  <a:schemeClr val="tx1"/>
                </a:solidFill>
                <a:latin typeface="微软雅黑" panose="020B0503020204020204" charset="-122"/>
                <a:ea typeface="微软雅黑" panose="020B0503020204020204" charset="-122"/>
                <a:cs typeface="微软雅黑" panose="020B0503020204020204" charset="-122"/>
              </a:rPr>
              <a:t>版本分为</a:t>
            </a:r>
            <a:r>
              <a:rPr lang="zh-CN" altLang="en-US" sz="2800" b="1" strike="noStrike" noProof="1" dirty="0">
                <a:solidFill>
                  <a:srgbClr val="FF0000"/>
                </a:solidFill>
                <a:latin typeface="微软雅黑" panose="020B0503020204020204" charset="-122"/>
                <a:ea typeface="微软雅黑" panose="020B0503020204020204" charset="-122"/>
                <a:cs typeface="微软雅黑" panose="020B0503020204020204" charset="-122"/>
              </a:rPr>
              <a:t>三代</a:t>
            </a:r>
            <a:r>
              <a:rPr lang="zh-CN" altLang="en-US" sz="2800" b="1" strike="noStrike" noProof="1" dirty="0">
                <a:solidFill>
                  <a:schemeClr val="tx1"/>
                </a:solidFill>
                <a:latin typeface="微软雅黑" panose="020B0503020204020204" charset="-122"/>
                <a:ea typeface="微软雅黑" panose="020B0503020204020204" charset="-122"/>
                <a:cs typeface="微软雅黑" panose="020B0503020204020204" charset="-122"/>
              </a:rPr>
              <a:t>，分别是</a:t>
            </a:r>
            <a:r>
              <a:rPr lang="en-US" altLang="zh-CN" sz="2800" b="1" strike="noStrike" noProof="1" dirty="0">
                <a:solidFill>
                  <a:srgbClr val="FF0000"/>
                </a:solidFill>
                <a:latin typeface="微软雅黑" panose="020B0503020204020204" charset="-122"/>
                <a:ea typeface="微软雅黑" panose="020B0503020204020204" charset="-122"/>
                <a:cs typeface="微软雅黑" panose="020B0503020204020204" charset="-122"/>
              </a:rPr>
              <a:t>Hadoop 1.0</a:t>
            </a:r>
            <a:r>
              <a:rPr lang="zh-CN" altLang="en-US" sz="2800" b="1" strike="noStrike" noProof="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800" b="1" strike="noStrike" noProof="1" dirty="0">
                <a:solidFill>
                  <a:srgbClr val="FF0000"/>
                </a:solidFill>
                <a:latin typeface="微软雅黑" panose="020B0503020204020204" charset="-122"/>
                <a:ea typeface="微软雅黑" panose="020B0503020204020204" charset="-122"/>
                <a:cs typeface="微软雅黑" panose="020B0503020204020204" charset="-122"/>
              </a:rPr>
              <a:t>Hadoop 2.0</a:t>
            </a:r>
            <a:r>
              <a:rPr lang="zh-CN" altLang="en-US" sz="2800" b="1" strike="noStrike" noProof="1" dirty="0">
                <a:solidFill>
                  <a:srgbClr val="FF0000"/>
                </a:solidFill>
                <a:latin typeface="微软雅黑" panose="020B0503020204020204" charset="-122"/>
                <a:ea typeface="微软雅黑" panose="020B0503020204020204" charset="-122"/>
                <a:cs typeface="微软雅黑" panose="020B0503020204020204" charset="-122"/>
              </a:rPr>
              <a:t>和</a:t>
            </a:r>
            <a:r>
              <a:rPr lang="en-US" altLang="zh-CN" sz="2800" b="1" strike="noStrike" noProof="1" dirty="0">
                <a:solidFill>
                  <a:srgbClr val="FF0000"/>
                </a:solidFill>
                <a:latin typeface="微软雅黑" panose="020B0503020204020204" charset="-122"/>
                <a:ea typeface="微软雅黑" panose="020B0503020204020204" charset="-122"/>
                <a:cs typeface="微软雅黑" panose="020B0503020204020204" charset="-122"/>
                <a:sym typeface="+mn-ea"/>
              </a:rPr>
              <a:t>Hadoop 3.0</a:t>
            </a:r>
            <a:r>
              <a:rPr lang="zh-CN" altLang="en-US" sz="2800" b="1" strike="noStrike" noProof="1" dirty="0">
                <a:solidFill>
                  <a:srgbClr val="FF0000"/>
                </a:solidFill>
                <a:latin typeface="微软雅黑" panose="020B0503020204020204" charset="-122"/>
                <a:ea typeface="微软雅黑" panose="020B0503020204020204" charset="-122"/>
                <a:cs typeface="微软雅黑" panose="020B0503020204020204" charset="-122"/>
              </a:rPr>
              <a:t>。</a:t>
            </a:r>
            <a:endParaRPr lang="en-US" altLang="zh-CN" sz="2800" b="1" strike="noStrike" noProof="1" dirty="0">
              <a:latin typeface="Arial" panose="020B0604020202020204" pitchFamily="34" charset="0"/>
              <a:ea typeface="宋体" panose="02010600030101010101" pitchFamily="2" charset="-122"/>
            </a:endParaRPr>
          </a:p>
          <a:p>
            <a:pPr marL="457200" indent="-457200" algn="just" fontAlgn="base">
              <a:buFont typeface="Wingdings" panose="05000000000000000000" charset="0"/>
              <a:buChar char="l"/>
            </a:pPr>
            <a:r>
              <a:rPr lang="zh-CN" altLang="en-US" sz="2800" b="1" strike="noStrike" noProof="1" dirty="0">
                <a:latin typeface="Arial" panose="020B0604020202020204" pitchFamily="34" charset="0"/>
                <a:ea typeface="宋体" panose="02010600030101010101" pitchFamily="2" charset="-122"/>
                <a:cs typeface="+mn-cs"/>
              </a:rPr>
              <a:t>第一代</a:t>
            </a:r>
            <a:r>
              <a:rPr lang="en-US" altLang="zh-CN" sz="2800" b="1" strike="noStrike" noProof="1" dirty="0">
                <a:latin typeface="Arial" panose="020B0604020202020204" pitchFamily="34" charset="0"/>
                <a:ea typeface="宋体" panose="02010600030101010101" pitchFamily="2" charset="-122"/>
                <a:cs typeface="+mn-cs"/>
              </a:rPr>
              <a:t>Hadoop</a:t>
            </a:r>
            <a:r>
              <a:rPr lang="zh-CN" altLang="en-US" sz="2800" b="1" strike="noStrike" noProof="1" dirty="0">
                <a:latin typeface="Arial" panose="020B0604020202020204" pitchFamily="34" charset="0"/>
                <a:ea typeface="宋体" panose="02010600030101010101" pitchFamily="2" charset="-122"/>
                <a:cs typeface="+mn-cs"/>
              </a:rPr>
              <a:t>包含三个大版本，分别是</a:t>
            </a:r>
            <a:r>
              <a:rPr lang="en-US" altLang="zh-CN" sz="2800" b="1" strike="noStrike" noProof="1" dirty="0">
                <a:latin typeface="Arial" panose="020B0604020202020204" pitchFamily="34" charset="0"/>
                <a:ea typeface="宋体" panose="02010600030101010101" pitchFamily="2" charset="-122"/>
                <a:cs typeface="+mn-cs"/>
              </a:rPr>
              <a:t>0.20.x</a:t>
            </a:r>
            <a:r>
              <a:rPr lang="zh-CN" altLang="en-US" sz="2800" b="1" strike="noStrike" noProof="1" dirty="0">
                <a:latin typeface="Arial" panose="020B0604020202020204" pitchFamily="34" charset="0"/>
                <a:ea typeface="宋体" panose="02010600030101010101" pitchFamily="2" charset="-122"/>
                <a:cs typeface="+mn-cs"/>
              </a:rPr>
              <a:t>，</a:t>
            </a:r>
            <a:r>
              <a:rPr lang="en-US" altLang="zh-CN" sz="2800" b="1" strike="noStrike" noProof="1" dirty="0">
                <a:latin typeface="Arial" panose="020B0604020202020204" pitchFamily="34" charset="0"/>
                <a:ea typeface="宋体" panose="02010600030101010101" pitchFamily="2" charset="-122"/>
                <a:cs typeface="+mn-cs"/>
              </a:rPr>
              <a:t>0.21.x</a:t>
            </a:r>
            <a:r>
              <a:rPr lang="zh-CN" altLang="en-US" sz="2800" b="1" strike="noStrike" noProof="1" dirty="0">
                <a:latin typeface="Arial" panose="020B0604020202020204" pitchFamily="34" charset="0"/>
                <a:ea typeface="宋体" panose="02010600030101010101" pitchFamily="2" charset="-122"/>
                <a:cs typeface="+mn-cs"/>
              </a:rPr>
              <a:t>和</a:t>
            </a:r>
            <a:r>
              <a:rPr lang="en-US" altLang="zh-CN" sz="2800" b="1" strike="noStrike" noProof="1" dirty="0">
                <a:latin typeface="Arial" panose="020B0604020202020204" pitchFamily="34" charset="0"/>
                <a:ea typeface="宋体" panose="02010600030101010101" pitchFamily="2" charset="-122"/>
                <a:cs typeface="+mn-cs"/>
              </a:rPr>
              <a:t>0.22.x</a:t>
            </a:r>
            <a:r>
              <a:rPr lang="zh-CN" altLang="en-US" sz="2800" b="1" strike="noStrike" noProof="1" dirty="0">
                <a:latin typeface="Arial" panose="020B0604020202020204" pitchFamily="34" charset="0"/>
                <a:ea typeface="宋体" panose="02010600030101010101" pitchFamily="2" charset="-122"/>
                <a:cs typeface="+mn-cs"/>
              </a:rPr>
              <a:t>，其中，</a:t>
            </a:r>
            <a:r>
              <a:rPr lang="en-US" altLang="zh-CN" sz="2800" b="1" strike="noStrike" noProof="1" dirty="0">
                <a:latin typeface="Arial" panose="020B0604020202020204" pitchFamily="34" charset="0"/>
                <a:ea typeface="宋体" panose="02010600030101010101" pitchFamily="2" charset="-122"/>
                <a:cs typeface="+mn-cs"/>
              </a:rPr>
              <a:t>0.20.x</a:t>
            </a:r>
            <a:r>
              <a:rPr lang="zh-CN" altLang="en-US" sz="2800" b="1" strike="noStrike" noProof="1" dirty="0">
                <a:latin typeface="Arial" panose="020B0604020202020204" pitchFamily="34" charset="0"/>
                <a:ea typeface="宋体" panose="02010600030101010101" pitchFamily="2" charset="-122"/>
                <a:cs typeface="+mn-cs"/>
              </a:rPr>
              <a:t>最后演化成</a:t>
            </a:r>
            <a:r>
              <a:rPr lang="en-US" altLang="zh-CN" sz="2800" b="1" strike="noStrike" noProof="1" dirty="0">
                <a:latin typeface="Arial" panose="020B0604020202020204" pitchFamily="34" charset="0"/>
                <a:ea typeface="宋体" panose="02010600030101010101" pitchFamily="2" charset="-122"/>
                <a:cs typeface="+mn-cs"/>
              </a:rPr>
              <a:t>1.0.x</a:t>
            </a:r>
            <a:r>
              <a:rPr lang="zh-CN" altLang="en-US" sz="2800" b="1" strike="noStrike" noProof="1" dirty="0">
                <a:latin typeface="Arial" panose="020B0604020202020204" pitchFamily="34" charset="0"/>
                <a:ea typeface="宋体" panose="02010600030101010101" pitchFamily="2" charset="-122"/>
                <a:cs typeface="+mn-cs"/>
              </a:rPr>
              <a:t>，变成了稳定版，而</a:t>
            </a:r>
            <a:r>
              <a:rPr lang="en-US" altLang="zh-CN" sz="2800" b="1" strike="noStrike" noProof="1" dirty="0">
                <a:latin typeface="Arial" panose="020B0604020202020204" pitchFamily="34" charset="0"/>
                <a:ea typeface="宋体" panose="02010600030101010101" pitchFamily="2" charset="-122"/>
                <a:cs typeface="+mn-cs"/>
              </a:rPr>
              <a:t>0.21.x</a:t>
            </a:r>
            <a:r>
              <a:rPr lang="zh-CN" altLang="en-US" sz="2800" b="1" strike="noStrike" noProof="1" dirty="0">
                <a:latin typeface="Arial" panose="020B0604020202020204" pitchFamily="34" charset="0"/>
                <a:ea typeface="宋体" panose="02010600030101010101" pitchFamily="2" charset="-122"/>
                <a:cs typeface="+mn-cs"/>
              </a:rPr>
              <a:t>和</a:t>
            </a:r>
            <a:r>
              <a:rPr lang="en-US" altLang="zh-CN" sz="2800" b="1" strike="noStrike" noProof="1" dirty="0">
                <a:latin typeface="Arial" panose="020B0604020202020204" pitchFamily="34" charset="0"/>
                <a:ea typeface="宋体" panose="02010600030101010101" pitchFamily="2" charset="-122"/>
                <a:cs typeface="+mn-cs"/>
              </a:rPr>
              <a:t>0.22.x</a:t>
            </a:r>
            <a:r>
              <a:rPr lang="zh-CN" altLang="en-US" sz="2800" b="1" strike="noStrike" noProof="1" dirty="0">
                <a:latin typeface="Arial" panose="020B0604020202020204" pitchFamily="34" charset="0"/>
                <a:ea typeface="宋体" panose="02010600030101010101" pitchFamily="2" charset="-122"/>
                <a:cs typeface="+mn-cs"/>
              </a:rPr>
              <a:t>则增加了</a:t>
            </a:r>
            <a:r>
              <a:rPr lang="en-US" altLang="zh-CN" sz="2800" b="1" strike="noStrike" noProof="1" dirty="0">
                <a:latin typeface="Arial" panose="020B0604020202020204" pitchFamily="34" charset="0"/>
                <a:ea typeface="宋体" panose="02010600030101010101" pitchFamily="2" charset="-122"/>
                <a:cs typeface="+mn-cs"/>
              </a:rPr>
              <a:t>NameNode HA</a:t>
            </a:r>
            <a:r>
              <a:rPr lang="zh-CN" altLang="en-US" sz="2800" b="1" strike="noStrike" noProof="1" dirty="0">
                <a:latin typeface="Arial" panose="020B0604020202020204" pitchFamily="34" charset="0"/>
                <a:ea typeface="宋体" panose="02010600030101010101" pitchFamily="2" charset="-122"/>
                <a:cs typeface="+mn-cs"/>
              </a:rPr>
              <a:t>等新的重大特性。</a:t>
            </a:r>
            <a:endParaRPr lang="en-US" altLang="zh-CN" sz="2800" b="1" strike="noStrike" noProof="1" dirty="0">
              <a:latin typeface="Arial" panose="020B0604020202020204" pitchFamily="34" charset="0"/>
              <a:ea typeface="宋体" panose="02010600030101010101" pitchFamily="2" charset="-122"/>
            </a:endParaRPr>
          </a:p>
          <a:p>
            <a:pPr marL="457200" indent="-457200" algn="just" fontAlgn="base">
              <a:buFont typeface="Wingdings" panose="05000000000000000000" charset="0"/>
              <a:buChar char="l"/>
            </a:pPr>
            <a:r>
              <a:rPr lang="zh-CN" altLang="en-US" sz="2800" b="1" strike="noStrike" noProof="1" dirty="0">
                <a:latin typeface="Arial" panose="020B0604020202020204" pitchFamily="34" charset="0"/>
                <a:ea typeface="宋体" panose="02010600030101010101" pitchFamily="2" charset="-122"/>
                <a:cs typeface="+mn-cs"/>
              </a:rPr>
              <a:t>第二代</a:t>
            </a:r>
            <a:r>
              <a:rPr lang="en-US" altLang="zh-CN" sz="2800" b="1" strike="noStrike" noProof="1" dirty="0">
                <a:latin typeface="Arial" panose="020B0604020202020204" pitchFamily="34" charset="0"/>
                <a:ea typeface="宋体" panose="02010600030101010101" pitchFamily="2" charset="-122"/>
                <a:cs typeface="+mn-cs"/>
              </a:rPr>
              <a:t>Hadoop</a:t>
            </a:r>
            <a:r>
              <a:rPr lang="zh-CN" altLang="en-US" sz="2800" b="1" strike="noStrike" noProof="1" dirty="0">
                <a:latin typeface="Arial" panose="020B0604020202020204" pitchFamily="34" charset="0"/>
                <a:ea typeface="宋体" panose="02010600030101010101" pitchFamily="2" charset="-122"/>
                <a:cs typeface="+mn-cs"/>
              </a:rPr>
              <a:t>包含两个版本，分别是</a:t>
            </a:r>
            <a:r>
              <a:rPr lang="en-US" altLang="zh-CN" sz="2800" b="1" strike="noStrike" noProof="1" dirty="0">
                <a:latin typeface="Arial" panose="020B0604020202020204" pitchFamily="34" charset="0"/>
                <a:ea typeface="宋体" panose="02010600030101010101" pitchFamily="2" charset="-122"/>
                <a:cs typeface="+mn-cs"/>
              </a:rPr>
              <a:t>0.23.x</a:t>
            </a:r>
            <a:r>
              <a:rPr lang="zh-CN" altLang="en-US" sz="2800" b="1" strike="noStrike" noProof="1" dirty="0">
                <a:latin typeface="Arial" panose="020B0604020202020204" pitchFamily="34" charset="0"/>
                <a:ea typeface="宋体" panose="02010600030101010101" pitchFamily="2" charset="-122"/>
                <a:cs typeface="+mn-cs"/>
              </a:rPr>
              <a:t>和</a:t>
            </a:r>
            <a:r>
              <a:rPr lang="en-US" altLang="zh-CN" sz="2800" b="1" strike="noStrike" noProof="1" dirty="0">
                <a:latin typeface="Arial" panose="020B0604020202020204" pitchFamily="34" charset="0"/>
                <a:ea typeface="宋体" panose="02010600030101010101" pitchFamily="2" charset="-122"/>
                <a:cs typeface="+mn-cs"/>
              </a:rPr>
              <a:t>2.x</a:t>
            </a:r>
            <a:r>
              <a:rPr lang="zh-CN" altLang="en-US" sz="2800" b="1" strike="noStrike" noProof="1" dirty="0">
                <a:latin typeface="Arial" panose="020B0604020202020204" pitchFamily="34" charset="0"/>
                <a:ea typeface="宋体" panose="02010600030101010101" pitchFamily="2" charset="-122"/>
                <a:cs typeface="+mn-cs"/>
              </a:rPr>
              <a:t>，它们完全不同于</a:t>
            </a:r>
            <a:r>
              <a:rPr lang="en-US" altLang="zh-CN" sz="2800" b="1" strike="noStrike" noProof="1" dirty="0">
                <a:latin typeface="Arial" panose="020B0604020202020204" pitchFamily="34" charset="0"/>
                <a:ea typeface="宋体" panose="02010600030101010101" pitchFamily="2" charset="-122"/>
                <a:cs typeface="+mn-cs"/>
              </a:rPr>
              <a:t>Hadoop 1.0</a:t>
            </a:r>
            <a:r>
              <a:rPr lang="zh-CN" altLang="en-US" sz="2800" b="1" strike="noStrike" noProof="1" dirty="0">
                <a:latin typeface="Arial" panose="020B0604020202020204" pitchFamily="34" charset="0"/>
                <a:ea typeface="宋体" panose="02010600030101010101" pitchFamily="2" charset="-122"/>
                <a:cs typeface="+mn-cs"/>
              </a:rPr>
              <a:t>，是一套全新的架构，均包含</a:t>
            </a:r>
            <a:r>
              <a:rPr lang="en-US" altLang="zh-CN" sz="2800" b="1" strike="noStrike" noProof="1" dirty="0">
                <a:latin typeface="Arial" panose="020B0604020202020204" pitchFamily="34" charset="0"/>
                <a:ea typeface="宋体" panose="02010600030101010101" pitchFamily="2" charset="-122"/>
                <a:cs typeface="+mn-cs"/>
              </a:rPr>
              <a:t>HDFS Federation</a:t>
            </a:r>
            <a:r>
              <a:rPr lang="zh-CN" altLang="en-US" sz="2800" b="1" strike="noStrike" noProof="1" dirty="0">
                <a:latin typeface="Arial" panose="020B0604020202020204" pitchFamily="34" charset="0"/>
                <a:ea typeface="宋体" panose="02010600030101010101" pitchFamily="2" charset="-122"/>
                <a:cs typeface="+mn-cs"/>
              </a:rPr>
              <a:t>和</a:t>
            </a:r>
            <a:r>
              <a:rPr lang="en-US" altLang="zh-CN" sz="2800" b="1" strike="noStrike" noProof="1" dirty="0">
                <a:latin typeface="Arial" panose="020B0604020202020204" pitchFamily="34" charset="0"/>
                <a:ea typeface="宋体" panose="02010600030101010101" pitchFamily="2" charset="-122"/>
                <a:cs typeface="+mn-cs"/>
              </a:rPr>
              <a:t>YARN</a:t>
            </a:r>
            <a:r>
              <a:rPr lang="zh-CN" altLang="en-US" sz="2800" b="1" strike="noStrike" noProof="1" dirty="0">
                <a:latin typeface="Arial" panose="020B0604020202020204" pitchFamily="34" charset="0"/>
                <a:ea typeface="宋体" panose="02010600030101010101" pitchFamily="2" charset="-122"/>
                <a:cs typeface="+mn-cs"/>
              </a:rPr>
              <a:t>两个系统。</a:t>
            </a:r>
            <a:endParaRPr lang="zh-CN" altLang="en-US" sz="2800" b="1" strike="noStrike" noProof="1" dirty="0">
              <a:latin typeface="Arial" panose="020B0604020202020204" pitchFamily="34" charset="0"/>
              <a:ea typeface="宋体" panose="02010600030101010101" pitchFamily="2" charset="-122"/>
            </a:endParaRPr>
          </a:p>
          <a:p>
            <a:pPr marL="457200" indent="-457200" algn="just" fontAlgn="base">
              <a:buFont typeface="Wingdings" panose="05000000000000000000" charset="0"/>
              <a:buChar char="l"/>
            </a:pPr>
            <a:r>
              <a:rPr lang="zh-CN" altLang="en-US" sz="2800" b="1" strike="noStrike" noProof="1" dirty="0">
                <a:latin typeface="Arial" panose="020B0604020202020204" pitchFamily="34" charset="0"/>
                <a:ea typeface="宋体" panose="02010600030101010101" pitchFamily="2" charset="-122"/>
                <a:cs typeface="+mn-cs"/>
              </a:rPr>
              <a:t>第三代</a:t>
            </a:r>
            <a:r>
              <a:rPr lang="en-US" altLang="zh-CN" sz="2800" b="1" strike="noStrike" noProof="1" dirty="0">
                <a:latin typeface="Arial" panose="020B0604020202020204" pitchFamily="34" charset="0"/>
                <a:ea typeface="宋体" panose="02010600030101010101" pitchFamily="2" charset="-122"/>
                <a:cs typeface="+mn-cs"/>
                <a:sym typeface="+mn-ea"/>
              </a:rPr>
              <a:t>Hadoop</a:t>
            </a:r>
            <a:r>
              <a:rPr lang="zh-CN" altLang="en-US" sz="2800" b="1" strike="noStrike" noProof="1" dirty="0">
                <a:latin typeface="Arial" panose="020B0604020202020204" pitchFamily="34" charset="0"/>
                <a:ea typeface="宋体" panose="02010600030101010101" pitchFamily="2" charset="-122"/>
                <a:cs typeface="+mn-cs"/>
                <a:sym typeface="+mn-ea"/>
              </a:rPr>
              <a:t>是在</a:t>
            </a:r>
            <a:r>
              <a:rPr lang="en-US" altLang="zh-CN" sz="2800" b="1" strike="noStrike" noProof="1" dirty="0">
                <a:latin typeface="Arial" panose="020B0604020202020204" pitchFamily="34" charset="0"/>
                <a:ea typeface="宋体" panose="02010600030101010101" pitchFamily="2" charset="-122"/>
                <a:cs typeface="+mn-cs"/>
                <a:sym typeface="+mn-ea"/>
              </a:rPr>
              <a:t>JDK1.7</a:t>
            </a:r>
            <a:r>
              <a:rPr lang="zh-CN" altLang="en-US" sz="2800" b="1" strike="noStrike" noProof="1" dirty="0">
                <a:latin typeface="Arial" panose="020B0604020202020204" pitchFamily="34" charset="0"/>
                <a:ea typeface="宋体" panose="02010600030101010101" pitchFamily="2" charset="-122"/>
                <a:cs typeface="+mn-cs"/>
                <a:sym typeface="+mn-ea"/>
              </a:rPr>
              <a:t>停止更新后，由</a:t>
            </a:r>
            <a:r>
              <a:rPr lang="en-US" altLang="zh-CN" sz="2800" b="1" strike="noStrike" noProof="1" dirty="0">
                <a:latin typeface="Arial" panose="020B0604020202020204" pitchFamily="34" charset="0"/>
                <a:ea typeface="宋体" panose="02010600030101010101" pitchFamily="2" charset="-122"/>
                <a:cs typeface="+mn-cs"/>
                <a:sym typeface="+mn-ea"/>
              </a:rPr>
              <a:t>Hadoop</a:t>
            </a:r>
            <a:r>
              <a:rPr lang="zh-CN" altLang="en-US" sz="2800" b="1" strike="noStrike" noProof="1" dirty="0">
                <a:latin typeface="Arial" panose="020B0604020202020204" pitchFamily="34" charset="0"/>
                <a:ea typeface="宋体" panose="02010600030101010101" pitchFamily="2" charset="-122"/>
                <a:cs typeface="+mn-cs"/>
                <a:sym typeface="+mn-ea"/>
              </a:rPr>
              <a:t>社区基于</a:t>
            </a:r>
            <a:r>
              <a:rPr lang="en-US" altLang="zh-CN" sz="2800" b="1" strike="noStrike" noProof="1" dirty="0">
                <a:latin typeface="Arial" panose="020B0604020202020204" pitchFamily="34" charset="0"/>
                <a:ea typeface="宋体" panose="02010600030101010101" pitchFamily="2" charset="-122"/>
                <a:cs typeface="+mn-cs"/>
                <a:sym typeface="+mn-ea"/>
              </a:rPr>
              <a:t>JDK1.8</a:t>
            </a:r>
            <a:r>
              <a:rPr lang="zh-CN" altLang="en-US" sz="2800" b="1" strike="noStrike" noProof="1" dirty="0">
                <a:latin typeface="Arial" panose="020B0604020202020204" pitchFamily="34" charset="0"/>
                <a:ea typeface="宋体" panose="02010600030101010101" pitchFamily="2" charset="-122"/>
                <a:cs typeface="+mn-cs"/>
                <a:sym typeface="+mn-ea"/>
              </a:rPr>
              <a:t>重新发布的一个新版本，其引入了一些重要的功能和优化</a:t>
            </a:r>
            <a:r>
              <a:rPr lang="zh-CN" altLang="en-US" sz="2800" b="1" strike="noStrike" noProof="1" dirty="0">
                <a:latin typeface="Arial" panose="020B0604020202020204" pitchFamily="34" charset="0"/>
                <a:ea typeface="宋体" panose="02010600030101010101" pitchFamily="2" charset="-122"/>
                <a:cs typeface="+mn-cs"/>
              </a:rPr>
              <a:t>。</a:t>
            </a:r>
            <a:endParaRPr lang="zh-CN" altLang="en-US" sz="2800" b="1" strike="noStrike" noProof="1" dirty="0">
              <a:latin typeface="Arial" panose="020B0604020202020204" pitchFamily="34"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2"/>
          <p:cNvSpPr>
            <a:spLocks noGrp="1"/>
          </p:cNvSpPr>
          <p:nvPr>
            <p:ph type="title" idx="10"/>
          </p:nvPr>
        </p:nvSpPr>
        <p:spPr/>
        <p:txBody>
          <a:bodyPr vert="horz" wrap="square" lIns="91440" tIns="45720" rIns="91440" bIns="45720" anchor="ctr" anchorCtr="0"/>
          <a:p>
            <a:r>
              <a:rPr lang="en-US" altLang="zh-CN" dirty="0"/>
              <a:t>2.2 Hadoop</a:t>
            </a:r>
            <a:r>
              <a:rPr lang="zh-CN" altLang="en-US" dirty="0"/>
              <a:t>生态系统</a:t>
            </a:r>
            <a:endParaRPr lang="zh-CN" altLang="en-US" dirty="0"/>
          </a:p>
        </p:txBody>
      </p:sp>
      <p:sp>
        <p:nvSpPr>
          <p:cNvPr id="18434" name="TextBox 4"/>
          <p:cNvSpPr txBox="1"/>
          <p:nvPr/>
        </p:nvSpPr>
        <p:spPr>
          <a:xfrm>
            <a:off x="212725" y="1139825"/>
            <a:ext cx="8794750" cy="830263"/>
          </a:xfrm>
          <a:prstGeom prst="rect">
            <a:avLst/>
          </a:prstGeom>
          <a:noFill/>
          <a:ln w="9525">
            <a:noFill/>
          </a:ln>
        </p:spPr>
        <p:txBody>
          <a:bodyPr wrap="square" anchor="t" anchorCtr="0">
            <a:spAutoFit/>
          </a:bodyPr>
          <a:p>
            <a:pPr algn="just"/>
            <a:r>
              <a:rPr lang="en-US" altLang="zh-CN" sz="2400" b="1" dirty="0">
                <a:latin typeface="Arial" panose="020B0604020202020204" pitchFamily="34" charset="0"/>
                <a:ea typeface="宋体" panose="02010600030101010101" pitchFamily="2" charset="-122"/>
              </a:rPr>
              <a:t>Hadoop</a:t>
            </a:r>
            <a:r>
              <a:rPr lang="zh-CN" altLang="en-US" sz="2400" b="1" dirty="0">
                <a:latin typeface="Arial" panose="020B0604020202020204" pitchFamily="34" charset="0"/>
                <a:ea typeface="宋体" panose="02010600030101010101" pitchFamily="2" charset="-122"/>
              </a:rPr>
              <a:t>生态系统不断完善和成熟，已经形成一个丰富的</a:t>
            </a:r>
            <a:r>
              <a:rPr lang="en-US" altLang="zh-CN" sz="2400" b="1" dirty="0">
                <a:latin typeface="Arial" panose="020B0604020202020204" pitchFamily="34" charset="0"/>
                <a:ea typeface="宋体" panose="02010600030101010101" pitchFamily="2" charset="-122"/>
              </a:rPr>
              <a:t>Hadoop</a:t>
            </a:r>
            <a:r>
              <a:rPr lang="zh-CN" altLang="en-US" sz="2400" b="1" dirty="0">
                <a:latin typeface="Arial" panose="020B0604020202020204" pitchFamily="34" charset="0"/>
                <a:ea typeface="宋体" panose="02010600030101010101" pitchFamily="2" charset="-122"/>
              </a:rPr>
              <a:t>生态系统。</a:t>
            </a:r>
            <a:endParaRPr lang="en-US" altLang="zh-CN" sz="2400" b="1" dirty="0">
              <a:latin typeface="Arial" panose="020B0604020202020204" pitchFamily="34" charset="0"/>
              <a:ea typeface="宋体" panose="02010600030101010101" pitchFamily="2" charset="-122"/>
            </a:endParaRPr>
          </a:p>
        </p:txBody>
      </p:sp>
      <p:sp>
        <p:nvSpPr>
          <p:cNvPr id="18435" name="文本框 1"/>
          <p:cNvSpPr txBox="1"/>
          <p:nvPr/>
        </p:nvSpPr>
        <p:spPr>
          <a:xfrm>
            <a:off x="4114800" y="5105400"/>
            <a:ext cx="1819275" cy="336550"/>
          </a:xfrm>
          <a:prstGeom prst="rect">
            <a:avLst/>
          </a:prstGeom>
          <a:gradFill rotWithShape="1">
            <a:gsLst>
              <a:gs pos="0">
                <a:srgbClr val="FE4444"/>
              </a:gs>
              <a:gs pos="100000">
                <a:srgbClr val="832B2B"/>
              </a:gs>
            </a:gsLst>
            <a:lin ang="5400000"/>
            <a:tileRect/>
          </a:gradFill>
          <a:ln w="9525">
            <a:noFill/>
          </a:ln>
        </p:spPr>
        <p:txBody>
          <a:bodyPr wrap="none" anchor="t" anchorCtr="0">
            <a:spAutoFit/>
          </a:bodyPr>
          <a:p>
            <a:r>
              <a:rPr lang="zh-CN" altLang="en-US" sz="1600" b="1" dirty="0">
                <a:solidFill>
                  <a:schemeClr val="bg1"/>
                </a:solidFill>
                <a:latin typeface="Arial" panose="020B0604020202020204" pitchFamily="34" charset="0"/>
                <a:ea typeface="宋体" panose="02010600030101010101" pitchFamily="2" charset="-122"/>
              </a:rPr>
              <a:t>资源调度管理框架</a:t>
            </a:r>
            <a:endParaRPr lang="zh-CN" altLang="en-US" sz="1600" b="1" dirty="0">
              <a:solidFill>
                <a:schemeClr val="bg1"/>
              </a:solidFill>
              <a:latin typeface="Arial" panose="020B0604020202020204" pitchFamily="34" charset="0"/>
              <a:ea typeface="宋体" panose="02010600030101010101" pitchFamily="2" charset="-122"/>
            </a:endParaRPr>
          </a:p>
        </p:txBody>
      </p:sp>
      <p:pic>
        <p:nvPicPr>
          <p:cNvPr id="18436" name="Picture 2"/>
          <p:cNvPicPr>
            <a:picLocks noChangeAspect="1"/>
          </p:cNvPicPr>
          <p:nvPr/>
        </p:nvPicPr>
        <p:blipFill>
          <a:blip r:embed="rId1"/>
          <a:stretch>
            <a:fillRect/>
          </a:stretch>
        </p:blipFill>
        <p:spPr>
          <a:xfrm>
            <a:off x="1217613" y="1870075"/>
            <a:ext cx="7278687" cy="4759325"/>
          </a:xfrm>
          <a:prstGeom prst="rect">
            <a:avLst/>
          </a:prstGeom>
          <a:noFill/>
          <a:ln w="9525">
            <a:noFill/>
          </a:ln>
        </p:spPr>
      </p:pic>
      <p:sp>
        <p:nvSpPr>
          <p:cNvPr id="18437" name="文本框 1"/>
          <p:cNvSpPr txBox="1"/>
          <p:nvPr/>
        </p:nvSpPr>
        <p:spPr>
          <a:xfrm>
            <a:off x="4340225" y="5256213"/>
            <a:ext cx="1836738" cy="306387"/>
          </a:xfrm>
          <a:prstGeom prst="rect">
            <a:avLst/>
          </a:prstGeom>
          <a:gradFill rotWithShape="1">
            <a:gsLst>
              <a:gs pos="0">
                <a:srgbClr val="FE4444"/>
              </a:gs>
              <a:gs pos="100000">
                <a:srgbClr val="832B2B"/>
              </a:gs>
            </a:gsLst>
            <a:lin ang="5400000"/>
            <a:tileRect/>
          </a:gradFill>
          <a:ln w="9525">
            <a:noFill/>
          </a:ln>
        </p:spPr>
        <p:txBody>
          <a:bodyPr wrap="square" anchor="t" anchorCtr="0">
            <a:spAutoFit/>
          </a:bodyPr>
          <a:p>
            <a:r>
              <a:rPr lang="zh-CN" altLang="en-US" sz="1400" b="1" dirty="0">
                <a:solidFill>
                  <a:schemeClr val="bg1"/>
                </a:solidFill>
                <a:latin typeface="Arial" panose="020B0604020202020204" pitchFamily="34" charset="0"/>
                <a:ea typeface="宋体" panose="02010600030101010101" pitchFamily="2" charset="-122"/>
              </a:rPr>
              <a:t>资源调度管理框架</a:t>
            </a:r>
            <a:endParaRPr lang="zh-CN" altLang="en-US" sz="1400" b="1"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2"/>
          <p:cNvSpPr>
            <a:spLocks noGrp="1"/>
          </p:cNvSpPr>
          <p:nvPr>
            <p:ph type="title" idx="10"/>
          </p:nvPr>
        </p:nvSpPr>
        <p:spPr/>
        <p:txBody>
          <a:bodyPr vert="horz" wrap="square" lIns="91440" tIns="45720" rIns="91440" bIns="45720" anchor="ctr" anchorCtr="0"/>
          <a:p>
            <a:r>
              <a:rPr lang="en-US" altLang="zh-CN" dirty="0"/>
              <a:t>2.2 Hadoop</a:t>
            </a:r>
            <a:r>
              <a:rPr lang="zh-CN" altLang="en-US" dirty="0"/>
              <a:t>项目结构</a:t>
            </a:r>
            <a:endParaRPr lang="zh-CN" altLang="en-US" dirty="0"/>
          </a:p>
        </p:txBody>
      </p:sp>
      <p:graphicFrame>
        <p:nvGraphicFramePr>
          <p:cNvPr id="5" name="表格 4"/>
          <p:cNvGraphicFramePr>
            <a:graphicFrameLocks noGrp="1"/>
          </p:cNvGraphicFramePr>
          <p:nvPr>
            <p:custDataLst>
              <p:tags r:id="rId1"/>
            </p:custDataLst>
          </p:nvPr>
        </p:nvGraphicFramePr>
        <p:xfrm>
          <a:off x="207963" y="1100773"/>
          <a:ext cx="8704580" cy="5417185"/>
        </p:xfrm>
        <a:graphic>
          <a:graphicData uri="http://schemas.openxmlformats.org/drawingml/2006/table">
            <a:tbl>
              <a:tblPr firstRow="1" bandRow="1">
                <a:tableStyleId>{5C22544A-7EE6-4342-B048-85BDC9FD1C3A}</a:tableStyleId>
              </a:tblPr>
              <a:tblGrid>
                <a:gridCol w="1357630"/>
                <a:gridCol w="7346950"/>
              </a:tblGrid>
              <a:tr h="33528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b="1" dirty="0" smtClean="0">
                          <a:solidFill>
                            <a:schemeClr val="tx1"/>
                          </a:solidFill>
                          <a:latin typeface="微软雅黑" panose="020B0503020204020204" charset="-122"/>
                          <a:ea typeface="微软雅黑" panose="020B0503020204020204" charset="-122"/>
                        </a:rPr>
                        <a:t>组件</a:t>
                      </a:r>
                      <a:endParaRPr lang="zh-CN" altLang="en-US" sz="2000" b="1" dirty="0" smtClean="0">
                        <a:solidFill>
                          <a:schemeClr val="tx1"/>
                        </a:solidFill>
                        <a:latin typeface="微软雅黑" panose="020B0503020204020204" charset="-122"/>
                        <a:ea typeface="微软雅黑" panose="020B0503020204020204" charset="-122"/>
                      </a:endParaRPr>
                    </a:p>
                  </a:txBody>
                  <a:tcPr/>
                </a:tc>
                <a:tc>
                  <a:txBody>
                    <a:bodyPr/>
                    <a:lstStyle/>
                    <a:p>
                      <a:pPr algn="ctr"/>
                      <a:r>
                        <a:rPr lang="zh-CN" altLang="en-US" sz="2000" b="1" dirty="0" smtClean="0">
                          <a:solidFill>
                            <a:schemeClr val="tx1"/>
                          </a:solidFill>
                          <a:latin typeface="微软雅黑" panose="020B0503020204020204" charset="-122"/>
                          <a:ea typeface="微软雅黑" panose="020B0503020204020204" charset="-122"/>
                        </a:rPr>
                        <a:t>功能</a:t>
                      </a:r>
                      <a:endParaRPr lang="zh-CN" altLang="en-US" sz="2000" b="1" dirty="0" smtClean="0">
                        <a:solidFill>
                          <a:schemeClr val="tx1"/>
                        </a:solidFill>
                        <a:latin typeface="微软雅黑" panose="020B0503020204020204" charset="-122"/>
                        <a:ea typeface="微软雅黑" panose="020B0503020204020204" charset="-122"/>
                      </a:endParaRPr>
                    </a:p>
                  </a:txBody>
                  <a:tcPr/>
                </a:tc>
              </a:tr>
              <a:tr h="303530">
                <a:tc>
                  <a:txBody>
                    <a:bodyPr/>
                    <a:lstStyle/>
                    <a:p>
                      <a:r>
                        <a:rPr lang="en-US" altLang="zh-CN" sz="1600" b="1" dirty="0" smtClean="0"/>
                        <a:t>HDFS</a:t>
                      </a:r>
                      <a:endParaRPr lang="en-US" altLang="zh-CN" sz="1600" b="1" dirty="0" smtClean="0"/>
                    </a:p>
                  </a:txBody>
                  <a:tcPr/>
                </a:tc>
                <a:tc>
                  <a:txBody>
                    <a:bodyPr/>
                    <a:lstStyle/>
                    <a:p>
                      <a:r>
                        <a:rPr lang="zh-CN" altLang="en-US" sz="1600" b="1" dirty="0" smtClean="0"/>
                        <a:t>分布式文件系统，是</a:t>
                      </a:r>
                      <a:r>
                        <a:rPr lang="en-US" altLang="zh-CN" sz="1600" b="1" dirty="0" smtClean="0"/>
                        <a:t>Hadoop</a:t>
                      </a:r>
                      <a:r>
                        <a:rPr lang="zh-CN" altLang="en-US" sz="1600" b="1" dirty="0" smtClean="0"/>
                        <a:t>项目的两大核心之一。</a:t>
                      </a:r>
                      <a:endParaRPr lang="zh-CN" altLang="en-US" sz="1600" b="1" dirty="0" smtClean="0"/>
                    </a:p>
                  </a:txBody>
                  <a:tcPr/>
                </a:tc>
              </a:tr>
              <a:tr h="302895">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b="1" dirty="0" err="1" smtClean="0"/>
                        <a:t>MapReduce</a:t>
                      </a:r>
                      <a:endParaRPr lang="en-US" altLang="zh-CN" sz="1600" b="1" dirty="0" err="1" smtClean="0"/>
                    </a:p>
                  </a:txBody>
                  <a:tcPr/>
                </a:tc>
                <a:tc>
                  <a:txBody>
                    <a:bodyPr/>
                    <a:lstStyle/>
                    <a:p>
                      <a:r>
                        <a:rPr lang="zh-CN" altLang="en-US" sz="1600" b="1" dirty="0" smtClean="0"/>
                        <a:t>分布式并行编程模型，是</a:t>
                      </a:r>
                      <a:r>
                        <a:rPr lang="en-US" altLang="zh-CN" sz="1600" b="1" dirty="0" smtClean="0"/>
                        <a:t>Hadoop</a:t>
                      </a:r>
                      <a:r>
                        <a:rPr lang="zh-CN" altLang="en-US" sz="1600" b="1" dirty="0" smtClean="0"/>
                        <a:t>项目的另一核心。其核心思想是</a:t>
                      </a:r>
                      <a:r>
                        <a:rPr lang="en-US" altLang="zh-CN" sz="1600" b="1" dirty="0" smtClean="0"/>
                        <a:t>“</a:t>
                      </a:r>
                      <a:r>
                        <a:rPr lang="zh-CN" altLang="en-US" sz="1600" b="1" dirty="0" smtClean="0"/>
                        <a:t>分而治之</a:t>
                      </a:r>
                      <a:r>
                        <a:rPr lang="en-US" altLang="zh-CN" sz="1600" b="1" dirty="0" smtClean="0"/>
                        <a:t>”</a:t>
                      </a:r>
                      <a:r>
                        <a:rPr lang="zh-CN" altLang="en-US" sz="1600" b="1" dirty="0" smtClean="0"/>
                        <a:t>。</a:t>
                      </a:r>
                      <a:endParaRPr lang="zh-CN" altLang="en-US" sz="1600" b="1" dirty="0" smtClean="0"/>
                    </a:p>
                  </a:txBody>
                  <a:tcPr/>
                </a:tc>
              </a:tr>
              <a:tr h="30353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b="1" dirty="0" smtClean="0"/>
                        <a:t>Hive</a:t>
                      </a:r>
                      <a:endParaRPr lang="en-US" altLang="zh-CN" sz="1600" b="1" dirty="0" smtClean="0"/>
                    </a:p>
                  </a:txBody>
                  <a:tcPr/>
                </a:tc>
                <a:tc>
                  <a:txBody>
                    <a:bodyPr/>
                    <a:lstStyle/>
                    <a:p>
                      <a:r>
                        <a:rPr lang="zh-CN" altLang="en-US" sz="1600" b="1" dirty="0" err="1" smtClean="0"/>
                        <a:t>一个基于</a:t>
                      </a:r>
                      <a:r>
                        <a:rPr lang="en-US" altLang="zh-CN" sz="1600" b="1" dirty="0" err="1" smtClean="0"/>
                        <a:t>Hadoop</a:t>
                      </a:r>
                      <a:r>
                        <a:rPr lang="zh-CN" altLang="en-US" sz="1600" b="1" dirty="0" smtClean="0"/>
                        <a:t>的数据仓库工具，可以用于对</a:t>
                      </a:r>
                      <a:r>
                        <a:rPr lang="en-US" altLang="zh-CN" sz="1600" b="1" dirty="0" smtClean="0"/>
                        <a:t>Hadoop</a:t>
                      </a:r>
                      <a:r>
                        <a:rPr lang="zh-CN" altLang="en-US" sz="1600" b="1" dirty="0" smtClean="0"/>
                        <a:t>文件中的数据集进行整理、特殊查询和分析存储。</a:t>
                      </a:r>
                      <a:endParaRPr lang="zh-CN" altLang="en-US" sz="1600" b="1" dirty="0" smtClean="0"/>
                    </a:p>
                  </a:txBody>
                  <a:tcPr/>
                </a:tc>
              </a:tr>
              <a:tr h="302895">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b="1" dirty="0" err="1" smtClean="0"/>
                        <a:t>HBase</a:t>
                      </a:r>
                      <a:endParaRPr lang="en-US" altLang="zh-CN" sz="1600" b="1" dirty="0" err="1" smtClean="0"/>
                    </a:p>
                  </a:txBody>
                  <a:tcPr/>
                </a:tc>
                <a:tc>
                  <a:txBody>
                    <a:bodyPr/>
                    <a:lstStyle/>
                    <a:p>
                      <a:r>
                        <a:rPr lang="en-US" altLang="zh-CN" sz="1600" b="1" dirty="0" err="1" smtClean="0"/>
                        <a:t>Hadoop</a:t>
                      </a:r>
                      <a:r>
                        <a:rPr lang="zh-CN" altLang="en-US" sz="1600" b="1" dirty="0" smtClean="0"/>
                        <a:t>上的一个高可靠性、高性能、可伸缩、实时读写、分布式的列式数据库。</a:t>
                      </a:r>
                      <a:endParaRPr lang="zh-CN" altLang="en-US" sz="1600" b="1" dirty="0" smtClean="0"/>
                    </a:p>
                  </a:txBody>
                  <a:tcPr/>
                </a:tc>
              </a:tr>
              <a:tr h="302895">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b="1" dirty="0" smtClean="0"/>
                        <a:t>Pig</a:t>
                      </a:r>
                      <a:endParaRPr lang="en-US" altLang="zh-CN" sz="1600" b="1" dirty="0" smtClean="0"/>
                    </a:p>
                  </a:txBody>
                  <a:tcPr/>
                </a:tc>
                <a:tc>
                  <a:txBody>
                    <a:bodyPr/>
                    <a:lstStyle/>
                    <a:p>
                      <a:r>
                        <a:rPr lang="zh-CN" sz="1600" b="1" dirty="0" smtClean="0"/>
                        <a:t>是一种数据流语言和运行环境，适合于使用</a:t>
                      </a:r>
                      <a:r>
                        <a:rPr lang="en-US" altLang="zh-CN" sz="1600" b="1" dirty="0" smtClean="0"/>
                        <a:t>Hadoop</a:t>
                      </a:r>
                      <a:r>
                        <a:rPr lang="zh-CN" altLang="en-US" sz="1600" b="1" dirty="0" smtClean="0"/>
                        <a:t>和</a:t>
                      </a:r>
                      <a:r>
                        <a:rPr lang="en-US" altLang="zh-CN" sz="1600" b="1" dirty="0" smtClean="0"/>
                        <a:t>MapReduce</a:t>
                      </a:r>
                      <a:r>
                        <a:rPr lang="zh-CN" altLang="en-US" sz="1600" b="1" dirty="0" smtClean="0"/>
                        <a:t>平台来查询大型半结构化数据集。</a:t>
                      </a:r>
                      <a:endParaRPr lang="zh-CN" altLang="en-US" sz="1600" b="1" dirty="0" smtClean="0"/>
                    </a:p>
                  </a:txBody>
                  <a:tcPr/>
                </a:tc>
              </a:tr>
              <a:tr h="302895">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b="1" dirty="0" err="1" smtClean="0"/>
                        <a:t>Sqoop</a:t>
                      </a:r>
                      <a:endParaRPr lang="en-US" altLang="zh-CN" sz="1600" b="1" dirty="0" err="1" smtClean="0"/>
                    </a:p>
                  </a:txBody>
                  <a:tcPr/>
                </a:tc>
                <a:tc>
                  <a:txBody>
                    <a:bodyPr/>
                    <a:lstStyle/>
                    <a:p>
                      <a:r>
                        <a:rPr lang="en-US" altLang="zh-CN" sz="1600" b="1" dirty="0" smtClean="0"/>
                        <a:t>SQL-to-Hadoop</a:t>
                      </a:r>
                      <a:r>
                        <a:rPr lang="zh-CN" altLang="en-US" sz="1600" b="1" dirty="0" smtClean="0"/>
                        <a:t>的缩写，主要用于在</a:t>
                      </a:r>
                      <a:r>
                        <a:rPr lang="en-US" altLang="zh-CN" sz="1600" b="1" dirty="0" err="1" smtClean="0"/>
                        <a:t>Hadoop</a:t>
                      </a:r>
                      <a:r>
                        <a:rPr lang="zh-CN" altLang="en-US" sz="1600" b="1" dirty="0" smtClean="0"/>
                        <a:t>与传统数据库之间交换数据，可以改进数据的互操作性。</a:t>
                      </a:r>
                      <a:endParaRPr lang="zh-CN" altLang="en-US" sz="1600" b="1" dirty="0" smtClean="0"/>
                    </a:p>
                  </a:txBody>
                  <a:tcPr/>
                </a:tc>
              </a:tr>
              <a:tr h="302895">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b="1" dirty="0" smtClean="0"/>
                        <a:t>Zookeeper</a:t>
                      </a:r>
                      <a:endParaRPr lang="en-US" altLang="zh-CN" sz="1600" b="1" dirty="0" smtClean="0"/>
                    </a:p>
                  </a:txBody>
                  <a:tcPr/>
                </a:tc>
                <a:tc>
                  <a:txBody>
                    <a:bodyPr/>
                    <a:lstStyle/>
                    <a:p>
                      <a:r>
                        <a:rPr lang="zh-CN" altLang="en-US" sz="1600" b="1" dirty="0" smtClean="0"/>
                        <a:t>是对</a:t>
                      </a:r>
                      <a:r>
                        <a:rPr lang="en-US" altLang="zh-CN" sz="1600" b="1" dirty="0" smtClean="0"/>
                        <a:t>Google Chubby</a:t>
                      </a:r>
                      <a:r>
                        <a:rPr lang="zh-CN" altLang="en-US" sz="1600" b="1" dirty="0" smtClean="0"/>
                        <a:t>提供分布的一个开源实现，是高效和可靠的协同工作系统，提供分布式锁之类的基本服务，用于构建分布式应用，减轻分布式应用程序所承担的协调任务。是用</a:t>
                      </a:r>
                      <a:r>
                        <a:rPr lang="en-US" altLang="zh-CN" sz="1600" b="1" dirty="0" smtClean="0"/>
                        <a:t>Java</a:t>
                      </a:r>
                      <a:r>
                        <a:rPr lang="zh-CN" altLang="en-US" sz="1600" b="1" dirty="0" smtClean="0"/>
                        <a:t>语言编写的。</a:t>
                      </a:r>
                      <a:endParaRPr lang="zh-CN" altLang="en-US" sz="1600" b="1" dirty="0" smtClean="0"/>
                    </a:p>
                  </a:txBody>
                  <a:tcPr/>
                </a:tc>
              </a:tr>
              <a:tr h="30861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b="1" dirty="0" smtClean="0"/>
                        <a:t>Flume</a:t>
                      </a:r>
                      <a:endParaRPr lang="en-US" altLang="zh-CN" sz="1600" b="1" dirty="0" smtClean="0"/>
                    </a:p>
                  </a:txBody>
                  <a:tcPr/>
                </a:tc>
                <a:tc>
                  <a:txBody>
                    <a:bodyPr/>
                    <a:lstStyle/>
                    <a:p>
                      <a:r>
                        <a:rPr lang="zh-CN" altLang="en-US" sz="1600" b="1" dirty="0" smtClean="0"/>
                        <a:t>一个高可用的，高可靠的，分布式的海量日志采集、聚合和传输的系统。</a:t>
                      </a:r>
                      <a:endParaRPr lang="zh-CN" altLang="en-US" sz="1600" b="1" dirty="0" smtClean="0"/>
                    </a:p>
                  </a:txBody>
                  <a:tcPr/>
                </a:tc>
              </a:tr>
              <a:tr h="357505">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b="1" dirty="0" err="1" smtClean="0"/>
                        <a:t>Ambari</a:t>
                      </a:r>
                      <a:endParaRPr lang="en-US" altLang="zh-CN" sz="1600" b="1" dirty="0" err="1" smtClean="0"/>
                    </a:p>
                  </a:txBody>
                  <a:tcPr/>
                </a:tc>
                <a:tc>
                  <a:txBody>
                    <a:bodyPr/>
                    <a:lstStyle/>
                    <a:p>
                      <a:r>
                        <a:rPr lang="zh-CN" altLang="en-US" sz="1600" b="1" dirty="0" err="1" smtClean="0"/>
                        <a:t>是一种基于</a:t>
                      </a:r>
                      <a:r>
                        <a:rPr lang="en-US" altLang="zh-CN" sz="1600" b="1" dirty="0" err="1" smtClean="0"/>
                        <a:t>Web</a:t>
                      </a:r>
                      <a:r>
                        <a:rPr lang="zh-CN" altLang="en-US" sz="1600" b="1" dirty="0" err="1" smtClean="0"/>
                        <a:t>的工具，</a:t>
                      </a:r>
                      <a:r>
                        <a:rPr lang="zh-CN" altLang="en-US" sz="1600" b="1" dirty="0" smtClean="0"/>
                        <a:t>支持</a:t>
                      </a:r>
                      <a:r>
                        <a:rPr lang="en-US" altLang="zh-CN" sz="1600" b="1" dirty="0" smtClean="0"/>
                        <a:t>Apache </a:t>
                      </a:r>
                      <a:r>
                        <a:rPr lang="en-US" altLang="zh-CN" sz="1600" b="1" dirty="0" err="1" smtClean="0"/>
                        <a:t>Hadoop</a:t>
                      </a:r>
                      <a:r>
                        <a:rPr lang="zh-CN" altLang="en-US" sz="1600" b="1" dirty="0" smtClean="0"/>
                        <a:t>集群的安装、部署、配置和管理。</a:t>
                      </a:r>
                      <a:endParaRPr lang="zh-CN" altLang="en-US" sz="1600" b="1" dirty="0" smtClean="0"/>
                    </a:p>
                  </a:txBody>
                  <a:tcPr/>
                </a:tc>
              </a:tr>
              <a:tr h="31115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b="1" kern="1200" dirty="0" smtClean="0">
                          <a:solidFill>
                            <a:schemeClr val="dk1"/>
                          </a:solidFill>
                          <a:latin typeface="+mn-lt"/>
                          <a:ea typeface="+mn-ea"/>
                          <a:cs typeface="+mn-cs"/>
                        </a:rPr>
                        <a:t>Mahout</a:t>
                      </a:r>
                      <a:endParaRPr lang="en-US" altLang="zh-CN" sz="1600" b="1" kern="1200" dirty="0" smtClean="0">
                        <a:solidFill>
                          <a:schemeClr val="dk1"/>
                        </a:solidFill>
                        <a:latin typeface="+mn-lt"/>
                        <a:ea typeface="+mn-ea"/>
                        <a:cs typeface="+mn-cs"/>
                      </a:endParaRPr>
                    </a:p>
                  </a:txBody>
                  <a:tcPr/>
                </a:tc>
                <a:tc>
                  <a:txBody>
                    <a:bodyPr/>
                    <a:lstStyle/>
                    <a:p>
                      <a:r>
                        <a:rPr lang="zh-CN" altLang="en-US" sz="1600" b="1" kern="1200" dirty="0" smtClean="0">
                          <a:solidFill>
                            <a:schemeClr val="dk1"/>
                          </a:solidFill>
                          <a:latin typeface="+mn-lt"/>
                          <a:ea typeface="+mn-ea"/>
                          <a:cs typeface="+mn-cs"/>
                        </a:rPr>
                        <a:t>提供一些可扩展的机器学习领域的经典算法的实现，旨在帮助开发人员更加快捷地创建智能应用程序。</a:t>
                      </a:r>
                      <a:r>
                        <a:rPr lang="en-US" altLang="zh-CN" sz="1600" b="1" kern="1200" dirty="0" smtClean="0">
                          <a:solidFill>
                            <a:schemeClr val="dk1"/>
                          </a:solidFill>
                          <a:latin typeface="+mn-lt"/>
                          <a:ea typeface="+mn-ea"/>
                          <a:cs typeface="+mn-cs"/>
                        </a:rPr>
                        <a:t>Mahout</a:t>
                      </a:r>
                      <a:r>
                        <a:rPr lang="zh-CN" altLang="en-US" sz="1600" b="1" kern="1200" dirty="0" smtClean="0">
                          <a:solidFill>
                            <a:schemeClr val="dk1"/>
                          </a:solidFill>
                          <a:latin typeface="+mn-lt"/>
                          <a:ea typeface="+mn-ea"/>
                          <a:cs typeface="+mn-cs"/>
                        </a:rPr>
                        <a:t>包含许多实现，如聚类、分类、推荐过滤、频繁子项挖掘等。通过使用</a:t>
                      </a:r>
                      <a:r>
                        <a:rPr lang="en-US" altLang="zh-CN" sz="1600" b="1" kern="1200" dirty="0" smtClean="0">
                          <a:solidFill>
                            <a:schemeClr val="dk1"/>
                          </a:solidFill>
                          <a:latin typeface="+mn-lt"/>
                          <a:ea typeface="+mn-ea"/>
                          <a:cs typeface="+mn-cs"/>
                        </a:rPr>
                        <a:t>Hadoop</a:t>
                      </a:r>
                      <a:r>
                        <a:rPr lang="zh-CN" altLang="en-US" sz="1600" b="1" kern="1200" dirty="0" smtClean="0">
                          <a:solidFill>
                            <a:schemeClr val="dk1"/>
                          </a:solidFill>
                          <a:latin typeface="+mn-lt"/>
                          <a:ea typeface="+mn-ea"/>
                          <a:cs typeface="+mn-cs"/>
                        </a:rPr>
                        <a:t>库，</a:t>
                      </a:r>
                      <a:r>
                        <a:rPr lang="en-US" altLang="zh-CN" sz="1600" b="1" kern="1200" dirty="0" smtClean="0">
                          <a:solidFill>
                            <a:schemeClr val="dk1"/>
                          </a:solidFill>
                          <a:latin typeface="+mn-lt"/>
                          <a:ea typeface="+mn-ea"/>
                          <a:cs typeface="+mn-cs"/>
                        </a:rPr>
                        <a:t>Mahout</a:t>
                      </a:r>
                      <a:r>
                        <a:rPr lang="zh-CN" altLang="en-US" sz="1600" b="1" kern="1200" dirty="0" smtClean="0">
                          <a:solidFill>
                            <a:schemeClr val="dk1"/>
                          </a:solidFill>
                          <a:latin typeface="+mn-lt"/>
                          <a:ea typeface="+mn-ea"/>
                          <a:cs typeface="+mn-cs"/>
                        </a:rPr>
                        <a:t>可以有效地扩展到云中。</a:t>
                      </a:r>
                      <a:endParaRPr lang="zh-CN" altLang="en-US" sz="1600" b="1" kern="1200" dirty="0" smtClean="0">
                        <a:solidFill>
                          <a:schemeClr val="dk1"/>
                        </a:solidFill>
                        <a:latin typeface="+mn-lt"/>
                        <a:ea typeface="+mn-ea"/>
                        <a:cs typeface="+mn-cs"/>
                      </a:endParaRPr>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p:nvPr>
        </p:nvSpPr>
        <p:spPr/>
        <p:txBody>
          <a:bodyPr vert="horz" wrap="square" lIns="91440" tIns="45720" rIns="91440" bIns="45720" anchor="ctr" anchorCtr="0"/>
          <a:p>
            <a:r>
              <a:rPr lang="en-US" altLang="zh-CN" dirty="0"/>
              <a:t>2.3 Hadoop</a:t>
            </a:r>
            <a:r>
              <a:rPr lang="zh-CN" altLang="en-US" dirty="0"/>
              <a:t>的安装与使用</a:t>
            </a:r>
            <a:endParaRPr lang="zh-CN" altLang="en-US" dirty="0"/>
          </a:p>
        </p:txBody>
      </p:sp>
      <p:sp>
        <p:nvSpPr>
          <p:cNvPr id="20482" name="矩形 3"/>
          <p:cNvSpPr/>
          <p:nvPr/>
        </p:nvSpPr>
        <p:spPr>
          <a:xfrm>
            <a:off x="114300" y="3984625"/>
            <a:ext cx="8886825" cy="2460625"/>
          </a:xfrm>
          <a:prstGeom prst="rect">
            <a:avLst/>
          </a:prstGeom>
          <a:noFill/>
          <a:ln w="9525">
            <a:noFill/>
          </a:ln>
        </p:spPr>
        <p:txBody>
          <a:bodyPr wrap="square" anchor="t" anchorCtr="0">
            <a:spAutoFit/>
          </a:bodyPr>
          <a:p>
            <a:pPr algn="just">
              <a:lnSpc>
                <a:spcPct val="110000"/>
              </a:lnSpc>
            </a:pPr>
            <a:r>
              <a:rPr lang="zh-CN" altLang="en-US" sz="2800" b="1" dirty="0">
                <a:latin typeface="Arial" panose="020B0604020202020204" pitchFamily="34" charset="0"/>
                <a:ea typeface="宋体" panose="02010600030101010101" pitchFamily="2" charset="-122"/>
              </a:rPr>
              <a:t>详细安装教程请参考厦门大学数据实验室建设的中国高校大数据课程公共服务平台上的技术文章：</a:t>
            </a:r>
            <a:r>
              <a:rPr lang="en-US" altLang="zh-CN" sz="2800" b="1" dirty="0">
                <a:latin typeface="Arial" panose="020B0604020202020204" pitchFamily="34" charset="0"/>
                <a:ea typeface="宋体" panose="02010600030101010101" pitchFamily="2" charset="-122"/>
              </a:rPr>
              <a:t>《</a:t>
            </a:r>
            <a:r>
              <a:rPr lang="zh-CN" altLang="en-US" sz="2800" b="1" dirty="0">
                <a:latin typeface="Arial" panose="020B0604020202020204" pitchFamily="34" charset="0"/>
                <a:ea typeface="宋体" panose="02010600030101010101" pitchFamily="2" charset="-122"/>
              </a:rPr>
              <a:t>大数据技术原理与应用 第二章 大数据处理架构</a:t>
            </a:r>
            <a:r>
              <a:rPr lang="en-US" altLang="zh-CN" sz="2800" b="1" dirty="0">
                <a:latin typeface="Arial" panose="020B0604020202020204" pitchFamily="34" charset="0"/>
                <a:ea typeface="宋体" panose="02010600030101010101" pitchFamily="2" charset="-122"/>
              </a:rPr>
              <a:t>Hadoop </a:t>
            </a:r>
            <a:r>
              <a:rPr lang="zh-CN" altLang="en-US" sz="2800" b="1" dirty="0">
                <a:latin typeface="Arial" panose="020B0604020202020204" pitchFamily="34" charset="0"/>
                <a:ea typeface="宋体" panose="02010600030101010101" pitchFamily="2" charset="-122"/>
              </a:rPr>
              <a:t>学习指南</a:t>
            </a:r>
            <a:r>
              <a:rPr lang="en-US" altLang="zh-CN" sz="2800" b="1" dirty="0">
                <a:latin typeface="Arial" panose="020B0604020202020204" pitchFamily="34" charset="0"/>
                <a:ea typeface="宋体" panose="02010600030101010101" pitchFamily="2" charset="-122"/>
              </a:rPr>
              <a:t>》</a:t>
            </a:r>
            <a:r>
              <a:rPr lang="zh-CN" altLang="en-US" sz="2800" b="1" dirty="0">
                <a:latin typeface="Arial" panose="020B0604020202020204" pitchFamily="34" charset="0"/>
                <a:ea typeface="宋体" panose="02010600030101010101" pitchFamily="2" charset="-122"/>
              </a:rPr>
              <a:t>，给出了每步安装命令和效果截图，访问地址：</a:t>
            </a:r>
            <a:r>
              <a:rPr lang="en-US" altLang="zh-CN" sz="2800" b="1" dirty="0">
                <a:latin typeface="Arial" panose="020B0604020202020204" pitchFamily="34" charset="0"/>
                <a:ea typeface="宋体" panose="02010600030101010101" pitchFamily="2" charset="-122"/>
              </a:rPr>
              <a:t>http://dblab.xmu.edu.cn/blog/285/</a:t>
            </a:r>
            <a:endParaRPr lang="en-US" altLang="zh-CN" sz="2800" b="1" dirty="0">
              <a:latin typeface="Arial" panose="020B0604020202020204" pitchFamily="34" charset="0"/>
              <a:ea typeface="宋体" panose="02010600030101010101" pitchFamily="2" charset="-122"/>
            </a:endParaRPr>
          </a:p>
        </p:txBody>
      </p:sp>
      <p:sp>
        <p:nvSpPr>
          <p:cNvPr id="20483" name="TextBox 5"/>
          <p:cNvSpPr txBox="1"/>
          <p:nvPr/>
        </p:nvSpPr>
        <p:spPr>
          <a:xfrm>
            <a:off x="7938" y="1076325"/>
            <a:ext cx="5737225" cy="2157413"/>
          </a:xfrm>
          <a:prstGeom prst="rect">
            <a:avLst/>
          </a:prstGeom>
          <a:noFill/>
          <a:ln w="9525">
            <a:noFill/>
          </a:ln>
        </p:spPr>
        <p:txBody>
          <a:bodyPr wrap="none" anchor="t" anchorCtr="0">
            <a:spAutoFit/>
          </a:bodyPr>
          <a:p>
            <a:pPr algn="just">
              <a:lnSpc>
                <a:spcPct val="120000"/>
              </a:lnSpc>
            </a:pPr>
            <a:r>
              <a:rPr lang="en-US" altLang="zh-CN" sz="2800" b="1" dirty="0">
                <a:latin typeface="Arial" panose="020B0604020202020204" pitchFamily="34" charset="0"/>
                <a:ea typeface="宋体" panose="02010600030101010101" pitchFamily="2" charset="-122"/>
              </a:rPr>
              <a:t>2.3.1 Hadoop</a:t>
            </a:r>
            <a:r>
              <a:rPr lang="zh-CN" altLang="en-US" sz="2800" b="1" dirty="0">
                <a:latin typeface="Arial" panose="020B0604020202020204" pitchFamily="34" charset="0"/>
                <a:ea typeface="宋体" panose="02010600030101010101" pitchFamily="2" charset="-122"/>
              </a:rPr>
              <a:t>安装之前的预备知识</a:t>
            </a:r>
            <a:endParaRPr lang="en-US" altLang="zh-CN" sz="2800" b="1" dirty="0">
              <a:latin typeface="Arial" panose="020B0604020202020204" pitchFamily="34" charset="0"/>
              <a:ea typeface="宋体" panose="02010600030101010101" pitchFamily="2" charset="-122"/>
            </a:endParaRPr>
          </a:p>
          <a:p>
            <a:pPr algn="just">
              <a:lnSpc>
                <a:spcPct val="120000"/>
              </a:lnSpc>
            </a:pPr>
            <a:r>
              <a:rPr lang="en-US" altLang="zh-CN" sz="2800" b="1" dirty="0">
                <a:latin typeface="Arial" panose="020B0604020202020204" pitchFamily="34" charset="0"/>
                <a:ea typeface="宋体" panose="02010600030101010101" pitchFamily="2" charset="-122"/>
              </a:rPr>
              <a:t>2.3.2 </a:t>
            </a:r>
            <a:r>
              <a:rPr lang="zh-CN" altLang="en-US" sz="2800" b="1" dirty="0">
                <a:latin typeface="Arial" panose="020B0604020202020204" pitchFamily="34" charset="0"/>
                <a:ea typeface="宋体" panose="02010600030101010101" pitchFamily="2" charset="-122"/>
              </a:rPr>
              <a:t>安装</a:t>
            </a:r>
            <a:r>
              <a:rPr lang="en-US" altLang="zh-CN" sz="2800" b="1" dirty="0">
                <a:latin typeface="Arial" panose="020B0604020202020204" pitchFamily="34" charset="0"/>
                <a:ea typeface="宋体" panose="02010600030101010101" pitchFamily="2" charset="-122"/>
              </a:rPr>
              <a:t>Linux</a:t>
            </a:r>
            <a:r>
              <a:rPr lang="zh-CN" altLang="en-US" sz="2800" b="1" dirty="0">
                <a:latin typeface="Arial" panose="020B0604020202020204" pitchFamily="34" charset="0"/>
                <a:ea typeface="宋体" panose="02010600030101010101" pitchFamily="2" charset="-122"/>
              </a:rPr>
              <a:t>虚拟机</a:t>
            </a:r>
            <a:endParaRPr lang="en-US" altLang="zh-CN" sz="2800" b="1" dirty="0">
              <a:latin typeface="Arial" panose="020B0604020202020204" pitchFamily="34" charset="0"/>
              <a:ea typeface="宋体" panose="02010600030101010101" pitchFamily="2" charset="-122"/>
            </a:endParaRPr>
          </a:p>
          <a:p>
            <a:pPr algn="just">
              <a:lnSpc>
                <a:spcPct val="120000"/>
              </a:lnSpc>
            </a:pPr>
            <a:r>
              <a:rPr lang="en-US" altLang="zh-CN" sz="2800" b="1" dirty="0">
                <a:latin typeface="Arial" panose="020B0604020202020204" pitchFamily="34" charset="0"/>
                <a:ea typeface="宋体" panose="02010600030101010101" pitchFamily="2" charset="-122"/>
              </a:rPr>
              <a:t>2.3.3 </a:t>
            </a:r>
            <a:r>
              <a:rPr lang="zh-CN" altLang="en-US" sz="2800" b="1" dirty="0">
                <a:latin typeface="Arial" panose="020B0604020202020204" pitchFamily="34" charset="0"/>
                <a:ea typeface="宋体" panose="02010600030101010101" pitchFamily="2" charset="-122"/>
              </a:rPr>
              <a:t>安装双操作系统</a:t>
            </a:r>
            <a:endParaRPr lang="en-US" altLang="zh-CN" sz="2800" b="1" dirty="0">
              <a:latin typeface="Arial" panose="020B0604020202020204" pitchFamily="34" charset="0"/>
              <a:ea typeface="宋体" panose="02010600030101010101" pitchFamily="2" charset="-122"/>
            </a:endParaRPr>
          </a:p>
          <a:p>
            <a:pPr algn="just">
              <a:lnSpc>
                <a:spcPct val="120000"/>
              </a:lnSpc>
            </a:pPr>
            <a:r>
              <a:rPr lang="en-US" altLang="zh-CN" sz="2800" b="1" dirty="0">
                <a:latin typeface="Arial" panose="020B0604020202020204" pitchFamily="34" charset="0"/>
                <a:ea typeface="宋体" panose="02010600030101010101" pitchFamily="2" charset="-122"/>
              </a:rPr>
              <a:t>2.3.4 </a:t>
            </a:r>
            <a:r>
              <a:rPr lang="zh-CN" altLang="en-US" sz="2800" b="1" dirty="0">
                <a:latin typeface="Arial" panose="020B0604020202020204" pitchFamily="34" charset="0"/>
                <a:ea typeface="宋体" panose="02010600030101010101" pitchFamily="2" charset="-122"/>
              </a:rPr>
              <a:t>详解</a:t>
            </a:r>
            <a:r>
              <a:rPr lang="en-US" altLang="zh-CN" sz="2800" b="1" dirty="0">
                <a:latin typeface="Arial" panose="020B0604020202020204" pitchFamily="34" charset="0"/>
                <a:ea typeface="宋体" panose="02010600030101010101" pitchFamily="2" charset="-122"/>
              </a:rPr>
              <a:t>Hadoop</a:t>
            </a:r>
            <a:r>
              <a:rPr lang="zh-CN" altLang="en-US" sz="2800" b="1" dirty="0">
                <a:latin typeface="Arial" panose="020B0604020202020204" pitchFamily="34" charset="0"/>
                <a:ea typeface="宋体" panose="02010600030101010101" pitchFamily="2" charset="-122"/>
              </a:rPr>
              <a:t>的安装与使用</a:t>
            </a:r>
            <a:endParaRPr lang="zh-CN" altLang="en-US" sz="2800" b="1" dirty="0">
              <a:latin typeface="Arial" panose="020B0604020202020204" pitchFamily="34" charset="0"/>
              <a:ea typeface="宋体" panose="02010600030101010101" pitchFamily="2" charset="-122"/>
            </a:endParaRPr>
          </a:p>
        </p:txBody>
      </p:sp>
      <p:pic>
        <p:nvPicPr>
          <p:cNvPr id="20484" name="Picture 6" descr="c:\users\lenovo\appdata\roaming\360se6\User Data\temp\%E4%B8%AD%E5%9B%BD%E9%AB%98%E6%A0%A1%E5%A4%A7%E6%95%B0%E6%8D%AE%E8%AF%BE%E7%A8%8.jpg"/>
          <p:cNvPicPr>
            <a:picLocks noChangeAspect="1"/>
          </p:cNvPicPr>
          <p:nvPr/>
        </p:nvPicPr>
        <p:blipFill>
          <a:blip r:embed="rId1"/>
          <a:stretch>
            <a:fillRect/>
          </a:stretch>
        </p:blipFill>
        <p:spPr>
          <a:xfrm>
            <a:off x="5484813" y="1600200"/>
            <a:ext cx="3657600" cy="230187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2"/>
          <p:cNvSpPr>
            <a:spLocks noGrp="1"/>
          </p:cNvSpPr>
          <p:nvPr>
            <p:ph type="title" idx="10"/>
          </p:nvPr>
        </p:nvSpPr>
        <p:spPr/>
        <p:txBody>
          <a:bodyPr vert="horz" wrap="square" lIns="91440" tIns="45720" rIns="91440" bIns="45720" anchor="ctr" anchorCtr="0"/>
          <a:p>
            <a:r>
              <a:rPr lang="en-US" altLang="zh-CN" dirty="0"/>
              <a:t>2.3.1 Hadoop</a:t>
            </a:r>
            <a:r>
              <a:rPr lang="zh-CN" altLang="en-US" dirty="0"/>
              <a:t>安装之前的预备知识</a:t>
            </a:r>
            <a:endParaRPr lang="zh-CN" altLang="en-US" dirty="0"/>
          </a:p>
        </p:txBody>
      </p:sp>
      <p:sp>
        <p:nvSpPr>
          <p:cNvPr id="21506" name="TextBox 3"/>
          <p:cNvSpPr txBox="1"/>
          <p:nvPr/>
        </p:nvSpPr>
        <p:spPr>
          <a:xfrm>
            <a:off x="465138" y="1219200"/>
            <a:ext cx="8328025" cy="522288"/>
          </a:xfrm>
          <a:prstGeom prst="rect">
            <a:avLst/>
          </a:prstGeom>
          <a:noFill/>
          <a:ln w="9525">
            <a:noFill/>
          </a:ln>
        </p:spPr>
        <p:txBody>
          <a:bodyPr wrap="square" anchor="t" anchorCtr="0">
            <a:spAutoFit/>
          </a:bodyPr>
          <a:p>
            <a:pPr algn="just"/>
            <a:r>
              <a:rPr lang="zh-CN" altLang="en-US" sz="2800" b="1" dirty="0">
                <a:latin typeface="黑体" panose="02010609060101010101" pitchFamily="49" charset="-122"/>
                <a:ea typeface="黑体" panose="02010609060101010101" pitchFamily="49" charset="-122"/>
              </a:rPr>
              <a:t>（一）</a:t>
            </a:r>
            <a:r>
              <a:rPr lang="en-US" altLang="zh-CN" sz="2800" b="1" dirty="0">
                <a:latin typeface="黑体" panose="02010609060101010101" pitchFamily="49" charset="-122"/>
                <a:ea typeface="黑体" panose="02010609060101010101" pitchFamily="49" charset="-122"/>
              </a:rPr>
              <a:t>Linux</a:t>
            </a:r>
            <a:r>
              <a:rPr lang="zh-CN" altLang="en-US" sz="2800" b="1" dirty="0">
                <a:latin typeface="黑体" panose="02010609060101010101" pitchFamily="49" charset="-122"/>
                <a:ea typeface="黑体" panose="02010609060101010101" pitchFamily="49" charset="-122"/>
              </a:rPr>
              <a:t>的选择</a:t>
            </a:r>
            <a:endParaRPr lang="zh-CN" altLang="en-US" sz="2800" b="1" dirty="0">
              <a:latin typeface="黑体" panose="02010609060101010101" pitchFamily="49" charset="-122"/>
              <a:ea typeface="黑体" panose="02010609060101010101" pitchFamily="49" charset="-122"/>
            </a:endParaRPr>
          </a:p>
        </p:txBody>
      </p:sp>
      <p:sp>
        <p:nvSpPr>
          <p:cNvPr id="20483" name="矩形 3"/>
          <p:cNvSpPr/>
          <p:nvPr/>
        </p:nvSpPr>
        <p:spPr>
          <a:xfrm>
            <a:off x="466725" y="1751013"/>
            <a:ext cx="8326438" cy="4669155"/>
          </a:xfrm>
          <a:prstGeom prst="rect">
            <a:avLst/>
          </a:prstGeom>
          <a:noFill/>
          <a:ln w="9525">
            <a:noFill/>
          </a:ln>
        </p:spPr>
        <p:txBody>
          <a:bodyPr wrap="square" anchor="t">
            <a:spAutoFit/>
          </a:bodyPr>
          <a:p>
            <a:pPr algn="just" fontAlgn="base">
              <a:lnSpc>
                <a:spcPct val="120000"/>
              </a:lnSpc>
            </a:pPr>
            <a:r>
              <a:rPr lang="zh-CN" altLang="en-US" sz="2800" b="1" strike="noStrike" noProof="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800" b="1" strike="noStrike" noProof="1" dirty="0">
                <a:solidFill>
                  <a:srgbClr val="FF0000"/>
                </a:solidFill>
                <a:latin typeface="微软雅黑" panose="020B0503020204020204" charset="-122"/>
                <a:ea typeface="微软雅黑" panose="020B0503020204020204" charset="-122"/>
                <a:cs typeface="微软雅黑" panose="020B0503020204020204" charset="-122"/>
              </a:rPr>
              <a:t>1</a:t>
            </a:r>
            <a:r>
              <a:rPr lang="zh-CN" altLang="en-US" sz="2800" b="1" strike="noStrike" noProof="1" dirty="0">
                <a:solidFill>
                  <a:srgbClr val="FF0000"/>
                </a:solidFill>
                <a:latin typeface="微软雅黑" panose="020B0503020204020204" charset="-122"/>
                <a:ea typeface="微软雅黑" panose="020B0503020204020204" charset="-122"/>
                <a:cs typeface="微软雅黑" panose="020B0503020204020204" charset="-122"/>
              </a:rPr>
              <a:t>）选择哪个</a:t>
            </a:r>
            <a:r>
              <a:rPr lang="en-US" altLang="zh-CN" sz="2800" b="1" strike="noStrike" noProof="1" dirty="0">
                <a:solidFill>
                  <a:srgbClr val="FF0000"/>
                </a:solidFill>
                <a:latin typeface="微软雅黑" panose="020B0503020204020204" charset="-122"/>
                <a:ea typeface="微软雅黑" panose="020B0503020204020204" charset="-122"/>
                <a:cs typeface="微软雅黑" panose="020B0503020204020204" charset="-122"/>
              </a:rPr>
              <a:t>Linux</a:t>
            </a:r>
            <a:r>
              <a:rPr lang="zh-CN" altLang="en-US" sz="2800" b="1" strike="noStrike" noProof="1" dirty="0">
                <a:solidFill>
                  <a:srgbClr val="FF0000"/>
                </a:solidFill>
                <a:latin typeface="微软雅黑" panose="020B0503020204020204" charset="-122"/>
                <a:ea typeface="微软雅黑" panose="020B0503020204020204" charset="-122"/>
                <a:cs typeface="微软雅黑" panose="020B0503020204020204" charset="-122"/>
              </a:rPr>
              <a:t>发行版？</a:t>
            </a:r>
            <a:endParaRPr lang="en-US" altLang="zh-CN" sz="2800" b="1" strike="noStrike" noProof="1" dirty="0">
              <a:latin typeface="黑体" panose="02010609060101010101" pitchFamily="49" charset="-122"/>
              <a:ea typeface="黑体" panose="02010609060101010101" pitchFamily="49" charset="-122"/>
              <a:cs typeface="黑体" panose="02010609060101010101" pitchFamily="49" charset="-122"/>
            </a:endParaRPr>
          </a:p>
          <a:p>
            <a:pPr marL="342900" indent="-342900" algn="just" fontAlgn="base">
              <a:lnSpc>
                <a:spcPct val="120000"/>
              </a:lnSpc>
              <a:buFont typeface="Wingdings" panose="05000000000000000000" charset="0"/>
              <a:buChar char="l"/>
            </a:pPr>
            <a:r>
              <a:rPr lang="zh-CN" altLang="en-US" sz="2400" b="1" strike="noStrike" noProof="1" dirty="0">
                <a:latin typeface="Arial" panose="020B0604020202020204" pitchFamily="34" charset="0"/>
                <a:ea typeface="宋体" panose="02010600030101010101" pitchFamily="2" charset="-122"/>
                <a:cs typeface="+mn-cs"/>
              </a:rPr>
              <a:t>在</a:t>
            </a:r>
            <a:r>
              <a:rPr lang="en-US" altLang="zh-CN" sz="2400" b="1" strike="noStrike" noProof="1" dirty="0">
                <a:latin typeface="Arial" panose="020B0604020202020204" pitchFamily="34" charset="0"/>
                <a:ea typeface="宋体" panose="02010600030101010101" pitchFamily="2" charset="-122"/>
                <a:cs typeface="+mn-cs"/>
              </a:rPr>
              <a:t>Linux</a:t>
            </a:r>
            <a:r>
              <a:rPr lang="zh-CN" altLang="en-US" sz="2400" b="1" strike="noStrike" noProof="1" dirty="0">
                <a:latin typeface="Arial" panose="020B0604020202020204" pitchFamily="34" charset="0"/>
                <a:ea typeface="宋体" panose="02010600030101010101" pitchFamily="2" charset="-122"/>
                <a:cs typeface="+mn-cs"/>
              </a:rPr>
              <a:t>系统各个发行版中，</a:t>
            </a:r>
            <a:r>
              <a:rPr lang="en-US" altLang="zh-CN" sz="2400" b="1" strike="noStrike" noProof="1" dirty="0">
                <a:latin typeface="Arial" panose="020B0604020202020204" pitchFamily="34" charset="0"/>
                <a:ea typeface="宋体" panose="02010600030101010101" pitchFamily="2" charset="-122"/>
                <a:cs typeface="+mn-cs"/>
              </a:rPr>
              <a:t>CentOS</a:t>
            </a:r>
            <a:r>
              <a:rPr lang="zh-CN" altLang="en-US" sz="2400" b="1" strike="noStrike" noProof="1" dirty="0">
                <a:latin typeface="Arial" panose="020B0604020202020204" pitchFamily="34" charset="0"/>
                <a:ea typeface="宋体" panose="02010600030101010101" pitchFamily="2" charset="-122"/>
                <a:cs typeface="+mn-cs"/>
              </a:rPr>
              <a:t>系统和</a:t>
            </a:r>
            <a:r>
              <a:rPr lang="en-US" altLang="zh-CN" sz="2400" b="1" strike="noStrike" noProof="1" dirty="0">
                <a:latin typeface="Arial" panose="020B0604020202020204" pitchFamily="34" charset="0"/>
                <a:ea typeface="宋体" panose="02010600030101010101" pitchFamily="2" charset="-122"/>
                <a:cs typeface="+mn-cs"/>
              </a:rPr>
              <a:t>Ubuntu</a:t>
            </a:r>
            <a:r>
              <a:rPr lang="zh-CN" altLang="en-US" sz="2400" b="1" strike="noStrike" noProof="1" dirty="0">
                <a:latin typeface="Arial" panose="020B0604020202020204" pitchFamily="34" charset="0"/>
                <a:ea typeface="宋体" panose="02010600030101010101" pitchFamily="2" charset="-122"/>
                <a:cs typeface="+mn-cs"/>
              </a:rPr>
              <a:t>系统在服务端和桌面端使用占比最高，网络上资料最是齐全，所以建议使用</a:t>
            </a:r>
            <a:r>
              <a:rPr lang="en-US" altLang="zh-CN" sz="2400" b="1" strike="noStrike" noProof="1" dirty="0">
                <a:latin typeface="Arial" panose="020B0604020202020204" pitchFamily="34" charset="0"/>
                <a:ea typeface="宋体" panose="02010600030101010101" pitchFamily="2" charset="-122"/>
                <a:cs typeface="+mn-cs"/>
              </a:rPr>
              <a:t>CentOS </a:t>
            </a:r>
            <a:r>
              <a:rPr lang="zh-CN" altLang="en-US" sz="2400" b="1" strike="noStrike" noProof="1" dirty="0">
                <a:latin typeface="Arial" panose="020B0604020202020204" pitchFamily="34" charset="0"/>
                <a:ea typeface="宋体" panose="02010600030101010101" pitchFamily="2" charset="-122"/>
                <a:cs typeface="+mn-cs"/>
              </a:rPr>
              <a:t>或</a:t>
            </a:r>
            <a:r>
              <a:rPr lang="en-US" altLang="zh-CN" sz="2400" b="1" strike="noStrike" noProof="1" dirty="0">
                <a:latin typeface="Arial" panose="020B0604020202020204" pitchFamily="34" charset="0"/>
                <a:ea typeface="宋体" panose="02010600030101010101" pitchFamily="2" charset="-122"/>
                <a:cs typeface="+mn-cs"/>
              </a:rPr>
              <a:t>Ubuntu</a:t>
            </a:r>
            <a:r>
              <a:rPr lang="zh-CN" altLang="en-US" sz="2400" b="1" strike="noStrike" noProof="1" dirty="0">
                <a:latin typeface="Arial" panose="020B0604020202020204" pitchFamily="34" charset="0"/>
                <a:ea typeface="宋体" panose="02010600030101010101" pitchFamily="2" charset="-122"/>
                <a:cs typeface="+mn-cs"/>
              </a:rPr>
              <a:t>；</a:t>
            </a:r>
            <a:endParaRPr lang="en-US" altLang="zh-CN" sz="2400" b="1" strike="noStrike" noProof="1" dirty="0">
              <a:latin typeface="Arial" panose="020B0604020202020204" pitchFamily="34" charset="0"/>
              <a:ea typeface="宋体" panose="02010600030101010101" pitchFamily="2" charset="-122"/>
            </a:endParaRPr>
          </a:p>
          <a:p>
            <a:pPr marL="342900" indent="-342900" algn="just" fontAlgn="base">
              <a:lnSpc>
                <a:spcPct val="120000"/>
              </a:lnSpc>
              <a:buFont typeface="Wingdings" panose="05000000000000000000" charset="0"/>
              <a:buChar char="l"/>
            </a:pPr>
            <a:r>
              <a:rPr lang="zh-CN" altLang="en-US" sz="2400" b="1" strike="noStrike" noProof="1" dirty="0">
                <a:latin typeface="Arial" panose="020B0604020202020204" pitchFamily="34" charset="0"/>
                <a:ea typeface="宋体" panose="02010600030101010101" pitchFamily="2" charset="-122"/>
                <a:cs typeface="+mn-cs"/>
              </a:rPr>
              <a:t>在学习</a:t>
            </a:r>
            <a:r>
              <a:rPr lang="en-US" altLang="zh-CN" sz="2400" b="1" strike="noStrike" noProof="1" dirty="0">
                <a:latin typeface="Arial" panose="020B0604020202020204" pitchFamily="34" charset="0"/>
                <a:ea typeface="宋体" panose="02010600030101010101" pitchFamily="2" charset="-122"/>
                <a:cs typeface="+mn-cs"/>
              </a:rPr>
              <a:t>Hadoop</a:t>
            </a:r>
            <a:r>
              <a:rPr lang="zh-CN" altLang="en-US" sz="2400" b="1" strike="noStrike" noProof="1" dirty="0">
                <a:latin typeface="Arial" panose="020B0604020202020204" pitchFamily="34" charset="0"/>
                <a:ea typeface="宋体" panose="02010600030101010101" pitchFamily="2" charset="-122"/>
                <a:cs typeface="+mn-cs"/>
              </a:rPr>
              <a:t>方面，虽然两个系统没有多大区别，但是推荐使用</a:t>
            </a:r>
            <a:r>
              <a:rPr lang="en-US" altLang="zh-CN" sz="2400" b="1" strike="noStrike" noProof="1" dirty="0">
                <a:latin typeface="Arial" panose="020B0604020202020204" pitchFamily="34" charset="0"/>
                <a:ea typeface="宋体" panose="02010600030101010101" pitchFamily="2" charset="-122"/>
                <a:cs typeface="+mn-cs"/>
              </a:rPr>
              <a:t>Ubuntu</a:t>
            </a:r>
            <a:r>
              <a:rPr lang="zh-CN" altLang="en-US" sz="2400" b="1" strike="noStrike" noProof="1" dirty="0">
                <a:latin typeface="Arial" panose="020B0604020202020204" pitchFamily="34" charset="0"/>
                <a:ea typeface="宋体" panose="02010600030101010101" pitchFamily="2" charset="-122"/>
                <a:cs typeface="+mn-cs"/>
              </a:rPr>
              <a:t>操作系统。</a:t>
            </a:r>
            <a:endParaRPr lang="en-US" altLang="zh-CN" sz="2400" b="1" strike="noStrike" noProof="1" dirty="0">
              <a:latin typeface="Arial" panose="020B0604020202020204" pitchFamily="34" charset="0"/>
              <a:ea typeface="宋体" panose="02010600030101010101" pitchFamily="2" charset="-122"/>
            </a:endParaRPr>
          </a:p>
          <a:p>
            <a:pPr algn="just" fontAlgn="base">
              <a:lnSpc>
                <a:spcPct val="120000"/>
              </a:lnSpc>
            </a:pPr>
            <a:r>
              <a:rPr lang="zh-CN" altLang="en-US" sz="2800" b="1" strike="noStrike" noProof="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800" b="1" strike="noStrike" noProof="1" dirty="0">
                <a:solidFill>
                  <a:srgbClr val="FF0000"/>
                </a:solidFill>
                <a:latin typeface="微软雅黑" panose="020B0503020204020204" charset="-122"/>
                <a:ea typeface="微软雅黑" panose="020B0503020204020204" charset="-122"/>
                <a:cs typeface="微软雅黑" panose="020B0503020204020204" charset="-122"/>
              </a:rPr>
              <a:t>2</a:t>
            </a:r>
            <a:r>
              <a:rPr lang="zh-CN" altLang="en-US" sz="2800" b="1" strike="noStrike" noProof="1" dirty="0">
                <a:solidFill>
                  <a:srgbClr val="FF0000"/>
                </a:solidFill>
                <a:latin typeface="微软雅黑" panose="020B0503020204020204" charset="-122"/>
                <a:ea typeface="微软雅黑" panose="020B0503020204020204" charset="-122"/>
                <a:cs typeface="微软雅黑" panose="020B0503020204020204" charset="-122"/>
              </a:rPr>
              <a:t>）选择</a:t>
            </a:r>
            <a:r>
              <a:rPr lang="en-US" altLang="zh-CN" sz="2800" b="1" strike="noStrike" noProof="1" dirty="0">
                <a:solidFill>
                  <a:srgbClr val="FF0000"/>
                </a:solidFill>
                <a:latin typeface="微软雅黑" panose="020B0503020204020204" charset="-122"/>
                <a:ea typeface="微软雅黑" panose="020B0503020204020204" charset="-122"/>
                <a:cs typeface="微软雅黑" panose="020B0503020204020204" charset="-122"/>
              </a:rPr>
              <a:t>32</a:t>
            </a:r>
            <a:r>
              <a:rPr lang="zh-CN" altLang="en-US" sz="2800" b="1" strike="noStrike" noProof="1" dirty="0">
                <a:solidFill>
                  <a:srgbClr val="FF0000"/>
                </a:solidFill>
                <a:latin typeface="微软雅黑" panose="020B0503020204020204" charset="-122"/>
                <a:ea typeface="微软雅黑" panose="020B0503020204020204" charset="-122"/>
                <a:cs typeface="微软雅黑" panose="020B0503020204020204" charset="-122"/>
              </a:rPr>
              <a:t>位还是</a:t>
            </a:r>
            <a:r>
              <a:rPr lang="en-US" altLang="zh-CN" sz="2800" b="1" strike="noStrike" noProof="1" dirty="0">
                <a:solidFill>
                  <a:srgbClr val="FF0000"/>
                </a:solidFill>
                <a:latin typeface="微软雅黑" panose="020B0503020204020204" charset="-122"/>
                <a:ea typeface="微软雅黑" panose="020B0503020204020204" charset="-122"/>
                <a:cs typeface="微软雅黑" panose="020B0503020204020204" charset="-122"/>
              </a:rPr>
              <a:t>64</a:t>
            </a:r>
            <a:r>
              <a:rPr lang="zh-CN" altLang="en-US" sz="2800" b="1" strike="noStrike" noProof="1" dirty="0">
                <a:solidFill>
                  <a:srgbClr val="FF0000"/>
                </a:solidFill>
                <a:latin typeface="微软雅黑" panose="020B0503020204020204" charset="-122"/>
                <a:ea typeface="微软雅黑" panose="020B0503020204020204" charset="-122"/>
                <a:cs typeface="微软雅黑" panose="020B0503020204020204" charset="-122"/>
              </a:rPr>
              <a:t>位？</a:t>
            </a:r>
            <a:endParaRPr lang="en-US" altLang="zh-CN" sz="2800" b="1" strike="noStrike" noProof="1" dirty="0">
              <a:solidFill>
                <a:srgbClr val="FF0000"/>
              </a:solidFill>
              <a:latin typeface="微软雅黑" panose="020B0503020204020204" charset="-122"/>
              <a:ea typeface="微软雅黑" panose="020B0503020204020204" charset="-122"/>
              <a:cs typeface="微软雅黑" panose="020B0503020204020204" charset="-122"/>
            </a:endParaRPr>
          </a:p>
          <a:p>
            <a:pPr marL="342900" indent="-342900" algn="just" fontAlgn="base">
              <a:lnSpc>
                <a:spcPct val="120000"/>
              </a:lnSpc>
              <a:buFont typeface="Wingdings" panose="05000000000000000000" charset="0"/>
              <a:buChar char="l"/>
            </a:pPr>
            <a:r>
              <a:rPr lang="zh-CN" altLang="en-US" sz="2400" b="1" strike="noStrike" noProof="1" dirty="0">
                <a:latin typeface="Arial" panose="020B0604020202020204" pitchFamily="34" charset="0"/>
                <a:ea typeface="宋体" panose="02010600030101010101" pitchFamily="2" charset="-122"/>
                <a:cs typeface="+mn-cs"/>
              </a:rPr>
              <a:t>如果电脑比较老或者内存小于</a:t>
            </a:r>
            <a:r>
              <a:rPr lang="en-US" altLang="zh-CN" sz="2400" b="1" strike="noStrike" noProof="1" dirty="0">
                <a:latin typeface="Arial" panose="020B0604020202020204" pitchFamily="34" charset="0"/>
                <a:ea typeface="宋体" panose="02010600030101010101" pitchFamily="2" charset="-122"/>
                <a:cs typeface="+mn-cs"/>
              </a:rPr>
              <a:t>2G</a:t>
            </a:r>
            <a:r>
              <a:rPr lang="zh-CN" altLang="en-US" sz="2400" b="1" strike="noStrike" noProof="1" dirty="0">
                <a:latin typeface="Arial" panose="020B0604020202020204" pitchFamily="34" charset="0"/>
                <a:ea typeface="宋体" panose="02010600030101010101" pitchFamily="2" charset="-122"/>
                <a:cs typeface="+mn-cs"/>
              </a:rPr>
              <a:t>，那么建议选择</a:t>
            </a:r>
            <a:r>
              <a:rPr lang="en-US" altLang="zh-CN" sz="2400" b="1" strike="noStrike" noProof="1" dirty="0">
                <a:latin typeface="Arial" panose="020B0604020202020204" pitchFamily="34" charset="0"/>
                <a:ea typeface="宋体" panose="02010600030101010101" pitchFamily="2" charset="-122"/>
                <a:cs typeface="+mn-cs"/>
              </a:rPr>
              <a:t>32</a:t>
            </a:r>
            <a:r>
              <a:rPr lang="zh-CN" altLang="en-US" sz="2400" b="1" strike="noStrike" noProof="1" dirty="0">
                <a:latin typeface="Arial" panose="020B0604020202020204" pitchFamily="34" charset="0"/>
                <a:ea typeface="宋体" panose="02010600030101010101" pitchFamily="2" charset="-122"/>
                <a:cs typeface="+mn-cs"/>
              </a:rPr>
              <a:t>位系统版本的</a:t>
            </a:r>
            <a:r>
              <a:rPr lang="en-US" altLang="zh-CN" sz="2400" b="1" strike="noStrike" noProof="1" dirty="0">
                <a:latin typeface="Arial" panose="020B0604020202020204" pitchFamily="34" charset="0"/>
                <a:ea typeface="宋体" panose="02010600030101010101" pitchFamily="2" charset="-122"/>
                <a:cs typeface="+mn-cs"/>
              </a:rPr>
              <a:t>Linux</a:t>
            </a:r>
            <a:r>
              <a:rPr lang="zh-CN" altLang="en-US" sz="2400" b="1" strike="noStrike" noProof="1" dirty="0">
                <a:latin typeface="Arial" panose="020B0604020202020204" pitchFamily="34" charset="0"/>
                <a:ea typeface="宋体" panose="02010600030101010101" pitchFamily="2" charset="-122"/>
                <a:cs typeface="+mn-cs"/>
              </a:rPr>
              <a:t>；</a:t>
            </a:r>
            <a:endParaRPr lang="en-US" altLang="zh-CN" sz="2400" b="1" strike="noStrike" noProof="1" dirty="0">
              <a:latin typeface="Arial" panose="020B0604020202020204" pitchFamily="34" charset="0"/>
              <a:ea typeface="宋体" panose="02010600030101010101" pitchFamily="2" charset="-122"/>
            </a:endParaRPr>
          </a:p>
          <a:p>
            <a:pPr marL="342900" indent="-342900" algn="just" fontAlgn="base">
              <a:lnSpc>
                <a:spcPct val="120000"/>
              </a:lnSpc>
              <a:buFont typeface="Wingdings" panose="05000000000000000000" charset="0"/>
              <a:buChar char="l"/>
            </a:pPr>
            <a:r>
              <a:rPr lang="zh-CN" altLang="en-US" sz="2400" b="1" strike="noStrike" noProof="1" dirty="0">
                <a:latin typeface="Arial" panose="020B0604020202020204" pitchFamily="34" charset="0"/>
                <a:ea typeface="宋体" panose="02010600030101010101" pitchFamily="2" charset="-122"/>
                <a:cs typeface="+mn-cs"/>
              </a:rPr>
              <a:t>如果内存大于</a:t>
            </a:r>
            <a:r>
              <a:rPr lang="en-US" altLang="zh-CN" sz="2400" b="1" strike="noStrike" noProof="1" dirty="0">
                <a:latin typeface="Arial" panose="020B0604020202020204" pitchFamily="34" charset="0"/>
                <a:ea typeface="宋体" panose="02010600030101010101" pitchFamily="2" charset="-122"/>
                <a:cs typeface="+mn-cs"/>
              </a:rPr>
              <a:t>4G</a:t>
            </a:r>
            <a:r>
              <a:rPr lang="zh-CN" altLang="en-US" sz="2400" b="1" strike="noStrike" noProof="1" dirty="0">
                <a:latin typeface="Arial" panose="020B0604020202020204" pitchFamily="34" charset="0"/>
                <a:ea typeface="宋体" panose="02010600030101010101" pitchFamily="2" charset="-122"/>
                <a:cs typeface="+mn-cs"/>
              </a:rPr>
              <a:t>，那么建议选择</a:t>
            </a:r>
            <a:r>
              <a:rPr lang="en-US" altLang="zh-CN" sz="2400" b="1" strike="noStrike" noProof="1" dirty="0">
                <a:latin typeface="Arial" panose="020B0604020202020204" pitchFamily="34" charset="0"/>
                <a:ea typeface="宋体" panose="02010600030101010101" pitchFamily="2" charset="-122"/>
                <a:cs typeface="+mn-cs"/>
              </a:rPr>
              <a:t>64</a:t>
            </a:r>
            <a:r>
              <a:rPr lang="zh-CN" altLang="en-US" sz="2400" b="1" strike="noStrike" noProof="1" dirty="0">
                <a:latin typeface="Arial" panose="020B0604020202020204" pitchFamily="34" charset="0"/>
                <a:ea typeface="宋体" panose="02010600030101010101" pitchFamily="2" charset="-122"/>
                <a:cs typeface="+mn-cs"/>
              </a:rPr>
              <a:t>位系统版本的</a:t>
            </a:r>
            <a:r>
              <a:rPr lang="en-US" altLang="zh-CN" sz="2400" b="1" strike="noStrike" noProof="1" dirty="0">
                <a:latin typeface="Arial" panose="020B0604020202020204" pitchFamily="34" charset="0"/>
                <a:ea typeface="宋体" panose="02010600030101010101" pitchFamily="2" charset="-122"/>
                <a:cs typeface="+mn-cs"/>
              </a:rPr>
              <a:t>Linux</a:t>
            </a:r>
            <a:r>
              <a:rPr lang="zh-CN" altLang="en-US" sz="2400" b="1" strike="noStrike" noProof="1" dirty="0">
                <a:latin typeface="Arial" panose="020B0604020202020204" pitchFamily="34" charset="0"/>
                <a:ea typeface="宋体" panose="02010600030101010101" pitchFamily="2" charset="-122"/>
                <a:cs typeface="+mn-cs"/>
              </a:rPr>
              <a:t>。</a:t>
            </a:r>
            <a:endParaRPr lang="zh-CN" altLang="en-US" sz="2400" b="1" strike="noStrike" noProof="1" dirty="0">
              <a:latin typeface="Arial" panose="020B0604020202020204" pitchFamily="34"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2"/>
          <p:cNvSpPr>
            <a:spLocks noGrp="1"/>
          </p:cNvSpPr>
          <p:nvPr>
            <p:ph type="title" idx="10"/>
          </p:nvPr>
        </p:nvSpPr>
        <p:spPr/>
        <p:txBody>
          <a:bodyPr vert="horz" wrap="square" lIns="91440" tIns="45720" rIns="91440" bIns="45720" anchor="ctr" anchorCtr="0"/>
          <a:p>
            <a:r>
              <a:rPr lang="en-US" altLang="zh-CN" dirty="0"/>
              <a:t>2.3.1 Hadoop</a:t>
            </a:r>
            <a:r>
              <a:rPr lang="zh-CN" altLang="en-US" dirty="0"/>
              <a:t>安装之前的预备知识</a:t>
            </a:r>
            <a:endParaRPr lang="zh-CN" altLang="en-US" dirty="0"/>
          </a:p>
        </p:txBody>
      </p:sp>
      <p:sp>
        <p:nvSpPr>
          <p:cNvPr id="22530" name="TextBox 3"/>
          <p:cNvSpPr txBox="1"/>
          <p:nvPr/>
        </p:nvSpPr>
        <p:spPr>
          <a:xfrm>
            <a:off x="-14287" y="1219200"/>
            <a:ext cx="9010650" cy="521970"/>
          </a:xfrm>
          <a:prstGeom prst="rect">
            <a:avLst/>
          </a:prstGeom>
          <a:noFill/>
          <a:ln w="9525">
            <a:noFill/>
          </a:ln>
        </p:spPr>
        <p:txBody>
          <a:bodyPr wrap="square" anchor="t" anchorCtr="0">
            <a:spAutoFit/>
          </a:bodyPr>
          <a:p>
            <a:pPr algn="just"/>
            <a:r>
              <a:rPr lang="zh-CN" altLang="en-US" sz="2800" b="1" dirty="0">
                <a:latin typeface="黑体" panose="02010609060101010101" pitchFamily="49" charset="-122"/>
                <a:ea typeface="黑体" panose="02010609060101010101" pitchFamily="49" charset="-122"/>
              </a:rPr>
              <a:t>（二）系统安装方式：</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选择虚拟机安装还是双系统安装?</a:t>
            </a:r>
            <a:endParaRPr lang="zh-CN" altLang="en-US" sz="2800"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22531" name="矩形 4"/>
          <p:cNvSpPr/>
          <p:nvPr/>
        </p:nvSpPr>
        <p:spPr>
          <a:xfrm>
            <a:off x="474663" y="1829753"/>
            <a:ext cx="8350250" cy="3752215"/>
          </a:xfrm>
          <a:prstGeom prst="rect">
            <a:avLst/>
          </a:prstGeom>
          <a:noFill/>
          <a:ln w="9525">
            <a:noFill/>
          </a:ln>
        </p:spPr>
        <p:txBody>
          <a:bodyPr wrap="square" anchor="t" anchorCtr="0">
            <a:spAutoFit/>
          </a:bodyPr>
          <a:p>
            <a:pPr marL="457200" indent="-457200" algn="just">
              <a:lnSpc>
                <a:spcPct val="17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建议电脑比较新或者配置内存</a:t>
            </a:r>
            <a:r>
              <a:rPr lang="en-US" altLang="zh-CN" sz="2800" b="1" dirty="0">
                <a:latin typeface="Arial" panose="020B0604020202020204" pitchFamily="34" charset="0"/>
                <a:ea typeface="宋体" panose="02010600030101010101" pitchFamily="2" charset="-122"/>
              </a:rPr>
              <a:t>4G</a:t>
            </a:r>
            <a:r>
              <a:rPr lang="zh-CN" altLang="en-US" sz="2800" b="1" dirty="0">
                <a:latin typeface="Arial" panose="020B0604020202020204" pitchFamily="34" charset="0"/>
                <a:ea typeface="宋体" panose="02010600030101010101" pitchFamily="2" charset="-122"/>
              </a:rPr>
              <a:t>以上的电脑可以选择虚拟机安装。</a:t>
            </a:r>
            <a:endParaRPr lang="en-US" altLang="zh-CN" sz="2800" b="1" dirty="0">
              <a:latin typeface="Arial" panose="020B0604020202020204" pitchFamily="34" charset="0"/>
              <a:ea typeface="宋体" panose="02010600030101010101" pitchFamily="2" charset="-122"/>
            </a:endParaRPr>
          </a:p>
          <a:p>
            <a:pPr marL="457200" indent="-457200" algn="just">
              <a:lnSpc>
                <a:spcPct val="17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电脑较旧或配置内存小于等于</a:t>
            </a:r>
            <a:r>
              <a:rPr lang="en-US" altLang="zh-CN" sz="2800" b="1" dirty="0">
                <a:latin typeface="Arial" panose="020B0604020202020204" pitchFamily="34" charset="0"/>
                <a:ea typeface="宋体" panose="02010600030101010101" pitchFamily="2" charset="-122"/>
              </a:rPr>
              <a:t>4G</a:t>
            </a:r>
            <a:r>
              <a:rPr lang="zh-CN" altLang="en-US" sz="2800" b="1" dirty="0">
                <a:latin typeface="Arial" panose="020B0604020202020204" pitchFamily="34" charset="0"/>
                <a:ea typeface="宋体" panose="02010600030101010101" pitchFamily="2" charset="-122"/>
              </a:rPr>
              <a:t>的电脑强烈建议选择双系统安装，否则，在配置较低的计算机上运行</a:t>
            </a:r>
            <a:r>
              <a:rPr lang="en-US" altLang="zh-CN" sz="2800" b="1" dirty="0">
                <a:latin typeface="Arial" panose="020B0604020202020204" pitchFamily="34" charset="0"/>
                <a:ea typeface="宋体" panose="02010600030101010101" pitchFamily="2" charset="-122"/>
              </a:rPr>
              <a:t>LInux</a:t>
            </a:r>
            <a:r>
              <a:rPr lang="zh-CN" altLang="en-US" sz="2800" b="1" dirty="0">
                <a:latin typeface="Arial" panose="020B0604020202020204" pitchFamily="34" charset="0"/>
                <a:ea typeface="宋体" panose="02010600030101010101" pitchFamily="2" charset="-122"/>
              </a:rPr>
              <a:t>虚拟机，系统运行速度会非常慢。</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2"/>
          <p:cNvSpPr>
            <a:spLocks noGrp="1"/>
          </p:cNvSpPr>
          <p:nvPr>
            <p:ph type="title" idx="10"/>
          </p:nvPr>
        </p:nvSpPr>
        <p:spPr/>
        <p:txBody>
          <a:bodyPr vert="horz" wrap="square" lIns="91440" tIns="45720" rIns="91440" bIns="45720" anchor="ctr" anchorCtr="0"/>
          <a:p>
            <a:r>
              <a:rPr lang="en-US" altLang="zh-CN" dirty="0"/>
              <a:t>2.3.1 Hadoop</a:t>
            </a:r>
            <a:r>
              <a:rPr lang="zh-CN" altLang="en-US" dirty="0"/>
              <a:t>安装之前的预备知识</a:t>
            </a:r>
            <a:endParaRPr lang="zh-CN" altLang="en-US" dirty="0"/>
          </a:p>
        </p:txBody>
      </p:sp>
      <p:sp>
        <p:nvSpPr>
          <p:cNvPr id="22530" name="TextBox 3"/>
          <p:cNvSpPr txBox="1"/>
          <p:nvPr/>
        </p:nvSpPr>
        <p:spPr>
          <a:xfrm>
            <a:off x="295275" y="1144588"/>
            <a:ext cx="8650288" cy="5481638"/>
          </a:xfrm>
          <a:prstGeom prst="rect">
            <a:avLst/>
          </a:prstGeom>
          <a:noFill/>
          <a:ln w="9525">
            <a:noFill/>
          </a:ln>
        </p:spPr>
        <p:txBody>
          <a:bodyPr wrap="square" anchor="t">
            <a:spAutoFit/>
          </a:bodyPr>
          <a:p>
            <a:pPr algn="just">
              <a:lnSpc>
                <a:spcPct val="120000"/>
              </a:lnSpc>
            </a:pPr>
            <a:r>
              <a:rPr lang="zh-CN" altLang="en-US" sz="2800" b="1" noProof="1" dirty="0">
                <a:latin typeface="Times New Roman" panose="02020603050405020304" pitchFamily="18" charset="0"/>
                <a:ea typeface="黑体" panose="02010609060101010101" pitchFamily="49" charset="-122"/>
                <a:cs typeface="Times New Roman" panose="02020603050405020304" pitchFamily="18" charset="0"/>
              </a:rPr>
              <a:t>（三）关于</a:t>
            </a:r>
            <a:r>
              <a:rPr lang="en-US" altLang="zh-CN" sz="2800" b="1" noProof="1" dirty="0">
                <a:latin typeface="Times New Roman" panose="02020603050405020304" pitchFamily="18" charset="0"/>
                <a:ea typeface="黑体" panose="02010609060101010101" pitchFamily="49" charset="-122"/>
                <a:cs typeface="Times New Roman" panose="02020603050405020304" pitchFamily="18" charset="0"/>
              </a:rPr>
              <a:t>Linux</a:t>
            </a:r>
            <a:r>
              <a:rPr lang="zh-CN" altLang="en-US" sz="2800" b="1" noProof="1" dirty="0">
                <a:latin typeface="Times New Roman" panose="02020603050405020304" pitchFamily="18" charset="0"/>
                <a:ea typeface="黑体" panose="02010609060101010101" pitchFamily="49" charset="-122"/>
                <a:cs typeface="Times New Roman" panose="02020603050405020304" pitchFamily="18" charset="0"/>
              </a:rPr>
              <a:t>的一些基础知识</a:t>
            </a:r>
            <a:endParaRPr lang="en-US" altLang="zh-CN" sz="2800" b="1" noProof="1" dirty="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20000"/>
              </a:lnSpc>
              <a:buFont typeface="Wingdings" panose="05000000000000000000" charset="0"/>
              <a:buChar char="l"/>
            </a:pPr>
            <a:r>
              <a:rPr lang="en-US" altLang="zh-CN" sz="2400" b="1" noProof="1" dirty="0">
                <a:solidFill>
                  <a:schemeClr val="accent2"/>
                </a:solidFill>
                <a:latin typeface="Arial" panose="020B0604020202020204" pitchFamily="34" charset="0"/>
                <a:ea typeface="宋体" panose="02010600030101010101" pitchFamily="2" charset="-122"/>
                <a:cs typeface="+mn-cs"/>
              </a:rPr>
              <a:t>Shell</a:t>
            </a:r>
            <a:endParaRPr lang="en-US" altLang="zh-CN" sz="2400" b="1" noProof="1" dirty="0">
              <a:solidFill>
                <a:schemeClr val="accent2"/>
              </a:solidFill>
              <a:latin typeface="Arial" panose="020B0604020202020204" pitchFamily="34" charset="0"/>
              <a:ea typeface="宋体" panose="02010600030101010101" pitchFamily="2" charset="-122"/>
            </a:endParaRPr>
          </a:p>
          <a:p>
            <a:pPr marL="800100" lvl="1" indent="-342900" algn="just" eaLnBrk="1" fontAlgn="base" hangingPunct="1">
              <a:lnSpc>
                <a:spcPct val="120000"/>
              </a:lnSpc>
              <a:buFont typeface="Wingdings" panose="05000000000000000000" charset="0"/>
              <a:buChar char="Ø"/>
            </a:pPr>
            <a:r>
              <a:rPr lang="zh-CN" altLang="en-US" sz="2400" b="1" strike="noStrike" noProof="1" dirty="0">
                <a:latin typeface="Arial" panose="020B0604020202020204" pitchFamily="34" charset="0"/>
                <a:ea typeface="宋体" panose="02010600030101010101" pitchFamily="2" charset="-122"/>
                <a:cs typeface="+mn-cs"/>
              </a:rPr>
              <a:t>是指“提供使用者使用界面”的软件（命令解析器），类似于</a:t>
            </a:r>
            <a:r>
              <a:rPr lang="en-US" altLang="zh-CN" sz="2400" b="1" strike="noStrike" noProof="1" dirty="0">
                <a:latin typeface="Arial" panose="020B0604020202020204" pitchFamily="34" charset="0"/>
                <a:ea typeface="宋体" panose="02010600030101010101" pitchFamily="2" charset="-122"/>
                <a:cs typeface="+mn-cs"/>
              </a:rPr>
              <a:t>DOS</a:t>
            </a:r>
            <a:r>
              <a:rPr lang="zh-CN" altLang="en-US" sz="2400" b="1" strike="noStrike" noProof="1" dirty="0">
                <a:latin typeface="Arial" panose="020B0604020202020204" pitchFamily="34" charset="0"/>
                <a:ea typeface="宋体" panose="02010600030101010101" pitchFamily="2" charset="-122"/>
                <a:cs typeface="+mn-cs"/>
              </a:rPr>
              <a:t>下的</a:t>
            </a:r>
            <a:r>
              <a:rPr lang="en-US" altLang="zh-CN" sz="2400" b="1" strike="noStrike" noProof="1" dirty="0">
                <a:latin typeface="Arial" panose="020B0604020202020204" pitchFamily="34" charset="0"/>
                <a:ea typeface="宋体" panose="02010600030101010101" pitchFamily="2" charset="-122"/>
                <a:cs typeface="+mn-cs"/>
              </a:rPr>
              <a:t>command</a:t>
            </a:r>
            <a:r>
              <a:rPr lang="zh-CN" altLang="en-US" sz="2400" b="1" strike="noStrike" noProof="1" dirty="0">
                <a:latin typeface="Arial" panose="020B0604020202020204" pitchFamily="34" charset="0"/>
                <a:ea typeface="宋体" panose="02010600030101010101" pitchFamily="2" charset="-122"/>
                <a:cs typeface="+mn-cs"/>
              </a:rPr>
              <a:t>和后来的</a:t>
            </a:r>
            <a:r>
              <a:rPr lang="en-US" altLang="zh-CN" sz="2400" b="1" strike="noStrike" noProof="1" dirty="0">
                <a:latin typeface="Arial" panose="020B0604020202020204" pitchFamily="34" charset="0"/>
                <a:ea typeface="宋体" panose="02010600030101010101" pitchFamily="2" charset="-122"/>
                <a:cs typeface="+mn-cs"/>
              </a:rPr>
              <a:t>cmd.exe</a:t>
            </a:r>
            <a:r>
              <a:rPr lang="zh-CN" altLang="en-US" sz="2400" b="1" strike="noStrike" noProof="1" dirty="0">
                <a:latin typeface="Arial" panose="020B0604020202020204" pitchFamily="34" charset="0"/>
                <a:ea typeface="宋体" panose="02010600030101010101" pitchFamily="2" charset="-122"/>
                <a:cs typeface="+mn-cs"/>
              </a:rPr>
              <a:t>。它接收用户命令，然后调用相应的应用程序。</a:t>
            </a:r>
            <a:endParaRPr lang="en-US" altLang="zh-CN" sz="2400" b="1" strike="noStrike" noProof="1" dirty="0">
              <a:latin typeface="Arial" panose="020B0604020202020204" pitchFamily="34" charset="0"/>
              <a:ea typeface="宋体" panose="02010600030101010101" pitchFamily="2" charset="-122"/>
            </a:endParaRPr>
          </a:p>
          <a:p>
            <a:pPr marL="342900" indent="-342900" algn="just">
              <a:lnSpc>
                <a:spcPct val="120000"/>
              </a:lnSpc>
              <a:buFont typeface="Wingdings" panose="05000000000000000000" charset="0"/>
              <a:buChar char="l"/>
            </a:pPr>
            <a:r>
              <a:rPr lang="en-US" altLang="zh-CN" sz="2400" b="1" noProof="1" dirty="0">
                <a:solidFill>
                  <a:schemeClr val="accent2"/>
                </a:solidFill>
                <a:latin typeface="Arial" panose="020B0604020202020204" pitchFamily="34" charset="0"/>
                <a:ea typeface="宋体" panose="02010600030101010101" pitchFamily="2" charset="-122"/>
                <a:cs typeface="+mn-cs"/>
              </a:rPr>
              <a:t>sudo</a:t>
            </a:r>
            <a:r>
              <a:rPr lang="zh-CN" altLang="en-US" sz="2400" b="1" noProof="1" dirty="0">
                <a:solidFill>
                  <a:schemeClr val="accent2"/>
                </a:solidFill>
                <a:latin typeface="Arial" panose="020B0604020202020204" pitchFamily="34" charset="0"/>
                <a:ea typeface="宋体" panose="02010600030101010101" pitchFamily="2" charset="-122"/>
                <a:cs typeface="+mn-cs"/>
              </a:rPr>
              <a:t>命令</a:t>
            </a:r>
            <a:endParaRPr lang="en-US" altLang="zh-CN" sz="2400" b="1" noProof="1" dirty="0">
              <a:solidFill>
                <a:schemeClr val="accent2"/>
              </a:solidFill>
              <a:latin typeface="Arial" panose="020B0604020202020204" pitchFamily="34" charset="0"/>
              <a:ea typeface="宋体" panose="02010600030101010101" pitchFamily="2" charset="-122"/>
            </a:endParaRPr>
          </a:p>
          <a:p>
            <a:pPr marL="800100" lvl="1" indent="-342900" algn="just" eaLnBrk="1" fontAlgn="base" hangingPunct="1">
              <a:lnSpc>
                <a:spcPct val="120000"/>
              </a:lnSpc>
              <a:buFont typeface="Wingdings" panose="05000000000000000000" charset="0"/>
              <a:buChar char="Ø"/>
            </a:pPr>
            <a:r>
              <a:rPr lang="en-US" altLang="zh-CN" sz="2400" b="1" strike="noStrike" noProof="1" dirty="0">
                <a:latin typeface="Arial" panose="020B0604020202020204" pitchFamily="34" charset="0"/>
                <a:ea typeface="宋体" panose="02010600030101010101" pitchFamily="2" charset="-122"/>
                <a:cs typeface="+mn-cs"/>
              </a:rPr>
              <a:t>sudo</a:t>
            </a:r>
            <a:r>
              <a:rPr lang="zh-CN" altLang="en-US" sz="2400" b="1" strike="noStrike" noProof="1" dirty="0">
                <a:latin typeface="Arial" panose="020B0604020202020204" pitchFamily="34" charset="0"/>
                <a:ea typeface="宋体" panose="02010600030101010101" pitchFamily="2" charset="-122"/>
                <a:cs typeface="+mn-cs"/>
              </a:rPr>
              <a:t>是</a:t>
            </a:r>
            <a:r>
              <a:rPr lang="en-US" altLang="zh-CN" sz="2400" b="1" strike="noStrike" noProof="1" dirty="0">
                <a:latin typeface="Arial" panose="020B0604020202020204" pitchFamily="34" charset="0"/>
                <a:ea typeface="宋体" panose="02010600030101010101" pitchFamily="2" charset="-122"/>
                <a:cs typeface="+mn-cs"/>
              </a:rPr>
              <a:t>ubuntu</a:t>
            </a:r>
            <a:r>
              <a:rPr lang="zh-CN" altLang="en-US" sz="2400" b="1" strike="noStrike" noProof="1" dirty="0">
                <a:latin typeface="Arial" panose="020B0604020202020204" pitchFamily="34" charset="0"/>
                <a:ea typeface="宋体" panose="02010600030101010101" pitchFamily="2" charset="-122"/>
                <a:cs typeface="+mn-cs"/>
              </a:rPr>
              <a:t>中一种权限管理机制，管理员可以授权给一些普通用户去执行一些需要</a:t>
            </a:r>
            <a:r>
              <a:rPr lang="en-US" altLang="zh-CN" sz="2400" b="1" strike="noStrike" noProof="1" dirty="0">
                <a:latin typeface="Arial" panose="020B0604020202020204" pitchFamily="34" charset="0"/>
                <a:ea typeface="宋体" panose="02010600030101010101" pitchFamily="2" charset="-122"/>
                <a:cs typeface="+mn-cs"/>
              </a:rPr>
              <a:t>root</a:t>
            </a:r>
            <a:r>
              <a:rPr lang="zh-CN" altLang="en-US" sz="2400" b="1" strike="noStrike" noProof="1" dirty="0">
                <a:latin typeface="Arial" panose="020B0604020202020204" pitchFamily="34" charset="0"/>
                <a:ea typeface="宋体" panose="02010600030101010101" pitchFamily="2" charset="-122"/>
                <a:cs typeface="+mn-cs"/>
              </a:rPr>
              <a:t>权限执行的操作。当使用</a:t>
            </a:r>
            <a:r>
              <a:rPr lang="en-US" altLang="zh-CN" sz="2400" b="1" strike="noStrike" noProof="1" dirty="0">
                <a:latin typeface="Arial" panose="020B0604020202020204" pitchFamily="34" charset="0"/>
                <a:ea typeface="宋体" panose="02010600030101010101" pitchFamily="2" charset="-122"/>
                <a:cs typeface="+mn-cs"/>
              </a:rPr>
              <a:t>sudo</a:t>
            </a:r>
            <a:r>
              <a:rPr lang="zh-CN" altLang="en-US" sz="2400" b="1" strike="noStrike" noProof="1" dirty="0">
                <a:latin typeface="Arial" panose="020B0604020202020204" pitchFamily="34" charset="0"/>
                <a:ea typeface="宋体" panose="02010600030101010101" pitchFamily="2" charset="-122"/>
                <a:cs typeface="+mn-cs"/>
              </a:rPr>
              <a:t>命令时，就需要输入您当前用户的密码。</a:t>
            </a:r>
            <a:endParaRPr lang="en-US" altLang="zh-CN" sz="2400" b="1" strike="noStrike" noProof="1" dirty="0">
              <a:latin typeface="Arial" panose="020B0604020202020204" pitchFamily="34" charset="0"/>
              <a:ea typeface="宋体" panose="02010600030101010101" pitchFamily="2" charset="-122"/>
            </a:endParaRPr>
          </a:p>
          <a:p>
            <a:pPr marL="342900" indent="-342900" algn="just">
              <a:lnSpc>
                <a:spcPct val="120000"/>
              </a:lnSpc>
              <a:buFont typeface="Wingdings" panose="05000000000000000000" charset="0"/>
              <a:buChar char="l"/>
            </a:pPr>
            <a:r>
              <a:rPr lang="zh-CN" altLang="en-US" sz="2400" b="1" noProof="1" dirty="0">
                <a:solidFill>
                  <a:schemeClr val="accent2"/>
                </a:solidFill>
                <a:latin typeface="Arial" panose="020B0604020202020204" pitchFamily="34" charset="0"/>
                <a:ea typeface="宋体" panose="02010600030101010101" pitchFamily="2" charset="-122"/>
                <a:cs typeface="+mn-cs"/>
              </a:rPr>
              <a:t>输入密码</a:t>
            </a:r>
            <a:endParaRPr lang="en-US" altLang="zh-CN" sz="2400" b="1" noProof="1" dirty="0">
              <a:solidFill>
                <a:schemeClr val="accent2"/>
              </a:solidFill>
              <a:latin typeface="Arial" panose="020B0604020202020204" pitchFamily="34" charset="0"/>
              <a:ea typeface="宋体" panose="02010600030101010101" pitchFamily="2" charset="-122"/>
            </a:endParaRPr>
          </a:p>
          <a:p>
            <a:pPr marL="800100" lvl="1" indent="-342900" algn="just" eaLnBrk="1" fontAlgn="base" hangingPunct="1">
              <a:lnSpc>
                <a:spcPct val="120000"/>
              </a:lnSpc>
              <a:buFont typeface="Wingdings" panose="05000000000000000000" charset="0"/>
              <a:buChar char="Ø"/>
            </a:pPr>
            <a:r>
              <a:rPr lang="zh-CN" altLang="en-US" sz="2400" b="1" strike="noStrike" noProof="1" dirty="0">
                <a:latin typeface="Arial" panose="020B0604020202020204" pitchFamily="34" charset="0"/>
                <a:ea typeface="宋体" panose="02010600030101010101" pitchFamily="2" charset="-122"/>
                <a:cs typeface="+mn-cs"/>
              </a:rPr>
              <a:t>在</a:t>
            </a:r>
            <a:r>
              <a:rPr lang="en-US" altLang="zh-CN" sz="2400" b="1" strike="noStrike" noProof="1" dirty="0">
                <a:latin typeface="Arial" panose="020B0604020202020204" pitchFamily="34" charset="0"/>
                <a:ea typeface="宋体" panose="02010600030101010101" pitchFamily="2" charset="-122"/>
                <a:cs typeface="+mn-cs"/>
              </a:rPr>
              <a:t>Linux</a:t>
            </a:r>
            <a:r>
              <a:rPr lang="zh-CN" altLang="en-US" sz="2400" b="1" strike="noStrike" noProof="1" dirty="0">
                <a:latin typeface="Arial" panose="020B0604020202020204" pitchFamily="34" charset="0"/>
                <a:ea typeface="宋体" panose="02010600030101010101" pitchFamily="2" charset="-122"/>
                <a:cs typeface="+mn-cs"/>
              </a:rPr>
              <a:t>的终端中输入密码，终端是不会显示任何你当前输入的密码，也不会提示你已经输入了多少字符密码，读</a:t>
            </a:r>
            <a:endParaRPr lang="zh-CN" altLang="en-US" sz="2400" b="1" strike="noStrike" noProof="1" dirty="0">
              <a:latin typeface="Arial" panose="020B0604020202020204" pitchFamily="34"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2"/>
          <p:cNvSpPr>
            <a:spLocks noGrp="1"/>
          </p:cNvSpPr>
          <p:nvPr>
            <p:ph type="title" idx="10"/>
          </p:nvPr>
        </p:nvSpPr>
        <p:spPr/>
        <p:txBody>
          <a:bodyPr vert="horz" wrap="square" lIns="91440" tIns="45720" rIns="91440" bIns="45720" anchor="ctr" anchorCtr="0"/>
          <a:p>
            <a:r>
              <a:rPr lang="en-US" altLang="zh-CN" dirty="0"/>
              <a:t>2.3.1 Hadoop</a:t>
            </a:r>
            <a:r>
              <a:rPr lang="zh-CN" altLang="en-US" dirty="0"/>
              <a:t>安装之前的预备知识</a:t>
            </a:r>
            <a:endParaRPr lang="zh-CN" altLang="en-US" dirty="0"/>
          </a:p>
        </p:txBody>
      </p:sp>
      <p:sp>
        <p:nvSpPr>
          <p:cNvPr id="22530" name="TextBox 3"/>
          <p:cNvSpPr txBox="1"/>
          <p:nvPr/>
        </p:nvSpPr>
        <p:spPr>
          <a:xfrm>
            <a:off x="295275" y="1220788"/>
            <a:ext cx="8597900" cy="5129213"/>
          </a:xfrm>
          <a:prstGeom prst="rect">
            <a:avLst/>
          </a:prstGeom>
          <a:noFill/>
          <a:ln w="9525">
            <a:noFill/>
          </a:ln>
        </p:spPr>
        <p:txBody>
          <a:bodyPr wrap="square" anchor="t">
            <a:spAutoFit/>
          </a:bodyPr>
          <a:p>
            <a:pPr lvl="1" algn="just" fontAlgn="base">
              <a:lnSpc>
                <a:spcPct val="130000"/>
              </a:lnSpc>
            </a:pPr>
            <a:r>
              <a:rPr lang="zh-CN" altLang="en-US" sz="2800" b="1" strike="noStrike" noProof="1" dirty="0">
                <a:latin typeface="Arial" panose="020B0604020202020204" pitchFamily="34" charset="0"/>
                <a:ea typeface="宋体" panose="02010600030101010101" pitchFamily="2" charset="-122"/>
                <a:cs typeface="+mn-cs"/>
              </a:rPr>
              <a:t>者不要误以为键盘没有响应。</a:t>
            </a:r>
            <a:endParaRPr lang="en-US" altLang="zh-CN" sz="2800" b="1" strike="noStrike" noProof="1" dirty="0">
              <a:latin typeface="Arial" panose="020B0604020202020204" pitchFamily="34" charset="0"/>
              <a:ea typeface="宋体" panose="02010600030101010101" pitchFamily="2" charset="-122"/>
            </a:endParaRPr>
          </a:p>
          <a:p>
            <a:pPr marL="342900" indent="-342900" algn="just">
              <a:lnSpc>
                <a:spcPct val="130000"/>
              </a:lnSpc>
              <a:buFont typeface="Wingdings" panose="05000000000000000000" charset="0"/>
              <a:buChar char="l"/>
            </a:pPr>
            <a:r>
              <a:rPr lang="zh-CN" altLang="en-US" sz="2800" b="1" noProof="1" dirty="0">
                <a:solidFill>
                  <a:schemeClr val="accent2"/>
                </a:solidFill>
                <a:latin typeface="Arial" panose="020B0604020202020204" pitchFamily="34" charset="0"/>
                <a:ea typeface="宋体" panose="02010600030101010101" pitchFamily="2" charset="-122"/>
                <a:cs typeface="+mn-cs"/>
              </a:rPr>
              <a:t>输入法中英文切换</a:t>
            </a:r>
            <a:endParaRPr lang="en-US" altLang="zh-CN" sz="2800" b="1" noProof="1" dirty="0">
              <a:latin typeface="Arial" panose="020B0604020202020204" pitchFamily="34" charset="0"/>
              <a:ea typeface="宋体" panose="02010600030101010101" pitchFamily="2" charset="-122"/>
            </a:endParaRPr>
          </a:p>
          <a:p>
            <a:pPr marL="800100" lvl="1" indent="-342900" algn="just" eaLnBrk="1" fontAlgn="base" hangingPunct="1">
              <a:lnSpc>
                <a:spcPct val="130000"/>
              </a:lnSpc>
              <a:buFont typeface="Wingdings" panose="05000000000000000000" charset="0"/>
              <a:buChar char="Ø"/>
            </a:pPr>
            <a:r>
              <a:rPr lang="en-US" altLang="zh-CN" sz="2800" b="1" strike="noStrike" noProof="1" dirty="0">
                <a:latin typeface="Arial" panose="020B0604020202020204" pitchFamily="34" charset="0"/>
                <a:ea typeface="宋体" panose="02010600030101010101" pitchFamily="2" charset="-122"/>
                <a:cs typeface="+mn-cs"/>
              </a:rPr>
              <a:t>linux</a:t>
            </a:r>
            <a:r>
              <a:rPr lang="zh-CN" altLang="en-US" sz="2800" b="1" strike="noStrike" noProof="1" dirty="0">
                <a:latin typeface="Arial" panose="020B0604020202020204" pitchFamily="34" charset="0"/>
                <a:ea typeface="宋体" panose="02010600030101010101" pitchFamily="2" charset="-122"/>
                <a:cs typeface="+mn-cs"/>
              </a:rPr>
              <a:t>中英文的切换方式是使用键盘“</a:t>
            </a:r>
            <a:r>
              <a:rPr lang="en-US" altLang="zh-CN" sz="2800" b="1" strike="noStrike" noProof="1" dirty="0">
                <a:latin typeface="Arial" panose="020B0604020202020204" pitchFamily="34" charset="0"/>
                <a:ea typeface="宋体" panose="02010600030101010101" pitchFamily="2" charset="-122"/>
                <a:cs typeface="+mn-cs"/>
              </a:rPr>
              <a:t>shift”</a:t>
            </a:r>
            <a:r>
              <a:rPr lang="zh-CN" altLang="en-US" sz="2800" b="1" strike="noStrike" noProof="1" dirty="0">
                <a:latin typeface="Arial" panose="020B0604020202020204" pitchFamily="34" charset="0"/>
                <a:ea typeface="宋体" panose="02010600030101010101" pitchFamily="2" charset="-122"/>
                <a:cs typeface="+mn-cs"/>
              </a:rPr>
              <a:t>键来切换，也可以点击顶部菜单的输入法按钮进行切换。</a:t>
            </a:r>
            <a:r>
              <a:rPr lang="en-US" altLang="zh-CN" sz="2800" b="1" strike="noStrike" noProof="1" dirty="0">
                <a:latin typeface="Arial" panose="020B0604020202020204" pitchFamily="34" charset="0"/>
                <a:ea typeface="宋体" panose="02010600030101010101" pitchFamily="2" charset="-122"/>
                <a:cs typeface="+mn-cs"/>
              </a:rPr>
              <a:t>Ubuntu</a:t>
            </a:r>
            <a:r>
              <a:rPr lang="zh-CN" altLang="en-US" sz="2800" b="1" strike="noStrike" noProof="1" dirty="0">
                <a:latin typeface="Arial" panose="020B0604020202020204" pitchFamily="34" charset="0"/>
                <a:ea typeface="宋体" panose="02010600030101010101" pitchFamily="2" charset="-122"/>
                <a:cs typeface="+mn-cs"/>
              </a:rPr>
              <a:t>自带的</a:t>
            </a:r>
            <a:r>
              <a:rPr lang="en-US" altLang="zh-CN" sz="2800" b="1" strike="noStrike" noProof="1" dirty="0">
                <a:latin typeface="Arial" panose="020B0604020202020204" pitchFamily="34" charset="0"/>
                <a:ea typeface="宋体" panose="02010600030101010101" pitchFamily="2" charset="-122"/>
                <a:cs typeface="+mn-cs"/>
              </a:rPr>
              <a:t>Sunpinyin</a:t>
            </a:r>
            <a:r>
              <a:rPr lang="zh-CN" altLang="en-US" sz="2800" b="1" strike="noStrike" noProof="1" dirty="0">
                <a:latin typeface="Arial" panose="020B0604020202020204" pitchFamily="34" charset="0"/>
                <a:ea typeface="宋体" panose="02010600030101010101" pitchFamily="2" charset="-122"/>
                <a:cs typeface="+mn-cs"/>
              </a:rPr>
              <a:t>中文输入法已经足够读者使用。</a:t>
            </a:r>
            <a:endParaRPr lang="en-US" altLang="zh-CN" sz="2800" b="1" strike="noStrike" noProof="1" dirty="0">
              <a:latin typeface="Arial" panose="020B0604020202020204" pitchFamily="34" charset="0"/>
              <a:ea typeface="宋体" panose="02010600030101010101" pitchFamily="2" charset="-122"/>
            </a:endParaRPr>
          </a:p>
          <a:p>
            <a:pPr marL="342900" indent="-342900" algn="just">
              <a:lnSpc>
                <a:spcPct val="130000"/>
              </a:lnSpc>
              <a:buFont typeface="Wingdings" panose="05000000000000000000" charset="0"/>
              <a:buChar char="l"/>
            </a:pPr>
            <a:r>
              <a:rPr lang="en-US" altLang="zh-CN" sz="2800" b="1" noProof="1" dirty="0">
                <a:solidFill>
                  <a:schemeClr val="accent2"/>
                </a:solidFill>
                <a:latin typeface="Arial" panose="020B0604020202020204" pitchFamily="34" charset="0"/>
                <a:ea typeface="宋体" panose="02010600030101010101" pitchFamily="2" charset="-122"/>
                <a:cs typeface="+mn-cs"/>
              </a:rPr>
              <a:t>Ubuntu</a:t>
            </a:r>
            <a:r>
              <a:rPr lang="zh-CN" altLang="en-US" sz="2800" b="1" noProof="1" dirty="0">
                <a:solidFill>
                  <a:schemeClr val="accent2"/>
                </a:solidFill>
                <a:latin typeface="Arial" panose="020B0604020202020204" pitchFamily="34" charset="0"/>
                <a:ea typeface="宋体" panose="02010600030101010101" pitchFamily="2" charset="-122"/>
                <a:cs typeface="+mn-cs"/>
              </a:rPr>
              <a:t>终端复制粘贴快捷键</a:t>
            </a:r>
            <a:endParaRPr lang="en-US" altLang="zh-CN" sz="2800" b="1" noProof="1" dirty="0">
              <a:solidFill>
                <a:schemeClr val="accent2"/>
              </a:solidFill>
              <a:latin typeface="Arial" panose="020B0604020202020204" pitchFamily="34" charset="0"/>
              <a:ea typeface="宋体" panose="02010600030101010101" pitchFamily="2" charset="-122"/>
            </a:endParaRPr>
          </a:p>
          <a:p>
            <a:pPr marL="800100" lvl="1" indent="-342900" algn="just" eaLnBrk="1" fontAlgn="base" hangingPunct="1">
              <a:lnSpc>
                <a:spcPct val="130000"/>
              </a:lnSpc>
              <a:buFont typeface="Wingdings" panose="05000000000000000000" charset="0"/>
              <a:buChar char="Ø"/>
            </a:pPr>
            <a:r>
              <a:rPr lang="zh-CN" altLang="en-US" sz="2800" b="1" strike="noStrike" noProof="1" dirty="0">
                <a:latin typeface="Arial" panose="020B0604020202020204" pitchFamily="34" charset="0"/>
                <a:ea typeface="宋体" panose="02010600030101010101" pitchFamily="2" charset="-122"/>
                <a:cs typeface="+mn-cs"/>
              </a:rPr>
              <a:t>在</a:t>
            </a:r>
            <a:r>
              <a:rPr lang="en-US" altLang="zh-CN" sz="2800" b="1" strike="noStrike" noProof="1" dirty="0">
                <a:latin typeface="Arial" panose="020B0604020202020204" pitchFamily="34" charset="0"/>
                <a:ea typeface="宋体" panose="02010600030101010101" pitchFamily="2" charset="-122"/>
                <a:cs typeface="+mn-cs"/>
              </a:rPr>
              <a:t>Ubuntu</a:t>
            </a:r>
            <a:r>
              <a:rPr lang="zh-CN" altLang="en-US" sz="2800" b="1" strike="noStrike" noProof="1" dirty="0">
                <a:latin typeface="Arial" panose="020B0604020202020204" pitchFamily="34" charset="0"/>
                <a:ea typeface="宋体" panose="02010600030101010101" pitchFamily="2" charset="-122"/>
                <a:cs typeface="+mn-cs"/>
              </a:rPr>
              <a:t>终端窗口中，复制粘贴的快捷键需要加上 </a:t>
            </a:r>
            <a:r>
              <a:rPr lang="en-US" altLang="zh-CN" sz="2800" b="1" strike="noStrike" noProof="1" dirty="0">
                <a:latin typeface="Arial" panose="020B0604020202020204" pitchFamily="34" charset="0"/>
                <a:ea typeface="宋体" panose="02010600030101010101" pitchFamily="2" charset="-122"/>
                <a:cs typeface="+mn-cs"/>
              </a:rPr>
              <a:t>shift，</a:t>
            </a:r>
            <a:r>
              <a:rPr lang="zh-CN" altLang="en-US" sz="2800" b="1" strike="noStrike" noProof="1" dirty="0">
                <a:latin typeface="Arial" panose="020B0604020202020204" pitchFamily="34" charset="0"/>
                <a:ea typeface="宋体" panose="02010600030101010101" pitchFamily="2" charset="-122"/>
                <a:cs typeface="+mn-cs"/>
              </a:rPr>
              <a:t>即粘贴是 </a:t>
            </a:r>
            <a:r>
              <a:rPr lang="en-US" altLang="zh-CN" sz="2800" b="1" strike="noStrike" noProof="1" dirty="0">
                <a:latin typeface="Arial" panose="020B0604020202020204" pitchFamily="34" charset="0"/>
                <a:ea typeface="宋体" panose="02010600030101010101" pitchFamily="2" charset="-122"/>
                <a:cs typeface="+mn-cs"/>
              </a:rPr>
              <a:t>ctrl+shift+v</a:t>
            </a:r>
            <a:r>
              <a:rPr lang="zh-CN" altLang="en-US" sz="2800" b="1" strike="noStrike" noProof="1" dirty="0">
                <a:latin typeface="Arial" panose="020B0604020202020204" pitchFamily="34" charset="0"/>
                <a:ea typeface="宋体" panose="02010600030101010101" pitchFamily="2" charset="-122"/>
                <a:cs typeface="+mn-cs"/>
              </a:rPr>
              <a:t>。</a:t>
            </a:r>
            <a:endParaRPr lang="zh-CN" altLang="en-US" sz="2800" b="1" strike="noStrike" noProof="1" dirty="0">
              <a:latin typeface="Arial" panose="020B0604020202020204" pitchFamily="3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2"/>
          <p:cNvSpPr>
            <a:spLocks noGrp="1"/>
          </p:cNvSpPr>
          <p:nvPr>
            <p:ph type="title" idx="10"/>
          </p:nvPr>
        </p:nvSpPr>
        <p:spPr/>
        <p:txBody>
          <a:bodyPr vert="horz" wrap="square" lIns="91440" tIns="45720" rIns="91440" bIns="45720" anchor="ctr" anchorCtr="0"/>
          <a:p>
            <a:r>
              <a:rPr lang="en-US" altLang="zh-CN" dirty="0"/>
              <a:t>2.3.1 Hadoop</a:t>
            </a:r>
            <a:r>
              <a:rPr lang="zh-CN" altLang="en-US" dirty="0"/>
              <a:t>安装之前的预备知识</a:t>
            </a:r>
            <a:endParaRPr lang="zh-CN" altLang="en-US" dirty="0"/>
          </a:p>
        </p:txBody>
      </p:sp>
      <p:sp>
        <p:nvSpPr>
          <p:cNvPr id="23554" name="TextBox 3"/>
          <p:cNvSpPr txBox="1"/>
          <p:nvPr/>
        </p:nvSpPr>
        <p:spPr>
          <a:xfrm>
            <a:off x="288925" y="1157288"/>
            <a:ext cx="8645525" cy="5259070"/>
          </a:xfrm>
          <a:prstGeom prst="rect">
            <a:avLst/>
          </a:prstGeom>
          <a:noFill/>
          <a:ln w="9525">
            <a:noFill/>
          </a:ln>
        </p:spPr>
        <p:txBody>
          <a:bodyPr wrap="square" anchor="t">
            <a:spAutoFit/>
          </a:bodyPr>
          <a:p>
            <a:pPr algn="just">
              <a:lnSpc>
                <a:spcPct val="120000"/>
              </a:lnSpc>
            </a:pPr>
            <a:r>
              <a:rPr lang="zh-CN" altLang="en-US" sz="2800" b="1" noProof="1" dirty="0">
                <a:latin typeface="黑体" panose="02010609060101010101" pitchFamily="49" charset="-122"/>
                <a:ea typeface="黑体" panose="02010609060101010101" pitchFamily="49" charset="-122"/>
                <a:cs typeface="黑体" panose="02010609060101010101" pitchFamily="49" charset="-122"/>
              </a:rPr>
              <a:t>（四）</a:t>
            </a:r>
            <a:r>
              <a:rPr lang="en-US" altLang="zh-CN" sz="2800" b="1" noProof="1" dirty="0">
                <a:latin typeface="黑体" panose="02010609060101010101" pitchFamily="49" charset="-122"/>
                <a:ea typeface="黑体" panose="02010609060101010101" pitchFamily="49" charset="-122"/>
                <a:cs typeface="黑体" panose="02010609060101010101" pitchFamily="49" charset="-122"/>
              </a:rPr>
              <a:t>Hadoop</a:t>
            </a:r>
            <a:r>
              <a:rPr lang="zh-CN" altLang="en-US" sz="2800" b="1" noProof="1" dirty="0">
                <a:latin typeface="黑体" panose="02010609060101010101" pitchFamily="49" charset="-122"/>
                <a:ea typeface="黑体" panose="02010609060101010101" pitchFamily="49" charset="-122"/>
                <a:cs typeface="黑体" panose="02010609060101010101" pitchFamily="49" charset="-122"/>
              </a:rPr>
              <a:t>安装方式</a:t>
            </a:r>
            <a:endParaRPr lang="en-US" altLang="zh-CN" sz="2800" b="1" noProof="1" dirty="0">
              <a:latin typeface="黑体" panose="02010609060101010101" pitchFamily="49" charset="-122"/>
              <a:ea typeface="黑体" panose="02010609060101010101" pitchFamily="49" charset="-122"/>
              <a:cs typeface="黑体" panose="02010609060101010101" pitchFamily="49" charset="-122"/>
            </a:endParaRPr>
          </a:p>
          <a:p>
            <a:pPr marL="457200" indent="-457200" algn="just">
              <a:lnSpc>
                <a:spcPct val="120000"/>
              </a:lnSpc>
              <a:buFont typeface="Wingdings" panose="05000000000000000000" charset="0"/>
              <a:buChar char="l"/>
            </a:pPr>
            <a:r>
              <a:rPr lang="zh-CN" altLang="en-US" sz="2800" b="1" noProof="1" dirty="0">
                <a:solidFill>
                  <a:srgbClr val="FF0000"/>
                </a:solidFill>
                <a:latin typeface="微软雅黑" panose="020B0503020204020204" charset="-122"/>
                <a:ea typeface="微软雅黑" panose="020B0503020204020204" charset="-122"/>
                <a:cs typeface="+mn-cs"/>
              </a:rPr>
              <a:t>单机模式：</a:t>
            </a:r>
            <a:r>
              <a:rPr lang="en-US" altLang="zh-CN" sz="2800" b="1" noProof="1" dirty="0">
                <a:latin typeface="Arial" panose="020B0604020202020204" pitchFamily="34" charset="0"/>
                <a:ea typeface="宋体" panose="02010600030101010101" pitchFamily="2" charset="-122"/>
                <a:cs typeface="+mn-cs"/>
              </a:rPr>
              <a:t>Hadoop </a:t>
            </a:r>
            <a:r>
              <a:rPr lang="zh-CN" altLang="en-US" sz="2800" b="1" noProof="1" dirty="0">
                <a:latin typeface="Arial" panose="020B0604020202020204" pitchFamily="34" charset="0"/>
                <a:ea typeface="宋体" panose="02010600030101010101" pitchFamily="2" charset="-122"/>
                <a:cs typeface="+mn-cs"/>
              </a:rPr>
              <a:t>默认模式为非分布式模式（本地模式），无需进行其他配置即可运行。非分布式即单 </a:t>
            </a:r>
            <a:r>
              <a:rPr lang="en-US" altLang="zh-CN" sz="2800" b="1" noProof="1" dirty="0">
                <a:latin typeface="Arial" panose="020B0604020202020204" pitchFamily="34" charset="0"/>
                <a:ea typeface="宋体" panose="02010600030101010101" pitchFamily="2" charset="-122"/>
                <a:cs typeface="+mn-cs"/>
              </a:rPr>
              <a:t>Java </a:t>
            </a:r>
            <a:r>
              <a:rPr lang="zh-CN" altLang="en-US" sz="2800" b="1" noProof="1" dirty="0">
                <a:latin typeface="Arial" panose="020B0604020202020204" pitchFamily="34" charset="0"/>
                <a:ea typeface="宋体" panose="02010600030101010101" pitchFamily="2" charset="-122"/>
                <a:cs typeface="+mn-cs"/>
              </a:rPr>
              <a:t>进程，方便进行调试。</a:t>
            </a:r>
            <a:endParaRPr lang="zh-CN" altLang="en-US" sz="2800" b="1" noProof="1" dirty="0">
              <a:latin typeface="Arial" panose="020B0604020202020204" pitchFamily="34" charset="0"/>
              <a:ea typeface="宋体" panose="02010600030101010101" pitchFamily="2" charset="-122"/>
            </a:endParaRPr>
          </a:p>
          <a:p>
            <a:pPr marL="457200" indent="-457200" algn="just">
              <a:lnSpc>
                <a:spcPct val="120000"/>
              </a:lnSpc>
              <a:buFont typeface="Wingdings" panose="05000000000000000000" charset="0"/>
              <a:buChar char="l"/>
            </a:pPr>
            <a:r>
              <a:rPr lang="zh-CN" altLang="en-US" sz="2800" b="1" noProof="1" dirty="0">
                <a:solidFill>
                  <a:srgbClr val="FF0000"/>
                </a:solidFill>
                <a:latin typeface="微软雅黑" panose="020B0503020204020204" charset="-122"/>
                <a:ea typeface="微软雅黑" panose="020B0503020204020204" charset="-122"/>
                <a:cs typeface="+mn-cs"/>
              </a:rPr>
              <a:t>伪</a:t>
            </a:r>
            <a:r>
              <a:rPr lang="zh-CN" altLang="en-US" sz="2800" b="1" noProof="1" dirty="0">
                <a:solidFill>
                  <a:srgbClr val="FF0000"/>
                </a:solidFill>
                <a:latin typeface="微软雅黑" panose="020B0503020204020204" charset="-122"/>
                <a:ea typeface="微软雅黑" panose="020B0503020204020204" charset="-122"/>
                <a:cs typeface="+mn-cs"/>
              </a:rPr>
              <a:t>分布式模式：</a:t>
            </a:r>
            <a:r>
              <a:rPr lang="en-US" altLang="zh-CN" sz="2800" b="1" noProof="1" dirty="0">
                <a:latin typeface="Arial" panose="020B0604020202020204" pitchFamily="34" charset="0"/>
                <a:ea typeface="宋体" panose="02010600030101010101" pitchFamily="2" charset="-122"/>
                <a:cs typeface="+mn-cs"/>
              </a:rPr>
              <a:t>Hadoop </a:t>
            </a:r>
            <a:r>
              <a:rPr lang="zh-CN" altLang="en-US" sz="2800" b="1" noProof="1" dirty="0">
                <a:latin typeface="Arial" panose="020B0604020202020204" pitchFamily="34" charset="0"/>
                <a:ea typeface="宋体" panose="02010600030101010101" pitchFamily="2" charset="-122"/>
                <a:cs typeface="+mn-cs"/>
              </a:rPr>
              <a:t>可以在单节点上以伪分布式的方式运行，</a:t>
            </a:r>
            <a:r>
              <a:rPr lang="en-US" altLang="zh-CN" sz="2800" b="1" noProof="1" dirty="0">
                <a:latin typeface="Arial" panose="020B0604020202020204" pitchFamily="34" charset="0"/>
                <a:ea typeface="宋体" panose="02010600030101010101" pitchFamily="2" charset="-122"/>
                <a:cs typeface="+mn-cs"/>
              </a:rPr>
              <a:t>Hadoop </a:t>
            </a:r>
            <a:r>
              <a:rPr lang="zh-CN" altLang="en-US" sz="2800" b="1" noProof="1" dirty="0">
                <a:latin typeface="Arial" panose="020B0604020202020204" pitchFamily="34" charset="0"/>
                <a:ea typeface="宋体" panose="02010600030101010101" pitchFamily="2" charset="-122"/>
                <a:cs typeface="+mn-cs"/>
              </a:rPr>
              <a:t>进程以分离的 </a:t>
            </a:r>
            <a:r>
              <a:rPr lang="en-US" altLang="zh-CN" sz="2800" b="1" noProof="1" dirty="0">
                <a:latin typeface="Arial" panose="020B0604020202020204" pitchFamily="34" charset="0"/>
                <a:ea typeface="宋体" panose="02010600030101010101" pitchFamily="2" charset="-122"/>
                <a:cs typeface="+mn-cs"/>
              </a:rPr>
              <a:t>Java </a:t>
            </a:r>
            <a:r>
              <a:rPr lang="zh-CN" altLang="en-US" sz="2800" b="1" noProof="1" dirty="0">
                <a:latin typeface="Arial" panose="020B0604020202020204" pitchFamily="34" charset="0"/>
                <a:ea typeface="宋体" panose="02010600030101010101" pitchFamily="2" charset="-122"/>
                <a:cs typeface="+mn-cs"/>
              </a:rPr>
              <a:t>进程来运行，即节点作为 </a:t>
            </a:r>
            <a:r>
              <a:rPr lang="en-US" altLang="zh-CN" sz="2800" b="1" noProof="1" dirty="0">
                <a:latin typeface="Arial" panose="020B0604020202020204" pitchFamily="34" charset="0"/>
                <a:ea typeface="宋体" panose="02010600030101010101" pitchFamily="2" charset="-122"/>
                <a:cs typeface="+mn-cs"/>
              </a:rPr>
              <a:t>NameNode</a:t>
            </a:r>
            <a:r>
              <a:rPr lang="zh-CN" altLang="zh-CN" sz="2800" b="1" noProof="1" dirty="0">
                <a:latin typeface="Arial" panose="020B0604020202020204" pitchFamily="34" charset="0"/>
                <a:ea typeface="宋体" panose="02010600030101010101" pitchFamily="2" charset="-122"/>
                <a:cs typeface="+mn-cs"/>
              </a:rPr>
              <a:t>的同时</a:t>
            </a:r>
            <a:r>
              <a:rPr lang="zh-CN" altLang="en-US" sz="2800" b="1" noProof="1" dirty="0">
                <a:latin typeface="Arial" panose="020B0604020202020204" pitchFamily="34" charset="0"/>
                <a:ea typeface="宋体" panose="02010600030101010101" pitchFamily="2" charset="-122"/>
                <a:cs typeface="+mn-cs"/>
              </a:rPr>
              <a:t>也作为 </a:t>
            </a:r>
            <a:r>
              <a:rPr lang="en-US" altLang="zh-CN" sz="2800" b="1" noProof="1" dirty="0">
                <a:latin typeface="Arial" panose="020B0604020202020204" pitchFamily="34" charset="0"/>
                <a:ea typeface="宋体" panose="02010600030101010101" pitchFamily="2" charset="-122"/>
                <a:cs typeface="+mn-cs"/>
              </a:rPr>
              <a:t>DataNode</a:t>
            </a:r>
            <a:r>
              <a:rPr lang="zh-CN" altLang="en-US" sz="2800" b="1" noProof="1" dirty="0">
                <a:latin typeface="Arial" panose="020B0604020202020204" pitchFamily="34" charset="0"/>
                <a:ea typeface="宋体" panose="02010600030101010101" pitchFamily="2" charset="-122"/>
                <a:cs typeface="+mn-cs"/>
              </a:rPr>
              <a:t>，同时，读取的是 </a:t>
            </a:r>
            <a:r>
              <a:rPr lang="en-US" altLang="zh-CN" sz="2800" b="1" noProof="1" dirty="0">
                <a:latin typeface="Arial" panose="020B0604020202020204" pitchFamily="34" charset="0"/>
                <a:ea typeface="宋体" panose="02010600030101010101" pitchFamily="2" charset="-122"/>
                <a:cs typeface="+mn-cs"/>
              </a:rPr>
              <a:t>HDFS </a:t>
            </a:r>
            <a:r>
              <a:rPr lang="zh-CN" altLang="en-US" sz="2800" b="1" noProof="1" dirty="0">
                <a:latin typeface="Arial" panose="020B0604020202020204" pitchFamily="34" charset="0"/>
                <a:ea typeface="宋体" panose="02010600030101010101" pitchFamily="2" charset="-122"/>
                <a:cs typeface="+mn-cs"/>
              </a:rPr>
              <a:t>中的文件。</a:t>
            </a:r>
            <a:endParaRPr lang="zh-CN" altLang="en-US" sz="2800" b="1" noProof="1" dirty="0">
              <a:latin typeface="Arial" panose="020B0604020202020204" pitchFamily="34" charset="0"/>
              <a:ea typeface="宋体" panose="02010600030101010101" pitchFamily="2" charset="-122"/>
            </a:endParaRPr>
          </a:p>
          <a:p>
            <a:pPr marL="457200" indent="-457200" algn="just">
              <a:lnSpc>
                <a:spcPct val="120000"/>
              </a:lnSpc>
              <a:buFont typeface="Wingdings" panose="05000000000000000000" charset="0"/>
              <a:buChar char="l"/>
            </a:pPr>
            <a:r>
              <a:rPr lang="zh-CN" altLang="en-US" sz="2800" b="1" noProof="1" dirty="0">
                <a:solidFill>
                  <a:srgbClr val="FF0000"/>
                </a:solidFill>
                <a:latin typeface="微软雅黑" panose="020B0503020204020204" charset="-122"/>
                <a:ea typeface="微软雅黑" panose="020B0503020204020204" charset="-122"/>
                <a:cs typeface="+mn-cs"/>
              </a:rPr>
              <a:t>分布式模式：</a:t>
            </a:r>
            <a:r>
              <a:rPr lang="zh-CN" altLang="en-US" sz="2800" b="1" noProof="1" dirty="0">
                <a:latin typeface="Arial" panose="020B0604020202020204" pitchFamily="34" charset="0"/>
                <a:ea typeface="宋体" panose="02010600030101010101" pitchFamily="2" charset="-122"/>
                <a:cs typeface="+mn-cs"/>
              </a:rPr>
              <a:t>使用多个节点构成集群环境来运行</a:t>
            </a:r>
            <a:r>
              <a:rPr lang="en-US" altLang="zh-CN" sz="2800" b="1" noProof="1" dirty="0">
                <a:latin typeface="Arial" panose="020B0604020202020204" pitchFamily="34" charset="0"/>
                <a:ea typeface="宋体" panose="02010600030101010101" pitchFamily="2" charset="-122"/>
                <a:cs typeface="+mn-cs"/>
              </a:rPr>
              <a:t>Hadoop</a:t>
            </a:r>
            <a:r>
              <a:rPr lang="zh-CN" altLang="en-US" sz="2800" b="1" noProof="1" dirty="0">
                <a:latin typeface="Arial" panose="020B0604020202020204" pitchFamily="34" charset="0"/>
                <a:ea typeface="宋体" panose="02010600030101010101" pitchFamily="2" charset="-122"/>
                <a:cs typeface="+mn-cs"/>
              </a:rPr>
              <a:t>。</a:t>
            </a:r>
            <a:endParaRPr lang="zh-CN" altLang="en-US" sz="2800" b="1" noProof="1" dirty="0">
              <a:latin typeface="Arial" panose="020B0604020202020204" pitchFamily="3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p:txBody>
          <a:bodyPr vert="horz" wrap="square" lIns="91440" tIns="45720" rIns="91440" bIns="45720" anchor="ctr" anchorCtr="0"/>
          <a:p>
            <a:r>
              <a:rPr lang="zh-CN" altLang="zh-CN" dirty="0"/>
              <a:t>重点与难点</a:t>
            </a:r>
            <a:endParaRPr lang="zh-CN" altLang="zh-CN" dirty="0"/>
          </a:p>
        </p:txBody>
      </p:sp>
      <p:sp>
        <p:nvSpPr>
          <p:cNvPr id="7170" name="Rectangle 3"/>
          <p:cNvSpPr/>
          <p:nvPr/>
        </p:nvSpPr>
        <p:spPr>
          <a:xfrm>
            <a:off x="457200" y="1189038"/>
            <a:ext cx="8458200" cy="5194300"/>
          </a:xfrm>
          <a:prstGeom prst="rect">
            <a:avLst/>
          </a:prstGeom>
          <a:noFill/>
          <a:ln w="9525">
            <a:noFill/>
          </a:ln>
        </p:spPr>
        <p:txBody>
          <a:bodyPr anchor="t" anchorCtr="0"/>
          <a:p>
            <a:pPr marL="457200" indent="-457200" algn="just" eaLnBrk="0" hangingPunct="0">
              <a:lnSpc>
                <a:spcPct val="160000"/>
              </a:lnSpc>
              <a:spcBef>
                <a:spcPct val="20000"/>
              </a:spcBef>
              <a:buClr>
                <a:srgbClr val="FF3300"/>
              </a:buClr>
              <a:buFont typeface="Wingdings" panose="05000000000000000000" charset="0"/>
              <a:buChar char="n"/>
            </a:pPr>
            <a:r>
              <a:rPr lang="zh-CN" altLang="en-US" sz="2800" b="1" dirty="0">
                <a:solidFill>
                  <a:srgbClr val="FF0000"/>
                </a:solidFill>
                <a:latin typeface="黑体" panose="02010609060101010101" pitchFamily="49" charset="-122"/>
                <a:ea typeface="黑体" panose="02010609060101010101" pitchFamily="49" charset="-122"/>
              </a:rPr>
              <a:t>重点</a:t>
            </a:r>
            <a:endParaRPr lang="zh-CN" altLang="en-US" sz="2800" b="1" dirty="0">
              <a:solidFill>
                <a:srgbClr val="FF0000"/>
              </a:solidFill>
              <a:latin typeface="黑体" panose="02010609060101010101" pitchFamily="49" charset="-122"/>
              <a:ea typeface="黑体" panose="02010609060101010101" pitchFamily="49" charset="-122"/>
            </a:endParaRPr>
          </a:p>
          <a:p>
            <a:pPr lvl="1" indent="0" algn="just" eaLnBrk="0" hangingPunct="0">
              <a:lnSpc>
                <a:spcPct val="160000"/>
              </a:lnSpc>
              <a:spcBef>
                <a:spcPct val="20000"/>
              </a:spcBef>
              <a:buClr>
                <a:srgbClr val="FF3300"/>
              </a:buClr>
            </a:pPr>
            <a:r>
              <a:rPr lang="zh-CN" altLang="en-US" sz="2800" b="1" dirty="0">
                <a:latin typeface="Arial" panose="020B0604020202020204" pitchFamily="34" charset="0"/>
                <a:ea typeface="宋体" panose="02010600030101010101" pitchFamily="2" charset="-122"/>
              </a:rPr>
              <a:t>Hadoop生态系统，</a:t>
            </a:r>
            <a:r>
              <a:rPr lang="en-US" altLang="en-US" sz="2800" b="1" dirty="0">
                <a:latin typeface="Arial" panose="020B0604020202020204" pitchFamily="34" charset="0"/>
                <a:ea typeface="宋体" panose="02010600030101010101" pitchFamily="2" charset="-122"/>
              </a:rPr>
              <a:t>Hadoop</a:t>
            </a:r>
            <a:r>
              <a:rPr lang="zh-CN" altLang="en-US" sz="2800" b="1" dirty="0">
                <a:latin typeface="Arial" panose="020B0604020202020204" pitchFamily="34" charset="0"/>
                <a:ea typeface="宋体" panose="02010600030101010101" pitchFamily="2" charset="-122"/>
              </a:rPr>
              <a:t>大数据处理架构。</a:t>
            </a:r>
            <a:endParaRPr lang="zh-CN" altLang="en-US" sz="2800" b="1" dirty="0">
              <a:latin typeface="Arial" panose="020B0604020202020204" pitchFamily="34" charset="0"/>
              <a:ea typeface="宋体" panose="02010600030101010101" pitchFamily="2" charset="-122"/>
            </a:endParaRPr>
          </a:p>
          <a:p>
            <a:pPr marL="457200" indent="-457200" algn="just" eaLnBrk="0" hangingPunct="0">
              <a:lnSpc>
                <a:spcPct val="160000"/>
              </a:lnSpc>
              <a:spcBef>
                <a:spcPct val="20000"/>
              </a:spcBef>
              <a:buClr>
                <a:srgbClr val="FF3300"/>
              </a:buClr>
              <a:buFont typeface="Wingdings" panose="05000000000000000000" charset="0"/>
              <a:buChar char="n"/>
            </a:pPr>
            <a:r>
              <a:rPr lang="zh-CN" altLang="en-US" sz="2800" b="1" dirty="0">
                <a:solidFill>
                  <a:srgbClr val="FF0000"/>
                </a:solidFill>
                <a:latin typeface="黑体" panose="02010609060101010101" pitchFamily="49" charset="-122"/>
                <a:ea typeface="黑体" panose="02010609060101010101" pitchFamily="49" charset="-122"/>
              </a:rPr>
              <a:t>难点</a:t>
            </a:r>
            <a:endParaRPr lang="zh-CN" altLang="en-US" sz="2800" b="1" dirty="0">
              <a:solidFill>
                <a:srgbClr val="FF0000"/>
              </a:solidFill>
              <a:latin typeface="黑体" panose="02010609060101010101" pitchFamily="49" charset="-122"/>
              <a:ea typeface="黑体" panose="02010609060101010101" pitchFamily="49" charset="-122"/>
            </a:endParaRPr>
          </a:p>
          <a:p>
            <a:pPr lvl="1" indent="0" algn="just" eaLnBrk="0" hangingPunct="0">
              <a:lnSpc>
                <a:spcPct val="160000"/>
              </a:lnSpc>
              <a:spcBef>
                <a:spcPct val="20000"/>
              </a:spcBef>
              <a:buClr>
                <a:srgbClr val="FF3300"/>
              </a:buClr>
            </a:pPr>
            <a:r>
              <a:rPr lang="zh-CN" altLang="en-US" sz="2800" b="1" dirty="0">
                <a:latin typeface="Arial" panose="020B0604020202020204" pitchFamily="34" charset="0"/>
                <a:ea typeface="宋体" panose="02010600030101010101" pitchFamily="2" charset="-122"/>
              </a:rPr>
              <a:t>Hadoop的安装与使用方法。</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2"/>
          <p:cNvSpPr>
            <a:spLocks noGrp="1"/>
          </p:cNvSpPr>
          <p:nvPr>
            <p:ph type="title" idx="10"/>
          </p:nvPr>
        </p:nvSpPr>
        <p:spPr/>
        <p:txBody>
          <a:bodyPr vert="horz" wrap="square" lIns="91440" tIns="45720" rIns="91440" bIns="45720" anchor="ctr" anchorCtr="0"/>
          <a:p>
            <a:r>
              <a:rPr lang="en-US" altLang="zh-CN" dirty="0"/>
              <a:t>2.3.2 </a:t>
            </a:r>
            <a:r>
              <a:rPr lang="zh-CN" altLang="en-US" dirty="0"/>
              <a:t>安装</a:t>
            </a:r>
            <a:r>
              <a:rPr lang="en-US" altLang="zh-CN" dirty="0"/>
              <a:t>Linux</a:t>
            </a:r>
            <a:r>
              <a:rPr lang="zh-CN" altLang="en-US" dirty="0"/>
              <a:t>虚拟机</a:t>
            </a:r>
            <a:endParaRPr lang="zh-CN" altLang="en-US" dirty="0"/>
          </a:p>
        </p:txBody>
      </p:sp>
      <p:sp>
        <p:nvSpPr>
          <p:cNvPr id="26626" name="TextBox 3"/>
          <p:cNvSpPr txBox="1"/>
          <p:nvPr/>
        </p:nvSpPr>
        <p:spPr>
          <a:xfrm>
            <a:off x="282575" y="1100138"/>
            <a:ext cx="8383588" cy="1376680"/>
          </a:xfrm>
          <a:prstGeom prst="rect">
            <a:avLst/>
          </a:prstGeom>
          <a:noFill/>
          <a:ln w="9525">
            <a:noFill/>
          </a:ln>
        </p:spPr>
        <p:txBody>
          <a:bodyPr wrap="square" anchor="t" anchorCtr="0">
            <a:spAutoFit/>
          </a:bodyPr>
          <a:p>
            <a:pPr algn="just">
              <a:lnSpc>
                <a:spcPct val="110000"/>
              </a:lnSpc>
            </a:pPr>
            <a:r>
              <a:rPr lang="zh-CN" altLang="en-US" sz="2800" b="1" dirty="0">
                <a:latin typeface="黑体" panose="02010609060101010101" pitchFamily="49" charset="-122"/>
                <a:ea typeface="黑体" panose="02010609060101010101" pitchFamily="49" charset="-122"/>
              </a:rPr>
              <a:t>一、材料和工具</a:t>
            </a:r>
            <a:endParaRPr lang="en-US" altLang="zh-CN" sz="2800" b="1" dirty="0">
              <a:latin typeface="黑体" panose="02010609060101010101" pitchFamily="49" charset="-122"/>
              <a:ea typeface="黑体" panose="02010609060101010101" pitchFamily="49" charset="-122"/>
            </a:endParaRPr>
          </a:p>
          <a:p>
            <a:pPr algn="just">
              <a:lnSpc>
                <a:spcPct val="110000"/>
              </a:lnSpc>
            </a:pPr>
            <a:r>
              <a:rPr lang="en-US" altLang="zh-CN" sz="2400" b="1" dirty="0">
                <a:latin typeface="Arial" panose="020B0604020202020204" pitchFamily="34" charset="0"/>
                <a:ea typeface="宋体" panose="02010600030101010101" pitchFamily="2" charset="-122"/>
              </a:rPr>
              <a:t>1</a:t>
            </a:r>
            <a:r>
              <a:rPr lang="zh-CN" altLang="en-US" sz="2400" b="1" dirty="0">
                <a:latin typeface="Arial" panose="020B0604020202020204" pitchFamily="34" charset="0"/>
                <a:ea typeface="宋体" panose="02010600030101010101" pitchFamily="2" charset="-122"/>
              </a:rPr>
              <a:t>、下载</a:t>
            </a:r>
            <a:r>
              <a:rPr lang="en-US" altLang="zh-CN" sz="2400" b="1" dirty="0">
                <a:latin typeface="Arial" panose="020B0604020202020204" pitchFamily="34" charset="0"/>
                <a:ea typeface="宋体" panose="02010600030101010101" pitchFamily="2" charset="-122"/>
              </a:rPr>
              <a:t>VirtualBox</a:t>
            </a:r>
            <a:r>
              <a:rPr lang="zh-CN" altLang="en-US" sz="2400" b="1" dirty="0">
                <a:latin typeface="Arial" panose="020B0604020202020204" pitchFamily="34" charset="0"/>
                <a:ea typeface="宋体" panose="02010600030101010101" pitchFamily="2" charset="-122"/>
              </a:rPr>
              <a:t>虚拟机软件</a:t>
            </a:r>
            <a:endParaRPr lang="en-US" altLang="zh-CN" sz="2400" b="1" dirty="0">
              <a:latin typeface="Arial" panose="020B0604020202020204" pitchFamily="34" charset="0"/>
              <a:ea typeface="宋体" panose="02010600030101010101" pitchFamily="2" charset="-122"/>
            </a:endParaRPr>
          </a:p>
          <a:p>
            <a:pPr algn="just">
              <a:lnSpc>
                <a:spcPct val="110000"/>
              </a:lnSpc>
            </a:pPr>
            <a:r>
              <a:rPr lang="en-US" altLang="zh-CN" sz="2400" b="1" dirty="0">
                <a:latin typeface="Arial" panose="020B0604020202020204" pitchFamily="34" charset="0"/>
                <a:ea typeface="宋体" panose="02010600030101010101" pitchFamily="2" charset="-122"/>
              </a:rPr>
              <a:t>2</a:t>
            </a:r>
            <a:r>
              <a:rPr lang="zh-CN" altLang="en-US" sz="2400" b="1" dirty="0">
                <a:latin typeface="Arial" panose="020B0604020202020204" pitchFamily="34" charset="0"/>
                <a:ea typeface="宋体" panose="02010600030101010101" pitchFamily="2" charset="-122"/>
              </a:rPr>
              <a:t>、下载</a:t>
            </a:r>
            <a:r>
              <a:rPr lang="en-US" altLang="zh-CN" sz="2400" b="1" dirty="0">
                <a:latin typeface="Arial" panose="020B0604020202020204" pitchFamily="34" charset="0"/>
                <a:ea typeface="宋体" panose="02010600030101010101" pitchFamily="2" charset="-122"/>
              </a:rPr>
              <a:t>Ubuntu LTS 18.04 ISO</a:t>
            </a:r>
            <a:r>
              <a:rPr lang="zh-CN" altLang="en-US" sz="2400" b="1" dirty="0">
                <a:latin typeface="Arial" panose="020B0604020202020204" pitchFamily="34" charset="0"/>
                <a:ea typeface="宋体" panose="02010600030101010101" pitchFamily="2" charset="-122"/>
              </a:rPr>
              <a:t>映像文件</a:t>
            </a:r>
            <a:endParaRPr lang="zh-CN" altLang="en-US" sz="2400" b="1" dirty="0">
              <a:latin typeface="Arial" panose="020B0604020202020204" pitchFamily="34" charset="0"/>
              <a:ea typeface="宋体" panose="02010600030101010101" pitchFamily="2" charset="-122"/>
            </a:endParaRPr>
          </a:p>
        </p:txBody>
      </p:sp>
      <p:sp>
        <p:nvSpPr>
          <p:cNvPr id="26627" name="TextBox 4"/>
          <p:cNvSpPr txBox="1"/>
          <p:nvPr/>
        </p:nvSpPr>
        <p:spPr>
          <a:xfrm>
            <a:off x="282575" y="2360613"/>
            <a:ext cx="8637588" cy="1782762"/>
          </a:xfrm>
          <a:prstGeom prst="rect">
            <a:avLst/>
          </a:prstGeom>
          <a:noFill/>
          <a:ln w="9525">
            <a:noFill/>
          </a:ln>
        </p:spPr>
        <p:txBody>
          <a:bodyPr wrap="square" anchor="t" anchorCtr="0">
            <a:spAutoFit/>
          </a:bodyPr>
          <a:p>
            <a:pPr algn="just">
              <a:lnSpc>
                <a:spcPct val="110000"/>
              </a:lnSpc>
            </a:pPr>
            <a:r>
              <a:rPr lang="zh-CN" altLang="en-US" sz="2800" b="1" dirty="0">
                <a:latin typeface="黑体" panose="02010609060101010101" pitchFamily="49" charset="-122"/>
                <a:ea typeface="黑体" panose="02010609060101010101" pitchFamily="49" charset="-122"/>
              </a:rPr>
              <a:t>二、步骤</a:t>
            </a:r>
            <a:endParaRPr lang="en-US" altLang="zh-CN" sz="2800" b="1" dirty="0">
              <a:latin typeface="黑体" panose="02010609060101010101" pitchFamily="49" charset="-122"/>
              <a:ea typeface="黑体" panose="02010609060101010101" pitchFamily="49" charset="-122"/>
            </a:endParaRPr>
          </a:p>
          <a:p>
            <a:pPr algn="just">
              <a:lnSpc>
                <a:spcPct val="110000"/>
              </a:lnSpc>
            </a:pPr>
            <a:r>
              <a:rPr lang="zh-CN" altLang="en-US" sz="2400" b="1" dirty="0">
                <a:solidFill>
                  <a:schemeClr val="accent2"/>
                </a:solidFill>
                <a:latin typeface="黑体" panose="02010609060101010101" pitchFamily="49" charset="-122"/>
                <a:ea typeface="黑体" panose="02010609060101010101" pitchFamily="49" charset="-122"/>
              </a:rPr>
              <a:t>（一）确认系统版本</a:t>
            </a:r>
            <a:endParaRPr lang="zh-CN" altLang="en-US" sz="2400" b="1" dirty="0">
              <a:solidFill>
                <a:schemeClr val="accent2"/>
              </a:solidFill>
              <a:latin typeface="黑体" panose="02010609060101010101" pitchFamily="49" charset="-122"/>
              <a:ea typeface="黑体" panose="02010609060101010101" pitchFamily="49" charset="-122"/>
            </a:endParaRPr>
          </a:p>
          <a:p>
            <a:pPr algn="just">
              <a:lnSpc>
                <a:spcPct val="110000"/>
              </a:lnSpc>
            </a:pPr>
            <a:r>
              <a:rPr lang="zh-CN" altLang="en-US" sz="2400" b="1" dirty="0">
                <a:latin typeface="Arial" panose="020B0604020202020204" pitchFamily="34" charset="0"/>
                <a:ea typeface="宋体" panose="02010600030101010101" pitchFamily="2" charset="-122"/>
              </a:rPr>
              <a:t>　　如果选择的系统是</a:t>
            </a:r>
            <a:r>
              <a:rPr lang="en-US" altLang="zh-CN" sz="2400" b="1" dirty="0">
                <a:latin typeface="Arial" panose="020B0604020202020204" pitchFamily="34" charset="0"/>
                <a:ea typeface="宋体" panose="02010600030101010101" pitchFamily="2" charset="-122"/>
              </a:rPr>
              <a:t>64</a:t>
            </a:r>
            <a:r>
              <a:rPr lang="zh-CN" altLang="en-US" sz="2400" b="1" dirty="0">
                <a:latin typeface="Arial" panose="020B0604020202020204" pitchFamily="34" charset="0"/>
                <a:ea typeface="宋体" panose="02010600030101010101" pitchFamily="2" charset="-122"/>
              </a:rPr>
              <a:t>位</a:t>
            </a:r>
            <a:r>
              <a:rPr lang="en-US" altLang="zh-CN" sz="2400" b="1" dirty="0">
                <a:latin typeface="Arial" panose="020B0604020202020204" pitchFamily="34" charset="0"/>
                <a:ea typeface="宋体" panose="02010600030101010101" pitchFamily="2" charset="-122"/>
              </a:rPr>
              <a:t>Ubuntu</a:t>
            </a:r>
            <a:r>
              <a:rPr lang="zh-CN" altLang="en-US" sz="2400" b="1" dirty="0">
                <a:latin typeface="Arial" panose="020B0604020202020204" pitchFamily="34" charset="0"/>
                <a:ea typeface="宋体" panose="02010600030101010101" pitchFamily="2" charset="-122"/>
              </a:rPr>
              <a:t>系统，那么在安装虚拟机前，我们还要进入</a:t>
            </a:r>
            <a:r>
              <a:rPr lang="en-US" altLang="zh-CN" sz="2400" b="1" dirty="0">
                <a:latin typeface="Arial" panose="020B0604020202020204" pitchFamily="34" charset="0"/>
                <a:ea typeface="宋体" panose="02010600030101010101" pitchFamily="2" charset="-122"/>
              </a:rPr>
              <a:t>BIOS</a:t>
            </a:r>
            <a:r>
              <a:rPr lang="zh-CN" altLang="en-US" sz="2400" b="1" dirty="0">
                <a:latin typeface="Arial" panose="020B0604020202020204" pitchFamily="34" charset="0"/>
                <a:ea typeface="宋体" panose="02010600030101010101" pitchFamily="2" charset="-122"/>
              </a:rPr>
              <a:t>开启</a:t>
            </a:r>
            <a:r>
              <a:rPr lang="en-US" altLang="zh-CN" sz="2400" b="1" dirty="0">
                <a:latin typeface="Arial" panose="020B0604020202020204" pitchFamily="34" charset="0"/>
                <a:ea typeface="宋体" panose="02010600030101010101" pitchFamily="2" charset="-122"/>
              </a:rPr>
              <a:t>CPU</a:t>
            </a:r>
            <a:r>
              <a:rPr lang="zh-CN" altLang="en-US" sz="2400" b="1" dirty="0">
                <a:latin typeface="Arial" panose="020B0604020202020204" pitchFamily="34" charset="0"/>
                <a:ea typeface="宋体" panose="02010600030101010101" pitchFamily="2" charset="-122"/>
              </a:rPr>
              <a:t>的虚拟化。</a:t>
            </a:r>
            <a:endParaRPr lang="zh-CN" altLang="en-US" sz="2400" b="1" dirty="0">
              <a:latin typeface="Arial" panose="020B0604020202020204" pitchFamily="34" charset="0"/>
              <a:ea typeface="宋体" panose="02010600030101010101" pitchFamily="2" charset="-122"/>
            </a:endParaRPr>
          </a:p>
        </p:txBody>
      </p:sp>
      <p:pic>
        <p:nvPicPr>
          <p:cNvPr id="26628" name="Picture 2" descr="http://dblab.xmu.edu.cn/blog/wp-content/uploads/2015/10/64430142658029276.jpg"/>
          <p:cNvPicPr>
            <a:picLocks noChangeAspect="1"/>
          </p:cNvPicPr>
          <p:nvPr/>
        </p:nvPicPr>
        <p:blipFill>
          <a:blip r:embed="rId1"/>
          <a:srcRect b="38863"/>
          <a:stretch>
            <a:fillRect/>
          </a:stretch>
        </p:blipFill>
        <p:spPr>
          <a:xfrm>
            <a:off x="1839913" y="4154488"/>
            <a:ext cx="5400675" cy="2478087"/>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2"/>
          <p:cNvSpPr>
            <a:spLocks noGrp="1"/>
          </p:cNvSpPr>
          <p:nvPr>
            <p:ph type="title" idx="10"/>
          </p:nvPr>
        </p:nvSpPr>
        <p:spPr/>
        <p:txBody>
          <a:bodyPr vert="horz" wrap="square" lIns="91440" tIns="45720" rIns="91440" bIns="45720" anchor="ctr" anchorCtr="0"/>
          <a:p>
            <a:r>
              <a:rPr lang="en-US" altLang="zh-CN" dirty="0"/>
              <a:t>2.3.2 </a:t>
            </a:r>
            <a:r>
              <a:rPr lang="zh-CN" altLang="en-US" dirty="0"/>
              <a:t>安装</a:t>
            </a:r>
            <a:r>
              <a:rPr lang="en-US" altLang="zh-CN" dirty="0"/>
              <a:t>Linux</a:t>
            </a:r>
            <a:r>
              <a:rPr lang="zh-CN" altLang="en-US" dirty="0"/>
              <a:t>虚拟机</a:t>
            </a:r>
            <a:endParaRPr lang="zh-CN" altLang="en-US" dirty="0"/>
          </a:p>
        </p:txBody>
      </p:sp>
      <p:sp>
        <p:nvSpPr>
          <p:cNvPr id="27650" name="矩形 3"/>
          <p:cNvSpPr/>
          <p:nvPr/>
        </p:nvSpPr>
        <p:spPr>
          <a:xfrm>
            <a:off x="171450" y="1230313"/>
            <a:ext cx="8702675" cy="522287"/>
          </a:xfrm>
          <a:prstGeom prst="rect">
            <a:avLst/>
          </a:prstGeom>
          <a:noFill/>
          <a:ln w="9525">
            <a:noFill/>
          </a:ln>
        </p:spPr>
        <p:txBody>
          <a:bodyPr wrap="square" anchor="t" anchorCtr="0">
            <a:spAutoFit/>
          </a:bodyPr>
          <a:p>
            <a:pPr algn="just"/>
            <a:r>
              <a:rPr lang="en-US" altLang="zh-CN" sz="2800" b="1" dirty="0">
                <a:solidFill>
                  <a:schemeClr val="accent2"/>
                </a:solidFill>
                <a:latin typeface="黑体" panose="02010609060101010101" pitchFamily="49" charset="-122"/>
                <a:ea typeface="黑体" panose="02010609060101010101" pitchFamily="49" charset="-122"/>
              </a:rPr>
              <a:t>(</a:t>
            </a:r>
            <a:r>
              <a:rPr lang="zh-CN" altLang="en-US" sz="2800" b="1" dirty="0">
                <a:solidFill>
                  <a:schemeClr val="accent2"/>
                </a:solidFill>
                <a:latin typeface="黑体" panose="02010609060101010101" pitchFamily="49" charset="-122"/>
                <a:ea typeface="黑体" panose="02010609060101010101" pitchFamily="49" charset="-122"/>
              </a:rPr>
              <a:t>二</a:t>
            </a:r>
            <a:r>
              <a:rPr lang="en-US" altLang="zh-CN" sz="2800" b="1" dirty="0">
                <a:solidFill>
                  <a:schemeClr val="accent2"/>
                </a:solidFill>
                <a:latin typeface="黑体" panose="02010609060101010101" pitchFamily="49" charset="-122"/>
                <a:ea typeface="黑体" panose="02010609060101010101" pitchFamily="49" charset="-122"/>
              </a:rPr>
              <a:t>)</a:t>
            </a:r>
            <a:r>
              <a:rPr lang="zh-CN" altLang="en-US" sz="2800" b="1" dirty="0">
                <a:solidFill>
                  <a:schemeClr val="accent2"/>
                </a:solidFill>
                <a:latin typeface="黑体" panose="02010609060101010101" pitchFamily="49" charset="-122"/>
                <a:ea typeface="黑体" panose="02010609060101010101" pitchFamily="49" charset="-122"/>
              </a:rPr>
              <a:t>安装前的准备</a:t>
            </a:r>
            <a:endParaRPr lang="zh-CN" altLang="en-US" sz="2800" b="1" dirty="0">
              <a:solidFill>
                <a:schemeClr val="accent2"/>
              </a:solidFill>
              <a:latin typeface="黑体" panose="02010609060101010101" pitchFamily="49" charset="-122"/>
              <a:ea typeface="黑体" panose="02010609060101010101" pitchFamily="49" charset="-122"/>
            </a:endParaRPr>
          </a:p>
        </p:txBody>
      </p:sp>
      <p:sp>
        <p:nvSpPr>
          <p:cNvPr id="27651" name="矩形 4"/>
          <p:cNvSpPr/>
          <p:nvPr/>
        </p:nvSpPr>
        <p:spPr>
          <a:xfrm>
            <a:off x="449263" y="1752600"/>
            <a:ext cx="8424862" cy="3707765"/>
          </a:xfrm>
          <a:prstGeom prst="rect">
            <a:avLst/>
          </a:prstGeom>
          <a:noFill/>
          <a:ln w="9525">
            <a:noFill/>
          </a:ln>
        </p:spPr>
        <p:txBody>
          <a:bodyPr wrap="square" anchor="t" anchorCtr="0">
            <a:spAutoFit/>
          </a:bodyPr>
          <a:p>
            <a:pPr algn="just">
              <a:lnSpc>
                <a:spcPct val="110000"/>
              </a:lnSpc>
            </a:pPr>
            <a:r>
              <a:rPr lang="en-US" altLang="zh-CN" sz="2400" b="1" dirty="0">
                <a:latin typeface="Arial" panose="020B0604020202020204" pitchFamily="34" charset="0"/>
                <a:ea typeface="宋体" panose="02010600030101010101" pitchFamily="2" charset="-122"/>
              </a:rPr>
              <a:t>1. </a:t>
            </a:r>
            <a:r>
              <a:rPr lang="zh-CN" altLang="en-US" sz="2400" b="1" dirty="0">
                <a:latin typeface="Arial" panose="020B0604020202020204" pitchFamily="34" charset="0"/>
                <a:ea typeface="宋体" panose="02010600030101010101" pitchFamily="2" charset="-122"/>
              </a:rPr>
              <a:t>打开</a:t>
            </a:r>
            <a:r>
              <a:rPr lang="en-US" altLang="zh-CN" sz="2400" b="1" dirty="0">
                <a:latin typeface="Arial" panose="020B0604020202020204" pitchFamily="34" charset="0"/>
                <a:ea typeface="宋体" panose="02010600030101010101" pitchFamily="2" charset="-122"/>
              </a:rPr>
              <a:t>VirtualBox</a:t>
            </a:r>
            <a:r>
              <a:rPr lang="zh-CN" altLang="en-US" sz="2400" b="1" dirty="0">
                <a:latin typeface="Arial" panose="020B0604020202020204" pitchFamily="34" charset="0"/>
                <a:ea typeface="宋体" panose="02010600030101010101" pitchFamily="2" charset="-122"/>
              </a:rPr>
              <a:t>，点击“创建”按钮，创建一个虚拟机；</a:t>
            </a:r>
            <a:endParaRPr lang="en-US" altLang="zh-CN" sz="2400" b="1" dirty="0">
              <a:latin typeface="Arial" panose="020B0604020202020204" pitchFamily="34" charset="0"/>
              <a:ea typeface="宋体" panose="02010600030101010101" pitchFamily="2" charset="-122"/>
            </a:endParaRPr>
          </a:p>
          <a:p>
            <a:pPr algn="just">
              <a:lnSpc>
                <a:spcPct val="110000"/>
              </a:lnSpc>
            </a:pPr>
            <a:r>
              <a:rPr lang="en-US" altLang="zh-CN" sz="2400" b="1" dirty="0">
                <a:latin typeface="Arial" panose="020B0604020202020204" pitchFamily="34" charset="0"/>
                <a:ea typeface="宋体" panose="02010600030101010101" pitchFamily="2" charset="-122"/>
              </a:rPr>
              <a:t>2. </a:t>
            </a:r>
            <a:r>
              <a:rPr lang="zh-CN" altLang="en-US" sz="2400" b="1" dirty="0">
                <a:latin typeface="Arial" panose="020B0604020202020204" pitchFamily="34" charset="0"/>
                <a:ea typeface="宋体" panose="02010600030101010101" pitchFamily="2" charset="-122"/>
              </a:rPr>
              <a:t>给虚拟机命名，选择操作系统及其版本；</a:t>
            </a:r>
            <a:endParaRPr lang="en-US" altLang="zh-CN" sz="2400" b="1" dirty="0">
              <a:latin typeface="Arial" panose="020B0604020202020204" pitchFamily="34" charset="0"/>
              <a:ea typeface="宋体" panose="02010600030101010101" pitchFamily="2" charset="-122"/>
            </a:endParaRPr>
          </a:p>
          <a:p>
            <a:pPr algn="just">
              <a:lnSpc>
                <a:spcPct val="110000"/>
              </a:lnSpc>
            </a:pPr>
            <a:r>
              <a:rPr lang="en-US" altLang="zh-CN" sz="2400" b="1" dirty="0">
                <a:latin typeface="Arial" panose="020B0604020202020204" pitchFamily="34" charset="0"/>
                <a:ea typeface="宋体" panose="02010600030101010101" pitchFamily="2" charset="-122"/>
              </a:rPr>
              <a:t>3. </a:t>
            </a:r>
            <a:r>
              <a:rPr lang="zh-CN" altLang="en-US" sz="2400" b="1" dirty="0">
                <a:latin typeface="Arial" panose="020B0604020202020204" pitchFamily="34" charset="0"/>
                <a:ea typeface="宋体" panose="02010600030101010101" pitchFamily="2" charset="-122"/>
              </a:rPr>
              <a:t>选择内存大小，这里设置的</a:t>
            </a:r>
            <a:r>
              <a:rPr lang="en-US" altLang="zh-CN" sz="2400" b="1" dirty="0">
                <a:latin typeface="Arial" panose="020B0604020202020204" pitchFamily="34" charset="0"/>
                <a:ea typeface="宋体" panose="02010600030101010101" pitchFamily="2" charset="-122"/>
              </a:rPr>
              <a:t>1024M</a:t>
            </a:r>
            <a:r>
              <a:rPr lang="zh-CN" altLang="en-US"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algn="just">
              <a:lnSpc>
                <a:spcPct val="110000"/>
              </a:lnSpc>
            </a:pPr>
            <a:r>
              <a:rPr lang="en-US" altLang="zh-CN" sz="2400" b="1" dirty="0">
                <a:latin typeface="Arial" panose="020B0604020202020204" pitchFamily="34" charset="0"/>
                <a:ea typeface="宋体" panose="02010600030101010101" pitchFamily="2" charset="-122"/>
              </a:rPr>
              <a:t>4. </a:t>
            </a:r>
            <a:r>
              <a:rPr lang="zh-CN" altLang="en-US" sz="2400" b="1" dirty="0">
                <a:latin typeface="Arial" panose="020B0604020202020204" pitchFamily="34" charset="0"/>
                <a:ea typeface="宋体" panose="02010600030101010101" pitchFamily="2" charset="-122"/>
              </a:rPr>
              <a:t>创建虚拟硬盘；</a:t>
            </a:r>
            <a:endParaRPr lang="en-US" altLang="zh-CN" sz="2400" b="1" dirty="0">
              <a:latin typeface="Arial" panose="020B0604020202020204" pitchFamily="34" charset="0"/>
              <a:ea typeface="宋体" panose="02010600030101010101" pitchFamily="2" charset="-122"/>
            </a:endParaRPr>
          </a:p>
          <a:p>
            <a:pPr algn="just">
              <a:lnSpc>
                <a:spcPct val="110000"/>
              </a:lnSpc>
            </a:pPr>
            <a:r>
              <a:rPr lang="en-US" altLang="zh-CN" sz="2400" b="1" dirty="0">
                <a:latin typeface="Arial" panose="020B0604020202020204" pitchFamily="34" charset="0"/>
                <a:ea typeface="宋体" panose="02010600030101010101" pitchFamily="2" charset="-122"/>
              </a:rPr>
              <a:t>5. </a:t>
            </a:r>
            <a:r>
              <a:rPr lang="zh-CN" altLang="en-US" sz="2400" b="1" dirty="0">
                <a:latin typeface="Arial" panose="020B0604020202020204" pitchFamily="34" charset="0"/>
                <a:ea typeface="宋体" panose="02010600030101010101" pitchFamily="2" charset="-122"/>
              </a:rPr>
              <a:t>选择虚拟硬盘文件类型</a:t>
            </a:r>
            <a:r>
              <a:rPr lang="en-US" altLang="zh-CN" sz="2400" b="1" dirty="0">
                <a:latin typeface="Arial" panose="020B0604020202020204" pitchFamily="34" charset="0"/>
                <a:ea typeface="宋体" panose="02010600030101010101" pitchFamily="2" charset="-122"/>
              </a:rPr>
              <a:t>VDI</a:t>
            </a:r>
            <a:r>
              <a:rPr lang="zh-CN" altLang="en-US"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algn="just">
              <a:lnSpc>
                <a:spcPct val="110000"/>
              </a:lnSpc>
            </a:pPr>
            <a:r>
              <a:rPr lang="en-US" altLang="zh-CN" sz="2400" b="1" dirty="0">
                <a:latin typeface="Arial" panose="020B0604020202020204" pitchFamily="34" charset="0"/>
                <a:ea typeface="宋体" panose="02010600030101010101" pitchFamily="2" charset="-122"/>
              </a:rPr>
              <a:t>6. </a:t>
            </a:r>
            <a:r>
              <a:rPr lang="zh-CN" altLang="en-US" sz="2400" b="1" dirty="0">
                <a:latin typeface="Arial" panose="020B0604020202020204" pitchFamily="34" charset="0"/>
                <a:ea typeface="宋体" panose="02010600030101010101" pitchFamily="2" charset="-122"/>
              </a:rPr>
              <a:t>虚拟硬盘选择动态分配；</a:t>
            </a:r>
            <a:endParaRPr lang="en-US" altLang="zh-CN" sz="2400" b="1" dirty="0">
              <a:latin typeface="Arial" panose="020B0604020202020204" pitchFamily="34" charset="0"/>
              <a:ea typeface="宋体" panose="02010600030101010101" pitchFamily="2" charset="-122"/>
            </a:endParaRPr>
          </a:p>
          <a:p>
            <a:pPr algn="just">
              <a:lnSpc>
                <a:spcPct val="110000"/>
              </a:lnSpc>
            </a:pPr>
            <a:r>
              <a:rPr lang="en-US" altLang="zh-CN" sz="2400" b="1" dirty="0">
                <a:latin typeface="Arial" panose="020B0604020202020204" pitchFamily="34" charset="0"/>
                <a:ea typeface="宋体" panose="02010600030101010101" pitchFamily="2" charset="-122"/>
              </a:rPr>
              <a:t>7. </a:t>
            </a:r>
            <a:r>
              <a:rPr lang="zh-CN" altLang="en-US" sz="2400" b="1" dirty="0">
                <a:latin typeface="Arial" panose="020B0604020202020204" pitchFamily="34" charset="0"/>
                <a:ea typeface="宋体" panose="02010600030101010101" pitchFamily="2" charset="-122"/>
              </a:rPr>
              <a:t>选择文件存储的位置和容量大小；</a:t>
            </a:r>
            <a:endParaRPr lang="en-US" altLang="zh-CN" sz="2400" b="1" dirty="0">
              <a:latin typeface="Arial" panose="020B0604020202020204" pitchFamily="34" charset="0"/>
              <a:ea typeface="宋体" panose="02010600030101010101" pitchFamily="2" charset="-122"/>
            </a:endParaRPr>
          </a:p>
          <a:p>
            <a:pPr algn="just">
              <a:lnSpc>
                <a:spcPct val="110000"/>
              </a:lnSpc>
            </a:pPr>
            <a:r>
              <a:rPr lang="en-US" altLang="zh-CN" sz="2400" b="1" dirty="0">
                <a:latin typeface="Arial" panose="020B0604020202020204" pitchFamily="34" charset="0"/>
                <a:ea typeface="宋体" panose="02010600030101010101" pitchFamily="2" charset="-122"/>
              </a:rPr>
              <a:t>8. </a:t>
            </a:r>
            <a:r>
              <a:rPr lang="zh-CN" altLang="en-US" sz="2400" b="1" dirty="0">
                <a:latin typeface="Arial" panose="020B0604020202020204" pitchFamily="34" charset="0"/>
                <a:ea typeface="宋体" panose="02010600030101010101" pitchFamily="2" charset="-122"/>
              </a:rPr>
              <a:t>点击创建。</a:t>
            </a:r>
            <a:endParaRPr lang="zh-CN" altLang="en-US" sz="2400" b="1" dirty="0">
              <a:latin typeface="Arial" panose="020B0604020202020204" pitchFamily="34" charset="0"/>
              <a:ea typeface="宋体" panose="02010600030101010101" pitchFamily="2" charset="-122"/>
            </a:endParaRPr>
          </a:p>
          <a:p>
            <a:pPr algn="just"/>
            <a:endParaRPr lang="zh-CN" altLang="en-US" sz="2400" b="1" dirty="0">
              <a:latin typeface="Arial" panose="020B0604020202020204" pitchFamily="34" charset="0"/>
              <a:ea typeface="宋体" panose="02010600030101010101" pitchFamily="2" charset="-122"/>
            </a:endParaRPr>
          </a:p>
        </p:txBody>
      </p:sp>
      <p:pic>
        <p:nvPicPr>
          <p:cNvPr id="27652" name="Picture 2" descr="http://dblab.xmu.edu.cn/blog/wp-content/uploads/2015/10/1.png"/>
          <p:cNvPicPr>
            <a:picLocks noChangeAspect="1"/>
          </p:cNvPicPr>
          <p:nvPr/>
        </p:nvPicPr>
        <p:blipFill>
          <a:blip r:embed="rId1"/>
          <a:srcRect b="47221"/>
          <a:stretch>
            <a:fillRect/>
          </a:stretch>
        </p:blipFill>
        <p:spPr>
          <a:xfrm>
            <a:off x="3576638" y="4562475"/>
            <a:ext cx="5297487" cy="2085975"/>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2"/>
          <p:cNvSpPr>
            <a:spLocks noGrp="1"/>
          </p:cNvSpPr>
          <p:nvPr>
            <p:ph type="title" idx="10"/>
          </p:nvPr>
        </p:nvSpPr>
        <p:spPr/>
        <p:txBody>
          <a:bodyPr vert="horz" wrap="square" lIns="91440" tIns="45720" rIns="91440" bIns="45720" anchor="ctr" anchorCtr="0"/>
          <a:p>
            <a:r>
              <a:rPr lang="en-US" altLang="zh-CN" dirty="0"/>
              <a:t>2.3.2 </a:t>
            </a:r>
            <a:r>
              <a:rPr lang="zh-CN" altLang="en-US" dirty="0"/>
              <a:t>安装</a:t>
            </a:r>
            <a:r>
              <a:rPr lang="en-US" altLang="zh-CN" dirty="0"/>
              <a:t>Linux</a:t>
            </a:r>
            <a:r>
              <a:rPr lang="zh-CN" altLang="en-US" dirty="0"/>
              <a:t>虚拟机</a:t>
            </a:r>
            <a:endParaRPr lang="zh-CN" altLang="en-US" dirty="0"/>
          </a:p>
        </p:txBody>
      </p:sp>
      <p:sp>
        <p:nvSpPr>
          <p:cNvPr id="28674" name="矩形 3"/>
          <p:cNvSpPr/>
          <p:nvPr/>
        </p:nvSpPr>
        <p:spPr>
          <a:xfrm>
            <a:off x="292100" y="1155700"/>
            <a:ext cx="8394700" cy="522288"/>
          </a:xfrm>
          <a:prstGeom prst="rect">
            <a:avLst/>
          </a:prstGeom>
          <a:noFill/>
          <a:ln w="9525">
            <a:noFill/>
          </a:ln>
        </p:spPr>
        <p:txBody>
          <a:bodyPr wrap="square" anchor="t" anchorCtr="0">
            <a:spAutoFit/>
          </a:bodyPr>
          <a:p>
            <a:pPr algn="just"/>
            <a:r>
              <a:rPr lang="en-US" altLang="zh-CN" sz="2800" b="1" dirty="0">
                <a:solidFill>
                  <a:schemeClr val="accent2"/>
                </a:solidFill>
                <a:latin typeface="Times New Roman" panose="02020603050405020304" pitchFamily="18" charset="0"/>
                <a:ea typeface="黑体" panose="02010609060101010101" pitchFamily="49" charset="-122"/>
              </a:rPr>
              <a:t>(</a:t>
            </a:r>
            <a:r>
              <a:rPr lang="zh-CN" altLang="en-US" sz="2800" b="1" dirty="0">
                <a:solidFill>
                  <a:schemeClr val="accent2"/>
                </a:solidFill>
                <a:latin typeface="Times New Roman" panose="02020603050405020304" pitchFamily="18" charset="0"/>
                <a:ea typeface="黑体" panose="02010609060101010101" pitchFamily="49" charset="-122"/>
              </a:rPr>
              <a:t>三</a:t>
            </a:r>
            <a:r>
              <a:rPr lang="en-US" altLang="zh-CN" sz="2800" b="1" dirty="0">
                <a:solidFill>
                  <a:schemeClr val="accent2"/>
                </a:solidFill>
                <a:latin typeface="Times New Roman" panose="02020603050405020304" pitchFamily="18" charset="0"/>
                <a:ea typeface="黑体" panose="02010609060101010101" pitchFamily="49" charset="-122"/>
              </a:rPr>
              <a:t>)</a:t>
            </a:r>
            <a:r>
              <a:rPr lang="zh-CN" altLang="en-US" sz="2800" b="1" dirty="0">
                <a:solidFill>
                  <a:schemeClr val="accent2"/>
                </a:solidFill>
                <a:latin typeface="Times New Roman" panose="02020603050405020304" pitchFamily="18" charset="0"/>
                <a:ea typeface="黑体" panose="02010609060101010101" pitchFamily="49" charset="-122"/>
              </a:rPr>
              <a:t>安装</a:t>
            </a:r>
            <a:r>
              <a:rPr lang="en-US" altLang="zh-CN" sz="2800" b="1" dirty="0">
                <a:solidFill>
                  <a:schemeClr val="accent2"/>
                </a:solidFill>
                <a:latin typeface="Times New Roman" panose="02020603050405020304" pitchFamily="18" charset="0"/>
                <a:ea typeface="黑体" panose="02010609060101010101" pitchFamily="49" charset="-122"/>
              </a:rPr>
              <a:t>Ubuntu</a:t>
            </a:r>
            <a:endParaRPr lang="en-US" altLang="zh-CN" sz="2800" b="1" dirty="0">
              <a:solidFill>
                <a:schemeClr val="accent2"/>
              </a:solidFill>
              <a:latin typeface="Times New Roman" panose="02020603050405020304" pitchFamily="18" charset="0"/>
              <a:ea typeface="黑体" panose="02010609060101010101" pitchFamily="49" charset="-122"/>
            </a:endParaRPr>
          </a:p>
        </p:txBody>
      </p:sp>
      <p:pic>
        <p:nvPicPr>
          <p:cNvPr id="28675" name="Picture 2" descr="http://dblab.xmu.edu.cn/blog/wp-content/uploads/2015/12/4.png"/>
          <p:cNvPicPr>
            <a:picLocks noChangeAspect="1"/>
          </p:cNvPicPr>
          <p:nvPr/>
        </p:nvPicPr>
        <p:blipFill>
          <a:blip r:embed="rId1"/>
          <a:stretch>
            <a:fillRect/>
          </a:stretch>
        </p:blipFill>
        <p:spPr>
          <a:xfrm>
            <a:off x="304800" y="1752600"/>
            <a:ext cx="3962400" cy="2981325"/>
          </a:xfrm>
          <a:prstGeom prst="rect">
            <a:avLst/>
          </a:prstGeom>
          <a:noFill/>
          <a:ln w="9525">
            <a:noFill/>
          </a:ln>
        </p:spPr>
      </p:pic>
      <p:pic>
        <p:nvPicPr>
          <p:cNvPr id="28676" name="Picture 4" descr="http://dblab.xmu.edu.cn/blog/wp-content/uploads/2015/12/61.png"/>
          <p:cNvPicPr>
            <a:picLocks noChangeAspect="1"/>
          </p:cNvPicPr>
          <p:nvPr/>
        </p:nvPicPr>
        <p:blipFill>
          <a:blip r:embed="rId2"/>
          <a:stretch>
            <a:fillRect/>
          </a:stretch>
        </p:blipFill>
        <p:spPr>
          <a:xfrm>
            <a:off x="4648200" y="3124200"/>
            <a:ext cx="4038600" cy="3325813"/>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2"/>
          <p:cNvSpPr>
            <a:spLocks noGrp="1"/>
          </p:cNvSpPr>
          <p:nvPr>
            <p:ph type="title" idx="10"/>
          </p:nvPr>
        </p:nvSpPr>
        <p:spPr/>
        <p:txBody>
          <a:bodyPr vert="horz" wrap="square" lIns="91440" tIns="45720" rIns="91440" bIns="45720" anchor="ctr" anchorCtr="0"/>
          <a:p>
            <a:r>
              <a:rPr lang="en-US" altLang="zh-CN" dirty="0"/>
              <a:t>2.3.3 </a:t>
            </a:r>
            <a:r>
              <a:rPr lang="zh-CN" altLang="en-US" dirty="0"/>
              <a:t>安装双操作系统</a:t>
            </a:r>
            <a:endParaRPr lang="zh-CN" altLang="en-US" dirty="0"/>
          </a:p>
        </p:txBody>
      </p:sp>
      <p:sp>
        <p:nvSpPr>
          <p:cNvPr id="27650" name="矩形 3"/>
          <p:cNvSpPr/>
          <p:nvPr/>
        </p:nvSpPr>
        <p:spPr>
          <a:xfrm>
            <a:off x="193675" y="1158875"/>
            <a:ext cx="8747125" cy="3635375"/>
          </a:xfrm>
          <a:prstGeom prst="rect">
            <a:avLst/>
          </a:prstGeom>
          <a:noFill/>
          <a:ln w="9525">
            <a:noFill/>
          </a:ln>
        </p:spPr>
        <p:txBody>
          <a:bodyPr wrap="square" anchor="t">
            <a:spAutoFit/>
          </a:bodyPr>
          <a:p>
            <a:pPr algn="just" fontAlgn="base">
              <a:lnSpc>
                <a:spcPct val="120000"/>
              </a:lnSpc>
            </a:pPr>
            <a:r>
              <a:rPr lang="zh-CN" altLang="en-US" sz="2400" b="1" strike="noStrike" noProof="1" dirty="0">
                <a:solidFill>
                  <a:schemeClr val="accent2"/>
                </a:solidFill>
                <a:latin typeface="黑体" panose="02010609060101010101" pitchFamily="49" charset="-122"/>
                <a:ea typeface="黑体" panose="02010609060101010101" pitchFamily="49" charset="-122"/>
                <a:cs typeface="黑体" panose="02010609060101010101" pitchFamily="49" charset="-122"/>
              </a:rPr>
              <a:t>第一步：制作安装</a:t>
            </a:r>
            <a:r>
              <a:rPr lang="en-US" altLang="zh-CN" sz="2400" b="1" strike="noStrike" noProof="1" dirty="0">
                <a:solidFill>
                  <a:schemeClr val="accent2"/>
                </a:solidFill>
                <a:latin typeface="黑体" panose="02010609060101010101" pitchFamily="49" charset="-122"/>
                <a:ea typeface="黑体" panose="02010609060101010101" pitchFamily="49" charset="-122"/>
                <a:cs typeface="黑体" panose="02010609060101010101" pitchFamily="49" charset="-122"/>
              </a:rPr>
              <a:t>U</a:t>
            </a:r>
            <a:r>
              <a:rPr lang="zh-CN" altLang="en-US" sz="2400" b="1" strike="noStrike" noProof="1" dirty="0">
                <a:solidFill>
                  <a:schemeClr val="accent2"/>
                </a:solidFill>
                <a:latin typeface="黑体" panose="02010609060101010101" pitchFamily="49" charset="-122"/>
                <a:ea typeface="黑体" panose="02010609060101010101" pitchFamily="49" charset="-122"/>
                <a:cs typeface="黑体" panose="02010609060101010101" pitchFamily="49" charset="-122"/>
              </a:rPr>
              <a:t>盘</a:t>
            </a:r>
            <a:endParaRPr lang="en-US" altLang="zh-CN" sz="2400" b="1" strike="noStrike" noProof="1" dirty="0">
              <a:solidFill>
                <a:schemeClr val="accent2"/>
              </a:solidFill>
              <a:latin typeface="黑体" panose="02010609060101010101" pitchFamily="49" charset="-122"/>
              <a:ea typeface="黑体" panose="02010609060101010101" pitchFamily="49" charset="-122"/>
              <a:cs typeface="黑体" panose="02010609060101010101" pitchFamily="49" charset="-122"/>
            </a:endParaRPr>
          </a:p>
          <a:p>
            <a:pPr marL="342900" indent="-342900" algn="just" fontAlgn="base">
              <a:lnSpc>
                <a:spcPct val="120000"/>
              </a:lnSpc>
              <a:buFont typeface="Wingdings" panose="05000000000000000000" charset="0"/>
              <a:buChar char="Ø"/>
            </a:pPr>
            <a:r>
              <a:rPr lang="zh-CN" altLang="en-US" sz="2400" b="1" strike="noStrike" noProof="1" dirty="0">
                <a:latin typeface="Arial" panose="020B0604020202020204" pitchFamily="34" charset="0"/>
                <a:ea typeface="宋体" panose="02010600030101010101" pitchFamily="2" charset="-122"/>
                <a:cs typeface="+mn-cs"/>
              </a:rPr>
              <a:t>具体可参考百度经验文章</a:t>
            </a:r>
            <a:endParaRPr lang="en-US" altLang="zh-CN" sz="2400" b="1" strike="noStrike" noProof="1" dirty="0">
              <a:latin typeface="Arial" panose="020B0604020202020204" pitchFamily="34" charset="0"/>
              <a:ea typeface="宋体" panose="02010600030101010101" pitchFamily="2" charset="-122"/>
            </a:endParaRPr>
          </a:p>
          <a:p>
            <a:pPr lvl="1" algn="just" fontAlgn="base">
              <a:lnSpc>
                <a:spcPct val="120000"/>
              </a:lnSpc>
            </a:pPr>
            <a:r>
              <a:rPr lang="en-US" altLang="zh-CN" sz="2400" b="1" strike="noStrike" noProof="1" dirty="0">
                <a:latin typeface="Arial" panose="020B0604020202020204" pitchFamily="34" charset="0"/>
                <a:ea typeface="宋体" panose="02010600030101010101" pitchFamily="2" charset="-122"/>
                <a:cs typeface="+mn-cs"/>
              </a:rPr>
              <a:t>http://jingyan.baidu.com/article/59703552e0a6e18fc007409f.html</a:t>
            </a:r>
            <a:endParaRPr lang="en-US" altLang="zh-CN" sz="2400" b="1" strike="noStrike" noProof="1" dirty="0">
              <a:latin typeface="Arial" panose="020B0604020202020204" pitchFamily="34" charset="0"/>
              <a:ea typeface="宋体" panose="02010600030101010101" pitchFamily="2" charset="-122"/>
            </a:endParaRPr>
          </a:p>
          <a:p>
            <a:pPr algn="just" fontAlgn="base">
              <a:lnSpc>
                <a:spcPct val="120000"/>
              </a:lnSpc>
            </a:pPr>
            <a:r>
              <a:rPr lang="zh-CN" altLang="en-US" sz="2400" b="1" strike="noStrike" noProof="1" dirty="0">
                <a:solidFill>
                  <a:schemeClr val="accent2"/>
                </a:solidFill>
                <a:latin typeface="黑体" panose="02010609060101010101" pitchFamily="49" charset="-122"/>
                <a:ea typeface="黑体" panose="02010609060101010101" pitchFamily="49" charset="-122"/>
                <a:cs typeface="+mn-cs"/>
              </a:rPr>
              <a:t>第二步：双系统安装</a:t>
            </a:r>
            <a:endParaRPr lang="en-US" altLang="zh-CN" sz="2400" b="1" strike="noStrike" noProof="1" dirty="0">
              <a:solidFill>
                <a:schemeClr val="accent2"/>
              </a:solidFill>
              <a:latin typeface="黑体" panose="02010609060101010101" pitchFamily="49" charset="-122"/>
              <a:ea typeface="黑体" panose="02010609060101010101" pitchFamily="49" charset="-122"/>
            </a:endParaRPr>
          </a:p>
          <a:p>
            <a:pPr marL="342900" indent="-342900" algn="just" fontAlgn="base">
              <a:lnSpc>
                <a:spcPct val="120000"/>
              </a:lnSpc>
              <a:buFont typeface="Wingdings" panose="05000000000000000000" charset="0"/>
              <a:buChar char="Ø"/>
            </a:pPr>
            <a:r>
              <a:rPr lang="zh-CN" altLang="en-US" sz="2400" b="1" strike="noStrike" noProof="1" dirty="0">
                <a:latin typeface="Arial" panose="020B0604020202020204" pitchFamily="34" charset="0"/>
                <a:ea typeface="宋体" panose="02010600030101010101" pitchFamily="2" charset="-122"/>
                <a:cs typeface="+mn-cs"/>
              </a:rPr>
              <a:t>具体可参考百度经验文章：</a:t>
            </a:r>
            <a:endParaRPr lang="en-US" altLang="zh-CN" sz="2400" b="1" strike="noStrike" noProof="1" dirty="0">
              <a:latin typeface="Arial" panose="020B0604020202020204" pitchFamily="34" charset="0"/>
              <a:ea typeface="宋体" panose="02010600030101010101" pitchFamily="2" charset="-122"/>
            </a:endParaRPr>
          </a:p>
          <a:p>
            <a:pPr lvl="1" algn="just" fontAlgn="base">
              <a:lnSpc>
                <a:spcPct val="120000"/>
              </a:lnSpc>
            </a:pPr>
            <a:r>
              <a:rPr lang="en-US" altLang="zh-CN" sz="2400" b="1" strike="noStrike" noProof="1" dirty="0">
                <a:latin typeface="Arial" panose="020B0604020202020204" pitchFamily="34" charset="0"/>
                <a:ea typeface="宋体" panose="02010600030101010101" pitchFamily="2" charset="-122"/>
                <a:cs typeface="+mn-cs"/>
              </a:rPr>
              <a:t>http://jingyan.baidu.com/article/dca1fa6fa3b905f1a44052bd.html</a:t>
            </a:r>
            <a:endParaRPr lang="en-US" altLang="zh-CN" sz="2400" b="1" strike="noStrike" noProof="1" dirty="0">
              <a:latin typeface="Arial" panose="020B0604020202020204" pitchFamily="34" charset="0"/>
              <a:ea typeface="宋体" panose="02010600030101010101" pitchFamily="2" charset="-122"/>
            </a:endParaRPr>
          </a:p>
        </p:txBody>
      </p:sp>
      <p:sp>
        <p:nvSpPr>
          <p:cNvPr id="29699" name="矩形 4"/>
          <p:cNvSpPr/>
          <p:nvPr/>
        </p:nvSpPr>
        <p:spPr>
          <a:xfrm>
            <a:off x="193675" y="4721225"/>
            <a:ext cx="8747125" cy="1863725"/>
          </a:xfrm>
          <a:prstGeom prst="rect">
            <a:avLst/>
          </a:prstGeom>
          <a:noFill/>
          <a:ln w="9525">
            <a:noFill/>
          </a:ln>
        </p:spPr>
        <p:txBody>
          <a:bodyPr wrap="square" anchor="t" anchorCtr="0">
            <a:spAutoFit/>
          </a:bodyPr>
          <a:p>
            <a:pPr marL="342900" indent="-342900" algn="just">
              <a:lnSpc>
                <a:spcPct val="120000"/>
              </a:lnSpc>
              <a:buFont typeface="Wingdings" panose="05000000000000000000" charset="0"/>
              <a:buChar char="Ø"/>
            </a:pPr>
            <a:r>
              <a:rPr lang="zh-CN" altLang="en-US" sz="2400" b="1" dirty="0">
                <a:latin typeface="Arial" panose="020B0604020202020204" pitchFamily="34" charset="0"/>
                <a:ea typeface="宋体" panose="02010600030101010101" pitchFamily="2" charset="-122"/>
              </a:rPr>
              <a:t>安装后</a:t>
            </a:r>
            <a:r>
              <a:rPr lang="en-US" altLang="zh-CN" sz="2400" b="1" dirty="0">
                <a:latin typeface="Arial" panose="020B0604020202020204" pitchFamily="34" charset="0"/>
                <a:ea typeface="宋体" panose="02010600030101010101" pitchFamily="2" charset="-122"/>
              </a:rPr>
              <a:t>Window</a:t>
            </a:r>
            <a:r>
              <a:rPr lang="zh-CN" altLang="en-US" sz="2400" b="1" dirty="0">
                <a:latin typeface="Arial" panose="020B0604020202020204" pitchFamily="34" charset="0"/>
                <a:ea typeface="宋体" panose="02010600030101010101" pitchFamily="2" charset="-122"/>
              </a:rPr>
              <a:t>和</a:t>
            </a:r>
            <a:r>
              <a:rPr lang="en-US" altLang="zh-CN" sz="2400" b="1" dirty="0">
                <a:latin typeface="Arial" panose="020B0604020202020204" pitchFamily="34" charset="0"/>
                <a:ea typeface="宋体" panose="02010600030101010101" pitchFamily="2" charset="-122"/>
              </a:rPr>
              <a:t>Ubuntu 18.04</a:t>
            </a:r>
            <a:r>
              <a:rPr lang="zh-CN" altLang="en-US" sz="2400" b="1" dirty="0">
                <a:latin typeface="Arial" panose="020B0604020202020204" pitchFamily="34" charset="0"/>
                <a:ea typeface="宋体" panose="02010600030101010101" pitchFamily="2" charset="-122"/>
              </a:rPr>
              <a:t>都可以用，默认</a:t>
            </a:r>
            <a:r>
              <a:rPr lang="en-US" altLang="zh-CN" sz="2400" b="1" dirty="0">
                <a:latin typeface="Arial" panose="020B0604020202020204" pitchFamily="34" charset="0"/>
                <a:ea typeface="宋体" panose="02010600030101010101" pitchFamily="2" charset="-122"/>
              </a:rPr>
              <a:t>windows</a:t>
            </a:r>
            <a:r>
              <a:rPr lang="zh-CN" altLang="en-US" sz="2400" b="1" dirty="0">
                <a:latin typeface="Arial" panose="020B0604020202020204" pitchFamily="34" charset="0"/>
                <a:ea typeface="宋体" panose="02010600030101010101" pitchFamily="2" charset="-122"/>
              </a:rPr>
              <a:t>优先启动。</a:t>
            </a:r>
            <a:endParaRPr lang="en-US" altLang="zh-CN" sz="2400" b="1" dirty="0">
              <a:latin typeface="Arial" panose="020B0604020202020204" pitchFamily="34" charset="0"/>
              <a:ea typeface="宋体" panose="02010600030101010101" pitchFamily="2" charset="-122"/>
            </a:endParaRPr>
          </a:p>
          <a:p>
            <a:pPr marL="342900" indent="-342900" algn="just">
              <a:lnSpc>
                <a:spcPct val="120000"/>
              </a:lnSpc>
              <a:buFont typeface="Wingdings" panose="05000000000000000000" charset="0"/>
              <a:buChar char="Ø"/>
            </a:pPr>
            <a:r>
              <a:rPr lang="zh-CN" altLang="en-US" sz="2400" b="1" dirty="0">
                <a:latin typeface="Arial" panose="020B0604020202020204" pitchFamily="34" charset="0"/>
                <a:ea typeface="宋体" panose="02010600030101010101" pitchFamily="2" charset="-122"/>
              </a:rPr>
              <a:t>可以在电脑启动时，选择进入</a:t>
            </a:r>
            <a:r>
              <a:rPr lang="en-US" altLang="zh-CN" sz="2400" b="1" dirty="0">
                <a:latin typeface="Arial" panose="020B0604020202020204" pitchFamily="34" charset="0"/>
                <a:ea typeface="宋体" panose="02010600030101010101" pitchFamily="2" charset="-122"/>
              </a:rPr>
              <a:t>Ubuntu</a:t>
            </a:r>
            <a:r>
              <a:rPr lang="zh-CN" altLang="en-US" sz="2400" b="1" dirty="0">
                <a:latin typeface="Arial" panose="020B0604020202020204" pitchFamily="34" charset="0"/>
                <a:ea typeface="宋体" panose="02010600030101010101" pitchFamily="2" charset="-122"/>
              </a:rPr>
              <a:t>系统而不是 </a:t>
            </a:r>
            <a:r>
              <a:rPr lang="en-US" altLang="zh-CN" sz="2400" b="1" dirty="0">
                <a:latin typeface="Arial" panose="020B0604020202020204" pitchFamily="34" charset="0"/>
                <a:ea typeface="宋体" panose="02010600030101010101" pitchFamily="2" charset="-122"/>
              </a:rPr>
              <a:t>Windows</a:t>
            </a:r>
            <a:r>
              <a:rPr lang="zh-CN" altLang="en-US" sz="2400" b="1" dirty="0">
                <a:latin typeface="Arial" panose="020B0604020202020204" pitchFamily="34" charset="0"/>
                <a:ea typeface="宋体" panose="02010600030101010101" pitchFamily="2" charset="-122"/>
              </a:rPr>
              <a:t>系统。</a:t>
            </a:r>
            <a:endParaRPr lang="zh-CN" altLang="en-US" sz="2400" b="1" dirty="0">
              <a:latin typeface="Arial" panose="020B0604020202020204" pitchFamily="34"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2"/>
          <p:cNvSpPr>
            <a:spLocks noGrp="1"/>
          </p:cNvSpPr>
          <p:nvPr>
            <p:ph type="title" idx="10"/>
          </p:nvPr>
        </p:nvSpPr>
        <p:spPr/>
        <p:txBody>
          <a:bodyPr vert="horz" wrap="square" lIns="91440" tIns="45720" rIns="91440" bIns="45720" anchor="ctr" anchorCtr="0"/>
          <a:p>
            <a:r>
              <a:rPr lang="en-US" altLang="zh-CN" sz="2800" dirty="0"/>
              <a:t>2.3.4 Hadoop</a:t>
            </a:r>
            <a:r>
              <a:rPr lang="zh-CN" altLang="en-US" sz="2800" dirty="0"/>
              <a:t>的安装与使用（单机</a:t>
            </a:r>
            <a:r>
              <a:rPr lang="en-US" altLang="zh-CN" sz="2800" dirty="0"/>
              <a:t>/</a:t>
            </a:r>
            <a:r>
              <a:rPr lang="zh-CN" altLang="en-US" sz="2800" dirty="0"/>
              <a:t>伪分布式）</a:t>
            </a:r>
            <a:endParaRPr lang="zh-CN" altLang="en-US" sz="2800" dirty="0"/>
          </a:p>
        </p:txBody>
      </p:sp>
      <p:sp>
        <p:nvSpPr>
          <p:cNvPr id="30722" name="Rectangle 3"/>
          <p:cNvSpPr txBox="1"/>
          <p:nvPr/>
        </p:nvSpPr>
        <p:spPr>
          <a:xfrm>
            <a:off x="182563" y="1298575"/>
            <a:ext cx="8580437" cy="4432300"/>
          </a:xfrm>
          <a:prstGeom prst="rect">
            <a:avLst/>
          </a:prstGeom>
          <a:noFill/>
          <a:ln w="9525">
            <a:noFill/>
          </a:ln>
        </p:spPr>
        <p:txBody>
          <a:bodyPr anchor="t" anchorCtr="0"/>
          <a:p>
            <a:pPr marL="342900" indent="-342900" algn="just" eaLnBrk="0" hangingPunct="0">
              <a:lnSpc>
                <a:spcPct val="140000"/>
              </a:lnSpc>
              <a:spcBef>
                <a:spcPct val="20000"/>
              </a:spcBef>
            </a:pPr>
            <a:r>
              <a:rPr lang="en-US" altLang="zh-CN" sz="2800" b="1" dirty="0" err="1">
                <a:latin typeface="Arial" panose="020B0604020202020204" pitchFamily="34" charset="0"/>
                <a:ea typeface="宋体" panose="02010600030101010101" pitchFamily="2" charset="-122"/>
              </a:rPr>
              <a:t>Hadoop</a:t>
            </a:r>
            <a:r>
              <a:rPr lang="zh-CN" altLang="en-US" sz="2800" b="1" dirty="0">
                <a:latin typeface="Arial" panose="020B0604020202020204" pitchFamily="34" charset="0"/>
                <a:ea typeface="宋体" panose="02010600030101010101" pitchFamily="2" charset="-122"/>
              </a:rPr>
              <a:t>基本安装配置主要包括以下几个步骤：</a:t>
            </a:r>
            <a:endParaRPr lang="zh-CN" altLang="en-US" sz="2800" b="1" dirty="0">
              <a:latin typeface="Arial" panose="020B0604020202020204" pitchFamily="34" charset="0"/>
              <a:ea typeface="宋体" panose="02010600030101010101" pitchFamily="2" charset="-122"/>
            </a:endParaRPr>
          </a:p>
          <a:p>
            <a:pPr marL="800100" lvl="1" indent="-342900" algn="just" eaLnBrk="0" hangingPunct="0">
              <a:lnSpc>
                <a:spcPct val="140000"/>
              </a:lnSpc>
              <a:spcBef>
                <a:spcPct val="20000"/>
              </a:spcBef>
              <a:buClrTx/>
              <a:buFont typeface="Wingdings" panose="05000000000000000000" charset="0"/>
              <a:buChar char="l"/>
            </a:pPr>
            <a:r>
              <a:rPr lang="zh-CN" altLang="en-US" sz="2800" b="1" dirty="0">
                <a:latin typeface="Arial" panose="020B0604020202020204" pitchFamily="34" charset="0"/>
                <a:ea typeface="宋体" panose="02010600030101010101" pitchFamily="2" charset="-122"/>
              </a:rPr>
              <a:t>创建</a:t>
            </a:r>
            <a:r>
              <a:rPr lang="en-US" altLang="zh-CN" sz="2800" b="1" dirty="0" err="1">
                <a:latin typeface="Arial" panose="020B0604020202020204" pitchFamily="34" charset="0"/>
                <a:ea typeface="宋体" panose="02010600030101010101" pitchFamily="2" charset="-122"/>
              </a:rPr>
              <a:t>Hadoop</a:t>
            </a:r>
            <a:r>
              <a:rPr lang="zh-CN" altLang="en-US" sz="2800" b="1" dirty="0">
                <a:latin typeface="Arial" panose="020B0604020202020204" pitchFamily="34" charset="0"/>
                <a:ea typeface="宋体" panose="02010600030101010101" pitchFamily="2" charset="-122"/>
              </a:rPr>
              <a:t>用户</a:t>
            </a:r>
            <a:endParaRPr lang="zh-CN" altLang="en-US" sz="2800" b="1" dirty="0">
              <a:latin typeface="Arial" panose="020B0604020202020204" pitchFamily="34" charset="0"/>
              <a:ea typeface="宋体" panose="02010600030101010101" pitchFamily="2" charset="-122"/>
            </a:endParaRPr>
          </a:p>
          <a:p>
            <a:pPr marL="800100" lvl="1" indent="-342900" algn="just" eaLnBrk="0" hangingPunct="0">
              <a:lnSpc>
                <a:spcPct val="140000"/>
              </a:lnSpc>
              <a:spcBef>
                <a:spcPct val="20000"/>
              </a:spcBef>
              <a:buClrTx/>
              <a:buFont typeface="Wingdings" panose="05000000000000000000" charset="0"/>
              <a:buChar char="l"/>
            </a:pPr>
            <a:r>
              <a:rPr lang="zh-CN" altLang="en-US" sz="2800" b="1" dirty="0">
                <a:latin typeface="Arial" panose="020B0604020202020204" pitchFamily="34" charset="0"/>
                <a:ea typeface="宋体" panose="02010600030101010101" pitchFamily="2" charset="-122"/>
              </a:rPr>
              <a:t>安装</a:t>
            </a:r>
            <a:r>
              <a:rPr lang="en-US" altLang="zh-CN" sz="2800" b="1" dirty="0">
                <a:latin typeface="Arial" panose="020B0604020202020204" pitchFamily="34" charset="0"/>
                <a:ea typeface="宋体" panose="02010600030101010101" pitchFamily="2" charset="-122"/>
              </a:rPr>
              <a:t>SSH</a:t>
            </a:r>
            <a:r>
              <a:rPr lang="zh-CN" altLang="en-US" sz="2800" b="1" dirty="0">
                <a:latin typeface="Arial" panose="020B0604020202020204" pitchFamily="34" charset="0"/>
                <a:ea typeface="宋体" panose="02010600030101010101" pitchFamily="2" charset="-122"/>
              </a:rPr>
              <a:t>和配置</a:t>
            </a:r>
            <a:r>
              <a:rPr lang="en-US" altLang="zh-CN" sz="2800" b="1" dirty="0">
                <a:latin typeface="Arial" panose="020B0604020202020204" pitchFamily="34" charset="0"/>
                <a:ea typeface="宋体" panose="02010600030101010101" pitchFamily="2" charset="-122"/>
              </a:rPr>
              <a:t>SSH</a:t>
            </a:r>
            <a:r>
              <a:rPr lang="zh-CN" altLang="en-US" sz="2800" b="1" dirty="0">
                <a:latin typeface="Arial" panose="020B0604020202020204" pitchFamily="34" charset="0"/>
                <a:ea typeface="宋体" panose="02010600030101010101" pitchFamily="2" charset="-122"/>
              </a:rPr>
              <a:t>无密码登录</a:t>
            </a:r>
            <a:endParaRPr lang="en-US" altLang="zh-CN" sz="2800" b="1" dirty="0">
              <a:latin typeface="Arial" panose="020B0604020202020204" pitchFamily="34" charset="0"/>
              <a:ea typeface="宋体" panose="02010600030101010101" pitchFamily="2" charset="-122"/>
            </a:endParaRPr>
          </a:p>
          <a:p>
            <a:pPr marL="800100" lvl="1" indent="-342900" algn="just" eaLnBrk="0" hangingPunct="0">
              <a:lnSpc>
                <a:spcPct val="140000"/>
              </a:lnSpc>
              <a:spcBef>
                <a:spcPct val="20000"/>
              </a:spcBef>
              <a:buClrTx/>
              <a:buFont typeface="Wingdings" panose="05000000000000000000" charset="0"/>
              <a:buChar char="l"/>
            </a:pPr>
            <a:r>
              <a:rPr lang="zh-CN" altLang="en-US" sz="2800" b="1" dirty="0">
                <a:latin typeface="Arial" panose="020B0604020202020204" pitchFamily="34" charset="0"/>
                <a:ea typeface="宋体" panose="02010600030101010101" pitchFamily="2" charset="-122"/>
              </a:rPr>
              <a:t>安装</a:t>
            </a:r>
            <a:r>
              <a:rPr lang="en-US" altLang="zh-CN" sz="2800" b="1" dirty="0">
                <a:latin typeface="Arial" panose="020B0604020202020204" pitchFamily="34" charset="0"/>
                <a:ea typeface="宋体" panose="02010600030101010101" pitchFamily="2" charset="-122"/>
              </a:rPr>
              <a:t>Java</a:t>
            </a:r>
            <a:r>
              <a:rPr lang="zh-CN" altLang="en-US" sz="2800" b="1" dirty="0">
                <a:latin typeface="Arial" panose="020B0604020202020204" pitchFamily="34" charset="0"/>
                <a:ea typeface="宋体" panose="02010600030101010101" pitchFamily="2" charset="-122"/>
              </a:rPr>
              <a:t>环境</a:t>
            </a:r>
            <a:endParaRPr lang="zh-CN" altLang="en-US" sz="2800" b="1" dirty="0">
              <a:latin typeface="Arial" panose="020B0604020202020204" pitchFamily="34" charset="0"/>
              <a:ea typeface="宋体" panose="02010600030101010101" pitchFamily="2" charset="-122"/>
            </a:endParaRPr>
          </a:p>
          <a:p>
            <a:pPr marL="800100" lvl="1" indent="-342900" algn="just" eaLnBrk="0" hangingPunct="0">
              <a:lnSpc>
                <a:spcPct val="140000"/>
              </a:lnSpc>
              <a:spcBef>
                <a:spcPct val="20000"/>
              </a:spcBef>
              <a:buClrTx/>
              <a:buFont typeface="Wingdings" panose="05000000000000000000" charset="0"/>
              <a:buChar char="l"/>
            </a:pPr>
            <a:r>
              <a:rPr lang="zh-CN" altLang="en-US" sz="2800" b="1" dirty="0">
                <a:latin typeface="Arial" panose="020B0604020202020204" pitchFamily="34" charset="0"/>
                <a:ea typeface="宋体" panose="02010600030101010101" pitchFamily="2" charset="-122"/>
              </a:rPr>
              <a:t>单机安装配置</a:t>
            </a:r>
            <a:endParaRPr lang="zh-CN" altLang="en-US" sz="2800" b="1" dirty="0">
              <a:latin typeface="Arial" panose="020B0604020202020204" pitchFamily="34" charset="0"/>
              <a:ea typeface="宋体" panose="02010600030101010101" pitchFamily="2" charset="-122"/>
            </a:endParaRPr>
          </a:p>
          <a:p>
            <a:pPr marL="800100" lvl="1" indent="-342900" algn="just" eaLnBrk="0" hangingPunct="0">
              <a:lnSpc>
                <a:spcPct val="140000"/>
              </a:lnSpc>
              <a:spcBef>
                <a:spcPct val="20000"/>
              </a:spcBef>
              <a:buClrTx/>
              <a:buFont typeface="Wingdings" panose="05000000000000000000" charset="0"/>
              <a:buChar char="l"/>
            </a:pPr>
            <a:r>
              <a:rPr lang="zh-CN" altLang="en-US" sz="2800" b="1" dirty="0">
                <a:latin typeface="Arial" panose="020B0604020202020204" pitchFamily="34" charset="0"/>
                <a:ea typeface="宋体" panose="02010600030101010101" pitchFamily="2" charset="-122"/>
              </a:rPr>
              <a:t>伪分布式安装配置 </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2"/>
          <p:cNvSpPr>
            <a:spLocks noGrp="1"/>
          </p:cNvSpPr>
          <p:nvPr>
            <p:ph type="title" idx="10"/>
          </p:nvPr>
        </p:nvSpPr>
        <p:spPr/>
        <p:txBody>
          <a:bodyPr vert="horz" wrap="square" lIns="91440" tIns="45720" rIns="91440" bIns="45720" anchor="ctr" anchorCtr="0"/>
          <a:p>
            <a:r>
              <a:rPr lang="en-US" altLang="zh-CN" sz="2800" dirty="0"/>
              <a:t>2.3.4 Hadoop</a:t>
            </a:r>
            <a:r>
              <a:rPr lang="zh-CN" altLang="en-US" sz="2800" dirty="0"/>
              <a:t>的安装与使用（单机</a:t>
            </a:r>
            <a:r>
              <a:rPr lang="en-US" altLang="zh-CN" sz="2800" dirty="0"/>
              <a:t>/</a:t>
            </a:r>
            <a:r>
              <a:rPr lang="zh-CN" altLang="en-US" sz="2800" dirty="0"/>
              <a:t>伪分布式）</a:t>
            </a:r>
            <a:endParaRPr lang="zh-CN" altLang="en-US" sz="2800" dirty="0"/>
          </a:p>
        </p:txBody>
      </p:sp>
      <p:sp>
        <p:nvSpPr>
          <p:cNvPr id="31746" name="TextBox 4"/>
          <p:cNvSpPr txBox="1"/>
          <p:nvPr/>
        </p:nvSpPr>
        <p:spPr>
          <a:xfrm>
            <a:off x="209550" y="1393825"/>
            <a:ext cx="8723313" cy="4616450"/>
          </a:xfrm>
          <a:prstGeom prst="rect">
            <a:avLst/>
          </a:prstGeom>
          <a:noFill/>
          <a:ln w="9525">
            <a:noFill/>
          </a:ln>
        </p:spPr>
        <p:txBody>
          <a:bodyPr wrap="square" anchor="t" anchorCtr="0">
            <a:spAutoFit/>
          </a:bodyPr>
          <a:p>
            <a:pPr marL="342900" indent="-342900" algn="just">
              <a:lnSpc>
                <a:spcPct val="150000"/>
              </a:lnSpc>
              <a:buFont typeface="Wingdings" panose="05000000000000000000" charset="0"/>
              <a:buChar char="Ø"/>
            </a:pPr>
            <a:r>
              <a:rPr lang="zh-CN" altLang="en-US" sz="2800" b="1" dirty="0">
                <a:latin typeface="Arial" panose="020B0604020202020204" pitchFamily="34" charset="0"/>
                <a:ea typeface="宋体" panose="02010600030101010101" pitchFamily="2" charset="-122"/>
              </a:rPr>
              <a:t>详细安装配置过程请参考厦门大学数据库实验室出品教程：</a:t>
            </a:r>
            <a:endParaRPr lang="en-US" altLang="zh-CN" sz="2800" b="1" dirty="0">
              <a:latin typeface="Arial" panose="020B0604020202020204" pitchFamily="34" charset="0"/>
              <a:ea typeface="宋体" panose="02010600030101010101" pitchFamily="2" charset="-122"/>
            </a:endParaRPr>
          </a:p>
          <a:p>
            <a:pPr lvl="1" indent="0" algn="just">
              <a:lnSpc>
                <a:spcPct val="150000"/>
              </a:lnSpc>
            </a:pPr>
            <a:r>
              <a:rPr lang="en-US" altLang="zh-CN" sz="2800" b="1" dirty="0">
                <a:latin typeface="Arial" panose="020B0604020202020204" pitchFamily="34" charset="0"/>
                <a:ea typeface="宋体" panose="02010600030101010101" pitchFamily="2" charset="-122"/>
              </a:rPr>
              <a:t>《Hadoop</a:t>
            </a:r>
            <a:r>
              <a:rPr lang="zh-CN" altLang="en-US" sz="2800" b="1" dirty="0">
                <a:latin typeface="Arial" panose="020B0604020202020204" pitchFamily="34" charset="0"/>
                <a:ea typeface="宋体" panose="02010600030101010101" pitchFamily="2" charset="-122"/>
              </a:rPr>
              <a:t>安装教程</a:t>
            </a:r>
            <a:r>
              <a:rPr lang="en-US" altLang="zh-CN" sz="2800" b="1" dirty="0">
                <a:latin typeface="Arial" panose="020B0604020202020204" pitchFamily="34" charset="0"/>
                <a:ea typeface="宋体" panose="02010600030101010101" pitchFamily="2" charset="-122"/>
              </a:rPr>
              <a:t>_</a:t>
            </a:r>
            <a:r>
              <a:rPr lang="zh-CN" altLang="en-US" sz="2800" b="1" dirty="0">
                <a:latin typeface="Arial" panose="020B0604020202020204" pitchFamily="34" charset="0"/>
                <a:ea typeface="宋体" panose="02010600030101010101" pitchFamily="2" charset="-122"/>
              </a:rPr>
              <a:t>单机</a:t>
            </a:r>
            <a:r>
              <a:rPr lang="en-US" altLang="zh-CN" sz="2800" b="1" dirty="0">
                <a:latin typeface="Arial" panose="020B0604020202020204" pitchFamily="34" charset="0"/>
                <a:ea typeface="宋体" panose="02010600030101010101" pitchFamily="2" charset="-122"/>
              </a:rPr>
              <a:t>/</a:t>
            </a:r>
            <a:r>
              <a:rPr lang="zh-CN" altLang="en-US" sz="2800" b="1" dirty="0">
                <a:latin typeface="Arial" panose="020B0604020202020204" pitchFamily="34" charset="0"/>
                <a:ea typeface="宋体" panose="02010600030101010101" pitchFamily="2" charset="-122"/>
              </a:rPr>
              <a:t>伪分布式配置</a:t>
            </a:r>
            <a:r>
              <a:rPr lang="en-US" altLang="zh-CN" sz="2800" b="1" dirty="0">
                <a:latin typeface="Arial" panose="020B0604020202020204" pitchFamily="34" charset="0"/>
                <a:ea typeface="宋体" panose="02010600030101010101" pitchFamily="2" charset="-122"/>
              </a:rPr>
              <a:t>_Hadoop2.6.0/Ubuntu14.04》</a:t>
            </a:r>
            <a:r>
              <a:rPr lang="zh-CN" altLang="en-US" sz="2800" b="1" dirty="0">
                <a:latin typeface="Arial" panose="020B0604020202020204" pitchFamily="34" charset="0"/>
                <a:ea typeface="宋体" panose="02010600030101010101" pitchFamily="2" charset="-122"/>
              </a:rPr>
              <a:t>；</a:t>
            </a:r>
            <a:endParaRPr lang="en-US" altLang="zh-CN" sz="2800" b="1" dirty="0">
              <a:latin typeface="Arial" panose="020B0604020202020204" pitchFamily="34" charset="0"/>
              <a:ea typeface="宋体" panose="02010600030101010101" pitchFamily="2" charset="-122"/>
            </a:endParaRPr>
          </a:p>
          <a:p>
            <a:pPr marL="342900" indent="-342900" algn="just">
              <a:lnSpc>
                <a:spcPct val="150000"/>
              </a:lnSpc>
              <a:buFont typeface="Wingdings" panose="05000000000000000000" charset="0"/>
              <a:buChar char="Ø"/>
            </a:pPr>
            <a:r>
              <a:rPr lang="en-US" altLang="zh-CN" sz="2800" b="1" dirty="0">
                <a:latin typeface="Arial" panose="020B0604020202020204" pitchFamily="34" charset="0"/>
                <a:ea typeface="宋体" panose="02010600030101010101" pitchFamily="2" charset="-122"/>
              </a:rPr>
              <a:t>http://dblab.xmu.edu.cn/blog/install-hadoop/</a:t>
            </a:r>
            <a:endParaRPr lang="en-US" altLang="zh-CN" sz="2800" b="1" dirty="0">
              <a:latin typeface="Arial" panose="020B0604020202020204" pitchFamily="34" charset="0"/>
              <a:ea typeface="宋体" panose="02010600030101010101" pitchFamily="2" charset="-122"/>
            </a:endParaRPr>
          </a:p>
          <a:p>
            <a:pPr lvl="1" indent="0" algn="just">
              <a:lnSpc>
                <a:spcPct val="150000"/>
              </a:lnSpc>
            </a:pPr>
            <a:r>
              <a:rPr lang="zh-CN" altLang="en-US" sz="2800" b="1" dirty="0">
                <a:latin typeface="Arial" panose="020B0604020202020204" pitchFamily="34" charset="0"/>
                <a:ea typeface="宋体" panose="02010600030101010101" pitchFamily="2" charset="-122"/>
              </a:rPr>
              <a:t>在“大数据课程学生服务站”中的第二章</a:t>
            </a:r>
            <a:r>
              <a:rPr lang="en-US" altLang="zh-CN" sz="2800" b="1" dirty="0">
                <a:latin typeface="Arial" panose="020B0604020202020204" pitchFamily="34" charset="0"/>
                <a:ea typeface="宋体" panose="02010600030101010101" pitchFamily="2" charset="-122"/>
              </a:rPr>
              <a:t>《</a:t>
            </a:r>
            <a:r>
              <a:rPr lang="zh-CN" altLang="en-US" sz="2800" b="1" dirty="0">
                <a:latin typeface="Arial" panose="020B0604020202020204" pitchFamily="34" charset="0"/>
                <a:ea typeface="宋体" panose="02010600030101010101" pitchFamily="2" charset="-122"/>
              </a:rPr>
              <a:t>学习指南</a:t>
            </a:r>
            <a:r>
              <a:rPr lang="en-US" altLang="zh-CN" sz="2800" b="1" dirty="0">
                <a:latin typeface="Arial" panose="020B0604020202020204" pitchFamily="34" charset="0"/>
                <a:ea typeface="宋体" panose="02010600030101010101" pitchFamily="2" charset="-122"/>
              </a:rPr>
              <a:t>》</a:t>
            </a:r>
            <a:r>
              <a:rPr lang="zh-CN" altLang="en-US" sz="2800" b="1" dirty="0">
                <a:latin typeface="Arial" panose="020B0604020202020204" pitchFamily="34" charset="0"/>
                <a:ea typeface="宋体" panose="02010600030101010101" pitchFamily="2" charset="-122"/>
              </a:rPr>
              <a:t>有该教程链接地址。</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2770" name="Rectangle 2"/>
          <p:cNvSpPr>
            <a:spLocks noGrp="1"/>
          </p:cNvSpPr>
          <p:nvPr>
            <p:ph type="title"/>
          </p:nvPr>
        </p:nvSpPr>
        <p:spPr/>
        <p:txBody>
          <a:bodyPr vert="horz" wrap="square" lIns="91440" tIns="45720" rIns="91440" bIns="45720" anchor="ctr" anchorCtr="0"/>
          <a:p>
            <a:r>
              <a:rPr lang="zh-CN" altLang="zh-CN" dirty="0"/>
              <a:t>创建</a:t>
            </a:r>
            <a:r>
              <a:rPr lang="en-US" altLang="zh-CN" dirty="0"/>
              <a:t>Hadoop</a:t>
            </a:r>
            <a:r>
              <a:rPr lang="zh-CN" altLang="zh-CN" dirty="0"/>
              <a:t>用户</a:t>
            </a:r>
            <a:endParaRPr lang="zh-CN" altLang="en-US" dirty="0"/>
          </a:p>
        </p:txBody>
      </p:sp>
      <p:sp>
        <p:nvSpPr>
          <p:cNvPr id="32771" name="矩形 3"/>
          <p:cNvSpPr/>
          <p:nvPr/>
        </p:nvSpPr>
        <p:spPr>
          <a:xfrm>
            <a:off x="306388" y="1068388"/>
            <a:ext cx="8589962" cy="902970"/>
          </a:xfrm>
          <a:prstGeom prst="rect">
            <a:avLst/>
          </a:prstGeom>
          <a:noFill/>
          <a:ln w="9525">
            <a:noFill/>
          </a:ln>
        </p:spPr>
        <p:txBody>
          <a:bodyPr wrap="square" anchor="t" anchorCtr="0">
            <a:spAutoFit/>
          </a:bodyPr>
          <a:p>
            <a:pPr algn="just">
              <a:lnSpc>
                <a:spcPct val="110000"/>
              </a:lnSpc>
            </a:pPr>
            <a:r>
              <a:rPr lang="en-US" altLang="zh-CN" sz="2400" b="1" dirty="0">
                <a:latin typeface="Arial" panose="020B0604020202020204" pitchFamily="34" charset="0"/>
                <a:ea typeface="宋体" panose="02010600030101010101" pitchFamily="2" charset="-122"/>
              </a:rPr>
              <a:t>        </a:t>
            </a:r>
            <a:r>
              <a:rPr lang="zh-CN" altLang="en-US" sz="2400" b="1" dirty="0">
                <a:latin typeface="Arial" panose="020B0604020202020204" pitchFamily="34" charset="0"/>
                <a:ea typeface="宋体" panose="02010600030101010101" pitchFamily="2" charset="-122"/>
              </a:rPr>
              <a:t>如果安装 </a:t>
            </a:r>
            <a:r>
              <a:rPr lang="en-US" altLang="zh-CN" sz="2400" b="1" dirty="0">
                <a:latin typeface="Arial" panose="020B0604020202020204" pitchFamily="34" charset="0"/>
                <a:ea typeface="宋体" panose="02010600030101010101" pitchFamily="2" charset="-122"/>
              </a:rPr>
              <a:t>Ubuntu </a:t>
            </a:r>
            <a:r>
              <a:rPr lang="zh-CN" altLang="en-US" sz="2400" b="1" dirty="0">
                <a:latin typeface="Arial" panose="020B0604020202020204" pitchFamily="34" charset="0"/>
                <a:ea typeface="宋体" panose="02010600030101010101" pitchFamily="2" charset="-122"/>
              </a:rPr>
              <a:t>的时候不是用的 “</a:t>
            </a:r>
            <a:r>
              <a:rPr lang="en-US" altLang="zh-CN" sz="2400" b="1" dirty="0">
                <a:latin typeface="Arial" panose="020B0604020202020204" pitchFamily="34" charset="0"/>
                <a:ea typeface="宋体" panose="02010600030101010101" pitchFamily="2" charset="-122"/>
              </a:rPr>
              <a:t>hadoop” </a:t>
            </a:r>
            <a:r>
              <a:rPr lang="zh-CN" altLang="en-US" sz="2400" b="1" dirty="0">
                <a:latin typeface="Arial" panose="020B0604020202020204" pitchFamily="34" charset="0"/>
                <a:ea typeface="宋体" panose="02010600030101010101" pitchFamily="2" charset="-122"/>
              </a:rPr>
              <a:t>用户，那么需要增加一个名为 </a:t>
            </a:r>
            <a:r>
              <a:rPr lang="en-US" altLang="zh-CN" sz="2400" b="1" dirty="0">
                <a:latin typeface="Arial" panose="020B0604020202020204" pitchFamily="34" charset="0"/>
                <a:ea typeface="宋体" panose="02010600030101010101" pitchFamily="2" charset="-122"/>
              </a:rPr>
              <a:t>hadoop </a:t>
            </a:r>
            <a:r>
              <a:rPr lang="zh-CN" altLang="en-US" sz="2400" b="1" dirty="0">
                <a:latin typeface="Arial" panose="020B0604020202020204" pitchFamily="34" charset="0"/>
                <a:ea typeface="宋体" panose="02010600030101010101" pitchFamily="2" charset="-122"/>
              </a:rPr>
              <a:t>的用户。</a:t>
            </a:r>
            <a:endParaRPr lang="zh-CN" altLang="en-US" sz="2400" b="1" dirty="0">
              <a:latin typeface="Arial" panose="020B0604020202020204" pitchFamily="34" charset="0"/>
              <a:ea typeface="宋体" panose="02010600030101010101" pitchFamily="2" charset="-122"/>
            </a:endParaRPr>
          </a:p>
        </p:txBody>
      </p:sp>
      <p:sp>
        <p:nvSpPr>
          <p:cNvPr id="32772" name="矩形 4"/>
          <p:cNvSpPr/>
          <p:nvPr/>
        </p:nvSpPr>
        <p:spPr>
          <a:xfrm>
            <a:off x="307975" y="1905000"/>
            <a:ext cx="8588375" cy="460375"/>
          </a:xfrm>
          <a:prstGeom prst="rect">
            <a:avLst/>
          </a:prstGeom>
          <a:noFill/>
          <a:ln w="9525">
            <a:noFill/>
          </a:ln>
        </p:spPr>
        <p:txBody>
          <a:bodyPr wrap="square" anchor="t" anchorCtr="0">
            <a:spAutoFit/>
          </a:bodyPr>
          <a:p>
            <a:pPr algn="just"/>
            <a:r>
              <a:rPr lang="en-US" altLang="zh-CN" sz="2400" b="1" dirty="0">
                <a:latin typeface="Arial" panose="020B0604020202020204" pitchFamily="34" charset="0"/>
                <a:ea typeface="宋体" panose="02010600030101010101" pitchFamily="2" charset="-122"/>
              </a:rPr>
              <a:t>1</a:t>
            </a:r>
            <a:r>
              <a:rPr lang="zh-CN" altLang="en-US" sz="2400" b="1" dirty="0">
                <a:latin typeface="Arial" panose="020B0604020202020204" pitchFamily="34" charset="0"/>
                <a:ea typeface="宋体" panose="02010600030101010101" pitchFamily="2" charset="-122"/>
              </a:rPr>
              <a:t>、按 </a:t>
            </a:r>
            <a:r>
              <a:rPr lang="en-US" altLang="zh-CN" sz="2400" b="1" dirty="0">
                <a:latin typeface="Arial" panose="020B0604020202020204" pitchFamily="34" charset="0"/>
                <a:ea typeface="宋体" panose="02010600030101010101" pitchFamily="2" charset="-122"/>
              </a:rPr>
              <a:t>ctrl+alt+t</a:t>
            </a:r>
            <a:r>
              <a:rPr lang="zh-CN" altLang="en-US" sz="2400" b="1" dirty="0">
                <a:latin typeface="Arial" panose="020B0604020202020204" pitchFamily="34" charset="0"/>
                <a:ea typeface="宋体" panose="02010600030101010101" pitchFamily="2" charset="-122"/>
              </a:rPr>
              <a:t> 打开终端窗口，输入如下命令创建新用户 </a:t>
            </a:r>
            <a:r>
              <a:rPr lang="en-US" altLang="zh-CN" sz="2400" b="1" dirty="0">
                <a:latin typeface="Arial" panose="020B0604020202020204" pitchFamily="34"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nvGraphicFramePr>
        <p:xfrm>
          <a:off x="838200" y="2438400"/>
          <a:ext cx="6096000" cy="457200"/>
        </p:xfrm>
        <a:graphic>
          <a:graphicData uri="http://schemas.openxmlformats.org/drawingml/2006/table">
            <a:tbl>
              <a:tblPr firstRow="1" bandRow="1">
                <a:tableStyleId>{00A15C55-8517-42AA-B614-E9B94910E393}</a:tableStyleId>
              </a:tblPr>
              <a:tblGrid>
                <a:gridCol w="6096000"/>
              </a:tblGrid>
              <a:tr h="457200">
                <a:tc>
                  <a:txBody>
                    <a:bodyPr/>
                    <a:lstStyle/>
                    <a:p>
                      <a:r>
                        <a:rPr lang="en-US" altLang="zh-CN" sz="2400" dirty="0" smtClean="0"/>
                        <a:t>$ </a:t>
                      </a:r>
                      <a:r>
                        <a:rPr lang="en-US" altLang="zh-CN" sz="2400" dirty="0" err="1" smtClean="0"/>
                        <a:t>sudo</a:t>
                      </a:r>
                      <a:r>
                        <a:rPr lang="en-US" altLang="zh-CN" sz="2400" baseline="0" dirty="0" smtClean="0"/>
                        <a:t> </a:t>
                      </a:r>
                      <a:r>
                        <a:rPr lang="en-US" altLang="zh-CN" sz="2400" baseline="0" dirty="0" err="1" smtClean="0"/>
                        <a:t>useradd</a:t>
                      </a:r>
                      <a:r>
                        <a:rPr lang="en-US" altLang="zh-CN" sz="2400" baseline="0" dirty="0" smtClean="0"/>
                        <a:t> –m </a:t>
                      </a:r>
                      <a:r>
                        <a:rPr lang="en-US" altLang="zh-CN" sz="2400" baseline="0" dirty="0" err="1" smtClean="0"/>
                        <a:t>hadoop</a:t>
                      </a:r>
                      <a:r>
                        <a:rPr lang="en-US" altLang="zh-CN" sz="2400" baseline="0" dirty="0" smtClean="0"/>
                        <a:t> –s /bin/bash</a:t>
                      </a:r>
                      <a:endParaRPr lang="en-US" altLang="zh-CN" sz="2400" dirty="0" smtClean="0"/>
                    </a:p>
                  </a:txBody>
                  <a:tcPr/>
                </a:tc>
              </a:tr>
            </a:tbl>
          </a:graphicData>
        </a:graphic>
      </p:graphicFrame>
      <p:sp>
        <p:nvSpPr>
          <p:cNvPr id="32779" name="矩形 7"/>
          <p:cNvSpPr/>
          <p:nvPr/>
        </p:nvSpPr>
        <p:spPr>
          <a:xfrm>
            <a:off x="307975" y="2895600"/>
            <a:ext cx="8588375" cy="902970"/>
          </a:xfrm>
          <a:prstGeom prst="rect">
            <a:avLst/>
          </a:prstGeom>
          <a:noFill/>
          <a:ln w="9525">
            <a:noFill/>
          </a:ln>
        </p:spPr>
        <p:txBody>
          <a:bodyPr wrap="square" anchor="t" anchorCtr="0">
            <a:spAutoFit/>
          </a:bodyPr>
          <a:p>
            <a:pPr algn="just">
              <a:lnSpc>
                <a:spcPct val="110000"/>
              </a:lnSpc>
            </a:pPr>
            <a:r>
              <a:rPr lang="en-US" altLang="zh-CN" sz="2400" b="1" dirty="0">
                <a:latin typeface="Arial" panose="020B0604020202020204" pitchFamily="34" charset="0"/>
                <a:ea typeface="宋体" panose="02010600030101010101" pitchFamily="2" charset="-122"/>
              </a:rPr>
              <a:t>        </a:t>
            </a:r>
            <a:r>
              <a:rPr lang="zh-CN" altLang="en-US" sz="2400" b="1" dirty="0">
                <a:latin typeface="Arial" panose="020B0604020202020204" pitchFamily="34" charset="0"/>
                <a:ea typeface="宋体" panose="02010600030101010101" pitchFamily="2" charset="-122"/>
              </a:rPr>
              <a:t>上面这条命令创建了可以登陆的 </a:t>
            </a:r>
            <a:r>
              <a:rPr lang="en-US" altLang="zh-CN" sz="2400" b="1" dirty="0">
                <a:latin typeface="Arial" panose="020B0604020202020204" pitchFamily="34" charset="0"/>
                <a:ea typeface="宋体" panose="02010600030101010101" pitchFamily="2" charset="-122"/>
              </a:rPr>
              <a:t>hadoop </a:t>
            </a:r>
            <a:r>
              <a:rPr lang="zh-CN" altLang="en-US" sz="2400" b="1" dirty="0">
                <a:latin typeface="Arial" panose="020B0604020202020204" pitchFamily="34" charset="0"/>
                <a:ea typeface="宋体" panose="02010600030101010101" pitchFamily="2" charset="-122"/>
              </a:rPr>
              <a:t>用户，并使用 </a:t>
            </a:r>
            <a:r>
              <a:rPr lang="en-US" altLang="zh-CN" sz="2400" b="1" dirty="0">
                <a:latin typeface="Arial" panose="020B0604020202020204" pitchFamily="34" charset="0"/>
                <a:ea typeface="宋体" panose="02010600030101010101" pitchFamily="2" charset="-122"/>
              </a:rPr>
              <a:t>/bin/bash </a:t>
            </a:r>
            <a:r>
              <a:rPr lang="zh-CN" altLang="en-US" sz="2400" b="1" dirty="0">
                <a:latin typeface="Arial" panose="020B0604020202020204" pitchFamily="34" charset="0"/>
                <a:ea typeface="宋体" panose="02010600030101010101" pitchFamily="2" charset="-122"/>
              </a:rPr>
              <a:t>作为 </a:t>
            </a:r>
            <a:r>
              <a:rPr lang="en-US" altLang="zh-CN" sz="2400" b="1" dirty="0">
                <a:latin typeface="Arial" panose="020B0604020202020204" pitchFamily="34" charset="0"/>
                <a:ea typeface="宋体" panose="02010600030101010101" pitchFamily="2" charset="-122"/>
              </a:rPr>
              <a:t>shell</a:t>
            </a:r>
            <a:r>
              <a:rPr lang="zh-CN" altLang="en-US" sz="2400" b="1" dirty="0">
                <a:latin typeface="Arial" panose="020B0604020202020204" pitchFamily="34"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p:txBody>
      </p:sp>
      <p:sp>
        <p:nvSpPr>
          <p:cNvPr id="32780" name="矩形 8"/>
          <p:cNvSpPr/>
          <p:nvPr/>
        </p:nvSpPr>
        <p:spPr>
          <a:xfrm>
            <a:off x="307975" y="3730625"/>
            <a:ext cx="8588375" cy="902970"/>
          </a:xfrm>
          <a:prstGeom prst="rect">
            <a:avLst/>
          </a:prstGeom>
          <a:noFill/>
          <a:ln w="9525">
            <a:noFill/>
          </a:ln>
        </p:spPr>
        <p:txBody>
          <a:bodyPr wrap="square" anchor="t" anchorCtr="0">
            <a:spAutoFit/>
          </a:bodyPr>
          <a:p>
            <a:pPr algn="just">
              <a:lnSpc>
                <a:spcPct val="110000"/>
              </a:lnSpc>
            </a:pPr>
            <a:r>
              <a:rPr lang="en-US" altLang="zh-CN" sz="2400" b="1" dirty="0">
                <a:latin typeface="Arial" panose="020B0604020202020204" pitchFamily="34" charset="0"/>
                <a:ea typeface="宋体" panose="02010600030101010101" pitchFamily="2" charset="-122"/>
              </a:rPr>
              <a:t>2</a:t>
            </a:r>
            <a:r>
              <a:rPr lang="zh-CN" altLang="en-US" sz="2400" b="1" dirty="0">
                <a:latin typeface="Arial" panose="020B0604020202020204" pitchFamily="34" charset="0"/>
                <a:ea typeface="宋体" panose="02010600030101010101" pitchFamily="2" charset="-122"/>
              </a:rPr>
              <a:t>、使用如下命令设置密码，可简单设置为 </a:t>
            </a:r>
            <a:r>
              <a:rPr lang="en-US" altLang="zh-CN" sz="2400" b="1" dirty="0">
                <a:latin typeface="Arial" panose="020B0604020202020204" pitchFamily="34" charset="0"/>
                <a:ea typeface="宋体" panose="02010600030101010101" pitchFamily="2" charset="-122"/>
              </a:rPr>
              <a:t>hadoop</a:t>
            </a:r>
            <a:r>
              <a:rPr lang="zh-CN" altLang="en-US" sz="2400" b="1" dirty="0">
                <a:latin typeface="Arial" panose="020B0604020202020204" pitchFamily="34" charset="0"/>
                <a:ea typeface="宋体" panose="02010600030101010101" pitchFamily="2" charset="-122"/>
              </a:rPr>
              <a:t>，按提示输入两次密码：</a:t>
            </a:r>
            <a:endParaRPr lang="zh-CN" altLang="en-US" sz="2400" b="1" dirty="0">
              <a:latin typeface="Arial" panose="020B0604020202020204" pitchFamily="34" charset="0"/>
              <a:ea typeface="宋体" panose="02010600030101010101" pitchFamily="2" charset="-122"/>
            </a:endParaRPr>
          </a:p>
        </p:txBody>
      </p:sp>
      <p:graphicFrame>
        <p:nvGraphicFramePr>
          <p:cNvPr id="10" name="表格 9"/>
          <p:cNvGraphicFramePr>
            <a:graphicFrameLocks noGrp="1"/>
          </p:cNvGraphicFramePr>
          <p:nvPr/>
        </p:nvGraphicFramePr>
        <p:xfrm>
          <a:off x="838200" y="4641850"/>
          <a:ext cx="6096000" cy="457200"/>
        </p:xfrm>
        <a:graphic>
          <a:graphicData uri="http://schemas.openxmlformats.org/drawingml/2006/table">
            <a:tbl>
              <a:tblPr firstRow="1" bandRow="1">
                <a:tableStyleId>{00A15C55-8517-42AA-B614-E9B94910E393}</a:tableStyleId>
              </a:tblPr>
              <a:tblGrid>
                <a:gridCol w="6096000"/>
              </a:tblGrid>
              <a:tr h="370840">
                <a:tc>
                  <a:txBody>
                    <a:bodyPr/>
                    <a:lstStyle/>
                    <a:p>
                      <a:r>
                        <a:rPr lang="en-US" altLang="zh-CN" sz="2400" dirty="0" smtClean="0"/>
                        <a:t>$ </a:t>
                      </a:r>
                      <a:r>
                        <a:rPr lang="en-US" altLang="zh-CN" sz="2400" dirty="0" err="1" smtClean="0"/>
                        <a:t>sudo</a:t>
                      </a:r>
                      <a:r>
                        <a:rPr lang="en-US" altLang="zh-CN" sz="2400" dirty="0" smtClean="0"/>
                        <a:t> </a:t>
                      </a:r>
                      <a:r>
                        <a:rPr lang="en-US" altLang="zh-CN" sz="2400" dirty="0" err="1" smtClean="0"/>
                        <a:t>passwd</a:t>
                      </a:r>
                      <a:r>
                        <a:rPr lang="en-US" altLang="zh-CN" sz="2400" dirty="0" smtClean="0"/>
                        <a:t> </a:t>
                      </a:r>
                      <a:r>
                        <a:rPr lang="en-US" altLang="zh-CN" sz="2400" dirty="0" err="1" smtClean="0"/>
                        <a:t>hadoop</a:t>
                      </a:r>
                      <a:endParaRPr lang="en-US" altLang="zh-CN" sz="2400" dirty="0" smtClean="0"/>
                    </a:p>
                  </a:txBody>
                  <a:tcPr/>
                </a:tc>
              </a:tr>
            </a:tbl>
          </a:graphicData>
        </a:graphic>
      </p:graphicFrame>
      <p:sp>
        <p:nvSpPr>
          <p:cNvPr id="32787" name="矩形 10"/>
          <p:cNvSpPr/>
          <p:nvPr/>
        </p:nvSpPr>
        <p:spPr>
          <a:xfrm>
            <a:off x="307975" y="5099050"/>
            <a:ext cx="8588375" cy="902970"/>
          </a:xfrm>
          <a:prstGeom prst="rect">
            <a:avLst/>
          </a:prstGeom>
          <a:noFill/>
          <a:ln w="9525">
            <a:noFill/>
          </a:ln>
        </p:spPr>
        <p:txBody>
          <a:bodyPr wrap="square" anchor="t" anchorCtr="0">
            <a:spAutoFit/>
          </a:bodyPr>
          <a:p>
            <a:pPr algn="just">
              <a:lnSpc>
                <a:spcPct val="110000"/>
              </a:lnSpc>
            </a:pPr>
            <a:r>
              <a:rPr lang="en-US" altLang="zh-CN" sz="2400" b="1" dirty="0">
                <a:latin typeface="Arial" panose="020B0604020202020204" pitchFamily="34" charset="0"/>
                <a:ea typeface="宋体" panose="02010600030101010101" pitchFamily="2" charset="-122"/>
              </a:rPr>
              <a:t>3</a:t>
            </a:r>
            <a:r>
              <a:rPr lang="zh-CN" altLang="en-US" sz="2400" b="1" dirty="0">
                <a:latin typeface="Arial" panose="020B0604020202020204" pitchFamily="34" charset="0"/>
                <a:ea typeface="宋体" panose="02010600030101010101" pitchFamily="2" charset="-122"/>
              </a:rPr>
              <a:t>、可为 </a:t>
            </a:r>
            <a:r>
              <a:rPr lang="en-US" altLang="zh-CN" sz="2400" b="1" dirty="0">
                <a:latin typeface="Arial" panose="020B0604020202020204" pitchFamily="34" charset="0"/>
                <a:ea typeface="宋体" panose="02010600030101010101" pitchFamily="2" charset="-122"/>
              </a:rPr>
              <a:t>hadoop </a:t>
            </a:r>
            <a:r>
              <a:rPr lang="zh-CN" altLang="en-US" sz="2400" b="1" dirty="0">
                <a:latin typeface="Arial" panose="020B0604020202020204" pitchFamily="34" charset="0"/>
                <a:ea typeface="宋体" panose="02010600030101010101" pitchFamily="2" charset="-122"/>
              </a:rPr>
              <a:t>用户增加管理员权限，方便部署，避免一些对新手来说比较棘手的权限问题：</a:t>
            </a:r>
            <a:endParaRPr lang="zh-CN" altLang="en-US" sz="2400" b="1" dirty="0">
              <a:latin typeface="Arial" panose="020B0604020202020204" pitchFamily="34" charset="0"/>
              <a:ea typeface="宋体" panose="02010600030101010101" pitchFamily="2" charset="-122"/>
            </a:endParaRPr>
          </a:p>
        </p:txBody>
      </p:sp>
      <p:graphicFrame>
        <p:nvGraphicFramePr>
          <p:cNvPr id="12" name="表格 11"/>
          <p:cNvGraphicFramePr>
            <a:graphicFrameLocks noGrp="1"/>
          </p:cNvGraphicFramePr>
          <p:nvPr/>
        </p:nvGraphicFramePr>
        <p:xfrm>
          <a:off x="762000" y="6011863"/>
          <a:ext cx="6096000" cy="457200"/>
        </p:xfrm>
        <a:graphic>
          <a:graphicData uri="http://schemas.openxmlformats.org/drawingml/2006/table">
            <a:tbl>
              <a:tblPr firstRow="1" bandRow="1">
                <a:tableStyleId>{00A15C55-8517-42AA-B614-E9B94910E393}</a:tableStyleId>
              </a:tblPr>
              <a:tblGrid>
                <a:gridCol w="6096000"/>
              </a:tblGrid>
              <a:tr h="370840">
                <a:tc>
                  <a:txBody>
                    <a:bodyPr/>
                    <a:lstStyle/>
                    <a:p>
                      <a:r>
                        <a:rPr lang="en-US" altLang="zh-CN" sz="2400" dirty="0" smtClean="0"/>
                        <a:t>$ </a:t>
                      </a:r>
                      <a:r>
                        <a:rPr lang="en-US" altLang="zh-CN" sz="2400" dirty="0" err="1" smtClean="0"/>
                        <a:t>sudo</a:t>
                      </a:r>
                      <a:r>
                        <a:rPr lang="en-US" altLang="zh-CN" sz="2400" dirty="0" smtClean="0"/>
                        <a:t> </a:t>
                      </a:r>
                      <a:r>
                        <a:rPr lang="en-US" altLang="zh-CN" sz="2400" dirty="0" err="1" smtClean="0"/>
                        <a:t>adduser</a:t>
                      </a:r>
                      <a:r>
                        <a:rPr lang="en-US" altLang="zh-CN" sz="2400" dirty="0" smtClean="0"/>
                        <a:t> </a:t>
                      </a:r>
                      <a:r>
                        <a:rPr lang="en-US" altLang="zh-CN" sz="2400" dirty="0" err="1" smtClean="0"/>
                        <a:t>hadoop</a:t>
                      </a:r>
                      <a:r>
                        <a:rPr lang="en-US" altLang="zh-CN" sz="2400" dirty="0" smtClean="0"/>
                        <a:t> </a:t>
                      </a:r>
                      <a:r>
                        <a:rPr lang="en-US" altLang="zh-CN" sz="2400" dirty="0" err="1" smtClean="0"/>
                        <a:t>sudo</a:t>
                      </a:r>
                      <a:endParaRPr lang="en-US" altLang="zh-CN" sz="2400" dirty="0" smtClean="0"/>
                    </a:p>
                  </a:txBody>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2"/>
          <p:cNvSpPr>
            <a:spLocks noGrp="1"/>
          </p:cNvSpPr>
          <p:nvPr>
            <p:ph type="title"/>
          </p:nvPr>
        </p:nvSpPr>
        <p:spPr/>
        <p:txBody>
          <a:bodyPr vert="horz" wrap="square" lIns="91440" tIns="45720" rIns="91440" bIns="45720" anchor="ctr" anchorCtr="0"/>
          <a:p>
            <a:r>
              <a:rPr lang="en-US" altLang="zh-CN" dirty="0"/>
              <a:t>SSH</a:t>
            </a:r>
            <a:r>
              <a:rPr lang="zh-CN" altLang="en-US" dirty="0"/>
              <a:t>登录权限设置</a:t>
            </a:r>
            <a:endParaRPr lang="zh-CN" altLang="en-US" dirty="0"/>
          </a:p>
        </p:txBody>
      </p:sp>
      <p:sp>
        <p:nvSpPr>
          <p:cNvPr id="30723" name="矩形 4"/>
          <p:cNvSpPr/>
          <p:nvPr/>
        </p:nvSpPr>
        <p:spPr>
          <a:xfrm>
            <a:off x="228600" y="1066800"/>
            <a:ext cx="8691563" cy="5516880"/>
          </a:xfrm>
          <a:prstGeom prst="rect">
            <a:avLst/>
          </a:prstGeom>
          <a:noFill/>
          <a:ln w="9525">
            <a:noFill/>
          </a:ln>
        </p:spPr>
        <p:txBody>
          <a:bodyPr wrap="square" anchor="t">
            <a:spAutoFit/>
          </a:bodyPr>
          <a:p>
            <a:pPr marL="342900" indent="-342900" algn="just" fontAlgn="base">
              <a:lnSpc>
                <a:spcPct val="140000"/>
              </a:lnSpc>
              <a:buFont typeface="Wingdings" panose="05000000000000000000" charset="0"/>
              <a:buChar char="Ø"/>
            </a:pPr>
            <a:r>
              <a:rPr lang="en-US" altLang="zh-CN" sz="2800" b="1" strike="noStrike" noProof="1" dirty="0">
                <a:solidFill>
                  <a:srgbClr val="FF0000"/>
                </a:solidFill>
                <a:latin typeface="微软雅黑" panose="020B0503020204020204" charset="-122"/>
                <a:ea typeface="微软雅黑" panose="020B0503020204020204" charset="-122"/>
                <a:cs typeface="微软雅黑" panose="020B0503020204020204" charset="-122"/>
              </a:rPr>
              <a:t>SSH</a:t>
            </a:r>
            <a:r>
              <a:rPr lang="zh-CN" altLang="en-US" sz="2800" b="1" strike="noStrike" noProof="1" dirty="0">
                <a:solidFill>
                  <a:srgbClr val="FF0000"/>
                </a:solidFill>
                <a:latin typeface="微软雅黑" panose="020B0503020204020204" charset="-122"/>
                <a:ea typeface="微软雅黑" panose="020B0503020204020204" charset="-122"/>
                <a:cs typeface="微软雅黑" panose="020B0503020204020204" charset="-122"/>
              </a:rPr>
              <a:t>是什么？</a:t>
            </a:r>
            <a:endParaRPr lang="en-US" altLang="zh-CN" sz="2800" b="1" strike="noStrike" noProof="1" dirty="0">
              <a:latin typeface="Times New Roman" panose="02020603050405020304" pitchFamily="18" charset="0"/>
              <a:ea typeface="黑体" panose="02010609060101010101" pitchFamily="49" charset="-122"/>
              <a:cs typeface="Times New Roman" panose="02020603050405020304" pitchFamily="18" charset="0"/>
            </a:endParaRPr>
          </a:p>
          <a:p>
            <a:pPr algn="just" fontAlgn="base">
              <a:lnSpc>
                <a:spcPct val="140000"/>
              </a:lnSpc>
            </a:pPr>
            <a:r>
              <a:rPr lang="en-US" altLang="zh-CN" sz="2400" b="1" strike="noStrike" noProof="1" dirty="0">
                <a:latin typeface="Arial" panose="020B0604020202020204" pitchFamily="34" charset="0"/>
                <a:ea typeface="宋体" panose="02010600030101010101" pitchFamily="2" charset="-122"/>
                <a:cs typeface="+mn-cs"/>
              </a:rPr>
              <a:t>        SSH </a:t>
            </a:r>
            <a:r>
              <a:rPr lang="zh-CN" altLang="en-US" sz="2400" b="1" strike="noStrike" noProof="1" dirty="0">
                <a:latin typeface="Arial" panose="020B0604020202020204" pitchFamily="34" charset="0"/>
                <a:ea typeface="宋体" panose="02010600030101010101" pitchFamily="2" charset="-122"/>
                <a:cs typeface="+mn-cs"/>
              </a:rPr>
              <a:t>为 </a:t>
            </a:r>
            <a:r>
              <a:rPr lang="en-US" altLang="zh-CN" sz="2400" b="1" strike="noStrike" noProof="1" dirty="0">
                <a:latin typeface="Arial" panose="020B0604020202020204" pitchFamily="34" charset="0"/>
                <a:ea typeface="宋体" panose="02010600030101010101" pitchFamily="2" charset="-122"/>
                <a:cs typeface="+mn-cs"/>
              </a:rPr>
              <a:t>Secure SHell </a:t>
            </a:r>
            <a:r>
              <a:rPr lang="zh-CN" altLang="en-US" sz="2400" b="1" strike="noStrike" noProof="1" dirty="0">
                <a:latin typeface="Arial" panose="020B0604020202020204" pitchFamily="34" charset="0"/>
                <a:ea typeface="宋体" panose="02010600030101010101" pitchFamily="2" charset="-122"/>
                <a:cs typeface="+mn-cs"/>
              </a:rPr>
              <a:t>的缩写，是建立在应用层和传输层基础上的安全协议。</a:t>
            </a:r>
            <a:r>
              <a:rPr lang="en-US" altLang="zh-CN" sz="2400" b="1" strike="noStrike" noProof="1" dirty="0">
                <a:latin typeface="Arial" panose="020B0604020202020204" pitchFamily="34" charset="0"/>
                <a:ea typeface="宋体" panose="02010600030101010101" pitchFamily="2" charset="-122"/>
                <a:cs typeface="+mn-cs"/>
              </a:rPr>
              <a:t>SSH </a:t>
            </a:r>
            <a:r>
              <a:rPr lang="zh-CN" altLang="en-US" sz="2400" b="1" strike="noStrike" noProof="1" dirty="0">
                <a:latin typeface="Arial" panose="020B0604020202020204" pitchFamily="34" charset="0"/>
                <a:ea typeface="宋体" panose="02010600030101010101" pitchFamily="2" charset="-122"/>
                <a:cs typeface="+mn-cs"/>
              </a:rPr>
              <a:t>是目前较可靠、专为远程登录会话和其他网络服务提供安全性的协议。利用 </a:t>
            </a:r>
            <a:r>
              <a:rPr lang="en-US" altLang="zh-CN" sz="2400" b="1" strike="noStrike" noProof="1" dirty="0">
                <a:latin typeface="Arial" panose="020B0604020202020204" pitchFamily="34" charset="0"/>
                <a:ea typeface="宋体" panose="02010600030101010101" pitchFamily="2" charset="-122"/>
                <a:cs typeface="+mn-cs"/>
              </a:rPr>
              <a:t>SSH </a:t>
            </a:r>
            <a:r>
              <a:rPr lang="zh-CN" altLang="en-US" sz="2400" b="1" strike="noStrike" noProof="1" dirty="0">
                <a:latin typeface="Arial" panose="020B0604020202020204" pitchFamily="34" charset="0"/>
                <a:ea typeface="宋体" panose="02010600030101010101" pitchFamily="2" charset="-122"/>
                <a:cs typeface="+mn-cs"/>
              </a:rPr>
              <a:t>协议可以有效防止远程管理过程中的信息泄露问题。</a:t>
            </a:r>
            <a:r>
              <a:rPr lang="en-US" altLang="zh-CN" sz="2400" b="1" strike="noStrike" noProof="1" dirty="0">
                <a:latin typeface="Arial" panose="020B0604020202020204" pitchFamily="34" charset="0"/>
                <a:ea typeface="宋体" panose="02010600030101010101" pitchFamily="2" charset="-122"/>
                <a:cs typeface="+mn-cs"/>
              </a:rPr>
              <a:t>SSH</a:t>
            </a:r>
            <a:r>
              <a:rPr lang="zh-CN" altLang="en-US" sz="2400" b="1" strike="noStrike" noProof="1" dirty="0">
                <a:latin typeface="Arial" panose="020B0604020202020204" pitchFamily="34" charset="0"/>
                <a:ea typeface="宋体" panose="02010600030101010101" pitchFamily="2" charset="-122"/>
                <a:cs typeface="+mn-cs"/>
              </a:rPr>
              <a:t>最初是</a:t>
            </a:r>
            <a:r>
              <a:rPr lang="en-US" altLang="zh-CN" sz="2400" b="1" strike="noStrike" noProof="1" dirty="0">
                <a:latin typeface="Arial" panose="020B0604020202020204" pitchFamily="34" charset="0"/>
                <a:ea typeface="宋体" panose="02010600030101010101" pitchFamily="2" charset="-122"/>
                <a:cs typeface="+mn-cs"/>
              </a:rPr>
              <a:t>UNIX</a:t>
            </a:r>
            <a:r>
              <a:rPr lang="zh-CN" altLang="en-US" sz="2400" b="1" strike="noStrike" noProof="1" dirty="0">
                <a:latin typeface="Arial" panose="020B0604020202020204" pitchFamily="34" charset="0"/>
                <a:ea typeface="宋体" panose="02010600030101010101" pitchFamily="2" charset="-122"/>
                <a:cs typeface="+mn-cs"/>
              </a:rPr>
              <a:t>系统上的一个程序，后来又迅速扩展到其他操作平台。 </a:t>
            </a:r>
            <a:r>
              <a:rPr lang="en-US" altLang="zh-CN" sz="2400" b="1" strike="noStrike" noProof="1" dirty="0">
                <a:latin typeface="Arial" panose="020B0604020202020204" pitchFamily="34" charset="0"/>
                <a:ea typeface="宋体" panose="02010600030101010101" pitchFamily="2" charset="-122"/>
                <a:cs typeface="+mn-cs"/>
              </a:rPr>
              <a:t>SSH</a:t>
            </a:r>
            <a:r>
              <a:rPr lang="zh-CN" altLang="en-US" sz="2400" b="1" strike="noStrike" noProof="1" dirty="0">
                <a:latin typeface="Arial" panose="020B0604020202020204" pitchFamily="34" charset="0"/>
                <a:ea typeface="宋体" panose="02010600030101010101" pitchFamily="2" charset="-122"/>
                <a:cs typeface="+mn-cs"/>
              </a:rPr>
              <a:t>是由</a:t>
            </a:r>
            <a:r>
              <a:rPr lang="zh-CN" altLang="en-US" sz="2800" b="1" strike="noStrike" noProof="1" dirty="0">
                <a:solidFill>
                  <a:srgbClr val="FF0000"/>
                </a:solidFill>
                <a:latin typeface="微软雅黑" panose="020B0503020204020204" charset="-122"/>
                <a:ea typeface="微软雅黑" panose="020B0503020204020204" charset="-122"/>
                <a:cs typeface="+mn-cs"/>
              </a:rPr>
              <a:t>客户端</a:t>
            </a:r>
            <a:r>
              <a:rPr lang="zh-CN" altLang="en-US" sz="2400" b="1" strike="noStrike" noProof="1" dirty="0">
                <a:latin typeface="Arial" panose="020B0604020202020204" pitchFamily="34" charset="0"/>
                <a:ea typeface="宋体" panose="02010600030101010101" pitchFamily="2" charset="-122"/>
                <a:cs typeface="+mn-cs"/>
              </a:rPr>
              <a:t>和</a:t>
            </a:r>
            <a:r>
              <a:rPr lang="zh-CN" altLang="en-US" sz="2800" b="1" strike="noStrike" noProof="1" dirty="0">
                <a:solidFill>
                  <a:srgbClr val="FF0000"/>
                </a:solidFill>
                <a:latin typeface="微软雅黑" panose="020B0503020204020204" charset="-122"/>
                <a:ea typeface="微软雅黑" panose="020B0503020204020204" charset="-122"/>
                <a:cs typeface="+mn-cs"/>
              </a:rPr>
              <a:t>服务端</a:t>
            </a:r>
            <a:r>
              <a:rPr lang="zh-CN" altLang="en-US" sz="2400" b="1" strike="noStrike" noProof="1" dirty="0">
                <a:latin typeface="Arial" panose="020B0604020202020204" pitchFamily="34" charset="0"/>
                <a:ea typeface="宋体" panose="02010600030101010101" pitchFamily="2" charset="-122"/>
                <a:cs typeface="+mn-cs"/>
              </a:rPr>
              <a:t>的软件组成，服务端是一个守护进程</a:t>
            </a:r>
            <a:r>
              <a:rPr lang="en-US" altLang="zh-CN" sz="2400" b="1" strike="noStrike" noProof="1" dirty="0">
                <a:latin typeface="Arial" panose="020B0604020202020204" pitchFamily="34" charset="0"/>
                <a:ea typeface="宋体" panose="02010600030101010101" pitchFamily="2" charset="-122"/>
                <a:cs typeface="+mn-cs"/>
              </a:rPr>
              <a:t>(daemon)</a:t>
            </a:r>
            <a:r>
              <a:rPr lang="zh-CN" altLang="en-US" sz="2400" b="1" strike="noStrike" noProof="1" dirty="0">
                <a:latin typeface="Arial" panose="020B0604020202020204" pitchFamily="34" charset="0"/>
                <a:ea typeface="宋体" panose="02010600030101010101" pitchFamily="2" charset="-122"/>
                <a:cs typeface="+mn-cs"/>
              </a:rPr>
              <a:t>，它在后台运行并响应来自客户端的连接请求，客户端包含</a:t>
            </a:r>
            <a:r>
              <a:rPr lang="en-US" altLang="zh-CN" sz="2400" b="1" strike="noStrike" noProof="1" dirty="0">
                <a:latin typeface="Arial" panose="020B0604020202020204" pitchFamily="34" charset="0"/>
                <a:ea typeface="宋体" panose="02010600030101010101" pitchFamily="2" charset="-122"/>
                <a:cs typeface="+mn-cs"/>
              </a:rPr>
              <a:t>ssh</a:t>
            </a:r>
            <a:r>
              <a:rPr lang="zh-CN" altLang="en-US" sz="2400" b="1" strike="noStrike" noProof="1" dirty="0">
                <a:latin typeface="Arial" panose="020B0604020202020204" pitchFamily="34" charset="0"/>
                <a:ea typeface="宋体" panose="02010600030101010101" pitchFamily="2" charset="-122"/>
                <a:cs typeface="+mn-cs"/>
              </a:rPr>
              <a:t>程序以及像</a:t>
            </a:r>
            <a:r>
              <a:rPr lang="en-US" altLang="zh-CN" sz="2400" b="1" strike="noStrike" noProof="1" dirty="0">
                <a:latin typeface="Arial" panose="020B0604020202020204" pitchFamily="34" charset="0"/>
                <a:ea typeface="宋体" panose="02010600030101010101" pitchFamily="2" charset="-122"/>
                <a:cs typeface="+mn-cs"/>
              </a:rPr>
              <a:t>scp</a:t>
            </a:r>
            <a:r>
              <a:rPr lang="zh-CN" altLang="en-US" sz="2400" b="1" strike="noStrike" noProof="1" dirty="0">
                <a:latin typeface="Arial" panose="020B0604020202020204" pitchFamily="34" charset="0"/>
                <a:ea typeface="宋体" panose="02010600030101010101" pitchFamily="2" charset="-122"/>
                <a:cs typeface="+mn-cs"/>
              </a:rPr>
              <a:t>（远程拷贝）、</a:t>
            </a:r>
            <a:r>
              <a:rPr lang="en-US" altLang="zh-CN" sz="2400" b="1" strike="noStrike" noProof="1" dirty="0">
                <a:latin typeface="Arial" panose="020B0604020202020204" pitchFamily="34" charset="0"/>
                <a:ea typeface="宋体" panose="02010600030101010101" pitchFamily="2" charset="-122"/>
                <a:cs typeface="+mn-cs"/>
              </a:rPr>
              <a:t>slogin</a:t>
            </a:r>
            <a:r>
              <a:rPr lang="zh-CN" altLang="en-US" sz="2400" b="1" strike="noStrike" noProof="1" dirty="0">
                <a:latin typeface="Arial" panose="020B0604020202020204" pitchFamily="34" charset="0"/>
                <a:ea typeface="宋体" panose="02010600030101010101" pitchFamily="2" charset="-122"/>
                <a:cs typeface="+mn-cs"/>
              </a:rPr>
              <a:t>（远程登陆）、</a:t>
            </a:r>
            <a:r>
              <a:rPr lang="en-US" altLang="zh-CN" sz="2400" b="1" strike="noStrike" noProof="1" dirty="0">
                <a:latin typeface="Arial" panose="020B0604020202020204" pitchFamily="34" charset="0"/>
                <a:ea typeface="宋体" panose="02010600030101010101" pitchFamily="2" charset="-122"/>
                <a:cs typeface="+mn-cs"/>
              </a:rPr>
              <a:t>sftp</a:t>
            </a:r>
            <a:r>
              <a:rPr lang="zh-CN" altLang="en-US" sz="2400" b="1" strike="noStrike" noProof="1" dirty="0">
                <a:latin typeface="Arial" panose="020B0604020202020204" pitchFamily="34" charset="0"/>
                <a:ea typeface="宋体" panose="02010600030101010101" pitchFamily="2" charset="-122"/>
                <a:cs typeface="+mn-cs"/>
              </a:rPr>
              <a:t>（安全文件传输）等其他的应用程序。</a:t>
            </a:r>
            <a:endParaRPr lang="zh-CN" altLang="en-US" sz="2400" b="1" strike="noStrike" noProof="1" dirty="0">
              <a:latin typeface="Arial" panose="020B0604020202020204" pitchFamily="34"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a:spLocks noGrp="1"/>
          </p:cNvSpPr>
          <p:nvPr>
            <p:ph type="title"/>
          </p:nvPr>
        </p:nvSpPr>
        <p:spPr/>
        <p:txBody>
          <a:bodyPr vert="horz" wrap="square" lIns="91440" tIns="45720" rIns="91440" bIns="45720" anchor="ctr" anchorCtr="0"/>
          <a:p>
            <a:r>
              <a:rPr lang="en-US" altLang="zh-CN" dirty="0"/>
              <a:t>SSH</a:t>
            </a:r>
            <a:r>
              <a:rPr lang="zh-CN" altLang="en-US" dirty="0"/>
              <a:t>登录权限设置</a:t>
            </a:r>
            <a:endParaRPr lang="zh-CN" altLang="en-US" dirty="0"/>
          </a:p>
        </p:txBody>
      </p:sp>
      <p:sp>
        <p:nvSpPr>
          <p:cNvPr id="30722" name="TextBox 2"/>
          <p:cNvSpPr txBox="1"/>
          <p:nvPr/>
        </p:nvSpPr>
        <p:spPr>
          <a:xfrm>
            <a:off x="228600" y="1254125"/>
            <a:ext cx="8686800" cy="4613910"/>
          </a:xfrm>
          <a:prstGeom prst="rect">
            <a:avLst/>
          </a:prstGeom>
          <a:noFill/>
          <a:ln w="9525">
            <a:noFill/>
          </a:ln>
        </p:spPr>
        <p:txBody>
          <a:bodyPr wrap="square" anchor="t">
            <a:spAutoFit/>
          </a:bodyPr>
          <a:p>
            <a:pPr marL="342900" indent="-342900" algn="just">
              <a:lnSpc>
                <a:spcPct val="150000"/>
              </a:lnSpc>
              <a:buClrTx/>
              <a:buSzTx/>
              <a:buFont typeface="Wingdings" panose="05000000000000000000" charset="0"/>
              <a:buChar char="Ø"/>
            </a:pPr>
            <a:r>
              <a:rPr lang="zh-CN" altLang="en-US" sz="2800" b="1" noProof="1" dirty="0">
                <a:solidFill>
                  <a:srgbClr val="FF0000"/>
                </a:solidFill>
                <a:latin typeface="微软雅黑" panose="020B0503020204020204" charset="-122"/>
                <a:ea typeface="微软雅黑" panose="020B0503020204020204" charset="-122"/>
                <a:cs typeface="微软雅黑" panose="020B0503020204020204" charset="-122"/>
              </a:rPr>
              <a:t>为什么需要配置SSH？</a:t>
            </a:r>
            <a:endParaRPr lang="zh-CN" altLang="en-US" sz="2800" b="1" noProof="1" dirty="0">
              <a:solidFill>
                <a:srgbClr val="FF0000"/>
              </a:solidFill>
              <a:latin typeface="微软雅黑" panose="020B0503020204020204" charset="-122"/>
              <a:ea typeface="微软雅黑" panose="020B0503020204020204" charset="-122"/>
              <a:cs typeface="微软雅黑" panose="020B0503020204020204" charset="-122"/>
            </a:endParaRPr>
          </a:p>
          <a:p>
            <a:pPr algn="just">
              <a:lnSpc>
                <a:spcPct val="180000"/>
              </a:lnSpc>
            </a:pPr>
            <a:r>
              <a:rPr lang="en-US" altLang="zh-CN" sz="2800" b="1" noProof="1" dirty="0">
                <a:latin typeface="Arial" panose="020B0604020202020204" pitchFamily="34" charset="0"/>
                <a:ea typeface="宋体" panose="02010600030101010101" pitchFamily="2" charset="-122"/>
                <a:cs typeface="+mn-cs"/>
              </a:rPr>
              <a:t>        Hadoop</a:t>
            </a:r>
            <a:r>
              <a:rPr lang="zh-CN" altLang="en-US" sz="2800" b="1" noProof="1" dirty="0">
                <a:latin typeface="Arial" panose="020B0604020202020204" pitchFamily="34" charset="0"/>
                <a:ea typeface="宋体" panose="02010600030101010101" pitchFamily="2" charset="-122"/>
                <a:cs typeface="+mn-cs"/>
              </a:rPr>
              <a:t>名称节点（</a:t>
            </a:r>
            <a:r>
              <a:rPr lang="en-US" altLang="zh-CN" sz="2800" b="1" noProof="1" dirty="0">
                <a:latin typeface="Arial" panose="020B0604020202020204" pitchFamily="34" charset="0"/>
                <a:ea typeface="宋体" panose="02010600030101010101" pitchFamily="2" charset="-122"/>
                <a:cs typeface="+mn-cs"/>
              </a:rPr>
              <a:t>NameNode</a:t>
            </a:r>
            <a:r>
              <a:rPr lang="zh-CN" altLang="en-US" sz="2800" b="1" noProof="1" dirty="0">
                <a:latin typeface="Arial" panose="020B0604020202020204" pitchFamily="34" charset="0"/>
                <a:ea typeface="宋体" panose="02010600030101010101" pitchFamily="2" charset="-122"/>
                <a:cs typeface="+mn-cs"/>
              </a:rPr>
              <a:t>）需要启动集群中所有机器的</a:t>
            </a:r>
            <a:r>
              <a:rPr lang="en-US" altLang="zh-CN" sz="2800" b="1" noProof="1" dirty="0">
                <a:latin typeface="Arial" panose="020B0604020202020204" pitchFamily="34" charset="0"/>
                <a:ea typeface="宋体" panose="02010600030101010101" pitchFamily="2" charset="-122"/>
                <a:cs typeface="+mn-cs"/>
              </a:rPr>
              <a:t>Hadoop</a:t>
            </a:r>
            <a:r>
              <a:rPr lang="zh-CN" altLang="en-US" sz="2800" b="1" noProof="1" dirty="0">
                <a:latin typeface="Arial" panose="020B0604020202020204" pitchFamily="34" charset="0"/>
                <a:ea typeface="宋体" panose="02010600030101010101" pitchFamily="2" charset="-122"/>
                <a:cs typeface="+mn-cs"/>
              </a:rPr>
              <a:t>守护进程，这个过程需要通过</a:t>
            </a:r>
            <a:r>
              <a:rPr lang="en-US" altLang="zh-CN" sz="2800" b="1" noProof="1" dirty="0">
                <a:latin typeface="Arial" panose="020B0604020202020204" pitchFamily="34" charset="0"/>
                <a:ea typeface="宋体" panose="02010600030101010101" pitchFamily="2" charset="-122"/>
                <a:cs typeface="+mn-cs"/>
              </a:rPr>
              <a:t>SSH</a:t>
            </a:r>
            <a:r>
              <a:rPr lang="zh-CN" altLang="en-US" sz="2800" b="1" noProof="1" dirty="0">
                <a:latin typeface="Arial" panose="020B0604020202020204" pitchFamily="34" charset="0"/>
                <a:ea typeface="宋体" panose="02010600030101010101" pitchFamily="2" charset="-122"/>
                <a:cs typeface="+mn-cs"/>
              </a:rPr>
              <a:t>登录来实现。</a:t>
            </a:r>
            <a:r>
              <a:rPr lang="en-US" altLang="zh-CN" sz="2800" b="1" noProof="1" dirty="0">
                <a:latin typeface="Arial" panose="020B0604020202020204" pitchFamily="34" charset="0"/>
                <a:ea typeface="宋体" panose="02010600030101010101" pitchFamily="2" charset="-122"/>
                <a:cs typeface="+mn-cs"/>
              </a:rPr>
              <a:t>Hadoop</a:t>
            </a:r>
            <a:r>
              <a:rPr lang="zh-CN" altLang="en-US" sz="2800" b="1" noProof="1" dirty="0">
                <a:latin typeface="Arial" panose="020B0604020202020204" pitchFamily="34" charset="0"/>
                <a:ea typeface="宋体" panose="02010600030101010101" pitchFamily="2" charset="-122"/>
                <a:cs typeface="+mn-cs"/>
              </a:rPr>
              <a:t>并没有提供</a:t>
            </a:r>
            <a:r>
              <a:rPr lang="en-US" altLang="zh-CN" sz="2800" b="1" noProof="1" dirty="0">
                <a:latin typeface="Arial" panose="020B0604020202020204" pitchFamily="34" charset="0"/>
                <a:ea typeface="宋体" panose="02010600030101010101" pitchFamily="2" charset="-122"/>
                <a:cs typeface="+mn-cs"/>
              </a:rPr>
              <a:t>SSH</a:t>
            </a:r>
            <a:r>
              <a:rPr lang="zh-CN" altLang="en-US" sz="2800" b="1" noProof="1" dirty="0">
                <a:latin typeface="Arial" panose="020B0604020202020204" pitchFamily="34" charset="0"/>
                <a:ea typeface="宋体" panose="02010600030101010101" pitchFamily="2" charset="-122"/>
                <a:cs typeface="+mn-cs"/>
              </a:rPr>
              <a:t>输入密码登录的形式，因此，为能顺利登录每台机器，需要将所有机器配置为名称节点可以无密码登录它们。</a:t>
            </a:r>
            <a:endParaRPr lang="zh-CN" altLang="en-US" sz="2800" b="1" noProof="1" dirty="0">
              <a:latin typeface="Arial" panose="020B0604020202020204" pitchFamily="34"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a:spLocks noGrp="1"/>
          </p:cNvSpPr>
          <p:nvPr>
            <p:ph type="title"/>
          </p:nvPr>
        </p:nvSpPr>
        <p:spPr/>
        <p:txBody>
          <a:bodyPr vert="horz" wrap="square" lIns="91440" tIns="45720" rIns="91440" bIns="45720" anchor="ctr" anchorCtr="0"/>
          <a:p>
            <a:r>
              <a:rPr lang="en-US" altLang="zh-CN" dirty="0"/>
              <a:t>SSH</a:t>
            </a:r>
            <a:r>
              <a:rPr lang="zh-CN" altLang="en-US" dirty="0"/>
              <a:t>登录权限设置</a:t>
            </a:r>
            <a:endParaRPr lang="zh-CN" altLang="en-US" dirty="0"/>
          </a:p>
        </p:txBody>
      </p:sp>
      <p:sp>
        <p:nvSpPr>
          <p:cNvPr id="30722" name="TextBox 2"/>
          <p:cNvSpPr txBox="1"/>
          <p:nvPr/>
        </p:nvSpPr>
        <p:spPr>
          <a:xfrm>
            <a:off x="228600" y="1254125"/>
            <a:ext cx="8686800" cy="5908040"/>
          </a:xfrm>
          <a:prstGeom prst="rect">
            <a:avLst/>
          </a:prstGeom>
          <a:noFill/>
          <a:ln w="9525">
            <a:noFill/>
          </a:ln>
        </p:spPr>
        <p:txBody>
          <a:bodyPr wrap="square" anchor="t">
            <a:spAutoFit/>
          </a:bodyPr>
          <a:p>
            <a:pPr marL="342900" indent="-342900" algn="just">
              <a:lnSpc>
                <a:spcPct val="150000"/>
              </a:lnSpc>
              <a:buClrTx/>
              <a:buSzTx/>
              <a:buFont typeface="Wingdings" panose="05000000000000000000" charset="0"/>
              <a:buChar char="Ø"/>
            </a:pPr>
            <a:r>
              <a:rPr lang="zh-CN" altLang="en-US" sz="2800" b="1" noProof="1" dirty="0">
                <a:solidFill>
                  <a:srgbClr val="FF0000"/>
                </a:solidFill>
                <a:latin typeface="微软雅黑" panose="020B0503020204020204" charset="-122"/>
                <a:ea typeface="微软雅黑" panose="020B0503020204020204" charset="-122"/>
                <a:cs typeface="微软雅黑" panose="020B0503020204020204" charset="-122"/>
              </a:rPr>
              <a:t>安装</a:t>
            </a:r>
            <a:r>
              <a:rPr lang="en-US" altLang="zh-CN" sz="2800" b="1" noProof="1" dirty="0">
                <a:solidFill>
                  <a:srgbClr val="FF0000"/>
                </a:solidFill>
                <a:latin typeface="微软雅黑" panose="020B0503020204020204" charset="-122"/>
                <a:ea typeface="微软雅黑" panose="020B0503020204020204" charset="-122"/>
                <a:cs typeface="微软雅黑" panose="020B0503020204020204" charset="-122"/>
              </a:rPr>
              <a:t>SSH</a:t>
            </a:r>
            <a:r>
              <a:rPr lang="zh-CN" altLang="en-US" sz="2800" b="1" noProof="1" dirty="0">
                <a:solidFill>
                  <a:srgbClr val="FF0000"/>
                </a:solidFill>
                <a:latin typeface="微软雅黑" panose="020B0503020204020204" charset="-122"/>
                <a:ea typeface="微软雅黑" panose="020B0503020204020204" charset="-122"/>
                <a:cs typeface="微软雅黑" panose="020B0503020204020204" charset="-122"/>
              </a:rPr>
              <a:t>和配置</a:t>
            </a:r>
            <a:r>
              <a:rPr lang="en-US" altLang="zh-CN" sz="2800" b="1" noProof="1" dirty="0">
                <a:solidFill>
                  <a:srgbClr val="FF0000"/>
                </a:solidFill>
                <a:latin typeface="微软雅黑" panose="020B0503020204020204" charset="-122"/>
                <a:ea typeface="微软雅黑" panose="020B0503020204020204" charset="-122"/>
                <a:cs typeface="微软雅黑" panose="020B0503020204020204" charset="-122"/>
              </a:rPr>
              <a:t>SSH</a:t>
            </a:r>
            <a:r>
              <a:rPr lang="zh-CN" altLang="en-US" sz="2800" b="1" noProof="1" dirty="0">
                <a:solidFill>
                  <a:srgbClr val="FF0000"/>
                </a:solidFill>
                <a:latin typeface="微软雅黑" panose="020B0503020204020204" charset="-122"/>
                <a:ea typeface="微软雅黑" panose="020B0503020204020204" charset="-122"/>
                <a:cs typeface="微软雅黑" panose="020B0503020204020204" charset="-122"/>
              </a:rPr>
              <a:t>无密码登录</a:t>
            </a:r>
            <a:endParaRPr lang="zh-CN" altLang="en-US" sz="2800" b="1" noProof="1" dirty="0">
              <a:solidFill>
                <a:srgbClr val="FF0000"/>
              </a:solidFill>
              <a:latin typeface="微软雅黑" panose="020B0503020204020204" charset="-122"/>
              <a:ea typeface="微软雅黑" panose="020B0503020204020204" charset="-122"/>
              <a:cs typeface="微软雅黑" panose="020B0503020204020204" charset="-122"/>
            </a:endParaRPr>
          </a:p>
          <a:p>
            <a:pPr algn="just">
              <a:lnSpc>
                <a:spcPct val="150000"/>
              </a:lnSpc>
              <a:buFont typeface="Wingdings" panose="05000000000000000000" charset="0"/>
            </a:pPr>
            <a:r>
              <a:rPr lang="en-US" altLang="zh-CN" sz="2800" b="1" noProof="1" dirty="0">
                <a:latin typeface="Arial" panose="020B0604020202020204" pitchFamily="34" charset="0"/>
                <a:ea typeface="宋体" panose="02010600030101010101" pitchFamily="2" charset="-122"/>
              </a:rPr>
              <a:t>1.</a:t>
            </a:r>
            <a:r>
              <a:rPr lang="zh-CN" altLang="en-US" sz="2800" b="1" noProof="1" dirty="0">
                <a:latin typeface="Arial" panose="020B0604020202020204" pitchFamily="34" charset="0"/>
                <a:ea typeface="宋体" panose="02010600030101010101" pitchFamily="2" charset="-122"/>
              </a:rPr>
              <a:t>安装</a:t>
            </a:r>
            <a:r>
              <a:rPr lang="en-US" altLang="zh-CN" sz="2800" b="1" noProof="1" dirty="0">
                <a:latin typeface="Arial" panose="020B0604020202020204" pitchFamily="34" charset="0"/>
                <a:ea typeface="宋体" panose="02010600030101010101" pitchFamily="2" charset="-122"/>
              </a:rPr>
              <a:t>SSH</a:t>
            </a:r>
            <a:r>
              <a:rPr lang="zh-CN" altLang="en-US" sz="2800" b="1" noProof="1" dirty="0">
                <a:latin typeface="Arial" panose="020B0604020202020204" pitchFamily="34" charset="0"/>
                <a:ea typeface="宋体" panose="02010600030101010101" pitchFamily="2" charset="-122"/>
              </a:rPr>
              <a:t>服务器</a:t>
            </a:r>
            <a:endParaRPr lang="zh-CN" altLang="en-US" sz="2800" b="1" noProof="1" dirty="0">
              <a:latin typeface="Arial" panose="020B0604020202020204" pitchFamily="34" charset="0"/>
              <a:ea typeface="宋体" panose="02010600030101010101" pitchFamily="2" charset="-122"/>
            </a:endParaRPr>
          </a:p>
          <a:p>
            <a:pPr algn="just">
              <a:lnSpc>
                <a:spcPct val="150000"/>
              </a:lnSpc>
              <a:buFont typeface="Wingdings" panose="05000000000000000000" charset="0"/>
            </a:pPr>
            <a:endParaRPr lang="en-US" altLang="zh-CN" sz="2800" b="1" noProof="1" dirty="0">
              <a:latin typeface="Arial" panose="020B0604020202020204" pitchFamily="34" charset="0"/>
              <a:ea typeface="宋体" panose="02010600030101010101" pitchFamily="2" charset="-122"/>
            </a:endParaRPr>
          </a:p>
          <a:p>
            <a:pPr algn="just">
              <a:lnSpc>
                <a:spcPct val="150000"/>
              </a:lnSpc>
              <a:buFont typeface="Wingdings" panose="05000000000000000000" charset="0"/>
            </a:pPr>
            <a:r>
              <a:rPr lang="en-US" altLang="zh-CN" sz="2800" b="1" noProof="1" dirty="0">
                <a:latin typeface="Arial" panose="020B0604020202020204" pitchFamily="34" charset="0"/>
                <a:ea typeface="宋体" panose="02010600030101010101" pitchFamily="2" charset="-122"/>
              </a:rPr>
              <a:t>2.</a:t>
            </a:r>
            <a:r>
              <a:rPr lang="zh-CN" altLang="en-US" sz="2800" b="1" noProof="1" dirty="0">
                <a:latin typeface="Arial" panose="020B0604020202020204" pitchFamily="34" charset="0"/>
                <a:ea typeface="宋体" panose="02010600030101010101" pitchFamily="2" charset="-122"/>
              </a:rPr>
              <a:t>利用</a:t>
            </a:r>
            <a:r>
              <a:rPr lang="en-US" altLang="zh-CN" sz="2800" b="1" noProof="1" dirty="0">
                <a:latin typeface="Arial" panose="020B0604020202020204" pitchFamily="34" charset="0"/>
                <a:ea typeface="宋体" panose="02010600030101010101" pitchFamily="2" charset="-122"/>
              </a:rPr>
              <a:t>ssh-keygen</a:t>
            </a:r>
            <a:r>
              <a:rPr lang="zh-CN" altLang="en-US" sz="2800" b="1" noProof="1" dirty="0">
                <a:latin typeface="Arial" panose="020B0604020202020204" pitchFamily="34" charset="0"/>
                <a:ea typeface="宋体" panose="02010600030101010101" pitchFamily="2" charset="-122"/>
              </a:rPr>
              <a:t>生成密钥，并将密钥加入授权</a:t>
            </a:r>
            <a:endParaRPr lang="en-US" altLang="zh-CN" sz="2800" b="1" noProof="1" dirty="0">
              <a:latin typeface="Arial" panose="020B0604020202020204" pitchFamily="34" charset="0"/>
              <a:ea typeface="宋体" panose="02010600030101010101" pitchFamily="2" charset="-122"/>
            </a:endParaRPr>
          </a:p>
          <a:p>
            <a:pPr algn="just">
              <a:lnSpc>
                <a:spcPct val="150000"/>
              </a:lnSpc>
              <a:buFont typeface="Wingdings" panose="05000000000000000000" charset="0"/>
            </a:pPr>
            <a:endParaRPr lang="en-US" altLang="zh-CN" sz="2800" b="1" noProof="1" dirty="0">
              <a:latin typeface="Arial" panose="020B0604020202020204" pitchFamily="34" charset="0"/>
              <a:ea typeface="宋体" panose="02010600030101010101" pitchFamily="2" charset="-122"/>
            </a:endParaRPr>
          </a:p>
          <a:p>
            <a:pPr algn="just">
              <a:lnSpc>
                <a:spcPct val="150000"/>
              </a:lnSpc>
              <a:buFont typeface="Wingdings" panose="05000000000000000000" charset="0"/>
            </a:pPr>
            <a:endParaRPr lang="en-US" altLang="zh-CN" sz="2800" b="1" noProof="1" dirty="0">
              <a:latin typeface="Arial" panose="020B0604020202020204" pitchFamily="34" charset="0"/>
              <a:ea typeface="宋体" panose="02010600030101010101" pitchFamily="2" charset="-122"/>
            </a:endParaRPr>
          </a:p>
          <a:p>
            <a:pPr algn="just">
              <a:lnSpc>
                <a:spcPct val="150000"/>
              </a:lnSpc>
              <a:buFont typeface="Wingdings" panose="05000000000000000000" charset="0"/>
            </a:pPr>
            <a:r>
              <a:rPr lang="en-US" altLang="zh-CN" sz="2800" b="1" noProof="1" dirty="0">
                <a:latin typeface="Arial" panose="020B0604020202020204" pitchFamily="34" charset="0"/>
                <a:ea typeface="宋体" panose="02010600030101010101" pitchFamily="2" charset="-122"/>
              </a:rPr>
              <a:t>3.</a:t>
            </a:r>
            <a:r>
              <a:rPr lang="zh-CN" altLang="en-US" sz="2800" b="1" noProof="1" dirty="0">
                <a:latin typeface="Arial" panose="020B0604020202020204" pitchFamily="34" charset="0"/>
                <a:ea typeface="宋体" panose="02010600030101010101" pitchFamily="2" charset="-122"/>
              </a:rPr>
              <a:t>处理完后，使用如下命令登录，无须输入密码。</a:t>
            </a:r>
            <a:endParaRPr lang="zh-CN" altLang="en-US" sz="2800" b="1" noProof="1" dirty="0">
              <a:latin typeface="Arial" panose="020B0604020202020204" pitchFamily="34" charset="0"/>
              <a:ea typeface="宋体" panose="02010600030101010101" pitchFamily="2" charset="-122"/>
            </a:endParaRPr>
          </a:p>
          <a:p>
            <a:pPr algn="just">
              <a:lnSpc>
                <a:spcPct val="150000"/>
              </a:lnSpc>
              <a:buFont typeface="Wingdings" panose="05000000000000000000" charset="0"/>
            </a:pPr>
            <a:endParaRPr lang="zh-CN" altLang="en-US" sz="2800" b="1" noProof="1" dirty="0">
              <a:latin typeface="Arial" panose="020B0604020202020204" pitchFamily="34" charset="0"/>
              <a:ea typeface="宋体" panose="02010600030101010101" pitchFamily="2" charset="-122"/>
            </a:endParaRPr>
          </a:p>
          <a:p>
            <a:pPr algn="just">
              <a:lnSpc>
                <a:spcPct val="150000"/>
              </a:lnSpc>
              <a:buFont typeface="Wingdings" panose="05000000000000000000" charset="0"/>
            </a:pPr>
            <a:endParaRPr lang="zh-CN" altLang="en-US" sz="2800" b="1" noProof="1" dirty="0">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custDataLst>
              <p:tags r:id="rId1"/>
            </p:custDataLst>
          </p:nvPr>
        </p:nvGraphicFramePr>
        <p:xfrm>
          <a:off x="687070" y="2740660"/>
          <a:ext cx="6096000" cy="457200"/>
        </p:xfrm>
        <a:graphic>
          <a:graphicData uri="http://schemas.openxmlformats.org/drawingml/2006/table">
            <a:tbl>
              <a:tblPr firstRow="1" bandRow="1">
                <a:tableStyleId>{00A15C55-8517-42AA-B614-E9B94910E393}</a:tableStyleId>
              </a:tblPr>
              <a:tblGrid>
                <a:gridCol w="6096000"/>
              </a:tblGrid>
              <a:tr h="457200">
                <a:tc>
                  <a:txBody>
                    <a:bodyPr/>
                    <a:p>
                      <a:r>
                        <a:rPr lang="en-US" altLang="zh-CN" sz="2400" dirty="0" smtClean="0"/>
                        <a:t>$ </a:t>
                      </a:r>
                      <a:r>
                        <a:rPr lang="en-US" altLang="zh-CN" sz="2400" dirty="0" err="1" smtClean="0"/>
                        <a:t>sudo</a:t>
                      </a:r>
                      <a:r>
                        <a:rPr lang="en-US" altLang="zh-CN" sz="2400" baseline="0" dirty="0" smtClean="0"/>
                        <a:t> </a:t>
                      </a:r>
                      <a:r>
                        <a:rPr lang="en-US" altLang="zh-CN" sz="2400" baseline="0" dirty="0" err="1" smtClean="0"/>
                        <a:t>apt-get install openssh-server</a:t>
                      </a:r>
                      <a:endParaRPr lang="en-US" altLang="zh-CN" sz="2400" dirty="0" smtClean="0"/>
                    </a:p>
                  </a:txBody>
                  <a:tcPr/>
                </a:tc>
              </a:tr>
            </a:tbl>
          </a:graphicData>
        </a:graphic>
      </p:graphicFrame>
      <p:graphicFrame>
        <p:nvGraphicFramePr>
          <p:cNvPr id="2" name="表格 1"/>
          <p:cNvGraphicFramePr>
            <a:graphicFrameLocks noGrp="1"/>
          </p:cNvGraphicFramePr>
          <p:nvPr>
            <p:custDataLst>
              <p:tags r:id="rId2"/>
            </p:custDataLst>
          </p:nvPr>
        </p:nvGraphicFramePr>
        <p:xfrm>
          <a:off x="662940" y="5814695"/>
          <a:ext cx="6096000" cy="457200"/>
        </p:xfrm>
        <a:graphic>
          <a:graphicData uri="http://schemas.openxmlformats.org/drawingml/2006/table">
            <a:tbl>
              <a:tblPr firstRow="1" bandRow="1">
                <a:tableStyleId>{00A15C55-8517-42AA-B614-E9B94910E393}</a:tableStyleId>
              </a:tblPr>
              <a:tblGrid>
                <a:gridCol w="6096000"/>
              </a:tblGrid>
              <a:tr h="457200">
                <a:tc>
                  <a:txBody>
                    <a:bodyPr/>
                    <a:p>
                      <a:r>
                        <a:rPr lang="en-US" altLang="zh-CN" sz="2400" dirty="0" smtClean="0"/>
                        <a:t>$ ssh localhost</a:t>
                      </a:r>
                      <a:endParaRPr lang="en-US" altLang="zh-CN" sz="2400" dirty="0" smtClean="0"/>
                    </a:p>
                  </a:txBody>
                  <a:tcPr/>
                </a:tc>
              </a:tr>
            </a:tbl>
          </a:graphicData>
        </a:graphic>
      </p:graphicFrame>
      <p:graphicFrame>
        <p:nvGraphicFramePr>
          <p:cNvPr id="3" name="表格 2"/>
          <p:cNvGraphicFramePr>
            <a:graphicFrameLocks noGrp="1"/>
          </p:cNvGraphicFramePr>
          <p:nvPr>
            <p:custDataLst>
              <p:tags r:id="rId3"/>
            </p:custDataLst>
          </p:nvPr>
        </p:nvGraphicFramePr>
        <p:xfrm>
          <a:off x="662940" y="3925570"/>
          <a:ext cx="6096000" cy="457200"/>
        </p:xfrm>
        <a:graphic>
          <a:graphicData uri="http://schemas.openxmlformats.org/drawingml/2006/table">
            <a:tbl>
              <a:tblPr firstRow="1" bandRow="1">
                <a:tableStyleId>{00A15C55-8517-42AA-B614-E9B94910E393}</a:tableStyleId>
              </a:tblPr>
              <a:tblGrid>
                <a:gridCol w="6096000"/>
              </a:tblGrid>
              <a:tr h="457200">
                <a:tc>
                  <a:txBody>
                    <a:bodyPr/>
                    <a:p>
                      <a:r>
                        <a:rPr lang="en-US" altLang="zh-CN" sz="2400" dirty="0" smtClean="0"/>
                        <a:t>$ cd ~/.ssh/</a:t>
                      </a:r>
                      <a:endParaRPr lang="en-US" altLang="zh-CN" sz="2400" dirty="0" smtClean="0"/>
                    </a:p>
                    <a:p>
                      <a:r>
                        <a:rPr lang="en-US" altLang="zh-CN" sz="2400" dirty="0" smtClean="0"/>
                        <a:t>$ ssh.keygen -t rsa</a:t>
                      </a:r>
                      <a:endParaRPr lang="en-US" altLang="zh-CN" sz="2400" dirty="0" smtClean="0"/>
                    </a:p>
                    <a:p>
                      <a:r>
                        <a:rPr lang="en-US" altLang="zh-CN" sz="2400" dirty="0" smtClean="0"/>
                        <a:t>$ ./id_rsa.pub &gt;&gt; ./authorized_keys</a:t>
                      </a:r>
                      <a:endParaRPr lang="en-US" altLang="zh-CN" sz="2400" dirty="0" smtClean="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2"/>
          <p:cNvSpPr>
            <a:spLocks noGrp="1"/>
          </p:cNvSpPr>
          <p:nvPr>
            <p:ph type="title" idx="10"/>
          </p:nvPr>
        </p:nvSpPr>
        <p:spPr/>
        <p:txBody>
          <a:bodyPr vert="horz" wrap="square" lIns="91440" tIns="45720" rIns="91440" bIns="45720" anchor="ctr" anchorCtr="0"/>
          <a:p>
            <a:r>
              <a:rPr lang="zh-CN" altLang="en-US" dirty="0"/>
              <a:t>提纲</a:t>
            </a:r>
            <a:endParaRPr lang="zh-CN" altLang="en-US" dirty="0"/>
          </a:p>
        </p:txBody>
      </p:sp>
      <p:sp>
        <p:nvSpPr>
          <p:cNvPr id="8194" name="Text Box 6"/>
          <p:cNvSpPr txBox="1"/>
          <p:nvPr/>
        </p:nvSpPr>
        <p:spPr>
          <a:xfrm>
            <a:off x="685800" y="1447800"/>
            <a:ext cx="5730875" cy="2847975"/>
          </a:xfrm>
          <a:prstGeom prst="rect">
            <a:avLst/>
          </a:prstGeom>
          <a:noFill/>
          <a:ln w="9525">
            <a:noFill/>
          </a:ln>
        </p:spPr>
        <p:txBody>
          <a:bodyPr anchor="t" anchorCtr="0">
            <a:spAutoFit/>
          </a:bodyPr>
          <a:p>
            <a:pPr algn="just">
              <a:lnSpc>
                <a:spcPct val="160000"/>
              </a:lnSpc>
            </a:pPr>
            <a:r>
              <a:rPr lang="en-US" altLang="zh-CN" sz="2800" b="1" dirty="0">
                <a:solidFill>
                  <a:srgbClr val="000000"/>
                </a:solidFill>
                <a:latin typeface="Arial" panose="020B0604020202020204" pitchFamily="34" charset="0"/>
                <a:ea typeface="黑体" panose="02010609060101010101" pitchFamily="49" charset="-122"/>
              </a:rPr>
              <a:t>2.1 </a:t>
            </a:r>
            <a:r>
              <a:rPr lang="zh-CN" altLang="en-US" sz="2800" b="1" dirty="0">
                <a:solidFill>
                  <a:srgbClr val="000000"/>
                </a:solidFill>
                <a:latin typeface="Arial" panose="020B0604020202020204" pitchFamily="34" charset="0"/>
                <a:ea typeface="黑体" panose="02010609060101010101" pitchFamily="49" charset="-122"/>
              </a:rPr>
              <a:t>概述</a:t>
            </a:r>
            <a:endParaRPr lang="zh-CN" altLang="en-US" sz="2800" b="1" dirty="0">
              <a:solidFill>
                <a:srgbClr val="000000"/>
              </a:solidFill>
              <a:latin typeface="Arial" panose="020B0604020202020204" pitchFamily="34" charset="0"/>
              <a:ea typeface="黑体" panose="02010609060101010101" pitchFamily="49" charset="-122"/>
            </a:endParaRPr>
          </a:p>
          <a:p>
            <a:pPr algn="just">
              <a:lnSpc>
                <a:spcPct val="160000"/>
              </a:lnSpc>
            </a:pPr>
            <a:r>
              <a:rPr lang="en-US" altLang="zh-CN" sz="2800" b="1" dirty="0">
                <a:solidFill>
                  <a:srgbClr val="000000"/>
                </a:solidFill>
                <a:latin typeface="Arial" panose="020B0604020202020204" pitchFamily="34" charset="0"/>
                <a:ea typeface="黑体" panose="02010609060101010101" pitchFamily="49" charset="-122"/>
              </a:rPr>
              <a:t>2.2 Hadoop</a:t>
            </a:r>
            <a:r>
              <a:rPr lang="zh-CN" altLang="en-US" sz="2800" b="1" dirty="0">
                <a:solidFill>
                  <a:srgbClr val="000000"/>
                </a:solidFill>
                <a:latin typeface="Arial" panose="020B0604020202020204" pitchFamily="34" charset="0"/>
                <a:ea typeface="黑体" panose="02010609060101010101" pitchFamily="49" charset="-122"/>
              </a:rPr>
              <a:t>生态系统</a:t>
            </a:r>
            <a:endParaRPr lang="en-US" altLang="zh-CN" sz="2800" b="1" dirty="0">
              <a:solidFill>
                <a:srgbClr val="000000"/>
              </a:solidFill>
              <a:latin typeface="Arial" panose="020B0604020202020204" pitchFamily="34" charset="0"/>
              <a:ea typeface="黑体" panose="02010609060101010101" pitchFamily="49" charset="-122"/>
            </a:endParaRPr>
          </a:p>
          <a:p>
            <a:pPr algn="just">
              <a:lnSpc>
                <a:spcPct val="160000"/>
              </a:lnSpc>
            </a:pPr>
            <a:r>
              <a:rPr lang="en-US" altLang="zh-CN" sz="2800" b="1" dirty="0">
                <a:solidFill>
                  <a:srgbClr val="000000"/>
                </a:solidFill>
                <a:latin typeface="Arial" panose="020B0604020202020204" pitchFamily="34" charset="0"/>
                <a:ea typeface="黑体" panose="02010609060101010101" pitchFamily="49" charset="-122"/>
              </a:rPr>
              <a:t>2.3 Hadoop</a:t>
            </a:r>
            <a:r>
              <a:rPr lang="zh-CN" altLang="en-US" sz="2800" b="1" dirty="0">
                <a:solidFill>
                  <a:srgbClr val="000000"/>
                </a:solidFill>
                <a:latin typeface="Arial" panose="020B0604020202020204" pitchFamily="34" charset="0"/>
                <a:ea typeface="黑体" panose="02010609060101010101" pitchFamily="49" charset="-122"/>
              </a:rPr>
              <a:t>的安装与使用</a:t>
            </a:r>
            <a:endParaRPr lang="en-US" altLang="zh-CN" sz="2800" b="1" dirty="0">
              <a:solidFill>
                <a:srgbClr val="000000"/>
              </a:solidFill>
              <a:latin typeface="Arial" panose="020B0604020202020204" pitchFamily="34" charset="0"/>
              <a:ea typeface="黑体" panose="02010609060101010101" pitchFamily="49" charset="-122"/>
            </a:endParaRPr>
          </a:p>
          <a:p>
            <a:pPr algn="just">
              <a:lnSpc>
                <a:spcPct val="160000"/>
              </a:lnSpc>
            </a:pPr>
            <a:r>
              <a:rPr lang="en-US" altLang="zh-CN" sz="2800" b="1" dirty="0">
                <a:solidFill>
                  <a:srgbClr val="000000"/>
                </a:solidFill>
                <a:latin typeface="Arial" panose="020B0604020202020204" pitchFamily="34" charset="0"/>
                <a:ea typeface="黑体" panose="02010609060101010101" pitchFamily="49" charset="-122"/>
              </a:rPr>
              <a:t>2.4 Hadoop</a:t>
            </a:r>
            <a:r>
              <a:rPr lang="zh-CN" altLang="en-US" sz="2800" b="1" dirty="0">
                <a:solidFill>
                  <a:srgbClr val="000000"/>
                </a:solidFill>
                <a:latin typeface="Arial" panose="020B0604020202020204" pitchFamily="34" charset="0"/>
                <a:ea typeface="黑体" panose="02010609060101010101" pitchFamily="49" charset="-122"/>
              </a:rPr>
              <a:t>集群的部署与使用</a:t>
            </a:r>
            <a:endParaRPr lang="zh-CN" altLang="en-US" sz="2800" b="1" dirty="0">
              <a:latin typeface="Arial" panose="020B0604020202020204" pitchFamily="34" charset="0"/>
              <a:ea typeface="宋体" panose="02010600030101010101" pitchFamily="2" charset="-122"/>
            </a:endParaRPr>
          </a:p>
        </p:txBody>
      </p:sp>
      <p:graphicFrame>
        <p:nvGraphicFramePr>
          <p:cNvPr id="8195" name="Object 5"/>
          <p:cNvGraphicFramePr/>
          <p:nvPr/>
        </p:nvGraphicFramePr>
        <p:xfrm>
          <a:off x="6019800" y="1066800"/>
          <a:ext cx="3124200" cy="5562600"/>
        </p:xfrm>
        <a:graphic>
          <a:graphicData uri="http://schemas.openxmlformats.org/presentationml/2006/ole">
            <mc:AlternateContent xmlns:mc="http://schemas.openxmlformats.org/markup-compatibility/2006">
              <mc:Choice xmlns:v="urn:schemas-microsoft-com:vml" Requires="v">
                <p:oleObj spid="_x0000_s3076" name="" r:id="rId1" imgW="4762500" imgH="6505575" progId="MSPhotoEd.3">
                  <p:embed/>
                </p:oleObj>
              </mc:Choice>
              <mc:Fallback>
                <p:oleObj name="" r:id="rId1" imgW="4762500" imgH="6505575" progId="MSPhotoEd.3">
                  <p:embed/>
                  <p:pic>
                    <p:nvPicPr>
                      <p:cNvPr id="0" name="图片 3075"/>
                      <p:cNvPicPr/>
                      <p:nvPr/>
                    </p:nvPicPr>
                    <p:blipFill>
                      <a:blip r:embed="rId2"/>
                      <a:stretch>
                        <a:fillRect/>
                      </a:stretch>
                    </p:blipFill>
                    <p:spPr>
                      <a:xfrm>
                        <a:off x="6019800" y="1066800"/>
                        <a:ext cx="3124200" cy="5562600"/>
                      </a:xfrm>
                      <a:prstGeom prst="rect">
                        <a:avLst/>
                      </a:prstGeom>
                      <a:noFill/>
                      <a:ln w="38100">
                        <a:noFill/>
                        <a:miter/>
                      </a:ln>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p:cNvSpPr>
          <p:nvPr>
            <p:ph type="title"/>
          </p:nvPr>
        </p:nvSpPr>
        <p:spPr/>
        <p:txBody>
          <a:bodyPr vert="horz" wrap="square" lIns="91440" tIns="45720" rIns="91440" bIns="45720" anchor="ctr" anchorCtr="0"/>
          <a:p>
            <a:r>
              <a:rPr lang="zh-CN" altLang="en-US" dirty="0"/>
              <a:t>安装</a:t>
            </a:r>
            <a:r>
              <a:rPr lang="en-US" altLang="zh-CN" dirty="0"/>
              <a:t>Java</a:t>
            </a:r>
            <a:r>
              <a:rPr lang="zh-CN" altLang="en-US" dirty="0"/>
              <a:t>环境</a:t>
            </a:r>
            <a:endParaRPr lang="zh-CN" altLang="en-US" dirty="0"/>
          </a:p>
        </p:txBody>
      </p:sp>
      <p:sp>
        <p:nvSpPr>
          <p:cNvPr id="35842" name="Rectangle 3"/>
          <p:cNvSpPr>
            <a:spLocks noGrp="1"/>
          </p:cNvSpPr>
          <p:nvPr>
            <p:ph idx="1"/>
          </p:nvPr>
        </p:nvSpPr>
        <p:spPr>
          <a:xfrm>
            <a:off x="457200" y="1298575"/>
            <a:ext cx="8229600" cy="1776413"/>
          </a:xfrm>
        </p:spPr>
        <p:txBody>
          <a:bodyPr vert="horz" wrap="square" lIns="91440" tIns="45720" rIns="91440" bIns="45720" anchor="t" anchorCtr="0"/>
          <a:p>
            <a:pPr algn="just">
              <a:lnSpc>
                <a:spcPct val="120000"/>
              </a:lnSpc>
              <a:buFont typeface="Wingdings" panose="05000000000000000000" charset="0"/>
              <a:buChar char="l"/>
            </a:pPr>
            <a:r>
              <a:rPr lang="en-US" altLang="zh-CN" sz="2800" b="1" dirty="0">
                <a:latin typeface="Times New Roman" panose="02020603050405020304" pitchFamily="18" charset="0"/>
              </a:rPr>
              <a:t>Java</a:t>
            </a:r>
            <a:r>
              <a:rPr lang="zh-CN" altLang="en-US" sz="2800" b="1" dirty="0">
                <a:latin typeface="Times New Roman" panose="02020603050405020304" pitchFamily="18" charset="0"/>
              </a:rPr>
              <a:t>环境可选择 </a:t>
            </a:r>
            <a:r>
              <a:rPr lang="en-US" altLang="zh-CN" sz="2800" b="1" dirty="0">
                <a:latin typeface="Times New Roman" panose="02020603050405020304" pitchFamily="18" charset="0"/>
              </a:rPr>
              <a:t>Oracle </a:t>
            </a:r>
            <a:r>
              <a:rPr lang="zh-CN" altLang="en-US" sz="2800" b="1" dirty="0">
                <a:latin typeface="Times New Roman" panose="02020603050405020304" pitchFamily="18" charset="0"/>
              </a:rPr>
              <a:t>的 </a:t>
            </a:r>
            <a:r>
              <a:rPr lang="en-US" altLang="zh-CN" sz="2800" b="1" dirty="0">
                <a:latin typeface="Times New Roman" panose="02020603050405020304" pitchFamily="18" charset="0"/>
              </a:rPr>
              <a:t>JDK，</a:t>
            </a:r>
            <a:r>
              <a:rPr lang="zh-CN" altLang="en-US" sz="2800" b="1" dirty="0">
                <a:latin typeface="Times New Roman" panose="02020603050405020304" pitchFamily="18" charset="0"/>
              </a:rPr>
              <a:t>或是 </a:t>
            </a:r>
            <a:r>
              <a:rPr lang="en-US" altLang="zh-CN" sz="2800" b="1" dirty="0">
                <a:latin typeface="Times New Roman" panose="02020603050405020304" pitchFamily="18" charset="0"/>
              </a:rPr>
              <a:t>OpenJDK</a:t>
            </a:r>
            <a:endParaRPr lang="en-US" altLang="zh-CN" sz="2800" b="1" dirty="0">
              <a:latin typeface="Times New Roman" panose="02020603050405020304" pitchFamily="18" charset="0"/>
            </a:endParaRPr>
          </a:p>
          <a:p>
            <a:pPr algn="just">
              <a:lnSpc>
                <a:spcPct val="120000"/>
              </a:lnSpc>
              <a:buFont typeface="Wingdings" panose="05000000000000000000" charset="0"/>
              <a:buChar char="l"/>
            </a:pPr>
            <a:r>
              <a:rPr lang="zh-CN" altLang="en-US" sz="2800" b="1" dirty="0">
                <a:latin typeface="Times New Roman" panose="02020603050405020304" pitchFamily="18" charset="0"/>
              </a:rPr>
              <a:t>可以在</a:t>
            </a:r>
            <a:r>
              <a:rPr lang="en-US" altLang="zh-CN" sz="2800" b="1" dirty="0">
                <a:latin typeface="Times New Roman" panose="02020603050405020304" pitchFamily="18" charset="0"/>
              </a:rPr>
              <a:t>Ubuntu</a:t>
            </a:r>
            <a:r>
              <a:rPr lang="zh-CN" altLang="en-US" sz="2800" b="1" dirty="0">
                <a:latin typeface="Times New Roman" panose="02020603050405020304" pitchFamily="18" charset="0"/>
              </a:rPr>
              <a:t>中直接通过命令安装 </a:t>
            </a:r>
            <a:r>
              <a:rPr lang="en-US" altLang="zh-CN" sz="2800" b="1" dirty="0">
                <a:latin typeface="Times New Roman" panose="02020603050405020304" pitchFamily="18" charset="0"/>
              </a:rPr>
              <a:t>OpenJDK 7</a:t>
            </a:r>
            <a:endParaRPr lang="en-US" altLang="zh-CN" sz="2800" b="1" dirty="0">
              <a:latin typeface="Times New Roman" panose="02020603050405020304" pitchFamily="18" charset="0"/>
            </a:endParaRPr>
          </a:p>
        </p:txBody>
      </p:sp>
      <p:graphicFrame>
        <p:nvGraphicFramePr>
          <p:cNvPr id="4" name="表格 3"/>
          <p:cNvGraphicFramePr>
            <a:graphicFrameLocks noGrp="1"/>
          </p:cNvGraphicFramePr>
          <p:nvPr/>
        </p:nvGraphicFramePr>
        <p:xfrm>
          <a:off x="731838" y="2778125"/>
          <a:ext cx="8030210" cy="592138"/>
        </p:xfrm>
        <a:graphic>
          <a:graphicData uri="http://schemas.openxmlformats.org/drawingml/2006/table">
            <a:tbl>
              <a:tblPr firstRow="1" bandRow="1">
                <a:tableStyleId>{00A15C55-8517-42AA-B614-E9B94910E393}</a:tableStyleId>
              </a:tblPr>
              <a:tblGrid>
                <a:gridCol w="8030210"/>
              </a:tblGrid>
              <a:tr h="591820">
                <a:tc>
                  <a:txBody>
                    <a:bodyPr/>
                    <a:lstStyle/>
                    <a:p>
                      <a:r>
                        <a:rPr lang="en-US" altLang="zh-CN" sz="2600" dirty="0" smtClean="0"/>
                        <a:t>$ </a:t>
                      </a:r>
                      <a:r>
                        <a:rPr lang="en-US" altLang="zh-CN" sz="2600" dirty="0" err="1" smtClean="0"/>
                        <a:t>sudo</a:t>
                      </a:r>
                      <a:r>
                        <a:rPr lang="en-US" altLang="zh-CN" sz="2600" dirty="0" smtClean="0"/>
                        <a:t> apt-get install openjdk-7-jre openjdk-7-jdk</a:t>
                      </a:r>
                      <a:endParaRPr lang="en-US" altLang="zh-CN" sz="2600" dirty="0" smtClean="0"/>
                    </a:p>
                  </a:txBody>
                  <a:tcPr/>
                </a:tc>
              </a:tr>
            </a:tbl>
          </a:graphicData>
        </a:graphic>
      </p:graphicFrame>
      <p:sp>
        <p:nvSpPr>
          <p:cNvPr id="35849" name="矩形 4"/>
          <p:cNvSpPr/>
          <p:nvPr/>
        </p:nvSpPr>
        <p:spPr>
          <a:xfrm>
            <a:off x="457200" y="3503613"/>
            <a:ext cx="8229600" cy="2030412"/>
          </a:xfrm>
          <a:prstGeom prst="rect">
            <a:avLst/>
          </a:prstGeom>
          <a:noFill/>
          <a:ln w="9525">
            <a:noFill/>
          </a:ln>
        </p:spPr>
        <p:txBody>
          <a:bodyPr wrap="square" anchor="t" anchorCtr="0">
            <a:spAutoFit/>
          </a:bodyPr>
          <a:p>
            <a:pPr marL="342900" indent="-342900" algn="just">
              <a:lnSpc>
                <a:spcPct val="150000"/>
              </a:lnSpc>
              <a:buFont typeface="Wingdings" panose="05000000000000000000" charset="0"/>
              <a:buChar char="l"/>
            </a:pPr>
            <a:r>
              <a:rPr lang="zh-CN" altLang="en-US" sz="2800" b="1" dirty="0">
                <a:latin typeface="Times New Roman" panose="02020603050405020304" pitchFamily="18" charset="0"/>
                <a:ea typeface="宋体" panose="02010600030101010101" pitchFamily="2" charset="-122"/>
              </a:rPr>
              <a:t>  还需要配置一下 </a:t>
            </a:r>
            <a:r>
              <a:rPr lang="en-US" altLang="zh-CN" sz="2800" b="1" dirty="0">
                <a:latin typeface="Times New Roman" panose="02020603050405020304" pitchFamily="18" charset="0"/>
                <a:ea typeface="宋体" panose="02010600030101010101" pitchFamily="2" charset="-122"/>
              </a:rPr>
              <a:t>JAVA_HOME </a:t>
            </a:r>
            <a:r>
              <a:rPr lang="zh-CN" altLang="en-US" sz="2800" b="1" dirty="0">
                <a:latin typeface="Times New Roman" panose="02020603050405020304" pitchFamily="18" charset="0"/>
                <a:ea typeface="宋体" panose="02010600030101010101" pitchFamily="2" charset="-122"/>
              </a:rPr>
              <a:t>环境变量</a:t>
            </a:r>
            <a:endParaRPr lang="en-US" altLang="zh-CN" sz="2800" b="1" dirty="0">
              <a:latin typeface="Times New Roman" panose="02020603050405020304" pitchFamily="18" charset="0"/>
              <a:ea typeface="宋体" panose="02010600030101010101" pitchFamily="2" charset="-122"/>
            </a:endParaRPr>
          </a:p>
          <a:p>
            <a:pPr marL="342900" indent="-342900" algn="just">
              <a:lnSpc>
                <a:spcPct val="150000"/>
              </a:lnSpc>
              <a:buFont typeface="Wingdings" panose="05000000000000000000" charset="0"/>
              <a:buChar char="l"/>
            </a:pP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具体请参考网络教程：</a:t>
            </a:r>
            <a:endParaRPr lang="zh-CN" altLang="en-US" sz="2800" b="1" dirty="0">
              <a:latin typeface="Times New Roman" panose="02020603050405020304" pitchFamily="18" charset="0"/>
              <a:ea typeface="宋体" panose="02010600030101010101" pitchFamily="2" charset="-122"/>
            </a:endParaRPr>
          </a:p>
          <a:p>
            <a:pPr lvl="2" indent="0" algn="just">
              <a:lnSpc>
                <a:spcPct val="150000"/>
              </a:lnSpc>
              <a:buFont typeface="Arial" panose="020B0604020202020204" pitchFamily="34" charset="0"/>
            </a:pPr>
            <a:r>
              <a:rPr lang="en-US" altLang="zh-CN" sz="2800" b="1" dirty="0">
                <a:latin typeface="Times New Roman" panose="02020603050405020304" pitchFamily="18" charset="0"/>
                <a:ea typeface="宋体" panose="02010600030101010101" pitchFamily="2" charset="-122"/>
              </a:rPr>
              <a:t>http://dblab.xmu.edu.cn/blog/install-hadoop/</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2"/>
          <p:cNvSpPr>
            <a:spLocks noGrp="1"/>
          </p:cNvSpPr>
          <p:nvPr>
            <p:ph type="title" idx="10"/>
          </p:nvPr>
        </p:nvSpPr>
        <p:spPr/>
        <p:txBody>
          <a:bodyPr vert="horz" wrap="square" lIns="91440" tIns="45720" rIns="91440" bIns="45720" anchor="ctr" anchorCtr="0"/>
          <a:p>
            <a:r>
              <a:rPr lang="zh-CN" altLang="en-US" dirty="0"/>
              <a:t>单机安装配置</a:t>
            </a:r>
            <a:endParaRPr lang="zh-CN" altLang="en-US" dirty="0"/>
          </a:p>
        </p:txBody>
      </p:sp>
      <p:sp>
        <p:nvSpPr>
          <p:cNvPr id="32770" name="矩形 3"/>
          <p:cNvSpPr/>
          <p:nvPr/>
        </p:nvSpPr>
        <p:spPr>
          <a:xfrm>
            <a:off x="306388" y="1679575"/>
            <a:ext cx="8648700" cy="1677988"/>
          </a:xfrm>
          <a:prstGeom prst="rect">
            <a:avLst/>
          </a:prstGeom>
          <a:noFill/>
          <a:ln w="9525">
            <a:noFill/>
          </a:ln>
        </p:spPr>
        <p:txBody>
          <a:bodyPr wrap="square" anchor="t">
            <a:spAutoFit/>
          </a:bodyPr>
          <a:p>
            <a:pPr marL="342900" indent="-342900" algn="just" fontAlgn="base">
              <a:lnSpc>
                <a:spcPct val="110000"/>
              </a:lnSpc>
              <a:buFont typeface="Wingdings" panose="05000000000000000000" charset="0"/>
              <a:buChar char="Ø"/>
            </a:pPr>
            <a:r>
              <a:rPr lang="en-US" altLang="zh-CN" sz="2400" b="1" strike="noStrike" noProof="1" dirty="0">
                <a:latin typeface="Arial" panose="020B0604020202020204" pitchFamily="34" charset="0"/>
                <a:ea typeface="宋体" panose="02010600030101010101" pitchFamily="2" charset="-122"/>
                <a:cs typeface="+mn-cs"/>
              </a:rPr>
              <a:t>Hadoop 2 </a:t>
            </a:r>
            <a:r>
              <a:rPr lang="zh-CN" altLang="en-US" sz="2400" b="1" strike="noStrike" noProof="1" dirty="0">
                <a:latin typeface="Arial" panose="020B0604020202020204" pitchFamily="34" charset="0"/>
                <a:ea typeface="宋体" panose="02010600030101010101" pitchFamily="2" charset="-122"/>
                <a:cs typeface="+mn-cs"/>
              </a:rPr>
              <a:t>可以到官网下载，需要下载 </a:t>
            </a:r>
            <a:r>
              <a:rPr lang="en-US" altLang="zh-CN" sz="2400" b="1" strike="noStrike" noProof="1" dirty="0">
                <a:latin typeface="Arial" panose="020B0604020202020204" pitchFamily="34" charset="0"/>
                <a:ea typeface="宋体" panose="02010600030101010101" pitchFamily="2" charset="-122"/>
                <a:cs typeface="+mn-cs"/>
              </a:rPr>
              <a:t>hadoop-2.x.y.tar.gz</a:t>
            </a:r>
            <a:r>
              <a:rPr lang="zh-CN" altLang="en-US" sz="2400" b="1" strike="noStrike" noProof="1" dirty="0">
                <a:latin typeface="Arial" panose="020B0604020202020204" pitchFamily="34" charset="0"/>
                <a:ea typeface="宋体" panose="02010600030101010101" pitchFamily="2" charset="-122"/>
                <a:cs typeface="+mn-cs"/>
              </a:rPr>
              <a:t> 这个格式的文件，这是编译好的，另一个包含 </a:t>
            </a:r>
            <a:r>
              <a:rPr lang="en-US" altLang="zh-CN" sz="2400" b="1" strike="noStrike" noProof="1" dirty="0">
                <a:latin typeface="Arial" panose="020B0604020202020204" pitchFamily="34" charset="0"/>
                <a:ea typeface="宋体" panose="02010600030101010101" pitchFamily="2" charset="-122"/>
                <a:cs typeface="+mn-cs"/>
              </a:rPr>
              <a:t>src </a:t>
            </a:r>
            <a:r>
              <a:rPr lang="zh-CN" altLang="en-US" sz="2400" b="1" strike="noStrike" noProof="1" dirty="0">
                <a:latin typeface="Arial" panose="020B0604020202020204" pitchFamily="34" charset="0"/>
                <a:ea typeface="宋体" panose="02010600030101010101" pitchFamily="2" charset="-122"/>
                <a:cs typeface="+mn-cs"/>
              </a:rPr>
              <a:t>的则是 </a:t>
            </a:r>
            <a:r>
              <a:rPr lang="en-US" altLang="zh-CN" sz="2400" b="1" strike="noStrike" noProof="1" dirty="0">
                <a:latin typeface="Arial" panose="020B0604020202020204" pitchFamily="34" charset="0"/>
                <a:ea typeface="宋体" panose="02010600030101010101" pitchFamily="2" charset="-122"/>
                <a:cs typeface="+mn-cs"/>
              </a:rPr>
              <a:t>Hadoop </a:t>
            </a:r>
            <a:r>
              <a:rPr lang="zh-CN" altLang="en-US" sz="2400" b="1" strike="noStrike" noProof="1" dirty="0">
                <a:latin typeface="Arial" panose="020B0604020202020204" pitchFamily="34" charset="0"/>
                <a:ea typeface="宋体" panose="02010600030101010101" pitchFamily="2" charset="-122"/>
                <a:cs typeface="+mn-cs"/>
              </a:rPr>
              <a:t>源代码，需要进行编译才可使用。</a:t>
            </a:r>
            <a:endParaRPr lang="en-US" altLang="zh-CN" sz="2400" b="1" strike="noStrike" noProof="1" dirty="0">
              <a:latin typeface="Arial" panose="020B0604020202020204" pitchFamily="34" charset="0"/>
              <a:ea typeface="宋体" panose="02010600030101010101" pitchFamily="2" charset="-122"/>
            </a:endParaRPr>
          </a:p>
          <a:p>
            <a:pPr algn="just" fontAlgn="base"/>
            <a:endParaRPr lang="zh-CN" altLang="en-US" sz="2400" b="1" strike="noStrike" noProof="1" dirty="0">
              <a:latin typeface="Arial" panose="020B0604020202020204" pitchFamily="34" charset="0"/>
              <a:ea typeface="宋体" panose="02010600030101010101" pitchFamily="2" charset="-122"/>
            </a:endParaRPr>
          </a:p>
        </p:txBody>
      </p:sp>
      <p:sp>
        <p:nvSpPr>
          <p:cNvPr id="36867" name="TextBox 4"/>
          <p:cNvSpPr txBox="1"/>
          <p:nvPr/>
        </p:nvSpPr>
        <p:spPr>
          <a:xfrm>
            <a:off x="63500" y="1143000"/>
            <a:ext cx="8893175" cy="522288"/>
          </a:xfrm>
          <a:prstGeom prst="rect">
            <a:avLst/>
          </a:prstGeom>
          <a:noFill/>
          <a:ln w="9525">
            <a:noFill/>
          </a:ln>
        </p:spPr>
        <p:txBody>
          <a:bodyPr wrap="square" anchor="t" anchorCtr="0">
            <a:spAutoFit/>
          </a:bodyPr>
          <a:p>
            <a:pPr marL="342900" indent="-342900" algn="just">
              <a:buFont typeface="Wingdings" panose="05000000000000000000" charset="0"/>
              <a:buChar char="l"/>
            </a:pPr>
            <a:r>
              <a:rPr lang="en-US" altLang="zh-CN" sz="2800" b="1" dirty="0">
                <a:latin typeface="Times New Roman" panose="02020603050405020304" pitchFamily="18" charset="0"/>
                <a:ea typeface="黑体" panose="02010609060101010101" pitchFamily="49" charset="-122"/>
              </a:rPr>
              <a:t>Hadoop 2 </a:t>
            </a:r>
            <a:r>
              <a:rPr lang="zh-CN" altLang="en-US" sz="2800" b="1" dirty="0">
                <a:latin typeface="Times New Roman" panose="02020603050405020304" pitchFamily="18" charset="0"/>
                <a:ea typeface="黑体" panose="02010609060101010101" pitchFamily="49" charset="-122"/>
              </a:rPr>
              <a:t>安装文件的下载</a:t>
            </a:r>
            <a:endParaRPr lang="zh-CN" altLang="en-US" sz="2800" b="1" dirty="0">
              <a:latin typeface="Times New Roman" panose="02020603050405020304" pitchFamily="18" charset="0"/>
              <a:ea typeface="黑体" panose="02010609060101010101" pitchFamily="49" charset="-122"/>
            </a:endParaRPr>
          </a:p>
        </p:txBody>
      </p:sp>
      <p:sp>
        <p:nvSpPr>
          <p:cNvPr id="36868" name="矩形 5"/>
          <p:cNvSpPr/>
          <p:nvPr/>
        </p:nvSpPr>
        <p:spPr>
          <a:xfrm>
            <a:off x="319088" y="3044825"/>
            <a:ext cx="8636000" cy="3338195"/>
          </a:xfrm>
          <a:prstGeom prst="rect">
            <a:avLst/>
          </a:prstGeom>
          <a:noFill/>
          <a:ln w="9525">
            <a:noFill/>
          </a:ln>
        </p:spPr>
        <p:txBody>
          <a:bodyPr wrap="square" anchor="t" anchorCtr="0">
            <a:spAutoFit/>
          </a:bodyPr>
          <a:p>
            <a:pPr marL="342900" indent="-342900" algn="just">
              <a:lnSpc>
                <a:spcPct val="110000"/>
              </a:lnSpc>
              <a:buFont typeface="Wingdings" panose="05000000000000000000" charset="0"/>
              <a:buChar char="Ø"/>
            </a:pPr>
            <a:r>
              <a:rPr lang="zh-CN" altLang="en-US" sz="2400" b="1" dirty="0">
                <a:latin typeface="Arial" panose="020B0604020202020204" pitchFamily="34" charset="0"/>
                <a:ea typeface="宋体" panose="02010600030101010101" pitchFamily="2" charset="-122"/>
              </a:rPr>
              <a:t>如读者是使用虚拟机方式安装</a:t>
            </a:r>
            <a:r>
              <a:rPr lang="en-US" altLang="zh-CN" sz="2400" b="1" dirty="0">
                <a:latin typeface="Arial" panose="020B0604020202020204" pitchFamily="34" charset="0"/>
                <a:ea typeface="宋体" panose="02010600030101010101" pitchFamily="2" charset="-122"/>
              </a:rPr>
              <a:t>Ubuntu</a:t>
            </a:r>
            <a:r>
              <a:rPr lang="zh-CN" altLang="en-US" sz="2400" b="1" dirty="0">
                <a:latin typeface="Arial" panose="020B0604020202020204" pitchFamily="34" charset="0"/>
                <a:ea typeface="宋体" panose="02010600030101010101" pitchFamily="2" charset="-122"/>
              </a:rPr>
              <a:t>系统的用户，请用虚拟机中的</a:t>
            </a:r>
            <a:r>
              <a:rPr lang="en-US" altLang="zh-CN" sz="2400" b="1" dirty="0">
                <a:latin typeface="Arial" panose="020B0604020202020204" pitchFamily="34" charset="0"/>
                <a:ea typeface="宋体" panose="02010600030101010101" pitchFamily="2" charset="-122"/>
              </a:rPr>
              <a:t>Ubuntu</a:t>
            </a:r>
            <a:r>
              <a:rPr lang="zh-CN" altLang="en-US" sz="2400" b="1" dirty="0">
                <a:latin typeface="Arial" panose="020B0604020202020204" pitchFamily="34" charset="0"/>
                <a:ea typeface="宋体" panose="02010600030101010101" pitchFamily="2" charset="-122"/>
              </a:rPr>
              <a:t>自带</a:t>
            </a:r>
            <a:r>
              <a:rPr lang="en-US" altLang="zh-CN" sz="2400" b="1" dirty="0">
                <a:latin typeface="Arial" panose="020B0604020202020204" pitchFamily="34" charset="0"/>
                <a:ea typeface="宋体" panose="02010600030101010101" pitchFamily="2" charset="-122"/>
              </a:rPr>
              <a:t>firefox</a:t>
            </a:r>
            <a:r>
              <a:rPr lang="zh-CN" altLang="en-US" sz="2400" b="1" dirty="0">
                <a:latin typeface="Arial" panose="020B0604020202020204" pitchFamily="34" charset="0"/>
                <a:ea typeface="宋体" panose="02010600030101010101" pitchFamily="2" charset="-122"/>
              </a:rPr>
              <a:t>浏览器访问本指南，再点击下载地址，才能把</a:t>
            </a:r>
            <a:r>
              <a:rPr lang="en-US" altLang="zh-CN" sz="2400" b="1" dirty="0">
                <a:latin typeface="Arial" panose="020B0604020202020204" pitchFamily="34" charset="0"/>
                <a:ea typeface="宋体" panose="02010600030101010101" pitchFamily="2" charset="-122"/>
              </a:rPr>
              <a:t>hadoop</a:t>
            </a:r>
            <a:r>
              <a:rPr lang="zh-CN" altLang="en-US" sz="2400" b="1" dirty="0">
                <a:latin typeface="Arial" panose="020B0604020202020204" pitchFamily="34" charset="0"/>
                <a:ea typeface="宋体" panose="02010600030101010101" pitchFamily="2" charset="-122"/>
              </a:rPr>
              <a:t>文件下载到虚拟机</a:t>
            </a:r>
            <a:r>
              <a:rPr lang="en-US" altLang="zh-CN" sz="2400" b="1" dirty="0">
                <a:latin typeface="Arial" panose="020B0604020202020204" pitchFamily="34" charset="0"/>
                <a:ea typeface="宋体" panose="02010600030101010101" pitchFamily="2" charset="-122"/>
              </a:rPr>
              <a:t>ubuntu</a:t>
            </a:r>
            <a:r>
              <a:rPr lang="zh-CN" altLang="en-US" sz="2400" b="1" dirty="0">
                <a:latin typeface="Arial" panose="020B0604020202020204" pitchFamily="34" charset="0"/>
                <a:ea typeface="宋体" panose="02010600030101010101" pitchFamily="2" charset="-122"/>
              </a:rPr>
              <a:t>中。请不要使用</a:t>
            </a:r>
            <a:r>
              <a:rPr lang="en-US" altLang="zh-CN" sz="2400" b="1" dirty="0">
                <a:latin typeface="Arial" panose="020B0604020202020204" pitchFamily="34" charset="0"/>
                <a:ea typeface="宋体" panose="02010600030101010101" pitchFamily="2" charset="-122"/>
              </a:rPr>
              <a:t>Windows</a:t>
            </a:r>
            <a:r>
              <a:rPr lang="zh-CN" altLang="en-US" sz="2400" b="1" dirty="0">
                <a:latin typeface="Arial" panose="020B0604020202020204" pitchFamily="34" charset="0"/>
                <a:ea typeface="宋体" panose="02010600030101010101" pitchFamily="2" charset="-122"/>
              </a:rPr>
              <a:t>系统下的浏览器下载，文件会被下载到</a:t>
            </a:r>
            <a:r>
              <a:rPr lang="en-US" altLang="zh-CN" sz="2400" b="1" dirty="0">
                <a:latin typeface="Arial" panose="020B0604020202020204" pitchFamily="34" charset="0"/>
                <a:ea typeface="宋体" panose="02010600030101010101" pitchFamily="2" charset="-122"/>
              </a:rPr>
              <a:t>Windows</a:t>
            </a:r>
            <a:r>
              <a:rPr lang="zh-CN" altLang="en-US" sz="2400" b="1" dirty="0">
                <a:latin typeface="Arial" panose="020B0604020202020204" pitchFamily="34" charset="0"/>
                <a:ea typeface="宋体" panose="02010600030101010101" pitchFamily="2" charset="-122"/>
              </a:rPr>
              <a:t>系统中，</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虚拟机中的</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Ubuntu</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无法访问外部</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Windows</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系统的文件</a:t>
            </a:r>
            <a:r>
              <a:rPr lang="zh-CN" altLang="en-US" sz="2400" b="1" dirty="0">
                <a:latin typeface="Arial" panose="020B0604020202020204" pitchFamily="34" charset="0"/>
                <a:ea typeface="宋体" panose="02010600030101010101" pitchFamily="2" charset="-122"/>
              </a:rPr>
              <a:t>，造成不必要的麻烦。</a:t>
            </a:r>
            <a:endParaRPr lang="zh-CN" altLang="en-US" sz="2400" b="1" dirty="0">
              <a:latin typeface="Arial" panose="020B0604020202020204" pitchFamily="34" charset="0"/>
              <a:ea typeface="宋体" panose="02010600030101010101" pitchFamily="2" charset="-122"/>
            </a:endParaRPr>
          </a:p>
          <a:p>
            <a:pPr marL="342900" indent="-342900" algn="just">
              <a:lnSpc>
                <a:spcPct val="110000"/>
              </a:lnSpc>
              <a:buFont typeface="Wingdings" panose="05000000000000000000" charset="0"/>
              <a:buChar char="Ø"/>
            </a:pPr>
            <a:r>
              <a:rPr lang="zh-CN" altLang="en-US" sz="2400" b="1" dirty="0">
                <a:latin typeface="Arial" panose="020B0604020202020204" pitchFamily="34" charset="0"/>
                <a:ea typeface="宋体" panose="02010600030101010101" pitchFamily="2" charset="-122"/>
              </a:rPr>
              <a:t>如读者是使用双系统方式安装</a:t>
            </a:r>
            <a:r>
              <a:rPr lang="en-US" altLang="zh-CN" sz="2400" b="1" dirty="0">
                <a:latin typeface="Arial" panose="020B0604020202020204" pitchFamily="34" charset="0"/>
                <a:ea typeface="宋体" panose="02010600030101010101" pitchFamily="2" charset="-122"/>
              </a:rPr>
              <a:t>Ubuntu</a:t>
            </a:r>
            <a:r>
              <a:rPr lang="zh-CN" altLang="en-US" sz="2400" b="1" dirty="0">
                <a:latin typeface="Arial" panose="020B0604020202020204" pitchFamily="34" charset="0"/>
                <a:ea typeface="宋体" panose="02010600030101010101" pitchFamily="2" charset="-122"/>
              </a:rPr>
              <a:t>系统的用户，请进</a:t>
            </a:r>
            <a:r>
              <a:rPr lang="en-US" altLang="zh-CN" sz="2400" b="1" dirty="0">
                <a:latin typeface="Arial" panose="020B0604020202020204" pitchFamily="34" charset="0"/>
                <a:ea typeface="宋体" panose="02010600030101010101" pitchFamily="2" charset="-122"/>
              </a:rPr>
              <a:t>Ubuntu</a:t>
            </a:r>
            <a:r>
              <a:rPr lang="zh-CN" altLang="en-US" sz="2400" b="1" dirty="0">
                <a:latin typeface="Arial" panose="020B0604020202020204" pitchFamily="34" charset="0"/>
                <a:ea typeface="宋体" panose="02010600030101010101" pitchFamily="2" charset="-122"/>
              </a:rPr>
              <a:t>系统，在</a:t>
            </a:r>
            <a:r>
              <a:rPr lang="en-US" altLang="zh-CN" sz="2400" b="1" dirty="0">
                <a:latin typeface="Arial" panose="020B0604020202020204" pitchFamily="34" charset="0"/>
                <a:ea typeface="宋体" panose="02010600030101010101" pitchFamily="2" charset="-122"/>
              </a:rPr>
              <a:t>Ubuntu</a:t>
            </a:r>
            <a:r>
              <a:rPr lang="zh-CN" altLang="en-US" sz="2400" b="1" dirty="0">
                <a:latin typeface="Arial" panose="020B0604020202020204" pitchFamily="34" charset="0"/>
                <a:ea typeface="宋体" panose="02010600030101010101" pitchFamily="2" charset="-122"/>
              </a:rPr>
              <a:t>系统打开</a:t>
            </a:r>
            <a:r>
              <a:rPr lang="en-US" altLang="zh-CN" sz="2400" b="1" dirty="0">
                <a:latin typeface="Arial" panose="020B0604020202020204" pitchFamily="34" charset="0"/>
                <a:ea typeface="宋体" panose="02010600030101010101" pitchFamily="2" charset="-122"/>
              </a:rPr>
              <a:t>firefox</a:t>
            </a:r>
            <a:r>
              <a:rPr lang="zh-CN" altLang="en-US" sz="2400" b="1" dirty="0">
                <a:latin typeface="Arial" panose="020B0604020202020204" pitchFamily="34" charset="0"/>
                <a:ea typeface="宋体" panose="02010600030101010101" pitchFamily="2" charset="-122"/>
              </a:rPr>
              <a:t>浏览器，再下载。</a:t>
            </a:r>
            <a:endParaRPr lang="zh-CN" altLang="en-US" sz="2400" b="1" dirty="0">
              <a:latin typeface="Arial" panose="020B0604020202020204" pitchFamily="34"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2"/>
          <p:cNvSpPr>
            <a:spLocks noGrp="1"/>
          </p:cNvSpPr>
          <p:nvPr>
            <p:ph type="title" idx="10"/>
          </p:nvPr>
        </p:nvSpPr>
        <p:spPr/>
        <p:txBody>
          <a:bodyPr vert="horz" wrap="square" lIns="91440" tIns="45720" rIns="91440" bIns="45720" anchor="ctr" anchorCtr="0"/>
          <a:p>
            <a:r>
              <a:rPr lang="zh-CN" altLang="en-US" dirty="0"/>
              <a:t>单机安装配置</a:t>
            </a:r>
            <a:endParaRPr lang="zh-CN" altLang="en-US" dirty="0"/>
          </a:p>
        </p:txBody>
      </p:sp>
      <p:sp>
        <p:nvSpPr>
          <p:cNvPr id="37890" name="矩形 3"/>
          <p:cNvSpPr/>
          <p:nvPr/>
        </p:nvSpPr>
        <p:spPr>
          <a:xfrm>
            <a:off x="133350" y="1066800"/>
            <a:ext cx="8770938" cy="460375"/>
          </a:xfrm>
          <a:prstGeom prst="rect">
            <a:avLst/>
          </a:prstGeom>
          <a:noFill/>
          <a:ln w="9525">
            <a:noFill/>
          </a:ln>
        </p:spPr>
        <p:txBody>
          <a:bodyPr wrap="square" anchor="t" anchorCtr="0">
            <a:spAutoFit/>
          </a:bodyPr>
          <a:p>
            <a:pPr algn="just"/>
            <a:r>
              <a:rPr lang="zh-CN" altLang="en-US" sz="2400" b="1" dirty="0">
                <a:latin typeface="Arial" panose="020B0604020202020204" pitchFamily="34" charset="0"/>
                <a:ea typeface="宋体" panose="02010600030101010101" pitchFamily="2" charset="-122"/>
              </a:rPr>
              <a:t>选择将 </a:t>
            </a:r>
            <a:r>
              <a:rPr lang="en-US" altLang="zh-CN" sz="2400" b="1" dirty="0">
                <a:latin typeface="Arial" panose="020B0604020202020204" pitchFamily="34" charset="0"/>
                <a:ea typeface="宋体" panose="02010600030101010101" pitchFamily="2" charset="-122"/>
              </a:rPr>
              <a:t>Hadoop </a:t>
            </a:r>
            <a:r>
              <a:rPr lang="zh-CN" altLang="en-US" sz="2400" b="1" dirty="0">
                <a:latin typeface="Arial" panose="020B0604020202020204" pitchFamily="34" charset="0"/>
                <a:ea typeface="宋体" panose="02010600030101010101" pitchFamily="2" charset="-122"/>
              </a:rPr>
              <a:t>安装至 </a:t>
            </a:r>
            <a:r>
              <a:rPr lang="en-US" altLang="zh-CN" sz="2400" b="1" dirty="0">
                <a:latin typeface="Arial" panose="020B0604020202020204" pitchFamily="34" charset="0"/>
                <a:ea typeface="宋体" panose="02010600030101010101" pitchFamily="2" charset="-122"/>
              </a:rPr>
              <a:t>/usr/local/ </a:t>
            </a:r>
            <a:r>
              <a:rPr lang="zh-CN" altLang="en-US" sz="2400" b="1" dirty="0">
                <a:latin typeface="Arial" panose="020B0604020202020204" pitchFamily="34" charset="0"/>
                <a:ea typeface="宋体" panose="02010600030101010101" pitchFamily="2" charset="-122"/>
              </a:rPr>
              <a:t>中</a:t>
            </a:r>
            <a:endParaRPr lang="zh-CN" altLang="en-US" sz="2400" b="1" dirty="0">
              <a:latin typeface="Arial" panose="020B0604020202020204" pitchFamily="34" charset="0"/>
              <a:ea typeface="宋体" panose="02010600030101010101" pitchFamily="2" charset="-122"/>
            </a:endParaRPr>
          </a:p>
        </p:txBody>
      </p:sp>
      <p:graphicFrame>
        <p:nvGraphicFramePr>
          <p:cNvPr id="5" name="表格 4"/>
          <p:cNvGraphicFramePr>
            <a:graphicFrameLocks noGrp="1"/>
          </p:cNvGraphicFramePr>
          <p:nvPr/>
        </p:nvGraphicFramePr>
        <p:xfrm>
          <a:off x="249238" y="1565275"/>
          <a:ext cx="8742680" cy="2404110"/>
        </p:xfrm>
        <a:graphic>
          <a:graphicData uri="http://schemas.openxmlformats.org/drawingml/2006/table">
            <a:tbl>
              <a:tblPr firstRow="1" bandRow="1">
                <a:tableStyleId>{00A15C55-8517-42AA-B614-E9B94910E393}</a:tableStyleId>
              </a:tblPr>
              <a:tblGrid>
                <a:gridCol w="8742680"/>
              </a:tblGrid>
              <a:tr h="2404110">
                <a:tc>
                  <a:txBody>
                    <a:bodyPr/>
                    <a:lstStyle/>
                    <a:p>
                      <a:pPr>
                        <a:lnSpc>
                          <a:spcPct val="90000"/>
                        </a:lnSpc>
                      </a:pPr>
                      <a:r>
                        <a:rPr lang="en-US" altLang="zh-CN" sz="2400" dirty="0" smtClean="0"/>
                        <a:t>$ </a:t>
                      </a:r>
                      <a:r>
                        <a:rPr lang="en-US" altLang="zh-CN" sz="2400" dirty="0" err="1" smtClean="0"/>
                        <a:t>sudo</a:t>
                      </a:r>
                      <a:r>
                        <a:rPr lang="en-US" altLang="zh-CN" sz="2400" dirty="0" smtClean="0"/>
                        <a:t> tar -</a:t>
                      </a:r>
                      <a:r>
                        <a:rPr lang="en-US" altLang="zh-CN" sz="2400" dirty="0" err="1" smtClean="0"/>
                        <a:t>zxf</a:t>
                      </a:r>
                      <a:r>
                        <a:rPr lang="en-US" altLang="zh-CN" sz="2400" dirty="0" smtClean="0"/>
                        <a:t> ~/</a:t>
                      </a:r>
                      <a:r>
                        <a:rPr lang="zh-CN" altLang="en-US" sz="2400" dirty="0" smtClean="0"/>
                        <a:t>下载</a:t>
                      </a:r>
                      <a:r>
                        <a:rPr lang="en-US" altLang="zh-CN" sz="2400" dirty="0" smtClean="0"/>
                        <a:t>/hadoop-2.6.0.tar.gz -C /</a:t>
                      </a:r>
                      <a:r>
                        <a:rPr lang="en-US" altLang="zh-CN" sz="2400" dirty="0" err="1" smtClean="0"/>
                        <a:t>usr</a:t>
                      </a:r>
                      <a:r>
                        <a:rPr lang="en-US" altLang="zh-CN" sz="2400" dirty="0" smtClean="0"/>
                        <a:t>/local    </a:t>
                      </a:r>
                      <a:endParaRPr lang="en-US" altLang="zh-CN" sz="2400" dirty="0" smtClean="0"/>
                    </a:p>
                    <a:p>
                      <a:pPr>
                        <a:lnSpc>
                          <a:spcPct val="90000"/>
                        </a:lnSpc>
                      </a:pPr>
                      <a:r>
                        <a:rPr lang="en-US" altLang="zh-CN" sz="2400" dirty="0" smtClean="0"/>
                        <a:t># </a:t>
                      </a:r>
                      <a:r>
                        <a:rPr lang="zh-CN" altLang="en-US" sz="2400" dirty="0" smtClean="0"/>
                        <a:t>解压到</a:t>
                      </a:r>
                      <a:r>
                        <a:rPr lang="en-US" altLang="zh-CN" sz="2400" dirty="0" smtClean="0"/>
                        <a:t>/</a:t>
                      </a:r>
                      <a:r>
                        <a:rPr lang="en-US" altLang="zh-CN" sz="2400" dirty="0" err="1" smtClean="0"/>
                        <a:t>usr</a:t>
                      </a:r>
                      <a:r>
                        <a:rPr lang="en-US" altLang="zh-CN" sz="2400" dirty="0" smtClean="0"/>
                        <a:t>/local</a:t>
                      </a:r>
                      <a:r>
                        <a:rPr lang="zh-CN" altLang="en-US" sz="2400" dirty="0" smtClean="0"/>
                        <a:t>中</a:t>
                      </a:r>
                      <a:endParaRPr lang="zh-CN" altLang="en-US" sz="2400" dirty="0" smtClean="0"/>
                    </a:p>
                    <a:p>
                      <a:pPr>
                        <a:lnSpc>
                          <a:spcPct val="90000"/>
                        </a:lnSpc>
                      </a:pPr>
                      <a:r>
                        <a:rPr lang="en-US" altLang="zh-CN" sz="2400" dirty="0" smtClean="0"/>
                        <a:t>$</a:t>
                      </a:r>
                      <a:r>
                        <a:rPr lang="en-US" altLang="zh-CN" sz="2400" dirty="0" err="1" smtClean="0"/>
                        <a:t>cd</a:t>
                      </a:r>
                      <a:r>
                        <a:rPr lang="en-US" altLang="zh-CN" sz="2400" dirty="0" smtClean="0"/>
                        <a:t> /</a:t>
                      </a:r>
                      <a:r>
                        <a:rPr lang="en-US" altLang="zh-CN" sz="2400" dirty="0" err="1" smtClean="0"/>
                        <a:t>usr</a:t>
                      </a:r>
                      <a:r>
                        <a:rPr lang="en-US" altLang="zh-CN" sz="2400" dirty="0" smtClean="0"/>
                        <a:t>/local/</a:t>
                      </a:r>
                      <a:endParaRPr lang="en-US" altLang="zh-CN" sz="2400" dirty="0" smtClean="0"/>
                    </a:p>
                    <a:p>
                      <a:pPr>
                        <a:lnSpc>
                          <a:spcPct val="90000"/>
                        </a:lnSpc>
                      </a:pPr>
                      <a:r>
                        <a:rPr lang="en-US" altLang="zh-CN" sz="2400" dirty="0" smtClean="0"/>
                        <a:t>$</a:t>
                      </a:r>
                      <a:r>
                        <a:rPr lang="en-US" altLang="zh-CN" sz="2400" dirty="0" err="1" smtClean="0"/>
                        <a:t>sudo</a:t>
                      </a:r>
                      <a:r>
                        <a:rPr lang="en-US" altLang="zh-CN" sz="2400" dirty="0" smtClean="0"/>
                        <a:t> </a:t>
                      </a:r>
                      <a:r>
                        <a:rPr lang="en-US" altLang="zh-CN" sz="2400" dirty="0" err="1" smtClean="0"/>
                        <a:t>mv</a:t>
                      </a:r>
                      <a:r>
                        <a:rPr lang="en-US" altLang="zh-CN" sz="2400" dirty="0" smtClean="0"/>
                        <a:t> ./hadoop-2.6.0/ ./</a:t>
                      </a:r>
                      <a:r>
                        <a:rPr lang="en-US" altLang="zh-CN" sz="2400" dirty="0" err="1" smtClean="0"/>
                        <a:t>hadoop</a:t>
                      </a:r>
                      <a:r>
                        <a:rPr lang="en-US" altLang="zh-CN" sz="2400" dirty="0" smtClean="0"/>
                        <a:t>            </a:t>
                      </a:r>
                      <a:endParaRPr lang="en-US" altLang="zh-CN" sz="2400" dirty="0" smtClean="0"/>
                    </a:p>
                    <a:p>
                      <a:pPr>
                        <a:lnSpc>
                          <a:spcPct val="90000"/>
                        </a:lnSpc>
                      </a:pPr>
                      <a:r>
                        <a:rPr lang="en-US" altLang="zh-CN" sz="2400" dirty="0" smtClean="0"/>
                        <a:t># </a:t>
                      </a:r>
                      <a:r>
                        <a:rPr lang="zh-CN" altLang="en-US" sz="2400" dirty="0" smtClean="0"/>
                        <a:t>将文件夹名改为</a:t>
                      </a:r>
                      <a:r>
                        <a:rPr lang="en-US" altLang="zh-CN" sz="2400" dirty="0" err="1" smtClean="0"/>
                        <a:t>hadoop</a:t>
                      </a:r>
                      <a:endParaRPr lang="en-US" altLang="zh-CN" sz="2400" dirty="0" smtClean="0"/>
                    </a:p>
                    <a:p>
                      <a:pPr>
                        <a:lnSpc>
                          <a:spcPct val="90000"/>
                        </a:lnSpc>
                      </a:pPr>
                      <a:r>
                        <a:rPr lang="en-US" altLang="zh-CN" sz="2400" dirty="0" smtClean="0"/>
                        <a:t>$</a:t>
                      </a:r>
                      <a:r>
                        <a:rPr lang="en-US" altLang="zh-CN" sz="2400" dirty="0" err="1" smtClean="0"/>
                        <a:t>sudo</a:t>
                      </a:r>
                      <a:r>
                        <a:rPr lang="en-US" altLang="zh-CN" sz="2400" dirty="0" smtClean="0"/>
                        <a:t> </a:t>
                      </a:r>
                      <a:r>
                        <a:rPr lang="en-US" altLang="zh-CN" sz="2400" dirty="0" err="1" smtClean="0"/>
                        <a:t>chown</a:t>
                      </a:r>
                      <a:r>
                        <a:rPr lang="en-US" altLang="zh-CN" sz="2400" dirty="0" smtClean="0"/>
                        <a:t> -R </a:t>
                      </a:r>
                      <a:r>
                        <a:rPr lang="en-US" altLang="zh-CN" sz="2400" dirty="0" err="1" smtClean="0"/>
                        <a:t>hadoop:hadoop</a:t>
                      </a:r>
                      <a:r>
                        <a:rPr lang="en-US" altLang="zh-CN" sz="2400" dirty="0" smtClean="0"/>
                        <a:t> ./</a:t>
                      </a:r>
                      <a:r>
                        <a:rPr lang="en-US" altLang="zh-CN" sz="2400" dirty="0" err="1" smtClean="0"/>
                        <a:t>hadoop</a:t>
                      </a:r>
                      <a:r>
                        <a:rPr lang="en-US" altLang="zh-CN" sz="2400" dirty="0" smtClean="0"/>
                        <a:t>        </a:t>
                      </a:r>
                      <a:endParaRPr lang="en-US" altLang="zh-CN" sz="2400" dirty="0" smtClean="0"/>
                    </a:p>
                    <a:p>
                      <a:pPr>
                        <a:lnSpc>
                          <a:spcPct val="90000"/>
                        </a:lnSpc>
                      </a:pPr>
                      <a:r>
                        <a:rPr lang="en-US" altLang="zh-CN" sz="2400" dirty="0" smtClean="0"/>
                        <a:t># </a:t>
                      </a:r>
                      <a:r>
                        <a:rPr lang="zh-CN" altLang="en-US" sz="2400" dirty="0" smtClean="0"/>
                        <a:t>修改文件权限</a:t>
                      </a:r>
                      <a:endParaRPr lang="zh-CN" altLang="en-US" sz="2400" dirty="0" smtClean="0"/>
                    </a:p>
                  </a:txBody>
                  <a:tcPr/>
                </a:tc>
              </a:tr>
            </a:tbl>
          </a:graphicData>
        </a:graphic>
      </p:graphicFrame>
      <p:sp>
        <p:nvSpPr>
          <p:cNvPr id="37897" name="矩形 5"/>
          <p:cNvSpPr/>
          <p:nvPr/>
        </p:nvSpPr>
        <p:spPr>
          <a:xfrm>
            <a:off x="268288" y="4029075"/>
            <a:ext cx="8723312" cy="829945"/>
          </a:xfrm>
          <a:prstGeom prst="rect">
            <a:avLst/>
          </a:prstGeom>
          <a:noFill/>
          <a:ln w="9525">
            <a:noFill/>
          </a:ln>
        </p:spPr>
        <p:txBody>
          <a:bodyPr wrap="square" anchor="t" anchorCtr="0">
            <a:spAutoFit/>
          </a:bodyPr>
          <a:p>
            <a:pPr algn="just"/>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Hadoop </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解压后即可使用。</a:t>
            </a:r>
            <a:r>
              <a:rPr lang="zh-CN" altLang="en-US" sz="2400" b="1" dirty="0">
                <a:latin typeface="Arial" panose="020B0604020202020204" pitchFamily="34" charset="0"/>
                <a:ea typeface="宋体" panose="02010600030101010101" pitchFamily="2" charset="-122"/>
              </a:rPr>
              <a:t>输入如下命令来检查 </a:t>
            </a:r>
            <a:r>
              <a:rPr lang="en-US" altLang="zh-CN" sz="2400" b="1" dirty="0">
                <a:latin typeface="Arial" panose="020B0604020202020204" pitchFamily="34" charset="0"/>
                <a:ea typeface="宋体" panose="02010600030101010101" pitchFamily="2" charset="-122"/>
              </a:rPr>
              <a:t>Hadoop </a:t>
            </a:r>
            <a:r>
              <a:rPr lang="zh-CN" altLang="en-US" sz="2400" b="1" dirty="0">
                <a:latin typeface="Arial" panose="020B0604020202020204" pitchFamily="34" charset="0"/>
                <a:ea typeface="宋体" panose="02010600030101010101" pitchFamily="2" charset="-122"/>
              </a:rPr>
              <a:t>是否可用，成功则会显示 </a:t>
            </a:r>
            <a:r>
              <a:rPr lang="en-US" altLang="zh-CN" sz="2400" b="1" dirty="0">
                <a:latin typeface="Arial" panose="020B0604020202020204" pitchFamily="34" charset="0"/>
                <a:ea typeface="宋体" panose="02010600030101010101" pitchFamily="2" charset="-122"/>
              </a:rPr>
              <a:t>Hadoop </a:t>
            </a:r>
            <a:r>
              <a:rPr lang="zh-CN" altLang="en-US" sz="2400" b="1" dirty="0">
                <a:latin typeface="Arial" panose="020B0604020202020204" pitchFamily="34" charset="0"/>
                <a:ea typeface="宋体" panose="02010600030101010101" pitchFamily="2" charset="-122"/>
              </a:rPr>
              <a:t>版本信息：</a:t>
            </a:r>
            <a:endParaRPr lang="zh-CN" altLang="en-US" sz="2400" b="1" dirty="0">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nvGraphicFramePr>
        <p:xfrm>
          <a:off x="304800" y="4867275"/>
          <a:ext cx="8686800" cy="822960"/>
        </p:xfrm>
        <a:graphic>
          <a:graphicData uri="http://schemas.openxmlformats.org/drawingml/2006/table">
            <a:tbl>
              <a:tblPr firstRow="1" bandRow="1">
                <a:tableStyleId>{00A15C55-8517-42AA-B614-E9B94910E393}</a:tableStyleId>
              </a:tblPr>
              <a:tblGrid>
                <a:gridCol w="8686800"/>
              </a:tblGrid>
              <a:tr h="822960">
                <a:tc>
                  <a:txBody>
                    <a:bodyPr/>
                    <a:lstStyle/>
                    <a:p>
                      <a:r>
                        <a:rPr lang="en-US" altLang="zh-CN" sz="2400" dirty="0" smtClean="0"/>
                        <a:t>$ </a:t>
                      </a:r>
                      <a:r>
                        <a:rPr lang="en-US" altLang="zh-CN" sz="2400" dirty="0" err="1" smtClean="0"/>
                        <a:t>cd</a:t>
                      </a:r>
                      <a:r>
                        <a:rPr lang="en-US" altLang="zh-CN" sz="2400" dirty="0" smtClean="0"/>
                        <a:t> /</a:t>
                      </a:r>
                      <a:r>
                        <a:rPr lang="en-US" altLang="zh-CN" sz="2400" dirty="0" err="1" smtClean="0"/>
                        <a:t>usr</a:t>
                      </a:r>
                      <a:r>
                        <a:rPr lang="en-US" altLang="zh-CN" sz="2400" dirty="0" smtClean="0"/>
                        <a:t>/local/</a:t>
                      </a:r>
                      <a:r>
                        <a:rPr lang="en-US" altLang="zh-CN" sz="2400" dirty="0" err="1" smtClean="0"/>
                        <a:t>hadoop</a:t>
                      </a:r>
                      <a:endParaRPr lang="en-US" altLang="zh-CN" sz="2400" dirty="0" smtClean="0"/>
                    </a:p>
                    <a:p>
                      <a:r>
                        <a:rPr lang="en-US" altLang="zh-CN" sz="2400" dirty="0" smtClean="0"/>
                        <a:t>$./bin/</a:t>
                      </a:r>
                      <a:r>
                        <a:rPr lang="en-US" altLang="zh-CN" sz="2400" dirty="0" err="1" smtClean="0"/>
                        <a:t>hadoop</a:t>
                      </a:r>
                      <a:r>
                        <a:rPr lang="en-US" altLang="zh-CN" sz="2400" dirty="0" smtClean="0"/>
                        <a:t> version</a:t>
                      </a:r>
                      <a:endParaRPr lang="en-US" altLang="zh-CN" sz="2400" dirty="0" smtClean="0"/>
                    </a:p>
                  </a:txBody>
                  <a:tcPr/>
                </a:tc>
              </a:tr>
            </a:tbl>
          </a:graphicData>
        </a:graphic>
      </p:graphicFrame>
      <p:sp>
        <p:nvSpPr>
          <p:cNvPr id="37904" name="矩形 7"/>
          <p:cNvSpPr/>
          <p:nvPr/>
        </p:nvSpPr>
        <p:spPr>
          <a:xfrm>
            <a:off x="304165" y="5631180"/>
            <a:ext cx="8458835" cy="977265"/>
          </a:xfrm>
          <a:prstGeom prst="rect">
            <a:avLst/>
          </a:prstGeom>
          <a:noFill/>
          <a:ln w="9525">
            <a:noFill/>
          </a:ln>
        </p:spPr>
        <p:txBody>
          <a:bodyPr wrap="square" anchor="t" anchorCtr="0">
            <a:spAutoFit/>
          </a:bodyPr>
          <a:p>
            <a:pPr algn="just">
              <a:lnSpc>
                <a:spcPct val="120000"/>
              </a:lnSpc>
            </a:pP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Hadoop </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默认模式为非分布式模式（本地模式）</a:t>
            </a:r>
            <a:r>
              <a:rPr lang="zh-CN" altLang="en-US" sz="2400" b="1" dirty="0">
                <a:latin typeface="Arial" panose="020B0604020202020204" pitchFamily="34" charset="0"/>
                <a:ea typeface="宋体" panose="02010600030101010101" pitchFamily="2" charset="-122"/>
              </a:rPr>
              <a:t>，无需进行其他配置即可运行。</a:t>
            </a:r>
            <a:endParaRPr lang="zh-CN" altLang="en-US" sz="2400" b="1" dirty="0">
              <a:latin typeface="Arial" panose="020B0604020202020204" pitchFamily="34"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a:spLocks noGrp="1"/>
          </p:cNvSpPr>
          <p:nvPr>
            <p:ph type="title"/>
          </p:nvPr>
        </p:nvSpPr>
        <p:spPr/>
        <p:txBody>
          <a:bodyPr vert="horz" wrap="square" lIns="91440" tIns="45720" rIns="91440" bIns="45720" anchor="ctr" anchorCtr="0"/>
          <a:p>
            <a:r>
              <a:rPr lang="zh-CN" altLang="zh-CN" b="1" dirty="0"/>
              <a:t>伪分布式安装</a:t>
            </a:r>
            <a:r>
              <a:rPr lang="zh-CN" altLang="en-US" b="1" dirty="0"/>
              <a:t>配置</a:t>
            </a:r>
            <a:endParaRPr lang="zh-CN" altLang="en-US" b="1" dirty="0"/>
          </a:p>
        </p:txBody>
      </p:sp>
      <p:sp>
        <p:nvSpPr>
          <p:cNvPr id="38914" name="矩形 4"/>
          <p:cNvSpPr/>
          <p:nvPr/>
        </p:nvSpPr>
        <p:spPr>
          <a:xfrm>
            <a:off x="293688" y="1195388"/>
            <a:ext cx="8558212" cy="4815840"/>
          </a:xfrm>
          <a:prstGeom prst="rect">
            <a:avLst/>
          </a:prstGeom>
          <a:noFill/>
          <a:ln w="9525">
            <a:noFill/>
          </a:ln>
        </p:spPr>
        <p:txBody>
          <a:bodyPr wrap="square" anchor="t" anchorCtr="0">
            <a:spAutoFit/>
          </a:bodyPr>
          <a:p>
            <a:pPr marL="342900" indent="-342900" algn="just">
              <a:lnSpc>
                <a:spcPct val="160000"/>
              </a:lnSpc>
              <a:buFont typeface="Wingdings" panose="05000000000000000000" charset="0"/>
              <a:buChar char="l"/>
            </a:pPr>
            <a:r>
              <a:rPr lang="en-US" altLang="zh-CN" sz="2400" b="1" dirty="0">
                <a:latin typeface="Arial" panose="020B0604020202020204" pitchFamily="34" charset="0"/>
                <a:ea typeface="宋体" panose="02010600030101010101" pitchFamily="2" charset="-122"/>
              </a:rPr>
              <a:t>Hadoop </a:t>
            </a:r>
            <a:r>
              <a:rPr lang="zh-CN" altLang="en-US" sz="2400" b="1" dirty="0">
                <a:latin typeface="Arial" panose="020B0604020202020204" pitchFamily="34" charset="0"/>
                <a:ea typeface="宋体" panose="02010600030101010101" pitchFamily="2" charset="-122"/>
              </a:rPr>
              <a:t>可以在</a:t>
            </a:r>
            <a:r>
              <a:rPr lang="zh-CN" altLang="en-US" sz="2400" b="1" dirty="0">
                <a:solidFill>
                  <a:srgbClr val="FF0000"/>
                </a:solidFill>
                <a:latin typeface="微软雅黑" panose="020B0503020204020204" charset="-122"/>
                <a:ea typeface="微软雅黑" panose="020B0503020204020204" charset="-122"/>
              </a:rPr>
              <a:t>单节点</a:t>
            </a:r>
            <a:r>
              <a:rPr lang="zh-CN" altLang="en-US" sz="2400" b="1" dirty="0">
                <a:latin typeface="Arial" panose="020B0604020202020204" pitchFamily="34" charset="0"/>
                <a:ea typeface="宋体" panose="02010600030101010101" pitchFamily="2" charset="-122"/>
              </a:rPr>
              <a:t>上以</a:t>
            </a:r>
            <a:r>
              <a:rPr lang="zh-CN" altLang="en-US" sz="2400" b="1" dirty="0">
                <a:solidFill>
                  <a:srgbClr val="FF0000"/>
                </a:solidFill>
                <a:latin typeface="微软雅黑" panose="020B0503020204020204" charset="-122"/>
                <a:ea typeface="微软雅黑" panose="020B0503020204020204" charset="-122"/>
              </a:rPr>
              <a:t>伪分布式</a:t>
            </a:r>
            <a:r>
              <a:rPr lang="zh-CN" altLang="en-US" sz="2400" b="1" dirty="0">
                <a:latin typeface="Arial" panose="020B0604020202020204" pitchFamily="34" charset="0"/>
                <a:ea typeface="宋体" panose="02010600030101010101" pitchFamily="2" charset="-122"/>
              </a:rPr>
              <a:t>的方式运行，</a:t>
            </a:r>
            <a:r>
              <a:rPr lang="en-US" altLang="zh-CN" sz="2400" b="1" dirty="0">
                <a:latin typeface="Arial" panose="020B0604020202020204" pitchFamily="34" charset="0"/>
                <a:ea typeface="宋体" panose="02010600030101010101" pitchFamily="2" charset="-122"/>
              </a:rPr>
              <a:t>Hadoop </a:t>
            </a:r>
            <a:r>
              <a:rPr lang="zh-CN" altLang="en-US" sz="2400" b="1" dirty="0">
                <a:latin typeface="Arial" panose="020B0604020202020204" pitchFamily="34" charset="0"/>
                <a:ea typeface="宋体" panose="02010600030101010101" pitchFamily="2" charset="-122"/>
              </a:rPr>
              <a:t>进程以分离的 </a:t>
            </a:r>
            <a:r>
              <a:rPr lang="en-US" altLang="zh-CN" sz="2400" b="1" dirty="0">
                <a:latin typeface="Arial" panose="020B0604020202020204" pitchFamily="34" charset="0"/>
                <a:ea typeface="宋体" panose="02010600030101010101" pitchFamily="2" charset="-122"/>
              </a:rPr>
              <a:t>Java </a:t>
            </a:r>
            <a:r>
              <a:rPr lang="zh-CN" altLang="en-US" sz="2400" b="1" dirty="0">
                <a:latin typeface="Arial" panose="020B0604020202020204" pitchFamily="34" charset="0"/>
                <a:ea typeface="宋体" panose="02010600030101010101" pitchFamily="2" charset="-122"/>
              </a:rPr>
              <a:t>进程来运行，节点既作为 </a:t>
            </a:r>
            <a:r>
              <a:rPr lang="en-US" altLang="zh-CN" sz="2400" b="1" dirty="0">
                <a:latin typeface="Arial" panose="020B0604020202020204" pitchFamily="34" charset="0"/>
                <a:ea typeface="宋体" panose="02010600030101010101" pitchFamily="2" charset="-122"/>
              </a:rPr>
              <a:t>NameNode </a:t>
            </a:r>
            <a:r>
              <a:rPr lang="zh-CN" altLang="en-US" sz="2400" b="1" dirty="0">
                <a:latin typeface="Arial" panose="020B0604020202020204" pitchFamily="34" charset="0"/>
                <a:ea typeface="宋体" panose="02010600030101010101" pitchFamily="2" charset="-122"/>
              </a:rPr>
              <a:t>也作为 </a:t>
            </a:r>
            <a:r>
              <a:rPr lang="en-US" altLang="zh-CN" sz="2400" b="1" dirty="0">
                <a:latin typeface="Arial" panose="020B0604020202020204" pitchFamily="34" charset="0"/>
                <a:ea typeface="宋体" panose="02010600030101010101" pitchFamily="2" charset="-122"/>
              </a:rPr>
              <a:t>DataNode</a:t>
            </a:r>
            <a:r>
              <a:rPr lang="zh-CN" altLang="en-US" sz="2400" b="1" dirty="0">
                <a:latin typeface="Arial" panose="020B0604020202020204" pitchFamily="34" charset="0"/>
                <a:ea typeface="宋体" panose="02010600030101010101" pitchFamily="2" charset="-122"/>
              </a:rPr>
              <a:t>，同时，读取的是 </a:t>
            </a:r>
            <a:r>
              <a:rPr lang="en-US" altLang="zh-CN" sz="2400" b="1" dirty="0">
                <a:latin typeface="Arial" panose="020B0604020202020204" pitchFamily="34" charset="0"/>
                <a:ea typeface="宋体" panose="02010600030101010101" pitchFamily="2" charset="-122"/>
              </a:rPr>
              <a:t>HDFS </a:t>
            </a:r>
            <a:r>
              <a:rPr lang="zh-CN" altLang="en-US" sz="2400" b="1" dirty="0">
                <a:latin typeface="Arial" panose="020B0604020202020204" pitchFamily="34" charset="0"/>
                <a:ea typeface="宋体" panose="02010600030101010101" pitchFamily="2" charset="-122"/>
              </a:rPr>
              <a:t>中的文件。</a:t>
            </a:r>
            <a:endParaRPr lang="en-US" altLang="zh-CN" sz="2400" b="1" dirty="0">
              <a:latin typeface="Arial" panose="020B0604020202020204" pitchFamily="34" charset="0"/>
              <a:ea typeface="宋体" panose="02010600030101010101" pitchFamily="2" charset="-122"/>
            </a:endParaRPr>
          </a:p>
          <a:p>
            <a:pPr marL="342900" indent="-342900" algn="just">
              <a:lnSpc>
                <a:spcPct val="160000"/>
              </a:lnSpc>
              <a:buFont typeface="Wingdings" panose="05000000000000000000" charset="0"/>
              <a:buChar char="l"/>
            </a:pPr>
            <a:r>
              <a:rPr lang="en-US" altLang="zh-CN" sz="2400" b="1" dirty="0">
                <a:latin typeface="Arial" panose="020B0604020202020204" pitchFamily="34" charset="0"/>
                <a:ea typeface="宋体" panose="02010600030101010101" pitchFamily="2" charset="-122"/>
              </a:rPr>
              <a:t>Hadoop </a:t>
            </a:r>
            <a:r>
              <a:rPr lang="zh-CN" altLang="en-US" sz="2400" b="1" dirty="0">
                <a:latin typeface="Arial" panose="020B0604020202020204" pitchFamily="34" charset="0"/>
                <a:ea typeface="宋体" panose="02010600030101010101" pitchFamily="2" charset="-122"/>
              </a:rPr>
              <a:t>的</a:t>
            </a:r>
            <a:r>
              <a:rPr lang="zh-CN" altLang="en-US" sz="2400" b="1" dirty="0">
                <a:solidFill>
                  <a:srgbClr val="FF0000"/>
                </a:solidFill>
                <a:latin typeface="Arial" panose="020B0604020202020204" pitchFamily="34" charset="0"/>
                <a:ea typeface="宋体" panose="02010600030101010101" pitchFamily="2" charset="-122"/>
              </a:rPr>
              <a:t>配置文件位于</a:t>
            </a:r>
            <a:r>
              <a:rPr lang="zh-CN" altLang="en-US" sz="2400" b="1" dirty="0">
                <a:latin typeface="Arial" panose="020B0604020202020204" pitchFamily="34" charset="0"/>
                <a:ea typeface="宋体" panose="02010600030101010101" pitchFamily="2" charset="-122"/>
              </a:rPr>
              <a:t> </a:t>
            </a:r>
            <a:r>
              <a:rPr lang="en-US" altLang="zh-CN" sz="2400" b="1" dirty="0">
                <a:solidFill>
                  <a:srgbClr val="FF0000"/>
                </a:solidFill>
                <a:latin typeface="Arial" panose="020B0604020202020204" pitchFamily="34" charset="0"/>
                <a:ea typeface="宋体" panose="02010600030101010101" pitchFamily="2" charset="-122"/>
              </a:rPr>
              <a:t>/usr/local/hadoop/etc/hadoop/</a:t>
            </a:r>
            <a:r>
              <a:rPr lang="en-US" altLang="zh-CN" sz="2400" b="1" dirty="0">
                <a:latin typeface="Arial" panose="020B0604020202020204" pitchFamily="34" charset="0"/>
                <a:ea typeface="宋体" panose="02010600030101010101" pitchFamily="2" charset="-122"/>
              </a:rPr>
              <a:t> </a:t>
            </a:r>
            <a:r>
              <a:rPr lang="zh-CN" altLang="en-US" sz="2400" b="1" dirty="0">
                <a:latin typeface="Arial" panose="020B0604020202020204" pitchFamily="34" charset="0"/>
                <a:ea typeface="宋体" panose="02010600030101010101" pitchFamily="2" charset="-122"/>
              </a:rPr>
              <a:t>中，</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伪分布式需要修改</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2</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个配置文件 </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core-site.xml </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和 </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hdfs-site.xml </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a:t>
            </a:r>
            <a:endParaRPr lang="en-US" altLang="zh-CN" sz="2400" b="1" dirty="0">
              <a:latin typeface="Arial" panose="020B0604020202020204" pitchFamily="34" charset="0"/>
              <a:ea typeface="宋体" panose="02010600030101010101" pitchFamily="2" charset="-122"/>
            </a:endParaRPr>
          </a:p>
          <a:p>
            <a:pPr marL="342900" indent="-342900" algn="just">
              <a:lnSpc>
                <a:spcPct val="160000"/>
              </a:lnSpc>
              <a:buFont typeface="Wingdings" panose="05000000000000000000" charset="0"/>
              <a:buChar char="l"/>
            </a:pPr>
            <a:r>
              <a:rPr lang="en-US" altLang="zh-CN" sz="2400" b="1" dirty="0">
                <a:latin typeface="Arial" panose="020B0604020202020204" pitchFamily="34" charset="0"/>
                <a:ea typeface="宋体" panose="02010600030101010101" pitchFamily="2" charset="-122"/>
              </a:rPr>
              <a:t>Hadoop</a:t>
            </a:r>
            <a:r>
              <a:rPr lang="zh-CN" altLang="en-US" sz="2400" b="1" dirty="0">
                <a:latin typeface="Arial" panose="020B0604020202020204" pitchFamily="34" charset="0"/>
                <a:ea typeface="宋体" panose="02010600030101010101" pitchFamily="2" charset="-122"/>
              </a:rPr>
              <a:t>的配置文件是 </a:t>
            </a:r>
            <a:r>
              <a:rPr lang="en-US" altLang="zh-CN" sz="2400" b="1" dirty="0">
                <a:latin typeface="Arial" panose="020B0604020202020204" pitchFamily="34" charset="0"/>
                <a:ea typeface="宋体" panose="02010600030101010101" pitchFamily="2" charset="-122"/>
              </a:rPr>
              <a:t>xml </a:t>
            </a:r>
            <a:r>
              <a:rPr lang="zh-CN" altLang="en-US" sz="2400" b="1" dirty="0">
                <a:latin typeface="Arial" panose="020B0604020202020204" pitchFamily="34" charset="0"/>
                <a:ea typeface="宋体" panose="02010600030101010101" pitchFamily="2" charset="-122"/>
              </a:rPr>
              <a:t>格式，每个配置以声明 </a:t>
            </a:r>
            <a:r>
              <a:rPr lang="en-US" altLang="zh-CN" sz="2400" b="1" dirty="0">
                <a:latin typeface="Arial" panose="020B0604020202020204" pitchFamily="34" charset="0"/>
                <a:ea typeface="宋体" panose="02010600030101010101" pitchFamily="2" charset="-122"/>
              </a:rPr>
              <a:t>property </a:t>
            </a:r>
            <a:r>
              <a:rPr lang="zh-CN" altLang="en-US" sz="2400" b="1" dirty="0">
                <a:latin typeface="Arial" panose="020B0604020202020204" pitchFamily="34" charset="0"/>
                <a:ea typeface="宋体" panose="02010600030101010101" pitchFamily="2" charset="-122"/>
              </a:rPr>
              <a:t>的 </a:t>
            </a:r>
            <a:r>
              <a:rPr lang="en-US" altLang="zh-CN" sz="2400" b="1" dirty="0">
                <a:latin typeface="Arial" panose="020B0604020202020204" pitchFamily="34" charset="0"/>
                <a:ea typeface="宋体" panose="02010600030101010101" pitchFamily="2" charset="-122"/>
              </a:rPr>
              <a:t>name </a:t>
            </a:r>
            <a:r>
              <a:rPr lang="zh-CN" altLang="en-US" sz="2400" b="1" dirty="0">
                <a:latin typeface="Arial" panose="020B0604020202020204" pitchFamily="34" charset="0"/>
                <a:ea typeface="宋体" panose="02010600030101010101" pitchFamily="2" charset="-122"/>
              </a:rPr>
              <a:t>和 </a:t>
            </a:r>
            <a:r>
              <a:rPr lang="en-US" altLang="zh-CN" sz="2400" b="1" dirty="0">
                <a:latin typeface="Arial" panose="020B0604020202020204" pitchFamily="34" charset="0"/>
                <a:ea typeface="宋体" panose="02010600030101010101" pitchFamily="2" charset="-122"/>
              </a:rPr>
              <a:t>value </a:t>
            </a:r>
            <a:r>
              <a:rPr lang="zh-CN" altLang="en-US" sz="2400" b="1" dirty="0">
                <a:latin typeface="Arial" panose="020B0604020202020204" pitchFamily="34" charset="0"/>
                <a:ea typeface="宋体" panose="02010600030101010101" pitchFamily="2" charset="-122"/>
              </a:rPr>
              <a:t>的方式来实现。</a:t>
            </a:r>
            <a:endParaRPr lang="zh-CN" altLang="en-US" sz="2400" b="1" dirty="0">
              <a:latin typeface="Arial" panose="020B0604020202020204" pitchFamily="34"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p:cNvSpPr>
          <p:nvPr>
            <p:ph type="title"/>
          </p:nvPr>
        </p:nvSpPr>
        <p:spPr/>
        <p:txBody>
          <a:bodyPr vert="horz" wrap="square" lIns="91440" tIns="45720" rIns="91440" bIns="45720" anchor="ctr" anchorCtr="0"/>
          <a:p>
            <a:r>
              <a:rPr lang="zh-CN" altLang="zh-CN" b="1" dirty="0"/>
              <a:t>伪分布式安装</a:t>
            </a:r>
            <a:r>
              <a:rPr lang="zh-CN" altLang="en-US" b="1" dirty="0"/>
              <a:t>配置</a:t>
            </a:r>
            <a:endParaRPr lang="zh-CN" altLang="en-US" b="1" dirty="0"/>
          </a:p>
        </p:txBody>
      </p:sp>
      <p:sp>
        <p:nvSpPr>
          <p:cNvPr id="37890" name="TextBox 4"/>
          <p:cNvSpPr txBox="1"/>
          <p:nvPr/>
        </p:nvSpPr>
        <p:spPr>
          <a:xfrm>
            <a:off x="228600" y="1219200"/>
            <a:ext cx="8763000" cy="5169535"/>
          </a:xfrm>
          <a:prstGeom prst="rect">
            <a:avLst/>
          </a:prstGeom>
          <a:noFill/>
          <a:ln w="9525">
            <a:noFill/>
          </a:ln>
        </p:spPr>
        <p:txBody>
          <a:bodyPr anchor="t">
            <a:spAutoFit/>
          </a:bodyPr>
          <a:p>
            <a:pPr algn="just">
              <a:lnSpc>
                <a:spcPct val="150000"/>
              </a:lnSpc>
            </a:pPr>
            <a:r>
              <a:rPr lang="zh-CN" altLang="en-US" sz="2800" b="1" noProof="1" dirty="0">
                <a:solidFill>
                  <a:srgbClr val="FF0000"/>
                </a:solidFill>
                <a:latin typeface="微软雅黑" panose="020B0503020204020204" charset="-122"/>
                <a:ea typeface="微软雅黑" panose="020B0503020204020204" charset="-122"/>
                <a:cs typeface="+mn-cs"/>
              </a:rPr>
              <a:t>实验步骤：</a:t>
            </a:r>
            <a:endParaRPr lang="en-US" altLang="zh-CN" sz="2800" b="1" noProof="1" dirty="0">
              <a:solidFill>
                <a:schemeClr val="accent2"/>
              </a:solidFill>
              <a:latin typeface="黑体" panose="02010609060101010101" pitchFamily="49" charset="-122"/>
              <a:ea typeface="黑体" panose="02010609060101010101" pitchFamily="49" charset="-122"/>
            </a:endParaRPr>
          </a:p>
          <a:p>
            <a:pPr marL="342900" indent="-342900" algn="just">
              <a:lnSpc>
                <a:spcPct val="200000"/>
              </a:lnSpc>
              <a:buFont typeface="Wingdings" panose="05000000000000000000" charset="0"/>
              <a:buChar char="Ø"/>
            </a:pPr>
            <a:r>
              <a:rPr lang="zh-CN" altLang="en-US" sz="2400" b="1" noProof="1" dirty="0">
                <a:latin typeface="Arial" panose="020B0604020202020204" pitchFamily="34" charset="0"/>
                <a:ea typeface="宋体" panose="02010600030101010101" pitchFamily="2" charset="-122"/>
                <a:cs typeface="+mn-cs"/>
              </a:rPr>
              <a:t>修改配置文件：</a:t>
            </a:r>
            <a:r>
              <a:rPr lang="en-US" altLang="zh-CN" sz="2400" b="1" noProof="1" dirty="0">
                <a:latin typeface="Arial" panose="020B0604020202020204" pitchFamily="34" charset="0"/>
                <a:ea typeface="宋体" panose="02010600030101010101" pitchFamily="2" charset="-122"/>
                <a:cs typeface="+mn-cs"/>
              </a:rPr>
              <a:t>core-site.xml</a:t>
            </a:r>
            <a:r>
              <a:rPr lang="zh-CN" altLang="en-US" sz="2400" b="1" noProof="1" dirty="0">
                <a:latin typeface="Arial" panose="020B0604020202020204" pitchFamily="34" charset="0"/>
                <a:ea typeface="宋体" panose="02010600030101010101" pitchFamily="2" charset="-122"/>
                <a:cs typeface="+mn-cs"/>
              </a:rPr>
              <a:t>，</a:t>
            </a:r>
            <a:r>
              <a:rPr lang="en-US" altLang="zh-CN" sz="2400" b="1" noProof="1" dirty="0">
                <a:latin typeface="Arial" panose="020B0604020202020204" pitchFamily="34" charset="0"/>
                <a:ea typeface="宋体" panose="02010600030101010101" pitchFamily="2" charset="-122"/>
                <a:cs typeface="+mn-cs"/>
              </a:rPr>
              <a:t>hdfs-site.xml</a:t>
            </a:r>
            <a:r>
              <a:rPr lang="zh-CN" altLang="en-US" sz="2400" b="1" noProof="1" dirty="0">
                <a:latin typeface="Arial" panose="020B0604020202020204" pitchFamily="34" charset="0"/>
                <a:ea typeface="宋体" panose="02010600030101010101" pitchFamily="2" charset="-122"/>
                <a:cs typeface="+mn-cs"/>
              </a:rPr>
              <a:t>，</a:t>
            </a:r>
            <a:r>
              <a:rPr lang="en-US" altLang="zh-CN" sz="2400" b="1" noProof="1" dirty="0">
                <a:latin typeface="Arial" panose="020B0604020202020204" pitchFamily="34" charset="0"/>
                <a:ea typeface="宋体" panose="02010600030101010101" pitchFamily="2" charset="-122"/>
                <a:cs typeface="+mn-cs"/>
              </a:rPr>
              <a:t>mapred-site.xml</a:t>
            </a:r>
            <a:r>
              <a:rPr lang="zh-CN" altLang="en-US" sz="2400" b="1" noProof="1" dirty="0">
                <a:latin typeface="Arial" panose="020B0604020202020204" pitchFamily="34" charset="0"/>
                <a:ea typeface="宋体" panose="02010600030101010101" pitchFamily="2" charset="-122"/>
                <a:cs typeface="+mn-cs"/>
              </a:rPr>
              <a:t>；</a:t>
            </a:r>
            <a:endParaRPr lang="en-US" altLang="zh-CN" sz="2400" b="1" noProof="1" dirty="0">
              <a:latin typeface="Arial" panose="020B0604020202020204" pitchFamily="34" charset="0"/>
              <a:ea typeface="宋体" panose="02010600030101010101" pitchFamily="2" charset="-122"/>
            </a:endParaRPr>
          </a:p>
          <a:p>
            <a:pPr marL="342900" indent="-342900" algn="just">
              <a:lnSpc>
                <a:spcPct val="200000"/>
              </a:lnSpc>
              <a:buFont typeface="Wingdings" panose="05000000000000000000" charset="0"/>
              <a:buChar char="Ø"/>
            </a:pPr>
            <a:r>
              <a:rPr lang="zh-CN" altLang="en-US" sz="2400" b="1" noProof="1" dirty="0">
                <a:latin typeface="Arial" panose="020B0604020202020204" pitchFamily="34" charset="0"/>
                <a:ea typeface="宋体" panose="02010600030101010101" pitchFamily="2" charset="-122"/>
                <a:cs typeface="+mn-cs"/>
              </a:rPr>
              <a:t>初始化文件系统：</a:t>
            </a:r>
            <a:r>
              <a:rPr lang="en-US" altLang="zh-CN" sz="2400" b="1" noProof="1" dirty="0">
                <a:latin typeface="Arial" panose="020B0604020202020204" pitchFamily="34" charset="0"/>
                <a:ea typeface="宋体" panose="02010600030101010101" pitchFamily="2" charset="-122"/>
                <a:cs typeface="+mn-cs"/>
              </a:rPr>
              <a:t>hadoop namenode -format</a:t>
            </a:r>
            <a:r>
              <a:rPr lang="zh-CN" altLang="en-US" sz="2400" b="1" noProof="1" dirty="0">
                <a:latin typeface="Arial" panose="020B0604020202020204" pitchFamily="34" charset="0"/>
                <a:ea typeface="宋体" panose="02010600030101010101" pitchFamily="2" charset="-122"/>
                <a:cs typeface="+mn-cs"/>
              </a:rPr>
              <a:t>；</a:t>
            </a:r>
            <a:endParaRPr lang="en-US" altLang="zh-CN" sz="2400" b="1" noProof="1" dirty="0">
              <a:latin typeface="Arial" panose="020B0604020202020204" pitchFamily="34" charset="0"/>
              <a:ea typeface="宋体" panose="02010600030101010101" pitchFamily="2" charset="-122"/>
            </a:endParaRPr>
          </a:p>
          <a:p>
            <a:pPr marL="342900" indent="-342900" algn="just">
              <a:lnSpc>
                <a:spcPct val="200000"/>
              </a:lnSpc>
              <a:buFont typeface="Wingdings" panose="05000000000000000000" charset="0"/>
              <a:buChar char="Ø"/>
            </a:pPr>
            <a:r>
              <a:rPr lang="zh-CN" altLang="en-US" sz="2400" b="1" noProof="1" dirty="0">
                <a:latin typeface="Arial" panose="020B0604020202020204" pitchFamily="34" charset="0"/>
                <a:ea typeface="宋体" panose="02010600030101010101" pitchFamily="2" charset="-122"/>
                <a:cs typeface="+mn-cs"/>
              </a:rPr>
              <a:t>启动所有进程：</a:t>
            </a:r>
            <a:r>
              <a:rPr lang="en-US" altLang="zh-CN" sz="2400" b="1" noProof="1" dirty="0">
                <a:latin typeface="Arial" panose="020B0604020202020204" pitchFamily="34" charset="0"/>
                <a:ea typeface="宋体" panose="02010600030101010101" pitchFamily="2" charset="-122"/>
                <a:cs typeface="+mn-cs"/>
              </a:rPr>
              <a:t>start-all.sh</a:t>
            </a:r>
            <a:r>
              <a:rPr lang="zh-CN" altLang="en-US" sz="2400" b="1" noProof="1" dirty="0">
                <a:latin typeface="Arial" panose="020B0604020202020204" pitchFamily="34" charset="0"/>
                <a:ea typeface="宋体" panose="02010600030101010101" pitchFamily="2" charset="-122"/>
                <a:cs typeface="+mn-cs"/>
              </a:rPr>
              <a:t>；</a:t>
            </a:r>
            <a:endParaRPr lang="en-US" altLang="zh-CN" sz="2400" b="1" noProof="1" dirty="0">
              <a:latin typeface="Arial" panose="020B0604020202020204" pitchFamily="34" charset="0"/>
              <a:ea typeface="宋体" panose="02010600030101010101" pitchFamily="2" charset="-122"/>
            </a:endParaRPr>
          </a:p>
          <a:p>
            <a:pPr marL="342900" indent="-342900" algn="just">
              <a:lnSpc>
                <a:spcPct val="200000"/>
              </a:lnSpc>
              <a:buFont typeface="Wingdings" panose="05000000000000000000" charset="0"/>
              <a:buChar char="Ø"/>
            </a:pPr>
            <a:r>
              <a:rPr lang="zh-CN" altLang="en-US" sz="2400" b="1" noProof="1" dirty="0">
                <a:latin typeface="Arial" panose="020B0604020202020204" pitchFamily="34" charset="0"/>
                <a:ea typeface="宋体" panose="02010600030101010101" pitchFamily="2" charset="-122"/>
                <a:cs typeface="+mn-cs"/>
              </a:rPr>
              <a:t>访问</a:t>
            </a:r>
            <a:r>
              <a:rPr lang="en-US" altLang="zh-CN" sz="2400" b="1" noProof="1" dirty="0">
                <a:latin typeface="Arial" panose="020B0604020202020204" pitchFamily="34" charset="0"/>
                <a:ea typeface="宋体" panose="02010600030101010101" pitchFamily="2" charset="-122"/>
                <a:cs typeface="+mn-cs"/>
              </a:rPr>
              <a:t>web</a:t>
            </a:r>
            <a:r>
              <a:rPr lang="zh-CN" altLang="en-US" sz="2400" b="1" noProof="1" dirty="0">
                <a:latin typeface="Arial" panose="020B0604020202020204" pitchFamily="34" charset="0"/>
                <a:ea typeface="宋体" panose="02010600030101010101" pitchFamily="2" charset="-122"/>
                <a:cs typeface="+mn-cs"/>
              </a:rPr>
              <a:t>界面，查看</a:t>
            </a:r>
            <a:r>
              <a:rPr lang="en-US" altLang="zh-CN" sz="2400" b="1" noProof="1" dirty="0">
                <a:latin typeface="Arial" panose="020B0604020202020204" pitchFamily="34" charset="0"/>
                <a:ea typeface="宋体" panose="02010600030101010101" pitchFamily="2" charset="-122"/>
                <a:cs typeface="+mn-cs"/>
              </a:rPr>
              <a:t>Hadoop</a:t>
            </a:r>
            <a:r>
              <a:rPr lang="zh-CN" altLang="en-US" sz="2400" b="1" noProof="1" dirty="0">
                <a:latin typeface="Arial" panose="020B0604020202020204" pitchFamily="34" charset="0"/>
                <a:ea typeface="宋体" panose="02010600030101010101" pitchFamily="2" charset="-122"/>
                <a:cs typeface="+mn-cs"/>
              </a:rPr>
              <a:t>信息；</a:t>
            </a:r>
            <a:endParaRPr lang="en-US" altLang="zh-CN" sz="2400" b="1" noProof="1" dirty="0">
              <a:latin typeface="Arial" panose="020B0604020202020204" pitchFamily="34" charset="0"/>
              <a:ea typeface="宋体" panose="02010600030101010101" pitchFamily="2" charset="-122"/>
            </a:endParaRPr>
          </a:p>
          <a:p>
            <a:pPr marL="342900" indent="-342900" algn="just">
              <a:lnSpc>
                <a:spcPct val="200000"/>
              </a:lnSpc>
              <a:buFont typeface="Wingdings" panose="05000000000000000000" charset="0"/>
              <a:buChar char="Ø"/>
            </a:pPr>
            <a:r>
              <a:rPr lang="zh-CN" altLang="en-US" sz="2400" b="1" noProof="1" dirty="0">
                <a:latin typeface="Arial" panose="020B0604020202020204" pitchFamily="34" charset="0"/>
                <a:ea typeface="宋体" panose="02010600030101010101" pitchFamily="2" charset="-122"/>
                <a:cs typeface="+mn-cs"/>
              </a:rPr>
              <a:t>运行实例。</a:t>
            </a:r>
            <a:endParaRPr lang="zh-CN" altLang="en-US" sz="2400" b="1" noProof="1" dirty="0">
              <a:latin typeface="Arial" panose="020B0604020202020204" pitchFamily="34"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0">
          <a:blip/>
        </a:blipFill>
        <a:effectLst/>
      </p:bgPr>
    </p:bg>
    <p:spTree>
      <p:nvGrpSpPr>
        <p:cNvPr id="1" name=""/>
        <p:cNvGrpSpPr/>
        <p:nvPr/>
      </p:nvGrpSpPr>
      <p:grpSpPr/>
      <p:sp>
        <p:nvSpPr>
          <p:cNvPr id="40962" name="标题 2"/>
          <p:cNvSpPr>
            <a:spLocks noGrp="1"/>
          </p:cNvSpPr>
          <p:nvPr>
            <p:ph type="title" idx="10"/>
          </p:nvPr>
        </p:nvSpPr>
        <p:spPr/>
        <p:txBody>
          <a:bodyPr vert="horz" wrap="square" lIns="91440" tIns="45720" rIns="91440" bIns="45720" anchor="ctr" anchorCtr="0"/>
          <a:p>
            <a:r>
              <a:rPr lang="zh-CN" altLang="zh-CN" b="1" dirty="0"/>
              <a:t>伪分布式安装</a:t>
            </a:r>
            <a:r>
              <a:rPr lang="zh-CN" altLang="en-US" b="1" dirty="0"/>
              <a:t>配置</a:t>
            </a:r>
            <a:endParaRPr lang="zh-CN" altLang="en-US" dirty="0"/>
          </a:p>
        </p:txBody>
      </p:sp>
      <p:sp>
        <p:nvSpPr>
          <p:cNvPr id="40963" name="矩形 3"/>
          <p:cNvSpPr/>
          <p:nvPr/>
        </p:nvSpPr>
        <p:spPr>
          <a:xfrm>
            <a:off x="73025" y="1219200"/>
            <a:ext cx="8702675" cy="522288"/>
          </a:xfrm>
          <a:prstGeom prst="rect">
            <a:avLst/>
          </a:prstGeom>
          <a:noFill/>
          <a:ln w="9525">
            <a:noFill/>
          </a:ln>
        </p:spPr>
        <p:txBody>
          <a:bodyPr wrap="square" anchor="t" anchorCtr="0">
            <a:spAutoFit/>
          </a:bodyPr>
          <a:p>
            <a:pPr algn="just"/>
            <a:r>
              <a:rPr lang="zh-CN" altLang="en-US" sz="2800" b="1" dirty="0">
                <a:solidFill>
                  <a:schemeClr val="accent2"/>
                </a:solidFill>
                <a:latin typeface="Times New Roman" panose="02020603050405020304" pitchFamily="18" charset="0"/>
                <a:ea typeface="黑体" panose="02010609060101010101" pitchFamily="49" charset="-122"/>
              </a:rPr>
              <a:t>修改配置文件 </a:t>
            </a:r>
            <a:r>
              <a:rPr lang="en-US" altLang="zh-CN" sz="2800" b="1" dirty="0">
                <a:solidFill>
                  <a:schemeClr val="accent2"/>
                </a:solidFill>
                <a:latin typeface="Times New Roman" panose="02020603050405020304" pitchFamily="18" charset="0"/>
                <a:ea typeface="黑体" panose="02010609060101010101" pitchFamily="49" charset="-122"/>
              </a:rPr>
              <a:t>core-site.xml</a:t>
            </a:r>
            <a:r>
              <a:rPr lang="zh-CN" altLang="en-US" sz="2800" b="1" dirty="0">
                <a:solidFill>
                  <a:schemeClr val="accent2"/>
                </a:solidFill>
                <a:latin typeface="Times New Roman" panose="02020603050405020304" pitchFamily="18" charset="0"/>
                <a:ea typeface="黑体" panose="02010609060101010101" pitchFamily="49" charset="-122"/>
              </a:rPr>
              <a:t>：</a:t>
            </a:r>
            <a:r>
              <a:rPr lang="en-US" altLang="zh-CN" sz="2800" b="1" dirty="0">
                <a:solidFill>
                  <a:schemeClr val="accent2"/>
                </a:solidFill>
                <a:latin typeface="Times New Roman" panose="02020603050405020304" pitchFamily="18" charset="0"/>
                <a:ea typeface="黑体" panose="02010609060101010101" pitchFamily="49" charset="-122"/>
              </a:rPr>
              <a:t> </a:t>
            </a:r>
            <a:endParaRPr lang="en-US" altLang="zh-CN" sz="2800" b="1" dirty="0">
              <a:solidFill>
                <a:schemeClr val="accent2"/>
              </a:solidFill>
              <a:latin typeface="Times New Roman" panose="02020603050405020304" pitchFamily="18" charset="0"/>
              <a:ea typeface="黑体" panose="02010609060101010101" pitchFamily="49" charset="-122"/>
            </a:endParaRPr>
          </a:p>
        </p:txBody>
      </p:sp>
      <p:sp>
        <p:nvSpPr>
          <p:cNvPr id="40964" name="Rectangle 3"/>
          <p:cNvSpPr/>
          <p:nvPr/>
        </p:nvSpPr>
        <p:spPr>
          <a:xfrm>
            <a:off x="533400" y="1782763"/>
            <a:ext cx="8242300" cy="2460625"/>
          </a:xfrm>
          <a:prstGeom prst="rect">
            <a:avLst/>
          </a:prstGeom>
          <a:solidFill>
            <a:srgbClr val="F5F5F5"/>
          </a:solidFill>
          <a:ln w="9525">
            <a:noFill/>
          </a:ln>
        </p:spPr>
        <p:txBody>
          <a:bodyPr wrap="square" anchor="ctr" anchorCtr="0">
            <a:spAutoFit/>
          </a:bodyPr>
          <a:p>
            <a:pPr defTabSz="914400" eaLnBrk="0" hangingPunct="0">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altLang="zh-CN" sz="1400" dirty="0">
                <a:solidFill>
                  <a:srgbClr val="151515"/>
                </a:solidFill>
                <a:latin typeface="Consolas" panose="020B0609020204030204" pitchFamily="49" charset="0"/>
                <a:ea typeface="宋体" panose="02010600030101010101" pitchFamily="2" charset="-122"/>
              </a:rPr>
              <a:t>&lt;configuration&gt;</a:t>
            </a:r>
            <a:endParaRPr lang="en-US" altLang="zh-CN" sz="1400" dirty="0">
              <a:latin typeface="Arial" panose="020B0604020202020204" pitchFamily="34" charset="0"/>
              <a:ea typeface="宋体" panose="02010600030101010101" pitchFamily="2" charset="-122"/>
            </a:endParaRPr>
          </a:p>
          <a:p>
            <a:pPr defTabSz="914400" eaLnBrk="0" hangingPunct="0">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altLang="zh-CN" sz="1400" dirty="0">
                <a:solidFill>
                  <a:srgbClr val="151515"/>
                </a:solidFill>
                <a:latin typeface="Consolas" panose="020B0609020204030204" pitchFamily="49" charset="0"/>
                <a:ea typeface="宋体" panose="02010600030101010101" pitchFamily="2" charset="-122"/>
              </a:rPr>
              <a:t>    &lt;property&gt;</a:t>
            </a:r>
            <a:endParaRPr lang="en-US" altLang="zh-CN" sz="1400" dirty="0">
              <a:latin typeface="Arial" panose="020B0604020202020204" pitchFamily="34" charset="0"/>
              <a:ea typeface="宋体" panose="02010600030101010101" pitchFamily="2" charset="-122"/>
            </a:endParaRPr>
          </a:p>
          <a:p>
            <a:pPr defTabSz="914400" eaLnBrk="0" hangingPunct="0">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altLang="zh-CN" sz="1400" dirty="0">
                <a:solidFill>
                  <a:srgbClr val="151515"/>
                </a:solidFill>
                <a:latin typeface="Consolas" panose="020B0609020204030204" pitchFamily="49" charset="0"/>
                <a:ea typeface="宋体" panose="02010600030101010101" pitchFamily="2" charset="-122"/>
              </a:rPr>
              <a:t>        &lt;name&gt;hadoop.tmp.dir&lt;/name&gt;</a:t>
            </a:r>
            <a:endParaRPr lang="en-US" altLang="zh-CN" sz="1400" dirty="0">
              <a:latin typeface="Arial" panose="020B0604020202020204" pitchFamily="34" charset="0"/>
              <a:ea typeface="宋体" panose="02010600030101010101" pitchFamily="2" charset="-122"/>
            </a:endParaRPr>
          </a:p>
          <a:p>
            <a:pPr defTabSz="914400" eaLnBrk="0" hangingPunct="0">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altLang="zh-CN" sz="1400" dirty="0">
                <a:solidFill>
                  <a:srgbClr val="151515"/>
                </a:solidFill>
                <a:latin typeface="Consolas" panose="020B0609020204030204" pitchFamily="49" charset="0"/>
                <a:ea typeface="宋体" panose="02010600030101010101" pitchFamily="2" charset="-122"/>
              </a:rPr>
              <a:t>        &lt;value&gt;file:/usr/local/hadoop/tmp&lt;/value&gt;</a:t>
            </a:r>
            <a:endParaRPr lang="en-US" altLang="zh-CN" sz="1400" dirty="0">
              <a:latin typeface="Arial" panose="020B0604020202020204" pitchFamily="34" charset="0"/>
              <a:ea typeface="宋体" panose="02010600030101010101" pitchFamily="2" charset="-122"/>
            </a:endParaRPr>
          </a:p>
          <a:p>
            <a:pPr defTabSz="914400" eaLnBrk="0" hangingPunct="0">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altLang="zh-CN" sz="1400" dirty="0">
                <a:solidFill>
                  <a:srgbClr val="151515"/>
                </a:solidFill>
                <a:latin typeface="Consolas" panose="020B0609020204030204" pitchFamily="49" charset="0"/>
                <a:ea typeface="宋体" panose="02010600030101010101" pitchFamily="2" charset="-122"/>
              </a:rPr>
              <a:t>        &lt;description&gt;Abase for other temporary directories.&lt;/description&gt;</a:t>
            </a:r>
            <a:endParaRPr lang="en-US" altLang="zh-CN" sz="1400" dirty="0">
              <a:latin typeface="Arial" panose="020B0604020202020204" pitchFamily="34" charset="0"/>
              <a:ea typeface="宋体" panose="02010600030101010101" pitchFamily="2" charset="-122"/>
            </a:endParaRPr>
          </a:p>
          <a:p>
            <a:pPr defTabSz="914400" eaLnBrk="0" hangingPunct="0">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altLang="zh-CN" sz="1400" dirty="0">
                <a:solidFill>
                  <a:srgbClr val="151515"/>
                </a:solidFill>
                <a:latin typeface="Consolas" panose="020B0609020204030204" pitchFamily="49" charset="0"/>
                <a:ea typeface="宋体" panose="02010600030101010101" pitchFamily="2" charset="-122"/>
              </a:rPr>
              <a:t>    &lt;/property&gt;</a:t>
            </a:r>
            <a:endParaRPr lang="en-US" altLang="zh-CN" sz="1400" dirty="0">
              <a:latin typeface="Arial" panose="020B0604020202020204" pitchFamily="34" charset="0"/>
              <a:ea typeface="宋体" panose="02010600030101010101" pitchFamily="2" charset="-122"/>
            </a:endParaRPr>
          </a:p>
          <a:p>
            <a:pPr defTabSz="914400" eaLnBrk="0" hangingPunct="0">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altLang="zh-CN" sz="1400" dirty="0">
                <a:solidFill>
                  <a:srgbClr val="151515"/>
                </a:solidFill>
                <a:latin typeface="Consolas" panose="020B0609020204030204" pitchFamily="49" charset="0"/>
                <a:ea typeface="宋体" panose="02010600030101010101" pitchFamily="2" charset="-122"/>
              </a:rPr>
              <a:t>    &lt;property&gt;</a:t>
            </a:r>
            <a:endParaRPr lang="en-US" altLang="zh-CN" sz="1400" dirty="0">
              <a:latin typeface="Arial" panose="020B0604020202020204" pitchFamily="34" charset="0"/>
              <a:ea typeface="宋体" panose="02010600030101010101" pitchFamily="2" charset="-122"/>
            </a:endParaRPr>
          </a:p>
          <a:p>
            <a:pPr defTabSz="914400" eaLnBrk="0" hangingPunct="0">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altLang="zh-CN" sz="1400" dirty="0">
                <a:solidFill>
                  <a:srgbClr val="151515"/>
                </a:solidFill>
                <a:latin typeface="Consolas" panose="020B0609020204030204" pitchFamily="49" charset="0"/>
                <a:ea typeface="宋体" panose="02010600030101010101" pitchFamily="2" charset="-122"/>
              </a:rPr>
              <a:t>        &lt;name&gt;fs.defaultFS&lt;/name&gt;</a:t>
            </a:r>
            <a:endParaRPr lang="en-US" altLang="zh-CN" sz="1400" dirty="0">
              <a:latin typeface="Arial" panose="020B0604020202020204" pitchFamily="34" charset="0"/>
              <a:ea typeface="宋体" panose="02010600030101010101" pitchFamily="2" charset="-122"/>
            </a:endParaRPr>
          </a:p>
          <a:p>
            <a:pPr defTabSz="914400" eaLnBrk="0" hangingPunct="0">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altLang="zh-CN" sz="1400" dirty="0">
                <a:solidFill>
                  <a:srgbClr val="151515"/>
                </a:solidFill>
                <a:latin typeface="Consolas" panose="020B0609020204030204" pitchFamily="49" charset="0"/>
                <a:ea typeface="宋体" panose="02010600030101010101" pitchFamily="2" charset="-122"/>
              </a:rPr>
              <a:t>        &lt;value&gt;hdfs://localhost:9000&lt;/value&gt;</a:t>
            </a:r>
            <a:endParaRPr lang="en-US" altLang="zh-CN" sz="1400" dirty="0">
              <a:latin typeface="Arial" panose="020B0604020202020204" pitchFamily="34" charset="0"/>
              <a:ea typeface="宋体" panose="02010600030101010101" pitchFamily="2" charset="-122"/>
            </a:endParaRPr>
          </a:p>
          <a:p>
            <a:pPr defTabSz="914400" eaLnBrk="0" hangingPunct="0">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altLang="zh-CN" sz="1400" dirty="0">
                <a:solidFill>
                  <a:srgbClr val="151515"/>
                </a:solidFill>
                <a:latin typeface="Consolas" panose="020B0609020204030204" pitchFamily="49" charset="0"/>
                <a:ea typeface="宋体" panose="02010600030101010101" pitchFamily="2" charset="-122"/>
              </a:rPr>
              <a:t>    &lt;/property&gt;</a:t>
            </a:r>
            <a:endParaRPr lang="en-US" altLang="zh-CN" sz="1400" dirty="0">
              <a:latin typeface="Arial" panose="020B0604020202020204" pitchFamily="34" charset="0"/>
              <a:ea typeface="宋体" panose="02010600030101010101" pitchFamily="2" charset="-122"/>
            </a:endParaRPr>
          </a:p>
          <a:p>
            <a:pPr defTabSz="914400" eaLnBrk="0" hangingPunct="0">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altLang="zh-CN" sz="1400" dirty="0">
                <a:solidFill>
                  <a:srgbClr val="151515"/>
                </a:solidFill>
                <a:latin typeface="Consolas" panose="020B0609020204030204" pitchFamily="49" charset="0"/>
                <a:ea typeface="宋体" panose="02010600030101010101" pitchFamily="2" charset="-122"/>
              </a:rPr>
              <a:t>&lt;/configuration&gt;</a:t>
            </a:r>
            <a:endParaRPr lang="en-US" altLang="zh-CN" sz="1400" dirty="0">
              <a:latin typeface="Arial" panose="020B0604020202020204" pitchFamily="34" charset="0"/>
              <a:ea typeface="宋体" panose="02010600030101010101" pitchFamily="2" charset="-122"/>
            </a:endParaRPr>
          </a:p>
        </p:txBody>
      </p:sp>
      <p:sp>
        <p:nvSpPr>
          <p:cNvPr id="40965" name="TextBox 5"/>
          <p:cNvSpPr txBox="1"/>
          <p:nvPr/>
        </p:nvSpPr>
        <p:spPr>
          <a:xfrm>
            <a:off x="212725" y="5924550"/>
            <a:ext cx="8562975" cy="460375"/>
          </a:xfrm>
          <a:prstGeom prst="rect">
            <a:avLst/>
          </a:prstGeom>
          <a:noFill/>
          <a:ln w="9525">
            <a:noFill/>
          </a:ln>
        </p:spPr>
        <p:txBody>
          <a:bodyPr wrap="square" anchor="t" anchorCtr="0">
            <a:spAutoFit/>
          </a:bodyPr>
          <a:p>
            <a:pPr marL="342900" indent="-342900" algn="just">
              <a:buFont typeface="Wingdings" panose="05000000000000000000" charset="0"/>
              <a:buChar char="l"/>
            </a:pP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name</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为</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fs.defaultFS</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的值，表示</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hdfs</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路径的逻辑名称。</a:t>
            </a:r>
            <a:endParaRPr lang="zh-CN" altLang="en-US" sz="2400"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40966" name="TextBox 6"/>
          <p:cNvSpPr txBox="1"/>
          <p:nvPr/>
        </p:nvSpPr>
        <p:spPr>
          <a:xfrm>
            <a:off x="212725" y="4343400"/>
            <a:ext cx="8562975" cy="1529715"/>
          </a:xfrm>
          <a:prstGeom prst="rect">
            <a:avLst/>
          </a:prstGeom>
          <a:noFill/>
          <a:ln w="9525">
            <a:noFill/>
          </a:ln>
        </p:spPr>
        <p:txBody>
          <a:bodyPr wrap="square" anchor="t" anchorCtr="0">
            <a:spAutoFit/>
          </a:bodyPr>
          <a:p>
            <a:pPr marL="342900" indent="-342900" algn="just">
              <a:lnSpc>
                <a:spcPct val="130000"/>
              </a:lnSpc>
              <a:buFont typeface="Wingdings" panose="05000000000000000000" charset="0"/>
              <a:buChar char="l"/>
            </a:pPr>
            <a:r>
              <a:rPr lang="en-US" altLang="zh-CN" sz="2400" b="1" dirty="0">
                <a:latin typeface="Arial" panose="020B0604020202020204" pitchFamily="34" charset="0"/>
                <a:ea typeface="宋体" panose="02010600030101010101" pitchFamily="2" charset="-122"/>
              </a:rPr>
              <a:t>hadoop.tmp.dir</a:t>
            </a:r>
            <a:r>
              <a:rPr lang="zh-CN" altLang="en-US" sz="2400" b="1" dirty="0">
                <a:latin typeface="Arial" panose="020B0604020202020204" pitchFamily="34" charset="0"/>
                <a:ea typeface="宋体" panose="02010600030101010101" pitchFamily="2" charset="-122"/>
              </a:rPr>
              <a:t>表示</a:t>
            </a:r>
            <a:r>
              <a:rPr lang="zh-CN" altLang="en-US" sz="2400" b="1" dirty="0">
                <a:solidFill>
                  <a:srgbClr val="FF0000"/>
                </a:solidFill>
                <a:latin typeface="微软雅黑" panose="020B0503020204020204" charset="-122"/>
                <a:ea typeface="微软雅黑" panose="020B0503020204020204" charset="-122"/>
              </a:rPr>
              <a:t>存放临时数据的目录</a:t>
            </a:r>
            <a:r>
              <a:rPr lang="zh-CN" altLang="en-US" sz="2400" b="1" dirty="0">
                <a:latin typeface="Arial" panose="020B0604020202020204" pitchFamily="34" charset="0"/>
                <a:ea typeface="宋体" panose="02010600030101010101" pitchFamily="2" charset="-122"/>
              </a:rPr>
              <a:t>，即包括</a:t>
            </a:r>
            <a:r>
              <a:rPr lang="en-US" altLang="zh-CN" sz="2400" b="1" dirty="0">
                <a:latin typeface="Arial" panose="020B0604020202020204" pitchFamily="34" charset="0"/>
                <a:ea typeface="宋体" panose="02010600030101010101" pitchFamily="2" charset="-122"/>
              </a:rPr>
              <a:t>NameNode</a:t>
            </a:r>
            <a:r>
              <a:rPr lang="zh-CN" altLang="en-US" sz="2400" b="1" dirty="0">
                <a:latin typeface="Arial" panose="020B0604020202020204" pitchFamily="34" charset="0"/>
                <a:ea typeface="宋体" panose="02010600030101010101" pitchFamily="2" charset="-122"/>
              </a:rPr>
              <a:t>的数据，也包括</a:t>
            </a:r>
            <a:r>
              <a:rPr lang="en-US" altLang="zh-CN" sz="2400" b="1" dirty="0">
                <a:latin typeface="Arial" panose="020B0604020202020204" pitchFamily="34" charset="0"/>
                <a:ea typeface="宋体" panose="02010600030101010101" pitchFamily="2" charset="-122"/>
              </a:rPr>
              <a:t>DataNode</a:t>
            </a:r>
            <a:r>
              <a:rPr lang="zh-CN" altLang="en-US" sz="2400" b="1" dirty="0">
                <a:latin typeface="Arial" panose="020B0604020202020204" pitchFamily="34" charset="0"/>
                <a:ea typeface="宋体" panose="02010600030101010101" pitchFamily="2" charset="-122"/>
              </a:rPr>
              <a:t>的数据。该路径任意指定，只要</a:t>
            </a:r>
            <a:r>
              <a:rPr lang="zh-CN" altLang="en-US" sz="2400" b="1" dirty="0">
                <a:solidFill>
                  <a:srgbClr val="FF0000"/>
                </a:solidFill>
                <a:latin typeface="微软雅黑" panose="020B0503020204020204" charset="-122"/>
                <a:ea typeface="微软雅黑" panose="020B0503020204020204" charset="-122"/>
              </a:rPr>
              <a:t>实际存在该文件夹</a:t>
            </a:r>
            <a:r>
              <a:rPr lang="zh-CN" altLang="en-US" sz="2400" b="1" dirty="0">
                <a:latin typeface="Arial" panose="020B0604020202020204" pitchFamily="34" charset="0"/>
                <a:ea typeface="宋体" panose="02010600030101010101" pitchFamily="2" charset="-122"/>
              </a:rPr>
              <a:t>即可</a:t>
            </a:r>
            <a:r>
              <a:rPr lang="en-US" altLang="zh-CN" sz="2400" b="1" dirty="0">
                <a:latin typeface="Arial" panose="020B0604020202020204" pitchFamily="34" charset="0"/>
                <a:ea typeface="宋体" panose="02010600030101010101" pitchFamily="2" charset="-122"/>
              </a:rPr>
              <a:t> </a:t>
            </a:r>
            <a:r>
              <a:rPr lang="zh-CN" altLang="en-US" sz="2400" b="1" dirty="0">
                <a:latin typeface="Arial" panose="020B0604020202020204" pitchFamily="34"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2"/>
          <p:cNvSpPr>
            <a:spLocks noGrp="1"/>
          </p:cNvSpPr>
          <p:nvPr>
            <p:ph type="title" idx="10"/>
          </p:nvPr>
        </p:nvSpPr>
        <p:spPr/>
        <p:txBody>
          <a:bodyPr vert="horz" wrap="square" lIns="91440" tIns="45720" rIns="91440" bIns="45720" anchor="ctr" anchorCtr="0"/>
          <a:p>
            <a:r>
              <a:rPr lang="zh-CN" altLang="zh-CN" b="1" dirty="0"/>
              <a:t>伪分布式安装</a:t>
            </a:r>
            <a:r>
              <a:rPr lang="zh-CN" altLang="en-US" b="1" dirty="0"/>
              <a:t>配置</a:t>
            </a:r>
            <a:endParaRPr lang="zh-CN" altLang="en-US" dirty="0"/>
          </a:p>
        </p:txBody>
      </p:sp>
      <p:sp>
        <p:nvSpPr>
          <p:cNvPr id="41986" name="矩形 3"/>
          <p:cNvSpPr/>
          <p:nvPr/>
        </p:nvSpPr>
        <p:spPr>
          <a:xfrm>
            <a:off x="109538" y="1174750"/>
            <a:ext cx="8615362" cy="522288"/>
          </a:xfrm>
          <a:prstGeom prst="rect">
            <a:avLst/>
          </a:prstGeom>
          <a:noFill/>
          <a:ln w="9525">
            <a:noFill/>
          </a:ln>
        </p:spPr>
        <p:txBody>
          <a:bodyPr wrap="square" anchor="t" anchorCtr="0">
            <a:spAutoFit/>
          </a:bodyPr>
          <a:p>
            <a:pPr algn="just"/>
            <a:r>
              <a:rPr lang="zh-CN" altLang="en-US" sz="2800" b="1" dirty="0">
                <a:solidFill>
                  <a:schemeClr val="accent2"/>
                </a:solidFill>
                <a:latin typeface="Times New Roman" panose="02020603050405020304" pitchFamily="18" charset="0"/>
                <a:ea typeface="黑体" panose="02010609060101010101" pitchFamily="49" charset="-122"/>
              </a:rPr>
              <a:t>修改配置文件 </a:t>
            </a:r>
            <a:r>
              <a:rPr lang="en-US" altLang="zh-CN" sz="2800" b="1" dirty="0">
                <a:solidFill>
                  <a:schemeClr val="accent2"/>
                </a:solidFill>
                <a:latin typeface="Times New Roman" panose="02020603050405020304" pitchFamily="18" charset="0"/>
                <a:ea typeface="黑体" panose="02010609060101010101" pitchFamily="49" charset="-122"/>
              </a:rPr>
              <a:t>hdfs-site.xml</a:t>
            </a:r>
            <a:endParaRPr lang="en-US" altLang="zh-CN" sz="2800" b="1" dirty="0">
              <a:solidFill>
                <a:schemeClr val="accent2"/>
              </a:solidFill>
              <a:latin typeface="Times New Roman" panose="02020603050405020304" pitchFamily="18" charset="0"/>
              <a:ea typeface="黑体" panose="02010609060101010101" pitchFamily="49" charset="-122"/>
            </a:endParaRPr>
          </a:p>
        </p:txBody>
      </p:sp>
      <p:sp>
        <p:nvSpPr>
          <p:cNvPr id="41987" name="Rectangle 6"/>
          <p:cNvSpPr/>
          <p:nvPr/>
        </p:nvSpPr>
        <p:spPr>
          <a:xfrm>
            <a:off x="1066800" y="1635125"/>
            <a:ext cx="6807200" cy="2987675"/>
          </a:xfrm>
          <a:prstGeom prst="rect">
            <a:avLst/>
          </a:prstGeom>
          <a:solidFill>
            <a:srgbClr val="F5F5F5"/>
          </a:solidFill>
          <a:ln w="9525">
            <a:noFill/>
          </a:ln>
        </p:spPr>
        <p:txBody>
          <a:bodyPr wrap="square" bIns="142830" anchor="ctr" anchorCtr="0">
            <a:spAutoFit/>
          </a:bodyPr>
          <a:p>
            <a:pPr eaLnBrk="0" hangingPunct="0"/>
            <a:r>
              <a:rPr lang="en-US" altLang="zh-CN" sz="1400" dirty="0">
                <a:solidFill>
                  <a:srgbClr val="151515"/>
                </a:solidFill>
                <a:latin typeface="Consolas" panose="020B0609020204030204" pitchFamily="49" charset="0"/>
                <a:ea typeface="宋体" panose="02010600030101010101" pitchFamily="2" charset="-122"/>
              </a:rPr>
              <a:t>&lt;configuration&gt;</a:t>
            </a:r>
            <a:endParaRPr lang="en-US" altLang="zh-CN" sz="1400" dirty="0">
              <a:solidFill>
                <a:srgbClr val="151515"/>
              </a:solidFill>
              <a:latin typeface="Consolas" panose="020B0609020204030204" pitchFamily="49" charset="0"/>
              <a:ea typeface="宋体" panose="02010600030101010101" pitchFamily="2" charset="-122"/>
            </a:endParaRPr>
          </a:p>
          <a:p>
            <a:pPr eaLnBrk="0" hangingPunct="0"/>
            <a:r>
              <a:rPr lang="en-US" altLang="zh-CN" sz="1400" dirty="0">
                <a:solidFill>
                  <a:srgbClr val="151515"/>
                </a:solidFill>
                <a:latin typeface="Consolas" panose="020B0609020204030204" pitchFamily="49" charset="0"/>
                <a:ea typeface="宋体" panose="02010600030101010101" pitchFamily="2" charset="-122"/>
              </a:rPr>
              <a:t>    &lt;property&gt;</a:t>
            </a:r>
            <a:endParaRPr lang="en-US" altLang="zh-CN" sz="1400" dirty="0">
              <a:solidFill>
                <a:srgbClr val="151515"/>
              </a:solidFill>
              <a:latin typeface="Consolas" panose="020B0609020204030204" pitchFamily="49" charset="0"/>
              <a:ea typeface="宋体" panose="02010600030101010101" pitchFamily="2" charset="-122"/>
            </a:endParaRPr>
          </a:p>
          <a:p>
            <a:pPr eaLnBrk="0" hangingPunct="0"/>
            <a:r>
              <a:rPr lang="en-US" altLang="zh-CN" sz="1400" dirty="0">
                <a:solidFill>
                  <a:srgbClr val="151515"/>
                </a:solidFill>
                <a:latin typeface="Consolas" panose="020B0609020204030204" pitchFamily="49" charset="0"/>
                <a:ea typeface="宋体" panose="02010600030101010101" pitchFamily="2" charset="-122"/>
              </a:rPr>
              <a:t>        &lt;name&gt;dfs.replication&lt;/name&gt;</a:t>
            </a:r>
            <a:endParaRPr lang="en-US" altLang="zh-CN" sz="1400" dirty="0">
              <a:solidFill>
                <a:srgbClr val="151515"/>
              </a:solidFill>
              <a:latin typeface="Consolas" panose="020B0609020204030204" pitchFamily="49" charset="0"/>
              <a:ea typeface="宋体" panose="02010600030101010101" pitchFamily="2" charset="-122"/>
            </a:endParaRPr>
          </a:p>
          <a:p>
            <a:pPr eaLnBrk="0" hangingPunct="0"/>
            <a:r>
              <a:rPr lang="en-US" altLang="zh-CN" sz="1400" dirty="0">
                <a:solidFill>
                  <a:srgbClr val="151515"/>
                </a:solidFill>
                <a:latin typeface="Consolas" panose="020B0609020204030204" pitchFamily="49" charset="0"/>
                <a:ea typeface="宋体" panose="02010600030101010101" pitchFamily="2" charset="-122"/>
              </a:rPr>
              <a:t>        &lt;value&gt;1&lt;/value&gt;</a:t>
            </a:r>
            <a:endParaRPr lang="en-US" altLang="zh-CN" sz="1400" dirty="0">
              <a:solidFill>
                <a:srgbClr val="151515"/>
              </a:solidFill>
              <a:latin typeface="Consolas" panose="020B0609020204030204" pitchFamily="49" charset="0"/>
              <a:ea typeface="宋体" panose="02010600030101010101" pitchFamily="2" charset="-122"/>
            </a:endParaRPr>
          </a:p>
          <a:p>
            <a:pPr eaLnBrk="0" hangingPunct="0"/>
            <a:r>
              <a:rPr lang="en-US" altLang="zh-CN" sz="1400" dirty="0">
                <a:solidFill>
                  <a:srgbClr val="151515"/>
                </a:solidFill>
                <a:latin typeface="Consolas" panose="020B0609020204030204" pitchFamily="49" charset="0"/>
                <a:ea typeface="宋体" panose="02010600030101010101" pitchFamily="2" charset="-122"/>
              </a:rPr>
              <a:t>    &lt;/property&gt;</a:t>
            </a:r>
            <a:endParaRPr lang="en-US" altLang="zh-CN" sz="1400" dirty="0">
              <a:solidFill>
                <a:srgbClr val="151515"/>
              </a:solidFill>
              <a:latin typeface="Consolas" panose="020B0609020204030204" pitchFamily="49" charset="0"/>
              <a:ea typeface="宋体" panose="02010600030101010101" pitchFamily="2" charset="-122"/>
            </a:endParaRPr>
          </a:p>
          <a:p>
            <a:pPr eaLnBrk="0" hangingPunct="0"/>
            <a:r>
              <a:rPr lang="en-US" altLang="zh-CN" sz="1400" dirty="0">
                <a:solidFill>
                  <a:srgbClr val="151515"/>
                </a:solidFill>
                <a:latin typeface="Consolas" panose="020B0609020204030204" pitchFamily="49" charset="0"/>
                <a:ea typeface="宋体" panose="02010600030101010101" pitchFamily="2" charset="-122"/>
              </a:rPr>
              <a:t>    &lt;property&gt;</a:t>
            </a:r>
            <a:endParaRPr lang="en-US" altLang="zh-CN" sz="1400" dirty="0">
              <a:solidFill>
                <a:srgbClr val="151515"/>
              </a:solidFill>
              <a:latin typeface="Consolas" panose="020B0609020204030204" pitchFamily="49" charset="0"/>
              <a:ea typeface="宋体" panose="02010600030101010101" pitchFamily="2" charset="-122"/>
            </a:endParaRPr>
          </a:p>
          <a:p>
            <a:pPr eaLnBrk="0" hangingPunct="0"/>
            <a:r>
              <a:rPr lang="en-US" altLang="zh-CN" sz="1400" dirty="0">
                <a:solidFill>
                  <a:srgbClr val="151515"/>
                </a:solidFill>
                <a:latin typeface="Consolas" panose="020B0609020204030204" pitchFamily="49" charset="0"/>
                <a:ea typeface="宋体" panose="02010600030101010101" pitchFamily="2" charset="-122"/>
              </a:rPr>
              <a:t>        &lt;name&gt;dfs.namenode.name.dir&lt;/name&gt;</a:t>
            </a:r>
            <a:endParaRPr lang="en-US" altLang="zh-CN" sz="1400" dirty="0">
              <a:solidFill>
                <a:srgbClr val="151515"/>
              </a:solidFill>
              <a:latin typeface="Consolas" panose="020B0609020204030204" pitchFamily="49" charset="0"/>
              <a:ea typeface="宋体" panose="02010600030101010101" pitchFamily="2" charset="-122"/>
            </a:endParaRPr>
          </a:p>
          <a:p>
            <a:pPr eaLnBrk="0" hangingPunct="0"/>
            <a:r>
              <a:rPr lang="en-US" altLang="zh-CN" sz="1400" dirty="0">
                <a:solidFill>
                  <a:srgbClr val="151515"/>
                </a:solidFill>
                <a:latin typeface="Consolas" panose="020B0609020204030204" pitchFamily="49" charset="0"/>
                <a:ea typeface="宋体" panose="02010600030101010101" pitchFamily="2" charset="-122"/>
              </a:rPr>
              <a:t>        &lt;value&gt;file:/usr/local/hadoop/tmp/dfs/name&lt;/value&gt;</a:t>
            </a:r>
            <a:endParaRPr lang="en-US" altLang="zh-CN" sz="1400" dirty="0">
              <a:solidFill>
                <a:srgbClr val="151515"/>
              </a:solidFill>
              <a:latin typeface="Consolas" panose="020B0609020204030204" pitchFamily="49" charset="0"/>
              <a:ea typeface="宋体" panose="02010600030101010101" pitchFamily="2" charset="-122"/>
            </a:endParaRPr>
          </a:p>
          <a:p>
            <a:pPr eaLnBrk="0" hangingPunct="0"/>
            <a:r>
              <a:rPr lang="en-US" altLang="zh-CN" sz="1400" dirty="0">
                <a:solidFill>
                  <a:srgbClr val="151515"/>
                </a:solidFill>
                <a:latin typeface="Consolas" panose="020B0609020204030204" pitchFamily="49" charset="0"/>
                <a:ea typeface="宋体" panose="02010600030101010101" pitchFamily="2" charset="-122"/>
              </a:rPr>
              <a:t>    &lt;/property&gt;</a:t>
            </a:r>
            <a:endParaRPr lang="en-US" altLang="zh-CN" sz="1400" dirty="0">
              <a:solidFill>
                <a:srgbClr val="151515"/>
              </a:solidFill>
              <a:latin typeface="Consolas" panose="020B0609020204030204" pitchFamily="49" charset="0"/>
              <a:ea typeface="宋体" panose="02010600030101010101" pitchFamily="2" charset="-122"/>
            </a:endParaRPr>
          </a:p>
          <a:p>
            <a:pPr eaLnBrk="0" hangingPunct="0"/>
            <a:r>
              <a:rPr lang="en-US" altLang="zh-CN" sz="1400" dirty="0">
                <a:solidFill>
                  <a:srgbClr val="151515"/>
                </a:solidFill>
                <a:latin typeface="Consolas" panose="020B0609020204030204" pitchFamily="49" charset="0"/>
                <a:ea typeface="宋体" panose="02010600030101010101" pitchFamily="2" charset="-122"/>
              </a:rPr>
              <a:t>    &lt;property&gt;</a:t>
            </a:r>
            <a:endParaRPr lang="en-US" altLang="zh-CN" sz="1400" dirty="0">
              <a:solidFill>
                <a:srgbClr val="151515"/>
              </a:solidFill>
              <a:latin typeface="Consolas" panose="020B0609020204030204" pitchFamily="49" charset="0"/>
              <a:ea typeface="宋体" panose="02010600030101010101" pitchFamily="2" charset="-122"/>
            </a:endParaRPr>
          </a:p>
          <a:p>
            <a:pPr eaLnBrk="0" hangingPunct="0"/>
            <a:r>
              <a:rPr lang="en-US" altLang="zh-CN" sz="1400" dirty="0">
                <a:solidFill>
                  <a:srgbClr val="151515"/>
                </a:solidFill>
                <a:latin typeface="Consolas" panose="020B0609020204030204" pitchFamily="49" charset="0"/>
                <a:ea typeface="宋体" panose="02010600030101010101" pitchFamily="2" charset="-122"/>
              </a:rPr>
              <a:t>        &lt;name&gt;dfs.datanode.data.dir&lt;/name&gt;</a:t>
            </a:r>
            <a:endParaRPr lang="en-US" altLang="zh-CN" sz="1400" dirty="0">
              <a:solidFill>
                <a:srgbClr val="151515"/>
              </a:solidFill>
              <a:latin typeface="Consolas" panose="020B0609020204030204" pitchFamily="49" charset="0"/>
              <a:ea typeface="宋体" panose="02010600030101010101" pitchFamily="2" charset="-122"/>
            </a:endParaRPr>
          </a:p>
          <a:p>
            <a:pPr eaLnBrk="0" hangingPunct="0"/>
            <a:r>
              <a:rPr lang="en-US" altLang="zh-CN" sz="1400" dirty="0">
                <a:solidFill>
                  <a:srgbClr val="151515"/>
                </a:solidFill>
                <a:latin typeface="Consolas" panose="020B0609020204030204" pitchFamily="49" charset="0"/>
                <a:ea typeface="宋体" panose="02010600030101010101" pitchFamily="2" charset="-122"/>
              </a:rPr>
              <a:t>       &lt;value&gt;file:/usr/local/hadoop/tmp/dfs/data&lt;/value&gt;</a:t>
            </a:r>
            <a:endParaRPr lang="en-US" altLang="zh-CN" sz="1400" dirty="0">
              <a:solidFill>
                <a:srgbClr val="151515"/>
              </a:solidFill>
              <a:latin typeface="Consolas" panose="020B0609020204030204" pitchFamily="49" charset="0"/>
              <a:ea typeface="宋体" panose="02010600030101010101" pitchFamily="2" charset="-122"/>
            </a:endParaRPr>
          </a:p>
          <a:p>
            <a:pPr eaLnBrk="0" hangingPunct="0"/>
            <a:r>
              <a:rPr lang="en-US" altLang="zh-CN" sz="1400" dirty="0">
                <a:solidFill>
                  <a:srgbClr val="151515"/>
                </a:solidFill>
                <a:latin typeface="Consolas" panose="020B0609020204030204" pitchFamily="49" charset="0"/>
                <a:ea typeface="宋体" panose="02010600030101010101" pitchFamily="2" charset="-122"/>
              </a:rPr>
              <a:t>    &lt;/property&gt;&lt;/configuration&gt;</a:t>
            </a:r>
            <a:endParaRPr lang="en-US" altLang="zh-CN" sz="1400" dirty="0">
              <a:latin typeface="Arial" panose="020B0604020202020204" pitchFamily="34" charset="0"/>
              <a:ea typeface="宋体" panose="02010600030101010101" pitchFamily="2" charset="-122"/>
            </a:endParaRPr>
          </a:p>
        </p:txBody>
      </p:sp>
      <p:sp>
        <p:nvSpPr>
          <p:cNvPr id="41988" name="矩形 4"/>
          <p:cNvSpPr/>
          <p:nvPr/>
        </p:nvSpPr>
        <p:spPr>
          <a:xfrm>
            <a:off x="223838" y="4664075"/>
            <a:ext cx="8391525" cy="460375"/>
          </a:xfrm>
          <a:prstGeom prst="rect">
            <a:avLst/>
          </a:prstGeom>
          <a:noFill/>
          <a:ln w="9525">
            <a:noFill/>
          </a:ln>
        </p:spPr>
        <p:txBody>
          <a:bodyPr wrap="square" anchor="t" anchorCtr="0">
            <a:spAutoFit/>
          </a:bodyPr>
          <a:p>
            <a:pPr marL="342900" indent="-342900" algn="just">
              <a:buFont typeface="Wingdings" panose="05000000000000000000" charset="0"/>
              <a:buChar char="l"/>
            </a:pPr>
            <a:r>
              <a:rPr lang="en-US" altLang="zh-CN" sz="2400" b="1" dirty="0">
                <a:solidFill>
                  <a:srgbClr val="151515"/>
                </a:solidFill>
                <a:latin typeface="Consolas" panose="020B0609020204030204" pitchFamily="49" charset="0"/>
                <a:ea typeface="宋体" panose="02010600030101010101" pitchFamily="2" charset="-122"/>
              </a:rPr>
              <a:t>dfs.replication</a:t>
            </a:r>
            <a:r>
              <a:rPr lang="zh-CN" altLang="en-US" sz="2400" b="1" dirty="0">
                <a:solidFill>
                  <a:srgbClr val="151515"/>
                </a:solidFill>
                <a:latin typeface="Consolas" panose="020B0609020204030204" pitchFamily="49" charset="0"/>
                <a:ea typeface="宋体" panose="02010600030101010101" pitchFamily="2" charset="-122"/>
              </a:rPr>
              <a:t>表示</a:t>
            </a:r>
            <a:r>
              <a:rPr lang="zh-CN" altLang="en-US" sz="2400" b="1" dirty="0">
                <a:solidFill>
                  <a:srgbClr val="FF0000"/>
                </a:solidFill>
                <a:latin typeface="微软雅黑" panose="020B0503020204020204" charset="-122"/>
                <a:ea typeface="微软雅黑" panose="020B0503020204020204" charset="-122"/>
              </a:rPr>
              <a:t>副本的数量</a:t>
            </a:r>
            <a:r>
              <a:rPr lang="zh-CN" altLang="en-US" sz="2400" b="1" dirty="0">
                <a:solidFill>
                  <a:srgbClr val="151515"/>
                </a:solidFill>
                <a:latin typeface="Consolas" panose="020B0609020204030204" pitchFamily="49" charset="0"/>
                <a:ea typeface="宋体" panose="02010600030101010101" pitchFamily="2" charset="-122"/>
              </a:rPr>
              <a:t>，伪分布式要设置为</a:t>
            </a:r>
            <a:r>
              <a:rPr lang="en-US" altLang="zh-CN" sz="2400" b="1" dirty="0">
                <a:solidFill>
                  <a:srgbClr val="151515"/>
                </a:solidFill>
                <a:latin typeface="Consolas" panose="020B0609020204030204" pitchFamily="49" charset="0"/>
                <a:ea typeface="宋体" panose="02010600030101010101" pitchFamily="2" charset="-122"/>
              </a:rPr>
              <a:t>1</a:t>
            </a:r>
            <a:r>
              <a:rPr lang="zh-CN" altLang="en-US" sz="2400" b="1" dirty="0">
                <a:solidFill>
                  <a:srgbClr val="151515"/>
                </a:solidFill>
                <a:latin typeface="Consolas" panose="020B0609020204030204" pitchFamily="49" charset="0"/>
                <a:ea typeface="宋体" panose="02010600030101010101" pitchFamily="2" charset="-122"/>
              </a:rPr>
              <a:t>。</a:t>
            </a:r>
            <a:endParaRPr lang="zh-CN" altLang="en-US" sz="2400" b="1" dirty="0">
              <a:solidFill>
                <a:srgbClr val="151515"/>
              </a:solidFill>
              <a:latin typeface="Consolas" panose="020B0609020204030204" pitchFamily="49" charset="0"/>
              <a:ea typeface="宋体" panose="02010600030101010101" pitchFamily="2" charset="-122"/>
            </a:endParaRPr>
          </a:p>
        </p:txBody>
      </p:sp>
      <p:sp>
        <p:nvSpPr>
          <p:cNvPr id="41989" name="矩形 5"/>
          <p:cNvSpPr/>
          <p:nvPr/>
        </p:nvSpPr>
        <p:spPr>
          <a:xfrm>
            <a:off x="223838" y="5124450"/>
            <a:ext cx="8501062" cy="829945"/>
          </a:xfrm>
          <a:prstGeom prst="rect">
            <a:avLst/>
          </a:prstGeom>
          <a:noFill/>
          <a:ln w="9525">
            <a:noFill/>
          </a:ln>
        </p:spPr>
        <p:txBody>
          <a:bodyPr wrap="square" anchor="t" anchorCtr="0">
            <a:spAutoFit/>
          </a:bodyPr>
          <a:p>
            <a:pPr marL="342900" indent="-342900" algn="just">
              <a:buFont typeface="Wingdings" panose="05000000000000000000" charset="0"/>
              <a:buChar char="l"/>
            </a:pPr>
            <a:r>
              <a:rPr lang="en-US" altLang="zh-CN" sz="2400" b="1" dirty="0">
                <a:solidFill>
                  <a:srgbClr val="151515"/>
                </a:solidFill>
                <a:latin typeface="Consolas" panose="020B0609020204030204" pitchFamily="49" charset="0"/>
                <a:ea typeface="宋体" panose="02010600030101010101" pitchFamily="2" charset="-122"/>
              </a:rPr>
              <a:t>dfs.namenode.name.dir</a:t>
            </a:r>
            <a:r>
              <a:rPr lang="zh-CN" altLang="en-US" sz="2400" b="1" dirty="0">
                <a:solidFill>
                  <a:srgbClr val="151515"/>
                </a:solidFill>
                <a:latin typeface="Consolas" panose="020B0609020204030204" pitchFamily="49" charset="0"/>
                <a:ea typeface="宋体" panose="02010600030101010101" pitchFamily="2" charset="-122"/>
              </a:rPr>
              <a:t>表示</a:t>
            </a:r>
            <a:r>
              <a:rPr lang="zh-CN" altLang="en-US" sz="2400" b="1" dirty="0">
                <a:solidFill>
                  <a:srgbClr val="FF0000"/>
                </a:solidFill>
                <a:latin typeface="微软雅黑" panose="020B0503020204020204" charset="-122"/>
                <a:ea typeface="微软雅黑" panose="020B0503020204020204" charset="-122"/>
              </a:rPr>
              <a:t>本地磁盘目录，</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是存储</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fsimage</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文件的地方</a:t>
            </a:r>
            <a:r>
              <a:rPr lang="zh-CN" altLang="en-US" sz="2400" b="1" dirty="0">
                <a:solidFill>
                  <a:srgbClr val="151515"/>
                </a:solidFill>
                <a:latin typeface="Consolas" panose="020B0609020204030204" pitchFamily="49"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p:txBody>
      </p:sp>
      <p:sp>
        <p:nvSpPr>
          <p:cNvPr id="41990" name="矩形 6"/>
          <p:cNvSpPr/>
          <p:nvPr/>
        </p:nvSpPr>
        <p:spPr>
          <a:xfrm>
            <a:off x="222250" y="5791200"/>
            <a:ext cx="8502650" cy="829945"/>
          </a:xfrm>
          <a:prstGeom prst="rect">
            <a:avLst/>
          </a:prstGeom>
          <a:noFill/>
          <a:ln w="9525">
            <a:noFill/>
          </a:ln>
        </p:spPr>
        <p:txBody>
          <a:bodyPr wrap="square" anchor="t" anchorCtr="0">
            <a:spAutoFit/>
          </a:bodyPr>
          <a:p>
            <a:pPr marL="342900" indent="-342900" algn="just">
              <a:buFont typeface="Wingdings" panose="05000000000000000000" charset="0"/>
              <a:buChar char="l"/>
            </a:pPr>
            <a:r>
              <a:rPr lang="en-US" altLang="zh-CN" sz="2400" b="1" dirty="0">
                <a:solidFill>
                  <a:srgbClr val="151515"/>
                </a:solidFill>
                <a:latin typeface="Consolas" panose="020B0609020204030204" pitchFamily="49" charset="0"/>
                <a:ea typeface="宋体" panose="02010600030101010101" pitchFamily="2" charset="-122"/>
              </a:rPr>
              <a:t>dfs.datanode.data.dir</a:t>
            </a:r>
            <a:r>
              <a:rPr lang="zh-CN" altLang="en-US" sz="2400" b="1" dirty="0">
                <a:solidFill>
                  <a:srgbClr val="151515"/>
                </a:solidFill>
                <a:latin typeface="Consolas" panose="020B0609020204030204" pitchFamily="49" charset="0"/>
                <a:ea typeface="宋体" panose="02010600030101010101" pitchFamily="2" charset="-122"/>
              </a:rPr>
              <a:t>表示</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本地磁盘目录，</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HDFS</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数据存放</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block</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的地方</a:t>
            </a:r>
            <a:r>
              <a:rPr lang="zh-CN" altLang="en-US" sz="2400" b="1" dirty="0">
                <a:solidFill>
                  <a:srgbClr val="151515"/>
                </a:solidFill>
                <a:latin typeface="Consolas" panose="020B0609020204030204" pitchFamily="49"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2"/>
          <p:cNvSpPr>
            <a:spLocks noGrp="1"/>
          </p:cNvSpPr>
          <p:nvPr>
            <p:ph type="title" idx="10"/>
          </p:nvPr>
        </p:nvSpPr>
        <p:spPr/>
        <p:txBody>
          <a:bodyPr vert="horz" wrap="square" lIns="91440" tIns="45720" rIns="91440" bIns="45720" anchor="ctr" anchorCtr="0"/>
          <a:p>
            <a:r>
              <a:rPr lang="zh-CN" altLang="zh-CN" b="1" dirty="0"/>
              <a:t>伪分布式安装</a:t>
            </a:r>
            <a:r>
              <a:rPr lang="zh-CN" altLang="en-US" b="1" dirty="0"/>
              <a:t>配置</a:t>
            </a:r>
            <a:endParaRPr lang="zh-CN" altLang="en-US" dirty="0"/>
          </a:p>
        </p:txBody>
      </p:sp>
      <p:sp>
        <p:nvSpPr>
          <p:cNvPr id="38914" name="矩形 3"/>
          <p:cNvSpPr/>
          <p:nvPr/>
        </p:nvSpPr>
        <p:spPr>
          <a:xfrm>
            <a:off x="294005" y="1125855"/>
            <a:ext cx="8664575" cy="5111750"/>
          </a:xfrm>
          <a:prstGeom prst="rect">
            <a:avLst/>
          </a:prstGeom>
          <a:noFill/>
          <a:ln w="9525">
            <a:noFill/>
          </a:ln>
        </p:spPr>
        <p:txBody>
          <a:bodyPr wrap="square" anchor="t">
            <a:spAutoFit/>
          </a:bodyPr>
          <a:p>
            <a:pPr algn="just" fontAlgn="base">
              <a:lnSpc>
                <a:spcPct val="170000"/>
              </a:lnSpc>
            </a:pPr>
            <a:r>
              <a:rPr lang="zh-CN" altLang="en-US" sz="3200" b="1" strike="noStrike" noProof="1" dirty="0">
                <a:solidFill>
                  <a:srgbClr val="FF0000"/>
                </a:solidFill>
                <a:latin typeface="微软雅黑" panose="020B0503020204020204" charset="-122"/>
                <a:ea typeface="微软雅黑" panose="020B0503020204020204" charset="-122"/>
                <a:cs typeface="微软雅黑" panose="020B0503020204020204" charset="-122"/>
              </a:rPr>
              <a:t>关于三种</a:t>
            </a:r>
            <a:r>
              <a:rPr lang="en-US" altLang="zh-CN" sz="3200" b="1" strike="noStrike" noProof="1" dirty="0">
                <a:solidFill>
                  <a:srgbClr val="FF0000"/>
                </a:solidFill>
                <a:latin typeface="微软雅黑" panose="020B0503020204020204" charset="-122"/>
                <a:ea typeface="微软雅黑" panose="020B0503020204020204" charset="-122"/>
                <a:cs typeface="微软雅黑" panose="020B0503020204020204" charset="-122"/>
              </a:rPr>
              <a:t>Shell</a:t>
            </a:r>
            <a:r>
              <a:rPr lang="zh-CN" altLang="en-US" sz="3200" b="1" strike="noStrike" noProof="1" dirty="0">
                <a:solidFill>
                  <a:srgbClr val="FF0000"/>
                </a:solidFill>
                <a:latin typeface="微软雅黑" panose="020B0503020204020204" charset="-122"/>
                <a:ea typeface="微软雅黑" panose="020B0503020204020204" charset="-122"/>
                <a:cs typeface="微软雅黑" panose="020B0503020204020204" charset="-122"/>
              </a:rPr>
              <a:t>命令方式的区别：</a:t>
            </a:r>
            <a:endParaRPr lang="en-US" altLang="zh-CN" sz="3200" b="1" strike="noStrike" noProof="1" dirty="0">
              <a:solidFill>
                <a:srgbClr val="FF0000"/>
              </a:solidFill>
              <a:latin typeface="微软雅黑" panose="020B0503020204020204" charset="-122"/>
              <a:ea typeface="微软雅黑" panose="020B0503020204020204" charset="-122"/>
              <a:cs typeface="微软雅黑" panose="020B0503020204020204" charset="-122"/>
            </a:endParaRPr>
          </a:p>
          <a:p>
            <a:pPr algn="just" fontAlgn="base">
              <a:lnSpc>
                <a:spcPct val="170000"/>
              </a:lnSpc>
            </a:pPr>
            <a:r>
              <a:rPr lang="en-US" altLang="zh-CN" sz="3200" b="1" strike="noStrike" noProof="1" dirty="0">
                <a:solidFill>
                  <a:srgbClr val="FF0000"/>
                </a:solidFill>
                <a:latin typeface="微软雅黑" panose="020B0503020204020204" charset="-122"/>
                <a:ea typeface="微软雅黑" panose="020B0503020204020204" charset="-122"/>
                <a:cs typeface="微软雅黑" panose="020B0503020204020204" charset="-122"/>
              </a:rPr>
              <a:t>1. hadoop fs</a:t>
            </a:r>
            <a:r>
              <a:rPr lang="zh-CN" altLang="en-US" sz="3200" b="1" strike="noStrike" noProof="1"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sz="3200" b="1" dirty="0">
                <a:sym typeface="+mn-ea"/>
              </a:rPr>
              <a:t>适用于任何不同的文件系统，比如本地文件系统和</a:t>
            </a:r>
            <a:r>
              <a:rPr lang="en-US" altLang="zh-CN" sz="3200" b="1" dirty="0">
                <a:sym typeface="+mn-ea"/>
              </a:rPr>
              <a:t>HDFS</a:t>
            </a:r>
            <a:r>
              <a:rPr lang="zh-CN" altLang="en-US" sz="3200" b="1" dirty="0">
                <a:sym typeface="+mn-ea"/>
              </a:rPr>
              <a:t>文件系统。</a:t>
            </a:r>
            <a:endParaRPr lang="zh-CN" altLang="en-US" sz="3200" b="1" strike="noStrike" noProof="1" dirty="0">
              <a:latin typeface="Arial" panose="020B0604020202020204" pitchFamily="34" charset="0"/>
              <a:ea typeface="宋体" panose="02010600030101010101" pitchFamily="2" charset="-122"/>
            </a:endParaRPr>
          </a:p>
          <a:p>
            <a:pPr algn="just" fontAlgn="base">
              <a:lnSpc>
                <a:spcPct val="170000"/>
              </a:lnSpc>
            </a:pPr>
            <a:r>
              <a:rPr lang="en-US" altLang="zh-CN" sz="3200" b="1" strike="noStrike" noProof="1" dirty="0">
                <a:solidFill>
                  <a:srgbClr val="FF0000"/>
                </a:solidFill>
                <a:latin typeface="微软雅黑" panose="020B0503020204020204" charset="-122"/>
                <a:ea typeface="微软雅黑" panose="020B0503020204020204" charset="-122"/>
                <a:cs typeface="微软雅黑" panose="020B0503020204020204" charset="-122"/>
              </a:rPr>
              <a:t>2. hadoop dfs：</a:t>
            </a:r>
            <a:r>
              <a:rPr lang="zh-CN" altLang="en-US" sz="3200" b="1" dirty="0">
                <a:sym typeface="+mn-ea"/>
              </a:rPr>
              <a:t>只能适用于</a:t>
            </a:r>
            <a:r>
              <a:rPr lang="en-US" altLang="zh-CN" sz="3200" b="1" dirty="0">
                <a:sym typeface="+mn-ea"/>
              </a:rPr>
              <a:t>HDFS</a:t>
            </a:r>
            <a:r>
              <a:rPr lang="zh-CN" altLang="en-US" sz="3200" b="1" dirty="0">
                <a:sym typeface="+mn-ea"/>
              </a:rPr>
              <a:t>文件系统。</a:t>
            </a:r>
            <a:endParaRPr lang="en-US" altLang="zh-CN" sz="3200" b="1" strike="noStrike" noProof="1" dirty="0">
              <a:latin typeface="Arial" panose="020B0604020202020204" pitchFamily="34" charset="0"/>
              <a:ea typeface="宋体" panose="02010600030101010101" pitchFamily="2" charset="-122"/>
            </a:endParaRPr>
          </a:p>
          <a:p>
            <a:pPr algn="just" fontAlgn="base">
              <a:lnSpc>
                <a:spcPct val="170000"/>
              </a:lnSpc>
            </a:pPr>
            <a:r>
              <a:rPr lang="en-US" altLang="zh-CN" sz="3200" b="1" strike="noStrike" noProof="1" dirty="0">
                <a:solidFill>
                  <a:srgbClr val="FF0000"/>
                </a:solidFill>
                <a:latin typeface="微软雅黑" panose="020B0503020204020204" charset="-122"/>
                <a:ea typeface="微软雅黑" panose="020B0503020204020204" charset="-122"/>
                <a:cs typeface="微软雅黑" panose="020B0503020204020204" charset="-122"/>
              </a:rPr>
              <a:t>3. hdfs dfs：</a:t>
            </a:r>
            <a:r>
              <a:rPr lang="zh-CN" altLang="en-US" sz="3200" b="1" dirty="0">
                <a:sym typeface="+mn-ea"/>
              </a:rPr>
              <a:t>跟</a:t>
            </a:r>
            <a:r>
              <a:rPr lang="en-US" altLang="zh-CN" sz="3200" b="1" dirty="0">
                <a:sym typeface="+mn-ea"/>
              </a:rPr>
              <a:t>hadoop dfs</a:t>
            </a:r>
            <a:r>
              <a:rPr lang="zh-CN" altLang="en-US" sz="3200" b="1" dirty="0">
                <a:sym typeface="+mn-ea"/>
              </a:rPr>
              <a:t>的命令作用一样，也只能适用于</a:t>
            </a:r>
            <a:r>
              <a:rPr lang="en-US" altLang="zh-CN" sz="3200" b="1" dirty="0">
                <a:sym typeface="+mn-ea"/>
              </a:rPr>
              <a:t>HDFS</a:t>
            </a:r>
            <a:r>
              <a:rPr lang="zh-CN" altLang="en-US" sz="3200" b="1" dirty="0">
                <a:sym typeface="+mn-ea"/>
              </a:rPr>
              <a:t>文件系统。</a:t>
            </a:r>
            <a:endParaRPr lang="zh-CN" altLang="en-US" sz="3200" b="1" strike="noStrike" noProof="1" dirty="0">
              <a:latin typeface="Arial" panose="020B0604020202020204" pitchFamily="34"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内容占位符 1"/>
          <p:cNvSpPr>
            <a:spLocks noGrp="1"/>
          </p:cNvSpPr>
          <p:nvPr>
            <p:ph/>
          </p:nvPr>
        </p:nvSpPr>
        <p:spPr>
          <a:xfrm>
            <a:off x="552450" y="1371600"/>
            <a:ext cx="8062913" cy="4537075"/>
          </a:xfrm>
        </p:spPr>
        <p:txBody>
          <a:bodyPr vert="horz" wrap="square" lIns="91440" tIns="45720" rIns="91440" bIns="45720" anchor="t" anchorCtr="0"/>
          <a:p>
            <a:pPr marL="0" indent="0" algn="just">
              <a:lnSpc>
                <a:spcPct val="130000"/>
              </a:lnSpc>
              <a:buNone/>
            </a:pPr>
            <a:r>
              <a:rPr lang="en-US" altLang="zh-CN" sz="2800" b="1" dirty="0"/>
              <a:t>2.4.1 </a:t>
            </a:r>
            <a:r>
              <a:rPr lang="zh-CN" altLang="en-US" sz="2800" b="1" dirty="0"/>
              <a:t>集群节点类型</a:t>
            </a:r>
            <a:endParaRPr lang="en-US" altLang="zh-CN" sz="2800" b="1" dirty="0"/>
          </a:p>
          <a:p>
            <a:pPr marL="0" indent="0" algn="just">
              <a:lnSpc>
                <a:spcPct val="130000"/>
              </a:lnSpc>
              <a:buNone/>
            </a:pPr>
            <a:r>
              <a:rPr lang="en-US" altLang="zh-CN" sz="2800" b="1" dirty="0"/>
              <a:t>2.4.2 </a:t>
            </a:r>
            <a:r>
              <a:rPr lang="zh-CN" altLang="en-US" sz="2800" b="1" dirty="0"/>
              <a:t>集群规模</a:t>
            </a:r>
            <a:endParaRPr lang="en-US" altLang="zh-CN" sz="2800" b="1" dirty="0"/>
          </a:p>
          <a:p>
            <a:pPr marL="0" indent="0" algn="just">
              <a:lnSpc>
                <a:spcPct val="130000"/>
              </a:lnSpc>
              <a:buNone/>
            </a:pPr>
            <a:r>
              <a:rPr lang="en-US" altLang="zh-CN" sz="2800" b="1" dirty="0"/>
              <a:t>2.4.3 </a:t>
            </a:r>
            <a:r>
              <a:rPr lang="zh-CN" altLang="en-US" sz="2800" b="1" dirty="0"/>
              <a:t>集群硬件配置</a:t>
            </a:r>
            <a:endParaRPr lang="en-US" altLang="zh-CN" sz="2800" b="1" dirty="0"/>
          </a:p>
          <a:p>
            <a:pPr marL="0" indent="0" algn="just">
              <a:lnSpc>
                <a:spcPct val="130000"/>
              </a:lnSpc>
              <a:buNone/>
            </a:pPr>
            <a:r>
              <a:rPr lang="en-US" altLang="zh-CN" sz="2800" b="1" dirty="0"/>
              <a:t>2.4.4 </a:t>
            </a:r>
            <a:r>
              <a:rPr lang="zh-CN" altLang="en-US" sz="2800" b="1" dirty="0"/>
              <a:t>集群网络拓扑</a:t>
            </a:r>
            <a:endParaRPr lang="en-US" altLang="zh-CN" sz="2800" b="1" dirty="0"/>
          </a:p>
          <a:p>
            <a:pPr marL="0" indent="0" algn="just">
              <a:lnSpc>
                <a:spcPct val="130000"/>
              </a:lnSpc>
              <a:buNone/>
            </a:pPr>
            <a:r>
              <a:rPr lang="en-US" altLang="zh-CN" sz="2800" b="1" dirty="0"/>
              <a:t>2.4.5 </a:t>
            </a:r>
            <a:r>
              <a:rPr lang="zh-CN" altLang="en-US" sz="2800" b="1" dirty="0"/>
              <a:t>集群的建立与安装</a:t>
            </a:r>
            <a:endParaRPr lang="en-US" altLang="zh-CN" sz="2800" b="1" dirty="0"/>
          </a:p>
          <a:p>
            <a:pPr marL="0" indent="0" algn="just">
              <a:lnSpc>
                <a:spcPct val="130000"/>
              </a:lnSpc>
              <a:buNone/>
            </a:pPr>
            <a:r>
              <a:rPr lang="en-US" altLang="zh-CN" sz="2800" b="1" dirty="0"/>
              <a:t>2.4.6 </a:t>
            </a:r>
            <a:r>
              <a:rPr lang="zh-CN" altLang="en-US" sz="2800" b="1" dirty="0"/>
              <a:t>集群基准测试</a:t>
            </a:r>
            <a:endParaRPr lang="en-US" altLang="zh-CN" sz="2800" b="1" dirty="0"/>
          </a:p>
          <a:p>
            <a:pPr marL="0" indent="0" algn="just">
              <a:lnSpc>
                <a:spcPct val="130000"/>
              </a:lnSpc>
              <a:buNone/>
            </a:pPr>
            <a:r>
              <a:rPr lang="en-US" altLang="zh-CN" sz="2800" b="1" dirty="0"/>
              <a:t>2.4.7 </a:t>
            </a:r>
            <a:r>
              <a:rPr lang="zh-CN" altLang="en-US" sz="2800" b="1" dirty="0"/>
              <a:t>在云计算环境中使用</a:t>
            </a:r>
            <a:r>
              <a:rPr lang="en-US" altLang="zh-CN" sz="2800" b="1" dirty="0"/>
              <a:t>Hadoop</a:t>
            </a:r>
            <a:endParaRPr lang="en-US" altLang="zh-CN" sz="2800" b="1" dirty="0"/>
          </a:p>
          <a:p>
            <a:pPr marL="0" indent="0" algn="just">
              <a:buNone/>
            </a:pPr>
            <a:endParaRPr lang="zh-CN" altLang="en-US" sz="2800" b="1" dirty="0"/>
          </a:p>
        </p:txBody>
      </p:sp>
      <p:sp>
        <p:nvSpPr>
          <p:cNvPr id="44034" name="标题 2"/>
          <p:cNvSpPr>
            <a:spLocks noGrp="1"/>
          </p:cNvSpPr>
          <p:nvPr>
            <p:ph type="title" idx="10"/>
          </p:nvPr>
        </p:nvSpPr>
        <p:spPr/>
        <p:txBody>
          <a:bodyPr vert="horz" wrap="square" lIns="91440" tIns="45720" rIns="91440" bIns="45720" anchor="ctr" anchorCtr="0"/>
          <a:p>
            <a:r>
              <a:rPr lang="en-US" altLang="zh-CN" dirty="0"/>
              <a:t>2.4 Hadoop</a:t>
            </a:r>
            <a:r>
              <a:rPr lang="zh-CN" altLang="en-US" dirty="0"/>
              <a:t>集群的部署与使用</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2"/>
          <p:cNvSpPr>
            <a:spLocks noGrp="1"/>
          </p:cNvSpPr>
          <p:nvPr>
            <p:ph type="title" idx="10"/>
          </p:nvPr>
        </p:nvSpPr>
        <p:spPr/>
        <p:txBody>
          <a:bodyPr vert="horz" wrap="square" lIns="91440" tIns="45720" rIns="91440" bIns="45720" anchor="ctr" anchorCtr="0"/>
          <a:p>
            <a:r>
              <a:rPr lang="en-US" altLang="zh-CN" dirty="0"/>
              <a:t>2.4.1 Hadoop</a:t>
            </a:r>
            <a:r>
              <a:rPr lang="zh-CN" altLang="en-US" dirty="0"/>
              <a:t>集群中有哪些节点类型</a:t>
            </a:r>
            <a:endParaRPr lang="zh-CN" altLang="en-US" dirty="0"/>
          </a:p>
        </p:txBody>
      </p:sp>
      <p:sp>
        <p:nvSpPr>
          <p:cNvPr id="45058" name="矩形 5"/>
          <p:cNvSpPr/>
          <p:nvPr/>
        </p:nvSpPr>
        <p:spPr>
          <a:xfrm>
            <a:off x="241300" y="1204913"/>
            <a:ext cx="8662988" cy="4912995"/>
          </a:xfrm>
          <a:prstGeom prst="rect">
            <a:avLst/>
          </a:prstGeom>
          <a:noFill/>
          <a:ln w="9525">
            <a:noFill/>
          </a:ln>
        </p:spPr>
        <p:txBody>
          <a:bodyPr wrap="square" anchor="t" anchorCtr="0">
            <a:spAutoFit/>
          </a:bodyPr>
          <a:p>
            <a:pPr marL="457200" indent="-457200" algn="just">
              <a:lnSpc>
                <a:spcPct val="140000"/>
              </a:lnSpc>
              <a:buFont typeface="Wingdings" panose="05000000000000000000" charset="0"/>
              <a:buChar char="Ø"/>
            </a:pPr>
            <a:r>
              <a:rPr lang="en-US" altLang="zh-CN" sz="2800" b="1" dirty="0">
                <a:latin typeface="Arial" panose="020B0604020202020204" pitchFamily="34" charset="0"/>
                <a:ea typeface="宋体" panose="02010600030101010101" pitchFamily="2" charset="-122"/>
              </a:rPr>
              <a:t>Hadoop</a:t>
            </a:r>
            <a:r>
              <a:rPr lang="zh-CN" altLang="en-US" sz="2800" b="1" dirty="0">
                <a:latin typeface="Arial" panose="020B0604020202020204" pitchFamily="34" charset="0"/>
                <a:ea typeface="宋体" panose="02010600030101010101" pitchFamily="2" charset="-122"/>
              </a:rPr>
              <a:t>框架中最核心的设计是</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为海量数据提供存储的</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HDFS</a:t>
            </a:r>
            <a:r>
              <a:rPr lang="zh-CN" altLang="en-US" sz="2800" b="1" dirty="0">
                <a:latin typeface="Arial" panose="020B0604020202020204" pitchFamily="34" charset="0"/>
                <a:ea typeface="宋体" panose="02010600030101010101" pitchFamily="2" charset="-122"/>
              </a:rPr>
              <a:t>和</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对数据进行计算的</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MapReduce</a:t>
            </a:r>
            <a:r>
              <a:rPr lang="zh-CN" altLang="en-US" sz="2800" b="1" dirty="0">
                <a:latin typeface="Arial" panose="020B0604020202020204" pitchFamily="34" charset="0"/>
                <a:ea typeface="宋体" panose="02010600030101010101" pitchFamily="2" charset="-122"/>
              </a:rPr>
              <a:t>。</a:t>
            </a:r>
            <a:endParaRPr lang="en-US" altLang="zh-CN" sz="2800" b="1" dirty="0">
              <a:latin typeface="Arial" panose="020B0604020202020204" pitchFamily="34" charset="0"/>
              <a:ea typeface="宋体" panose="02010600030101010101" pitchFamily="2" charset="-122"/>
            </a:endParaRPr>
          </a:p>
          <a:p>
            <a:pPr marL="457200" indent="-457200" algn="just">
              <a:lnSpc>
                <a:spcPct val="140000"/>
              </a:lnSpc>
              <a:buFont typeface="Wingdings" panose="05000000000000000000" charset="0"/>
              <a:buChar char="Ø"/>
            </a:pPr>
            <a:r>
              <a:rPr lang="en-US" altLang="zh-CN" sz="2800" b="1" dirty="0">
                <a:latin typeface="Arial" panose="020B0604020202020204" pitchFamily="34" charset="0"/>
                <a:ea typeface="宋体" panose="02010600030101010101" pitchFamily="2" charset="-122"/>
              </a:rPr>
              <a:t>MapReduce</a:t>
            </a:r>
            <a:r>
              <a:rPr lang="zh-CN" altLang="en-US" sz="2800" b="1" dirty="0">
                <a:latin typeface="Arial" panose="020B0604020202020204" pitchFamily="34" charset="0"/>
                <a:ea typeface="宋体" panose="02010600030101010101" pitchFamily="2" charset="-122"/>
              </a:rPr>
              <a:t>的作业主要包括：（</a:t>
            </a:r>
            <a:r>
              <a:rPr lang="en-US" altLang="zh-CN" sz="2800" b="1" dirty="0">
                <a:latin typeface="Arial" panose="020B0604020202020204" pitchFamily="34" charset="0"/>
                <a:ea typeface="宋体" panose="02010600030101010101" pitchFamily="2" charset="-122"/>
              </a:rPr>
              <a:t>1</a:t>
            </a:r>
            <a:r>
              <a:rPr lang="zh-CN" altLang="en-US" sz="2800" b="1" dirty="0">
                <a:latin typeface="Arial" panose="020B0604020202020204" pitchFamily="34" charset="0"/>
                <a:ea typeface="宋体" panose="02010600030101010101" pitchFamily="2" charset="-122"/>
              </a:rPr>
              <a:t>）从磁盘或从网络读取数据，即</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IO</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密集工作</a:t>
            </a:r>
            <a:r>
              <a:rPr lang="zh-CN" altLang="en-US"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2</a:t>
            </a:r>
            <a:r>
              <a:rPr lang="zh-CN" altLang="en-US" sz="2800" b="1" dirty="0">
                <a:latin typeface="Arial" panose="020B0604020202020204" pitchFamily="34" charset="0"/>
                <a:ea typeface="宋体" panose="02010600030101010101" pitchFamily="2" charset="-122"/>
              </a:rPr>
              <a:t>）计算数据，即</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CPU</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密集工作</a:t>
            </a:r>
            <a:r>
              <a:rPr lang="zh-CN" altLang="en-US" sz="2800" b="1" dirty="0">
                <a:latin typeface="Arial" panose="020B0604020202020204" pitchFamily="34" charset="0"/>
                <a:ea typeface="宋体" panose="02010600030101010101" pitchFamily="2" charset="-122"/>
              </a:rPr>
              <a:t>。</a:t>
            </a:r>
            <a:endParaRPr lang="en-US" altLang="zh-CN" sz="2800" b="1" dirty="0">
              <a:latin typeface="Arial" panose="020B0604020202020204" pitchFamily="34" charset="0"/>
              <a:ea typeface="宋体" panose="02010600030101010101" pitchFamily="2" charset="-122"/>
            </a:endParaRPr>
          </a:p>
          <a:p>
            <a:pPr marL="457200" indent="-457200" algn="just">
              <a:lnSpc>
                <a:spcPct val="140000"/>
              </a:lnSpc>
              <a:buFont typeface="Wingdings" panose="05000000000000000000" charset="0"/>
              <a:buChar char="Ø"/>
            </a:pPr>
            <a:r>
              <a:rPr lang="en-US" altLang="zh-CN" sz="2800" b="1" dirty="0">
                <a:latin typeface="Arial" panose="020B0604020202020204" pitchFamily="34" charset="0"/>
                <a:ea typeface="宋体" panose="02010600030101010101" pitchFamily="2" charset="-122"/>
              </a:rPr>
              <a:t>Hadoop</a:t>
            </a:r>
            <a:r>
              <a:rPr lang="zh-CN" altLang="en-US" sz="2800" b="1" dirty="0">
                <a:latin typeface="Arial" panose="020B0604020202020204" pitchFamily="34" charset="0"/>
                <a:ea typeface="宋体" panose="02010600030101010101" pitchFamily="2" charset="-122"/>
              </a:rPr>
              <a:t>集群的</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整体性能取决于</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CPU</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、内存、网络以及存储之间的性能平衡</a:t>
            </a:r>
            <a:r>
              <a:rPr lang="zh-CN" altLang="en-US" sz="2800" b="1" dirty="0">
                <a:latin typeface="Arial" panose="020B0604020202020204" pitchFamily="34" charset="0"/>
                <a:ea typeface="宋体" panose="02010600030101010101" pitchFamily="2" charset="-122"/>
              </a:rPr>
              <a:t>。因此运营团队在选择机器配置时要针对不同的工作节点选择合适硬件类型。</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p:nvPr>
        </p:nvSpPr>
        <p:spPr/>
        <p:txBody>
          <a:bodyPr vert="horz" wrap="square" lIns="91440" tIns="45720" rIns="91440" bIns="45720" anchor="ctr" anchorCtr="0"/>
          <a:p>
            <a:r>
              <a:rPr lang="en-US" altLang="zh-CN" dirty="0"/>
              <a:t>2.1 </a:t>
            </a:r>
            <a:r>
              <a:rPr lang="zh-CN" altLang="en-US" dirty="0"/>
              <a:t>概述</a:t>
            </a:r>
            <a:endParaRPr lang="zh-CN" altLang="en-US" dirty="0"/>
          </a:p>
        </p:txBody>
      </p:sp>
      <p:sp>
        <p:nvSpPr>
          <p:cNvPr id="9218" name="Rectangle 3"/>
          <p:cNvSpPr>
            <a:spLocks noGrp="1"/>
          </p:cNvSpPr>
          <p:nvPr>
            <p:ph idx="1"/>
          </p:nvPr>
        </p:nvSpPr>
        <p:spPr>
          <a:xfrm>
            <a:off x="457200" y="1612900"/>
            <a:ext cx="8229600" cy="4525963"/>
          </a:xfrm>
        </p:spPr>
        <p:txBody>
          <a:bodyPr vert="horz" wrap="square" lIns="91440" tIns="45720" rIns="91440" bIns="45720" anchor="t" anchorCtr="0"/>
          <a:p>
            <a:pPr marL="0" indent="0" algn="just">
              <a:lnSpc>
                <a:spcPct val="140000"/>
              </a:lnSpc>
              <a:buNone/>
            </a:pPr>
            <a:r>
              <a:rPr lang="en-US" altLang="zh-CN" sz="2800" b="1" dirty="0"/>
              <a:t>2.1.1	Hadoop</a:t>
            </a:r>
            <a:r>
              <a:rPr lang="zh-CN" altLang="en-US" sz="2800" b="1" dirty="0"/>
              <a:t>简介</a:t>
            </a:r>
            <a:endParaRPr lang="zh-CN" altLang="en-US" sz="2800" b="1" dirty="0"/>
          </a:p>
          <a:p>
            <a:pPr marL="0" indent="0" algn="just">
              <a:lnSpc>
                <a:spcPct val="140000"/>
              </a:lnSpc>
              <a:buNone/>
            </a:pPr>
            <a:r>
              <a:rPr lang="en-US" altLang="zh-CN" sz="2800" b="1" dirty="0"/>
              <a:t>2.1.2	Hadoop</a:t>
            </a:r>
            <a:r>
              <a:rPr lang="zh-CN" altLang="en-US" sz="2800" b="1" dirty="0"/>
              <a:t>的发展简史</a:t>
            </a:r>
            <a:endParaRPr lang="zh-CN" altLang="en-US" sz="2800" b="1" dirty="0"/>
          </a:p>
          <a:p>
            <a:pPr marL="0" indent="0" algn="just">
              <a:lnSpc>
                <a:spcPct val="140000"/>
              </a:lnSpc>
              <a:buNone/>
            </a:pPr>
            <a:r>
              <a:rPr lang="en-US" altLang="zh-CN" sz="2800" b="1" dirty="0"/>
              <a:t>2.1.3	Hadoop</a:t>
            </a:r>
            <a:r>
              <a:rPr lang="zh-CN" altLang="en-US" sz="2800" b="1" dirty="0"/>
              <a:t>的特性</a:t>
            </a:r>
            <a:endParaRPr lang="zh-CN" altLang="en-US" sz="2800" b="1" dirty="0"/>
          </a:p>
          <a:p>
            <a:pPr marL="0" indent="0" algn="just">
              <a:lnSpc>
                <a:spcPct val="140000"/>
              </a:lnSpc>
              <a:buNone/>
            </a:pPr>
            <a:r>
              <a:rPr lang="en-US" altLang="zh-CN" sz="2800" b="1" dirty="0"/>
              <a:t>2.1.4	Hadoop</a:t>
            </a:r>
            <a:r>
              <a:rPr lang="zh-CN" altLang="en-US" sz="2800" b="1" dirty="0"/>
              <a:t>的应用现状</a:t>
            </a:r>
            <a:endParaRPr lang="zh-CN" altLang="en-US" sz="2800" b="1" dirty="0"/>
          </a:p>
          <a:p>
            <a:pPr marL="0" indent="0" algn="just">
              <a:lnSpc>
                <a:spcPct val="140000"/>
              </a:lnSpc>
              <a:buNone/>
            </a:pPr>
            <a:r>
              <a:rPr lang="en-US" altLang="zh-CN" sz="2800" b="1" dirty="0"/>
              <a:t>2.1.5 Hadoop</a:t>
            </a:r>
            <a:r>
              <a:rPr lang="zh-CN" altLang="en-US" sz="2800" b="1" dirty="0"/>
              <a:t>的版本</a:t>
            </a:r>
            <a:endParaRPr lang="zh-CN" altLang="en-US" sz="2800"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2"/>
          <p:cNvSpPr>
            <a:spLocks noGrp="1"/>
          </p:cNvSpPr>
          <p:nvPr>
            <p:ph type="title" idx="10"/>
          </p:nvPr>
        </p:nvSpPr>
        <p:spPr/>
        <p:txBody>
          <a:bodyPr vert="horz" wrap="square" lIns="91440" tIns="45720" rIns="91440" bIns="45720" anchor="ctr" anchorCtr="0"/>
          <a:p>
            <a:r>
              <a:rPr lang="en-US" altLang="zh-CN" dirty="0"/>
              <a:t>2.4.1 Hadoop</a:t>
            </a:r>
            <a:r>
              <a:rPr lang="zh-CN" altLang="en-US" dirty="0"/>
              <a:t>集群中有哪些节点类型</a:t>
            </a:r>
            <a:endParaRPr lang="zh-CN" altLang="en-US" dirty="0"/>
          </a:p>
        </p:txBody>
      </p:sp>
      <p:sp>
        <p:nvSpPr>
          <p:cNvPr id="46082" name="矩形 5"/>
          <p:cNvSpPr/>
          <p:nvPr/>
        </p:nvSpPr>
        <p:spPr>
          <a:xfrm>
            <a:off x="241300" y="1129348"/>
            <a:ext cx="8662988" cy="5217160"/>
          </a:xfrm>
          <a:prstGeom prst="rect">
            <a:avLst/>
          </a:prstGeom>
          <a:noFill/>
          <a:ln w="9525">
            <a:noFill/>
          </a:ln>
        </p:spPr>
        <p:txBody>
          <a:bodyPr wrap="square" anchor="t" anchorCtr="0">
            <a:spAutoFit/>
          </a:bodyPr>
          <a:p>
            <a:pPr marL="342900" indent="-342900" algn="just">
              <a:lnSpc>
                <a:spcPct val="170000"/>
              </a:lnSpc>
              <a:buFont typeface="Wingdings" panose="05000000000000000000" charset="0"/>
              <a:buChar char="Ø"/>
            </a:pPr>
            <a:r>
              <a:rPr lang="zh-CN" altLang="en-US" sz="2800" b="1" dirty="0">
                <a:latin typeface="Arial" panose="020B0604020202020204" pitchFamily="34" charset="0"/>
                <a:ea typeface="宋体" panose="02010600030101010101" pitchFamily="2" charset="-122"/>
              </a:rPr>
              <a:t>一个基本的</a:t>
            </a:r>
            <a:r>
              <a:rPr lang="en-US" altLang="zh-CN" sz="2800" b="1" dirty="0">
                <a:latin typeface="Arial" panose="020B0604020202020204" pitchFamily="34" charset="0"/>
                <a:ea typeface="宋体" panose="02010600030101010101" pitchFamily="2" charset="-122"/>
              </a:rPr>
              <a:t>Hadoop</a:t>
            </a:r>
            <a:r>
              <a:rPr lang="zh-CN" altLang="en-US" sz="2800" b="1" dirty="0">
                <a:latin typeface="Arial" panose="020B0604020202020204" pitchFamily="34" charset="0"/>
                <a:ea typeface="宋体" panose="02010600030101010101" pitchFamily="2" charset="-122"/>
              </a:rPr>
              <a:t>集群中的</a:t>
            </a:r>
            <a:r>
              <a:rPr lang="zh-CN" altLang="en-US" sz="2800" b="1" dirty="0">
                <a:solidFill>
                  <a:srgbClr val="FF0000"/>
                </a:solidFill>
                <a:latin typeface="微软雅黑" panose="020B0503020204020204" charset="-122"/>
                <a:ea typeface="微软雅黑" panose="020B0503020204020204" charset="-122"/>
              </a:rPr>
              <a:t>节点类型</a:t>
            </a:r>
            <a:r>
              <a:rPr lang="zh-CN" altLang="en-US" sz="2800" b="1" dirty="0">
                <a:latin typeface="Arial" panose="020B0604020202020204" pitchFamily="34" charset="0"/>
                <a:ea typeface="宋体" panose="02010600030101010101" pitchFamily="2" charset="-122"/>
              </a:rPr>
              <a:t>主要有</a:t>
            </a:r>
            <a:r>
              <a:rPr lang="en-US" altLang="zh-CN" sz="2800" b="1" dirty="0">
                <a:latin typeface="Arial" panose="020B0604020202020204" pitchFamily="34" charset="0"/>
                <a:ea typeface="宋体" panose="02010600030101010101" pitchFamily="2" charset="-122"/>
              </a:rPr>
              <a:t>:</a:t>
            </a:r>
            <a:endParaRPr lang="en-US" altLang="zh-CN" sz="2800" b="1" dirty="0">
              <a:latin typeface="Arial" panose="020B0604020202020204" pitchFamily="34" charset="0"/>
              <a:ea typeface="宋体" panose="02010600030101010101" pitchFamily="2" charset="-122"/>
            </a:endParaRPr>
          </a:p>
          <a:p>
            <a:pPr marL="914400" lvl="1" indent="-457200" algn="just" eaLnBrk="1" hangingPunct="1">
              <a:lnSpc>
                <a:spcPct val="170000"/>
              </a:lnSpc>
              <a:buFont typeface="Wingdings" panose="05000000000000000000" charset="0"/>
              <a:buChar char="l"/>
            </a:pPr>
            <a:r>
              <a:rPr lang="en-US" altLang="zh-CN" sz="2800" b="1" dirty="0">
                <a:latin typeface="Arial" panose="020B0604020202020204" pitchFamily="34" charset="0"/>
                <a:ea typeface="宋体" panose="02010600030101010101" pitchFamily="2" charset="-122"/>
              </a:rPr>
              <a:t>NameNode</a:t>
            </a:r>
            <a:r>
              <a:rPr lang="zh-CN" altLang="en-US" sz="2800" b="1" dirty="0">
                <a:latin typeface="Arial" panose="020B0604020202020204" pitchFamily="34" charset="0"/>
                <a:ea typeface="宋体" panose="02010600030101010101" pitchFamily="2" charset="-122"/>
              </a:rPr>
              <a:t>：负责协调集群中的数据存储。</a:t>
            </a:r>
            <a:endParaRPr lang="en-US" altLang="zh-CN" sz="2800" b="1" dirty="0">
              <a:latin typeface="Arial" panose="020B0604020202020204" pitchFamily="34" charset="0"/>
              <a:ea typeface="宋体" panose="02010600030101010101" pitchFamily="2" charset="-122"/>
            </a:endParaRPr>
          </a:p>
          <a:p>
            <a:pPr marL="914400" lvl="1" indent="-457200" algn="just" eaLnBrk="1" hangingPunct="1">
              <a:lnSpc>
                <a:spcPct val="170000"/>
              </a:lnSpc>
              <a:buFont typeface="Wingdings" panose="05000000000000000000" charset="0"/>
              <a:buChar char="l"/>
            </a:pPr>
            <a:r>
              <a:rPr lang="en-US" altLang="zh-CN" sz="2800" b="1" dirty="0">
                <a:latin typeface="Arial" panose="020B0604020202020204" pitchFamily="34" charset="0"/>
                <a:ea typeface="宋体" panose="02010600030101010101" pitchFamily="2" charset="-122"/>
              </a:rPr>
              <a:t>DataNode</a:t>
            </a:r>
            <a:r>
              <a:rPr lang="zh-CN" altLang="en-US" sz="2800" b="1" dirty="0">
                <a:latin typeface="Arial" panose="020B0604020202020204" pitchFamily="34" charset="0"/>
                <a:ea typeface="宋体" panose="02010600030101010101" pitchFamily="2" charset="-122"/>
              </a:rPr>
              <a:t>：存储被拆分的数据块。</a:t>
            </a:r>
            <a:endParaRPr lang="en-US" altLang="zh-CN" sz="2800" b="1" dirty="0">
              <a:latin typeface="Arial" panose="020B0604020202020204" pitchFamily="34" charset="0"/>
              <a:ea typeface="宋体" panose="02010600030101010101" pitchFamily="2" charset="-122"/>
            </a:endParaRPr>
          </a:p>
          <a:p>
            <a:pPr marL="914400" lvl="1" indent="-457200" algn="just" eaLnBrk="1" hangingPunct="1">
              <a:lnSpc>
                <a:spcPct val="170000"/>
              </a:lnSpc>
              <a:buFont typeface="Wingdings" panose="05000000000000000000" charset="0"/>
              <a:buChar char="l"/>
            </a:pPr>
            <a:r>
              <a:rPr lang="en-US" altLang="zh-CN" sz="2800" b="1" dirty="0">
                <a:latin typeface="Arial" panose="020B0604020202020204" pitchFamily="34" charset="0"/>
                <a:ea typeface="宋体" panose="02010600030101010101" pitchFamily="2" charset="-122"/>
              </a:rPr>
              <a:t>JobTracker</a:t>
            </a:r>
            <a:r>
              <a:rPr lang="zh-CN" altLang="en-US" sz="2800" b="1" dirty="0">
                <a:latin typeface="Arial" panose="020B0604020202020204" pitchFamily="34" charset="0"/>
                <a:ea typeface="宋体" panose="02010600030101010101" pitchFamily="2" charset="-122"/>
              </a:rPr>
              <a:t>：协调数据计算任务。</a:t>
            </a:r>
            <a:endParaRPr lang="en-US" altLang="zh-CN" sz="2800" b="1" dirty="0">
              <a:latin typeface="Arial" panose="020B0604020202020204" pitchFamily="34" charset="0"/>
              <a:ea typeface="宋体" panose="02010600030101010101" pitchFamily="2" charset="-122"/>
            </a:endParaRPr>
          </a:p>
          <a:p>
            <a:pPr marL="914400" lvl="1" indent="-457200" algn="just" eaLnBrk="1" hangingPunct="1">
              <a:lnSpc>
                <a:spcPct val="170000"/>
              </a:lnSpc>
              <a:buFont typeface="Wingdings" panose="05000000000000000000" charset="0"/>
              <a:buChar char="l"/>
            </a:pPr>
            <a:r>
              <a:rPr lang="en-US" altLang="zh-CN" sz="2800" b="1" dirty="0">
                <a:latin typeface="Arial" panose="020B0604020202020204" pitchFamily="34" charset="0"/>
                <a:ea typeface="宋体" panose="02010600030101010101" pitchFamily="2" charset="-122"/>
              </a:rPr>
              <a:t>TaskTracker</a:t>
            </a:r>
            <a:r>
              <a:rPr lang="zh-CN" altLang="en-US" sz="2800" b="1" dirty="0">
                <a:latin typeface="Arial" panose="020B0604020202020204" pitchFamily="34" charset="0"/>
                <a:ea typeface="宋体" panose="02010600030101010101" pitchFamily="2" charset="-122"/>
              </a:rPr>
              <a:t>：负责执行</a:t>
            </a:r>
            <a:r>
              <a:rPr lang="en-US" altLang="zh-CN" sz="2800" b="1" dirty="0">
                <a:latin typeface="Arial" panose="020B0604020202020204" pitchFamily="34" charset="0"/>
                <a:ea typeface="宋体" panose="02010600030101010101" pitchFamily="2" charset="-122"/>
              </a:rPr>
              <a:t>JobTracker</a:t>
            </a:r>
            <a:r>
              <a:rPr lang="zh-CN" altLang="en-US" sz="2800" b="1" dirty="0">
                <a:latin typeface="Arial" panose="020B0604020202020204" pitchFamily="34" charset="0"/>
                <a:ea typeface="宋体" panose="02010600030101010101" pitchFamily="2" charset="-122"/>
              </a:rPr>
              <a:t>指派的任务。</a:t>
            </a:r>
            <a:endParaRPr lang="en-US" altLang="zh-CN" sz="2800" b="1" dirty="0">
              <a:latin typeface="Arial" panose="020B0604020202020204" pitchFamily="34" charset="0"/>
              <a:ea typeface="宋体" panose="02010600030101010101" pitchFamily="2" charset="-122"/>
            </a:endParaRPr>
          </a:p>
          <a:p>
            <a:pPr marL="914400" lvl="1" indent="-457200" algn="just" eaLnBrk="1" hangingPunct="1">
              <a:lnSpc>
                <a:spcPct val="170000"/>
              </a:lnSpc>
              <a:buFont typeface="Wingdings" panose="05000000000000000000" charset="0"/>
              <a:buChar char="l"/>
            </a:pPr>
            <a:r>
              <a:rPr lang="en-US" altLang="zh-CN" sz="2800" b="1" dirty="0">
                <a:latin typeface="Arial" panose="020B0604020202020204" pitchFamily="34" charset="0"/>
                <a:ea typeface="宋体" panose="02010600030101010101" pitchFamily="2" charset="-122"/>
              </a:rPr>
              <a:t>SecondaryNameNode</a:t>
            </a:r>
            <a:r>
              <a:rPr lang="zh-CN" altLang="en-US" sz="2800" b="1" dirty="0">
                <a:latin typeface="Arial" panose="020B0604020202020204" pitchFamily="34" charset="0"/>
                <a:ea typeface="宋体" panose="02010600030101010101" pitchFamily="2" charset="-122"/>
              </a:rPr>
              <a:t>：帮助</a:t>
            </a:r>
            <a:r>
              <a:rPr lang="en-US" altLang="zh-CN" sz="2800" b="1" dirty="0">
                <a:latin typeface="Arial" panose="020B0604020202020204" pitchFamily="34" charset="0"/>
                <a:ea typeface="宋体" panose="02010600030101010101" pitchFamily="2" charset="-122"/>
              </a:rPr>
              <a:t>NameNode</a:t>
            </a:r>
            <a:r>
              <a:rPr lang="zh-CN" altLang="en-US" sz="2800" b="1" dirty="0">
                <a:latin typeface="Arial" panose="020B0604020202020204" pitchFamily="34" charset="0"/>
                <a:ea typeface="宋体" panose="02010600030101010101" pitchFamily="2" charset="-122"/>
              </a:rPr>
              <a:t>收集文件系统运行的状态信息。</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2"/>
          <p:cNvSpPr>
            <a:spLocks noGrp="1"/>
          </p:cNvSpPr>
          <p:nvPr>
            <p:ph type="title" idx="10"/>
          </p:nvPr>
        </p:nvSpPr>
        <p:spPr/>
        <p:txBody>
          <a:bodyPr vert="horz" wrap="square" lIns="91440" tIns="45720" rIns="91440" bIns="45720" anchor="ctr" anchorCtr="0"/>
          <a:p>
            <a:r>
              <a:rPr lang="en-US" altLang="zh-CN" dirty="0"/>
              <a:t>2.4.2 </a:t>
            </a:r>
            <a:r>
              <a:rPr lang="zh-CN" altLang="en-US" dirty="0"/>
              <a:t>集群硬件配置</a:t>
            </a:r>
            <a:endParaRPr lang="zh-CN" altLang="en-US" dirty="0"/>
          </a:p>
        </p:txBody>
      </p:sp>
      <p:sp>
        <p:nvSpPr>
          <p:cNvPr id="47106" name="矩形 3"/>
          <p:cNvSpPr/>
          <p:nvPr/>
        </p:nvSpPr>
        <p:spPr>
          <a:xfrm>
            <a:off x="217488" y="1219200"/>
            <a:ext cx="8734425" cy="5262245"/>
          </a:xfrm>
          <a:prstGeom prst="rect">
            <a:avLst/>
          </a:prstGeom>
          <a:noFill/>
          <a:ln w="9525">
            <a:noFill/>
          </a:ln>
        </p:spPr>
        <p:txBody>
          <a:bodyPr wrap="square" anchor="t" anchorCtr="0">
            <a:spAutoFit/>
          </a:bodyPr>
          <a:p>
            <a:pPr algn="just">
              <a:lnSpc>
                <a:spcPct val="150000"/>
              </a:lnSpc>
            </a:pPr>
            <a:r>
              <a:rPr lang="en-US" altLang="zh-CN" sz="2800" b="1" dirty="0">
                <a:latin typeface="Arial" panose="020B0604020202020204" pitchFamily="34" charset="0"/>
                <a:ea typeface="宋体" panose="02010600030101010101" pitchFamily="2" charset="-122"/>
              </a:rPr>
              <a:t>        </a:t>
            </a:r>
            <a:r>
              <a:rPr lang="zh-CN" altLang="en-US" sz="2800" b="1" dirty="0">
                <a:latin typeface="Arial" panose="020B0604020202020204" pitchFamily="34" charset="0"/>
                <a:ea typeface="宋体" panose="02010600030101010101" pitchFamily="2" charset="-122"/>
              </a:rPr>
              <a:t>在集群中，大部分的机器设备是作为</a:t>
            </a:r>
            <a:r>
              <a:rPr lang="en-US" altLang="zh-CN" sz="2800" b="1" dirty="0">
                <a:latin typeface="Arial" panose="020B0604020202020204" pitchFamily="34" charset="0"/>
                <a:ea typeface="宋体" panose="02010600030101010101" pitchFamily="2" charset="-122"/>
              </a:rPr>
              <a:t>Datanode</a:t>
            </a:r>
            <a:r>
              <a:rPr lang="zh-CN" altLang="en-US" sz="2800" b="1" dirty="0">
                <a:latin typeface="Arial" panose="020B0604020202020204" pitchFamily="34" charset="0"/>
                <a:ea typeface="宋体" panose="02010600030101010101" pitchFamily="2" charset="-122"/>
              </a:rPr>
              <a:t>和</a:t>
            </a:r>
            <a:r>
              <a:rPr lang="en-US" altLang="zh-CN" sz="2800" b="1" dirty="0">
                <a:latin typeface="Arial" panose="020B0604020202020204" pitchFamily="34" charset="0"/>
                <a:ea typeface="宋体" panose="02010600030101010101" pitchFamily="2" charset="-122"/>
              </a:rPr>
              <a:t>TaskTracker</a:t>
            </a:r>
            <a:r>
              <a:rPr lang="zh-CN" altLang="en-US" sz="2800" b="1" dirty="0">
                <a:latin typeface="Arial" panose="020B0604020202020204" pitchFamily="34" charset="0"/>
                <a:ea typeface="宋体" panose="02010600030101010101" pitchFamily="2" charset="-122"/>
              </a:rPr>
              <a:t>工作的，</a:t>
            </a:r>
            <a:r>
              <a:rPr lang="en-US" altLang="zh-CN" sz="2800" b="1" dirty="0">
                <a:latin typeface="Arial" panose="020B0604020202020204" pitchFamily="34" charset="0"/>
                <a:ea typeface="宋体" panose="02010600030101010101" pitchFamily="2" charset="-122"/>
              </a:rPr>
              <a:t>Datanode/TaskTracker</a:t>
            </a:r>
            <a:r>
              <a:rPr lang="zh-CN" altLang="en-US" sz="2800" b="1" dirty="0">
                <a:latin typeface="Arial" panose="020B0604020202020204" pitchFamily="34" charset="0"/>
                <a:ea typeface="宋体" panose="02010600030101010101" pitchFamily="2" charset="-122"/>
              </a:rPr>
              <a:t>的硬件规格可以采用以下方案：</a:t>
            </a:r>
            <a:endParaRPr lang="zh-CN" altLang="en-US" sz="2800" b="1" dirty="0">
              <a:latin typeface="Arial" panose="020B0604020202020204" pitchFamily="34" charset="0"/>
              <a:ea typeface="宋体" panose="02010600030101010101" pitchFamily="2" charset="-122"/>
            </a:endParaRPr>
          </a:p>
          <a:p>
            <a:pPr marL="914400" lvl="1" indent="-457200" algn="just">
              <a:lnSpc>
                <a:spcPct val="150000"/>
              </a:lnSpc>
              <a:buFont typeface="Wingdings" panose="05000000000000000000" charset="0"/>
              <a:buChar char="l"/>
            </a:pPr>
            <a:r>
              <a:rPr lang="en-US" altLang="zh-CN" sz="2800" b="1" dirty="0">
                <a:latin typeface="Arial" panose="020B0604020202020204" pitchFamily="34" charset="0"/>
                <a:ea typeface="宋体" panose="02010600030101010101" pitchFamily="2" charset="-122"/>
              </a:rPr>
              <a:t>4</a:t>
            </a:r>
            <a:r>
              <a:rPr lang="zh-CN" altLang="en-US" sz="2800" b="1" dirty="0">
                <a:latin typeface="Arial" panose="020B0604020202020204" pitchFamily="34" charset="0"/>
                <a:ea typeface="宋体" panose="02010600030101010101" pitchFamily="2" charset="-122"/>
              </a:rPr>
              <a:t>个磁盘驱动器（单盘</a:t>
            </a:r>
            <a:r>
              <a:rPr lang="en-US" altLang="zh-CN" sz="2800" b="1" dirty="0">
                <a:latin typeface="Arial" panose="020B0604020202020204" pitchFamily="34" charset="0"/>
                <a:ea typeface="宋体" panose="02010600030101010101" pitchFamily="2" charset="-122"/>
              </a:rPr>
              <a:t>1-2T</a:t>
            </a:r>
            <a:r>
              <a:rPr lang="zh-CN" altLang="en-US" sz="2800" b="1" dirty="0">
                <a:latin typeface="Arial" panose="020B0604020202020204" pitchFamily="34" charset="0"/>
                <a:ea typeface="宋体" panose="02010600030101010101" pitchFamily="2" charset="-122"/>
              </a:rPr>
              <a:t>），支持</a:t>
            </a:r>
            <a:r>
              <a:rPr lang="en-US" altLang="zh-CN" sz="2800" b="1" dirty="0">
                <a:latin typeface="Arial" panose="020B0604020202020204" pitchFamily="34" charset="0"/>
                <a:ea typeface="宋体" panose="02010600030101010101" pitchFamily="2" charset="-122"/>
              </a:rPr>
              <a:t>JBOD(Just a Bunch Of Disks</a:t>
            </a:r>
            <a:r>
              <a:rPr lang="zh-CN" altLang="en-US" sz="2800" b="1" dirty="0">
                <a:latin typeface="Arial" panose="020B0604020202020204" pitchFamily="34" charset="0"/>
                <a:ea typeface="宋体" panose="02010600030101010101" pitchFamily="2" charset="-122"/>
              </a:rPr>
              <a:t>，磁盘簇</a:t>
            </a:r>
            <a:r>
              <a:rPr lang="en-US" altLang="zh-CN" sz="2800" b="1" dirty="0">
                <a:latin typeface="Arial" panose="020B0604020202020204" pitchFamily="34" charset="0"/>
                <a:ea typeface="宋体" panose="02010600030101010101" pitchFamily="2" charset="-122"/>
              </a:rPr>
              <a:t>)</a:t>
            </a:r>
            <a:endParaRPr lang="en-US" altLang="zh-CN" sz="2800" b="1" dirty="0">
              <a:latin typeface="Arial" panose="020B0604020202020204" pitchFamily="34" charset="0"/>
              <a:ea typeface="宋体" panose="02010600030101010101" pitchFamily="2" charset="-122"/>
            </a:endParaRPr>
          </a:p>
          <a:p>
            <a:pPr marL="914400" lvl="1" indent="-457200" algn="just">
              <a:lnSpc>
                <a:spcPct val="150000"/>
              </a:lnSpc>
              <a:buFont typeface="Wingdings" panose="05000000000000000000" charset="0"/>
              <a:buChar char="l"/>
            </a:pPr>
            <a:r>
              <a:rPr lang="en-US" altLang="zh-CN" sz="2800" b="1" dirty="0">
                <a:latin typeface="Arial" panose="020B0604020202020204" pitchFamily="34" charset="0"/>
                <a:ea typeface="宋体" panose="02010600030101010101" pitchFamily="2" charset="-122"/>
              </a:rPr>
              <a:t>2</a:t>
            </a:r>
            <a:r>
              <a:rPr lang="zh-CN" altLang="en-US" sz="2800" b="1" dirty="0">
                <a:latin typeface="Arial" panose="020B0604020202020204" pitchFamily="34" charset="0"/>
                <a:ea typeface="宋体" panose="02010600030101010101" pitchFamily="2" charset="-122"/>
              </a:rPr>
              <a:t>个</a:t>
            </a:r>
            <a:r>
              <a:rPr lang="en-US" altLang="zh-CN" sz="2800" b="1" dirty="0">
                <a:latin typeface="Arial" panose="020B0604020202020204" pitchFamily="34" charset="0"/>
                <a:ea typeface="宋体" panose="02010600030101010101" pitchFamily="2" charset="-122"/>
              </a:rPr>
              <a:t>4</a:t>
            </a:r>
            <a:r>
              <a:rPr lang="zh-CN" altLang="en-US" sz="2800" b="1" dirty="0">
                <a:latin typeface="Arial" panose="020B0604020202020204" pitchFamily="34" charset="0"/>
                <a:ea typeface="宋体" panose="02010600030101010101" pitchFamily="2" charset="-122"/>
              </a:rPr>
              <a:t>核</a:t>
            </a:r>
            <a:r>
              <a:rPr lang="en-US" altLang="zh-CN" sz="2800" b="1" dirty="0">
                <a:latin typeface="Arial" panose="020B0604020202020204" pitchFamily="34" charset="0"/>
                <a:ea typeface="宋体" panose="02010600030101010101" pitchFamily="2" charset="-122"/>
              </a:rPr>
              <a:t>CPU,</a:t>
            </a:r>
            <a:r>
              <a:rPr lang="zh-CN" altLang="en-US" sz="2800" b="1" dirty="0">
                <a:latin typeface="Arial" panose="020B0604020202020204" pitchFamily="34" charset="0"/>
                <a:ea typeface="宋体" panose="02010600030101010101" pitchFamily="2" charset="-122"/>
              </a:rPr>
              <a:t>至少</a:t>
            </a:r>
            <a:r>
              <a:rPr lang="en-US" altLang="zh-CN" sz="2800" b="1" dirty="0">
                <a:latin typeface="Arial" panose="020B0604020202020204" pitchFamily="34" charset="0"/>
                <a:ea typeface="宋体" panose="02010600030101010101" pitchFamily="2" charset="-122"/>
              </a:rPr>
              <a:t>2-2.5GHz</a:t>
            </a:r>
            <a:endParaRPr lang="en-US" altLang="zh-CN" sz="2800" b="1" dirty="0">
              <a:latin typeface="Arial" panose="020B0604020202020204" pitchFamily="34" charset="0"/>
              <a:ea typeface="宋体" panose="02010600030101010101" pitchFamily="2" charset="-122"/>
            </a:endParaRPr>
          </a:p>
          <a:p>
            <a:pPr marL="914400" lvl="1" indent="-457200" algn="just">
              <a:lnSpc>
                <a:spcPct val="150000"/>
              </a:lnSpc>
              <a:buFont typeface="Wingdings" panose="05000000000000000000" charset="0"/>
              <a:buChar char="l"/>
            </a:pPr>
            <a:r>
              <a:rPr lang="en-US" altLang="zh-CN" sz="2800" b="1" dirty="0">
                <a:latin typeface="Arial" panose="020B0604020202020204" pitchFamily="34" charset="0"/>
                <a:ea typeface="宋体" panose="02010600030101010101" pitchFamily="2" charset="-122"/>
              </a:rPr>
              <a:t>16-24GB</a:t>
            </a:r>
            <a:r>
              <a:rPr lang="zh-CN" altLang="en-US" sz="2800" b="1" dirty="0">
                <a:latin typeface="Arial" panose="020B0604020202020204" pitchFamily="34" charset="0"/>
                <a:ea typeface="宋体" panose="02010600030101010101" pitchFamily="2" charset="-122"/>
              </a:rPr>
              <a:t>内存</a:t>
            </a:r>
            <a:endParaRPr lang="zh-CN" altLang="en-US" sz="2800" b="1" dirty="0">
              <a:latin typeface="Arial" panose="020B0604020202020204" pitchFamily="34" charset="0"/>
              <a:ea typeface="宋体" panose="02010600030101010101" pitchFamily="2" charset="-122"/>
            </a:endParaRPr>
          </a:p>
          <a:p>
            <a:pPr marL="914400" lvl="1" indent="-457200" algn="just">
              <a:lnSpc>
                <a:spcPct val="15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千兆以太网</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2"/>
          <p:cNvSpPr>
            <a:spLocks noGrp="1"/>
          </p:cNvSpPr>
          <p:nvPr>
            <p:ph type="title" idx="10"/>
          </p:nvPr>
        </p:nvSpPr>
        <p:spPr/>
        <p:txBody>
          <a:bodyPr vert="horz" wrap="square" lIns="91440" tIns="45720" rIns="91440" bIns="45720" anchor="ctr" anchorCtr="0"/>
          <a:p>
            <a:r>
              <a:rPr lang="en-US" altLang="zh-CN" dirty="0"/>
              <a:t>2.4.2 </a:t>
            </a:r>
            <a:r>
              <a:rPr lang="zh-CN" altLang="en-US" dirty="0"/>
              <a:t>集群硬件配置</a:t>
            </a:r>
            <a:endParaRPr lang="zh-CN" altLang="en-US" dirty="0"/>
          </a:p>
        </p:txBody>
      </p:sp>
      <p:sp>
        <p:nvSpPr>
          <p:cNvPr id="48130" name="矩形 4"/>
          <p:cNvSpPr/>
          <p:nvPr/>
        </p:nvSpPr>
        <p:spPr>
          <a:xfrm>
            <a:off x="295275" y="1122998"/>
            <a:ext cx="8621713" cy="5217160"/>
          </a:xfrm>
          <a:prstGeom prst="rect">
            <a:avLst/>
          </a:prstGeom>
          <a:noFill/>
          <a:ln w="9525">
            <a:noFill/>
          </a:ln>
        </p:spPr>
        <p:txBody>
          <a:bodyPr wrap="square" anchor="t" anchorCtr="0">
            <a:spAutoFit/>
          </a:bodyPr>
          <a:p>
            <a:pPr marL="457200" indent="-457200" algn="just">
              <a:lnSpc>
                <a:spcPct val="170000"/>
              </a:lnSpc>
              <a:buFont typeface="Wingdings" panose="05000000000000000000" charset="0"/>
              <a:buChar char="Ø"/>
            </a:pPr>
            <a:r>
              <a:rPr lang="en-US" altLang="zh-CN" sz="2800" b="1" dirty="0">
                <a:latin typeface="Times New Roman" panose="02020603050405020304" pitchFamily="18" charset="0"/>
                <a:ea typeface="宋体" panose="02010600030101010101" pitchFamily="2" charset="-122"/>
              </a:rPr>
              <a:t>NameNode</a:t>
            </a:r>
            <a:r>
              <a:rPr lang="zh-CN" altLang="en-US" sz="2800" b="1" dirty="0">
                <a:latin typeface="Times New Roman" panose="02020603050405020304" pitchFamily="18" charset="0"/>
                <a:ea typeface="宋体" panose="02010600030101010101" pitchFamily="2" charset="-122"/>
              </a:rPr>
              <a:t>提供整个</a:t>
            </a:r>
            <a:r>
              <a:rPr lang="en-US" altLang="zh-CN" sz="2800" b="1" dirty="0">
                <a:latin typeface="Times New Roman" panose="02020603050405020304" pitchFamily="18" charset="0"/>
                <a:ea typeface="宋体" panose="02010600030101010101" pitchFamily="2" charset="-122"/>
              </a:rPr>
              <a:t>HDFS</a:t>
            </a:r>
            <a:r>
              <a:rPr lang="zh-CN" altLang="en-US" sz="2800" b="1" dirty="0">
                <a:latin typeface="Times New Roman" panose="02020603050405020304" pitchFamily="18" charset="0"/>
                <a:ea typeface="宋体" panose="02010600030101010101" pitchFamily="2" charset="-122"/>
              </a:rPr>
              <a:t>文件系统的</a:t>
            </a:r>
            <a:r>
              <a:rPr lang="en-US" altLang="zh-CN" sz="2800" b="1" dirty="0">
                <a:latin typeface="Times New Roman" panose="02020603050405020304" pitchFamily="18" charset="0"/>
                <a:ea typeface="宋体" panose="02010600030101010101" pitchFamily="2" charset="-122"/>
              </a:rPr>
              <a:t>NameSpace</a:t>
            </a:r>
            <a:r>
              <a:rPr lang="zh-CN" altLang="en-US" sz="2800" b="1" dirty="0">
                <a:latin typeface="Times New Roman" panose="02020603050405020304" pitchFamily="18" charset="0"/>
                <a:ea typeface="宋体" panose="02010600030101010101" pitchFamily="2" charset="-122"/>
              </a:rPr>
              <a:t>（命名空间）管理、块管理等所有服务，因此需要更多的</a:t>
            </a:r>
            <a:r>
              <a:rPr lang="en-US" altLang="zh-CN" sz="2800" b="1" dirty="0">
                <a:latin typeface="Times New Roman" panose="02020603050405020304" pitchFamily="18" charset="0"/>
                <a:ea typeface="宋体" panose="02010600030101010101" pitchFamily="2" charset="-122"/>
              </a:rPr>
              <a:t>RAM</a:t>
            </a:r>
            <a:r>
              <a:rPr lang="zh-CN" altLang="en-US" sz="2800" b="1" dirty="0">
                <a:latin typeface="Times New Roman" panose="02020603050405020304" pitchFamily="18" charset="0"/>
                <a:ea typeface="宋体" panose="02010600030101010101" pitchFamily="2" charset="-122"/>
              </a:rPr>
              <a:t>，与集群中的数据块数量相对应，并且需要优化</a:t>
            </a:r>
            <a:r>
              <a:rPr lang="en-US" altLang="zh-CN" sz="2800" b="1" dirty="0">
                <a:latin typeface="Times New Roman" panose="02020603050405020304" pitchFamily="18" charset="0"/>
                <a:ea typeface="宋体" panose="02010600030101010101" pitchFamily="2" charset="-122"/>
              </a:rPr>
              <a:t>RAM</a:t>
            </a:r>
            <a:r>
              <a:rPr lang="zh-CN" altLang="en-US" sz="2800" b="1" dirty="0">
                <a:latin typeface="Times New Roman" panose="02020603050405020304" pitchFamily="18" charset="0"/>
                <a:ea typeface="宋体" panose="02010600030101010101" pitchFamily="2" charset="-122"/>
              </a:rPr>
              <a:t>的内存通道带宽，</a:t>
            </a:r>
            <a:r>
              <a:rPr lang="zh-CN" altLang="en-US" sz="2800" b="1" dirty="0">
                <a:solidFill>
                  <a:srgbClr val="FF0000"/>
                </a:solidFill>
                <a:latin typeface="微软雅黑" panose="020B0503020204020204" charset="-122"/>
                <a:ea typeface="微软雅黑" panose="020B0503020204020204" charset="-122"/>
              </a:rPr>
              <a:t>采用双通道或三通道以上内存</a:t>
            </a:r>
            <a:r>
              <a:rPr lang="zh-CN" altLang="en-US" sz="2800" b="1" dirty="0">
                <a:latin typeface="Times New Roman" panose="02020603050405020304" pitchFamily="18" charset="0"/>
                <a:ea typeface="宋体" panose="02010600030101010101" pitchFamily="2" charset="-122"/>
              </a:rPr>
              <a:t>。硬件规格可以采用以下方案：</a:t>
            </a:r>
            <a:endParaRPr lang="zh-CN" altLang="en-US" sz="2800" b="1" dirty="0">
              <a:latin typeface="Times New Roman" panose="02020603050405020304" pitchFamily="18" charset="0"/>
              <a:ea typeface="宋体" panose="02010600030101010101" pitchFamily="2" charset="-122"/>
            </a:endParaRPr>
          </a:p>
          <a:p>
            <a:pPr marL="914400" lvl="1" indent="-457200" algn="just">
              <a:lnSpc>
                <a:spcPct val="170000"/>
              </a:lnSpc>
              <a:buFont typeface="Wingdings" panose="05000000000000000000" charset="0"/>
              <a:buChar char="l"/>
            </a:pPr>
            <a:r>
              <a:rPr lang="en-US" altLang="zh-CN" sz="2800" b="1" dirty="0">
                <a:latin typeface="Times New Roman" panose="02020603050405020304" pitchFamily="18" charset="0"/>
                <a:ea typeface="宋体" panose="02010600030101010101" pitchFamily="2" charset="-122"/>
              </a:rPr>
              <a:t>8-12</a:t>
            </a:r>
            <a:r>
              <a:rPr lang="zh-CN" altLang="en-US" sz="2800" b="1" dirty="0">
                <a:latin typeface="Times New Roman" panose="02020603050405020304" pitchFamily="18" charset="0"/>
                <a:ea typeface="宋体" panose="02010600030101010101" pitchFamily="2" charset="-122"/>
              </a:rPr>
              <a:t>个磁盘驱动器（单盘</a:t>
            </a:r>
            <a:r>
              <a:rPr lang="en-US" altLang="zh-CN" sz="2800" b="1" dirty="0">
                <a:latin typeface="Times New Roman" panose="02020603050405020304" pitchFamily="18" charset="0"/>
                <a:ea typeface="宋体" panose="02010600030101010101" pitchFamily="2" charset="-122"/>
              </a:rPr>
              <a:t>1-2T</a:t>
            </a:r>
            <a:r>
              <a:rPr lang="zh-CN" altLang="en-US" sz="2800" b="1" dirty="0">
                <a:latin typeface="Times New Roman" panose="02020603050405020304" pitchFamily="18" charset="0"/>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a:p>
            <a:pPr marL="914400" lvl="1" indent="-457200" algn="just">
              <a:lnSpc>
                <a:spcPct val="170000"/>
              </a:lnSpc>
              <a:buFont typeface="Wingdings" panose="05000000000000000000" charset="0"/>
              <a:buChar char="l"/>
            </a:pPr>
            <a:r>
              <a:rPr lang="en-US" altLang="zh-CN" sz="2800" b="1" dirty="0">
                <a:latin typeface="Times New Roman" panose="02020603050405020304" pitchFamily="18" charset="0"/>
                <a:ea typeface="宋体" panose="02010600030101010101" pitchFamily="2" charset="-122"/>
              </a:rPr>
              <a:t>2</a:t>
            </a:r>
            <a:r>
              <a:rPr lang="zh-CN" altLang="en-US" sz="2800" b="1" dirty="0">
                <a:latin typeface="Times New Roman" panose="02020603050405020304" pitchFamily="18" charset="0"/>
                <a:ea typeface="宋体" panose="02010600030101010101" pitchFamily="2" charset="-122"/>
              </a:rPr>
              <a:t>个</a:t>
            </a:r>
            <a:r>
              <a:rPr lang="en-US" altLang="zh-CN" sz="2800" b="1" dirty="0">
                <a:latin typeface="Times New Roman" panose="02020603050405020304" pitchFamily="18" charset="0"/>
                <a:ea typeface="宋体" panose="02010600030101010101" pitchFamily="2" charset="-122"/>
              </a:rPr>
              <a:t>4</a:t>
            </a:r>
            <a:r>
              <a:rPr lang="zh-CN" altLang="en-US" sz="2800" b="1" dirty="0">
                <a:latin typeface="Times New Roman" panose="02020603050405020304" pitchFamily="18" charset="0"/>
                <a:ea typeface="宋体" panose="02010600030101010101" pitchFamily="2" charset="-122"/>
              </a:rPr>
              <a:t>核</a:t>
            </a:r>
            <a:r>
              <a:rPr lang="en-US" altLang="zh-CN" sz="2800" b="1" dirty="0">
                <a:latin typeface="Times New Roman" panose="02020603050405020304" pitchFamily="18" charset="0"/>
                <a:ea typeface="宋体" panose="02010600030101010101" pitchFamily="2" charset="-122"/>
              </a:rPr>
              <a:t>/8</a:t>
            </a:r>
            <a:r>
              <a:rPr lang="zh-CN" altLang="en-US" sz="2800" b="1" dirty="0">
                <a:latin typeface="Times New Roman" panose="02020603050405020304" pitchFamily="18" charset="0"/>
                <a:ea typeface="宋体" panose="02010600030101010101" pitchFamily="2" charset="-122"/>
              </a:rPr>
              <a:t>核</a:t>
            </a:r>
            <a:r>
              <a:rPr lang="en-US" altLang="zh-CN" sz="2800" b="1" dirty="0">
                <a:latin typeface="Times New Roman" panose="02020603050405020304" pitchFamily="18" charset="0"/>
                <a:ea typeface="宋体" panose="02010600030101010101" pitchFamily="2" charset="-122"/>
              </a:rPr>
              <a:t>CPU</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标题 2"/>
          <p:cNvSpPr>
            <a:spLocks noGrp="1"/>
          </p:cNvSpPr>
          <p:nvPr>
            <p:ph type="title" idx="10"/>
          </p:nvPr>
        </p:nvSpPr>
        <p:spPr/>
        <p:txBody>
          <a:bodyPr vert="horz" wrap="square" lIns="91440" tIns="45720" rIns="91440" bIns="45720" anchor="ctr" anchorCtr="0"/>
          <a:p>
            <a:r>
              <a:rPr lang="en-US" altLang="zh-CN" dirty="0"/>
              <a:t>2.4.2 </a:t>
            </a:r>
            <a:r>
              <a:rPr lang="zh-CN" altLang="en-US" dirty="0"/>
              <a:t>集群硬件配置</a:t>
            </a:r>
            <a:endParaRPr lang="zh-CN" altLang="en-US" dirty="0"/>
          </a:p>
        </p:txBody>
      </p:sp>
      <p:sp>
        <p:nvSpPr>
          <p:cNvPr id="49154" name="矩形 4"/>
          <p:cNvSpPr/>
          <p:nvPr/>
        </p:nvSpPr>
        <p:spPr>
          <a:xfrm>
            <a:off x="295275" y="1274763"/>
            <a:ext cx="8621713" cy="1382712"/>
          </a:xfrm>
          <a:prstGeom prst="rect">
            <a:avLst/>
          </a:prstGeom>
          <a:noFill/>
          <a:ln w="9525">
            <a:noFill/>
          </a:ln>
        </p:spPr>
        <p:txBody>
          <a:bodyPr wrap="square" anchor="t" anchorCtr="0">
            <a:spAutoFit/>
          </a:bodyPr>
          <a:p>
            <a:pPr marL="800100" lvl="1" indent="-342900" algn="just">
              <a:lnSpc>
                <a:spcPct val="150000"/>
              </a:lnSpc>
              <a:buFont typeface="Wingdings" panose="05000000000000000000" charset="0"/>
              <a:buChar char="l"/>
            </a:pPr>
            <a:r>
              <a:rPr lang="en-US" altLang="zh-CN" sz="2800" b="1" dirty="0">
                <a:latin typeface="Arial" panose="020B0604020202020204" pitchFamily="34" charset="0"/>
                <a:ea typeface="宋体" panose="02010600030101010101" pitchFamily="2" charset="-122"/>
              </a:rPr>
              <a:t>16-72GB</a:t>
            </a:r>
            <a:r>
              <a:rPr lang="zh-CN" altLang="en-US" sz="2800" b="1" dirty="0">
                <a:latin typeface="Arial" panose="020B0604020202020204" pitchFamily="34" charset="0"/>
                <a:ea typeface="宋体" panose="02010600030101010101" pitchFamily="2" charset="-122"/>
              </a:rPr>
              <a:t>内存</a:t>
            </a:r>
            <a:endParaRPr lang="zh-CN" altLang="en-US" sz="2800" b="1" dirty="0">
              <a:latin typeface="Arial" panose="020B0604020202020204" pitchFamily="34" charset="0"/>
              <a:ea typeface="宋体" panose="02010600030101010101" pitchFamily="2" charset="-122"/>
            </a:endParaRPr>
          </a:p>
          <a:p>
            <a:pPr marL="800100" lvl="1" indent="-342900" algn="just">
              <a:lnSpc>
                <a:spcPct val="15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千兆</a:t>
            </a:r>
            <a:r>
              <a:rPr lang="en-US" altLang="zh-CN" sz="2800" b="1" dirty="0">
                <a:latin typeface="Arial" panose="020B0604020202020204" pitchFamily="34" charset="0"/>
                <a:ea typeface="宋体" panose="02010600030101010101" pitchFamily="2" charset="-122"/>
              </a:rPr>
              <a:t>/</a:t>
            </a:r>
            <a:r>
              <a:rPr lang="zh-CN" altLang="en-US" sz="2800" b="1" dirty="0">
                <a:latin typeface="Arial" panose="020B0604020202020204" pitchFamily="34" charset="0"/>
                <a:ea typeface="宋体" panose="02010600030101010101" pitchFamily="2" charset="-122"/>
              </a:rPr>
              <a:t>万兆以太网</a:t>
            </a:r>
            <a:endParaRPr lang="zh-CN" altLang="en-US" sz="2800" b="1" dirty="0">
              <a:latin typeface="Arial" panose="020B0604020202020204" pitchFamily="34" charset="0"/>
              <a:ea typeface="宋体" panose="02010600030101010101" pitchFamily="2" charset="-122"/>
            </a:endParaRPr>
          </a:p>
        </p:txBody>
      </p:sp>
      <p:sp>
        <p:nvSpPr>
          <p:cNvPr id="49155" name="矩形 5"/>
          <p:cNvSpPr/>
          <p:nvPr/>
        </p:nvSpPr>
        <p:spPr>
          <a:xfrm>
            <a:off x="295275" y="2867025"/>
            <a:ext cx="8621713" cy="2159000"/>
          </a:xfrm>
          <a:prstGeom prst="rect">
            <a:avLst/>
          </a:prstGeom>
          <a:noFill/>
          <a:ln w="9525">
            <a:noFill/>
          </a:ln>
        </p:spPr>
        <p:txBody>
          <a:bodyPr wrap="square" anchor="t" anchorCtr="0">
            <a:spAutoFit/>
          </a:bodyPr>
          <a:p>
            <a:pPr marL="457200" indent="-457200" algn="just">
              <a:lnSpc>
                <a:spcPct val="160000"/>
              </a:lnSpc>
              <a:buFont typeface="Wingdings" panose="05000000000000000000" charset="0"/>
              <a:buChar char="Ø"/>
            </a:pP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SecondaryNameNode</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在小型集群中可以和</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NameNode</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共用一台机器，较大的群集可以采用与</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NameNode</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相同的硬件。</a:t>
            </a:r>
            <a:endParaRPr lang="zh-CN" altLang="en-US" sz="2800" b="1" dirty="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标题 2"/>
          <p:cNvSpPr>
            <a:spLocks noGrp="1"/>
          </p:cNvSpPr>
          <p:nvPr>
            <p:ph type="title" idx="10"/>
          </p:nvPr>
        </p:nvSpPr>
        <p:spPr/>
        <p:txBody>
          <a:bodyPr vert="horz" wrap="square" lIns="91440" tIns="45720" rIns="91440" bIns="45720" anchor="ctr" anchorCtr="0"/>
          <a:p>
            <a:r>
              <a:rPr lang="en-US" altLang="zh-CN" dirty="0"/>
              <a:t>2.4.3 </a:t>
            </a:r>
            <a:r>
              <a:rPr lang="zh-CN" altLang="en-US" dirty="0"/>
              <a:t>集群规模要多大</a:t>
            </a:r>
            <a:r>
              <a:rPr lang="en-US" altLang="zh-CN" dirty="0"/>
              <a:t> </a:t>
            </a:r>
            <a:endParaRPr lang="zh-CN" altLang="en-US" dirty="0"/>
          </a:p>
        </p:txBody>
      </p:sp>
      <p:sp>
        <p:nvSpPr>
          <p:cNvPr id="50178" name="TextBox 3"/>
          <p:cNvSpPr txBox="1"/>
          <p:nvPr/>
        </p:nvSpPr>
        <p:spPr>
          <a:xfrm>
            <a:off x="233680" y="1125855"/>
            <a:ext cx="8677275" cy="5200650"/>
          </a:xfrm>
          <a:prstGeom prst="rect">
            <a:avLst/>
          </a:prstGeom>
          <a:noFill/>
          <a:ln w="9525">
            <a:noFill/>
          </a:ln>
        </p:spPr>
        <p:txBody>
          <a:bodyPr wrap="square" anchor="t" anchorCtr="0">
            <a:noAutofit/>
          </a:bodyPr>
          <a:p>
            <a:pPr marL="457200" indent="-457200" algn="just">
              <a:lnSpc>
                <a:spcPct val="150000"/>
              </a:lnSpc>
              <a:buFont typeface="Wingdings" panose="05000000000000000000" charset="0"/>
              <a:buChar char="Ø"/>
            </a:pPr>
            <a:r>
              <a:rPr lang="en-US" altLang="zh-CN" sz="2800" b="1" dirty="0">
                <a:latin typeface="Arial" panose="020B0604020202020204" pitchFamily="34" charset="0"/>
                <a:ea typeface="宋体" panose="02010600030101010101" pitchFamily="2" charset="-122"/>
              </a:rPr>
              <a:t>Hadoop</a:t>
            </a:r>
            <a:r>
              <a:rPr lang="zh-CN" altLang="en-US" sz="2800" b="1" dirty="0">
                <a:latin typeface="Arial" panose="020B0604020202020204" pitchFamily="34" charset="0"/>
                <a:ea typeface="宋体" panose="02010600030101010101" pitchFamily="2" charset="-122"/>
              </a:rPr>
              <a:t>集群规模可大可小，初始时，可以从一个较小规模的集群开始，比如包含</a:t>
            </a:r>
            <a:r>
              <a:rPr lang="en-US" altLang="zh-CN" sz="2800" b="1" dirty="0">
                <a:latin typeface="Arial" panose="020B0604020202020204" pitchFamily="34" charset="0"/>
                <a:ea typeface="宋体" panose="02010600030101010101" pitchFamily="2" charset="-122"/>
              </a:rPr>
              <a:t>10</a:t>
            </a:r>
            <a:r>
              <a:rPr lang="zh-CN" altLang="en-US" sz="2800" b="1" dirty="0">
                <a:latin typeface="Arial" panose="020B0604020202020204" pitchFamily="34" charset="0"/>
                <a:ea typeface="宋体" panose="02010600030101010101" pitchFamily="2" charset="-122"/>
              </a:rPr>
              <a:t>个节点，然后，规模随着存储器和计算需求的扩大而扩大。</a:t>
            </a:r>
            <a:endParaRPr lang="en-US" altLang="zh-CN" sz="2800" b="1" dirty="0">
              <a:latin typeface="Arial" panose="020B0604020202020204" pitchFamily="34" charset="0"/>
              <a:ea typeface="宋体" panose="02010600030101010101" pitchFamily="2" charset="-122"/>
            </a:endParaRPr>
          </a:p>
          <a:p>
            <a:pPr marL="457200" indent="-457200" algn="just">
              <a:lnSpc>
                <a:spcPct val="150000"/>
              </a:lnSpc>
              <a:buFont typeface="Wingdings" panose="05000000000000000000" charset="0"/>
              <a:buChar char="Ø"/>
            </a:pPr>
            <a:r>
              <a:rPr lang="zh-CN" altLang="en-US" sz="2800" b="1" dirty="0">
                <a:latin typeface="Arial" panose="020B0604020202020204" pitchFamily="34" charset="0"/>
                <a:ea typeface="宋体" panose="02010600030101010101" pitchFamily="2" charset="-122"/>
              </a:rPr>
              <a:t>如数据每周增大</a:t>
            </a:r>
            <a:r>
              <a:rPr lang="en-US" altLang="zh-CN" sz="2800" b="1" dirty="0">
                <a:latin typeface="Arial" panose="020B0604020202020204" pitchFamily="34" charset="0"/>
                <a:ea typeface="宋体" panose="02010600030101010101" pitchFamily="2" charset="-122"/>
              </a:rPr>
              <a:t>1TB</a:t>
            </a:r>
            <a:r>
              <a:rPr lang="zh-CN" altLang="en-US" sz="2800" b="1" dirty="0">
                <a:latin typeface="Arial" panose="020B0604020202020204" pitchFamily="34" charset="0"/>
                <a:ea typeface="宋体" panose="02010600030101010101" pitchFamily="2" charset="-122"/>
              </a:rPr>
              <a:t>，并且有三个</a:t>
            </a:r>
            <a:r>
              <a:rPr lang="en-US" altLang="zh-CN" sz="2800" b="1" dirty="0">
                <a:latin typeface="Arial" panose="020B0604020202020204" pitchFamily="34" charset="0"/>
                <a:ea typeface="宋体" panose="02010600030101010101" pitchFamily="2" charset="-122"/>
              </a:rPr>
              <a:t>HDFS</a:t>
            </a:r>
            <a:r>
              <a:rPr lang="zh-CN" altLang="en-US" sz="2800" b="1" dirty="0">
                <a:latin typeface="Arial" panose="020B0604020202020204" pitchFamily="34" charset="0"/>
                <a:ea typeface="宋体" panose="02010600030101010101" pitchFamily="2" charset="-122"/>
              </a:rPr>
              <a:t>副本，然后每周需要一个额外的</a:t>
            </a:r>
            <a:r>
              <a:rPr lang="en-US" altLang="zh-CN" sz="2800" b="1" dirty="0">
                <a:latin typeface="Arial" panose="020B0604020202020204" pitchFamily="34" charset="0"/>
                <a:ea typeface="宋体" panose="02010600030101010101" pitchFamily="2" charset="-122"/>
              </a:rPr>
              <a:t>3TB</a:t>
            </a:r>
            <a:r>
              <a:rPr lang="zh-CN" altLang="en-US" sz="2800" b="1" dirty="0">
                <a:latin typeface="Arial" panose="020B0604020202020204" pitchFamily="34" charset="0"/>
                <a:ea typeface="宋体" panose="02010600030101010101" pitchFamily="2" charset="-122"/>
              </a:rPr>
              <a:t>作为原始数据存储。要允许一些中间文件和日志（假定</a:t>
            </a:r>
            <a:r>
              <a:rPr lang="en-US" altLang="zh-CN" sz="2800" b="1" dirty="0">
                <a:latin typeface="Arial" panose="020B0604020202020204" pitchFamily="34" charset="0"/>
                <a:ea typeface="宋体" panose="02010600030101010101" pitchFamily="2" charset="-122"/>
              </a:rPr>
              <a:t>30%</a:t>
            </a:r>
            <a:r>
              <a:rPr lang="zh-CN" altLang="en-US" sz="2800" b="1" dirty="0">
                <a:latin typeface="Arial" panose="020B0604020202020204" pitchFamily="34" charset="0"/>
                <a:ea typeface="宋体" panose="02010600030101010101" pitchFamily="2" charset="-122"/>
              </a:rPr>
              <a:t>）的空间，由此，可以算出每周大约需要增加一台新机器。存储两年数据的集群，大约需要</a:t>
            </a:r>
            <a:r>
              <a:rPr lang="en-US" altLang="zh-CN" sz="2800" b="1" dirty="0">
                <a:latin typeface="Arial" panose="020B0604020202020204" pitchFamily="34" charset="0"/>
                <a:ea typeface="宋体" panose="02010600030101010101" pitchFamily="2" charset="-122"/>
              </a:rPr>
              <a:t>100</a:t>
            </a:r>
            <a:r>
              <a:rPr lang="zh-CN" altLang="en-US" sz="2800" b="1" dirty="0">
                <a:latin typeface="Arial" panose="020B0604020202020204" pitchFamily="34" charset="0"/>
                <a:ea typeface="宋体" panose="02010600030101010101" pitchFamily="2" charset="-122"/>
              </a:rPr>
              <a:t>台机器。</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标题 2"/>
          <p:cNvSpPr>
            <a:spLocks noGrp="1"/>
          </p:cNvSpPr>
          <p:nvPr>
            <p:ph type="title" idx="10"/>
          </p:nvPr>
        </p:nvSpPr>
        <p:spPr/>
        <p:txBody>
          <a:bodyPr vert="horz" wrap="square" lIns="91440" tIns="45720" rIns="91440" bIns="45720" anchor="ctr" anchorCtr="0"/>
          <a:p>
            <a:r>
              <a:rPr lang="en-US" altLang="zh-CN" dirty="0"/>
              <a:t>2.4.3 </a:t>
            </a:r>
            <a:r>
              <a:rPr lang="zh-CN" altLang="en-US" dirty="0"/>
              <a:t>集群规模要多大</a:t>
            </a:r>
            <a:r>
              <a:rPr lang="en-US" altLang="zh-CN" dirty="0"/>
              <a:t> </a:t>
            </a:r>
            <a:endParaRPr lang="zh-CN" altLang="en-US" dirty="0"/>
          </a:p>
        </p:txBody>
      </p:sp>
      <p:sp>
        <p:nvSpPr>
          <p:cNvPr id="51202" name="TextBox 3"/>
          <p:cNvSpPr txBox="1"/>
          <p:nvPr/>
        </p:nvSpPr>
        <p:spPr>
          <a:xfrm>
            <a:off x="271463" y="1069023"/>
            <a:ext cx="8677275" cy="5515610"/>
          </a:xfrm>
          <a:prstGeom prst="rect">
            <a:avLst/>
          </a:prstGeom>
          <a:noFill/>
          <a:ln w="9525">
            <a:noFill/>
          </a:ln>
        </p:spPr>
        <p:txBody>
          <a:bodyPr wrap="square" anchor="t" anchorCtr="0">
            <a:spAutoFit/>
          </a:bodyPr>
          <a:p>
            <a:pPr marL="457200" indent="-457200" algn="just">
              <a:lnSpc>
                <a:spcPct val="140000"/>
              </a:lnSpc>
              <a:buFont typeface="Wingdings" panose="05000000000000000000" charset="0"/>
              <a:buChar char="Ø"/>
            </a:pPr>
            <a:r>
              <a:rPr lang="zh-CN" altLang="en-US" sz="2800" b="1" dirty="0">
                <a:latin typeface="Arial" panose="020B0604020202020204" pitchFamily="34" charset="0"/>
                <a:ea typeface="宋体" panose="02010600030101010101" pitchFamily="2" charset="-122"/>
              </a:rPr>
              <a:t>对</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一个小的集群，名称节点（</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NameNode</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）和</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JobTracker</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运行在单个节点上</a:t>
            </a:r>
            <a:r>
              <a:rPr lang="zh-CN" altLang="en-US" sz="2800" b="1" dirty="0">
                <a:latin typeface="Arial" panose="020B0604020202020204" pitchFamily="34" charset="0"/>
                <a:ea typeface="宋体" panose="02010600030101010101" pitchFamily="2" charset="-122"/>
              </a:rPr>
              <a:t>，通常是可以接受的。但是，随着集群和存储在</a:t>
            </a:r>
            <a:r>
              <a:rPr lang="en-US" altLang="zh-CN" sz="2800" b="1" dirty="0">
                <a:latin typeface="Arial" panose="020B0604020202020204" pitchFamily="34" charset="0"/>
                <a:ea typeface="宋体" panose="02010600030101010101" pitchFamily="2" charset="-122"/>
              </a:rPr>
              <a:t>HDFS</a:t>
            </a:r>
            <a:r>
              <a:rPr lang="zh-CN" altLang="en-US" sz="2800" b="1" dirty="0">
                <a:latin typeface="Arial" panose="020B0604020202020204" pitchFamily="34" charset="0"/>
                <a:ea typeface="宋体" panose="02010600030101010101" pitchFamily="2" charset="-122"/>
              </a:rPr>
              <a:t>中的文件数量的增加，名称节点需要更多的主存，这时，名称节点和</a:t>
            </a:r>
            <a:r>
              <a:rPr lang="en-US" altLang="zh-CN" sz="2800" b="1" dirty="0">
                <a:latin typeface="Arial" panose="020B0604020202020204" pitchFamily="34" charset="0"/>
                <a:ea typeface="宋体" panose="02010600030101010101" pitchFamily="2" charset="-122"/>
              </a:rPr>
              <a:t>JobTracker</a:t>
            </a:r>
            <a:r>
              <a:rPr lang="zh-CN" altLang="en-US" sz="2800" b="1" dirty="0">
                <a:latin typeface="Arial" panose="020B0604020202020204" pitchFamily="34" charset="0"/>
                <a:ea typeface="宋体" panose="02010600030101010101" pitchFamily="2" charset="-122"/>
              </a:rPr>
              <a:t>就需要运行在不同的节点上。</a:t>
            </a:r>
            <a:endParaRPr lang="en-US" altLang="zh-CN" sz="2800" b="1" dirty="0">
              <a:latin typeface="Arial" panose="020B0604020202020204" pitchFamily="34" charset="0"/>
              <a:ea typeface="宋体" panose="02010600030101010101" pitchFamily="2" charset="-122"/>
            </a:endParaRPr>
          </a:p>
          <a:p>
            <a:pPr marL="457200" indent="-457200" algn="just">
              <a:lnSpc>
                <a:spcPct val="140000"/>
              </a:lnSpc>
              <a:buFont typeface="Wingdings" panose="05000000000000000000" charset="0"/>
              <a:buChar char="Ø"/>
            </a:pPr>
            <a:r>
              <a:rPr lang="zh-CN" altLang="en-US" sz="2800" b="1" dirty="0">
                <a:latin typeface="Arial" panose="020B0604020202020204" pitchFamily="34" charset="0"/>
                <a:ea typeface="宋体" panose="02010600030101010101" pitchFamily="2" charset="-122"/>
              </a:rPr>
              <a:t>第二名称节点（</a:t>
            </a:r>
            <a:r>
              <a:rPr lang="en-US" altLang="zh-CN" sz="2800" b="1" dirty="0">
                <a:latin typeface="Arial" panose="020B0604020202020204" pitchFamily="34" charset="0"/>
                <a:ea typeface="宋体" panose="02010600030101010101" pitchFamily="2" charset="-122"/>
              </a:rPr>
              <a:t>SecondaryNameNode</a:t>
            </a:r>
            <a:r>
              <a:rPr lang="zh-CN" altLang="en-US" sz="2800" b="1" dirty="0">
                <a:latin typeface="Arial" panose="020B0604020202020204" pitchFamily="34" charset="0"/>
                <a:ea typeface="宋体" panose="02010600030101010101" pitchFamily="2" charset="-122"/>
              </a:rPr>
              <a:t>）会和名称节点可运行在相同的机器上，但是，由于第二名称节点和名称节点几乎具有相同的主存需求，因此，二者最好运行在不同节点上。</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标题 2"/>
          <p:cNvSpPr>
            <a:spLocks noGrp="1"/>
          </p:cNvSpPr>
          <p:nvPr>
            <p:ph type="title" idx="10"/>
          </p:nvPr>
        </p:nvSpPr>
        <p:spPr/>
        <p:txBody>
          <a:bodyPr vert="horz" wrap="square" lIns="91440" tIns="45720" rIns="91440" bIns="45720" anchor="ctr" anchorCtr="0"/>
          <a:p>
            <a:r>
              <a:rPr lang="en-US" altLang="zh-CN" dirty="0"/>
              <a:t>2.4.4 </a:t>
            </a:r>
            <a:r>
              <a:rPr lang="zh-CN" altLang="en-US" dirty="0"/>
              <a:t>集群网络拓扑</a:t>
            </a:r>
            <a:endParaRPr lang="zh-CN" altLang="en-US" dirty="0"/>
          </a:p>
        </p:txBody>
      </p:sp>
      <p:sp>
        <p:nvSpPr>
          <p:cNvPr id="52226" name="矩形 3"/>
          <p:cNvSpPr/>
          <p:nvPr/>
        </p:nvSpPr>
        <p:spPr>
          <a:xfrm>
            <a:off x="176213" y="1143635"/>
            <a:ext cx="8729662" cy="5515610"/>
          </a:xfrm>
          <a:prstGeom prst="rect">
            <a:avLst/>
          </a:prstGeom>
          <a:noFill/>
          <a:ln w="9525">
            <a:noFill/>
          </a:ln>
        </p:spPr>
        <p:txBody>
          <a:bodyPr wrap="square" anchor="t" anchorCtr="0">
            <a:spAutoFit/>
          </a:bodyPr>
          <a:p>
            <a:pPr marL="457200" indent="-457200" algn="just">
              <a:lnSpc>
                <a:spcPct val="140000"/>
              </a:lnSpc>
              <a:buFont typeface="Wingdings" panose="05000000000000000000" charset="0"/>
              <a:buChar char="Ø"/>
            </a:pPr>
            <a:r>
              <a:rPr lang="zh-CN" altLang="en-US" sz="2800" b="1" dirty="0">
                <a:latin typeface="Arial" panose="020B0604020202020204" pitchFamily="34" charset="0"/>
                <a:ea typeface="宋体" panose="02010600030101010101" pitchFamily="2" charset="-122"/>
              </a:rPr>
              <a:t>普通的</a:t>
            </a:r>
            <a:r>
              <a:rPr lang="en-US" altLang="zh-CN" sz="2800" b="1" dirty="0">
                <a:latin typeface="Arial" panose="020B0604020202020204" pitchFamily="34" charset="0"/>
                <a:ea typeface="宋体" panose="02010600030101010101" pitchFamily="2" charset="-122"/>
              </a:rPr>
              <a:t>Hadoop</a:t>
            </a:r>
            <a:r>
              <a:rPr lang="zh-CN" altLang="en-US" sz="2800" b="1" dirty="0">
                <a:latin typeface="Arial" panose="020B0604020202020204" pitchFamily="34" charset="0"/>
                <a:ea typeface="宋体" panose="02010600030101010101" pitchFamily="2" charset="-122"/>
              </a:rPr>
              <a:t>集群结构由一个</a:t>
            </a:r>
            <a:r>
              <a:rPr lang="zh-CN" altLang="en-US" sz="2800" b="1" dirty="0">
                <a:solidFill>
                  <a:srgbClr val="FF0000"/>
                </a:solidFill>
                <a:latin typeface="微软雅黑" panose="020B0503020204020204" charset="-122"/>
                <a:ea typeface="微软雅黑" panose="020B0503020204020204" charset="-122"/>
              </a:rPr>
              <a:t>两阶网络</a:t>
            </a:r>
            <a:r>
              <a:rPr lang="zh-CN" altLang="en-US" sz="2800" b="1" dirty="0">
                <a:latin typeface="Arial" panose="020B0604020202020204" pitchFamily="34" charset="0"/>
                <a:ea typeface="宋体" panose="02010600030101010101" pitchFamily="2" charset="-122"/>
              </a:rPr>
              <a:t>构成。</a:t>
            </a:r>
            <a:endParaRPr lang="en-US" altLang="zh-CN" sz="2800" b="1" dirty="0">
              <a:latin typeface="Arial" panose="020B0604020202020204" pitchFamily="34" charset="0"/>
              <a:ea typeface="宋体" panose="02010600030101010101" pitchFamily="2" charset="-122"/>
            </a:endParaRPr>
          </a:p>
          <a:p>
            <a:pPr marL="457200" indent="-457200" algn="just">
              <a:lnSpc>
                <a:spcPct val="140000"/>
              </a:lnSpc>
              <a:buFont typeface="Wingdings" panose="05000000000000000000" charset="0"/>
              <a:buChar char="Ø"/>
            </a:pPr>
            <a:r>
              <a:rPr lang="zh-CN" altLang="en-US" sz="2800" b="1" dirty="0">
                <a:latin typeface="Arial" panose="020B0604020202020204" pitchFamily="34" charset="0"/>
                <a:ea typeface="宋体" panose="02010600030101010101" pitchFamily="2" charset="-122"/>
              </a:rPr>
              <a:t>每个机架（</a:t>
            </a:r>
            <a:r>
              <a:rPr lang="en-US" altLang="zh-CN" sz="2800" b="1" dirty="0">
                <a:latin typeface="Arial" panose="020B0604020202020204" pitchFamily="34" charset="0"/>
                <a:ea typeface="宋体" panose="02010600030101010101" pitchFamily="2" charset="-122"/>
              </a:rPr>
              <a:t>Rack</a:t>
            </a:r>
            <a:r>
              <a:rPr lang="zh-CN" altLang="en-US" sz="2800" b="1" dirty="0">
                <a:latin typeface="Arial" panose="020B0604020202020204" pitchFamily="34" charset="0"/>
                <a:ea typeface="宋体" panose="02010600030101010101" pitchFamily="2" charset="-122"/>
              </a:rPr>
              <a:t>）有</a:t>
            </a:r>
            <a:r>
              <a:rPr lang="en-US" altLang="zh-CN" sz="2800" b="1" dirty="0">
                <a:latin typeface="Arial" panose="020B0604020202020204" pitchFamily="34" charset="0"/>
                <a:ea typeface="宋体" panose="02010600030101010101" pitchFamily="2" charset="-122"/>
              </a:rPr>
              <a:t>30-40</a:t>
            </a:r>
            <a:r>
              <a:rPr lang="zh-CN" altLang="en-US" sz="2800" b="1" dirty="0">
                <a:latin typeface="Arial" panose="020B0604020202020204" pitchFamily="34" charset="0"/>
                <a:ea typeface="宋体" panose="02010600030101010101" pitchFamily="2" charset="-122"/>
              </a:rPr>
              <a:t>个服务器，配置一个</a:t>
            </a:r>
            <a:r>
              <a:rPr lang="en-US" altLang="zh-CN" sz="2800" b="1" dirty="0">
                <a:latin typeface="Arial" panose="020B0604020202020204" pitchFamily="34" charset="0"/>
                <a:ea typeface="宋体" panose="02010600030101010101" pitchFamily="2" charset="-122"/>
              </a:rPr>
              <a:t>1GB</a:t>
            </a:r>
            <a:r>
              <a:rPr lang="zh-CN" altLang="en-US" sz="2800" b="1" dirty="0">
                <a:latin typeface="Arial" panose="020B0604020202020204" pitchFamily="34" charset="0"/>
                <a:ea typeface="宋体" panose="02010600030101010101" pitchFamily="2" charset="-122"/>
              </a:rPr>
              <a:t>的交换机，并向上传输到一个核心交换机或者路由器（</a:t>
            </a:r>
            <a:r>
              <a:rPr lang="en-US" altLang="zh-CN" sz="2800" b="1" dirty="0">
                <a:latin typeface="Arial" panose="020B0604020202020204" pitchFamily="34" charset="0"/>
                <a:ea typeface="宋体" panose="02010600030101010101" pitchFamily="2" charset="-122"/>
              </a:rPr>
              <a:t>1GB</a:t>
            </a:r>
            <a:r>
              <a:rPr lang="zh-CN" altLang="en-US" sz="2800" b="1" dirty="0">
                <a:latin typeface="Arial" panose="020B0604020202020204" pitchFamily="34" charset="0"/>
                <a:ea typeface="宋体" panose="02010600030101010101" pitchFamily="2" charset="-122"/>
              </a:rPr>
              <a:t>或以上）。</a:t>
            </a:r>
            <a:endParaRPr lang="en-US" altLang="zh-CN" sz="2800" b="1" dirty="0">
              <a:latin typeface="Arial" panose="020B0604020202020204" pitchFamily="34" charset="0"/>
              <a:ea typeface="宋体" panose="02010600030101010101" pitchFamily="2" charset="-122"/>
            </a:endParaRPr>
          </a:p>
          <a:p>
            <a:pPr marL="457200" indent="-457200" algn="just">
              <a:lnSpc>
                <a:spcPct val="140000"/>
              </a:lnSpc>
              <a:buFont typeface="Wingdings" panose="05000000000000000000" charset="0"/>
              <a:buChar char="Ø"/>
            </a:pPr>
            <a:r>
              <a:rPr lang="zh-CN" altLang="en-US" sz="2800" b="1" dirty="0">
                <a:latin typeface="Arial" panose="020B0604020202020204" pitchFamily="34" charset="0"/>
                <a:ea typeface="宋体" panose="02010600030101010101" pitchFamily="2" charset="-122"/>
              </a:rPr>
              <a:t>在相同的机架中的</a:t>
            </a:r>
            <a:endParaRPr lang="zh-CN" altLang="en-US" sz="2800" b="1" dirty="0">
              <a:latin typeface="Arial" panose="020B0604020202020204" pitchFamily="34" charset="0"/>
              <a:ea typeface="宋体" panose="02010600030101010101" pitchFamily="2" charset="-122"/>
            </a:endParaRPr>
          </a:p>
          <a:p>
            <a:pPr lvl="1" indent="0" algn="just">
              <a:lnSpc>
                <a:spcPct val="140000"/>
              </a:lnSpc>
            </a:pPr>
            <a:r>
              <a:rPr lang="zh-CN" altLang="en-US" sz="2800" b="1" dirty="0">
                <a:latin typeface="Arial" panose="020B0604020202020204" pitchFamily="34" charset="0"/>
                <a:ea typeface="宋体" panose="02010600030101010101" pitchFamily="2" charset="-122"/>
              </a:rPr>
              <a:t>节点间的带宽的总</a:t>
            </a:r>
            <a:endParaRPr lang="zh-CN" altLang="en-US" sz="2800" b="1" dirty="0">
              <a:latin typeface="Arial" panose="020B0604020202020204" pitchFamily="34" charset="0"/>
              <a:ea typeface="宋体" panose="02010600030101010101" pitchFamily="2" charset="-122"/>
            </a:endParaRPr>
          </a:p>
          <a:p>
            <a:pPr lvl="1" indent="0" algn="just">
              <a:lnSpc>
                <a:spcPct val="140000"/>
              </a:lnSpc>
            </a:pPr>
            <a:r>
              <a:rPr lang="zh-CN" altLang="en-US" sz="2800" b="1" dirty="0">
                <a:latin typeface="Arial" panose="020B0604020202020204" pitchFamily="34" charset="0"/>
                <a:ea typeface="宋体" panose="02010600030101010101" pitchFamily="2" charset="-122"/>
              </a:rPr>
              <a:t>和，要大于不同机</a:t>
            </a:r>
            <a:endParaRPr lang="zh-CN" altLang="en-US" sz="2800" b="1" dirty="0">
              <a:latin typeface="Arial" panose="020B0604020202020204" pitchFamily="34" charset="0"/>
              <a:ea typeface="宋体" panose="02010600030101010101" pitchFamily="2" charset="-122"/>
            </a:endParaRPr>
          </a:p>
          <a:p>
            <a:pPr lvl="1" indent="0" algn="just">
              <a:lnSpc>
                <a:spcPct val="140000"/>
              </a:lnSpc>
            </a:pPr>
            <a:r>
              <a:rPr lang="zh-CN" altLang="en-US" sz="2800" b="1" dirty="0">
                <a:latin typeface="Arial" panose="020B0604020202020204" pitchFamily="34" charset="0"/>
                <a:ea typeface="宋体" panose="02010600030101010101" pitchFamily="2" charset="-122"/>
              </a:rPr>
              <a:t>架间的节点间的带</a:t>
            </a:r>
            <a:endParaRPr lang="zh-CN" altLang="en-US" sz="2800" b="1" dirty="0">
              <a:latin typeface="Arial" panose="020B0604020202020204" pitchFamily="34" charset="0"/>
              <a:ea typeface="宋体" panose="02010600030101010101" pitchFamily="2" charset="-122"/>
            </a:endParaRPr>
          </a:p>
          <a:p>
            <a:pPr lvl="1" indent="0" algn="just">
              <a:lnSpc>
                <a:spcPct val="140000"/>
              </a:lnSpc>
            </a:pPr>
            <a:r>
              <a:rPr lang="zh-CN" altLang="en-US" sz="2800" b="1" dirty="0">
                <a:latin typeface="Arial" panose="020B0604020202020204" pitchFamily="34" charset="0"/>
                <a:ea typeface="宋体" panose="02010600030101010101" pitchFamily="2" charset="-122"/>
              </a:rPr>
              <a:t>宽总和。</a:t>
            </a:r>
            <a:endParaRPr lang="zh-CN" altLang="en-US" sz="2800" b="1" dirty="0">
              <a:latin typeface="Arial" panose="020B0604020202020204" pitchFamily="34" charset="0"/>
              <a:ea typeface="宋体" panose="02010600030101010101" pitchFamily="2" charset="-122"/>
            </a:endParaRPr>
          </a:p>
        </p:txBody>
      </p:sp>
      <p:pic>
        <p:nvPicPr>
          <p:cNvPr id="52227" name="图片 5" descr="_架(01-22-15-12-55).jpg"/>
          <p:cNvPicPr>
            <a:picLocks noChangeAspect="1"/>
          </p:cNvPicPr>
          <p:nvPr/>
        </p:nvPicPr>
        <p:blipFill>
          <a:blip r:embed="rId1"/>
          <a:stretch>
            <a:fillRect/>
          </a:stretch>
        </p:blipFill>
        <p:spPr>
          <a:xfrm>
            <a:off x="3883025" y="3522345"/>
            <a:ext cx="4987925" cy="3052763"/>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标题 2"/>
          <p:cNvSpPr>
            <a:spLocks noGrp="1"/>
          </p:cNvSpPr>
          <p:nvPr>
            <p:ph type="title" idx="10"/>
          </p:nvPr>
        </p:nvSpPr>
        <p:spPr/>
        <p:txBody>
          <a:bodyPr vert="horz" wrap="square" lIns="91440" tIns="45720" rIns="91440" bIns="45720" anchor="ctr" anchorCtr="0"/>
          <a:p>
            <a:r>
              <a:rPr lang="en-US" altLang="zh-CN" dirty="0"/>
              <a:t>2.4.5 </a:t>
            </a:r>
            <a:r>
              <a:rPr lang="zh-CN" altLang="en-US" dirty="0"/>
              <a:t>集群的建立与安装</a:t>
            </a:r>
            <a:endParaRPr lang="zh-CN" altLang="en-US" dirty="0"/>
          </a:p>
        </p:txBody>
      </p:sp>
      <p:sp>
        <p:nvSpPr>
          <p:cNvPr id="53250" name="TextBox 3"/>
          <p:cNvSpPr txBox="1"/>
          <p:nvPr/>
        </p:nvSpPr>
        <p:spPr>
          <a:xfrm>
            <a:off x="295275" y="1145223"/>
            <a:ext cx="8604250" cy="5515610"/>
          </a:xfrm>
          <a:prstGeom prst="rect">
            <a:avLst/>
          </a:prstGeom>
          <a:noFill/>
          <a:ln w="9525">
            <a:noFill/>
          </a:ln>
        </p:spPr>
        <p:txBody>
          <a:bodyPr wrap="square" anchor="t" anchorCtr="0">
            <a:spAutoFit/>
          </a:bodyPr>
          <a:p>
            <a:pPr algn="just">
              <a:lnSpc>
                <a:spcPct val="140000"/>
              </a:lnSpc>
            </a:pPr>
            <a:r>
              <a:rPr lang="en-US" altLang="zh-CN" sz="2800" b="1" dirty="0">
                <a:latin typeface="Arial" panose="020B0604020202020204" pitchFamily="34" charset="0"/>
                <a:ea typeface="宋体" panose="02010600030101010101" pitchFamily="2" charset="-122"/>
              </a:rPr>
              <a:t>        </a:t>
            </a:r>
            <a:r>
              <a:rPr lang="zh-CN" altLang="en-US" sz="2800" b="1" dirty="0">
                <a:latin typeface="Arial" panose="020B0604020202020204" pitchFamily="34" charset="0"/>
                <a:ea typeface="宋体" panose="02010600030101010101" pitchFamily="2" charset="-122"/>
              </a:rPr>
              <a:t>采购好相关的硬件设备后，就可以把硬件装入机架，安装并运行</a:t>
            </a:r>
            <a:r>
              <a:rPr lang="en-US" altLang="zh-CN" sz="2800" b="1" dirty="0">
                <a:latin typeface="Arial" panose="020B0604020202020204" pitchFamily="34" charset="0"/>
                <a:ea typeface="宋体" panose="02010600030101010101" pitchFamily="2" charset="-122"/>
              </a:rPr>
              <a:t>Hadoop</a:t>
            </a:r>
            <a:r>
              <a:rPr lang="zh-CN" altLang="en-US" sz="2800" b="1" dirty="0">
                <a:latin typeface="Arial" panose="020B0604020202020204" pitchFamily="34" charset="0"/>
                <a:ea typeface="宋体" panose="02010600030101010101" pitchFamily="2" charset="-122"/>
              </a:rPr>
              <a:t>。安装</a:t>
            </a:r>
            <a:r>
              <a:rPr lang="en-US" altLang="zh-CN" sz="2800" b="1" dirty="0">
                <a:latin typeface="Arial" panose="020B0604020202020204" pitchFamily="34" charset="0"/>
                <a:ea typeface="宋体" panose="02010600030101010101" pitchFamily="2" charset="-122"/>
              </a:rPr>
              <a:t>Hadoop</a:t>
            </a:r>
            <a:r>
              <a:rPr lang="zh-CN" altLang="en-US" sz="2800" b="1" dirty="0">
                <a:latin typeface="Arial" panose="020B0604020202020204" pitchFamily="34" charset="0"/>
                <a:ea typeface="宋体" panose="02010600030101010101" pitchFamily="2" charset="-122"/>
              </a:rPr>
              <a:t>有多种方法：</a:t>
            </a:r>
            <a:endParaRPr lang="en-US" altLang="zh-CN" sz="2800" b="1" dirty="0">
              <a:latin typeface="Arial" panose="020B0604020202020204" pitchFamily="34" charset="0"/>
              <a:ea typeface="宋体" panose="02010600030101010101" pitchFamily="2" charset="-122"/>
            </a:endParaRPr>
          </a:p>
          <a:p>
            <a:pPr algn="just">
              <a:lnSpc>
                <a:spcPct val="140000"/>
              </a:lnSpc>
            </a:pP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        1</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、手动安装；</a:t>
            </a:r>
            <a:endParaRPr lang="en-US" altLang="zh-CN" sz="2800" b="1" dirty="0">
              <a:solidFill>
                <a:srgbClr val="FF0000"/>
              </a:solidFill>
              <a:latin typeface="微软雅黑" panose="020B0503020204020204" charset="-122"/>
              <a:ea typeface="微软雅黑" panose="020B0503020204020204" charset="-122"/>
              <a:cs typeface="微软雅黑" panose="020B0503020204020204" charset="-122"/>
            </a:endParaRPr>
          </a:p>
          <a:p>
            <a:pPr algn="just">
              <a:lnSpc>
                <a:spcPct val="140000"/>
              </a:lnSpc>
            </a:pP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        2</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、自动化安装。</a:t>
            </a:r>
            <a:endParaRPr lang="en-US" altLang="zh-CN" sz="2800" b="1" dirty="0">
              <a:solidFill>
                <a:schemeClr val="accent2"/>
              </a:solidFill>
              <a:latin typeface="Arial" panose="020B0604020202020204" pitchFamily="34" charset="0"/>
              <a:ea typeface="宋体" panose="02010600030101010101" pitchFamily="2" charset="-122"/>
            </a:endParaRPr>
          </a:p>
          <a:p>
            <a:pPr marL="342900" lvl="0" indent="-342900" algn="just" eaLnBrk="1" hangingPunct="1">
              <a:lnSpc>
                <a:spcPct val="140000"/>
              </a:lnSpc>
              <a:buFont typeface="Wingdings" panose="05000000000000000000" charset="0"/>
              <a:buChar char="Ø"/>
            </a:pPr>
            <a:r>
              <a:rPr lang="zh-CN" altLang="en-US" sz="2800" b="1" dirty="0">
                <a:latin typeface="Arial" panose="020B0604020202020204" pitchFamily="34" charset="0"/>
                <a:ea typeface="宋体" panose="02010600030101010101" pitchFamily="2" charset="-122"/>
              </a:rPr>
              <a:t>为了缓解安装和维护每个节点上相同的软件的负担，可使用一个自动化方法实现完全自动化安装，比如</a:t>
            </a:r>
            <a:r>
              <a:rPr lang="en-US" altLang="zh-CN" sz="2800" b="1" dirty="0">
                <a:latin typeface="Arial" panose="020B0604020202020204" pitchFamily="34" charset="0"/>
                <a:ea typeface="宋体" panose="02010600030101010101" pitchFamily="2" charset="-122"/>
              </a:rPr>
              <a:t>Red Hat Linux</a:t>
            </a:r>
            <a:r>
              <a:rPr lang="zh-CN" altLang="en-US"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Kickstart</a:t>
            </a:r>
            <a:r>
              <a:rPr lang="zh-CN" altLang="en-US"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Debian</a:t>
            </a:r>
            <a:r>
              <a:rPr lang="zh-CN" altLang="en-US" sz="2800" b="1" dirty="0">
                <a:latin typeface="Arial" panose="020B0604020202020204" pitchFamily="34" charset="0"/>
                <a:ea typeface="宋体" panose="02010600030101010101" pitchFamily="2" charset="-122"/>
              </a:rPr>
              <a:t>或者</a:t>
            </a:r>
            <a:r>
              <a:rPr lang="en-US" altLang="zh-CN" sz="2800" b="1" dirty="0">
                <a:latin typeface="Arial" panose="020B0604020202020204" pitchFamily="34" charset="0"/>
                <a:ea typeface="宋体" panose="02010600030101010101" pitchFamily="2" charset="-122"/>
              </a:rPr>
              <a:t>Docker</a:t>
            </a:r>
            <a:r>
              <a:rPr lang="zh-CN" altLang="en-US" sz="2800" b="1" dirty="0">
                <a:latin typeface="Arial" panose="020B0604020202020204" pitchFamily="34" charset="0"/>
                <a:ea typeface="宋体" panose="02010600030101010101" pitchFamily="2" charset="-122"/>
              </a:rPr>
              <a:t>。</a:t>
            </a:r>
            <a:endParaRPr lang="en-US" altLang="zh-CN" sz="2800" b="1" dirty="0">
              <a:latin typeface="Arial" panose="020B0604020202020204" pitchFamily="34" charset="0"/>
              <a:ea typeface="宋体" panose="02010600030101010101" pitchFamily="2" charset="-122"/>
            </a:endParaRPr>
          </a:p>
          <a:p>
            <a:pPr marL="342900" lvl="0" indent="-342900" algn="just" eaLnBrk="1" hangingPunct="1">
              <a:lnSpc>
                <a:spcPct val="140000"/>
              </a:lnSpc>
              <a:buFont typeface="Wingdings" panose="05000000000000000000" charset="0"/>
              <a:buChar char="Ø"/>
            </a:pPr>
            <a:r>
              <a:rPr lang="zh-CN" altLang="en-US" sz="2800" b="1" dirty="0">
                <a:latin typeface="Arial" panose="020B0604020202020204" pitchFamily="34" charset="0"/>
                <a:ea typeface="宋体" panose="02010600030101010101" pitchFamily="2" charset="-122"/>
              </a:rPr>
              <a:t>自动化安装部署工具，会通过记录在安装过程中对于各个选项的回答来完成自动化安装过程。</a:t>
            </a:r>
            <a:r>
              <a:rPr lang="en-US" altLang="zh-CN" sz="2800" b="1" dirty="0">
                <a:latin typeface="Arial" panose="020B0604020202020204" pitchFamily="34" charset="0"/>
                <a:ea typeface="宋体" panose="02010600030101010101" pitchFamily="2" charset="-122"/>
              </a:rPr>
              <a:t>	</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标题 2"/>
          <p:cNvSpPr>
            <a:spLocks noGrp="1"/>
          </p:cNvSpPr>
          <p:nvPr>
            <p:ph type="title" idx="10"/>
          </p:nvPr>
        </p:nvSpPr>
        <p:spPr/>
        <p:txBody>
          <a:bodyPr vert="horz" wrap="square" lIns="91440" tIns="45720" rIns="91440" bIns="45720" anchor="ctr" anchorCtr="0"/>
          <a:p>
            <a:r>
              <a:rPr lang="en-US" altLang="zh-CN" dirty="0"/>
              <a:t>2.4.6 Hadoop</a:t>
            </a:r>
            <a:r>
              <a:rPr lang="zh-CN" altLang="en-US" dirty="0"/>
              <a:t>集群基准测试</a:t>
            </a:r>
            <a:endParaRPr lang="zh-CN" altLang="en-US" dirty="0"/>
          </a:p>
        </p:txBody>
      </p:sp>
      <p:sp>
        <p:nvSpPr>
          <p:cNvPr id="54274" name="TextBox 3"/>
          <p:cNvSpPr txBox="1"/>
          <p:nvPr/>
        </p:nvSpPr>
        <p:spPr>
          <a:xfrm>
            <a:off x="230188" y="1148715"/>
            <a:ext cx="8704262" cy="5262245"/>
          </a:xfrm>
          <a:prstGeom prst="rect">
            <a:avLst/>
          </a:prstGeom>
          <a:noFill/>
          <a:ln w="9525">
            <a:noFill/>
          </a:ln>
        </p:spPr>
        <p:txBody>
          <a:bodyPr wrap="square" anchor="t" anchorCtr="0">
            <a:spAutoFit/>
          </a:bodyPr>
          <a:p>
            <a:pPr marL="342900" indent="-342900" algn="just">
              <a:lnSpc>
                <a:spcPct val="150000"/>
              </a:lnSpc>
              <a:buFont typeface="Wingdings" panose="05000000000000000000" charset="0"/>
              <a:buChar char="l"/>
            </a:pP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如何判断一个</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Hadoop</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集群是否已经正确安装？</a:t>
            </a:r>
            <a:r>
              <a:rPr lang="zh-CN" altLang="en-US" sz="2800" b="1" dirty="0">
                <a:solidFill>
                  <a:srgbClr val="1D41D5"/>
                </a:solidFill>
                <a:latin typeface="微软雅黑" panose="020B0503020204020204" charset="-122"/>
                <a:ea typeface="微软雅黑" panose="020B0503020204020204" charset="-122"/>
              </a:rPr>
              <a:t>可以运行基准测试。</a:t>
            </a:r>
            <a:r>
              <a:rPr lang="en-US" altLang="zh-CN" sz="2800" b="1" dirty="0">
                <a:latin typeface="Arial" panose="020B0604020202020204" pitchFamily="34" charset="0"/>
                <a:ea typeface="宋体" panose="02010600030101010101" pitchFamily="2" charset="-122"/>
              </a:rPr>
              <a:t>Hadoop</a:t>
            </a:r>
            <a:r>
              <a:rPr lang="zh-CN" altLang="en-US" sz="2800" b="1" dirty="0">
                <a:latin typeface="Arial" panose="020B0604020202020204" pitchFamily="34" charset="0"/>
                <a:ea typeface="宋体" panose="02010600030101010101" pitchFamily="2" charset="-122"/>
              </a:rPr>
              <a:t>自带有一些基准测试程序，被打包在测试程序</a:t>
            </a:r>
            <a:r>
              <a:rPr lang="en-US" altLang="zh-CN" sz="2800" b="1" dirty="0">
                <a:latin typeface="Arial" panose="020B0604020202020204" pitchFamily="34" charset="0"/>
                <a:ea typeface="宋体" panose="02010600030101010101" pitchFamily="2" charset="-122"/>
              </a:rPr>
              <a:t>JAR</a:t>
            </a:r>
            <a:r>
              <a:rPr lang="zh-CN" altLang="en-US" sz="2800" b="1" dirty="0">
                <a:latin typeface="Arial" panose="020B0604020202020204" pitchFamily="34" charset="0"/>
                <a:ea typeface="宋体" panose="02010600030101010101" pitchFamily="2" charset="-122"/>
              </a:rPr>
              <a:t>文件中；</a:t>
            </a:r>
            <a:endParaRPr lang="en-US" altLang="zh-CN" sz="2800" b="1" dirty="0">
              <a:latin typeface="Arial" panose="020B0604020202020204" pitchFamily="34" charset="0"/>
              <a:ea typeface="宋体" panose="02010600030101010101" pitchFamily="2" charset="-122"/>
            </a:endParaRPr>
          </a:p>
          <a:p>
            <a:pPr marL="914400" lvl="1" indent="-457200" algn="just">
              <a:lnSpc>
                <a:spcPct val="150000"/>
              </a:lnSpc>
              <a:buFont typeface="Wingdings" panose="05000000000000000000" charset="0"/>
              <a:buChar char="Ø"/>
            </a:pP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TestDFSIO</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基准测试</a:t>
            </a:r>
            <a:r>
              <a:rPr lang="zh-CN" altLang="en-US" sz="2800" b="1" dirty="0">
                <a:latin typeface="Arial" panose="020B0604020202020204" pitchFamily="34" charset="0"/>
                <a:ea typeface="宋体" panose="02010600030101010101" pitchFamily="2" charset="-122"/>
              </a:rPr>
              <a:t>：用来测试</a:t>
            </a:r>
            <a:r>
              <a:rPr lang="en-US" altLang="zh-CN" sz="2800" b="1" dirty="0">
                <a:latin typeface="Arial" panose="020B0604020202020204" pitchFamily="34" charset="0"/>
                <a:ea typeface="宋体" panose="02010600030101010101" pitchFamily="2" charset="-122"/>
              </a:rPr>
              <a:t>HDFS</a:t>
            </a:r>
            <a:r>
              <a:rPr lang="zh-CN" altLang="en-US" sz="2800" b="1" dirty="0">
                <a:latin typeface="Arial" panose="020B0604020202020204" pitchFamily="34" charset="0"/>
                <a:ea typeface="宋体" panose="02010600030101010101" pitchFamily="2" charset="-122"/>
              </a:rPr>
              <a:t>的</a:t>
            </a:r>
            <a:r>
              <a:rPr lang="en-US" altLang="zh-CN" sz="2800" b="1" dirty="0">
                <a:latin typeface="Arial" panose="020B0604020202020204" pitchFamily="34" charset="0"/>
                <a:ea typeface="宋体" panose="02010600030101010101" pitchFamily="2" charset="-122"/>
              </a:rPr>
              <a:t>IO</a:t>
            </a:r>
            <a:r>
              <a:rPr lang="zh-CN" altLang="en-US" sz="2800" b="1" dirty="0">
                <a:latin typeface="Arial" panose="020B0604020202020204" pitchFamily="34" charset="0"/>
                <a:ea typeface="宋体" panose="02010600030101010101" pitchFamily="2" charset="-122"/>
              </a:rPr>
              <a:t>性能；</a:t>
            </a:r>
            <a:endParaRPr lang="en-US" altLang="zh-CN" sz="2800" b="1" dirty="0">
              <a:latin typeface="Arial" panose="020B0604020202020204" pitchFamily="34" charset="0"/>
              <a:ea typeface="宋体" panose="02010600030101010101" pitchFamily="2" charset="-122"/>
            </a:endParaRPr>
          </a:p>
          <a:p>
            <a:pPr marL="914400" lvl="1" indent="-457200" algn="just">
              <a:lnSpc>
                <a:spcPct val="150000"/>
              </a:lnSpc>
              <a:buFont typeface="Wingdings" panose="05000000000000000000" charset="0"/>
              <a:buChar char="Ø"/>
            </a:pP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排序测试</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MapReduce</a:t>
            </a:r>
            <a:r>
              <a:rPr lang="zh-CN" altLang="en-US" sz="2800" b="1" dirty="0">
                <a:latin typeface="Arial" panose="020B0604020202020204" pitchFamily="34" charset="0"/>
                <a:ea typeface="宋体" panose="02010600030101010101" pitchFamily="2" charset="-122"/>
              </a:rPr>
              <a:t>：用</a:t>
            </a:r>
            <a:r>
              <a:rPr lang="en-US" altLang="zh-CN" sz="2800" b="1" dirty="0">
                <a:latin typeface="Arial" panose="020B0604020202020204" pitchFamily="34" charset="0"/>
                <a:ea typeface="宋体" panose="02010600030101010101" pitchFamily="2" charset="-122"/>
              </a:rPr>
              <a:t>Hadoop</a:t>
            </a:r>
            <a:r>
              <a:rPr lang="zh-CN" altLang="en-US" sz="2800" b="1" dirty="0">
                <a:latin typeface="Arial" panose="020B0604020202020204" pitchFamily="34" charset="0"/>
                <a:ea typeface="宋体" panose="02010600030101010101" pitchFamily="2" charset="-122"/>
              </a:rPr>
              <a:t>自带的一个部分排序的程序，这个测试过程的整个数据集都会通过洗牌（</a:t>
            </a:r>
            <a:r>
              <a:rPr lang="en-US" altLang="zh-CN" sz="2800" b="1" dirty="0">
                <a:latin typeface="Arial" panose="020B0604020202020204" pitchFamily="34" charset="0"/>
                <a:ea typeface="宋体" panose="02010600030101010101" pitchFamily="2" charset="-122"/>
              </a:rPr>
              <a:t>Shuffle</a:t>
            </a:r>
            <a:r>
              <a:rPr lang="zh-CN" altLang="en-US" sz="2800" b="1" dirty="0">
                <a:latin typeface="Arial" panose="020B0604020202020204" pitchFamily="34" charset="0"/>
                <a:ea typeface="宋体" panose="02010600030101010101" pitchFamily="2" charset="-122"/>
              </a:rPr>
              <a:t>）传输至</a:t>
            </a:r>
            <a:r>
              <a:rPr lang="en-US" altLang="zh-CN" sz="2800" b="1" dirty="0">
                <a:latin typeface="Arial" panose="020B0604020202020204" pitchFamily="34" charset="0"/>
                <a:ea typeface="宋体" panose="02010600030101010101" pitchFamily="2" charset="-122"/>
              </a:rPr>
              <a:t>Reducer</a:t>
            </a:r>
            <a:r>
              <a:rPr lang="zh-CN" altLang="en-US" sz="2800" b="1" dirty="0">
                <a:latin typeface="Arial" panose="020B0604020202020204" pitchFamily="34" charset="0"/>
                <a:ea typeface="宋体" panose="02010600030101010101" pitchFamily="2" charset="-122"/>
              </a:rPr>
              <a:t>，可以充分测试</a:t>
            </a:r>
            <a:r>
              <a:rPr lang="en-US" altLang="zh-CN" sz="2800" b="1" dirty="0">
                <a:latin typeface="Arial" panose="020B0604020202020204" pitchFamily="34" charset="0"/>
                <a:ea typeface="宋体" panose="02010600030101010101" pitchFamily="2" charset="-122"/>
              </a:rPr>
              <a:t>MapReduce</a:t>
            </a:r>
            <a:r>
              <a:rPr lang="zh-CN" altLang="en-US" sz="2800" b="1" dirty="0">
                <a:latin typeface="Arial" panose="020B0604020202020204" pitchFamily="34" charset="0"/>
                <a:ea typeface="宋体" panose="02010600030101010101" pitchFamily="2" charset="-122"/>
              </a:rPr>
              <a:t>的性能。</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标题 2"/>
          <p:cNvSpPr>
            <a:spLocks noGrp="1"/>
          </p:cNvSpPr>
          <p:nvPr>
            <p:ph type="title" idx="10"/>
          </p:nvPr>
        </p:nvSpPr>
        <p:spPr/>
        <p:txBody>
          <a:bodyPr vert="horz" wrap="square" lIns="91440" tIns="45720" rIns="91440" bIns="45720" anchor="ctr" anchorCtr="0"/>
          <a:p>
            <a:r>
              <a:rPr lang="en-US" altLang="zh-CN" dirty="0"/>
              <a:t>2.4.7 </a:t>
            </a:r>
            <a:r>
              <a:rPr lang="zh-CN" altLang="en-US" dirty="0"/>
              <a:t>在云计算环境中使用</a:t>
            </a:r>
            <a:r>
              <a:rPr lang="en-US" altLang="zh-CN" dirty="0"/>
              <a:t>Hadoop</a:t>
            </a:r>
            <a:endParaRPr lang="zh-CN" altLang="en-US" dirty="0"/>
          </a:p>
        </p:txBody>
      </p:sp>
      <p:sp>
        <p:nvSpPr>
          <p:cNvPr id="55298" name="TextBox 3"/>
          <p:cNvSpPr txBox="1"/>
          <p:nvPr/>
        </p:nvSpPr>
        <p:spPr>
          <a:xfrm>
            <a:off x="236538" y="1134110"/>
            <a:ext cx="8670925" cy="5262245"/>
          </a:xfrm>
          <a:prstGeom prst="rect">
            <a:avLst/>
          </a:prstGeom>
          <a:noFill/>
          <a:ln w="9525">
            <a:noFill/>
          </a:ln>
        </p:spPr>
        <p:txBody>
          <a:bodyPr wrap="square" anchor="t" anchorCtr="0">
            <a:spAutoFit/>
          </a:bodyPr>
          <a:p>
            <a:pPr marL="342900" indent="-342900" algn="just">
              <a:lnSpc>
                <a:spcPct val="150000"/>
              </a:lnSpc>
              <a:buFont typeface="Wingdings" panose="05000000000000000000" charset="0"/>
              <a:buChar char="l"/>
            </a:pPr>
            <a:r>
              <a:rPr lang="en-US" altLang="zh-CN" sz="2800" b="1" dirty="0">
                <a:latin typeface="Arial" panose="020B0604020202020204" pitchFamily="34" charset="0"/>
                <a:ea typeface="宋体" panose="02010600030101010101" pitchFamily="2" charset="-122"/>
              </a:rPr>
              <a:t>Hadoop</a:t>
            </a:r>
            <a:r>
              <a:rPr lang="zh-CN" altLang="en-US" sz="2800" b="1" dirty="0">
                <a:latin typeface="Arial" panose="020B0604020202020204" pitchFamily="34" charset="0"/>
                <a:ea typeface="宋体" panose="02010600030101010101" pitchFamily="2" charset="-122"/>
              </a:rPr>
              <a:t>不仅可以运行在</a:t>
            </a:r>
            <a:r>
              <a:rPr lang="zh-CN" altLang="en-US" sz="2800" b="1" dirty="0">
                <a:solidFill>
                  <a:srgbClr val="FF0000"/>
                </a:solidFill>
                <a:latin typeface="微软雅黑" panose="020B0503020204020204" charset="-122"/>
                <a:ea typeface="微软雅黑" panose="020B0503020204020204" charset="-122"/>
              </a:rPr>
              <a:t>企业内部的集群</a:t>
            </a:r>
            <a:r>
              <a:rPr lang="zh-CN" altLang="en-US" sz="2800" b="1" dirty="0">
                <a:latin typeface="Arial" panose="020B0604020202020204" pitchFamily="34" charset="0"/>
                <a:ea typeface="宋体" panose="02010600030101010101" pitchFamily="2" charset="-122"/>
              </a:rPr>
              <a:t>中，也可以运行在</a:t>
            </a:r>
            <a:r>
              <a:rPr lang="zh-CN" altLang="en-US" sz="2800" b="1" dirty="0">
                <a:solidFill>
                  <a:srgbClr val="FF0000"/>
                </a:solidFill>
                <a:latin typeface="微软雅黑" panose="020B0503020204020204" charset="-122"/>
                <a:ea typeface="微软雅黑" panose="020B0503020204020204" charset="-122"/>
              </a:rPr>
              <a:t>云计算环境</a:t>
            </a:r>
            <a:r>
              <a:rPr lang="zh-CN" altLang="en-US" sz="2800" b="1" dirty="0">
                <a:latin typeface="Arial" panose="020B0604020202020204" pitchFamily="34" charset="0"/>
                <a:ea typeface="宋体" panose="02010600030101010101" pitchFamily="2" charset="-122"/>
              </a:rPr>
              <a:t>中。</a:t>
            </a:r>
            <a:endParaRPr lang="en-US" altLang="zh-CN" sz="2800" b="1" dirty="0">
              <a:latin typeface="Arial" panose="020B0604020202020204" pitchFamily="34" charset="0"/>
              <a:ea typeface="宋体" panose="02010600030101010101" pitchFamily="2" charset="-122"/>
            </a:endParaRPr>
          </a:p>
          <a:p>
            <a:pPr marL="342900" indent="-342900" algn="just">
              <a:lnSpc>
                <a:spcPct val="15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可以在</a:t>
            </a:r>
            <a:r>
              <a:rPr lang="en-US" altLang="zh-CN" sz="2800" b="1" dirty="0">
                <a:latin typeface="Arial" panose="020B0604020202020204" pitchFamily="34" charset="0"/>
                <a:ea typeface="宋体" panose="02010600030101010101" pitchFamily="2" charset="-122"/>
              </a:rPr>
              <a:t>Amazon EC2</a:t>
            </a:r>
            <a:r>
              <a:rPr lang="zh-CN" altLang="en-US" sz="2800" b="1" dirty="0">
                <a:latin typeface="Arial" panose="020B0604020202020204" pitchFamily="34" charset="0"/>
                <a:ea typeface="宋体" panose="02010600030101010101" pitchFamily="2" charset="-122"/>
              </a:rPr>
              <a:t>中运行</a:t>
            </a:r>
            <a:r>
              <a:rPr lang="en-US" altLang="zh-CN" sz="2800" b="1" dirty="0">
                <a:latin typeface="Arial" panose="020B0604020202020204" pitchFamily="34" charset="0"/>
                <a:ea typeface="宋体" panose="02010600030101010101" pitchFamily="2" charset="-122"/>
              </a:rPr>
              <a:t>Hadoop</a:t>
            </a:r>
            <a:r>
              <a:rPr lang="zh-CN" altLang="en-US"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EC2</a:t>
            </a:r>
            <a:r>
              <a:rPr lang="zh-CN" altLang="en-US" sz="2800" b="1" dirty="0">
                <a:latin typeface="Arial" panose="020B0604020202020204" pitchFamily="34" charset="0"/>
                <a:ea typeface="宋体" panose="02010600030101010101" pitchFamily="2" charset="-122"/>
              </a:rPr>
              <a:t>是一个计算服务，允许客户租用计算机（实例），来运行自己的应用。客户可以按需运行或终止实例，并且按照实际使用情况来付费；</a:t>
            </a:r>
            <a:endParaRPr lang="en-US" altLang="zh-CN" sz="2800" b="1" dirty="0">
              <a:latin typeface="Arial" panose="020B0604020202020204" pitchFamily="34" charset="0"/>
              <a:ea typeface="宋体" panose="02010600030101010101" pitchFamily="2" charset="-122"/>
            </a:endParaRPr>
          </a:p>
          <a:p>
            <a:pPr marL="342900" indent="-342900" algn="just">
              <a:lnSpc>
                <a:spcPct val="150000"/>
              </a:lnSpc>
              <a:buFont typeface="Wingdings" panose="05000000000000000000" charset="0"/>
              <a:buChar char="l"/>
            </a:pPr>
            <a:r>
              <a:rPr lang="en-US" altLang="zh-CN" sz="2800" b="1" dirty="0">
                <a:latin typeface="Arial" panose="020B0604020202020204" pitchFamily="34" charset="0"/>
                <a:ea typeface="宋体" panose="02010600030101010101" pitchFamily="2" charset="-122"/>
              </a:rPr>
              <a:t>Hadoop</a:t>
            </a:r>
            <a:r>
              <a:rPr lang="zh-CN" altLang="en-US" sz="2800" b="1" dirty="0">
                <a:latin typeface="Arial" panose="020B0604020202020204" pitchFamily="34" charset="0"/>
                <a:ea typeface="宋体" panose="02010600030101010101" pitchFamily="2" charset="-122"/>
              </a:rPr>
              <a:t>自带有一套脚本，用于在</a:t>
            </a:r>
            <a:r>
              <a:rPr lang="en-US" altLang="zh-CN" sz="2800" b="1" dirty="0">
                <a:latin typeface="Arial" panose="020B0604020202020204" pitchFamily="34" charset="0"/>
                <a:ea typeface="宋体" panose="02010600030101010101" pitchFamily="2" charset="-122"/>
              </a:rPr>
              <a:t>EC2</a:t>
            </a:r>
            <a:r>
              <a:rPr lang="zh-CN" altLang="en-US" sz="2800" b="1" dirty="0">
                <a:latin typeface="Arial" panose="020B0604020202020204" pitchFamily="34" charset="0"/>
                <a:ea typeface="宋体" panose="02010600030101010101" pitchFamily="2" charset="-122"/>
              </a:rPr>
              <a:t>上面运行</a:t>
            </a:r>
            <a:r>
              <a:rPr lang="en-US" altLang="zh-CN" sz="2800" b="1" dirty="0">
                <a:latin typeface="Arial" panose="020B0604020202020204" pitchFamily="34" charset="0"/>
                <a:ea typeface="宋体" panose="02010600030101010101" pitchFamily="2" charset="-122"/>
              </a:rPr>
              <a:t>Hadoop</a:t>
            </a:r>
            <a:r>
              <a:rPr lang="zh-CN" altLang="en-US" sz="2800" b="1" dirty="0">
                <a:latin typeface="Arial" panose="020B0604020202020204" pitchFamily="34" charset="0"/>
                <a:ea typeface="宋体" panose="02010600030101010101" pitchFamily="2" charset="-122"/>
              </a:rPr>
              <a:t>；</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2"/>
          <p:cNvSpPr>
            <a:spLocks noGrp="1"/>
          </p:cNvSpPr>
          <p:nvPr>
            <p:ph type="title" idx="10"/>
          </p:nvPr>
        </p:nvSpPr>
        <p:spPr/>
        <p:txBody>
          <a:bodyPr vert="horz" wrap="square" lIns="91440" tIns="45720" rIns="91440" bIns="45720" anchor="ctr" anchorCtr="0"/>
          <a:p>
            <a:r>
              <a:rPr lang="en-US" altLang="zh-CN" dirty="0"/>
              <a:t>2.1.1 Hadoop</a:t>
            </a:r>
            <a:r>
              <a:rPr lang="zh-CN" altLang="en-US" dirty="0"/>
              <a:t>简介</a:t>
            </a:r>
            <a:endParaRPr lang="zh-CN" altLang="en-US" dirty="0"/>
          </a:p>
        </p:txBody>
      </p:sp>
      <p:sp>
        <p:nvSpPr>
          <p:cNvPr id="10242" name="TextBox 4"/>
          <p:cNvSpPr txBox="1"/>
          <p:nvPr/>
        </p:nvSpPr>
        <p:spPr>
          <a:xfrm>
            <a:off x="307975" y="1146175"/>
            <a:ext cx="8535988" cy="5367020"/>
          </a:xfrm>
          <a:prstGeom prst="rect">
            <a:avLst/>
          </a:prstGeom>
          <a:noFill/>
          <a:ln w="9525">
            <a:noFill/>
          </a:ln>
        </p:spPr>
        <p:txBody>
          <a:bodyPr wrap="square" anchor="t" anchorCtr="0">
            <a:spAutoFit/>
          </a:bodyPr>
          <a:p>
            <a:pPr marL="457200" indent="-457200" algn="just">
              <a:lnSpc>
                <a:spcPct val="120000"/>
              </a:lnSpc>
              <a:buFont typeface="Wingdings" panose="05000000000000000000" charset="0"/>
              <a:buChar char="l"/>
            </a:pPr>
            <a:r>
              <a:rPr lang="en-US" altLang="zh-CN" sz="2600" b="1" dirty="0">
                <a:latin typeface="Times New Roman" panose="02020603050405020304" pitchFamily="18" charset="0"/>
                <a:ea typeface="黑体" panose="02010609060101010101" pitchFamily="49" charset="-122"/>
              </a:rPr>
              <a:t> </a:t>
            </a:r>
            <a:r>
              <a:rPr lang="en-US" altLang="zh-CN" sz="2600" b="1" dirty="0">
                <a:latin typeface="Arial" panose="020B0604020202020204" pitchFamily="34" charset="0"/>
                <a:ea typeface="宋体" panose="02010600030101010101" pitchFamily="2" charset="-122"/>
              </a:rPr>
              <a:t>Hadoop</a:t>
            </a:r>
            <a:r>
              <a:rPr lang="zh-CN" altLang="zh-CN" sz="2600" b="1" dirty="0">
                <a:latin typeface="Arial" panose="020B0604020202020204" pitchFamily="34" charset="0"/>
                <a:ea typeface="宋体" panose="02010600030101010101" pitchFamily="2" charset="-122"/>
              </a:rPr>
              <a:t>是</a:t>
            </a:r>
            <a:r>
              <a:rPr lang="en-US" altLang="zh-CN" sz="2600" b="1" dirty="0">
                <a:latin typeface="Arial" panose="020B0604020202020204" pitchFamily="34" charset="0"/>
                <a:ea typeface="宋体" panose="02010600030101010101" pitchFamily="2" charset="-122"/>
              </a:rPr>
              <a:t>Apache</a:t>
            </a:r>
            <a:r>
              <a:rPr lang="zh-CN" altLang="zh-CN" sz="2600" b="1" dirty="0">
                <a:latin typeface="Arial" panose="020B0604020202020204" pitchFamily="34" charset="0"/>
                <a:ea typeface="宋体" panose="02010600030101010101" pitchFamily="2" charset="-122"/>
              </a:rPr>
              <a:t>软件基金会旗下的</a:t>
            </a:r>
            <a:r>
              <a:rPr lang="zh-CN" altLang="zh-CN" sz="2600" b="1" dirty="0">
                <a:solidFill>
                  <a:srgbClr val="FF0000"/>
                </a:solidFill>
                <a:latin typeface="微软雅黑" panose="020B0503020204020204" charset="-122"/>
                <a:ea typeface="微软雅黑" panose="020B0503020204020204" charset="-122"/>
              </a:rPr>
              <a:t>一个开源分布式计算平台</a:t>
            </a:r>
            <a:r>
              <a:rPr lang="zh-CN" altLang="zh-CN" sz="2600" b="1" dirty="0">
                <a:latin typeface="Arial" panose="020B0604020202020204" pitchFamily="34" charset="0"/>
                <a:ea typeface="宋体" panose="02010600030101010101" pitchFamily="2" charset="-122"/>
              </a:rPr>
              <a:t>，为用户提供系统底层细节透明的</a:t>
            </a:r>
            <a:r>
              <a:rPr lang="zh-CN" altLang="zh-CN" sz="2600" b="1" dirty="0">
                <a:solidFill>
                  <a:srgbClr val="FF0000"/>
                </a:solidFill>
                <a:latin typeface="微软雅黑" panose="020B0503020204020204" charset="-122"/>
                <a:ea typeface="微软雅黑" panose="020B0503020204020204" charset="-122"/>
              </a:rPr>
              <a:t>分布式基础架构</a:t>
            </a:r>
            <a:r>
              <a:rPr lang="zh-CN" altLang="zh-CN" sz="2600" b="1" dirty="0">
                <a:latin typeface="Arial" panose="020B0604020202020204" pitchFamily="34" charset="0"/>
                <a:ea typeface="宋体" panose="02010600030101010101" pitchFamily="2" charset="-122"/>
              </a:rPr>
              <a:t>。</a:t>
            </a:r>
            <a:endParaRPr lang="zh-CN" altLang="en-US" sz="2600" b="1" dirty="0">
              <a:latin typeface="Arial" panose="020B0604020202020204" pitchFamily="34" charset="0"/>
              <a:ea typeface="宋体" panose="02010600030101010101" pitchFamily="2" charset="-122"/>
            </a:endParaRPr>
          </a:p>
          <a:p>
            <a:pPr marL="457200" indent="-457200" algn="just">
              <a:lnSpc>
                <a:spcPct val="120000"/>
              </a:lnSpc>
              <a:buFont typeface="Wingdings" panose="05000000000000000000" charset="0"/>
              <a:buChar char="l"/>
            </a:pPr>
            <a:r>
              <a:rPr lang="en-US" altLang="zh-CN" sz="2600" b="1" dirty="0">
                <a:latin typeface="Arial" panose="020B0604020202020204" pitchFamily="34" charset="0"/>
                <a:ea typeface="宋体" panose="02010600030101010101" pitchFamily="2" charset="-122"/>
              </a:rPr>
              <a:t>Hadoop</a:t>
            </a:r>
            <a:r>
              <a:rPr lang="zh-CN" altLang="zh-CN" sz="2600" b="1" dirty="0">
                <a:latin typeface="Arial" panose="020B0604020202020204" pitchFamily="34" charset="0"/>
                <a:ea typeface="宋体" panose="02010600030101010101" pitchFamily="2" charset="-122"/>
              </a:rPr>
              <a:t>是</a:t>
            </a:r>
            <a:r>
              <a:rPr lang="zh-CN" altLang="zh-CN" sz="2600" b="1" dirty="0">
                <a:solidFill>
                  <a:srgbClr val="FF0000"/>
                </a:solidFill>
                <a:latin typeface="微软雅黑" panose="020B0503020204020204" charset="-122"/>
                <a:ea typeface="微软雅黑" panose="020B0503020204020204" charset="-122"/>
                <a:cs typeface="微软雅黑" panose="020B0503020204020204" charset="-122"/>
              </a:rPr>
              <a:t>基于</a:t>
            </a:r>
            <a:r>
              <a:rPr lang="en-US" altLang="zh-CN" sz="2600" b="1" dirty="0">
                <a:solidFill>
                  <a:srgbClr val="FF0000"/>
                </a:solidFill>
                <a:latin typeface="微软雅黑" panose="020B0503020204020204" charset="-122"/>
                <a:ea typeface="微软雅黑" panose="020B0503020204020204" charset="-122"/>
                <a:cs typeface="微软雅黑" panose="020B0503020204020204" charset="-122"/>
              </a:rPr>
              <a:t>Java</a:t>
            </a:r>
            <a:r>
              <a:rPr lang="zh-CN" altLang="zh-CN" sz="2600" b="1" dirty="0">
                <a:solidFill>
                  <a:srgbClr val="FF0000"/>
                </a:solidFill>
                <a:latin typeface="微软雅黑" panose="020B0503020204020204" charset="-122"/>
                <a:ea typeface="微软雅黑" panose="020B0503020204020204" charset="-122"/>
                <a:cs typeface="微软雅黑" panose="020B0503020204020204" charset="-122"/>
              </a:rPr>
              <a:t>语言</a:t>
            </a:r>
            <a:r>
              <a:rPr lang="zh-CN" altLang="zh-CN" sz="2600" b="1" dirty="0">
                <a:latin typeface="Arial" panose="020B0604020202020204" pitchFamily="34" charset="0"/>
                <a:ea typeface="宋体" panose="02010600030101010101" pitchFamily="2" charset="-122"/>
              </a:rPr>
              <a:t>开发的，具有很好的跨平台特性，并且</a:t>
            </a:r>
            <a:r>
              <a:rPr lang="zh-CN" altLang="zh-CN" sz="2600" b="1" dirty="0">
                <a:solidFill>
                  <a:srgbClr val="FF0000"/>
                </a:solidFill>
                <a:latin typeface="微软雅黑" panose="020B0503020204020204" charset="-122"/>
                <a:ea typeface="微软雅黑" panose="020B0503020204020204" charset="-122"/>
              </a:rPr>
              <a:t>可以部署在廉价的计算机集群中</a:t>
            </a:r>
            <a:r>
              <a:rPr lang="zh-CN" altLang="zh-CN" sz="2600" b="1" dirty="0">
                <a:latin typeface="Arial" panose="020B0604020202020204" pitchFamily="34" charset="0"/>
                <a:ea typeface="宋体" panose="02010600030101010101" pitchFamily="2" charset="-122"/>
              </a:rPr>
              <a:t>。</a:t>
            </a:r>
            <a:endParaRPr lang="zh-CN" altLang="en-US" sz="2600" b="1" dirty="0">
              <a:latin typeface="Arial" panose="020B0604020202020204" pitchFamily="34" charset="0"/>
              <a:ea typeface="宋体" panose="02010600030101010101" pitchFamily="2" charset="-122"/>
            </a:endParaRPr>
          </a:p>
          <a:p>
            <a:pPr marL="457200" indent="-457200" algn="just">
              <a:lnSpc>
                <a:spcPct val="120000"/>
              </a:lnSpc>
              <a:buFont typeface="Wingdings" panose="05000000000000000000" charset="0"/>
              <a:buChar char="l"/>
            </a:pPr>
            <a:r>
              <a:rPr lang="en-US" altLang="zh-CN" sz="2600" b="1" dirty="0">
                <a:latin typeface="Arial" panose="020B0604020202020204" pitchFamily="34" charset="0"/>
                <a:ea typeface="宋体" panose="02010600030101010101" pitchFamily="2" charset="-122"/>
              </a:rPr>
              <a:t>Hadoop</a:t>
            </a:r>
            <a:r>
              <a:rPr lang="zh-CN" altLang="zh-CN" sz="2600" b="1" dirty="0">
                <a:latin typeface="Arial" panose="020B0604020202020204" pitchFamily="34" charset="0"/>
                <a:ea typeface="宋体" panose="02010600030101010101" pitchFamily="2" charset="-122"/>
              </a:rPr>
              <a:t>的核心是</a:t>
            </a:r>
            <a:r>
              <a:rPr lang="zh-CN" altLang="zh-CN" sz="2600" b="1" dirty="0">
                <a:solidFill>
                  <a:srgbClr val="FF0000"/>
                </a:solidFill>
                <a:latin typeface="微软雅黑" panose="020B0503020204020204" charset="-122"/>
                <a:ea typeface="微软雅黑" panose="020B0503020204020204" charset="-122"/>
                <a:cs typeface="微软雅黑" panose="020B0503020204020204" charset="-122"/>
              </a:rPr>
              <a:t>分布式文件系统</a:t>
            </a:r>
            <a:r>
              <a:rPr lang="en-US" altLang="zh-CN" sz="2600" b="1" dirty="0">
                <a:solidFill>
                  <a:srgbClr val="FF0000"/>
                </a:solidFill>
                <a:latin typeface="微软雅黑" panose="020B0503020204020204" charset="-122"/>
                <a:ea typeface="微软雅黑" panose="020B0503020204020204" charset="-122"/>
                <a:cs typeface="微软雅黑" panose="020B0503020204020204" charset="-122"/>
              </a:rPr>
              <a:t>HDFS</a:t>
            </a:r>
            <a:r>
              <a:rPr lang="zh-CN" altLang="zh-CN" sz="2600" b="1" dirty="0">
                <a:latin typeface="Arial" panose="020B0604020202020204" pitchFamily="34" charset="0"/>
                <a:ea typeface="宋体" panose="02010600030101010101" pitchFamily="2" charset="-122"/>
              </a:rPr>
              <a:t>（</a:t>
            </a:r>
            <a:r>
              <a:rPr lang="en-US" altLang="zh-CN" sz="2600" b="1" dirty="0">
                <a:latin typeface="Arial" panose="020B0604020202020204" pitchFamily="34" charset="0"/>
                <a:ea typeface="宋体" panose="02010600030101010101" pitchFamily="2" charset="-122"/>
              </a:rPr>
              <a:t>Hadoop Distributed File System</a:t>
            </a:r>
            <a:r>
              <a:rPr lang="zh-CN" altLang="zh-CN" sz="2600" b="1" dirty="0">
                <a:latin typeface="Arial" panose="020B0604020202020204" pitchFamily="34" charset="0"/>
                <a:ea typeface="宋体" panose="02010600030101010101" pitchFamily="2" charset="-122"/>
              </a:rPr>
              <a:t>）和</a:t>
            </a:r>
            <a:r>
              <a:rPr lang="en-US" altLang="zh-CN" sz="2600" b="1" dirty="0">
                <a:solidFill>
                  <a:srgbClr val="FF0000"/>
                </a:solidFill>
                <a:latin typeface="微软雅黑" panose="020B0503020204020204" charset="-122"/>
                <a:ea typeface="微软雅黑" panose="020B0503020204020204" charset="-122"/>
              </a:rPr>
              <a:t>MapReduce</a:t>
            </a:r>
            <a:r>
              <a:rPr lang="zh-CN" altLang="en-US" sz="2600" b="1" dirty="0">
                <a:latin typeface="Arial" panose="020B0604020202020204" pitchFamily="34" charset="0"/>
                <a:ea typeface="宋体" panose="02010600030101010101" pitchFamily="2" charset="-122"/>
              </a:rPr>
              <a:t>。</a:t>
            </a:r>
            <a:endParaRPr lang="zh-CN" altLang="zh-CN" sz="2600" b="1" dirty="0">
              <a:latin typeface="Arial" panose="020B0604020202020204" pitchFamily="34" charset="0"/>
              <a:ea typeface="宋体" panose="02010600030101010101" pitchFamily="2" charset="-122"/>
            </a:endParaRPr>
          </a:p>
          <a:p>
            <a:pPr marL="457200" indent="-457200" algn="just">
              <a:lnSpc>
                <a:spcPct val="120000"/>
              </a:lnSpc>
              <a:buFont typeface="Wingdings" panose="05000000000000000000" charset="0"/>
              <a:buChar char="l"/>
            </a:pPr>
            <a:r>
              <a:rPr lang="en-US" altLang="zh-CN" sz="2600" b="1" dirty="0">
                <a:latin typeface="Arial" panose="020B0604020202020204" pitchFamily="34" charset="0"/>
                <a:ea typeface="宋体" panose="02010600030101010101" pitchFamily="2" charset="-122"/>
              </a:rPr>
              <a:t>Hadoop</a:t>
            </a:r>
            <a:r>
              <a:rPr lang="zh-CN" altLang="zh-CN" sz="2600" b="1" dirty="0">
                <a:latin typeface="Arial" panose="020B0604020202020204" pitchFamily="34" charset="0"/>
                <a:ea typeface="宋体" panose="02010600030101010101" pitchFamily="2" charset="-122"/>
              </a:rPr>
              <a:t>被公认为行业大数据标准开源软件，在分布式环境下提供了</a:t>
            </a:r>
            <a:r>
              <a:rPr lang="zh-CN" altLang="zh-CN" sz="2600" b="1" dirty="0">
                <a:solidFill>
                  <a:srgbClr val="FF0000"/>
                </a:solidFill>
                <a:latin typeface="微软雅黑" panose="020B0503020204020204" charset="-122"/>
                <a:ea typeface="微软雅黑" panose="020B0503020204020204" charset="-122"/>
              </a:rPr>
              <a:t>海量数据</a:t>
            </a:r>
            <a:r>
              <a:rPr lang="zh-CN" altLang="zh-CN" sz="2600" b="1" dirty="0">
                <a:latin typeface="Arial" panose="020B0604020202020204" pitchFamily="34" charset="0"/>
                <a:ea typeface="宋体" panose="02010600030101010101" pitchFamily="2" charset="-122"/>
              </a:rPr>
              <a:t>的处理能力。</a:t>
            </a:r>
            <a:endParaRPr lang="zh-CN" altLang="en-US" sz="2600" b="1" dirty="0">
              <a:latin typeface="Arial" panose="020B0604020202020204" pitchFamily="34" charset="0"/>
              <a:ea typeface="宋体" panose="02010600030101010101" pitchFamily="2" charset="-122"/>
            </a:endParaRPr>
          </a:p>
          <a:p>
            <a:pPr marL="457200" indent="-457200" algn="just">
              <a:lnSpc>
                <a:spcPct val="120000"/>
              </a:lnSpc>
              <a:buFont typeface="Wingdings" panose="05000000000000000000" charset="0"/>
              <a:buChar char="l"/>
            </a:pPr>
            <a:r>
              <a:rPr lang="zh-CN" altLang="zh-CN" sz="2600" b="1" dirty="0">
                <a:latin typeface="Arial" panose="020B0604020202020204" pitchFamily="34" charset="0"/>
                <a:ea typeface="宋体" panose="02010600030101010101" pitchFamily="2" charset="-122"/>
              </a:rPr>
              <a:t>几乎所有主流厂商都围绕</a:t>
            </a:r>
            <a:r>
              <a:rPr lang="en-US" altLang="zh-CN" sz="2600" b="1" dirty="0">
                <a:latin typeface="Arial" panose="020B0604020202020204" pitchFamily="34" charset="0"/>
                <a:ea typeface="宋体" panose="02010600030101010101" pitchFamily="2" charset="-122"/>
              </a:rPr>
              <a:t>Hadoop</a:t>
            </a:r>
            <a:r>
              <a:rPr lang="zh-CN" altLang="zh-CN" sz="2600" b="1" dirty="0">
                <a:latin typeface="Arial" panose="020B0604020202020204" pitchFamily="34" charset="0"/>
                <a:ea typeface="宋体" panose="02010600030101010101" pitchFamily="2" charset="-122"/>
              </a:rPr>
              <a:t>提供开发工具、开源软件、商业化工具和技术服务。</a:t>
            </a:r>
            <a:endParaRPr lang="zh-CN" altLang="zh-CN" sz="2000" b="1" dirty="0">
              <a:latin typeface="Arial" panose="020B0604020202020204" pitchFamily="34" charset="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标题 2"/>
          <p:cNvSpPr>
            <a:spLocks noGrp="1"/>
          </p:cNvSpPr>
          <p:nvPr>
            <p:ph type="title" idx="10"/>
          </p:nvPr>
        </p:nvSpPr>
        <p:spPr/>
        <p:txBody>
          <a:bodyPr vert="horz" wrap="square" lIns="91440" tIns="45720" rIns="91440" bIns="45720" anchor="ctr" anchorCtr="0"/>
          <a:p>
            <a:r>
              <a:rPr lang="en-US" altLang="zh-CN" dirty="0"/>
              <a:t>2.4.7 </a:t>
            </a:r>
            <a:r>
              <a:rPr lang="zh-CN" altLang="en-US" dirty="0"/>
              <a:t>在云计算环境中使用</a:t>
            </a:r>
            <a:r>
              <a:rPr lang="en-US" altLang="zh-CN" dirty="0"/>
              <a:t>Hadoop</a:t>
            </a:r>
            <a:endParaRPr lang="zh-CN" altLang="en-US" dirty="0"/>
          </a:p>
        </p:txBody>
      </p:sp>
      <p:sp>
        <p:nvSpPr>
          <p:cNvPr id="56322" name="TextBox 3"/>
          <p:cNvSpPr txBox="1"/>
          <p:nvPr/>
        </p:nvSpPr>
        <p:spPr>
          <a:xfrm>
            <a:off x="236538" y="1134110"/>
            <a:ext cx="8670925" cy="5262245"/>
          </a:xfrm>
          <a:prstGeom prst="rect">
            <a:avLst/>
          </a:prstGeom>
          <a:noFill/>
          <a:ln w="9525">
            <a:noFill/>
          </a:ln>
        </p:spPr>
        <p:txBody>
          <a:bodyPr wrap="square" anchor="t" anchorCtr="0">
            <a:spAutoFit/>
          </a:bodyPr>
          <a:p>
            <a:pPr marL="342900" indent="-342900" algn="just">
              <a:lnSpc>
                <a:spcPct val="15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在</a:t>
            </a:r>
            <a:r>
              <a:rPr lang="en-US" altLang="zh-CN" sz="2800" b="1" dirty="0">
                <a:latin typeface="Arial" panose="020B0604020202020204" pitchFamily="34" charset="0"/>
                <a:ea typeface="宋体" panose="02010600030101010101" pitchFamily="2" charset="-122"/>
              </a:rPr>
              <a:t>EC2</a:t>
            </a:r>
            <a:r>
              <a:rPr lang="zh-CN" altLang="en-US" sz="2800" b="1" dirty="0">
                <a:latin typeface="Arial" panose="020B0604020202020204" pitchFamily="34" charset="0"/>
                <a:ea typeface="宋体" panose="02010600030101010101" pitchFamily="2" charset="-122"/>
              </a:rPr>
              <a:t>上运行</a:t>
            </a:r>
            <a:r>
              <a:rPr lang="en-US" altLang="zh-CN" sz="2800" b="1" dirty="0">
                <a:latin typeface="Arial" panose="020B0604020202020204" pitchFamily="34" charset="0"/>
                <a:ea typeface="宋体" panose="02010600030101010101" pitchFamily="2" charset="-122"/>
              </a:rPr>
              <a:t>Hadoop</a:t>
            </a:r>
            <a:r>
              <a:rPr lang="zh-CN" altLang="en-US" sz="2800" b="1" dirty="0">
                <a:latin typeface="Arial" panose="020B0604020202020204" pitchFamily="34" charset="0"/>
                <a:ea typeface="宋体" panose="02010600030101010101" pitchFamily="2" charset="-122"/>
              </a:rPr>
              <a:t>尤其适用于一些工作流。例如，在</a:t>
            </a:r>
            <a:r>
              <a:rPr lang="en-US" altLang="zh-CN" sz="2800" b="1" dirty="0">
                <a:latin typeface="Arial" panose="020B0604020202020204" pitchFamily="34" charset="0"/>
                <a:ea typeface="宋体" panose="02010600030101010101" pitchFamily="2" charset="-122"/>
              </a:rPr>
              <a:t>Amazon S3</a:t>
            </a:r>
            <a:r>
              <a:rPr lang="zh-CN" altLang="en-US" sz="2800" b="1" dirty="0">
                <a:latin typeface="Arial" panose="020B0604020202020204" pitchFamily="34" charset="0"/>
                <a:ea typeface="宋体" panose="02010600030101010101" pitchFamily="2" charset="-122"/>
              </a:rPr>
              <a:t>中存储数据，在</a:t>
            </a:r>
            <a:r>
              <a:rPr lang="en-US" altLang="zh-CN" sz="2800" b="1" dirty="0">
                <a:latin typeface="Arial" panose="020B0604020202020204" pitchFamily="34" charset="0"/>
                <a:ea typeface="宋体" panose="02010600030101010101" pitchFamily="2" charset="-122"/>
              </a:rPr>
              <a:t>EC2</a:t>
            </a:r>
            <a:r>
              <a:rPr lang="zh-CN" altLang="en-US" sz="2800" b="1" dirty="0">
                <a:latin typeface="Arial" panose="020B0604020202020204" pitchFamily="34" charset="0"/>
                <a:ea typeface="宋体" panose="02010600030101010101" pitchFamily="2" charset="-122"/>
              </a:rPr>
              <a:t>上运行集群，在集群中运行</a:t>
            </a:r>
            <a:r>
              <a:rPr lang="en-US" altLang="zh-CN" sz="2800" b="1" dirty="0">
                <a:latin typeface="Arial" panose="020B0604020202020204" pitchFamily="34" charset="0"/>
                <a:ea typeface="宋体" panose="02010600030101010101" pitchFamily="2" charset="-122"/>
              </a:rPr>
              <a:t>MapReduce</a:t>
            </a:r>
            <a:r>
              <a:rPr lang="zh-CN" altLang="en-US" sz="2800" b="1" dirty="0">
                <a:latin typeface="Arial" panose="020B0604020202020204" pitchFamily="34" charset="0"/>
                <a:ea typeface="宋体" panose="02010600030101010101" pitchFamily="2" charset="-122"/>
              </a:rPr>
              <a:t>作业，读取存储在</a:t>
            </a:r>
            <a:r>
              <a:rPr lang="en-US" altLang="zh-CN" sz="2800" b="1" dirty="0">
                <a:latin typeface="Arial" panose="020B0604020202020204" pitchFamily="34" charset="0"/>
                <a:ea typeface="宋体" panose="02010600030101010101" pitchFamily="2" charset="-122"/>
              </a:rPr>
              <a:t>S3</a:t>
            </a:r>
            <a:r>
              <a:rPr lang="zh-CN" altLang="en-US" sz="2800" b="1" dirty="0">
                <a:latin typeface="Arial" panose="020B0604020202020204" pitchFamily="34" charset="0"/>
                <a:ea typeface="宋体" panose="02010600030101010101" pitchFamily="2" charset="-122"/>
              </a:rPr>
              <a:t>中的数据，最后，在关闭集群之前将输出写回</a:t>
            </a:r>
            <a:r>
              <a:rPr lang="en-US" altLang="zh-CN" sz="2800" b="1" dirty="0">
                <a:latin typeface="Arial" panose="020B0604020202020204" pitchFamily="34" charset="0"/>
                <a:ea typeface="宋体" panose="02010600030101010101" pitchFamily="2" charset="-122"/>
              </a:rPr>
              <a:t>S3</a:t>
            </a:r>
            <a:r>
              <a:rPr lang="zh-CN" altLang="en-US" sz="2800" b="1" dirty="0">
                <a:latin typeface="Arial" panose="020B0604020202020204" pitchFamily="34" charset="0"/>
                <a:ea typeface="宋体" panose="02010600030101010101" pitchFamily="2" charset="-122"/>
              </a:rPr>
              <a:t>中；如果长期使用集群，复制</a:t>
            </a:r>
            <a:r>
              <a:rPr lang="en-US" altLang="zh-CN" sz="2800" b="1" dirty="0">
                <a:latin typeface="Arial" panose="020B0604020202020204" pitchFamily="34" charset="0"/>
                <a:ea typeface="宋体" panose="02010600030101010101" pitchFamily="2" charset="-122"/>
              </a:rPr>
              <a:t>S3</a:t>
            </a:r>
            <a:r>
              <a:rPr lang="zh-CN" altLang="en-US" sz="2800" b="1" dirty="0">
                <a:latin typeface="Arial" panose="020B0604020202020204" pitchFamily="34" charset="0"/>
                <a:ea typeface="宋体" panose="02010600030101010101" pitchFamily="2" charset="-122"/>
              </a:rPr>
              <a:t>数据到运行在</a:t>
            </a:r>
            <a:r>
              <a:rPr lang="en-US" altLang="zh-CN" sz="2800" b="1" dirty="0">
                <a:latin typeface="Arial" panose="020B0604020202020204" pitchFamily="34" charset="0"/>
                <a:ea typeface="宋体" panose="02010600030101010101" pitchFamily="2" charset="-122"/>
              </a:rPr>
              <a:t>EC2</a:t>
            </a:r>
            <a:r>
              <a:rPr lang="zh-CN" altLang="en-US" sz="2800" b="1" dirty="0">
                <a:latin typeface="Arial" panose="020B0604020202020204" pitchFamily="34" charset="0"/>
                <a:ea typeface="宋体" panose="02010600030101010101" pitchFamily="2" charset="-122"/>
              </a:rPr>
              <a:t>上的</a:t>
            </a:r>
            <a:r>
              <a:rPr lang="en-US" altLang="zh-CN" sz="2800" b="1" dirty="0">
                <a:latin typeface="Arial" panose="020B0604020202020204" pitchFamily="34" charset="0"/>
                <a:ea typeface="宋体" panose="02010600030101010101" pitchFamily="2" charset="-122"/>
              </a:rPr>
              <a:t>HDFS</a:t>
            </a:r>
            <a:r>
              <a:rPr lang="zh-CN" altLang="en-US" sz="2800" b="1" dirty="0">
                <a:latin typeface="Arial" panose="020B0604020202020204" pitchFamily="34" charset="0"/>
                <a:ea typeface="宋体" panose="02010600030101010101" pitchFamily="2" charset="-122"/>
              </a:rPr>
              <a:t>中，则可以使得数据处理更加高效，因为，</a:t>
            </a:r>
            <a:r>
              <a:rPr lang="en-US" altLang="zh-CN" sz="2800" b="1" dirty="0">
                <a:latin typeface="Arial" panose="020B0604020202020204" pitchFamily="34" charset="0"/>
                <a:ea typeface="宋体" panose="02010600030101010101" pitchFamily="2" charset="-122"/>
              </a:rPr>
              <a:t>HDFS</a:t>
            </a:r>
            <a:r>
              <a:rPr lang="zh-CN" altLang="en-US" sz="2800" b="1" dirty="0">
                <a:latin typeface="Arial" panose="020B0604020202020204" pitchFamily="34" charset="0"/>
                <a:ea typeface="宋体" panose="02010600030101010101" pitchFamily="2" charset="-122"/>
              </a:rPr>
              <a:t>可以充分利用数据的位置，</a:t>
            </a:r>
            <a:r>
              <a:rPr lang="en-US" altLang="zh-CN" sz="2800" b="1" dirty="0">
                <a:latin typeface="Arial" panose="020B0604020202020204" pitchFamily="34" charset="0"/>
                <a:ea typeface="宋体" panose="02010600030101010101" pitchFamily="2" charset="-122"/>
              </a:rPr>
              <a:t>S3</a:t>
            </a:r>
            <a:r>
              <a:rPr lang="zh-CN" altLang="en-US" sz="2800" b="1" dirty="0">
                <a:latin typeface="Arial" panose="020B0604020202020204" pitchFamily="34" charset="0"/>
                <a:ea typeface="宋体" panose="02010600030101010101" pitchFamily="2" charset="-122"/>
              </a:rPr>
              <a:t>则做不到，因为，</a:t>
            </a:r>
            <a:r>
              <a:rPr lang="en-US" altLang="zh-CN" sz="2800" b="1" dirty="0">
                <a:latin typeface="Arial" panose="020B0604020202020204" pitchFamily="34" charset="0"/>
                <a:ea typeface="宋体" panose="02010600030101010101" pitchFamily="2" charset="-122"/>
              </a:rPr>
              <a:t>S3</a:t>
            </a:r>
            <a:r>
              <a:rPr lang="zh-CN" altLang="en-US" sz="2800" b="1" dirty="0">
                <a:latin typeface="Arial" panose="020B0604020202020204" pitchFamily="34" charset="0"/>
                <a:ea typeface="宋体" panose="02010600030101010101" pitchFamily="2" charset="-122"/>
              </a:rPr>
              <a:t>与</a:t>
            </a:r>
            <a:r>
              <a:rPr lang="en-US" altLang="zh-CN" sz="2800" b="1" dirty="0">
                <a:latin typeface="Arial" panose="020B0604020202020204" pitchFamily="34" charset="0"/>
                <a:ea typeface="宋体" panose="02010600030101010101" pitchFamily="2" charset="-122"/>
              </a:rPr>
              <a:t>EC2</a:t>
            </a:r>
            <a:r>
              <a:rPr lang="zh-CN" altLang="en-US" sz="2800" b="1" dirty="0">
                <a:latin typeface="Arial" panose="020B0604020202020204" pitchFamily="34" charset="0"/>
                <a:ea typeface="宋体" panose="02010600030101010101" pitchFamily="2" charset="-122"/>
              </a:rPr>
              <a:t>的存储不在同一个节点上。</a:t>
            </a:r>
            <a:endParaRPr lang="en-US" altLang="zh-CN" sz="2800" b="1" dirty="0">
              <a:latin typeface="Arial" panose="020B0604020202020204" pitchFamily="34" charset="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2"/>
          <p:cNvSpPr>
            <a:spLocks noGrp="1"/>
          </p:cNvSpPr>
          <p:nvPr>
            <p:ph type="title"/>
          </p:nvPr>
        </p:nvSpPr>
        <p:spPr/>
        <p:txBody>
          <a:bodyPr vert="horz" wrap="square" lIns="91440" tIns="45720" rIns="91440" bIns="45720" anchor="ctr" anchorCtr="0"/>
          <a:p>
            <a:r>
              <a:rPr lang="zh-CN" altLang="en-US" dirty="0"/>
              <a:t>本章小结</a:t>
            </a:r>
            <a:endParaRPr lang="zh-CN" altLang="en-US" dirty="0"/>
          </a:p>
        </p:txBody>
      </p:sp>
      <p:sp>
        <p:nvSpPr>
          <p:cNvPr id="57346" name="Rectangle 3"/>
          <p:cNvSpPr>
            <a:spLocks noGrp="1"/>
          </p:cNvSpPr>
          <p:nvPr>
            <p:ph idx="1"/>
          </p:nvPr>
        </p:nvSpPr>
        <p:spPr>
          <a:xfrm>
            <a:off x="261938" y="1298575"/>
            <a:ext cx="8618537" cy="5189538"/>
          </a:xfrm>
        </p:spPr>
        <p:txBody>
          <a:bodyPr vert="horz" wrap="square" lIns="91440" tIns="45720" rIns="91440" bIns="45720" anchor="t" anchorCtr="0"/>
          <a:p>
            <a:pPr algn="just">
              <a:lnSpc>
                <a:spcPct val="150000"/>
              </a:lnSpc>
              <a:buFont typeface="Wingdings" panose="05000000000000000000" charset="0"/>
              <a:buChar char="l"/>
            </a:pPr>
            <a:r>
              <a:rPr lang="en-US" altLang="zh-CN" sz="2800" b="1" dirty="0"/>
              <a:t>Hadoop</a:t>
            </a:r>
            <a:r>
              <a:rPr lang="zh-CN" altLang="en-US" sz="2800" b="1" dirty="0"/>
              <a:t>被视为事实上的大数据处理标准，本章介绍了</a:t>
            </a:r>
            <a:r>
              <a:rPr lang="en-US" altLang="zh-CN" sz="2800" b="1" dirty="0"/>
              <a:t>Hadoop</a:t>
            </a:r>
            <a:r>
              <a:rPr lang="zh-CN" altLang="en-US" sz="2800" b="1" dirty="0"/>
              <a:t>的发展历程，并阐述</a:t>
            </a:r>
            <a:r>
              <a:rPr lang="en-US" altLang="zh-CN" sz="2800" b="1" dirty="0"/>
              <a:t>Hadoop</a:t>
            </a:r>
            <a:r>
              <a:rPr lang="zh-CN" altLang="en-US" sz="2800" b="1" dirty="0"/>
              <a:t>的高可靠性、高效性、高可扩展性、高容错性、成本低、运行在</a:t>
            </a:r>
            <a:r>
              <a:rPr lang="en-US" altLang="zh-CN" sz="2800" b="1" dirty="0"/>
              <a:t>Linux</a:t>
            </a:r>
            <a:r>
              <a:rPr lang="zh-CN" altLang="en-US" sz="2800" b="1" dirty="0"/>
              <a:t>平台上、支持多种编程语言等特性。</a:t>
            </a:r>
            <a:endParaRPr lang="zh-CN" altLang="en-US" sz="2800" b="1" dirty="0"/>
          </a:p>
          <a:p>
            <a:pPr algn="just">
              <a:lnSpc>
                <a:spcPct val="150000"/>
              </a:lnSpc>
              <a:buFont typeface="Wingdings" panose="05000000000000000000" charset="0"/>
              <a:buChar char="l"/>
            </a:pPr>
            <a:r>
              <a:rPr lang="en-US" altLang="zh-CN" sz="2800" b="1" dirty="0"/>
              <a:t>Hadoop</a:t>
            </a:r>
            <a:r>
              <a:rPr lang="zh-CN" altLang="en-US" sz="2800" b="1" dirty="0"/>
              <a:t>目前已经在各个领域得到了广泛的应用，雅虎、</a:t>
            </a:r>
            <a:r>
              <a:rPr lang="en-US" altLang="zh-CN" sz="2800" b="1" dirty="0"/>
              <a:t>Facebook</a:t>
            </a:r>
            <a:r>
              <a:rPr lang="zh-CN" altLang="en-US" sz="2800" b="1" dirty="0"/>
              <a:t>、百度、淘宝、网易等公司都建立了自己的</a:t>
            </a:r>
            <a:r>
              <a:rPr lang="en-US" altLang="zh-CN" sz="2800" b="1" dirty="0"/>
              <a:t>Hadoop</a:t>
            </a:r>
            <a:r>
              <a:rPr lang="zh-CN" altLang="en-US" sz="2800" b="1" dirty="0"/>
              <a:t>集群。</a:t>
            </a:r>
            <a:endParaRPr lang="zh-CN" altLang="en-US" sz="2800" b="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2"/>
          <p:cNvSpPr>
            <a:spLocks noGrp="1"/>
          </p:cNvSpPr>
          <p:nvPr>
            <p:ph type="title"/>
          </p:nvPr>
        </p:nvSpPr>
        <p:spPr/>
        <p:txBody>
          <a:bodyPr vert="horz" wrap="square" lIns="91440" tIns="45720" rIns="91440" bIns="45720" anchor="ctr" anchorCtr="0"/>
          <a:p>
            <a:r>
              <a:rPr lang="zh-CN" altLang="en-US" dirty="0"/>
              <a:t>本章小结</a:t>
            </a:r>
            <a:endParaRPr lang="zh-CN" altLang="en-US" dirty="0"/>
          </a:p>
        </p:txBody>
      </p:sp>
      <p:sp>
        <p:nvSpPr>
          <p:cNvPr id="58370" name="Rectangle 3"/>
          <p:cNvSpPr>
            <a:spLocks noGrp="1"/>
          </p:cNvSpPr>
          <p:nvPr>
            <p:ph idx="1"/>
          </p:nvPr>
        </p:nvSpPr>
        <p:spPr>
          <a:xfrm>
            <a:off x="261938" y="1298575"/>
            <a:ext cx="8618537" cy="5189538"/>
          </a:xfrm>
        </p:spPr>
        <p:txBody>
          <a:bodyPr vert="horz" wrap="square" lIns="91440" tIns="45720" rIns="91440" bIns="45720" anchor="t" anchorCtr="0"/>
          <a:p>
            <a:pPr algn="just">
              <a:lnSpc>
                <a:spcPct val="150000"/>
              </a:lnSpc>
              <a:buFont typeface="Wingdings" panose="05000000000000000000" charset="0"/>
              <a:buChar char="l"/>
            </a:pPr>
            <a:r>
              <a:rPr lang="zh-CN" altLang="en-US" sz="2800" b="1" dirty="0"/>
              <a:t>经过多年发展，</a:t>
            </a:r>
            <a:r>
              <a:rPr lang="en-US" altLang="zh-CN" sz="2800" b="1" dirty="0"/>
              <a:t>Hadoop</a:t>
            </a:r>
            <a:r>
              <a:rPr lang="zh-CN" altLang="en-US" sz="2800" b="1" dirty="0"/>
              <a:t>项目已变得非常成熟和完善，包括</a:t>
            </a:r>
            <a:r>
              <a:rPr lang="en-US" altLang="zh-CN" sz="2800" b="1" dirty="0"/>
              <a:t>Common</a:t>
            </a:r>
            <a:r>
              <a:rPr lang="zh-CN" altLang="en-US" sz="2800" b="1" dirty="0"/>
              <a:t>、</a:t>
            </a:r>
            <a:r>
              <a:rPr lang="en-US" altLang="zh-CN" sz="2800" b="1" dirty="0"/>
              <a:t>Avro</a:t>
            </a:r>
            <a:r>
              <a:rPr lang="zh-CN" altLang="en-US" sz="2800" b="1" dirty="0"/>
              <a:t>、</a:t>
            </a:r>
            <a:r>
              <a:rPr lang="en-US" altLang="zh-CN" sz="2800" b="1" dirty="0"/>
              <a:t>Zookeeper</a:t>
            </a:r>
            <a:r>
              <a:rPr lang="zh-CN" altLang="en-US" sz="2800" b="1" dirty="0"/>
              <a:t>、</a:t>
            </a:r>
            <a:r>
              <a:rPr lang="en-US" altLang="zh-CN" sz="2800" b="1" dirty="0"/>
              <a:t>HDFS</a:t>
            </a:r>
            <a:r>
              <a:rPr lang="zh-CN" altLang="en-US" sz="2800" b="1" dirty="0"/>
              <a:t>、</a:t>
            </a:r>
            <a:r>
              <a:rPr lang="en-US" altLang="zh-CN" sz="2800" b="1" dirty="0"/>
              <a:t>MapReduce</a:t>
            </a:r>
            <a:r>
              <a:rPr lang="zh-CN" altLang="en-US" sz="2800" b="1" dirty="0"/>
              <a:t>、</a:t>
            </a:r>
            <a:r>
              <a:rPr lang="en-US" altLang="zh-CN" sz="2800" b="1" dirty="0"/>
              <a:t>HBase</a:t>
            </a:r>
            <a:r>
              <a:rPr lang="zh-CN" altLang="en-US" sz="2800" b="1" dirty="0"/>
              <a:t>、</a:t>
            </a:r>
            <a:r>
              <a:rPr lang="en-US" altLang="zh-CN" sz="2800" b="1" dirty="0"/>
              <a:t>Hive</a:t>
            </a:r>
            <a:r>
              <a:rPr lang="zh-CN" altLang="en-US" sz="2800" b="1" dirty="0"/>
              <a:t>、</a:t>
            </a:r>
            <a:r>
              <a:rPr lang="en-US" altLang="zh-CN" sz="2800" b="1" dirty="0"/>
              <a:t>Chukwa</a:t>
            </a:r>
            <a:r>
              <a:rPr lang="zh-CN" altLang="en-US" sz="2800" b="1" dirty="0"/>
              <a:t>、</a:t>
            </a:r>
            <a:r>
              <a:rPr lang="en-US" altLang="zh-CN" sz="2800" b="1" dirty="0"/>
              <a:t>Pig</a:t>
            </a:r>
            <a:r>
              <a:rPr lang="zh-CN" altLang="en-US" sz="2800" b="1" dirty="0"/>
              <a:t>等子项目，其中，</a:t>
            </a:r>
            <a:r>
              <a:rPr lang="en-US" altLang="zh-CN" sz="2800" b="1" dirty="0"/>
              <a:t>HDFS</a:t>
            </a:r>
            <a:r>
              <a:rPr lang="zh-CN" altLang="en-US" sz="2800" b="1" dirty="0"/>
              <a:t>和</a:t>
            </a:r>
            <a:r>
              <a:rPr lang="en-US" altLang="zh-CN" sz="2800" b="1" dirty="0"/>
              <a:t>MapReduce</a:t>
            </a:r>
            <a:r>
              <a:rPr lang="zh-CN" altLang="en-US" sz="2800" b="1" dirty="0"/>
              <a:t>是</a:t>
            </a:r>
            <a:r>
              <a:rPr lang="en-US" altLang="zh-CN" sz="2800" b="1" dirty="0"/>
              <a:t>Hadoop</a:t>
            </a:r>
            <a:r>
              <a:rPr lang="zh-CN" altLang="en-US" sz="2800" b="1" dirty="0"/>
              <a:t>的两大核心组件。</a:t>
            </a:r>
            <a:endParaRPr lang="zh-CN" altLang="en-US" sz="2800" b="1" dirty="0"/>
          </a:p>
          <a:p>
            <a:pPr algn="just">
              <a:lnSpc>
                <a:spcPct val="150000"/>
              </a:lnSpc>
              <a:buFont typeface="Wingdings" panose="05000000000000000000" charset="0"/>
              <a:buChar char="l"/>
            </a:pPr>
            <a:r>
              <a:rPr lang="zh-CN" altLang="en-US" sz="2800" b="1" dirty="0"/>
              <a:t>本章最后介绍了如何在</a:t>
            </a:r>
            <a:r>
              <a:rPr lang="en-US" altLang="zh-CN" sz="2800" b="1" dirty="0"/>
              <a:t>Linux</a:t>
            </a:r>
            <a:r>
              <a:rPr lang="zh-CN" altLang="en-US" sz="2800" b="1" dirty="0"/>
              <a:t>系统下完成</a:t>
            </a:r>
            <a:r>
              <a:rPr lang="en-US" altLang="zh-CN" sz="2800" b="1" dirty="0"/>
              <a:t>Hadoop</a:t>
            </a:r>
            <a:r>
              <a:rPr lang="zh-CN" altLang="en-US" sz="2800" b="1" dirty="0"/>
              <a:t>的安装和配置，该部分是后续章节实践环节的基础。</a:t>
            </a:r>
            <a:endParaRPr lang="zh-CN" altLang="en-US" sz="2800" b="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2"/>
          <p:cNvSpPr>
            <a:spLocks noGrp="1"/>
          </p:cNvSpPr>
          <p:nvPr>
            <p:ph type="title"/>
          </p:nvPr>
        </p:nvSpPr>
        <p:spPr/>
        <p:txBody>
          <a:bodyPr vert="horz" wrap="square" lIns="91440" tIns="45720" rIns="91440" bIns="45720" anchor="ctr" anchorCtr="0"/>
          <a:p>
            <a:r>
              <a:rPr lang="zh-CN" altLang="en-US" dirty="0"/>
              <a:t>作业</a:t>
            </a:r>
            <a:endParaRPr lang="zh-CN" altLang="en-US" dirty="0"/>
          </a:p>
        </p:txBody>
      </p:sp>
      <p:sp>
        <p:nvSpPr>
          <p:cNvPr id="58370" name="Rectangle 3"/>
          <p:cNvSpPr>
            <a:spLocks noGrp="1"/>
          </p:cNvSpPr>
          <p:nvPr>
            <p:ph idx="1"/>
          </p:nvPr>
        </p:nvSpPr>
        <p:spPr>
          <a:xfrm>
            <a:off x="261938" y="1298575"/>
            <a:ext cx="8618537" cy="5189538"/>
          </a:xfrm>
        </p:spPr>
        <p:txBody>
          <a:bodyPr vert="horz" wrap="square" lIns="91440" tIns="45720" rIns="91440" bIns="45720" anchor="t" anchorCtr="0"/>
          <a:p>
            <a:pPr algn="just">
              <a:lnSpc>
                <a:spcPct val="150000"/>
              </a:lnSpc>
              <a:buFont typeface="Wingdings" panose="05000000000000000000" charset="0"/>
              <a:buChar char="l"/>
            </a:pPr>
            <a:r>
              <a:rPr lang="zh-CN" altLang="en-US" sz="2800" b="1" dirty="0"/>
              <a:t>见学习通第</a:t>
            </a:r>
            <a:r>
              <a:rPr lang="en-US" altLang="zh-CN" sz="2800" b="1" dirty="0"/>
              <a:t>2</a:t>
            </a:r>
            <a:r>
              <a:rPr lang="zh-CN" altLang="en-US" sz="2800" b="1" dirty="0"/>
              <a:t>章作业。</a:t>
            </a:r>
            <a:endParaRPr lang="zh-CN" altLang="en-US" sz="28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2"/>
          <p:cNvSpPr>
            <a:spLocks noGrp="1"/>
          </p:cNvSpPr>
          <p:nvPr>
            <p:ph type="title" idx="10"/>
          </p:nvPr>
        </p:nvSpPr>
        <p:spPr/>
        <p:txBody>
          <a:bodyPr vert="horz" wrap="square" lIns="91440" tIns="45720" rIns="91440" bIns="45720" anchor="ctr" anchorCtr="0"/>
          <a:p>
            <a:r>
              <a:rPr lang="en-US" altLang="zh-CN" dirty="0"/>
              <a:t>2.1.2 Hadoop</a:t>
            </a:r>
            <a:r>
              <a:rPr lang="zh-CN" altLang="en-US" dirty="0"/>
              <a:t>发展简史</a:t>
            </a:r>
            <a:endParaRPr lang="zh-CN" altLang="en-US" dirty="0"/>
          </a:p>
        </p:txBody>
      </p:sp>
      <p:sp>
        <p:nvSpPr>
          <p:cNvPr id="11266" name="TextBox 4"/>
          <p:cNvSpPr txBox="1"/>
          <p:nvPr/>
        </p:nvSpPr>
        <p:spPr>
          <a:xfrm>
            <a:off x="193675" y="2443163"/>
            <a:ext cx="8604250" cy="4078605"/>
          </a:xfrm>
          <a:prstGeom prst="rect">
            <a:avLst/>
          </a:prstGeom>
          <a:noFill/>
          <a:ln w="9525">
            <a:noFill/>
          </a:ln>
        </p:spPr>
        <p:txBody>
          <a:bodyPr wrap="square" anchor="t" anchorCtr="0">
            <a:spAutoFit/>
          </a:bodyPr>
          <a:p>
            <a:pPr marL="342900" indent="-342900" algn="just">
              <a:lnSpc>
                <a:spcPct val="120000"/>
              </a:lnSpc>
              <a:buFont typeface="Wingdings" panose="05000000000000000000" charset="0"/>
              <a:buChar char="l"/>
            </a:pPr>
            <a:r>
              <a:rPr lang="en-US" altLang="zh-CN" sz="2400" b="1" dirty="0">
                <a:latin typeface="Times New Roman" panose="02020603050405020304" pitchFamily="18" charset="0"/>
                <a:ea typeface="黑体" panose="02010609060101010101" pitchFamily="49" charset="-122"/>
              </a:rPr>
              <a:t> </a:t>
            </a:r>
            <a:r>
              <a:rPr lang="en-US" altLang="zh-CN" sz="2400" b="1" dirty="0">
                <a:latin typeface="Times New Roman" panose="02020603050405020304" pitchFamily="18" charset="0"/>
                <a:ea typeface="宋体" panose="02010600030101010101" pitchFamily="2" charset="-122"/>
              </a:rPr>
              <a:t>Hadoop</a:t>
            </a:r>
            <a:r>
              <a:rPr lang="zh-CN" altLang="zh-CN" sz="2400" b="1" dirty="0">
                <a:latin typeface="Times New Roman" panose="02020603050405020304" pitchFamily="18" charset="0"/>
                <a:ea typeface="宋体" panose="02010600030101010101" pitchFamily="2" charset="-122"/>
              </a:rPr>
              <a:t>最初是由</a:t>
            </a:r>
            <a:r>
              <a:rPr lang="en-US" altLang="zh-CN" sz="2400" b="1" dirty="0">
                <a:latin typeface="Times New Roman" panose="02020603050405020304" pitchFamily="18" charset="0"/>
                <a:ea typeface="宋体" panose="02010600030101010101" pitchFamily="2" charset="-122"/>
              </a:rPr>
              <a:t>Apache Lucene</a:t>
            </a:r>
            <a:r>
              <a:rPr lang="zh-CN" altLang="zh-CN" sz="2400" b="1" dirty="0">
                <a:latin typeface="Times New Roman" panose="02020603050405020304" pitchFamily="18" charset="0"/>
                <a:ea typeface="宋体" panose="02010600030101010101" pitchFamily="2" charset="-122"/>
              </a:rPr>
              <a:t>项目的创始人</a:t>
            </a:r>
            <a:r>
              <a:rPr lang="en-US" altLang="zh-CN" sz="2400" b="1" dirty="0">
                <a:latin typeface="Times New Roman" panose="02020603050405020304" pitchFamily="18" charset="0"/>
                <a:ea typeface="宋体" panose="02010600030101010101" pitchFamily="2" charset="-122"/>
              </a:rPr>
              <a:t>Doug Cutting</a:t>
            </a:r>
            <a:r>
              <a:rPr lang="zh-CN" altLang="zh-CN" sz="2400" b="1" dirty="0">
                <a:latin typeface="Times New Roman" panose="02020603050405020304" pitchFamily="18" charset="0"/>
                <a:ea typeface="宋体" panose="02010600030101010101" pitchFamily="2" charset="-122"/>
              </a:rPr>
              <a:t>开发的</a:t>
            </a:r>
            <a:r>
              <a:rPr lang="zh-CN" altLang="zh-CN" sz="2400" b="1" dirty="0">
                <a:solidFill>
                  <a:srgbClr val="FF0000"/>
                </a:solidFill>
                <a:latin typeface="微软雅黑" panose="020B0503020204020204" charset="-122"/>
                <a:ea typeface="微软雅黑" panose="020B0503020204020204" charset="-122"/>
              </a:rPr>
              <a:t>文本搜索库</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Hadoop</a:t>
            </a:r>
            <a:r>
              <a:rPr lang="zh-CN" altLang="zh-CN" sz="2400" b="1" dirty="0">
                <a:latin typeface="Times New Roman" panose="02020603050405020304" pitchFamily="18" charset="0"/>
                <a:ea typeface="宋体" panose="02010600030101010101" pitchFamily="2" charset="-122"/>
              </a:rPr>
              <a:t>源自始于</a:t>
            </a:r>
            <a:r>
              <a:rPr lang="en-US" altLang="zh-CN" sz="2400" b="1" dirty="0">
                <a:latin typeface="Times New Roman" panose="02020603050405020304" pitchFamily="18" charset="0"/>
                <a:ea typeface="宋体" panose="02010600030101010101" pitchFamily="2" charset="-122"/>
              </a:rPr>
              <a:t>2002</a:t>
            </a:r>
            <a:r>
              <a:rPr lang="zh-CN" altLang="zh-CN" sz="2400" b="1" dirty="0">
                <a:latin typeface="Times New Roman" panose="02020603050405020304" pitchFamily="18" charset="0"/>
                <a:ea typeface="宋体" panose="02010600030101010101" pitchFamily="2" charset="-122"/>
              </a:rPr>
              <a:t>年的</a:t>
            </a:r>
            <a:r>
              <a:rPr lang="en-US" altLang="zh-CN" sz="2400" b="1" dirty="0">
                <a:latin typeface="Times New Roman" panose="02020603050405020304" pitchFamily="18" charset="0"/>
                <a:ea typeface="宋体" panose="02010600030101010101" pitchFamily="2" charset="-122"/>
              </a:rPr>
              <a:t>Apache Nutch</a:t>
            </a:r>
            <a:r>
              <a:rPr lang="zh-CN" altLang="zh-CN" sz="2400" b="1" dirty="0">
                <a:latin typeface="Times New Roman" panose="02020603050405020304" pitchFamily="18" charset="0"/>
                <a:ea typeface="宋体" panose="02010600030101010101" pitchFamily="2" charset="-122"/>
              </a:rPr>
              <a:t>项目（一个开源的网络搜索引擎并且也是</a:t>
            </a:r>
            <a:r>
              <a:rPr lang="en-US" altLang="zh-CN" sz="2400" b="1" dirty="0">
                <a:latin typeface="Times New Roman" panose="02020603050405020304" pitchFamily="18" charset="0"/>
                <a:ea typeface="宋体" panose="02010600030101010101" pitchFamily="2" charset="-122"/>
              </a:rPr>
              <a:t>Lucene</a:t>
            </a:r>
            <a:r>
              <a:rPr lang="zh-CN" altLang="zh-CN" sz="2400" b="1" dirty="0">
                <a:latin typeface="Times New Roman" panose="02020603050405020304" pitchFamily="18" charset="0"/>
                <a:ea typeface="宋体" panose="02010600030101010101" pitchFamily="2" charset="-122"/>
              </a:rPr>
              <a:t>项目的一部分）。</a:t>
            </a:r>
            <a:endParaRPr lang="zh-CN" altLang="zh-CN" sz="2400" b="1" dirty="0">
              <a:latin typeface="Times New Roman" panose="02020603050405020304" pitchFamily="18" charset="0"/>
              <a:ea typeface="宋体" panose="02010600030101010101" pitchFamily="2" charset="-122"/>
            </a:endParaRPr>
          </a:p>
          <a:p>
            <a:pPr marL="342900" indent="-342900" algn="just">
              <a:lnSpc>
                <a:spcPct val="120000"/>
              </a:lnSpc>
              <a:buFont typeface="Wingdings" panose="05000000000000000000" charset="0"/>
              <a:buChar char="l"/>
            </a:pPr>
            <a:r>
              <a:rPr lang="zh-CN" altLang="zh-CN" sz="2400" b="1" dirty="0">
                <a:latin typeface="Times New Roman" panose="02020603050405020304" pitchFamily="18" charset="0"/>
                <a:ea typeface="宋体" panose="02010600030101010101" pitchFamily="2" charset="-122"/>
              </a:rPr>
              <a:t>在</a:t>
            </a:r>
            <a:r>
              <a:rPr lang="en-US" altLang="zh-CN" sz="2400" b="1" dirty="0">
                <a:latin typeface="Times New Roman" panose="02020603050405020304" pitchFamily="18" charset="0"/>
                <a:ea typeface="宋体" panose="02010600030101010101" pitchFamily="2" charset="-122"/>
              </a:rPr>
              <a:t>2004</a:t>
            </a:r>
            <a:r>
              <a:rPr lang="zh-CN" altLang="zh-CN" sz="2400" b="1" dirty="0">
                <a:latin typeface="Times New Roman" panose="02020603050405020304" pitchFamily="18" charset="0"/>
                <a:ea typeface="宋体" panose="02010600030101010101" pitchFamily="2" charset="-122"/>
              </a:rPr>
              <a:t>年，</a:t>
            </a:r>
            <a:r>
              <a:rPr lang="en-US" altLang="zh-CN" sz="2400" b="1" dirty="0">
                <a:latin typeface="Times New Roman" panose="02020603050405020304" pitchFamily="18" charset="0"/>
                <a:ea typeface="宋体" panose="02010600030101010101" pitchFamily="2" charset="-122"/>
              </a:rPr>
              <a:t>Nutch</a:t>
            </a:r>
            <a:r>
              <a:rPr lang="zh-CN" altLang="zh-CN" sz="2400" b="1" dirty="0">
                <a:latin typeface="Times New Roman" panose="02020603050405020304" pitchFamily="18" charset="0"/>
                <a:ea typeface="宋体" panose="02010600030101010101" pitchFamily="2" charset="-122"/>
              </a:rPr>
              <a:t>项目也模仿</a:t>
            </a:r>
            <a:r>
              <a:rPr lang="en-US" altLang="zh-CN" sz="2400" b="1" dirty="0">
                <a:latin typeface="Times New Roman" panose="02020603050405020304" pitchFamily="18" charset="0"/>
                <a:ea typeface="宋体" panose="02010600030101010101" pitchFamily="2" charset="-122"/>
              </a:rPr>
              <a:t>GFS</a:t>
            </a:r>
            <a:r>
              <a:rPr lang="zh-CN" altLang="zh-CN" sz="2400" b="1" dirty="0">
                <a:latin typeface="Times New Roman" panose="02020603050405020304" pitchFamily="18" charset="0"/>
                <a:ea typeface="宋体" panose="02010600030101010101" pitchFamily="2" charset="-122"/>
              </a:rPr>
              <a:t>开发了分布式文件系统</a:t>
            </a:r>
            <a:r>
              <a:rPr lang="en-US" altLang="zh-CN" sz="2400" b="1" dirty="0">
                <a:latin typeface="Times New Roman" panose="02020603050405020304" pitchFamily="18" charset="0"/>
                <a:ea typeface="宋体" panose="02010600030101010101" pitchFamily="2" charset="-122"/>
              </a:rPr>
              <a:t>NDFS</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Nutch Distributed File System</a:t>
            </a:r>
            <a:r>
              <a:rPr lang="zh-CN" altLang="zh-CN" sz="2400" b="1" dirty="0">
                <a:latin typeface="Times New Roman" panose="02020603050405020304" pitchFamily="18" charset="0"/>
                <a:ea typeface="宋体" panose="02010600030101010101" pitchFamily="2" charset="-122"/>
              </a:rPr>
              <a:t>），即</a:t>
            </a:r>
            <a:r>
              <a:rPr lang="en-US" altLang="zh-CN" sz="2400" b="1" dirty="0">
                <a:latin typeface="Times New Roman" panose="02020603050405020304" pitchFamily="18" charset="0"/>
                <a:ea typeface="宋体" panose="02010600030101010101" pitchFamily="2" charset="-122"/>
              </a:rPr>
              <a:t>HDFS</a:t>
            </a:r>
            <a:r>
              <a:rPr lang="zh-CN" altLang="zh-CN" sz="2400" b="1" dirty="0">
                <a:latin typeface="Times New Roman" panose="02020603050405020304" pitchFamily="18" charset="0"/>
                <a:ea typeface="宋体" panose="02010600030101010101" pitchFamily="2" charset="-122"/>
              </a:rPr>
              <a:t>的前身。</a:t>
            </a:r>
            <a:endParaRPr lang="zh-CN" altLang="zh-CN" sz="2400" b="1" dirty="0">
              <a:latin typeface="Times New Roman" panose="02020603050405020304" pitchFamily="18" charset="0"/>
              <a:ea typeface="宋体" panose="02010600030101010101" pitchFamily="2" charset="-122"/>
            </a:endParaRPr>
          </a:p>
          <a:p>
            <a:pPr marL="342900" indent="-342900" algn="just">
              <a:lnSpc>
                <a:spcPct val="120000"/>
              </a:lnSpc>
              <a:buFont typeface="Wingdings" panose="05000000000000000000" charset="0"/>
              <a:buChar char="l"/>
            </a:pPr>
            <a:r>
              <a:rPr lang="en-US" altLang="zh-CN" sz="2400" b="1" dirty="0">
                <a:latin typeface="Times New Roman" panose="02020603050405020304" pitchFamily="18" charset="0"/>
                <a:ea typeface="宋体" panose="02010600030101010101" pitchFamily="2" charset="-122"/>
              </a:rPr>
              <a:t> 2004</a:t>
            </a:r>
            <a:r>
              <a:rPr lang="zh-CN" altLang="zh-CN" sz="2400" b="1" dirty="0">
                <a:latin typeface="Times New Roman" panose="02020603050405020304" pitchFamily="18" charset="0"/>
                <a:ea typeface="宋体" panose="02010600030101010101" pitchFamily="2" charset="-122"/>
              </a:rPr>
              <a:t>年，谷歌公司又发表了另一篇具有深远影响的论文，阐述了</a:t>
            </a:r>
            <a:r>
              <a:rPr lang="en-US" altLang="zh-CN" sz="2400" b="1" dirty="0">
                <a:latin typeface="Times New Roman" panose="02020603050405020304" pitchFamily="18" charset="0"/>
                <a:ea typeface="宋体" panose="02010600030101010101" pitchFamily="2" charset="-122"/>
              </a:rPr>
              <a:t>MapReduce</a:t>
            </a:r>
            <a:r>
              <a:rPr lang="zh-CN" altLang="zh-CN" sz="2400" b="1" dirty="0">
                <a:latin typeface="Times New Roman" panose="02020603050405020304" pitchFamily="18" charset="0"/>
                <a:ea typeface="宋体" panose="02010600030101010101" pitchFamily="2" charset="-122"/>
              </a:rPr>
              <a:t>分布式编程思想。</a:t>
            </a:r>
            <a:endParaRPr lang="en-US" altLang="zh-CN" sz="2400" b="1" dirty="0">
              <a:latin typeface="Times New Roman" panose="02020603050405020304" pitchFamily="18" charset="0"/>
              <a:ea typeface="宋体" panose="02010600030101010101" pitchFamily="2" charset="-122"/>
            </a:endParaRPr>
          </a:p>
          <a:p>
            <a:pPr marL="342900" indent="-342900" algn="just">
              <a:lnSpc>
                <a:spcPct val="120000"/>
              </a:lnSpc>
              <a:buFont typeface="Wingdings" panose="05000000000000000000" charset="0"/>
              <a:buChar char="l"/>
            </a:pPr>
            <a:r>
              <a:rPr lang="en-US" altLang="zh-CN" sz="2400" b="1" dirty="0">
                <a:latin typeface="Times New Roman" panose="02020603050405020304" pitchFamily="18" charset="0"/>
                <a:ea typeface="宋体" panose="02010600030101010101" pitchFamily="2" charset="-122"/>
              </a:rPr>
              <a:t> 2005</a:t>
            </a:r>
            <a:r>
              <a:rPr lang="zh-CN" altLang="zh-CN" sz="2400" b="1" dirty="0">
                <a:latin typeface="Times New Roman" panose="02020603050405020304" pitchFamily="18" charset="0"/>
                <a:ea typeface="宋体" panose="02010600030101010101" pitchFamily="2" charset="-122"/>
              </a:rPr>
              <a:t>年，</a:t>
            </a:r>
            <a:r>
              <a:rPr lang="en-US" altLang="zh-CN" sz="2400" b="1" dirty="0">
                <a:latin typeface="Times New Roman" panose="02020603050405020304" pitchFamily="18" charset="0"/>
                <a:ea typeface="宋体" panose="02010600030101010101" pitchFamily="2" charset="-122"/>
              </a:rPr>
              <a:t>Nutch</a:t>
            </a:r>
            <a:r>
              <a:rPr lang="zh-CN" altLang="zh-CN" sz="2400" b="1" dirty="0">
                <a:latin typeface="Times New Roman" panose="02020603050405020304" pitchFamily="18" charset="0"/>
                <a:ea typeface="宋体" panose="02010600030101010101" pitchFamily="2" charset="-122"/>
              </a:rPr>
              <a:t>开源实现了谷歌的</a:t>
            </a:r>
            <a:r>
              <a:rPr lang="en-US" altLang="zh-CN" sz="2400" b="1" dirty="0">
                <a:latin typeface="Times New Roman" panose="02020603050405020304" pitchFamily="18" charset="0"/>
                <a:ea typeface="宋体" panose="02010600030101010101" pitchFamily="2" charset="-122"/>
              </a:rPr>
              <a:t>MapReduce</a:t>
            </a:r>
            <a:r>
              <a:rPr lang="zh-CN" altLang="en-US"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p:txBody>
      </p:sp>
      <p:pic>
        <p:nvPicPr>
          <p:cNvPr id="11267" name="Picture 2"/>
          <p:cNvPicPr>
            <a:picLocks noChangeAspect="1"/>
          </p:cNvPicPr>
          <p:nvPr/>
        </p:nvPicPr>
        <p:blipFill>
          <a:blip r:embed="rId1"/>
          <a:stretch>
            <a:fillRect/>
          </a:stretch>
        </p:blipFill>
        <p:spPr>
          <a:xfrm>
            <a:off x="3048000" y="1296988"/>
            <a:ext cx="2895600" cy="674687"/>
          </a:xfrm>
          <a:prstGeom prst="rect">
            <a:avLst/>
          </a:prstGeom>
          <a:noFill/>
          <a:ln w="9525">
            <a:noFill/>
          </a:ln>
        </p:spPr>
      </p:pic>
      <p:sp>
        <p:nvSpPr>
          <p:cNvPr id="11268" name="TextBox 5"/>
          <p:cNvSpPr txBox="1"/>
          <p:nvPr/>
        </p:nvSpPr>
        <p:spPr>
          <a:xfrm>
            <a:off x="3254375" y="1982788"/>
            <a:ext cx="2689225" cy="460375"/>
          </a:xfrm>
          <a:prstGeom prst="rect">
            <a:avLst/>
          </a:prstGeom>
          <a:noFill/>
          <a:ln w="9525">
            <a:noFill/>
          </a:ln>
        </p:spPr>
        <p:txBody>
          <a:bodyPr wrap="square" anchor="t" anchorCtr="0">
            <a:spAutoFit/>
          </a:bodyPr>
          <a:p>
            <a:pPr algn="ctr"/>
            <a:r>
              <a:rPr lang="en-US" altLang="zh-CN" sz="2400" b="1" dirty="0">
                <a:latin typeface="Arial" panose="020B0604020202020204" pitchFamily="34" charset="0"/>
                <a:ea typeface="宋体" panose="02010600030101010101" pitchFamily="2" charset="-122"/>
              </a:rPr>
              <a:t>Hadoop</a:t>
            </a:r>
            <a:r>
              <a:rPr lang="zh-CN" altLang="en-US" sz="2400" b="1" dirty="0">
                <a:latin typeface="Arial" panose="020B0604020202020204" pitchFamily="34" charset="0"/>
                <a:ea typeface="宋体" panose="02010600030101010101" pitchFamily="2" charset="-122"/>
              </a:rPr>
              <a:t>的标志</a:t>
            </a:r>
            <a:endParaRPr lang="zh-CN" altLang="en-US" sz="2400" b="1" dirty="0">
              <a:latin typeface="Arial" panose="020B060402020202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2"/>
          <p:cNvSpPr>
            <a:spLocks noGrp="1"/>
          </p:cNvSpPr>
          <p:nvPr>
            <p:ph type="title" idx="10"/>
          </p:nvPr>
        </p:nvSpPr>
        <p:spPr/>
        <p:txBody>
          <a:bodyPr vert="horz" wrap="square" lIns="91440" tIns="45720" rIns="91440" bIns="45720" anchor="ctr" anchorCtr="0"/>
          <a:p>
            <a:r>
              <a:rPr lang="en-US" altLang="zh-CN" dirty="0"/>
              <a:t>2.1.2 Hadoop</a:t>
            </a:r>
            <a:r>
              <a:rPr lang="zh-CN" altLang="en-US" dirty="0"/>
              <a:t>的发展简史</a:t>
            </a:r>
            <a:endParaRPr lang="zh-CN" altLang="en-US" dirty="0"/>
          </a:p>
        </p:txBody>
      </p:sp>
      <p:sp>
        <p:nvSpPr>
          <p:cNvPr id="12290" name="矩形 2"/>
          <p:cNvSpPr/>
          <p:nvPr/>
        </p:nvSpPr>
        <p:spPr>
          <a:xfrm>
            <a:off x="236538" y="1371600"/>
            <a:ext cx="8701087" cy="4965065"/>
          </a:xfrm>
          <a:prstGeom prst="rect">
            <a:avLst/>
          </a:prstGeom>
          <a:noFill/>
          <a:ln w="9525">
            <a:noFill/>
          </a:ln>
        </p:spPr>
        <p:txBody>
          <a:bodyPr wrap="square" anchor="t" anchorCtr="0">
            <a:spAutoFit/>
          </a:bodyPr>
          <a:p>
            <a:pPr marL="342900" indent="-342900" algn="just">
              <a:lnSpc>
                <a:spcPct val="120000"/>
              </a:lnSpc>
              <a:buFont typeface="Wingdings" panose="05000000000000000000" charset="0"/>
              <a:buChar char="l"/>
            </a:pPr>
            <a:r>
              <a:rPr lang="zh-CN" altLang="zh-CN" sz="2400" b="1" dirty="0">
                <a:latin typeface="Arial" panose="020B0604020202020204" pitchFamily="34" charset="0"/>
                <a:ea typeface="宋体" panose="02010600030101010101" pitchFamily="2" charset="-122"/>
              </a:rPr>
              <a:t>到了</a:t>
            </a:r>
            <a:r>
              <a:rPr lang="en-US" altLang="zh-CN" sz="2400" b="1" dirty="0">
                <a:latin typeface="Arial" panose="020B0604020202020204" pitchFamily="34" charset="0"/>
                <a:ea typeface="宋体" panose="02010600030101010101" pitchFamily="2" charset="-122"/>
              </a:rPr>
              <a:t>2006</a:t>
            </a:r>
            <a:r>
              <a:rPr lang="zh-CN" altLang="zh-CN" sz="2400" b="1" dirty="0">
                <a:latin typeface="Arial" panose="020B0604020202020204" pitchFamily="34" charset="0"/>
                <a:ea typeface="宋体" panose="02010600030101010101" pitchFamily="2" charset="-122"/>
              </a:rPr>
              <a:t>年</a:t>
            </a:r>
            <a:r>
              <a:rPr lang="en-US" altLang="zh-CN" sz="2400" b="1" dirty="0">
                <a:latin typeface="Arial" panose="020B0604020202020204" pitchFamily="34" charset="0"/>
                <a:ea typeface="宋体" panose="02010600030101010101" pitchFamily="2" charset="-122"/>
              </a:rPr>
              <a:t>2</a:t>
            </a:r>
            <a:r>
              <a:rPr lang="zh-CN" altLang="zh-CN" sz="2400" b="1" dirty="0">
                <a:latin typeface="Arial" panose="020B0604020202020204" pitchFamily="34" charset="0"/>
                <a:ea typeface="宋体" panose="02010600030101010101" pitchFamily="2" charset="-122"/>
              </a:rPr>
              <a:t>月，</a:t>
            </a:r>
            <a:r>
              <a:rPr lang="en-US" altLang="zh-CN" sz="2400" b="1" dirty="0">
                <a:latin typeface="Arial" panose="020B0604020202020204" pitchFamily="34" charset="0"/>
                <a:ea typeface="宋体" panose="02010600030101010101" pitchFamily="2" charset="-122"/>
              </a:rPr>
              <a:t>Nutch</a:t>
            </a:r>
            <a:r>
              <a:rPr lang="zh-CN" altLang="zh-CN" sz="2400" b="1" dirty="0">
                <a:latin typeface="Arial" panose="020B0604020202020204" pitchFamily="34" charset="0"/>
                <a:ea typeface="宋体" panose="02010600030101010101" pitchFamily="2" charset="-122"/>
              </a:rPr>
              <a:t>中的</a:t>
            </a:r>
            <a:r>
              <a:rPr lang="en-US" altLang="zh-CN" sz="2400" b="1" dirty="0">
                <a:latin typeface="Arial" panose="020B0604020202020204" pitchFamily="34" charset="0"/>
                <a:ea typeface="宋体" panose="02010600030101010101" pitchFamily="2" charset="-122"/>
              </a:rPr>
              <a:t>NDFS</a:t>
            </a:r>
            <a:r>
              <a:rPr lang="zh-CN" altLang="zh-CN" sz="2400" b="1" dirty="0">
                <a:latin typeface="Arial" panose="020B0604020202020204" pitchFamily="34" charset="0"/>
                <a:ea typeface="宋体" panose="02010600030101010101" pitchFamily="2" charset="-122"/>
              </a:rPr>
              <a:t>和</a:t>
            </a:r>
            <a:r>
              <a:rPr lang="en-US" altLang="zh-CN" sz="2400" b="1" dirty="0">
                <a:latin typeface="Arial" panose="020B0604020202020204" pitchFamily="34" charset="0"/>
                <a:ea typeface="宋体" panose="02010600030101010101" pitchFamily="2" charset="-122"/>
              </a:rPr>
              <a:t>MapReduce</a:t>
            </a:r>
            <a:r>
              <a:rPr lang="zh-CN" altLang="zh-CN" sz="2400" b="1" dirty="0">
                <a:latin typeface="Arial" panose="020B0604020202020204" pitchFamily="34" charset="0"/>
                <a:ea typeface="宋体" panose="02010600030101010101" pitchFamily="2" charset="-122"/>
              </a:rPr>
              <a:t>开始独立出来，成为</a:t>
            </a:r>
            <a:r>
              <a:rPr lang="en-US" altLang="zh-CN" sz="2400" b="1" dirty="0">
                <a:latin typeface="Arial" panose="020B0604020202020204" pitchFamily="34" charset="0"/>
                <a:ea typeface="宋体" panose="02010600030101010101" pitchFamily="2" charset="-122"/>
              </a:rPr>
              <a:t>Lucene</a:t>
            </a:r>
            <a:r>
              <a:rPr lang="zh-CN" altLang="zh-CN" sz="2400" b="1" dirty="0">
                <a:latin typeface="Arial" panose="020B0604020202020204" pitchFamily="34" charset="0"/>
                <a:ea typeface="宋体" panose="02010600030101010101" pitchFamily="2" charset="-122"/>
              </a:rPr>
              <a:t>项目的一个子项目，称为</a:t>
            </a:r>
            <a:r>
              <a:rPr lang="en-US" altLang="zh-CN" sz="2400" b="1" dirty="0">
                <a:latin typeface="Arial" panose="020B0604020202020204" pitchFamily="34" charset="0"/>
                <a:ea typeface="宋体" panose="02010600030101010101" pitchFamily="2" charset="-122"/>
              </a:rPr>
              <a:t>Hadoop</a:t>
            </a:r>
            <a:r>
              <a:rPr lang="zh-CN" altLang="zh-CN" sz="2400" b="1" dirty="0">
                <a:latin typeface="Arial" panose="020B0604020202020204" pitchFamily="34" charset="0"/>
                <a:ea typeface="宋体" panose="02010600030101010101" pitchFamily="2" charset="-122"/>
              </a:rPr>
              <a:t>，同时，</a:t>
            </a:r>
            <a:r>
              <a:rPr lang="en-US" altLang="zh-CN" sz="2400" b="1" dirty="0">
                <a:latin typeface="Arial" panose="020B0604020202020204" pitchFamily="34" charset="0"/>
                <a:ea typeface="宋体" panose="02010600030101010101" pitchFamily="2" charset="-122"/>
              </a:rPr>
              <a:t>Doug Cutting</a:t>
            </a:r>
            <a:r>
              <a:rPr lang="zh-CN" altLang="zh-CN" sz="2400" b="1" dirty="0">
                <a:latin typeface="Arial" panose="020B0604020202020204" pitchFamily="34" charset="0"/>
                <a:ea typeface="宋体" panose="02010600030101010101" pitchFamily="2" charset="-122"/>
              </a:rPr>
              <a:t>加盟雅虎。</a:t>
            </a:r>
            <a:endParaRPr lang="en-US" altLang="zh-CN" sz="2400" b="1" dirty="0">
              <a:latin typeface="Arial" panose="020B0604020202020204" pitchFamily="34" charset="0"/>
              <a:ea typeface="宋体" panose="02010600030101010101" pitchFamily="2" charset="-122"/>
            </a:endParaRPr>
          </a:p>
          <a:p>
            <a:pPr marL="342900" indent="-342900" algn="just">
              <a:lnSpc>
                <a:spcPct val="120000"/>
              </a:lnSpc>
              <a:buFont typeface="Wingdings" panose="05000000000000000000" charset="0"/>
              <a:buChar char="l"/>
            </a:pPr>
            <a:r>
              <a:rPr lang="en-US" altLang="zh-CN" sz="2400" b="1" dirty="0">
                <a:latin typeface="Arial" panose="020B0604020202020204" pitchFamily="34" charset="0"/>
                <a:ea typeface="宋体" panose="02010600030101010101" pitchFamily="2" charset="-122"/>
              </a:rPr>
              <a:t>2008</a:t>
            </a:r>
            <a:r>
              <a:rPr lang="zh-CN" altLang="zh-CN" sz="2400" b="1" dirty="0">
                <a:latin typeface="Arial" panose="020B0604020202020204" pitchFamily="34" charset="0"/>
                <a:ea typeface="宋体" panose="02010600030101010101" pitchFamily="2" charset="-122"/>
              </a:rPr>
              <a:t>年</a:t>
            </a:r>
            <a:r>
              <a:rPr lang="en-US" altLang="zh-CN" sz="2400" b="1" dirty="0">
                <a:latin typeface="Arial" panose="020B0604020202020204" pitchFamily="34" charset="0"/>
                <a:ea typeface="宋体" panose="02010600030101010101" pitchFamily="2" charset="-122"/>
              </a:rPr>
              <a:t>1</a:t>
            </a:r>
            <a:r>
              <a:rPr lang="zh-CN" altLang="zh-CN" sz="2400" b="1" dirty="0">
                <a:latin typeface="Arial" panose="020B0604020202020204" pitchFamily="34" charset="0"/>
                <a:ea typeface="宋体" panose="02010600030101010101" pitchFamily="2" charset="-122"/>
              </a:rPr>
              <a:t>月，</a:t>
            </a:r>
            <a:r>
              <a:rPr lang="en-US" altLang="zh-CN" sz="2400" b="1" dirty="0">
                <a:latin typeface="Arial" panose="020B0604020202020204" pitchFamily="34" charset="0"/>
                <a:ea typeface="宋体" panose="02010600030101010101" pitchFamily="2" charset="-122"/>
              </a:rPr>
              <a:t>Hadoop</a:t>
            </a:r>
            <a:r>
              <a:rPr lang="zh-CN" altLang="zh-CN" sz="2400" b="1" dirty="0">
                <a:latin typeface="Arial" panose="020B0604020202020204" pitchFamily="34" charset="0"/>
                <a:ea typeface="宋体" panose="02010600030101010101" pitchFamily="2" charset="-122"/>
              </a:rPr>
              <a:t>正式成为</a:t>
            </a:r>
            <a:r>
              <a:rPr lang="en-US" altLang="zh-CN" sz="2400" b="1" dirty="0">
                <a:latin typeface="Arial" panose="020B0604020202020204" pitchFamily="34" charset="0"/>
                <a:ea typeface="宋体" panose="02010600030101010101" pitchFamily="2" charset="-122"/>
              </a:rPr>
              <a:t>Apache</a:t>
            </a:r>
            <a:r>
              <a:rPr lang="zh-CN" altLang="zh-CN" sz="2400" b="1" dirty="0">
                <a:latin typeface="Arial" panose="020B0604020202020204" pitchFamily="34" charset="0"/>
                <a:ea typeface="宋体" panose="02010600030101010101" pitchFamily="2" charset="-122"/>
              </a:rPr>
              <a:t>顶级项目，</a:t>
            </a:r>
            <a:r>
              <a:rPr lang="en-US" altLang="zh-CN" sz="2400" b="1" dirty="0">
                <a:latin typeface="Arial" panose="020B0604020202020204" pitchFamily="34" charset="0"/>
                <a:ea typeface="宋体" panose="02010600030101010101" pitchFamily="2" charset="-122"/>
              </a:rPr>
              <a:t>Hadoop</a:t>
            </a:r>
            <a:r>
              <a:rPr lang="zh-CN" altLang="zh-CN" sz="2400" b="1" dirty="0">
                <a:latin typeface="Arial" panose="020B0604020202020204" pitchFamily="34" charset="0"/>
                <a:ea typeface="宋体" panose="02010600030101010101" pitchFamily="2" charset="-122"/>
              </a:rPr>
              <a:t>也逐渐开始被雅虎之外的其他公司使用。</a:t>
            </a:r>
            <a:endParaRPr lang="en-US" altLang="zh-CN" sz="2400" b="1" dirty="0">
              <a:latin typeface="Arial" panose="020B0604020202020204" pitchFamily="34" charset="0"/>
              <a:ea typeface="宋体" panose="02010600030101010101" pitchFamily="2" charset="-122"/>
            </a:endParaRPr>
          </a:p>
          <a:p>
            <a:pPr marL="342900" indent="-342900" algn="just">
              <a:lnSpc>
                <a:spcPct val="120000"/>
              </a:lnSpc>
              <a:buFont typeface="Wingdings" panose="05000000000000000000" charset="0"/>
              <a:buChar char="l"/>
            </a:pP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2008</a:t>
            </a:r>
            <a:r>
              <a:rPr lang="zh-CN" altLang="zh-CN" sz="2400" b="1" dirty="0">
                <a:solidFill>
                  <a:srgbClr val="FF0000"/>
                </a:solidFill>
                <a:latin typeface="微软雅黑" panose="020B0503020204020204" charset="-122"/>
                <a:ea typeface="微软雅黑" panose="020B0503020204020204" charset="-122"/>
                <a:cs typeface="微软雅黑" panose="020B0503020204020204" charset="-122"/>
              </a:rPr>
              <a:t>年</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4</a:t>
            </a:r>
            <a:r>
              <a:rPr lang="zh-CN" altLang="zh-CN" sz="2400" b="1" dirty="0">
                <a:solidFill>
                  <a:srgbClr val="FF0000"/>
                </a:solidFill>
                <a:latin typeface="微软雅黑" panose="020B0503020204020204" charset="-122"/>
                <a:ea typeface="微软雅黑" panose="020B0503020204020204" charset="-122"/>
                <a:cs typeface="微软雅黑" panose="020B0503020204020204" charset="-122"/>
              </a:rPr>
              <a:t>月，</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Hadoop</a:t>
            </a:r>
            <a:r>
              <a:rPr lang="zh-CN" altLang="zh-CN" sz="2400" b="1" dirty="0">
                <a:solidFill>
                  <a:srgbClr val="FF0000"/>
                </a:solidFill>
                <a:latin typeface="微软雅黑" panose="020B0503020204020204" charset="-122"/>
                <a:ea typeface="微软雅黑" panose="020B0503020204020204" charset="-122"/>
                <a:cs typeface="微软雅黑" panose="020B0503020204020204" charset="-122"/>
              </a:rPr>
              <a:t>打破世界纪录，成为最快排序</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1TB</a:t>
            </a:r>
            <a:r>
              <a:rPr lang="zh-CN" altLang="zh-CN" sz="2400" b="1" dirty="0">
                <a:solidFill>
                  <a:srgbClr val="FF0000"/>
                </a:solidFill>
                <a:latin typeface="微软雅黑" panose="020B0503020204020204" charset="-122"/>
                <a:ea typeface="微软雅黑" panose="020B0503020204020204" charset="-122"/>
                <a:cs typeface="微软雅黑" panose="020B0503020204020204" charset="-122"/>
              </a:rPr>
              <a:t>数据的系统，它采用一个由</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910</a:t>
            </a:r>
            <a:r>
              <a:rPr lang="zh-CN" altLang="zh-CN" sz="2400" b="1" dirty="0">
                <a:solidFill>
                  <a:srgbClr val="FF0000"/>
                </a:solidFill>
                <a:latin typeface="微软雅黑" panose="020B0503020204020204" charset="-122"/>
                <a:ea typeface="微软雅黑" panose="020B0503020204020204" charset="-122"/>
                <a:cs typeface="微软雅黑" panose="020B0503020204020204" charset="-122"/>
              </a:rPr>
              <a:t>个节点构成的集群进行运算，排序时间只用了</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209</a:t>
            </a:r>
            <a:r>
              <a:rPr lang="zh-CN" altLang="zh-CN" sz="2400" b="1" dirty="0">
                <a:solidFill>
                  <a:srgbClr val="FF0000"/>
                </a:solidFill>
                <a:latin typeface="微软雅黑" panose="020B0503020204020204" charset="-122"/>
                <a:ea typeface="微软雅黑" panose="020B0503020204020204" charset="-122"/>
                <a:cs typeface="微软雅黑" panose="020B0503020204020204" charset="-122"/>
              </a:rPr>
              <a:t>秒。</a:t>
            </a:r>
            <a:endParaRPr lang="en-US" altLang="zh-CN" sz="2400" b="1" dirty="0">
              <a:latin typeface="Arial" panose="020B0604020202020204" pitchFamily="34" charset="0"/>
              <a:ea typeface="宋体" panose="02010600030101010101" pitchFamily="2" charset="-122"/>
            </a:endParaRPr>
          </a:p>
          <a:p>
            <a:pPr marL="342900" indent="-342900" algn="just">
              <a:lnSpc>
                <a:spcPct val="120000"/>
              </a:lnSpc>
              <a:buFont typeface="Wingdings" panose="05000000000000000000" charset="0"/>
              <a:buChar char="l"/>
            </a:pPr>
            <a:r>
              <a:rPr lang="zh-CN" altLang="zh-CN" sz="2400" b="1" dirty="0">
                <a:latin typeface="Arial" panose="020B0604020202020204" pitchFamily="34" charset="0"/>
                <a:ea typeface="宋体" panose="02010600030101010101" pitchFamily="2" charset="-122"/>
              </a:rPr>
              <a:t>在</a:t>
            </a:r>
            <a:r>
              <a:rPr lang="en-US" altLang="zh-CN" sz="2400" b="1" dirty="0">
                <a:latin typeface="Arial" panose="020B0604020202020204" pitchFamily="34" charset="0"/>
                <a:ea typeface="宋体" panose="02010600030101010101" pitchFamily="2" charset="-122"/>
              </a:rPr>
              <a:t>2009</a:t>
            </a:r>
            <a:r>
              <a:rPr lang="zh-CN" altLang="zh-CN" sz="2400" b="1" dirty="0">
                <a:latin typeface="Arial" panose="020B0604020202020204" pitchFamily="34" charset="0"/>
                <a:ea typeface="宋体" panose="02010600030101010101" pitchFamily="2" charset="-122"/>
              </a:rPr>
              <a:t>年</a:t>
            </a:r>
            <a:r>
              <a:rPr lang="en-US" altLang="zh-CN" sz="2400" b="1" dirty="0">
                <a:latin typeface="Arial" panose="020B0604020202020204" pitchFamily="34" charset="0"/>
                <a:ea typeface="宋体" panose="02010600030101010101" pitchFamily="2" charset="-122"/>
              </a:rPr>
              <a:t>5</a:t>
            </a:r>
            <a:r>
              <a:rPr lang="zh-CN" altLang="zh-CN" sz="2400" b="1" dirty="0">
                <a:latin typeface="Arial" panose="020B0604020202020204" pitchFamily="34" charset="0"/>
                <a:ea typeface="宋体" panose="02010600030101010101" pitchFamily="2" charset="-122"/>
              </a:rPr>
              <a:t>月，</a:t>
            </a:r>
            <a:r>
              <a:rPr lang="en-US" altLang="zh-CN" sz="2400" b="1" dirty="0">
                <a:latin typeface="Arial" panose="020B0604020202020204" pitchFamily="34" charset="0"/>
                <a:ea typeface="宋体" panose="02010600030101010101" pitchFamily="2" charset="-122"/>
              </a:rPr>
              <a:t>Hadoop</a:t>
            </a:r>
            <a:r>
              <a:rPr lang="zh-CN" altLang="zh-CN" sz="2400" b="1" dirty="0">
                <a:latin typeface="Arial" panose="020B0604020202020204" pitchFamily="34" charset="0"/>
                <a:ea typeface="宋体" panose="02010600030101010101" pitchFamily="2" charset="-122"/>
              </a:rPr>
              <a:t>更是把</a:t>
            </a:r>
            <a:r>
              <a:rPr lang="en-US" altLang="zh-CN" sz="2400" b="1" dirty="0">
                <a:latin typeface="Arial" panose="020B0604020202020204" pitchFamily="34" charset="0"/>
                <a:ea typeface="宋体" panose="02010600030101010101" pitchFamily="2" charset="-122"/>
              </a:rPr>
              <a:t>1TB</a:t>
            </a:r>
            <a:r>
              <a:rPr lang="zh-CN" altLang="zh-CN" sz="2400" b="1" dirty="0">
                <a:latin typeface="Arial" panose="020B0604020202020204" pitchFamily="34" charset="0"/>
                <a:ea typeface="宋体" panose="02010600030101010101" pitchFamily="2" charset="-122"/>
              </a:rPr>
              <a:t>数据排序时间缩短到</a:t>
            </a:r>
            <a:r>
              <a:rPr lang="en-US" altLang="zh-CN" sz="2400" b="1" dirty="0">
                <a:latin typeface="Arial" panose="020B0604020202020204" pitchFamily="34" charset="0"/>
                <a:ea typeface="宋体" panose="02010600030101010101" pitchFamily="2" charset="-122"/>
              </a:rPr>
              <a:t>62</a:t>
            </a:r>
            <a:r>
              <a:rPr lang="zh-CN" altLang="zh-CN" sz="2400" b="1" dirty="0">
                <a:latin typeface="Arial" panose="020B0604020202020204" pitchFamily="34" charset="0"/>
                <a:ea typeface="宋体" panose="02010600030101010101" pitchFamily="2" charset="-122"/>
              </a:rPr>
              <a:t>秒。</a:t>
            </a:r>
            <a:r>
              <a:rPr lang="en-US" altLang="zh-CN" sz="2400" b="1" dirty="0">
                <a:latin typeface="Arial" panose="020B0604020202020204" pitchFamily="34" charset="0"/>
                <a:ea typeface="宋体" panose="02010600030101010101" pitchFamily="2" charset="-122"/>
              </a:rPr>
              <a:t>Hadoop</a:t>
            </a:r>
            <a:r>
              <a:rPr lang="zh-CN" altLang="zh-CN" sz="2400" b="1" dirty="0">
                <a:latin typeface="Arial" panose="020B0604020202020204" pitchFamily="34" charset="0"/>
                <a:ea typeface="宋体" panose="02010600030101010101" pitchFamily="2" charset="-122"/>
              </a:rPr>
              <a:t>从此名声大噪，迅速发展成为大数据时代最具影响力的开源分布式开发平台，并成为</a:t>
            </a:r>
            <a:r>
              <a:rPr lang="zh-CN" altLang="zh-CN" sz="2400" b="1" dirty="0">
                <a:solidFill>
                  <a:srgbClr val="FF0000"/>
                </a:solidFill>
                <a:latin typeface="微软雅黑" panose="020B0503020204020204" charset="-122"/>
                <a:ea typeface="微软雅黑" panose="020B0503020204020204" charset="-122"/>
              </a:rPr>
              <a:t>事实上的大数据处理标准</a:t>
            </a:r>
            <a:r>
              <a:rPr lang="zh-CN" altLang="zh-CN" sz="2400" b="1" dirty="0">
                <a:latin typeface="Arial" panose="020B0604020202020204" pitchFamily="34" charset="0"/>
                <a:ea typeface="宋体" panose="02010600030101010101" pitchFamily="2" charset="-122"/>
              </a:rPr>
              <a:t>。</a:t>
            </a:r>
            <a:endParaRPr lang="zh-CN" altLang="zh-CN" sz="2400" b="1" dirty="0">
              <a:latin typeface="Arial" panose="020B0604020202020204" pitchFamily="34"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2"/>
          <p:cNvSpPr>
            <a:spLocks noGrp="1"/>
          </p:cNvSpPr>
          <p:nvPr>
            <p:ph type="title" idx="10"/>
          </p:nvPr>
        </p:nvSpPr>
        <p:spPr/>
        <p:txBody>
          <a:bodyPr vert="horz" wrap="square" lIns="91440" tIns="45720" rIns="91440" bIns="45720" anchor="ctr" anchorCtr="0"/>
          <a:p>
            <a:r>
              <a:rPr lang="en-US" altLang="zh-CN" dirty="0"/>
              <a:t>2.1.3 Hadoop</a:t>
            </a:r>
            <a:r>
              <a:rPr lang="zh-CN" altLang="en-US" dirty="0"/>
              <a:t>的特性</a:t>
            </a:r>
            <a:endParaRPr lang="zh-CN" altLang="en-US" dirty="0"/>
          </a:p>
        </p:txBody>
      </p:sp>
      <p:sp>
        <p:nvSpPr>
          <p:cNvPr id="13314" name="TextBox 4"/>
          <p:cNvSpPr txBox="1"/>
          <p:nvPr/>
        </p:nvSpPr>
        <p:spPr>
          <a:xfrm>
            <a:off x="241300" y="1204913"/>
            <a:ext cx="8694738" cy="5768340"/>
          </a:xfrm>
          <a:prstGeom prst="rect">
            <a:avLst/>
          </a:prstGeom>
          <a:noFill/>
          <a:ln w="9525">
            <a:noFill/>
          </a:ln>
        </p:spPr>
        <p:txBody>
          <a:bodyPr wrap="square" anchor="t" anchorCtr="0">
            <a:spAutoFit/>
          </a:bodyPr>
          <a:p>
            <a:pPr algn="just">
              <a:lnSpc>
                <a:spcPct val="120000"/>
              </a:lnSpc>
            </a:pPr>
            <a:r>
              <a:rPr lang="en-US" altLang="zh-CN" sz="2800" b="1" dirty="0">
                <a:latin typeface="Times New Roman" panose="02020603050405020304" pitchFamily="18" charset="0"/>
                <a:ea typeface="黑体" panose="02010609060101010101" pitchFamily="49" charset="-122"/>
              </a:rPr>
              <a:t>       </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Hadoop</a:t>
            </a:r>
            <a:r>
              <a:rPr lang="zh-CN" altLang="zh-CN" sz="2800" b="1" dirty="0">
                <a:solidFill>
                  <a:srgbClr val="FF0000"/>
                </a:solidFill>
                <a:latin typeface="微软雅黑" panose="020B0503020204020204" charset="-122"/>
                <a:ea typeface="微软雅黑" panose="020B0503020204020204" charset="-122"/>
                <a:cs typeface="微软雅黑" panose="020B0503020204020204" charset="-122"/>
              </a:rPr>
              <a:t>是一个能够对大量数据进行分布式处理的软件框架</a:t>
            </a:r>
            <a:r>
              <a:rPr lang="zh-CN" altLang="zh-CN" sz="2800" b="1" dirty="0">
                <a:latin typeface="Arial" panose="020B0604020202020204" pitchFamily="34" charset="0"/>
                <a:ea typeface="宋体" panose="02010600030101010101" pitchFamily="2" charset="-122"/>
              </a:rPr>
              <a:t>，并且是以一种可靠、高效、可伸缩的方式进行处理的，它具有以下几个方面的特性：</a:t>
            </a:r>
            <a:endParaRPr lang="zh-CN" altLang="zh-CN" sz="2800" b="1" dirty="0">
              <a:latin typeface="Arial" panose="020B0604020202020204" pitchFamily="34" charset="0"/>
              <a:ea typeface="宋体" panose="02010600030101010101" pitchFamily="2" charset="-122"/>
            </a:endParaRPr>
          </a:p>
          <a:p>
            <a:pPr marL="914400" lvl="1" indent="-457200" algn="just" eaLnBrk="1" hangingPunct="1">
              <a:lnSpc>
                <a:spcPct val="120000"/>
              </a:lnSpc>
              <a:buFont typeface="Wingdings" panose="05000000000000000000" charset="0"/>
              <a:buChar char="Ø"/>
            </a:pPr>
            <a:r>
              <a:rPr lang="zh-CN" altLang="zh-CN" sz="2600" b="1" dirty="0">
                <a:solidFill>
                  <a:srgbClr val="1D41D5"/>
                </a:solidFill>
                <a:latin typeface="微软雅黑" panose="020B0503020204020204" charset="-122"/>
                <a:ea typeface="微软雅黑" panose="020B0503020204020204" charset="-122"/>
              </a:rPr>
              <a:t>高可靠性。</a:t>
            </a:r>
            <a:r>
              <a:rPr lang="zh-CN" altLang="zh-CN" sz="2000" b="1" dirty="0">
                <a:latin typeface="Arial" panose="020B0604020202020204" pitchFamily="34" charset="0"/>
                <a:ea typeface="宋体" panose="02010600030101010101" pitchFamily="2" charset="-122"/>
              </a:rPr>
              <a:t>采用冗余数据存储方式。</a:t>
            </a:r>
            <a:endParaRPr lang="zh-CN" altLang="zh-CN" sz="2800" b="1" dirty="0">
              <a:latin typeface="Arial" panose="020B0604020202020204" pitchFamily="34" charset="0"/>
              <a:ea typeface="宋体" panose="02010600030101010101" pitchFamily="2" charset="-122"/>
            </a:endParaRPr>
          </a:p>
          <a:p>
            <a:pPr marL="914400" lvl="1" indent="-457200" algn="just" eaLnBrk="1" hangingPunct="1">
              <a:lnSpc>
                <a:spcPct val="120000"/>
              </a:lnSpc>
              <a:buFont typeface="Wingdings" panose="05000000000000000000" charset="0"/>
              <a:buChar char="Ø"/>
            </a:pPr>
            <a:r>
              <a:rPr lang="zh-CN" altLang="zh-CN" sz="2600" b="1" dirty="0">
                <a:solidFill>
                  <a:srgbClr val="1D41D5"/>
                </a:solidFill>
                <a:latin typeface="微软雅黑" panose="020B0503020204020204" charset="-122"/>
                <a:ea typeface="微软雅黑" panose="020B0503020204020204" charset="-122"/>
              </a:rPr>
              <a:t>高效性。</a:t>
            </a:r>
            <a:r>
              <a:rPr lang="zh-CN" altLang="zh-CN" sz="2000" b="1" dirty="0">
                <a:latin typeface="Arial" panose="020B0604020202020204" pitchFamily="34" charset="0"/>
                <a:ea typeface="宋体" panose="02010600030101010101" pitchFamily="2" charset="-122"/>
              </a:rPr>
              <a:t>采用分布式存储和分布式处理两大核心技术能够高效地处理</a:t>
            </a:r>
            <a:r>
              <a:rPr lang="en-US" altLang="zh-CN" sz="2000" b="1" dirty="0">
                <a:latin typeface="Arial" panose="020B0604020202020204" pitchFamily="34" charset="0"/>
                <a:ea typeface="宋体" panose="02010600030101010101" pitchFamily="2" charset="-122"/>
              </a:rPr>
              <a:t>PB</a:t>
            </a:r>
            <a:r>
              <a:rPr lang="zh-CN" altLang="en-US" sz="2000" b="1" dirty="0">
                <a:latin typeface="Arial" panose="020B0604020202020204" pitchFamily="34" charset="0"/>
                <a:ea typeface="宋体" panose="02010600030101010101" pitchFamily="2" charset="-122"/>
              </a:rPr>
              <a:t>级数据。</a:t>
            </a:r>
            <a:endParaRPr lang="zh-CN" altLang="zh-CN" sz="2800" b="1" dirty="0">
              <a:latin typeface="Arial" panose="020B0604020202020204" pitchFamily="34" charset="0"/>
              <a:ea typeface="宋体" panose="02010600030101010101" pitchFamily="2" charset="-122"/>
            </a:endParaRPr>
          </a:p>
          <a:p>
            <a:pPr marL="914400" lvl="1" indent="-457200" algn="just" eaLnBrk="1" hangingPunct="1">
              <a:lnSpc>
                <a:spcPct val="120000"/>
              </a:lnSpc>
              <a:buFont typeface="Wingdings" panose="05000000000000000000" charset="0"/>
              <a:buChar char="Ø"/>
            </a:pPr>
            <a:r>
              <a:rPr lang="zh-CN" altLang="zh-CN" sz="2600" b="1" dirty="0">
                <a:solidFill>
                  <a:srgbClr val="1D41D5"/>
                </a:solidFill>
                <a:latin typeface="微软雅黑" panose="020B0503020204020204" charset="-122"/>
                <a:ea typeface="微软雅黑" panose="020B0503020204020204" charset="-122"/>
              </a:rPr>
              <a:t>高可扩展性。</a:t>
            </a:r>
            <a:r>
              <a:rPr lang="zh-CN" altLang="zh-CN" sz="2000" b="1" dirty="0">
                <a:latin typeface="Arial" panose="020B0604020202020204" pitchFamily="34" charset="0"/>
                <a:ea typeface="宋体" panose="02010600030101010101" pitchFamily="2" charset="-122"/>
              </a:rPr>
              <a:t>能高效稳定地运行在廉价的计算机集群上。</a:t>
            </a:r>
            <a:endParaRPr lang="zh-CN" altLang="zh-CN" sz="2600" b="1" dirty="0">
              <a:latin typeface="Arial" panose="020B0604020202020204" pitchFamily="34" charset="0"/>
              <a:ea typeface="宋体" panose="02010600030101010101" pitchFamily="2" charset="-122"/>
            </a:endParaRPr>
          </a:p>
          <a:p>
            <a:pPr marL="914400" lvl="1" indent="-457200" algn="just" eaLnBrk="1" hangingPunct="1">
              <a:lnSpc>
                <a:spcPct val="120000"/>
              </a:lnSpc>
              <a:buFont typeface="Wingdings" panose="05000000000000000000" charset="0"/>
              <a:buChar char="Ø"/>
            </a:pPr>
            <a:r>
              <a:rPr lang="zh-CN" altLang="zh-CN" sz="2600" b="1" dirty="0">
                <a:solidFill>
                  <a:srgbClr val="1D41D5"/>
                </a:solidFill>
                <a:latin typeface="微软雅黑" panose="020B0503020204020204" charset="-122"/>
                <a:ea typeface="微软雅黑" panose="020B0503020204020204" charset="-122"/>
              </a:rPr>
              <a:t>高容错性。</a:t>
            </a:r>
            <a:r>
              <a:rPr lang="zh-CN" altLang="zh-CN" sz="2000" b="1" dirty="0">
                <a:latin typeface="Arial" panose="020B0604020202020204" pitchFamily="34" charset="0"/>
                <a:ea typeface="宋体" panose="02010600030101010101" pitchFamily="2" charset="-122"/>
              </a:rPr>
              <a:t>采用冗余存储方式，自动保存数据的多个副本。</a:t>
            </a:r>
            <a:endParaRPr lang="zh-CN" altLang="zh-CN" sz="2600" b="1" dirty="0">
              <a:latin typeface="Arial" panose="020B0604020202020204" pitchFamily="34" charset="0"/>
              <a:ea typeface="宋体" panose="02010600030101010101" pitchFamily="2" charset="-122"/>
            </a:endParaRPr>
          </a:p>
          <a:p>
            <a:pPr marL="914400" lvl="1" indent="-457200" algn="just" eaLnBrk="1" hangingPunct="1">
              <a:lnSpc>
                <a:spcPct val="120000"/>
              </a:lnSpc>
              <a:buFont typeface="Wingdings" panose="05000000000000000000" charset="0"/>
              <a:buChar char="Ø"/>
            </a:pPr>
            <a:r>
              <a:rPr lang="zh-CN" altLang="zh-CN" sz="2600" b="1" dirty="0">
                <a:solidFill>
                  <a:srgbClr val="1D41D5"/>
                </a:solidFill>
                <a:latin typeface="微软雅黑" panose="020B0503020204020204" charset="-122"/>
                <a:ea typeface="微软雅黑" panose="020B0503020204020204" charset="-122"/>
              </a:rPr>
              <a:t>成本低。</a:t>
            </a:r>
            <a:r>
              <a:rPr lang="zh-CN" altLang="zh-CN" sz="2000" b="1" dirty="0">
                <a:latin typeface="Arial" panose="020B0604020202020204" pitchFamily="34" charset="0"/>
                <a:ea typeface="宋体" panose="02010600030101010101" pitchFamily="2" charset="-122"/>
              </a:rPr>
              <a:t>采用廉价的计算机集群。</a:t>
            </a:r>
            <a:endParaRPr lang="zh-CN" altLang="zh-CN" sz="2600" b="1" dirty="0">
              <a:latin typeface="Arial" panose="020B0604020202020204" pitchFamily="34" charset="0"/>
              <a:ea typeface="宋体" panose="02010600030101010101" pitchFamily="2" charset="-122"/>
            </a:endParaRPr>
          </a:p>
          <a:p>
            <a:pPr marL="914400" lvl="1" indent="-457200" algn="just" eaLnBrk="1" hangingPunct="1">
              <a:lnSpc>
                <a:spcPct val="120000"/>
              </a:lnSpc>
              <a:buFont typeface="Wingdings" panose="05000000000000000000" charset="0"/>
              <a:buChar char="Ø"/>
            </a:pPr>
            <a:r>
              <a:rPr lang="zh-CN" altLang="zh-CN" sz="2600" b="1" dirty="0">
                <a:solidFill>
                  <a:srgbClr val="1D41D5"/>
                </a:solidFill>
                <a:latin typeface="微软雅黑" panose="020B0503020204020204" charset="-122"/>
                <a:ea typeface="微软雅黑" panose="020B0503020204020204" charset="-122"/>
              </a:rPr>
              <a:t>运行在Linux操作系统上。</a:t>
            </a:r>
            <a:r>
              <a:rPr lang="zh-CN" altLang="zh-CN" sz="2000" b="1" dirty="0">
                <a:latin typeface="Arial" panose="020B0604020202020204" pitchFamily="34" charset="0"/>
                <a:ea typeface="宋体" panose="02010600030101010101" pitchFamily="2" charset="-122"/>
              </a:rPr>
              <a:t>基于</a:t>
            </a:r>
            <a:r>
              <a:rPr lang="en-US" altLang="zh-CN" sz="2000" b="1" dirty="0">
                <a:latin typeface="Arial" panose="020B0604020202020204" pitchFamily="34" charset="0"/>
                <a:ea typeface="宋体" panose="02010600030101010101" pitchFamily="2" charset="-122"/>
              </a:rPr>
              <a:t>Java</a:t>
            </a:r>
            <a:r>
              <a:rPr lang="zh-CN" altLang="en-US" sz="2000" b="1" dirty="0">
                <a:latin typeface="Arial" panose="020B0604020202020204" pitchFamily="34" charset="0"/>
                <a:ea typeface="宋体" panose="02010600030101010101" pitchFamily="2" charset="-122"/>
              </a:rPr>
              <a:t>开发，可运行于</a:t>
            </a:r>
            <a:r>
              <a:rPr lang="en-US" altLang="zh-CN" sz="2000" b="1" dirty="0">
                <a:latin typeface="Arial" panose="020B0604020202020204" pitchFamily="34" charset="0"/>
                <a:ea typeface="宋体" panose="02010600030101010101" pitchFamily="2" charset="-122"/>
              </a:rPr>
              <a:t>Linux</a:t>
            </a:r>
            <a:r>
              <a:rPr lang="zh-CN" altLang="en-US" sz="2000" b="1" dirty="0">
                <a:latin typeface="Arial" panose="020B0604020202020204" pitchFamily="34" charset="0"/>
                <a:ea typeface="宋体" panose="02010600030101010101" pitchFamily="2" charset="-122"/>
              </a:rPr>
              <a:t>。</a:t>
            </a:r>
            <a:endParaRPr lang="zh-CN" altLang="zh-CN" sz="2600" b="1" dirty="0">
              <a:latin typeface="Arial" panose="020B0604020202020204" pitchFamily="34" charset="0"/>
              <a:ea typeface="宋体" panose="02010600030101010101" pitchFamily="2" charset="-122"/>
            </a:endParaRPr>
          </a:p>
          <a:p>
            <a:pPr marL="914400" lvl="1" indent="-457200" algn="just" eaLnBrk="1" hangingPunct="1">
              <a:lnSpc>
                <a:spcPct val="120000"/>
              </a:lnSpc>
              <a:buFont typeface="Wingdings" panose="05000000000000000000" charset="0"/>
              <a:buChar char="Ø"/>
            </a:pPr>
            <a:r>
              <a:rPr lang="zh-CN" altLang="zh-CN" sz="2600" b="1" dirty="0">
                <a:solidFill>
                  <a:srgbClr val="1D41D5"/>
                </a:solidFill>
                <a:latin typeface="微软雅黑" panose="020B0503020204020204" charset="-122"/>
                <a:ea typeface="微软雅黑" panose="020B0503020204020204" charset="-122"/>
              </a:rPr>
              <a:t>支持多种编程语言。</a:t>
            </a:r>
            <a:r>
              <a:rPr lang="zh-CN" altLang="zh-CN" sz="2000" b="1" dirty="0">
                <a:latin typeface="Arial" panose="020B0604020202020204" pitchFamily="34" charset="0"/>
                <a:ea typeface="宋体" panose="02010600030101010101" pitchFamily="2" charset="-122"/>
              </a:rPr>
              <a:t>应用程序还可支持</a:t>
            </a:r>
            <a:r>
              <a:rPr lang="en-US" altLang="zh-CN" sz="2000" b="1" dirty="0">
                <a:latin typeface="Arial" panose="020B0604020202020204" pitchFamily="34" charset="0"/>
                <a:ea typeface="宋体" panose="02010600030101010101" pitchFamily="2" charset="-122"/>
              </a:rPr>
              <a:t>C/C++/python</a:t>
            </a:r>
            <a:r>
              <a:rPr lang="zh-CN" altLang="en-US" sz="2000" b="1" dirty="0">
                <a:latin typeface="Arial" panose="020B0604020202020204" pitchFamily="34" charset="0"/>
                <a:ea typeface="宋体" panose="02010600030101010101" pitchFamily="2" charset="-122"/>
              </a:rPr>
              <a:t>等语言。</a:t>
            </a:r>
            <a:endParaRPr lang="zh-CN" altLang="zh-CN" sz="2600" b="1" dirty="0">
              <a:latin typeface="Arial" panose="020B0604020202020204" pitchFamily="34" charset="0"/>
              <a:ea typeface="宋体" panose="02010600030101010101" pitchFamily="2" charset="-122"/>
            </a:endParaRPr>
          </a:p>
          <a:p>
            <a:pPr algn="just"/>
            <a:endParaRPr lang="en-US" altLang="zh-CN" sz="2600" b="1" dirty="0">
              <a:latin typeface="Arial" panose="020B0604020202020204" pitchFamily="34"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2"/>
          <p:cNvSpPr>
            <a:spLocks noGrp="1"/>
          </p:cNvSpPr>
          <p:nvPr>
            <p:ph type="title" idx="10"/>
          </p:nvPr>
        </p:nvSpPr>
        <p:spPr/>
        <p:txBody>
          <a:bodyPr vert="horz" wrap="square" lIns="91440" tIns="45720" rIns="91440" bIns="45720" anchor="ctr" anchorCtr="0"/>
          <a:p>
            <a:r>
              <a:rPr lang="en-US" altLang="zh-CN" dirty="0"/>
              <a:t>2.1.4 Hadoop</a:t>
            </a:r>
            <a:r>
              <a:rPr lang="zh-CN" altLang="en-US" dirty="0"/>
              <a:t>的应用现状</a:t>
            </a:r>
            <a:endParaRPr lang="zh-CN" altLang="en-US" dirty="0"/>
          </a:p>
        </p:txBody>
      </p:sp>
      <p:sp>
        <p:nvSpPr>
          <p:cNvPr id="15362" name="TextBox 4"/>
          <p:cNvSpPr txBox="1"/>
          <p:nvPr/>
        </p:nvSpPr>
        <p:spPr>
          <a:xfrm>
            <a:off x="217488" y="1145223"/>
            <a:ext cx="8720137" cy="5536565"/>
          </a:xfrm>
          <a:prstGeom prst="rect">
            <a:avLst/>
          </a:prstGeom>
          <a:noFill/>
          <a:ln w="9525">
            <a:noFill/>
          </a:ln>
        </p:spPr>
        <p:txBody>
          <a:bodyPr wrap="square" anchor="t" anchorCtr="0">
            <a:spAutoFit/>
          </a:bodyPr>
          <a:p>
            <a:pPr marL="457200" indent="-457200" algn="just">
              <a:lnSpc>
                <a:spcPct val="115000"/>
              </a:lnSpc>
              <a:buFont typeface="Wingdings" panose="05000000000000000000" charset="0"/>
              <a:buChar char="l"/>
            </a:pPr>
            <a:r>
              <a:rPr lang="en-US" altLang="zh-CN" sz="2800" b="1" dirty="0">
                <a:latin typeface="Times New Roman" panose="02020603050405020304" pitchFamily="18" charset="0"/>
                <a:ea typeface="黑体" panose="02010609060101010101" pitchFamily="49" charset="-122"/>
              </a:rPr>
              <a:t> </a:t>
            </a:r>
            <a:r>
              <a:rPr lang="en-US" altLang="zh-CN" sz="2800" b="1" dirty="0">
                <a:latin typeface="Arial" panose="020B0604020202020204" pitchFamily="34" charset="0"/>
                <a:ea typeface="宋体" panose="02010600030101010101" pitchFamily="2" charset="-122"/>
              </a:rPr>
              <a:t>Hadoop</a:t>
            </a:r>
            <a:r>
              <a:rPr lang="zh-CN" altLang="zh-CN" sz="2800" b="1" dirty="0">
                <a:latin typeface="Arial" panose="020B0604020202020204" pitchFamily="34" charset="0"/>
                <a:ea typeface="宋体" panose="02010600030101010101" pitchFamily="2" charset="-122"/>
              </a:rPr>
              <a:t>凭借其突出的优势，已经在各个领域得到了广泛的应用，而互联网领域是其应用的主阵地。</a:t>
            </a:r>
            <a:endParaRPr lang="zh-CN" altLang="zh-CN" sz="2800" b="1" dirty="0">
              <a:latin typeface="Arial" panose="020B0604020202020204" pitchFamily="34" charset="0"/>
              <a:ea typeface="宋体" panose="02010600030101010101" pitchFamily="2" charset="-122"/>
            </a:endParaRPr>
          </a:p>
          <a:p>
            <a:pPr marL="457200" indent="-457200" algn="just">
              <a:lnSpc>
                <a:spcPct val="115000"/>
              </a:lnSpc>
              <a:buFont typeface="Wingdings" panose="05000000000000000000" charset="0"/>
              <a:buChar char="l"/>
            </a:pPr>
            <a:r>
              <a:rPr lang="en-US" altLang="zh-CN" sz="2800" b="1" dirty="0">
                <a:latin typeface="Arial" panose="020B0604020202020204" pitchFamily="34" charset="0"/>
                <a:ea typeface="宋体" panose="02010600030101010101" pitchFamily="2" charset="-122"/>
              </a:rPr>
              <a:t> 2007</a:t>
            </a:r>
            <a:r>
              <a:rPr lang="zh-CN" altLang="zh-CN" sz="2800" b="1" dirty="0">
                <a:latin typeface="Arial" panose="020B0604020202020204" pitchFamily="34" charset="0"/>
                <a:ea typeface="宋体" panose="02010600030101010101" pitchFamily="2" charset="-122"/>
              </a:rPr>
              <a:t>年，雅虎在</a:t>
            </a:r>
            <a:r>
              <a:rPr lang="en-US" altLang="zh-CN" sz="2800" b="1" dirty="0">
                <a:latin typeface="Arial" panose="020B0604020202020204" pitchFamily="34" charset="0"/>
                <a:ea typeface="宋体" panose="02010600030101010101" pitchFamily="2" charset="-122"/>
              </a:rPr>
              <a:t>Sunnyvale</a:t>
            </a:r>
            <a:r>
              <a:rPr lang="zh-CN" altLang="zh-CN" sz="2800" b="1" dirty="0">
                <a:latin typeface="Arial" panose="020B0604020202020204" pitchFamily="34" charset="0"/>
                <a:ea typeface="宋体" panose="02010600030101010101" pitchFamily="2" charset="-122"/>
              </a:rPr>
              <a:t>总部建立了</a:t>
            </a:r>
            <a:r>
              <a:rPr lang="en-US" altLang="zh-CN" sz="2800" b="1" dirty="0">
                <a:latin typeface="Arial" panose="020B0604020202020204" pitchFamily="34" charset="0"/>
                <a:ea typeface="宋体" panose="02010600030101010101" pitchFamily="2" charset="-122"/>
              </a:rPr>
              <a:t>M45--</a:t>
            </a:r>
            <a:r>
              <a:rPr lang="zh-CN" altLang="zh-CN" sz="2800" b="1" dirty="0">
                <a:latin typeface="Arial" panose="020B0604020202020204" pitchFamily="34" charset="0"/>
                <a:ea typeface="宋体" panose="02010600030101010101" pitchFamily="2" charset="-122"/>
              </a:rPr>
              <a:t>一个包含了</a:t>
            </a:r>
            <a:r>
              <a:rPr lang="en-US" altLang="zh-CN" sz="2800" b="1" dirty="0">
                <a:latin typeface="Arial" panose="020B0604020202020204" pitchFamily="34" charset="0"/>
                <a:ea typeface="宋体" panose="02010600030101010101" pitchFamily="2" charset="-122"/>
              </a:rPr>
              <a:t>4000</a:t>
            </a:r>
            <a:r>
              <a:rPr lang="zh-CN" altLang="zh-CN" sz="2800" b="1" dirty="0">
                <a:latin typeface="Arial" panose="020B0604020202020204" pitchFamily="34" charset="0"/>
                <a:ea typeface="宋体" panose="02010600030101010101" pitchFamily="2" charset="-122"/>
              </a:rPr>
              <a:t>个处理器和</a:t>
            </a:r>
            <a:r>
              <a:rPr lang="en-US" altLang="zh-CN" sz="2800" b="1" dirty="0">
                <a:latin typeface="Arial" panose="020B0604020202020204" pitchFamily="34" charset="0"/>
                <a:ea typeface="宋体" panose="02010600030101010101" pitchFamily="2" charset="-122"/>
              </a:rPr>
              <a:t>1.5PB</a:t>
            </a:r>
            <a:r>
              <a:rPr lang="zh-CN" altLang="zh-CN" sz="2800" b="1" dirty="0">
                <a:latin typeface="Arial" panose="020B0604020202020204" pitchFamily="34" charset="0"/>
                <a:ea typeface="宋体" panose="02010600030101010101" pitchFamily="2" charset="-122"/>
              </a:rPr>
              <a:t>容量的</a:t>
            </a:r>
            <a:r>
              <a:rPr lang="en-US" altLang="zh-CN" sz="2800" b="1" dirty="0">
                <a:latin typeface="Arial" panose="020B0604020202020204" pitchFamily="34" charset="0"/>
                <a:ea typeface="宋体" panose="02010600030101010101" pitchFamily="2" charset="-122"/>
              </a:rPr>
              <a:t>Hadoop</a:t>
            </a:r>
            <a:r>
              <a:rPr lang="zh-CN" altLang="zh-CN" sz="2800" b="1" dirty="0">
                <a:latin typeface="Arial" panose="020B0604020202020204" pitchFamily="34" charset="0"/>
                <a:ea typeface="宋体" panose="02010600030101010101" pitchFamily="2" charset="-122"/>
              </a:rPr>
              <a:t>集群系统。</a:t>
            </a:r>
            <a:endParaRPr lang="zh-CN" altLang="zh-CN" sz="2800" b="1" dirty="0">
              <a:latin typeface="Arial" panose="020B0604020202020204" pitchFamily="34" charset="0"/>
              <a:ea typeface="宋体" panose="02010600030101010101" pitchFamily="2" charset="-122"/>
            </a:endParaRPr>
          </a:p>
          <a:p>
            <a:pPr marL="457200" indent="-457200" algn="just">
              <a:lnSpc>
                <a:spcPct val="115000"/>
              </a:lnSpc>
              <a:buFont typeface="Wingdings" panose="05000000000000000000" charset="0"/>
              <a:buChar char="l"/>
            </a:pPr>
            <a:r>
              <a:rPr lang="en-US" altLang="zh-CN" sz="2800" b="1" dirty="0">
                <a:latin typeface="Arial" panose="020B0604020202020204" pitchFamily="34" charset="0"/>
                <a:ea typeface="宋体" panose="02010600030101010101" pitchFamily="2" charset="-122"/>
              </a:rPr>
              <a:t> Facebook</a:t>
            </a:r>
            <a:r>
              <a:rPr lang="zh-CN" altLang="zh-CN" sz="2800" b="1" dirty="0">
                <a:latin typeface="Arial" panose="020B0604020202020204" pitchFamily="34" charset="0"/>
                <a:ea typeface="宋体" panose="02010600030101010101" pitchFamily="2" charset="-122"/>
              </a:rPr>
              <a:t>作为全球知名的社交网站，</a:t>
            </a:r>
            <a:r>
              <a:rPr lang="en-US" altLang="zh-CN" sz="2800" b="1" dirty="0">
                <a:latin typeface="Arial" panose="020B0604020202020204" pitchFamily="34" charset="0"/>
                <a:ea typeface="宋体" panose="02010600030101010101" pitchFamily="2" charset="-122"/>
              </a:rPr>
              <a:t>Hadoop</a:t>
            </a:r>
            <a:r>
              <a:rPr lang="zh-CN" altLang="zh-CN" sz="2800" b="1" dirty="0">
                <a:latin typeface="Arial" panose="020B0604020202020204" pitchFamily="34" charset="0"/>
                <a:ea typeface="宋体" panose="02010600030101010101" pitchFamily="2" charset="-122"/>
              </a:rPr>
              <a:t>是非常理想的选择，</a:t>
            </a:r>
            <a:r>
              <a:rPr lang="en-US" altLang="zh-CN" sz="2800" b="1" dirty="0">
                <a:latin typeface="Arial" panose="020B0604020202020204" pitchFamily="34" charset="0"/>
                <a:ea typeface="宋体" panose="02010600030101010101" pitchFamily="2" charset="-122"/>
              </a:rPr>
              <a:t>Facebook</a:t>
            </a:r>
            <a:r>
              <a:rPr lang="zh-CN" altLang="zh-CN" sz="2800" b="1" dirty="0">
                <a:latin typeface="Arial" panose="020B0604020202020204" pitchFamily="34" charset="0"/>
                <a:ea typeface="宋体" panose="02010600030101010101" pitchFamily="2" charset="-122"/>
              </a:rPr>
              <a:t>主要将</a:t>
            </a:r>
            <a:r>
              <a:rPr lang="en-US" altLang="zh-CN" sz="2800" b="1" dirty="0">
                <a:latin typeface="Arial" panose="020B0604020202020204" pitchFamily="34" charset="0"/>
                <a:ea typeface="宋体" panose="02010600030101010101" pitchFamily="2" charset="-122"/>
              </a:rPr>
              <a:t>Hadoop</a:t>
            </a:r>
            <a:r>
              <a:rPr lang="zh-CN" altLang="zh-CN" sz="2800" b="1" dirty="0">
                <a:latin typeface="Arial" panose="020B0604020202020204" pitchFamily="34" charset="0"/>
                <a:ea typeface="宋体" panose="02010600030101010101" pitchFamily="2" charset="-122"/>
              </a:rPr>
              <a:t>平台用于日志处理、推荐系统和数据仓库等方面。</a:t>
            </a:r>
            <a:endParaRPr lang="zh-CN" altLang="zh-CN" sz="2800" b="1" dirty="0">
              <a:latin typeface="Arial" panose="020B0604020202020204" pitchFamily="34" charset="0"/>
              <a:ea typeface="宋体" panose="02010600030101010101" pitchFamily="2" charset="-122"/>
            </a:endParaRPr>
          </a:p>
          <a:p>
            <a:pPr marL="457200" indent="-457200" algn="just">
              <a:lnSpc>
                <a:spcPct val="115000"/>
              </a:lnSpc>
              <a:buFont typeface="Wingdings" panose="05000000000000000000" charset="0"/>
              <a:buChar char="l"/>
            </a:pPr>
            <a:r>
              <a:rPr lang="en-US" altLang="zh-CN" sz="2800" b="1" dirty="0">
                <a:latin typeface="Arial" panose="020B0604020202020204" pitchFamily="34" charset="0"/>
                <a:ea typeface="宋体" panose="02010600030101010101" pitchFamily="2" charset="-122"/>
              </a:rPr>
              <a:t> </a:t>
            </a:r>
            <a:r>
              <a:rPr lang="zh-CN" altLang="zh-CN" sz="2800" b="1" dirty="0">
                <a:latin typeface="Arial" panose="020B0604020202020204" pitchFamily="34" charset="0"/>
                <a:ea typeface="宋体" panose="02010600030101010101" pitchFamily="2" charset="-122"/>
              </a:rPr>
              <a:t>国内采用</a:t>
            </a:r>
            <a:r>
              <a:rPr lang="en-US" altLang="zh-CN" sz="2800" b="1" dirty="0">
                <a:latin typeface="Arial" panose="020B0604020202020204" pitchFamily="34" charset="0"/>
                <a:ea typeface="宋体" panose="02010600030101010101" pitchFamily="2" charset="-122"/>
              </a:rPr>
              <a:t>Hadoop</a:t>
            </a:r>
            <a:r>
              <a:rPr lang="zh-CN" altLang="zh-CN" sz="2800" b="1" dirty="0">
                <a:latin typeface="Arial" panose="020B0604020202020204" pitchFamily="34" charset="0"/>
                <a:ea typeface="宋体" panose="02010600030101010101" pitchFamily="2" charset="-122"/>
              </a:rPr>
              <a:t>的公司主要有百度、淘宝、网易、华为、中国移动等，其中，淘宝的</a:t>
            </a:r>
            <a:r>
              <a:rPr lang="en-US" altLang="zh-CN" sz="2800" b="1" dirty="0">
                <a:latin typeface="Arial" panose="020B0604020202020204" pitchFamily="34" charset="0"/>
                <a:ea typeface="宋体" panose="02010600030101010101" pitchFamily="2" charset="-122"/>
              </a:rPr>
              <a:t>Hadoop</a:t>
            </a:r>
            <a:r>
              <a:rPr lang="zh-CN" altLang="zh-CN" sz="2800" b="1" dirty="0">
                <a:latin typeface="Arial" panose="020B0604020202020204" pitchFamily="34" charset="0"/>
                <a:ea typeface="宋体" panose="02010600030101010101" pitchFamily="2" charset="-122"/>
              </a:rPr>
              <a:t>集群比较大。</a:t>
            </a:r>
            <a:endParaRPr lang="zh-CN" altLang="zh-CN" sz="2800" b="1" dirty="0">
              <a:latin typeface="Arial" panose="020B0604020202020204" pitchFamily="34" charset="0"/>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UNIT_TABLE_BEAUTIFY" val="smartTable{a94d9a8c-be1a-4b3c-ba9a-5872504bb762}"/>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PP_MARK_KEY" val="5cb51fd0-48ea-485a-bec1-754d833fc1c6"/>
  <p:tag name="COMMONDATA" val="eyJoZGlkIjoiZTE3ZTEwNjE3NjA3OWY3MTM2OTg2NGNlMzQ0NGQwN2UifQ=="/>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10882</Words>
  <Application>WPS 演示</Application>
  <PresentationFormat>全屏显示(4:3)</PresentationFormat>
  <Paragraphs>505</Paragraphs>
  <Slides>53</Slides>
  <Notes>1</Notes>
  <HiddenSlides>0</HiddenSlides>
  <MMClips>0</MMClips>
  <ScaleCrop>false</ScaleCrop>
  <HeadingPairs>
    <vt:vector size="8" baseType="variant">
      <vt:variant>
        <vt:lpstr>已用的字体</vt:lpstr>
      </vt:variant>
      <vt:variant>
        <vt:i4>9</vt:i4>
      </vt:variant>
      <vt:variant>
        <vt:lpstr>主题</vt:lpstr>
      </vt:variant>
      <vt:variant>
        <vt:i4>3</vt:i4>
      </vt:variant>
      <vt:variant>
        <vt:lpstr>嵌入 OLE 服务器</vt:lpstr>
      </vt:variant>
      <vt:variant>
        <vt:i4>1</vt:i4>
      </vt:variant>
      <vt:variant>
        <vt:lpstr>幻灯片标题</vt:lpstr>
      </vt:variant>
      <vt:variant>
        <vt:i4>53</vt:i4>
      </vt:variant>
    </vt:vector>
  </HeadingPairs>
  <TitlesOfParts>
    <vt:vector size="66" baseType="lpstr">
      <vt:lpstr>Arial</vt:lpstr>
      <vt:lpstr>宋体</vt:lpstr>
      <vt:lpstr>Wingdings</vt:lpstr>
      <vt:lpstr>黑体</vt:lpstr>
      <vt:lpstr>Times New Roman</vt:lpstr>
      <vt:lpstr>Wingdings</vt:lpstr>
      <vt:lpstr>微软雅黑</vt:lpstr>
      <vt:lpstr>Arial Unicode MS</vt:lpstr>
      <vt:lpstr>Consolas</vt:lpstr>
      <vt:lpstr>默认设计模板</vt:lpstr>
      <vt:lpstr>1_默认设计模板</vt:lpstr>
      <vt:lpstr>2_默认设计模板</vt:lpstr>
      <vt:lpstr>MSPhotoEd.3</vt:lpstr>
      <vt:lpstr> 第2章 大数据处理架构Hadoop  </vt:lpstr>
      <vt:lpstr>重点与难点</vt:lpstr>
      <vt:lpstr>提纲</vt:lpstr>
      <vt:lpstr>2.1 概述</vt:lpstr>
      <vt:lpstr>2.1.1 Hadoop简介</vt:lpstr>
      <vt:lpstr>2.1.2 Hadoop发展简史</vt:lpstr>
      <vt:lpstr>2.1.2 Hadoop发展简史</vt:lpstr>
      <vt:lpstr>2.1.3 Hadoop的特性</vt:lpstr>
      <vt:lpstr>2.1.4 Hadoop的应用现状</vt:lpstr>
      <vt:lpstr>2.1.4 Hadoop的应用现状</vt:lpstr>
      <vt:lpstr>2.1.5 Hadoop的版本</vt:lpstr>
      <vt:lpstr>2.2 Hadoop生态系统</vt:lpstr>
      <vt:lpstr>2.2 Hadoop项目结构</vt:lpstr>
      <vt:lpstr>2.3 Hadoop的安装与使用</vt:lpstr>
      <vt:lpstr>2.3.1 Hadoop安装之前的预备知识</vt:lpstr>
      <vt:lpstr>2.3.1 Hadoop安装之前的预备知识</vt:lpstr>
      <vt:lpstr>2.3.1 Hadoop安装之前的预备知识</vt:lpstr>
      <vt:lpstr>2.3.1 Hadoop安装之前的预备知识</vt:lpstr>
      <vt:lpstr>2.3.1 Hadoop安装之前的预备知识</vt:lpstr>
      <vt:lpstr>2.3.2 安装Linux虚拟机</vt:lpstr>
      <vt:lpstr>2.3.2 安装Linux虚拟机</vt:lpstr>
      <vt:lpstr>2.3.2 安装Linux虚拟机</vt:lpstr>
      <vt:lpstr>2.3.3 安装双操作系统</vt:lpstr>
      <vt:lpstr>2.3.4 Hadoop的安装与使用（单机/伪分布式）</vt:lpstr>
      <vt:lpstr>2.3.4 Hadoop的安装与使用（单机/伪分布式）</vt:lpstr>
      <vt:lpstr>创建Hadoop用户</vt:lpstr>
      <vt:lpstr>SSH登录权限设置</vt:lpstr>
      <vt:lpstr>SSH登录权限设置</vt:lpstr>
      <vt:lpstr>SSH登录权限设置</vt:lpstr>
      <vt:lpstr>安装Java环境</vt:lpstr>
      <vt:lpstr>单机安装配置</vt:lpstr>
      <vt:lpstr>单机安装配置</vt:lpstr>
      <vt:lpstr>伪分布式安装配置</vt:lpstr>
      <vt:lpstr>伪分布式安装配置</vt:lpstr>
      <vt:lpstr>伪分布式安装配置</vt:lpstr>
      <vt:lpstr>伪分布式安装配置</vt:lpstr>
      <vt:lpstr>伪分布式安装配置</vt:lpstr>
      <vt:lpstr>2.4 Hadoop集群的部署与使用</vt:lpstr>
      <vt:lpstr>2.4.1 Hadoop集群中有哪些节点类型</vt:lpstr>
      <vt:lpstr>2.4.1 Hadoop集群中有哪些节点类型</vt:lpstr>
      <vt:lpstr>2.4.2 集群硬件配置</vt:lpstr>
      <vt:lpstr>2.4.2 集群硬件配置</vt:lpstr>
      <vt:lpstr>2.4.2 集群硬件配置</vt:lpstr>
      <vt:lpstr>2.4.3 集群规模要多大 </vt:lpstr>
      <vt:lpstr>2.4.3 集群规模要多大 </vt:lpstr>
      <vt:lpstr>2.4.4 集群网络拓扑</vt:lpstr>
      <vt:lpstr>2.4.5 集群的建立与安装</vt:lpstr>
      <vt:lpstr>2.4.6 Hadoop集群基准测试</vt:lpstr>
      <vt:lpstr>2.4.7 在云计算环境中使用Hadoop</vt:lpstr>
      <vt:lpstr>2.4.7 在云计算环境中使用Hadoop</vt:lpstr>
      <vt:lpstr>本章小结</vt:lpstr>
      <vt:lpstr>本章小结</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大数据技术原理与应用</dc:title>
  <dc:creator>kyfu</dc:creator>
  <cp:lastModifiedBy>耀哥</cp:lastModifiedBy>
  <cp:revision>2155</cp:revision>
  <dcterms:created xsi:type="dcterms:W3CDTF">2020-01-06T14:08:00Z</dcterms:created>
  <dcterms:modified xsi:type="dcterms:W3CDTF">2023-04-23T13:30:35Z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2052-11.1.0.14036</vt:lpwstr>
  </property>
  <property fmtid="{D5CDD505-2E9C-101B-9397-08002B2CF9AE}" pid="4" name="ICV">
    <vt:lpwstr>3CA91AC452FD420AA4DA9CB323A36E19</vt:lpwstr>
  </property>
</Properties>
</file>