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 id="2147483662" r:id="rId4"/>
    <p:sldMasterId id="2147483669" r:id="rId5"/>
    <p:sldMasterId id="2147483676" r:id="rId6"/>
  </p:sldMasterIdLst>
  <p:notesMasterIdLst>
    <p:notesMasterId r:id="rId8"/>
  </p:notesMasterIdLst>
  <p:sldIdLst>
    <p:sldId id="256" r:id="rId7"/>
    <p:sldId id="665" r:id="rId9"/>
    <p:sldId id="347" r:id="rId10"/>
    <p:sldId id="393" r:id="rId11"/>
    <p:sldId id="431" r:id="rId12"/>
    <p:sldId id="517" r:id="rId13"/>
    <p:sldId id="359" r:id="rId14"/>
    <p:sldId id="360" r:id="rId15"/>
    <p:sldId id="518" r:id="rId16"/>
    <p:sldId id="361" r:id="rId17"/>
    <p:sldId id="419" r:id="rId18"/>
    <p:sldId id="519" r:id="rId19"/>
    <p:sldId id="362" r:id="rId20"/>
    <p:sldId id="363" r:id="rId21"/>
    <p:sldId id="364" r:id="rId22"/>
    <p:sldId id="394" r:id="rId23"/>
    <p:sldId id="365" r:id="rId24"/>
    <p:sldId id="520" r:id="rId25"/>
    <p:sldId id="366" r:id="rId26"/>
    <p:sldId id="844" r:id="rId27"/>
    <p:sldId id="368" r:id="rId28"/>
    <p:sldId id="845" r:id="rId29"/>
    <p:sldId id="369" r:id="rId30"/>
    <p:sldId id="846" r:id="rId31"/>
    <p:sldId id="847" r:id="rId32"/>
    <p:sldId id="370" r:id="rId33"/>
    <p:sldId id="371" r:id="rId34"/>
    <p:sldId id="372" r:id="rId35"/>
    <p:sldId id="457" r:id="rId36"/>
    <p:sldId id="458" r:id="rId37"/>
    <p:sldId id="395" r:id="rId38"/>
    <p:sldId id="373" r:id="rId39"/>
    <p:sldId id="596" r:id="rId40"/>
    <p:sldId id="927" r:id="rId41"/>
    <p:sldId id="374" r:id="rId42"/>
    <p:sldId id="597" r:id="rId43"/>
    <p:sldId id="598" r:id="rId44"/>
    <p:sldId id="599" r:id="rId45"/>
    <p:sldId id="376" r:id="rId46"/>
    <p:sldId id="759" r:id="rId47"/>
    <p:sldId id="600" r:id="rId48"/>
    <p:sldId id="377" r:id="rId49"/>
    <p:sldId id="601" r:id="rId50"/>
    <p:sldId id="603" r:id="rId51"/>
    <p:sldId id="402" r:id="rId52"/>
    <p:sldId id="396" r:id="rId53"/>
    <p:sldId id="378" r:id="rId54"/>
    <p:sldId id="379" r:id="rId55"/>
    <p:sldId id="604" r:id="rId56"/>
    <p:sldId id="429" r:id="rId57"/>
    <p:sldId id="380" r:id="rId58"/>
    <p:sldId id="403" r:id="rId59"/>
    <p:sldId id="404" r:id="rId60"/>
    <p:sldId id="405" r:id="rId61"/>
    <p:sldId id="381" r:id="rId62"/>
    <p:sldId id="406" r:id="rId63"/>
    <p:sldId id="606" r:id="rId64"/>
    <p:sldId id="607" r:id="rId65"/>
    <p:sldId id="436" r:id="rId66"/>
    <p:sldId id="446" r:id="rId67"/>
    <p:sldId id="608" r:id="rId68"/>
    <p:sldId id="447" r:id="rId69"/>
    <p:sldId id="448" r:id="rId70"/>
    <p:sldId id="449" r:id="rId71"/>
    <p:sldId id="450" r:id="rId72"/>
    <p:sldId id="451" r:id="rId73"/>
    <p:sldId id="609" r:id="rId74"/>
    <p:sldId id="452" r:id="rId75"/>
    <p:sldId id="444" r:id="rId76"/>
    <p:sldId id="610" r:id="rId77"/>
    <p:sldId id="445" r:id="rId78"/>
    <p:sldId id="412" r:id="rId79"/>
    <p:sldId id="432" r:id="rId80"/>
    <p:sldId id="611" r:id="rId81"/>
    <p:sldId id="413" r:id="rId82"/>
    <p:sldId id="414" r:id="rId83"/>
    <p:sldId id="415" r:id="rId84"/>
    <p:sldId id="612" r:id="rId85"/>
    <p:sldId id="416" r:id="rId86"/>
    <p:sldId id="418" r:id="rId87"/>
    <p:sldId id="613" r:id="rId88"/>
    <p:sldId id="822" r:id="rId89"/>
    <p:sldId id="385" r:id="rId90"/>
    <p:sldId id="821" r:id="rId91"/>
    <p:sldId id="386" r:id="rId92"/>
    <p:sldId id="387" r:id="rId93"/>
    <p:sldId id="388" r:id="rId94"/>
    <p:sldId id="420" r:id="rId95"/>
    <p:sldId id="997" r:id="rId96"/>
    <p:sldId id="999" r:id="rId97"/>
    <p:sldId id="1000" r:id="rId98"/>
    <p:sldId id="1001" r:id="rId99"/>
    <p:sldId id="1002" r:id="rId100"/>
    <p:sldId id="1003" r:id="rId101"/>
    <p:sldId id="456" r:id="rId102"/>
    <p:sldId id="455" r:id="rId103"/>
    <p:sldId id="453" r:id="rId104"/>
    <p:sldId id="454" r:id="rId105"/>
    <p:sldId id="421" r:id="rId106"/>
    <p:sldId id="422" r:id="rId107"/>
    <p:sldId id="423" r:id="rId108"/>
    <p:sldId id="424" r:id="rId109"/>
    <p:sldId id="425" r:id="rId110"/>
    <p:sldId id="426" r:id="rId111"/>
    <p:sldId id="427" r:id="rId112"/>
    <p:sldId id="392" r:id="rId113"/>
    <p:sldId id="614" r:id="rId114"/>
    <p:sldId id="615" r:id="rId115"/>
    <p:sldId id="843" r:id="rId116"/>
  </p:sldIdLst>
  <p:sldSz cx="9144000" cy="6858000" type="screen4x3"/>
  <p:notesSz cx="6858000" cy="9144000"/>
  <p:custDataLst>
    <p:tags r:id="rId120"/>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F5"/>
    <a:srgbClr val="04045C"/>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81"/>
    <p:restoredTop sz="93065"/>
  </p:normalViewPr>
  <p:slideViewPr>
    <p:cSldViewPr showGuides="1">
      <p:cViewPr varScale="1">
        <p:scale>
          <a:sx n="99" d="100"/>
          <a:sy n="99" d="100"/>
        </p:scale>
        <p:origin x="-2028" y="-84"/>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4056"/>
    </p:cViewPr>
  </p:sorter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2.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notesMaster" Target="notesMasters/notesMaster1.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0" Type="http://schemas.openxmlformats.org/officeDocument/2006/relationships/tags" Target="tags/tag11.xml"/><Relationship Id="rId12" Type="http://schemas.openxmlformats.org/officeDocument/2006/relationships/slide" Target="slides/slide5.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4.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8194" name="Rectangle 2"/>
          <p:cNvSpPr>
            <a:spLocks noRot="1" noTextEdit="1"/>
          </p:cNvSpPr>
          <p:nvPr>
            <p:ph type="sldImg"/>
          </p:nvPr>
        </p:nvSpPr>
        <p:spPr/>
      </p:sp>
      <p:sp>
        <p:nvSpPr>
          <p:cNvPr id="8195"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分库就是指通过某种特定的条件，将存放在同一个数据库中的数据分散存放到多个数据库（主机）上面，以达到分散单台设备负载的效果。分表指如果一个表的属性太多，可以拆分成多个表来分开存储属性。分库分表的目的是为了解决由于数据量过大而导致数据库性能降低的问题，将原来单体服务的数据库进行拆分。将数据大表拆分成若干数据表组成，使得单一数据库、单一数据表的数据量变小，从而达到提升数据库性能的目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p:sp>
      <p:sp>
        <p:nvSpPr>
          <p:cNvPr id="88066" name="备注占位符 2"/>
          <p:cNvSpPr>
            <a:spLocks noGrp="1"/>
          </p:cNvSpPr>
          <p:nvPr>
            <p:ph type="body"/>
          </p:nvPr>
        </p:nvSpPr>
        <p:spPr/>
        <p:txBody>
          <a:bodyPr wrap="square" lIns="91440" tIns="45720" rIns="91440" bIns="45720" anchor="t" anchorCtr="0"/>
          <a:p>
            <a:pPr lvl="0"/>
            <a:r>
              <a:rPr lang="zh-CN" altLang="en-US" dirty="0"/>
              <a:t>图片展示的实例：</a:t>
            </a:r>
            <a:endParaRPr lang="en-US" altLang="zh-CN" dirty="0"/>
          </a:p>
          <a:p>
            <a:pPr lvl="0"/>
            <a:r>
              <a:rPr lang="zh-CN" altLang="en-US" dirty="0"/>
              <a:t>（</a:t>
            </a:r>
            <a:r>
              <a:rPr lang="en-US" altLang="zh-CN" dirty="0"/>
              <a:t>1</a:t>
            </a:r>
            <a:r>
              <a:rPr lang="zh-CN" altLang="en-US" dirty="0"/>
              <a:t>）利用命令</a:t>
            </a:r>
            <a:r>
              <a:rPr lang="en-US" altLang="zh-CN" dirty="0"/>
              <a:t>create</a:t>
            </a:r>
            <a:r>
              <a:rPr lang="zh-CN" altLang="en-US" dirty="0"/>
              <a:t>创建表</a:t>
            </a:r>
            <a:r>
              <a:rPr lang="en-US" altLang="zh-CN" dirty="0"/>
              <a:t>tempTable</a:t>
            </a:r>
            <a:r>
              <a:rPr lang="zh-CN" altLang="en-US" dirty="0"/>
              <a:t>，表中有</a:t>
            </a:r>
            <a:r>
              <a:rPr lang="en-US" altLang="zh-CN" dirty="0"/>
              <a:t>f1</a:t>
            </a:r>
            <a:r>
              <a:rPr lang="zh-CN" altLang="en-US" dirty="0"/>
              <a:t>，</a:t>
            </a:r>
            <a:r>
              <a:rPr lang="en-US" altLang="zh-CN" dirty="0"/>
              <a:t>f2</a:t>
            </a:r>
            <a:r>
              <a:rPr lang="zh-CN" altLang="en-US" dirty="0"/>
              <a:t>，</a:t>
            </a:r>
            <a:r>
              <a:rPr lang="en-US" altLang="zh-CN" dirty="0"/>
              <a:t>f3</a:t>
            </a:r>
            <a:r>
              <a:rPr lang="zh-CN" altLang="en-US" dirty="0"/>
              <a:t>三个列族</a:t>
            </a:r>
            <a:endParaRPr lang="en-US" altLang="zh-CN" dirty="0"/>
          </a:p>
          <a:p>
            <a:pPr lvl="0"/>
            <a:r>
              <a:rPr lang="zh-CN" altLang="en-US" dirty="0"/>
              <a:t>（</a:t>
            </a:r>
            <a:r>
              <a:rPr lang="en-US" altLang="zh-CN" dirty="0"/>
              <a:t>2</a:t>
            </a:r>
            <a:r>
              <a:rPr lang="zh-CN" altLang="en-US" dirty="0"/>
              <a:t>）利用</a:t>
            </a:r>
            <a:r>
              <a:rPr lang="en-US" altLang="zh-CN" dirty="0"/>
              <a:t>list</a:t>
            </a:r>
            <a:r>
              <a:rPr lang="zh-CN" altLang="en-US" dirty="0"/>
              <a:t>列出</a:t>
            </a:r>
            <a:r>
              <a:rPr lang="en-US" altLang="zh-CN" dirty="0"/>
              <a:t>Hbase</a:t>
            </a:r>
            <a:r>
              <a:rPr lang="zh-CN" altLang="en-US" dirty="0"/>
              <a:t>中所有的表信息</a:t>
            </a:r>
            <a:endParaRPr lang="zh-CN" altLang="en-US" dirty="0"/>
          </a:p>
        </p:txBody>
      </p:sp>
      <p:sp>
        <p:nvSpPr>
          <p:cNvPr id="88067" name="灯片编号占位符 3"/>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p:sp>
      <p:sp>
        <p:nvSpPr>
          <p:cNvPr id="90114" name="备注占位符 2"/>
          <p:cNvSpPr>
            <a:spLocks noGrp="1"/>
          </p:cNvSpPr>
          <p:nvPr>
            <p:ph type="body"/>
          </p:nvPr>
        </p:nvSpPr>
        <p:spPr/>
        <p:txBody>
          <a:bodyPr wrap="square" lIns="91440" tIns="45720" rIns="91440" bIns="45720" anchor="t" anchorCtr="0"/>
          <a:p>
            <a:pPr lvl="0"/>
            <a:r>
              <a:rPr lang="zh-CN" altLang="en-US" dirty="0"/>
              <a:t>图片展示的实例：</a:t>
            </a:r>
            <a:endParaRPr lang="en-US" altLang="zh-CN" dirty="0"/>
          </a:p>
          <a:p>
            <a:pPr lvl="0"/>
            <a:r>
              <a:rPr lang="zh-CN" altLang="en-US" dirty="0"/>
              <a:t>（</a:t>
            </a:r>
            <a:r>
              <a:rPr lang="en-US" altLang="zh-CN" dirty="0"/>
              <a:t>1</a:t>
            </a:r>
            <a:r>
              <a:rPr lang="zh-CN" altLang="en-US" dirty="0"/>
              <a:t>）利用命令</a:t>
            </a:r>
            <a:r>
              <a:rPr lang="en-US" altLang="zh-CN" dirty="0"/>
              <a:t>create</a:t>
            </a:r>
            <a:r>
              <a:rPr lang="zh-CN" altLang="en-US" dirty="0"/>
              <a:t>创建表</a:t>
            </a:r>
            <a:r>
              <a:rPr lang="en-US" altLang="zh-CN" dirty="0"/>
              <a:t>tempTable</a:t>
            </a:r>
            <a:r>
              <a:rPr lang="zh-CN" altLang="en-US" dirty="0"/>
              <a:t>，表中有</a:t>
            </a:r>
            <a:r>
              <a:rPr lang="en-US" altLang="zh-CN" dirty="0"/>
              <a:t>f1</a:t>
            </a:r>
            <a:r>
              <a:rPr lang="zh-CN" altLang="en-US" dirty="0"/>
              <a:t>，</a:t>
            </a:r>
            <a:r>
              <a:rPr lang="en-US" altLang="zh-CN" dirty="0"/>
              <a:t>f2</a:t>
            </a:r>
            <a:r>
              <a:rPr lang="zh-CN" altLang="en-US" dirty="0"/>
              <a:t>，</a:t>
            </a:r>
            <a:r>
              <a:rPr lang="en-US" altLang="zh-CN" dirty="0"/>
              <a:t>f3</a:t>
            </a:r>
            <a:r>
              <a:rPr lang="zh-CN" altLang="en-US" dirty="0"/>
              <a:t>三个列族</a:t>
            </a:r>
            <a:endParaRPr lang="en-US" altLang="zh-CN" dirty="0"/>
          </a:p>
          <a:p>
            <a:pPr lvl="0"/>
            <a:r>
              <a:rPr lang="zh-CN" altLang="en-US" dirty="0"/>
              <a:t>（</a:t>
            </a:r>
            <a:r>
              <a:rPr lang="en-US" altLang="zh-CN" dirty="0"/>
              <a:t>2</a:t>
            </a:r>
            <a:r>
              <a:rPr lang="zh-CN" altLang="en-US" dirty="0"/>
              <a:t>）利用</a:t>
            </a:r>
            <a:r>
              <a:rPr lang="en-US" altLang="zh-CN" dirty="0"/>
              <a:t>list</a:t>
            </a:r>
            <a:r>
              <a:rPr lang="zh-CN" altLang="en-US" dirty="0"/>
              <a:t>列出</a:t>
            </a:r>
            <a:r>
              <a:rPr lang="en-US" altLang="zh-CN" dirty="0"/>
              <a:t>Hbase</a:t>
            </a:r>
            <a:r>
              <a:rPr lang="zh-CN" altLang="en-US" dirty="0"/>
              <a:t>中所有的表信息</a:t>
            </a:r>
            <a:endParaRPr lang="zh-CN" altLang="en-US" dirty="0"/>
          </a:p>
        </p:txBody>
      </p:sp>
      <p:sp>
        <p:nvSpPr>
          <p:cNvPr id="90115" name="灯片编号占位符 3"/>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p:txBody>
          <a:bodyPr wrap="square" lIns="91440" tIns="45720" rIns="91440" bIns="45720" anchor="t" anchorCtr="0"/>
          <a:p>
            <a:pPr lvl="0"/>
            <a:r>
              <a:rPr lang="zh-CN" altLang="en-US" dirty="0"/>
              <a:t>图片展示的实例：</a:t>
            </a:r>
            <a:endParaRPr lang="en-US" altLang="zh-CN" dirty="0"/>
          </a:p>
          <a:p>
            <a:pPr lvl="0"/>
            <a:r>
              <a:rPr lang="zh-CN" altLang="en-US" dirty="0"/>
              <a:t>（</a:t>
            </a:r>
            <a:r>
              <a:rPr lang="en-US" altLang="zh-CN" dirty="0"/>
              <a:t>1</a:t>
            </a:r>
            <a:r>
              <a:rPr lang="zh-CN" altLang="en-US" dirty="0"/>
              <a:t>）利用命令</a:t>
            </a:r>
            <a:r>
              <a:rPr lang="en-US" altLang="zh-CN" dirty="0"/>
              <a:t>create</a:t>
            </a:r>
            <a:r>
              <a:rPr lang="zh-CN" altLang="en-US" dirty="0"/>
              <a:t>创建表</a:t>
            </a:r>
            <a:r>
              <a:rPr lang="en-US" altLang="zh-CN" dirty="0"/>
              <a:t>tempTable</a:t>
            </a:r>
            <a:r>
              <a:rPr lang="zh-CN" altLang="en-US" dirty="0"/>
              <a:t>，表中有</a:t>
            </a:r>
            <a:r>
              <a:rPr lang="en-US" altLang="zh-CN" dirty="0"/>
              <a:t>f1</a:t>
            </a:r>
            <a:r>
              <a:rPr lang="zh-CN" altLang="en-US" dirty="0"/>
              <a:t>，</a:t>
            </a:r>
            <a:r>
              <a:rPr lang="en-US" altLang="zh-CN" dirty="0"/>
              <a:t>f2</a:t>
            </a:r>
            <a:r>
              <a:rPr lang="zh-CN" altLang="en-US" dirty="0"/>
              <a:t>，</a:t>
            </a:r>
            <a:r>
              <a:rPr lang="en-US" altLang="zh-CN" dirty="0"/>
              <a:t>f3</a:t>
            </a:r>
            <a:r>
              <a:rPr lang="zh-CN" altLang="en-US" dirty="0"/>
              <a:t>三个列族</a:t>
            </a:r>
            <a:endParaRPr lang="en-US" altLang="zh-CN" dirty="0"/>
          </a:p>
          <a:p>
            <a:pPr lvl="0"/>
            <a:r>
              <a:rPr lang="zh-CN" altLang="en-US" dirty="0"/>
              <a:t>（</a:t>
            </a:r>
            <a:r>
              <a:rPr lang="en-US" altLang="zh-CN" dirty="0"/>
              <a:t>2</a:t>
            </a:r>
            <a:r>
              <a:rPr lang="zh-CN" altLang="en-US" dirty="0"/>
              <a:t>）利用</a:t>
            </a:r>
            <a:r>
              <a:rPr lang="en-US" altLang="zh-CN" dirty="0"/>
              <a:t>list</a:t>
            </a:r>
            <a:r>
              <a:rPr lang="zh-CN" altLang="en-US" dirty="0"/>
              <a:t>列出</a:t>
            </a:r>
            <a:r>
              <a:rPr lang="en-US" altLang="zh-CN" dirty="0"/>
              <a:t>Hbase</a:t>
            </a:r>
            <a:r>
              <a:rPr lang="zh-CN" altLang="en-US" dirty="0"/>
              <a:t>中所有的表信息</a:t>
            </a:r>
            <a:endParaRPr lang="zh-CN" altLang="en-US" dirty="0"/>
          </a:p>
        </p:txBody>
      </p:sp>
      <p:sp>
        <p:nvSpPr>
          <p:cNvPr id="92163" name="灯片编号占位符 3"/>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noTextEdit="1"/>
          </p:cNvSpPr>
          <p:nvPr>
            <p:ph type="sldImg"/>
          </p:nvPr>
        </p:nvSpPr>
        <p:spPr/>
      </p:sp>
      <p:sp>
        <p:nvSpPr>
          <p:cNvPr id="94210" name="备注占位符 2"/>
          <p:cNvSpPr>
            <a:spLocks noGrp="1"/>
          </p:cNvSpPr>
          <p:nvPr>
            <p:ph type="body"/>
          </p:nvPr>
        </p:nvSpPr>
        <p:spPr/>
        <p:txBody>
          <a:bodyPr wrap="square" lIns="91440" tIns="45720" rIns="91440" bIns="45720" anchor="t" anchorCtr="0"/>
          <a:p>
            <a:pPr lvl="0"/>
            <a:r>
              <a:rPr lang="zh-CN" altLang="en-US" dirty="0"/>
              <a:t>图片展示的实例：</a:t>
            </a:r>
            <a:endParaRPr lang="en-US" altLang="zh-CN" dirty="0"/>
          </a:p>
          <a:p>
            <a:pPr lvl="0"/>
            <a:r>
              <a:rPr lang="zh-CN" altLang="en-US" dirty="0"/>
              <a:t>（</a:t>
            </a:r>
            <a:r>
              <a:rPr lang="en-US" altLang="zh-CN" dirty="0"/>
              <a:t>1</a:t>
            </a:r>
            <a:r>
              <a:rPr lang="zh-CN" altLang="en-US" dirty="0"/>
              <a:t>）利用</a:t>
            </a:r>
            <a:r>
              <a:rPr lang="en-US" altLang="zh-CN" dirty="0"/>
              <a:t>put</a:t>
            </a:r>
            <a:r>
              <a:rPr lang="zh-CN" altLang="en-US" dirty="0"/>
              <a:t>命令向表</a:t>
            </a:r>
            <a:r>
              <a:rPr lang="en-US" altLang="zh-CN" dirty="0"/>
              <a:t>tempTalble</a:t>
            </a:r>
            <a:r>
              <a:rPr lang="zh-CN" altLang="en-US" dirty="0"/>
              <a:t>，行</a:t>
            </a:r>
            <a:r>
              <a:rPr lang="en-US" altLang="zh-CN" dirty="0"/>
              <a:t>r1</a:t>
            </a:r>
            <a:r>
              <a:rPr lang="zh-CN" altLang="en-US" dirty="0"/>
              <a:t>，列</a:t>
            </a:r>
            <a:r>
              <a:rPr lang="en-US" altLang="zh-CN" dirty="0"/>
              <a:t>f1:c1</a:t>
            </a:r>
            <a:r>
              <a:rPr lang="zh-CN" altLang="en-US" dirty="0"/>
              <a:t>中插入数据</a:t>
            </a:r>
            <a:endParaRPr lang="en-US" altLang="zh-CN" dirty="0"/>
          </a:p>
          <a:p>
            <a:pPr lvl="0"/>
            <a:r>
              <a:rPr lang="zh-CN" altLang="en-US" dirty="0"/>
              <a:t>（</a:t>
            </a:r>
            <a:r>
              <a:rPr lang="en-US" altLang="zh-CN" dirty="0"/>
              <a:t>2</a:t>
            </a:r>
            <a:r>
              <a:rPr lang="zh-CN" altLang="en-US" dirty="0"/>
              <a:t>）利用</a:t>
            </a:r>
            <a:r>
              <a:rPr lang="en-US" altLang="zh-CN" dirty="0"/>
              <a:t>scan</a:t>
            </a:r>
            <a:r>
              <a:rPr lang="zh-CN" altLang="en-US" dirty="0"/>
              <a:t>命令浏览表</a:t>
            </a:r>
            <a:r>
              <a:rPr lang="en-US" altLang="zh-CN" dirty="0"/>
              <a:t>tempTable</a:t>
            </a:r>
            <a:r>
              <a:rPr lang="zh-CN" altLang="en-US" dirty="0"/>
              <a:t>的相关信息</a:t>
            </a:r>
            <a:endParaRPr lang="zh-CN" altLang="en-US" dirty="0"/>
          </a:p>
        </p:txBody>
      </p:sp>
      <p:sp>
        <p:nvSpPr>
          <p:cNvPr id="94211" name="灯片编号占位符 3"/>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noTextEdit="1"/>
          </p:cNvSpPr>
          <p:nvPr>
            <p:ph type="sldImg"/>
          </p:nvPr>
        </p:nvSpPr>
        <p:spPr/>
      </p:sp>
      <p:sp>
        <p:nvSpPr>
          <p:cNvPr id="96258" name="备注占位符 2"/>
          <p:cNvSpPr>
            <a:spLocks noGrp="1"/>
          </p:cNvSpPr>
          <p:nvPr>
            <p:ph type="body"/>
          </p:nvPr>
        </p:nvSpPr>
        <p:spPr/>
        <p:txBody>
          <a:bodyPr wrap="square" lIns="91440" tIns="45720" rIns="91440" bIns="45720" anchor="t" anchorCtr="0"/>
          <a:p>
            <a:pPr lvl="0"/>
            <a:r>
              <a:rPr lang="zh-CN" altLang="en-US" dirty="0"/>
              <a:t>图片展示的实例：</a:t>
            </a:r>
            <a:endParaRPr lang="en-US" altLang="zh-CN" dirty="0"/>
          </a:p>
          <a:p>
            <a:pPr lvl="0"/>
            <a:r>
              <a:rPr lang="zh-CN" altLang="en-US" dirty="0"/>
              <a:t>利用</a:t>
            </a:r>
            <a:r>
              <a:rPr lang="en-US" altLang="zh-CN" dirty="0"/>
              <a:t>get</a:t>
            </a:r>
            <a:r>
              <a:rPr lang="zh-CN" altLang="en-US" dirty="0"/>
              <a:t>命令获取表</a:t>
            </a:r>
            <a:r>
              <a:rPr lang="en-US" altLang="zh-CN" dirty="0"/>
              <a:t>tempTable</a:t>
            </a:r>
            <a:r>
              <a:rPr lang="zh-CN" altLang="en-US" dirty="0"/>
              <a:t>，行</a:t>
            </a:r>
            <a:r>
              <a:rPr lang="en-US" altLang="zh-CN" dirty="0"/>
              <a:t>r1</a:t>
            </a:r>
            <a:r>
              <a:rPr lang="zh-CN" altLang="en-US" dirty="0"/>
              <a:t>中单元格分别为“</a:t>
            </a:r>
            <a:r>
              <a:rPr lang="en-US" altLang="zh-CN" dirty="0"/>
              <a:t>f1:c1</a:t>
            </a:r>
            <a:r>
              <a:rPr lang="zh-CN" altLang="en-US" dirty="0"/>
              <a:t>”，“</a:t>
            </a:r>
            <a:r>
              <a:rPr lang="en-US" altLang="zh-CN" dirty="0"/>
              <a:t>f1:c3</a:t>
            </a:r>
            <a:r>
              <a:rPr lang="zh-CN" altLang="en-US" dirty="0"/>
              <a:t>”的数据</a:t>
            </a:r>
            <a:endParaRPr lang="zh-CN" altLang="en-US" dirty="0"/>
          </a:p>
        </p:txBody>
      </p:sp>
      <p:sp>
        <p:nvSpPr>
          <p:cNvPr id="96259" name="灯片编号占位符 3"/>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noTextEdit="1"/>
          </p:cNvSpPr>
          <p:nvPr>
            <p:ph type="sldImg"/>
          </p:nvPr>
        </p:nvSpPr>
        <p:spPr/>
      </p:sp>
      <p:sp>
        <p:nvSpPr>
          <p:cNvPr id="98306" name="备注占位符 2"/>
          <p:cNvSpPr>
            <a:spLocks noGrp="1"/>
          </p:cNvSpPr>
          <p:nvPr>
            <p:ph type="body"/>
          </p:nvPr>
        </p:nvSpPr>
        <p:spPr/>
        <p:txBody>
          <a:bodyPr wrap="square" lIns="91440" tIns="45720" rIns="91440" bIns="45720" anchor="t" anchorCtr="0"/>
          <a:p>
            <a:pPr lvl="0"/>
            <a:r>
              <a:rPr lang="zh-CN" altLang="en-US" dirty="0"/>
              <a:t>图片展示的实例：</a:t>
            </a:r>
            <a:endParaRPr lang="en-US" altLang="zh-CN" dirty="0"/>
          </a:p>
          <a:p>
            <a:pPr lvl="0"/>
            <a:r>
              <a:rPr lang="zh-CN" altLang="en-US" dirty="0"/>
              <a:t>（</a:t>
            </a:r>
            <a:r>
              <a:rPr lang="en-US" altLang="zh-CN" dirty="0"/>
              <a:t>1</a:t>
            </a:r>
            <a:r>
              <a:rPr lang="zh-CN" altLang="en-US" dirty="0"/>
              <a:t>）利用</a:t>
            </a:r>
            <a:r>
              <a:rPr lang="en-US" altLang="zh-CN" dirty="0"/>
              <a:t>disable</a:t>
            </a:r>
            <a:r>
              <a:rPr lang="zh-CN" altLang="en-US" dirty="0"/>
              <a:t>命令使表</a:t>
            </a:r>
            <a:r>
              <a:rPr lang="en-US" altLang="zh-CN" dirty="0"/>
              <a:t>tempTable</a:t>
            </a:r>
            <a:r>
              <a:rPr lang="zh-CN" altLang="en-US" dirty="0"/>
              <a:t>无效</a:t>
            </a:r>
            <a:endParaRPr lang="en-US" altLang="zh-CN" dirty="0"/>
          </a:p>
          <a:p>
            <a:pPr lvl="0"/>
            <a:r>
              <a:rPr lang="zh-CN" altLang="en-US" dirty="0"/>
              <a:t>（</a:t>
            </a:r>
            <a:r>
              <a:rPr lang="en-US" altLang="zh-CN" dirty="0"/>
              <a:t>2</a:t>
            </a:r>
            <a:r>
              <a:rPr lang="zh-CN" altLang="en-US" dirty="0"/>
              <a:t>）利用</a:t>
            </a:r>
            <a:r>
              <a:rPr lang="en-US" altLang="zh-CN" dirty="0"/>
              <a:t>drop</a:t>
            </a:r>
            <a:r>
              <a:rPr lang="zh-CN" altLang="en-US" dirty="0"/>
              <a:t>命令删除表</a:t>
            </a:r>
            <a:r>
              <a:rPr lang="en-US" altLang="zh-CN" dirty="0"/>
              <a:t>tempTable</a:t>
            </a:r>
            <a:endParaRPr lang="en-US" altLang="zh-CN" dirty="0"/>
          </a:p>
          <a:p>
            <a:pPr lvl="0"/>
            <a:r>
              <a:rPr lang="zh-CN" altLang="en-US" dirty="0"/>
              <a:t>（</a:t>
            </a:r>
            <a:r>
              <a:rPr lang="en-US" altLang="zh-CN" dirty="0"/>
              <a:t>3</a:t>
            </a:r>
            <a:r>
              <a:rPr lang="zh-CN" altLang="en-US" dirty="0"/>
              <a:t>）利用</a:t>
            </a:r>
            <a:r>
              <a:rPr lang="en-US" altLang="zh-CN" dirty="0"/>
              <a:t>list</a:t>
            </a:r>
            <a:r>
              <a:rPr lang="zh-CN" altLang="en-US" dirty="0"/>
              <a:t>命令展示删除表</a:t>
            </a:r>
            <a:r>
              <a:rPr lang="en-US" altLang="zh-CN" dirty="0"/>
              <a:t>tempTable</a:t>
            </a:r>
            <a:r>
              <a:rPr lang="zh-CN" altLang="en-US" dirty="0"/>
              <a:t>后的效果</a:t>
            </a:r>
            <a:endParaRPr lang="zh-CN" altLang="en-US" dirty="0"/>
          </a:p>
        </p:txBody>
      </p:sp>
      <p:sp>
        <p:nvSpPr>
          <p:cNvPr id="98307" name="灯片编号占位符 3"/>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1.png"/><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image" Target="../media/image1.png"/><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image" Target="../media/image1.png"/><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image" Target="../media/image1.png"/><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7"/>
          <a:stretch>
            <a:fillRect/>
          </a:stretch>
        </p:blipFill>
        <p:spPr>
          <a:xfrm>
            <a:off x="-17153" y="0"/>
            <a:ext cx="1085221"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7"/>
          <a:stretch>
            <a:fillRect/>
          </a:stretch>
        </p:blipFill>
        <p:spPr>
          <a:xfrm>
            <a:off x="-17153" y="0"/>
            <a:ext cx="1085220"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7"/>
          <a:stretch>
            <a:fillRect/>
          </a:stretch>
        </p:blipFill>
        <p:spPr>
          <a:xfrm>
            <a:off x="-17153" y="0"/>
            <a:ext cx="1085221"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7"/>
          <a:stretch>
            <a:fillRect/>
          </a:stretch>
        </p:blipFill>
        <p:spPr>
          <a:xfrm>
            <a:off x="-17153" y="0"/>
            <a:ext cx="1085220"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7"/>
          <a:stretch>
            <a:fillRect/>
          </a:stretch>
        </p:blipFill>
        <p:spPr>
          <a:xfrm>
            <a:off x="-17152" y="0"/>
            <a:ext cx="1085222"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e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e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3.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8.xml"/><Relationship Id="rId1" Type="http://schemas.openxmlformats.org/officeDocument/2006/relationships/tags" Target="../tags/tag9.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8.xml"/><Relationship Id="rId1" Type="http://schemas.openxmlformats.org/officeDocument/2006/relationships/image" Target="../media/image26.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70" name="Rectangle 6"/>
          <p:cNvSpPr>
            <a:spLocks noGrp="1"/>
          </p:cNvSpPr>
          <p:nvPr>
            <p:ph type="title"/>
          </p:nvPr>
        </p:nvSpPr>
        <p:spPr>
          <a:xfrm>
            <a:off x="533400" y="2362200"/>
            <a:ext cx="8229600" cy="1143000"/>
          </a:xfrm>
        </p:spPr>
        <p:txBody>
          <a:bodyPr vert="horz" wrap="square" lIns="91440" tIns="45720" rIns="91440" bIns="45720" anchor="ctr" anchorCtr="0"/>
          <a:p>
            <a:pPr algn="ctr" eaLnBrk="1" hangingPunct="1"/>
            <a:br>
              <a:rPr lang="en-US" altLang="zh-CN" sz="2800" b="1" dirty="0">
                <a:solidFill>
                  <a:schemeClr val="tx1"/>
                </a:solidFill>
              </a:rPr>
            </a:br>
            <a:r>
              <a:rPr lang="zh-CN" altLang="en-US" sz="3600" b="1" dirty="0">
                <a:solidFill>
                  <a:schemeClr val="tx1"/>
                </a:solidFill>
              </a:rPr>
              <a:t>第</a:t>
            </a:r>
            <a:r>
              <a:rPr lang="en-US" altLang="zh-CN" sz="3600" b="1" dirty="0">
                <a:solidFill>
                  <a:schemeClr val="tx1"/>
                </a:solidFill>
              </a:rPr>
              <a:t>4</a:t>
            </a:r>
            <a:r>
              <a:rPr lang="zh-CN" altLang="en-US" sz="3600" b="1" dirty="0">
                <a:solidFill>
                  <a:schemeClr val="tx1"/>
                </a:solidFill>
              </a:rPr>
              <a:t>章 分布式数据库</a:t>
            </a:r>
            <a:r>
              <a:rPr lang="en-US" altLang="zh-CN" sz="3600" b="1" dirty="0">
                <a:solidFill>
                  <a:schemeClr val="tx1"/>
                </a:solidFill>
              </a:rPr>
              <a:t>HBase</a:t>
            </a:r>
            <a:br>
              <a:rPr lang="en-US" altLang="zh-CN" sz="2000" b="1" dirty="0">
                <a:solidFill>
                  <a:schemeClr val="tx1"/>
                </a:solidFill>
              </a:rPr>
            </a:br>
            <a:r>
              <a:rPr lang="en-US" altLang="zh-CN" sz="2000" b="1" dirty="0">
                <a:solidFill>
                  <a:schemeClr val="tx1"/>
                </a:solidFill>
              </a:rPr>
              <a:t> </a:t>
            </a:r>
            <a:endParaRPr lang="zh-CN" altLang="en-US" dirty="0">
              <a:solidFill>
                <a:schemeClr val="tx1"/>
              </a:solidFill>
            </a:endParaRPr>
          </a:p>
        </p:txBody>
      </p:sp>
      <p:sp>
        <p:nvSpPr>
          <p:cNvPr id="7171" name="Oval 7"/>
          <p:cNvSpPr/>
          <p:nvPr/>
        </p:nvSpPr>
        <p:spPr>
          <a:xfrm>
            <a:off x="1447800" y="304800"/>
            <a:ext cx="990600" cy="1600200"/>
          </a:xfrm>
          <a:prstGeom prst="ellipse">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72" name="AutoShape 8"/>
          <p:cNvSpPr/>
          <p:nvPr/>
        </p:nvSpPr>
        <p:spPr>
          <a:xfrm>
            <a:off x="609600" y="-80962"/>
            <a:ext cx="990600" cy="22860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noFill/>
          </a:ln>
        </p:spPr>
        <p:txBody>
          <a:bodyPr/>
          <a:p>
            <a:endParaRPr lang="zh-CN" altLang="en-US"/>
          </a:p>
        </p:txBody>
      </p:sp>
      <p:sp>
        <p:nvSpPr>
          <p:cNvPr id="7173" name="Rectangle 9"/>
          <p:cNvSpPr/>
          <p:nvPr/>
        </p:nvSpPr>
        <p:spPr>
          <a:xfrm>
            <a:off x="0" y="2133600"/>
            <a:ext cx="9144000" cy="152400"/>
          </a:xfrm>
          <a:prstGeom prst="rect">
            <a:avLst/>
          </a:prstGeom>
          <a:gradFill rotWithShape="1">
            <a:gsLst>
              <a:gs pos="0">
                <a:schemeClr val="bg1"/>
              </a:gs>
              <a:gs pos="100000">
                <a:srgbClr val="C0C0C0"/>
              </a:gs>
            </a:gsLst>
            <a:lin ang="0" scaled="1"/>
            <a:tileRect/>
          </a:gra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pic>
        <p:nvPicPr>
          <p:cNvPr id="7174" name="Picture 10" descr="arrow"/>
          <p:cNvPicPr>
            <a:picLocks noChangeAspect="1"/>
          </p:cNvPicPr>
          <p:nvPr/>
        </p:nvPicPr>
        <p:blipFill>
          <a:blip r:embed="rId1"/>
          <a:stretch>
            <a:fillRect/>
          </a:stretch>
        </p:blipFill>
        <p:spPr>
          <a:xfrm>
            <a:off x="7391400" y="4738688"/>
            <a:ext cx="200025" cy="114300"/>
          </a:xfrm>
          <a:prstGeom prst="rect">
            <a:avLst/>
          </a:prstGeom>
          <a:noFill/>
          <a:ln w="9525">
            <a:noFill/>
          </a:ln>
        </p:spPr>
      </p:pic>
      <p:sp>
        <p:nvSpPr>
          <p:cNvPr id="7175" name="Text Box 12"/>
          <p:cNvSpPr txBox="1"/>
          <p:nvPr/>
        </p:nvSpPr>
        <p:spPr>
          <a:xfrm>
            <a:off x="1600200" y="685800"/>
            <a:ext cx="7315200" cy="584200"/>
          </a:xfrm>
          <a:prstGeom prst="rect">
            <a:avLst/>
          </a:prstGeom>
          <a:noFill/>
          <a:ln w="9525">
            <a:noFill/>
          </a:ln>
        </p:spPr>
        <p:txBody>
          <a:bodyPr wrap="square" anchor="t" anchorCtr="0">
            <a:spAutoFit/>
          </a:bodyPr>
          <a:p>
            <a:pPr algn="ctr">
              <a:spcBef>
                <a:spcPct val="50000"/>
              </a:spcBef>
            </a:pPr>
            <a:r>
              <a:rPr lang="en-US" altLang="zh-CN" sz="3200" b="1" dirty="0">
                <a:solidFill>
                  <a:schemeClr val="bg1"/>
                </a:solidFill>
                <a:latin typeface="Times New Roman" panose="02020603050405020304" pitchFamily="18" charset="0"/>
                <a:ea typeface="宋体" panose="02010600030101010101" pitchFamily="2" charset="-122"/>
              </a:rPr>
              <a:t>《</a:t>
            </a:r>
            <a:r>
              <a:rPr lang="zh-CN" altLang="en-US" sz="3200" b="1" dirty="0">
                <a:solidFill>
                  <a:schemeClr val="bg1"/>
                </a:solidFill>
                <a:latin typeface="Times New Roman" panose="02020603050405020304" pitchFamily="18" charset="0"/>
                <a:ea typeface="宋体" panose="02010600030101010101" pitchFamily="2" charset="-122"/>
              </a:rPr>
              <a:t>大数据技术原理与应用（第</a:t>
            </a:r>
            <a:r>
              <a:rPr lang="en-US" altLang="zh-CN" sz="3200" b="1" dirty="0">
                <a:solidFill>
                  <a:schemeClr val="bg1"/>
                </a:solidFill>
                <a:latin typeface="Times New Roman" panose="02020603050405020304" pitchFamily="18" charset="0"/>
                <a:ea typeface="宋体" panose="02010600030101010101" pitchFamily="2" charset="-122"/>
              </a:rPr>
              <a:t>3</a:t>
            </a:r>
            <a:r>
              <a:rPr lang="zh-CN" altLang="en-US" sz="3200" b="1" dirty="0">
                <a:solidFill>
                  <a:schemeClr val="bg1"/>
                </a:solidFill>
                <a:latin typeface="Times New Roman" panose="02020603050405020304" pitchFamily="18" charset="0"/>
                <a:ea typeface="宋体" panose="02010600030101010101" pitchFamily="2" charset="-122"/>
              </a:rPr>
              <a:t>版）</a:t>
            </a:r>
            <a:r>
              <a:rPr lang="en-US" altLang="zh-CN" sz="3200" dirty="0">
                <a:solidFill>
                  <a:schemeClr val="bg1"/>
                </a:solidFill>
                <a:latin typeface="Times New Roman" panose="02020603050405020304" pitchFamily="18" charset="0"/>
                <a:ea typeface="宋体" panose="02010600030101010101" pitchFamily="2" charset="-122"/>
              </a:rPr>
              <a:t>》</a:t>
            </a:r>
            <a:endParaRPr lang="en-US" altLang="zh-CN" sz="3200" dirty="0">
              <a:solidFill>
                <a:schemeClr val="bg1"/>
              </a:solidFill>
              <a:latin typeface="Times New Roman" panose="02020603050405020304" pitchFamily="18" charset="0"/>
              <a:ea typeface="宋体" panose="02010600030101010101" pitchFamily="2" charset="-122"/>
            </a:endParaRPr>
          </a:p>
        </p:txBody>
      </p:sp>
      <p:sp>
        <p:nvSpPr>
          <p:cNvPr id="7176" name="Text Box 5"/>
          <p:cNvSpPr txBox="1"/>
          <p:nvPr/>
        </p:nvSpPr>
        <p:spPr>
          <a:xfrm>
            <a:off x="2005013" y="3965575"/>
            <a:ext cx="5286375" cy="1568450"/>
          </a:xfrm>
          <a:prstGeom prst="rect">
            <a:avLst/>
          </a:prstGeom>
          <a:noFill/>
          <a:ln w="9525">
            <a:noFill/>
          </a:ln>
        </p:spPr>
        <p:txBody>
          <a:bodyPr wrap="square" anchor="t" anchorCtr="0">
            <a:spAutoFit/>
          </a:bodyPr>
          <a:p>
            <a:pPr algn="r" eaLnBrk="0" hangingPunct="0">
              <a:spcBef>
                <a:spcPct val="50000"/>
              </a:spcBef>
            </a:pPr>
            <a:r>
              <a:rPr lang="zh-CN" altLang="en-US" sz="2400" b="1" dirty="0">
                <a:latin typeface="Arial" panose="020B0604020202020204" pitchFamily="34" charset="0"/>
                <a:ea typeface="宋体" panose="02010600030101010101" pitchFamily="2" charset="-122"/>
              </a:rPr>
              <a:t>符开耀</a:t>
            </a:r>
            <a:endParaRPr lang="zh-CN" altLang="en-US" sz="2400" b="1" dirty="0">
              <a:latin typeface="Arial" panose="020B0604020202020204" pitchFamily="34" charset="0"/>
              <a:ea typeface="宋体" panose="02010600030101010101" pitchFamily="2" charset="-122"/>
            </a:endParaRPr>
          </a:p>
          <a:p>
            <a:pPr algn="r" eaLnBrk="0" hangingPunct="0">
              <a:spcBef>
                <a:spcPct val="50000"/>
              </a:spcBef>
            </a:pPr>
            <a:r>
              <a:rPr lang="zh-CN" altLang="en-US" sz="2400" b="1" dirty="0">
                <a:latin typeface="Arial" panose="020B0604020202020204" pitchFamily="34" charset="0"/>
                <a:ea typeface="宋体" panose="02010600030101010101" pitchFamily="2" charset="-122"/>
              </a:rPr>
              <a:t>湖南科技大学计算机科学与工程学院</a:t>
            </a:r>
            <a:endParaRPr lang="zh-CN" altLang="en-US" sz="2400" b="1" dirty="0">
              <a:latin typeface="Arial" panose="020B0604020202020204" pitchFamily="34" charset="0"/>
              <a:ea typeface="宋体" panose="02010600030101010101" pitchFamily="2" charset="-122"/>
            </a:endParaRPr>
          </a:p>
          <a:p>
            <a:pPr algn="r" eaLnBrk="0" hangingPunct="0">
              <a:spcBef>
                <a:spcPct val="50000"/>
              </a:spcBef>
            </a:pPr>
            <a:r>
              <a:rPr lang="en-US" altLang="zh-CN" sz="2400" b="1" dirty="0">
                <a:latin typeface="Arial" panose="020B0604020202020204" pitchFamily="34" charset="0"/>
                <a:ea typeface="宋体" panose="02010600030101010101" pitchFamily="2" charset="-122"/>
              </a:rPr>
              <a:t>E-mail: kyfu@hnust.edu.cn</a:t>
            </a: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2"/>
          <p:cNvSpPr>
            <a:spLocks noGrp="1"/>
          </p:cNvSpPr>
          <p:nvPr>
            <p:ph type="title" idx="10"/>
          </p:nvPr>
        </p:nvSpPr>
        <p:spPr/>
        <p:txBody>
          <a:bodyPr vert="horz" wrap="square" lIns="91440" tIns="45720" rIns="91440" bIns="45720" anchor="ctr" anchorCtr="0"/>
          <a:p>
            <a:r>
              <a:rPr lang="en-US" altLang="en-US" dirty="0"/>
              <a:t>4.1.2	 HBase简介</a:t>
            </a:r>
            <a:endParaRPr lang="zh-CN" altLang="en-US" dirty="0"/>
          </a:p>
        </p:txBody>
      </p:sp>
      <p:sp>
        <p:nvSpPr>
          <p:cNvPr id="17410" name="Rectangle 5"/>
          <p:cNvSpPr/>
          <p:nvPr/>
        </p:nvSpPr>
        <p:spPr>
          <a:xfrm>
            <a:off x="1325563" y="1538288"/>
            <a:ext cx="6035675"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表</a:t>
            </a:r>
            <a:r>
              <a:rPr lang="en-US" altLang="zh-CN" sz="2400" b="1" dirty="0">
                <a:latin typeface="Times New Roman" panose="02020603050405020304" pitchFamily="18" charset="0"/>
                <a:ea typeface="宋体" panose="02010600030101010101" pitchFamily="2" charset="-122"/>
              </a:rPr>
              <a:t>4-1 HBase</a:t>
            </a:r>
            <a:r>
              <a:rPr lang="zh-CN" altLang="en-US"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BigTable</a:t>
            </a:r>
            <a:r>
              <a:rPr lang="zh-CN" altLang="en-US" sz="2400" b="1" dirty="0">
                <a:latin typeface="Times New Roman" panose="02020603050405020304" pitchFamily="18" charset="0"/>
                <a:ea typeface="宋体" panose="02010600030101010101" pitchFamily="2" charset="-122"/>
              </a:rPr>
              <a:t>的底层技术对应关系</a:t>
            </a:r>
            <a:endParaRPr lang="zh-CN" altLang="en-US" sz="2400" b="1" dirty="0">
              <a:latin typeface="Arial" panose="020B0604020202020204" pitchFamily="34" charset="0"/>
              <a:ea typeface="宋体" panose="02010600030101010101" pitchFamily="2" charset="-122"/>
            </a:endParaRPr>
          </a:p>
        </p:txBody>
      </p:sp>
      <p:graphicFrame>
        <p:nvGraphicFramePr>
          <p:cNvPr id="6227" name="Group 83"/>
          <p:cNvGraphicFramePr>
            <a:graphicFrameLocks noGrp="1"/>
          </p:cNvGraphicFramePr>
          <p:nvPr>
            <p:custDataLst>
              <p:tags r:id="rId1"/>
            </p:custDataLst>
          </p:nvPr>
        </p:nvGraphicFramePr>
        <p:xfrm>
          <a:off x="323850" y="2200275"/>
          <a:ext cx="8507730" cy="2924175"/>
        </p:xfrm>
        <a:graphic>
          <a:graphicData uri="http://schemas.openxmlformats.org/drawingml/2006/table">
            <a:tbl>
              <a:tblPr/>
              <a:tblGrid>
                <a:gridCol w="2835910"/>
                <a:gridCol w="2835910"/>
                <a:gridCol w="2835910"/>
              </a:tblGrid>
              <a:tr h="662305">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BigTable</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533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文件存储系统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GFS</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HDFS</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2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海量数据处理</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MapReduce</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Hadoop MapReduce</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770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协同服务管理</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Chubby</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Zookeeper</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105474" name="Rectangle 1"/>
          <p:cNvSpPr/>
          <p:nvPr/>
        </p:nvSpPr>
        <p:spPr>
          <a:xfrm>
            <a:off x="-152400" y="1377950"/>
            <a:ext cx="9525000" cy="5262563"/>
          </a:xfrm>
          <a:prstGeom prst="rect">
            <a:avLst/>
          </a:prstGeom>
          <a:noFill/>
          <a:ln w="9525">
            <a:noFill/>
          </a:ln>
        </p:spPr>
        <p:txBody>
          <a:bodyPr anchor="ctr" anchorCtr="0">
            <a:spAutoFit/>
          </a:bodyPr>
          <a:p>
            <a:pPr indent="514350" eaLnBrk="0" hangingPunct="0"/>
            <a:r>
              <a:rPr lang="en-US" altLang="zh-CN" sz="1600" b="1" dirty="0">
                <a:solidFill>
                  <a:srgbClr val="0F0FF5"/>
                </a:solidFill>
                <a:latin typeface="Arial" panose="020B0604020202020204" pitchFamily="34" charset="0"/>
                <a:ea typeface="宋体" panose="02010600030101010101" pitchFamily="2" charset="-122"/>
              </a:rPr>
              <a:t>/*</a:t>
            </a:r>
            <a:r>
              <a:rPr lang="zh-CN" altLang="en-US" sz="1600" b="1" dirty="0">
                <a:solidFill>
                  <a:srgbClr val="0F0FF5"/>
                </a:solidFill>
                <a:latin typeface="Arial" panose="020B0604020202020204" pitchFamily="34" charset="0"/>
                <a:ea typeface="宋体" panose="02010600030101010101" pitchFamily="2" charset="-122"/>
              </a:rPr>
              <a:t>创建表*</a:t>
            </a:r>
            <a:r>
              <a:rPr lang="en-US" altLang="zh-CN" sz="1600" b="1" dirty="0">
                <a:solidFill>
                  <a:srgbClr val="0F0FF5"/>
                </a:solidFill>
                <a:latin typeface="Arial" panose="020B0604020202020204" pitchFamily="34" charset="0"/>
                <a:ea typeface="宋体" panose="02010600030101010101" pitchFamily="2" charset="-122"/>
              </a:rPr>
              <a:t>/</a:t>
            </a:r>
            <a:endParaRPr lang="en-US" altLang="zh-CN" sz="1600" b="1" dirty="0">
              <a:solidFill>
                <a:srgbClr val="0F0FF5"/>
              </a:solidFill>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 @param myTableName </a:t>
            </a:r>
            <a:r>
              <a:rPr lang="zh-CN" altLang="en-US" sz="1600" dirty="0">
                <a:latin typeface="Arial" panose="020B0604020202020204" pitchFamily="34" charset="0"/>
                <a:ea typeface="宋体" panose="02010600030101010101" pitchFamily="2" charset="-122"/>
              </a:rPr>
              <a:t>表名</a:t>
            </a:r>
            <a:endParaRPr lang="zh-CN" altLang="en-US" sz="1600" dirty="0">
              <a:latin typeface="Arial" panose="020B0604020202020204" pitchFamily="34" charset="0"/>
              <a:ea typeface="宋体" panose="02010600030101010101" pitchFamily="2" charset="-122"/>
            </a:endParaRPr>
          </a:p>
          <a:p>
            <a:pPr indent="514350" eaLnBrk="0" hangingPunct="0"/>
            <a:r>
              <a:rPr lang="zh-CN" altLang="en-US" sz="1600" dirty="0">
                <a:latin typeface="Arial" panose="020B0604020202020204" pitchFamily="34" charset="0"/>
                <a:ea typeface="宋体" panose="02010600030101010101" pitchFamily="2" charset="-122"/>
              </a:rPr>
              <a:t>   * </a:t>
            </a:r>
            <a:r>
              <a:rPr lang="en-US" altLang="zh-CN" sz="1600" dirty="0">
                <a:latin typeface="Arial" panose="020B0604020202020204" pitchFamily="34" charset="0"/>
                <a:ea typeface="宋体" panose="02010600030101010101" pitchFamily="2" charset="-122"/>
              </a:rPr>
              <a:t>@param colFamily</a:t>
            </a:r>
            <a:r>
              <a:rPr lang="zh-CN" altLang="en-US" sz="1600" dirty="0">
                <a:latin typeface="Arial" panose="020B0604020202020204" pitchFamily="34" charset="0"/>
                <a:ea typeface="宋体" panose="02010600030101010101" pitchFamily="2" charset="-122"/>
              </a:rPr>
              <a:t>列族数组</a:t>
            </a:r>
            <a:endParaRPr lang="zh-CN" altLang="en-US" sz="1600" dirty="0">
              <a:latin typeface="Arial" panose="020B0604020202020204" pitchFamily="34" charset="0"/>
              <a:ea typeface="宋体" panose="02010600030101010101" pitchFamily="2" charset="-122"/>
            </a:endParaRPr>
          </a:p>
          <a:p>
            <a:pPr indent="514350" eaLnBrk="0" hangingPunct="0"/>
            <a:r>
              <a:rPr lang="zh-CN" altLang="en-US" sz="1600" dirty="0">
                <a:latin typeface="Arial" panose="020B0604020202020204" pitchFamily="34" charset="0"/>
                <a:ea typeface="宋体" panose="02010600030101010101" pitchFamily="2" charset="-122"/>
              </a:rPr>
              <a:t>   * </a:t>
            </a:r>
            <a:r>
              <a:rPr lang="en-US" altLang="zh-CN" sz="1600" dirty="0">
                <a:latin typeface="Arial" panose="020B0604020202020204" pitchFamily="34" charset="0"/>
                <a:ea typeface="宋体" panose="02010600030101010101" pitchFamily="2" charset="-122"/>
              </a:rPr>
              <a:t>@throws Exception</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public static void createTable(String myTableName,String[] colFamily) throws IOException {</a:t>
            </a:r>
            <a:endParaRPr lang="en-US" altLang="zh-CN" sz="1600" dirty="0">
              <a:latin typeface="Arial" panose="020B0604020202020204" pitchFamily="34" charset="0"/>
              <a:ea typeface="宋体" panose="02010600030101010101" pitchFamily="2" charset="-122"/>
            </a:endParaRPr>
          </a:p>
          <a:p>
            <a:pPr indent="514350" eaLnBrk="0" hangingPunct="0"/>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TableName tableName = TableName.valueOf(myTableName);</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if(admin.tableExists(tableName)){</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System.out.println("table exists!");</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}else {</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HTableDescriptor hTableDescriptor = new HTableDescriptor(tableName);</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for(String str: colFamily){</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HColumnDescriptor hColumnDescriptor = new HColumnDescriptor(str);</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hTableDescriptor.addFamily(hColumnDescriptor);</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admin.createTable(hTableDescriptor);</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        }</a:t>
            </a:r>
            <a:endParaRPr lang="en-US" altLang="zh-CN" sz="1600" dirty="0">
              <a:latin typeface="Arial" panose="020B0604020202020204" pitchFamily="34" charset="0"/>
              <a:ea typeface="宋体" panose="02010600030101010101" pitchFamily="2" charset="-122"/>
            </a:endParaRPr>
          </a:p>
          <a:p>
            <a:pPr indent="514350" eaLnBrk="0" hangingPunct="0"/>
            <a:r>
              <a:rPr lang="en-US" altLang="zh-CN" sz="1600" dirty="0">
                <a:latin typeface="Arial" panose="020B0604020202020204" pitchFamily="34" charset="0"/>
                <a:ea typeface="宋体" panose="02010600030101010101" pitchFamily="2" charset="-122"/>
              </a:rPr>
              <a:t>}</a:t>
            </a:r>
            <a:endParaRPr lang="en-US" altLang="zh-CN" sz="1600" dirty="0">
              <a:latin typeface="Arial" panose="020B0604020202020204" pitchFamily="34" charset="0"/>
              <a:ea typeface="宋体" panose="02010600030101010101" pitchFamily="2" charset="-122"/>
            </a:endParaRPr>
          </a:p>
          <a:p>
            <a:pPr indent="514350" eaLnBrk="0" hangingPunct="0"/>
            <a:endParaRPr lang="en-US" altLang="zh-CN" sz="1600" dirty="0">
              <a:latin typeface="Arial" panose="020B0604020202020204" pitchFamily="34" charset="0"/>
              <a:ea typeface="宋体" panose="02010600030101010101" pitchFamily="2" charset="-122"/>
            </a:endParaRPr>
          </a:p>
        </p:txBody>
      </p:sp>
      <p:sp>
        <p:nvSpPr>
          <p:cNvPr id="5" name="TextBox 4"/>
          <p:cNvSpPr txBox="1"/>
          <p:nvPr/>
        </p:nvSpPr>
        <p:spPr>
          <a:xfrm>
            <a:off x="3765550" y="1162050"/>
            <a:ext cx="5149850" cy="16303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mn-lt"/>
                <a:ea typeface="+mn-ea"/>
                <a:cs typeface="+mn-cs"/>
              </a:rPr>
              <a:t>在运行程序时，需要指定参数</a:t>
            </a:r>
            <a:r>
              <a:rPr kumimoji="0" lang="en-US" altLang="zh-CN" sz="2000" b="1" i="0" u="none" strike="noStrike" kern="1200" cap="none" spc="0" normalizeH="0" baseline="0" noProof="0" dirty="0" err="1">
                <a:ln>
                  <a:noFill/>
                </a:ln>
                <a:solidFill>
                  <a:schemeClr val="dk1"/>
                </a:solidFill>
                <a:effectLst/>
                <a:uLnTx/>
                <a:uFillTx/>
                <a:latin typeface="+mn-lt"/>
                <a:ea typeface="+mn-ea"/>
                <a:cs typeface="+mn-cs"/>
              </a:rPr>
              <a:t>myTableName</a:t>
            </a:r>
            <a:r>
              <a:rPr kumimoji="0" lang="zh-CN" altLang="en-US" sz="2000" b="1" i="0" u="none" strike="noStrike" kern="1200" cap="none" spc="0" normalizeH="0" baseline="0" noProof="0" dirty="0">
                <a:ln>
                  <a:noFill/>
                </a:ln>
                <a:solidFill>
                  <a:schemeClr val="dk1"/>
                </a:solidFill>
                <a:effectLst/>
                <a:uLnTx/>
                <a:uFillTx/>
                <a:latin typeface="+mn-lt"/>
                <a:ea typeface="+mn-ea"/>
                <a:cs typeface="+mn-cs"/>
              </a:rPr>
              <a:t>为“</a:t>
            </a:r>
            <a:r>
              <a:rPr kumimoji="0" lang="en-US" altLang="zh-CN" sz="2000" b="1" i="0" u="none" strike="noStrike" kern="1200" cap="none" spc="0" normalizeH="0" baseline="0" noProof="0" dirty="0">
                <a:ln>
                  <a:noFill/>
                </a:ln>
                <a:solidFill>
                  <a:schemeClr val="dk1"/>
                </a:solidFill>
                <a:effectLst/>
                <a:uLnTx/>
                <a:uFillTx/>
                <a:latin typeface="+mn-lt"/>
                <a:ea typeface="+mn-ea"/>
                <a:cs typeface="+mn-cs"/>
              </a:rPr>
              <a:t>student</a:t>
            </a:r>
            <a:r>
              <a:rPr kumimoji="0" lang="zh-CN" altLang="en-US" sz="2000" b="1" i="0" u="none" strike="noStrike" kern="1200" cap="none" spc="0" normalizeH="0" baseline="0" noProof="0" dirty="0">
                <a:ln>
                  <a:noFill/>
                </a:ln>
                <a:solidFill>
                  <a:schemeClr val="dk1"/>
                </a:solidFill>
                <a:effectLst/>
                <a:uLnTx/>
                <a:uFillTx/>
                <a:latin typeface="+mn-lt"/>
                <a:ea typeface="+mn-ea"/>
                <a:cs typeface="+mn-cs"/>
              </a:rPr>
              <a:t>”，</a:t>
            </a:r>
            <a:r>
              <a:rPr kumimoji="0" lang="en-US" altLang="zh-CN" sz="2000" b="1" i="0" u="none" strike="noStrike" kern="1200" cap="none" spc="0" normalizeH="0" baseline="0" noProof="0" dirty="0" err="1">
                <a:ln>
                  <a:noFill/>
                </a:ln>
                <a:solidFill>
                  <a:schemeClr val="dk1"/>
                </a:solidFill>
                <a:effectLst/>
                <a:uLnTx/>
                <a:uFillTx/>
                <a:latin typeface="+mn-lt"/>
                <a:ea typeface="+mn-ea"/>
                <a:cs typeface="+mn-cs"/>
              </a:rPr>
              <a:t>colFamily</a:t>
            </a:r>
            <a:r>
              <a:rPr kumimoji="0" lang="zh-CN" altLang="en-US" sz="2000" b="1" i="0" u="none" strike="noStrike" kern="1200" cap="none" spc="0" normalizeH="0" baseline="0" noProof="0" dirty="0">
                <a:ln>
                  <a:noFill/>
                </a:ln>
                <a:solidFill>
                  <a:schemeClr val="dk1"/>
                </a:solidFill>
                <a:effectLst/>
                <a:uLnTx/>
                <a:uFillTx/>
                <a:latin typeface="+mn-lt"/>
                <a:ea typeface="+mn-ea"/>
                <a:cs typeface="+mn-cs"/>
              </a:rPr>
              <a:t>为“</a:t>
            </a:r>
            <a:r>
              <a:rPr kumimoji="0" lang="en-US" altLang="zh-CN" sz="2000" b="1" i="0" u="none" strike="noStrike" kern="1200" cap="none" spc="0" normalizeH="0" baseline="0" noProof="0" dirty="0">
                <a:ln>
                  <a:noFill/>
                </a:ln>
                <a:solidFill>
                  <a:schemeClr val="dk1"/>
                </a:solidFill>
                <a:effectLst/>
                <a:uLnTx/>
                <a:uFillTx/>
                <a:latin typeface="+mn-lt"/>
                <a:ea typeface="+mn-ea"/>
                <a:cs typeface="+mn-cs"/>
              </a:rPr>
              <a:t>{“score”}</a:t>
            </a:r>
            <a:r>
              <a:rPr kumimoji="0" lang="zh-CN" altLang="en-US" sz="2000" b="1" i="0" u="none" strike="noStrike" kern="1200" cap="none" spc="0" normalizeH="0" baseline="0" noProof="0" dirty="0">
                <a:ln>
                  <a:noFill/>
                </a:ln>
                <a:solidFill>
                  <a:schemeClr val="dk1"/>
                </a:solidFill>
                <a:effectLst/>
                <a:uLnTx/>
                <a:uFillTx/>
                <a:latin typeface="+mn-lt"/>
                <a:ea typeface="+mn-ea"/>
                <a:cs typeface="+mn-cs"/>
              </a:rPr>
              <a:t>”，程序的运行效果与如下</a:t>
            </a:r>
            <a:r>
              <a:rPr kumimoji="0" lang="en-US" altLang="zh-CN" sz="2000" b="1" i="0" u="none" strike="noStrike" kern="1200" cap="none" spc="0" normalizeH="0" baseline="0" noProof="0" dirty="0" err="1">
                <a:ln>
                  <a:noFill/>
                </a:ln>
                <a:solidFill>
                  <a:schemeClr val="dk1"/>
                </a:solidFill>
                <a:effectLst/>
                <a:uLnTx/>
                <a:uFillTx/>
                <a:latin typeface="+mn-lt"/>
                <a:ea typeface="+mn-ea"/>
                <a:cs typeface="+mn-cs"/>
              </a:rPr>
              <a:t>HBase</a:t>
            </a:r>
            <a:r>
              <a:rPr kumimoji="0" lang="en-US" altLang="zh-CN" sz="2000" b="1" i="0" u="none" strike="noStrike" kern="1200" cap="none" spc="0" normalizeH="0" baseline="0" noProof="0" dirty="0">
                <a:ln>
                  <a:noFill/>
                </a:ln>
                <a:solidFill>
                  <a:schemeClr val="dk1"/>
                </a:solidFill>
                <a:effectLst/>
                <a:uLnTx/>
                <a:uFillTx/>
                <a:latin typeface="+mn-lt"/>
                <a:ea typeface="+mn-ea"/>
                <a:cs typeface="+mn-cs"/>
              </a:rPr>
              <a:t>  Shell</a:t>
            </a:r>
            <a:r>
              <a:rPr kumimoji="0" lang="zh-CN" altLang="en-US" sz="2000" b="1" i="0" u="none" strike="noStrike" kern="1200" cap="none" spc="0" normalizeH="0" baseline="0" noProof="0" dirty="0">
                <a:ln>
                  <a:noFill/>
                </a:ln>
                <a:solidFill>
                  <a:schemeClr val="dk1"/>
                </a:solidFill>
                <a:effectLst/>
                <a:uLnTx/>
                <a:uFillTx/>
                <a:latin typeface="+mn-lt"/>
                <a:ea typeface="+mn-ea"/>
                <a:cs typeface="+mn-cs"/>
              </a:rPr>
              <a:t>命令等效：</a:t>
            </a:r>
            <a:endParaRPr kumimoji="0" lang="en-US" altLang="zh-CN" sz="20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dk1"/>
                </a:solidFill>
                <a:effectLst/>
                <a:uLnTx/>
                <a:uFillTx/>
                <a:latin typeface="+mn-lt"/>
                <a:ea typeface="+mn-ea"/>
                <a:cs typeface="+mn-cs"/>
              </a:rPr>
              <a:t>create ‘student’, ‘score’</a:t>
            </a:r>
            <a:endParaRPr kumimoji="0" lang="zh-CN" altLang="en-US" sz="20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graphicFrame>
        <p:nvGraphicFramePr>
          <p:cNvPr id="4" name="表格 3"/>
          <p:cNvGraphicFramePr>
            <a:graphicFrameLocks noGrp="1"/>
          </p:cNvGraphicFramePr>
          <p:nvPr/>
        </p:nvGraphicFramePr>
        <p:xfrm>
          <a:off x="814388" y="3973513"/>
          <a:ext cx="7473950" cy="1463675"/>
        </p:xfrm>
        <a:graphic>
          <a:graphicData uri="http://schemas.openxmlformats.org/drawingml/2006/table">
            <a:tbl>
              <a:tblPr/>
              <a:tblGrid>
                <a:gridCol w="2725420"/>
                <a:gridCol w="1683385"/>
                <a:gridCol w="1547495"/>
                <a:gridCol w="1517015"/>
              </a:tblGrid>
              <a:tr h="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name</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score</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0">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English</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Math</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Computer</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zhangsan</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69</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86</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77</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lisi</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55</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88</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2970" name="Rectangle 1"/>
          <p:cNvSpPr/>
          <p:nvPr/>
        </p:nvSpPr>
        <p:spPr>
          <a:xfrm>
            <a:off x="228600" y="1110615"/>
            <a:ext cx="8661400" cy="2030095"/>
          </a:xfrm>
          <a:prstGeom prst="rect">
            <a:avLst/>
          </a:prstGeom>
          <a:noFill/>
          <a:ln w="9525">
            <a:noFill/>
          </a:ln>
        </p:spPr>
        <p:txBody>
          <a:bodyPr wrap="square" anchor="ctr">
            <a:spAutoFit/>
          </a:bodyPr>
          <a:p>
            <a:pPr algn="just" eaLnBrk="0" fontAlgn="base" hangingPunct="0">
              <a:lnSpc>
                <a:spcPct val="150000"/>
              </a:lnSpc>
            </a:pPr>
            <a:r>
              <a:rPr lang="zh-CN" altLang="zh-CN" sz="2800" b="1" strike="noStrike" noProof="1" dirty="0">
                <a:solidFill>
                  <a:srgbClr val="FF0000"/>
                </a:solidFill>
                <a:latin typeface="微软雅黑" panose="020B0503020204020204" charset="-122"/>
                <a:ea typeface="微软雅黑" panose="020B0503020204020204" charset="-122"/>
                <a:cs typeface="+mn-cs"/>
              </a:rPr>
              <a:t>②</a:t>
            </a:r>
            <a:r>
              <a:rPr lang="zh-CN" altLang="en-US" sz="2800" b="1" strike="noStrike" noProof="1" dirty="0">
                <a:solidFill>
                  <a:srgbClr val="FF0000"/>
                </a:solidFill>
                <a:latin typeface="微软雅黑" panose="020B0503020204020204" charset="-122"/>
                <a:ea typeface="微软雅黑" panose="020B0503020204020204" charset="-122"/>
                <a:cs typeface="+mn-cs"/>
              </a:rPr>
              <a:t>添加数据</a:t>
            </a:r>
            <a:endParaRPr lang="zh-CN" altLang="en-US" sz="2800" b="1" strike="noStrike" noProof="1" dirty="0">
              <a:solidFill>
                <a:srgbClr val="FF0000"/>
              </a:solidFill>
              <a:latin typeface="微软雅黑" panose="020B0503020204020204" charset="-122"/>
              <a:ea typeface="微软雅黑" panose="020B0503020204020204" charset="-122"/>
            </a:endParaRPr>
          </a:p>
          <a:p>
            <a:pPr indent="711200" algn="just" eaLnBrk="0" fontAlgn="base" hangingPunct="0">
              <a:lnSpc>
                <a:spcPct val="150000"/>
              </a:lnSpc>
            </a:pPr>
            <a:r>
              <a:rPr lang="zh-CN" altLang="en-US" sz="2800" b="1" strike="noStrike" noProof="1" dirty="0">
                <a:latin typeface="Times New Roman" panose="02020603050405020304" pitchFamily="18" charset="0"/>
                <a:ea typeface="宋体" panose="02010600030101010101" pitchFamily="2" charset="-122"/>
                <a:cs typeface="+mn-cs"/>
              </a:rPr>
              <a:t>现在向表</a:t>
            </a:r>
            <a:r>
              <a:rPr lang="en-US" altLang="zh-CN" sz="2800" b="1" strike="noStrike" noProof="1" dirty="0">
                <a:latin typeface="Times New Roman" panose="02020603050405020304" pitchFamily="18" charset="0"/>
                <a:ea typeface="宋体" panose="02010600030101010101" pitchFamily="2" charset="-122"/>
                <a:cs typeface="+mn-cs"/>
              </a:rPr>
              <a:t>student</a:t>
            </a:r>
            <a:r>
              <a:rPr lang="zh-CN" altLang="en-US" sz="2800" b="1" strike="noStrike" noProof="1" dirty="0">
                <a:latin typeface="Times New Roman" panose="02020603050405020304" pitchFamily="18" charset="0"/>
                <a:ea typeface="宋体" panose="02010600030101010101" pitchFamily="2" charset="-122"/>
                <a:cs typeface="+mn-cs"/>
              </a:rPr>
              <a:t>中添加如表</a:t>
            </a:r>
            <a:r>
              <a:rPr lang="en-US" altLang="zh-CN" sz="2800" b="1" strike="noStrike" noProof="1" dirty="0">
                <a:latin typeface="Times New Roman" panose="02020603050405020304" pitchFamily="18" charset="0"/>
                <a:ea typeface="宋体" panose="02010600030101010101" pitchFamily="2" charset="-122"/>
                <a:cs typeface="+mn-cs"/>
              </a:rPr>
              <a:t>4-19</a:t>
            </a:r>
            <a:r>
              <a:rPr lang="zh-CN" altLang="en-US" sz="2800" b="1" strike="noStrike" noProof="1" dirty="0">
                <a:latin typeface="Times New Roman" panose="02020603050405020304" pitchFamily="18" charset="0"/>
                <a:ea typeface="宋体" panose="02010600030101010101" pitchFamily="2" charset="-122"/>
                <a:cs typeface="+mn-cs"/>
              </a:rPr>
              <a:t>所示的数据。表</a:t>
            </a:r>
            <a:r>
              <a:rPr lang="en-US" altLang="zh-CN" sz="2800" b="1" strike="noStrike" noProof="1" dirty="0">
                <a:latin typeface="Times New Roman" panose="02020603050405020304" pitchFamily="18" charset="0"/>
                <a:ea typeface="宋体" panose="02010600030101010101" pitchFamily="2" charset="-122"/>
                <a:cs typeface="+mn-cs"/>
              </a:rPr>
              <a:t>4-19 </a:t>
            </a:r>
            <a:r>
              <a:rPr lang="zh-CN" altLang="en-US" sz="2800" b="1" strike="noStrike" noProof="1" dirty="0">
                <a:latin typeface="Times New Roman" panose="02020603050405020304" pitchFamily="18" charset="0"/>
                <a:ea typeface="宋体" panose="02010600030101010101" pitchFamily="2" charset="-122"/>
                <a:cs typeface="+mn-cs"/>
              </a:rPr>
              <a:t>需要添加的数据：</a:t>
            </a:r>
            <a:endParaRPr lang="zh-CN" altLang="en-US" sz="2800" b="1" strike="noStrike" noProof="1" dirty="0">
              <a:latin typeface="Arial" panose="020B0604020202020204" pitchFamily="34" charset="0"/>
              <a:ea typeface="宋体" panose="02010600030101010101" pitchFamily="2" charset="-122"/>
            </a:endParaRPr>
          </a:p>
        </p:txBody>
      </p:sp>
      <p:sp>
        <p:nvSpPr>
          <p:cNvPr id="106523" name="矩形 5"/>
          <p:cNvSpPr/>
          <p:nvPr/>
        </p:nvSpPr>
        <p:spPr>
          <a:xfrm>
            <a:off x="2436813" y="3424238"/>
            <a:ext cx="3325812" cy="460375"/>
          </a:xfrm>
          <a:prstGeom prst="rect">
            <a:avLst/>
          </a:prstGeom>
          <a:noFill/>
          <a:ln w="9525">
            <a:noFill/>
          </a:ln>
        </p:spPr>
        <p:txBody>
          <a:bodyPr wrap="none" anchor="t" anchorCtr="0">
            <a:spAutoFit/>
          </a:bodyPr>
          <a:p>
            <a:pPr algn="ctr"/>
            <a:r>
              <a:rPr lang="zh-CN" altLang="zh-CN" sz="2400" b="1" dirty="0">
                <a:latin typeface="Arial" panose="020B0604020202020204" pitchFamily="34" charset="0"/>
                <a:ea typeface="宋体" panose="02010600030101010101" pitchFamily="2" charset="-122"/>
              </a:rPr>
              <a:t>表</a:t>
            </a:r>
            <a:r>
              <a:rPr lang="en-US" altLang="zh-CN" sz="2400" b="1" dirty="0">
                <a:latin typeface="Arial" panose="020B0604020202020204" pitchFamily="34" charset="0"/>
                <a:ea typeface="宋体" panose="02010600030101010101" pitchFamily="2" charset="-122"/>
              </a:rPr>
              <a:t>4-19 </a:t>
            </a:r>
            <a:r>
              <a:rPr lang="zh-CN" altLang="zh-CN" sz="2400" b="1" dirty="0">
                <a:latin typeface="Arial" panose="020B0604020202020204" pitchFamily="34" charset="0"/>
                <a:ea typeface="宋体" panose="02010600030101010101" pitchFamily="2" charset="-122"/>
              </a:rPr>
              <a:t>需要添加的数据</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107522" name="Rectangle 1"/>
          <p:cNvSpPr/>
          <p:nvPr/>
        </p:nvSpPr>
        <p:spPr>
          <a:xfrm>
            <a:off x="307975" y="1265238"/>
            <a:ext cx="8305800" cy="5076825"/>
          </a:xfrm>
          <a:prstGeom prst="rect">
            <a:avLst/>
          </a:prstGeom>
          <a:noFill/>
          <a:ln w="9525">
            <a:noFill/>
          </a:ln>
        </p:spPr>
        <p:txBody>
          <a:bodyPr anchor="ctr" anchorCtr="0">
            <a:spAutoFit/>
          </a:bodyPr>
          <a:p>
            <a:pPr indent="285750" eaLnBrk="0" hangingPunct="0"/>
            <a:r>
              <a:rPr lang="en-US" altLang="zh-CN" b="1" dirty="0">
                <a:solidFill>
                  <a:srgbClr val="0F0FF5"/>
                </a:solidFill>
                <a:latin typeface="Times New Roman" panose="02020603050405020304" pitchFamily="18" charset="0"/>
                <a:ea typeface="宋体" panose="02010600030101010101" pitchFamily="2" charset="-122"/>
              </a:rPr>
              <a:t>/*</a:t>
            </a:r>
            <a:r>
              <a:rPr lang="zh-CN" altLang="en-US" b="1" dirty="0">
                <a:solidFill>
                  <a:srgbClr val="0F0FF5"/>
                </a:solidFill>
                <a:latin typeface="Times New Roman" panose="02020603050405020304" pitchFamily="18" charset="0"/>
                <a:ea typeface="宋体" panose="02010600030101010101" pitchFamily="2" charset="-122"/>
              </a:rPr>
              <a:t>添加数据*</a:t>
            </a:r>
            <a:r>
              <a:rPr lang="en-US" altLang="zh-CN" b="1" dirty="0">
                <a:solidFill>
                  <a:srgbClr val="0F0FF5"/>
                </a:solidFill>
                <a:latin typeface="Times New Roman" panose="02020603050405020304" pitchFamily="18" charset="0"/>
                <a:ea typeface="宋体" panose="02010600030101010101" pitchFamily="2" charset="-122"/>
              </a:rPr>
              <a:t>/</a:t>
            </a:r>
            <a:endParaRPr lang="en-US" altLang="zh-CN" b="1" dirty="0">
              <a:solidFill>
                <a:srgbClr val="0F0FF5"/>
              </a:solidFill>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	 * @param tableName </a:t>
            </a:r>
            <a:r>
              <a:rPr lang="zh-CN" altLang="en-US" b="1" dirty="0">
                <a:latin typeface="Times New Roman" panose="02020603050405020304" pitchFamily="18" charset="0"/>
                <a:ea typeface="宋体" panose="02010600030101010101" pitchFamily="2" charset="-122"/>
              </a:rPr>
              <a:t>表名</a:t>
            </a:r>
            <a:endParaRPr lang="zh-CN" altLang="en-US" b="1" dirty="0">
              <a:latin typeface="Times New Roman" panose="02020603050405020304" pitchFamily="18" charset="0"/>
              <a:ea typeface="宋体" panose="02010600030101010101" pitchFamily="2" charset="-122"/>
            </a:endParaRPr>
          </a:p>
          <a:p>
            <a:pPr indent="285750" eaLnBrk="0" hangingPunct="0"/>
            <a:r>
              <a:rPr lang="zh-CN" altLang="en-US" b="1" dirty="0">
                <a:latin typeface="Times New Roman" panose="02020603050405020304" pitchFamily="18" charset="0"/>
                <a:ea typeface="宋体" panose="02010600030101010101" pitchFamily="2" charset="-122"/>
              </a:rPr>
              <a:t>	 * </a:t>
            </a:r>
            <a:r>
              <a:rPr lang="en-US" altLang="zh-CN" b="1" dirty="0">
                <a:latin typeface="Times New Roman" panose="02020603050405020304" pitchFamily="18" charset="0"/>
                <a:ea typeface="宋体" panose="02010600030101010101" pitchFamily="2" charset="-122"/>
              </a:rPr>
              <a:t>@param rowKey </a:t>
            </a:r>
            <a:r>
              <a:rPr lang="zh-CN" altLang="en-US" b="1" dirty="0">
                <a:latin typeface="Times New Roman" panose="02020603050405020304" pitchFamily="18" charset="0"/>
                <a:ea typeface="宋体" panose="02010600030101010101" pitchFamily="2" charset="-122"/>
              </a:rPr>
              <a:t>行键</a:t>
            </a:r>
            <a:endParaRPr lang="zh-CN" altLang="en-US" b="1" dirty="0">
              <a:latin typeface="Times New Roman" panose="02020603050405020304" pitchFamily="18" charset="0"/>
              <a:ea typeface="宋体" panose="02010600030101010101" pitchFamily="2" charset="-122"/>
            </a:endParaRPr>
          </a:p>
          <a:p>
            <a:pPr indent="285750" eaLnBrk="0" hangingPunct="0"/>
            <a:r>
              <a:rPr lang="zh-CN" altLang="en-US" b="1" dirty="0">
                <a:latin typeface="Times New Roman" panose="02020603050405020304" pitchFamily="18" charset="0"/>
                <a:ea typeface="宋体" panose="02010600030101010101" pitchFamily="2" charset="-122"/>
              </a:rPr>
              <a:t>	 * </a:t>
            </a:r>
            <a:r>
              <a:rPr lang="en-US" altLang="zh-CN" b="1" dirty="0">
                <a:latin typeface="Times New Roman" panose="02020603050405020304" pitchFamily="18" charset="0"/>
                <a:ea typeface="宋体" panose="02010600030101010101" pitchFamily="2" charset="-122"/>
              </a:rPr>
              <a:t>@param colFamily </a:t>
            </a:r>
            <a:r>
              <a:rPr lang="zh-CN" altLang="en-US" b="1" dirty="0">
                <a:latin typeface="Times New Roman" panose="02020603050405020304" pitchFamily="18" charset="0"/>
                <a:ea typeface="宋体" panose="02010600030101010101" pitchFamily="2" charset="-122"/>
              </a:rPr>
              <a:t>列族</a:t>
            </a:r>
            <a:endParaRPr lang="zh-CN" altLang="en-US" b="1" dirty="0">
              <a:latin typeface="Times New Roman" panose="02020603050405020304" pitchFamily="18" charset="0"/>
              <a:ea typeface="宋体" panose="02010600030101010101" pitchFamily="2" charset="-122"/>
            </a:endParaRPr>
          </a:p>
          <a:p>
            <a:pPr indent="285750" eaLnBrk="0" hangingPunct="0"/>
            <a:r>
              <a:rPr lang="zh-CN" altLang="en-US" b="1" dirty="0">
                <a:latin typeface="Times New Roman" panose="02020603050405020304" pitchFamily="18" charset="0"/>
                <a:ea typeface="宋体" panose="02010600030101010101" pitchFamily="2" charset="-122"/>
              </a:rPr>
              <a:t>	 * </a:t>
            </a:r>
            <a:r>
              <a:rPr lang="en-US" altLang="zh-CN" b="1" dirty="0">
                <a:latin typeface="Times New Roman" panose="02020603050405020304" pitchFamily="18" charset="0"/>
                <a:ea typeface="宋体" panose="02010600030101010101" pitchFamily="2" charset="-122"/>
              </a:rPr>
              <a:t>@param col </a:t>
            </a:r>
            <a:r>
              <a:rPr lang="zh-CN" altLang="en-US" b="1" dirty="0">
                <a:latin typeface="Times New Roman" panose="02020603050405020304" pitchFamily="18" charset="0"/>
                <a:ea typeface="宋体" panose="02010600030101010101" pitchFamily="2" charset="-122"/>
              </a:rPr>
              <a:t>列限定符</a:t>
            </a:r>
            <a:endParaRPr lang="zh-CN" altLang="en-US" b="1" dirty="0">
              <a:latin typeface="Times New Roman" panose="02020603050405020304" pitchFamily="18" charset="0"/>
              <a:ea typeface="宋体" panose="02010600030101010101" pitchFamily="2" charset="-122"/>
            </a:endParaRPr>
          </a:p>
          <a:p>
            <a:pPr indent="285750" eaLnBrk="0" hangingPunct="0"/>
            <a:r>
              <a:rPr lang="zh-CN" altLang="en-US" b="1" dirty="0">
                <a:latin typeface="Times New Roman" panose="02020603050405020304" pitchFamily="18" charset="0"/>
                <a:ea typeface="宋体" panose="02010600030101010101" pitchFamily="2" charset="-122"/>
              </a:rPr>
              <a:t>	 * </a:t>
            </a:r>
            <a:r>
              <a:rPr lang="en-US" altLang="zh-CN" b="1" dirty="0">
                <a:latin typeface="Times New Roman" panose="02020603050405020304" pitchFamily="18" charset="0"/>
                <a:ea typeface="宋体" panose="02010600030101010101" pitchFamily="2" charset="-122"/>
              </a:rPr>
              <a:t>@param val </a:t>
            </a:r>
            <a:r>
              <a:rPr lang="zh-CN" altLang="en-US" b="1" dirty="0">
                <a:latin typeface="Times New Roman" panose="02020603050405020304" pitchFamily="18" charset="0"/>
                <a:ea typeface="宋体" panose="02010600030101010101" pitchFamily="2" charset="-122"/>
              </a:rPr>
              <a:t>数据</a:t>
            </a:r>
            <a:endParaRPr lang="zh-CN" altLang="en-US" b="1" dirty="0">
              <a:latin typeface="Times New Roman" panose="02020603050405020304" pitchFamily="18" charset="0"/>
              <a:ea typeface="宋体" panose="02010600030101010101" pitchFamily="2" charset="-122"/>
            </a:endParaRPr>
          </a:p>
          <a:p>
            <a:pPr indent="285750" eaLnBrk="0" hangingPunct="0"/>
            <a:r>
              <a:rPr lang="zh-CN" altLang="en-US" b="1" dirty="0">
                <a:latin typeface="Times New Roman" panose="02020603050405020304" pitchFamily="18" charset="0"/>
                <a:ea typeface="宋体" panose="02010600030101010101" pitchFamily="2" charset="-122"/>
              </a:rPr>
              <a:t>	 * </a:t>
            </a:r>
            <a:r>
              <a:rPr lang="en-US" altLang="zh-CN" b="1" dirty="0">
                <a:latin typeface="Times New Roman" panose="02020603050405020304" pitchFamily="18" charset="0"/>
                <a:ea typeface="宋体" panose="02010600030101010101" pitchFamily="2" charset="-122"/>
              </a:rPr>
              <a:t>@throws Exception</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    public static void insertData(String tableName, String rowKey, String colFamily, String col, String val) throws IOException {        </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        Table table = connection.getTable(TableName.valueOf(tableName));</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        Put put = new Put(Bytes.toBytes(rowkey));</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        put.addColumn(Bytes.toBytes(colFamily), Bytes.toBytes(col), Bytes.toBytes(val));</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        table.put(put);</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        table.close();</a:t>
            </a:r>
            <a:endParaRPr lang="en-US" altLang="zh-CN" b="1" dirty="0">
              <a:latin typeface="Times New Roman" panose="02020603050405020304" pitchFamily="18" charset="0"/>
              <a:ea typeface="宋体" panose="02010600030101010101" pitchFamily="2" charset="-122"/>
            </a:endParaRPr>
          </a:p>
          <a:p>
            <a:pPr indent="285750" eaLnBrk="0" hangingPunct="0"/>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108546" name="TextBox 2"/>
          <p:cNvSpPr txBox="1"/>
          <p:nvPr/>
        </p:nvSpPr>
        <p:spPr>
          <a:xfrm>
            <a:off x="230188" y="1130300"/>
            <a:ext cx="8691562" cy="2159000"/>
          </a:xfrm>
          <a:prstGeom prst="rect">
            <a:avLst/>
          </a:prstGeom>
          <a:noFill/>
          <a:ln w="9525">
            <a:noFill/>
          </a:ln>
        </p:spPr>
        <p:txBody>
          <a:bodyPr wrap="square" anchor="t" anchorCtr="0">
            <a:spAutoFit/>
          </a:bodyPr>
          <a:p>
            <a:pPr algn="just">
              <a:lnSpc>
                <a:spcPct val="120000"/>
              </a:lnSpc>
            </a:pPr>
            <a:r>
              <a:rPr lang="zh-CN" altLang="en-US" sz="2800" b="1" dirty="0">
                <a:latin typeface="Arial" panose="020B0604020202020204" pitchFamily="34" charset="0"/>
                <a:ea typeface="宋体" panose="02010600030101010101" pitchFamily="2" charset="-122"/>
              </a:rPr>
              <a:t>　　添加数据时，需要分别设置参数</a:t>
            </a:r>
            <a:r>
              <a:rPr lang="en-US" altLang="zh-CN" sz="2800" b="1" dirty="0">
                <a:latin typeface="Arial" panose="020B0604020202020204" pitchFamily="34" charset="0"/>
                <a:ea typeface="宋体" panose="02010600030101010101" pitchFamily="2" charset="-122"/>
              </a:rPr>
              <a:t>myTableName</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rowkey</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colFamily</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col</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val</a:t>
            </a:r>
            <a:r>
              <a:rPr lang="zh-CN" altLang="en-US" sz="2800" b="1" dirty="0">
                <a:latin typeface="Arial" panose="020B0604020202020204" pitchFamily="34" charset="0"/>
                <a:ea typeface="宋体" panose="02010600030101010101" pitchFamily="2" charset="-122"/>
              </a:rPr>
              <a:t>的值，然后运行上述代码。</a:t>
            </a:r>
            <a:r>
              <a:rPr lang="zh-CN" altLang="zh-CN" sz="2800" b="1" dirty="0">
                <a:latin typeface="Arial" panose="020B0604020202020204" pitchFamily="34" charset="0"/>
                <a:ea typeface="宋体" panose="02010600030101010101" pitchFamily="2" charset="-122"/>
              </a:rPr>
              <a:t>例如添加表</a:t>
            </a:r>
            <a:r>
              <a:rPr lang="en-US" altLang="zh-CN" sz="2800" b="1" dirty="0">
                <a:latin typeface="Arial" panose="020B0604020202020204" pitchFamily="34" charset="0"/>
                <a:ea typeface="宋体" panose="02010600030101010101" pitchFamily="2" charset="-122"/>
              </a:rPr>
              <a:t>4-19</a:t>
            </a:r>
            <a:r>
              <a:rPr lang="zh-CN" altLang="zh-CN" sz="2800" b="1" dirty="0">
                <a:latin typeface="Arial" panose="020B0604020202020204" pitchFamily="34" charset="0"/>
                <a:ea typeface="宋体" panose="02010600030101010101" pitchFamily="2" charset="-122"/>
              </a:rPr>
              <a:t>第一行数据时，为</a:t>
            </a:r>
            <a:r>
              <a:rPr lang="en-US" altLang="zh-CN" sz="2800" b="1" dirty="0">
                <a:latin typeface="Arial" panose="020B0604020202020204" pitchFamily="34" charset="0"/>
                <a:ea typeface="宋体" panose="02010600030101010101" pitchFamily="2" charset="-122"/>
              </a:rPr>
              <a:t>insertData()</a:t>
            </a:r>
            <a:r>
              <a:rPr lang="zh-CN" altLang="zh-CN" sz="2800" b="1" dirty="0">
                <a:latin typeface="Arial" panose="020B0604020202020204" pitchFamily="34" charset="0"/>
                <a:ea typeface="宋体" panose="02010600030101010101" pitchFamily="2" charset="-122"/>
              </a:rPr>
              <a:t>方法指定相应参数，并运行如下</a:t>
            </a:r>
            <a:r>
              <a:rPr lang="en-US" altLang="zh-CN" sz="2800" b="1" dirty="0">
                <a:latin typeface="Arial" panose="020B0604020202020204" pitchFamily="34" charset="0"/>
                <a:ea typeface="宋体" panose="02010600030101010101" pitchFamily="2" charset="-122"/>
              </a:rPr>
              <a:t>3</a:t>
            </a:r>
            <a:r>
              <a:rPr lang="zh-CN" altLang="zh-CN" sz="2800" b="1" dirty="0">
                <a:latin typeface="Arial" panose="020B0604020202020204" pitchFamily="34" charset="0"/>
                <a:ea typeface="宋体" panose="02010600030101010101" pitchFamily="2" charset="-122"/>
              </a:rPr>
              <a:t>行代码： </a:t>
            </a:r>
            <a:endParaRPr lang="zh-CN" altLang="en-US" sz="2800" b="1" dirty="0">
              <a:latin typeface="Arial" panose="020B0604020202020204" pitchFamily="34" charset="0"/>
              <a:ea typeface="宋体" panose="02010600030101010101" pitchFamily="2" charset="-122"/>
            </a:endParaRPr>
          </a:p>
        </p:txBody>
      </p:sp>
      <p:sp>
        <p:nvSpPr>
          <p:cNvPr id="108547" name="Rectangle 1"/>
          <p:cNvSpPr/>
          <p:nvPr/>
        </p:nvSpPr>
        <p:spPr>
          <a:xfrm>
            <a:off x="304800" y="3267075"/>
            <a:ext cx="8693150" cy="1420813"/>
          </a:xfrm>
          <a:prstGeom prst="rect">
            <a:avLst/>
          </a:prstGeom>
          <a:noFill/>
          <a:ln w="9525">
            <a:noFill/>
          </a:ln>
        </p:spPr>
        <p:txBody>
          <a:bodyPr wrap="square" anchor="ctr" anchorCtr="0">
            <a:spAutoFit/>
          </a:bodyPr>
          <a:p>
            <a:pPr algn="just" eaLnBrk="0" hangingPunct="0">
              <a:lnSpc>
                <a:spcPct val="120000"/>
              </a:lnSpc>
            </a:pPr>
            <a:r>
              <a:rPr lang="en-US" altLang="zh-CN" sz="2400" b="1" dirty="0">
                <a:latin typeface="Times New Roman" panose="02020603050405020304" pitchFamily="18" charset="0"/>
                <a:ea typeface="宋体" panose="02010600030101010101" pitchFamily="2" charset="-122"/>
              </a:rPr>
              <a:t>insertData("student","zhangsan","score","English","69");</a:t>
            </a:r>
            <a:endParaRPr lang="en-US" altLang="zh-CN" sz="2400" b="1" dirty="0">
              <a:latin typeface="Times New Roman" panose="02020603050405020304" pitchFamily="18" charset="0"/>
              <a:ea typeface="宋体" panose="02010600030101010101" pitchFamily="2" charset="-122"/>
            </a:endParaRPr>
          </a:p>
          <a:p>
            <a:pPr algn="just" eaLnBrk="0" hangingPunct="0">
              <a:lnSpc>
                <a:spcPct val="120000"/>
              </a:lnSpc>
            </a:pPr>
            <a:r>
              <a:rPr lang="en-US" altLang="zh-CN" sz="2400" b="1" dirty="0">
                <a:latin typeface="Times New Roman" panose="02020603050405020304" pitchFamily="18" charset="0"/>
                <a:ea typeface="宋体" panose="02010600030101010101" pitchFamily="2" charset="-122"/>
              </a:rPr>
              <a:t>insertData("student","zhangsan","score","Math","86");</a:t>
            </a:r>
            <a:endParaRPr lang="en-US" altLang="zh-CN" sz="2400" b="1" dirty="0">
              <a:latin typeface="Times New Roman" panose="02020603050405020304" pitchFamily="18" charset="0"/>
              <a:ea typeface="宋体" panose="02010600030101010101" pitchFamily="2" charset="-122"/>
            </a:endParaRPr>
          </a:p>
          <a:p>
            <a:pPr algn="just" eaLnBrk="0" hangingPunct="0">
              <a:lnSpc>
                <a:spcPct val="120000"/>
              </a:lnSpc>
            </a:pPr>
            <a:r>
              <a:rPr lang="en-US" altLang="zh-CN" sz="2400" b="1" dirty="0">
                <a:latin typeface="Times New Roman" panose="02020603050405020304" pitchFamily="18" charset="0"/>
                <a:ea typeface="宋体" panose="02010600030101010101" pitchFamily="2" charset="-122"/>
              </a:rPr>
              <a:t>insertData("student","zhangsan","score","Computer","77");</a:t>
            </a:r>
            <a:endParaRPr lang="en-US" altLang="zh-CN" sz="2400" b="1" dirty="0">
              <a:latin typeface="Times New Roman" panose="02020603050405020304" pitchFamily="18" charset="0"/>
              <a:ea typeface="Times New Roman" panose="02020603050405020304" pitchFamily="18" charset="0"/>
            </a:endParaRPr>
          </a:p>
        </p:txBody>
      </p:sp>
      <p:sp>
        <p:nvSpPr>
          <p:cNvPr id="108548" name="矩形 4"/>
          <p:cNvSpPr/>
          <p:nvPr/>
        </p:nvSpPr>
        <p:spPr>
          <a:xfrm>
            <a:off x="230188" y="4724400"/>
            <a:ext cx="8691562" cy="522288"/>
          </a:xfrm>
          <a:prstGeom prst="rect">
            <a:avLst/>
          </a:prstGeom>
          <a:noFill/>
          <a:ln w="9525">
            <a:noFill/>
          </a:ln>
        </p:spPr>
        <p:txBody>
          <a:bodyPr wrap="square" anchor="t" anchorCtr="0">
            <a:spAutoFit/>
          </a:bodyPr>
          <a:p>
            <a:pPr algn="just"/>
            <a:r>
              <a:rPr lang="zh-CN" altLang="zh-CN" sz="2800" b="1" dirty="0">
                <a:latin typeface="Arial" panose="020B0604020202020204" pitchFamily="34" charset="0"/>
                <a:ea typeface="宋体" panose="02010600030101010101" pitchFamily="2" charset="-122"/>
              </a:rPr>
              <a:t>　　上述代码与如下</a:t>
            </a:r>
            <a:r>
              <a:rPr lang="en-US" altLang="zh-CN" sz="2800" b="1" dirty="0">
                <a:latin typeface="Arial" panose="020B0604020202020204" pitchFamily="34" charset="0"/>
                <a:ea typeface="宋体" panose="02010600030101010101" pitchFamily="2" charset="-122"/>
              </a:rPr>
              <a:t>HBase Shell</a:t>
            </a:r>
            <a:r>
              <a:rPr lang="zh-CN" altLang="zh-CN" sz="2800" b="1" dirty="0">
                <a:latin typeface="Arial" panose="020B0604020202020204" pitchFamily="34" charset="0"/>
                <a:ea typeface="宋体" panose="02010600030101010101" pitchFamily="2" charset="-122"/>
              </a:rPr>
              <a:t>命令等效：</a:t>
            </a:r>
            <a:endParaRPr lang="zh-CN" altLang="en-US" sz="2800" b="1" dirty="0">
              <a:latin typeface="Arial" panose="020B0604020202020204" pitchFamily="34" charset="0"/>
              <a:ea typeface="宋体" panose="02010600030101010101" pitchFamily="2" charset="-122"/>
            </a:endParaRPr>
          </a:p>
        </p:txBody>
      </p:sp>
      <p:sp>
        <p:nvSpPr>
          <p:cNvPr id="108549" name="Rectangle 2"/>
          <p:cNvSpPr/>
          <p:nvPr/>
        </p:nvSpPr>
        <p:spPr>
          <a:xfrm>
            <a:off x="381000" y="5205413"/>
            <a:ext cx="8540750" cy="1308100"/>
          </a:xfrm>
          <a:prstGeom prst="rect">
            <a:avLst/>
          </a:prstGeom>
          <a:noFill/>
          <a:ln w="9525">
            <a:noFill/>
          </a:ln>
        </p:spPr>
        <p:txBody>
          <a:bodyPr wrap="square" anchor="ctr" anchorCtr="0">
            <a:spAutoFit/>
          </a:bodyPr>
          <a:p>
            <a:pPr eaLnBrk="0" hangingPunct="0">
              <a:lnSpc>
                <a:spcPct val="110000"/>
              </a:lnSpc>
            </a:pPr>
            <a:r>
              <a:rPr lang="en-US" altLang="zh-CN" sz="2400" b="1" dirty="0">
                <a:latin typeface="Times New Roman" panose="02020603050405020304" pitchFamily="18" charset="0"/>
                <a:ea typeface="宋体" panose="02010600030101010101" pitchFamily="2" charset="-122"/>
              </a:rPr>
              <a:t>put 'student',’zhangsan’,’score:English’,’69’</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eaLnBrk="0" hangingPunct="0">
              <a:lnSpc>
                <a:spcPct val="110000"/>
              </a:lnSpc>
            </a:pPr>
            <a:r>
              <a:rPr lang="en-US" altLang="zh-CN" sz="2400" b="1" dirty="0">
                <a:latin typeface="Times New Roman" panose="02020603050405020304" pitchFamily="18" charset="0"/>
                <a:ea typeface="宋体" panose="02010600030101010101" pitchFamily="2" charset="-122"/>
              </a:rPr>
              <a:t>put 'student',’zhangsan’,’score:Math’,’86’</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eaLnBrk="0" hangingPunct="0">
              <a:lnSpc>
                <a:spcPct val="110000"/>
              </a:lnSpc>
            </a:pPr>
            <a:r>
              <a:rPr lang="en-US" altLang="zh-CN" sz="2400" b="1" dirty="0">
                <a:latin typeface="Times New Roman" panose="02020603050405020304" pitchFamily="18" charset="0"/>
                <a:ea typeface="宋体" panose="02010600030101010101" pitchFamily="2" charset="-122"/>
              </a:rPr>
              <a:t>put 'student',’zhangsan’,’score:Computer’,’77’</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109570" name="Rectangle 1"/>
          <p:cNvSpPr/>
          <p:nvPr/>
        </p:nvSpPr>
        <p:spPr>
          <a:xfrm>
            <a:off x="153988" y="1141572"/>
            <a:ext cx="8761412" cy="521970"/>
          </a:xfrm>
          <a:prstGeom prst="rect">
            <a:avLst/>
          </a:prstGeom>
          <a:noFill/>
          <a:ln w="9525">
            <a:noFill/>
          </a:ln>
        </p:spPr>
        <p:txBody>
          <a:bodyPr wrap="square" anchor="ctr" anchorCtr="0">
            <a:spAutoFit/>
          </a:bodyPr>
          <a:p>
            <a:pPr algn="just" eaLnBrk="0" hangingPunct="0"/>
            <a:r>
              <a:rPr lang="zh-CN" altLang="zh-CN" sz="2800" b="1" dirty="0">
                <a:solidFill>
                  <a:srgbClr val="FF0000"/>
                </a:solidFill>
                <a:latin typeface="微软雅黑" panose="020B0503020204020204" charset="-122"/>
                <a:ea typeface="微软雅黑" panose="020B0503020204020204" charset="-122"/>
              </a:rPr>
              <a:t>③</a:t>
            </a:r>
            <a:r>
              <a:rPr lang="zh-CN" altLang="en-US" sz="2800" b="1" dirty="0">
                <a:solidFill>
                  <a:srgbClr val="FF0000"/>
                </a:solidFill>
                <a:latin typeface="微软雅黑" panose="020B0503020204020204" charset="-122"/>
                <a:ea typeface="微软雅黑" panose="020B0503020204020204" charset="-122"/>
              </a:rPr>
              <a:t>浏览数据</a:t>
            </a:r>
            <a:endParaRPr lang="zh-CN" altLang="en-US" sz="2800" b="1" dirty="0">
              <a:solidFill>
                <a:srgbClr val="FF0000"/>
              </a:solidFill>
              <a:latin typeface="微软雅黑" panose="020B0503020204020204" charset="-122"/>
              <a:ea typeface="微软雅黑" panose="020B0503020204020204" charset="-122"/>
            </a:endParaRPr>
          </a:p>
        </p:txBody>
      </p:sp>
      <p:sp>
        <p:nvSpPr>
          <p:cNvPr id="109571" name="Rectangle 2"/>
          <p:cNvSpPr/>
          <p:nvPr/>
        </p:nvSpPr>
        <p:spPr>
          <a:xfrm>
            <a:off x="228600" y="1738313"/>
            <a:ext cx="8686800" cy="4800600"/>
          </a:xfrm>
          <a:prstGeom prst="rect">
            <a:avLst/>
          </a:prstGeom>
          <a:noFill/>
          <a:ln w="9525">
            <a:noFill/>
          </a:ln>
        </p:spPr>
        <p:txBody>
          <a:bodyPr anchor="ctr" anchorCtr="0">
            <a:spAutoFit/>
          </a:bodyPr>
          <a:p>
            <a:pPr indent="400050" eaLnBrk="0" hangingPunct="0"/>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获取某单元格数据*</a:t>
            </a:r>
            <a:r>
              <a:rPr lang="en-US" altLang="zh-CN"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pPr indent="400050" eaLnBrk="0" hangingPunct="0"/>
            <a:r>
              <a:rPr lang="en-US" altLang="zh-CN" dirty="0">
                <a:latin typeface="Arial" panose="020B0604020202020204" pitchFamily="34" charset="0"/>
                <a:ea typeface="宋体" panose="02010600030101010101" pitchFamily="2" charset="-122"/>
              </a:rPr>
              <a:t>/**	   * @param tableName </a:t>
            </a:r>
            <a:r>
              <a:rPr lang="zh-CN" altLang="en-US" dirty="0">
                <a:latin typeface="Arial" panose="020B0604020202020204" pitchFamily="34" charset="0"/>
                <a:ea typeface="宋体" panose="02010600030101010101" pitchFamily="2" charset="-122"/>
              </a:rPr>
              <a:t>表名</a:t>
            </a:r>
            <a:endParaRPr lang="zh-CN" altLang="en-US" dirty="0">
              <a:latin typeface="Arial" panose="020B0604020202020204" pitchFamily="34" charset="0"/>
              <a:ea typeface="宋体" panose="02010600030101010101" pitchFamily="2" charset="-122"/>
            </a:endParaRPr>
          </a:p>
          <a:p>
            <a:pPr indent="400050" eaLnBrk="0" hangingPunct="0"/>
            <a:r>
              <a:rPr lang="zh-CN" altLang="en-US" dirty="0">
                <a:latin typeface="Arial" panose="020B0604020202020204" pitchFamily="34" charset="0"/>
                <a:ea typeface="宋体" panose="02010600030101010101" pitchFamily="2" charset="-122"/>
              </a:rPr>
              <a:t>	   * </a:t>
            </a:r>
            <a:r>
              <a:rPr lang="en-US" altLang="zh-CN" dirty="0">
                <a:latin typeface="Arial" panose="020B0604020202020204" pitchFamily="34" charset="0"/>
                <a:ea typeface="宋体" panose="02010600030101010101" pitchFamily="2" charset="-122"/>
              </a:rPr>
              <a:t>@param rowKey </a:t>
            </a:r>
            <a:r>
              <a:rPr lang="zh-CN" altLang="en-US" dirty="0">
                <a:latin typeface="Arial" panose="020B0604020202020204" pitchFamily="34" charset="0"/>
                <a:ea typeface="宋体" panose="02010600030101010101" pitchFamily="2" charset="-122"/>
              </a:rPr>
              <a:t>行键</a:t>
            </a:r>
            <a:endParaRPr lang="zh-CN" altLang="en-US" dirty="0">
              <a:latin typeface="Arial" panose="020B0604020202020204" pitchFamily="34" charset="0"/>
              <a:ea typeface="宋体" panose="02010600030101010101" pitchFamily="2" charset="-122"/>
            </a:endParaRPr>
          </a:p>
          <a:p>
            <a:pPr indent="400050" eaLnBrk="0" hangingPunct="0"/>
            <a:r>
              <a:rPr lang="zh-CN" altLang="en-US" dirty="0">
                <a:latin typeface="Arial" panose="020B0604020202020204" pitchFamily="34" charset="0"/>
                <a:ea typeface="宋体" panose="02010600030101010101" pitchFamily="2" charset="-122"/>
              </a:rPr>
              <a:t>	   * </a:t>
            </a:r>
            <a:r>
              <a:rPr lang="en-US" altLang="zh-CN" dirty="0">
                <a:latin typeface="Arial" panose="020B0604020202020204" pitchFamily="34" charset="0"/>
                <a:ea typeface="宋体" panose="02010600030101010101" pitchFamily="2" charset="-122"/>
              </a:rPr>
              <a:t>@param colFamily </a:t>
            </a:r>
            <a:r>
              <a:rPr lang="zh-CN" altLang="en-US" dirty="0">
                <a:latin typeface="Arial" panose="020B0604020202020204" pitchFamily="34" charset="0"/>
                <a:ea typeface="宋体" panose="02010600030101010101" pitchFamily="2" charset="-122"/>
              </a:rPr>
              <a:t>列族</a:t>
            </a:r>
            <a:endParaRPr lang="zh-CN" altLang="en-US" dirty="0">
              <a:latin typeface="Arial" panose="020B0604020202020204" pitchFamily="34" charset="0"/>
              <a:ea typeface="宋体" panose="02010600030101010101" pitchFamily="2" charset="-122"/>
            </a:endParaRPr>
          </a:p>
          <a:p>
            <a:pPr indent="400050" eaLnBrk="0" hangingPunct="0"/>
            <a:r>
              <a:rPr lang="zh-CN" altLang="en-US" dirty="0">
                <a:latin typeface="Arial" panose="020B0604020202020204" pitchFamily="34" charset="0"/>
                <a:ea typeface="宋体" panose="02010600030101010101" pitchFamily="2" charset="-122"/>
              </a:rPr>
              <a:t>	   * </a:t>
            </a:r>
            <a:r>
              <a:rPr lang="en-US" altLang="zh-CN" dirty="0">
                <a:latin typeface="Arial" panose="020B0604020202020204" pitchFamily="34" charset="0"/>
                <a:ea typeface="宋体" panose="02010600030101010101" pitchFamily="2" charset="-122"/>
              </a:rPr>
              <a:t>@param col </a:t>
            </a:r>
            <a:r>
              <a:rPr lang="zh-CN" altLang="en-US" dirty="0">
                <a:latin typeface="Arial" panose="020B0604020202020204" pitchFamily="34" charset="0"/>
                <a:ea typeface="宋体" panose="02010600030101010101" pitchFamily="2" charset="-122"/>
              </a:rPr>
              <a:t>列限定符</a:t>
            </a:r>
            <a:endParaRPr lang="zh-CN" altLang="en-US" dirty="0">
              <a:latin typeface="Arial" panose="020B0604020202020204" pitchFamily="34" charset="0"/>
              <a:ea typeface="宋体" panose="02010600030101010101" pitchFamily="2" charset="-122"/>
            </a:endParaRPr>
          </a:p>
          <a:p>
            <a:pPr indent="400050" eaLnBrk="0" hangingPunct="0"/>
            <a:r>
              <a:rPr lang="zh-CN" altLang="en-US" dirty="0">
                <a:latin typeface="Arial" panose="020B0604020202020204" pitchFamily="34" charset="0"/>
                <a:ea typeface="宋体" panose="02010600030101010101" pitchFamily="2" charset="-122"/>
              </a:rPr>
              <a:t>        * </a:t>
            </a:r>
            <a:r>
              <a:rPr lang="en-US" altLang="zh-CN" dirty="0">
                <a:latin typeface="Arial" panose="020B0604020202020204" pitchFamily="34" charset="0"/>
                <a:ea typeface="宋体" panose="02010600030101010101" pitchFamily="2" charset="-122"/>
              </a:rPr>
              <a:t>@throws IOException     */</a:t>
            </a:r>
            <a:endParaRPr lang="en-US" altLang="zh-CN" dirty="0">
              <a:latin typeface="Arial" panose="020B0604020202020204" pitchFamily="34" charset="0"/>
              <a:ea typeface="宋体" panose="02010600030101010101" pitchFamily="2" charset="-122"/>
            </a:endParaRPr>
          </a:p>
          <a:p>
            <a:pPr indent="400050" eaLnBrk="0" hangingPunct="0"/>
            <a:r>
              <a:rPr lang="en-US" altLang="zh-CN" dirty="0">
                <a:latin typeface="Arial" panose="020B0604020202020204" pitchFamily="34" charset="0"/>
                <a:ea typeface="宋体" panose="02010600030101010101" pitchFamily="2" charset="-122"/>
              </a:rPr>
              <a:t>  public static void getData(String tableName,String rowKey,String colFamily,String col)throws  IOException{        </a:t>
            </a:r>
            <a:endParaRPr lang="en-US" altLang="zh-CN" dirty="0">
              <a:latin typeface="Arial" panose="020B0604020202020204" pitchFamily="34" charset="0"/>
              <a:ea typeface="宋体" panose="02010600030101010101" pitchFamily="2" charset="-122"/>
            </a:endParaRPr>
          </a:p>
          <a:p>
            <a:pPr indent="400050" eaLnBrk="0" hangingPunct="0"/>
            <a:r>
              <a:rPr lang="en-US" altLang="zh-CN" dirty="0">
                <a:latin typeface="Arial" panose="020B0604020202020204" pitchFamily="34" charset="0"/>
                <a:ea typeface="宋体" panose="02010600030101010101" pitchFamily="2" charset="-122"/>
              </a:rPr>
              <a:t>        Table table = connection.getTable(TableName.valueOf(tableName));</a:t>
            </a:r>
            <a:endParaRPr lang="en-US" altLang="zh-CN" dirty="0">
              <a:latin typeface="Arial" panose="020B0604020202020204" pitchFamily="34" charset="0"/>
              <a:ea typeface="宋体" panose="02010600030101010101" pitchFamily="2" charset="-122"/>
            </a:endParaRPr>
          </a:p>
          <a:p>
            <a:pPr indent="400050" eaLnBrk="0" hangingPunct="0"/>
            <a:r>
              <a:rPr lang="en-US" altLang="zh-CN" dirty="0">
                <a:latin typeface="Arial" panose="020B0604020202020204" pitchFamily="34" charset="0"/>
                <a:ea typeface="宋体" panose="02010600030101010101" pitchFamily="2" charset="-122"/>
              </a:rPr>
              <a:t>        Get get = new Get(Bytes.toBytes(rowkey));</a:t>
            </a:r>
            <a:endParaRPr lang="en-US" altLang="zh-CN" dirty="0">
              <a:latin typeface="Arial" panose="020B0604020202020204" pitchFamily="34" charset="0"/>
              <a:ea typeface="宋体" panose="02010600030101010101" pitchFamily="2" charset="-122"/>
            </a:endParaRPr>
          </a:p>
          <a:p>
            <a:pPr indent="400050" eaLnBrk="0" hangingPunct="0"/>
            <a:r>
              <a:rPr lang="en-US" altLang="zh-CN" dirty="0">
                <a:latin typeface="Arial" panose="020B0604020202020204" pitchFamily="34" charset="0"/>
                <a:ea typeface="宋体" panose="02010600030101010101" pitchFamily="2" charset="-122"/>
              </a:rPr>
              <a:t>	get.addColumn(Bytes.toBytes(colFamily),Bytes.toBytes(col));</a:t>
            </a:r>
            <a:endParaRPr lang="en-US" altLang="zh-CN" dirty="0">
              <a:latin typeface="Arial" panose="020B0604020202020204" pitchFamily="34" charset="0"/>
              <a:ea typeface="宋体" panose="02010600030101010101" pitchFamily="2" charset="-122"/>
            </a:endParaRPr>
          </a:p>
          <a:p>
            <a:pPr indent="400050" eaLnBrk="0" hangingPunct="0"/>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获取的</a:t>
            </a:r>
            <a:r>
              <a:rPr lang="en-US" altLang="zh-CN" dirty="0">
                <a:latin typeface="Arial" panose="020B0604020202020204" pitchFamily="34" charset="0"/>
                <a:ea typeface="宋体" panose="02010600030101010101" pitchFamily="2" charset="-122"/>
              </a:rPr>
              <a:t>result</a:t>
            </a:r>
            <a:r>
              <a:rPr lang="zh-CN" altLang="en-US" dirty="0">
                <a:latin typeface="Arial" panose="020B0604020202020204" pitchFamily="34" charset="0"/>
                <a:ea typeface="宋体" panose="02010600030101010101" pitchFamily="2" charset="-122"/>
              </a:rPr>
              <a:t>数据是结果集，还需要格式化输出想要的数据才行</a:t>
            </a:r>
            <a:endParaRPr lang="zh-CN" altLang="en-US" dirty="0">
              <a:latin typeface="Arial" panose="020B0604020202020204" pitchFamily="34" charset="0"/>
              <a:ea typeface="宋体" panose="02010600030101010101" pitchFamily="2" charset="-122"/>
            </a:endParaRPr>
          </a:p>
          <a:p>
            <a:pPr indent="400050" eaLnBrk="0" hangingPunct="0"/>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Result result = table.get(get);</a:t>
            </a:r>
            <a:endParaRPr lang="en-US" altLang="zh-CN" dirty="0">
              <a:latin typeface="Arial" panose="020B0604020202020204" pitchFamily="34" charset="0"/>
              <a:ea typeface="宋体" panose="02010600030101010101" pitchFamily="2" charset="-122"/>
            </a:endParaRPr>
          </a:p>
          <a:p>
            <a:pPr indent="400050" eaLnBrk="0" hangingPunct="0"/>
            <a:r>
              <a:rPr lang="en-US" altLang="zh-CN" dirty="0">
                <a:latin typeface="Arial" panose="020B0604020202020204" pitchFamily="34" charset="0"/>
                <a:ea typeface="宋体" panose="02010600030101010101" pitchFamily="2" charset="-122"/>
              </a:rPr>
              <a:t>        System.out.println(new String(result.getValue(colFamily.getBytes(),col==null?null:col.getBytes())));</a:t>
            </a:r>
            <a:endParaRPr lang="zh-CN" altLang="en-US" dirty="0">
              <a:latin typeface="Arial" panose="020B0604020202020204" pitchFamily="34" charset="0"/>
              <a:ea typeface="宋体" panose="02010600030101010101" pitchFamily="2" charset="-122"/>
            </a:endParaRPr>
          </a:p>
          <a:p>
            <a:pPr indent="400050" eaLnBrk="0" hangingPunct="0"/>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table.close();</a:t>
            </a:r>
            <a:endParaRPr lang="en-US" altLang="zh-CN" dirty="0">
              <a:latin typeface="Arial" panose="020B0604020202020204" pitchFamily="34" charset="0"/>
              <a:ea typeface="宋体" panose="02010600030101010101" pitchFamily="2" charset="-122"/>
            </a:endParaRPr>
          </a:p>
          <a:p>
            <a:pPr indent="400050" eaLnBrk="0" hangingPunct="0"/>
            <a:r>
              <a:rPr lang="en-US" altLang="zh-CN"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110594" name="矩形 2"/>
          <p:cNvSpPr/>
          <p:nvPr/>
        </p:nvSpPr>
        <p:spPr>
          <a:xfrm>
            <a:off x="274638" y="1219200"/>
            <a:ext cx="8616950" cy="3406775"/>
          </a:xfrm>
          <a:prstGeom prst="rect">
            <a:avLst/>
          </a:prstGeom>
          <a:noFill/>
          <a:ln w="9525">
            <a:noFill/>
          </a:ln>
        </p:spPr>
        <p:txBody>
          <a:bodyPr wrap="square" anchor="t" anchorCtr="0">
            <a:spAutoFit/>
          </a:bodyPr>
          <a:p>
            <a:pPr algn="just">
              <a:lnSpc>
                <a:spcPct val="120000"/>
              </a:lnSpc>
            </a:pPr>
            <a:r>
              <a:rPr lang="zh-CN" altLang="zh-CN" sz="2800" b="1" dirty="0">
                <a:latin typeface="Times New Roman" panose="02020603050405020304" pitchFamily="18" charset="0"/>
                <a:ea typeface="宋体" panose="02010600030101010101" pitchFamily="2" charset="-122"/>
              </a:rPr>
              <a:t>比如，现在要获取姓名为“</a:t>
            </a:r>
            <a:r>
              <a:rPr lang="en-US" altLang="zh-CN" sz="2800" b="1" dirty="0">
                <a:latin typeface="Times New Roman" panose="02020603050405020304" pitchFamily="18" charset="0"/>
                <a:ea typeface="宋体" panose="02010600030101010101" pitchFamily="2" charset="-122"/>
              </a:rPr>
              <a:t>zhangsan</a:t>
            </a:r>
            <a:r>
              <a:rPr lang="zh-CN" altLang="zh-CN" sz="2800" b="1" dirty="0">
                <a:latin typeface="Times New Roman" panose="02020603050405020304" pitchFamily="18" charset="0"/>
                <a:ea typeface="宋体" panose="02010600030101010101" pitchFamily="2" charset="-122"/>
              </a:rPr>
              <a:t>”在“</a:t>
            </a:r>
            <a:r>
              <a:rPr lang="en-US" altLang="zh-CN" sz="2800" b="1" dirty="0">
                <a:latin typeface="Times New Roman" panose="02020603050405020304" pitchFamily="18" charset="0"/>
                <a:ea typeface="宋体" panose="02010600030101010101" pitchFamily="2" charset="-122"/>
              </a:rPr>
              <a:t>English</a:t>
            </a:r>
            <a:r>
              <a:rPr lang="zh-CN" altLang="zh-CN" sz="2800" b="1" dirty="0">
                <a:latin typeface="Times New Roman" panose="02020603050405020304" pitchFamily="18" charset="0"/>
                <a:ea typeface="宋体" panose="02010600030101010101" pitchFamily="2" charset="-122"/>
              </a:rPr>
              <a:t>”上的数据，就可以在运行上述代码时，指定参数</a:t>
            </a:r>
            <a:r>
              <a:rPr lang="en-US" altLang="zh-CN" sz="2800" b="1" dirty="0">
                <a:latin typeface="Times New Roman" panose="02020603050405020304" pitchFamily="18" charset="0"/>
                <a:ea typeface="宋体" panose="02010600030101010101" pitchFamily="2" charset="-122"/>
              </a:rPr>
              <a:t>tableName</a:t>
            </a:r>
            <a:r>
              <a:rPr lang="zh-CN" altLang="zh-CN" sz="2800" b="1" dirty="0">
                <a:latin typeface="Times New Roman" panose="02020603050405020304" pitchFamily="18" charset="0"/>
                <a:ea typeface="宋体" panose="02010600030101010101" pitchFamily="2" charset="-122"/>
              </a:rPr>
              <a:t>为“</a:t>
            </a:r>
            <a:r>
              <a:rPr lang="en-US" altLang="zh-CN" sz="2800" b="1" dirty="0">
                <a:latin typeface="Times New Roman" panose="02020603050405020304" pitchFamily="18" charset="0"/>
                <a:ea typeface="宋体" panose="02010600030101010101" pitchFamily="2" charset="-122"/>
              </a:rPr>
              <a:t>student</a:t>
            </a: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rowKey</a:t>
            </a:r>
            <a:r>
              <a:rPr lang="zh-CN" altLang="zh-CN" sz="2800" b="1" dirty="0">
                <a:latin typeface="Times New Roman" panose="02020603050405020304" pitchFamily="18" charset="0"/>
                <a:ea typeface="宋体" panose="02010600030101010101" pitchFamily="2" charset="-122"/>
              </a:rPr>
              <a:t>为“</a:t>
            </a:r>
            <a:r>
              <a:rPr lang="en-US" altLang="zh-CN" sz="2800" b="1" dirty="0">
                <a:latin typeface="Times New Roman" panose="02020603050405020304" pitchFamily="18" charset="0"/>
                <a:ea typeface="宋体" panose="02010600030101010101" pitchFamily="2" charset="-122"/>
              </a:rPr>
              <a:t>zhangsan</a:t>
            </a: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colFamily</a:t>
            </a:r>
            <a:r>
              <a:rPr lang="zh-CN" altLang="zh-CN" sz="2800" b="1" dirty="0">
                <a:latin typeface="Times New Roman" panose="02020603050405020304" pitchFamily="18" charset="0"/>
                <a:ea typeface="宋体" panose="02010600030101010101" pitchFamily="2" charset="-122"/>
              </a:rPr>
              <a:t>为“</a:t>
            </a:r>
            <a:r>
              <a:rPr lang="en-US" altLang="zh-CN" sz="2800" b="1" dirty="0">
                <a:latin typeface="Times New Roman" panose="02020603050405020304" pitchFamily="18" charset="0"/>
                <a:ea typeface="宋体" panose="02010600030101010101" pitchFamily="2" charset="-122"/>
              </a:rPr>
              <a:t>score</a:t>
            </a: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col</a:t>
            </a:r>
            <a:r>
              <a:rPr lang="zh-CN" altLang="zh-CN" sz="2800" b="1" dirty="0">
                <a:latin typeface="Times New Roman" panose="02020603050405020304" pitchFamily="18" charset="0"/>
                <a:ea typeface="宋体" panose="02010600030101010101" pitchFamily="2" charset="-122"/>
              </a:rPr>
              <a:t>为“</a:t>
            </a:r>
            <a:r>
              <a:rPr lang="en-US" altLang="zh-CN" sz="2800" b="1" dirty="0">
                <a:latin typeface="Times New Roman" panose="02020603050405020304" pitchFamily="18" charset="0"/>
                <a:ea typeface="宋体" panose="02010600030101010101" pitchFamily="2" charset="-122"/>
              </a:rPr>
              <a:t>English</a:t>
            </a:r>
            <a:r>
              <a:rPr lang="zh-CN"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algn="just">
              <a:lnSpc>
                <a:spcPct val="20000"/>
              </a:lnSpc>
            </a:pPr>
            <a:endParaRPr lang="en-US" altLang="zh-CN" sz="2800" b="1" dirty="0">
              <a:latin typeface="Times New Roman" panose="02020603050405020304" pitchFamily="18" charset="0"/>
              <a:ea typeface="宋体" panose="02010600030101010101" pitchFamily="2" charset="-122"/>
            </a:endParaRPr>
          </a:p>
          <a:p>
            <a:pPr algn="just">
              <a:lnSpc>
                <a:spcPct val="120000"/>
              </a:lnSpc>
            </a:pPr>
            <a:r>
              <a:rPr lang="en-US" altLang="zh-CN" sz="2800" b="1" dirty="0">
                <a:solidFill>
                  <a:srgbClr val="0F0FF5"/>
                </a:solidFill>
                <a:latin typeface="Times New Roman" panose="02020603050405020304" pitchFamily="18" charset="0"/>
                <a:ea typeface="宋体" panose="02010600030101010101" pitchFamily="2" charset="-122"/>
              </a:rPr>
              <a:t>getData("student", "zhangsan", "score", "English");</a:t>
            </a:r>
            <a:endParaRPr lang="en-US" altLang="zh-CN" sz="2800" b="1" dirty="0">
              <a:solidFill>
                <a:srgbClr val="0F0FF5"/>
              </a:solidFill>
              <a:latin typeface="Times New Roman" panose="02020603050405020304" pitchFamily="18" charset="0"/>
              <a:ea typeface="宋体" panose="02010600030101010101" pitchFamily="2" charset="-122"/>
            </a:endParaRPr>
          </a:p>
          <a:p>
            <a:pPr algn="just">
              <a:lnSpc>
                <a:spcPct val="30000"/>
              </a:lnSpc>
            </a:pPr>
            <a:endParaRPr lang="en-US" altLang="zh-CN" sz="2800" b="1" dirty="0">
              <a:latin typeface="Times New Roman" panose="02020603050405020304" pitchFamily="18" charset="0"/>
              <a:ea typeface="宋体" panose="02010600030101010101" pitchFamily="2" charset="-122"/>
            </a:endParaRPr>
          </a:p>
          <a:p>
            <a:pPr algn="just">
              <a:lnSpc>
                <a:spcPct val="120000"/>
              </a:lnSpc>
            </a:pPr>
            <a:r>
              <a:rPr lang="zh-CN" altLang="zh-CN" sz="2800" b="1" dirty="0">
                <a:latin typeface="Times New Roman" panose="02020603050405020304" pitchFamily="18" charset="0"/>
                <a:ea typeface="宋体" panose="02010600030101010101" pitchFamily="2" charset="-122"/>
              </a:rPr>
              <a:t>上述代码与如下</a:t>
            </a:r>
            <a:r>
              <a:rPr lang="en-US" altLang="zh-CN" sz="2800" b="1" dirty="0">
                <a:latin typeface="Times New Roman" panose="02020603050405020304" pitchFamily="18" charset="0"/>
                <a:ea typeface="宋体" panose="02010600030101010101" pitchFamily="2" charset="-122"/>
              </a:rPr>
              <a:t>HBase Shell</a:t>
            </a:r>
            <a:r>
              <a:rPr lang="zh-CN" altLang="zh-CN" sz="2800" b="1" dirty="0">
                <a:latin typeface="Times New Roman" panose="02020603050405020304" pitchFamily="18" charset="0"/>
                <a:ea typeface="宋体" panose="02010600030101010101" pitchFamily="2" charset="-122"/>
              </a:rPr>
              <a:t>命令等效：</a:t>
            </a:r>
            <a:endParaRPr lang="zh-CN" altLang="en-US" sz="2800" b="1" dirty="0">
              <a:latin typeface="Times New Roman" panose="02020603050405020304" pitchFamily="18" charset="0"/>
              <a:ea typeface="宋体" panose="02010600030101010101" pitchFamily="2" charset="-122"/>
            </a:endParaRPr>
          </a:p>
        </p:txBody>
      </p:sp>
      <p:sp>
        <p:nvSpPr>
          <p:cNvPr id="110595" name="矩形 3"/>
          <p:cNvSpPr/>
          <p:nvPr/>
        </p:nvSpPr>
        <p:spPr>
          <a:xfrm>
            <a:off x="384175" y="5026025"/>
            <a:ext cx="8507413" cy="460375"/>
          </a:xfrm>
          <a:prstGeom prst="rect">
            <a:avLst/>
          </a:prstGeom>
          <a:noFill/>
          <a:ln w="9525">
            <a:noFill/>
          </a:ln>
        </p:spPr>
        <p:txBody>
          <a:bodyPr wrap="square" anchor="t" anchorCtr="0">
            <a:spAutoFit/>
          </a:bodyPr>
          <a:p>
            <a:pPr algn="ctr"/>
            <a:r>
              <a:rPr lang="en-US" altLang="zh-CN" sz="2400" b="1" dirty="0">
                <a:solidFill>
                  <a:srgbClr val="0F0FF5"/>
                </a:solidFill>
                <a:latin typeface="Arial" panose="020B0604020202020204" pitchFamily="34" charset="0"/>
                <a:ea typeface="宋体" panose="02010600030101010101" pitchFamily="2" charset="-122"/>
              </a:rPr>
              <a:t>get ‘student','zhangsan',{COLUMN=&gt;'score:English'}”</a:t>
            </a:r>
            <a:endParaRPr lang="en-US" altLang="zh-CN" sz="2400" b="1" dirty="0">
              <a:solidFill>
                <a:srgbClr val="0F0FF5"/>
              </a:solidFill>
              <a:latin typeface="Arial" panose="020B0604020202020204" pitchFamily="34" charset="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111618" name="Rectangle 3"/>
          <p:cNvSpPr>
            <a:spLocks noGrp="1"/>
          </p:cNvSpPr>
          <p:nvPr>
            <p:ph idx="1"/>
          </p:nvPr>
        </p:nvSpPr>
        <p:spPr>
          <a:xfrm>
            <a:off x="276225" y="1298575"/>
            <a:ext cx="8629650" cy="5118100"/>
          </a:xfrm>
        </p:spPr>
        <p:txBody>
          <a:bodyPr vert="horz" wrap="square" lIns="91440" tIns="45720" rIns="91440" bIns="45720" anchor="t" anchorCtr="0"/>
          <a:p>
            <a:pPr algn="just">
              <a:lnSpc>
                <a:spcPct val="140000"/>
              </a:lnSpc>
              <a:buFont typeface="Wingdings" panose="05000000000000000000" charset="0"/>
              <a:buChar char="l"/>
            </a:pPr>
            <a:r>
              <a:rPr lang="zh-CN" altLang="en-US" sz="2800" b="1" dirty="0"/>
              <a:t>本章详细介绍了</a:t>
            </a:r>
            <a:r>
              <a:rPr lang="en-US" altLang="zh-CN" sz="2800" b="1" dirty="0"/>
              <a:t>HBase</a:t>
            </a:r>
            <a:r>
              <a:rPr lang="zh-CN" altLang="en-US" sz="2800" b="1" dirty="0"/>
              <a:t>数据库的知识。</a:t>
            </a:r>
            <a:r>
              <a:rPr lang="en-US" altLang="zh-CN" sz="2800" b="1" dirty="0"/>
              <a:t>HBase</a:t>
            </a:r>
            <a:r>
              <a:rPr lang="zh-CN" altLang="en-US" sz="2800" b="1" dirty="0"/>
              <a:t>数据库是</a:t>
            </a:r>
            <a:r>
              <a:rPr lang="en-US" altLang="zh-CN" sz="2800" b="1" dirty="0"/>
              <a:t>BigTable</a:t>
            </a:r>
            <a:r>
              <a:rPr lang="zh-CN" altLang="en-US" sz="2800" b="1" dirty="0"/>
              <a:t>的开源实现，和</a:t>
            </a:r>
            <a:r>
              <a:rPr lang="en-US" altLang="zh-CN" sz="2800" b="1" dirty="0"/>
              <a:t>BigTable</a:t>
            </a:r>
            <a:r>
              <a:rPr lang="zh-CN" altLang="en-US" sz="2800" b="1" dirty="0"/>
              <a:t>一样，支持大规模海量数据，分布式并发数据处理效率极高，易于扩展且支持动态伸缩，适用于廉价设备。</a:t>
            </a:r>
            <a:endParaRPr lang="zh-CN" altLang="en-US" sz="2800" b="1" dirty="0"/>
          </a:p>
          <a:p>
            <a:pPr algn="just">
              <a:lnSpc>
                <a:spcPct val="140000"/>
              </a:lnSpc>
              <a:buFont typeface="Wingdings" panose="05000000000000000000" charset="0"/>
              <a:buChar char="l"/>
            </a:pPr>
            <a:r>
              <a:rPr lang="en-US" altLang="zh-CN" sz="2800" b="1" dirty="0"/>
              <a:t>HBase</a:t>
            </a:r>
            <a:r>
              <a:rPr lang="zh-CN" altLang="en-US" sz="2800" b="1" dirty="0"/>
              <a:t>可以支持</a:t>
            </a:r>
            <a:r>
              <a:rPr lang="en-US" altLang="zh-CN" sz="2800" b="1" dirty="0"/>
              <a:t>Native Java API</a:t>
            </a:r>
            <a:r>
              <a:rPr lang="zh-CN" altLang="en-US" sz="2800" b="1" dirty="0"/>
              <a:t>、</a:t>
            </a:r>
            <a:r>
              <a:rPr lang="en-US" altLang="zh-CN" sz="2800" b="1" dirty="0"/>
              <a:t>HBase Shell</a:t>
            </a:r>
            <a:r>
              <a:rPr lang="zh-CN" altLang="en-US" sz="2800" b="1" dirty="0"/>
              <a:t>、</a:t>
            </a:r>
            <a:r>
              <a:rPr lang="en-US" altLang="zh-CN" sz="2800" b="1" dirty="0"/>
              <a:t>Thrift Gateway</a:t>
            </a:r>
            <a:r>
              <a:rPr lang="zh-CN" altLang="en-US" sz="2800" b="1" dirty="0"/>
              <a:t>、</a:t>
            </a:r>
            <a:r>
              <a:rPr lang="en-US" altLang="zh-CN" sz="2800" b="1" dirty="0"/>
              <a:t>REST Gateway</a:t>
            </a:r>
            <a:r>
              <a:rPr lang="zh-CN" altLang="en-US" sz="2800" b="1" dirty="0"/>
              <a:t>、</a:t>
            </a:r>
            <a:r>
              <a:rPr lang="en-US" altLang="zh-CN" sz="2800" b="1" dirty="0"/>
              <a:t>Pig</a:t>
            </a:r>
            <a:r>
              <a:rPr lang="zh-CN" altLang="en-US" sz="2800" b="1" dirty="0"/>
              <a:t>、</a:t>
            </a:r>
            <a:r>
              <a:rPr lang="en-US" altLang="zh-CN" sz="2800" b="1" dirty="0"/>
              <a:t>Hive</a:t>
            </a:r>
            <a:r>
              <a:rPr lang="zh-CN" altLang="en-US" sz="2800" b="1" dirty="0"/>
              <a:t>等多种访问接口，可以根据具体应用场合选择相应访问方式。</a:t>
            </a:r>
            <a:endParaRPr lang="zh-CN" altLang="en-US" sz="28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112642" name="Rectangle 3"/>
          <p:cNvSpPr>
            <a:spLocks noGrp="1"/>
          </p:cNvSpPr>
          <p:nvPr>
            <p:ph idx="1"/>
          </p:nvPr>
        </p:nvSpPr>
        <p:spPr>
          <a:xfrm>
            <a:off x="276225" y="1298575"/>
            <a:ext cx="8629650" cy="4525963"/>
          </a:xfrm>
        </p:spPr>
        <p:txBody>
          <a:bodyPr vert="horz" wrap="square" lIns="91440" tIns="45720" rIns="91440" bIns="45720" anchor="t" anchorCtr="0"/>
          <a:p>
            <a:pPr algn="just">
              <a:lnSpc>
                <a:spcPct val="140000"/>
              </a:lnSpc>
              <a:buFont typeface="Wingdings" panose="05000000000000000000" charset="0"/>
              <a:buChar char="l"/>
            </a:pPr>
            <a:r>
              <a:rPr lang="en-US" altLang="zh-CN" sz="2800" b="1" dirty="0"/>
              <a:t>HBase</a:t>
            </a:r>
            <a:r>
              <a:rPr lang="zh-CN" altLang="en-US" sz="2800" b="1" dirty="0"/>
              <a:t>实际上就是一个稀疏、多维、持久化存储的映射表，它采用行键、列键和时间戳进行索引，每个值都是未经解释的字符串。本章介绍了</a:t>
            </a:r>
            <a:r>
              <a:rPr lang="en-US" altLang="zh-CN" sz="2800" b="1" dirty="0"/>
              <a:t>HBase</a:t>
            </a:r>
            <a:r>
              <a:rPr lang="zh-CN" altLang="en-US" sz="2800" b="1" dirty="0"/>
              <a:t>数据在概念视图和物理视图中的差别。</a:t>
            </a:r>
            <a:endParaRPr lang="zh-CN" altLang="en-US" sz="2800" b="1" dirty="0"/>
          </a:p>
          <a:p>
            <a:pPr algn="just">
              <a:lnSpc>
                <a:spcPct val="140000"/>
              </a:lnSpc>
              <a:buFont typeface="Wingdings" panose="05000000000000000000" charset="0"/>
              <a:buChar char="l"/>
            </a:pPr>
            <a:r>
              <a:rPr lang="en-US" altLang="zh-CN" sz="2800" b="1" dirty="0"/>
              <a:t>HBase</a:t>
            </a:r>
            <a:r>
              <a:rPr lang="zh-CN" altLang="en-US" sz="2800" b="1" dirty="0"/>
              <a:t>采用分区存储，一个大的表会被分拆许多个</a:t>
            </a:r>
            <a:r>
              <a:rPr lang="en-US" altLang="zh-CN" sz="2800" b="1" dirty="0"/>
              <a:t>Region</a:t>
            </a:r>
            <a:r>
              <a:rPr lang="zh-CN" altLang="en-US" sz="2800" b="1" dirty="0"/>
              <a:t>，这些</a:t>
            </a:r>
            <a:r>
              <a:rPr lang="en-US" altLang="zh-CN" sz="2800" b="1" dirty="0"/>
              <a:t>Region</a:t>
            </a:r>
            <a:r>
              <a:rPr lang="zh-CN" altLang="en-US" sz="2800" b="1" dirty="0"/>
              <a:t>会被分发到不同的服务器上实现分布式存储。</a:t>
            </a:r>
            <a:endParaRPr lang="zh-CN" altLang="en-US" sz="2800"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113666" name="Rectangle 3"/>
          <p:cNvSpPr>
            <a:spLocks noGrp="1"/>
          </p:cNvSpPr>
          <p:nvPr>
            <p:ph idx="1"/>
          </p:nvPr>
        </p:nvSpPr>
        <p:spPr>
          <a:xfrm>
            <a:off x="276225" y="1298575"/>
            <a:ext cx="8629650" cy="4964113"/>
          </a:xfrm>
        </p:spPr>
        <p:txBody>
          <a:bodyPr vert="horz" wrap="square" lIns="91440" tIns="45720" rIns="91440" bIns="45720" anchor="t" anchorCtr="0"/>
          <a:p>
            <a:pPr algn="just">
              <a:lnSpc>
                <a:spcPct val="140000"/>
              </a:lnSpc>
              <a:buFont typeface="Wingdings" panose="05000000000000000000" charset="0"/>
              <a:buChar char="l"/>
            </a:pPr>
            <a:r>
              <a:rPr lang="en-US" altLang="zh-CN" sz="2800" b="1" dirty="0"/>
              <a:t>HBase</a:t>
            </a:r>
            <a:r>
              <a:rPr lang="zh-CN" altLang="en-US" sz="2800" b="1" dirty="0"/>
              <a:t>系统架构包括客户端、</a:t>
            </a:r>
            <a:r>
              <a:rPr lang="en-US" altLang="zh-CN" sz="2800" b="1" dirty="0"/>
              <a:t>Zookeeper</a:t>
            </a:r>
            <a:r>
              <a:rPr lang="zh-CN" altLang="en-US" sz="2800" b="1" dirty="0"/>
              <a:t>服务器、</a:t>
            </a:r>
            <a:r>
              <a:rPr lang="en-US" altLang="zh-CN" sz="2800" b="1" dirty="0"/>
              <a:t>Master</a:t>
            </a:r>
            <a:r>
              <a:rPr lang="zh-CN" altLang="en-US" sz="2800" b="1" dirty="0"/>
              <a:t>主服务器、</a:t>
            </a:r>
            <a:r>
              <a:rPr lang="en-US" altLang="zh-CN" sz="2800" b="1" dirty="0"/>
              <a:t>Region</a:t>
            </a:r>
            <a:r>
              <a:rPr lang="zh-CN" altLang="en-US" sz="2800" b="1" dirty="0"/>
              <a:t>服务器。客户端包含访问</a:t>
            </a:r>
            <a:r>
              <a:rPr lang="en-US" altLang="zh-CN" sz="2800" b="1" dirty="0"/>
              <a:t>HBase</a:t>
            </a:r>
            <a:r>
              <a:rPr lang="zh-CN" altLang="en-US" sz="2800" b="1" dirty="0"/>
              <a:t>的接口；</a:t>
            </a:r>
            <a:r>
              <a:rPr lang="en-US" altLang="zh-CN" sz="2800" b="1" dirty="0"/>
              <a:t>Zookeeper</a:t>
            </a:r>
            <a:r>
              <a:rPr lang="zh-CN" altLang="en-US" sz="2800" b="1" dirty="0"/>
              <a:t>服务器负责提供稳定可靠的协同服务；</a:t>
            </a:r>
            <a:r>
              <a:rPr lang="en-US" altLang="zh-CN" sz="2800" b="1" dirty="0"/>
              <a:t>Master</a:t>
            </a:r>
            <a:r>
              <a:rPr lang="zh-CN" altLang="en-US" sz="2800" b="1" dirty="0"/>
              <a:t>主服务器主要负责表和</a:t>
            </a:r>
            <a:r>
              <a:rPr lang="en-US" altLang="zh-CN" sz="2800" b="1" dirty="0"/>
              <a:t>Region</a:t>
            </a:r>
            <a:r>
              <a:rPr lang="zh-CN" altLang="en-US" sz="2800" b="1" dirty="0"/>
              <a:t>的管理工作；</a:t>
            </a:r>
            <a:r>
              <a:rPr lang="en-US" altLang="zh-CN" sz="2800" b="1" dirty="0"/>
              <a:t>Region</a:t>
            </a:r>
            <a:r>
              <a:rPr lang="zh-CN" altLang="en-US" sz="2800" b="1" dirty="0"/>
              <a:t>服务器负责维护分配给自己的</a:t>
            </a:r>
            <a:r>
              <a:rPr lang="en-US" altLang="zh-CN" sz="2800" b="1" dirty="0"/>
              <a:t>Region</a:t>
            </a:r>
            <a:r>
              <a:rPr lang="zh-CN" altLang="en-US" sz="2800" b="1" dirty="0"/>
              <a:t>，并响应用户的读写请求。</a:t>
            </a:r>
            <a:endParaRPr lang="zh-CN" altLang="en-US" sz="2800" b="1" dirty="0"/>
          </a:p>
          <a:p>
            <a:pPr>
              <a:lnSpc>
                <a:spcPct val="140000"/>
              </a:lnSpc>
              <a:buFont typeface="Wingdings" panose="05000000000000000000" charset="0"/>
              <a:buChar char="l"/>
            </a:pPr>
            <a:r>
              <a:rPr lang="zh-CN" altLang="en-US" sz="2800" b="1" dirty="0"/>
              <a:t>本章最后详细介绍了</a:t>
            </a:r>
            <a:r>
              <a:rPr lang="en-US" altLang="zh-CN" sz="2800" b="1" dirty="0"/>
              <a:t>HBase</a:t>
            </a:r>
            <a:r>
              <a:rPr lang="zh-CN" altLang="en-US" sz="2800" b="1" dirty="0"/>
              <a:t>运行机制和编程实践的知识。</a:t>
            </a:r>
            <a:endParaRPr lang="zh-CN" altLang="en-US" sz="2800" b="1" dirty="0"/>
          </a:p>
          <a:p>
            <a:pPr>
              <a:lnSpc>
                <a:spcPct val="80000"/>
              </a:lnSpc>
            </a:pPr>
            <a:endParaRPr lang="zh-CN" altLang="en-US" sz="2800"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p:txBody>
          <a:bodyPr vert="horz" wrap="square" lIns="91440" tIns="45720" rIns="91440" bIns="45720" anchor="ctr" anchorCtr="0"/>
          <a:p>
            <a:r>
              <a:rPr lang="zh-CN" altLang="en-US" dirty="0"/>
              <a:t>作业</a:t>
            </a:r>
            <a:endParaRPr lang="zh-CN" altLang="en-US" dirty="0"/>
          </a:p>
        </p:txBody>
      </p:sp>
      <p:sp>
        <p:nvSpPr>
          <p:cNvPr id="113666" name="Rectangle 3"/>
          <p:cNvSpPr>
            <a:spLocks noGrp="1"/>
          </p:cNvSpPr>
          <p:nvPr>
            <p:ph idx="1"/>
          </p:nvPr>
        </p:nvSpPr>
        <p:spPr>
          <a:xfrm>
            <a:off x="276225" y="1298575"/>
            <a:ext cx="8629650" cy="4964113"/>
          </a:xfrm>
        </p:spPr>
        <p:txBody>
          <a:bodyPr vert="horz" wrap="square" lIns="91440" tIns="45720" rIns="91440" bIns="45720" anchor="t" anchorCtr="0"/>
          <a:p>
            <a:pPr>
              <a:lnSpc>
                <a:spcPct val="80000"/>
              </a:lnSpc>
              <a:buFont typeface="Wingdings" panose="05000000000000000000" charset="0"/>
              <a:buChar char="l"/>
            </a:pPr>
            <a:r>
              <a:rPr lang="zh-CN" sz="2800" b="1" dirty="0"/>
              <a:t>见学习通第</a:t>
            </a:r>
            <a:r>
              <a:rPr lang="en-US" altLang="zh-CN" sz="2800" b="1" dirty="0"/>
              <a:t>4</a:t>
            </a:r>
            <a:r>
              <a:rPr lang="zh-CN" altLang="en-US" sz="2800" b="1" dirty="0"/>
              <a:t>章作业。</a:t>
            </a:r>
            <a:endParaRPr lang="zh-CN" alt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2"/>
          <p:cNvSpPr>
            <a:spLocks noGrp="1"/>
          </p:cNvSpPr>
          <p:nvPr>
            <p:ph type="title" idx="10"/>
          </p:nvPr>
        </p:nvSpPr>
        <p:spPr/>
        <p:txBody>
          <a:bodyPr vert="horz" wrap="square" lIns="91440" tIns="45720" rIns="91440" bIns="45720" anchor="ctr" anchorCtr="0"/>
          <a:p>
            <a:r>
              <a:rPr lang="en-US" altLang="en-US" dirty="0"/>
              <a:t>4.1.2	 HBase简介</a:t>
            </a:r>
            <a:endParaRPr lang="zh-CN" altLang="en-US" dirty="0"/>
          </a:p>
        </p:txBody>
      </p:sp>
      <p:sp>
        <p:nvSpPr>
          <p:cNvPr id="11266" name="TextBox 3"/>
          <p:cNvSpPr txBox="1"/>
          <p:nvPr/>
        </p:nvSpPr>
        <p:spPr>
          <a:xfrm>
            <a:off x="323850" y="1144588"/>
            <a:ext cx="8545513" cy="5364480"/>
          </a:xfrm>
          <a:prstGeom prst="rect">
            <a:avLst/>
          </a:prstGeom>
          <a:noFill/>
          <a:ln w="9525">
            <a:noFill/>
          </a:ln>
        </p:spPr>
        <p:txBody>
          <a:bodyPr wrap="square" anchor="t">
            <a:spAutoFit/>
          </a:bodyPr>
          <a:p>
            <a:pPr algn="just">
              <a:lnSpc>
                <a:spcPct val="120000"/>
              </a:lnSpc>
            </a:pP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rPr>
              <a:t>关系数据库已经流行很多年，并且</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rPr>
              <a:t>Hadoop</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rPr>
              <a:t>已经有了</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rPr>
              <a:t>HDFS</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rPr>
              <a:t>和</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rPr>
              <a:t>MapReduce</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rPr>
              <a:t>，为什么需要</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rPr>
              <a:t>HBase?</a:t>
            </a:r>
            <a:endPar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endParaRPr>
          </a:p>
          <a:p>
            <a:endParaRPr lang="en-US" altLang="zh-CN" noProof="1" dirty="0">
              <a:latin typeface="Arial" panose="020B0604020202020204" pitchFamily="34" charset="0"/>
              <a:ea typeface="宋体" panose="02010600030101010101" pitchFamily="2" charset="-122"/>
            </a:endParaRPr>
          </a:p>
          <a:p>
            <a:pPr marL="342900" indent="-342900" algn="just">
              <a:lnSpc>
                <a:spcPct val="110000"/>
              </a:lnSpc>
              <a:buFont typeface="Wingdings" panose="05000000000000000000" charset="0"/>
              <a:buChar char="l"/>
            </a:pPr>
            <a:r>
              <a:rPr lang="en-US" altLang="zh-CN" sz="2800" b="1" noProof="1" dirty="0">
                <a:latin typeface="Arial" panose="020B0604020202020204" pitchFamily="34" charset="0"/>
                <a:ea typeface="宋体" panose="02010600030101010101" pitchFamily="2" charset="-122"/>
                <a:cs typeface="+mn-cs"/>
              </a:rPr>
              <a:t>Hadoop</a:t>
            </a:r>
            <a:r>
              <a:rPr lang="zh-CN" altLang="en-US" sz="2800" b="1" noProof="1" dirty="0">
                <a:latin typeface="Arial" panose="020B0604020202020204" pitchFamily="34" charset="0"/>
                <a:ea typeface="宋体" panose="02010600030101010101" pitchFamily="2" charset="-122"/>
                <a:cs typeface="+mn-cs"/>
              </a:rPr>
              <a:t>可以很好地解决</a:t>
            </a:r>
            <a:r>
              <a:rPr lang="zh-CN" altLang="en-US" sz="2800" b="1" noProof="1" dirty="0">
                <a:solidFill>
                  <a:srgbClr val="FF0000"/>
                </a:solidFill>
                <a:latin typeface="微软雅黑" panose="020B0503020204020204" charset="-122"/>
                <a:ea typeface="微软雅黑" panose="020B0503020204020204" charset="-122"/>
                <a:cs typeface="+mn-cs"/>
              </a:rPr>
              <a:t>大规模数据的离线批量处理问题</a:t>
            </a:r>
            <a:r>
              <a:rPr lang="zh-CN" altLang="en-US" sz="2800" b="1" noProof="1" dirty="0">
                <a:latin typeface="Arial" panose="020B0604020202020204" pitchFamily="34" charset="0"/>
                <a:ea typeface="宋体" panose="02010600030101010101" pitchFamily="2" charset="-122"/>
                <a:cs typeface="+mn-cs"/>
              </a:rPr>
              <a:t>，但是，受限于</a:t>
            </a:r>
            <a:r>
              <a:rPr lang="en-US" altLang="zh-CN" sz="2800" b="1" noProof="1" dirty="0">
                <a:latin typeface="Arial" panose="020B0604020202020204" pitchFamily="34" charset="0"/>
                <a:ea typeface="宋体" panose="02010600030101010101" pitchFamily="2" charset="-122"/>
                <a:cs typeface="+mn-cs"/>
              </a:rPr>
              <a:t>Hadoop MapReduce</a:t>
            </a:r>
            <a:r>
              <a:rPr lang="zh-CN" altLang="en-US" sz="2800" b="1" noProof="1" dirty="0">
                <a:latin typeface="Arial" panose="020B0604020202020204" pitchFamily="34" charset="0"/>
                <a:ea typeface="宋体" panose="02010600030101010101" pitchFamily="2" charset="-122"/>
                <a:cs typeface="+mn-cs"/>
              </a:rPr>
              <a:t>编程框架的高延迟数据处理机制，使得</a:t>
            </a:r>
            <a:r>
              <a:rPr lang="en-US" altLang="zh-CN" sz="2800" b="1" noProof="1" dirty="0">
                <a:latin typeface="Arial" panose="020B0604020202020204" pitchFamily="34" charset="0"/>
                <a:ea typeface="宋体" panose="02010600030101010101" pitchFamily="2" charset="-122"/>
                <a:cs typeface="+mn-cs"/>
              </a:rPr>
              <a:t>Hadoop</a:t>
            </a:r>
            <a:r>
              <a:rPr lang="zh-CN" altLang="en-US" sz="2800" b="1" noProof="1" dirty="0">
                <a:latin typeface="Arial" panose="020B0604020202020204" pitchFamily="34" charset="0"/>
                <a:ea typeface="宋体" panose="02010600030101010101" pitchFamily="2" charset="-122"/>
                <a:cs typeface="+mn-cs"/>
              </a:rPr>
              <a:t>无法满足</a:t>
            </a:r>
            <a:r>
              <a:rPr lang="zh-CN" altLang="en-US" sz="2800" b="1" noProof="1" dirty="0">
                <a:solidFill>
                  <a:srgbClr val="FF0000"/>
                </a:solidFill>
                <a:latin typeface="微软雅黑" panose="020B0503020204020204" charset="-122"/>
                <a:ea typeface="微软雅黑" panose="020B0503020204020204" charset="-122"/>
                <a:cs typeface="+mn-cs"/>
              </a:rPr>
              <a:t>大规模数据实时处理</a:t>
            </a:r>
            <a:r>
              <a:rPr lang="zh-CN" altLang="en-US" sz="2800" b="1" noProof="1" dirty="0">
                <a:latin typeface="Arial" panose="020B0604020202020204" pitchFamily="34" charset="0"/>
                <a:ea typeface="宋体" panose="02010600030101010101" pitchFamily="2" charset="-122"/>
                <a:cs typeface="+mn-cs"/>
              </a:rPr>
              <a:t>应用的需求；</a:t>
            </a:r>
            <a:endParaRPr lang="en-US" altLang="zh-CN" sz="2800" b="1" noProof="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en-US" altLang="zh-CN" sz="2800" b="1" noProof="1" dirty="0">
                <a:latin typeface="Arial" panose="020B0604020202020204" pitchFamily="34" charset="0"/>
                <a:ea typeface="宋体" panose="02010600030101010101" pitchFamily="2" charset="-122"/>
                <a:cs typeface="+mn-cs"/>
              </a:rPr>
              <a:t>HDFS</a:t>
            </a:r>
            <a:r>
              <a:rPr lang="zh-CN" altLang="en-US" sz="2800" b="1" noProof="1" dirty="0">
                <a:latin typeface="Arial" panose="020B0604020202020204" pitchFamily="34" charset="0"/>
                <a:ea typeface="宋体" panose="02010600030101010101" pitchFamily="2" charset="-122"/>
                <a:cs typeface="+mn-cs"/>
              </a:rPr>
              <a:t>面向</a:t>
            </a:r>
            <a:r>
              <a:rPr lang="zh-CN" altLang="en-US" sz="2800" b="1" noProof="1" dirty="0">
                <a:solidFill>
                  <a:srgbClr val="FF0000"/>
                </a:solidFill>
                <a:latin typeface="微软雅黑" panose="020B0503020204020204" charset="-122"/>
                <a:ea typeface="微软雅黑" panose="020B0503020204020204" charset="-122"/>
                <a:cs typeface="+mn-cs"/>
              </a:rPr>
              <a:t>批量访问</a:t>
            </a:r>
            <a:r>
              <a:rPr lang="zh-CN" altLang="en-US" sz="2800" b="1" noProof="1" dirty="0">
                <a:latin typeface="Arial" panose="020B0604020202020204" pitchFamily="34" charset="0"/>
                <a:ea typeface="宋体" panose="02010600030101010101" pitchFamily="2" charset="-122"/>
                <a:cs typeface="+mn-cs"/>
              </a:rPr>
              <a:t>模式，不是</a:t>
            </a:r>
            <a:r>
              <a:rPr lang="zh-CN" altLang="en-US" sz="2800" b="1" noProof="1" dirty="0">
                <a:solidFill>
                  <a:srgbClr val="FF0000"/>
                </a:solidFill>
                <a:latin typeface="微软雅黑" panose="020B0503020204020204" charset="-122"/>
                <a:ea typeface="微软雅黑" panose="020B0503020204020204" charset="-122"/>
                <a:cs typeface="+mn-cs"/>
              </a:rPr>
              <a:t>随机访问</a:t>
            </a:r>
            <a:r>
              <a:rPr lang="zh-CN" altLang="en-US" sz="2800" b="1" noProof="1" dirty="0">
                <a:latin typeface="Arial" panose="020B0604020202020204" pitchFamily="34" charset="0"/>
                <a:ea typeface="宋体" panose="02010600030101010101" pitchFamily="2" charset="-122"/>
                <a:cs typeface="+mn-cs"/>
              </a:rPr>
              <a:t>模式；</a:t>
            </a:r>
            <a:endParaRPr lang="en-US" altLang="zh-CN" sz="2800" b="1" noProof="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zh-CN" altLang="en-US" sz="2800" b="1" noProof="1" dirty="0">
                <a:latin typeface="Arial" panose="020B0604020202020204" pitchFamily="34" charset="0"/>
                <a:ea typeface="宋体" panose="02010600030101010101" pitchFamily="2" charset="-122"/>
                <a:cs typeface="+mn-cs"/>
              </a:rPr>
              <a:t>传统的通用关系型数据库无法应对在数据规模剧增时导致的系统扩展性和性能问题（</a:t>
            </a:r>
            <a:r>
              <a:rPr lang="zh-CN" altLang="en-US" sz="2800" b="1" noProof="1" dirty="0">
                <a:solidFill>
                  <a:srgbClr val="FF0000"/>
                </a:solidFill>
                <a:latin typeface="微软雅黑" panose="020B0503020204020204" charset="-122"/>
                <a:ea typeface="微软雅黑" panose="020B0503020204020204" charset="-122"/>
                <a:cs typeface="+mn-cs"/>
              </a:rPr>
              <a:t>分库分表</a:t>
            </a:r>
            <a:r>
              <a:rPr lang="zh-CN" altLang="en-US" sz="2800" b="1" noProof="1" dirty="0">
                <a:latin typeface="Arial" panose="020B0604020202020204" pitchFamily="34" charset="0"/>
                <a:ea typeface="宋体" panose="02010600030101010101" pitchFamily="2" charset="-122"/>
                <a:cs typeface="+mn-cs"/>
              </a:rPr>
              <a:t>也不能很好解决）；</a:t>
            </a:r>
            <a:endParaRPr lang="zh-CN" altLang="en-US" sz="2800" b="1" noProof="1"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2"/>
          <p:cNvSpPr>
            <a:spLocks noGrp="1"/>
          </p:cNvSpPr>
          <p:nvPr>
            <p:ph type="title" idx="10"/>
          </p:nvPr>
        </p:nvSpPr>
        <p:spPr/>
        <p:txBody>
          <a:bodyPr vert="horz" wrap="square" lIns="91440" tIns="45720" rIns="91440" bIns="45720" anchor="ctr" anchorCtr="0"/>
          <a:p>
            <a:r>
              <a:rPr lang="en-US" altLang="en-US" dirty="0"/>
              <a:t>4.1.2	 HBase简介</a:t>
            </a:r>
            <a:endParaRPr lang="zh-CN" altLang="en-US" dirty="0"/>
          </a:p>
        </p:txBody>
      </p:sp>
      <p:sp>
        <p:nvSpPr>
          <p:cNvPr id="11266" name="TextBox 3"/>
          <p:cNvSpPr txBox="1"/>
          <p:nvPr/>
        </p:nvSpPr>
        <p:spPr>
          <a:xfrm>
            <a:off x="323850" y="1144588"/>
            <a:ext cx="8545513" cy="5413375"/>
          </a:xfrm>
          <a:prstGeom prst="rect">
            <a:avLst/>
          </a:prstGeom>
          <a:noFill/>
          <a:ln w="9525">
            <a:noFill/>
          </a:ln>
        </p:spPr>
        <p:txBody>
          <a:bodyPr wrap="square" anchor="t">
            <a:spAutoFit/>
          </a:bodyPr>
          <a:p>
            <a:pPr>
              <a:lnSpc>
                <a:spcPct val="120000"/>
              </a:lnSpc>
            </a:pP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rPr>
              <a:t>关系数据库已经流行很多年，并且</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rPr>
              <a:t>Hadoop</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rPr>
              <a:t>已经有了</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rPr>
              <a:t>HDFS</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rPr>
              <a:t>和</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rPr>
              <a:t>MapReduce</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rPr>
              <a:t>，为什么需要</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rPr>
              <a:t>HBase?</a:t>
            </a:r>
            <a:endParaRPr lang="en-US" altLang="zh-CN" sz="2800" b="1" noProof="1" dirty="0">
              <a:solidFill>
                <a:schemeClr val="accent2"/>
              </a:solidFill>
              <a:latin typeface="Arial" panose="020B0604020202020204" pitchFamily="34" charset="0"/>
              <a:ea typeface="宋体" panose="02010600030101010101" pitchFamily="2" charset="-122"/>
            </a:endParaRPr>
          </a:p>
          <a:p>
            <a:pPr marL="457200" indent="-457200">
              <a:lnSpc>
                <a:spcPct val="120000"/>
              </a:lnSpc>
              <a:spcBef>
                <a:spcPts val="1200"/>
              </a:spcBef>
              <a:buFont typeface="Wingdings" panose="05000000000000000000" charset="0"/>
              <a:buChar char="l"/>
            </a:pPr>
            <a:r>
              <a:rPr lang="zh-CN" altLang="en-US" sz="2800" b="1" noProof="1" dirty="0">
                <a:latin typeface="Arial" panose="020B0604020202020204" pitchFamily="34" charset="0"/>
                <a:ea typeface="宋体" panose="02010600030101010101" pitchFamily="2" charset="-122"/>
                <a:cs typeface="+mn-cs"/>
              </a:rPr>
              <a:t>传统关系数据库在数据结构变化时一般需要</a:t>
            </a:r>
            <a:r>
              <a:rPr lang="zh-CN" altLang="en-US" sz="2800" b="1" noProof="1" dirty="0">
                <a:solidFill>
                  <a:srgbClr val="FF0000"/>
                </a:solidFill>
                <a:latin typeface="微软雅黑" panose="020B0503020204020204" charset="-122"/>
                <a:ea typeface="微软雅黑" panose="020B0503020204020204" charset="-122"/>
                <a:cs typeface="+mn-cs"/>
              </a:rPr>
              <a:t>停机维护</a:t>
            </a:r>
            <a:r>
              <a:rPr lang="zh-CN" altLang="en-US" sz="2800" b="1" noProof="1" dirty="0">
                <a:latin typeface="Arial" panose="020B0604020202020204" pitchFamily="34" charset="0"/>
                <a:ea typeface="宋体" panose="02010600030101010101" pitchFamily="2" charset="-122"/>
                <a:cs typeface="+mn-cs"/>
              </a:rPr>
              <a:t>；</a:t>
            </a:r>
            <a:r>
              <a:rPr lang="zh-CN" altLang="en-US" sz="2800" b="1" noProof="1" dirty="0">
                <a:solidFill>
                  <a:srgbClr val="FF0000"/>
                </a:solidFill>
                <a:latin typeface="微软雅黑" panose="020B0503020204020204" charset="-122"/>
                <a:ea typeface="微软雅黑" panose="020B0503020204020204" charset="-122"/>
                <a:cs typeface="+mn-cs"/>
              </a:rPr>
              <a:t>空列浪费</a:t>
            </a:r>
            <a:r>
              <a:rPr lang="zh-CN" altLang="en-US" sz="2800" b="1" noProof="1" dirty="0">
                <a:latin typeface="Arial" panose="020B0604020202020204" pitchFamily="34" charset="0"/>
                <a:ea typeface="宋体" panose="02010600030101010101" pitchFamily="2" charset="-122"/>
                <a:cs typeface="+mn-cs"/>
              </a:rPr>
              <a:t>存储空间；</a:t>
            </a:r>
            <a:endParaRPr lang="en-US" altLang="zh-CN" sz="2800" b="1" noProof="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zh-CN" altLang="en-US" sz="2800" b="1" noProof="1" dirty="0">
                <a:latin typeface="Arial" panose="020B0604020202020204" pitchFamily="34" charset="0"/>
                <a:ea typeface="宋体" panose="02010600030101010101" pitchFamily="2" charset="-122"/>
                <a:cs typeface="+mn-cs"/>
              </a:rPr>
              <a:t>因此，业界出现了一类面向半结构化数据存储和处理的高可扩展、低写入</a:t>
            </a:r>
            <a:r>
              <a:rPr lang="en-US" altLang="zh-CN" sz="2800" b="1" noProof="1" dirty="0">
                <a:latin typeface="Arial" panose="020B0604020202020204" pitchFamily="34" charset="0"/>
                <a:ea typeface="宋体" panose="02010600030101010101" pitchFamily="2" charset="-122"/>
                <a:cs typeface="+mn-cs"/>
              </a:rPr>
              <a:t>/</a:t>
            </a:r>
            <a:r>
              <a:rPr lang="zh-CN" altLang="en-US" sz="2800" b="1" noProof="1" dirty="0">
                <a:latin typeface="Arial" panose="020B0604020202020204" pitchFamily="34" charset="0"/>
                <a:ea typeface="宋体" panose="02010600030101010101" pitchFamily="2" charset="-122"/>
                <a:cs typeface="+mn-cs"/>
              </a:rPr>
              <a:t>查询延迟的系统，例如，</a:t>
            </a:r>
            <a:r>
              <a:rPr lang="zh-CN" altLang="en-US" sz="2800" b="1" noProof="1" dirty="0">
                <a:solidFill>
                  <a:srgbClr val="FF0000"/>
                </a:solidFill>
                <a:latin typeface="微软雅黑" panose="020B0503020204020204" charset="-122"/>
                <a:ea typeface="微软雅黑" panose="020B0503020204020204" charset="-122"/>
                <a:cs typeface="+mn-cs"/>
              </a:rPr>
              <a:t>键值数据库（如Redis）</a:t>
            </a:r>
            <a:r>
              <a:rPr lang="zh-CN" altLang="en-US" sz="2800" b="1" noProof="1" dirty="0">
                <a:latin typeface="Arial" panose="020B0604020202020204" pitchFamily="34" charset="0"/>
                <a:ea typeface="宋体" panose="02010600030101010101" pitchFamily="2" charset="-122"/>
                <a:cs typeface="+mn-cs"/>
              </a:rPr>
              <a:t>、</a:t>
            </a:r>
            <a:r>
              <a:rPr lang="zh-CN" altLang="en-US" sz="2800" b="1" noProof="1" dirty="0">
                <a:solidFill>
                  <a:srgbClr val="FF0000"/>
                </a:solidFill>
                <a:latin typeface="微软雅黑" panose="020B0503020204020204" charset="-122"/>
                <a:ea typeface="微软雅黑" panose="020B0503020204020204" charset="-122"/>
                <a:cs typeface="+mn-cs"/>
              </a:rPr>
              <a:t>文档数据库（如MongoDB）</a:t>
            </a:r>
            <a:r>
              <a:rPr lang="zh-CN" altLang="en-US" sz="2800" b="1" noProof="1" dirty="0">
                <a:latin typeface="Arial" panose="020B0604020202020204" pitchFamily="34" charset="0"/>
                <a:ea typeface="宋体" panose="02010600030101010101" pitchFamily="2" charset="-122"/>
                <a:cs typeface="+mn-cs"/>
              </a:rPr>
              <a:t>和</a:t>
            </a:r>
            <a:r>
              <a:rPr lang="zh-CN" altLang="en-US" sz="2800" b="1" noProof="1" dirty="0">
                <a:solidFill>
                  <a:srgbClr val="FF0000"/>
                </a:solidFill>
                <a:latin typeface="微软雅黑" panose="020B0503020204020204" charset="-122"/>
                <a:ea typeface="微软雅黑" panose="020B0503020204020204" charset="-122"/>
                <a:cs typeface="+mn-cs"/>
              </a:rPr>
              <a:t>列族数据库</a:t>
            </a: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（如</a:t>
            </a:r>
            <a:r>
              <a:rPr lang="en-US" altLang="zh-CN" sz="2800" b="1" noProof="1" dirty="0">
                <a:solidFill>
                  <a:srgbClr val="FF0000"/>
                </a:solidFill>
                <a:latin typeface="微软雅黑" panose="020B0503020204020204" charset="-122"/>
                <a:ea typeface="微软雅黑" panose="020B0503020204020204" charset="-122"/>
                <a:cs typeface="微软雅黑" panose="020B0503020204020204" charset="-122"/>
              </a:rPr>
              <a:t>HBase</a:t>
            </a: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800" b="1" noProof="1" dirty="0">
                <a:latin typeface="Arial" panose="020B0604020202020204" pitchFamily="34" charset="0"/>
                <a:ea typeface="宋体" panose="02010600030101010101" pitchFamily="2" charset="-122"/>
                <a:cs typeface="+mn-cs"/>
              </a:rPr>
              <a:t>；</a:t>
            </a:r>
            <a:endParaRPr lang="zh-CN" altLang="en-US" sz="2800" b="1" noProof="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en-US" altLang="zh-CN" sz="2800" b="1" noProof="1" dirty="0">
                <a:latin typeface="Arial" panose="020B0604020202020204" pitchFamily="34" charset="0"/>
                <a:ea typeface="宋体" panose="02010600030101010101" pitchFamily="2" charset="-122"/>
                <a:cs typeface="+mn-cs"/>
              </a:rPr>
              <a:t>HBase</a:t>
            </a:r>
            <a:r>
              <a:rPr lang="zh-CN" altLang="en-US" sz="2800" b="1" noProof="1" dirty="0">
                <a:latin typeface="Arial" panose="020B0604020202020204" pitchFamily="34" charset="0"/>
                <a:ea typeface="宋体" panose="02010600030101010101" pitchFamily="2" charset="-122"/>
                <a:cs typeface="+mn-cs"/>
              </a:rPr>
              <a:t>已经成功应用于互联网服务领域和传统行业的众多</a:t>
            </a:r>
            <a:r>
              <a:rPr lang="zh-CN" altLang="en-US" sz="2800" b="1" noProof="1" dirty="0">
                <a:solidFill>
                  <a:srgbClr val="FF0000"/>
                </a:solidFill>
                <a:latin typeface="微软雅黑" panose="020B0503020204020204" charset="-122"/>
                <a:ea typeface="微软雅黑" panose="020B0503020204020204" charset="-122"/>
                <a:cs typeface="+mn-cs"/>
              </a:rPr>
              <a:t>在线式数据分析处理</a:t>
            </a:r>
            <a:r>
              <a:rPr lang="zh-CN" altLang="en-US" sz="2800" b="1" noProof="1" dirty="0">
                <a:latin typeface="Arial" panose="020B0604020202020204" pitchFamily="34" charset="0"/>
                <a:ea typeface="宋体" panose="02010600030101010101" pitchFamily="2" charset="-122"/>
                <a:cs typeface="+mn-cs"/>
              </a:rPr>
              <a:t>系统中。</a:t>
            </a:r>
            <a:endParaRPr lang="zh-CN" altLang="en-US" sz="2800" b="1" noProof="1"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1440" tIns="45720" rIns="91440" bIns="45720" anchor="ctr" anchorCtr="0"/>
          <a:p>
            <a:r>
              <a:rPr lang="en-US" altLang="zh-CN" dirty="0"/>
              <a:t>4.1.3	 HBase</a:t>
            </a:r>
            <a:r>
              <a:rPr lang="zh-CN" altLang="en-US" dirty="0"/>
              <a:t>与传统关系数据库的对比分析</a:t>
            </a:r>
            <a:endParaRPr lang="zh-CN" altLang="en-US" dirty="0"/>
          </a:p>
        </p:txBody>
      </p:sp>
      <p:sp>
        <p:nvSpPr>
          <p:cNvPr id="12290" name="Rectangle 3"/>
          <p:cNvSpPr>
            <a:spLocks noGrp="1"/>
          </p:cNvSpPr>
          <p:nvPr>
            <p:ph idx="1"/>
          </p:nvPr>
        </p:nvSpPr>
        <p:spPr>
          <a:xfrm>
            <a:off x="236538" y="1144588"/>
            <a:ext cx="8710613" cy="5386388"/>
          </a:xfrm>
        </p:spPr>
        <p:txBody>
          <a:bodyPr vert="horz" wrap="square" lIns="91440" tIns="45720" rIns="91440" bIns="45720" anchor="t"/>
          <a:p>
            <a:pPr marL="342900" marR="0" indent="-342900" algn="just" defTabSz="914400" rtl="0" eaLnBrk="0" fontAlgn="base" latinLnBrk="0" hangingPunct="0">
              <a:lnSpc>
                <a:spcPct val="110000"/>
              </a:lnSpc>
              <a:spcBef>
                <a:spcPct val="20000"/>
              </a:spcBef>
              <a:spcAft>
                <a:spcPct val="0"/>
              </a:spcAft>
              <a:buClrTx/>
              <a:buSzTx/>
              <a:buFont typeface="Wingdings" panose="05000000000000000000" charset="0"/>
              <a:buChar char="l"/>
            </a:pPr>
            <a:r>
              <a:rPr kumimoji="0" lang="en-US" altLang="zh-CN" sz="2800" b="1" i="0" u="none" strike="noStrike" kern="0" cap="none" spc="0" normalizeH="0" baseline="0" noProof="1" dirty="0">
                <a:solidFill>
                  <a:schemeClr val="accent2"/>
                </a:solidFill>
                <a:latin typeface="微软雅黑" panose="020B0503020204020204" charset="-122"/>
                <a:ea typeface="微软雅黑" panose="020B0503020204020204" charset="-122"/>
                <a:cs typeface="微软雅黑" panose="020B0503020204020204" charset="-122"/>
              </a:rPr>
              <a:t>HBase</a:t>
            </a:r>
            <a:r>
              <a:rPr kumimoji="0" lang="zh-CN" altLang="en-US" sz="2800" b="1" i="0" u="none" strike="noStrike" kern="0" cap="none" spc="0" normalizeH="0" baseline="0" noProof="1" dirty="0">
                <a:solidFill>
                  <a:schemeClr val="accent2"/>
                </a:solidFill>
                <a:latin typeface="微软雅黑" panose="020B0503020204020204" charset="-122"/>
                <a:ea typeface="微软雅黑" panose="020B0503020204020204" charset="-122"/>
                <a:cs typeface="微软雅黑" panose="020B0503020204020204" charset="-122"/>
              </a:rPr>
              <a:t>与传统的关系数据库的区别主要体现在以下几个方面：</a:t>
            </a:r>
            <a:endParaRPr kumimoji="0" lang="zh-CN" altLang="en-US" sz="2800" b="1" i="0" u="none" strike="noStrike" kern="0" cap="none" spc="0" normalizeH="0" baseline="0" noProof="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marR="0" indent="0" algn="just" defTabSz="914400" rtl="0" eaLnBrk="0" fontAlgn="base" latinLnBrk="0" hangingPunct="0">
              <a:lnSpc>
                <a:spcPct val="110000"/>
              </a:lnSpc>
              <a:spcBef>
                <a:spcPct val="20000"/>
              </a:spcBef>
              <a:spcAft>
                <a:spcPct val="0"/>
              </a:spcAft>
              <a:buClrTx/>
              <a:buSzTx/>
              <a:buFontTx/>
              <a:buNone/>
            </a:pP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微软雅黑" panose="020B0503020204020204" charset="-122"/>
              </a:rPr>
              <a:t>（</a:t>
            </a:r>
            <a:r>
              <a:rPr kumimoji="0" lang="en-US" altLang="zh-CN" sz="2800" b="1" i="0" u="none" strike="noStrike" kern="0" cap="none" spc="0" normalizeH="0" baseline="0" noProof="1" dirty="0">
                <a:solidFill>
                  <a:srgbClr val="FF0000"/>
                </a:solidFill>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微软雅黑" panose="020B0503020204020204" charset="-122"/>
              </a:rPr>
              <a:t>）数据类型：</a:t>
            </a:r>
            <a:r>
              <a:rPr kumimoji="0" lang="zh-CN" altLang="en-US" sz="2400" b="1" i="0" u="none" strike="noStrike" kern="0" cap="none" spc="0" normalizeH="0" baseline="0" noProof="1" dirty="0">
                <a:solidFill>
                  <a:schemeClr val="tx1"/>
                </a:solidFill>
                <a:latin typeface="+mn-lt"/>
                <a:ea typeface="+mn-ea"/>
                <a:cs typeface="+mn-cs"/>
              </a:rPr>
              <a:t>关系数据库采用关系模型，具有丰富的数据类型和存储方式，</a:t>
            </a:r>
            <a:r>
              <a:rPr kumimoji="0" lang="en-US" altLang="zh-CN" sz="2400" b="1" i="0" u="none" strike="noStrike" kern="0" cap="none" spc="0" normalizeH="0" baseline="0" noProof="1" dirty="0">
                <a:solidFill>
                  <a:schemeClr val="tx1"/>
                </a:solidFill>
                <a:latin typeface="+mn-lt"/>
                <a:ea typeface="+mn-ea"/>
                <a:cs typeface="+mn-cs"/>
              </a:rPr>
              <a:t>HBase</a:t>
            </a:r>
            <a:r>
              <a:rPr kumimoji="0" lang="zh-CN" altLang="en-US" sz="2400" b="1" i="0" u="none" strike="noStrike" kern="0" cap="none" spc="0" normalizeH="0" baseline="0" noProof="1" dirty="0">
                <a:solidFill>
                  <a:schemeClr val="tx1"/>
                </a:solidFill>
                <a:latin typeface="+mn-lt"/>
                <a:ea typeface="+mn-ea"/>
                <a:cs typeface="+mn-cs"/>
              </a:rPr>
              <a:t>则采用了更加简单的数据模型，它把数据存储为</a:t>
            </a:r>
            <a:r>
              <a:rPr kumimoji="0" lang="zh-CN" altLang="en-US" sz="24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未经解释的字符串</a:t>
            </a:r>
            <a:r>
              <a:rPr kumimoji="0" lang="zh-CN" altLang="en-US" sz="2400" b="1" i="0" u="none" strike="noStrike" kern="0" cap="none" spc="0" normalizeH="0" baseline="0" noProof="1" dirty="0">
                <a:solidFill>
                  <a:schemeClr val="tx1"/>
                </a:solidFill>
                <a:latin typeface="+mn-lt"/>
                <a:ea typeface="+mn-ea"/>
                <a:cs typeface="+mn-cs"/>
              </a:rPr>
              <a:t>。</a:t>
            </a:r>
            <a:endParaRPr kumimoji="0" lang="zh-CN" altLang="en-US" sz="2400" b="1" i="0" u="none" strike="noStrike" kern="0" cap="none" spc="0" normalizeH="0" baseline="0" noProof="1" dirty="0">
              <a:solidFill>
                <a:schemeClr val="tx1"/>
              </a:solidFill>
              <a:latin typeface="+mn-lt"/>
              <a:ea typeface="+mn-ea"/>
              <a:cs typeface="+mn-cs"/>
            </a:endParaRPr>
          </a:p>
          <a:p>
            <a:pPr marL="0" marR="0" indent="0" algn="just" defTabSz="914400" rtl="0" eaLnBrk="0" fontAlgn="base" latinLnBrk="0" hangingPunct="0">
              <a:lnSpc>
                <a:spcPct val="110000"/>
              </a:lnSpc>
              <a:spcBef>
                <a:spcPts val="0"/>
              </a:spcBef>
              <a:spcAft>
                <a:spcPct val="0"/>
              </a:spcAft>
              <a:buClrTx/>
              <a:buSzTx/>
              <a:buFontTx/>
              <a:buNone/>
            </a:pP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微软雅黑" panose="020B0503020204020204" charset="-122"/>
              </a:rPr>
              <a:t>（2）数据操作：</a:t>
            </a:r>
            <a:r>
              <a:rPr kumimoji="0" lang="zh-CN" altLang="en-US" sz="2400" b="1" i="0" u="none" strike="noStrike" kern="0" cap="none" spc="0" normalizeH="0" baseline="0" noProof="1" dirty="0">
                <a:solidFill>
                  <a:schemeClr val="tx1"/>
                </a:solidFill>
                <a:latin typeface="+mn-lt"/>
                <a:ea typeface="+mn-ea"/>
                <a:cs typeface="+mn-cs"/>
              </a:rPr>
              <a:t>关系数据库中包含了丰富的操作，其中会涉及复杂的多表连接。</a:t>
            </a:r>
            <a:r>
              <a:rPr kumimoji="0" lang="en-US" altLang="zh-CN" sz="2400" b="1" i="0" u="none" strike="noStrike" kern="0" cap="none" spc="0" normalizeH="0" baseline="0" noProof="1" dirty="0">
                <a:solidFill>
                  <a:schemeClr val="tx1"/>
                </a:solidFill>
                <a:latin typeface="+mn-lt"/>
                <a:ea typeface="+mn-ea"/>
                <a:cs typeface="+mn-cs"/>
              </a:rPr>
              <a:t>HBase</a:t>
            </a:r>
            <a:r>
              <a:rPr kumimoji="0" lang="zh-CN" altLang="en-US" sz="2400" b="1" i="0" u="none" strike="noStrike" kern="0" cap="none" spc="0" normalizeH="0" baseline="0" noProof="1" dirty="0">
                <a:solidFill>
                  <a:schemeClr val="tx1"/>
                </a:solidFill>
                <a:latin typeface="+mn-lt"/>
                <a:ea typeface="+mn-ea"/>
                <a:cs typeface="+mn-cs"/>
              </a:rPr>
              <a:t>操作则不存在复杂的表与表之间的关系，只有简单的插入、查询、删除、清空等，因为</a:t>
            </a:r>
            <a:r>
              <a:rPr kumimoji="0" lang="en-US" altLang="zh-CN" sz="2400" b="1" i="0" u="none" strike="noStrike" kern="0" cap="none" spc="0" normalizeH="0" baseline="0" noProof="1" dirty="0">
                <a:solidFill>
                  <a:schemeClr val="tx1"/>
                </a:solidFill>
                <a:latin typeface="+mn-lt"/>
                <a:ea typeface="+mn-ea"/>
                <a:cs typeface="+mn-cs"/>
              </a:rPr>
              <a:t>HBase</a:t>
            </a:r>
            <a:r>
              <a:rPr kumimoji="0" lang="zh-CN" altLang="en-US" sz="2400" b="1" i="0" u="none" strike="noStrike" kern="0" cap="none" spc="0" normalizeH="0" baseline="0" noProof="1" dirty="0">
                <a:solidFill>
                  <a:schemeClr val="tx1"/>
                </a:solidFill>
                <a:latin typeface="+mn-lt"/>
                <a:ea typeface="+mn-ea"/>
                <a:cs typeface="+mn-cs"/>
              </a:rPr>
              <a:t>在设计上就避免了复杂的表和表之间的关系。</a:t>
            </a:r>
            <a:endParaRPr kumimoji="0" lang="zh-CN" altLang="en-US" sz="2400" b="1" i="0" u="none" strike="noStrike" kern="0" cap="none" spc="0" normalizeH="0" baseline="0" noProof="1" dirty="0">
              <a:solidFill>
                <a:schemeClr val="tx1"/>
              </a:solidFill>
              <a:latin typeface="+mn-lt"/>
              <a:ea typeface="+mn-ea"/>
              <a:cs typeface="+mn-cs"/>
            </a:endParaRPr>
          </a:p>
          <a:p>
            <a:pPr marL="0" marR="0" indent="0" algn="just" defTabSz="914400" rtl="0" eaLnBrk="0" fontAlgn="base" latinLnBrk="0" hangingPunct="0">
              <a:lnSpc>
                <a:spcPct val="110000"/>
              </a:lnSpc>
              <a:spcBef>
                <a:spcPct val="20000"/>
              </a:spcBef>
              <a:spcAft>
                <a:spcPct val="0"/>
              </a:spcAft>
              <a:buClrTx/>
              <a:buSzTx/>
              <a:buFontTx/>
              <a:buNone/>
            </a:pP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微软雅黑" panose="020B0503020204020204" charset="-122"/>
              </a:rPr>
              <a:t>（3）存储模式：</a:t>
            </a:r>
            <a:r>
              <a:rPr kumimoji="0" lang="zh-CN" altLang="en-US" sz="2400" b="1" i="0" u="none" strike="noStrike" kern="0" cap="none" spc="0" normalizeH="0" baseline="0" noProof="1" dirty="0">
                <a:solidFill>
                  <a:schemeClr val="tx1"/>
                </a:solidFill>
                <a:latin typeface="+mn-lt"/>
                <a:ea typeface="+mn-ea"/>
                <a:cs typeface="+mn-cs"/>
              </a:rPr>
              <a:t>关系数据库是基于行模式存储的。</a:t>
            </a:r>
            <a:r>
              <a:rPr kumimoji="0" lang="en-US" altLang="zh-CN" sz="2400" b="1" i="0" u="none" strike="noStrike" kern="0" cap="none" spc="0" normalizeH="0" baseline="0" noProof="1" dirty="0">
                <a:solidFill>
                  <a:schemeClr val="tx1"/>
                </a:solidFill>
                <a:latin typeface="+mn-lt"/>
                <a:ea typeface="+mn-ea"/>
                <a:cs typeface="+mn-cs"/>
              </a:rPr>
              <a:t>HBase</a:t>
            </a:r>
            <a:r>
              <a:rPr kumimoji="0" lang="zh-CN" altLang="en-US" sz="2400" b="1" i="0" u="none" strike="noStrike" kern="0" cap="none" spc="0" normalizeH="0" baseline="0" noProof="1" dirty="0">
                <a:solidFill>
                  <a:schemeClr val="tx1"/>
                </a:solidFill>
                <a:latin typeface="+mn-lt"/>
                <a:ea typeface="+mn-ea"/>
                <a:cs typeface="+mn-cs"/>
              </a:rPr>
              <a:t>是</a:t>
            </a:r>
            <a:r>
              <a:rPr kumimoji="0" lang="zh-CN" altLang="en-US" sz="24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基于列存储</a:t>
            </a:r>
            <a:r>
              <a:rPr kumimoji="0" lang="zh-CN" altLang="en-US" sz="2400" b="1" i="0" u="none" strike="noStrike" kern="0" cap="none" spc="0" normalizeH="0" baseline="0" noProof="1" dirty="0">
                <a:solidFill>
                  <a:schemeClr val="tx1"/>
                </a:solidFill>
                <a:latin typeface="+mn-lt"/>
                <a:ea typeface="+mn-ea"/>
                <a:cs typeface="+mn-cs"/>
              </a:rPr>
              <a:t>的，每个列族都由几个文件保存，不同列族的文件是分离的。</a:t>
            </a:r>
            <a:endParaRPr kumimoji="0" lang="zh-CN" altLang="en-US" sz="2400" b="1" i="0" u="none" strike="noStrike" kern="0" cap="none" spc="0" normalizeH="0" baseline="0" noProof="1" dirty="0">
              <a:solidFill>
                <a:schemeClr val="tx1"/>
              </a:solidFill>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p:txBody>
          <a:bodyPr vert="horz" wrap="square" lIns="91440" tIns="45720" rIns="91440" bIns="45720" anchor="ctr" anchorCtr="0"/>
          <a:p>
            <a:r>
              <a:rPr lang="en-US" altLang="zh-CN" dirty="0"/>
              <a:t>4.1.3	 HBase</a:t>
            </a:r>
            <a:r>
              <a:rPr lang="zh-CN" altLang="en-US" dirty="0"/>
              <a:t>与传统关系数据库的对比分析</a:t>
            </a:r>
            <a:endParaRPr lang="zh-CN" altLang="en-US" dirty="0"/>
          </a:p>
        </p:txBody>
      </p:sp>
      <p:sp>
        <p:nvSpPr>
          <p:cNvPr id="21506" name="Rectangle 4"/>
          <p:cNvSpPr>
            <a:spLocks noGrp="1"/>
          </p:cNvSpPr>
          <p:nvPr>
            <p:ph idx="1"/>
          </p:nvPr>
        </p:nvSpPr>
        <p:spPr>
          <a:xfrm>
            <a:off x="249238" y="1146175"/>
            <a:ext cx="8645525" cy="5346700"/>
          </a:xfrm>
        </p:spPr>
        <p:txBody>
          <a:bodyPr vert="horz" wrap="square" lIns="91440" tIns="45720" rIns="91440" bIns="45720" anchor="t" anchorCtr="0"/>
          <a:p>
            <a:pPr marL="0" indent="0" algn="just">
              <a:lnSpc>
                <a:spcPct val="110000"/>
              </a:lnSpc>
              <a:buNone/>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4</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）数据索引：</a:t>
            </a:r>
            <a:r>
              <a:rPr lang="zh-CN" altLang="en-US" sz="2400" b="1" dirty="0"/>
              <a:t>关系数据库通常可以针对不同列构建复杂的多个索引，以提高数据访问性能。</a:t>
            </a:r>
            <a:r>
              <a:rPr lang="en-US" altLang="zh-CN" sz="2400" b="1" dirty="0"/>
              <a:t>HBase</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只有一个索引</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行键</a:t>
            </a:r>
            <a:r>
              <a:rPr lang="zh-CN" altLang="en-US" sz="2400" b="1" dirty="0"/>
              <a:t>，通过巧妙的设计，</a:t>
            </a:r>
            <a:r>
              <a:rPr lang="en-US" altLang="zh-CN" sz="2400" b="1" dirty="0"/>
              <a:t>HBase</a:t>
            </a:r>
            <a:r>
              <a:rPr lang="zh-CN" altLang="en-US" sz="2400" b="1" dirty="0"/>
              <a:t>中的所有访问方法，或者通过行键访问，或者通过行键扫描，从而使整个系统不会慢下来。</a:t>
            </a:r>
            <a:endParaRPr lang="zh-CN" altLang="en-US" sz="2400" b="1" dirty="0"/>
          </a:p>
          <a:p>
            <a:pPr marL="0" indent="0" algn="just">
              <a:lnSpc>
                <a:spcPct val="110000"/>
              </a:lnSpc>
              <a:buNone/>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（5）数据维护：</a:t>
            </a:r>
            <a:r>
              <a:rPr lang="zh-CN" altLang="en-US" sz="2400" b="1" dirty="0"/>
              <a:t>在关系数据库中，更新操作会用最新的当前值去替换记录中原来的旧值，旧值被覆盖后就不会存在。而在</a:t>
            </a:r>
            <a:r>
              <a:rPr lang="en-US" altLang="zh-CN" sz="2400" b="1" dirty="0"/>
              <a:t>HBase</a:t>
            </a:r>
            <a:r>
              <a:rPr lang="zh-CN" altLang="en-US" sz="2400" b="1" dirty="0"/>
              <a:t>中执行更新操作时，并不会删除数据旧的版本，而是</a:t>
            </a:r>
            <a:r>
              <a:rPr lang="zh-CN" altLang="en-US" sz="2400" b="1" dirty="0">
                <a:solidFill>
                  <a:srgbClr val="FF0000"/>
                </a:solidFill>
                <a:latin typeface="微软雅黑" panose="020B0503020204020204" charset="-122"/>
                <a:ea typeface="微软雅黑" panose="020B0503020204020204" charset="-122"/>
              </a:rPr>
              <a:t>生成一个新的版本</a:t>
            </a:r>
            <a:r>
              <a:rPr lang="zh-CN" altLang="en-US" sz="2400" b="1" dirty="0"/>
              <a:t>，旧有的版本仍然保留。</a:t>
            </a:r>
            <a:endParaRPr lang="zh-CN" altLang="en-US" sz="2400" b="1" dirty="0"/>
          </a:p>
          <a:p>
            <a:pPr marL="0" indent="0" algn="just">
              <a:lnSpc>
                <a:spcPct val="110000"/>
              </a:lnSpc>
              <a:buNone/>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（6）可伸缩性：</a:t>
            </a:r>
            <a:r>
              <a:rPr lang="zh-CN" altLang="en-US" sz="2400" b="1" dirty="0"/>
              <a:t>关系数据库很难实现横向（水平）扩展，纵向扩展的空间也比较有限。相反，</a:t>
            </a:r>
            <a:r>
              <a:rPr lang="en-US" altLang="zh-CN" sz="2400" b="1" dirty="0"/>
              <a:t>HBase</a:t>
            </a:r>
            <a:r>
              <a:rPr lang="zh-CN" altLang="en-US" sz="2400" b="1" dirty="0"/>
              <a:t>和</a:t>
            </a:r>
            <a:r>
              <a:rPr lang="en-US" altLang="zh-CN" sz="2400" b="1" dirty="0"/>
              <a:t>BigTable</a:t>
            </a:r>
            <a:r>
              <a:rPr lang="zh-CN" altLang="en-US" sz="2400" b="1" dirty="0"/>
              <a:t>这些分布式数据库就是为了实现灵活的水平扩展而开发的，能够轻易地通过在集群中增加或者减少硬件数量来实现性能的伸缩。</a:t>
            </a:r>
            <a:endParaRPr lang="zh-CN" altLang="en-US" sz="2400" b="1" dirty="0"/>
          </a:p>
          <a:p>
            <a:pPr marL="0" indent="0" algn="just">
              <a:lnSpc>
                <a:spcPct val="80000"/>
              </a:lnSpc>
              <a:buNone/>
            </a:pPr>
            <a:endParaRPr lang="zh-CN" alt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r>
              <a:rPr lang="en-US" altLang="zh-CN" dirty="0"/>
              <a:t>4.2 HBase</a:t>
            </a:r>
            <a:r>
              <a:rPr lang="zh-CN" altLang="en-US" dirty="0"/>
              <a:t>访问接口</a:t>
            </a:r>
            <a:endParaRPr lang="zh-CN" altLang="en-US" dirty="0"/>
          </a:p>
        </p:txBody>
      </p:sp>
      <p:sp>
        <p:nvSpPr>
          <p:cNvPr id="22530" name="Rectangle 4"/>
          <p:cNvSpPr/>
          <p:nvPr/>
        </p:nvSpPr>
        <p:spPr>
          <a:xfrm>
            <a:off x="2949575" y="1247775"/>
            <a:ext cx="3041650"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表</a:t>
            </a:r>
            <a:r>
              <a:rPr lang="en-US" altLang="zh-CN" sz="2400" b="1" dirty="0">
                <a:latin typeface="Times New Roman" panose="02020603050405020304" pitchFamily="18" charset="0"/>
                <a:ea typeface="宋体" panose="02010600030101010101" pitchFamily="2" charset="-122"/>
              </a:rPr>
              <a:t>4-2 HBase</a:t>
            </a:r>
            <a:r>
              <a:rPr lang="zh-CN" altLang="en-US" sz="2400" b="1" dirty="0">
                <a:latin typeface="Times New Roman" panose="02020603050405020304" pitchFamily="18" charset="0"/>
                <a:ea typeface="宋体" panose="02010600030101010101" pitchFamily="2" charset="-122"/>
              </a:rPr>
              <a:t>访问接口</a:t>
            </a:r>
            <a:endParaRPr lang="zh-CN" altLang="en-US" sz="2400" b="1" dirty="0">
              <a:latin typeface="Arial" panose="020B0604020202020204" pitchFamily="34" charset="0"/>
              <a:ea typeface="宋体" panose="02010600030101010101" pitchFamily="2" charset="-122"/>
            </a:endParaRPr>
          </a:p>
        </p:txBody>
      </p:sp>
      <p:graphicFrame>
        <p:nvGraphicFramePr>
          <p:cNvPr id="16530" name="Group 146"/>
          <p:cNvGraphicFramePr>
            <a:graphicFrameLocks noGrp="1"/>
          </p:cNvGraphicFramePr>
          <p:nvPr>
            <p:custDataLst>
              <p:tags r:id="rId1"/>
            </p:custDataLst>
          </p:nvPr>
        </p:nvGraphicFramePr>
        <p:xfrm>
          <a:off x="533400" y="1739900"/>
          <a:ext cx="8077200" cy="4632325"/>
        </p:xfrm>
        <a:graphic>
          <a:graphicData uri="http://schemas.openxmlformats.org/drawingml/2006/table">
            <a:tbl>
              <a:tblPr/>
              <a:tblGrid>
                <a:gridCol w="2133600"/>
                <a:gridCol w="2743200"/>
                <a:gridCol w="3200400"/>
              </a:tblGrid>
              <a:tr h="51816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特点</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场合</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Native Java API</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常规和高效的访问方式</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适合</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Hadoop MapReduce</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作业并行批处理</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表数据</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 Shell</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的命令行工具，最简单的接口</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适合</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管理使用</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Thrift Gateway</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利用</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Thrift</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序列化技术，支持</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PHP</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等多种语言</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适合其他异构系统在线访问</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表数据</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REST Gateway</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解除语言限制</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支持</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REST</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风格的</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Http API</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Pig</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Pig Latin</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流式编程语言来处理</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中的数据</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适合做数据统计</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Hive</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简单</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当需要以类似</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语言的方式来访问</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的时候</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4.3 HBase</a:t>
            </a:r>
            <a:r>
              <a:rPr lang="zh-CN" altLang="en-US" dirty="0"/>
              <a:t>数据模型</a:t>
            </a:r>
            <a:endParaRPr lang="zh-CN" altLang="en-US" dirty="0"/>
          </a:p>
        </p:txBody>
      </p:sp>
      <p:sp>
        <p:nvSpPr>
          <p:cNvPr id="23554" name="Rectangle 3"/>
          <p:cNvSpPr>
            <a:spLocks noGrp="1"/>
          </p:cNvSpPr>
          <p:nvPr>
            <p:ph idx="1"/>
          </p:nvPr>
        </p:nvSpPr>
        <p:spPr/>
        <p:txBody>
          <a:bodyPr vert="horz" wrap="square" lIns="91440" tIns="45720" rIns="91440" bIns="45720" anchor="t" anchorCtr="0"/>
          <a:p>
            <a:pPr marL="0" indent="0">
              <a:lnSpc>
                <a:spcPct val="130000"/>
              </a:lnSpc>
              <a:buNone/>
            </a:pPr>
            <a:r>
              <a:rPr lang="en-US" altLang="zh-CN" sz="2800" b="1" dirty="0"/>
              <a:t>4.3.1	</a:t>
            </a:r>
            <a:r>
              <a:rPr lang="zh-CN" altLang="en-US" sz="2800" b="1" dirty="0"/>
              <a:t>数据模型概述</a:t>
            </a:r>
            <a:endParaRPr lang="zh-CN" altLang="en-US" sz="2800" b="1" dirty="0"/>
          </a:p>
          <a:p>
            <a:pPr marL="0" indent="0">
              <a:lnSpc>
                <a:spcPct val="130000"/>
              </a:lnSpc>
              <a:buNone/>
            </a:pPr>
            <a:r>
              <a:rPr lang="en-US" altLang="zh-CN" sz="2800" b="1" dirty="0"/>
              <a:t>4.3.2	</a:t>
            </a:r>
            <a:r>
              <a:rPr lang="zh-CN" altLang="en-US" sz="2800" b="1" dirty="0"/>
              <a:t>数据模型的相关概念</a:t>
            </a:r>
            <a:endParaRPr lang="zh-CN" altLang="en-US" sz="2800" b="1" dirty="0"/>
          </a:p>
          <a:p>
            <a:pPr marL="0" indent="0">
              <a:lnSpc>
                <a:spcPct val="130000"/>
              </a:lnSpc>
              <a:buNone/>
            </a:pPr>
            <a:r>
              <a:rPr lang="en-US" altLang="zh-CN" sz="2800" b="1" dirty="0"/>
              <a:t>4.3.3	</a:t>
            </a:r>
            <a:r>
              <a:rPr lang="zh-CN" altLang="en-US" sz="2800" b="1" dirty="0"/>
              <a:t>数据坐标</a:t>
            </a:r>
            <a:endParaRPr lang="zh-CN" altLang="en-US" sz="2800" b="1" dirty="0"/>
          </a:p>
          <a:p>
            <a:pPr marL="0" indent="0">
              <a:lnSpc>
                <a:spcPct val="130000"/>
              </a:lnSpc>
              <a:buNone/>
            </a:pPr>
            <a:r>
              <a:rPr lang="en-US" altLang="zh-CN" sz="2800" b="1" dirty="0"/>
              <a:t>4.3.4	</a:t>
            </a:r>
            <a:r>
              <a:rPr lang="zh-CN" altLang="en-US" sz="2800" b="1" dirty="0"/>
              <a:t>概念视图</a:t>
            </a:r>
            <a:endParaRPr lang="zh-CN" altLang="en-US" sz="2800" b="1" dirty="0"/>
          </a:p>
          <a:p>
            <a:pPr marL="0" indent="0">
              <a:lnSpc>
                <a:spcPct val="130000"/>
              </a:lnSpc>
              <a:buNone/>
            </a:pPr>
            <a:r>
              <a:rPr lang="en-US" altLang="zh-CN" sz="2800" b="1" dirty="0"/>
              <a:t>4.3.5	</a:t>
            </a:r>
            <a:r>
              <a:rPr lang="zh-CN" altLang="en-US" sz="2800" b="1" dirty="0"/>
              <a:t>物理视图</a:t>
            </a:r>
            <a:endParaRPr lang="zh-CN" altLang="en-US" sz="2800" b="1" dirty="0"/>
          </a:p>
          <a:p>
            <a:pPr marL="0" indent="0">
              <a:lnSpc>
                <a:spcPct val="130000"/>
              </a:lnSpc>
              <a:buNone/>
            </a:pPr>
            <a:r>
              <a:rPr lang="en-US" altLang="zh-CN" sz="2800" b="1" dirty="0"/>
              <a:t>4.3.6	</a:t>
            </a:r>
            <a:r>
              <a:rPr lang="zh-CN" altLang="en-US" sz="2800" b="1" dirty="0"/>
              <a:t>面向列的存储</a:t>
            </a:r>
            <a:endParaRPr lang="zh-CN" alt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vert="horz" wrap="square" lIns="91440" tIns="45720" rIns="91440" bIns="45720" anchor="ctr" anchorCtr="0"/>
          <a:p>
            <a:r>
              <a:rPr lang="en-US" altLang="zh-CN" dirty="0"/>
              <a:t>4.3.1 </a:t>
            </a:r>
            <a:r>
              <a:rPr lang="zh-CN" altLang="en-US" dirty="0"/>
              <a:t>数据模型概述</a:t>
            </a:r>
            <a:endParaRPr lang="zh-CN" altLang="en-US" dirty="0"/>
          </a:p>
        </p:txBody>
      </p:sp>
      <p:sp>
        <p:nvSpPr>
          <p:cNvPr id="24578" name="Rectangle 3"/>
          <p:cNvSpPr>
            <a:spLocks noGrp="1"/>
          </p:cNvSpPr>
          <p:nvPr>
            <p:ph idx="1"/>
          </p:nvPr>
        </p:nvSpPr>
        <p:spPr>
          <a:xfrm>
            <a:off x="224155" y="1022985"/>
            <a:ext cx="8696325" cy="5387975"/>
          </a:xfrm>
        </p:spPr>
        <p:txBody>
          <a:bodyPr vert="horz" wrap="square" lIns="91440" tIns="45720" rIns="91440" bIns="45720" anchor="t" anchorCtr="0"/>
          <a:p>
            <a:pPr algn="just">
              <a:lnSpc>
                <a:spcPct val="120000"/>
              </a:lnSpc>
              <a:buFont typeface="Wingdings" panose="05000000000000000000" charset="0"/>
              <a:buChar char="l"/>
            </a:pPr>
            <a:r>
              <a:rPr lang="en-US" altLang="zh-CN" sz="2600" b="1" dirty="0"/>
              <a:t>HBase</a:t>
            </a:r>
            <a:r>
              <a:rPr lang="zh-CN" altLang="en-US" sz="2600" b="1" dirty="0"/>
              <a:t>是一个稀疏、多维度、排序的映射表，这张表的索引包括</a:t>
            </a:r>
            <a:r>
              <a:rPr lang="zh-CN" altLang="en-US" sz="2600" b="1" dirty="0">
                <a:solidFill>
                  <a:srgbClr val="FF0000"/>
                </a:solidFill>
                <a:latin typeface="微软雅黑" panose="020B0503020204020204" charset="-122"/>
                <a:ea typeface="微软雅黑" panose="020B0503020204020204" charset="-122"/>
              </a:rPr>
              <a:t>行键</a:t>
            </a:r>
            <a:r>
              <a:rPr lang="zh-CN" altLang="en-US" sz="2600" b="1" dirty="0"/>
              <a:t>、</a:t>
            </a:r>
            <a:r>
              <a:rPr lang="zh-CN" altLang="en-US" sz="2600" b="1" dirty="0">
                <a:solidFill>
                  <a:srgbClr val="FF0000"/>
                </a:solidFill>
                <a:latin typeface="微软雅黑" panose="020B0503020204020204" charset="-122"/>
                <a:ea typeface="微软雅黑" panose="020B0503020204020204" charset="-122"/>
              </a:rPr>
              <a:t>列族</a:t>
            </a:r>
            <a:r>
              <a:rPr lang="zh-CN" altLang="en-US" sz="2600" b="1" dirty="0"/>
              <a:t>、</a:t>
            </a:r>
            <a:r>
              <a:rPr lang="zh-CN" altLang="en-US" sz="2600" b="1" dirty="0">
                <a:solidFill>
                  <a:srgbClr val="FF0000"/>
                </a:solidFill>
                <a:latin typeface="微软雅黑" panose="020B0503020204020204" charset="-122"/>
                <a:ea typeface="微软雅黑" panose="020B0503020204020204" charset="-122"/>
              </a:rPr>
              <a:t>列限定符</a:t>
            </a:r>
            <a:r>
              <a:rPr lang="zh-CN" altLang="en-US" sz="2600" b="1" dirty="0"/>
              <a:t>和</a:t>
            </a:r>
            <a:r>
              <a:rPr lang="zh-CN" altLang="en-US" sz="2600" b="1" dirty="0">
                <a:solidFill>
                  <a:srgbClr val="FF0000"/>
                </a:solidFill>
                <a:latin typeface="微软雅黑" panose="020B0503020204020204" charset="-122"/>
                <a:ea typeface="微软雅黑" panose="020B0503020204020204" charset="-122"/>
              </a:rPr>
              <a:t>时间戳</a:t>
            </a:r>
            <a:r>
              <a:rPr lang="zh-CN" altLang="en-US" sz="2600" b="1" dirty="0"/>
              <a:t>；</a:t>
            </a:r>
            <a:endParaRPr lang="zh-CN" altLang="en-US" sz="2600" b="1" dirty="0"/>
          </a:p>
          <a:p>
            <a:pPr algn="just">
              <a:lnSpc>
                <a:spcPct val="120000"/>
              </a:lnSpc>
              <a:buFont typeface="Wingdings" panose="05000000000000000000" charset="0"/>
              <a:buChar char="l"/>
            </a:pPr>
            <a:r>
              <a:rPr lang="zh-CN" altLang="en-US" sz="2600" b="1" dirty="0"/>
              <a:t>每个值是一个</a:t>
            </a:r>
            <a:r>
              <a:rPr lang="zh-CN" altLang="en-US" sz="2600" b="1" dirty="0">
                <a:solidFill>
                  <a:srgbClr val="FF0000"/>
                </a:solidFill>
                <a:latin typeface="微软雅黑" panose="020B0503020204020204" charset="-122"/>
                <a:ea typeface="微软雅黑" panose="020B0503020204020204" charset="-122"/>
              </a:rPr>
              <a:t>未经解释的字节数组（</a:t>
            </a:r>
            <a:r>
              <a:rPr lang="en-US" altLang="zh-CN" sz="2600" b="1" dirty="0">
                <a:solidFill>
                  <a:srgbClr val="FF0000"/>
                </a:solidFill>
                <a:latin typeface="微软雅黑" panose="020B0503020204020204" charset="-122"/>
                <a:ea typeface="微软雅黑" panose="020B0503020204020204" charset="-122"/>
              </a:rPr>
              <a:t>byte[]</a:t>
            </a:r>
            <a:r>
              <a:rPr lang="zh-CN" altLang="en-US" sz="2600" b="1" dirty="0">
                <a:solidFill>
                  <a:srgbClr val="FF0000"/>
                </a:solidFill>
                <a:latin typeface="微软雅黑" panose="020B0503020204020204" charset="-122"/>
                <a:ea typeface="微软雅黑" panose="020B0503020204020204" charset="-122"/>
              </a:rPr>
              <a:t>）</a:t>
            </a:r>
            <a:r>
              <a:rPr lang="zh-CN" altLang="en-US" sz="2600" b="1" dirty="0"/>
              <a:t>，</a:t>
            </a:r>
            <a:r>
              <a:rPr lang="zh-CN" altLang="en-US" sz="2600" b="1" dirty="0">
                <a:solidFill>
                  <a:srgbClr val="FF0000"/>
                </a:solidFill>
                <a:latin typeface="微软雅黑" panose="020B0503020204020204" charset="-122"/>
                <a:ea typeface="微软雅黑" panose="020B0503020204020204" charset="-122"/>
              </a:rPr>
              <a:t>没有数据类型</a:t>
            </a:r>
            <a:r>
              <a:rPr lang="zh-CN" altLang="en-US" sz="2600" b="1" dirty="0"/>
              <a:t>；</a:t>
            </a:r>
            <a:endParaRPr lang="zh-CN" altLang="en-US" sz="2600" b="1" dirty="0"/>
          </a:p>
          <a:p>
            <a:pPr algn="just">
              <a:lnSpc>
                <a:spcPct val="120000"/>
              </a:lnSpc>
              <a:buFont typeface="Wingdings" panose="05000000000000000000" charset="0"/>
              <a:buChar char="l"/>
            </a:pPr>
            <a:r>
              <a:rPr lang="zh-CN" altLang="en-US" sz="2600" b="1" dirty="0"/>
              <a:t>用户在表中存储数据，每一行都有一个可排序的行键和任意多的列；</a:t>
            </a:r>
            <a:endParaRPr lang="zh-CN" altLang="en-US" sz="2600" b="1" dirty="0"/>
          </a:p>
          <a:p>
            <a:pPr algn="just">
              <a:lnSpc>
                <a:spcPct val="120000"/>
              </a:lnSpc>
              <a:buFont typeface="Wingdings" panose="05000000000000000000" charset="0"/>
              <a:buChar char="l"/>
            </a:pPr>
            <a:r>
              <a:rPr lang="zh-CN" altLang="en-US" sz="2600" b="1" dirty="0"/>
              <a:t>表在水平方向由一个或者多个列族组成，一个列族中可包含任意多个列，</a:t>
            </a:r>
            <a:r>
              <a:rPr lang="zh-CN" altLang="en-US" sz="2600" b="1" dirty="0">
                <a:solidFill>
                  <a:srgbClr val="FF0000"/>
                </a:solidFill>
                <a:latin typeface="微软雅黑" panose="020B0503020204020204" charset="-122"/>
                <a:ea typeface="微软雅黑" panose="020B0503020204020204" charset="-122"/>
              </a:rPr>
              <a:t>同一个列族里面的数据存储在一起</a:t>
            </a:r>
            <a:r>
              <a:rPr lang="zh-CN" altLang="en-US" sz="2600" b="1" dirty="0"/>
              <a:t>；</a:t>
            </a:r>
            <a:endParaRPr lang="zh-CN" altLang="en-US" sz="2600" b="1" dirty="0"/>
          </a:p>
          <a:p>
            <a:pPr algn="just">
              <a:lnSpc>
                <a:spcPct val="120000"/>
              </a:lnSpc>
              <a:buFont typeface="Wingdings" panose="05000000000000000000" charset="0"/>
              <a:buChar char="l"/>
            </a:pPr>
            <a:r>
              <a:rPr lang="zh-CN" altLang="en-US" sz="2600" b="1" dirty="0"/>
              <a:t>列族支持动态扩展，可以很轻松地添加一个列族或列，无需预先定义列的数量及类型，所有</a:t>
            </a:r>
            <a:r>
              <a:rPr lang="zh-CN" altLang="en-US" sz="2600" b="1" dirty="0">
                <a:solidFill>
                  <a:srgbClr val="FF0000"/>
                </a:solidFill>
                <a:latin typeface="微软雅黑" panose="020B0503020204020204" charset="-122"/>
                <a:ea typeface="微软雅黑" panose="020B0503020204020204" charset="-122"/>
              </a:rPr>
              <a:t>列均以字符串形式存储</a:t>
            </a:r>
            <a:r>
              <a:rPr lang="zh-CN" altLang="en-US" sz="2600" b="1" dirty="0"/>
              <a:t>，用户需要自行进行数据类型转换；</a:t>
            </a:r>
            <a:endParaRPr lang="zh-CN" altLang="en-US" sz="26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1440" tIns="45720" rIns="91440" bIns="45720" anchor="ctr" anchorCtr="0"/>
          <a:p>
            <a:r>
              <a:rPr lang="en-US" altLang="zh-CN" dirty="0"/>
              <a:t>4.3.1	 </a:t>
            </a:r>
            <a:r>
              <a:rPr lang="zh-CN" altLang="en-US" dirty="0"/>
              <a:t>数据模型概述</a:t>
            </a:r>
            <a:endParaRPr lang="zh-CN" altLang="en-US" dirty="0"/>
          </a:p>
        </p:txBody>
      </p:sp>
      <p:sp>
        <p:nvSpPr>
          <p:cNvPr id="25602" name="Rectangle 3"/>
          <p:cNvSpPr>
            <a:spLocks noGrp="1"/>
          </p:cNvSpPr>
          <p:nvPr>
            <p:ph idx="1"/>
          </p:nvPr>
        </p:nvSpPr>
        <p:spPr>
          <a:xfrm>
            <a:off x="236538" y="1146175"/>
            <a:ext cx="8697912" cy="4527550"/>
          </a:xfrm>
        </p:spPr>
        <p:txBody>
          <a:bodyPr vert="horz" wrap="square" lIns="91440" tIns="45720" rIns="91440" bIns="45720" anchor="t" anchorCtr="0"/>
          <a:p>
            <a:pPr algn="just">
              <a:lnSpc>
                <a:spcPct val="150000"/>
              </a:lnSpc>
              <a:buFont typeface="Wingdings" panose="05000000000000000000" charset="0"/>
              <a:buChar char="l"/>
            </a:pPr>
            <a:r>
              <a:rPr lang="en-US" altLang="zh-CN" sz="2800" b="1" dirty="0"/>
              <a:t>HBase</a:t>
            </a:r>
            <a:r>
              <a:rPr lang="zh-CN" altLang="en-US" sz="2800" b="1" dirty="0"/>
              <a:t>中执行更新操作时，并</a:t>
            </a:r>
            <a:r>
              <a:rPr lang="zh-CN" altLang="en-US" sz="2800" b="1" dirty="0">
                <a:solidFill>
                  <a:srgbClr val="FF0000"/>
                </a:solidFill>
                <a:latin typeface="微软雅黑" panose="020B0503020204020204" charset="-122"/>
                <a:ea typeface="微软雅黑" panose="020B0503020204020204" charset="-122"/>
              </a:rPr>
              <a:t>不会删除数据旧的版本</a:t>
            </a:r>
            <a:r>
              <a:rPr lang="zh-CN" altLang="en-US" sz="2800" b="1" dirty="0"/>
              <a:t>，而是</a:t>
            </a:r>
            <a:r>
              <a:rPr lang="zh-CN" altLang="en-US" sz="2800" b="1" dirty="0">
                <a:solidFill>
                  <a:srgbClr val="FF0000"/>
                </a:solidFill>
                <a:latin typeface="微软雅黑" panose="020B0503020204020204" charset="-122"/>
                <a:ea typeface="微软雅黑" panose="020B0503020204020204" charset="-122"/>
              </a:rPr>
              <a:t>生成一个新的版本</a:t>
            </a:r>
            <a:r>
              <a:rPr lang="zh-CN" altLang="en-US" sz="2800" b="1" dirty="0"/>
              <a:t>，旧有的版本仍然保留（这和</a:t>
            </a:r>
            <a:r>
              <a:rPr lang="en-US" altLang="zh-CN" sz="2800" b="1" dirty="0"/>
              <a:t>HDFS</a:t>
            </a:r>
            <a:r>
              <a:rPr lang="zh-CN" altLang="en-US" sz="2800" b="1" dirty="0"/>
              <a:t>只允许追加不允许修改的特性相关），以时间戳区别各版本数据，客户可指定要访问的版本，如没有指定，则会默认返回距离现在最近的版本；</a:t>
            </a:r>
            <a:endParaRPr lang="zh-CN" altLang="en-US" sz="2800" b="1" dirty="0"/>
          </a:p>
          <a:p>
            <a:pPr algn="just">
              <a:lnSpc>
                <a:spcPct val="150000"/>
              </a:lnSpc>
              <a:buFont typeface="Wingdings" panose="05000000000000000000" charset="0"/>
              <a:buChar char="l"/>
            </a:pPr>
            <a:r>
              <a:rPr lang="zh-CN" altLang="en-US" sz="2800" b="1" dirty="0"/>
              <a:t>有两种数据版本回收方式：一是保存数据的最后</a:t>
            </a:r>
            <a:r>
              <a:rPr lang="en-US" altLang="zh-CN" sz="2800" b="1" dirty="0"/>
              <a:t>n</a:t>
            </a:r>
            <a:r>
              <a:rPr lang="zh-CN" altLang="en-US" sz="2800" b="1" dirty="0"/>
              <a:t>个版本，二是保存最近一段时间内的版本（如</a:t>
            </a:r>
            <a:r>
              <a:rPr lang="en-US" altLang="zh-CN" sz="2800" b="1" dirty="0"/>
              <a:t>7</a:t>
            </a:r>
            <a:r>
              <a:rPr lang="zh-CN" altLang="en-US" sz="2800" b="1" dirty="0"/>
              <a:t>天）。</a:t>
            </a:r>
            <a:endParaRPr lang="zh-CN" altLang="en-US" sz="2800" b="1" dirty="0"/>
          </a:p>
          <a:p>
            <a:pPr algn="just">
              <a:lnSpc>
                <a:spcPct val="150000"/>
              </a:lnSpc>
              <a:buFont typeface="Wingdings" panose="05000000000000000000" charset="0"/>
              <a:buChar char="l"/>
            </a:pPr>
            <a:endParaRPr lang="zh-CN" altLang="en-US" sz="2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91440" tIns="45720" rIns="91440" bIns="45720" anchor="ctr" anchorCtr="0"/>
          <a:p>
            <a:r>
              <a:rPr lang="en-US" altLang="zh-CN" dirty="0"/>
              <a:t>4.3.2	 </a:t>
            </a:r>
            <a:r>
              <a:rPr lang="zh-CN" altLang="en-US" dirty="0"/>
              <a:t>数据模型相关概念</a:t>
            </a:r>
            <a:endParaRPr lang="zh-CN" altLang="en-US" dirty="0"/>
          </a:p>
        </p:txBody>
      </p:sp>
      <p:sp>
        <p:nvSpPr>
          <p:cNvPr id="26626" name="Rectangle 3"/>
          <p:cNvSpPr>
            <a:spLocks noGrp="1"/>
          </p:cNvSpPr>
          <p:nvPr>
            <p:ph idx="1"/>
          </p:nvPr>
        </p:nvSpPr>
        <p:spPr>
          <a:xfrm>
            <a:off x="100330" y="1057275"/>
            <a:ext cx="4191000" cy="5570855"/>
          </a:xfrm>
        </p:spPr>
        <p:txBody>
          <a:bodyPr vert="horz" wrap="square" lIns="91440" tIns="45720" rIns="91440" bIns="45720" anchor="t" anchorCtr="0"/>
          <a:p>
            <a:pPr algn="just">
              <a:lnSpc>
                <a:spcPct val="100000"/>
              </a:lnSpc>
              <a:buFont typeface="Wingdings" panose="05000000000000000000" charset="0"/>
              <a:buChar char="l"/>
            </a:pPr>
            <a:r>
              <a:rPr lang="zh-CN" altLang="en-US" sz="2600" b="1" dirty="0">
                <a:solidFill>
                  <a:srgbClr val="FF0000"/>
                </a:solidFill>
                <a:latin typeface="微软雅黑" panose="020B0503020204020204" charset="-122"/>
                <a:ea typeface="微软雅黑" panose="020B0503020204020204" charset="-122"/>
              </a:rPr>
              <a:t>表：</a:t>
            </a:r>
            <a:r>
              <a:rPr lang="en-US" altLang="zh-CN" sz="2600" b="1" dirty="0"/>
              <a:t>HBase</a:t>
            </a:r>
            <a:r>
              <a:rPr lang="zh-CN" altLang="en-US" sz="2600" b="1" dirty="0"/>
              <a:t>用表来组织数据，表由行和列组成，列划分为若干个列族</a:t>
            </a:r>
            <a:endParaRPr lang="zh-CN" altLang="en-US" sz="2600" b="1" dirty="0"/>
          </a:p>
          <a:p>
            <a:pPr algn="just">
              <a:lnSpc>
                <a:spcPct val="100000"/>
              </a:lnSpc>
              <a:buFont typeface="Wingdings" panose="05000000000000000000" charset="0"/>
              <a:buChar char="l"/>
            </a:pPr>
            <a:r>
              <a:rPr lang="zh-CN" altLang="en-US" sz="2600" b="1" dirty="0">
                <a:solidFill>
                  <a:srgbClr val="FF0000"/>
                </a:solidFill>
                <a:latin typeface="微软雅黑" panose="020B0503020204020204" charset="-122"/>
                <a:ea typeface="微软雅黑" panose="020B0503020204020204" charset="-122"/>
              </a:rPr>
              <a:t>行：</a:t>
            </a:r>
            <a:r>
              <a:rPr lang="zh-CN" altLang="en-US" sz="2600" b="1" dirty="0"/>
              <a:t>每个</a:t>
            </a:r>
            <a:r>
              <a:rPr lang="en-US" altLang="zh-CN" sz="2600" b="1" dirty="0"/>
              <a:t>HBase</a:t>
            </a:r>
            <a:r>
              <a:rPr lang="zh-CN" altLang="en-US" sz="2600" b="1" dirty="0"/>
              <a:t>表由若干行组成，每行由行键（</a:t>
            </a:r>
            <a:r>
              <a:rPr lang="en-US" altLang="zh-CN" sz="2600" b="1" dirty="0"/>
              <a:t>row key</a:t>
            </a:r>
            <a:r>
              <a:rPr lang="zh-CN" altLang="en-US" sz="2600" b="1" dirty="0"/>
              <a:t>）来标识。</a:t>
            </a:r>
            <a:endParaRPr lang="zh-CN" altLang="en-US" sz="2600" b="1" dirty="0"/>
          </a:p>
          <a:p>
            <a:pPr algn="just">
              <a:lnSpc>
                <a:spcPct val="100000"/>
              </a:lnSpc>
              <a:buFont typeface="Wingdings" panose="05000000000000000000" charset="0"/>
              <a:buChar char="l"/>
            </a:pPr>
            <a:r>
              <a:rPr lang="zh-CN" altLang="en-US" sz="2600" b="1" dirty="0">
                <a:solidFill>
                  <a:srgbClr val="FF0000"/>
                </a:solidFill>
                <a:latin typeface="微软雅黑" panose="020B0503020204020204" charset="-122"/>
                <a:ea typeface="微软雅黑" panose="020B0503020204020204" charset="-122"/>
              </a:rPr>
              <a:t>列族：</a:t>
            </a:r>
            <a:r>
              <a:rPr lang="zh-CN" altLang="en-US" sz="2600" b="1" dirty="0"/>
              <a:t>一个</a:t>
            </a:r>
            <a:r>
              <a:rPr lang="en-US" altLang="zh-CN" sz="2600" b="1" dirty="0"/>
              <a:t>HBase</a:t>
            </a:r>
            <a:r>
              <a:rPr lang="zh-CN" altLang="en-US" sz="2600" b="1" dirty="0"/>
              <a:t>表被分组成许多“列族”（</a:t>
            </a:r>
            <a:r>
              <a:rPr lang="en-US" altLang="zh-CN" sz="2600" b="1" dirty="0"/>
              <a:t>Column Family</a:t>
            </a:r>
            <a:r>
              <a:rPr lang="zh-CN" altLang="en-US" sz="2600" b="1" dirty="0"/>
              <a:t>）的集合，它是</a:t>
            </a:r>
            <a:r>
              <a:rPr lang="zh-CN" altLang="en-US" sz="2600" b="1" dirty="0">
                <a:solidFill>
                  <a:srgbClr val="FF0000"/>
                </a:solidFill>
                <a:latin typeface="微软雅黑" panose="020B0503020204020204" charset="-122"/>
                <a:ea typeface="微软雅黑" panose="020B0503020204020204" charset="-122"/>
              </a:rPr>
              <a:t>基本的访问控制单元</a:t>
            </a:r>
            <a:r>
              <a:rPr lang="zh-CN" altLang="en-US" sz="2600" b="1" dirty="0"/>
              <a:t>。</a:t>
            </a:r>
            <a:endParaRPr lang="zh-CN" altLang="en-US" sz="2600" b="1" dirty="0"/>
          </a:p>
          <a:p>
            <a:pPr algn="just">
              <a:lnSpc>
                <a:spcPct val="100000"/>
              </a:lnSpc>
              <a:buFont typeface="Wingdings" panose="05000000000000000000" charset="0"/>
              <a:buChar char="l"/>
            </a:pPr>
            <a:r>
              <a:rPr lang="zh-CN" altLang="en-US" sz="2600" b="1" dirty="0">
                <a:solidFill>
                  <a:srgbClr val="FF0000"/>
                </a:solidFill>
                <a:latin typeface="微软雅黑" panose="020B0503020204020204" charset="-122"/>
                <a:ea typeface="微软雅黑" panose="020B0503020204020204" charset="-122"/>
              </a:rPr>
              <a:t>列限定符：</a:t>
            </a:r>
            <a:r>
              <a:rPr lang="zh-CN" altLang="en-US" sz="2600" b="1" dirty="0"/>
              <a:t>列族里数据通过列限定符（或列）定位。</a:t>
            </a:r>
            <a:endParaRPr lang="zh-CN" altLang="en-US" sz="2600" b="1" dirty="0"/>
          </a:p>
        </p:txBody>
      </p:sp>
      <p:pic>
        <p:nvPicPr>
          <p:cNvPr id="26627" name="Picture 4"/>
          <p:cNvPicPr>
            <a:picLocks noChangeAspect="1"/>
          </p:cNvPicPr>
          <p:nvPr/>
        </p:nvPicPr>
        <p:blipFill>
          <a:blip r:embed="rId1"/>
          <a:stretch>
            <a:fillRect/>
          </a:stretch>
        </p:blipFill>
        <p:spPr>
          <a:xfrm>
            <a:off x="4342765" y="2209800"/>
            <a:ext cx="4876800" cy="321151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r>
              <a:rPr lang="zh-CN" altLang="zh-CN" dirty="0"/>
              <a:t>重点与难点</a:t>
            </a:r>
            <a:endParaRPr lang="zh-CN" altLang="zh-CN" dirty="0"/>
          </a:p>
        </p:txBody>
      </p:sp>
      <p:sp>
        <p:nvSpPr>
          <p:cNvPr id="9218" name="Rectangle 3"/>
          <p:cNvSpPr/>
          <p:nvPr/>
        </p:nvSpPr>
        <p:spPr>
          <a:xfrm>
            <a:off x="457200" y="1189038"/>
            <a:ext cx="8458200" cy="5194300"/>
          </a:xfrm>
          <a:prstGeom prst="rect">
            <a:avLst/>
          </a:prstGeom>
          <a:noFill/>
          <a:ln w="9525">
            <a:noFill/>
          </a:ln>
        </p:spPr>
        <p:txBody>
          <a:bodyPr anchor="t" anchorCtr="0"/>
          <a:p>
            <a:pPr marL="457200" indent="-457200" algn="just" eaLnBrk="0" hangingPunct="0">
              <a:lnSpc>
                <a:spcPct val="160000"/>
              </a:lnSpc>
              <a:spcBef>
                <a:spcPct val="20000"/>
              </a:spcBef>
              <a:buClr>
                <a:srgbClr val="FF3300"/>
              </a:buClr>
              <a:buFont typeface="Wingdings" panose="05000000000000000000" charset="0"/>
              <a:buChar char="n"/>
            </a:pPr>
            <a:r>
              <a:rPr lang="zh-CN" altLang="en-US" sz="2800" b="1" dirty="0">
                <a:solidFill>
                  <a:srgbClr val="FF0000"/>
                </a:solidFill>
                <a:latin typeface="黑体" panose="02010609060101010101" pitchFamily="49" charset="-122"/>
                <a:ea typeface="黑体" panose="02010609060101010101" pitchFamily="49" charset="-122"/>
              </a:rPr>
              <a:t>重点</a:t>
            </a:r>
            <a:endParaRPr lang="zh-CN" altLang="en-US" sz="2800" b="1" dirty="0">
              <a:solidFill>
                <a:srgbClr val="FF0000"/>
              </a:solidFill>
              <a:latin typeface="黑体" panose="02010609060101010101" pitchFamily="49" charset="-122"/>
              <a:ea typeface="黑体" panose="02010609060101010101" pitchFamily="49" charset="-122"/>
            </a:endParaRPr>
          </a:p>
          <a:p>
            <a:pPr lvl="1" indent="0" algn="just" eaLnBrk="0" hangingPunct="0">
              <a:lnSpc>
                <a:spcPct val="160000"/>
              </a:lnSpc>
              <a:spcBef>
                <a:spcPct val="20000"/>
              </a:spcBef>
              <a:buClr>
                <a:srgbClr val="FF3300"/>
              </a:buClr>
            </a:pPr>
            <a:r>
              <a:rPr lang="zh-CN" altLang="en-US" sz="2800" b="1" dirty="0">
                <a:latin typeface="Arial" panose="020B0604020202020204" pitchFamily="34" charset="0"/>
                <a:ea typeface="宋体" panose="02010600030101010101" pitchFamily="2" charset="-122"/>
              </a:rPr>
              <a:t>HBase的访问接口与数据模型及其编程实践。</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60000"/>
              </a:lnSpc>
              <a:spcBef>
                <a:spcPct val="20000"/>
              </a:spcBef>
              <a:buClr>
                <a:srgbClr val="FF3300"/>
              </a:buClr>
              <a:buFont typeface="Wingdings" panose="05000000000000000000" charset="0"/>
              <a:buChar char="n"/>
            </a:pPr>
            <a:r>
              <a:rPr lang="zh-CN" altLang="en-US" sz="2800" b="1" dirty="0">
                <a:solidFill>
                  <a:srgbClr val="FF0000"/>
                </a:solidFill>
                <a:latin typeface="黑体" panose="02010609060101010101" pitchFamily="49" charset="-122"/>
                <a:ea typeface="黑体" panose="02010609060101010101" pitchFamily="49" charset="-122"/>
              </a:rPr>
              <a:t>难点</a:t>
            </a:r>
            <a:endParaRPr lang="zh-CN" altLang="en-US" sz="2800" b="1" dirty="0">
              <a:solidFill>
                <a:srgbClr val="FF0000"/>
              </a:solidFill>
              <a:latin typeface="黑体" panose="02010609060101010101" pitchFamily="49" charset="-122"/>
              <a:ea typeface="黑体" panose="02010609060101010101" pitchFamily="49" charset="-122"/>
            </a:endParaRPr>
          </a:p>
          <a:p>
            <a:pPr lvl="1" indent="0" algn="just" eaLnBrk="0" hangingPunct="0">
              <a:lnSpc>
                <a:spcPct val="160000"/>
              </a:lnSpc>
              <a:spcBef>
                <a:spcPct val="20000"/>
              </a:spcBef>
              <a:buClr>
                <a:srgbClr val="FF3300"/>
              </a:buClr>
            </a:pPr>
            <a:r>
              <a:rPr lang="zh-CN" altLang="en-US" sz="2800" b="1" dirty="0">
                <a:latin typeface="Arial" panose="020B0604020202020204" pitchFamily="34" charset="0"/>
                <a:ea typeface="宋体" panose="02010600030101010101" pitchFamily="2" charset="-122"/>
              </a:rPr>
              <a:t>HBase的数据模型，特别是理解其列簇，以及数据的查询等。</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91440" tIns="45720" rIns="91440" bIns="45720" anchor="ctr" anchorCtr="0"/>
          <a:p>
            <a:r>
              <a:rPr lang="en-US" altLang="zh-CN" dirty="0"/>
              <a:t>4.3.2	 </a:t>
            </a:r>
            <a:r>
              <a:rPr lang="zh-CN" altLang="en-US" dirty="0"/>
              <a:t>数据模型相关概念</a:t>
            </a:r>
            <a:endParaRPr lang="zh-CN" altLang="en-US" dirty="0"/>
          </a:p>
        </p:txBody>
      </p:sp>
      <p:sp>
        <p:nvSpPr>
          <p:cNvPr id="26626" name="Rectangle 3"/>
          <p:cNvSpPr>
            <a:spLocks noGrp="1"/>
          </p:cNvSpPr>
          <p:nvPr>
            <p:ph idx="1"/>
          </p:nvPr>
        </p:nvSpPr>
        <p:spPr>
          <a:xfrm>
            <a:off x="114935" y="1057275"/>
            <a:ext cx="4275455" cy="5570855"/>
          </a:xfrm>
        </p:spPr>
        <p:txBody>
          <a:bodyPr vert="horz" wrap="square" lIns="91440" tIns="45720" rIns="91440" bIns="45720" anchor="t" anchorCtr="0"/>
          <a:p>
            <a:pPr algn="just">
              <a:lnSpc>
                <a:spcPct val="11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单元格</a:t>
            </a:r>
            <a:r>
              <a:rPr lang="zh-CN" altLang="en-US" sz="2800" b="1" dirty="0">
                <a:solidFill>
                  <a:schemeClr val="accent2"/>
                </a:solidFill>
                <a:latin typeface="黑体" panose="02010609060101010101" pitchFamily="49" charset="-122"/>
                <a:ea typeface="黑体" panose="02010609060101010101" pitchFamily="49" charset="-122"/>
              </a:rPr>
              <a:t>：</a:t>
            </a:r>
            <a:r>
              <a:rPr lang="en-US" altLang="zh-CN" sz="2800" b="1" dirty="0"/>
              <a:t>HBase</a:t>
            </a:r>
            <a:r>
              <a:rPr lang="zh-CN" altLang="en-US" sz="2800" b="1" dirty="0"/>
              <a:t>表中，通过行、列族和列限定符确定一个“单元格”（</a:t>
            </a:r>
            <a:r>
              <a:rPr lang="en-US" altLang="zh-CN" sz="2800" b="1" dirty="0"/>
              <a:t>cell</a:t>
            </a:r>
            <a:r>
              <a:rPr lang="zh-CN" altLang="en-US" sz="2800" b="1" dirty="0"/>
              <a:t>），单元格存储的数据没有数据类型，总被视为</a:t>
            </a:r>
            <a:r>
              <a:rPr lang="zh-CN" altLang="en-US" sz="2800" b="1" dirty="0">
                <a:solidFill>
                  <a:srgbClr val="FF0000"/>
                </a:solidFill>
                <a:latin typeface="微软雅黑" panose="020B0503020204020204" charset="-122"/>
                <a:ea typeface="微软雅黑" panose="020B0503020204020204" charset="-122"/>
              </a:rPr>
              <a:t>字节数组byte[ </a:t>
            </a:r>
            <a:r>
              <a:rPr lang="en-US" altLang="zh-CN" sz="2800" b="1" dirty="0">
                <a:solidFill>
                  <a:srgbClr val="FF0000"/>
                </a:solidFill>
              </a:rPr>
              <a:t>]</a:t>
            </a:r>
            <a:r>
              <a:rPr lang="zh-CN" altLang="en-US" sz="2800" b="1" dirty="0"/>
              <a:t>。</a:t>
            </a:r>
            <a:endParaRPr lang="en-US" altLang="zh-CN" sz="2800" b="1" dirty="0"/>
          </a:p>
          <a:p>
            <a:pPr algn="just">
              <a:lnSpc>
                <a:spcPct val="11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时间戳：</a:t>
            </a:r>
            <a:r>
              <a:rPr lang="zh-CN" altLang="en-US" sz="2800" b="1" dirty="0"/>
              <a:t>每个单元格都保存着同一份数据的多个版本，这些版本采用时间戳进行索引。</a:t>
            </a:r>
            <a:endParaRPr lang="zh-CN" altLang="en-US" sz="2800" b="1" dirty="0"/>
          </a:p>
        </p:txBody>
      </p:sp>
      <p:pic>
        <p:nvPicPr>
          <p:cNvPr id="26627" name="Picture 4"/>
          <p:cNvPicPr>
            <a:picLocks noChangeAspect="1"/>
          </p:cNvPicPr>
          <p:nvPr/>
        </p:nvPicPr>
        <p:blipFill>
          <a:blip r:embed="rId1"/>
          <a:stretch>
            <a:fillRect/>
          </a:stretch>
        </p:blipFill>
        <p:spPr>
          <a:xfrm>
            <a:off x="4267200" y="2209800"/>
            <a:ext cx="4876800" cy="3211513"/>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vert="horz" wrap="square" lIns="91440" tIns="45720" rIns="91440" bIns="45720" anchor="ctr" anchorCtr="0"/>
          <a:p>
            <a:r>
              <a:rPr lang="en-US" altLang="zh-CN" dirty="0"/>
              <a:t>4.3.3	 </a:t>
            </a:r>
            <a:r>
              <a:rPr lang="zh-CN" altLang="en-US" dirty="0"/>
              <a:t>数据坐标</a:t>
            </a:r>
            <a:endParaRPr lang="zh-CN" altLang="en-US" dirty="0"/>
          </a:p>
        </p:txBody>
      </p:sp>
      <p:sp>
        <p:nvSpPr>
          <p:cNvPr id="27650" name="Rectangle 3"/>
          <p:cNvSpPr>
            <a:spLocks noGrp="1"/>
          </p:cNvSpPr>
          <p:nvPr>
            <p:ph type="body" sz="half" idx="1"/>
          </p:nvPr>
        </p:nvSpPr>
        <p:spPr>
          <a:xfrm>
            <a:off x="301625" y="1143000"/>
            <a:ext cx="8594725" cy="1066800"/>
          </a:xfrm>
        </p:spPr>
        <p:txBody>
          <a:bodyPr vert="horz" wrap="square" lIns="91440" tIns="45720" rIns="91440" bIns="45720" anchor="t" anchorCtr="0"/>
          <a:p>
            <a:pPr algn="just">
              <a:buClrTx/>
              <a:buSzTx/>
              <a:buFont typeface="Wingdings" panose="05000000000000000000" charset="0"/>
              <a:buChar char="l"/>
            </a:pPr>
            <a:r>
              <a:rPr lang="en-US" altLang="zh-CN" sz="2000" b="1" dirty="0"/>
              <a:t>HBase</a:t>
            </a:r>
            <a:r>
              <a:rPr lang="zh-CN" altLang="en-US" sz="2000" b="1" dirty="0"/>
              <a:t>中需要根据</a:t>
            </a:r>
            <a:r>
              <a:rPr lang="zh-CN" altLang="en-US" sz="2000" b="1" dirty="0">
                <a:solidFill>
                  <a:srgbClr val="FF0000"/>
                </a:solidFill>
                <a:latin typeface="微软雅黑" panose="020B0503020204020204" charset="-122"/>
                <a:ea typeface="微软雅黑" panose="020B0503020204020204" charset="-122"/>
              </a:rPr>
              <a:t>行键、列族、列限定符和时间戳</a:t>
            </a:r>
            <a:r>
              <a:rPr lang="zh-CN" altLang="en-US" sz="2000" b="1" dirty="0"/>
              <a:t>来确定一个</a:t>
            </a:r>
            <a:r>
              <a:rPr lang="zh-CN" altLang="en-US" sz="2000" b="1" dirty="0">
                <a:solidFill>
                  <a:srgbClr val="FF0000"/>
                </a:solidFill>
                <a:latin typeface="微软雅黑" panose="020B0503020204020204" charset="-122"/>
                <a:ea typeface="微软雅黑" panose="020B0503020204020204" charset="-122"/>
              </a:rPr>
              <a:t>单元格</a:t>
            </a:r>
            <a:r>
              <a:rPr lang="zh-CN" altLang="en-US" sz="2000" b="1" dirty="0"/>
              <a:t>，因此，可以视为一个“</a:t>
            </a:r>
            <a:r>
              <a:rPr lang="zh-CN" altLang="en-US" sz="2000" b="1" dirty="0">
                <a:solidFill>
                  <a:srgbClr val="FF0000"/>
                </a:solidFill>
                <a:latin typeface="微软雅黑" panose="020B0503020204020204" charset="-122"/>
                <a:ea typeface="微软雅黑" panose="020B0503020204020204" charset="-122"/>
              </a:rPr>
              <a:t>四维坐标</a:t>
            </a:r>
            <a:r>
              <a:rPr lang="zh-CN" altLang="en-US" sz="2000" b="1" dirty="0"/>
              <a:t>”，即</a:t>
            </a:r>
            <a:r>
              <a:rPr lang="en-US" altLang="zh-CN" sz="2000" b="1" dirty="0"/>
              <a:t>[</a:t>
            </a:r>
            <a:r>
              <a:rPr lang="zh-CN" altLang="en-US" sz="2000" b="1" dirty="0"/>
              <a:t>行键</a:t>
            </a:r>
            <a:r>
              <a:rPr lang="en-US" altLang="zh-CN" sz="2000" b="1" dirty="0"/>
              <a:t>, </a:t>
            </a:r>
            <a:r>
              <a:rPr lang="zh-CN" altLang="en-US" sz="2000" b="1" dirty="0"/>
              <a:t>列族</a:t>
            </a:r>
            <a:r>
              <a:rPr lang="en-US" altLang="zh-CN" sz="2000" b="1" dirty="0"/>
              <a:t>, </a:t>
            </a:r>
            <a:r>
              <a:rPr lang="zh-CN" altLang="en-US" sz="2000" b="1" dirty="0"/>
              <a:t>列限定符</a:t>
            </a:r>
            <a:r>
              <a:rPr lang="en-US" altLang="zh-CN" sz="2000" b="1" dirty="0"/>
              <a:t>, </a:t>
            </a:r>
            <a:r>
              <a:rPr lang="zh-CN" altLang="en-US" sz="2000" b="1" dirty="0"/>
              <a:t>时间戳</a:t>
            </a:r>
            <a:r>
              <a:rPr lang="en-US" altLang="zh-CN" sz="2000" b="1" dirty="0"/>
              <a:t>]</a:t>
            </a:r>
            <a:endParaRPr lang="zh-CN" altLang="en-US" sz="2000" b="1" dirty="0"/>
          </a:p>
        </p:txBody>
      </p:sp>
      <p:graphicFrame>
        <p:nvGraphicFramePr>
          <p:cNvPr id="20525" name="Group 45"/>
          <p:cNvGraphicFramePr>
            <a:graphicFrameLocks noGrp="1"/>
          </p:cNvGraphicFramePr>
          <p:nvPr>
            <p:ph sz="half" idx="1"/>
            <p:custDataLst>
              <p:tags r:id="rId1"/>
            </p:custDataLst>
          </p:nvPr>
        </p:nvGraphicFramePr>
        <p:xfrm>
          <a:off x="533400" y="1905000"/>
          <a:ext cx="8077200" cy="1474788"/>
        </p:xfrm>
        <a:graphic>
          <a:graphicData uri="http://schemas.openxmlformats.org/drawingml/2006/table">
            <a:tbl>
              <a:tblPr/>
              <a:tblGrid>
                <a:gridCol w="5219700"/>
                <a:gridCol w="2857500"/>
              </a:tblGrid>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键</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201505003</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Info</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email</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1174184619081]</a:t>
                      </a:r>
                      <a:endParaRPr kumimoji="0" lang="fr-FR"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fr-FR"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xie@qq.com</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endParaRPr kumimoji="0" lang="fr-FR"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050">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201505003</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Info</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email</a:t>
                      </a:r>
                      <a:r>
                        <a:rPr kumimoji="0" lang="fr-FR"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fr-FR"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1174184620720]</a:t>
                      </a:r>
                      <a:endParaRPr kumimoji="0" lang="fr-FR"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fr-FR" sz="20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you@163.com</a:t>
                      </a:r>
                      <a:r>
                        <a:rPr kumimoji="0" lang="en-US" altLang="zh-CN" sz="20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7665" name="Picture 4"/>
          <p:cNvPicPr>
            <a:picLocks noChangeAspect="1"/>
          </p:cNvPicPr>
          <p:nvPr/>
        </p:nvPicPr>
        <p:blipFill>
          <a:blip r:embed="rId2"/>
          <a:stretch>
            <a:fillRect/>
          </a:stretch>
        </p:blipFill>
        <p:spPr>
          <a:xfrm>
            <a:off x="1905000" y="3429000"/>
            <a:ext cx="4876800" cy="321151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ctr" anchorCtr="0"/>
          <a:p>
            <a:r>
              <a:rPr lang="en-US" altLang="zh-CN" dirty="0"/>
              <a:t>4.3.4	 </a:t>
            </a:r>
            <a:r>
              <a:rPr lang="zh-CN" altLang="en-US" dirty="0"/>
              <a:t>概念视图</a:t>
            </a:r>
            <a:endParaRPr lang="zh-CN" altLang="en-US" dirty="0"/>
          </a:p>
        </p:txBody>
      </p:sp>
      <p:sp>
        <p:nvSpPr>
          <p:cNvPr id="28674" name="Rectangle 4"/>
          <p:cNvSpPr/>
          <p:nvPr/>
        </p:nvSpPr>
        <p:spPr>
          <a:xfrm>
            <a:off x="177165" y="1175385"/>
            <a:ext cx="8801735" cy="460375"/>
          </a:xfrm>
          <a:prstGeom prst="rect">
            <a:avLst/>
          </a:prstGeom>
          <a:noFill/>
          <a:ln w="9525">
            <a:noFill/>
          </a:ln>
        </p:spPr>
        <p:txBody>
          <a:bodyPr wrap="squar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表</a:t>
            </a:r>
            <a:r>
              <a:rPr lang="zh-CN" altLang="zh-CN" sz="2400" b="1" dirty="0">
                <a:latin typeface="Times New Roman" panose="02020603050405020304" pitchFamily="18" charset="0"/>
                <a:ea typeface="宋体" panose="02010600030101010101" pitchFamily="2" charset="-122"/>
              </a:rPr>
              <a:t>4-4 HBase存储</a:t>
            </a:r>
            <a:r>
              <a:rPr lang="zh-CN" altLang="en-US" sz="2400" b="1" dirty="0">
                <a:latin typeface="Times New Roman" panose="02020603050405020304" pitchFamily="18" charset="0"/>
                <a:ea typeface="宋体" panose="02010600030101010101" pitchFamily="2" charset="-122"/>
              </a:rPr>
              <a:t>数据的概念视图（</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一个存储网页的</a:t>
            </a: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rPr>
              <a:t>HBase</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表的片断</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graphicFrame>
        <p:nvGraphicFramePr>
          <p:cNvPr id="22681" name="Group 153"/>
          <p:cNvGraphicFramePr>
            <a:graphicFrameLocks noGrp="1"/>
          </p:cNvGraphicFramePr>
          <p:nvPr>
            <p:custDataLst>
              <p:tags r:id="rId1"/>
            </p:custDataLst>
          </p:nvPr>
        </p:nvGraphicFramePr>
        <p:xfrm>
          <a:off x="292100" y="1762125"/>
          <a:ext cx="8611235" cy="4668838"/>
        </p:xfrm>
        <a:graphic>
          <a:graphicData uri="http://schemas.openxmlformats.org/drawingml/2006/table">
            <a:tbl>
              <a:tblPr/>
              <a:tblGrid>
                <a:gridCol w="1373505"/>
                <a:gridCol w="677545"/>
                <a:gridCol w="2268855"/>
                <a:gridCol w="4291330"/>
              </a:tblGrid>
              <a:tr h="120396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行键</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时间戳</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contents</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anchor</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710">
                <a:tc rowSpan="5">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"com.cnn.www"</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800" b="1" i="0" u="none" strike="noStrike" cap="none" normalizeH="0" baseline="0" smtClean="0">
                          <a:ln>
                            <a:noFill/>
                          </a:ln>
                          <a:solidFill>
                            <a:srgbClr val="FF0000"/>
                          </a:solidFill>
                          <a:effectLst/>
                          <a:latin typeface="微软雅黑" panose="020B0503020204020204" charset="-122"/>
                          <a:ea typeface="微软雅黑" panose="020B0503020204020204" charset="-122"/>
                          <a:cs typeface="微软雅黑" panose="020B0503020204020204" charset="-122"/>
                        </a:rPr>
                        <a:t>--</a:t>
                      </a:r>
                      <a:r>
                        <a:rPr kumimoji="0" lang="zh-CN" altLang="en-US" sz="2800" b="1" i="0" u="none" strike="noStrike" cap="none" normalizeH="0" baseline="0" smtClean="0">
                          <a:ln>
                            <a:noFill/>
                          </a:ln>
                          <a:solidFill>
                            <a:srgbClr val="FF0000"/>
                          </a:solidFill>
                          <a:effectLst/>
                          <a:latin typeface="微软雅黑" panose="020B0503020204020204" charset="-122"/>
                          <a:ea typeface="微软雅黑" panose="020B0503020204020204" charset="-122"/>
                          <a:cs typeface="微软雅黑" panose="020B0503020204020204" charset="-122"/>
                        </a:rPr>
                        <a:t>反向</a:t>
                      </a:r>
                      <a:r>
                        <a:rPr kumimoji="0" lang="en-US" altLang="zh-CN" sz="2800" b="1" i="0" u="none" strike="noStrike" cap="none" normalizeH="0" baseline="0" smtClean="0">
                          <a:ln>
                            <a:noFill/>
                          </a:ln>
                          <a:solidFill>
                            <a:srgbClr val="FF0000"/>
                          </a:solidFill>
                          <a:effectLst/>
                          <a:latin typeface="微软雅黑" panose="020B0503020204020204" charset="-122"/>
                          <a:ea typeface="微软雅黑" panose="020B0503020204020204" charset="-122"/>
                          <a:cs typeface="微软雅黑" panose="020B0503020204020204" charset="-122"/>
                        </a:rPr>
                        <a:t>URL</a:t>
                      </a:r>
                      <a:endParaRPr kumimoji="0" lang="en-US" altLang="zh-CN" sz="2800" b="1" i="0" u="none" strike="noStrike" cap="none" normalizeH="0" baseline="0" smtClean="0">
                        <a:ln>
                          <a:noFill/>
                        </a:ln>
                        <a:solidFill>
                          <a:srgbClr val="FF0000"/>
                        </a:solidFill>
                        <a:effectLst/>
                        <a:latin typeface="微软雅黑" panose="020B0503020204020204" charset="-122"/>
                        <a:ea typeface="微软雅黑" panose="020B0503020204020204" charset="-122"/>
                        <a:cs typeface="微软雅黑" panose="020B050302020402020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anchor:cnnsi.com</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en-US" altLang="zh-CN" sz="2000" b="0" i="0" u="none" strike="noStrike" cap="none" normalizeH="0" baseline="0" dirty="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345">
                <a:tc v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anchor:my.look.ca</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="CNN.com"</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835">
                <a:tc v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contents:html</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="&lt;html&gt;..." </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835">
                <a:tc v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contents:html</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="&lt;html&gt;..." </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835">
                <a:tc v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contents:html</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="&lt;html&gt;..." </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ctr" anchorCtr="0"/>
          <a:p>
            <a:r>
              <a:rPr lang="en-US" altLang="zh-CN" dirty="0"/>
              <a:t>4.3.4	 </a:t>
            </a:r>
            <a:r>
              <a:rPr lang="zh-CN" altLang="en-US" dirty="0"/>
              <a:t>概念视图</a:t>
            </a:r>
            <a:endParaRPr lang="zh-CN" altLang="en-US" dirty="0"/>
          </a:p>
        </p:txBody>
      </p:sp>
      <p:sp>
        <p:nvSpPr>
          <p:cNvPr id="25602" name="Rectangle 3"/>
          <p:cNvSpPr>
            <a:spLocks noGrp="1"/>
          </p:cNvSpPr>
          <p:nvPr>
            <p:ph idx="1"/>
            <p:custDataLst>
              <p:tags r:id="rId1"/>
            </p:custDataLst>
          </p:nvPr>
        </p:nvSpPr>
        <p:spPr>
          <a:xfrm>
            <a:off x="236855" y="1146175"/>
            <a:ext cx="8697595" cy="5325745"/>
          </a:xfrm>
        </p:spPr>
        <p:txBody>
          <a:bodyPr vert="horz" wrap="square" lIns="91440" tIns="45720" rIns="91440" bIns="45720" anchor="t" anchorCtr="0"/>
          <a:p>
            <a:pPr algn="just">
              <a:lnSpc>
                <a:spcPct val="130000"/>
              </a:lnSpc>
              <a:buFont typeface="Wingdings" panose="05000000000000000000" charset="0"/>
              <a:buChar char="l"/>
            </a:pPr>
            <a:r>
              <a:rPr lang="zh-CN" altLang="en-US" sz="2600" b="1" dirty="0">
                <a:solidFill>
                  <a:srgbClr val="FF0000"/>
                </a:solidFill>
                <a:latin typeface="微软雅黑" panose="020B0503020204020204" charset="-122"/>
                <a:ea typeface="微软雅黑" panose="020B0503020204020204" charset="-122"/>
                <a:cs typeface="微软雅黑" panose="020B0503020204020204" charset="-122"/>
              </a:rPr>
              <a:t>行键为什么采用反向</a:t>
            </a:r>
            <a:r>
              <a:rPr lang="en-US" altLang="zh-CN" sz="2600" b="1" dirty="0">
                <a:solidFill>
                  <a:srgbClr val="FF0000"/>
                </a:solidFill>
                <a:latin typeface="微软雅黑" panose="020B0503020204020204" charset="-122"/>
                <a:ea typeface="微软雅黑" panose="020B0503020204020204" charset="-122"/>
                <a:cs typeface="微软雅黑" panose="020B0503020204020204" charset="-122"/>
              </a:rPr>
              <a:t>URL</a:t>
            </a:r>
            <a:r>
              <a:rPr lang="zh-CN" altLang="en-US" sz="2600" b="1" dirty="0">
                <a:solidFill>
                  <a:srgbClr val="FF0000"/>
                </a:solidFill>
                <a:latin typeface="微软雅黑" panose="020B0503020204020204" charset="-122"/>
                <a:ea typeface="微软雅黑" panose="020B0503020204020204" charset="-122"/>
                <a:cs typeface="微软雅黑" panose="020B0503020204020204" charset="-122"/>
              </a:rPr>
              <a:t>？</a:t>
            </a:r>
            <a:endParaRPr lang="zh-CN" altLang="en-US" sz="2600"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algn="just">
              <a:lnSpc>
                <a:spcPct val="130000"/>
              </a:lnSpc>
              <a:buFont typeface="Wingdings" panose="05000000000000000000" charset="0"/>
              <a:buNone/>
            </a:pPr>
            <a:r>
              <a:rPr lang="en-US" altLang="zh-CN" sz="2600" b="1" dirty="0"/>
              <a:t>        </a:t>
            </a:r>
            <a:r>
              <a:rPr lang="zh-CN" altLang="en-US" sz="2600" b="1" dirty="0"/>
              <a:t>因为</a:t>
            </a:r>
            <a:r>
              <a:rPr lang="en-US" altLang="zh-CN" sz="2600" b="1" dirty="0"/>
              <a:t>HBase</a:t>
            </a:r>
            <a:r>
              <a:rPr lang="zh-CN" altLang="en-US" sz="2600" b="1" dirty="0"/>
              <a:t>按照行键的字典序来排序存储数据，采用反向</a:t>
            </a:r>
            <a:r>
              <a:rPr lang="en-US" altLang="zh-CN" sz="2600" b="1" dirty="0"/>
              <a:t>URL</a:t>
            </a:r>
            <a:r>
              <a:rPr lang="zh-CN" altLang="en-US" sz="2600" b="1" dirty="0"/>
              <a:t>可以让来自同一个网站的数据内容保存在相邻的位置，在按照行键的值进行水平分区时，就可以尽量将来自同一网站的数据划分到同一分区（</a:t>
            </a:r>
            <a:r>
              <a:rPr lang="en-US" altLang="zh-CN" sz="2600" b="1" dirty="0"/>
              <a:t>Region</a:t>
            </a:r>
            <a:r>
              <a:rPr lang="zh-CN" altLang="en-US" sz="2600" b="1" dirty="0"/>
              <a:t>）中。</a:t>
            </a:r>
            <a:endParaRPr lang="zh-CN" altLang="en-US" sz="2600" b="1" dirty="0"/>
          </a:p>
          <a:p>
            <a:pPr algn="just">
              <a:lnSpc>
                <a:spcPct val="130000"/>
              </a:lnSpc>
              <a:buClrTx/>
              <a:buSzTx/>
              <a:buFont typeface="Wingdings" panose="05000000000000000000" charset="0"/>
              <a:buChar char="l"/>
            </a:pPr>
            <a:r>
              <a:rPr lang="zh-CN" altLang="en-US" sz="2600" b="1" dirty="0">
                <a:solidFill>
                  <a:srgbClr val="FF0000"/>
                </a:solidFill>
                <a:latin typeface="微软雅黑" panose="020B0503020204020204" charset="-122"/>
                <a:ea typeface="微软雅黑" panose="020B0503020204020204" charset="-122"/>
                <a:cs typeface="微软雅黑" panose="020B0503020204020204" charset="-122"/>
              </a:rPr>
              <a:t>列族contents</a:t>
            </a:r>
            <a:endParaRPr lang="zh-CN" altLang="en-US" sz="2600"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algn="just">
              <a:lnSpc>
                <a:spcPct val="130000"/>
              </a:lnSpc>
              <a:buNone/>
            </a:pPr>
            <a:r>
              <a:rPr lang="en-US" altLang="zh-CN" sz="2600" b="1" dirty="0"/>
              <a:t>        </a:t>
            </a:r>
            <a:r>
              <a:rPr lang="zh-CN" altLang="en-US" sz="2600" b="1" dirty="0"/>
              <a:t>用来存储网页的内容。</a:t>
            </a:r>
            <a:endParaRPr lang="zh-CN" altLang="en-US" sz="2600" b="1" dirty="0"/>
          </a:p>
          <a:p>
            <a:pPr algn="just">
              <a:lnSpc>
                <a:spcPct val="130000"/>
              </a:lnSpc>
              <a:buFont typeface="Wingdings" panose="05000000000000000000" charset="0"/>
              <a:buChar char="l"/>
            </a:pPr>
            <a:r>
              <a:rPr lang="zh-CN" altLang="en-US" sz="2600" b="1" dirty="0">
                <a:solidFill>
                  <a:srgbClr val="FF0000"/>
                </a:solidFill>
                <a:latin typeface="微软雅黑" panose="020B0503020204020204" charset="-122"/>
                <a:ea typeface="微软雅黑" panose="020B0503020204020204" charset="-122"/>
                <a:cs typeface="微软雅黑" panose="020B0503020204020204" charset="-122"/>
                <a:sym typeface="+mn-ea"/>
              </a:rPr>
              <a:t>列族</a:t>
            </a:r>
            <a:r>
              <a:rPr lang="en-US" altLang="zh-CN" sz="2600" b="1" dirty="0">
                <a:solidFill>
                  <a:srgbClr val="FF0000"/>
                </a:solidFill>
                <a:latin typeface="微软雅黑" panose="020B0503020204020204" charset="-122"/>
                <a:ea typeface="微软雅黑" panose="020B0503020204020204" charset="-122"/>
                <a:cs typeface="微软雅黑" panose="020B0503020204020204" charset="-122"/>
                <a:sym typeface="+mn-ea"/>
              </a:rPr>
              <a:t>anchor</a:t>
            </a:r>
            <a:endParaRPr lang="zh-CN" altLang="en-US" sz="2600"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algn="just">
              <a:lnSpc>
                <a:spcPct val="130000"/>
              </a:lnSpc>
              <a:buFont typeface="Wingdings" panose="05000000000000000000" charset="0"/>
              <a:buNone/>
            </a:pPr>
            <a:r>
              <a:rPr lang="en-US" altLang="zh-CN" sz="2600" b="1" dirty="0">
                <a:sym typeface="+mn-ea"/>
              </a:rPr>
              <a:t>        </a:t>
            </a:r>
            <a:r>
              <a:rPr lang="zh-CN" altLang="en-US" sz="2600" b="1" dirty="0">
                <a:sym typeface="+mn-ea"/>
              </a:rPr>
              <a:t>包含任何引用这个页面的锚链接文本。</a:t>
            </a:r>
            <a:endParaRPr lang="zh-CN" altLang="en-US" sz="2600" b="1" dirty="0"/>
          </a:p>
          <a:p>
            <a:pPr algn="just">
              <a:lnSpc>
                <a:spcPct val="150000"/>
              </a:lnSpc>
              <a:buFont typeface="Wingdings" panose="05000000000000000000" charset="0"/>
              <a:buChar char="l"/>
            </a:pPr>
            <a:endParaRPr lang="zh-CN" altLang="en-US" sz="2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ctr" anchorCtr="0"/>
          <a:p>
            <a:r>
              <a:rPr lang="en-US" altLang="zh-CN" dirty="0"/>
              <a:t>4.3.4	 </a:t>
            </a:r>
            <a:r>
              <a:rPr lang="zh-CN" altLang="en-US" dirty="0"/>
              <a:t>概念视图</a:t>
            </a:r>
            <a:endParaRPr lang="zh-CN" altLang="en-US" dirty="0"/>
          </a:p>
        </p:txBody>
      </p:sp>
      <p:sp>
        <p:nvSpPr>
          <p:cNvPr id="25602" name="Rectangle 3"/>
          <p:cNvSpPr>
            <a:spLocks noGrp="1"/>
          </p:cNvSpPr>
          <p:nvPr>
            <p:ph idx="1"/>
            <p:custDataLst>
              <p:tags r:id="rId1"/>
            </p:custDataLst>
          </p:nvPr>
        </p:nvSpPr>
        <p:spPr>
          <a:xfrm>
            <a:off x="236855" y="1146175"/>
            <a:ext cx="8697595" cy="5325745"/>
          </a:xfrm>
        </p:spPr>
        <p:txBody>
          <a:bodyPr vert="horz" wrap="square" lIns="91440" tIns="45720" rIns="91440" bIns="45720" anchor="t" anchorCtr="0"/>
          <a:p>
            <a:pPr algn="just">
              <a:lnSpc>
                <a:spcPct val="150000"/>
              </a:lnSpc>
              <a:buFont typeface="Wingdings" panose="05000000000000000000" charset="0"/>
              <a:buChar char="l"/>
            </a:pPr>
            <a:r>
              <a:rPr lang="zh-CN" altLang="en-US" sz="2800" b="1" dirty="0"/>
              <a:t>由上面的例子可以看出，在一个</a:t>
            </a:r>
            <a:r>
              <a:rPr lang="en-US" altLang="zh-CN" sz="2800" b="1" dirty="0"/>
              <a:t>HBase</a:t>
            </a:r>
            <a:r>
              <a:rPr lang="zh-CN" altLang="en-US" sz="2800" b="1" dirty="0"/>
              <a:t>表的概念视图中，</a:t>
            </a:r>
            <a:r>
              <a:rPr lang="zh-CN" altLang="en-US" sz="2800" b="1" dirty="0">
                <a:solidFill>
                  <a:srgbClr val="FF0000"/>
                </a:solidFill>
                <a:latin typeface="微软雅黑" panose="020B0503020204020204" charset="-122"/>
                <a:ea typeface="微软雅黑" panose="020B0503020204020204" charset="-122"/>
              </a:rPr>
              <a:t>每个行都包括相同的列族</a:t>
            </a:r>
            <a:r>
              <a:rPr lang="zh-CN" altLang="en-US" sz="2800" b="1" dirty="0"/>
              <a:t>，尽管行不需要在每个列族里存放数据，所以从这个角度来说，</a:t>
            </a:r>
            <a:r>
              <a:rPr lang="en-US" altLang="zh-CN" sz="2800" b="1" dirty="0"/>
              <a:t>HBase</a:t>
            </a:r>
            <a:r>
              <a:rPr lang="zh-CN" altLang="en-US" sz="2800" b="1" dirty="0"/>
              <a:t>表是一个</a:t>
            </a:r>
            <a:r>
              <a:rPr lang="zh-CN" altLang="en-US" sz="2800" b="1" dirty="0">
                <a:solidFill>
                  <a:srgbClr val="FF0000"/>
                </a:solidFill>
                <a:latin typeface="微软雅黑" panose="020B0503020204020204" charset="-122"/>
                <a:ea typeface="微软雅黑" panose="020B0503020204020204" charset="-122"/>
              </a:rPr>
              <a:t>稀疏的映射关系</a:t>
            </a:r>
            <a:r>
              <a:rPr lang="zh-CN" altLang="en-US" sz="2800" b="1" dirty="0"/>
              <a:t>，即里面存在很多空的单元格。</a:t>
            </a:r>
            <a:endParaRPr lang="zh-CN" altLang="en-US"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ctr" anchorCtr="0"/>
          <a:p>
            <a:r>
              <a:rPr lang="en-US" altLang="zh-CN" dirty="0"/>
              <a:t>4.3.5	 </a:t>
            </a:r>
            <a:r>
              <a:rPr lang="zh-CN" altLang="en-US" dirty="0"/>
              <a:t>物理视图</a:t>
            </a:r>
            <a:endParaRPr lang="zh-CN" altLang="en-US" dirty="0"/>
          </a:p>
        </p:txBody>
      </p:sp>
      <p:sp>
        <p:nvSpPr>
          <p:cNvPr id="25602" name="Rectangle 3"/>
          <p:cNvSpPr>
            <a:spLocks noGrp="1"/>
          </p:cNvSpPr>
          <p:nvPr>
            <p:ph idx="1"/>
            <p:custDataLst>
              <p:tags r:id="rId1"/>
            </p:custDataLst>
          </p:nvPr>
        </p:nvSpPr>
        <p:spPr>
          <a:xfrm>
            <a:off x="236855" y="1146175"/>
            <a:ext cx="8697595" cy="5325745"/>
          </a:xfrm>
        </p:spPr>
        <p:txBody>
          <a:bodyPr vert="horz" wrap="square" lIns="91440" tIns="45720" rIns="91440" bIns="45720" anchor="t" anchorCtr="0"/>
          <a:p>
            <a:pPr algn="just">
              <a:lnSpc>
                <a:spcPct val="150000"/>
              </a:lnSpc>
              <a:buFont typeface="Wingdings" panose="05000000000000000000" charset="0"/>
              <a:buChar char="l"/>
            </a:pPr>
            <a:r>
              <a:rPr lang="zh-CN" sz="2800" b="1" dirty="0"/>
              <a:t>从</a:t>
            </a:r>
            <a:r>
              <a:rPr lang="zh-CN" altLang="en-US" sz="2800" b="1" dirty="0">
                <a:solidFill>
                  <a:srgbClr val="FF0000"/>
                </a:solidFill>
                <a:latin typeface="微软雅黑" panose="020B0503020204020204" charset="-122"/>
                <a:ea typeface="微软雅黑" panose="020B0503020204020204" charset="-122"/>
              </a:rPr>
              <a:t>概念视图</a:t>
            </a:r>
            <a:r>
              <a:rPr lang="zh-CN" sz="2800" b="1" dirty="0"/>
              <a:t>层面，</a:t>
            </a:r>
            <a:r>
              <a:rPr lang="en-US" altLang="zh-CN" sz="2800" b="1" dirty="0"/>
              <a:t>HBase</a:t>
            </a:r>
            <a:r>
              <a:rPr lang="zh-CN" altLang="en-US" sz="2800" b="1" dirty="0"/>
              <a:t>中的每个表是由</a:t>
            </a:r>
            <a:r>
              <a:rPr lang="zh-CN" altLang="en-US" sz="2800" b="1" dirty="0">
                <a:solidFill>
                  <a:srgbClr val="FF0000"/>
                </a:solidFill>
                <a:latin typeface="微软雅黑" panose="020B0503020204020204" charset="-122"/>
                <a:ea typeface="微软雅黑" panose="020B0503020204020204" charset="-122"/>
              </a:rPr>
              <a:t>许多行</a:t>
            </a:r>
            <a:r>
              <a:rPr lang="zh-CN" altLang="en-US" sz="2800" b="1" dirty="0"/>
              <a:t>组成的，但在</a:t>
            </a:r>
            <a:r>
              <a:rPr lang="zh-CN" altLang="en-US" sz="2800" b="1" dirty="0">
                <a:solidFill>
                  <a:srgbClr val="FF0000"/>
                </a:solidFill>
                <a:latin typeface="微软雅黑" panose="020B0503020204020204" charset="-122"/>
                <a:ea typeface="微软雅黑" panose="020B0503020204020204" charset="-122"/>
              </a:rPr>
              <a:t>物理存储</a:t>
            </a:r>
            <a:r>
              <a:rPr lang="zh-CN" altLang="en-US" sz="2800" b="1" dirty="0"/>
              <a:t>层面，它采用基于</a:t>
            </a:r>
            <a:r>
              <a:rPr lang="zh-CN" altLang="en-US" sz="2800" b="1" dirty="0">
                <a:solidFill>
                  <a:srgbClr val="FF0000"/>
                </a:solidFill>
                <a:latin typeface="微软雅黑" panose="020B0503020204020204" charset="-122"/>
                <a:ea typeface="微软雅黑" panose="020B0503020204020204" charset="-122"/>
              </a:rPr>
              <a:t>列</a:t>
            </a:r>
            <a:r>
              <a:rPr lang="zh-CN" altLang="en-US" sz="2800" b="1" dirty="0"/>
              <a:t>的存储方式（传统的关系数据库采用基于行的存储方式）。</a:t>
            </a:r>
            <a:endParaRPr lang="zh-CN" altLang="en-US" sz="2800" b="1" dirty="0"/>
          </a:p>
          <a:p>
            <a:pPr algn="just">
              <a:lnSpc>
                <a:spcPct val="150000"/>
              </a:lnSpc>
              <a:buFont typeface="Wingdings" panose="05000000000000000000" charset="0"/>
              <a:buChar char="l"/>
            </a:pPr>
            <a:r>
              <a:rPr lang="zh-CN" altLang="en-US" sz="2800" b="1" dirty="0"/>
              <a:t>表</a:t>
            </a:r>
            <a:r>
              <a:rPr lang="en-US" altLang="zh-CN" sz="2800" b="1" dirty="0"/>
              <a:t>4-4</a:t>
            </a:r>
            <a:r>
              <a:rPr lang="zh-CN" altLang="en-US" sz="2800" b="1" dirty="0"/>
              <a:t>的概念视图在物理存储时存储成表</a:t>
            </a:r>
            <a:r>
              <a:rPr lang="en-US" altLang="zh-CN" sz="2800" b="1" dirty="0"/>
              <a:t>4-5</a:t>
            </a:r>
            <a:r>
              <a:rPr lang="zh-CN" altLang="en-US" sz="2800" b="1" dirty="0"/>
              <a:t>中的两个小片段，即</a:t>
            </a:r>
            <a:r>
              <a:rPr lang="en-US" altLang="zh-CN" sz="2800" b="1" dirty="0"/>
              <a:t>HBase</a:t>
            </a:r>
            <a:r>
              <a:rPr lang="zh-CN" altLang="en-US" sz="2800" b="1" dirty="0"/>
              <a:t>表按照</a:t>
            </a:r>
            <a:r>
              <a:rPr lang="en-US" altLang="zh-CN" sz="2800" b="1" dirty="0"/>
              <a:t>contents</a:t>
            </a:r>
            <a:r>
              <a:rPr lang="zh-CN" altLang="en-US" sz="2800" b="1" dirty="0"/>
              <a:t>和</a:t>
            </a:r>
            <a:r>
              <a:rPr lang="en-US" altLang="zh-CN" sz="2800" b="1" dirty="0"/>
              <a:t>anchor</a:t>
            </a:r>
            <a:r>
              <a:rPr lang="zh-CN" altLang="en-US" sz="2800" b="1" dirty="0"/>
              <a:t>两个</a:t>
            </a:r>
            <a:r>
              <a:rPr lang="zh-CN" altLang="en-US" sz="2800" b="1" dirty="0">
                <a:solidFill>
                  <a:srgbClr val="FF0000"/>
                </a:solidFill>
                <a:latin typeface="微软雅黑" panose="020B0503020204020204" charset="-122"/>
                <a:ea typeface="微软雅黑" panose="020B0503020204020204" charset="-122"/>
              </a:rPr>
              <a:t>列族</a:t>
            </a:r>
            <a:r>
              <a:rPr lang="zh-CN" altLang="en-US" sz="2800" b="1" dirty="0"/>
              <a:t>分别存放，属</a:t>
            </a:r>
            <a:r>
              <a:rPr lang="zh-CN" altLang="en-US" sz="2800" b="1" dirty="0">
                <a:solidFill>
                  <a:srgbClr val="FF0000"/>
                </a:solidFill>
                <a:latin typeface="微软雅黑" panose="020B0503020204020204" charset="-122"/>
                <a:ea typeface="微软雅黑" panose="020B0503020204020204" charset="-122"/>
              </a:rPr>
              <a:t>同一个列族的数据保存在一起</a:t>
            </a:r>
            <a:r>
              <a:rPr lang="zh-CN" altLang="en-US" sz="2800" b="1" dirty="0"/>
              <a:t>，同时，和每个列族存放在一起的还</a:t>
            </a:r>
            <a:r>
              <a:rPr lang="zh-CN" altLang="en-US" sz="2800" b="1" dirty="0">
                <a:solidFill>
                  <a:srgbClr val="FF0000"/>
                </a:solidFill>
                <a:latin typeface="微软雅黑" panose="020B0503020204020204" charset="-122"/>
                <a:ea typeface="微软雅黑" panose="020B0503020204020204" charset="-122"/>
              </a:rPr>
              <a:t>包括行键</a:t>
            </a:r>
            <a:r>
              <a:rPr lang="zh-CN" altLang="en-US" sz="2800" b="1" dirty="0"/>
              <a:t>和</a:t>
            </a:r>
            <a:r>
              <a:rPr lang="zh-CN" altLang="en-US" sz="2800" b="1" dirty="0">
                <a:solidFill>
                  <a:srgbClr val="FF0000"/>
                </a:solidFill>
                <a:latin typeface="微软雅黑" panose="020B0503020204020204" charset="-122"/>
                <a:ea typeface="微软雅黑" panose="020B0503020204020204" charset="-122"/>
              </a:rPr>
              <a:t>时间戳</a:t>
            </a:r>
            <a:r>
              <a:rPr lang="zh-CN" altLang="en-US" sz="2800" b="1" dirty="0"/>
              <a:t>。</a:t>
            </a:r>
            <a:r>
              <a:rPr lang="zh-CN" altLang="en-US" sz="2800" b="1" dirty="0">
                <a:solidFill>
                  <a:srgbClr val="FF0000"/>
                </a:solidFill>
                <a:latin typeface="微软雅黑" panose="020B0503020204020204" charset="-122"/>
                <a:ea typeface="微软雅黑" panose="020B0503020204020204" charset="-122"/>
              </a:rPr>
              <a:t>概念视图中的列中的空值在物理上不存储</a:t>
            </a:r>
            <a:r>
              <a:rPr lang="zh-CN" altLang="en-US" sz="2800" b="1" dirty="0"/>
              <a:t>。</a:t>
            </a:r>
            <a:endParaRPr lang="zh-CN" altLang="en-US" sz="2800" b="1" dirty="0"/>
          </a:p>
        </p:txBody>
      </p:sp>
      <p:sp>
        <p:nvSpPr>
          <p:cNvPr id="2" name="文本框 1"/>
          <p:cNvSpPr txBox="1"/>
          <p:nvPr/>
        </p:nvSpPr>
        <p:spPr>
          <a:xfrm>
            <a:off x="11271885" y="4886960"/>
            <a:ext cx="3048000" cy="368300"/>
          </a:xfrm>
          <a:prstGeom prst="rect">
            <a:avLst/>
          </a:prstGeom>
          <a:noFill/>
        </p:spPr>
        <p:txBody>
          <a:bodyPr wrap="square" rtlCol="0">
            <a:spAutoFit/>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45720" rIns="91440" bIns="45720" anchor="ctr" anchorCtr="0"/>
          <a:p>
            <a:r>
              <a:rPr lang="en-US" altLang="zh-CN" dirty="0"/>
              <a:t>4.3.5	 </a:t>
            </a:r>
            <a:r>
              <a:rPr lang="zh-CN" altLang="en-US" dirty="0"/>
              <a:t>物理视图</a:t>
            </a:r>
            <a:endParaRPr lang="zh-CN" altLang="en-US" dirty="0"/>
          </a:p>
        </p:txBody>
      </p:sp>
      <p:sp>
        <p:nvSpPr>
          <p:cNvPr id="29698" name="Rectangle 4"/>
          <p:cNvSpPr/>
          <p:nvPr/>
        </p:nvSpPr>
        <p:spPr>
          <a:xfrm>
            <a:off x="1620838" y="1216025"/>
            <a:ext cx="6013450" cy="828675"/>
          </a:xfrm>
          <a:prstGeom prst="rect">
            <a:avLst/>
          </a:prstGeom>
          <a:noFill/>
          <a:ln w="9525">
            <a:noFill/>
          </a:ln>
        </p:spPr>
        <p:txBody>
          <a:bodyPr wrap="squar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表</a:t>
            </a:r>
            <a:r>
              <a:rPr lang="zh-CN" altLang="zh-CN" sz="2400" b="1" dirty="0">
                <a:latin typeface="Times New Roman" panose="02020603050405020304" pitchFamily="18" charset="0"/>
                <a:ea typeface="宋体" panose="02010600030101010101" pitchFamily="2" charset="-122"/>
              </a:rPr>
              <a:t>4-5 HBase</a:t>
            </a:r>
            <a:r>
              <a:rPr lang="zh-CN" altLang="en-US" sz="2400" b="1" dirty="0">
                <a:latin typeface="Times New Roman" panose="02020603050405020304" pitchFamily="18" charset="0"/>
                <a:ea typeface="宋体" panose="02010600030101010101" pitchFamily="2" charset="-122"/>
              </a:rPr>
              <a:t>数据的物理视图</a:t>
            </a:r>
            <a:endParaRPr lang="zh-CN" altLang="en-US" sz="2400" b="1" dirty="0">
              <a:latin typeface="Arial" panose="020B0604020202020204" pitchFamily="34" charset="0"/>
              <a:ea typeface="宋体" panose="02010600030101010101" pitchFamily="2" charset="-122"/>
            </a:endParaRPr>
          </a:p>
          <a:p>
            <a:pPr algn="ctr" eaLnBrk="0" hangingPunct="0"/>
            <a:r>
              <a:rPr lang="zh-CN" altLang="en-US" sz="2400" b="1" dirty="0">
                <a:latin typeface="Times New Roman" panose="02020603050405020304" pitchFamily="18" charset="0"/>
                <a:ea typeface="宋体" panose="02010600030101010101" pitchFamily="2" charset="-122"/>
              </a:rPr>
              <a:t>列族</a:t>
            </a:r>
            <a:r>
              <a:rPr lang="zh-CN" altLang="zh-CN" sz="2400" b="1" dirty="0">
                <a:latin typeface="Times New Roman" panose="02020603050405020304" pitchFamily="18" charset="0"/>
                <a:ea typeface="宋体" panose="02010600030101010101" pitchFamily="2" charset="-122"/>
              </a:rPr>
              <a:t>contents</a:t>
            </a:r>
            <a:endParaRPr lang="zh-CN" altLang="zh-CN" sz="2400" b="1" dirty="0">
              <a:latin typeface="Arial" panose="020B0604020202020204" pitchFamily="34" charset="0"/>
              <a:ea typeface="宋体" panose="02010600030101010101" pitchFamily="2" charset="-122"/>
            </a:endParaRPr>
          </a:p>
        </p:txBody>
      </p:sp>
      <p:graphicFrame>
        <p:nvGraphicFramePr>
          <p:cNvPr id="23689" name="Group 137"/>
          <p:cNvGraphicFramePr>
            <a:graphicFrameLocks noGrp="1"/>
          </p:cNvGraphicFramePr>
          <p:nvPr/>
        </p:nvGraphicFramePr>
        <p:xfrm>
          <a:off x="838200" y="2057400"/>
          <a:ext cx="7620000" cy="2289175"/>
        </p:xfrm>
        <a:graphic>
          <a:graphicData uri="http://schemas.openxmlformats.org/drawingml/2006/table">
            <a:tbl>
              <a:tblPr/>
              <a:tblGrid>
                <a:gridCol w="2190115"/>
                <a:gridCol w="968375"/>
                <a:gridCol w="4461510"/>
              </a:tblGrid>
              <a:tr h="84899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行键</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contents</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0060">
                <a:tc rowSpan="3">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"com.cnn.www"</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contents:html="&lt;html&gt;..."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v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contents:html="&lt;html&gt;..."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0060">
                <a:tc v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contents:html</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="&lt;html&gt;..."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19" name="Rectangle 78"/>
          <p:cNvSpPr/>
          <p:nvPr/>
        </p:nvSpPr>
        <p:spPr>
          <a:xfrm>
            <a:off x="3717925" y="4546600"/>
            <a:ext cx="1708150" cy="460375"/>
          </a:xfrm>
          <a:prstGeom prst="rect">
            <a:avLst/>
          </a:prstGeom>
          <a:noFill/>
          <a:ln w="9525">
            <a:noFill/>
          </a:ln>
        </p:spPr>
        <p:txBody>
          <a:bodyPr wrap="none" anchor="ctr" anchorCtr="0">
            <a:spAutoFit/>
          </a:bodyPr>
          <a:p>
            <a:pPr algn="just" eaLnBrk="0" hangingPunct="0"/>
            <a:r>
              <a:rPr lang="zh-CN" altLang="en-US" sz="2400" b="1" dirty="0">
                <a:latin typeface="Times New Roman" panose="02020603050405020304" pitchFamily="18" charset="0"/>
                <a:ea typeface="宋体" panose="02010600030101010101" pitchFamily="2" charset="-122"/>
              </a:rPr>
              <a:t>列族</a:t>
            </a:r>
            <a:r>
              <a:rPr lang="en-US" altLang="zh-CN" sz="2400" b="1" dirty="0">
                <a:latin typeface="Times New Roman" panose="02020603050405020304" pitchFamily="18" charset="0"/>
                <a:ea typeface="宋体" panose="02010600030101010101" pitchFamily="2" charset="-122"/>
              </a:rPr>
              <a:t>anchor</a:t>
            </a:r>
            <a:endParaRPr lang="en-US" altLang="zh-CN" sz="2400" b="1" dirty="0">
              <a:latin typeface="Arial" panose="020B0604020202020204" pitchFamily="34" charset="0"/>
              <a:ea typeface="宋体" panose="02010600030101010101" pitchFamily="2" charset="-122"/>
            </a:endParaRPr>
          </a:p>
        </p:txBody>
      </p:sp>
      <p:graphicFrame>
        <p:nvGraphicFramePr>
          <p:cNvPr id="23691" name="Group 139"/>
          <p:cNvGraphicFramePr>
            <a:graphicFrameLocks noGrp="1"/>
          </p:cNvGraphicFramePr>
          <p:nvPr/>
        </p:nvGraphicFramePr>
        <p:xfrm>
          <a:off x="838200" y="5130800"/>
          <a:ext cx="7620000" cy="1189038"/>
        </p:xfrm>
        <a:graphic>
          <a:graphicData uri="http://schemas.openxmlformats.org/drawingml/2006/table">
            <a:tbl>
              <a:tblPr/>
              <a:tblGrid>
                <a:gridCol w="3154045"/>
                <a:gridCol w="1019544"/>
                <a:gridCol w="3446411"/>
              </a:tblGrid>
              <a:tr h="39624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行键</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anchor</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"com.cnn.www"</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anchor:cnnsi.com=</a:t>
                      </a:r>
                      <a:r>
                        <a:rPr kumimoji="0" lang="en-US"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en-US" altLang="zh-CN" sz="2000" b="0" i="0" u="none" strike="noStrike" cap="none" normalizeH="0" baseline="0" smtClean="0">
                          <a:ln>
                            <a:noFill/>
                          </a:ln>
                          <a:solidFill>
                            <a:schemeClr val="tx1"/>
                          </a:solidFill>
                          <a:effectLst/>
                          <a:latin typeface="Arial" panose="020B0604020202020204"/>
                          <a:ea typeface="宋体" panose="02010600030101010101" pitchFamily="2" charset="-122"/>
                          <a:cs typeface="Times New Roman" panose="02020603050405020304" pitchFamily="18"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v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anchor:my.look.ca</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="CNN.com"</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ctr" anchorCtr="0"/>
          <a:p>
            <a:r>
              <a:rPr lang="en-US" altLang="zh-CN" dirty="0"/>
              <a:t>4.3.6	 </a:t>
            </a:r>
            <a:r>
              <a:rPr lang="zh-CN" altLang="en-US" dirty="0"/>
              <a:t>面向列的存储</a:t>
            </a:r>
            <a:endParaRPr lang="zh-CN" altLang="en-US" dirty="0"/>
          </a:p>
        </p:txBody>
      </p:sp>
      <p:sp>
        <p:nvSpPr>
          <p:cNvPr id="30722" name="Rectangle 5"/>
          <p:cNvSpPr/>
          <p:nvPr/>
        </p:nvSpPr>
        <p:spPr>
          <a:xfrm>
            <a:off x="0" y="26558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0723" name="Rectangle 6"/>
          <p:cNvSpPr/>
          <p:nvPr/>
        </p:nvSpPr>
        <p:spPr>
          <a:xfrm>
            <a:off x="2098675" y="5373688"/>
            <a:ext cx="5256213"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4-3 </a:t>
            </a:r>
            <a:r>
              <a:rPr lang="zh-CN" altLang="en-US" sz="2400" b="1" dirty="0">
                <a:latin typeface="Times New Roman" panose="02020603050405020304" pitchFamily="18" charset="0"/>
                <a:ea typeface="宋体" panose="02010600030101010101" pitchFamily="2" charset="-122"/>
              </a:rPr>
              <a:t>行式数据库和列式数据库示意图</a:t>
            </a:r>
            <a:endParaRPr lang="zh-CN" altLang="en-US" sz="2400" b="1" dirty="0">
              <a:latin typeface="Arial" panose="020B0604020202020204" pitchFamily="34" charset="0"/>
              <a:ea typeface="宋体" panose="02010600030101010101" pitchFamily="2" charset="-122"/>
            </a:endParaRPr>
          </a:p>
        </p:txBody>
      </p:sp>
      <p:pic>
        <p:nvPicPr>
          <p:cNvPr id="30724" name="Picture 7"/>
          <p:cNvPicPr>
            <a:picLocks noChangeAspect="1"/>
          </p:cNvPicPr>
          <p:nvPr/>
        </p:nvPicPr>
        <p:blipFill>
          <a:blip r:embed="rId1"/>
          <a:stretch>
            <a:fillRect/>
          </a:stretch>
        </p:blipFill>
        <p:spPr>
          <a:xfrm>
            <a:off x="176213" y="1550988"/>
            <a:ext cx="8858250" cy="3849687"/>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ctr" anchorCtr="0"/>
          <a:p>
            <a:r>
              <a:rPr lang="en-US" altLang="zh-CN" dirty="0"/>
              <a:t>4.3.6	 </a:t>
            </a:r>
            <a:r>
              <a:rPr lang="zh-CN" altLang="en-US" dirty="0"/>
              <a:t>面向列的存储</a:t>
            </a:r>
            <a:endParaRPr lang="zh-CN" altLang="en-US" dirty="0"/>
          </a:p>
        </p:txBody>
      </p:sp>
      <p:sp>
        <p:nvSpPr>
          <p:cNvPr id="31746" name="Rectangle 5"/>
          <p:cNvSpPr/>
          <p:nvPr/>
        </p:nvSpPr>
        <p:spPr>
          <a:xfrm>
            <a:off x="0" y="2921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1747" name="Rectangle 6"/>
          <p:cNvSpPr/>
          <p:nvPr/>
        </p:nvSpPr>
        <p:spPr>
          <a:xfrm>
            <a:off x="1955800" y="5672138"/>
            <a:ext cx="4949825"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4-4 </a:t>
            </a:r>
            <a:r>
              <a:rPr lang="zh-CN" altLang="en-US" sz="2400" b="1" dirty="0">
                <a:latin typeface="Times New Roman" panose="02020603050405020304" pitchFamily="18" charset="0"/>
                <a:ea typeface="宋体" panose="02010600030101010101" pitchFamily="2" charset="-122"/>
              </a:rPr>
              <a:t>行式存储结构和列式存储结构</a:t>
            </a:r>
            <a:endParaRPr lang="zh-CN" altLang="en-US" sz="2400" b="1" dirty="0">
              <a:latin typeface="Arial" panose="020B0604020202020204" pitchFamily="34" charset="0"/>
              <a:ea typeface="宋体" panose="02010600030101010101" pitchFamily="2" charset="-122"/>
            </a:endParaRPr>
          </a:p>
        </p:txBody>
      </p:sp>
      <p:sp>
        <p:nvSpPr>
          <p:cNvPr id="31748" name="TextBox 6"/>
          <p:cNvSpPr txBox="1"/>
          <p:nvPr/>
        </p:nvSpPr>
        <p:spPr>
          <a:xfrm>
            <a:off x="3687763" y="1371600"/>
            <a:ext cx="1422400" cy="460375"/>
          </a:xfrm>
          <a:prstGeom prst="rect">
            <a:avLst/>
          </a:prstGeom>
          <a:noFill/>
          <a:ln w="9525">
            <a:noFill/>
          </a:ln>
        </p:spPr>
        <p:txBody>
          <a:bodyPr wrap="none" anchor="t" anchorCtr="0">
            <a:spAutoFit/>
          </a:bodyPr>
          <a:p>
            <a:pPr algn="ctr"/>
            <a:r>
              <a:rPr lang="en-US" altLang="zh-CN" sz="2400" b="1" dirty="0">
                <a:latin typeface="Arial" panose="020B0604020202020204" pitchFamily="34" charset="0"/>
                <a:ea typeface="宋体" panose="02010600030101010101" pitchFamily="2" charset="-122"/>
              </a:rPr>
              <a:t>SQL</a:t>
            </a:r>
            <a:r>
              <a:rPr lang="zh-CN" altLang="en-US" sz="2400" b="1" dirty="0">
                <a:latin typeface="Arial" panose="020B0604020202020204" pitchFamily="34" charset="0"/>
                <a:ea typeface="宋体" panose="02010600030101010101" pitchFamily="2" charset="-122"/>
              </a:rPr>
              <a:t>模式</a:t>
            </a:r>
            <a:endParaRPr lang="zh-CN" altLang="en-US" sz="2400" b="1" dirty="0">
              <a:latin typeface="Arial" panose="020B0604020202020204" pitchFamily="34" charset="0"/>
              <a:ea typeface="宋体" panose="02010600030101010101" pitchFamily="2" charset="-122"/>
            </a:endParaRPr>
          </a:p>
        </p:txBody>
      </p:sp>
      <p:pic>
        <p:nvPicPr>
          <p:cNvPr id="31749" name="Picture 7"/>
          <p:cNvPicPr>
            <a:picLocks noChangeAspect="1"/>
          </p:cNvPicPr>
          <p:nvPr/>
        </p:nvPicPr>
        <p:blipFill>
          <a:blip r:embed="rId1"/>
          <a:srcRect l="5637" t="32986" b="40227"/>
          <a:stretch>
            <a:fillRect/>
          </a:stretch>
        </p:blipFill>
        <p:spPr>
          <a:xfrm>
            <a:off x="102235" y="1905000"/>
            <a:ext cx="8786495" cy="369252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
          <p:cNvSpPr>
            <a:spLocks noGrp="1"/>
          </p:cNvSpPr>
          <p:nvPr>
            <p:ph type="title" idx="10"/>
          </p:nvPr>
        </p:nvSpPr>
        <p:spPr/>
        <p:txBody>
          <a:bodyPr vert="horz" wrap="square" lIns="91440" tIns="45720" rIns="91440" bIns="45720" anchor="ctr" anchorCtr="0"/>
          <a:p>
            <a:r>
              <a:rPr lang="en-US" altLang="zh-CN" dirty="0"/>
              <a:t>4.3.6	 </a:t>
            </a:r>
            <a:r>
              <a:rPr lang="zh-CN" altLang="en-US" dirty="0"/>
              <a:t>面向列的存储</a:t>
            </a:r>
            <a:endParaRPr lang="zh-CN" altLang="en-US" dirty="0"/>
          </a:p>
        </p:txBody>
      </p:sp>
      <p:pic>
        <p:nvPicPr>
          <p:cNvPr id="32770" name="Picture 3"/>
          <p:cNvPicPr>
            <a:picLocks noChangeAspect="1"/>
          </p:cNvPicPr>
          <p:nvPr/>
        </p:nvPicPr>
        <p:blipFill>
          <a:blip r:embed="rId1"/>
          <a:stretch>
            <a:fillRect/>
          </a:stretch>
        </p:blipFill>
        <p:spPr>
          <a:xfrm>
            <a:off x="241300" y="1981200"/>
            <a:ext cx="8359775" cy="32766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2"/>
          <p:cNvSpPr>
            <a:spLocks noGrp="1"/>
          </p:cNvSpPr>
          <p:nvPr>
            <p:ph type="title" idx="10"/>
          </p:nvPr>
        </p:nvSpPr>
        <p:spPr/>
        <p:txBody>
          <a:bodyPr vert="horz" wrap="square" lIns="91440" tIns="45720" rIns="91440" bIns="45720" anchor="ctr" anchorCtr="0"/>
          <a:p>
            <a:r>
              <a:rPr lang="zh-CN" altLang="en-US" dirty="0"/>
              <a:t>提纲</a:t>
            </a:r>
            <a:endParaRPr lang="zh-CN" altLang="en-US" dirty="0"/>
          </a:p>
        </p:txBody>
      </p:sp>
      <p:sp>
        <p:nvSpPr>
          <p:cNvPr id="10242" name="Text Box 6"/>
          <p:cNvSpPr txBox="1"/>
          <p:nvPr/>
        </p:nvSpPr>
        <p:spPr>
          <a:xfrm>
            <a:off x="534988" y="1146175"/>
            <a:ext cx="5105400" cy="5216525"/>
          </a:xfrm>
          <a:prstGeom prst="rect">
            <a:avLst/>
          </a:prstGeom>
          <a:noFill/>
          <a:ln w="9525">
            <a:noFill/>
          </a:ln>
        </p:spPr>
        <p:txBody>
          <a:bodyPr anchor="t" anchorCtr="0">
            <a:spAutoFit/>
          </a:bodyPr>
          <a:p>
            <a:pPr algn="just">
              <a:lnSpc>
                <a:spcPct val="170000"/>
              </a:lnSpc>
            </a:pPr>
            <a:r>
              <a:rPr lang="en-US" altLang="zh-CN" sz="2800" b="1" dirty="0">
                <a:solidFill>
                  <a:srgbClr val="000000"/>
                </a:solidFill>
                <a:latin typeface="Arial" panose="020B0604020202020204" pitchFamily="34" charset="0"/>
                <a:ea typeface="黑体" panose="02010609060101010101" pitchFamily="49" charset="-122"/>
              </a:rPr>
              <a:t>4.1 </a:t>
            </a:r>
            <a:r>
              <a:rPr lang="zh-CN" altLang="en-US" sz="2800" b="1" dirty="0">
                <a:solidFill>
                  <a:srgbClr val="000000"/>
                </a:solidFill>
                <a:latin typeface="Arial" panose="020B0604020202020204" pitchFamily="34" charset="0"/>
                <a:ea typeface="黑体" panose="02010609060101010101" pitchFamily="49" charset="-122"/>
              </a:rPr>
              <a:t>概述</a:t>
            </a:r>
            <a:endParaRPr lang="zh-CN" altLang="en-US" sz="2800" b="1" dirty="0">
              <a:solidFill>
                <a:srgbClr val="000000"/>
              </a:solidFill>
              <a:latin typeface="Arial" panose="020B0604020202020204" pitchFamily="34" charset="0"/>
              <a:ea typeface="黑体" panose="02010609060101010101" pitchFamily="49" charset="-122"/>
            </a:endParaRPr>
          </a:p>
          <a:p>
            <a:pPr algn="just">
              <a:lnSpc>
                <a:spcPct val="170000"/>
              </a:lnSpc>
            </a:pPr>
            <a:r>
              <a:rPr lang="en-US" altLang="zh-CN" sz="2800" b="1" dirty="0">
                <a:solidFill>
                  <a:srgbClr val="000000"/>
                </a:solidFill>
                <a:latin typeface="Arial" panose="020B0604020202020204" pitchFamily="34" charset="0"/>
                <a:ea typeface="黑体" panose="02010609060101010101" pitchFamily="49" charset="-122"/>
              </a:rPr>
              <a:t>4.2 HBase</a:t>
            </a:r>
            <a:r>
              <a:rPr lang="zh-CN" altLang="en-US" sz="2800" b="1" dirty="0">
                <a:solidFill>
                  <a:srgbClr val="000000"/>
                </a:solidFill>
                <a:latin typeface="Arial" panose="020B0604020202020204" pitchFamily="34" charset="0"/>
                <a:ea typeface="黑体" panose="02010609060101010101" pitchFamily="49" charset="-122"/>
              </a:rPr>
              <a:t>访问接口</a:t>
            </a:r>
            <a:endParaRPr lang="zh-CN" altLang="en-US" sz="2800" b="1" dirty="0">
              <a:solidFill>
                <a:srgbClr val="000000"/>
              </a:solidFill>
              <a:latin typeface="Arial" panose="020B0604020202020204" pitchFamily="34" charset="0"/>
              <a:ea typeface="黑体" panose="02010609060101010101" pitchFamily="49" charset="-122"/>
            </a:endParaRPr>
          </a:p>
          <a:p>
            <a:pPr algn="just">
              <a:lnSpc>
                <a:spcPct val="170000"/>
              </a:lnSpc>
            </a:pPr>
            <a:r>
              <a:rPr lang="en-US" altLang="zh-CN" sz="2800" b="1" dirty="0">
                <a:solidFill>
                  <a:srgbClr val="000000"/>
                </a:solidFill>
                <a:latin typeface="Arial" panose="020B0604020202020204" pitchFamily="34" charset="0"/>
                <a:ea typeface="黑体" panose="02010609060101010101" pitchFamily="49" charset="-122"/>
              </a:rPr>
              <a:t>4.3 HBase</a:t>
            </a:r>
            <a:r>
              <a:rPr lang="zh-CN" altLang="en-US" sz="2800" b="1" dirty="0">
                <a:solidFill>
                  <a:srgbClr val="000000"/>
                </a:solidFill>
                <a:latin typeface="Arial" panose="020B0604020202020204" pitchFamily="34" charset="0"/>
                <a:ea typeface="黑体" panose="02010609060101010101" pitchFamily="49" charset="-122"/>
              </a:rPr>
              <a:t>数据模型</a:t>
            </a:r>
            <a:endParaRPr lang="zh-CN" altLang="en-US" sz="2800" b="1" dirty="0">
              <a:solidFill>
                <a:srgbClr val="000000"/>
              </a:solidFill>
              <a:latin typeface="Arial" panose="020B0604020202020204" pitchFamily="34" charset="0"/>
              <a:ea typeface="黑体" panose="02010609060101010101" pitchFamily="49" charset="-122"/>
            </a:endParaRPr>
          </a:p>
          <a:p>
            <a:pPr algn="just">
              <a:lnSpc>
                <a:spcPct val="170000"/>
              </a:lnSpc>
            </a:pPr>
            <a:r>
              <a:rPr lang="en-US" altLang="zh-CN" sz="2800" b="1" dirty="0">
                <a:solidFill>
                  <a:srgbClr val="000000"/>
                </a:solidFill>
                <a:latin typeface="Arial" panose="020B0604020202020204" pitchFamily="34" charset="0"/>
                <a:ea typeface="黑体" panose="02010609060101010101" pitchFamily="49" charset="-122"/>
              </a:rPr>
              <a:t>4.4 HBase</a:t>
            </a:r>
            <a:r>
              <a:rPr lang="zh-CN" altLang="en-US" sz="2800" b="1" dirty="0">
                <a:solidFill>
                  <a:srgbClr val="000000"/>
                </a:solidFill>
                <a:latin typeface="Arial" panose="020B0604020202020204" pitchFamily="34" charset="0"/>
                <a:ea typeface="黑体" panose="02010609060101010101" pitchFamily="49" charset="-122"/>
              </a:rPr>
              <a:t>的实现原理</a:t>
            </a:r>
            <a:endParaRPr lang="zh-CN" altLang="en-US" sz="2800" b="1" dirty="0">
              <a:solidFill>
                <a:srgbClr val="000000"/>
              </a:solidFill>
              <a:latin typeface="Arial" panose="020B0604020202020204" pitchFamily="34" charset="0"/>
              <a:ea typeface="黑体" panose="02010609060101010101" pitchFamily="49" charset="-122"/>
            </a:endParaRPr>
          </a:p>
          <a:p>
            <a:pPr algn="just">
              <a:lnSpc>
                <a:spcPct val="170000"/>
              </a:lnSpc>
            </a:pPr>
            <a:r>
              <a:rPr lang="en-US" altLang="zh-CN" sz="2800" b="1" dirty="0">
                <a:solidFill>
                  <a:srgbClr val="000000"/>
                </a:solidFill>
                <a:latin typeface="Arial" panose="020B0604020202020204" pitchFamily="34" charset="0"/>
                <a:ea typeface="黑体" panose="02010609060101010101" pitchFamily="49" charset="-122"/>
              </a:rPr>
              <a:t>4.5 HBase</a:t>
            </a:r>
            <a:r>
              <a:rPr lang="zh-CN" altLang="en-US" sz="2800" b="1" dirty="0">
                <a:solidFill>
                  <a:srgbClr val="000000"/>
                </a:solidFill>
                <a:latin typeface="Arial" panose="020B0604020202020204" pitchFamily="34" charset="0"/>
                <a:ea typeface="黑体" panose="02010609060101010101" pitchFamily="49" charset="-122"/>
              </a:rPr>
              <a:t>运行机制</a:t>
            </a:r>
            <a:endParaRPr lang="zh-CN" altLang="en-US" sz="2800" b="1" dirty="0">
              <a:solidFill>
                <a:srgbClr val="000000"/>
              </a:solidFill>
              <a:latin typeface="Arial" panose="020B0604020202020204" pitchFamily="34" charset="0"/>
              <a:ea typeface="黑体" panose="02010609060101010101" pitchFamily="49" charset="-122"/>
            </a:endParaRPr>
          </a:p>
          <a:p>
            <a:pPr algn="just">
              <a:lnSpc>
                <a:spcPct val="170000"/>
              </a:lnSpc>
            </a:pPr>
            <a:r>
              <a:rPr lang="en-US" altLang="zh-CN" sz="2800" b="1" dirty="0">
                <a:solidFill>
                  <a:srgbClr val="000000"/>
                </a:solidFill>
                <a:latin typeface="Arial" panose="020B0604020202020204" pitchFamily="34" charset="0"/>
                <a:ea typeface="黑体" panose="02010609060101010101" pitchFamily="49" charset="-122"/>
              </a:rPr>
              <a:t>4.6 HBase</a:t>
            </a:r>
            <a:r>
              <a:rPr lang="zh-CN" altLang="en-US" sz="2800" b="1" dirty="0">
                <a:solidFill>
                  <a:srgbClr val="000000"/>
                </a:solidFill>
                <a:latin typeface="Arial" panose="020B0604020202020204" pitchFamily="34" charset="0"/>
                <a:ea typeface="黑体" panose="02010609060101010101" pitchFamily="49" charset="-122"/>
              </a:rPr>
              <a:t>应用方案</a:t>
            </a:r>
            <a:endParaRPr lang="zh-CN" altLang="en-US" sz="2800" b="1" dirty="0">
              <a:solidFill>
                <a:srgbClr val="000000"/>
              </a:solidFill>
              <a:latin typeface="Arial" panose="020B0604020202020204" pitchFamily="34" charset="0"/>
              <a:ea typeface="黑体" panose="02010609060101010101" pitchFamily="49" charset="-122"/>
            </a:endParaRPr>
          </a:p>
          <a:p>
            <a:pPr algn="just">
              <a:lnSpc>
                <a:spcPct val="170000"/>
              </a:lnSpc>
            </a:pPr>
            <a:r>
              <a:rPr lang="en-US" altLang="zh-CN" sz="2800" b="1" dirty="0">
                <a:solidFill>
                  <a:srgbClr val="000000"/>
                </a:solidFill>
                <a:latin typeface="Arial" panose="020B0604020202020204" pitchFamily="34" charset="0"/>
                <a:ea typeface="黑体" panose="02010609060101010101" pitchFamily="49" charset="-122"/>
              </a:rPr>
              <a:t>4.7 HBase</a:t>
            </a:r>
            <a:r>
              <a:rPr lang="zh-CN" altLang="en-US" sz="2800" b="1" dirty="0">
                <a:solidFill>
                  <a:srgbClr val="000000"/>
                </a:solidFill>
                <a:latin typeface="Arial" panose="020B0604020202020204" pitchFamily="34" charset="0"/>
                <a:ea typeface="黑体" panose="02010609060101010101" pitchFamily="49" charset="-122"/>
              </a:rPr>
              <a:t>编程实践</a:t>
            </a:r>
            <a:endParaRPr lang="zh-CN" altLang="en-US" sz="2800" b="1" dirty="0">
              <a:latin typeface="Arial" panose="020B0604020202020204" pitchFamily="34" charset="0"/>
              <a:ea typeface="宋体" panose="02010600030101010101" pitchFamily="2" charset="-122"/>
            </a:endParaRPr>
          </a:p>
        </p:txBody>
      </p:sp>
      <p:graphicFrame>
        <p:nvGraphicFramePr>
          <p:cNvPr id="10243" name="Object 5"/>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76" name="" r:id="rId1" imgW="4762500" imgH="6505575" progId="MSPhotoEd.3">
                  <p:embed/>
                </p:oleObj>
              </mc:Choice>
              <mc:Fallback>
                <p:oleObj name="" r:id="rId1" imgW="4762500" imgH="6505575" progId="MSPhotoEd.3">
                  <p:embed/>
                  <p:pic>
                    <p:nvPicPr>
                      <p:cNvPr id="0" name="图片 3075"/>
                      <p:cNvPicPr/>
                      <p:nvPr/>
                    </p:nvPicPr>
                    <p:blipFill>
                      <a:blip r:embed="rId2"/>
                      <a:stretch>
                        <a:fillRect/>
                      </a:stretch>
                    </p:blipFill>
                    <p:spPr>
                      <a:xfrm>
                        <a:off x="6019800" y="1066800"/>
                        <a:ext cx="3124200" cy="5562600"/>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
          <p:cNvSpPr>
            <a:spLocks noGrp="1"/>
          </p:cNvSpPr>
          <p:nvPr>
            <p:ph type="title" idx="10"/>
          </p:nvPr>
        </p:nvSpPr>
        <p:spPr/>
        <p:txBody>
          <a:bodyPr vert="horz" wrap="square" lIns="91440" tIns="45720" rIns="91440" bIns="45720" anchor="ctr" anchorCtr="0"/>
          <a:p>
            <a:r>
              <a:rPr lang="en-US" altLang="zh-CN" dirty="0"/>
              <a:t>4.3.6	 </a:t>
            </a:r>
            <a:r>
              <a:rPr lang="zh-CN" altLang="en-US" dirty="0"/>
              <a:t>面向列的存储</a:t>
            </a:r>
            <a:endParaRPr lang="zh-CN" altLang="en-US" dirty="0"/>
          </a:p>
        </p:txBody>
      </p:sp>
      <p:pic>
        <p:nvPicPr>
          <p:cNvPr id="33794" name="Picture 3"/>
          <p:cNvPicPr>
            <a:picLocks noChangeAspect="1"/>
          </p:cNvPicPr>
          <p:nvPr/>
        </p:nvPicPr>
        <p:blipFill>
          <a:blip r:embed="rId1"/>
          <a:srcRect l="-208" t="72662"/>
          <a:stretch>
            <a:fillRect/>
          </a:stretch>
        </p:blipFill>
        <p:spPr>
          <a:xfrm>
            <a:off x="207963" y="1905000"/>
            <a:ext cx="8478837" cy="35052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vert="horz" wrap="square" lIns="91440" tIns="45720" rIns="91440" bIns="45720" anchor="ctr" anchorCtr="0"/>
          <a:p>
            <a:r>
              <a:rPr lang="en-US" altLang="zh-CN" dirty="0"/>
              <a:t>4.4 HBase</a:t>
            </a:r>
            <a:r>
              <a:rPr lang="zh-CN" altLang="en-US" dirty="0"/>
              <a:t>的实现原理</a:t>
            </a:r>
            <a:endParaRPr lang="zh-CN" altLang="en-US" dirty="0"/>
          </a:p>
        </p:txBody>
      </p:sp>
      <p:sp>
        <p:nvSpPr>
          <p:cNvPr id="34818" name="Rectangle 3"/>
          <p:cNvSpPr>
            <a:spLocks noGrp="1"/>
          </p:cNvSpPr>
          <p:nvPr>
            <p:ph idx="1"/>
          </p:nvPr>
        </p:nvSpPr>
        <p:spPr>
          <a:xfrm>
            <a:off x="457200" y="1587500"/>
            <a:ext cx="8229600" cy="4525963"/>
          </a:xfrm>
        </p:spPr>
        <p:txBody>
          <a:bodyPr vert="horz" wrap="square" lIns="91440" tIns="45720" rIns="91440" bIns="45720" anchor="t" anchorCtr="0"/>
          <a:p>
            <a:pPr marL="0" indent="0">
              <a:lnSpc>
                <a:spcPct val="150000"/>
              </a:lnSpc>
              <a:buNone/>
            </a:pPr>
            <a:r>
              <a:rPr lang="en-US" altLang="zh-CN" sz="2800" b="1" dirty="0"/>
              <a:t>4.4.1	HBase</a:t>
            </a:r>
            <a:r>
              <a:rPr lang="zh-CN" altLang="en-US" sz="2800" b="1" dirty="0"/>
              <a:t>的功能组件</a:t>
            </a:r>
            <a:endParaRPr lang="zh-CN" altLang="en-US" sz="2800" b="1" dirty="0"/>
          </a:p>
          <a:p>
            <a:pPr marL="0" indent="0">
              <a:lnSpc>
                <a:spcPct val="150000"/>
              </a:lnSpc>
              <a:buNone/>
            </a:pPr>
            <a:r>
              <a:rPr lang="en-US" altLang="zh-CN" sz="2800" b="1" dirty="0"/>
              <a:t>4.4.2	</a:t>
            </a:r>
            <a:r>
              <a:rPr lang="zh-CN" altLang="en-US" sz="2800" b="1" dirty="0"/>
              <a:t>表和</a:t>
            </a:r>
            <a:r>
              <a:rPr lang="en-US" altLang="zh-CN" sz="2800" b="1" dirty="0"/>
              <a:t>Region</a:t>
            </a:r>
            <a:endParaRPr lang="en-US" altLang="zh-CN" sz="2800" b="1" dirty="0"/>
          </a:p>
          <a:p>
            <a:pPr marL="0" indent="0">
              <a:lnSpc>
                <a:spcPct val="150000"/>
              </a:lnSpc>
              <a:buNone/>
            </a:pPr>
            <a:r>
              <a:rPr lang="en-US" altLang="zh-CN" sz="2800" b="1" dirty="0"/>
              <a:t>4.4.3	Region</a:t>
            </a:r>
            <a:r>
              <a:rPr lang="zh-CN" altLang="en-US" sz="2800" b="1" dirty="0"/>
              <a:t>的定位</a:t>
            </a:r>
            <a:endParaRPr lang="zh-CN" altLang="en-US" sz="28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r>
              <a:rPr lang="en-US" altLang="zh-CN" dirty="0"/>
              <a:t>4.4.1	 HBase</a:t>
            </a:r>
            <a:r>
              <a:rPr lang="zh-CN" altLang="en-US" dirty="0"/>
              <a:t>功能组件</a:t>
            </a:r>
            <a:endParaRPr lang="zh-CN" altLang="en-US" dirty="0"/>
          </a:p>
        </p:txBody>
      </p:sp>
      <p:sp>
        <p:nvSpPr>
          <p:cNvPr id="35842" name="Rectangle 3"/>
          <p:cNvSpPr>
            <a:spLocks noGrp="1"/>
          </p:cNvSpPr>
          <p:nvPr>
            <p:ph idx="1"/>
          </p:nvPr>
        </p:nvSpPr>
        <p:spPr>
          <a:xfrm>
            <a:off x="276225" y="1220788"/>
            <a:ext cx="8618538" cy="5111750"/>
          </a:xfrm>
        </p:spPr>
        <p:txBody>
          <a:bodyPr vert="horz" wrap="square" lIns="91440" tIns="45720" rIns="91440" bIns="45720" anchor="t" anchorCtr="0"/>
          <a:p>
            <a:pPr algn="just">
              <a:lnSpc>
                <a:spcPct val="120000"/>
              </a:lnSpc>
              <a:buFont typeface="Wingdings" panose="05000000000000000000" charset="0"/>
              <a:buChar char="l"/>
            </a:pPr>
            <a:r>
              <a:rPr lang="en-US" altLang="zh-CN" sz="2800" b="1" dirty="0"/>
              <a:t>HBase</a:t>
            </a:r>
            <a:r>
              <a:rPr lang="zh-CN" altLang="en-US" sz="2800" b="1" dirty="0"/>
              <a:t>的实现包括</a:t>
            </a:r>
            <a:r>
              <a:rPr lang="zh-CN" altLang="en-US" sz="2800" b="1" dirty="0">
                <a:solidFill>
                  <a:srgbClr val="FF0000"/>
                </a:solidFill>
                <a:latin typeface="微软雅黑" panose="020B0503020204020204" charset="-122"/>
                <a:ea typeface="微软雅黑" panose="020B0503020204020204" charset="-122"/>
              </a:rPr>
              <a:t>三个主要的功能组件</a:t>
            </a:r>
            <a:r>
              <a:rPr lang="zh-CN" altLang="en-US" sz="2800" b="1" dirty="0"/>
              <a:t>：</a:t>
            </a:r>
            <a:endParaRPr lang="zh-CN" altLang="en-US" sz="2800" b="1" dirty="0"/>
          </a:p>
          <a:p>
            <a:pPr marL="457200" lvl="1" indent="0" algn="just">
              <a:lnSpc>
                <a:spcPct val="120000"/>
              </a:lnSpc>
              <a:buNone/>
            </a:pPr>
            <a:r>
              <a:rPr lang="zh-CN" altLang="en-US" b="1" dirty="0">
                <a:solidFill>
                  <a:srgbClr val="FF0000"/>
                </a:solidFill>
                <a:latin typeface="微软雅黑" panose="020B0503020204020204" charset="-122"/>
                <a:ea typeface="微软雅黑" panose="020B0503020204020204" charset="-122"/>
                <a:cs typeface="+mn-ea"/>
              </a:rPr>
              <a:t>（1）</a:t>
            </a:r>
            <a:r>
              <a:rPr lang="zh-CN" altLang="en-US" b="1" dirty="0">
                <a:solidFill>
                  <a:srgbClr val="FF0000"/>
                </a:solidFill>
                <a:latin typeface="微软雅黑" panose="020B0503020204020204" charset="-122"/>
                <a:ea typeface="微软雅黑" panose="020B0503020204020204" charset="-122"/>
              </a:rPr>
              <a:t>库函数：</a:t>
            </a:r>
            <a:r>
              <a:rPr lang="zh-CN" altLang="en-US" b="1" dirty="0"/>
              <a:t>链接到每个客户端。</a:t>
            </a:r>
            <a:endParaRPr lang="zh-CN" altLang="en-US" b="1" dirty="0"/>
          </a:p>
          <a:p>
            <a:pPr marL="457200" lvl="1" indent="0" algn="just">
              <a:lnSpc>
                <a:spcPct val="120000"/>
              </a:lnSpc>
              <a:buNone/>
            </a:pPr>
            <a:r>
              <a:rPr lang="zh-CN" altLang="en-US" b="1" dirty="0">
                <a:solidFill>
                  <a:srgbClr val="FF0000"/>
                </a:solidFill>
                <a:latin typeface="微软雅黑" panose="020B0503020204020204" charset="-122"/>
                <a:ea typeface="微软雅黑" panose="020B0503020204020204" charset="-122"/>
                <a:cs typeface="+mn-ea"/>
              </a:rPr>
              <a:t>（2</a:t>
            </a:r>
            <a:r>
              <a:rPr lang="zh-CN" altLang="en-US" b="1" dirty="0">
                <a:solidFill>
                  <a:srgbClr val="FF0000"/>
                </a:solidFill>
                <a:latin typeface="微软雅黑" panose="020B0503020204020204" charset="-122"/>
                <a:ea typeface="微软雅黑" panose="020B0503020204020204" charset="-122"/>
                <a:cs typeface="+mn-ea"/>
              </a:rPr>
              <a:t>）一个Master</a:t>
            </a:r>
            <a:r>
              <a:rPr lang="zh-CN" altLang="en-US" b="1" dirty="0"/>
              <a:t>主服务器。</a:t>
            </a:r>
            <a:endParaRPr lang="zh-CN" altLang="en-US" b="1" dirty="0"/>
          </a:p>
          <a:p>
            <a:pPr marL="457200" lvl="1" indent="0" algn="just">
              <a:lnSpc>
                <a:spcPct val="120000"/>
              </a:lnSpc>
              <a:buNone/>
            </a:pPr>
            <a:r>
              <a:rPr lang="zh-CN" altLang="en-US" b="1" dirty="0">
                <a:solidFill>
                  <a:srgbClr val="FF0000"/>
                </a:solidFill>
                <a:latin typeface="微软雅黑" panose="020B0503020204020204" charset="-122"/>
                <a:ea typeface="微软雅黑" panose="020B0503020204020204" charset="-122"/>
                <a:cs typeface="+mn-ea"/>
              </a:rPr>
              <a:t>（3</a:t>
            </a:r>
            <a:r>
              <a:rPr lang="zh-CN" altLang="en-US" b="1" dirty="0">
                <a:solidFill>
                  <a:srgbClr val="FF0000"/>
                </a:solidFill>
                <a:latin typeface="微软雅黑" panose="020B0503020204020204" charset="-122"/>
                <a:ea typeface="微软雅黑" panose="020B0503020204020204" charset="-122"/>
                <a:cs typeface="+mn-ea"/>
              </a:rPr>
              <a:t>）许多个Region</a:t>
            </a:r>
            <a:r>
              <a:rPr lang="zh-CN" altLang="en-US" b="1" dirty="0"/>
              <a:t>服务器。</a:t>
            </a:r>
            <a:endParaRPr lang="zh-CN" altLang="en-US" b="1" dirty="0"/>
          </a:p>
          <a:p>
            <a:pPr algn="just">
              <a:lnSpc>
                <a:spcPct val="120000"/>
              </a:lnSpc>
              <a:buFont typeface="Wingdings" panose="05000000000000000000" charset="0"/>
              <a:buChar char="l"/>
            </a:pP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主服务器Master：</a:t>
            </a:r>
            <a:r>
              <a:rPr lang="zh-CN" altLang="zh-CN" sz="2800" b="1" dirty="0"/>
              <a:t>负责管理和维护HBase表的分区信息</a:t>
            </a:r>
            <a:r>
              <a:rPr lang="zh-CN" altLang="en-US" sz="2800" b="1" dirty="0"/>
              <a:t>，维护</a:t>
            </a:r>
            <a:r>
              <a:rPr lang="en-US" altLang="zh-CN" sz="2800" b="1" dirty="0"/>
              <a:t>Region</a:t>
            </a:r>
            <a:r>
              <a:rPr lang="zh-CN" altLang="en-US" sz="2800" b="1" dirty="0"/>
              <a:t>服务器列表，分配</a:t>
            </a:r>
            <a:r>
              <a:rPr lang="en-US" altLang="zh-CN" sz="2800" b="1" dirty="0"/>
              <a:t>Region</a:t>
            </a:r>
            <a:r>
              <a:rPr lang="zh-CN" altLang="en-US" sz="2800" b="1" dirty="0"/>
              <a:t>，负载均衡。</a:t>
            </a:r>
            <a:endParaRPr lang="en-US" altLang="zh-CN" sz="2800" b="1" dirty="0"/>
          </a:p>
          <a:p>
            <a:pPr algn="just">
              <a:lnSpc>
                <a:spcPct val="120000"/>
              </a:lnSpc>
              <a:buFont typeface="Wingdings" panose="05000000000000000000" charset="0"/>
              <a:buChar char="l"/>
            </a:pP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Region</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服务器：</a:t>
            </a:r>
            <a:r>
              <a:rPr lang="zh-CN" altLang="en-US" sz="2800" b="1" dirty="0"/>
              <a:t>负责存储和维护分配给自己的</a:t>
            </a:r>
            <a:r>
              <a:rPr lang="zh-CN" altLang="zh-CN" sz="2800" b="1" dirty="0"/>
              <a:t>Region</a:t>
            </a:r>
            <a:r>
              <a:rPr lang="zh-CN" altLang="en-US" sz="2800" b="1" dirty="0"/>
              <a:t>，处理来自客户端的读写请求。</a:t>
            </a:r>
            <a:endParaRPr lang="zh-CN" altLang="en-US" sz="2800" b="1" dirty="0"/>
          </a:p>
          <a:p>
            <a:pPr algn="just"/>
            <a:endParaRPr lang="zh-CN" altLang="en-US"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vert="horz" wrap="square" lIns="91440" tIns="45720" rIns="91440" bIns="45720" anchor="ctr" anchorCtr="0"/>
          <a:p>
            <a:r>
              <a:rPr lang="en-US" altLang="zh-CN" dirty="0"/>
              <a:t>4.4.1	 HBase</a:t>
            </a:r>
            <a:r>
              <a:rPr lang="zh-CN" altLang="en-US" dirty="0"/>
              <a:t>功能组件</a:t>
            </a:r>
            <a:endParaRPr lang="zh-CN" altLang="en-US" dirty="0"/>
          </a:p>
        </p:txBody>
      </p:sp>
      <p:sp>
        <p:nvSpPr>
          <p:cNvPr id="36866" name="Rectangle 3"/>
          <p:cNvSpPr>
            <a:spLocks noGrp="1"/>
          </p:cNvSpPr>
          <p:nvPr>
            <p:ph idx="1"/>
          </p:nvPr>
        </p:nvSpPr>
        <p:spPr>
          <a:xfrm>
            <a:off x="222250" y="1371600"/>
            <a:ext cx="8697913" cy="4525963"/>
          </a:xfrm>
        </p:spPr>
        <p:txBody>
          <a:bodyPr vert="horz" wrap="square" lIns="91440" tIns="45720" rIns="91440" bIns="45720" anchor="t" anchorCtr="0"/>
          <a:p>
            <a:pPr algn="just">
              <a:lnSpc>
                <a:spcPct val="14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客户端并不是直接从</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Master</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主服务器上读取数据</a:t>
            </a:r>
            <a:r>
              <a:rPr lang="zh-CN" altLang="en-US" sz="2800" b="1" dirty="0"/>
              <a:t>，而是在获得</a:t>
            </a:r>
            <a:r>
              <a:rPr lang="zh-CN" altLang="zh-CN" sz="2800" b="1" dirty="0"/>
              <a:t>Region</a:t>
            </a:r>
            <a:r>
              <a:rPr lang="zh-CN" altLang="en-US" sz="2800" b="1" dirty="0"/>
              <a:t>的存储位置信息后，直接从</a:t>
            </a:r>
            <a:r>
              <a:rPr lang="zh-CN" altLang="zh-CN" sz="2800" b="1" dirty="0"/>
              <a:t>Region</a:t>
            </a:r>
            <a:r>
              <a:rPr lang="zh-CN" altLang="en-US" sz="2800" b="1" dirty="0"/>
              <a:t>服务器上读取数据。</a:t>
            </a:r>
            <a:endParaRPr lang="en-US" altLang="zh-CN" sz="2800" b="1" dirty="0"/>
          </a:p>
          <a:p>
            <a:pPr algn="just">
              <a:lnSpc>
                <a:spcPct val="140000"/>
              </a:lnSpc>
              <a:buFont typeface="Wingdings" panose="05000000000000000000" charset="0"/>
              <a:buChar char="l"/>
            </a:pPr>
            <a:r>
              <a:rPr lang="en-US" altLang="zh-CN" sz="2800" b="1" dirty="0"/>
              <a:t>HBase</a:t>
            </a:r>
            <a:r>
              <a:rPr lang="zh-CN" altLang="en-US" sz="2800" b="1" dirty="0"/>
              <a:t>客户端并不依赖</a:t>
            </a:r>
            <a:r>
              <a:rPr lang="en-US" altLang="zh-CN" sz="2800" b="1" dirty="0"/>
              <a:t>Master</a:t>
            </a:r>
            <a:r>
              <a:rPr lang="zh-CN" altLang="en-US" sz="2800" b="1" dirty="0"/>
              <a:t>，而是通过</a:t>
            </a:r>
            <a:r>
              <a:rPr lang="en-US" altLang="zh-CN" sz="2800" b="1" dirty="0"/>
              <a:t>Zookeeper</a:t>
            </a:r>
            <a:r>
              <a:rPr lang="zh-CN" altLang="en-US" sz="2800" b="1" dirty="0"/>
              <a:t>来获得</a:t>
            </a:r>
            <a:r>
              <a:rPr lang="en-US" altLang="zh-CN" sz="2800" b="1" dirty="0"/>
              <a:t>Region</a:t>
            </a:r>
            <a:r>
              <a:rPr lang="zh-CN" altLang="en-US" sz="2800" b="1" dirty="0"/>
              <a:t>的位置信息，大多数客户端甚至从来不和</a:t>
            </a:r>
            <a:r>
              <a:rPr lang="en-US" altLang="zh-CN" sz="2800" b="1" dirty="0"/>
              <a:t>Master</a:t>
            </a:r>
            <a:r>
              <a:rPr lang="zh-CN" altLang="en-US" sz="2800" b="1" dirty="0"/>
              <a:t>通信，这种设计方式使得</a:t>
            </a:r>
            <a:r>
              <a:rPr lang="en-US" altLang="zh-CN" sz="2800" b="1" dirty="0"/>
              <a:t>Master</a:t>
            </a:r>
            <a:r>
              <a:rPr lang="zh-CN" altLang="en-US" sz="2800" b="1" dirty="0"/>
              <a:t>负载很小。 </a:t>
            </a:r>
            <a:endParaRPr lang="en-US" altLang="zh-CN" sz="2800" b="1" dirty="0"/>
          </a:p>
          <a:p>
            <a:pPr algn="just">
              <a:lnSpc>
                <a:spcPct val="140000"/>
              </a:lnSpc>
              <a:buFont typeface="Wingdings" panose="05000000000000000000" charset="0"/>
              <a:buChar char="l"/>
            </a:pPr>
            <a:endParaRPr lang="zh-CN" altLang="en-US" sz="2800" b="1" dirty="0"/>
          </a:p>
          <a:p>
            <a:pPr algn="just"/>
            <a:endParaRPr lang="zh-CN" altLang="en-US" sz="2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vert="horz" wrap="square" lIns="91440" tIns="45720" rIns="91440" bIns="45720" anchor="ctr" anchorCtr="0"/>
          <a:p>
            <a:r>
              <a:rPr lang="en-US" altLang="zh-CN" dirty="0"/>
              <a:t>4.4.2	 </a:t>
            </a:r>
            <a:r>
              <a:rPr lang="zh-CN" altLang="en-US" dirty="0">
                <a:sym typeface="+mn-ea"/>
              </a:rPr>
              <a:t>表和</a:t>
            </a:r>
            <a:r>
              <a:rPr lang="en-US" altLang="zh-CN" dirty="0">
                <a:sym typeface="+mn-ea"/>
              </a:rPr>
              <a:t>Region</a:t>
            </a:r>
            <a:endParaRPr lang="zh-CN" altLang="en-US" dirty="0"/>
          </a:p>
        </p:txBody>
      </p:sp>
      <p:sp>
        <p:nvSpPr>
          <p:cNvPr id="36866" name="Rectangle 3"/>
          <p:cNvSpPr>
            <a:spLocks noGrp="1"/>
          </p:cNvSpPr>
          <p:nvPr>
            <p:ph idx="1"/>
          </p:nvPr>
        </p:nvSpPr>
        <p:spPr>
          <a:xfrm>
            <a:off x="222250" y="1069340"/>
            <a:ext cx="8698230" cy="5373370"/>
          </a:xfrm>
        </p:spPr>
        <p:txBody>
          <a:bodyPr vert="horz" wrap="square" lIns="91440" tIns="45720" rIns="91440" bIns="45720" anchor="t" anchorCtr="0"/>
          <a:p>
            <a:pPr algn="just">
              <a:lnSpc>
                <a:spcPct val="140000"/>
              </a:lnSpc>
              <a:buFont typeface="Wingdings" panose="05000000000000000000" charset="0"/>
              <a:buChar char="l"/>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一个</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HBase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中存储了很多表，每个表中的行是根据行键的值的字典序进行维护的。</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a:p>
            <a:pPr algn="just">
              <a:lnSpc>
                <a:spcPct val="140000"/>
              </a:lnSpc>
              <a:buFont typeface="Wingdings" panose="05000000000000000000" charset="0"/>
              <a:buChar char="l"/>
            </a:pPr>
            <a:r>
              <a:rPr lang="zh-CN" altLang="en-US" sz="2800" b="1" dirty="0">
                <a:solidFill>
                  <a:schemeClr val="tx1"/>
                </a:solidFill>
              </a:rPr>
              <a:t>表中行数可能非常庞大，无法存储在一台机器上，需要分布存储到多台机器，所以需要根据</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行键的值</a:t>
            </a:r>
            <a:r>
              <a:rPr lang="zh-CN" altLang="en-US" sz="2800" b="1" dirty="0">
                <a:solidFill>
                  <a:schemeClr val="tx1"/>
                </a:solidFill>
              </a:rPr>
              <a:t>对表中的</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行</a:t>
            </a:r>
            <a:r>
              <a:rPr lang="zh-CN" altLang="en-US" sz="2800" b="1" dirty="0">
                <a:solidFill>
                  <a:schemeClr val="tx1"/>
                </a:solidFill>
              </a:rPr>
              <a:t>进行分区。</a:t>
            </a:r>
            <a:endParaRPr lang="zh-CN" altLang="en-US" sz="2800" b="1" dirty="0">
              <a:solidFill>
                <a:schemeClr val="tx1"/>
              </a:solidFill>
            </a:endParaRPr>
          </a:p>
          <a:p>
            <a:pPr algn="just">
              <a:lnSpc>
                <a:spcPct val="130000"/>
              </a:lnSpc>
              <a:buFont typeface="Wingdings" panose="05000000000000000000" charset="0"/>
              <a:buChar char="l"/>
            </a:pPr>
            <a:r>
              <a:rPr lang="zh-CN" altLang="en-US" sz="2800" b="1" dirty="0">
                <a:solidFill>
                  <a:schemeClr val="tx1"/>
                </a:solidFill>
              </a:rPr>
              <a:t>每个</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行区间</a:t>
            </a:r>
            <a:r>
              <a:rPr lang="zh-CN" altLang="en-US" sz="2800" b="1" dirty="0">
                <a:solidFill>
                  <a:schemeClr val="tx1"/>
                </a:solidFill>
              </a:rPr>
              <a:t>构成一个分区（</a:t>
            </a:r>
            <a:r>
              <a:rPr lang="en-US" altLang="zh-CN" sz="2800" b="1" dirty="0">
                <a:solidFill>
                  <a:schemeClr val="tx1"/>
                </a:solidFill>
              </a:rPr>
              <a:t>Region</a:t>
            </a:r>
            <a:r>
              <a:rPr lang="zh-CN" altLang="en-US" sz="2800" b="1" dirty="0">
                <a:solidFill>
                  <a:schemeClr val="tx1"/>
                </a:solidFill>
              </a:rPr>
              <a:t>），</a:t>
            </a:r>
            <a:r>
              <a:rPr lang="en-US" altLang="zh-CN" sz="2800" b="1" dirty="0">
                <a:solidFill>
                  <a:schemeClr val="tx1"/>
                </a:solidFill>
              </a:rPr>
              <a:t>Region</a:t>
            </a:r>
            <a:r>
              <a:rPr lang="zh-CN" altLang="en-US" sz="2800" b="1" dirty="0">
                <a:solidFill>
                  <a:schemeClr val="tx1"/>
                </a:solidFill>
              </a:rPr>
              <a:t>包含位于某个值域区间内的所有数据，是负载均衡和数据分发的</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基本单位</a:t>
            </a:r>
            <a:r>
              <a:rPr lang="zh-CN" altLang="en-US" sz="2800" b="1" dirty="0">
                <a:solidFill>
                  <a:schemeClr val="tx1"/>
                </a:solidFill>
              </a:rPr>
              <a:t>。这些</a:t>
            </a:r>
            <a:r>
              <a:rPr lang="en-US" altLang="zh-CN" sz="2800" b="1" dirty="0">
                <a:sym typeface="+mn-ea"/>
              </a:rPr>
              <a:t>Region</a:t>
            </a:r>
            <a:r>
              <a:rPr lang="zh-CN" altLang="en-US" sz="2800" b="1" dirty="0">
                <a:sym typeface="+mn-ea"/>
              </a:rPr>
              <a:t>被分发到不同的</a:t>
            </a:r>
            <a:r>
              <a:rPr lang="en-US" altLang="zh-CN" sz="2800" b="1" dirty="0">
                <a:sym typeface="+mn-ea"/>
              </a:rPr>
              <a:t>Region</a:t>
            </a:r>
            <a:r>
              <a:rPr lang="zh-CN" altLang="en-US" sz="2800" b="1" dirty="0">
                <a:sym typeface="+mn-ea"/>
              </a:rPr>
              <a:t>服务器上。</a:t>
            </a:r>
            <a:endParaRPr lang="zh-CN" altLang="en-US" sz="2800" b="1" dirty="0"/>
          </a:p>
          <a:p>
            <a:pPr algn="just"/>
            <a:endParaRPr lang="zh-CN" altLang="en-US" sz="2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r>
              <a:rPr lang="en-US" altLang="zh-CN" dirty="0"/>
              <a:t>4.4.2	 </a:t>
            </a:r>
            <a:r>
              <a:rPr lang="zh-CN" altLang="en-US" dirty="0"/>
              <a:t>表和</a:t>
            </a:r>
            <a:r>
              <a:rPr lang="en-US" altLang="zh-CN" dirty="0"/>
              <a:t>Region</a:t>
            </a:r>
            <a:endParaRPr lang="zh-CN" altLang="en-US" dirty="0"/>
          </a:p>
        </p:txBody>
      </p:sp>
      <p:sp>
        <p:nvSpPr>
          <p:cNvPr id="37890" name="Rectangle 5"/>
          <p:cNvSpPr/>
          <p:nvPr/>
        </p:nvSpPr>
        <p:spPr>
          <a:xfrm>
            <a:off x="0" y="233521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7891" name="Rectangle 6"/>
          <p:cNvSpPr/>
          <p:nvPr/>
        </p:nvSpPr>
        <p:spPr>
          <a:xfrm>
            <a:off x="96838" y="5095875"/>
            <a:ext cx="4716462" cy="977900"/>
          </a:xfrm>
          <a:prstGeom prst="rect">
            <a:avLst/>
          </a:prstGeom>
          <a:noFill/>
          <a:ln w="9525">
            <a:noFill/>
          </a:ln>
        </p:spPr>
        <p:txBody>
          <a:bodyPr wrap="square" anchor="ctr" anchorCtr="0">
            <a:spAutoFit/>
          </a:bodyPr>
          <a:p>
            <a:pPr algn="ctr" eaLnBrk="0" hangingPunct="0">
              <a:lnSpc>
                <a:spcPct val="120000"/>
              </a:lnSpc>
            </a:pPr>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4-5</a:t>
            </a:r>
            <a:r>
              <a:rPr lang="zh-CN" altLang="en-US" sz="2400" b="1" dirty="0">
                <a:latin typeface="Times New Roman" panose="02020603050405020304" pitchFamily="18" charset="0"/>
                <a:ea typeface="宋体" panose="02010600030101010101" pitchFamily="2" charset="-122"/>
              </a:rPr>
              <a:t>一个</a:t>
            </a:r>
            <a:r>
              <a:rPr lang="en-US" altLang="zh-CN" sz="2400" b="1" dirty="0">
                <a:latin typeface="Times New Roman" panose="02020603050405020304" pitchFamily="18" charset="0"/>
                <a:ea typeface="宋体" panose="02010600030101010101" pitchFamily="2" charset="-122"/>
              </a:rPr>
              <a:t>HBase</a:t>
            </a:r>
            <a:r>
              <a:rPr lang="zh-CN" altLang="en-US" sz="2400" b="1" dirty="0">
                <a:latin typeface="Times New Roman" panose="02020603050405020304" pitchFamily="18" charset="0"/>
                <a:ea typeface="宋体" panose="02010600030101010101" pitchFamily="2" charset="-122"/>
              </a:rPr>
              <a:t>表被划分成多个</a:t>
            </a:r>
            <a:r>
              <a:rPr lang="en-US" altLang="zh-CN" sz="2400" b="1" dirty="0">
                <a:latin typeface="Times New Roman" panose="02020603050405020304" pitchFamily="18" charset="0"/>
                <a:ea typeface="宋体" panose="02010600030101010101" pitchFamily="2" charset="-122"/>
              </a:rPr>
              <a:t>Region</a:t>
            </a:r>
            <a:endParaRPr lang="en-US" altLang="zh-CN" sz="2400" b="1" dirty="0">
              <a:latin typeface="Arial" panose="020B0604020202020204" pitchFamily="34" charset="0"/>
              <a:ea typeface="宋体" panose="02010600030101010101" pitchFamily="2" charset="-122"/>
            </a:endParaRPr>
          </a:p>
        </p:txBody>
      </p:sp>
      <p:sp>
        <p:nvSpPr>
          <p:cNvPr id="37892" name="Rectangle 8"/>
          <p:cNvSpPr/>
          <p:nvPr/>
        </p:nvSpPr>
        <p:spPr>
          <a:xfrm>
            <a:off x="0" y="21923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37893" name="Picture 10"/>
          <p:cNvPicPr>
            <a:picLocks noChangeAspect="1"/>
          </p:cNvPicPr>
          <p:nvPr/>
        </p:nvPicPr>
        <p:blipFill>
          <a:blip r:embed="rId1"/>
          <a:stretch>
            <a:fillRect/>
          </a:stretch>
        </p:blipFill>
        <p:spPr>
          <a:xfrm>
            <a:off x="479425" y="1447800"/>
            <a:ext cx="3851275" cy="3573463"/>
          </a:xfrm>
          <a:prstGeom prst="rect">
            <a:avLst/>
          </a:prstGeom>
          <a:noFill/>
          <a:ln w="9525">
            <a:noFill/>
          </a:ln>
        </p:spPr>
      </p:pic>
      <p:sp>
        <p:nvSpPr>
          <p:cNvPr id="37894" name="矩形 8"/>
          <p:cNvSpPr/>
          <p:nvPr/>
        </p:nvSpPr>
        <p:spPr>
          <a:xfrm>
            <a:off x="4267200" y="1295400"/>
            <a:ext cx="4724400" cy="5128895"/>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每个表初始时只包含一个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，后来不断</a:t>
            </a:r>
            <a:r>
              <a:rPr lang="zh-CN" altLang="en-US" sz="2800" b="1" dirty="0">
                <a:solidFill>
                  <a:srgbClr val="FF0000"/>
                </a:solidFill>
                <a:latin typeface="微软雅黑" panose="020B0503020204020204" charset="-122"/>
                <a:ea typeface="微软雅黑" panose="020B0503020204020204" charset="-122"/>
              </a:rPr>
              <a:t>分裂</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Region</a:t>
            </a:r>
            <a:r>
              <a:rPr lang="zh-CN" altLang="en-US" sz="2800" b="1" dirty="0">
                <a:solidFill>
                  <a:srgbClr val="FF0000"/>
                </a:solidFill>
                <a:latin typeface="微软雅黑" panose="020B0503020204020204" charset="-122"/>
                <a:ea typeface="微软雅黑" panose="020B0503020204020204" charset="-122"/>
              </a:rPr>
              <a:t>拆分</a:t>
            </a:r>
            <a:r>
              <a:rPr lang="zh-CN" altLang="en-US" sz="2800" b="1" dirty="0">
                <a:latin typeface="Arial" panose="020B0604020202020204" pitchFamily="34" charset="0"/>
                <a:ea typeface="宋体" panose="02010600030101010101" pitchFamily="2" charset="-122"/>
              </a:rPr>
              <a:t>操作非常快，接近瞬间，因为拆分之后的</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读取的仍然是原存储文件，直到</a:t>
            </a:r>
            <a:r>
              <a:rPr lang="zh-CN" altLang="en-US" sz="2800" b="1" dirty="0">
                <a:solidFill>
                  <a:srgbClr val="FF0000"/>
                </a:solidFill>
                <a:latin typeface="微软雅黑" panose="020B0503020204020204" charset="-122"/>
                <a:ea typeface="微软雅黑" panose="020B0503020204020204" charset="-122"/>
              </a:rPr>
              <a:t>“合并”</a:t>
            </a:r>
            <a:r>
              <a:rPr lang="zh-CN" altLang="en-US" sz="2800" b="1" dirty="0">
                <a:latin typeface="Arial" panose="020B0604020202020204" pitchFamily="34" charset="0"/>
                <a:ea typeface="宋体" panose="02010600030101010101" pitchFamily="2" charset="-122"/>
              </a:rPr>
              <a:t>过程把存储文件</a:t>
            </a:r>
            <a:r>
              <a:rPr lang="zh-CN" altLang="en-US" sz="2800" b="1" dirty="0">
                <a:solidFill>
                  <a:srgbClr val="FF0000"/>
                </a:solidFill>
                <a:latin typeface="微软雅黑" panose="020B0503020204020204" charset="-122"/>
                <a:ea typeface="微软雅黑" panose="020B0503020204020204" charset="-122"/>
              </a:rPr>
              <a:t>异步地</a:t>
            </a:r>
            <a:r>
              <a:rPr lang="zh-CN" altLang="en-US" sz="2800" b="1" dirty="0">
                <a:latin typeface="Arial" panose="020B0604020202020204" pitchFamily="34" charset="0"/>
                <a:ea typeface="宋体" panose="02010600030101010101" pitchFamily="2" charset="-122"/>
              </a:rPr>
              <a:t>写到独立的文件之后，才会读取新文件。</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vert="horz" wrap="square" lIns="91440" tIns="45720" rIns="91440" bIns="45720" anchor="ctr" anchorCtr="0"/>
          <a:p>
            <a:r>
              <a:rPr lang="en-US" altLang="zh-CN" dirty="0"/>
              <a:t>4.4.2	 </a:t>
            </a:r>
            <a:r>
              <a:rPr lang="zh-CN" altLang="en-US" dirty="0"/>
              <a:t>表和</a:t>
            </a:r>
            <a:r>
              <a:rPr lang="en-US" altLang="zh-CN" dirty="0"/>
              <a:t>Region</a:t>
            </a:r>
            <a:endParaRPr lang="zh-CN" altLang="en-US" dirty="0"/>
          </a:p>
        </p:txBody>
      </p:sp>
      <p:sp>
        <p:nvSpPr>
          <p:cNvPr id="38914" name="Rectangle 5"/>
          <p:cNvSpPr/>
          <p:nvPr/>
        </p:nvSpPr>
        <p:spPr>
          <a:xfrm>
            <a:off x="0" y="233521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8915" name="Rectangle 8"/>
          <p:cNvSpPr/>
          <p:nvPr/>
        </p:nvSpPr>
        <p:spPr>
          <a:xfrm>
            <a:off x="0" y="21923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8916" name="Rectangle 9"/>
          <p:cNvSpPr/>
          <p:nvPr/>
        </p:nvSpPr>
        <p:spPr>
          <a:xfrm>
            <a:off x="1673225" y="6048375"/>
            <a:ext cx="5861050"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4-6 </a:t>
            </a:r>
            <a:r>
              <a:rPr lang="zh-CN" altLang="en-US" sz="2400" b="1" dirty="0">
                <a:latin typeface="Times New Roman" panose="02020603050405020304" pitchFamily="18" charset="0"/>
                <a:ea typeface="宋体" panose="02010600030101010101" pitchFamily="2" charset="-122"/>
              </a:rPr>
              <a:t>一个</a:t>
            </a:r>
            <a:r>
              <a:rPr lang="en-US" altLang="zh-CN" sz="2400" b="1" dirty="0">
                <a:latin typeface="Times New Roman" panose="02020603050405020304" pitchFamily="18" charset="0"/>
                <a:ea typeface="宋体" panose="02010600030101010101" pitchFamily="2" charset="-122"/>
              </a:rPr>
              <a:t>Region</a:t>
            </a:r>
            <a:r>
              <a:rPr lang="zh-CN" altLang="en-US" sz="2400" b="1" dirty="0">
                <a:latin typeface="Times New Roman" panose="02020603050405020304" pitchFamily="18" charset="0"/>
                <a:ea typeface="宋体" panose="02010600030101010101" pitchFamily="2" charset="-122"/>
              </a:rPr>
              <a:t>会分裂成多个新的</a:t>
            </a:r>
            <a:r>
              <a:rPr lang="en-US" altLang="zh-CN" sz="2400" b="1" dirty="0">
                <a:latin typeface="Times New Roman" panose="02020603050405020304" pitchFamily="18" charset="0"/>
                <a:ea typeface="宋体" panose="02010600030101010101" pitchFamily="2" charset="-122"/>
              </a:rPr>
              <a:t>Region</a:t>
            </a:r>
            <a:endParaRPr lang="en-US" altLang="zh-CN" sz="2400" b="1" dirty="0">
              <a:latin typeface="Arial" panose="020B0604020202020204" pitchFamily="34" charset="0"/>
              <a:ea typeface="宋体" panose="02010600030101010101" pitchFamily="2" charset="-122"/>
            </a:endParaRPr>
          </a:p>
        </p:txBody>
      </p:sp>
      <p:pic>
        <p:nvPicPr>
          <p:cNvPr id="38917" name="Picture 11"/>
          <p:cNvPicPr>
            <a:picLocks noChangeAspect="1"/>
          </p:cNvPicPr>
          <p:nvPr/>
        </p:nvPicPr>
        <p:blipFill>
          <a:blip r:embed="rId1"/>
          <a:stretch>
            <a:fillRect/>
          </a:stretch>
        </p:blipFill>
        <p:spPr>
          <a:xfrm>
            <a:off x="1143000" y="1168400"/>
            <a:ext cx="6942138" cy="4764088"/>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vert="horz" wrap="square" lIns="91440" tIns="45720" rIns="91440" bIns="45720" anchor="ctr" anchorCtr="0"/>
          <a:p>
            <a:r>
              <a:rPr lang="en-US" altLang="zh-CN" dirty="0"/>
              <a:t>4.4.2	 </a:t>
            </a:r>
            <a:r>
              <a:rPr lang="zh-CN" altLang="en-US" dirty="0"/>
              <a:t>表和</a:t>
            </a:r>
            <a:r>
              <a:rPr lang="en-US" altLang="zh-CN" dirty="0"/>
              <a:t>Region</a:t>
            </a:r>
            <a:endParaRPr lang="zh-CN" altLang="en-US" dirty="0"/>
          </a:p>
        </p:txBody>
      </p:sp>
      <p:sp>
        <p:nvSpPr>
          <p:cNvPr id="39938" name="Rectangle 5"/>
          <p:cNvSpPr/>
          <p:nvPr/>
        </p:nvSpPr>
        <p:spPr>
          <a:xfrm>
            <a:off x="0" y="23828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9939" name="TextBox 5"/>
          <p:cNvSpPr txBox="1"/>
          <p:nvPr/>
        </p:nvSpPr>
        <p:spPr>
          <a:xfrm>
            <a:off x="274638" y="1143000"/>
            <a:ext cx="8642350" cy="5262245"/>
          </a:xfrm>
          <a:prstGeom prst="rect">
            <a:avLst/>
          </a:prstGeom>
          <a:noFill/>
          <a:ln w="9525">
            <a:noFill/>
          </a:ln>
        </p:spPr>
        <p:txBody>
          <a:bodyPr wrap="square" anchor="t" anchorCtr="0">
            <a:spAutoFit/>
          </a:bodyPr>
          <a:p>
            <a:pPr marL="457200" indent="-457200" algn="just">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每个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默认大小是</a:t>
            </a:r>
            <a:r>
              <a:rPr lang="en-US" altLang="zh-CN" sz="2800" b="1" dirty="0">
                <a:latin typeface="Arial" panose="020B0604020202020204" pitchFamily="34" charset="0"/>
                <a:ea typeface="宋体" panose="02010600030101010101" pitchFamily="2" charset="-122"/>
              </a:rPr>
              <a:t>100MB</a:t>
            </a:r>
            <a:r>
              <a:rPr lang="zh-CN" altLang="en-US" sz="2800" b="1" dirty="0">
                <a:latin typeface="Arial" panose="020B0604020202020204" pitchFamily="34" charset="0"/>
                <a:ea typeface="宋体" panose="02010600030101010101" pitchFamily="2" charset="-122"/>
              </a:rPr>
              <a:t>到</a:t>
            </a:r>
            <a:r>
              <a:rPr lang="en-US" altLang="zh-CN" sz="2800" b="1" dirty="0">
                <a:latin typeface="Arial" panose="020B0604020202020204" pitchFamily="34" charset="0"/>
                <a:ea typeface="宋体" panose="02010600030101010101" pitchFamily="2" charset="-122"/>
              </a:rPr>
              <a:t>200MB</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2006</a:t>
            </a:r>
            <a:r>
              <a:rPr lang="zh-CN" altLang="en-US" sz="2800" b="1" dirty="0">
                <a:latin typeface="Arial" panose="020B0604020202020204" pitchFamily="34" charset="0"/>
                <a:ea typeface="宋体" panose="02010600030101010101" pitchFamily="2" charset="-122"/>
              </a:rPr>
              <a:t>年以前的硬件配置）：</a:t>
            </a:r>
            <a:endParaRPr lang="en-US" altLang="zh-CN" sz="2800" b="1" dirty="0">
              <a:latin typeface="Arial" panose="020B0604020202020204" pitchFamily="34" charset="0"/>
              <a:ea typeface="宋体" panose="02010600030101010101" pitchFamily="2" charset="-122"/>
            </a:endParaRPr>
          </a:p>
          <a:p>
            <a:pPr marL="914400" lvl="1" indent="-457200" algn="just" eaLnBrk="1" hangingPunct="1">
              <a:lnSpc>
                <a:spcPct val="15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每个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的最佳大小取决于单台服务器的有效处理能力；</a:t>
            </a:r>
            <a:endParaRPr lang="en-US" altLang="zh-CN" sz="2800" b="1" dirty="0">
              <a:latin typeface="Arial" panose="020B0604020202020204" pitchFamily="34" charset="0"/>
              <a:ea typeface="宋体" panose="02010600030101010101" pitchFamily="2" charset="-122"/>
            </a:endParaRPr>
          </a:p>
          <a:p>
            <a:pPr marL="914400" lvl="1" indent="-457200" algn="just" eaLnBrk="1" hangingPunct="1">
              <a:lnSpc>
                <a:spcPct val="15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目前每个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最佳大小建议</a:t>
            </a:r>
            <a:r>
              <a:rPr lang="en-US" altLang="zh-CN" sz="2800" b="1" dirty="0">
                <a:latin typeface="Arial" panose="020B0604020202020204" pitchFamily="34" charset="0"/>
                <a:ea typeface="宋体" panose="02010600030101010101" pitchFamily="2" charset="-122"/>
              </a:rPr>
              <a:t>1GB-2GB</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2013</a:t>
            </a:r>
            <a:r>
              <a:rPr lang="zh-CN" altLang="en-US" sz="2800" b="1" dirty="0">
                <a:latin typeface="Arial" panose="020B0604020202020204" pitchFamily="34" charset="0"/>
                <a:ea typeface="宋体" panose="02010600030101010101" pitchFamily="2" charset="-122"/>
              </a:rPr>
              <a:t>年以后的硬件配置）。</a:t>
            </a:r>
            <a:endParaRPr lang="en-US" altLang="zh-CN" sz="2800" b="1" dirty="0">
              <a:latin typeface="Arial" panose="020B0604020202020204" pitchFamily="34" charset="0"/>
              <a:ea typeface="宋体" panose="02010600030101010101" pitchFamily="2" charset="-122"/>
            </a:endParaRPr>
          </a:p>
          <a:p>
            <a:pPr marL="457200" indent="-457200" algn="just">
              <a:lnSpc>
                <a:spcPct val="15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同一个Region不会被分拆到多个Region服务器上</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每个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服务器存储</a:t>
            </a:r>
            <a:r>
              <a:rPr lang="en-US" altLang="zh-CN" sz="2800" b="1" dirty="0">
                <a:latin typeface="Arial" panose="020B0604020202020204" pitchFamily="34" charset="0"/>
                <a:ea typeface="宋体" panose="02010600030101010101" pitchFamily="2" charset="-122"/>
              </a:rPr>
              <a:t>10-1000</a:t>
            </a:r>
            <a:r>
              <a:rPr lang="zh-CN" altLang="en-US" sz="2800" b="1" dirty="0">
                <a:latin typeface="Arial" panose="020B0604020202020204" pitchFamily="34" charset="0"/>
                <a:ea typeface="宋体" panose="02010600030101010101" pitchFamily="2" charset="-122"/>
              </a:rPr>
              <a:t>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的集合。</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1440" tIns="45720" rIns="91440" bIns="45720" anchor="ctr" anchorCtr="0"/>
          <a:p>
            <a:r>
              <a:rPr lang="en-US" altLang="zh-CN" dirty="0"/>
              <a:t>4.4.2	 </a:t>
            </a:r>
            <a:r>
              <a:rPr lang="zh-CN" altLang="en-US" dirty="0"/>
              <a:t>表和</a:t>
            </a:r>
            <a:r>
              <a:rPr lang="en-US" altLang="zh-CN" dirty="0"/>
              <a:t>Region</a:t>
            </a:r>
            <a:endParaRPr lang="zh-CN" altLang="en-US" dirty="0"/>
          </a:p>
        </p:txBody>
      </p:sp>
      <p:sp>
        <p:nvSpPr>
          <p:cNvPr id="40962" name="Rectangle 5"/>
          <p:cNvSpPr/>
          <p:nvPr/>
        </p:nvSpPr>
        <p:spPr>
          <a:xfrm>
            <a:off x="0" y="23828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40963" name="Rectangle 6"/>
          <p:cNvSpPr/>
          <p:nvPr/>
        </p:nvSpPr>
        <p:spPr>
          <a:xfrm>
            <a:off x="874713" y="6124575"/>
            <a:ext cx="7391400"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4-7 </a:t>
            </a:r>
            <a:r>
              <a:rPr lang="zh-CN" altLang="en-US" sz="2400" b="1" dirty="0">
                <a:latin typeface="Times New Roman" panose="02020603050405020304" pitchFamily="18" charset="0"/>
                <a:ea typeface="宋体" panose="02010600030101010101" pitchFamily="2" charset="-122"/>
              </a:rPr>
              <a:t>不同的</a:t>
            </a:r>
            <a:r>
              <a:rPr lang="en-US" altLang="zh-CN" sz="2400" b="1" dirty="0">
                <a:latin typeface="Times New Roman" panose="02020603050405020304" pitchFamily="18" charset="0"/>
                <a:ea typeface="宋体" panose="02010600030101010101" pitchFamily="2" charset="-122"/>
              </a:rPr>
              <a:t>Region</a:t>
            </a:r>
            <a:r>
              <a:rPr lang="zh-CN" altLang="en-US" sz="2400" b="1" dirty="0">
                <a:latin typeface="Times New Roman" panose="02020603050405020304" pitchFamily="18" charset="0"/>
                <a:ea typeface="宋体" panose="02010600030101010101" pitchFamily="2" charset="-122"/>
              </a:rPr>
              <a:t>可以分布在不同的</a:t>
            </a:r>
            <a:r>
              <a:rPr lang="en-US" altLang="zh-CN" sz="2400" b="1" dirty="0">
                <a:latin typeface="Times New Roman" panose="02020603050405020304" pitchFamily="18" charset="0"/>
                <a:ea typeface="宋体" panose="02010600030101010101" pitchFamily="2" charset="-122"/>
              </a:rPr>
              <a:t>Region</a:t>
            </a:r>
            <a:r>
              <a:rPr lang="zh-CN" altLang="en-US" sz="2400" b="1" dirty="0">
                <a:latin typeface="Times New Roman" panose="02020603050405020304" pitchFamily="18" charset="0"/>
                <a:ea typeface="宋体" panose="02010600030101010101" pitchFamily="2" charset="-122"/>
              </a:rPr>
              <a:t>服务器上</a:t>
            </a:r>
            <a:endParaRPr lang="zh-CN" altLang="en-US" sz="2400" b="1" dirty="0">
              <a:latin typeface="Arial" panose="020B0604020202020204" pitchFamily="34" charset="0"/>
              <a:ea typeface="宋体" panose="02010600030101010101" pitchFamily="2" charset="-122"/>
            </a:endParaRPr>
          </a:p>
        </p:txBody>
      </p:sp>
      <p:pic>
        <p:nvPicPr>
          <p:cNvPr id="40964" name="Picture 7"/>
          <p:cNvPicPr>
            <a:picLocks noChangeAspect="1"/>
          </p:cNvPicPr>
          <p:nvPr/>
        </p:nvPicPr>
        <p:blipFill>
          <a:blip r:embed="rId1"/>
          <a:stretch>
            <a:fillRect/>
          </a:stretch>
        </p:blipFill>
        <p:spPr>
          <a:xfrm>
            <a:off x="204788" y="893763"/>
            <a:ext cx="8761412" cy="535622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p:txBody>
          <a:bodyPr vert="horz" wrap="square" lIns="91440" tIns="45720" rIns="91440" bIns="45720" anchor="ctr" anchorCtr="0"/>
          <a:p>
            <a:r>
              <a:rPr lang="en-US" altLang="zh-CN" dirty="0"/>
              <a:t>4.4.3	 Region</a:t>
            </a:r>
            <a:r>
              <a:rPr lang="zh-CN" altLang="en-US" dirty="0"/>
              <a:t>的定位</a:t>
            </a:r>
            <a:endParaRPr lang="zh-CN" altLang="en-US" dirty="0"/>
          </a:p>
        </p:txBody>
      </p:sp>
      <p:sp>
        <p:nvSpPr>
          <p:cNvPr id="41986" name="Rectangle 5"/>
          <p:cNvSpPr/>
          <p:nvPr/>
        </p:nvSpPr>
        <p:spPr>
          <a:xfrm>
            <a:off x="0" y="351472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41987" name="TextBox 5"/>
          <p:cNvSpPr txBox="1"/>
          <p:nvPr/>
        </p:nvSpPr>
        <p:spPr>
          <a:xfrm>
            <a:off x="285750" y="1069658"/>
            <a:ext cx="8589963" cy="5490210"/>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zh-CN" altLang="en-US" sz="2700" b="1" dirty="0">
                <a:latin typeface="Arial" panose="020B0604020202020204" pitchFamily="34" charset="0"/>
                <a:ea typeface="宋体" panose="02010600030101010101" pitchFamily="2" charset="-122"/>
              </a:rPr>
              <a:t>每个</a:t>
            </a:r>
            <a:r>
              <a:rPr lang="en-US" altLang="zh-CN" sz="2700" b="1" dirty="0">
                <a:latin typeface="Arial" panose="020B0604020202020204" pitchFamily="34" charset="0"/>
                <a:ea typeface="宋体" panose="02010600030101010101" pitchFamily="2" charset="-122"/>
              </a:rPr>
              <a:t>Region</a:t>
            </a:r>
            <a:r>
              <a:rPr lang="zh-CN" altLang="en-US" sz="2700" b="1" dirty="0">
                <a:latin typeface="Arial" panose="020B0604020202020204" pitchFamily="34" charset="0"/>
                <a:ea typeface="宋体" panose="02010600030101010101" pitchFamily="2" charset="-122"/>
              </a:rPr>
              <a:t>都有一个</a:t>
            </a:r>
            <a:r>
              <a:rPr lang="en-US" altLang="zh-CN" sz="2700" b="1" dirty="0">
                <a:latin typeface="Arial" panose="020B0604020202020204" pitchFamily="34" charset="0"/>
                <a:ea typeface="宋体" panose="02010600030101010101" pitchFamily="2" charset="-122"/>
              </a:rPr>
              <a:t>RegionID</a:t>
            </a:r>
            <a:r>
              <a:rPr lang="zh-CN" altLang="en-US" sz="2700" b="1" dirty="0">
                <a:latin typeface="Arial" panose="020B0604020202020204" pitchFamily="34" charset="0"/>
                <a:ea typeface="宋体" panose="02010600030101010101" pitchFamily="2" charset="-122"/>
              </a:rPr>
              <a:t>来标识其唯一性，从而一个</a:t>
            </a:r>
            <a:r>
              <a:rPr lang="zh-CN" altLang="en-US" sz="2700" b="1" dirty="0">
                <a:solidFill>
                  <a:srgbClr val="FF0000"/>
                </a:solidFill>
                <a:latin typeface="微软雅黑" panose="020B0503020204020204" charset="-122"/>
                <a:ea typeface="微软雅黑" panose="020B0503020204020204" charset="-122"/>
                <a:cs typeface="微软雅黑" panose="020B0503020204020204" charset="-122"/>
              </a:rPr>
              <a:t>Region标识符</a:t>
            </a:r>
            <a:r>
              <a:rPr lang="zh-CN" altLang="en-US" sz="2700" b="1" dirty="0">
                <a:latin typeface="Arial" panose="020B0604020202020204" pitchFamily="34" charset="0"/>
                <a:ea typeface="宋体" panose="02010600030101010101" pitchFamily="2" charset="-122"/>
              </a:rPr>
              <a:t>就可以表示成：</a:t>
            </a:r>
            <a:r>
              <a:rPr lang="zh-CN" altLang="en-US" sz="2700" b="1" dirty="0">
                <a:solidFill>
                  <a:srgbClr val="FF0000"/>
                </a:solidFill>
                <a:latin typeface="微软雅黑" panose="020B0503020204020204" charset="-122"/>
                <a:ea typeface="微软雅黑" panose="020B0503020204020204" charset="-122"/>
                <a:cs typeface="微软雅黑" panose="020B0503020204020204" charset="-122"/>
              </a:rPr>
              <a:t>表名</a:t>
            </a:r>
            <a:r>
              <a:rPr lang="en-US" altLang="zh-CN" sz="27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700" b="1" dirty="0">
                <a:solidFill>
                  <a:srgbClr val="FF0000"/>
                </a:solidFill>
                <a:latin typeface="微软雅黑" panose="020B0503020204020204" charset="-122"/>
                <a:ea typeface="微软雅黑" panose="020B0503020204020204" charset="-122"/>
                <a:cs typeface="微软雅黑" panose="020B0503020204020204" charset="-122"/>
              </a:rPr>
              <a:t>开始主键</a:t>
            </a:r>
            <a:r>
              <a:rPr lang="en-US" altLang="zh-CN" sz="2700" b="1" dirty="0">
                <a:solidFill>
                  <a:srgbClr val="FF0000"/>
                </a:solidFill>
                <a:latin typeface="微软雅黑" panose="020B0503020204020204" charset="-122"/>
                <a:ea typeface="微软雅黑" panose="020B0503020204020204" charset="-122"/>
                <a:cs typeface="微软雅黑" panose="020B0503020204020204" charset="-122"/>
              </a:rPr>
              <a:t>+RegionID</a:t>
            </a:r>
            <a:r>
              <a:rPr lang="zh-CN" altLang="en-US" sz="2700" b="1" dirty="0">
                <a:latin typeface="Arial" panose="020B0604020202020204" pitchFamily="34" charset="0"/>
                <a:ea typeface="宋体" panose="02010600030101010101" pitchFamily="2" charset="-122"/>
              </a:rPr>
              <a:t>；</a:t>
            </a:r>
            <a:endParaRPr lang="en-US" altLang="zh-CN" sz="2700" b="1" u="sng"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zh-CN" altLang="en-US" sz="2700" b="1" dirty="0">
                <a:latin typeface="Arial" panose="020B0604020202020204" pitchFamily="34" charset="0"/>
                <a:ea typeface="宋体" panose="02010600030101010101" pitchFamily="2" charset="-122"/>
              </a:rPr>
              <a:t>为了定位</a:t>
            </a:r>
            <a:r>
              <a:rPr lang="en-US" altLang="zh-CN" sz="2700" b="1" dirty="0">
                <a:latin typeface="Arial" panose="020B0604020202020204" pitchFamily="34" charset="0"/>
                <a:ea typeface="宋体" panose="02010600030101010101" pitchFamily="2" charset="-122"/>
              </a:rPr>
              <a:t>Region</a:t>
            </a:r>
            <a:r>
              <a:rPr lang="zh-CN" altLang="en-US" sz="2700" b="1" dirty="0">
                <a:latin typeface="Arial" panose="020B0604020202020204" pitchFamily="34" charset="0"/>
                <a:ea typeface="宋体" panose="02010600030101010101" pitchFamily="2" charset="-122"/>
              </a:rPr>
              <a:t>所在的位置，可以构建一张映射表，映射表的每个条目（或每行）包含两项内容：一个是</a:t>
            </a:r>
            <a:r>
              <a:rPr lang="en-US" altLang="zh-CN" sz="2700" b="1" dirty="0">
                <a:latin typeface="Arial" panose="020B0604020202020204" pitchFamily="34" charset="0"/>
                <a:ea typeface="宋体" panose="02010600030101010101" pitchFamily="2" charset="-122"/>
              </a:rPr>
              <a:t>Region</a:t>
            </a:r>
            <a:r>
              <a:rPr lang="zh-CN" altLang="en-US" sz="2700" b="1" dirty="0">
                <a:latin typeface="Arial" panose="020B0604020202020204" pitchFamily="34" charset="0"/>
                <a:ea typeface="宋体" panose="02010600030101010101" pitchFamily="2" charset="-122"/>
              </a:rPr>
              <a:t>标识符，另一个是</a:t>
            </a:r>
            <a:r>
              <a:rPr lang="en-US" altLang="zh-CN" sz="2700" b="1" dirty="0">
                <a:latin typeface="Arial" panose="020B0604020202020204" pitchFamily="34" charset="0"/>
                <a:ea typeface="宋体" panose="02010600030101010101" pitchFamily="2" charset="-122"/>
              </a:rPr>
              <a:t>Region</a:t>
            </a:r>
            <a:r>
              <a:rPr lang="zh-CN" altLang="en-US" sz="2700" b="1" dirty="0">
                <a:latin typeface="Arial" panose="020B0604020202020204" pitchFamily="34" charset="0"/>
                <a:ea typeface="宋体" panose="02010600030101010101" pitchFamily="2" charset="-122"/>
              </a:rPr>
              <a:t>服务器标识，称为</a:t>
            </a:r>
            <a:r>
              <a:rPr lang="en-US" altLang="zh-CN" sz="2700" b="1" dirty="0">
                <a:latin typeface="Arial" panose="020B0604020202020204" pitchFamily="34" charset="0"/>
                <a:ea typeface="宋体" panose="02010600030101010101" pitchFamily="2" charset="-122"/>
              </a:rPr>
              <a:t>“</a:t>
            </a:r>
            <a:r>
              <a:rPr lang="zh-CN" altLang="en-US" sz="2700" b="1" dirty="0">
                <a:solidFill>
                  <a:srgbClr val="FF0000"/>
                </a:solidFill>
                <a:latin typeface="微软雅黑" panose="020B0503020204020204" charset="-122"/>
                <a:ea typeface="微软雅黑" panose="020B0503020204020204" charset="-122"/>
              </a:rPr>
              <a:t>元数据表</a:t>
            </a:r>
            <a:r>
              <a:rPr lang="en-US" altLang="zh-CN" sz="2700" b="1" dirty="0">
                <a:latin typeface="Arial" panose="020B0604020202020204" pitchFamily="34" charset="0"/>
                <a:ea typeface="宋体" panose="02010600030101010101" pitchFamily="2" charset="-122"/>
              </a:rPr>
              <a:t>”</a:t>
            </a:r>
            <a:r>
              <a:rPr lang="zh-CN" altLang="en-US" sz="2700" b="1" dirty="0">
                <a:latin typeface="Arial" panose="020B0604020202020204" pitchFamily="34" charset="0"/>
                <a:ea typeface="宋体" panose="02010600030101010101" pitchFamily="2" charset="-122"/>
              </a:rPr>
              <a:t>（即</a:t>
            </a:r>
            <a:r>
              <a:rPr lang="en-US" altLang="zh-CN" sz="2700" b="1" dirty="0">
                <a:sym typeface="+mn-ea"/>
              </a:rPr>
              <a:t>Region</a:t>
            </a:r>
            <a:r>
              <a:rPr lang="zh-CN" altLang="en-US" sz="2700" b="1" dirty="0">
                <a:sym typeface="+mn-ea"/>
              </a:rPr>
              <a:t>到</a:t>
            </a:r>
            <a:r>
              <a:rPr lang="en-US" altLang="zh-CN" sz="2700" b="1" dirty="0">
                <a:sym typeface="+mn-ea"/>
              </a:rPr>
              <a:t>Region</a:t>
            </a:r>
            <a:r>
              <a:rPr lang="zh-CN" altLang="en-US" sz="2700" b="1" dirty="0">
                <a:sym typeface="+mn-ea"/>
              </a:rPr>
              <a:t>服务器之间的对应关系</a:t>
            </a:r>
            <a:r>
              <a:rPr lang="zh-CN" altLang="en-US" sz="2700" b="1" dirty="0">
                <a:latin typeface="Arial" panose="020B0604020202020204" pitchFamily="34" charset="0"/>
                <a:ea typeface="宋体" panose="02010600030101010101" pitchFamily="2" charset="-122"/>
              </a:rPr>
              <a:t>），又名</a:t>
            </a:r>
            <a:r>
              <a:rPr lang="en-US" altLang="zh-CN" sz="2700" b="1" dirty="0">
                <a:latin typeface="Arial" panose="020B0604020202020204" pitchFamily="34" charset="0"/>
                <a:ea typeface="宋体" panose="02010600030101010101" pitchFamily="2" charset="-122"/>
              </a:rPr>
              <a:t>“</a:t>
            </a:r>
            <a:r>
              <a:rPr lang="en-US" altLang="zh-CN" sz="2700" b="1" dirty="0">
                <a:solidFill>
                  <a:srgbClr val="FF0000"/>
                </a:solidFill>
                <a:latin typeface="微软雅黑" panose="020B0503020204020204" charset="-122"/>
                <a:ea typeface="微软雅黑" panose="020B0503020204020204" charset="-122"/>
                <a:cs typeface="微软雅黑" panose="020B0503020204020204" charset="-122"/>
              </a:rPr>
              <a:t>.META.</a:t>
            </a:r>
            <a:r>
              <a:rPr lang="zh-CN" altLang="zh-CN" sz="2700" b="1" dirty="0">
                <a:solidFill>
                  <a:srgbClr val="FF0000"/>
                </a:solidFill>
                <a:latin typeface="微软雅黑" panose="020B0503020204020204" charset="-122"/>
                <a:ea typeface="微软雅黑" panose="020B0503020204020204" charset="-122"/>
                <a:cs typeface="微软雅黑" panose="020B0503020204020204" charset="-122"/>
              </a:rPr>
              <a:t>表</a:t>
            </a:r>
            <a:r>
              <a:rPr lang="en-US" altLang="zh-CN" sz="2700" b="1" dirty="0">
                <a:latin typeface="Arial" panose="020B0604020202020204" pitchFamily="34" charset="0"/>
                <a:ea typeface="宋体" panose="02010600030101010101" pitchFamily="2" charset="-122"/>
              </a:rPr>
              <a:t>”</a:t>
            </a:r>
            <a:r>
              <a:rPr lang="zh-CN" altLang="en-US" sz="2700" b="1" dirty="0">
                <a:latin typeface="Arial" panose="020B0604020202020204" pitchFamily="34" charset="0"/>
                <a:ea typeface="宋体" panose="02010600030101010101" pitchFamily="2" charset="-122"/>
              </a:rPr>
              <a:t>。</a:t>
            </a:r>
            <a:endParaRPr lang="zh-CN" altLang="en-US" sz="27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zh-CN" altLang="en-US" sz="2700" b="1" dirty="0">
                <a:latin typeface="Arial" panose="020B0604020202020204" pitchFamily="34" charset="0"/>
                <a:ea typeface="宋体" panose="02010600030101010101" pitchFamily="2" charset="-122"/>
                <a:sym typeface="宋体" panose="02010600030101010101" pitchFamily="2" charset="-122"/>
              </a:rPr>
              <a:t>当</a:t>
            </a:r>
            <a:r>
              <a:rPr lang="en-US" altLang="zh-CN" sz="2700" b="1" dirty="0">
                <a:latin typeface="Arial" panose="020B0604020202020204" pitchFamily="34" charset="0"/>
                <a:ea typeface="宋体" panose="02010600030101010101" pitchFamily="2" charset="-122"/>
                <a:sym typeface="宋体" panose="02010600030101010101" pitchFamily="2" charset="-122"/>
              </a:rPr>
              <a:t>.META.</a:t>
            </a:r>
            <a:r>
              <a:rPr lang="zh-CN" altLang="zh-CN" sz="2700" b="1" dirty="0">
                <a:latin typeface="Arial" panose="020B0604020202020204" pitchFamily="34" charset="0"/>
                <a:ea typeface="宋体" panose="02010600030101010101" pitchFamily="2" charset="-122"/>
                <a:sym typeface="宋体" panose="02010600030101010101" pitchFamily="2" charset="-122"/>
              </a:rPr>
              <a:t>表的条目太多，当一个服务器保存不下时，也需要分区（</a:t>
            </a:r>
            <a:r>
              <a:rPr lang="en-US" altLang="zh-CN" sz="2700" b="1" dirty="0">
                <a:latin typeface="Arial" panose="020B0604020202020204" pitchFamily="34" charset="0"/>
                <a:ea typeface="宋体" panose="02010600030101010101" pitchFamily="2" charset="-122"/>
              </a:rPr>
              <a:t>Region</a:t>
            </a:r>
            <a:r>
              <a:rPr lang="zh-CN" altLang="zh-CN" sz="2700" b="1" dirty="0">
                <a:latin typeface="Arial" panose="020B0604020202020204" pitchFamily="34" charset="0"/>
                <a:ea typeface="宋体" panose="02010600030101010101" pitchFamily="2" charset="-122"/>
                <a:sym typeface="宋体" panose="02010600030101010101" pitchFamily="2" charset="-122"/>
              </a:rPr>
              <a:t>）存储到不同的服务器上。</a:t>
            </a:r>
            <a:endParaRPr lang="zh-CN" altLang="en-US" sz="2700" b="1"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p:txBody>
          <a:bodyPr vert="horz" wrap="square" lIns="91440" tIns="45720" rIns="91440" bIns="45720" anchor="ctr" anchorCtr="0"/>
          <a:p>
            <a:r>
              <a:rPr lang="en-US" altLang="zh-CN" dirty="0"/>
              <a:t>4.1 </a:t>
            </a:r>
            <a:r>
              <a:rPr lang="zh-CN" altLang="en-US" dirty="0"/>
              <a:t>概述</a:t>
            </a:r>
            <a:endParaRPr lang="zh-CN" altLang="en-US" dirty="0"/>
          </a:p>
        </p:txBody>
      </p:sp>
      <p:sp>
        <p:nvSpPr>
          <p:cNvPr id="11266" name="Rectangle 3"/>
          <p:cNvSpPr>
            <a:spLocks noGrp="1"/>
          </p:cNvSpPr>
          <p:nvPr>
            <p:ph idx="1"/>
          </p:nvPr>
        </p:nvSpPr>
        <p:spPr/>
        <p:txBody>
          <a:bodyPr vert="horz" wrap="square" lIns="91440" tIns="45720" rIns="91440" bIns="45720" anchor="t" anchorCtr="0"/>
          <a:p>
            <a:pPr marL="0" indent="0">
              <a:lnSpc>
                <a:spcPct val="150000"/>
              </a:lnSpc>
              <a:buNone/>
            </a:pPr>
            <a:r>
              <a:rPr lang="en-US" altLang="zh-CN" sz="2800" b="1" dirty="0"/>
              <a:t>4.1.1	</a:t>
            </a:r>
            <a:r>
              <a:rPr lang="zh-CN" altLang="en-US" sz="2800" b="1" dirty="0"/>
              <a:t>从</a:t>
            </a:r>
            <a:r>
              <a:rPr lang="en-US" altLang="zh-CN" sz="2800" b="1" dirty="0"/>
              <a:t>BigTable</a:t>
            </a:r>
            <a:r>
              <a:rPr lang="zh-CN" altLang="en-US" sz="2800" b="1" dirty="0"/>
              <a:t>说起</a:t>
            </a:r>
            <a:endParaRPr lang="zh-CN" altLang="en-US" sz="2800" b="1" dirty="0"/>
          </a:p>
          <a:p>
            <a:pPr marL="0" indent="0">
              <a:lnSpc>
                <a:spcPct val="150000"/>
              </a:lnSpc>
              <a:buNone/>
            </a:pPr>
            <a:r>
              <a:rPr lang="en-US" altLang="zh-CN" sz="2800" b="1" dirty="0"/>
              <a:t>4.1.2	HBase</a:t>
            </a:r>
            <a:r>
              <a:rPr lang="zh-CN" altLang="en-US" sz="2800" b="1" dirty="0"/>
              <a:t>简介</a:t>
            </a:r>
            <a:endParaRPr lang="zh-CN" altLang="en-US" sz="2800" b="1" dirty="0"/>
          </a:p>
          <a:p>
            <a:pPr marL="0" indent="0">
              <a:lnSpc>
                <a:spcPct val="150000"/>
              </a:lnSpc>
              <a:buNone/>
            </a:pPr>
            <a:r>
              <a:rPr lang="en-US" altLang="zh-CN" sz="2800" b="1" dirty="0"/>
              <a:t>4.1.3	HBase</a:t>
            </a:r>
            <a:r>
              <a:rPr lang="zh-CN" altLang="en-US" sz="2800" b="1" dirty="0"/>
              <a:t>与传统关系数据库的对比分析</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vert="horz" wrap="square" lIns="91440" tIns="45720" rIns="91440" bIns="45720" anchor="ctr" anchorCtr="0"/>
          <a:p>
            <a:r>
              <a:rPr lang="en-US" altLang="zh-CN" dirty="0"/>
              <a:t>4.4.3	 Region</a:t>
            </a:r>
            <a:r>
              <a:rPr lang="zh-CN" altLang="en-US" dirty="0"/>
              <a:t>的定位</a:t>
            </a:r>
            <a:endParaRPr lang="zh-CN" altLang="en-US" dirty="0"/>
          </a:p>
        </p:txBody>
      </p:sp>
      <p:sp>
        <p:nvSpPr>
          <p:cNvPr id="43010" name="Rectangle 5"/>
          <p:cNvSpPr/>
          <p:nvPr/>
        </p:nvSpPr>
        <p:spPr>
          <a:xfrm>
            <a:off x="0" y="351472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43011" name="TextBox 5"/>
          <p:cNvSpPr txBox="1"/>
          <p:nvPr/>
        </p:nvSpPr>
        <p:spPr>
          <a:xfrm>
            <a:off x="285750" y="1069658"/>
            <a:ext cx="8589963" cy="5515610"/>
          </a:xfrm>
          <a:prstGeom prst="rect">
            <a:avLst/>
          </a:prstGeom>
          <a:noFill/>
          <a:ln w="9525">
            <a:noFill/>
          </a:ln>
        </p:spPr>
        <p:txBody>
          <a:bodyPr wrap="square" anchor="t" anchorCtr="0">
            <a:spAutoFit/>
          </a:bodyPr>
          <a:p>
            <a:pPr marL="457200" indent="-457200" algn="just">
              <a:lnSpc>
                <a:spcPct val="14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元数据表，又名</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.META.</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表：</a:t>
            </a:r>
            <a:r>
              <a:rPr lang="zh-CN" altLang="en-US" sz="2800" b="1" dirty="0">
                <a:latin typeface="Arial" panose="020B0604020202020204" pitchFamily="34" charset="0"/>
                <a:ea typeface="宋体" panose="02010600030101010101" pitchFamily="2" charset="-122"/>
              </a:rPr>
              <a:t>存储</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服务器的映射关系；</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当</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表很大时，</a:t>
            </a:r>
            <a:r>
              <a:rPr lang="en-US" altLang="zh-CN" sz="2800" b="1" dirty="0">
                <a:latin typeface="Arial" panose="020B0604020202020204" pitchFamily="34" charset="0"/>
                <a:ea typeface="宋体" panose="02010600030101010101" pitchFamily="2" charset="-122"/>
              </a:rPr>
              <a:t> .META.</a:t>
            </a:r>
            <a:r>
              <a:rPr lang="zh-CN" altLang="en-US" sz="2800" b="1" dirty="0">
                <a:latin typeface="Arial" panose="020B0604020202020204" pitchFamily="34" charset="0"/>
                <a:ea typeface="宋体" panose="02010600030101010101" pitchFamily="2" charset="-122"/>
              </a:rPr>
              <a:t>表也会被分裂成多个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根数据表，又名</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-ROOT-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表：</a:t>
            </a:r>
            <a:r>
              <a:rPr lang="zh-CN" altLang="en-US" sz="2800" b="1" dirty="0">
                <a:latin typeface="Arial" panose="020B0604020202020204" pitchFamily="34" charset="0"/>
                <a:ea typeface="宋体" panose="02010600030101010101" pitchFamily="2" charset="-122"/>
              </a:rPr>
              <a:t>记录所有元数据的具体位置；</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-ROOT-</a:t>
            </a:r>
            <a:r>
              <a:rPr lang="zh-CN" altLang="en-US" sz="2800" b="1" dirty="0">
                <a:latin typeface="Arial" panose="020B0604020202020204" pitchFamily="34" charset="0"/>
                <a:ea typeface="宋体" panose="02010600030101010101" pitchFamily="2" charset="-122"/>
              </a:rPr>
              <a:t>表只有</a:t>
            </a:r>
            <a:r>
              <a:rPr lang="zh-CN" altLang="en-US" sz="2800" b="1" dirty="0">
                <a:solidFill>
                  <a:srgbClr val="FF0000"/>
                </a:solidFill>
                <a:latin typeface="微软雅黑" panose="020B0503020204020204" charset="-122"/>
                <a:ea typeface="微软雅黑" panose="020B0503020204020204" charset="-122"/>
              </a:rPr>
              <a:t>唯一一个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a:t>
            </a:r>
            <a:r>
              <a:rPr lang="zh-CN" altLang="en-US" sz="2800" b="1" dirty="0">
                <a:solidFill>
                  <a:srgbClr val="FF0000"/>
                </a:solidFill>
                <a:latin typeface="微软雅黑" panose="020B0503020204020204" charset="-122"/>
                <a:ea typeface="微软雅黑" panose="020B0503020204020204" charset="-122"/>
              </a:rPr>
              <a:t>名字是在程序中被</a:t>
            </a:r>
            <a:r>
              <a:rPr lang="en-US" altLang="zh-CN" sz="2800" b="1" dirty="0">
                <a:solidFill>
                  <a:srgbClr val="FF0000"/>
                </a:solidFill>
                <a:latin typeface="微软雅黑" panose="020B0503020204020204" charset="-122"/>
                <a:ea typeface="微软雅黑" panose="020B0503020204020204" charset="-122"/>
              </a:rPr>
              <a:t>“</a:t>
            </a:r>
            <a:r>
              <a:rPr lang="zh-CN" altLang="en-US" sz="2800" b="1" dirty="0">
                <a:solidFill>
                  <a:srgbClr val="FF0000"/>
                </a:solidFill>
                <a:latin typeface="微软雅黑" panose="020B0503020204020204" charset="-122"/>
                <a:ea typeface="微软雅黑" panose="020B0503020204020204" charset="-122"/>
              </a:rPr>
              <a:t>写死</a:t>
            </a:r>
            <a:r>
              <a:rPr lang="en-US" altLang="zh-CN" sz="2800" b="1" dirty="0">
                <a:solidFill>
                  <a:srgbClr val="FF0000"/>
                </a:solidFill>
                <a:latin typeface="微软雅黑" panose="020B0503020204020204" charset="-122"/>
                <a:ea typeface="微软雅黑" panose="020B0503020204020204" charset="-122"/>
              </a:rPr>
              <a:t>”</a:t>
            </a:r>
            <a:r>
              <a:rPr lang="zh-CN" altLang="en-US" sz="2800" b="1" dirty="0">
                <a:solidFill>
                  <a:srgbClr val="FF0000"/>
                </a:solidFill>
                <a:latin typeface="微软雅黑" panose="020B0503020204020204" charset="-122"/>
                <a:ea typeface="微软雅黑" panose="020B0503020204020204" charset="-122"/>
              </a:rPr>
              <a:t>的，</a:t>
            </a:r>
            <a:r>
              <a:rPr lang="en-US" altLang="zh-CN" sz="2800" b="1" dirty="0">
                <a:solidFill>
                  <a:srgbClr val="FF0000"/>
                </a:solidFill>
                <a:latin typeface="微软雅黑" panose="020B0503020204020204" charset="-122"/>
                <a:ea typeface="微软雅黑" panose="020B0503020204020204" charset="-122"/>
              </a:rPr>
              <a:t>Master</a:t>
            </a:r>
            <a:r>
              <a:rPr lang="zh-CN" altLang="en-US" sz="2800" b="1" dirty="0">
                <a:solidFill>
                  <a:srgbClr val="FF0000"/>
                </a:solidFill>
                <a:latin typeface="微软雅黑" panose="020B0503020204020204" charset="-122"/>
                <a:ea typeface="微软雅黑" panose="020B0503020204020204" charset="-122"/>
              </a:rPr>
              <a:t>主服务器永远知道其位置</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Zookeeper</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文件记录了</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-ROOT-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表的位置</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vert="horz" wrap="square" lIns="91440" tIns="45720" rIns="91440" bIns="45720" anchor="ctr" anchorCtr="0"/>
          <a:p>
            <a:r>
              <a:rPr lang="en-US" altLang="zh-CN" dirty="0"/>
              <a:t>4.4.3	 Region</a:t>
            </a:r>
            <a:r>
              <a:rPr lang="zh-CN" altLang="en-US" dirty="0"/>
              <a:t>的定位</a:t>
            </a:r>
            <a:endParaRPr lang="zh-CN" altLang="en-US" dirty="0"/>
          </a:p>
        </p:txBody>
      </p:sp>
      <p:sp>
        <p:nvSpPr>
          <p:cNvPr id="44034" name="Rectangle 5"/>
          <p:cNvSpPr/>
          <p:nvPr/>
        </p:nvSpPr>
        <p:spPr>
          <a:xfrm>
            <a:off x="0" y="351472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44035" name="Rectangle 6"/>
          <p:cNvSpPr/>
          <p:nvPr/>
        </p:nvSpPr>
        <p:spPr>
          <a:xfrm>
            <a:off x="2955925" y="5140325"/>
            <a:ext cx="3349625"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4-8 HBase</a:t>
            </a:r>
            <a:r>
              <a:rPr lang="zh-CN" altLang="en-US" sz="2400" b="1" dirty="0">
                <a:latin typeface="Times New Roman" panose="02020603050405020304" pitchFamily="18" charset="0"/>
                <a:ea typeface="宋体" panose="02010600030101010101" pitchFamily="2" charset="-122"/>
              </a:rPr>
              <a:t>的三层结构</a:t>
            </a:r>
            <a:endParaRPr lang="zh-CN" altLang="en-US" sz="2400" b="1" dirty="0">
              <a:latin typeface="Arial" panose="020B0604020202020204" pitchFamily="34" charset="0"/>
              <a:ea typeface="宋体" panose="02010600030101010101" pitchFamily="2" charset="-122"/>
            </a:endParaRPr>
          </a:p>
        </p:txBody>
      </p:sp>
      <p:pic>
        <p:nvPicPr>
          <p:cNvPr id="44036" name="Picture 7"/>
          <p:cNvPicPr>
            <a:picLocks noChangeAspect="1"/>
          </p:cNvPicPr>
          <p:nvPr/>
        </p:nvPicPr>
        <p:blipFill>
          <a:blip r:embed="rId1"/>
          <a:stretch>
            <a:fillRect/>
          </a:stretch>
        </p:blipFill>
        <p:spPr>
          <a:xfrm>
            <a:off x="34925" y="1601788"/>
            <a:ext cx="8975725" cy="3125787"/>
          </a:xfrm>
          <a:prstGeom prst="rect">
            <a:avLst/>
          </a:prstGeom>
          <a:noFill/>
          <a:ln w="9525">
            <a:noFill/>
          </a:ln>
        </p:spPr>
      </p:pic>
      <p:sp>
        <p:nvSpPr>
          <p:cNvPr id="2" name="椭圆 1"/>
          <p:cNvSpPr/>
          <p:nvPr/>
        </p:nvSpPr>
        <p:spPr>
          <a:xfrm>
            <a:off x="0" y="1676400"/>
            <a:ext cx="7086600" cy="381000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vert="horz" wrap="square" lIns="91440" tIns="45720" rIns="91440" bIns="45720" anchor="ctr" anchorCtr="0"/>
          <a:p>
            <a:r>
              <a:rPr lang="en-US" altLang="zh-CN" dirty="0"/>
              <a:t>4.4.3	 Region</a:t>
            </a:r>
            <a:r>
              <a:rPr lang="zh-CN" altLang="en-US" dirty="0"/>
              <a:t>的定位</a:t>
            </a:r>
            <a:endParaRPr lang="zh-CN" altLang="en-US" dirty="0"/>
          </a:p>
        </p:txBody>
      </p:sp>
      <p:sp>
        <p:nvSpPr>
          <p:cNvPr id="45058" name="Rectangle 4"/>
          <p:cNvSpPr/>
          <p:nvPr/>
        </p:nvSpPr>
        <p:spPr>
          <a:xfrm>
            <a:off x="847725" y="1296988"/>
            <a:ext cx="7454900" cy="520700"/>
          </a:xfrm>
          <a:prstGeom prst="rect">
            <a:avLst/>
          </a:prstGeom>
          <a:noFill/>
          <a:ln w="9525">
            <a:noFill/>
          </a:ln>
        </p:spPr>
        <p:txBody>
          <a:bodyPr wrap="none" anchor="ctr" anchorCtr="0">
            <a:spAutoFit/>
          </a:bodyPr>
          <a:p>
            <a:pPr algn="ctr" eaLnBrk="0" hangingPunct="0"/>
            <a:r>
              <a:rPr lang="zh-CN" altLang="en-US" sz="2800" b="1" dirty="0">
                <a:latin typeface="Times New Roman" panose="02020603050405020304" pitchFamily="18" charset="0"/>
                <a:ea typeface="宋体" panose="02010600030101010101" pitchFamily="2" charset="-122"/>
              </a:rPr>
              <a:t>表</a:t>
            </a:r>
            <a:r>
              <a:rPr lang="en-US" altLang="zh-CN" sz="2800" b="1" dirty="0">
                <a:latin typeface="Times New Roman" panose="02020603050405020304" pitchFamily="18" charset="0"/>
                <a:ea typeface="宋体" panose="02010600030101010101" pitchFamily="2" charset="-122"/>
              </a:rPr>
              <a:t>4-6 HBase</a:t>
            </a:r>
            <a:r>
              <a:rPr lang="zh-CN" altLang="en-US" sz="2800" b="1" dirty="0">
                <a:latin typeface="Times New Roman" panose="02020603050405020304" pitchFamily="18" charset="0"/>
                <a:ea typeface="宋体" panose="02010600030101010101" pitchFamily="2" charset="-122"/>
              </a:rPr>
              <a:t>的三层结构中各层次的名称和作用</a:t>
            </a:r>
            <a:endParaRPr lang="zh-CN" altLang="en-US" sz="2800" b="1" dirty="0">
              <a:latin typeface="Arial" panose="020B0604020202020204" pitchFamily="34" charset="0"/>
              <a:ea typeface="宋体" panose="02010600030101010101" pitchFamily="2" charset="-122"/>
            </a:endParaRPr>
          </a:p>
        </p:txBody>
      </p:sp>
      <p:graphicFrame>
        <p:nvGraphicFramePr>
          <p:cNvPr id="30803" name="Group 83"/>
          <p:cNvGraphicFramePr>
            <a:graphicFrameLocks noGrp="1"/>
          </p:cNvGraphicFramePr>
          <p:nvPr>
            <p:custDataLst>
              <p:tags r:id="rId1"/>
            </p:custDataLst>
          </p:nvPr>
        </p:nvGraphicFramePr>
        <p:xfrm>
          <a:off x="420688" y="2003425"/>
          <a:ext cx="8429625" cy="4467225"/>
        </p:xfrm>
        <a:graphic>
          <a:graphicData uri="http://schemas.openxmlformats.org/drawingml/2006/table">
            <a:tbl>
              <a:tblPr/>
              <a:tblGrid>
                <a:gridCol w="1156970"/>
                <a:gridCol w="2291715"/>
                <a:gridCol w="4980305"/>
              </a:tblGrid>
              <a:tr h="497840">
                <a:tc>
                  <a:txBody>
                    <a:bodyPr/>
                    <a:lstStyle/>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层次</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作用</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0865">
                <a:tc>
                  <a:txBody>
                    <a:bodyPr/>
                    <a:lstStyle/>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第一层</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Zookeeper</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记录了</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-ROOT-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表的位置信息。</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2680">
                <a:tc>
                  <a:txBody>
                    <a:bodyPr/>
                    <a:lstStyle/>
                    <a:p>
                      <a:pPr marL="0" marR="0" lvl="0" indent="0" algn="ctr" defTabSz="914400" rtl="0" eaLnBrk="0" fontAlgn="base" latinLnBrk="0" hangingPunct="0">
                        <a:lnSpc>
                          <a:spcPct val="11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第二层</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-ROOT-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记录了</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.META.</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表的</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Region</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位置信息</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-ROOT-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表只能有一个</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Region</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。通过</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-ROOT-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表，就可以访问</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.META.</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表中的数据。</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6645">
                <a:tc>
                  <a:txBody>
                    <a:bodyPr/>
                    <a:lstStyle/>
                    <a:p>
                      <a:pPr marL="0" marR="0" lvl="0" indent="0" algn="ctr" defTabSz="914400" rtl="0" eaLnBrk="0" fontAlgn="base" latinLnBrk="0" hangingPunct="0">
                        <a:lnSpc>
                          <a:spcPct val="11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第三层</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.META.</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记录了用户数据表的</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Region</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位置信息，</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.META.</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表可以有多个</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Region</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，保存了</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中所有用户数据表的</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Region</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位置信息。</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2"/>
          <p:cNvSpPr>
            <a:spLocks noGrp="1"/>
          </p:cNvSpPr>
          <p:nvPr>
            <p:ph type="title" idx="10"/>
          </p:nvPr>
        </p:nvSpPr>
        <p:spPr/>
        <p:txBody>
          <a:bodyPr vert="horz" wrap="square" lIns="91440" tIns="45720" rIns="91440" bIns="45720" anchor="ctr" anchorCtr="0"/>
          <a:p>
            <a:r>
              <a:rPr lang="en-US" altLang="zh-CN" dirty="0"/>
              <a:t>4.4.3	 Region</a:t>
            </a:r>
            <a:r>
              <a:rPr lang="zh-CN" altLang="en-US" dirty="0"/>
              <a:t>的定位</a:t>
            </a:r>
            <a:endParaRPr lang="zh-CN" altLang="en-US" dirty="0"/>
          </a:p>
        </p:txBody>
      </p:sp>
      <p:sp>
        <p:nvSpPr>
          <p:cNvPr id="46082" name="矩形 3"/>
          <p:cNvSpPr/>
          <p:nvPr/>
        </p:nvSpPr>
        <p:spPr>
          <a:xfrm>
            <a:off x="234950" y="1219200"/>
            <a:ext cx="8689975" cy="5128895"/>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zh-CN" altLang="zh-CN" sz="2800" b="1" dirty="0">
                <a:latin typeface="Arial" panose="020B0604020202020204" pitchFamily="34" charset="0"/>
                <a:ea typeface="宋体" panose="02010600030101010101" pitchFamily="2" charset="-122"/>
              </a:rPr>
              <a:t>为了加快访问速度，</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.META.</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表的全部</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Region</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都会被保存在内存中</a:t>
            </a:r>
            <a:r>
              <a:rPr lang="zh-CN"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zh-CN" altLang="zh-CN" sz="2800" b="1" dirty="0">
                <a:latin typeface="Arial" panose="020B0604020202020204" pitchFamily="34" charset="0"/>
                <a:ea typeface="宋体" panose="02010600030101010101" pitchFamily="2" charset="-122"/>
              </a:rPr>
              <a:t>假设</a:t>
            </a:r>
            <a:r>
              <a:rPr lang="en-US" altLang="zh-CN" sz="2800" b="1" dirty="0">
                <a:latin typeface="Arial" panose="020B0604020202020204" pitchFamily="34" charset="0"/>
                <a:ea typeface="宋体" panose="02010600030101010101" pitchFamily="2" charset="-122"/>
              </a:rPr>
              <a:t>.META.</a:t>
            </a:r>
            <a:r>
              <a:rPr lang="zh-CN" altLang="zh-CN" sz="2800" b="1" dirty="0">
                <a:latin typeface="Arial" panose="020B0604020202020204" pitchFamily="34" charset="0"/>
                <a:ea typeface="宋体" panose="02010600030101010101" pitchFamily="2" charset="-122"/>
              </a:rPr>
              <a:t>表的每行（一个映射条目）在内存中大约占用</a:t>
            </a:r>
            <a:r>
              <a:rPr lang="en-US" altLang="zh-CN" sz="2800" b="1" dirty="0">
                <a:latin typeface="Arial" panose="020B0604020202020204" pitchFamily="34" charset="0"/>
                <a:ea typeface="宋体" panose="02010600030101010101" pitchFamily="2" charset="-122"/>
              </a:rPr>
              <a:t>1KB</a:t>
            </a:r>
            <a:r>
              <a:rPr lang="zh-CN" altLang="zh-CN" sz="2800" b="1" dirty="0">
                <a:latin typeface="Arial" panose="020B0604020202020204" pitchFamily="34" charset="0"/>
                <a:ea typeface="宋体" panose="02010600030101010101" pitchFamily="2" charset="-122"/>
              </a:rPr>
              <a:t>，并且每个</a:t>
            </a:r>
            <a:r>
              <a:rPr lang="en-US" altLang="zh-CN" sz="2800" b="1" dirty="0">
                <a:latin typeface="Arial" panose="020B0604020202020204" pitchFamily="34" charset="0"/>
                <a:ea typeface="宋体" panose="02010600030101010101" pitchFamily="2" charset="-122"/>
              </a:rPr>
              <a:t>Region</a:t>
            </a:r>
            <a:r>
              <a:rPr lang="zh-CN" altLang="zh-CN" sz="2800" b="1" dirty="0">
                <a:latin typeface="Arial" panose="020B0604020202020204" pitchFamily="34" charset="0"/>
                <a:ea typeface="宋体" panose="02010600030101010101" pitchFamily="2" charset="-122"/>
              </a:rPr>
              <a:t>限制为</a:t>
            </a:r>
            <a:r>
              <a:rPr lang="en-US" altLang="zh-CN" sz="2800" b="1" dirty="0">
                <a:latin typeface="Arial" panose="020B0604020202020204" pitchFamily="34" charset="0"/>
                <a:ea typeface="宋体" panose="02010600030101010101" pitchFamily="2" charset="-122"/>
              </a:rPr>
              <a:t>128MB</a:t>
            </a:r>
            <a:r>
              <a:rPr lang="zh-CN" altLang="zh-CN" sz="2800" b="1" dirty="0">
                <a:latin typeface="Arial" panose="020B0604020202020204" pitchFamily="34" charset="0"/>
                <a:ea typeface="宋体" panose="02010600030101010101" pitchFamily="2" charset="-122"/>
              </a:rPr>
              <a:t>，那么，上面的三层结构可以保存的用户数据表的</a:t>
            </a:r>
            <a:r>
              <a:rPr lang="en-US" altLang="zh-CN" sz="2800" b="1" dirty="0">
                <a:latin typeface="Arial" panose="020B0604020202020204" pitchFamily="34" charset="0"/>
                <a:ea typeface="宋体" panose="02010600030101010101" pitchFamily="2" charset="-122"/>
              </a:rPr>
              <a:t>Region</a:t>
            </a:r>
            <a:r>
              <a:rPr lang="zh-CN" altLang="zh-CN" sz="2800" b="1" dirty="0">
                <a:latin typeface="Arial" panose="020B0604020202020204" pitchFamily="34" charset="0"/>
                <a:ea typeface="宋体" panose="02010600030101010101" pitchFamily="2" charset="-122"/>
              </a:rPr>
              <a:t>数目的计算方法是：</a:t>
            </a:r>
            <a:endParaRPr lang="en-US" altLang="zh-CN" sz="2800" b="1" dirty="0">
              <a:latin typeface="Arial" panose="020B0604020202020204" pitchFamily="34" charset="0"/>
              <a:ea typeface="宋体" panose="02010600030101010101" pitchFamily="2" charset="-122"/>
            </a:endParaRPr>
          </a:p>
          <a:p>
            <a:pPr marL="914400" lvl="1" indent="-457200" algn="just">
              <a:lnSpc>
                <a:spcPct val="130000"/>
              </a:lnSpc>
              <a:buFont typeface="Wingdings" panose="05000000000000000000" charset="0"/>
              <a:buChar char="u"/>
            </a:pP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-ROOT-</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表能够寻址的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.META.</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表的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Region</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个数）×（每个</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.META.</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表的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Region</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可以寻址的用户数据表的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Region</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个数）</a:t>
            </a:r>
            <a:endParaRPr lang="zh-CN" altLang="zh-CN"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2"/>
          <p:cNvSpPr>
            <a:spLocks noGrp="1"/>
          </p:cNvSpPr>
          <p:nvPr>
            <p:ph type="title" idx="10"/>
          </p:nvPr>
        </p:nvSpPr>
        <p:spPr/>
        <p:txBody>
          <a:bodyPr vert="horz" wrap="square" lIns="91440" tIns="45720" rIns="91440" bIns="45720" anchor="ctr" anchorCtr="0"/>
          <a:p>
            <a:r>
              <a:rPr lang="en-US" altLang="zh-CN" dirty="0"/>
              <a:t>4.4.3	 Region</a:t>
            </a:r>
            <a:r>
              <a:rPr lang="zh-CN" altLang="en-US" dirty="0"/>
              <a:t>的定位</a:t>
            </a:r>
            <a:endParaRPr lang="zh-CN" altLang="en-US" dirty="0"/>
          </a:p>
        </p:txBody>
      </p:sp>
      <p:sp>
        <p:nvSpPr>
          <p:cNvPr id="47106" name="矩形 3"/>
          <p:cNvSpPr/>
          <p:nvPr/>
        </p:nvSpPr>
        <p:spPr>
          <a:xfrm>
            <a:off x="234950" y="1143000"/>
            <a:ext cx="8689975" cy="5128895"/>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zh-CN" altLang="zh-CN" sz="2800" b="1" dirty="0">
                <a:latin typeface="Arial" panose="020B0604020202020204" pitchFamily="34" charset="0"/>
                <a:ea typeface="宋体" panose="02010600030101010101" pitchFamily="2" charset="-122"/>
              </a:rPr>
              <a:t>一个</a:t>
            </a:r>
            <a:r>
              <a:rPr lang="en-US" altLang="zh-CN" sz="2800" b="1" dirty="0">
                <a:latin typeface="Arial" panose="020B0604020202020204" pitchFamily="34" charset="0"/>
                <a:ea typeface="宋体" panose="02010600030101010101" pitchFamily="2" charset="-122"/>
              </a:rPr>
              <a:t>-ROOT-</a:t>
            </a:r>
            <a:r>
              <a:rPr lang="zh-CN" altLang="zh-CN" sz="2800" b="1" dirty="0">
                <a:latin typeface="Arial" panose="020B0604020202020204" pitchFamily="34" charset="0"/>
                <a:ea typeface="宋体" panose="02010600030101010101" pitchFamily="2" charset="-122"/>
              </a:rPr>
              <a:t>表</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最多只能有一个</a:t>
            </a:r>
            <a:r>
              <a:rPr lang="en-US" altLang="zh-CN" sz="2800" b="1" dirty="0">
                <a:latin typeface="Arial" panose="020B0604020202020204" pitchFamily="34" charset="0"/>
                <a:ea typeface="宋体" panose="02010600030101010101" pitchFamily="2" charset="-122"/>
              </a:rPr>
              <a:t>Region</a:t>
            </a:r>
            <a:r>
              <a:rPr lang="zh-CN" altLang="zh-CN" sz="2800" b="1" dirty="0">
                <a:latin typeface="Arial" panose="020B0604020202020204" pitchFamily="34" charset="0"/>
                <a:ea typeface="宋体" panose="02010600030101010101" pitchFamily="2" charset="-122"/>
              </a:rPr>
              <a:t>，也就是最多只能有</a:t>
            </a:r>
            <a:r>
              <a:rPr lang="en-US" altLang="zh-CN" sz="2800" b="1" dirty="0">
                <a:latin typeface="Arial" panose="020B0604020202020204" pitchFamily="34" charset="0"/>
                <a:ea typeface="宋体" panose="02010600030101010101" pitchFamily="2" charset="-122"/>
              </a:rPr>
              <a:t>128MB</a:t>
            </a:r>
            <a:r>
              <a:rPr lang="zh-CN" altLang="zh-CN" sz="2800" b="1" dirty="0">
                <a:latin typeface="Arial" panose="020B0604020202020204" pitchFamily="34" charset="0"/>
                <a:ea typeface="宋体" panose="02010600030101010101" pitchFamily="2" charset="-122"/>
              </a:rPr>
              <a:t>，按照每行（一个映射条目）占用</a:t>
            </a:r>
            <a:r>
              <a:rPr lang="en-US" altLang="zh-CN" sz="2800" b="1" dirty="0">
                <a:latin typeface="Arial" panose="020B0604020202020204" pitchFamily="34" charset="0"/>
                <a:ea typeface="宋体" panose="02010600030101010101" pitchFamily="2" charset="-122"/>
              </a:rPr>
              <a:t>1KB</a:t>
            </a:r>
            <a:r>
              <a:rPr lang="zh-CN" altLang="zh-CN" sz="2800" b="1" dirty="0">
                <a:latin typeface="Arial" panose="020B0604020202020204" pitchFamily="34" charset="0"/>
                <a:ea typeface="宋体" panose="02010600030101010101" pitchFamily="2" charset="-122"/>
              </a:rPr>
              <a:t>内存计算，</a:t>
            </a:r>
            <a:r>
              <a:rPr lang="en-US" altLang="zh-CN" sz="2800" b="1" dirty="0">
                <a:latin typeface="Arial" panose="020B0604020202020204" pitchFamily="34" charset="0"/>
                <a:ea typeface="宋体" panose="02010600030101010101" pitchFamily="2" charset="-122"/>
              </a:rPr>
              <a:t>128MB</a:t>
            </a:r>
            <a:r>
              <a:rPr lang="zh-CN" altLang="zh-CN" sz="2800" b="1" dirty="0">
                <a:latin typeface="Arial" panose="020B0604020202020204" pitchFamily="34" charset="0"/>
                <a:ea typeface="宋体" panose="02010600030101010101" pitchFamily="2" charset="-122"/>
              </a:rPr>
              <a:t>空间可以容纳</a:t>
            </a:r>
            <a:r>
              <a:rPr lang="en-US" altLang="zh-CN" sz="2800" b="1" dirty="0">
                <a:latin typeface="Arial" panose="020B0604020202020204" pitchFamily="34" charset="0"/>
                <a:ea typeface="宋体" panose="02010600030101010101" pitchFamily="2" charset="-122"/>
              </a:rPr>
              <a:t>128MB/1KB=2</a:t>
            </a:r>
            <a:r>
              <a:rPr lang="en-US" altLang="zh-CN" sz="2800" b="1" baseline="30000" dirty="0">
                <a:latin typeface="Arial" panose="020B0604020202020204" pitchFamily="34" charset="0"/>
                <a:ea typeface="宋体" panose="02010600030101010101" pitchFamily="2" charset="-122"/>
              </a:rPr>
              <a:t>17</a:t>
            </a:r>
            <a:r>
              <a:rPr lang="zh-CN" altLang="zh-CN" sz="2800" b="1" dirty="0">
                <a:latin typeface="Arial" panose="020B0604020202020204" pitchFamily="34" charset="0"/>
                <a:ea typeface="宋体" panose="02010600030101010101" pitchFamily="2" charset="-122"/>
              </a:rPr>
              <a:t>行，也就是说，一个</a:t>
            </a:r>
            <a:r>
              <a:rPr lang="en-US" altLang="zh-CN" sz="2800" b="1" dirty="0">
                <a:latin typeface="Arial" panose="020B0604020202020204" pitchFamily="34" charset="0"/>
                <a:ea typeface="宋体" panose="02010600030101010101" pitchFamily="2" charset="-122"/>
              </a:rPr>
              <a:t>-ROOT-</a:t>
            </a:r>
            <a:r>
              <a:rPr lang="zh-CN" altLang="zh-CN" sz="2800" b="1" dirty="0">
                <a:latin typeface="Arial" panose="020B0604020202020204" pitchFamily="34" charset="0"/>
                <a:ea typeface="宋体" panose="02010600030101010101" pitchFamily="2" charset="-122"/>
              </a:rPr>
              <a:t>表可以寻址</a:t>
            </a:r>
            <a:r>
              <a:rPr lang="en-US" altLang="zh-CN" sz="2800" b="1" dirty="0">
                <a:latin typeface="Arial" panose="020B0604020202020204" pitchFamily="34" charset="0"/>
                <a:ea typeface="宋体" panose="02010600030101010101" pitchFamily="2" charset="-122"/>
              </a:rPr>
              <a:t>2</a:t>
            </a:r>
            <a:r>
              <a:rPr lang="en-US" altLang="zh-CN" sz="2800" b="1" baseline="30000" dirty="0">
                <a:latin typeface="Arial" panose="020B0604020202020204" pitchFamily="34" charset="0"/>
                <a:ea typeface="宋体" panose="02010600030101010101" pitchFamily="2" charset="-122"/>
              </a:rPr>
              <a:t>17</a:t>
            </a:r>
            <a:r>
              <a:rPr lang="zh-CN" altLang="zh-CN" sz="2800" b="1" dirty="0">
                <a:latin typeface="Arial" panose="020B0604020202020204" pitchFamily="34" charset="0"/>
                <a:ea typeface="宋体" panose="02010600030101010101" pitchFamily="2" charset="-122"/>
              </a:rPr>
              <a:t>个</a:t>
            </a:r>
            <a:r>
              <a:rPr lang="en-US" altLang="zh-CN" sz="2800" b="1" dirty="0">
                <a:latin typeface="Arial" panose="020B0604020202020204" pitchFamily="34" charset="0"/>
                <a:ea typeface="宋体" panose="02010600030101010101" pitchFamily="2" charset="-122"/>
              </a:rPr>
              <a:t>.META.</a:t>
            </a:r>
            <a:r>
              <a:rPr lang="zh-CN" altLang="zh-CN" sz="2800" b="1" dirty="0">
                <a:latin typeface="Arial" panose="020B0604020202020204" pitchFamily="34" charset="0"/>
                <a:ea typeface="宋体" panose="02010600030101010101" pitchFamily="2" charset="-122"/>
              </a:rPr>
              <a:t>表的</a:t>
            </a:r>
            <a:r>
              <a:rPr lang="en-US" altLang="zh-CN" sz="2800" b="1" dirty="0">
                <a:latin typeface="Arial" panose="020B0604020202020204" pitchFamily="34" charset="0"/>
                <a:ea typeface="宋体" panose="02010600030101010101" pitchFamily="2" charset="-122"/>
              </a:rPr>
              <a:t>Region</a:t>
            </a:r>
            <a:r>
              <a:rPr lang="zh-CN"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zh-CN" altLang="zh-CN" sz="2800" b="1" dirty="0">
                <a:latin typeface="Arial" panose="020B0604020202020204" pitchFamily="34" charset="0"/>
                <a:ea typeface="宋体" panose="02010600030101010101" pitchFamily="2" charset="-122"/>
              </a:rPr>
              <a:t>同理，每个</a:t>
            </a:r>
            <a:r>
              <a:rPr lang="en-US" altLang="zh-CN" sz="2800" b="1" dirty="0">
                <a:latin typeface="Arial" panose="020B0604020202020204" pitchFamily="34" charset="0"/>
                <a:ea typeface="宋体" panose="02010600030101010101" pitchFamily="2" charset="-122"/>
              </a:rPr>
              <a:t>.META.</a:t>
            </a:r>
            <a:r>
              <a:rPr lang="zh-CN" altLang="zh-CN" sz="2800" b="1" dirty="0">
                <a:latin typeface="Arial" panose="020B0604020202020204" pitchFamily="34" charset="0"/>
                <a:ea typeface="宋体" panose="02010600030101010101" pitchFamily="2" charset="-122"/>
              </a:rPr>
              <a:t>表的</a:t>
            </a:r>
            <a:r>
              <a:rPr lang="en-US" altLang="zh-CN" sz="2800" b="1" dirty="0">
                <a:latin typeface="Arial" panose="020B0604020202020204" pitchFamily="34" charset="0"/>
                <a:ea typeface="宋体" panose="02010600030101010101" pitchFamily="2" charset="-122"/>
              </a:rPr>
              <a:t> Region</a:t>
            </a:r>
            <a:r>
              <a:rPr lang="zh-CN" altLang="zh-CN" sz="2800" b="1" dirty="0">
                <a:latin typeface="Arial" panose="020B0604020202020204" pitchFamily="34" charset="0"/>
                <a:ea typeface="宋体" panose="02010600030101010101" pitchFamily="2" charset="-122"/>
              </a:rPr>
              <a:t>可以寻址的用户数据表的</a:t>
            </a:r>
            <a:r>
              <a:rPr lang="en-US" altLang="zh-CN" sz="2800" b="1" dirty="0">
                <a:latin typeface="Arial" panose="020B0604020202020204" pitchFamily="34" charset="0"/>
                <a:ea typeface="宋体" panose="02010600030101010101" pitchFamily="2" charset="-122"/>
              </a:rPr>
              <a:t>Region</a:t>
            </a:r>
            <a:r>
              <a:rPr lang="zh-CN" altLang="zh-CN" sz="2800" b="1" dirty="0">
                <a:latin typeface="Arial" panose="020B0604020202020204" pitchFamily="34" charset="0"/>
                <a:ea typeface="宋体" panose="02010600030101010101" pitchFamily="2" charset="-122"/>
              </a:rPr>
              <a:t>个数是</a:t>
            </a:r>
            <a:r>
              <a:rPr lang="en-US" altLang="zh-CN" sz="2800" b="1" dirty="0">
                <a:latin typeface="Arial" panose="020B0604020202020204" pitchFamily="34" charset="0"/>
                <a:ea typeface="宋体" panose="02010600030101010101" pitchFamily="2" charset="-122"/>
              </a:rPr>
              <a:t>128MB/1KB=2</a:t>
            </a:r>
            <a:r>
              <a:rPr lang="en-US" altLang="zh-CN" sz="2800" b="1" baseline="30000" dirty="0">
                <a:latin typeface="Arial" panose="020B0604020202020204" pitchFamily="34" charset="0"/>
                <a:ea typeface="宋体" panose="02010600030101010101" pitchFamily="2" charset="-122"/>
              </a:rPr>
              <a:t>17</a:t>
            </a:r>
            <a:r>
              <a:rPr lang="zh-CN"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zh-CN" altLang="zh-CN" sz="2800" b="1" dirty="0">
                <a:latin typeface="Arial" panose="020B0604020202020204" pitchFamily="34" charset="0"/>
                <a:ea typeface="宋体" panose="02010600030101010101" pitchFamily="2" charset="-122"/>
              </a:rPr>
              <a:t>最终，三层结构可以保存的</a:t>
            </a:r>
            <a:r>
              <a:rPr lang="en-US" altLang="zh-CN" sz="2800" b="1" dirty="0">
                <a:latin typeface="Arial" panose="020B0604020202020204" pitchFamily="34" charset="0"/>
                <a:ea typeface="宋体" panose="02010600030101010101" pitchFamily="2" charset="-122"/>
              </a:rPr>
              <a:t>Region</a:t>
            </a:r>
            <a:r>
              <a:rPr lang="zh-CN" altLang="zh-CN" sz="2800" b="1" dirty="0">
                <a:latin typeface="Arial" panose="020B0604020202020204" pitchFamily="34" charset="0"/>
                <a:ea typeface="宋体" panose="02010600030101010101" pitchFamily="2" charset="-122"/>
              </a:rPr>
              <a:t>数目是</a:t>
            </a:r>
            <a:r>
              <a:rPr lang="en-US" altLang="zh-CN" sz="2800" b="1" dirty="0">
                <a:latin typeface="Arial" panose="020B0604020202020204" pitchFamily="34" charset="0"/>
                <a:ea typeface="宋体" panose="02010600030101010101" pitchFamily="2" charset="-122"/>
              </a:rPr>
              <a:t>(128MB/1KB) </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 (128MB/1KB) = 2</a:t>
            </a:r>
            <a:r>
              <a:rPr lang="en-US" altLang="zh-CN" sz="2800" b="1" baseline="30000" dirty="0">
                <a:latin typeface="Arial" panose="020B0604020202020204" pitchFamily="34" charset="0"/>
                <a:ea typeface="宋体" panose="02010600030101010101" pitchFamily="2" charset="-122"/>
              </a:rPr>
              <a:t>34</a:t>
            </a:r>
            <a:r>
              <a:rPr lang="zh-CN" altLang="zh-CN" sz="2800" b="1" dirty="0">
                <a:latin typeface="Arial" panose="020B0604020202020204" pitchFamily="34" charset="0"/>
                <a:ea typeface="宋体" panose="02010600030101010101" pitchFamily="2" charset="-122"/>
              </a:rPr>
              <a:t>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2"/>
          <p:cNvSpPr>
            <a:spLocks noGrp="1"/>
          </p:cNvSpPr>
          <p:nvPr>
            <p:ph type="title" idx="10"/>
          </p:nvPr>
        </p:nvSpPr>
        <p:spPr/>
        <p:txBody>
          <a:bodyPr vert="horz" wrap="square" lIns="91440" tIns="45720" rIns="91440" bIns="45720" anchor="ctr" anchorCtr="0"/>
          <a:p>
            <a:r>
              <a:rPr lang="en-US" altLang="zh-CN" dirty="0"/>
              <a:t>4.4.3	 Region</a:t>
            </a:r>
            <a:r>
              <a:rPr lang="zh-CN" altLang="en-US" dirty="0"/>
              <a:t>的定位</a:t>
            </a:r>
            <a:endParaRPr lang="zh-CN" altLang="en-US" dirty="0"/>
          </a:p>
        </p:txBody>
      </p:sp>
      <p:sp>
        <p:nvSpPr>
          <p:cNvPr id="37890" name="TextBox 3"/>
          <p:cNvSpPr txBox="1"/>
          <p:nvPr/>
        </p:nvSpPr>
        <p:spPr>
          <a:xfrm>
            <a:off x="144463" y="1069023"/>
            <a:ext cx="8837613" cy="3105150"/>
          </a:xfrm>
          <a:prstGeom prst="rect">
            <a:avLst/>
          </a:prstGeom>
          <a:noFill/>
          <a:ln w="9525">
            <a:noFill/>
          </a:ln>
        </p:spPr>
        <p:txBody>
          <a:bodyPr wrap="square" anchor="t">
            <a:spAutoFit/>
          </a:bodyPr>
          <a:p>
            <a:pPr algn="just">
              <a:lnSpc>
                <a:spcPct val="140000"/>
              </a:lnSpc>
            </a:pP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客户端访问数据时的“三级寻址”：</a:t>
            </a:r>
            <a:endParaRPr lang="en-US" altLang="zh-CN" sz="2800" b="1" noProof="1" dirty="0">
              <a:solidFill>
                <a:srgbClr val="FF0000"/>
              </a:solidFill>
              <a:latin typeface="微软雅黑" panose="020B0503020204020204" charset="-122"/>
              <a:ea typeface="微软雅黑" panose="020B0503020204020204" charset="-122"/>
              <a:cs typeface="微软雅黑" panose="020B0503020204020204" charset="-122"/>
            </a:endParaRPr>
          </a:p>
          <a:p>
            <a:pPr marL="457200" indent="-457200" algn="just">
              <a:lnSpc>
                <a:spcPct val="140000"/>
              </a:lnSpc>
              <a:buFont typeface="Wingdings" panose="05000000000000000000" charset="0"/>
              <a:buChar char="l"/>
            </a:pPr>
            <a:r>
              <a:rPr lang="zh-CN" altLang="en-US" sz="2800" b="1" noProof="1" dirty="0">
                <a:latin typeface="Arial" panose="020B0604020202020204" pitchFamily="34" charset="0"/>
                <a:ea typeface="宋体" panose="02010600030101010101" pitchFamily="2" charset="-122"/>
                <a:cs typeface="+mn-cs"/>
              </a:rPr>
              <a:t>为了加速寻址，客户端会缓存位置信息，同时需要解决缓存失效问题；</a:t>
            </a:r>
            <a:endParaRPr lang="en-US" altLang="zh-CN" sz="2800" b="1" noProof="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l"/>
            </a:pPr>
            <a:r>
              <a:rPr lang="zh-CN" altLang="en-US" sz="2800" b="1" noProof="1" dirty="0">
                <a:latin typeface="Arial" panose="020B0604020202020204" pitchFamily="34" charset="0"/>
                <a:ea typeface="宋体" panose="02010600030101010101" pitchFamily="2" charset="-122"/>
                <a:cs typeface="+mn-cs"/>
              </a:rPr>
              <a:t>寻址过程客户端只需要询问</a:t>
            </a:r>
            <a:r>
              <a:rPr lang="en-US" altLang="zh-CN" sz="2800" b="1" noProof="1" dirty="0">
                <a:latin typeface="Arial" panose="020B0604020202020204" pitchFamily="34" charset="0"/>
                <a:ea typeface="宋体" panose="02010600030101010101" pitchFamily="2" charset="-122"/>
                <a:cs typeface="+mn-cs"/>
              </a:rPr>
              <a:t>Zookeeper</a:t>
            </a:r>
            <a:r>
              <a:rPr lang="zh-CN" altLang="en-US" sz="2800" b="1" noProof="1" dirty="0">
                <a:latin typeface="Arial" panose="020B0604020202020204" pitchFamily="34" charset="0"/>
                <a:ea typeface="宋体" panose="02010600030101010101" pitchFamily="2" charset="-122"/>
                <a:cs typeface="+mn-cs"/>
              </a:rPr>
              <a:t>服务器，不需要连接</a:t>
            </a:r>
            <a:r>
              <a:rPr lang="en-US" altLang="zh-CN" sz="2800" b="1" noProof="1" dirty="0">
                <a:latin typeface="Arial" panose="020B0604020202020204" pitchFamily="34" charset="0"/>
                <a:ea typeface="宋体" panose="02010600030101010101" pitchFamily="2" charset="-122"/>
                <a:cs typeface="+mn-cs"/>
              </a:rPr>
              <a:t>Master</a:t>
            </a:r>
            <a:r>
              <a:rPr lang="zh-CN" altLang="en-US" sz="2800" b="1" noProof="1" dirty="0">
                <a:latin typeface="Arial" panose="020B0604020202020204" pitchFamily="34" charset="0"/>
                <a:ea typeface="宋体" panose="02010600030101010101" pitchFamily="2" charset="-122"/>
                <a:cs typeface="+mn-cs"/>
              </a:rPr>
              <a:t>服务器。</a:t>
            </a:r>
            <a:endParaRPr lang="zh-CN" altLang="en-US" sz="2800" b="1" noProof="1" dirty="0">
              <a:latin typeface="Arial" panose="020B0604020202020204" pitchFamily="34" charset="0"/>
              <a:ea typeface="宋体" panose="02010600030101010101" pitchFamily="2" charset="-122"/>
            </a:endParaRPr>
          </a:p>
        </p:txBody>
      </p:sp>
      <p:pic>
        <p:nvPicPr>
          <p:cNvPr id="49155" name="Picture 7"/>
          <p:cNvPicPr>
            <a:picLocks noChangeAspect="1"/>
          </p:cNvPicPr>
          <p:nvPr/>
        </p:nvPicPr>
        <p:blipFill>
          <a:blip r:embed="rId1"/>
          <a:stretch>
            <a:fillRect/>
          </a:stretch>
        </p:blipFill>
        <p:spPr>
          <a:xfrm>
            <a:off x="765175" y="3730625"/>
            <a:ext cx="8001000" cy="2787650"/>
          </a:xfrm>
          <a:prstGeom prst="rect">
            <a:avLst/>
          </a:prstGeom>
          <a:noFill/>
          <a:ln w="9525">
            <a:noFill/>
          </a:ln>
        </p:spPr>
      </p:pic>
      <p:sp>
        <p:nvSpPr>
          <p:cNvPr id="2" name="椭圆 1"/>
          <p:cNvSpPr/>
          <p:nvPr/>
        </p:nvSpPr>
        <p:spPr>
          <a:xfrm>
            <a:off x="0" y="4868545"/>
            <a:ext cx="6971030" cy="129794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vert="horz" wrap="square" lIns="91440" tIns="45720" rIns="91440" bIns="45720" anchor="ctr" anchorCtr="0"/>
          <a:p>
            <a:r>
              <a:rPr lang="en-US" altLang="zh-CN" dirty="0"/>
              <a:t>4.5 HBase</a:t>
            </a:r>
            <a:r>
              <a:rPr lang="zh-CN" altLang="en-US" dirty="0"/>
              <a:t>运行机制</a:t>
            </a:r>
            <a:endParaRPr lang="zh-CN" altLang="en-US" dirty="0"/>
          </a:p>
        </p:txBody>
      </p:sp>
      <p:sp>
        <p:nvSpPr>
          <p:cNvPr id="50178" name="Rectangle 3"/>
          <p:cNvSpPr>
            <a:spLocks noGrp="1"/>
          </p:cNvSpPr>
          <p:nvPr>
            <p:ph idx="1"/>
          </p:nvPr>
        </p:nvSpPr>
        <p:spPr/>
        <p:txBody>
          <a:bodyPr vert="horz" wrap="square" lIns="91440" tIns="45720" rIns="91440" bIns="45720" anchor="t" anchorCtr="0"/>
          <a:p>
            <a:pPr marL="0" indent="0" algn="just">
              <a:lnSpc>
                <a:spcPct val="160000"/>
              </a:lnSpc>
              <a:buNone/>
            </a:pPr>
            <a:r>
              <a:rPr lang="en-US" altLang="zh-CN" sz="2800" b="1" dirty="0"/>
              <a:t>4.5.1	HBase</a:t>
            </a:r>
            <a:r>
              <a:rPr lang="zh-CN" altLang="en-US" sz="2800" b="1" dirty="0"/>
              <a:t>系统架构</a:t>
            </a:r>
            <a:endParaRPr lang="zh-CN" altLang="en-US" sz="2800" b="1" dirty="0"/>
          </a:p>
          <a:p>
            <a:pPr marL="0" indent="0" algn="just">
              <a:lnSpc>
                <a:spcPct val="160000"/>
              </a:lnSpc>
              <a:buNone/>
            </a:pPr>
            <a:r>
              <a:rPr lang="en-US" altLang="zh-CN" sz="2800" b="1" dirty="0"/>
              <a:t>4.5.2	Region</a:t>
            </a:r>
            <a:r>
              <a:rPr lang="zh-CN" altLang="en-US" sz="2800" b="1" dirty="0"/>
              <a:t>服务器的工作原理</a:t>
            </a:r>
            <a:endParaRPr lang="zh-CN" altLang="en-US" sz="2800" b="1" dirty="0"/>
          </a:p>
          <a:p>
            <a:pPr marL="0" indent="0" algn="just">
              <a:lnSpc>
                <a:spcPct val="160000"/>
              </a:lnSpc>
              <a:buNone/>
            </a:pPr>
            <a:r>
              <a:rPr lang="en-US" altLang="zh-CN" sz="2800" b="1" dirty="0"/>
              <a:t>4.5.3	Store</a:t>
            </a:r>
            <a:r>
              <a:rPr lang="zh-CN" altLang="en-US" sz="2800" b="1" dirty="0"/>
              <a:t>的工作原理</a:t>
            </a:r>
            <a:endParaRPr lang="zh-CN" altLang="en-US" sz="2800" b="1" dirty="0"/>
          </a:p>
          <a:p>
            <a:pPr marL="0" indent="0" algn="just">
              <a:lnSpc>
                <a:spcPct val="160000"/>
              </a:lnSpc>
              <a:buNone/>
            </a:pPr>
            <a:r>
              <a:rPr lang="en-US" altLang="zh-CN" sz="2800" b="1" dirty="0"/>
              <a:t>4.5.4	HLog</a:t>
            </a:r>
            <a:r>
              <a:rPr lang="zh-CN" altLang="en-US" sz="2800" b="1" dirty="0"/>
              <a:t>的工作原理</a:t>
            </a:r>
            <a:endParaRPr lang="zh-CN" altLang="en-US" sz="28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91440" tIns="45720" rIns="91440" bIns="45720" anchor="ctr" anchorCtr="0"/>
          <a:p>
            <a:r>
              <a:rPr lang="en-US" altLang="zh-CN" dirty="0"/>
              <a:t>4.5.1 HBase</a:t>
            </a:r>
            <a:r>
              <a:rPr lang="zh-CN" altLang="en-US" dirty="0"/>
              <a:t>系统架构</a:t>
            </a:r>
            <a:endParaRPr lang="zh-CN" altLang="en-US" dirty="0"/>
          </a:p>
        </p:txBody>
      </p:sp>
      <p:sp>
        <p:nvSpPr>
          <p:cNvPr id="51202" name="Rectangle 5"/>
          <p:cNvSpPr/>
          <p:nvPr/>
        </p:nvSpPr>
        <p:spPr>
          <a:xfrm>
            <a:off x="0" y="19065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51203" name="Rectangle 6"/>
          <p:cNvSpPr/>
          <p:nvPr/>
        </p:nvSpPr>
        <p:spPr>
          <a:xfrm>
            <a:off x="2874963" y="6124575"/>
            <a:ext cx="3349625"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4-9 HBase</a:t>
            </a:r>
            <a:r>
              <a:rPr lang="zh-CN" altLang="en-US" sz="2400" b="1" dirty="0">
                <a:latin typeface="Times New Roman" panose="02020603050405020304" pitchFamily="18" charset="0"/>
                <a:ea typeface="宋体" panose="02010600030101010101" pitchFamily="2" charset="-122"/>
              </a:rPr>
              <a:t>的系统架构</a:t>
            </a:r>
            <a:endParaRPr lang="zh-CN" altLang="en-US" sz="2400" b="1" dirty="0">
              <a:latin typeface="Arial" panose="020B0604020202020204" pitchFamily="34" charset="0"/>
              <a:ea typeface="宋体" panose="02010600030101010101" pitchFamily="2" charset="-122"/>
            </a:endParaRPr>
          </a:p>
        </p:txBody>
      </p:sp>
      <p:pic>
        <p:nvPicPr>
          <p:cNvPr id="51204" name="Picture 7"/>
          <p:cNvPicPr>
            <a:picLocks noChangeAspect="1"/>
          </p:cNvPicPr>
          <p:nvPr/>
        </p:nvPicPr>
        <p:blipFill>
          <a:blip r:embed="rId1"/>
          <a:stretch>
            <a:fillRect/>
          </a:stretch>
        </p:blipFill>
        <p:spPr>
          <a:xfrm>
            <a:off x="190500" y="1335088"/>
            <a:ext cx="8763000" cy="465772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p:txBody>
          <a:bodyPr vert="horz" wrap="square" lIns="91440" tIns="45720" rIns="91440" bIns="45720" anchor="ctr" anchorCtr="0"/>
          <a:p>
            <a:r>
              <a:rPr lang="en-US" altLang="zh-CN" dirty="0"/>
              <a:t>4.5.1	 HBase</a:t>
            </a:r>
            <a:r>
              <a:rPr lang="zh-CN" altLang="en-US" dirty="0"/>
              <a:t>系统架构</a:t>
            </a:r>
            <a:endParaRPr lang="zh-CN" altLang="en-US" dirty="0"/>
          </a:p>
        </p:txBody>
      </p:sp>
      <p:sp>
        <p:nvSpPr>
          <p:cNvPr id="52226" name="Rectangle 3"/>
          <p:cNvSpPr>
            <a:spLocks noGrp="1"/>
          </p:cNvSpPr>
          <p:nvPr>
            <p:ph idx="1"/>
          </p:nvPr>
        </p:nvSpPr>
        <p:spPr>
          <a:xfrm>
            <a:off x="174625" y="1144588"/>
            <a:ext cx="8756650" cy="5235575"/>
          </a:xfrm>
        </p:spPr>
        <p:txBody>
          <a:bodyPr vert="horz" wrap="square" lIns="91440" tIns="45720" rIns="91440" bIns="45720" anchor="t" anchorCtr="0"/>
          <a:p>
            <a:pPr marL="0" indent="0" algn="just">
              <a:lnSpc>
                <a:spcPct val="140000"/>
              </a:lnSpc>
              <a:buNone/>
            </a:pPr>
            <a:r>
              <a:rPr lang="en-US" altLang="zh-CN" sz="2800" b="1" dirty="0">
                <a:solidFill>
                  <a:srgbClr val="0F0FF5"/>
                </a:solidFill>
                <a:latin typeface="微软雅黑" panose="020B0503020204020204" charset="-122"/>
                <a:ea typeface="微软雅黑" panose="020B0503020204020204" charset="-122"/>
                <a:cs typeface="微软雅黑" panose="020B0503020204020204" charset="-122"/>
              </a:rPr>
              <a:t>1. </a:t>
            </a:r>
            <a:r>
              <a:rPr lang="zh-CN" altLang="en-US" sz="2800" b="1" dirty="0">
                <a:solidFill>
                  <a:srgbClr val="0F0FF5"/>
                </a:solidFill>
                <a:latin typeface="微软雅黑" panose="020B0503020204020204" charset="-122"/>
                <a:ea typeface="微软雅黑" panose="020B0503020204020204" charset="-122"/>
                <a:cs typeface="微软雅黑" panose="020B0503020204020204" charset="-122"/>
              </a:rPr>
              <a:t>客户端</a:t>
            </a:r>
            <a:endParaRPr lang="zh-CN" altLang="en-US" sz="2800" b="1" dirty="0">
              <a:solidFill>
                <a:srgbClr val="0F0FF5"/>
              </a:solidFill>
            </a:endParaRPr>
          </a:p>
          <a:p>
            <a:pPr marL="457200" lvl="2" indent="0" algn="just">
              <a:lnSpc>
                <a:spcPct val="140000"/>
              </a:lnSpc>
              <a:buFont typeface="Wingdings" panose="05000000000000000000" charset="0"/>
              <a:buChar char="l"/>
            </a:pPr>
            <a:r>
              <a:rPr lang="zh-CN" altLang="en-US" sz="2800" b="1" dirty="0"/>
              <a:t>客户端包含访问</a:t>
            </a:r>
            <a:r>
              <a:rPr lang="en-US" altLang="zh-CN" sz="2800" b="1" dirty="0"/>
              <a:t>HBase</a:t>
            </a:r>
            <a:r>
              <a:rPr lang="zh-CN" altLang="en-US" sz="2800" b="1" dirty="0"/>
              <a:t>的接口，同时在缓存中维护着已经访问过的</a:t>
            </a:r>
            <a:r>
              <a:rPr lang="en-US" altLang="zh-CN" sz="2800" b="1" dirty="0"/>
              <a:t>Region</a:t>
            </a:r>
            <a:r>
              <a:rPr lang="zh-CN" altLang="en-US" sz="2800" b="1" dirty="0"/>
              <a:t>位置信息，用来加快后续数据访问过程。</a:t>
            </a:r>
            <a:endParaRPr lang="zh-CN" altLang="en-US" sz="2800" b="1" dirty="0"/>
          </a:p>
          <a:p>
            <a:pPr marL="0" indent="0" algn="just">
              <a:lnSpc>
                <a:spcPct val="140000"/>
              </a:lnSpc>
              <a:buNone/>
            </a:pPr>
            <a:r>
              <a:rPr lang="en-US" altLang="zh-CN" sz="2800" b="1" dirty="0">
                <a:solidFill>
                  <a:srgbClr val="0F0FF5"/>
                </a:solidFill>
                <a:latin typeface="微软雅黑" panose="020B0503020204020204" charset="-122"/>
                <a:ea typeface="微软雅黑" panose="020B0503020204020204" charset="-122"/>
                <a:cs typeface="微软雅黑" panose="020B0503020204020204" charset="-122"/>
              </a:rPr>
              <a:t>2. Zookeeper</a:t>
            </a:r>
            <a:r>
              <a:rPr lang="zh-CN" altLang="en-US" sz="2800" b="1" dirty="0">
                <a:solidFill>
                  <a:srgbClr val="0F0FF5"/>
                </a:solidFill>
                <a:latin typeface="微软雅黑" panose="020B0503020204020204" charset="-122"/>
                <a:ea typeface="微软雅黑" panose="020B0503020204020204" charset="-122"/>
                <a:cs typeface="微软雅黑" panose="020B0503020204020204" charset="-122"/>
              </a:rPr>
              <a:t>服务器</a:t>
            </a:r>
            <a:endParaRPr lang="en-US" altLang="zh-CN" sz="2800" b="1" dirty="0">
              <a:solidFill>
                <a:srgbClr val="0F0FF5"/>
              </a:solidFill>
              <a:latin typeface="微软雅黑" panose="020B0503020204020204" charset="-122"/>
              <a:ea typeface="微软雅黑" panose="020B0503020204020204" charset="-122"/>
              <a:cs typeface="微软雅黑" panose="020B0503020204020204" charset="-122"/>
            </a:endParaRPr>
          </a:p>
          <a:p>
            <a:pPr marL="457200" lvl="2" indent="0" algn="just">
              <a:lnSpc>
                <a:spcPct val="14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Zookeeper</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可以帮助选举出一个</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Master</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作为集群的总管</a:t>
            </a:r>
            <a:r>
              <a:rPr lang="zh-CN" altLang="en-US" sz="2800" b="1" dirty="0"/>
              <a:t>，并保证在任何时刻总有唯一一个</a:t>
            </a:r>
            <a:r>
              <a:rPr lang="en-US" altLang="zh-CN" sz="2800" b="1" dirty="0"/>
              <a:t>Master</a:t>
            </a:r>
            <a:r>
              <a:rPr lang="zh-CN" altLang="en-US" sz="2800" b="1" dirty="0"/>
              <a:t>在运行，这就避免了</a:t>
            </a:r>
            <a:r>
              <a:rPr lang="en-US" altLang="zh-CN" sz="2800" b="1" dirty="0"/>
              <a:t>Master</a:t>
            </a:r>
            <a:r>
              <a:rPr lang="zh-CN" altLang="en-US" sz="2800" b="1" dirty="0"/>
              <a:t>的“单点失效”问题。</a:t>
            </a:r>
            <a:endParaRPr lang="zh-CN" altLang="en-US" sz="2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p:txBody>
          <a:bodyPr vert="horz" wrap="square" lIns="91440" tIns="45720" rIns="91440" bIns="45720" anchor="ctr" anchorCtr="0"/>
          <a:p>
            <a:r>
              <a:rPr lang="en-US" altLang="zh-CN" dirty="0"/>
              <a:t>4.5.1	 HBase</a:t>
            </a:r>
            <a:r>
              <a:rPr lang="zh-CN" altLang="en-US" dirty="0"/>
              <a:t>系统架构</a:t>
            </a:r>
            <a:endParaRPr lang="zh-CN" altLang="en-US" dirty="0"/>
          </a:p>
        </p:txBody>
      </p:sp>
      <p:pic>
        <p:nvPicPr>
          <p:cNvPr id="53250" name="Picture 6" descr="c:\users\lenovo\appdata\roaming\360se6\User Data\temp\015843skmtvki52kioa27m.png"/>
          <p:cNvPicPr>
            <a:picLocks noChangeAspect="1"/>
          </p:cNvPicPr>
          <p:nvPr/>
        </p:nvPicPr>
        <p:blipFill>
          <a:blip r:embed="rId1"/>
          <a:srcRect r="874"/>
          <a:stretch>
            <a:fillRect/>
          </a:stretch>
        </p:blipFill>
        <p:spPr>
          <a:xfrm>
            <a:off x="200025" y="3171825"/>
            <a:ext cx="8785225" cy="2774950"/>
          </a:xfrm>
          <a:prstGeom prst="rect">
            <a:avLst/>
          </a:prstGeom>
          <a:noFill/>
          <a:ln w="9525">
            <a:noFill/>
          </a:ln>
        </p:spPr>
      </p:pic>
      <p:sp>
        <p:nvSpPr>
          <p:cNvPr id="53251" name="矩形 5"/>
          <p:cNvSpPr/>
          <p:nvPr/>
        </p:nvSpPr>
        <p:spPr>
          <a:xfrm>
            <a:off x="273050" y="1125538"/>
            <a:ext cx="8678863" cy="1770380"/>
          </a:xfrm>
          <a:prstGeom prst="rect">
            <a:avLst/>
          </a:prstGeom>
          <a:noFill/>
          <a:ln w="9525">
            <a:noFill/>
          </a:ln>
        </p:spPr>
        <p:txBody>
          <a:bodyPr wrap="square" anchor="t" anchorCtr="0">
            <a:spAutoFit/>
          </a:bodyPr>
          <a:p>
            <a:pPr algn="just">
              <a:lnSpc>
                <a:spcPct val="130000"/>
              </a:lnSpc>
            </a:pPr>
            <a:r>
              <a:rPr lang="en-US" altLang="zh-CN" sz="2800" b="1" dirty="0">
                <a:latin typeface="Arial" panose="020B0604020202020204" pitchFamily="34" charset="0"/>
                <a:ea typeface="宋体" panose="02010600030101010101" pitchFamily="2" charset="-122"/>
              </a:rPr>
              <a:t>Zookeeper</a:t>
            </a:r>
            <a:r>
              <a:rPr lang="zh-CN" altLang="en-US" sz="2800" b="1" dirty="0">
                <a:latin typeface="Arial" panose="020B0604020202020204" pitchFamily="34" charset="0"/>
                <a:ea typeface="宋体" panose="02010600030101010101" pitchFamily="2" charset="-122"/>
              </a:rPr>
              <a:t>是一个很好的集群管理工具，被大量用于分布式计算，提供配置维护、域名服务、分布式同步、组服务等功能。</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2"/>
          <p:cNvSpPr>
            <a:spLocks noGrp="1"/>
          </p:cNvSpPr>
          <p:nvPr>
            <p:ph type="title" idx="10"/>
          </p:nvPr>
        </p:nvSpPr>
        <p:spPr/>
        <p:txBody>
          <a:bodyPr vert="horz" wrap="square" lIns="91440" tIns="45720" rIns="91440" bIns="45720" anchor="ctr" anchorCtr="0"/>
          <a:p>
            <a:r>
              <a:rPr lang="en-US" altLang="zh-CN" dirty="0"/>
              <a:t>4.1.1	 </a:t>
            </a:r>
            <a:r>
              <a:rPr lang="zh-CN" altLang="en-US" dirty="0"/>
              <a:t>从</a:t>
            </a:r>
            <a:r>
              <a:rPr lang="en-US" altLang="zh-CN" dirty="0"/>
              <a:t>BigTable</a:t>
            </a:r>
            <a:r>
              <a:rPr lang="zh-CN" altLang="en-US" dirty="0"/>
              <a:t>说起</a:t>
            </a:r>
            <a:endParaRPr lang="zh-CN" altLang="en-US" dirty="0"/>
          </a:p>
        </p:txBody>
      </p:sp>
      <p:sp>
        <p:nvSpPr>
          <p:cNvPr id="12290" name="矩形 3"/>
          <p:cNvSpPr/>
          <p:nvPr/>
        </p:nvSpPr>
        <p:spPr>
          <a:xfrm>
            <a:off x="265113" y="1231900"/>
            <a:ext cx="8613775" cy="1555750"/>
          </a:xfrm>
          <a:prstGeom prst="rect">
            <a:avLst/>
          </a:prstGeom>
          <a:noFill/>
          <a:ln w="9525">
            <a:noFill/>
          </a:ln>
        </p:spPr>
        <p:txBody>
          <a:bodyPr wrap="square" anchor="t" anchorCtr="0">
            <a:spAutoFit/>
          </a:bodyPr>
          <a:p>
            <a:pPr algn="just">
              <a:lnSpc>
                <a:spcPct val="120000"/>
              </a:lnSpc>
            </a:pPr>
            <a:r>
              <a:rPr lang="zh-CN" altLang="zh-CN" sz="2800" b="1" dirty="0">
                <a:latin typeface="Arial" panose="020B0604020202020204" pitchFamily="34" charset="0"/>
                <a:ea typeface="宋体" panose="02010600030101010101" pitchFamily="2" charset="-122"/>
              </a:rPr>
              <a:t>BigTable是一个分布式存储系统；</a:t>
            </a:r>
            <a:endParaRPr lang="en-US" altLang="zh-CN" sz="2800" b="1" dirty="0">
              <a:latin typeface="Arial" panose="020B0604020202020204" pitchFamily="34" charset="0"/>
              <a:ea typeface="宋体" panose="02010600030101010101" pitchFamily="2" charset="-122"/>
            </a:endParaRPr>
          </a:p>
          <a:p>
            <a:pPr algn="just">
              <a:lnSpc>
                <a:spcPct val="120000"/>
              </a:lnSpc>
            </a:pPr>
            <a:r>
              <a:rPr lang="zh-CN" altLang="zh-CN" sz="2800" b="1" dirty="0">
                <a:latin typeface="Arial" panose="020B0604020202020204" pitchFamily="34" charset="0"/>
                <a:ea typeface="宋体" panose="02010600030101010101" pitchFamily="2" charset="-122"/>
              </a:rPr>
              <a:t>BigTable</a:t>
            </a:r>
            <a:r>
              <a:rPr lang="zh-CN" altLang="en-US" sz="2800" b="1" dirty="0">
                <a:latin typeface="Arial" panose="020B0604020202020204" pitchFamily="34" charset="0"/>
                <a:ea typeface="宋体" panose="02010600030101010101" pitchFamily="2" charset="-122"/>
              </a:rPr>
              <a:t>起初用于解决典型的互联网搜索问题。</a:t>
            </a:r>
            <a:endParaRPr lang="en-US" altLang="zh-CN" sz="2800" b="1" dirty="0">
              <a:latin typeface="Arial" panose="020B0604020202020204" pitchFamily="34" charset="0"/>
              <a:ea typeface="宋体" panose="02010600030101010101" pitchFamily="2" charset="-122"/>
            </a:endParaRPr>
          </a:p>
          <a:p>
            <a:pPr algn="just"/>
            <a:endParaRPr lang="zh-CN" altLang="en-US" sz="2800" b="1" dirty="0">
              <a:latin typeface="Arial" panose="020B0604020202020204" pitchFamily="34" charset="0"/>
              <a:ea typeface="宋体" panose="02010600030101010101" pitchFamily="2" charset="-122"/>
            </a:endParaRPr>
          </a:p>
        </p:txBody>
      </p:sp>
      <p:sp>
        <p:nvSpPr>
          <p:cNvPr id="12291" name="矩形 4"/>
          <p:cNvSpPr/>
          <p:nvPr/>
        </p:nvSpPr>
        <p:spPr>
          <a:xfrm>
            <a:off x="266700" y="2308225"/>
            <a:ext cx="8612188" cy="4226560"/>
          </a:xfrm>
          <a:prstGeom prst="rect">
            <a:avLst/>
          </a:prstGeom>
          <a:noFill/>
          <a:ln w="9525">
            <a:noFill/>
          </a:ln>
        </p:spPr>
        <p:txBody>
          <a:bodyPr wrap="square" anchor="t" anchorCtr="0">
            <a:spAutoFit/>
          </a:bodyPr>
          <a:p>
            <a:pPr marL="457200" indent="-457200">
              <a:lnSpc>
                <a:spcPct val="120000"/>
              </a:lnSpc>
              <a:buFont typeface="Wingdings" panose="05000000000000000000" charset="0"/>
              <a:buChar char="l"/>
            </a:pPr>
            <a:r>
              <a:rPr lang="zh-CN" altLang="en-US" sz="2800" b="1" dirty="0">
                <a:solidFill>
                  <a:schemeClr val="accent2"/>
                </a:solidFill>
                <a:latin typeface="微软雅黑" panose="020B0503020204020204" charset="-122"/>
                <a:ea typeface="微软雅黑" panose="020B0503020204020204" charset="-122"/>
              </a:rPr>
              <a:t>建立互联网索引</a:t>
            </a:r>
            <a:endParaRPr lang="zh-CN" altLang="en-US" sz="2800" b="1" dirty="0">
              <a:solidFill>
                <a:schemeClr val="accent2"/>
              </a:solidFill>
              <a:latin typeface="黑体" panose="02010609060101010101" pitchFamily="49" charset="-122"/>
              <a:ea typeface="黑体" panose="02010609060101010101" pitchFamily="49" charset="-122"/>
            </a:endParaRPr>
          </a:p>
          <a:p>
            <a:pPr marL="914400" lvl="1" indent="-457200" algn="just">
              <a:lnSpc>
                <a:spcPct val="120000"/>
              </a:lnSpc>
            </a:pP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、爬虫持续不断地抓取新页面，这些页面每页一行地存储</a:t>
            </a: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BigTable</a:t>
            </a:r>
            <a:r>
              <a:rPr lang="zh-CN" altLang="en-US" sz="2400" b="1" dirty="0">
                <a:latin typeface="Arial" panose="020B0604020202020204" pitchFamily="34" charset="0"/>
                <a:ea typeface="宋体" panose="02010600030101010101" pitchFamily="2" charset="-122"/>
              </a:rPr>
              <a:t>里；</a:t>
            </a:r>
            <a:endParaRPr lang="zh-CN" altLang="en-US" sz="2400" b="1" dirty="0">
              <a:latin typeface="Arial" panose="020B0604020202020204" pitchFamily="34" charset="0"/>
              <a:ea typeface="宋体" panose="02010600030101010101" pitchFamily="2" charset="-122"/>
            </a:endParaRPr>
          </a:p>
          <a:p>
            <a:pPr marL="914400" lvl="1" indent="-457200" algn="just">
              <a:lnSpc>
                <a:spcPct val="120000"/>
              </a:lnSpc>
            </a:pPr>
            <a:r>
              <a:rPr lang="zh-CN" altLang="en-US" sz="2400" b="1" dirty="0">
                <a:latin typeface="Arial" panose="020B0604020202020204" pitchFamily="34" charset="0"/>
                <a:ea typeface="宋体" panose="02010600030101010101" pitchFamily="2" charset="-122"/>
              </a:rPr>
              <a:t>2、MapReduce计算作业运行在整张表上，生成索引，为网络搜索应用做准备；</a:t>
            </a:r>
            <a:endParaRPr lang="zh-CN" altLang="en-US" sz="2400" b="1" dirty="0">
              <a:latin typeface="Arial" panose="020B0604020202020204" pitchFamily="34" charset="0"/>
              <a:ea typeface="宋体" panose="02010600030101010101" pitchFamily="2" charset="-122"/>
            </a:endParaRPr>
          </a:p>
          <a:p>
            <a:pPr marL="457200" indent="-457200" algn="l">
              <a:lnSpc>
                <a:spcPct val="120000"/>
              </a:lnSpc>
              <a:buClrTx/>
              <a:buSzTx/>
              <a:buFont typeface="Wingdings" panose="05000000000000000000" charset="0"/>
              <a:buChar char="l"/>
            </a:pPr>
            <a:r>
              <a:rPr lang="zh-CN" altLang="en-US" sz="2800" b="1" dirty="0">
                <a:solidFill>
                  <a:schemeClr val="accent2"/>
                </a:solidFill>
                <a:latin typeface="微软雅黑" panose="020B0503020204020204" charset="-122"/>
                <a:ea typeface="微软雅黑" panose="020B0503020204020204" charset="-122"/>
              </a:rPr>
              <a:t>搜索互联网</a:t>
            </a:r>
            <a:endParaRPr lang="zh-CN" altLang="en-US" sz="2800" b="1" dirty="0">
              <a:solidFill>
                <a:schemeClr val="accent2"/>
              </a:solidFill>
              <a:latin typeface="黑体" panose="02010609060101010101" pitchFamily="49" charset="-122"/>
              <a:ea typeface="黑体" panose="02010609060101010101" pitchFamily="49" charset="-122"/>
            </a:endParaRPr>
          </a:p>
          <a:p>
            <a:pPr marL="914400" lvl="1" indent="-457200" algn="just">
              <a:lnSpc>
                <a:spcPct val="120000"/>
              </a:lnSpc>
            </a:pPr>
            <a:r>
              <a:rPr lang="zh-CN" altLang="en-US" sz="2400" b="1" dirty="0">
                <a:latin typeface="Arial" panose="020B0604020202020204" pitchFamily="34" charset="0"/>
                <a:ea typeface="宋体" panose="02010600030101010101" pitchFamily="2" charset="-122"/>
              </a:rPr>
              <a:t>3、用户发起网络搜索请求；</a:t>
            </a:r>
            <a:endParaRPr lang="zh-CN" altLang="en-US" sz="2400" b="1" dirty="0">
              <a:latin typeface="Arial" panose="020B0604020202020204" pitchFamily="34" charset="0"/>
              <a:ea typeface="宋体" panose="02010600030101010101" pitchFamily="2" charset="-122"/>
            </a:endParaRPr>
          </a:p>
          <a:p>
            <a:pPr marL="914400" lvl="1" indent="-457200" algn="just">
              <a:lnSpc>
                <a:spcPct val="120000"/>
              </a:lnSpc>
            </a:pPr>
            <a:r>
              <a:rPr lang="zh-CN" altLang="en-US" sz="2400" b="1" dirty="0">
                <a:latin typeface="Arial" panose="020B0604020202020204" pitchFamily="34" charset="0"/>
                <a:ea typeface="宋体" panose="02010600030101010101" pitchFamily="2" charset="-122"/>
              </a:rPr>
              <a:t>4、网络搜索应用查询建立好的索引，从BigTable得到网页；</a:t>
            </a:r>
            <a:endParaRPr lang="zh-CN" altLang="en-US" sz="2400" b="1" dirty="0">
              <a:latin typeface="Arial" panose="020B0604020202020204" pitchFamily="34" charset="0"/>
              <a:ea typeface="宋体" panose="02010600030101010101" pitchFamily="2" charset="-122"/>
            </a:endParaRPr>
          </a:p>
          <a:p>
            <a:pPr marL="914400" lvl="1" indent="-457200" algn="just">
              <a:lnSpc>
                <a:spcPct val="120000"/>
              </a:lnSpc>
            </a:pPr>
            <a:r>
              <a:rPr lang="zh-CN" altLang="en-US" sz="2400" b="1" dirty="0">
                <a:latin typeface="Arial" panose="020B0604020202020204" pitchFamily="34" charset="0"/>
                <a:ea typeface="宋体" panose="02010600030101010101" pitchFamily="2" charset="-122"/>
              </a:rPr>
              <a:t>5、搜索结果提交给用户。</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2"/>
          <p:cNvSpPr>
            <a:spLocks noGrp="1"/>
          </p:cNvSpPr>
          <p:nvPr>
            <p:ph type="title" idx="10"/>
          </p:nvPr>
        </p:nvSpPr>
        <p:spPr/>
        <p:txBody>
          <a:bodyPr vert="horz" wrap="square" lIns="91440" tIns="45720" rIns="91440" bIns="45720" anchor="ctr" anchorCtr="0"/>
          <a:p>
            <a:r>
              <a:rPr lang="en-US" altLang="zh-CN" dirty="0"/>
              <a:t>4.5.1	 HBase</a:t>
            </a:r>
            <a:r>
              <a:rPr lang="zh-CN" altLang="en-US" dirty="0"/>
              <a:t>系统架构</a:t>
            </a:r>
            <a:endParaRPr lang="zh-CN" altLang="en-US" dirty="0"/>
          </a:p>
        </p:txBody>
      </p:sp>
      <p:sp>
        <p:nvSpPr>
          <p:cNvPr id="54274" name="Rectangle 4"/>
          <p:cNvSpPr/>
          <p:nvPr/>
        </p:nvSpPr>
        <p:spPr>
          <a:xfrm>
            <a:off x="160338" y="1071563"/>
            <a:ext cx="8863012" cy="5383212"/>
          </a:xfrm>
          <a:prstGeom prst="rect">
            <a:avLst/>
          </a:prstGeom>
          <a:noFill/>
          <a:ln w="9525">
            <a:noFill/>
          </a:ln>
        </p:spPr>
        <p:txBody>
          <a:bodyPr anchor="t" anchorCtr="0"/>
          <a:p>
            <a:pPr algn="just" eaLnBrk="0" hangingPunct="0">
              <a:lnSpc>
                <a:spcPct val="110000"/>
              </a:lnSpc>
              <a:spcBef>
                <a:spcPct val="20000"/>
              </a:spcBef>
            </a:pPr>
            <a:r>
              <a:rPr lang="en-US" altLang="zh-CN" sz="2800" b="1" dirty="0">
                <a:solidFill>
                  <a:srgbClr val="0F0FF5"/>
                </a:solidFill>
                <a:latin typeface="微软雅黑" panose="020B0503020204020204" charset="-122"/>
                <a:ea typeface="微软雅黑" panose="020B0503020204020204" charset="-122"/>
              </a:rPr>
              <a:t>3. Master</a:t>
            </a:r>
            <a:endParaRPr lang="en-US" altLang="zh-CN" sz="2800" b="1" dirty="0">
              <a:solidFill>
                <a:srgbClr val="0F0FF5"/>
              </a:solidFill>
              <a:latin typeface="Arial" panose="020B0604020202020204" pitchFamily="34" charset="0"/>
              <a:ea typeface="宋体" panose="02010600030101010101" pitchFamily="2" charset="-122"/>
            </a:endParaRPr>
          </a:p>
          <a:p>
            <a:pPr marL="800100" lvl="1" indent="-342900" algn="just" eaLnBrk="0" hangingPunct="0">
              <a:lnSpc>
                <a:spcPct val="110000"/>
              </a:lnSpc>
              <a:spcBef>
                <a:spcPct val="20000"/>
              </a:spcBef>
              <a:buFont typeface="Wingdings" panose="05000000000000000000" charset="0"/>
              <a:buChar char="l"/>
            </a:pPr>
            <a:r>
              <a:rPr lang="zh-CN" altLang="en-US" sz="2600" b="1" dirty="0">
                <a:latin typeface="Arial" panose="020B0604020202020204" pitchFamily="34" charset="0"/>
                <a:ea typeface="宋体" panose="02010600030101010101" pitchFamily="2" charset="-122"/>
              </a:rPr>
              <a:t>主服务器</a:t>
            </a:r>
            <a:r>
              <a:rPr lang="en-US" altLang="zh-CN" sz="2600" b="1" dirty="0">
                <a:latin typeface="Arial" panose="020B0604020202020204" pitchFamily="34" charset="0"/>
                <a:ea typeface="宋体" panose="02010600030101010101" pitchFamily="2" charset="-122"/>
              </a:rPr>
              <a:t>Master</a:t>
            </a:r>
            <a:r>
              <a:rPr lang="zh-CN" altLang="en-US" sz="2600" b="1" dirty="0">
                <a:latin typeface="Arial" panose="020B0604020202020204" pitchFamily="34" charset="0"/>
                <a:ea typeface="宋体" panose="02010600030101010101" pitchFamily="2" charset="-122"/>
              </a:rPr>
              <a:t>主要负责表和</a:t>
            </a:r>
            <a:r>
              <a:rPr lang="en-US" altLang="zh-CN" sz="2600" b="1" dirty="0">
                <a:latin typeface="Arial" panose="020B0604020202020204" pitchFamily="34" charset="0"/>
                <a:ea typeface="宋体" panose="02010600030101010101" pitchFamily="2" charset="-122"/>
              </a:rPr>
              <a:t>Region</a:t>
            </a:r>
            <a:r>
              <a:rPr lang="zh-CN" altLang="en-US" sz="2600" b="1" dirty="0">
                <a:latin typeface="Arial" panose="020B0604020202020204" pitchFamily="34" charset="0"/>
                <a:ea typeface="宋体" panose="02010600030101010101" pitchFamily="2" charset="-122"/>
              </a:rPr>
              <a:t>的管理工作：</a:t>
            </a:r>
            <a:endParaRPr lang="zh-CN" altLang="en-US" sz="2600" b="1" dirty="0">
              <a:latin typeface="Arial" panose="020B0604020202020204" pitchFamily="34" charset="0"/>
              <a:ea typeface="宋体" panose="02010600030101010101" pitchFamily="2" charset="-122"/>
            </a:endParaRPr>
          </a:p>
          <a:p>
            <a:pPr marL="1200150" lvl="2" indent="-285750" algn="just" eaLnBrk="0" hangingPunct="0">
              <a:lnSpc>
                <a:spcPct val="110000"/>
              </a:lnSpc>
              <a:spcBef>
                <a:spcPct val="20000"/>
              </a:spcBef>
              <a:buFont typeface="Wingdings" panose="05000000000000000000" charset="0"/>
              <a:buChar char="Ø"/>
            </a:pPr>
            <a:r>
              <a:rPr lang="zh-CN" altLang="en-US" sz="2600" b="1" dirty="0">
                <a:latin typeface="Arial" panose="020B0604020202020204" pitchFamily="34" charset="0"/>
                <a:ea typeface="宋体" panose="02010600030101010101" pitchFamily="2" charset="-122"/>
              </a:rPr>
              <a:t>管理用户对表的增加、删除、修改、查询等操作；</a:t>
            </a:r>
            <a:endParaRPr lang="zh-CN" altLang="en-US" sz="2600" b="1" dirty="0">
              <a:latin typeface="Arial" panose="020B0604020202020204" pitchFamily="34" charset="0"/>
              <a:ea typeface="宋体" panose="02010600030101010101" pitchFamily="2" charset="-122"/>
            </a:endParaRPr>
          </a:p>
          <a:p>
            <a:pPr marL="1200150" lvl="2" indent="-285750" algn="just" eaLnBrk="0" hangingPunct="0">
              <a:lnSpc>
                <a:spcPct val="110000"/>
              </a:lnSpc>
              <a:spcBef>
                <a:spcPct val="20000"/>
              </a:spcBef>
              <a:buFont typeface="Wingdings" panose="05000000000000000000" charset="0"/>
              <a:buChar char="Ø"/>
            </a:pPr>
            <a:r>
              <a:rPr lang="zh-CN" altLang="en-US" sz="2600" b="1" dirty="0">
                <a:latin typeface="Arial" panose="020B0604020202020204" pitchFamily="34" charset="0"/>
                <a:ea typeface="宋体" panose="02010600030101010101" pitchFamily="2" charset="-122"/>
              </a:rPr>
              <a:t>实现不同</a:t>
            </a:r>
            <a:r>
              <a:rPr lang="en-US" altLang="zh-CN" sz="2600" b="1" dirty="0">
                <a:latin typeface="Arial" panose="020B0604020202020204" pitchFamily="34" charset="0"/>
                <a:ea typeface="宋体" panose="02010600030101010101" pitchFamily="2" charset="-122"/>
              </a:rPr>
              <a:t>Region</a:t>
            </a:r>
            <a:r>
              <a:rPr lang="zh-CN" altLang="en-US" sz="2600" b="1" dirty="0">
                <a:latin typeface="Arial" panose="020B0604020202020204" pitchFamily="34" charset="0"/>
                <a:ea typeface="宋体" panose="02010600030101010101" pitchFamily="2" charset="-122"/>
              </a:rPr>
              <a:t>服务器之间的负载均衡；</a:t>
            </a:r>
            <a:endParaRPr lang="zh-CN" altLang="en-US" sz="2600" b="1" dirty="0">
              <a:latin typeface="Arial" panose="020B0604020202020204" pitchFamily="34" charset="0"/>
              <a:ea typeface="宋体" panose="02010600030101010101" pitchFamily="2" charset="-122"/>
            </a:endParaRPr>
          </a:p>
          <a:p>
            <a:pPr marL="1200150" lvl="2" indent="-285750" algn="just" eaLnBrk="0" hangingPunct="0">
              <a:lnSpc>
                <a:spcPct val="110000"/>
              </a:lnSpc>
              <a:spcBef>
                <a:spcPct val="20000"/>
              </a:spcBef>
              <a:buFont typeface="Wingdings" panose="05000000000000000000" charset="0"/>
              <a:buChar char="Ø"/>
            </a:pPr>
            <a:r>
              <a:rPr lang="zh-CN" altLang="en-US" sz="2600" b="1" dirty="0">
                <a:latin typeface="Arial" panose="020B0604020202020204" pitchFamily="34" charset="0"/>
                <a:ea typeface="宋体" panose="02010600030101010101" pitchFamily="2" charset="-122"/>
              </a:rPr>
              <a:t>在</a:t>
            </a:r>
            <a:r>
              <a:rPr lang="en-US" altLang="zh-CN" sz="2600" b="1" dirty="0">
                <a:latin typeface="Arial" panose="020B0604020202020204" pitchFamily="34" charset="0"/>
                <a:ea typeface="宋体" panose="02010600030101010101" pitchFamily="2" charset="-122"/>
              </a:rPr>
              <a:t>Region</a:t>
            </a:r>
            <a:r>
              <a:rPr lang="zh-CN" altLang="en-US" sz="2600" b="1" dirty="0">
                <a:latin typeface="Arial" panose="020B0604020202020204" pitchFamily="34" charset="0"/>
                <a:ea typeface="宋体" panose="02010600030101010101" pitchFamily="2" charset="-122"/>
              </a:rPr>
              <a:t>分裂或合并后，负责重新调整</a:t>
            </a:r>
            <a:r>
              <a:rPr lang="en-US" altLang="zh-CN" sz="2600" b="1" dirty="0">
                <a:latin typeface="Arial" panose="020B0604020202020204" pitchFamily="34" charset="0"/>
                <a:ea typeface="宋体" panose="02010600030101010101" pitchFamily="2" charset="-122"/>
              </a:rPr>
              <a:t>Region</a:t>
            </a:r>
            <a:r>
              <a:rPr lang="zh-CN" altLang="en-US" sz="2600" b="1" dirty="0">
                <a:latin typeface="Arial" panose="020B0604020202020204" pitchFamily="34" charset="0"/>
                <a:ea typeface="宋体" panose="02010600030101010101" pitchFamily="2" charset="-122"/>
              </a:rPr>
              <a:t>的分布；</a:t>
            </a:r>
            <a:endParaRPr lang="zh-CN" altLang="en-US" sz="2600" b="1" dirty="0">
              <a:latin typeface="Arial" panose="020B0604020202020204" pitchFamily="34" charset="0"/>
              <a:ea typeface="宋体" panose="02010600030101010101" pitchFamily="2" charset="-122"/>
            </a:endParaRPr>
          </a:p>
          <a:p>
            <a:pPr marL="1200150" lvl="2" indent="-285750" algn="just" eaLnBrk="0" hangingPunct="0">
              <a:lnSpc>
                <a:spcPct val="110000"/>
              </a:lnSpc>
              <a:spcBef>
                <a:spcPct val="20000"/>
              </a:spcBef>
              <a:buFont typeface="Wingdings" panose="05000000000000000000" charset="0"/>
              <a:buChar char="Ø"/>
            </a:pPr>
            <a:r>
              <a:rPr lang="zh-CN" altLang="en-US" sz="2600" b="1" dirty="0">
                <a:latin typeface="Arial" panose="020B0604020202020204" pitchFamily="34" charset="0"/>
                <a:ea typeface="宋体" panose="02010600030101010101" pitchFamily="2" charset="-122"/>
              </a:rPr>
              <a:t>对发生故障失效的</a:t>
            </a:r>
            <a:r>
              <a:rPr lang="en-US" altLang="zh-CN" sz="2600" b="1" dirty="0">
                <a:latin typeface="Arial" panose="020B0604020202020204" pitchFamily="34" charset="0"/>
                <a:ea typeface="宋体" panose="02010600030101010101" pitchFamily="2" charset="-122"/>
              </a:rPr>
              <a:t>Region</a:t>
            </a:r>
            <a:r>
              <a:rPr lang="zh-CN" altLang="en-US" sz="2600" b="1" dirty="0">
                <a:latin typeface="Arial" panose="020B0604020202020204" pitchFamily="34" charset="0"/>
                <a:ea typeface="宋体" panose="02010600030101010101" pitchFamily="2" charset="-122"/>
              </a:rPr>
              <a:t>服务器上的</a:t>
            </a:r>
            <a:r>
              <a:rPr lang="en-US" altLang="zh-CN" sz="2600" b="1" dirty="0">
                <a:latin typeface="Arial" panose="020B0604020202020204" pitchFamily="34" charset="0"/>
                <a:ea typeface="宋体" panose="02010600030101010101" pitchFamily="2" charset="-122"/>
              </a:rPr>
              <a:t>Region</a:t>
            </a:r>
            <a:r>
              <a:rPr lang="zh-CN" altLang="en-US" sz="2600" b="1" dirty="0">
                <a:latin typeface="Arial" panose="020B0604020202020204" pitchFamily="34" charset="0"/>
                <a:ea typeface="宋体" panose="02010600030101010101" pitchFamily="2" charset="-122"/>
              </a:rPr>
              <a:t>进行迁移。</a:t>
            </a:r>
            <a:endParaRPr lang="zh-CN" altLang="en-US" sz="2600" b="1" dirty="0">
              <a:latin typeface="Arial" panose="020B0604020202020204" pitchFamily="34" charset="0"/>
              <a:ea typeface="宋体" panose="02010600030101010101" pitchFamily="2" charset="-122"/>
            </a:endParaRPr>
          </a:p>
          <a:p>
            <a:pPr algn="just" eaLnBrk="0" hangingPunct="0">
              <a:lnSpc>
                <a:spcPct val="110000"/>
              </a:lnSpc>
              <a:spcBef>
                <a:spcPct val="20000"/>
              </a:spcBef>
            </a:pPr>
            <a:r>
              <a:rPr lang="en-US" altLang="zh-CN" sz="2800" b="1" dirty="0">
                <a:solidFill>
                  <a:srgbClr val="0F0FF5"/>
                </a:solidFill>
                <a:latin typeface="微软雅黑" panose="020B0503020204020204" charset="-122"/>
                <a:ea typeface="微软雅黑" panose="020B0503020204020204" charset="-122"/>
                <a:cs typeface="微软雅黑" panose="020B0503020204020204" charset="-122"/>
              </a:rPr>
              <a:t>4. Region</a:t>
            </a:r>
            <a:r>
              <a:rPr lang="zh-CN" altLang="en-US" sz="2800" b="1" dirty="0">
                <a:solidFill>
                  <a:srgbClr val="0F0FF5"/>
                </a:solidFill>
                <a:latin typeface="微软雅黑" panose="020B0503020204020204" charset="-122"/>
                <a:ea typeface="微软雅黑" panose="020B0503020204020204" charset="-122"/>
                <a:cs typeface="微软雅黑" panose="020B0503020204020204" charset="-122"/>
              </a:rPr>
              <a:t>服务器</a:t>
            </a:r>
            <a:endParaRPr lang="zh-CN" altLang="en-US" sz="2800" b="1" dirty="0">
              <a:solidFill>
                <a:srgbClr val="0F0FF5"/>
              </a:solidFill>
              <a:latin typeface="Arial" panose="020B0604020202020204" pitchFamily="34" charset="0"/>
              <a:ea typeface="宋体" panose="02010600030101010101" pitchFamily="2" charset="-122"/>
            </a:endParaRPr>
          </a:p>
          <a:p>
            <a:pPr lvl="2" indent="-457200" algn="just" eaLnBrk="0" hangingPunct="0">
              <a:lnSpc>
                <a:spcPct val="110000"/>
              </a:lnSpc>
              <a:spcBef>
                <a:spcPct val="20000"/>
              </a:spcBef>
              <a:buFont typeface="Wingdings" panose="05000000000000000000" charset="0"/>
              <a:buChar char="l"/>
            </a:pPr>
            <a:r>
              <a:rPr lang="en-US" altLang="zh-CN" sz="2600" b="1" dirty="0">
                <a:latin typeface="Arial" panose="020B0604020202020204" pitchFamily="34" charset="0"/>
                <a:ea typeface="宋体" panose="02010600030101010101" pitchFamily="2" charset="-122"/>
              </a:rPr>
              <a:t>Region</a:t>
            </a:r>
            <a:r>
              <a:rPr lang="zh-CN" altLang="en-US" sz="2600" b="1" dirty="0">
                <a:latin typeface="Arial" panose="020B0604020202020204" pitchFamily="34" charset="0"/>
                <a:ea typeface="宋体" panose="02010600030101010101" pitchFamily="2" charset="-122"/>
              </a:rPr>
              <a:t>服务器是</a:t>
            </a:r>
            <a:r>
              <a:rPr lang="en-US" altLang="zh-CN" sz="2600" b="1" dirty="0">
                <a:latin typeface="Arial" panose="020B0604020202020204" pitchFamily="34" charset="0"/>
                <a:ea typeface="宋体" panose="02010600030101010101" pitchFamily="2" charset="-122"/>
              </a:rPr>
              <a:t>HBase</a:t>
            </a:r>
            <a:r>
              <a:rPr lang="zh-CN" altLang="en-US" sz="2600" b="1" dirty="0">
                <a:latin typeface="Arial" panose="020B0604020202020204" pitchFamily="34" charset="0"/>
                <a:ea typeface="宋体" panose="02010600030101010101" pitchFamily="2" charset="-122"/>
              </a:rPr>
              <a:t>中最核心的模块，负责维护分配给自己的</a:t>
            </a:r>
            <a:r>
              <a:rPr lang="en-US" altLang="zh-CN" sz="2600" b="1" dirty="0">
                <a:latin typeface="Arial" panose="020B0604020202020204" pitchFamily="34" charset="0"/>
                <a:ea typeface="宋体" panose="02010600030101010101" pitchFamily="2" charset="-122"/>
              </a:rPr>
              <a:t>Region</a:t>
            </a:r>
            <a:r>
              <a:rPr lang="zh-CN" altLang="en-US" sz="2600" b="1" dirty="0">
                <a:latin typeface="Arial" panose="020B0604020202020204" pitchFamily="34" charset="0"/>
                <a:ea typeface="宋体" panose="02010600030101010101" pitchFamily="2" charset="-122"/>
              </a:rPr>
              <a:t>，并响应用户的读写请求。</a:t>
            </a:r>
            <a:endParaRPr lang="en-US" altLang="zh-CN" sz="2600" b="1"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vert="horz" wrap="square" lIns="91440" tIns="45720" rIns="91440" bIns="45720" anchor="ctr" anchorCtr="0"/>
          <a:p>
            <a:r>
              <a:rPr lang="en-US" altLang="zh-CN" dirty="0"/>
              <a:t>4.5.2	 Region</a:t>
            </a:r>
            <a:r>
              <a:rPr lang="zh-CN" altLang="en-US" dirty="0"/>
              <a:t>服务器的工作原理</a:t>
            </a:r>
            <a:endParaRPr lang="zh-CN" altLang="en-US" dirty="0"/>
          </a:p>
        </p:txBody>
      </p:sp>
      <p:pic>
        <p:nvPicPr>
          <p:cNvPr id="55298" name="Picture 5"/>
          <p:cNvPicPr>
            <a:picLocks noChangeAspect="1"/>
          </p:cNvPicPr>
          <p:nvPr/>
        </p:nvPicPr>
        <p:blipFill>
          <a:blip r:embed="rId1"/>
          <a:stretch>
            <a:fillRect/>
          </a:stretch>
        </p:blipFill>
        <p:spPr>
          <a:xfrm>
            <a:off x="385763" y="1295400"/>
            <a:ext cx="5289550" cy="4673600"/>
          </a:xfrm>
          <a:prstGeom prst="rect">
            <a:avLst/>
          </a:prstGeom>
          <a:noFill/>
          <a:ln w="9525">
            <a:noFill/>
          </a:ln>
        </p:spPr>
      </p:pic>
      <p:sp>
        <p:nvSpPr>
          <p:cNvPr id="55299" name="Rectangle 6"/>
          <p:cNvSpPr/>
          <p:nvPr/>
        </p:nvSpPr>
        <p:spPr>
          <a:xfrm>
            <a:off x="385763" y="6080125"/>
            <a:ext cx="5886450" cy="398463"/>
          </a:xfrm>
          <a:prstGeom prst="rect">
            <a:avLst/>
          </a:prstGeom>
          <a:noFill/>
          <a:ln w="9525">
            <a:noFill/>
          </a:ln>
        </p:spPr>
        <p:txBody>
          <a:bodyPr wrap="none" anchor="ctr" anchorCtr="0">
            <a:spAutoFit/>
          </a:bodyPr>
          <a:p>
            <a:pPr eaLnBrk="0" hangingPunct="0"/>
            <a:r>
              <a:rPr lang="zh-CN" altLang="en-US" sz="2000" b="1" dirty="0">
                <a:latin typeface="Arial" panose="020B0604020202020204" pitchFamily="34" charset="0"/>
                <a:ea typeface="宋体" panose="02010600030101010101" pitchFamily="2" charset="-122"/>
              </a:rPr>
              <a:t>图</a:t>
            </a:r>
            <a:r>
              <a:rPr lang="en-US" altLang="zh-CN" sz="2000" b="1" dirty="0">
                <a:latin typeface="Arial" panose="020B0604020202020204" pitchFamily="34" charset="0"/>
                <a:ea typeface="宋体" panose="02010600030101010101" pitchFamily="2" charset="-122"/>
              </a:rPr>
              <a:t>4-10 Region</a:t>
            </a:r>
            <a:r>
              <a:rPr lang="zh-CN" altLang="en-US" sz="2000" b="1" dirty="0">
                <a:latin typeface="Arial" panose="020B0604020202020204" pitchFamily="34" charset="0"/>
                <a:ea typeface="宋体" panose="02010600030101010101" pitchFamily="2" charset="-122"/>
              </a:rPr>
              <a:t>服务器向</a:t>
            </a:r>
            <a:r>
              <a:rPr lang="en-US" altLang="zh-CN" sz="2000" b="1" dirty="0">
                <a:latin typeface="Arial" panose="020B0604020202020204" pitchFamily="34" charset="0"/>
                <a:ea typeface="宋体" panose="02010600030101010101" pitchFamily="2" charset="-122"/>
              </a:rPr>
              <a:t>HDFS</a:t>
            </a:r>
            <a:r>
              <a:rPr lang="zh-CN" altLang="en-US" sz="2000" b="1" dirty="0">
                <a:latin typeface="Arial" panose="020B0604020202020204" pitchFamily="34" charset="0"/>
                <a:ea typeface="宋体" panose="02010600030101010101" pitchFamily="2" charset="-122"/>
              </a:rPr>
              <a:t>文件系统中读写数据 </a:t>
            </a:r>
            <a:endParaRPr lang="zh-CN" altLang="en-US" sz="2000" b="1" dirty="0">
              <a:latin typeface="Arial" panose="020B0604020202020204" pitchFamily="34" charset="0"/>
              <a:ea typeface="宋体" panose="02010600030101010101" pitchFamily="2" charset="-122"/>
            </a:endParaRPr>
          </a:p>
        </p:txBody>
      </p:sp>
      <p:sp>
        <p:nvSpPr>
          <p:cNvPr id="55300" name="Rectangle 7"/>
          <p:cNvSpPr/>
          <p:nvPr/>
        </p:nvSpPr>
        <p:spPr>
          <a:xfrm>
            <a:off x="5645150" y="1598613"/>
            <a:ext cx="3438525" cy="522287"/>
          </a:xfrm>
          <a:prstGeom prst="rect">
            <a:avLst/>
          </a:prstGeom>
          <a:noFill/>
          <a:ln w="9525">
            <a:noFill/>
          </a:ln>
        </p:spPr>
        <p:txBody>
          <a:bodyPr wrap="none" anchor="ctr" anchorCtr="0">
            <a:spAutoFit/>
          </a:bodyPr>
          <a:p>
            <a:pPr eaLnBrk="0" hangingPunct="0"/>
            <a:r>
              <a:rPr lang="en-US" altLang="zh-CN" sz="2800" b="1" dirty="0">
                <a:latin typeface="Arial" panose="020B0604020202020204" pitchFamily="34" charset="0"/>
                <a:ea typeface="宋体" panose="02010600030101010101" pitchFamily="2" charset="-122"/>
              </a:rPr>
              <a:t>1. </a:t>
            </a:r>
            <a:r>
              <a:rPr lang="zh-CN" altLang="en-US" sz="2800" b="1" dirty="0">
                <a:latin typeface="Arial" panose="020B0604020202020204" pitchFamily="34" charset="0"/>
                <a:ea typeface="宋体" panose="02010600030101010101" pitchFamily="2" charset="-122"/>
              </a:rPr>
              <a:t>用户读写数据过程 </a:t>
            </a:r>
            <a:endParaRPr lang="zh-CN" altLang="en-US" sz="2800" b="1" dirty="0">
              <a:latin typeface="Arial" panose="020B0604020202020204" pitchFamily="34" charset="0"/>
              <a:ea typeface="宋体" panose="02010600030101010101" pitchFamily="2" charset="-122"/>
            </a:endParaRPr>
          </a:p>
        </p:txBody>
      </p:sp>
      <p:sp>
        <p:nvSpPr>
          <p:cNvPr id="55301" name="Rectangle 8"/>
          <p:cNvSpPr/>
          <p:nvPr/>
        </p:nvSpPr>
        <p:spPr>
          <a:xfrm>
            <a:off x="5645150" y="2206625"/>
            <a:ext cx="2365375" cy="522288"/>
          </a:xfrm>
          <a:prstGeom prst="rect">
            <a:avLst/>
          </a:prstGeom>
          <a:noFill/>
          <a:ln w="9525">
            <a:noFill/>
          </a:ln>
        </p:spPr>
        <p:txBody>
          <a:bodyPr wrap="none" anchor="ctr" anchorCtr="0">
            <a:spAutoFit/>
          </a:bodyPr>
          <a:p>
            <a:pPr eaLnBrk="0" hangingPunct="0"/>
            <a:r>
              <a:rPr lang="en-US" altLang="zh-CN" sz="2800" b="1" dirty="0">
                <a:latin typeface="Arial" panose="020B0604020202020204" pitchFamily="34" charset="0"/>
                <a:ea typeface="宋体" panose="02010600030101010101" pitchFamily="2" charset="-122"/>
              </a:rPr>
              <a:t>2. </a:t>
            </a:r>
            <a:r>
              <a:rPr lang="zh-CN" altLang="en-US" sz="2800" b="1" dirty="0">
                <a:latin typeface="Arial" panose="020B0604020202020204" pitchFamily="34" charset="0"/>
                <a:ea typeface="宋体" panose="02010600030101010101" pitchFamily="2" charset="-122"/>
              </a:rPr>
              <a:t>缓存的刷新</a:t>
            </a:r>
            <a:endParaRPr lang="zh-CN" altLang="en-US" sz="2800" b="1" dirty="0">
              <a:latin typeface="Arial" panose="020B0604020202020204" pitchFamily="34" charset="0"/>
              <a:ea typeface="宋体" panose="02010600030101010101" pitchFamily="2" charset="-122"/>
            </a:endParaRPr>
          </a:p>
        </p:txBody>
      </p:sp>
      <p:sp>
        <p:nvSpPr>
          <p:cNvPr id="55302" name="Rectangle 9"/>
          <p:cNvSpPr/>
          <p:nvPr/>
        </p:nvSpPr>
        <p:spPr>
          <a:xfrm>
            <a:off x="5645150" y="2828925"/>
            <a:ext cx="3171825" cy="522288"/>
          </a:xfrm>
          <a:prstGeom prst="rect">
            <a:avLst/>
          </a:prstGeom>
          <a:noFill/>
          <a:ln w="9525">
            <a:noFill/>
          </a:ln>
        </p:spPr>
        <p:txBody>
          <a:bodyPr wrap="none" anchor="ctr" anchorCtr="0">
            <a:spAutoFit/>
          </a:bodyPr>
          <a:p>
            <a:pPr eaLnBrk="0" hangingPunct="0"/>
            <a:r>
              <a:rPr lang="en-US" altLang="zh-CN" sz="2800" b="1" dirty="0">
                <a:latin typeface="Arial" panose="020B0604020202020204" pitchFamily="34" charset="0"/>
                <a:ea typeface="宋体" panose="02010600030101010101" pitchFamily="2" charset="-122"/>
              </a:rPr>
              <a:t>3. StoreFile</a:t>
            </a:r>
            <a:r>
              <a:rPr lang="zh-CN" altLang="en-US" sz="2800" b="1" dirty="0">
                <a:latin typeface="Arial" panose="020B0604020202020204" pitchFamily="34" charset="0"/>
                <a:ea typeface="宋体" panose="02010600030101010101" pitchFamily="2" charset="-122"/>
              </a:rPr>
              <a:t>的合并</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2"/>
          <p:cNvSpPr>
            <a:spLocks noGrp="1"/>
          </p:cNvSpPr>
          <p:nvPr>
            <p:ph type="title" idx="10"/>
          </p:nvPr>
        </p:nvSpPr>
        <p:spPr/>
        <p:txBody>
          <a:bodyPr vert="horz" wrap="square" lIns="91440" tIns="45720" rIns="91440" bIns="45720" anchor="ctr" anchorCtr="0"/>
          <a:p>
            <a:r>
              <a:rPr lang="en-US" altLang="zh-CN" dirty="0"/>
              <a:t>4.5.2	 Region</a:t>
            </a:r>
            <a:r>
              <a:rPr lang="zh-CN" altLang="en-US" dirty="0"/>
              <a:t>服务器的工作原理</a:t>
            </a:r>
            <a:endParaRPr lang="zh-CN" altLang="en-US" dirty="0"/>
          </a:p>
        </p:txBody>
      </p:sp>
      <p:sp>
        <p:nvSpPr>
          <p:cNvPr id="56322" name="Rectangle 7"/>
          <p:cNvSpPr/>
          <p:nvPr/>
        </p:nvSpPr>
        <p:spPr>
          <a:xfrm>
            <a:off x="366713" y="1217772"/>
            <a:ext cx="8439150"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用户读写数据过程 </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6323" name="TextBox 5"/>
          <p:cNvSpPr txBox="1"/>
          <p:nvPr/>
        </p:nvSpPr>
        <p:spPr>
          <a:xfrm>
            <a:off x="481013" y="1831975"/>
            <a:ext cx="8324850" cy="4569460"/>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用户写入数据时，被分配到相应</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服务器去执行；</a:t>
            </a:r>
            <a:endParaRPr lang="en-US" altLang="zh-CN" sz="28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用户数据首先被写入到</a:t>
            </a:r>
            <a:r>
              <a:rPr lang="en-US" altLang="zh-CN" sz="2800" b="1" dirty="0">
                <a:latin typeface="Arial" panose="020B0604020202020204" pitchFamily="34" charset="0"/>
                <a:ea typeface="宋体" panose="02010600030101010101" pitchFamily="2" charset="-122"/>
              </a:rPr>
              <a:t>MemStore</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Hlog</a:t>
            </a:r>
            <a:r>
              <a:rPr lang="zh-CN" altLang="en-US" sz="2800" b="1" dirty="0">
                <a:latin typeface="Arial" panose="020B0604020202020204" pitchFamily="34" charset="0"/>
                <a:ea typeface="宋体" panose="02010600030101010101" pitchFamily="2" charset="-122"/>
              </a:rPr>
              <a:t>中；</a:t>
            </a:r>
            <a:endParaRPr lang="en-US" altLang="zh-CN" sz="28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只有当操作写入</a:t>
            </a:r>
            <a:r>
              <a:rPr lang="en-US" altLang="zh-CN" sz="2800" b="1" dirty="0">
                <a:latin typeface="Arial" panose="020B0604020202020204" pitchFamily="34" charset="0"/>
                <a:ea typeface="宋体" panose="02010600030101010101" pitchFamily="2" charset="-122"/>
              </a:rPr>
              <a:t>Hlog</a:t>
            </a:r>
            <a:r>
              <a:rPr lang="zh-CN" altLang="en-US" sz="2800" b="1" dirty="0">
                <a:latin typeface="Arial" panose="020B0604020202020204" pitchFamily="34" charset="0"/>
                <a:ea typeface="宋体" panose="02010600030101010101" pitchFamily="2" charset="-122"/>
              </a:rPr>
              <a:t>之后，</a:t>
            </a:r>
            <a:r>
              <a:rPr lang="en-US" altLang="zh-CN" sz="2800" b="1" dirty="0">
                <a:latin typeface="Arial" panose="020B0604020202020204" pitchFamily="34" charset="0"/>
                <a:ea typeface="宋体" panose="02010600030101010101" pitchFamily="2" charset="-122"/>
              </a:rPr>
              <a:t>commit( )</a:t>
            </a:r>
            <a:r>
              <a:rPr lang="zh-CN" altLang="en-US" sz="2800" b="1" dirty="0">
                <a:latin typeface="Arial" panose="020B0604020202020204" pitchFamily="34" charset="0"/>
                <a:ea typeface="宋体" panose="02010600030101010101" pitchFamily="2" charset="-122"/>
              </a:rPr>
              <a:t>调用才会将其返回给客户端；</a:t>
            </a:r>
            <a:endParaRPr lang="en-US" altLang="zh-CN" sz="28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当用户读取数据时，</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服务器会首先访问</a:t>
            </a:r>
            <a:r>
              <a:rPr lang="en-US" altLang="zh-CN" sz="2800" b="1" dirty="0">
                <a:latin typeface="Arial" panose="020B0604020202020204" pitchFamily="34" charset="0"/>
                <a:ea typeface="宋体" panose="02010600030101010101" pitchFamily="2" charset="-122"/>
              </a:rPr>
              <a:t>MemStore</a:t>
            </a:r>
            <a:r>
              <a:rPr lang="zh-CN" altLang="en-US" sz="2800" b="1" dirty="0">
                <a:latin typeface="Arial" panose="020B0604020202020204" pitchFamily="34" charset="0"/>
                <a:ea typeface="宋体" panose="02010600030101010101" pitchFamily="2" charset="-122"/>
              </a:rPr>
              <a:t>缓存，如果找不到，再去磁盘上面的</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中寻找。</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2"/>
          <p:cNvSpPr>
            <a:spLocks noGrp="1"/>
          </p:cNvSpPr>
          <p:nvPr>
            <p:ph type="title" idx="10"/>
          </p:nvPr>
        </p:nvSpPr>
        <p:spPr/>
        <p:txBody>
          <a:bodyPr vert="horz" wrap="square" lIns="91440" tIns="45720" rIns="91440" bIns="45720" anchor="ctr" anchorCtr="0"/>
          <a:p>
            <a:r>
              <a:rPr lang="en-US" altLang="zh-CN" dirty="0"/>
              <a:t>4.5.2	 Region</a:t>
            </a:r>
            <a:r>
              <a:rPr lang="zh-CN" altLang="en-US" dirty="0"/>
              <a:t>服务器的工作原理</a:t>
            </a:r>
            <a:endParaRPr lang="zh-CN" altLang="en-US" dirty="0"/>
          </a:p>
        </p:txBody>
      </p:sp>
      <p:sp>
        <p:nvSpPr>
          <p:cNvPr id="57346" name="Rectangle 8"/>
          <p:cNvSpPr/>
          <p:nvPr/>
        </p:nvSpPr>
        <p:spPr>
          <a:xfrm>
            <a:off x="446088" y="1187609"/>
            <a:ext cx="8393112"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2.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缓存的刷新</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7347" name="TextBox 4"/>
          <p:cNvSpPr txBox="1"/>
          <p:nvPr/>
        </p:nvSpPr>
        <p:spPr>
          <a:xfrm>
            <a:off x="447675" y="1755775"/>
            <a:ext cx="8391525" cy="4829175"/>
          </a:xfrm>
          <a:prstGeom prst="rect">
            <a:avLst/>
          </a:prstGeom>
          <a:noFill/>
          <a:ln w="9525">
            <a:noFill/>
          </a:ln>
        </p:spPr>
        <p:txBody>
          <a:bodyPr wrap="square" anchor="t" anchorCtr="0">
            <a:spAutoFit/>
          </a:bodyPr>
          <a:p>
            <a:pPr marL="457200" indent="-457200" algn="just">
              <a:lnSpc>
                <a:spcPct val="11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系统会周期性地把</a:t>
            </a:r>
            <a:r>
              <a:rPr lang="en-US" altLang="zh-CN" sz="2800" b="1" dirty="0">
                <a:latin typeface="Arial" panose="020B0604020202020204" pitchFamily="34" charset="0"/>
                <a:ea typeface="宋体" panose="02010600030101010101" pitchFamily="2" charset="-122"/>
              </a:rPr>
              <a:t>MemStore</a:t>
            </a:r>
            <a:r>
              <a:rPr lang="zh-CN" altLang="en-US" sz="2800" b="1" dirty="0">
                <a:latin typeface="Arial" panose="020B0604020202020204" pitchFamily="34" charset="0"/>
                <a:ea typeface="宋体" panose="02010600030101010101" pitchFamily="2" charset="-122"/>
              </a:rPr>
              <a:t>缓存里的内容刷写到磁盘的</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文件中，清空缓存，并在</a:t>
            </a:r>
            <a:r>
              <a:rPr lang="en-US" altLang="zh-CN" sz="2800" b="1" dirty="0">
                <a:latin typeface="Arial" panose="020B0604020202020204" pitchFamily="34" charset="0"/>
                <a:ea typeface="宋体" panose="02010600030101010101" pitchFamily="2" charset="-122"/>
              </a:rPr>
              <a:t>Hlog</a:t>
            </a:r>
            <a:r>
              <a:rPr lang="zh-CN" altLang="en-US" sz="2800" b="1" dirty="0">
                <a:latin typeface="Arial" panose="020B0604020202020204" pitchFamily="34" charset="0"/>
                <a:ea typeface="宋体" panose="02010600030101010101" pitchFamily="2" charset="-122"/>
              </a:rPr>
              <a:t>里面写入一个标记；</a:t>
            </a:r>
            <a:endParaRPr lang="en-US" altLang="zh-CN" sz="2800" b="1" dirty="0">
              <a:latin typeface="Arial" panose="020B0604020202020204" pitchFamily="34" charset="0"/>
              <a:ea typeface="宋体" panose="02010600030101010101" pitchFamily="2" charset="-122"/>
            </a:endParaRPr>
          </a:p>
          <a:p>
            <a:pPr marL="457200" indent="-457200" algn="just">
              <a:lnSpc>
                <a:spcPct val="11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每次刷写都生成一个新的</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文件，因此，每个</a:t>
            </a:r>
            <a:r>
              <a:rPr lang="en-US" altLang="zh-CN" sz="2800" b="1" dirty="0">
                <a:latin typeface="Arial" panose="020B0604020202020204" pitchFamily="34" charset="0"/>
                <a:ea typeface="宋体" panose="02010600030101010101" pitchFamily="2" charset="-122"/>
              </a:rPr>
              <a:t>Store</a:t>
            </a:r>
            <a:r>
              <a:rPr lang="zh-CN" altLang="en-US" sz="2800" b="1" dirty="0">
                <a:latin typeface="Arial" panose="020B0604020202020204" pitchFamily="34" charset="0"/>
                <a:ea typeface="宋体" panose="02010600030101010101" pitchFamily="2" charset="-122"/>
              </a:rPr>
              <a:t>包含多个</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文件；</a:t>
            </a:r>
            <a:endParaRPr lang="en-US" altLang="zh-CN" sz="2800" b="1" dirty="0">
              <a:latin typeface="Arial" panose="020B0604020202020204" pitchFamily="34" charset="0"/>
              <a:ea typeface="宋体" panose="02010600030101010101" pitchFamily="2" charset="-122"/>
            </a:endParaRPr>
          </a:p>
          <a:p>
            <a:pPr marL="457200" indent="-457200" algn="just">
              <a:lnSpc>
                <a:spcPct val="11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每个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服务器都有一个自己的</a:t>
            </a:r>
            <a:r>
              <a:rPr lang="en-US" altLang="zh-CN" sz="2800" b="1" dirty="0">
                <a:latin typeface="Arial" panose="020B0604020202020204" pitchFamily="34" charset="0"/>
                <a:ea typeface="宋体" panose="02010600030101010101" pitchFamily="2" charset="-122"/>
              </a:rPr>
              <a:t>HLog </a:t>
            </a:r>
            <a:r>
              <a:rPr lang="zh-CN" altLang="en-US" sz="2800" b="1" dirty="0">
                <a:latin typeface="Arial" panose="020B0604020202020204" pitchFamily="34" charset="0"/>
                <a:ea typeface="宋体" panose="02010600030101010101" pitchFamily="2" charset="-122"/>
              </a:rPr>
              <a:t>文件，每次启动都检查该文件，确认最近一次执行缓存刷新操作之后是否发生新的写入操作；如果发现更新，则先写入</a:t>
            </a:r>
            <a:r>
              <a:rPr lang="en-US" altLang="zh-CN" sz="2800" b="1" dirty="0">
                <a:latin typeface="Arial" panose="020B0604020202020204" pitchFamily="34" charset="0"/>
                <a:ea typeface="宋体" panose="02010600030101010101" pitchFamily="2" charset="-122"/>
              </a:rPr>
              <a:t>MemStore</a:t>
            </a:r>
            <a:r>
              <a:rPr lang="zh-CN" altLang="en-US" sz="2800" b="1" dirty="0">
                <a:latin typeface="Arial" panose="020B0604020202020204" pitchFamily="34" charset="0"/>
                <a:ea typeface="宋体" panose="02010600030101010101" pitchFamily="2" charset="-122"/>
              </a:rPr>
              <a:t>，再刷写到</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，最后删除旧的</a:t>
            </a:r>
            <a:r>
              <a:rPr lang="en-US" altLang="zh-CN" sz="2800" b="1" dirty="0">
                <a:latin typeface="Arial" panose="020B0604020202020204" pitchFamily="34" charset="0"/>
                <a:ea typeface="宋体" panose="02010600030101010101" pitchFamily="2" charset="-122"/>
              </a:rPr>
              <a:t>Hlog</a:t>
            </a:r>
            <a:r>
              <a:rPr lang="zh-CN" altLang="en-US" sz="2800" b="1" dirty="0">
                <a:latin typeface="Arial" panose="020B0604020202020204" pitchFamily="34" charset="0"/>
                <a:ea typeface="宋体" panose="02010600030101010101" pitchFamily="2" charset="-122"/>
              </a:rPr>
              <a:t>文件，开始为用户提供服务。</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2"/>
          <p:cNvSpPr>
            <a:spLocks noGrp="1"/>
          </p:cNvSpPr>
          <p:nvPr>
            <p:ph type="title" idx="10"/>
          </p:nvPr>
        </p:nvSpPr>
        <p:spPr/>
        <p:txBody>
          <a:bodyPr vert="horz" wrap="square" lIns="91440" tIns="45720" rIns="91440" bIns="45720" anchor="ctr" anchorCtr="0"/>
          <a:p>
            <a:r>
              <a:rPr lang="en-US" altLang="zh-CN" dirty="0"/>
              <a:t>4.5.2	 Region</a:t>
            </a:r>
            <a:r>
              <a:rPr lang="zh-CN" altLang="en-US" dirty="0"/>
              <a:t>服务器的工作原理</a:t>
            </a:r>
            <a:endParaRPr lang="zh-CN" altLang="en-US" dirty="0"/>
          </a:p>
        </p:txBody>
      </p:sp>
      <p:sp>
        <p:nvSpPr>
          <p:cNvPr id="58370" name="Rectangle 9"/>
          <p:cNvSpPr/>
          <p:nvPr/>
        </p:nvSpPr>
        <p:spPr>
          <a:xfrm>
            <a:off x="303213" y="1293972"/>
            <a:ext cx="8529637"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3. StoreFile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的合并</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8371" name="TextBox 5"/>
          <p:cNvSpPr txBox="1"/>
          <p:nvPr/>
        </p:nvSpPr>
        <p:spPr>
          <a:xfrm>
            <a:off x="303213" y="1908175"/>
            <a:ext cx="8529637" cy="3537585"/>
          </a:xfrm>
          <a:prstGeom prst="rect">
            <a:avLst/>
          </a:prstGeom>
          <a:noFill/>
          <a:ln w="9525">
            <a:noFill/>
          </a:ln>
        </p:spPr>
        <p:txBody>
          <a:bodyPr wrap="square" anchor="t" anchorCtr="0">
            <a:spAutoFit/>
          </a:bodyPr>
          <a:p>
            <a:pPr marL="457200" indent="-457200" algn="just">
              <a:lnSpc>
                <a:spcPct val="16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每次刷写都生成一个新的</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，数量太多，影响查找速度；</a:t>
            </a:r>
            <a:endParaRPr lang="en-US" altLang="zh-CN" sz="2800" b="1" dirty="0">
              <a:latin typeface="Arial" panose="020B0604020202020204" pitchFamily="34" charset="0"/>
              <a:ea typeface="宋体" panose="02010600030101010101" pitchFamily="2" charset="-122"/>
            </a:endParaRPr>
          </a:p>
          <a:p>
            <a:pPr marL="457200" indent="-457200" algn="just">
              <a:lnSpc>
                <a:spcPct val="16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调用</a:t>
            </a:r>
            <a:r>
              <a:rPr lang="en-US" altLang="zh-CN" sz="2800" b="1" dirty="0">
                <a:latin typeface="Arial" panose="020B0604020202020204" pitchFamily="34" charset="0"/>
                <a:ea typeface="宋体" panose="02010600030101010101" pitchFamily="2" charset="-122"/>
              </a:rPr>
              <a:t>Store.compact( )</a:t>
            </a:r>
            <a:r>
              <a:rPr lang="zh-CN" altLang="en-US" sz="2800" b="1" dirty="0">
                <a:latin typeface="Arial" panose="020B0604020202020204" pitchFamily="34" charset="0"/>
                <a:ea typeface="宋体" panose="02010600030101010101" pitchFamily="2" charset="-122"/>
              </a:rPr>
              <a:t>把多个合并成一个；</a:t>
            </a:r>
            <a:endParaRPr lang="en-US" altLang="zh-CN" sz="2800" b="1" dirty="0">
              <a:latin typeface="Arial" panose="020B0604020202020204" pitchFamily="34" charset="0"/>
              <a:ea typeface="宋体" panose="02010600030101010101" pitchFamily="2" charset="-122"/>
            </a:endParaRPr>
          </a:p>
          <a:p>
            <a:pPr marL="457200" indent="-457200" algn="just">
              <a:lnSpc>
                <a:spcPct val="16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合并操作比较耗费资源，只有数量达到一个阈值才启动合并。</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91440" tIns="45720" rIns="91440" bIns="45720" anchor="ctr" anchorCtr="0"/>
          <a:p>
            <a:r>
              <a:rPr lang="en-US" altLang="zh-CN" dirty="0"/>
              <a:t>4.5.3	 Store</a:t>
            </a:r>
            <a:r>
              <a:rPr lang="zh-CN" altLang="en-US" dirty="0"/>
              <a:t>的工作原理</a:t>
            </a:r>
            <a:endParaRPr lang="zh-CN" altLang="en-US" dirty="0"/>
          </a:p>
        </p:txBody>
      </p:sp>
      <p:pic>
        <p:nvPicPr>
          <p:cNvPr id="59394" name="Picture 4"/>
          <p:cNvPicPr>
            <a:picLocks noChangeAspect="1"/>
          </p:cNvPicPr>
          <p:nvPr/>
        </p:nvPicPr>
        <p:blipFill>
          <a:blip r:embed="rId1"/>
          <a:stretch>
            <a:fillRect/>
          </a:stretch>
        </p:blipFill>
        <p:spPr>
          <a:xfrm>
            <a:off x="204788" y="3581400"/>
            <a:ext cx="8655050" cy="2336800"/>
          </a:xfrm>
          <a:prstGeom prst="rect">
            <a:avLst/>
          </a:prstGeom>
          <a:noFill/>
          <a:ln w="9525">
            <a:noFill/>
          </a:ln>
        </p:spPr>
      </p:pic>
      <p:sp>
        <p:nvSpPr>
          <p:cNvPr id="59395" name="Rectangle 5"/>
          <p:cNvSpPr/>
          <p:nvPr/>
        </p:nvSpPr>
        <p:spPr>
          <a:xfrm>
            <a:off x="1925638" y="5984875"/>
            <a:ext cx="4918075" cy="460375"/>
          </a:xfrm>
          <a:prstGeom prst="rect">
            <a:avLst/>
          </a:prstGeom>
          <a:noFill/>
          <a:ln w="9525">
            <a:noFill/>
          </a:ln>
        </p:spPr>
        <p:txBody>
          <a:bodyPr wrap="none" anchor="ctr" anchorCtr="0">
            <a:spAutoFit/>
          </a:bodyPr>
          <a:p>
            <a:pPr algn="ctr" eaLnBrk="0" hangingPunct="0"/>
            <a:r>
              <a:rPr lang="zh-CN" altLang="en-US"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4-11 StoreFile</a:t>
            </a:r>
            <a:r>
              <a:rPr lang="zh-CN" altLang="en-US" sz="2400" b="1" dirty="0">
                <a:latin typeface="Arial" panose="020B0604020202020204" pitchFamily="34" charset="0"/>
                <a:ea typeface="宋体" panose="02010600030101010101" pitchFamily="2" charset="-122"/>
              </a:rPr>
              <a:t>的合并和分裂过程 </a:t>
            </a:r>
            <a:endParaRPr lang="zh-CN" altLang="en-US" sz="2400" b="1" dirty="0">
              <a:latin typeface="Arial" panose="020B0604020202020204" pitchFamily="34" charset="0"/>
              <a:ea typeface="宋体" panose="02010600030101010101" pitchFamily="2" charset="-122"/>
            </a:endParaRPr>
          </a:p>
        </p:txBody>
      </p:sp>
      <p:sp>
        <p:nvSpPr>
          <p:cNvPr id="59396" name="TextBox 4"/>
          <p:cNvSpPr txBox="1"/>
          <p:nvPr/>
        </p:nvSpPr>
        <p:spPr>
          <a:xfrm>
            <a:off x="298450" y="1222375"/>
            <a:ext cx="8562975" cy="2158365"/>
          </a:xfrm>
          <a:prstGeom prst="rect">
            <a:avLst/>
          </a:prstGeom>
          <a:noFill/>
          <a:ln w="9525">
            <a:noFill/>
          </a:ln>
        </p:spPr>
        <p:txBody>
          <a:bodyPr wrap="square" anchor="t" anchorCtr="0">
            <a:spAutoFit/>
          </a:bodyPr>
          <a:p>
            <a:pPr marL="457200" indent="-457200" algn="just">
              <a:lnSpc>
                <a:spcPct val="12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Store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是</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Region</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服务器的核心；</a:t>
            </a:r>
            <a:endParaRPr lang="en-US" altLang="zh-CN" sz="28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多个</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合并成一个；</a:t>
            </a:r>
            <a:endParaRPr lang="en-US" altLang="zh-CN" sz="28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单个</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过大时，又触发分裂操作，</a:t>
            </a: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个父</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被分裂成两个子</a:t>
            </a:r>
            <a:r>
              <a:rPr lang="en-US" altLang="zh-CN" sz="2800" b="1" dirty="0">
                <a:latin typeface="Arial" panose="020B0604020202020204" pitchFamily="34" charset="0"/>
                <a:ea typeface="宋体" panose="02010600030101010101" pitchFamily="2" charset="-122"/>
              </a:rPr>
              <a:t>StoreFile</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p:txBody>
          <a:bodyPr vert="horz" wrap="square" lIns="91440" tIns="45720" rIns="91440" bIns="45720" anchor="ctr" anchorCtr="0"/>
          <a:p>
            <a:r>
              <a:rPr lang="en-US" altLang="zh-CN" dirty="0"/>
              <a:t>4.5.4	 HLog</a:t>
            </a:r>
            <a:r>
              <a:rPr lang="zh-CN" altLang="en-US" dirty="0"/>
              <a:t>的工作原理</a:t>
            </a:r>
            <a:endParaRPr lang="zh-CN" altLang="en-US" dirty="0"/>
          </a:p>
        </p:txBody>
      </p:sp>
      <p:sp>
        <p:nvSpPr>
          <p:cNvPr id="60418" name="Rectangle 3"/>
          <p:cNvSpPr>
            <a:spLocks noGrp="1"/>
          </p:cNvSpPr>
          <p:nvPr>
            <p:ph idx="1"/>
          </p:nvPr>
        </p:nvSpPr>
        <p:spPr>
          <a:xfrm>
            <a:off x="263525" y="1296988"/>
            <a:ext cx="8629650" cy="5067300"/>
          </a:xfrm>
        </p:spPr>
        <p:txBody>
          <a:bodyPr vert="horz" wrap="square" lIns="91440" tIns="45720" rIns="91440" bIns="45720" anchor="t" anchorCtr="0"/>
          <a:p>
            <a:pPr marL="0" indent="0" algn="just">
              <a:lnSpc>
                <a:spcPct val="140000"/>
              </a:lnSpc>
              <a:buFont typeface="Wingdings" panose="05000000000000000000" charset="0"/>
              <a:buNone/>
            </a:pPr>
            <a:r>
              <a:rPr lang="en-US" altLang="zh-CN" sz="2800" b="1" dirty="0"/>
              <a:t>        </a:t>
            </a:r>
            <a:r>
              <a:rPr lang="zh-CN" altLang="en-US" sz="2800" b="1" dirty="0"/>
              <a:t>分布式环境必须要考虑系统出错。</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HBase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采用</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HLog</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保证系统恢复：</a:t>
            </a:r>
            <a:endParaRPr lang="en-US" altLang="zh-CN" sz="2800" b="1" dirty="0"/>
          </a:p>
          <a:p>
            <a:pPr algn="just">
              <a:lnSpc>
                <a:spcPct val="140000"/>
              </a:lnSpc>
              <a:buFont typeface="Wingdings" panose="05000000000000000000" charset="0"/>
              <a:buChar char="l"/>
            </a:pPr>
            <a:r>
              <a:rPr lang="en-US" altLang="zh-CN" sz="2800" b="1" dirty="0"/>
              <a:t>HBase</a:t>
            </a:r>
            <a:r>
              <a:rPr lang="zh-CN" altLang="en-US" sz="2800" b="1" dirty="0"/>
              <a:t>系统为每个</a:t>
            </a:r>
            <a:r>
              <a:rPr lang="en-US" altLang="zh-CN" sz="2800" b="1" dirty="0"/>
              <a:t>Region</a:t>
            </a:r>
            <a:r>
              <a:rPr lang="zh-CN" altLang="en-US" sz="2800" b="1" dirty="0"/>
              <a:t>服务器配置一个</a:t>
            </a:r>
            <a:r>
              <a:rPr lang="en-US" altLang="zh-CN" sz="2800" b="1" dirty="0"/>
              <a:t>HLog</a:t>
            </a:r>
            <a:r>
              <a:rPr lang="zh-CN" altLang="en-US" sz="2800" b="1" dirty="0"/>
              <a:t>文件，它是一种</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预写式日志（</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Write Ahead Log</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800" b="1" dirty="0"/>
              <a:t>；</a:t>
            </a:r>
            <a:endParaRPr lang="en-US" altLang="zh-CN" sz="2800" b="1" dirty="0"/>
          </a:p>
          <a:p>
            <a:pPr algn="just">
              <a:lnSpc>
                <a:spcPct val="140000"/>
              </a:lnSpc>
              <a:buFont typeface="Wingdings" panose="05000000000000000000" charset="0"/>
              <a:buChar char="l"/>
            </a:pPr>
            <a:r>
              <a:rPr lang="zh-CN" altLang="en-US" sz="2800" b="1" dirty="0"/>
              <a:t>用户更新数据必须</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首先写入日志后，才能写入</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MemStore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缓存</a:t>
            </a:r>
            <a:r>
              <a:rPr lang="zh-CN" altLang="en-US" sz="2800" b="1" dirty="0"/>
              <a:t>，并且，直到</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MemStore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缓存内容对应的日志已经写入磁盘，该缓存内容才能被刷写到磁盘</a:t>
            </a:r>
            <a:r>
              <a:rPr lang="zh-CN" altLang="en-US" sz="2800" b="1" dirty="0"/>
              <a:t>。</a:t>
            </a:r>
            <a:endParaRPr lang="zh-CN" altLang="en-US" sz="2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2"/>
          <p:cNvSpPr>
            <a:spLocks noGrp="1"/>
          </p:cNvSpPr>
          <p:nvPr>
            <p:ph type="title" idx="10"/>
          </p:nvPr>
        </p:nvSpPr>
        <p:spPr/>
        <p:txBody>
          <a:bodyPr vert="horz" wrap="square" lIns="91440" tIns="45720" rIns="91440" bIns="45720" anchor="ctr" anchorCtr="0"/>
          <a:p>
            <a:r>
              <a:rPr lang="en-US" altLang="zh-CN" dirty="0"/>
              <a:t>4.5.4	 HLog</a:t>
            </a:r>
            <a:r>
              <a:rPr lang="zh-CN" altLang="en-US" dirty="0"/>
              <a:t>的工作原理</a:t>
            </a:r>
            <a:endParaRPr lang="zh-CN" altLang="en-US" dirty="0"/>
          </a:p>
        </p:txBody>
      </p:sp>
      <p:sp>
        <p:nvSpPr>
          <p:cNvPr id="61442" name="Rectangle 3"/>
          <p:cNvSpPr txBox="1"/>
          <p:nvPr/>
        </p:nvSpPr>
        <p:spPr>
          <a:xfrm>
            <a:off x="301625" y="1146175"/>
            <a:ext cx="8566150" cy="5273675"/>
          </a:xfrm>
          <a:prstGeom prst="rect">
            <a:avLst/>
          </a:prstGeom>
          <a:noFill/>
          <a:ln w="9525">
            <a:noFill/>
          </a:ln>
        </p:spPr>
        <p:txBody>
          <a:bodyPr anchor="t" anchorCtr="0"/>
          <a:p>
            <a:pPr marL="457200" indent="-457200" algn="just" eaLnBrk="0" hangingPunct="0">
              <a:lnSpc>
                <a:spcPct val="130000"/>
              </a:lnSpc>
              <a:spcBef>
                <a:spcPct val="20000"/>
              </a:spcBef>
              <a:buClrTx/>
              <a:buFont typeface="Wingdings" panose="05000000000000000000" charset="0"/>
              <a:buChar char="l"/>
            </a:pPr>
            <a:r>
              <a:rPr lang="en-US" altLang="zh-CN" sz="2800" b="1" dirty="0">
                <a:latin typeface="Arial" panose="020B0604020202020204" pitchFamily="34" charset="0"/>
                <a:ea typeface="宋体" panose="02010600030101010101" pitchFamily="2" charset="-122"/>
              </a:rPr>
              <a:t>Zookeeper</a:t>
            </a:r>
            <a:r>
              <a:rPr lang="zh-CN" altLang="en-US" sz="2800" b="1" dirty="0">
                <a:latin typeface="Arial" panose="020B0604020202020204" pitchFamily="34" charset="0"/>
                <a:ea typeface="宋体" panose="02010600030101010101" pitchFamily="2" charset="-122"/>
              </a:rPr>
              <a:t>会实时监测每个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服务器状态，当某个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服务器发生故障时，</a:t>
            </a:r>
            <a:r>
              <a:rPr lang="en-US" altLang="zh-CN" sz="2800" b="1" dirty="0">
                <a:latin typeface="Arial" panose="020B0604020202020204" pitchFamily="34" charset="0"/>
                <a:ea typeface="宋体" panose="02010600030101010101" pitchFamily="2" charset="-122"/>
              </a:rPr>
              <a:t>Zookeeper</a:t>
            </a:r>
            <a:r>
              <a:rPr lang="zh-CN" altLang="en-US" sz="2800" b="1" dirty="0">
                <a:latin typeface="Arial" panose="020B0604020202020204" pitchFamily="34" charset="0"/>
                <a:ea typeface="宋体" panose="02010600030101010101" pitchFamily="2" charset="-122"/>
              </a:rPr>
              <a:t>会通知</a:t>
            </a:r>
            <a:r>
              <a:rPr lang="en-US" altLang="zh-CN" sz="2800" b="1" dirty="0">
                <a:latin typeface="Arial" panose="020B0604020202020204" pitchFamily="34" charset="0"/>
                <a:ea typeface="宋体" panose="02010600030101010101" pitchFamily="2" charset="-122"/>
              </a:rPr>
              <a:t>Master </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eaLnBrk="0" hangingPunct="0">
              <a:lnSpc>
                <a:spcPct val="130000"/>
              </a:lnSpc>
              <a:spcBef>
                <a:spcPct val="20000"/>
              </a:spcBef>
              <a:buClrTx/>
              <a:buFont typeface="Wingdings" panose="05000000000000000000" charset="0"/>
              <a:buChar char="l"/>
            </a:pPr>
            <a:r>
              <a:rPr lang="en-US" altLang="zh-CN" sz="2800" b="1" dirty="0">
                <a:latin typeface="Arial" panose="020B0604020202020204" pitchFamily="34" charset="0"/>
                <a:ea typeface="宋体" panose="02010600030101010101" pitchFamily="2" charset="-122"/>
              </a:rPr>
              <a:t>Master</a:t>
            </a:r>
            <a:r>
              <a:rPr lang="zh-CN" altLang="en-US" sz="2800" b="1" dirty="0">
                <a:latin typeface="Arial" panose="020B0604020202020204" pitchFamily="34" charset="0"/>
                <a:ea typeface="宋体" panose="02010600030101010101" pitchFamily="2" charset="-122"/>
              </a:rPr>
              <a:t>首先会处理该故障</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服务器上面遗留的</a:t>
            </a:r>
            <a:r>
              <a:rPr lang="en-US" altLang="zh-CN" sz="2800" b="1" dirty="0" err="1">
                <a:latin typeface="Arial" panose="020B0604020202020204" pitchFamily="34" charset="0"/>
                <a:ea typeface="宋体" panose="02010600030101010101" pitchFamily="2" charset="-122"/>
              </a:rPr>
              <a:t>HLog</a:t>
            </a:r>
            <a:r>
              <a:rPr lang="zh-CN" altLang="en-US" sz="2800" b="1" dirty="0">
                <a:latin typeface="Arial" panose="020B0604020202020204" pitchFamily="34" charset="0"/>
                <a:ea typeface="宋体" panose="02010600030101010101" pitchFamily="2" charset="-122"/>
              </a:rPr>
              <a:t>文件，这个遗留的</a:t>
            </a:r>
            <a:r>
              <a:rPr lang="en-US" altLang="zh-CN" sz="2800" b="1" dirty="0" err="1">
                <a:latin typeface="Arial" panose="020B0604020202020204" pitchFamily="34" charset="0"/>
                <a:ea typeface="宋体" panose="02010600030101010101" pitchFamily="2" charset="-122"/>
              </a:rPr>
              <a:t>HLog</a:t>
            </a:r>
            <a:r>
              <a:rPr lang="zh-CN" altLang="en-US" sz="2800" b="1" dirty="0">
                <a:latin typeface="Arial" panose="020B0604020202020204" pitchFamily="34" charset="0"/>
                <a:ea typeface="宋体" panose="02010600030101010101" pitchFamily="2" charset="-122"/>
              </a:rPr>
              <a:t>文件中包含了来自多个</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对象的日志记录；</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30000"/>
              </a:lnSpc>
              <a:spcBef>
                <a:spcPct val="20000"/>
              </a:spcBef>
              <a:buClrTx/>
              <a:buFont typeface="Wingdings" panose="05000000000000000000" charset="0"/>
              <a:buChar char="l"/>
            </a:pPr>
            <a:r>
              <a:rPr lang="zh-CN" altLang="en-US" sz="2800" b="1" dirty="0">
                <a:latin typeface="Arial" panose="020B0604020202020204" pitchFamily="34" charset="0"/>
                <a:ea typeface="宋体" panose="02010600030101010101" pitchFamily="2" charset="-122"/>
              </a:rPr>
              <a:t>系统会根据每条日志记录所属的</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对象对</a:t>
            </a:r>
            <a:r>
              <a:rPr lang="en-US" altLang="zh-CN" sz="2800" b="1" dirty="0" err="1">
                <a:latin typeface="Arial" panose="020B0604020202020204" pitchFamily="34" charset="0"/>
                <a:ea typeface="宋体" panose="02010600030101010101" pitchFamily="2" charset="-122"/>
              </a:rPr>
              <a:t>HLog</a:t>
            </a:r>
            <a:r>
              <a:rPr lang="zh-CN" altLang="en-US" sz="2800" b="1" dirty="0">
                <a:latin typeface="Arial" panose="020B0604020202020204" pitchFamily="34" charset="0"/>
                <a:ea typeface="宋体" panose="02010600030101010101" pitchFamily="2" charset="-122"/>
              </a:rPr>
              <a:t>数据进行拆分，分别放到相应</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对象的目录下，然后，再将失效的</a:t>
            </a:r>
            <a:r>
              <a:rPr lang="en-US" altLang="en-US"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Region </a:t>
            </a:r>
            <a:r>
              <a:rPr lang="zh-CN" altLang="en-US" sz="2800" b="1" dirty="0">
                <a:latin typeface="Arial" panose="020B0604020202020204" pitchFamily="34" charset="0"/>
                <a:ea typeface="宋体" panose="02010600030101010101" pitchFamily="2" charset="-122"/>
              </a:rPr>
              <a:t>重新分配到可</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2"/>
          <p:cNvSpPr>
            <a:spLocks noGrp="1"/>
          </p:cNvSpPr>
          <p:nvPr>
            <p:ph type="title" idx="10"/>
          </p:nvPr>
        </p:nvSpPr>
        <p:spPr/>
        <p:txBody>
          <a:bodyPr vert="horz" wrap="square" lIns="91440" tIns="45720" rIns="91440" bIns="45720" anchor="ctr" anchorCtr="0"/>
          <a:p>
            <a:r>
              <a:rPr lang="en-US" altLang="zh-CN" dirty="0"/>
              <a:t>4.5.4	 HLog</a:t>
            </a:r>
            <a:r>
              <a:rPr lang="zh-CN" altLang="en-US" dirty="0"/>
              <a:t>的工作原理</a:t>
            </a:r>
            <a:endParaRPr lang="zh-CN" altLang="en-US" dirty="0"/>
          </a:p>
        </p:txBody>
      </p:sp>
      <p:sp>
        <p:nvSpPr>
          <p:cNvPr id="49154" name="Rectangle 3"/>
          <p:cNvSpPr txBox="1"/>
          <p:nvPr/>
        </p:nvSpPr>
        <p:spPr>
          <a:xfrm>
            <a:off x="301625" y="1146175"/>
            <a:ext cx="8566150" cy="5273675"/>
          </a:xfrm>
          <a:prstGeom prst="rect">
            <a:avLst/>
          </a:prstGeom>
          <a:noFill/>
          <a:ln w="9525">
            <a:noFill/>
          </a:ln>
        </p:spPr>
        <p:txBody>
          <a:bodyPr anchor="t"/>
          <a:p>
            <a:pPr algn="just" eaLnBrk="0" hangingPunct="0">
              <a:lnSpc>
                <a:spcPct val="130000"/>
              </a:lnSpc>
              <a:spcBef>
                <a:spcPct val="20000"/>
              </a:spcBef>
              <a:buClrTx/>
              <a:buSzTx/>
            </a:pPr>
            <a:r>
              <a:rPr lang="zh-CN" altLang="en-US" sz="2800" b="1" noProof="1" dirty="0">
                <a:latin typeface="Arial" panose="020B0604020202020204" pitchFamily="34" charset="0"/>
                <a:ea typeface="宋体" panose="02010600030101010101" pitchFamily="2" charset="-122"/>
                <a:cs typeface="+mn-cs"/>
              </a:rPr>
              <a:t>　用的</a:t>
            </a:r>
            <a:r>
              <a:rPr lang="en-US" altLang="zh-CN" sz="2800" b="1" noProof="1" dirty="0">
                <a:latin typeface="Arial" panose="020B0604020202020204" pitchFamily="34" charset="0"/>
                <a:ea typeface="宋体" panose="02010600030101010101" pitchFamily="2" charset="-122"/>
                <a:cs typeface="+mn-cs"/>
              </a:rPr>
              <a:t>Region</a:t>
            </a:r>
            <a:r>
              <a:rPr lang="zh-CN" altLang="en-US" sz="2800" b="1" noProof="1" dirty="0">
                <a:latin typeface="Arial" panose="020B0604020202020204" pitchFamily="34" charset="0"/>
                <a:ea typeface="宋体" panose="02010600030101010101" pitchFamily="2" charset="-122"/>
                <a:cs typeface="+mn-cs"/>
              </a:rPr>
              <a:t>服务器中，并把与该</a:t>
            </a:r>
            <a:r>
              <a:rPr lang="en-US" altLang="zh-CN" sz="2800" b="1" noProof="1" dirty="0">
                <a:latin typeface="Arial" panose="020B0604020202020204" pitchFamily="34" charset="0"/>
                <a:ea typeface="宋体" panose="02010600030101010101" pitchFamily="2" charset="-122"/>
                <a:cs typeface="+mn-cs"/>
              </a:rPr>
              <a:t>Region</a:t>
            </a:r>
            <a:r>
              <a:rPr lang="zh-CN" altLang="en-US" sz="2800" b="1" noProof="1" dirty="0">
                <a:latin typeface="Arial" panose="020B0604020202020204" pitchFamily="34" charset="0"/>
                <a:ea typeface="宋体" panose="02010600030101010101" pitchFamily="2" charset="-122"/>
                <a:cs typeface="+mn-cs"/>
              </a:rPr>
              <a:t>对象相关　　　　　　　　　</a:t>
            </a:r>
            <a:endParaRPr lang="zh-CN" altLang="en-US" sz="2800" b="1" noProof="1" dirty="0">
              <a:latin typeface="Arial" panose="020B0604020202020204" pitchFamily="34" charset="0"/>
              <a:ea typeface="宋体" panose="02010600030101010101" pitchFamily="2" charset="-122"/>
            </a:endParaRPr>
          </a:p>
          <a:p>
            <a:pPr algn="just" eaLnBrk="0" hangingPunct="0">
              <a:lnSpc>
                <a:spcPct val="130000"/>
              </a:lnSpc>
              <a:spcBef>
                <a:spcPct val="20000"/>
              </a:spcBef>
              <a:buClrTx/>
              <a:buSzTx/>
            </a:pPr>
            <a:r>
              <a:rPr lang="zh-CN" altLang="en-US" sz="2800" b="1" noProof="1" dirty="0">
                <a:latin typeface="Arial" panose="020B0604020202020204" pitchFamily="34" charset="0"/>
                <a:ea typeface="宋体" panose="02010600030101010101" pitchFamily="2" charset="-122"/>
                <a:cs typeface="+mn-cs"/>
              </a:rPr>
              <a:t>　的</a:t>
            </a:r>
            <a:r>
              <a:rPr lang="en-US" altLang="zh-CN" sz="2800" b="1" noProof="1" dirty="0" err="1">
                <a:latin typeface="Arial" panose="020B0604020202020204" pitchFamily="34" charset="0"/>
                <a:ea typeface="宋体" panose="02010600030101010101" pitchFamily="2" charset="-122"/>
                <a:cs typeface="+mn-cs"/>
              </a:rPr>
              <a:t>HLog</a:t>
            </a:r>
            <a:r>
              <a:rPr lang="zh-CN" altLang="en-US" sz="2800" b="1" noProof="1" dirty="0">
                <a:latin typeface="Arial" panose="020B0604020202020204" pitchFamily="34" charset="0"/>
                <a:ea typeface="宋体" panose="02010600030101010101" pitchFamily="2" charset="-122"/>
                <a:cs typeface="+mn-cs"/>
              </a:rPr>
              <a:t>日志记录也发送给相应的</a:t>
            </a:r>
            <a:r>
              <a:rPr lang="en-US" altLang="zh-CN" sz="2800" b="1" noProof="1" dirty="0">
                <a:latin typeface="Arial" panose="020B0604020202020204" pitchFamily="34" charset="0"/>
                <a:ea typeface="宋体" panose="02010600030101010101" pitchFamily="2" charset="-122"/>
                <a:cs typeface="+mn-cs"/>
              </a:rPr>
              <a:t>Region</a:t>
            </a:r>
            <a:r>
              <a:rPr lang="zh-CN" altLang="en-US" sz="2800" b="1" noProof="1" dirty="0">
                <a:latin typeface="Arial" panose="020B0604020202020204" pitchFamily="34" charset="0"/>
                <a:ea typeface="宋体" panose="02010600030101010101" pitchFamily="2" charset="-122"/>
                <a:cs typeface="+mn-cs"/>
              </a:rPr>
              <a:t>服务器；</a:t>
            </a:r>
            <a:endParaRPr lang="zh-CN" altLang="en-US" sz="2800" b="1" noProof="1" dirty="0">
              <a:latin typeface="Arial" panose="020B0604020202020204" pitchFamily="34" charset="0"/>
              <a:ea typeface="宋体" panose="02010600030101010101" pitchFamily="2" charset="-122"/>
            </a:endParaRPr>
          </a:p>
          <a:p>
            <a:pPr marL="457200" indent="-457200" algn="just" eaLnBrk="0" hangingPunct="0">
              <a:lnSpc>
                <a:spcPct val="130000"/>
              </a:lnSpc>
              <a:spcBef>
                <a:spcPct val="20000"/>
              </a:spcBef>
              <a:buClrTx/>
              <a:buSzTx/>
              <a:buFont typeface="Wingdings" panose="05000000000000000000" charset="0"/>
              <a:buChar char="l"/>
            </a:pPr>
            <a:r>
              <a:rPr lang="en-US" altLang="zh-CN" sz="2800" b="1" noProof="1" dirty="0">
                <a:latin typeface="Arial" panose="020B0604020202020204" pitchFamily="34" charset="0"/>
                <a:ea typeface="宋体" panose="02010600030101010101" pitchFamily="2" charset="-122"/>
                <a:cs typeface="+mn-cs"/>
              </a:rPr>
              <a:t>Region</a:t>
            </a:r>
            <a:r>
              <a:rPr lang="zh-CN" altLang="en-US" sz="2800" b="1" noProof="1" dirty="0">
                <a:latin typeface="Arial" panose="020B0604020202020204" pitchFamily="34" charset="0"/>
                <a:ea typeface="宋体" panose="02010600030101010101" pitchFamily="2" charset="-122"/>
                <a:cs typeface="+mn-cs"/>
              </a:rPr>
              <a:t>服务器领取到分配给自己的</a:t>
            </a:r>
            <a:r>
              <a:rPr lang="en-US" altLang="zh-CN" sz="2800" b="1" noProof="1" dirty="0">
                <a:latin typeface="Arial" panose="020B0604020202020204" pitchFamily="34" charset="0"/>
                <a:ea typeface="宋体" panose="02010600030101010101" pitchFamily="2" charset="-122"/>
                <a:cs typeface="+mn-cs"/>
              </a:rPr>
              <a:t>Region</a:t>
            </a:r>
            <a:r>
              <a:rPr lang="zh-CN" altLang="en-US" sz="2800" b="1" noProof="1" dirty="0">
                <a:latin typeface="Arial" panose="020B0604020202020204" pitchFamily="34" charset="0"/>
                <a:ea typeface="宋体" panose="02010600030101010101" pitchFamily="2" charset="-122"/>
                <a:cs typeface="+mn-cs"/>
              </a:rPr>
              <a:t>对象以及与之相关的</a:t>
            </a:r>
            <a:r>
              <a:rPr lang="en-US" altLang="zh-CN" sz="2800" b="1" noProof="1" dirty="0" err="1">
                <a:latin typeface="Arial" panose="020B0604020202020204" pitchFamily="34" charset="0"/>
                <a:ea typeface="宋体" panose="02010600030101010101" pitchFamily="2" charset="-122"/>
                <a:cs typeface="+mn-cs"/>
              </a:rPr>
              <a:t>HLog</a:t>
            </a:r>
            <a:r>
              <a:rPr lang="zh-CN" altLang="en-US" sz="2800" b="1" noProof="1" dirty="0">
                <a:latin typeface="Arial" panose="020B0604020202020204" pitchFamily="34" charset="0"/>
                <a:ea typeface="宋体" panose="02010600030101010101" pitchFamily="2" charset="-122"/>
                <a:cs typeface="+mn-cs"/>
              </a:rPr>
              <a:t>日志记录以后，会重新做一遍日志记录中的各种操作，把日志记录中的数据写入到</a:t>
            </a:r>
            <a:r>
              <a:rPr lang="en-US" altLang="zh-CN" sz="2800" b="1" noProof="1" dirty="0" err="1">
                <a:latin typeface="Arial" panose="020B0604020202020204" pitchFamily="34" charset="0"/>
                <a:ea typeface="宋体" panose="02010600030101010101" pitchFamily="2" charset="-122"/>
                <a:cs typeface="+mn-cs"/>
              </a:rPr>
              <a:t>MemStore</a:t>
            </a:r>
            <a:r>
              <a:rPr lang="zh-CN" altLang="en-US" sz="2800" b="1" noProof="1" dirty="0">
                <a:latin typeface="Arial" panose="020B0604020202020204" pitchFamily="34" charset="0"/>
                <a:ea typeface="宋体" panose="02010600030101010101" pitchFamily="2" charset="-122"/>
                <a:cs typeface="+mn-cs"/>
              </a:rPr>
              <a:t>缓存中，然后，刷新到磁盘的</a:t>
            </a:r>
            <a:r>
              <a:rPr lang="en-US" altLang="zh-CN" sz="2800" b="1" noProof="1" dirty="0" err="1">
                <a:latin typeface="Arial" panose="020B0604020202020204" pitchFamily="34" charset="0"/>
                <a:ea typeface="宋体" panose="02010600030101010101" pitchFamily="2" charset="-122"/>
                <a:cs typeface="+mn-cs"/>
              </a:rPr>
              <a:t>StoreFile</a:t>
            </a:r>
            <a:r>
              <a:rPr lang="zh-CN" altLang="en-US" sz="2800" b="1" noProof="1" dirty="0">
                <a:latin typeface="Arial" panose="020B0604020202020204" pitchFamily="34" charset="0"/>
                <a:ea typeface="宋体" panose="02010600030101010101" pitchFamily="2" charset="-122"/>
                <a:cs typeface="+mn-cs"/>
              </a:rPr>
              <a:t>文件中，完成数据恢复；</a:t>
            </a:r>
            <a:endParaRPr lang="zh-CN" altLang="en-US" sz="2800" b="1" noProof="1" dirty="0">
              <a:latin typeface="Arial" panose="020B0604020202020204" pitchFamily="34" charset="0"/>
              <a:ea typeface="宋体" panose="02010600030101010101" pitchFamily="2" charset="-122"/>
            </a:endParaRPr>
          </a:p>
          <a:p>
            <a:pPr marL="457200" indent="-457200" algn="just" eaLnBrk="0" hangingPunct="0">
              <a:lnSpc>
                <a:spcPct val="130000"/>
              </a:lnSpc>
              <a:spcBef>
                <a:spcPct val="20000"/>
              </a:spcBef>
              <a:buClrTx/>
              <a:buSzTx/>
              <a:buFont typeface="Wingdings" panose="05000000000000000000" charset="0"/>
              <a:buChar char="l"/>
            </a:pPr>
            <a:r>
              <a:rPr lang="zh-CN" altLang="en-US" sz="2800" b="1" noProof="1" dirty="0">
                <a:solidFill>
                  <a:srgbClr val="FF0000"/>
                </a:solidFill>
                <a:latin typeface="微软雅黑" panose="020B0503020204020204" charset="-122"/>
                <a:ea typeface="微软雅黑" panose="020B0503020204020204" charset="-122"/>
                <a:cs typeface="+mn-cs"/>
              </a:rPr>
              <a:t>共用日志优点：提高对表的写操作性能；缺点：恢复时需要分拆日志。</a:t>
            </a:r>
            <a:endParaRPr lang="zh-CN" altLang="en-US" sz="2800" b="1" noProof="1" dirty="0">
              <a:solidFill>
                <a:srgbClr val="FF0000"/>
              </a:solidFill>
              <a:latin typeface="微软雅黑" panose="020B0503020204020204" charset="-122"/>
              <a:ea typeface="微软雅黑" panose="020B0503020204020204"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2"/>
          <p:cNvSpPr>
            <a:spLocks noGrp="1"/>
          </p:cNvSpPr>
          <p:nvPr>
            <p:ph type="title" idx="10"/>
          </p:nvPr>
        </p:nvSpPr>
        <p:spPr/>
        <p:txBody>
          <a:bodyPr vert="horz" wrap="square" lIns="91440" tIns="45720" rIns="91440" bIns="45720" anchor="ctr" anchorCtr="0"/>
          <a:p>
            <a:r>
              <a:rPr lang="en-US" altLang="zh-CN" dirty="0"/>
              <a:t>4.6 HBase</a:t>
            </a:r>
            <a:r>
              <a:rPr lang="zh-CN" altLang="en-US" dirty="0"/>
              <a:t>应用方案</a:t>
            </a:r>
            <a:endParaRPr lang="zh-CN" altLang="en-US" dirty="0"/>
          </a:p>
        </p:txBody>
      </p:sp>
      <p:sp>
        <p:nvSpPr>
          <p:cNvPr id="63490" name="TextBox 4"/>
          <p:cNvSpPr txBox="1"/>
          <p:nvPr/>
        </p:nvSpPr>
        <p:spPr>
          <a:xfrm>
            <a:off x="444500" y="1447800"/>
            <a:ext cx="8196263" cy="4054475"/>
          </a:xfrm>
          <a:prstGeom prst="rect">
            <a:avLst/>
          </a:prstGeom>
          <a:noFill/>
          <a:ln w="9525">
            <a:noFill/>
          </a:ln>
        </p:spPr>
        <p:txBody>
          <a:bodyPr wrap="square" anchor="t" anchorCtr="0">
            <a:spAutoFit/>
          </a:bodyPr>
          <a:p>
            <a:pPr algn="just">
              <a:lnSpc>
                <a:spcPct val="230000"/>
              </a:lnSpc>
            </a:pPr>
            <a:r>
              <a:rPr lang="en-US" altLang="zh-CN" sz="2800" b="1" dirty="0">
                <a:latin typeface="Arial" panose="020B0604020202020204" pitchFamily="34" charset="0"/>
                <a:ea typeface="宋体" panose="02010600030101010101" pitchFamily="2" charset="-122"/>
              </a:rPr>
              <a:t>4.6.1 HBase</a:t>
            </a:r>
            <a:r>
              <a:rPr lang="zh-CN" altLang="en-US" sz="2800" b="1" dirty="0">
                <a:latin typeface="Arial" panose="020B0604020202020204" pitchFamily="34" charset="0"/>
                <a:ea typeface="宋体" panose="02010600030101010101" pitchFamily="2" charset="-122"/>
              </a:rPr>
              <a:t>实际应用中的性能优化方法</a:t>
            </a:r>
            <a:endParaRPr lang="en-US" altLang="zh-CN" sz="2800" b="1" dirty="0">
              <a:latin typeface="Arial" panose="020B0604020202020204" pitchFamily="34" charset="0"/>
              <a:ea typeface="宋体" panose="02010600030101010101" pitchFamily="2" charset="-122"/>
            </a:endParaRPr>
          </a:p>
          <a:p>
            <a:pPr algn="just">
              <a:lnSpc>
                <a:spcPct val="230000"/>
              </a:lnSpc>
            </a:pPr>
            <a:r>
              <a:rPr lang="en-US" altLang="zh-CN" sz="2800" b="1" dirty="0">
                <a:latin typeface="Arial" panose="020B0604020202020204" pitchFamily="34" charset="0"/>
                <a:ea typeface="宋体" panose="02010600030101010101" pitchFamily="2" charset="-122"/>
              </a:rPr>
              <a:t>4.6.2 HBase</a:t>
            </a:r>
            <a:r>
              <a:rPr lang="zh-CN" altLang="en-US" sz="2800" b="1" dirty="0">
                <a:latin typeface="Arial" panose="020B0604020202020204" pitchFamily="34" charset="0"/>
                <a:ea typeface="宋体" panose="02010600030101010101" pitchFamily="2" charset="-122"/>
              </a:rPr>
              <a:t>性能监视</a:t>
            </a:r>
            <a:endParaRPr lang="en-US" altLang="zh-CN" sz="2800" b="1" dirty="0">
              <a:latin typeface="Arial" panose="020B0604020202020204" pitchFamily="34" charset="0"/>
              <a:ea typeface="宋体" panose="02010600030101010101" pitchFamily="2" charset="-122"/>
            </a:endParaRPr>
          </a:p>
          <a:p>
            <a:pPr algn="just">
              <a:lnSpc>
                <a:spcPct val="230000"/>
              </a:lnSpc>
            </a:pPr>
            <a:r>
              <a:rPr lang="en-US" altLang="zh-CN" sz="2800" b="1" dirty="0">
                <a:latin typeface="Arial" panose="020B0604020202020204" pitchFamily="34" charset="0"/>
                <a:ea typeface="宋体" panose="02010600030101010101" pitchFamily="2" charset="-122"/>
              </a:rPr>
              <a:t>4.6.3 </a:t>
            </a:r>
            <a:r>
              <a:rPr lang="zh-CN" altLang="en-US" sz="2800" b="1" dirty="0">
                <a:latin typeface="Arial" panose="020B0604020202020204" pitchFamily="34" charset="0"/>
                <a:ea typeface="宋体" panose="02010600030101010101" pitchFamily="2" charset="-122"/>
              </a:rPr>
              <a:t>在</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之上构建</a:t>
            </a:r>
            <a:r>
              <a:rPr lang="en-US" altLang="zh-CN" sz="2800" b="1" dirty="0">
                <a:latin typeface="Arial" panose="020B0604020202020204" pitchFamily="34" charset="0"/>
                <a:ea typeface="宋体" panose="02010600030101010101" pitchFamily="2" charset="-122"/>
              </a:rPr>
              <a:t>SQL</a:t>
            </a:r>
            <a:r>
              <a:rPr lang="zh-CN" altLang="en-US" sz="2800" b="1" dirty="0">
                <a:latin typeface="Arial" panose="020B0604020202020204" pitchFamily="34" charset="0"/>
                <a:ea typeface="宋体" panose="02010600030101010101" pitchFamily="2" charset="-122"/>
              </a:rPr>
              <a:t>引擎</a:t>
            </a:r>
            <a:endParaRPr lang="en-US" altLang="zh-CN" sz="2800" b="1" dirty="0">
              <a:latin typeface="Arial" panose="020B0604020202020204" pitchFamily="34" charset="0"/>
              <a:ea typeface="宋体" panose="02010600030101010101" pitchFamily="2" charset="-122"/>
            </a:endParaRPr>
          </a:p>
          <a:p>
            <a:pPr algn="just">
              <a:lnSpc>
                <a:spcPct val="230000"/>
              </a:lnSpc>
            </a:pPr>
            <a:r>
              <a:rPr lang="en-US" altLang="zh-CN" sz="2800" b="1" dirty="0">
                <a:latin typeface="Arial" panose="020B0604020202020204" pitchFamily="34" charset="0"/>
                <a:ea typeface="宋体" panose="02010600030101010101" pitchFamily="2" charset="-122"/>
              </a:rPr>
              <a:t>4.6.4 </a:t>
            </a:r>
            <a:r>
              <a:rPr lang="zh-CN" altLang="en-US" sz="2800" b="1" dirty="0">
                <a:latin typeface="Arial" panose="020B0604020202020204" pitchFamily="34" charset="0"/>
                <a:ea typeface="宋体" panose="02010600030101010101" pitchFamily="2" charset="-122"/>
              </a:rPr>
              <a:t>构建</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二级索引</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2"/>
          <p:cNvSpPr>
            <a:spLocks noGrp="1"/>
          </p:cNvSpPr>
          <p:nvPr>
            <p:ph type="title" idx="10"/>
          </p:nvPr>
        </p:nvSpPr>
        <p:spPr/>
        <p:txBody>
          <a:bodyPr vert="horz" wrap="square" lIns="91440" tIns="45720" rIns="91440" bIns="45720" anchor="ctr" anchorCtr="0"/>
          <a:p>
            <a:r>
              <a:rPr lang="en-US" altLang="zh-CN" dirty="0"/>
              <a:t>4.1.1	 </a:t>
            </a:r>
            <a:r>
              <a:rPr lang="zh-CN" altLang="en-US" dirty="0"/>
              <a:t>从</a:t>
            </a:r>
            <a:r>
              <a:rPr lang="en-US" altLang="zh-CN" dirty="0"/>
              <a:t>BigTable</a:t>
            </a:r>
            <a:r>
              <a:rPr lang="zh-CN" altLang="en-US" dirty="0"/>
              <a:t>说起</a:t>
            </a:r>
            <a:endParaRPr lang="zh-CN" altLang="en-US" dirty="0"/>
          </a:p>
        </p:txBody>
      </p:sp>
      <p:pic>
        <p:nvPicPr>
          <p:cNvPr id="13314" name="Picture 6" descr="c:\users\lenovo\appdata\roaming\360se6\User Data\temp\datamodel.jpg"/>
          <p:cNvPicPr>
            <a:picLocks noChangeAspect="1"/>
          </p:cNvPicPr>
          <p:nvPr/>
        </p:nvPicPr>
        <p:blipFill>
          <a:blip r:embed="rId1"/>
          <a:stretch>
            <a:fillRect/>
          </a:stretch>
        </p:blipFill>
        <p:spPr>
          <a:xfrm>
            <a:off x="161925" y="1593850"/>
            <a:ext cx="8675688" cy="2068513"/>
          </a:xfrm>
          <a:prstGeom prst="rect">
            <a:avLst/>
          </a:prstGeom>
          <a:noFill/>
          <a:ln w="9525">
            <a:noFill/>
          </a:ln>
        </p:spPr>
      </p:pic>
      <p:sp>
        <p:nvSpPr>
          <p:cNvPr id="13315" name="TextBox 5"/>
          <p:cNvSpPr txBox="1"/>
          <p:nvPr/>
        </p:nvSpPr>
        <p:spPr>
          <a:xfrm>
            <a:off x="2663825" y="3662363"/>
            <a:ext cx="4224338" cy="460375"/>
          </a:xfrm>
          <a:prstGeom prst="rect">
            <a:avLst/>
          </a:prstGeom>
          <a:noFill/>
          <a:ln w="9525">
            <a:noFill/>
          </a:ln>
        </p:spPr>
        <p:txBody>
          <a:bodyPr wrap="square" anchor="t" anchorCtr="0">
            <a:spAutoFit/>
          </a:bodyPr>
          <a:p>
            <a:pPr algn="ctr"/>
            <a:r>
              <a:rPr lang="zh-CN" altLang="en-US" sz="2400" b="1" dirty="0">
                <a:latin typeface="Times New Roman" panose="02020603050405020304" pitchFamily="18" charset="0"/>
                <a:ea typeface="宋体" panose="02010600030101010101" pitchFamily="2" charset="-122"/>
              </a:rPr>
              <a:t>网页在</a:t>
            </a:r>
            <a:r>
              <a:rPr lang="en-US" altLang="zh-CN" sz="2400" b="1" dirty="0">
                <a:latin typeface="Times New Roman" panose="02020603050405020304" pitchFamily="18" charset="0"/>
                <a:ea typeface="宋体" panose="02010600030101010101" pitchFamily="2" charset="-122"/>
              </a:rPr>
              <a:t>BigTable</a:t>
            </a:r>
            <a:r>
              <a:rPr lang="zh-CN" altLang="en-US" sz="2400" b="1" dirty="0">
                <a:latin typeface="Times New Roman" panose="02020603050405020304" pitchFamily="18" charset="0"/>
                <a:ea typeface="宋体" panose="02010600030101010101" pitchFamily="2" charset="-122"/>
              </a:rPr>
              <a:t>中的存储样例</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2"/>
          <p:cNvSpPr>
            <a:spLocks noGrp="1"/>
          </p:cNvSpPr>
          <p:nvPr>
            <p:ph type="title" idx="10"/>
          </p:nvPr>
        </p:nvSpPr>
        <p:spPr/>
        <p:txBody>
          <a:bodyPr vert="horz" wrap="square" lIns="91440" tIns="45720" rIns="91440" bIns="45720" anchor="ctr" anchorCtr="0"/>
          <a:p>
            <a:r>
              <a:rPr lang="en-US" altLang="zh-CN" dirty="0"/>
              <a:t>4.6.1	</a:t>
            </a:r>
            <a:r>
              <a:rPr lang="zh-CN" altLang="en-US" dirty="0"/>
              <a:t> </a:t>
            </a:r>
            <a:r>
              <a:rPr lang="en-US" altLang="zh-CN" dirty="0"/>
              <a:t>HBase</a:t>
            </a:r>
            <a:r>
              <a:rPr lang="zh-CN" altLang="en-US" dirty="0"/>
              <a:t>实际应用中的性能优化方法</a:t>
            </a:r>
            <a:endParaRPr lang="zh-CN" altLang="en-US" dirty="0"/>
          </a:p>
        </p:txBody>
      </p:sp>
      <p:sp>
        <p:nvSpPr>
          <p:cNvPr id="64514" name="TextBox 3"/>
          <p:cNvSpPr txBox="1"/>
          <p:nvPr/>
        </p:nvSpPr>
        <p:spPr>
          <a:xfrm>
            <a:off x="165100" y="1296988"/>
            <a:ext cx="8689975" cy="521970"/>
          </a:xfrm>
          <a:prstGeom prst="rect">
            <a:avLst/>
          </a:prstGeom>
          <a:noFill/>
          <a:ln w="9525">
            <a:noFill/>
          </a:ln>
        </p:spPr>
        <p:txBody>
          <a:bodyPr wrap="square" anchor="t" anchorCtr="0">
            <a:spAutoFit/>
          </a:bodyPr>
          <a:p>
            <a:pPr marL="457200" indent="-457200" algn="just">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行键（</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Row Key</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64515" name="矩形 4"/>
          <p:cNvSpPr/>
          <p:nvPr/>
        </p:nvSpPr>
        <p:spPr>
          <a:xfrm>
            <a:off x="282575" y="1905000"/>
            <a:ext cx="8572500" cy="4569460"/>
          </a:xfrm>
          <a:prstGeom prst="rect">
            <a:avLst/>
          </a:prstGeom>
          <a:noFill/>
          <a:ln w="9525">
            <a:noFill/>
          </a:ln>
        </p:spPr>
        <p:txBody>
          <a:bodyPr wrap="square" anchor="t" anchorCtr="0">
            <a:spAutoFit/>
          </a:bodyPr>
          <a:p>
            <a:pPr algn="just">
              <a:lnSpc>
                <a:spcPct val="130000"/>
              </a:lnSpc>
            </a:pPr>
            <a:r>
              <a:rPr lang="zh-CN" altLang="en-US" sz="2800" b="1" dirty="0">
                <a:latin typeface="Arial" panose="020B0604020202020204" pitchFamily="34" charset="0"/>
                <a:ea typeface="宋体" panose="02010600030101010101" pitchFamily="2" charset="-122"/>
              </a:rPr>
              <a:t>　　行键是</a:t>
            </a:r>
            <a:r>
              <a:rPr lang="zh-CN" altLang="en-US" sz="2800" b="1" dirty="0">
                <a:solidFill>
                  <a:srgbClr val="FF0000"/>
                </a:solidFill>
                <a:latin typeface="微软雅黑" panose="020B0503020204020204" charset="-122"/>
                <a:ea typeface="微软雅黑" panose="020B0503020204020204" charset="-122"/>
              </a:rPr>
              <a:t>按照字典序存储</a:t>
            </a:r>
            <a:r>
              <a:rPr lang="zh-CN" altLang="en-US" sz="2800" b="1" dirty="0">
                <a:latin typeface="Arial" panose="020B0604020202020204" pitchFamily="34" charset="0"/>
                <a:ea typeface="宋体" panose="02010600030101010101" pitchFamily="2" charset="-122"/>
              </a:rPr>
              <a:t>，因此，设计行键时，要充分利用这个排序特点，将经常一起读取的数据存储到一块，将最近可能会被访问的数据放在一块。</a:t>
            </a:r>
            <a:endParaRPr lang="zh-CN" altLang="en-US" sz="2800" b="1" dirty="0">
              <a:latin typeface="Arial" panose="020B0604020202020204" pitchFamily="34" charset="0"/>
              <a:ea typeface="宋体" panose="02010600030101010101" pitchFamily="2" charset="-122"/>
            </a:endParaRPr>
          </a:p>
          <a:p>
            <a:pPr algn="just">
              <a:lnSpc>
                <a:spcPct val="130000"/>
              </a:lnSpc>
            </a:pPr>
            <a:r>
              <a:rPr lang="zh-CN" altLang="en-US" sz="2800" b="1" dirty="0">
                <a:latin typeface="Arial" panose="020B0604020202020204" pitchFamily="34" charset="0"/>
                <a:ea typeface="宋体" panose="02010600030101010101" pitchFamily="2" charset="-122"/>
              </a:rPr>
              <a:t>　　举个例子：如果最近写入</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表中的数据是最可能被访问的，可以考虑将时间戳作为行键的一部分，由于是字典序排序，所以可以使用</a:t>
            </a:r>
            <a:r>
              <a:rPr lang="en-US" altLang="zh-CN" sz="2800" b="1" dirty="0">
                <a:latin typeface="Arial" panose="020B0604020202020204" pitchFamily="34" charset="0"/>
                <a:ea typeface="宋体" panose="02010600030101010101" pitchFamily="2" charset="-122"/>
              </a:rPr>
              <a:t>Long.MAX_VALUE - timestamp</a:t>
            </a:r>
            <a:r>
              <a:rPr lang="zh-CN" altLang="en-US" sz="2800" b="1" dirty="0">
                <a:latin typeface="Arial" panose="020B0604020202020204" pitchFamily="34" charset="0"/>
                <a:ea typeface="宋体" panose="02010600030101010101" pitchFamily="2" charset="-122"/>
              </a:rPr>
              <a:t>作为行键，这样能保证新写入的数据在读取时可以被快速命中。</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2"/>
          <p:cNvSpPr>
            <a:spLocks noGrp="1"/>
          </p:cNvSpPr>
          <p:nvPr>
            <p:ph type="title" idx="10"/>
          </p:nvPr>
        </p:nvSpPr>
        <p:spPr/>
        <p:txBody>
          <a:bodyPr vert="horz" wrap="square" lIns="91440" tIns="45720" rIns="91440" bIns="45720" anchor="ctr" anchorCtr="0"/>
          <a:p>
            <a:r>
              <a:rPr lang="en-US" altLang="zh-CN" dirty="0"/>
              <a:t>4.6.1	</a:t>
            </a:r>
            <a:r>
              <a:rPr lang="zh-CN" altLang="en-US" dirty="0"/>
              <a:t> </a:t>
            </a:r>
            <a:r>
              <a:rPr lang="en-US" altLang="zh-CN" dirty="0"/>
              <a:t>HBase</a:t>
            </a:r>
            <a:r>
              <a:rPr lang="zh-CN" altLang="en-US" dirty="0"/>
              <a:t>实际应用中的性能优化方法</a:t>
            </a:r>
            <a:endParaRPr lang="zh-CN" altLang="en-US" dirty="0"/>
          </a:p>
        </p:txBody>
      </p:sp>
      <p:sp>
        <p:nvSpPr>
          <p:cNvPr id="65538" name="矩形 3"/>
          <p:cNvSpPr/>
          <p:nvPr/>
        </p:nvSpPr>
        <p:spPr>
          <a:xfrm>
            <a:off x="466725" y="1716088"/>
            <a:ext cx="8213725" cy="2157412"/>
          </a:xfrm>
          <a:prstGeom prst="rect">
            <a:avLst/>
          </a:prstGeom>
          <a:noFill/>
          <a:ln w="9525">
            <a:noFill/>
          </a:ln>
        </p:spPr>
        <p:txBody>
          <a:bodyPr wrap="square" anchor="t" anchorCtr="0">
            <a:spAutoFit/>
          </a:bodyPr>
          <a:p>
            <a:pPr algn="just">
              <a:lnSpc>
                <a:spcPct val="120000"/>
              </a:lnSpc>
            </a:pPr>
            <a:r>
              <a:rPr lang="zh-CN" altLang="en-US" sz="2800" b="1" dirty="0">
                <a:latin typeface="Arial" panose="020B0604020202020204" pitchFamily="34" charset="0"/>
                <a:ea typeface="宋体" panose="02010600030101010101" pitchFamily="2" charset="-122"/>
              </a:rPr>
              <a:t>　　创建表的时候，可以通过</a:t>
            </a:r>
            <a:r>
              <a:rPr lang="en-US" altLang="zh-CN" sz="2800" b="1" dirty="0">
                <a:latin typeface="Arial" panose="020B0604020202020204" pitchFamily="34" charset="0"/>
                <a:ea typeface="宋体" panose="02010600030101010101" pitchFamily="2" charset="-122"/>
              </a:rPr>
              <a:t>HColumnDescriptor.setInMemory(true)</a:t>
            </a:r>
            <a:r>
              <a:rPr lang="zh-CN" altLang="en-US" sz="2800" b="1" dirty="0">
                <a:latin typeface="Arial" panose="020B0604020202020204" pitchFamily="34" charset="0"/>
                <a:ea typeface="宋体" panose="02010600030101010101" pitchFamily="2" charset="-122"/>
              </a:rPr>
              <a:t>将表放到</a:t>
            </a:r>
            <a:r>
              <a:rPr lang="en-US" altLang="zh-CN" sz="2800" b="1" dirty="0">
                <a:latin typeface="Arial" panose="020B0604020202020204" pitchFamily="34" charset="0"/>
                <a:ea typeface="宋体" panose="02010600030101010101" pitchFamily="2" charset="-122"/>
              </a:rPr>
              <a:t>Region</a:t>
            </a:r>
            <a:r>
              <a:rPr lang="zh-CN" altLang="en-US" sz="2800" b="1" dirty="0">
                <a:latin typeface="Arial" panose="020B0604020202020204" pitchFamily="34" charset="0"/>
                <a:ea typeface="宋体" panose="02010600030101010101" pitchFamily="2" charset="-122"/>
              </a:rPr>
              <a:t>服务器的缓存中，保证在读取的时候被</a:t>
            </a:r>
            <a:r>
              <a:rPr lang="en-US" altLang="zh-CN" sz="2800" b="1" dirty="0">
                <a:latin typeface="Arial" panose="020B0604020202020204" pitchFamily="34" charset="0"/>
                <a:ea typeface="宋体" panose="02010600030101010101" pitchFamily="2" charset="-122"/>
              </a:rPr>
              <a:t>cache</a:t>
            </a:r>
            <a:r>
              <a:rPr lang="zh-CN" altLang="en-US" sz="2800" b="1" dirty="0">
                <a:latin typeface="Arial" panose="020B0604020202020204" pitchFamily="34" charset="0"/>
                <a:ea typeface="宋体" panose="02010600030101010101" pitchFamily="2" charset="-122"/>
              </a:rPr>
              <a:t>命中。</a:t>
            </a:r>
            <a:endParaRPr lang="zh-CN" altLang="en-US" sz="2800" b="1" dirty="0">
              <a:latin typeface="Arial" panose="020B0604020202020204" pitchFamily="34" charset="0"/>
              <a:ea typeface="宋体" panose="02010600030101010101" pitchFamily="2" charset="-122"/>
            </a:endParaRPr>
          </a:p>
        </p:txBody>
      </p:sp>
      <p:sp>
        <p:nvSpPr>
          <p:cNvPr id="65539" name="TextBox 4"/>
          <p:cNvSpPr txBox="1"/>
          <p:nvPr/>
        </p:nvSpPr>
        <p:spPr>
          <a:xfrm>
            <a:off x="350838" y="1219200"/>
            <a:ext cx="8329612" cy="521970"/>
          </a:xfrm>
          <a:prstGeom prst="rect">
            <a:avLst/>
          </a:prstGeom>
          <a:noFill/>
          <a:ln w="9525">
            <a:noFill/>
          </a:ln>
        </p:spPr>
        <p:txBody>
          <a:bodyPr wrap="square" anchor="t" anchorCtr="0">
            <a:spAutoFit/>
          </a:bodyPr>
          <a:p>
            <a:pPr marL="457200" indent="-457200" algn="just">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rPr>
              <a:t>InMemory</a:t>
            </a:r>
            <a:endParaRPr lang="en-US" altLang="zh-CN" sz="2800" b="1" dirty="0">
              <a:solidFill>
                <a:srgbClr val="FF0000"/>
              </a:solidFill>
              <a:latin typeface="微软雅黑" panose="020B0503020204020204" charset="-122"/>
              <a:ea typeface="微软雅黑" panose="020B0503020204020204" charset="-122"/>
            </a:endParaRPr>
          </a:p>
        </p:txBody>
      </p:sp>
      <p:sp>
        <p:nvSpPr>
          <p:cNvPr id="65540" name="矩形 5"/>
          <p:cNvSpPr/>
          <p:nvPr/>
        </p:nvSpPr>
        <p:spPr>
          <a:xfrm>
            <a:off x="466725" y="3884613"/>
            <a:ext cx="8213725" cy="521970"/>
          </a:xfrm>
          <a:prstGeom prst="rect">
            <a:avLst/>
          </a:prstGeom>
          <a:noFill/>
          <a:ln w="9525">
            <a:noFill/>
          </a:ln>
        </p:spPr>
        <p:txBody>
          <a:bodyPr wrap="square" anchor="t" anchorCtr="0">
            <a:spAutoFit/>
          </a:bodyPr>
          <a:p>
            <a:pPr marL="457200" indent="-457200" algn="just">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rPr>
              <a:t>Max Version</a:t>
            </a:r>
            <a:endParaRPr lang="en-US" altLang="zh-CN" sz="2800" b="1" dirty="0">
              <a:solidFill>
                <a:srgbClr val="FF0000"/>
              </a:solidFill>
              <a:latin typeface="微软雅黑" panose="020B0503020204020204" charset="-122"/>
              <a:ea typeface="微软雅黑" panose="020B0503020204020204" charset="-122"/>
            </a:endParaRPr>
          </a:p>
        </p:txBody>
      </p:sp>
      <p:sp>
        <p:nvSpPr>
          <p:cNvPr id="65541" name="矩形 6"/>
          <p:cNvSpPr/>
          <p:nvPr/>
        </p:nvSpPr>
        <p:spPr>
          <a:xfrm>
            <a:off x="454025" y="4406900"/>
            <a:ext cx="8393113" cy="2157413"/>
          </a:xfrm>
          <a:prstGeom prst="rect">
            <a:avLst/>
          </a:prstGeom>
          <a:noFill/>
          <a:ln w="9525">
            <a:noFill/>
          </a:ln>
        </p:spPr>
        <p:txBody>
          <a:bodyPr wrap="square" anchor="t" anchorCtr="0">
            <a:spAutoFit/>
          </a:bodyPr>
          <a:p>
            <a:pPr algn="just">
              <a:lnSpc>
                <a:spcPct val="120000"/>
              </a:lnSpc>
            </a:pPr>
            <a:r>
              <a:rPr lang="zh-CN" altLang="en-US" sz="2800" b="1" dirty="0">
                <a:latin typeface="Arial" panose="020B0604020202020204" pitchFamily="34" charset="0"/>
                <a:ea typeface="宋体" panose="02010600030101010101" pitchFamily="2" charset="-122"/>
              </a:rPr>
              <a:t>　　创建表的时候，可以通过</a:t>
            </a:r>
            <a:r>
              <a:rPr lang="en-US" altLang="zh-CN" sz="2800" b="1" dirty="0">
                <a:latin typeface="Arial" panose="020B0604020202020204" pitchFamily="34" charset="0"/>
                <a:ea typeface="宋体" panose="02010600030101010101" pitchFamily="2" charset="-122"/>
              </a:rPr>
              <a:t>HColumnDescriptor.setMaxVersions(int maxVersions)</a:t>
            </a:r>
            <a:r>
              <a:rPr lang="zh-CN" altLang="en-US" sz="2800" b="1" dirty="0">
                <a:latin typeface="Arial" panose="020B0604020202020204" pitchFamily="34" charset="0"/>
                <a:ea typeface="宋体" panose="02010600030101010101" pitchFamily="2" charset="-122"/>
              </a:rPr>
              <a:t>设置表中数据的最大版本，如果只需要保存最新版本的数据，那么可以设置</a:t>
            </a:r>
            <a:r>
              <a:rPr lang="en-US" altLang="zh-CN" sz="2800" b="1" dirty="0">
                <a:latin typeface="Arial" panose="020B0604020202020204" pitchFamily="34" charset="0"/>
                <a:ea typeface="宋体" panose="02010600030101010101" pitchFamily="2" charset="-122"/>
              </a:rPr>
              <a:t>setMaxVersions(1)</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2"/>
          <p:cNvSpPr>
            <a:spLocks noGrp="1"/>
          </p:cNvSpPr>
          <p:nvPr>
            <p:ph type="title" idx="10"/>
          </p:nvPr>
        </p:nvSpPr>
        <p:spPr/>
        <p:txBody>
          <a:bodyPr vert="horz" wrap="square" lIns="91440" tIns="45720" rIns="91440" bIns="45720" anchor="ctr" anchorCtr="0"/>
          <a:p>
            <a:r>
              <a:rPr lang="en-US" altLang="zh-CN" dirty="0"/>
              <a:t>4.6.1	</a:t>
            </a:r>
            <a:r>
              <a:rPr lang="zh-CN" altLang="en-US" dirty="0"/>
              <a:t> </a:t>
            </a:r>
            <a:r>
              <a:rPr lang="en-US" altLang="zh-CN" dirty="0"/>
              <a:t>HBase</a:t>
            </a:r>
            <a:r>
              <a:rPr lang="zh-CN" altLang="en-US" dirty="0"/>
              <a:t>实际应用中的性能优化方法</a:t>
            </a:r>
            <a:endParaRPr lang="zh-CN" altLang="en-US" dirty="0"/>
          </a:p>
        </p:txBody>
      </p:sp>
      <p:sp>
        <p:nvSpPr>
          <p:cNvPr id="66562" name="矩形 7"/>
          <p:cNvSpPr/>
          <p:nvPr/>
        </p:nvSpPr>
        <p:spPr>
          <a:xfrm>
            <a:off x="319088" y="1327150"/>
            <a:ext cx="8361362" cy="521970"/>
          </a:xfrm>
          <a:prstGeom prst="rect">
            <a:avLst/>
          </a:prstGeom>
          <a:noFill/>
          <a:ln w="9525">
            <a:noFill/>
          </a:ln>
        </p:spPr>
        <p:txBody>
          <a:bodyPr wrap="square" anchor="t" anchorCtr="0">
            <a:spAutoFit/>
          </a:bodyPr>
          <a:p>
            <a:pPr marL="457200" indent="-457200" algn="just">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rPr>
              <a:t>Time To Live</a:t>
            </a:r>
            <a:endParaRPr lang="en-US" altLang="zh-CN" sz="2800" b="1" dirty="0">
              <a:solidFill>
                <a:srgbClr val="FF0000"/>
              </a:solidFill>
              <a:latin typeface="微软雅黑" panose="020B0503020204020204" charset="-122"/>
              <a:ea typeface="微软雅黑" panose="020B0503020204020204" charset="-122"/>
            </a:endParaRPr>
          </a:p>
        </p:txBody>
      </p:sp>
      <p:sp>
        <p:nvSpPr>
          <p:cNvPr id="66563" name="矩形 8"/>
          <p:cNvSpPr/>
          <p:nvPr/>
        </p:nvSpPr>
        <p:spPr>
          <a:xfrm>
            <a:off x="457200" y="2000250"/>
            <a:ext cx="8223250" cy="3969385"/>
          </a:xfrm>
          <a:prstGeom prst="rect">
            <a:avLst/>
          </a:prstGeom>
          <a:noFill/>
          <a:ln w="9525">
            <a:noFill/>
          </a:ln>
        </p:spPr>
        <p:txBody>
          <a:bodyPr wrap="square" anchor="t" anchorCtr="0">
            <a:spAutoFit/>
          </a:bodyPr>
          <a:p>
            <a:pPr algn="just">
              <a:lnSpc>
                <a:spcPct val="150000"/>
              </a:lnSpc>
            </a:pPr>
            <a:r>
              <a:rPr lang="zh-CN" altLang="en-US" sz="2800" b="1" dirty="0">
                <a:latin typeface="Arial" panose="020B0604020202020204" pitchFamily="34" charset="0"/>
                <a:ea typeface="宋体" panose="02010600030101010101" pitchFamily="2" charset="-122"/>
              </a:rPr>
              <a:t>　　创建表的时候，可以通过</a:t>
            </a:r>
            <a:r>
              <a:rPr lang="en-US" altLang="zh-CN" sz="2800" b="1" dirty="0">
                <a:latin typeface="Arial" panose="020B0604020202020204" pitchFamily="34" charset="0"/>
                <a:ea typeface="宋体" panose="02010600030101010101" pitchFamily="2" charset="-122"/>
              </a:rPr>
              <a:t>HColumnDescriptor.setTimeToLive(int timeToLive)</a:t>
            </a:r>
            <a:r>
              <a:rPr lang="zh-CN" altLang="en-US" sz="2800" b="1" dirty="0">
                <a:latin typeface="Arial" panose="020B0604020202020204" pitchFamily="34" charset="0"/>
                <a:ea typeface="宋体" panose="02010600030101010101" pitchFamily="2" charset="-122"/>
              </a:rPr>
              <a:t>设置表中数据的存储生命期，过期数据将自动被删除。例如，如果只需要存储最近两天的数据，那么可以设置</a:t>
            </a:r>
            <a:r>
              <a:rPr lang="en-US" altLang="zh-CN" sz="2800" b="1" dirty="0">
                <a:latin typeface="Arial" panose="020B0604020202020204" pitchFamily="34" charset="0"/>
                <a:ea typeface="宋体" panose="02010600030101010101" pitchFamily="2" charset="-122"/>
              </a:rPr>
              <a:t>setTimeToLive(2 * 24 * 60 * 60)</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2"/>
          <p:cNvSpPr>
            <a:spLocks noGrp="1"/>
          </p:cNvSpPr>
          <p:nvPr>
            <p:ph type="title" idx="10"/>
          </p:nvPr>
        </p:nvSpPr>
        <p:spPr/>
        <p:txBody>
          <a:bodyPr vert="horz" wrap="square" lIns="91440" tIns="45720" rIns="91440" bIns="45720" anchor="ctr" anchorCtr="0"/>
          <a:p>
            <a:r>
              <a:rPr lang="en-US" altLang="zh-CN" dirty="0"/>
              <a:t>4.6.2 HBase</a:t>
            </a:r>
            <a:r>
              <a:rPr lang="zh-CN" altLang="en-US" dirty="0"/>
              <a:t>性能监视</a:t>
            </a:r>
            <a:endParaRPr lang="zh-CN" altLang="en-US" dirty="0"/>
          </a:p>
        </p:txBody>
      </p:sp>
      <p:sp>
        <p:nvSpPr>
          <p:cNvPr id="67586" name="TextBox 4"/>
          <p:cNvSpPr txBox="1"/>
          <p:nvPr/>
        </p:nvSpPr>
        <p:spPr>
          <a:xfrm>
            <a:off x="914400" y="1676400"/>
            <a:ext cx="7575550" cy="3538538"/>
          </a:xfrm>
          <a:prstGeom prst="rect">
            <a:avLst/>
          </a:prstGeom>
          <a:noFill/>
          <a:ln w="9525">
            <a:noFill/>
          </a:ln>
        </p:spPr>
        <p:txBody>
          <a:bodyPr wrap="square" anchor="t" anchorCtr="0">
            <a:spAutoFit/>
          </a:bodyPr>
          <a:p>
            <a:pPr marL="457200" indent="-457200" algn="just">
              <a:lnSpc>
                <a:spcPct val="20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Master-status(</a:t>
            </a:r>
            <a:r>
              <a:rPr lang="zh-CN" altLang="en-US" sz="2800" b="1" dirty="0">
                <a:latin typeface="Arial" panose="020B0604020202020204" pitchFamily="34" charset="0"/>
                <a:ea typeface="宋体" panose="02010600030101010101" pitchFamily="2" charset="-122"/>
              </a:rPr>
              <a:t>自带</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20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Ganglia</a:t>
            </a:r>
            <a:endParaRPr lang="en-US" altLang="zh-CN" sz="2800" b="1" dirty="0">
              <a:latin typeface="Arial" panose="020B0604020202020204" pitchFamily="34" charset="0"/>
              <a:ea typeface="宋体" panose="02010600030101010101" pitchFamily="2" charset="-122"/>
            </a:endParaRPr>
          </a:p>
          <a:p>
            <a:pPr marL="457200" indent="-457200" algn="just">
              <a:lnSpc>
                <a:spcPct val="20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OpenTSDB</a:t>
            </a:r>
            <a:endParaRPr lang="en-US" altLang="zh-CN" sz="2800" b="1" dirty="0">
              <a:latin typeface="Arial" panose="020B0604020202020204" pitchFamily="34" charset="0"/>
              <a:ea typeface="宋体" panose="02010600030101010101" pitchFamily="2" charset="-122"/>
            </a:endParaRPr>
          </a:p>
          <a:p>
            <a:pPr marL="457200" indent="-457200" algn="just">
              <a:lnSpc>
                <a:spcPct val="20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Ambari</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2"/>
          <p:cNvSpPr>
            <a:spLocks noGrp="1"/>
          </p:cNvSpPr>
          <p:nvPr>
            <p:ph type="title" idx="10"/>
          </p:nvPr>
        </p:nvSpPr>
        <p:spPr/>
        <p:txBody>
          <a:bodyPr vert="horz" wrap="square" lIns="91440" tIns="45720" rIns="91440" bIns="45720" anchor="ctr" anchorCtr="0"/>
          <a:p>
            <a:r>
              <a:rPr lang="en-US" altLang="zh-CN" dirty="0"/>
              <a:t>Master-status</a:t>
            </a:r>
            <a:endParaRPr lang="zh-CN" altLang="en-US" dirty="0"/>
          </a:p>
        </p:txBody>
      </p:sp>
      <p:pic>
        <p:nvPicPr>
          <p:cNvPr id="68610" name="Picture 2"/>
          <p:cNvPicPr>
            <a:picLocks noChangeAspect="1"/>
          </p:cNvPicPr>
          <p:nvPr/>
        </p:nvPicPr>
        <p:blipFill>
          <a:blip r:embed="rId1"/>
          <a:stretch>
            <a:fillRect/>
          </a:stretch>
        </p:blipFill>
        <p:spPr>
          <a:xfrm>
            <a:off x="152400" y="1219200"/>
            <a:ext cx="4835525" cy="5365750"/>
          </a:xfrm>
          <a:prstGeom prst="rect">
            <a:avLst/>
          </a:prstGeom>
          <a:noFill/>
          <a:ln w="9525">
            <a:noFill/>
          </a:ln>
        </p:spPr>
      </p:pic>
      <p:sp>
        <p:nvSpPr>
          <p:cNvPr id="68611" name="TextBox 4"/>
          <p:cNvSpPr txBox="1"/>
          <p:nvPr/>
        </p:nvSpPr>
        <p:spPr>
          <a:xfrm>
            <a:off x="5002213" y="1220788"/>
            <a:ext cx="3876675" cy="5262245"/>
          </a:xfrm>
          <a:prstGeom prst="rect">
            <a:avLst/>
          </a:prstGeom>
          <a:noFill/>
          <a:ln w="9525">
            <a:noFill/>
          </a:ln>
        </p:spPr>
        <p:txBody>
          <a:bodyPr wrap="square" anchor="t" anchorCtr="0">
            <a:spAutoFit/>
          </a:bodyPr>
          <a:p>
            <a:pPr marL="342900" indent="-342900" algn="just">
              <a:buFont typeface="Wingdings" panose="05000000000000000000" charset="0"/>
              <a:buChar char="Ø"/>
            </a:pPr>
            <a:r>
              <a:rPr lang="en-US" altLang="zh-CN" sz="2400" b="1" dirty="0">
                <a:latin typeface="Arial" panose="020B0604020202020204" pitchFamily="34" charset="0"/>
                <a:ea typeface="宋体" panose="02010600030101010101" pitchFamily="2" charset="-122"/>
              </a:rPr>
              <a:t>HBase Master</a:t>
            </a:r>
            <a:r>
              <a:rPr lang="zh-CN" altLang="en-US" sz="2400" b="1" dirty="0">
                <a:latin typeface="Arial" panose="020B0604020202020204" pitchFamily="34" charset="0"/>
                <a:ea typeface="宋体" panose="02010600030101010101" pitchFamily="2" charset="-122"/>
              </a:rPr>
              <a:t>默认基于</a:t>
            </a:r>
            <a:r>
              <a:rPr lang="en-US" altLang="zh-CN" sz="2400" b="1" dirty="0">
                <a:latin typeface="Arial" panose="020B0604020202020204" pitchFamily="34" charset="0"/>
                <a:ea typeface="宋体" panose="02010600030101010101" pitchFamily="2" charset="-122"/>
              </a:rPr>
              <a:t>Web</a:t>
            </a:r>
            <a:r>
              <a:rPr lang="zh-CN" altLang="en-US" sz="2400" b="1" dirty="0">
                <a:latin typeface="Arial" panose="020B0604020202020204" pitchFamily="34" charset="0"/>
                <a:ea typeface="宋体" panose="02010600030101010101" pitchFamily="2" charset="-122"/>
              </a:rPr>
              <a:t>的</a:t>
            </a:r>
            <a:r>
              <a:rPr lang="en-US" altLang="zh-CN" sz="2400" b="1" dirty="0">
                <a:latin typeface="Arial" panose="020B0604020202020204" pitchFamily="34" charset="0"/>
                <a:ea typeface="宋体" panose="02010600030101010101" pitchFamily="2" charset="-122"/>
              </a:rPr>
              <a:t>UI</a:t>
            </a:r>
            <a:r>
              <a:rPr lang="zh-CN" altLang="en-US" sz="2400" b="1" dirty="0">
                <a:latin typeface="Arial" panose="020B0604020202020204" pitchFamily="34" charset="0"/>
                <a:ea typeface="宋体" panose="02010600030101010101" pitchFamily="2" charset="-122"/>
              </a:rPr>
              <a:t>服务端口为</a:t>
            </a:r>
            <a:r>
              <a:rPr lang="en-US" altLang="zh-CN" sz="2400" b="1" dirty="0">
                <a:latin typeface="Arial" panose="020B0604020202020204" pitchFamily="34" charset="0"/>
                <a:ea typeface="宋体" panose="02010600030101010101" pitchFamily="2" charset="-122"/>
              </a:rPr>
              <a:t>60010</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HBase region</a:t>
            </a:r>
            <a:r>
              <a:rPr lang="zh-CN" altLang="en-US" sz="2400" b="1" dirty="0">
                <a:latin typeface="Arial" panose="020B0604020202020204" pitchFamily="34" charset="0"/>
                <a:ea typeface="宋体" panose="02010600030101010101" pitchFamily="2" charset="-122"/>
              </a:rPr>
              <a:t>服务器默认基于</a:t>
            </a:r>
            <a:r>
              <a:rPr lang="en-US" altLang="zh-CN" sz="2400" b="1" dirty="0">
                <a:latin typeface="Arial" panose="020B0604020202020204" pitchFamily="34" charset="0"/>
                <a:ea typeface="宋体" panose="02010600030101010101" pitchFamily="2" charset="-122"/>
              </a:rPr>
              <a:t>Web</a:t>
            </a:r>
            <a:r>
              <a:rPr lang="zh-CN" altLang="en-US" sz="2400" b="1" dirty="0">
                <a:latin typeface="Arial" panose="020B0604020202020204" pitchFamily="34" charset="0"/>
                <a:ea typeface="宋体" panose="02010600030101010101" pitchFamily="2" charset="-122"/>
              </a:rPr>
              <a:t>的</a:t>
            </a:r>
            <a:r>
              <a:rPr lang="en-US" altLang="zh-CN" sz="2400" b="1" dirty="0">
                <a:latin typeface="Arial" panose="020B0604020202020204" pitchFamily="34" charset="0"/>
                <a:ea typeface="宋体" panose="02010600030101010101" pitchFamily="2" charset="-122"/>
              </a:rPr>
              <a:t>UI</a:t>
            </a:r>
            <a:r>
              <a:rPr lang="zh-CN" altLang="en-US" sz="2400" b="1" dirty="0">
                <a:latin typeface="Arial" panose="020B0604020202020204" pitchFamily="34" charset="0"/>
                <a:ea typeface="宋体" panose="02010600030101010101" pitchFamily="2" charset="-122"/>
              </a:rPr>
              <a:t>服务端口为</a:t>
            </a:r>
            <a:r>
              <a:rPr lang="en-US" altLang="zh-CN" sz="2400" b="1" dirty="0">
                <a:latin typeface="Arial" panose="020B0604020202020204" pitchFamily="34" charset="0"/>
                <a:ea typeface="宋体" panose="02010600030101010101" pitchFamily="2" charset="-122"/>
              </a:rPr>
              <a:t>60030</a:t>
            </a:r>
            <a:r>
              <a:rPr lang="zh-CN" altLang="en-US" sz="2400" b="1" dirty="0">
                <a:latin typeface="Arial" panose="020B0604020202020204" pitchFamily="34" charset="0"/>
                <a:ea typeface="宋体" panose="02010600030101010101" pitchFamily="2" charset="-122"/>
              </a:rPr>
              <a:t>。如果</a:t>
            </a:r>
            <a:r>
              <a:rPr lang="en-US" altLang="zh-CN" sz="2400" b="1" dirty="0">
                <a:latin typeface="Arial" panose="020B0604020202020204" pitchFamily="34" charset="0"/>
                <a:ea typeface="宋体" panose="02010600030101010101" pitchFamily="2" charset="-122"/>
              </a:rPr>
              <a:t>master</a:t>
            </a:r>
            <a:r>
              <a:rPr lang="zh-CN" altLang="en-US" sz="2400" b="1" dirty="0">
                <a:latin typeface="Arial" panose="020B0604020202020204" pitchFamily="34" charset="0"/>
                <a:ea typeface="宋体" panose="02010600030101010101" pitchFamily="2" charset="-122"/>
              </a:rPr>
              <a:t>运行在名为</a:t>
            </a:r>
            <a:r>
              <a:rPr lang="en-US" altLang="zh-CN" sz="2400" b="1" dirty="0">
                <a:latin typeface="Arial" panose="020B0604020202020204" pitchFamily="34" charset="0"/>
                <a:ea typeface="宋体" panose="02010600030101010101" pitchFamily="2" charset="-122"/>
              </a:rPr>
              <a:t>master.foo.com</a:t>
            </a:r>
            <a:r>
              <a:rPr lang="zh-CN" altLang="en-US" sz="2400" b="1" dirty="0">
                <a:latin typeface="Arial" panose="020B0604020202020204" pitchFamily="34" charset="0"/>
                <a:ea typeface="宋体" panose="02010600030101010101" pitchFamily="2" charset="-122"/>
              </a:rPr>
              <a:t>的主机中，</a:t>
            </a:r>
            <a:r>
              <a:rPr lang="en-US" altLang="zh-CN" sz="2400" b="1" dirty="0">
                <a:latin typeface="Arial" panose="020B0604020202020204" pitchFamily="34" charset="0"/>
                <a:ea typeface="宋体" panose="02010600030101010101" pitchFamily="2" charset="-122"/>
              </a:rPr>
              <a:t>mater</a:t>
            </a:r>
            <a:r>
              <a:rPr lang="zh-CN" altLang="en-US" sz="2400" b="1" dirty="0">
                <a:latin typeface="Arial" panose="020B0604020202020204" pitchFamily="34" charset="0"/>
                <a:ea typeface="宋体" panose="02010600030101010101" pitchFamily="2" charset="-122"/>
              </a:rPr>
              <a:t>的主页地址为</a:t>
            </a:r>
            <a:r>
              <a:rPr lang="en-US" altLang="zh-CN" sz="2400" b="1" dirty="0">
                <a:latin typeface="Arial" panose="020B0604020202020204" pitchFamily="34" charset="0"/>
                <a:ea typeface="宋体" panose="02010600030101010101" pitchFamily="2" charset="-122"/>
              </a:rPr>
              <a:t>http://master.foo.com:60010</a:t>
            </a:r>
            <a:r>
              <a:rPr lang="zh-CN" altLang="en-US" sz="2400" b="1" dirty="0">
                <a:latin typeface="Arial" panose="020B0604020202020204" pitchFamily="34" charset="0"/>
                <a:ea typeface="宋体" panose="02010600030101010101" pitchFamily="2" charset="-122"/>
              </a:rPr>
              <a:t>，用户可以通过</a:t>
            </a:r>
            <a:r>
              <a:rPr lang="en-US" altLang="zh-CN" sz="2400" b="1" dirty="0">
                <a:latin typeface="Arial" panose="020B0604020202020204" pitchFamily="34" charset="0"/>
                <a:ea typeface="宋体" panose="02010600030101010101" pitchFamily="2" charset="-122"/>
              </a:rPr>
              <a:t>Web</a:t>
            </a:r>
            <a:r>
              <a:rPr lang="zh-CN" altLang="en-US" sz="2400" b="1" dirty="0">
                <a:latin typeface="Arial" panose="020B0604020202020204" pitchFamily="34" charset="0"/>
                <a:ea typeface="宋体" panose="02010600030101010101" pitchFamily="2" charset="-122"/>
              </a:rPr>
              <a:t>浏览器输入这个地址查看该页面</a:t>
            </a:r>
            <a:endParaRPr lang="en-US" altLang="zh-CN" sz="2400" b="1" dirty="0">
              <a:latin typeface="Arial" panose="020B0604020202020204" pitchFamily="34" charset="0"/>
              <a:ea typeface="宋体" panose="02010600030101010101" pitchFamily="2" charset="-122"/>
            </a:endParaRPr>
          </a:p>
          <a:p>
            <a:pPr marL="342900" indent="-342900" algn="just">
              <a:buFont typeface="Wingdings" panose="05000000000000000000" charset="0"/>
              <a:buChar char="Ø"/>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可以查看</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HBase</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集群的当前状态</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2"/>
          <p:cNvSpPr>
            <a:spLocks noGrp="1"/>
          </p:cNvSpPr>
          <p:nvPr>
            <p:ph type="title" idx="10"/>
          </p:nvPr>
        </p:nvSpPr>
        <p:spPr/>
        <p:txBody>
          <a:bodyPr vert="horz" wrap="square" lIns="91440" tIns="45720" rIns="91440" bIns="45720" anchor="ctr" anchorCtr="0"/>
          <a:p>
            <a:r>
              <a:rPr lang="en-US" altLang="zh-CN" dirty="0"/>
              <a:t>Ganglia</a:t>
            </a:r>
            <a:endParaRPr lang="zh-CN" altLang="en-US" dirty="0"/>
          </a:p>
        </p:txBody>
      </p:sp>
      <p:pic>
        <p:nvPicPr>
          <p:cNvPr id="69634" name="Picture 2"/>
          <p:cNvPicPr>
            <a:picLocks noChangeAspect="1"/>
          </p:cNvPicPr>
          <p:nvPr/>
        </p:nvPicPr>
        <p:blipFill>
          <a:blip r:embed="rId1"/>
          <a:stretch>
            <a:fillRect/>
          </a:stretch>
        </p:blipFill>
        <p:spPr>
          <a:xfrm>
            <a:off x="915988" y="2225675"/>
            <a:ext cx="7620000" cy="4313238"/>
          </a:xfrm>
          <a:prstGeom prst="rect">
            <a:avLst/>
          </a:prstGeom>
          <a:noFill/>
          <a:ln w="9525">
            <a:noFill/>
          </a:ln>
        </p:spPr>
      </p:pic>
      <p:sp>
        <p:nvSpPr>
          <p:cNvPr id="69635" name="TextBox 3"/>
          <p:cNvSpPr txBox="1"/>
          <p:nvPr/>
        </p:nvSpPr>
        <p:spPr>
          <a:xfrm>
            <a:off x="304800" y="1144588"/>
            <a:ext cx="8618538" cy="1124585"/>
          </a:xfrm>
          <a:prstGeom prst="rect">
            <a:avLst/>
          </a:prstGeom>
          <a:noFill/>
          <a:ln w="9525">
            <a:noFill/>
          </a:ln>
        </p:spPr>
        <p:txBody>
          <a:bodyPr wrap="square" anchor="t" anchorCtr="0">
            <a:spAutoFit/>
          </a:bodyPr>
          <a:p>
            <a:pPr algn="just">
              <a:lnSpc>
                <a:spcPct val="120000"/>
              </a:lnSpc>
            </a:pPr>
            <a:r>
              <a:rPr lang="en-US" altLang="zh-CN" sz="2800" b="1" dirty="0">
                <a:latin typeface="Arial" panose="020B0604020202020204" pitchFamily="34" charset="0"/>
                <a:ea typeface="宋体" panose="02010600030101010101" pitchFamily="2" charset="-122"/>
              </a:rPr>
              <a:t>Ganglia</a:t>
            </a:r>
            <a:r>
              <a:rPr lang="zh-CN" altLang="en-US" sz="2800" b="1" dirty="0">
                <a:latin typeface="Arial" panose="020B0604020202020204" pitchFamily="34" charset="0"/>
                <a:ea typeface="宋体" panose="02010600030101010101" pitchFamily="2" charset="-122"/>
              </a:rPr>
              <a:t>是</a:t>
            </a:r>
            <a:r>
              <a:rPr lang="en-US" altLang="zh-CN" sz="2800" b="1" dirty="0">
                <a:latin typeface="Arial" panose="020B0604020202020204" pitchFamily="34" charset="0"/>
                <a:ea typeface="宋体" panose="02010600030101010101" pitchFamily="2" charset="-122"/>
              </a:rPr>
              <a:t>UC Berkeley</a:t>
            </a:r>
            <a:r>
              <a:rPr lang="zh-CN" altLang="en-US" sz="2800" b="1" dirty="0">
                <a:latin typeface="Arial" panose="020B0604020202020204" pitchFamily="34" charset="0"/>
                <a:ea typeface="宋体" panose="02010600030101010101" pitchFamily="2" charset="-122"/>
              </a:rPr>
              <a:t>发起的一个开源集群监视项目，用于</a:t>
            </a:r>
            <a:r>
              <a:rPr lang="zh-CN" altLang="en-US" sz="2800" b="1" dirty="0">
                <a:solidFill>
                  <a:srgbClr val="FF0000"/>
                </a:solidFill>
                <a:latin typeface="微软雅黑" panose="020B0503020204020204" charset="-122"/>
                <a:ea typeface="微软雅黑" panose="020B0503020204020204" charset="-122"/>
              </a:rPr>
              <a:t>监控系统性能</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2"/>
          <p:cNvSpPr>
            <a:spLocks noGrp="1"/>
          </p:cNvSpPr>
          <p:nvPr>
            <p:ph type="title" idx="10"/>
          </p:nvPr>
        </p:nvSpPr>
        <p:spPr/>
        <p:txBody>
          <a:bodyPr vert="horz" wrap="square" lIns="91440" tIns="45720" rIns="91440" bIns="45720" anchor="ctr" anchorCtr="0"/>
          <a:p>
            <a:r>
              <a:rPr lang="en-US" altLang="zh-CN" dirty="0"/>
              <a:t>OpenTSDB</a:t>
            </a:r>
            <a:endParaRPr lang="zh-CN" altLang="en-US" dirty="0"/>
          </a:p>
        </p:txBody>
      </p:sp>
      <p:sp>
        <p:nvSpPr>
          <p:cNvPr id="70658" name="矩形 3"/>
          <p:cNvSpPr/>
          <p:nvPr/>
        </p:nvSpPr>
        <p:spPr>
          <a:xfrm>
            <a:off x="303213" y="1293813"/>
            <a:ext cx="8535987" cy="4052887"/>
          </a:xfrm>
          <a:prstGeom prst="rect">
            <a:avLst/>
          </a:prstGeom>
          <a:noFill/>
          <a:ln w="9525">
            <a:noFill/>
          </a:ln>
        </p:spPr>
        <p:txBody>
          <a:bodyPr wrap="square" anchor="t" anchorCtr="0">
            <a:spAutoFit/>
          </a:bodyPr>
          <a:p>
            <a:pPr algn="just">
              <a:lnSpc>
                <a:spcPct val="230000"/>
              </a:lnSpc>
            </a:pPr>
            <a:r>
              <a:rPr lang="en-US" altLang="zh-CN" sz="2800" b="1" dirty="0">
                <a:latin typeface="Arial" panose="020B0604020202020204" pitchFamily="34" charset="0"/>
                <a:ea typeface="宋体" panose="02010600030101010101" pitchFamily="2" charset="-122"/>
              </a:rPr>
              <a:t>OpenTSDB</a:t>
            </a:r>
            <a:r>
              <a:rPr lang="zh-CN" altLang="en-US" sz="2800" b="1" dirty="0">
                <a:latin typeface="Arial" panose="020B0604020202020204" pitchFamily="34" charset="0"/>
                <a:ea typeface="宋体" panose="02010600030101010101" pitchFamily="2" charset="-122"/>
              </a:rPr>
              <a:t>可以从大规模的集群（包括集群中的网络设备、操作系统、应用程序）中获取相应的</a:t>
            </a:r>
            <a:r>
              <a:rPr lang="en-US" altLang="zh-CN" sz="2800" b="1" dirty="0">
                <a:latin typeface="Arial" panose="020B0604020202020204" pitchFamily="34" charset="0"/>
                <a:ea typeface="宋体" panose="02010600030101010101" pitchFamily="2" charset="-122"/>
              </a:rPr>
              <a:t>metrics</a:t>
            </a:r>
            <a:r>
              <a:rPr lang="zh-CN" altLang="en-US" sz="2800" b="1" dirty="0">
                <a:latin typeface="Arial" panose="020B0604020202020204" pitchFamily="34" charset="0"/>
                <a:ea typeface="宋体" panose="02010600030101010101" pitchFamily="2" charset="-122"/>
              </a:rPr>
              <a:t>并进行存储、索引以及服务，从而使得这些数据更容易让人理解，如</a:t>
            </a:r>
            <a:r>
              <a:rPr lang="en-US" altLang="zh-CN" sz="2800" b="1" dirty="0">
                <a:latin typeface="Arial" panose="020B0604020202020204" pitchFamily="34" charset="0"/>
                <a:ea typeface="宋体" panose="02010600030101010101" pitchFamily="2" charset="-122"/>
              </a:rPr>
              <a:t>web</a:t>
            </a:r>
            <a:r>
              <a:rPr lang="zh-CN" altLang="en-US" sz="2800" b="1" dirty="0">
                <a:latin typeface="Arial" panose="020B0604020202020204" pitchFamily="34" charset="0"/>
                <a:ea typeface="宋体" panose="02010600030101010101" pitchFamily="2" charset="-122"/>
              </a:rPr>
              <a:t>化，图形化等。</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2"/>
          <p:cNvSpPr>
            <a:spLocks noGrp="1"/>
          </p:cNvSpPr>
          <p:nvPr>
            <p:ph type="title" idx="10"/>
          </p:nvPr>
        </p:nvSpPr>
        <p:spPr/>
        <p:txBody>
          <a:bodyPr vert="horz" wrap="square" lIns="91440" tIns="45720" rIns="91440" bIns="45720" anchor="ctr" anchorCtr="0"/>
          <a:p>
            <a:r>
              <a:rPr lang="en-US" altLang="zh-CN" dirty="0"/>
              <a:t>OpenTSDB</a:t>
            </a:r>
            <a:endParaRPr lang="zh-CN" altLang="en-US" dirty="0"/>
          </a:p>
        </p:txBody>
      </p:sp>
      <p:pic>
        <p:nvPicPr>
          <p:cNvPr id="71682" name="Picture 2"/>
          <p:cNvPicPr>
            <a:picLocks noChangeAspect="1"/>
          </p:cNvPicPr>
          <p:nvPr/>
        </p:nvPicPr>
        <p:blipFill>
          <a:blip r:embed="rId1"/>
          <a:stretch>
            <a:fillRect/>
          </a:stretch>
        </p:blipFill>
        <p:spPr>
          <a:xfrm>
            <a:off x="534988" y="1193800"/>
            <a:ext cx="8240712" cy="535940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2"/>
          <p:cNvSpPr>
            <a:spLocks noGrp="1"/>
          </p:cNvSpPr>
          <p:nvPr>
            <p:ph type="title" idx="10"/>
          </p:nvPr>
        </p:nvSpPr>
        <p:spPr/>
        <p:txBody>
          <a:bodyPr vert="horz" wrap="square" lIns="91440" tIns="45720" rIns="91440" bIns="45720" anchor="ctr" anchorCtr="0"/>
          <a:p>
            <a:r>
              <a:rPr lang="en-US" altLang="zh-CN" dirty="0"/>
              <a:t>Ambari</a:t>
            </a:r>
            <a:endParaRPr lang="zh-CN" altLang="en-US" dirty="0"/>
          </a:p>
        </p:txBody>
      </p:sp>
      <p:pic>
        <p:nvPicPr>
          <p:cNvPr id="72706" name="Picture 2" descr="c:\users\lenovo\appdata\roaming\360se6\User Data\temp\img006.jpg"/>
          <p:cNvPicPr>
            <a:picLocks noChangeAspect="1"/>
          </p:cNvPicPr>
          <p:nvPr/>
        </p:nvPicPr>
        <p:blipFill>
          <a:blip r:embed="rId1"/>
          <a:stretch>
            <a:fillRect/>
          </a:stretch>
        </p:blipFill>
        <p:spPr>
          <a:xfrm>
            <a:off x="990600" y="1676400"/>
            <a:ext cx="7391400" cy="4810125"/>
          </a:xfrm>
          <a:prstGeom prst="rect">
            <a:avLst/>
          </a:prstGeom>
          <a:noFill/>
          <a:ln w="9525">
            <a:noFill/>
          </a:ln>
        </p:spPr>
      </p:pic>
      <p:sp>
        <p:nvSpPr>
          <p:cNvPr id="72707" name="矩形 3"/>
          <p:cNvSpPr/>
          <p:nvPr/>
        </p:nvSpPr>
        <p:spPr>
          <a:xfrm>
            <a:off x="219075" y="1143000"/>
            <a:ext cx="8672513" cy="521970"/>
          </a:xfrm>
          <a:prstGeom prst="rect">
            <a:avLst/>
          </a:prstGeom>
          <a:noFill/>
          <a:ln w="9525">
            <a:noFill/>
          </a:ln>
        </p:spPr>
        <p:txBody>
          <a:bodyPr wrap="square" anchor="t" anchorCtr="0">
            <a:spAutoFit/>
          </a:bodyPr>
          <a:p>
            <a:pPr algn="just"/>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Ambari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的作用是创建、管理、监视 </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Hadoop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的集群。</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2"/>
          <p:cNvSpPr>
            <a:spLocks noGrp="1"/>
          </p:cNvSpPr>
          <p:nvPr>
            <p:ph type="title" idx="10"/>
          </p:nvPr>
        </p:nvSpPr>
        <p:spPr/>
        <p:txBody>
          <a:bodyPr vert="horz" wrap="square" lIns="91440" tIns="45720" rIns="91440" bIns="45720" anchor="ctr" anchorCtr="0"/>
          <a:p>
            <a:r>
              <a:rPr lang="en-US" altLang="zh-CN" dirty="0"/>
              <a:t>4.6.3 </a:t>
            </a:r>
            <a:r>
              <a:rPr lang="zh-CN" altLang="en-US" dirty="0"/>
              <a:t>在</a:t>
            </a:r>
            <a:r>
              <a:rPr lang="en-US" altLang="zh-CN" dirty="0"/>
              <a:t>HBase</a:t>
            </a:r>
            <a:r>
              <a:rPr lang="zh-CN" altLang="en-US" dirty="0"/>
              <a:t>之上构建</a:t>
            </a:r>
            <a:r>
              <a:rPr lang="en-US" altLang="zh-CN" dirty="0"/>
              <a:t>SQL</a:t>
            </a:r>
            <a:r>
              <a:rPr lang="zh-CN" altLang="en-US" dirty="0"/>
              <a:t>引擎</a:t>
            </a:r>
            <a:endParaRPr lang="zh-CN" altLang="en-US" dirty="0"/>
          </a:p>
        </p:txBody>
      </p:sp>
      <p:sp>
        <p:nvSpPr>
          <p:cNvPr id="73730" name="矩形 3"/>
          <p:cNvSpPr/>
          <p:nvPr/>
        </p:nvSpPr>
        <p:spPr>
          <a:xfrm>
            <a:off x="290513" y="1068388"/>
            <a:ext cx="8588375" cy="5217160"/>
          </a:xfrm>
          <a:prstGeom prst="rect">
            <a:avLst/>
          </a:prstGeom>
          <a:noFill/>
          <a:ln w="9525">
            <a:noFill/>
          </a:ln>
        </p:spPr>
        <p:txBody>
          <a:bodyPr wrap="square" anchor="t" anchorCtr="0">
            <a:spAutoFit/>
          </a:bodyPr>
          <a:p>
            <a:pPr algn="just">
              <a:lnSpc>
                <a:spcPct val="170000"/>
              </a:lnSpc>
            </a:pPr>
            <a:r>
              <a:rPr lang="en-US" altLang="zh-CN" sz="2800" b="1" dirty="0">
                <a:latin typeface="Arial" panose="020B0604020202020204" pitchFamily="34" charset="0"/>
                <a:ea typeface="宋体" panose="02010600030101010101" pitchFamily="2" charset="-122"/>
              </a:rPr>
              <a:t>        NoSQL</a:t>
            </a:r>
            <a:r>
              <a:rPr lang="zh-CN" altLang="en-US" sz="2800" b="1" dirty="0">
                <a:latin typeface="Arial" panose="020B0604020202020204" pitchFamily="34" charset="0"/>
                <a:ea typeface="宋体" panose="02010600030101010101" pitchFamily="2" charset="-122"/>
              </a:rPr>
              <a:t>区别于关系型数据库的一点就是</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NoSQL</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不使用</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SQL</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作为查询语言</a:t>
            </a:r>
            <a:r>
              <a:rPr lang="zh-CN" altLang="en-US" sz="2800" b="1" dirty="0">
                <a:latin typeface="Arial" panose="020B0604020202020204" pitchFamily="34" charset="0"/>
                <a:ea typeface="宋体" panose="02010600030101010101" pitchFamily="2" charset="-122"/>
              </a:rPr>
              <a:t>，至于为何在</a:t>
            </a:r>
            <a:r>
              <a:rPr lang="en-US" altLang="zh-CN" sz="2800" b="1" dirty="0">
                <a:latin typeface="Arial" panose="020B0604020202020204" pitchFamily="34" charset="0"/>
                <a:ea typeface="宋体" panose="02010600030101010101" pitchFamily="2" charset="-122"/>
              </a:rPr>
              <a:t>NoSQL</a:t>
            </a:r>
            <a:r>
              <a:rPr lang="zh-CN" altLang="en-US" sz="2800" b="1" dirty="0">
                <a:latin typeface="Arial" panose="020B0604020202020204" pitchFamily="34" charset="0"/>
                <a:ea typeface="宋体" panose="02010600030101010101" pitchFamily="2" charset="-122"/>
              </a:rPr>
              <a:t>数据存储</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上提供</a:t>
            </a:r>
            <a:r>
              <a:rPr lang="en-US" altLang="zh-CN" sz="2800" b="1" dirty="0">
                <a:latin typeface="Arial" panose="020B0604020202020204" pitchFamily="34" charset="0"/>
                <a:ea typeface="宋体" panose="02010600030101010101" pitchFamily="2" charset="-122"/>
              </a:rPr>
              <a:t>SQL</a:t>
            </a:r>
            <a:r>
              <a:rPr lang="zh-CN" altLang="en-US" sz="2800" b="1" dirty="0">
                <a:latin typeface="Arial" panose="020B0604020202020204" pitchFamily="34" charset="0"/>
                <a:ea typeface="宋体" panose="02010600030101010101" pitchFamily="2" charset="-122"/>
              </a:rPr>
              <a:t>接口，有如下原因：</a:t>
            </a:r>
            <a:endParaRPr lang="en-US" altLang="zh-CN" sz="2800" b="1" dirty="0">
              <a:latin typeface="Arial" panose="020B0604020202020204" pitchFamily="34" charset="0"/>
              <a:ea typeface="宋体" panose="02010600030101010101" pitchFamily="2" charset="-122"/>
            </a:endParaRPr>
          </a:p>
          <a:p>
            <a:pPr algn="just">
              <a:lnSpc>
                <a:spcPct val="170000"/>
              </a:lnSpc>
            </a:pPr>
            <a:r>
              <a:rPr lang="zh-CN" altLang="en-US" sz="2800" b="1" dirty="0">
                <a:latin typeface="Arial" panose="020B0604020202020204" pitchFamily="34" charset="0"/>
                <a:ea typeface="宋体" panose="02010600030101010101" pitchFamily="2" charset="-122"/>
              </a:rPr>
              <a:t>　　</a:t>
            </a:r>
            <a:r>
              <a:rPr lang="en-US" altLang="zh-CN" sz="2800" b="1" dirty="0">
                <a:solidFill>
                  <a:srgbClr val="0F0FF5"/>
                </a:solidFill>
                <a:latin typeface="微软雅黑" panose="020B0503020204020204" charset="-122"/>
                <a:ea typeface="微软雅黑" panose="020B0503020204020204" charset="-122"/>
                <a:cs typeface="微软雅黑" panose="020B0503020204020204" charset="-122"/>
              </a:rPr>
              <a:t>1.</a:t>
            </a:r>
            <a:r>
              <a:rPr lang="zh-CN" altLang="en-US" sz="2800" b="1" dirty="0">
                <a:solidFill>
                  <a:srgbClr val="0F0FF5"/>
                </a:solidFill>
                <a:latin typeface="微软雅黑" panose="020B0503020204020204" charset="-122"/>
                <a:ea typeface="微软雅黑" panose="020B0503020204020204" charset="-122"/>
                <a:cs typeface="微软雅黑" panose="020B0503020204020204" charset="-122"/>
              </a:rPr>
              <a:t>易使用。</a:t>
            </a:r>
            <a:r>
              <a:rPr lang="zh-CN" altLang="en-US" sz="2800" b="1" dirty="0">
                <a:latin typeface="Arial" panose="020B0604020202020204" pitchFamily="34" charset="0"/>
                <a:ea typeface="宋体" panose="02010600030101010101" pitchFamily="2" charset="-122"/>
              </a:rPr>
              <a:t>使用诸如</a:t>
            </a:r>
            <a:r>
              <a:rPr lang="en-US" altLang="zh-CN" sz="2800" b="1" dirty="0">
                <a:latin typeface="Arial" panose="020B0604020202020204" pitchFamily="34" charset="0"/>
                <a:ea typeface="宋体" panose="02010600030101010101" pitchFamily="2" charset="-122"/>
              </a:rPr>
              <a:t>SQL</a:t>
            </a:r>
            <a:r>
              <a:rPr lang="zh-CN" altLang="en-US" sz="2800" b="1" dirty="0">
                <a:latin typeface="Arial" panose="020B0604020202020204" pitchFamily="34" charset="0"/>
                <a:ea typeface="宋体" panose="02010600030101010101" pitchFamily="2" charset="-122"/>
              </a:rPr>
              <a:t>这样易于理解的语言，使人们能够更加轻松地使用</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algn="just">
              <a:lnSpc>
                <a:spcPct val="170000"/>
              </a:lnSpc>
            </a:pPr>
            <a:r>
              <a:rPr lang="zh-CN" altLang="en-US" sz="2800" b="1" dirty="0">
                <a:latin typeface="Arial" panose="020B0604020202020204" pitchFamily="34" charset="0"/>
                <a:ea typeface="宋体" panose="02010600030101010101" pitchFamily="2" charset="-122"/>
              </a:rPr>
              <a:t>　</a:t>
            </a:r>
            <a:r>
              <a:rPr lang="zh-CN" altLang="en-US" sz="2800" b="1" dirty="0">
                <a:solidFill>
                  <a:srgbClr val="0F0FF5"/>
                </a:solidFill>
                <a:latin typeface="黑体" panose="02010609060101010101" pitchFamily="49" charset="-122"/>
                <a:ea typeface="黑体" panose="02010609060101010101" pitchFamily="49" charset="-122"/>
              </a:rPr>
              <a:t>　</a:t>
            </a:r>
            <a:r>
              <a:rPr lang="en-US" altLang="zh-CN" sz="2800" b="1" dirty="0">
                <a:solidFill>
                  <a:srgbClr val="0F0FF5"/>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0F0FF5"/>
                </a:solidFill>
                <a:latin typeface="微软雅黑" panose="020B0503020204020204" charset="-122"/>
                <a:ea typeface="微软雅黑" panose="020B0503020204020204" charset="-122"/>
                <a:cs typeface="微软雅黑" panose="020B0503020204020204" charset="-122"/>
              </a:rPr>
              <a:t>减少编码。</a:t>
            </a:r>
            <a:r>
              <a:rPr lang="zh-CN" altLang="en-US" sz="2800" b="1" dirty="0">
                <a:latin typeface="Arial" panose="020B0604020202020204" pitchFamily="34" charset="0"/>
                <a:ea typeface="宋体" panose="02010600030101010101" pitchFamily="2" charset="-122"/>
              </a:rPr>
              <a:t>使用诸如</a:t>
            </a:r>
            <a:r>
              <a:rPr lang="en-US" altLang="zh-CN" sz="2800" b="1" dirty="0">
                <a:latin typeface="Arial" panose="020B0604020202020204" pitchFamily="34" charset="0"/>
                <a:ea typeface="宋体" panose="02010600030101010101" pitchFamily="2" charset="-122"/>
              </a:rPr>
              <a:t>SQL</a:t>
            </a:r>
            <a:r>
              <a:rPr lang="zh-CN" altLang="en-US" sz="2800" b="1" dirty="0">
                <a:latin typeface="Arial" panose="020B0604020202020204" pitchFamily="34" charset="0"/>
                <a:ea typeface="宋体" panose="02010600030101010101" pitchFamily="2" charset="-122"/>
              </a:rPr>
              <a:t>这样更高层次的语言来编写，减少了编写的代码量。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2"/>
          <p:cNvSpPr>
            <a:spLocks noGrp="1"/>
          </p:cNvSpPr>
          <p:nvPr>
            <p:ph type="title" idx="10"/>
          </p:nvPr>
        </p:nvSpPr>
        <p:spPr/>
        <p:txBody>
          <a:bodyPr vert="horz" wrap="square" lIns="91440" tIns="45720" rIns="91440" bIns="45720" anchor="ctr" anchorCtr="0"/>
          <a:p>
            <a:r>
              <a:rPr lang="en-US" altLang="zh-CN" dirty="0"/>
              <a:t>4.1.1	 </a:t>
            </a:r>
            <a:r>
              <a:rPr lang="zh-CN" altLang="en-US" dirty="0"/>
              <a:t>从</a:t>
            </a:r>
            <a:r>
              <a:rPr lang="en-US" altLang="zh-CN" dirty="0"/>
              <a:t>BigTable</a:t>
            </a:r>
            <a:r>
              <a:rPr lang="zh-CN" altLang="en-US" dirty="0"/>
              <a:t>说起</a:t>
            </a:r>
            <a:endParaRPr lang="zh-CN" altLang="en-US" dirty="0"/>
          </a:p>
        </p:txBody>
      </p:sp>
      <p:sp>
        <p:nvSpPr>
          <p:cNvPr id="14338" name="TextBox 4"/>
          <p:cNvSpPr txBox="1"/>
          <p:nvPr/>
        </p:nvSpPr>
        <p:spPr>
          <a:xfrm>
            <a:off x="263525" y="1235075"/>
            <a:ext cx="8677275" cy="5259070"/>
          </a:xfrm>
          <a:prstGeom prst="rect">
            <a:avLst/>
          </a:prstGeom>
          <a:noFill/>
          <a:ln w="9525">
            <a:noFill/>
          </a:ln>
        </p:spPr>
        <p:txBody>
          <a:bodyPr wrap="square" anchor="t" anchorCtr="0">
            <a:spAutoFit/>
          </a:bodyPr>
          <a:p>
            <a:pPr marL="457200" indent="-457200" algn="just">
              <a:lnSpc>
                <a:spcPct val="120000"/>
              </a:lnSpc>
              <a:buFont typeface="Wingdings" panose="05000000000000000000" charset="0"/>
              <a:buChar char="l"/>
            </a:pP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BigTable是一个分布式存储系统</a:t>
            </a:r>
            <a:r>
              <a:rPr lang="zh-CN" altLang="zh-CN"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zh-CN" sz="2800" b="1" dirty="0">
                <a:latin typeface="Arial" panose="020B0604020202020204" pitchFamily="34" charset="0"/>
                <a:ea typeface="宋体" panose="02010600030101010101" pitchFamily="2" charset="-122"/>
              </a:rPr>
              <a:t>利用谷歌提出的MapReduce分布式并行计算模型来处理海量数据；</a:t>
            </a:r>
            <a:endParaRPr lang="zh-CN" altLang="en-US" sz="28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使用谷歌分布式文件系统</a:t>
            </a:r>
            <a:r>
              <a:rPr lang="en-US" altLang="zh-CN" sz="2800" b="1" dirty="0">
                <a:latin typeface="Arial" panose="020B0604020202020204" pitchFamily="34" charset="0"/>
                <a:ea typeface="宋体" panose="02010600030101010101" pitchFamily="2" charset="-122"/>
              </a:rPr>
              <a:t>GFS</a:t>
            </a:r>
            <a:r>
              <a:rPr lang="zh-CN" altLang="en-US" sz="2800" b="1" dirty="0">
                <a:latin typeface="Arial" panose="020B0604020202020204" pitchFamily="34" charset="0"/>
                <a:ea typeface="宋体" panose="02010600030101010101" pitchFamily="2" charset="-122"/>
              </a:rPr>
              <a:t>作为底层数据存储；</a:t>
            </a:r>
            <a:endParaRPr lang="zh-CN" altLang="en-US" sz="28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采用</a:t>
            </a:r>
            <a:r>
              <a:rPr lang="en-US" altLang="zh-CN" sz="2800" b="1" dirty="0">
                <a:latin typeface="Arial" panose="020B0604020202020204" pitchFamily="34" charset="0"/>
                <a:ea typeface="宋体" panose="02010600030101010101" pitchFamily="2" charset="-122"/>
              </a:rPr>
              <a:t>Chubby</a:t>
            </a:r>
            <a:r>
              <a:rPr lang="zh-CN" altLang="en-US" sz="2800" b="1" dirty="0">
                <a:latin typeface="Arial" panose="020B0604020202020204" pitchFamily="34" charset="0"/>
                <a:ea typeface="宋体" panose="02010600030101010101" pitchFamily="2" charset="-122"/>
              </a:rPr>
              <a:t>提供协同服务管理；</a:t>
            </a:r>
            <a:endParaRPr lang="zh-CN" altLang="en-US" sz="28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可以扩展到</a:t>
            </a:r>
            <a:r>
              <a:rPr lang="en-US" altLang="zh-CN" sz="2800" b="1" dirty="0">
                <a:latin typeface="Arial" panose="020B0604020202020204" pitchFamily="34" charset="0"/>
                <a:ea typeface="宋体" panose="02010600030101010101" pitchFamily="2" charset="-122"/>
              </a:rPr>
              <a:t>PB</a:t>
            </a:r>
            <a:r>
              <a:rPr lang="zh-CN" altLang="en-US" sz="2800" b="1" dirty="0">
                <a:latin typeface="Arial" panose="020B0604020202020204" pitchFamily="34" charset="0"/>
                <a:ea typeface="宋体" panose="02010600030101010101" pitchFamily="2" charset="-122"/>
              </a:rPr>
              <a:t>级别的数据和上千台机器，具备广泛应用性、可扩展性、高性能和高可用性等特点；</a:t>
            </a:r>
            <a:endParaRPr lang="zh-CN" altLang="en-US" sz="28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谷歌的许多项目都存储在</a:t>
            </a:r>
            <a:r>
              <a:rPr lang="en-US" altLang="zh-CN" sz="2800" b="1" dirty="0">
                <a:latin typeface="Arial" panose="020B0604020202020204" pitchFamily="34" charset="0"/>
                <a:ea typeface="宋体" panose="02010600030101010101" pitchFamily="2" charset="-122"/>
              </a:rPr>
              <a:t>BigTable</a:t>
            </a:r>
            <a:r>
              <a:rPr lang="zh-CN" altLang="en-US" sz="2800" b="1" dirty="0">
                <a:latin typeface="Arial" panose="020B0604020202020204" pitchFamily="34" charset="0"/>
                <a:ea typeface="宋体" panose="02010600030101010101" pitchFamily="2" charset="-122"/>
              </a:rPr>
              <a:t>中，包括搜索、地图、财经、打印、社交网站</a:t>
            </a:r>
            <a:r>
              <a:rPr lang="en-US" altLang="zh-CN" sz="2800" b="1" dirty="0">
                <a:latin typeface="Arial" panose="020B0604020202020204" pitchFamily="34" charset="0"/>
                <a:ea typeface="宋体" panose="02010600030101010101" pitchFamily="2" charset="-122"/>
              </a:rPr>
              <a:t>Orkut</a:t>
            </a:r>
            <a:r>
              <a:rPr lang="zh-CN" altLang="en-US" sz="2800" b="1" dirty="0">
                <a:latin typeface="Arial" panose="020B0604020202020204" pitchFamily="34" charset="0"/>
                <a:ea typeface="宋体" panose="02010600030101010101" pitchFamily="2" charset="-122"/>
              </a:rPr>
              <a:t>、视频共享网站</a:t>
            </a:r>
            <a:r>
              <a:rPr lang="en-US" altLang="zh-CN" sz="2800" b="1" dirty="0">
                <a:latin typeface="Arial" panose="020B0604020202020204" pitchFamily="34" charset="0"/>
                <a:ea typeface="宋体" panose="02010600030101010101" pitchFamily="2" charset="-122"/>
              </a:rPr>
              <a:t>YouTube</a:t>
            </a:r>
            <a:r>
              <a:rPr lang="zh-CN" altLang="en-US" sz="2800" b="1" dirty="0">
                <a:latin typeface="Arial" panose="020B0604020202020204" pitchFamily="34" charset="0"/>
                <a:ea typeface="宋体" panose="02010600030101010101" pitchFamily="2" charset="-122"/>
              </a:rPr>
              <a:t>和博客网站</a:t>
            </a:r>
            <a:r>
              <a:rPr lang="en-US" altLang="zh-CN" sz="2800" b="1" dirty="0">
                <a:latin typeface="Arial" panose="020B0604020202020204" pitchFamily="34" charset="0"/>
                <a:ea typeface="宋体" panose="02010600030101010101" pitchFamily="2" charset="-122"/>
              </a:rPr>
              <a:t>Blogger</a:t>
            </a:r>
            <a:r>
              <a:rPr lang="zh-CN" altLang="en-US" sz="2800" b="1" dirty="0">
                <a:latin typeface="Arial" panose="020B0604020202020204" pitchFamily="34" charset="0"/>
                <a:ea typeface="宋体" panose="02010600030101010101" pitchFamily="2" charset="-122"/>
              </a:rPr>
              <a:t>等。</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2"/>
          <p:cNvSpPr>
            <a:spLocks noGrp="1"/>
          </p:cNvSpPr>
          <p:nvPr>
            <p:ph type="title" idx="10"/>
          </p:nvPr>
        </p:nvSpPr>
        <p:spPr/>
        <p:txBody>
          <a:bodyPr vert="horz" wrap="square" lIns="91440" tIns="45720" rIns="91440" bIns="45720" anchor="ctr" anchorCtr="0"/>
          <a:p>
            <a:r>
              <a:rPr lang="en-US" altLang="zh-CN" dirty="0"/>
              <a:t>4.6.3 </a:t>
            </a:r>
            <a:r>
              <a:rPr lang="zh-CN" altLang="en-US" dirty="0"/>
              <a:t>在</a:t>
            </a:r>
            <a:r>
              <a:rPr lang="en-US" altLang="zh-CN" dirty="0"/>
              <a:t>HBase</a:t>
            </a:r>
            <a:r>
              <a:rPr lang="zh-CN" altLang="en-US" dirty="0"/>
              <a:t>之上构建</a:t>
            </a:r>
            <a:r>
              <a:rPr lang="en-US" altLang="zh-CN" dirty="0"/>
              <a:t>SQL</a:t>
            </a:r>
            <a:r>
              <a:rPr lang="zh-CN" altLang="en-US" dirty="0"/>
              <a:t>引擎</a:t>
            </a:r>
            <a:endParaRPr lang="zh-CN" altLang="en-US" dirty="0"/>
          </a:p>
        </p:txBody>
      </p:sp>
      <p:sp>
        <p:nvSpPr>
          <p:cNvPr id="74754" name="TextBox 4"/>
          <p:cNvSpPr txBox="1"/>
          <p:nvPr/>
        </p:nvSpPr>
        <p:spPr>
          <a:xfrm>
            <a:off x="560388" y="1392238"/>
            <a:ext cx="8204200" cy="2545715"/>
          </a:xfrm>
          <a:prstGeom prst="rect">
            <a:avLst/>
          </a:prstGeom>
          <a:noFill/>
          <a:ln w="9525">
            <a:noFill/>
          </a:ln>
        </p:spPr>
        <p:txBody>
          <a:bodyPr wrap="square" anchor="t" anchorCtr="0">
            <a:spAutoFit/>
          </a:bodyPr>
          <a:p>
            <a:pPr algn="just">
              <a:lnSpc>
                <a:spcPct val="190000"/>
              </a:lnSpc>
            </a:pPr>
            <a:r>
              <a:rPr lang="zh-CN" altLang="en-US" sz="2800" b="1" dirty="0">
                <a:solidFill>
                  <a:srgbClr val="FF0000"/>
                </a:solidFill>
                <a:latin typeface="微软雅黑" panose="020B0503020204020204" charset="-122"/>
                <a:ea typeface="微软雅黑" panose="020B0503020204020204" charset="-122"/>
              </a:rPr>
              <a:t>方案：</a:t>
            </a:r>
            <a:endParaRPr lang="en-US" altLang="zh-CN" sz="2800" b="1" dirty="0">
              <a:solidFill>
                <a:srgbClr val="0F0FF5"/>
              </a:solidFill>
              <a:latin typeface="黑体" panose="02010609060101010101" pitchFamily="49" charset="-122"/>
              <a:ea typeface="黑体" panose="02010609060101010101" pitchFamily="49" charset="-122"/>
            </a:endParaRPr>
          </a:p>
          <a:p>
            <a:pPr algn="just">
              <a:lnSpc>
                <a:spcPct val="190000"/>
              </a:lnSpc>
            </a:pPr>
            <a:r>
              <a:rPr lang="en-US" altLang="zh-CN" sz="2800" b="1" dirty="0">
                <a:latin typeface="Arial" panose="020B0604020202020204" pitchFamily="34" charset="0"/>
                <a:ea typeface="宋体" panose="02010600030101010101" pitchFamily="2" charset="-122"/>
              </a:rPr>
              <a:t>1. Hive</a:t>
            </a:r>
            <a:r>
              <a:rPr lang="zh-CN" altLang="en-US" sz="2800" b="1" dirty="0">
                <a:latin typeface="Arial" panose="020B0604020202020204" pitchFamily="34" charset="0"/>
                <a:ea typeface="宋体" panose="02010600030101010101" pitchFamily="2" charset="-122"/>
              </a:rPr>
              <a:t>整合</a:t>
            </a:r>
            <a:r>
              <a:rPr lang="en-US" altLang="zh-CN" sz="2800" b="1" dirty="0">
                <a:latin typeface="Arial" panose="020B0604020202020204" pitchFamily="34" charset="0"/>
                <a:ea typeface="宋体" panose="02010600030101010101" pitchFamily="2" charset="-122"/>
              </a:rPr>
              <a:t>HBase</a:t>
            </a:r>
            <a:endParaRPr lang="en-US" altLang="zh-CN" sz="2800" b="1" dirty="0">
              <a:latin typeface="Arial" panose="020B0604020202020204" pitchFamily="34" charset="0"/>
              <a:ea typeface="宋体" panose="02010600030101010101" pitchFamily="2" charset="-122"/>
            </a:endParaRPr>
          </a:p>
          <a:p>
            <a:pPr algn="just">
              <a:lnSpc>
                <a:spcPct val="190000"/>
              </a:lnSpc>
            </a:pPr>
            <a:r>
              <a:rPr lang="en-US" altLang="zh-CN" sz="2800" b="1" dirty="0">
                <a:latin typeface="Arial" panose="020B0604020202020204" pitchFamily="34" charset="0"/>
                <a:ea typeface="宋体" panose="02010600030101010101" pitchFamily="2" charset="-122"/>
              </a:rPr>
              <a:t>2. Phoenix</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2"/>
          <p:cNvSpPr>
            <a:spLocks noGrp="1"/>
          </p:cNvSpPr>
          <p:nvPr>
            <p:ph type="title" idx="10"/>
          </p:nvPr>
        </p:nvSpPr>
        <p:spPr/>
        <p:txBody>
          <a:bodyPr vert="horz" wrap="square" lIns="91440" tIns="45720" rIns="91440" bIns="45720" anchor="ctr" anchorCtr="0"/>
          <a:p>
            <a:r>
              <a:rPr lang="en-US" altLang="zh-CN" dirty="0"/>
              <a:t>4.6.3 </a:t>
            </a:r>
            <a:r>
              <a:rPr lang="zh-CN" altLang="en-US" dirty="0"/>
              <a:t>在</a:t>
            </a:r>
            <a:r>
              <a:rPr lang="en-US" altLang="zh-CN" dirty="0"/>
              <a:t>HBase</a:t>
            </a:r>
            <a:r>
              <a:rPr lang="zh-CN" altLang="en-US" dirty="0"/>
              <a:t>之上构建</a:t>
            </a:r>
            <a:r>
              <a:rPr lang="en-US" altLang="zh-CN" dirty="0"/>
              <a:t>SQL</a:t>
            </a:r>
            <a:r>
              <a:rPr lang="zh-CN" altLang="en-US" dirty="0"/>
              <a:t>引擎</a:t>
            </a:r>
            <a:endParaRPr lang="zh-CN" altLang="en-US" dirty="0"/>
          </a:p>
        </p:txBody>
      </p:sp>
      <p:sp>
        <p:nvSpPr>
          <p:cNvPr id="75778" name="矩形 3"/>
          <p:cNvSpPr/>
          <p:nvPr/>
        </p:nvSpPr>
        <p:spPr>
          <a:xfrm>
            <a:off x="303213" y="1143000"/>
            <a:ext cx="8580437" cy="5262245"/>
          </a:xfrm>
          <a:prstGeom prst="rect">
            <a:avLst/>
          </a:prstGeom>
          <a:noFill/>
          <a:ln w="9525">
            <a:noFill/>
          </a:ln>
        </p:spPr>
        <p:txBody>
          <a:bodyPr wrap="square" anchor="t" anchorCtr="0">
            <a:spAutoFit/>
          </a:bodyPr>
          <a:p>
            <a:pPr algn="just"/>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1.Hive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整合</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HBase</a:t>
            </a: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endParaRPr>
          </a:p>
          <a:p>
            <a:pPr algn="just"/>
            <a:r>
              <a:rPr lang="zh-CN" altLang="en-US"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Hive</a:t>
            </a:r>
            <a:r>
              <a:rPr lang="zh-CN" altLang="en-US" sz="2800" b="1" dirty="0">
                <a:latin typeface="Arial" panose="020B0604020202020204" pitchFamily="34" charset="0"/>
                <a:ea typeface="宋体" panose="02010600030101010101" pitchFamily="2" charset="-122"/>
              </a:rPr>
              <a:t>与</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的整合功能从</a:t>
            </a:r>
            <a:r>
              <a:rPr lang="en-US" altLang="zh-CN" sz="2800" b="1" dirty="0">
                <a:latin typeface="Arial" panose="020B0604020202020204" pitchFamily="34" charset="0"/>
                <a:ea typeface="宋体" panose="02010600030101010101" pitchFamily="2" charset="-122"/>
              </a:rPr>
              <a:t>Hive0.6.0</a:t>
            </a:r>
            <a:r>
              <a:rPr lang="zh-CN" altLang="en-US" sz="2800" b="1" dirty="0">
                <a:latin typeface="Arial" panose="020B0604020202020204" pitchFamily="34" charset="0"/>
                <a:ea typeface="宋体" panose="02010600030101010101" pitchFamily="2" charset="-122"/>
              </a:rPr>
              <a:t>版本已经开始出现，利用两者对外的</a:t>
            </a:r>
            <a:r>
              <a:rPr lang="en-US" altLang="zh-CN" sz="2800" b="1" dirty="0">
                <a:latin typeface="Arial" panose="020B0604020202020204" pitchFamily="34" charset="0"/>
                <a:ea typeface="宋体" panose="02010600030101010101" pitchFamily="2" charset="-122"/>
              </a:rPr>
              <a:t>API</a:t>
            </a:r>
            <a:r>
              <a:rPr lang="zh-CN" altLang="en-US" sz="2800" b="1" dirty="0">
                <a:latin typeface="Arial" panose="020B0604020202020204" pitchFamily="34" charset="0"/>
                <a:ea typeface="宋体" panose="02010600030101010101" pitchFamily="2" charset="-122"/>
              </a:rPr>
              <a:t>接口互相通信，通信主要依靠</a:t>
            </a:r>
            <a:r>
              <a:rPr lang="en-US" altLang="zh-CN" sz="2800" b="1" dirty="0">
                <a:latin typeface="Arial" panose="020B0604020202020204" pitchFamily="34" charset="0"/>
                <a:ea typeface="宋体" panose="02010600030101010101" pitchFamily="2" charset="-122"/>
              </a:rPr>
              <a:t>hive_hbase-handler.jar</a:t>
            </a:r>
            <a:r>
              <a:rPr lang="zh-CN" altLang="en-US" sz="2800" b="1" dirty="0">
                <a:latin typeface="Arial" panose="020B0604020202020204" pitchFamily="34" charset="0"/>
                <a:ea typeface="宋体" panose="02010600030101010101" pitchFamily="2" charset="-122"/>
              </a:rPr>
              <a:t>工具包</a:t>
            </a:r>
            <a:r>
              <a:rPr lang="en-US" altLang="zh-CN" sz="2800" b="1" dirty="0">
                <a:latin typeface="Arial" panose="020B0604020202020204" pitchFamily="34" charset="0"/>
                <a:ea typeface="宋体" panose="02010600030101010101" pitchFamily="2" charset="-122"/>
              </a:rPr>
              <a:t>(Hive Storage Handlers)</a:t>
            </a:r>
            <a:r>
              <a:rPr lang="zh-CN" altLang="en-US" sz="2800" b="1" dirty="0">
                <a:latin typeface="Arial" panose="020B0604020202020204" pitchFamily="34" charset="0"/>
                <a:ea typeface="宋体" panose="02010600030101010101" pitchFamily="2" charset="-122"/>
              </a:rPr>
              <a:t>。由于</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有一次比较大的版本变动，所以并不是每个版本的</a:t>
            </a:r>
            <a:r>
              <a:rPr lang="en-US" altLang="zh-CN" sz="2800" b="1" dirty="0">
                <a:latin typeface="Arial" panose="020B0604020202020204" pitchFamily="34" charset="0"/>
                <a:ea typeface="宋体" panose="02010600030101010101" pitchFamily="2" charset="-122"/>
              </a:rPr>
              <a:t>Hive</a:t>
            </a:r>
            <a:r>
              <a:rPr lang="zh-CN" altLang="en-US" sz="2800" b="1" dirty="0">
                <a:latin typeface="Arial" panose="020B0604020202020204" pitchFamily="34" charset="0"/>
                <a:ea typeface="宋体" panose="02010600030101010101" pitchFamily="2" charset="-122"/>
              </a:rPr>
              <a:t>都能和现有的</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版本进行整合，所以在使用过程中</a:t>
            </a:r>
            <a:r>
              <a:rPr lang="zh-CN" altLang="en-US" sz="2800" b="1" dirty="0">
                <a:solidFill>
                  <a:srgbClr val="FF0000"/>
                </a:solidFill>
                <a:latin typeface="微软雅黑" panose="020B0503020204020204" charset="-122"/>
                <a:ea typeface="微软雅黑" panose="020B0503020204020204" charset="-122"/>
              </a:rPr>
              <a:t>特别注意的就是两者版本的一致性</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algn="just"/>
            <a:r>
              <a:rPr lang="en-US" altLang="zh-CN" sz="2800" b="1" dirty="0">
                <a:solidFill>
                  <a:srgbClr val="FF0000"/>
                </a:solidFill>
                <a:latin typeface="微软雅黑" panose="020B0503020204020204" charset="-122"/>
                <a:ea typeface="微软雅黑" panose="020B0503020204020204" charset="-122"/>
              </a:rPr>
              <a:t>2.Phoenix</a:t>
            </a:r>
            <a:endParaRPr lang="en-US" altLang="zh-CN" sz="2800" b="1" dirty="0">
              <a:solidFill>
                <a:srgbClr val="0F0FF5"/>
              </a:solidFill>
              <a:latin typeface="Arial" panose="020B0604020202020204" pitchFamily="34" charset="0"/>
              <a:ea typeface="宋体" panose="02010600030101010101" pitchFamily="2" charset="-122"/>
            </a:endParaRPr>
          </a:p>
          <a:p>
            <a:pPr algn="just"/>
            <a:r>
              <a:rPr lang="zh-CN" altLang="en-US"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Phoenix</a:t>
            </a:r>
            <a:r>
              <a:rPr lang="zh-CN" altLang="en-US" sz="2800" b="1" dirty="0">
                <a:latin typeface="Arial" panose="020B0604020202020204" pitchFamily="34" charset="0"/>
                <a:ea typeface="宋体" panose="02010600030101010101" pitchFamily="2" charset="-122"/>
              </a:rPr>
              <a:t>由</a:t>
            </a:r>
            <a:r>
              <a:rPr lang="en-US" altLang="zh-CN" sz="2800" b="1" dirty="0">
                <a:latin typeface="Arial" panose="020B0604020202020204" pitchFamily="34" charset="0"/>
                <a:ea typeface="宋体" panose="02010600030101010101" pitchFamily="2" charset="-122"/>
              </a:rPr>
              <a:t>Salesforce.com</a:t>
            </a:r>
            <a:r>
              <a:rPr lang="zh-CN" altLang="en-US" sz="2800" b="1" dirty="0">
                <a:latin typeface="Arial" panose="020B0604020202020204" pitchFamily="34" charset="0"/>
                <a:ea typeface="宋体" panose="02010600030101010101" pitchFamily="2" charset="-122"/>
              </a:rPr>
              <a:t>开源，是构建在</a:t>
            </a:r>
            <a:r>
              <a:rPr lang="en-US" altLang="zh-CN" sz="2800" b="1" dirty="0">
                <a:latin typeface="Arial" panose="020B0604020202020204" pitchFamily="34" charset="0"/>
                <a:ea typeface="宋体" panose="02010600030101010101" pitchFamily="2" charset="-122"/>
              </a:rPr>
              <a:t>Apache HBase</a:t>
            </a:r>
            <a:r>
              <a:rPr lang="zh-CN" altLang="en-US" sz="2800" b="1" dirty="0">
                <a:latin typeface="Arial" panose="020B0604020202020204" pitchFamily="34" charset="0"/>
                <a:ea typeface="宋体" panose="02010600030101010101" pitchFamily="2" charset="-122"/>
              </a:rPr>
              <a:t>之上的一个</a:t>
            </a:r>
            <a:r>
              <a:rPr lang="en-US" altLang="zh-CN" sz="2800" b="1" dirty="0">
                <a:latin typeface="Arial" panose="020B0604020202020204" pitchFamily="34" charset="0"/>
                <a:ea typeface="宋体" panose="02010600030101010101" pitchFamily="2" charset="-122"/>
              </a:rPr>
              <a:t>SQL</a:t>
            </a:r>
            <a:r>
              <a:rPr lang="zh-CN" altLang="en-US" sz="2800" b="1" dirty="0">
                <a:latin typeface="Arial" panose="020B0604020202020204" pitchFamily="34" charset="0"/>
                <a:ea typeface="宋体" panose="02010600030101010101" pitchFamily="2" charset="-122"/>
              </a:rPr>
              <a:t>中间层，可以让开发者在</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上执行</a:t>
            </a:r>
            <a:r>
              <a:rPr lang="en-US" altLang="zh-CN" sz="2800" b="1" dirty="0">
                <a:latin typeface="Arial" panose="020B0604020202020204" pitchFamily="34" charset="0"/>
                <a:ea typeface="宋体" panose="02010600030101010101" pitchFamily="2" charset="-122"/>
              </a:rPr>
              <a:t>SQL</a:t>
            </a:r>
            <a:r>
              <a:rPr lang="zh-CN" altLang="en-US" sz="2800" b="1" dirty="0">
                <a:latin typeface="Arial" panose="020B0604020202020204" pitchFamily="34" charset="0"/>
                <a:ea typeface="宋体" panose="02010600030101010101" pitchFamily="2" charset="-122"/>
              </a:rPr>
              <a:t>查询。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2"/>
          <p:cNvSpPr>
            <a:spLocks noGrp="1"/>
          </p:cNvSpPr>
          <p:nvPr>
            <p:ph type="title" idx="10"/>
          </p:nvPr>
        </p:nvSpPr>
        <p:spPr/>
        <p:txBody>
          <a:bodyPr vert="horz" wrap="square" lIns="91440" tIns="45720" rIns="91440" bIns="45720" anchor="ctr" anchorCtr="0"/>
          <a:p>
            <a:r>
              <a:rPr lang="en-US" altLang="zh-CN" dirty="0"/>
              <a:t>4.6.4 </a:t>
            </a:r>
            <a:r>
              <a:rPr lang="zh-CN" altLang="en-US" dirty="0"/>
              <a:t>构建</a:t>
            </a:r>
            <a:r>
              <a:rPr lang="en-US" altLang="zh-CN" dirty="0"/>
              <a:t>HBase</a:t>
            </a:r>
            <a:r>
              <a:rPr lang="zh-CN" altLang="en-US" dirty="0"/>
              <a:t>二级索引</a:t>
            </a:r>
            <a:endParaRPr lang="zh-CN" altLang="en-US" dirty="0"/>
          </a:p>
        </p:txBody>
      </p:sp>
      <p:sp>
        <p:nvSpPr>
          <p:cNvPr id="60418" name="TextBox 3"/>
          <p:cNvSpPr txBox="1"/>
          <p:nvPr/>
        </p:nvSpPr>
        <p:spPr>
          <a:xfrm>
            <a:off x="336550" y="1144588"/>
            <a:ext cx="8485188" cy="2675255"/>
          </a:xfrm>
          <a:prstGeom prst="rect">
            <a:avLst/>
          </a:prstGeom>
          <a:noFill/>
          <a:ln w="9525">
            <a:noFill/>
          </a:ln>
        </p:spPr>
        <p:txBody>
          <a:bodyPr wrap="square" anchor="t">
            <a:spAutoFit/>
          </a:bodyPr>
          <a:p>
            <a:pPr algn="just">
              <a:lnSpc>
                <a:spcPct val="120000"/>
              </a:lnSpc>
            </a:pPr>
            <a:r>
              <a:rPr lang="en-US" altLang="zh-CN" sz="2800" b="1" noProof="1" dirty="0">
                <a:latin typeface="Arial" panose="020B0604020202020204" pitchFamily="34" charset="0"/>
                <a:ea typeface="宋体" panose="02010600030101010101" pitchFamily="2" charset="-122"/>
                <a:cs typeface="+mn-cs"/>
              </a:rPr>
              <a:t>        HBase</a:t>
            </a:r>
            <a:r>
              <a:rPr lang="zh-CN" altLang="en-US" sz="2800" b="1" noProof="1" dirty="0">
                <a:latin typeface="Arial" panose="020B0604020202020204" pitchFamily="34" charset="0"/>
                <a:ea typeface="宋体" panose="02010600030101010101" pitchFamily="2" charset="-122"/>
                <a:cs typeface="+mn-cs"/>
              </a:rPr>
              <a:t>只有一个针对行健的索引，</a:t>
            </a: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访问</a:t>
            </a:r>
            <a:r>
              <a:rPr lang="en-US" altLang="zh-CN" sz="2800" b="1" noProof="1" dirty="0">
                <a:solidFill>
                  <a:srgbClr val="FF0000"/>
                </a:solidFill>
                <a:latin typeface="微软雅黑" panose="020B0503020204020204" charset="-122"/>
                <a:ea typeface="微软雅黑" panose="020B0503020204020204" charset="-122"/>
                <a:cs typeface="微软雅黑" panose="020B0503020204020204" charset="-122"/>
              </a:rPr>
              <a:t>HBase</a:t>
            </a: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表中的行，只有三种方式</a:t>
            </a:r>
            <a:r>
              <a:rPr lang="zh-CN" altLang="en-US" sz="2800" b="1" noProof="1" dirty="0">
                <a:latin typeface="Arial" panose="020B0604020202020204" pitchFamily="34" charset="0"/>
                <a:ea typeface="宋体" panose="02010600030101010101" pitchFamily="2" charset="-122"/>
                <a:cs typeface="+mn-cs"/>
              </a:rPr>
              <a:t>：</a:t>
            </a:r>
            <a:endParaRPr lang="en-US" altLang="zh-CN" sz="2800" b="1" noProof="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noProof="1" dirty="0">
                <a:solidFill>
                  <a:srgbClr val="0F0FF5"/>
                </a:solidFill>
                <a:latin typeface="微软雅黑" panose="020B0503020204020204" charset="-122"/>
                <a:ea typeface="微软雅黑" panose="020B0503020204020204" charset="-122"/>
                <a:cs typeface="+mn-cs"/>
              </a:rPr>
              <a:t>通过单个行健访问</a:t>
            </a:r>
            <a:endParaRPr lang="en-US" altLang="zh-CN" sz="2800" b="1" noProof="1" dirty="0">
              <a:solidFill>
                <a:srgbClr val="0F0FF5"/>
              </a:solidFill>
              <a:latin typeface="微软雅黑" panose="020B0503020204020204" charset="-122"/>
              <a:ea typeface="微软雅黑" panose="020B0503020204020204" charset="-122"/>
            </a:endParaRPr>
          </a:p>
          <a:p>
            <a:pPr marL="457200" indent="-457200" algn="just">
              <a:lnSpc>
                <a:spcPct val="120000"/>
              </a:lnSpc>
              <a:buFont typeface="Wingdings" panose="05000000000000000000" charset="0"/>
              <a:buChar char="l"/>
            </a:pPr>
            <a:r>
              <a:rPr lang="zh-CN" altLang="en-US" sz="2800" b="1" noProof="1" dirty="0">
                <a:solidFill>
                  <a:srgbClr val="0F0FF5"/>
                </a:solidFill>
                <a:latin typeface="微软雅黑" panose="020B0503020204020204" charset="-122"/>
                <a:ea typeface="微软雅黑" panose="020B0503020204020204" charset="-122"/>
                <a:cs typeface="+mn-cs"/>
              </a:rPr>
              <a:t>通过一个行健的区间来访问</a:t>
            </a:r>
            <a:endParaRPr lang="en-US" altLang="zh-CN" sz="2800" b="1" noProof="1" dirty="0">
              <a:solidFill>
                <a:srgbClr val="0F0FF5"/>
              </a:solidFill>
              <a:latin typeface="微软雅黑" panose="020B0503020204020204" charset="-122"/>
              <a:ea typeface="微软雅黑" panose="020B0503020204020204" charset="-122"/>
            </a:endParaRPr>
          </a:p>
          <a:p>
            <a:pPr marL="457200" indent="-457200" algn="just">
              <a:lnSpc>
                <a:spcPct val="120000"/>
              </a:lnSpc>
              <a:buFont typeface="Wingdings" panose="05000000000000000000" charset="0"/>
              <a:buChar char="l"/>
            </a:pPr>
            <a:r>
              <a:rPr lang="zh-CN" altLang="en-US" sz="2800" b="1" noProof="1" dirty="0">
                <a:solidFill>
                  <a:srgbClr val="0F0FF5"/>
                </a:solidFill>
                <a:latin typeface="微软雅黑" panose="020B0503020204020204" charset="-122"/>
                <a:ea typeface="微软雅黑" panose="020B0503020204020204" charset="-122"/>
                <a:cs typeface="+mn-cs"/>
              </a:rPr>
              <a:t>全表扫描</a:t>
            </a:r>
            <a:endParaRPr lang="zh-CN" altLang="en-US" sz="2800" b="1" noProof="1" dirty="0">
              <a:solidFill>
                <a:srgbClr val="0F0FF5"/>
              </a:solidFill>
              <a:latin typeface="微软雅黑" panose="020B0503020204020204" charset="-122"/>
              <a:ea typeface="微软雅黑" panose="020B0503020204020204" charset="-122"/>
              <a:cs typeface="+mn-cs"/>
            </a:endParaRPr>
          </a:p>
        </p:txBody>
      </p:sp>
      <p:sp>
        <p:nvSpPr>
          <p:cNvPr id="60419" name="TextBox 4"/>
          <p:cNvSpPr txBox="1"/>
          <p:nvPr/>
        </p:nvSpPr>
        <p:spPr>
          <a:xfrm>
            <a:off x="387350" y="3773488"/>
            <a:ext cx="8207375" cy="1985963"/>
          </a:xfrm>
          <a:prstGeom prst="rect">
            <a:avLst/>
          </a:prstGeom>
          <a:noFill/>
          <a:ln w="9525">
            <a:noFill/>
          </a:ln>
        </p:spPr>
        <p:txBody>
          <a:bodyPr wrap="square" anchor="t">
            <a:spAutoFit/>
          </a:bodyPr>
          <a:p>
            <a:pPr algn="just">
              <a:lnSpc>
                <a:spcPct val="110000"/>
              </a:lnSpc>
            </a:pPr>
            <a:r>
              <a:rPr lang="zh-CN" altLang="en-US" sz="2800" b="1" noProof="1" dirty="0">
                <a:latin typeface="Arial" panose="020B0604020202020204" pitchFamily="34" charset="0"/>
                <a:ea typeface="宋体" panose="02010600030101010101" pitchFamily="2" charset="-122"/>
                <a:cs typeface="+mn-cs"/>
              </a:rPr>
              <a:t>使用其他产品为</a:t>
            </a:r>
            <a:r>
              <a:rPr lang="en-US" altLang="zh-CN" sz="2800" b="1" noProof="1" dirty="0">
                <a:latin typeface="Arial" panose="020B0604020202020204" pitchFamily="34" charset="0"/>
                <a:ea typeface="宋体" panose="02010600030101010101" pitchFamily="2" charset="-122"/>
                <a:cs typeface="+mn-cs"/>
              </a:rPr>
              <a:t>HBase</a:t>
            </a:r>
            <a:r>
              <a:rPr lang="zh-CN" altLang="en-US" sz="2800" b="1" noProof="1" dirty="0">
                <a:latin typeface="Arial" panose="020B0604020202020204" pitchFamily="34" charset="0"/>
                <a:ea typeface="宋体" panose="02010600030101010101" pitchFamily="2" charset="-122"/>
                <a:cs typeface="+mn-cs"/>
              </a:rPr>
              <a:t>行健提供索引功能：</a:t>
            </a:r>
            <a:endParaRPr lang="en-US" altLang="zh-CN" sz="2800" b="1" noProof="1" dirty="0">
              <a:latin typeface="Arial" panose="020B0604020202020204" pitchFamily="34" charset="0"/>
              <a:ea typeface="宋体" panose="02010600030101010101" pitchFamily="2" charset="-122"/>
            </a:endParaRPr>
          </a:p>
          <a:p>
            <a:pPr marL="457200" indent="-457200" algn="just">
              <a:lnSpc>
                <a:spcPct val="110000"/>
              </a:lnSpc>
              <a:buFont typeface="Wingdings" panose="05000000000000000000" charset="0"/>
              <a:buChar char="l"/>
            </a:pPr>
            <a:r>
              <a:rPr lang="en-US" altLang="zh-CN" sz="2800" b="1" noProof="1" dirty="0">
                <a:latin typeface="Arial" panose="020B0604020202020204" pitchFamily="34" charset="0"/>
                <a:ea typeface="宋体" panose="02010600030101010101" pitchFamily="2" charset="-122"/>
                <a:cs typeface="+mn-cs"/>
              </a:rPr>
              <a:t>Hindex</a:t>
            </a:r>
            <a:r>
              <a:rPr lang="zh-CN" altLang="en-US" sz="2800" b="1" noProof="1" dirty="0">
                <a:latin typeface="Arial" panose="020B0604020202020204" pitchFamily="34" charset="0"/>
                <a:ea typeface="宋体" panose="02010600030101010101" pitchFamily="2" charset="-122"/>
                <a:cs typeface="+mn-cs"/>
              </a:rPr>
              <a:t>二级索引</a:t>
            </a:r>
            <a:endParaRPr lang="en-US" altLang="zh-CN" sz="2800" b="1" noProof="1" dirty="0">
              <a:latin typeface="Arial" panose="020B0604020202020204" pitchFamily="34" charset="0"/>
              <a:ea typeface="宋体" panose="02010600030101010101" pitchFamily="2" charset="-122"/>
            </a:endParaRPr>
          </a:p>
          <a:p>
            <a:pPr marL="457200" indent="-457200" algn="just">
              <a:lnSpc>
                <a:spcPct val="110000"/>
              </a:lnSpc>
              <a:buFont typeface="Wingdings" panose="05000000000000000000" charset="0"/>
              <a:buChar char="l"/>
            </a:pPr>
            <a:r>
              <a:rPr lang="en-US" altLang="zh-CN" sz="2800" b="1" noProof="1" dirty="0">
                <a:latin typeface="Arial" panose="020B0604020202020204" pitchFamily="34" charset="0"/>
                <a:ea typeface="宋体" panose="02010600030101010101" pitchFamily="2" charset="-122"/>
                <a:cs typeface="+mn-cs"/>
              </a:rPr>
              <a:t>HBase+Redis</a:t>
            </a:r>
            <a:endParaRPr lang="en-US" altLang="zh-CN" sz="2800" b="1" noProof="1" dirty="0">
              <a:latin typeface="Arial" panose="020B0604020202020204" pitchFamily="34" charset="0"/>
              <a:ea typeface="宋体" panose="02010600030101010101" pitchFamily="2" charset="-122"/>
            </a:endParaRPr>
          </a:p>
          <a:p>
            <a:pPr marL="457200" indent="-457200" algn="just">
              <a:lnSpc>
                <a:spcPct val="110000"/>
              </a:lnSpc>
              <a:buFont typeface="Wingdings" panose="05000000000000000000" charset="0"/>
              <a:buChar char="l"/>
            </a:pPr>
            <a:r>
              <a:rPr lang="en-US" altLang="zh-CN" sz="2800" b="1" noProof="1" dirty="0">
                <a:latin typeface="Arial" panose="020B0604020202020204" pitchFamily="34" charset="0"/>
                <a:ea typeface="宋体" panose="02010600030101010101" pitchFamily="2" charset="-122"/>
                <a:cs typeface="+mn-cs"/>
              </a:rPr>
              <a:t>HBase+solr</a:t>
            </a:r>
            <a:endParaRPr lang="en-US" altLang="zh-CN" sz="2800" b="1" noProof="1" dirty="0">
              <a:latin typeface="Arial" panose="020B0604020202020204" pitchFamily="34" charset="0"/>
              <a:ea typeface="宋体" panose="02010600030101010101" pitchFamily="2" charset="-122"/>
            </a:endParaRPr>
          </a:p>
        </p:txBody>
      </p:sp>
      <p:sp>
        <p:nvSpPr>
          <p:cNvPr id="76804" name="TextBox 4"/>
          <p:cNvSpPr txBox="1"/>
          <p:nvPr/>
        </p:nvSpPr>
        <p:spPr>
          <a:xfrm>
            <a:off x="261620" y="5634038"/>
            <a:ext cx="8485188" cy="1038860"/>
          </a:xfrm>
          <a:prstGeom prst="rect">
            <a:avLst/>
          </a:prstGeom>
          <a:noFill/>
          <a:ln w="9525">
            <a:noFill/>
          </a:ln>
        </p:spPr>
        <p:txBody>
          <a:bodyPr wrap="square" anchor="t" anchorCtr="0">
            <a:spAutoFit/>
          </a:bodyPr>
          <a:p>
            <a:pPr algn="just">
              <a:lnSpc>
                <a:spcPct val="110000"/>
              </a:lnSpc>
            </a:pPr>
            <a:r>
              <a:rPr lang="en-US" altLang="zh-CN" sz="2800" b="1" dirty="0">
                <a:solidFill>
                  <a:srgbClr val="FF0000"/>
                </a:solidFill>
                <a:latin typeface="微软雅黑" panose="020B0503020204020204" charset="-122"/>
                <a:ea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rPr>
              <a:t>原理：</a:t>
            </a:r>
            <a:r>
              <a:rPr lang="zh-CN" altLang="en-US" sz="2800" b="1" dirty="0">
                <a:latin typeface="Arial" panose="020B0604020202020204" pitchFamily="34" charset="0"/>
                <a:ea typeface="宋体" panose="02010600030101010101" pitchFamily="2" charset="-122"/>
              </a:rPr>
              <a:t>采用</a:t>
            </a:r>
            <a:r>
              <a:rPr lang="en-US" altLang="zh-CN" sz="2800" b="1" dirty="0">
                <a:latin typeface="Arial" panose="020B0604020202020204" pitchFamily="34" charset="0"/>
                <a:ea typeface="宋体" panose="02010600030101010101" pitchFamily="2" charset="-122"/>
              </a:rPr>
              <a:t>HBase0.92</a:t>
            </a:r>
            <a:r>
              <a:rPr lang="zh-CN" altLang="en-US" sz="2800" b="1" dirty="0">
                <a:latin typeface="Arial" panose="020B0604020202020204" pitchFamily="34" charset="0"/>
                <a:ea typeface="宋体" panose="02010600030101010101" pitchFamily="2" charset="-122"/>
              </a:rPr>
              <a:t>版本之后引入的</a:t>
            </a:r>
            <a:r>
              <a:rPr lang="en-US" altLang="zh-CN" sz="2800" b="1" dirty="0">
                <a:latin typeface="Arial" panose="020B0604020202020204" pitchFamily="34" charset="0"/>
                <a:ea typeface="宋体" panose="02010600030101010101" pitchFamily="2" charset="-122"/>
              </a:rPr>
              <a:t>Coprocessor</a:t>
            </a:r>
            <a:r>
              <a:rPr lang="zh-CN" altLang="en-US" sz="2800" b="1" dirty="0">
                <a:latin typeface="Arial" panose="020B0604020202020204" pitchFamily="34" charset="0"/>
                <a:ea typeface="宋体" panose="02010600030101010101" pitchFamily="2" charset="-122"/>
              </a:rPr>
              <a:t>特性。</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2"/>
          <p:cNvSpPr>
            <a:spLocks noGrp="1"/>
          </p:cNvSpPr>
          <p:nvPr>
            <p:ph type="title" idx="10"/>
          </p:nvPr>
        </p:nvSpPr>
        <p:spPr/>
        <p:txBody>
          <a:bodyPr vert="horz" wrap="square" lIns="91440" tIns="45720" rIns="91440" bIns="45720" anchor="ctr" anchorCtr="0"/>
          <a:p>
            <a:r>
              <a:rPr lang="en-US" altLang="zh-CN" dirty="0"/>
              <a:t>4.6.4 </a:t>
            </a:r>
            <a:r>
              <a:rPr lang="zh-CN" altLang="en-US" dirty="0"/>
              <a:t>构建</a:t>
            </a:r>
            <a:r>
              <a:rPr lang="en-US" altLang="zh-CN" dirty="0"/>
              <a:t>HBase</a:t>
            </a:r>
            <a:r>
              <a:rPr lang="zh-CN" altLang="en-US" dirty="0"/>
              <a:t>二级索引</a:t>
            </a:r>
            <a:endParaRPr lang="zh-CN" altLang="en-US" dirty="0"/>
          </a:p>
        </p:txBody>
      </p:sp>
      <p:sp>
        <p:nvSpPr>
          <p:cNvPr id="77826" name="矩形 3"/>
          <p:cNvSpPr/>
          <p:nvPr/>
        </p:nvSpPr>
        <p:spPr>
          <a:xfrm>
            <a:off x="381000" y="1871663"/>
            <a:ext cx="8305800" cy="3752850"/>
          </a:xfrm>
          <a:prstGeom prst="rect">
            <a:avLst/>
          </a:prstGeom>
          <a:noFill/>
          <a:ln w="9525">
            <a:noFill/>
          </a:ln>
        </p:spPr>
        <p:txBody>
          <a:bodyPr anchor="t" anchorCtr="0">
            <a:spAutoFit/>
          </a:bodyPr>
          <a:p>
            <a:pPr marL="457200" indent="-457200" algn="just">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Coprocessor</a:t>
            </a:r>
            <a:r>
              <a:rPr lang="zh-CN" altLang="en-US" sz="2800" b="1" dirty="0">
                <a:latin typeface="Arial" panose="020B0604020202020204" pitchFamily="34" charset="0"/>
                <a:ea typeface="宋体" panose="02010600030101010101" pitchFamily="2" charset="-122"/>
              </a:rPr>
              <a:t>提供了两个实现：</a:t>
            </a:r>
            <a:r>
              <a:rPr lang="en-US" altLang="zh-CN" sz="2800" b="1" dirty="0">
                <a:latin typeface="Arial" panose="020B0604020202020204" pitchFamily="34" charset="0"/>
                <a:ea typeface="宋体" panose="02010600030101010101" pitchFamily="2" charset="-122"/>
              </a:rPr>
              <a:t>endpoint</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observer</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endpoint</a:t>
            </a:r>
            <a:r>
              <a:rPr lang="zh-CN" altLang="en-US" sz="2800" b="1" dirty="0">
                <a:latin typeface="Arial" panose="020B0604020202020204" pitchFamily="34" charset="0"/>
                <a:ea typeface="宋体" panose="02010600030101010101" pitchFamily="2" charset="-122"/>
              </a:rPr>
              <a:t>相当于关系型数据库的存储过程，而</a:t>
            </a:r>
            <a:r>
              <a:rPr lang="en-US" altLang="zh-CN" sz="2800" b="1" dirty="0">
                <a:latin typeface="Arial" panose="020B0604020202020204" pitchFamily="34" charset="0"/>
                <a:ea typeface="宋体" panose="02010600030101010101" pitchFamily="2" charset="-122"/>
              </a:rPr>
              <a:t>observer</a:t>
            </a:r>
            <a:r>
              <a:rPr lang="zh-CN" altLang="en-US" sz="2800" b="1" dirty="0">
                <a:latin typeface="Arial" panose="020B0604020202020204" pitchFamily="34" charset="0"/>
                <a:ea typeface="宋体" panose="02010600030101010101" pitchFamily="2" charset="-122"/>
              </a:rPr>
              <a:t>则相当于触发器；</a:t>
            </a:r>
            <a:endParaRPr lang="en-US" altLang="zh-CN" sz="2800" b="1" dirty="0">
              <a:latin typeface="Arial" panose="020B0604020202020204" pitchFamily="34" charset="0"/>
              <a:ea typeface="宋体" panose="02010600030101010101" pitchFamily="2" charset="-122"/>
            </a:endParaRPr>
          </a:p>
          <a:p>
            <a:pPr marL="457200" indent="-457200" algn="just">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observer</a:t>
            </a:r>
            <a:r>
              <a:rPr lang="zh-CN" altLang="en-US" sz="2800" b="1" dirty="0">
                <a:latin typeface="Arial" panose="020B0604020202020204" pitchFamily="34" charset="0"/>
                <a:ea typeface="宋体" panose="02010600030101010101" pitchFamily="2" charset="-122"/>
              </a:rPr>
              <a:t>允许我们在记录</a:t>
            </a:r>
            <a:r>
              <a:rPr lang="en-US" altLang="zh-CN" sz="2800" b="1" dirty="0">
                <a:latin typeface="Arial" panose="020B0604020202020204" pitchFamily="34" charset="0"/>
                <a:ea typeface="宋体" panose="02010600030101010101" pitchFamily="2" charset="-122"/>
              </a:rPr>
              <a:t>put</a:t>
            </a:r>
            <a:r>
              <a:rPr lang="zh-CN" altLang="en-US" sz="2800" b="1" dirty="0">
                <a:latin typeface="Arial" panose="020B0604020202020204" pitchFamily="34" charset="0"/>
                <a:ea typeface="宋体" panose="02010600030101010101" pitchFamily="2" charset="-122"/>
              </a:rPr>
              <a:t>前后做一些处理，因此，可以在插入数据时同步写入索引表。</a:t>
            </a:r>
            <a:endParaRPr lang="zh-CN" altLang="en-US" sz="2800" b="1" dirty="0">
              <a:latin typeface="Arial" panose="020B0604020202020204" pitchFamily="34" charset="0"/>
              <a:ea typeface="宋体" panose="02010600030101010101" pitchFamily="2" charset="-122"/>
            </a:endParaRPr>
          </a:p>
        </p:txBody>
      </p:sp>
      <p:sp>
        <p:nvSpPr>
          <p:cNvPr id="77827" name="TextBox 4"/>
          <p:cNvSpPr txBox="1"/>
          <p:nvPr/>
        </p:nvSpPr>
        <p:spPr>
          <a:xfrm>
            <a:off x="381000" y="1293813"/>
            <a:ext cx="8493125" cy="522287"/>
          </a:xfrm>
          <a:prstGeom prst="rect">
            <a:avLst/>
          </a:prstGeom>
          <a:noFill/>
          <a:ln w="9525">
            <a:noFill/>
          </a:ln>
        </p:spPr>
        <p:txBody>
          <a:bodyPr wrap="square" anchor="t" anchorCtr="0">
            <a:spAutoFit/>
          </a:bodyPr>
          <a:p>
            <a:pPr marL="457200" indent="-457200" algn="just">
              <a:buFont typeface="Wingdings" panose="05000000000000000000" charset="0"/>
              <a:buChar char="l"/>
            </a:pPr>
            <a:r>
              <a:rPr lang="en-US" altLang="zh-CN" sz="2800" b="1" dirty="0">
                <a:latin typeface="Arial" panose="020B0604020202020204" pitchFamily="34" charset="0"/>
                <a:ea typeface="宋体" panose="02010600030101010101" pitchFamily="2" charset="-122"/>
              </a:rPr>
              <a:t>Coprocessor</a:t>
            </a:r>
            <a:r>
              <a:rPr lang="zh-CN" altLang="en-US" sz="2800" b="1" dirty="0">
                <a:latin typeface="Arial" panose="020B0604020202020204" pitchFamily="34" charset="0"/>
                <a:ea typeface="宋体" panose="02010600030101010101" pitchFamily="2" charset="-122"/>
              </a:rPr>
              <a:t>构建二级索引</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2"/>
          <p:cNvSpPr>
            <a:spLocks noGrp="1"/>
          </p:cNvSpPr>
          <p:nvPr>
            <p:ph type="title" idx="10"/>
          </p:nvPr>
        </p:nvSpPr>
        <p:spPr/>
        <p:txBody>
          <a:bodyPr vert="horz" wrap="square" lIns="91440" tIns="45720" rIns="91440" bIns="45720" anchor="ctr" anchorCtr="0"/>
          <a:p>
            <a:r>
              <a:rPr lang="en-US" altLang="zh-CN" dirty="0"/>
              <a:t>4.6.4 </a:t>
            </a:r>
            <a:r>
              <a:rPr lang="zh-CN" altLang="en-US" dirty="0"/>
              <a:t>构建</a:t>
            </a:r>
            <a:r>
              <a:rPr lang="en-US" altLang="zh-CN" dirty="0"/>
              <a:t>HBase</a:t>
            </a:r>
            <a:r>
              <a:rPr lang="zh-CN" altLang="en-US" dirty="0"/>
              <a:t>二级索引</a:t>
            </a:r>
            <a:endParaRPr lang="zh-CN" altLang="en-US" dirty="0"/>
          </a:p>
        </p:txBody>
      </p:sp>
      <p:pic>
        <p:nvPicPr>
          <p:cNvPr id="78850" name="Picture 6" descr="c:\users\lenovo\appdata\roaming\360se6\User Data\temp\4a1f59bfgcbb396158a59&amp;690.jpg"/>
          <p:cNvPicPr>
            <a:picLocks noChangeAspect="1"/>
          </p:cNvPicPr>
          <p:nvPr/>
        </p:nvPicPr>
        <p:blipFill>
          <a:blip r:embed="rId1"/>
          <a:srcRect t="5714"/>
          <a:stretch>
            <a:fillRect/>
          </a:stretch>
        </p:blipFill>
        <p:spPr>
          <a:xfrm>
            <a:off x="3657600" y="3216275"/>
            <a:ext cx="5199063" cy="3221038"/>
          </a:xfrm>
          <a:prstGeom prst="rect">
            <a:avLst/>
          </a:prstGeom>
          <a:noFill/>
          <a:ln w="9525">
            <a:noFill/>
          </a:ln>
        </p:spPr>
      </p:pic>
      <p:sp>
        <p:nvSpPr>
          <p:cNvPr id="78851" name="矩形 6"/>
          <p:cNvSpPr/>
          <p:nvPr/>
        </p:nvSpPr>
        <p:spPr>
          <a:xfrm>
            <a:off x="393700" y="3079750"/>
            <a:ext cx="3124200" cy="3449955"/>
          </a:xfrm>
          <a:prstGeom prst="rect">
            <a:avLst/>
          </a:prstGeom>
          <a:noFill/>
          <a:ln w="9525">
            <a:noFill/>
          </a:ln>
        </p:spPr>
        <p:txBody>
          <a:bodyPr anchor="t" anchorCtr="0">
            <a:spAutoFit/>
          </a:bodyPr>
          <a:p>
            <a:pPr algn="just">
              <a:lnSpc>
                <a:spcPct val="130000"/>
              </a:lnSpc>
              <a:buFont typeface="Arial" panose="020B0604020202020204" pitchFamily="34" charset="0"/>
              <a:buChar char="•"/>
            </a:pPr>
            <a:r>
              <a:rPr lang="zh-CN" altLang="en-US" sz="2800" b="1" dirty="0">
                <a:solidFill>
                  <a:srgbClr val="FF0000"/>
                </a:solidFill>
                <a:latin typeface="微软雅黑" panose="020B0503020204020204" charset="-122"/>
                <a:ea typeface="微软雅黑" panose="020B0503020204020204" charset="-122"/>
              </a:rPr>
              <a:t>缺点：</a:t>
            </a:r>
            <a:r>
              <a:rPr lang="zh-CN" altLang="en-US" sz="2800" b="1" dirty="0">
                <a:latin typeface="Arial" panose="020B0604020202020204" pitchFamily="34" charset="0"/>
                <a:ea typeface="宋体" panose="02010600030101010101" pitchFamily="2" charset="-122"/>
              </a:rPr>
              <a:t>每插入一条数据需要向索引表插入数据，即</a:t>
            </a:r>
            <a:r>
              <a:rPr lang="zh-CN" altLang="en-US" sz="2800" b="1" dirty="0">
                <a:solidFill>
                  <a:srgbClr val="0F0FF5"/>
                </a:solidFill>
                <a:latin typeface="微软雅黑" panose="020B0503020204020204" charset="-122"/>
                <a:ea typeface="微软雅黑" panose="020B0503020204020204" charset="-122"/>
                <a:cs typeface="微软雅黑" panose="020B0503020204020204" charset="-122"/>
              </a:rPr>
              <a:t>耗时是双倍的，对</a:t>
            </a:r>
            <a:r>
              <a:rPr lang="en-US" altLang="zh-CN" sz="2800" b="1" dirty="0">
                <a:solidFill>
                  <a:srgbClr val="0F0FF5"/>
                </a:solidFill>
                <a:latin typeface="微软雅黑" panose="020B0503020204020204" charset="-122"/>
                <a:ea typeface="微软雅黑" panose="020B0503020204020204" charset="-122"/>
                <a:cs typeface="微软雅黑" panose="020B0503020204020204" charset="-122"/>
              </a:rPr>
              <a:t>HBase</a:t>
            </a:r>
            <a:r>
              <a:rPr lang="zh-CN" altLang="en-US" sz="2800" b="1" dirty="0">
                <a:solidFill>
                  <a:srgbClr val="0F0FF5"/>
                </a:solidFill>
                <a:latin typeface="微软雅黑" panose="020B0503020204020204" charset="-122"/>
                <a:ea typeface="微软雅黑" panose="020B0503020204020204" charset="-122"/>
                <a:cs typeface="微软雅黑" panose="020B0503020204020204" charset="-122"/>
              </a:rPr>
              <a:t>的集群的压力也是双倍的</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78852" name="矩形 7"/>
          <p:cNvSpPr/>
          <p:nvPr/>
        </p:nvSpPr>
        <p:spPr>
          <a:xfrm>
            <a:off x="230188" y="1279525"/>
            <a:ext cx="8626475" cy="1770380"/>
          </a:xfrm>
          <a:prstGeom prst="rect">
            <a:avLst/>
          </a:prstGeom>
          <a:noFill/>
          <a:ln w="9525">
            <a:noFill/>
          </a:ln>
        </p:spPr>
        <p:txBody>
          <a:bodyPr wrap="square" anchor="t" anchorCtr="0">
            <a:spAutoFit/>
          </a:bodyPr>
          <a:p>
            <a:pPr algn="just">
              <a:lnSpc>
                <a:spcPct val="130000"/>
              </a:lnSpc>
              <a:buChar char="•"/>
            </a:pPr>
            <a:r>
              <a:rPr lang="zh-CN" altLang="en-US" sz="2800" b="1" dirty="0">
                <a:solidFill>
                  <a:srgbClr val="FF0000"/>
                </a:solidFill>
                <a:latin typeface="微软雅黑" panose="020B0503020204020204" charset="-122"/>
                <a:ea typeface="微软雅黑" panose="020B0503020204020204" charset="-122"/>
              </a:rPr>
              <a:t>优点：</a:t>
            </a:r>
            <a:endParaRPr lang="zh-CN" altLang="en-US" sz="2800" b="1" dirty="0">
              <a:solidFill>
                <a:srgbClr val="0F0FF5"/>
              </a:solidFill>
              <a:latin typeface="黑体" panose="02010609060101010101" pitchFamily="49" charset="-122"/>
              <a:ea typeface="黑体" panose="02010609060101010101" pitchFamily="49" charset="-122"/>
            </a:endParaRPr>
          </a:p>
          <a:p>
            <a:pPr algn="just">
              <a:lnSpc>
                <a:spcPct val="130000"/>
              </a:lnSpc>
            </a:pPr>
            <a:r>
              <a:rPr lang="en-US" altLang="zh-CN" sz="2800" b="1" dirty="0">
                <a:latin typeface="Arial" panose="020B0604020202020204" pitchFamily="34" charset="0"/>
                <a:ea typeface="宋体" panose="02010600030101010101" pitchFamily="2" charset="-122"/>
              </a:rPr>
              <a:t>        </a:t>
            </a:r>
            <a:r>
              <a:rPr lang="zh-CN" altLang="en-US" sz="2800" b="1" dirty="0">
                <a:solidFill>
                  <a:srgbClr val="FF0000"/>
                </a:solidFill>
                <a:latin typeface="微软雅黑" panose="020B0503020204020204" charset="-122"/>
                <a:ea typeface="微软雅黑" panose="020B0503020204020204" charset="-122"/>
              </a:rPr>
              <a:t>非侵入性：</a:t>
            </a:r>
            <a:r>
              <a:rPr lang="zh-CN" altLang="en-US" sz="2800" b="1" dirty="0">
                <a:latin typeface="Arial" panose="020B0604020202020204" pitchFamily="34" charset="0"/>
                <a:ea typeface="宋体" panose="02010600030101010101" pitchFamily="2" charset="-122"/>
              </a:rPr>
              <a:t>引擎构建在</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之上，既没有对</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进行任何改动，也不需要上层应用做任何妥协。</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2"/>
          <p:cNvSpPr>
            <a:spLocks noGrp="1"/>
          </p:cNvSpPr>
          <p:nvPr>
            <p:ph type="title" idx="10"/>
          </p:nvPr>
        </p:nvSpPr>
        <p:spPr/>
        <p:txBody>
          <a:bodyPr vert="horz" wrap="square" lIns="91440" tIns="45720" rIns="91440" bIns="45720" anchor="ctr" anchorCtr="0"/>
          <a:p>
            <a:r>
              <a:rPr lang="en-US" altLang="zh-CN" dirty="0"/>
              <a:t>Hindex</a:t>
            </a:r>
            <a:r>
              <a:rPr lang="zh-CN" altLang="en-US" dirty="0"/>
              <a:t>二级索引</a:t>
            </a:r>
            <a:endParaRPr lang="zh-CN" altLang="en-US" dirty="0"/>
          </a:p>
        </p:txBody>
      </p:sp>
      <p:sp>
        <p:nvSpPr>
          <p:cNvPr id="79874" name="矩形 3"/>
          <p:cNvSpPr/>
          <p:nvPr/>
        </p:nvSpPr>
        <p:spPr>
          <a:xfrm>
            <a:off x="312738" y="1374775"/>
            <a:ext cx="8459787" cy="4225925"/>
          </a:xfrm>
          <a:prstGeom prst="rect">
            <a:avLst/>
          </a:prstGeom>
          <a:noFill/>
          <a:ln w="9525">
            <a:noFill/>
          </a:ln>
        </p:spPr>
        <p:txBody>
          <a:bodyPr wrap="square" anchor="t" anchorCtr="0">
            <a:spAutoFit/>
          </a:bodyPr>
          <a:p>
            <a:pPr algn="just">
              <a:lnSpc>
                <a:spcPct val="160000"/>
              </a:lnSpc>
            </a:pPr>
            <a:r>
              <a:rPr lang="zh-CN" altLang="en-US"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Hindex </a:t>
            </a:r>
            <a:r>
              <a:rPr lang="zh-CN" altLang="en-US" sz="2800" b="1" dirty="0">
                <a:latin typeface="Arial" panose="020B0604020202020204" pitchFamily="34" charset="0"/>
                <a:ea typeface="宋体" panose="02010600030101010101" pitchFamily="2" charset="-122"/>
              </a:rPr>
              <a:t>是华为公司开发的纯 </a:t>
            </a:r>
            <a:r>
              <a:rPr lang="en-US" altLang="zh-CN" sz="2800" b="1" dirty="0">
                <a:latin typeface="Arial" panose="020B0604020202020204" pitchFamily="34" charset="0"/>
                <a:ea typeface="宋体" panose="02010600030101010101" pitchFamily="2" charset="-122"/>
              </a:rPr>
              <a:t>Java </a:t>
            </a:r>
            <a:r>
              <a:rPr lang="zh-CN" altLang="en-US" sz="2800" b="1" dirty="0">
                <a:latin typeface="Arial" panose="020B0604020202020204" pitchFamily="34" charset="0"/>
                <a:ea typeface="宋体" panose="02010600030101010101" pitchFamily="2" charset="-122"/>
              </a:rPr>
              <a:t>编写的</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二级索引，兼容 </a:t>
            </a:r>
            <a:r>
              <a:rPr lang="en-US" altLang="zh-CN" sz="2800" b="1" dirty="0">
                <a:latin typeface="Arial" panose="020B0604020202020204" pitchFamily="34" charset="0"/>
                <a:ea typeface="宋体" panose="02010600030101010101" pitchFamily="2" charset="-122"/>
              </a:rPr>
              <a:t>Apache HBase 0.94.8</a:t>
            </a:r>
            <a:r>
              <a:rPr lang="zh-CN" altLang="en-US" sz="2800" b="1" dirty="0">
                <a:latin typeface="Arial" panose="020B0604020202020204" pitchFamily="34" charset="0"/>
                <a:ea typeface="宋体" panose="02010600030101010101" pitchFamily="2" charset="-122"/>
              </a:rPr>
              <a:t>。当前的特性如下：</a:t>
            </a:r>
            <a:endParaRPr lang="zh-CN" altLang="en-US" sz="2800" b="1" dirty="0">
              <a:latin typeface="Arial" panose="020B0604020202020204" pitchFamily="34" charset="0"/>
              <a:ea typeface="宋体" panose="02010600030101010101" pitchFamily="2" charset="-122"/>
            </a:endParaRPr>
          </a:p>
          <a:p>
            <a:pPr marL="1371600" lvl="2" indent="-457200" algn="just">
              <a:lnSpc>
                <a:spcPct val="16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多个表索引</a:t>
            </a:r>
            <a:endParaRPr lang="zh-CN" altLang="en-US" sz="2800" b="1" dirty="0">
              <a:latin typeface="Arial" panose="020B0604020202020204" pitchFamily="34" charset="0"/>
              <a:ea typeface="宋体" panose="02010600030101010101" pitchFamily="2" charset="-122"/>
            </a:endParaRPr>
          </a:p>
          <a:p>
            <a:pPr marL="1371600" lvl="2" indent="-457200" algn="just">
              <a:lnSpc>
                <a:spcPct val="16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多个列索引</a:t>
            </a:r>
            <a:endParaRPr lang="zh-CN" altLang="en-US" sz="2800" b="1" dirty="0">
              <a:latin typeface="Arial" panose="020B0604020202020204" pitchFamily="34" charset="0"/>
              <a:ea typeface="宋体" panose="02010600030101010101" pitchFamily="2" charset="-122"/>
            </a:endParaRPr>
          </a:p>
          <a:p>
            <a:pPr marL="1371600" lvl="2" indent="-457200" algn="just">
              <a:lnSpc>
                <a:spcPct val="16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基于部分列值的索引</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2"/>
          <p:cNvSpPr>
            <a:spLocks noGrp="1"/>
          </p:cNvSpPr>
          <p:nvPr>
            <p:ph type="title" idx="10"/>
          </p:nvPr>
        </p:nvSpPr>
        <p:spPr/>
        <p:txBody>
          <a:bodyPr vert="horz" wrap="square" lIns="91440" tIns="45720" rIns="91440" bIns="45720" anchor="ctr" anchorCtr="0"/>
          <a:p>
            <a:r>
              <a:rPr lang="en-US" altLang="zh-CN" dirty="0"/>
              <a:t>HBase+Redis</a:t>
            </a:r>
            <a:endParaRPr lang="zh-CN" altLang="en-US" dirty="0"/>
          </a:p>
        </p:txBody>
      </p:sp>
      <p:pic>
        <p:nvPicPr>
          <p:cNvPr id="80898" name="Picture 2"/>
          <p:cNvPicPr>
            <a:picLocks noChangeAspect="1"/>
          </p:cNvPicPr>
          <p:nvPr/>
        </p:nvPicPr>
        <p:blipFill>
          <a:blip r:embed="rId1"/>
          <a:stretch>
            <a:fillRect/>
          </a:stretch>
        </p:blipFill>
        <p:spPr>
          <a:xfrm>
            <a:off x="533400" y="3197225"/>
            <a:ext cx="8224838" cy="3429000"/>
          </a:xfrm>
          <a:prstGeom prst="rect">
            <a:avLst/>
          </a:prstGeom>
          <a:noFill/>
          <a:ln w="9525">
            <a:noFill/>
          </a:ln>
        </p:spPr>
      </p:pic>
      <p:sp>
        <p:nvSpPr>
          <p:cNvPr id="80899" name="TextBox 4"/>
          <p:cNvSpPr txBox="1"/>
          <p:nvPr/>
        </p:nvSpPr>
        <p:spPr>
          <a:xfrm>
            <a:off x="234950" y="1144588"/>
            <a:ext cx="8655050" cy="2244725"/>
          </a:xfrm>
          <a:prstGeom prst="rect">
            <a:avLst/>
          </a:prstGeom>
          <a:noFill/>
          <a:ln w="9525">
            <a:noFill/>
          </a:ln>
        </p:spPr>
        <p:txBody>
          <a:bodyPr wrap="square" anchor="t" anchorCtr="0">
            <a:spAutoFit/>
          </a:bodyPr>
          <a:p>
            <a:pPr marL="457200" indent="-457200" algn="just">
              <a:buFont typeface="Wingdings" panose="05000000000000000000" charset="0"/>
              <a:buChar char="l"/>
            </a:pPr>
            <a:r>
              <a:rPr lang="en-US" altLang="zh-CN" sz="2800" b="1" dirty="0">
                <a:latin typeface="Arial" panose="020B0604020202020204" pitchFamily="34" charset="0"/>
                <a:ea typeface="宋体" panose="02010600030101010101" pitchFamily="2" charset="-122"/>
              </a:rPr>
              <a:t>Redis+HBase</a:t>
            </a:r>
            <a:r>
              <a:rPr lang="zh-CN" altLang="en-US" sz="2800" b="1" dirty="0">
                <a:latin typeface="Arial" panose="020B0604020202020204" pitchFamily="34" charset="0"/>
                <a:ea typeface="宋体" panose="02010600030101010101" pitchFamily="2" charset="-122"/>
              </a:rPr>
              <a:t>方案</a:t>
            </a:r>
            <a:endParaRPr lang="en-US" altLang="zh-CN" sz="2800" b="1" dirty="0">
              <a:latin typeface="Arial" panose="020B0604020202020204" pitchFamily="34" charset="0"/>
              <a:ea typeface="宋体" panose="02010600030101010101" pitchFamily="2" charset="-122"/>
            </a:endParaRPr>
          </a:p>
          <a:p>
            <a:pPr marL="457200" indent="-457200" algn="just">
              <a:buFont typeface="Wingdings" panose="05000000000000000000" charset="0"/>
              <a:buChar char="l"/>
            </a:pPr>
            <a:r>
              <a:rPr lang="en-US" altLang="zh-CN" sz="2800" b="1" dirty="0">
                <a:latin typeface="Arial" panose="020B0604020202020204" pitchFamily="34" charset="0"/>
                <a:ea typeface="宋体" panose="02010600030101010101" pitchFamily="2" charset="-122"/>
              </a:rPr>
              <a:t>Coprocessor</a:t>
            </a:r>
            <a:r>
              <a:rPr lang="zh-CN" altLang="en-US" sz="2800" b="1" dirty="0">
                <a:latin typeface="Arial" panose="020B0604020202020204" pitchFamily="34" charset="0"/>
                <a:ea typeface="宋体" panose="02010600030101010101" pitchFamily="2" charset="-122"/>
              </a:rPr>
              <a:t>构建二级索引</a:t>
            </a:r>
            <a:endParaRPr lang="en-US" altLang="zh-CN" sz="2800" b="1" dirty="0">
              <a:latin typeface="Arial" panose="020B0604020202020204" pitchFamily="34" charset="0"/>
              <a:ea typeface="宋体" panose="02010600030101010101" pitchFamily="2" charset="-122"/>
            </a:endParaRPr>
          </a:p>
          <a:p>
            <a:pPr marL="457200" indent="-457200" algn="just">
              <a:buFont typeface="Wingdings" panose="05000000000000000000" charset="0"/>
              <a:buChar char="l"/>
            </a:pPr>
            <a:r>
              <a:rPr lang="en-US" altLang="zh-CN" sz="2800" b="1" dirty="0">
                <a:latin typeface="Arial" panose="020B0604020202020204" pitchFamily="34" charset="0"/>
                <a:ea typeface="宋体" panose="02010600030101010101" pitchFamily="2" charset="-122"/>
              </a:rPr>
              <a:t>Redis</a:t>
            </a:r>
            <a:r>
              <a:rPr lang="zh-CN" altLang="en-US" sz="2800" b="1" dirty="0">
                <a:latin typeface="Arial" panose="020B0604020202020204" pitchFamily="34" charset="0"/>
                <a:ea typeface="宋体" panose="02010600030101010101" pitchFamily="2" charset="-122"/>
              </a:rPr>
              <a:t>做客户端缓存</a:t>
            </a:r>
            <a:endParaRPr lang="en-US" altLang="zh-CN" sz="2800" b="1" dirty="0">
              <a:latin typeface="Arial" panose="020B0604020202020204" pitchFamily="34" charset="0"/>
              <a:ea typeface="宋体" panose="02010600030101010101" pitchFamily="2" charset="-122"/>
            </a:endParaRPr>
          </a:p>
          <a:p>
            <a:pPr marL="457200" indent="-457200" algn="just">
              <a:buFont typeface="Wingdings" panose="05000000000000000000" charset="0"/>
              <a:buChar char="l"/>
            </a:pPr>
            <a:r>
              <a:rPr lang="zh-CN" altLang="en-US" sz="2800" b="1" dirty="0">
                <a:latin typeface="Arial" panose="020B0604020202020204" pitchFamily="34" charset="0"/>
                <a:ea typeface="宋体" panose="02010600030101010101" pitchFamily="2" charset="-122"/>
              </a:rPr>
              <a:t>将索引实时更新到</a:t>
            </a:r>
            <a:r>
              <a:rPr lang="en-US" altLang="zh-CN" sz="2800" b="1" dirty="0">
                <a:latin typeface="Arial" panose="020B0604020202020204" pitchFamily="34" charset="0"/>
                <a:ea typeface="宋体" panose="02010600030101010101" pitchFamily="2" charset="-122"/>
              </a:rPr>
              <a:t>Redis</a:t>
            </a:r>
            <a:r>
              <a:rPr lang="zh-CN" altLang="en-US" sz="2800" b="1" dirty="0">
                <a:latin typeface="Arial" panose="020B0604020202020204" pitchFamily="34" charset="0"/>
                <a:ea typeface="宋体" panose="02010600030101010101" pitchFamily="2" charset="-122"/>
              </a:rPr>
              <a:t>等</a:t>
            </a:r>
            <a:r>
              <a:rPr lang="en-US" altLang="zh-CN" sz="2800" b="1" dirty="0">
                <a:latin typeface="Arial" panose="020B0604020202020204" pitchFamily="34" charset="0"/>
                <a:ea typeface="宋体" panose="02010600030101010101" pitchFamily="2" charset="-122"/>
              </a:rPr>
              <a:t>KV</a:t>
            </a:r>
            <a:r>
              <a:rPr lang="zh-CN" altLang="en-US" sz="2800" b="1" dirty="0">
                <a:latin typeface="Arial" panose="020B0604020202020204" pitchFamily="34" charset="0"/>
                <a:ea typeface="宋体" panose="02010600030101010101" pitchFamily="2" charset="-122"/>
              </a:rPr>
              <a:t>系统中，定时从</a:t>
            </a:r>
            <a:r>
              <a:rPr lang="en-US" altLang="zh-CN" sz="2800" b="1" dirty="0">
                <a:latin typeface="Arial" panose="020B0604020202020204" pitchFamily="34" charset="0"/>
                <a:ea typeface="宋体" panose="02010600030101010101" pitchFamily="2" charset="-122"/>
              </a:rPr>
              <a:t>KV</a:t>
            </a:r>
            <a:r>
              <a:rPr lang="zh-CN" altLang="en-US" sz="2800" b="1" dirty="0">
                <a:latin typeface="Arial" panose="020B0604020202020204" pitchFamily="34" charset="0"/>
                <a:ea typeface="宋体" panose="02010600030101010101" pitchFamily="2" charset="-122"/>
              </a:rPr>
              <a:t>更新索引到</a:t>
            </a: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的索引表中</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2"/>
          <p:cNvSpPr>
            <a:spLocks noGrp="1"/>
          </p:cNvSpPr>
          <p:nvPr>
            <p:ph type="title" idx="10"/>
          </p:nvPr>
        </p:nvSpPr>
        <p:spPr/>
        <p:txBody>
          <a:bodyPr vert="horz" wrap="square" lIns="91440" tIns="45720" rIns="91440" bIns="45720" anchor="ctr" anchorCtr="0"/>
          <a:p>
            <a:r>
              <a:rPr lang="en-US" altLang="zh-CN" dirty="0"/>
              <a:t>Solr+HBase</a:t>
            </a:r>
            <a:endParaRPr lang="zh-CN" altLang="en-US" dirty="0"/>
          </a:p>
        </p:txBody>
      </p:sp>
      <p:sp>
        <p:nvSpPr>
          <p:cNvPr id="81922" name="矩形 7"/>
          <p:cNvSpPr/>
          <p:nvPr/>
        </p:nvSpPr>
        <p:spPr>
          <a:xfrm>
            <a:off x="200025" y="1219200"/>
            <a:ext cx="8655050" cy="4484688"/>
          </a:xfrm>
          <a:prstGeom prst="rect">
            <a:avLst/>
          </a:prstGeom>
          <a:noFill/>
          <a:ln w="9525">
            <a:noFill/>
          </a:ln>
        </p:spPr>
        <p:txBody>
          <a:bodyPr wrap="square" anchor="t" anchorCtr="0">
            <a:spAutoFit/>
          </a:bodyPr>
          <a:p>
            <a:pPr algn="just">
              <a:lnSpc>
                <a:spcPct val="170000"/>
              </a:lnSpc>
            </a:pPr>
            <a:r>
              <a:rPr lang="zh-CN" altLang="en-US"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Solr</a:t>
            </a:r>
            <a:r>
              <a:rPr lang="zh-CN" altLang="en-US" sz="2800" b="1" dirty="0">
                <a:latin typeface="Arial" panose="020B0604020202020204" pitchFamily="34" charset="0"/>
                <a:ea typeface="宋体" panose="02010600030101010101" pitchFamily="2" charset="-122"/>
              </a:rPr>
              <a:t>是一个高性能，采用</a:t>
            </a:r>
            <a:r>
              <a:rPr lang="en-US" altLang="zh-CN" sz="2800" b="1" dirty="0">
                <a:latin typeface="Arial" panose="020B0604020202020204" pitchFamily="34" charset="0"/>
                <a:ea typeface="宋体" panose="02010600030101010101" pitchFamily="2" charset="-122"/>
              </a:rPr>
              <a:t>Java5</a:t>
            </a:r>
            <a:r>
              <a:rPr lang="zh-CN" altLang="en-US" sz="2800" b="1" dirty="0">
                <a:latin typeface="Arial" panose="020B0604020202020204" pitchFamily="34" charset="0"/>
                <a:ea typeface="宋体" panose="02010600030101010101" pitchFamily="2" charset="-122"/>
              </a:rPr>
              <a:t>开发，基于</a:t>
            </a:r>
            <a:r>
              <a:rPr lang="en-US" altLang="zh-CN" sz="2800" b="1" dirty="0">
                <a:latin typeface="Arial" panose="020B0604020202020204" pitchFamily="34" charset="0"/>
                <a:ea typeface="宋体" panose="02010600030101010101" pitchFamily="2" charset="-122"/>
              </a:rPr>
              <a:t>Lucene</a:t>
            </a:r>
            <a:r>
              <a:rPr lang="zh-CN" altLang="en-US" sz="2800" b="1" dirty="0">
                <a:latin typeface="Arial" panose="020B0604020202020204" pitchFamily="34" charset="0"/>
                <a:ea typeface="宋体" panose="02010600030101010101" pitchFamily="2" charset="-122"/>
              </a:rPr>
              <a:t>的全文搜索服务器。同时对其进行了扩展，提供了比</a:t>
            </a:r>
            <a:r>
              <a:rPr lang="en-US" altLang="zh-CN" sz="2800" b="1" dirty="0">
                <a:latin typeface="Arial" panose="020B0604020202020204" pitchFamily="34" charset="0"/>
                <a:ea typeface="宋体" panose="02010600030101010101" pitchFamily="2" charset="-122"/>
              </a:rPr>
              <a:t>Lucene</a:t>
            </a:r>
            <a:r>
              <a:rPr lang="zh-CN" altLang="en-US" sz="2800" b="1" dirty="0">
                <a:latin typeface="Arial" panose="020B0604020202020204" pitchFamily="34" charset="0"/>
                <a:ea typeface="宋体" panose="02010600030101010101" pitchFamily="2" charset="-122"/>
              </a:rPr>
              <a:t>更为丰富的查询语言，同时实现了可配置、可扩展并对查询性能进行了优化，并且提供了一个完善的功能管理界面，是一款非常优秀的全文搜索引擎。</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2"/>
          <p:cNvSpPr>
            <a:spLocks noGrp="1"/>
          </p:cNvSpPr>
          <p:nvPr>
            <p:ph type="title" idx="10"/>
          </p:nvPr>
        </p:nvSpPr>
        <p:spPr/>
        <p:txBody>
          <a:bodyPr vert="horz" wrap="square" lIns="91440" tIns="45720" rIns="91440" bIns="45720" anchor="ctr" anchorCtr="0"/>
          <a:p>
            <a:r>
              <a:rPr lang="en-US" altLang="zh-CN" dirty="0"/>
              <a:t>Solr+HBase</a:t>
            </a:r>
            <a:endParaRPr lang="zh-CN" altLang="en-US" dirty="0"/>
          </a:p>
        </p:txBody>
      </p:sp>
      <p:sp>
        <p:nvSpPr>
          <p:cNvPr id="82946" name="TextBox 5"/>
          <p:cNvSpPr txBox="1"/>
          <p:nvPr/>
        </p:nvSpPr>
        <p:spPr>
          <a:xfrm>
            <a:off x="6197600" y="1152525"/>
            <a:ext cx="2762250" cy="1728788"/>
          </a:xfrm>
          <a:prstGeom prst="rect">
            <a:avLst/>
          </a:prstGeom>
          <a:noFill/>
          <a:ln w="9525">
            <a:noFill/>
          </a:ln>
        </p:spPr>
        <p:txBody>
          <a:bodyPr wrap="none" anchor="t" anchorCtr="0">
            <a:spAutoFit/>
          </a:bodyPr>
          <a:p>
            <a:pPr marL="457200" indent="-457200" algn="just">
              <a:lnSpc>
                <a:spcPct val="19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Solr+HBase</a:t>
            </a:r>
            <a:endParaRPr lang="en-US" altLang="zh-CN" sz="2800" b="1" dirty="0">
              <a:latin typeface="Arial" panose="020B0604020202020204" pitchFamily="34" charset="0"/>
              <a:ea typeface="宋体" panose="02010600030101010101" pitchFamily="2" charset="-122"/>
            </a:endParaRPr>
          </a:p>
          <a:p>
            <a:pPr marL="457200" indent="-457200" algn="just">
              <a:lnSpc>
                <a:spcPct val="19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Solr</a:t>
            </a:r>
            <a:r>
              <a:rPr lang="zh-CN" altLang="en-US" sz="2800" b="1" dirty="0">
                <a:latin typeface="Arial" panose="020B0604020202020204" pitchFamily="34" charset="0"/>
                <a:ea typeface="宋体" panose="02010600030101010101" pitchFamily="2" charset="-122"/>
              </a:rPr>
              <a:t>保存索引</a:t>
            </a:r>
            <a:endParaRPr lang="zh-CN" altLang="en-US" sz="2800" b="1" dirty="0">
              <a:latin typeface="Arial" panose="020B0604020202020204" pitchFamily="34" charset="0"/>
              <a:ea typeface="宋体" panose="02010600030101010101" pitchFamily="2" charset="-122"/>
            </a:endParaRPr>
          </a:p>
        </p:txBody>
      </p:sp>
      <p:grpSp>
        <p:nvGrpSpPr>
          <p:cNvPr id="82947" name="组合 1"/>
          <p:cNvGrpSpPr/>
          <p:nvPr/>
        </p:nvGrpSpPr>
        <p:grpSpPr>
          <a:xfrm>
            <a:off x="9525" y="1495425"/>
            <a:ext cx="6242050" cy="4298950"/>
            <a:chOff x="16" y="2356"/>
            <a:chExt cx="9830" cy="6770"/>
          </a:xfrm>
        </p:grpSpPr>
        <p:pic>
          <p:nvPicPr>
            <p:cNvPr id="82948" name="Picture 3"/>
            <p:cNvPicPr>
              <a:picLocks noChangeAspect="1"/>
            </p:cNvPicPr>
            <p:nvPr/>
          </p:nvPicPr>
          <p:blipFill>
            <a:blip r:embed="rId1"/>
            <a:stretch>
              <a:fillRect/>
            </a:stretch>
          </p:blipFill>
          <p:spPr>
            <a:xfrm>
              <a:off x="16" y="2356"/>
              <a:ext cx="9831" cy="6770"/>
            </a:xfrm>
            <a:prstGeom prst="rect">
              <a:avLst/>
            </a:prstGeom>
            <a:noFill/>
            <a:ln w="9525">
              <a:noFill/>
            </a:ln>
          </p:spPr>
        </p:pic>
        <p:sp>
          <p:nvSpPr>
            <p:cNvPr id="82949" name="TextBox 5"/>
            <p:cNvSpPr txBox="1"/>
            <p:nvPr/>
          </p:nvSpPr>
          <p:spPr>
            <a:xfrm>
              <a:off x="3702" y="6601"/>
              <a:ext cx="2521" cy="483"/>
            </a:xfrm>
            <a:prstGeom prst="rect">
              <a:avLst/>
            </a:prstGeom>
            <a:solidFill>
              <a:schemeClr val="bg1"/>
            </a:solidFill>
            <a:ln w="9525">
              <a:noFill/>
            </a:ln>
          </p:spPr>
          <p:txBody>
            <a:bodyPr wrap="none" anchor="t" anchorCtr="0">
              <a:spAutoFit/>
            </a:bodyPr>
            <a:p>
              <a:pPr algn="ctr"/>
              <a:r>
                <a:rPr lang="zh-CN" altLang="en-US" sz="1400" b="1" dirty="0">
                  <a:latin typeface="Arial" panose="020B0604020202020204" pitchFamily="34" charset="0"/>
                  <a:ea typeface="宋体" panose="02010600030101010101" pitchFamily="2" charset="-122"/>
                </a:rPr>
                <a:t>根据</a:t>
              </a:r>
              <a:r>
                <a:rPr lang="en-US" altLang="zh-CN" sz="1400" b="1" dirty="0">
                  <a:latin typeface="Arial" panose="020B0604020202020204" pitchFamily="34" charset="0"/>
                  <a:ea typeface="宋体" panose="02010600030101010101" pitchFamily="2" charset="-122"/>
                </a:rPr>
                <a:t>RowKey</a:t>
              </a:r>
              <a:r>
                <a:rPr lang="zh-CN" altLang="en-US" sz="1400" b="1" dirty="0">
                  <a:latin typeface="Arial" panose="020B0604020202020204" pitchFamily="34" charset="0"/>
                  <a:ea typeface="宋体" panose="02010600030101010101" pitchFamily="2" charset="-122"/>
                </a:rPr>
                <a:t>查询</a:t>
              </a:r>
              <a:endParaRPr lang="zh-CN" altLang="en-US" sz="1400" b="1" dirty="0">
                <a:latin typeface="Arial" panose="020B0604020202020204" pitchFamily="34" charset="0"/>
                <a:ea typeface="宋体" panose="02010600030101010101" pitchFamily="2" charset="-122"/>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2"/>
          <p:cNvSpPr>
            <a:spLocks noGrp="1"/>
          </p:cNvSpPr>
          <p:nvPr>
            <p:ph type="title"/>
          </p:nvPr>
        </p:nvSpPr>
        <p:spPr/>
        <p:txBody>
          <a:bodyPr vert="horz" wrap="square" lIns="91440" tIns="45720" rIns="91440" bIns="45720" anchor="ctr" anchorCtr="0"/>
          <a:p>
            <a:r>
              <a:rPr lang="en-US" altLang="zh-CN" dirty="0"/>
              <a:t>4.7 HBase</a:t>
            </a:r>
            <a:r>
              <a:rPr lang="zh-CN" altLang="en-US" dirty="0"/>
              <a:t>编程实践</a:t>
            </a:r>
            <a:endParaRPr lang="zh-CN" altLang="en-US" dirty="0"/>
          </a:p>
        </p:txBody>
      </p:sp>
      <p:sp>
        <p:nvSpPr>
          <p:cNvPr id="83970" name="矩形 1"/>
          <p:cNvSpPr/>
          <p:nvPr/>
        </p:nvSpPr>
        <p:spPr>
          <a:xfrm>
            <a:off x="533400" y="1419225"/>
            <a:ext cx="8001000" cy="2159000"/>
          </a:xfrm>
          <a:prstGeom prst="rect">
            <a:avLst/>
          </a:prstGeom>
          <a:noFill/>
          <a:ln w="9525">
            <a:noFill/>
          </a:ln>
        </p:spPr>
        <p:txBody>
          <a:bodyPr anchor="t" anchorCtr="0">
            <a:spAutoFit/>
          </a:bodyPr>
          <a:p>
            <a:pPr algn="just">
              <a:lnSpc>
                <a:spcPct val="160000"/>
              </a:lnSpc>
            </a:pPr>
            <a:r>
              <a:rPr lang="en-US" altLang="zh-CN" sz="2800" b="1" dirty="0">
                <a:latin typeface="Arial" panose="020B0604020202020204" pitchFamily="34" charset="0"/>
                <a:ea typeface="宋体" panose="02010600030101010101" pitchFamily="2" charset="-122"/>
              </a:rPr>
              <a:t>4.7.1 HBase</a:t>
            </a:r>
            <a:r>
              <a:rPr lang="zh-CN" altLang="en-US" sz="2800" b="1" dirty="0">
                <a:latin typeface="Arial" panose="020B0604020202020204" pitchFamily="34" charset="0"/>
                <a:ea typeface="宋体" panose="02010600030101010101" pitchFamily="2" charset="-122"/>
              </a:rPr>
              <a:t>的安装与配置</a:t>
            </a:r>
            <a:endParaRPr lang="en-US" altLang="zh-CN" sz="2800" b="1" dirty="0">
              <a:latin typeface="Arial" panose="020B0604020202020204" pitchFamily="34" charset="0"/>
              <a:ea typeface="宋体" panose="02010600030101010101" pitchFamily="2" charset="-122"/>
            </a:endParaRPr>
          </a:p>
          <a:p>
            <a:pPr algn="just">
              <a:lnSpc>
                <a:spcPct val="160000"/>
              </a:lnSpc>
            </a:pPr>
            <a:r>
              <a:rPr lang="en-US" altLang="zh-CN" sz="2800" b="1" dirty="0">
                <a:latin typeface="Arial" panose="020B0604020202020204" pitchFamily="34" charset="0"/>
                <a:ea typeface="宋体" panose="02010600030101010101" pitchFamily="2" charset="-122"/>
              </a:rPr>
              <a:t>4.7.2 HBase</a:t>
            </a:r>
            <a:r>
              <a:rPr lang="zh-CN" altLang="en-US" sz="2800" b="1" dirty="0">
                <a:latin typeface="Arial" panose="020B0604020202020204" pitchFamily="34" charset="0"/>
                <a:ea typeface="宋体" panose="02010600030101010101" pitchFamily="2" charset="-122"/>
              </a:rPr>
              <a:t>常用</a:t>
            </a:r>
            <a:r>
              <a:rPr lang="en-US" altLang="zh-CN" sz="2800" b="1" dirty="0">
                <a:latin typeface="Arial" panose="020B0604020202020204" pitchFamily="34" charset="0"/>
                <a:ea typeface="宋体" panose="02010600030101010101" pitchFamily="2" charset="-122"/>
              </a:rPr>
              <a:t>Shell</a:t>
            </a:r>
            <a:r>
              <a:rPr lang="zh-CN" altLang="en-US" sz="2800" b="1" dirty="0">
                <a:latin typeface="Arial" panose="020B0604020202020204" pitchFamily="34" charset="0"/>
                <a:ea typeface="宋体" panose="02010600030101010101" pitchFamily="2" charset="-122"/>
              </a:rPr>
              <a:t>命令</a:t>
            </a:r>
            <a:endParaRPr lang="zh-CN" altLang="en-US" sz="2800" b="1" dirty="0">
              <a:latin typeface="Arial" panose="020B0604020202020204" pitchFamily="34" charset="0"/>
              <a:ea typeface="宋体" panose="02010600030101010101" pitchFamily="2" charset="-122"/>
            </a:endParaRPr>
          </a:p>
          <a:p>
            <a:pPr algn="just">
              <a:lnSpc>
                <a:spcPct val="160000"/>
              </a:lnSpc>
            </a:pPr>
            <a:r>
              <a:rPr lang="en-US" altLang="zh-CN" sz="2800" b="1" dirty="0">
                <a:latin typeface="Arial" panose="020B0604020202020204" pitchFamily="34" charset="0"/>
                <a:ea typeface="宋体" panose="02010600030101010101" pitchFamily="2" charset="-122"/>
              </a:rPr>
              <a:t>4.7.3	HBase</a:t>
            </a:r>
            <a:r>
              <a:rPr lang="zh-CN" altLang="en-US" sz="2800" b="1" dirty="0">
                <a:latin typeface="Arial" panose="020B0604020202020204" pitchFamily="34" charset="0"/>
                <a:ea typeface="宋体" panose="02010600030101010101" pitchFamily="2" charset="-122"/>
              </a:rPr>
              <a:t>常用</a:t>
            </a:r>
            <a:r>
              <a:rPr lang="en-US" altLang="zh-CN" sz="2800" b="1" dirty="0">
                <a:latin typeface="Arial" panose="020B0604020202020204" pitchFamily="34" charset="0"/>
                <a:ea typeface="宋体" panose="02010600030101010101" pitchFamily="2" charset="-122"/>
              </a:rPr>
              <a:t>Java API</a:t>
            </a:r>
            <a:r>
              <a:rPr lang="zh-CN" altLang="en-US" sz="2800" b="1" dirty="0">
                <a:latin typeface="Arial" panose="020B0604020202020204" pitchFamily="34" charset="0"/>
                <a:ea typeface="宋体" panose="02010600030101010101" pitchFamily="2" charset="-122"/>
              </a:rPr>
              <a:t>及应用实例</a:t>
            </a:r>
            <a:endParaRPr lang="en-US" altLang="zh-CN" sz="2800" b="1" dirty="0">
              <a:latin typeface="Arial" panose="020B0604020202020204" pitchFamily="34" charset="0"/>
              <a:ea typeface="宋体" panose="02010600030101010101" pitchFamily="2" charset="-122"/>
            </a:endParaRPr>
          </a:p>
        </p:txBody>
      </p:sp>
      <p:sp>
        <p:nvSpPr>
          <p:cNvPr id="83971" name="TextBox 3"/>
          <p:cNvSpPr txBox="1"/>
          <p:nvPr/>
        </p:nvSpPr>
        <p:spPr>
          <a:xfrm>
            <a:off x="469900" y="3875088"/>
            <a:ext cx="8185150" cy="2244725"/>
          </a:xfrm>
          <a:prstGeom prst="rect">
            <a:avLst/>
          </a:prstGeom>
          <a:noFill/>
          <a:ln w="9525">
            <a:noFill/>
          </a:ln>
        </p:spPr>
        <p:txBody>
          <a:bodyPr wrap="square" anchor="t" anchorCtr="0">
            <a:spAutoFit/>
          </a:bodyPr>
          <a:p>
            <a:pPr algn="just"/>
            <a:r>
              <a:rPr lang="en-US" altLang="zh-CN" sz="2800" b="1" dirty="0">
                <a:solidFill>
                  <a:srgbClr val="0F0FF5"/>
                </a:solidFill>
                <a:latin typeface="Arial" panose="020B0604020202020204" pitchFamily="34" charset="0"/>
                <a:ea typeface="宋体" panose="02010600030101010101" pitchFamily="2" charset="-122"/>
              </a:rPr>
              <a:t>HBase</a:t>
            </a:r>
            <a:r>
              <a:rPr lang="zh-CN" altLang="en-US" sz="2800" b="1" dirty="0">
                <a:solidFill>
                  <a:srgbClr val="0F0FF5"/>
                </a:solidFill>
                <a:latin typeface="Arial" panose="020B0604020202020204" pitchFamily="34" charset="0"/>
                <a:ea typeface="宋体" panose="02010600030101010101" pitchFamily="2" charset="-122"/>
              </a:rPr>
              <a:t>上机实践，请参考厦门大学数据库实验室建设的中国高校大数据课程公共服务平台的技术文章：</a:t>
            </a:r>
            <a:endParaRPr lang="en-US" altLang="zh-CN" sz="2800" b="1" dirty="0">
              <a:solidFill>
                <a:srgbClr val="0F0FF5"/>
              </a:solidFill>
              <a:latin typeface="Arial" panose="020B0604020202020204" pitchFamily="34" charset="0"/>
              <a:ea typeface="宋体" panose="02010600030101010101" pitchFamily="2" charset="-122"/>
            </a:endParaRPr>
          </a:p>
          <a:p>
            <a:pPr algn="just"/>
            <a:r>
              <a:rPr lang="en-US" altLang="zh-CN" sz="2800" b="1" dirty="0">
                <a:solidFill>
                  <a:srgbClr val="0F0FF5"/>
                </a:solidFill>
                <a:latin typeface="Arial" panose="020B0604020202020204" pitchFamily="34" charset="0"/>
                <a:ea typeface="宋体" panose="02010600030101010101" pitchFamily="2" charset="-122"/>
              </a:rPr>
              <a:t>《</a:t>
            </a:r>
            <a:r>
              <a:rPr lang="zh-CN" altLang="en-US" sz="2800" b="1" dirty="0">
                <a:solidFill>
                  <a:srgbClr val="0F0FF5"/>
                </a:solidFill>
                <a:latin typeface="Arial" panose="020B0604020202020204" pitchFamily="34" charset="0"/>
                <a:ea typeface="宋体" panose="02010600030101010101" pitchFamily="2" charset="-122"/>
              </a:rPr>
              <a:t>大数据原理与应用 第四章 分布式数据库</a:t>
            </a:r>
            <a:r>
              <a:rPr lang="en-US" altLang="zh-CN" sz="2800" b="1" dirty="0">
                <a:solidFill>
                  <a:srgbClr val="0F0FF5"/>
                </a:solidFill>
                <a:latin typeface="Arial" panose="020B0604020202020204" pitchFamily="34" charset="0"/>
                <a:ea typeface="宋体" panose="02010600030101010101" pitchFamily="2" charset="-122"/>
              </a:rPr>
              <a:t>HBase </a:t>
            </a:r>
            <a:r>
              <a:rPr lang="zh-CN" altLang="en-US" sz="2800" b="1" dirty="0">
                <a:solidFill>
                  <a:srgbClr val="0F0FF5"/>
                </a:solidFill>
                <a:latin typeface="Arial" panose="020B0604020202020204" pitchFamily="34" charset="0"/>
                <a:ea typeface="宋体" panose="02010600030101010101" pitchFamily="2" charset="-122"/>
              </a:rPr>
              <a:t>学习指南</a:t>
            </a:r>
            <a:r>
              <a:rPr lang="en-US" altLang="zh-CN" sz="2800" b="1" dirty="0">
                <a:solidFill>
                  <a:srgbClr val="0F0FF5"/>
                </a:solidFill>
                <a:latin typeface="Arial" panose="020B0604020202020204" pitchFamily="34" charset="0"/>
                <a:ea typeface="宋体" panose="02010600030101010101" pitchFamily="2" charset="-122"/>
              </a:rPr>
              <a:t>》</a:t>
            </a:r>
            <a:endParaRPr lang="en-US" altLang="zh-CN" sz="2800" b="1" dirty="0">
              <a:solidFill>
                <a:srgbClr val="0F0FF5"/>
              </a:solidFill>
              <a:latin typeface="Arial" panose="020B0604020202020204" pitchFamily="34" charset="0"/>
              <a:ea typeface="宋体" panose="02010600030101010101" pitchFamily="2" charset="-122"/>
            </a:endParaRPr>
          </a:p>
          <a:p>
            <a:pPr algn="ctr"/>
            <a:r>
              <a:rPr lang="en-US" altLang="zh-CN" sz="2800" b="1" dirty="0">
                <a:solidFill>
                  <a:srgbClr val="0F0FF5"/>
                </a:solidFill>
                <a:latin typeface="Arial" panose="020B0604020202020204" pitchFamily="34" charset="0"/>
                <a:ea typeface="宋体" panose="02010600030101010101" pitchFamily="2" charset="-122"/>
              </a:rPr>
              <a:t>http://dblab.xmu.edu.cn/blog/588-2/</a:t>
            </a:r>
            <a:endParaRPr lang="en-US" altLang="zh-CN" sz="2800" b="1" dirty="0">
              <a:solidFill>
                <a:srgbClr val="0F0FF5"/>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2"/>
          <p:cNvSpPr>
            <a:spLocks noGrp="1"/>
          </p:cNvSpPr>
          <p:nvPr>
            <p:ph type="title" idx="10"/>
          </p:nvPr>
        </p:nvSpPr>
        <p:spPr/>
        <p:txBody>
          <a:bodyPr vert="horz" wrap="square" lIns="91440" tIns="45720" rIns="91440" bIns="45720" anchor="ctr" anchorCtr="0"/>
          <a:p>
            <a:r>
              <a:rPr lang="en-US" altLang="en-US" dirty="0"/>
              <a:t>4.1.2	 HBase简介</a:t>
            </a:r>
            <a:endParaRPr lang="zh-CN" altLang="en-US" dirty="0"/>
          </a:p>
        </p:txBody>
      </p:sp>
      <p:sp>
        <p:nvSpPr>
          <p:cNvPr id="15362" name="Rectangle 4"/>
          <p:cNvSpPr/>
          <p:nvPr/>
        </p:nvSpPr>
        <p:spPr>
          <a:xfrm>
            <a:off x="182563" y="1213009"/>
            <a:ext cx="8734425" cy="4227195"/>
          </a:xfrm>
          <a:prstGeom prst="rect">
            <a:avLst/>
          </a:prstGeom>
          <a:noFill/>
          <a:ln w="9525">
            <a:noFill/>
          </a:ln>
        </p:spPr>
        <p:txBody>
          <a:bodyPr anchor="ctr" anchorCtr="0">
            <a:spAutoFit/>
          </a:bodyPr>
          <a:p>
            <a:pPr algn="just" eaLnBrk="0" hangingPunct="0">
              <a:lnSpc>
                <a:spcPct val="160000"/>
              </a:lnSpc>
            </a:pPr>
            <a:r>
              <a:rPr lang="zh-CN" altLang="en-US" sz="2800" b="1" dirty="0">
                <a:latin typeface="Times New Roman" panose="02020603050405020304" pitchFamily="18" charset="0"/>
                <a:ea typeface="宋体" panose="02010600030101010101" pitchFamily="2" charset="-122"/>
              </a:rPr>
              <a:t>　　</a:t>
            </a:r>
            <a:r>
              <a:rPr lang="en-US" altLang="zh-CN" sz="2800" b="1" dirty="0">
                <a:solidFill>
                  <a:srgbClr val="FF0000"/>
                </a:solidFill>
                <a:latin typeface="微软雅黑" panose="020B0503020204020204" charset="-122"/>
                <a:ea typeface="微软雅黑" panose="020B0503020204020204" charset="-122"/>
              </a:rPr>
              <a:t>HBase</a:t>
            </a:r>
            <a:r>
              <a:rPr lang="zh-CN" altLang="en-US" sz="2800" b="1" dirty="0">
                <a:solidFill>
                  <a:srgbClr val="FF0000"/>
                </a:solidFill>
                <a:latin typeface="Times New Roman" panose="02020603050405020304" pitchFamily="18" charset="0"/>
                <a:ea typeface="宋体" panose="02010600030101010101" pitchFamily="2" charset="-122"/>
              </a:rPr>
              <a:t>是一个高可靠、高性能、面向列、可伸缩的</a:t>
            </a:r>
            <a:r>
              <a:rPr lang="zh-CN" altLang="en-US" sz="2800" b="1" dirty="0">
                <a:solidFill>
                  <a:srgbClr val="FF0000"/>
                </a:solidFill>
                <a:latin typeface="微软雅黑" panose="020B0503020204020204" charset="-122"/>
                <a:ea typeface="微软雅黑" panose="020B0503020204020204" charset="-122"/>
              </a:rPr>
              <a:t>分布式数据库</a:t>
            </a:r>
            <a:r>
              <a:rPr lang="zh-CN" altLang="en-US" sz="2800" b="1" dirty="0">
                <a:latin typeface="Times New Roman" panose="02020603050405020304" pitchFamily="18" charset="0"/>
                <a:ea typeface="宋体" panose="02010600030101010101" pitchFamily="2" charset="-122"/>
              </a:rPr>
              <a:t>，是谷歌</a:t>
            </a:r>
            <a:r>
              <a:rPr lang="en-US" altLang="zh-CN" sz="2800" b="1" dirty="0">
                <a:latin typeface="Times New Roman" panose="02020603050405020304" pitchFamily="18" charset="0"/>
                <a:ea typeface="宋体" panose="02010600030101010101" pitchFamily="2" charset="-122"/>
              </a:rPr>
              <a:t>BigTable</a:t>
            </a:r>
            <a:r>
              <a:rPr lang="zh-CN" altLang="en-US" sz="2800" b="1" dirty="0">
                <a:latin typeface="Times New Roman" panose="02020603050405020304" pitchFamily="18" charset="0"/>
                <a:ea typeface="宋体" panose="02010600030101010101" pitchFamily="2" charset="-122"/>
              </a:rPr>
              <a:t>的开源实现，主要用来</a:t>
            </a:r>
            <a:r>
              <a:rPr lang="zh-CN" altLang="en-US" sz="2800" b="1" dirty="0">
                <a:solidFill>
                  <a:srgbClr val="FF0000"/>
                </a:solidFill>
                <a:latin typeface="微软雅黑" panose="020B0503020204020204" charset="-122"/>
                <a:ea typeface="微软雅黑" panose="020B0503020204020204" charset="-122"/>
              </a:rPr>
              <a:t>存储非结构化和半结构化的松散数据</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的目标是处理非常庞大的表，可以通过</a:t>
            </a:r>
            <a:r>
              <a:rPr lang="zh-CN" altLang="en-US" sz="2800" b="1" dirty="0">
                <a:solidFill>
                  <a:srgbClr val="FF0000"/>
                </a:solidFill>
                <a:latin typeface="微软雅黑" panose="020B0503020204020204" charset="-122"/>
                <a:ea typeface="微软雅黑" panose="020B0503020204020204" charset="-122"/>
              </a:rPr>
              <a:t>水平扩展</a:t>
            </a:r>
            <a:r>
              <a:rPr lang="zh-CN" altLang="en-US" sz="2800" b="1" dirty="0">
                <a:latin typeface="Times New Roman" panose="02020603050405020304" pitchFamily="18" charset="0"/>
                <a:ea typeface="宋体" panose="02010600030101010101" pitchFamily="2" charset="-122"/>
              </a:rPr>
              <a:t>的方式，利用廉价计算机集群处理由超过</a:t>
            </a:r>
            <a:r>
              <a:rPr lang="en-US" altLang="zh-CN" sz="2800" b="1" dirty="0">
                <a:latin typeface="Times New Roman" panose="02020603050405020304" pitchFamily="18" charset="0"/>
                <a:ea typeface="宋体" panose="02010600030101010101" pitchFamily="2" charset="-122"/>
              </a:rPr>
              <a:t>10</a:t>
            </a:r>
            <a:r>
              <a:rPr lang="zh-CN" altLang="en-US" sz="2800" b="1" dirty="0">
                <a:latin typeface="Times New Roman" panose="02020603050405020304" pitchFamily="18" charset="0"/>
                <a:ea typeface="宋体" panose="02010600030101010101" pitchFamily="2" charset="-122"/>
              </a:rPr>
              <a:t>亿行数据和数百万列元素组成的数据表。 </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p:txBody>
          <a:bodyPr vert="horz" wrap="square" lIns="91440" tIns="45720" rIns="91440" bIns="45720" anchor="ctr" anchorCtr="0"/>
          <a:p>
            <a:r>
              <a:rPr lang="en-US" altLang="zh-CN" dirty="0"/>
              <a:t>4.7.1 HBase</a:t>
            </a:r>
            <a:r>
              <a:rPr lang="zh-CN" altLang="en-US" dirty="0"/>
              <a:t>的安装与配置</a:t>
            </a:r>
            <a:endParaRPr lang="zh-CN" altLang="en-US" dirty="0"/>
          </a:p>
        </p:txBody>
      </p:sp>
      <p:sp>
        <p:nvSpPr>
          <p:cNvPr id="84994" name="TextBox 3"/>
          <p:cNvSpPr txBox="1"/>
          <p:nvPr/>
        </p:nvSpPr>
        <p:spPr>
          <a:xfrm>
            <a:off x="234950" y="1066800"/>
            <a:ext cx="8597900" cy="521970"/>
          </a:xfrm>
          <a:prstGeom prst="rect">
            <a:avLst/>
          </a:prstGeom>
          <a:noFill/>
          <a:ln w="9525">
            <a:noFill/>
          </a:ln>
        </p:spPr>
        <p:txBody>
          <a:bodyPr wrap="square" anchor="t" anchorCtr="0">
            <a:spAutoFit/>
          </a:bodyPr>
          <a:p>
            <a:pPr algn="just"/>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 HBase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安装</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4995" name="矩形 4"/>
          <p:cNvSpPr/>
          <p:nvPr/>
        </p:nvSpPr>
        <p:spPr>
          <a:xfrm>
            <a:off x="349250" y="1524000"/>
            <a:ext cx="8483600" cy="1419225"/>
          </a:xfrm>
          <a:prstGeom prst="rect">
            <a:avLst/>
          </a:prstGeom>
          <a:noFill/>
          <a:ln w="9525">
            <a:noFill/>
          </a:ln>
        </p:spPr>
        <p:txBody>
          <a:bodyPr wrap="square" anchor="t" anchorCtr="0">
            <a:spAutoFit/>
          </a:bodyPr>
          <a:p>
            <a:pPr marL="342900" indent="-342900" algn="just">
              <a:lnSpc>
                <a:spcPct val="120000"/>
              </a:lnSpc>
              <a:buFont typeface="Wingdings" panose="05000000000000000000" charset="0"/>
              <a:buChar char="l"/>
            </a:pPr>
            <a:r>
              <a:rPr lang="zh-CN" altLang="en-US" sz="2400" b="1" dirty="0">
                <a:latin typeface="Arial" panose="020B0604020202020204" pitchFamily="34" charset="0"/>
                <a:ea typeface="宋体" panose="02010600030101010101" pitchFamily="2" charset="-122"/>
              </a:rPr>
              <a:t>下载安装包</a:t>
            </a:r>
            <a:r>
              <a:rPr lang="en-US" altLang="zh-CN" sz="2400" b="1" dirty="0">
                <a:latin typeface="Arial" panose="020B0604020202020204" pitchFamily="34" charset="0"/>
                <a:ea typeface="宋体" panose="02010600030101010101" pitchFamily="2" charset="-122"/>
              </a:rPr>
              <a:t>hbase-1.1.2-bin.tar.gz</a:t>
            </a:r>
            <a:endParaRPr lang="en-US" altLang="zh-CN" sz="2400" b="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zh-CN" altLang="en-US" sz="2400" b="1" dirty="0">
                <a:latin typeface="Arial" panose="020B0604020202020204" pitchFamily="34" charset="0"/>
                <a:ea typeface="宋体" panose="02010600030101010101" pitchFamily="2" charset="-122"/>
              </a:rPr>
              <a:t>解压安装包</a:t>
            </a:r>
            <a:r>
              <a:rPr lang="en-US" altLang="zh-CN" sz="2400" b="1" dirty="0">
                <a:latin typeface="Arial" panose="020B0604020202020204" pitchFamily="34" charset="0"/>
                <a:ea typeface="宋体" panose="02010600030101010101" pitchFamily="2" charset="-122"/>
              </a:rPr>
              <a:t>hbase-1.1.2-bin.tar.gz</a:t>
            </a:r>
            <a:r>
              <a:rPr lang="zh-CN" altLang="en-US" sz="2400" b="1" dirty="0">
                <a:latin typeface="Arial" panose="020B0604020202020204" pitchFamily="34" charset="0"/>
                <a:ea typeface="宋体" panose="02010600030101010101" pitchFamily="2" charset="-122"/>
              </a:rPr>
              <a:t>至路径 </a:t>
            </a:r>
            <a:r>
              <a:rPr lang="en-US" altLang="zh-CN" sz="2400" b="1" dirty="0">
                <a:latin typeface="Arial" panose="020B0604020202020204" pitchFamily="34" charset="0"/>
                <a:ea typeface="宋体" panose="02010600030101010101" pitchFamily="2" charset="-122"/>
              </a:rPr>
              <a:t>/usr/local</a:t>
            </a:r>
            <a:endParaRPr lang="en-US" altLang="zh-CN" sz="2400" b="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zh-CN" altLang="en-US" sz="2400" b="1" dirty="0">
                <a:latin typeface="Arial" panose="020B0604020202020204" pitchFamily="34" charset="0"/>
                <a:ea typeface="宋体" panose="02010600030101010101" pitchFamily="2" charset="-122"/>
              </a:rPr>
              <a:t>配置系统环境</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将</a:t>
            </a:r>
            <a:r>
              <a:rPr lang="en-US" altLang="zh-CN" sz="2400" b="1" dirty="0">
                <a:latin typeface="Arial" panose="020B0604020202020204" pitchFamily="34" charset="0"/>
                <a:ea typeface="宋体" panose="02010600030101010101" pitchFamily="2" charset="-122"/>
              </a:rPr>
              <a:t>hbase</a:t>
            </a:r>
            <a:r>
              <a:rPr lang="zh-CN" altLang="en-US" sz="2400" b="1" dirty="0">
                <a:latin typeface="Arial" panose="020B0604020202020204" pitchFamily="34" charset="0"/>
                <a:ea typeface="宋体" panose="02010600030101010101" pitchFamily="2" charset="-122"/>
              </a:rPr>
              <a:t>下的</a:t>
            </a:r>
            <a:r>
              <a:rPr lang="en-US" altLang="zh-CN" sz="2400" b="1" dirty="0">
                <a:latin typeface="Arial" panose="020B0604020202020204" pitchFamily="34" charset="0"/>
                <a:ea typeface="宋体" panose="02010600030101010101" pitchFamily="2" charset="-122"/>
              </a:rPr>
              <a:t>bin</a:t>
            </a:r>
            <a:r>
              <a:rPr lang="zh-CN" altLang="en-US" sz="2400" b="1" dirty="0">
                <a:latin typeface="Arial" panose="020B0604020202020204" pitchFamily="34" charset="0"/>
                <a:ea typeface="宋体" panose="02010600030101010101" pitchFamily="2" charset="-122"/>
              </a:rPr>
              <a:t>目录添加到系统的</a:t>
            </a:r>
            <a:r>
              <a:rPr lang="en-US" altLang="zh-CN" sz="2400" b="1" dirty="0">
                <a:latin typeface="Arial" panose="020B0604020202020204" pitchFamily="34" charset="0"/>
                <a:ea typeface="宋体" panose="02010600030101010101" pitchFamily="2" charset="-122"/>
              </a:rPr>
              <a:t>path</a:t>
            </a:r>
            <a:r>
              <a:rPr lang="zh-CN" altLang="en-US" sz="2400" b="1" dirty="0">
                <a:latin typeface="Arial" panose="020B0604020202020204" pitchFamily="34" charset="0"/>
                <a:ea typeface="宋体" panose="02010600030101010101" pitchFamily="2" charset="-122"/>
              </a:rPr>
              <a:t>中</a:t>
            </a:r>
            <a:endParaRPr lang="zh-CN" altLang="en-US" sz="2400" b="1" dirty="0">
              <a:latin typeface="Arial" panose="020B0604020202020204" pitchFamily="34" charset="0"/>
              <a:ea typeface="宋体" panose="02010600030101010101" pitchFamily="2" charset="-122"/>
            </a:endParaRPr>
          </a:p>
        </p:txBody>
      </p:sp>
      <p:sp>
        <p:nvSpPr>
          <p:cNvPr id="84996" name="矩形 5"/>
          <p:cNvSpPr/>
          <p:nvPr/>
        </p:nvSpPr>
        <p:spPr>
          <a:xfrm>
            <a:off x="301625" y="3536950"/>
            <a:ext cx="8531225" cy="521970"/>
          </a:xfrm>
          <a:prstGeom prst="rect">
            <a:avLst/>
          </a:prstGeom>
          <a:noFill/>
          <a:ln w="9525">
            <a:noFill/>
          </a:ln>
        </p:spPr>
        <p:txBody>
          <a:bodyPr wrap="square" anchor="t" anchorCtr="0">
            <a:spAutoFit/>
          </a:bodyPr>
          <a:p>
            <a:pPr algn="just"/>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2. HBase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配置</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4997" name="矩形 6"/>
          <p:cNvSpPr/>
          <p:nvPr/>
        </p:nvSpPr>
        <p:spPr>
          <a:xfrm>
            <a:off x="349250" y="4079875"/>
            <a:ext cx="8483600" cy="2526665"/>
          </a:xfrm>
          <a:prstGeom prst="rect">
            <a:avLst/>
          </a:prstGeom>
          <a:noFill/>
          <a:ln w="9525">
            <a:noFill/>
          </a:ln>
        </p:spPr>
        <p:txBody>
          <a:bodyPr wrap="square" anchor="t" anchorCtr="0">
            <a:spAutoFit/>
          </a:bodyPr>
          <a:p>
            <a:pPr algn="just">
              <a:lnSpc>
                <a:spcPct val="110000"/>
              </a:lnSpc>
            </a:pPr>
            <a:r>
              <a:rPr lang="en-US" altLang="zh-CN" sz="2400" b="1" dirty="0">
                <a:latin typeface="Arial" panose="020B0604020202020204" pitchFamily="34" charset="0"/>
                <a:ea typeface="宋体" panose="02010600030101010101" pitchFamily="2" charset="-122"/>
              </a:rPr>
              <a:t>        HBase</a:t>
            </a:r>
            <a:r>
              <a:rPr lang="zh-CN" altLang="en-US" sz="2400" b="1" dirty="0">
                <a:latin typeface="Arial" panose="020B0604020202020204" pitchFamily="34" charset="0"/>
                <a:ea typeface="宋体" panose="02010600030101010101" pitchFamily="2" charset="-122"/>
              </a:rPr>
              <a:t>有三种运行模式：</a:t>
            </a:r>
            <a:r>
              <a:rPr lang="zh-CN" altLang="en-US" sz="2400" b="1" dirty="0">
                <a:solidFill>
                  <a:srgbClr val="FF0000"/>
                </a:solidFill>
                <a:latin typeface="微软雅黑" panose="020B0503020204020204" charset="-122"/>
                <a:ea typeface="微软雅黑" panose="020B0503020204020204" charset="-122"/>
              </a:rPr>
              <a:t>单机模式、伪分布式模式、分布式模式</a:t>
            </a:r>
            <a:r>
              <a:rPr lang="zh-CN" altLang="en-US" sz="2400" b="1" dirty="0">
                <a:latin typeface="Arial" panose="020B0604020202020204" pitchFamily="34" charset="0"/>
                <a:ea typeface="宋体" panose="02010600030101010101" pitchFamily="2" charset="-122"/>
              </a:rPr>
              <a:t>。以下先决条件很重要，比如没有配置</a:t>
            </a:r>
            <a:r>
              <a:rPr lang="en-US" altLang="zh-CN" sz="2400" b="1" dirty="0">
                <a:latin typeface="Arial" panose="020B0604020202020204" pitchFamily="34" charset="0"/>
                <a:ea typeface="宋体" panose="02010600030101010101" pitchFamily="2" charset="-122"/>
              </a:rPr>
              <a:t>JAVA_HOME</a:t>
            </a:r>
            <a:r>
              <a:rPr lang="zh-CN" altLang="en-US" sz="2400" b="1" dirty="0">
                <a:latin typeface="Arial" panose="020B0604020202020204" pitchFamily="34" charset="0"/>
                <a:ea typeface="宋体" panose="02010600030101010101" pitchFamily="2" charset="-122"/>
              </a:rPr>
              <a:t>环境变量，就会报错。</a:t>
            </a:r>
            <a:endParaRPr lang="zh-CN" altLang="en-US" sz="2400" b="1" dirty="0">
              <a:latin typeface="Arial" panose="020B0604020202020204" pitchFamily="34" charset="0"/>
              <a:ea typeface="宋体" panose="02010600030101010101" pitchFamily="2" charset="-122"/>
            </a:endParaRPr>
          </a:p>
          <a:p>
            <a:pPr>
              <a:lnSpc>
                <a:spcPct val="110000"/>
              </a:lnSpc>
            </a:pPr>
            <a:r>
              <a:rPr lang="en-US" altLang="zh-CN" sz="2400" b="1" dirty="0">
                <a:latin typeface="Arial" panose="020B0604020202020204" pitchFamily="34" charset="0"/>
                <a:ea typeface="宋体" panose="02010600030101010101" pitchFamily="2" charset="-122"/>
              </a:rPr>
              <a:t>– JDK</a:t>
            </a:r>
            <a:br>
              <a:rPr lang="zh-CN" altLang="en-US" sz="2400" b="1" dirty="0">
                <a:latin typeface="Arial" panose="020B0604020202020204" pitchFamily="34" charset="0"/>
                <a:ea typeface="宋体" panose="02010600030101010101" pitchFamily="2" charset="-122"/>
              </a:rPr>
            </a:br>
            <a:r>
              <a:rPr lang="en-US" altLang="zh-CN" sz="2400" b="1" dirty="0">
                <a:latin typeface="Arial" panose="020B0604020202020204" pitchFamily="34" charset="0"/>
                <a:ea typeface="宋体" panose="02010600030101010101" pitchFamily="2" charset="-122"/>
              </a:rPr>
              <a:t>– Hadoop( </a:t>
            </a:r>
            <a:r>
              <a:rPr lang="zh-CN" altLang="en-US" sz="2400" b="1" dirty="0">
                <a:latin typeface="Arial" panose="020B0604020202020204" pitchFamily="34" charset="0"/>
                <a:ea typeface="宋体" panose="02010600030101010101" pitchFamily="2" charset="-122"/>
              </a:rPr>
              <a:t>单机模式不要，伪分布式模式和分布式模式需要</a:t>
            </a:r>
            <a:r>
              <a:rPr lang="en-US" altLang="zh-CN" sz="2400" b="1" dirty="0">
                <a:latin typeface="Arial" panose="020B0604020202020204" pitchFamily="34" charset="0"/>
                <a:ea typeface="宋体" panose="02010600030101010101" pitchFamily="2" charset="-122"/>
              </a:rPr>
              <a:t>)</a:t>
            </a:r>
            <a:br>
              <a:rPr lang="zh-CN" altLang="en-US" sz="2400" b="1" dirty="0">
                <a:latin typeface="Arial" panose="020B0604020202020204" pitchFamily="34" charset="0"/>
                <a:ea typeface="宋体" panose="02010600030101010101" pitchFamily="2" charset="-122"/>
              </a:rPr>
            </a:br>
            <a:r>
              <a:rPr lang="en-US" altLang="zh-CN" sz="2400" b="1" dirty="0">
                <a:latin typeface="Arial" panose="020B0604020202020204" pitchFamily="34" charset="0"/>
                <a:ea typeface="宋体" panose="02010600030101010101" pitchFamily="2" charset="-122"/>
              </a:rPr>
              <a:t>– SSH</a:t>
            </a:r>
            <a:endParaRPr lang="zh-CN" altLang="en-US" sz="2400" b="1" dirty="0">
              <a:latin typeface="Arial" panose="020B0604020202020204" pitchFamily="34" charset="0"/>
              <a:ea typeface="宋体" panose="02010600030101010101" pitchFamily="2" charset="-122"/>
            </a:endParaRPr>
          </a:p>
        </p:txBody>
      </p:sp>
      <p:sp>
        <p:nvSpPr>
          <p:cNvPr id="84998" name="TextBox 7"/>
          <p:cNvSpPr txBox="1"/>
          <p:nvPr/>
        </p:nvSpPr>
        <p:spPr>
          <a:xfrm>
            <a:off x="307975" y="2890838"/>
            <a:ext cx="8524875" cy="706437"/>
          </a:xfrm>
          <a:prstGeom prst="rect">
            <a:avLst/>
          </a:prstGeom>
          <a:noFill/>
          <a:ln w="9525">
            <a:noFill/>
          </a:ln>
        </p:spPr>
        <p:txBody>
          <a:bodyPr wrap="square" anchor="t" anchorCtr="0">
            <a:spAutoFit/>
          </a:bodyPr>
          <a:p>
            <a:r>
              <a:rPr lang="zh-CN" altLang="en-US" sz="2000" b="1" dirty="0">
                <a:latin typeface="Arial" panose="020B0604020202020204" pitchFamily="34" charset="0"/>
                <a:ea typeface="宋体" panose="02010600030101010101" pitchFamily="2" charset="-122"/>
              </a:rPr>
              <a:t>备注：第</a:t>
            </a: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章安装完</a:t>
            </a:r>
            <a:r>
              <a:rPr lang="en-US" altLang="zh-CN" sz="2000" b="1" dirty="0">
                <a:latin typeface="Arial" panose="020B0604020202020204" pitchFamily="34" charset="0"/>
                <a:ea typeface="宋体" panose="02010600030101010101" pitchFamily="2" charset="-122"/>
              </a:rPr>
              <a:t>Hadoop</a:t>
            </a:r>
            <a:r>
              <a:rPr lang="zh-CN" altLang="en-US" sz="2000" b="1" dirty="0">
                <a:latin typeface="Arial" panose="020B0604020202020204" pitchFamily="34" charset="0"/>
                <a:ea typeface="宋体" panose="02010600030101010101" pitchFamily="2" charset="-122"/>
              </a:rPr>
              <a:t>时，只包含</a:t>
            </a:r>
            <a:r>
              <a:rPr lang="en-US" altLang="zh-CN" sz="2000" b="1" dirty="0">
                <a:latin typeface="Arial" panose="020B0604020202020204" pitchFamily="34" charset="0"/>
                <a:ea typeface="宋体" panose="02010600030101010101" pitchFamily="2" charset="-122"/>
              </a:rPr>
              <a:t>HDFS</a:t>
            </a:r>
            <a:r>
              <a:rPr lang="zh-CN" altLang="en-US" sz="2000" b="1" dirty="0">
                <a:latin typeface="Arial" panose="020B0604020202020204" pitchFamily="34" charset="0"/>
                <a:ea typeface="宋体" panose="02010600030101010101" pitchFamily="2" charset="-122"/>
              </a:rPr>
              <a:t>和</a:t>
            </a:r>
            <a:r>
              <a:rPr lang="en-US" altLang="zh-CN" sz="2000" b="1" dirty="0">
                <a:latin typeface="Arial" panose="020B0604020202020204" pitchFamily="34" charset="0"/>
                <a:ea typeface="宋体" panose="02010600030101010101" pitchFamily="2" charset="-122"/>
              </a:rPr>
              <a:t>MapReduce</a:t>
            </a:r>
            <a:r>
              <a:rPr lang="zh-CN" altLang="en-US" sz="2000" b="1" dirty="0">
                <a:latin typeface="Arial" panose="020B0604020202020204" pitchFamily="34" charset="0"/>
                <a:ea typeface="宋体" panose="02010600030101010101" pitchFamily="2" charset="-122"/>
              </a:rPr>
              <a:t>等核心组件，并不包含</a:t>
            </a:r>
            <a:r>
              <a:rPr lang="en-US" altLang="zh-CN" sz="2000" b="1" dirty="0">
                <a:latin typeface="Arial" panose="020B0604020202020204" pitchFamily="34" charset="0"/>
                <a:ea typeface="宋体" panose="02010600030101010101" pitchFamily="2" charset="-122"/>
              </a:rPr>
              <a:t>HBase</a:t>
            </a:r>
            <a:r>
              <a:rPr lang="zh-CN" altLang="en-US" sz="2000" b="1" dirty="0">
                <a:latin typeface="Arial" panose="020B0604020202020204" pitchFamily="34" charset="0"/>
                <a:ea typeface="宋体" panose="02010600030101010101" pitchFamily="2" charset="-122"/>
              </a:rPr>
              <a:t>，因此，</a:t>
            </a:r>
            <a:r>
              <a:rPr lang="en-US" altLang="zh-CN" sz="2000" b="1" dirty="0">
                <a:latin typeface="Arial" panose="020B0604020202020204" pitchFamily="34" charset="0"/>
                <a:ea typeface="宋体" panose="02010600030101010101" pitchFamily="2" charset="-122"/>
              </a:rPr>
              <a:t>HBase</a:t>
            </a:r>
            <a:r>
              <a:rPr lang="zh-CN" altLang="en-US" sz="2000" b="1" dirty="0">
                <a:latin typeface="Arial" panose="020B0604020202020204" pitchFamily="34" charset="0"/>
                <a:ea typeface="宋体" panose="02010600030101010101" pitchFamily="2" charset="-122"/>
              </a:rPr>
              <a:t>需要单独安装</a:t>
            </a:r>
            <a:endParaRPr lang="zh-CN" altLang="en-US" sz="2000" b="1" dirty="0">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p:txBody>
          <a:bodyPr vert="horz" wrap="square" lIns="91440" tIns="45720" rIns="91440" bIns="45720" anchor="ctr" anchorCtr="0"/>
          <a:p>
            <a:r>
              <a:rPr lang="en-US" altLang="zh-CN" dirty="0"/>
              <a:t>4.7.1 HBase</a:t>
            </a:r>
            <a:r>
              <a:rPr lang="zh-CN" altLang="en-US" dirty="0"/>
              <a:t>的安装与配置</a:t>
            </a:r>
            <a:endParaRPr lang="zh-CN" altLang="en-US" dirty="0"/>
          </a:p>
        </p:txBody>
      </p:sp>
      <p:sp>
        <p:nvSpPr>
          <p:cNvPr id="86018" name="矩形 9"/>
          <p:cNvSpPr/>
          <p:nvPr/>
        </p:nvSpPr>
        <p:spPr>
          <a:xfrm>
            <a:off x="460375" y="1182688"/>
            <a:ext cx="8412163" cy="2030095"/>
          </a:xfrm>
          <a:prstGeom prst="rect">
            <a:avLst/>
          </a:prstGeom>
          <a:noFill/>
          <a:ln w="9525">
            <a:noFill/>
          </a:ln>
        </p:spPr>
        <p:txBody>
          <a:bodyPr wrap="square" anchor="t" anchorCtr="0">
            <a:spAutoFit/>
          </a:bodyPr>
          <a:p>
            <a:pPr marL="457200" indent="-457200" algn="just">
              <a:lnSpc>
                <a:spcPct val="15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启动关闭</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Hadoop</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和</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HBase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的顺序</a:t>
            </a:r>
            <a:r>
              <a:rPr lang="zh-CN" altLang="en-US" sz="2800" b="1" dirty="0">
                <a:latin typeface="Times New Roman" panose="02020603050405020304" pitchFamily="18" charset="0"/>
                <a:ea typeface="宋体" panose="02010600030101010101" pitchFamily="2" charset="-122"/>
              </a:rPr>
              <a:t>：</a:t>
            </a:r>
            <a:br>
              <a:rPr lang="zh-CN" altLang="en-US" sz="2800" b="1" dirty="0">
                <a:latin typeface="Times New Roman" panose="02020603050405020304" pitchFamily="18" charset="0"/>
                <a:ea typeface="宋体" panose="02010600030101010101" pitchFamily="2" charset="-122"/>
              </a:rPr>
            </a:br>
            <a:r>
              <a:rPr lang="zh-CN" altLang="en-US" sz="2800" b="1" dirty="0">
                <a:latin typeface="Times New Roman" panose="02020603050405020304" pitchFamily="18" charset="0"/>
                <a:ea typeface="宋体" panose="02010600030101010101" pitchFamily="2" charset="-122"/>
              </a:rPr>
              <a:t>启动</a:t>
            </a:r>
            <a:r>
              <a:rPr lang="en-US" altLang="zh-CN" sz="2800" b="1" dirty="0">
                <a:latin typeface="Times New Roman" panose="02020603050405020304" pitchFamily="18" charset="0"/>
                <a:ea typeface="宋体" panose="02010600030101010101" pitchFamily="2" charset="-122"/>
              </a:rPr>
              <a:t>Hadoop—&gt;</a:t>
            </a:r>
            <a:r>
              <a:rPr lang="zh-CN" altLang="en-US" sz="2800" b="1" dirty="0">
                <a:latin typeface="Times New Roman" panose="02020603050405020304" pitchFamily="18" charset="0"/>
                <a:ea typeface="宋体" panose="02010600030101010101" pitchFamily="2" charset="-122"/>
              </a:rPr>
              <a:t>启动</a:t>
            </a:r>
            <a:r>
              <a:rPr lang="en-US" altLang="zh-CN" sz="2800" b="1" dirty="0">
                <a:latin typeface="Times New Roman" panose="02020603050405020304" pitchFamily="18" charset="0"/>
                <a:ea typeface="宋体" panose="02010600030101010101" pitchFamily="2" charset="-122"/>
              </a:rPr>
              <a:t>HBase—&gt;</a:t>
            </a:r>
            <a:r>
              <a:rPr lang="zh-CN" altLang="en-US" sz="2800" b="1" dirty="0">
                <a:latin typeface="Times New Roman" panose="02020603050405020304" pitchFamily="18" charset="0"/>
                <a:ea typeface="宋体" panose="02010600030101010101" pitchFamily="2" charset="-122"/>
              </a:rPr>
              <a:t>关闭</a:t>
            </a:r>
            <a:r>
              <a:rPr lang="en-US" altLang="zh-CN" sz="2800" b="1" dirty="0">
                <a:latin typeface="Times New Roman" panose="02020603050405020304" pitchFamily="18" charset="0"/>
                <a:ea typeface="宋体" panose="02010600030101010101" pitchFamily="2" charset="-122"/>
              </a:rPr>
              <a:t>HBase—&gt;</a:t>
            </a:r>
            <a:r>
              <a:rPr lang="zh-CN" altLang="en-US" sz="2800" b="1" dirty="0">
                <a:latin typeface="Times New Roman" panose="02020603050405020304" pitchFamily="18" charset="0"/>
                <a:ea typeface="宋体" panose="02010600030101010101" pitchFamily="2" charset="-122"/>
              </a:rPr>
              <a:t>关闭</a:t>
            </a:r>
            <a:r>
              <a:rPr lang="en-US" altLang="zh-CN" sz="2800" b="1" dirty="0">
                <a:latin typeface="Times New Roman" panose="02020603050405020304" pitchFamily="18" charset="0"/>
                <a:ea typeface="宋体" panose="02010600030101010101" pitchFamily="2" charset="-122"/>
              </a:rPr>
              <a:t>Hadoop</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86019" name="矩形 9"/>
          <p:cNvSpPr/>
          <p:nvPr/>
        </p:nvSpPr>
        <p:spPr>
          <a:xfrm>
            <a:off x="460375" y="3297238"/>
            <a:ext cx="8412163" cy="2848610"/>
          </a:xfrm>
          <a:prstGeom prst="rect">
            <a:avLst/>
          </a:prstGeom>
          <a:noFill/>
          <a:ln w="9525">
            <a:noFill/>
          </a:ln>
        </p:spPr>
        <p:txBody>
          <a:bodyPr wrap="square" anchor="t" anchorCtr="0">
            <a:spAutoFit/>
          </a:bodyPr>
          <a:p>
            <a:pPr marL="457200" indent="-457200" algn="just">
              <a:lnSpc>
                <a:spcPct val="16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HBASE_MANAGES_ZK=true</a:t>
            </a:r>
            <a:r>
              <a:rPr lang="zh-CN" altLang="en-US" sz="2800" b="1" dirty="0">
                <a:latin typeface="Times New Roman" panose="02020603050405020304" pitchFamily="18" charset="0"/>
                <a:ea typeface="宋体" panose="02010600030101010101" pitchFamily="2" charset="-122"/>
              </a:rPr>
              <a:t>，则由</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自己管理</a:t>
            </a:r>
            <a:r>
              <a:rPr lang="en-US" altLang="zh-CN" sz="2800" b="1" dirty="0">
                <a:latin typeface="Times New Roman" panose="02020603050405020304" pitchFamily="18" charset="0"/>
                <a:ea typeface="宋体" panose="02010600030101010101" pitchFamily="2" charset="-122"/>
              </a:rPr>
              <a:t>Zookeeper</a:t>
            </a:r>
            <a:r>
              <a:rPr lang="zh-CN" altLang="en-US" sz="2800" b="1" dirty="0">
                <a:latin typeface="Times New Roman" panose="02020603050405020304" pitchFamily="18" charset="0"/>
                <a:ea typeface="宋体" panose="02010600030101010101" pitchFamily="2" charset="-122"/>
              </a:rPr>
              <a:t>，否则，启动独立的</a:t>
            </a:r>
            <a:r>
              <a:rPr lang="en-US" altLang="zh-CN" sz="2800" b="1" dirty="0">
                <a:latin typeface="Times New Roman" panose="02020603050405020304" pitchFamily="18" charset="0"/>
                <a:ea typeface="宋体" panose="02010600030101010101" pitchFamily="2" charset="-122"/>
              </a:rPr>
              <a:t>Zookeeper</a:t>
            </a:r>
            <a:r>
              <a:rPr lang="zh-CN" altLang="en-US"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457200" indent="-457200" algn="just">
              <a:lnSpc>
                <a:spcPct val="16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建议：</a:t>
            </a:r>
            <a:r>
              <a:rPr lang="zh-CN" altLang="en-US" sz="2800" b="1" dirty="0">
                <a:latin typeface="Times New Roman" panose="02020603050405020304" pitchFamily="18" charset="0"/>
                <a:ea typeface="宋体" panose="02010600030101010101" pitchFamily="2" charset="-122"/>
              </a:rPr>
              <a:t>单机版</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，使用自带</a:t>
            </a:r>
            <a:r>
              <a:rPr lang="en-US" altLang="zh-CN" sz="2800" b="1" dirty="0">
                <a:latin typeface="Times New Roman" panose="02020603050405020304" pitchFamily="18" charset="0"/>
                <a:ea typeface="宋体" panose="02010600030101010101" pitchFamily="2" charset="-122"/>
              </a:rPr>
              <a:t>Zookeeper</a:t>
            </a:r>
            <a:r>
              <a:rPr lang="zh-CN" altLang="en-US" sz="2800" b="1" dirty="0">
                <a:latin typeface="Times New Roman" panose="02020603050405020304" pitchFamily="18" charset="0"/>
                <a:ea typeface="宋体" panose="02010600030101010101" pitchFamily="2" charset="-122"/>
              </a:rPr>
              <a:t>；集群安装</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则采用单独</a:t>
            </a:r>
            <a:r>
              <a:rPr lang="en-US" altLang="zh-CN" sz="2800" b="1" dirty="0">
                <a:latin typeface="Times New Roman" panose="02020603050405020304" pitchFamily="18" charset="0"/>
                <a:ea typeface="宋体" panose="02010600030101010101" pitchFamily="2" charset="-122"/>
              </a:rPr>
              <a:t>Zookeeper</a:t>
            </a:r>
            <a:r>
              <a:rPr lang="zh-CN" altLang="en-US" sz="2800" b="1" dirty="0">
                <a:latin typeface="Times New Roman" panose="02020603050405020304" pitchFamily="18" charset="0"/>
                <a:ea typeface="宋体" panose="02010600030101010101" pitchFamily="2" charset="-122"/>
              </a:rPr>
              <a:t>集群。</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2"/>
          <p:cNvSpPr>
            <a:spLocks noGrp="1"/>
          </p:cNvSpPr>
          <p:nvPr>
            <p:ph type="title"/>
          </p:nvPr>
        </p:nvSpPr>
        <p:spPr/>
        <p:txBody>
          <a:bodyPr vert="horz" wrap="square" lIns="91440" tIns="45720" rIns="91440" bIns="45720" anchor="ctr" anchorCtr="0"/>
          <a:p>
            <a:r>
              <a:rPr lang="en-US" altLang="en-US" dirty="0"/>
              <a:t>4.7.2 HBase常用Shell命令</a:t>
            </a:r>
            <a:endParaRPr lang="zh-CN" altLang="en-US" dirty="0"/>
          </a:p>
        </p:txBody>
      </p:sp>
      <p:sp>
        <p:nvSpPr>
          <p:cNvPr id="87042" name="Rectangle 5"/>
          <p:cNvSpPr/>
          <p:nvPr/>
        </p:nvSpPr>
        <p:spPr>
          <a:xfrm>
            <a:off x="293688" y="1047750"/>
            <a:ext cx="8513762" cy="693738"/>
          </a:xfrm>
          <a:prstGeom prst="rect">
            <a:avLst/>
          </a:prstGeom>
          <a:noFill/>
          <a:ln w="9525">
            <a:noFill/>
          </a:ln>
        </p:spPr>
        <p:txBody>
          <a:bodyPr wrap="square" anchor="ctr" anchorCtr="0">
            <a:spAutoFit/>
          </a:bodyPr>
          <a:p>
            <a:pPr algn="ctr">
              <a:lnSpc>
                <a:spcPct val="140000"/>
              </a:lnSpc>
            </a:pP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相关的</a:t>
            </a:r>
            <a:r>
              <a:rPr lang="en-US" altLang="zh-CN" sz="2800" b="1" dirty="0">
                <a:latin typeface="Arial" panose="020B0604020202020204" pitchFamily="34" charset="0"/>
                <a:ea typeface="宋体" panose="02010600030101010101" pitchFamily="2" charset="-122"/>
              </a:rPr>
              <a:t>Shell</a:t>
            </a:r>
            <a:r>
              <a:rPr lang="zh-CN" altLang="en-US" sz="2800" b="1" dirty="0">
                <a:latin typeface="Arial" panose="020B0604020202020204" pitchFamily="34" charset="0"/>
                <a:ea typeface="宋体" panose="02010600030101010101" pitchFamily="2" charset="-122"/>
              </a:rPr>
              <a:t>命令（可用</a:t>
            </a:r>
            <a:r>
              <a:rPr lang="en-US" altLang="zh-CN" sz="2800" b="1" dirty="0">
                <a:latin typeface="Arial" panose="020B0604020202020204" pitchFamily="34" charset="0"/>
                <a:ea typeface="宋体" panose="02010600030101010101" pitchFamily="2" charset="-122"/>
              </a:rPr>
              <a:t>help</a:t>
            </a:r>
            <a:r>
              <a:rPr lang="zh-CN" altLang="en-US" sz="2800" b="1" dirty="0">
                <a:latin typeface="Arial" panose="020B0604020202020204" pitchFamily="34" charset="0"/>
                <a:ea typeface="宋体" panose="02010600030101010101" pitchFamily="2" charset="-122"/>
              </a:rPr>
              <a:t>查看）</a:t>
            </a:r>
            <a:endParaRPr lang="en-US" altLang="zh-CN" sz="2800" b="1" dirty="0">
              <a:latin typeface="Arial" panose="020B0604020202020204" pitchFamily="34" charset="0"/>
              <a:ea typeface="宋体" panose="02010600030101010101" pitchFamily="2" charset="-122"/>
            </a:endParaRPr>
          </a:p>
        </p:txBody>
      </p:sp>
      <p:graphicFrame>
        <p:nvGraphicFramePr>
          <p:cNvPr id="2" name="表格 1"/>
          <p:cNvGraphicFramePr/>
          <p:nvPr>
            <p:custDataLst>
              <p:tags r:id="rId1"/>
            </p:custDataLst>
          </p:nvPr>
        </p:nvGraphicFramePr>
        <p:xfrm>
          <a:off x="334963" y="1808163"/>
          <a:ext cx="8462010" cy="4778375"/>
        </p:xfrm>
        <a:graphic>
          <a:graphicData uri="http://schemas.openxmlformats.org/drawingml/2006/table">
            <a:tbl>
              <a:tblPr firstRow="1" bandRow="1">
                <a:tableStyleId>{5C22544A-7EE6-4342-B048-85BDC9FD1C3A}</a:tableStyleId>
              </a:tblPr>
              <a:tblGrid>
                <a:gridCol w="1791970"/>
                <a:gridCol w="6670040"/>
              </a:tblGrid>
              <a:tr h="350520">
                <a:tc>
                  <a:txBody>
                    <a:bodyPr/>
                    <a:p>
                      <a:pPr algn="ctr">
                        <a:lnSpc>
                          <a:spcPct val="110000"/>
                        </a:lnSpc>
                        <a:buNone/>
                      </a:pPr>
                      <a:r>
                        <a:rPr lang="zh-CN" altLang="en-US" sz="2400">
                          <a:solidFill>
                            <a:schemeClr val="tx1"/>
                          </a:solidFill>
                          <a:latin typeface="微软雅黑" panose="020B0503020204020204" charset="-122"/>
                          <a:ea typeface="微软雅黑" panose="020B0503020204020204" charset="-122"/>
                        </a:rPr>
                        <a:t>操作类型</a:t>
                      </a:r>
                      <a:endParaRPr lang="zh-CN" altLang="en-US" sz="2400">
                        <a:solidFill>
                          <a:schemeClr val="tx1"/>
                        </a:solidFill>
                        <a:latin typeface="微软雅黑" panose="020B0503020204020204" charset="-122"/>
                        <a:ea typeface="微软雅黑" panose="020B0503020204020204" charset="-122"/>
                      </a:endParaRPr>
                    </a:p>
                  </a:txBody>
                  <a:tcPr/>
                </a:tc>
                <a:tc>
                  <a:txBody>
                    <a:bodyPr/>
                    <a:p>
                      <a:pPr algn="ctr">
                        <a:lnSpc>
                          <a:spcPct val="110000"/>
                        </a:lnSpc>
                        <a:buNone/>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Shell</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命令</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txBody>
                  <a:tcPr/>
                </a:tc>
              </a:tr>
              <a:tr h="500380">
                <a:tc>
                  <a:txBody>
                    <a:bodyPr/>
                    <a:p>
                      <a:pPr algn="ctr">
                        <a:lnSpc>
                          <a:spcPct val="110000"/>
                        </a:lnSpc>
                        <a:buNone/>
                      </a:pPr>
                      <a:r>
                        <a:rPr lang="en-US" altLang="zh-CN" sz="2400"/>
                        <a:t>general</a:t>
                      </a:r>
                      <a:endParaRPr lang="en-US" altLang="zh-CN" sz="2400"/>
                    </a:p>
                    <a:p>
                      <a:pPr algn="ctr">
                        <a:lnSpc>
                          <a:spcPct val="110000"/>
                        </a:lnSpc>
                        <a:buNone/>
                      </a:pPr>
                      <a:r>
                        <a:rPr lang="zh-CN" altLang="en-US" sz="1800" b="1"/>
                        <a:t>（通用类）</a:t>
                      </a:r>
                      <a:endParaRPr lang="zh-CN" altLang="en-US" sz="1800" b="1"/>
                    </a:p>
                  </a:txBody>
                  <a:tcPr/>
                </a:tc>
                <a:tc>
                  <a:txBody>
                    <a:bodyPr/>
                    <a:p>
                      <a:pPr algn="just">
                        <a:lnSpc>
                          <a:spcPct val="110000"/>
                        </a:lnSpc>
                        <a:buNone/>
                      </a:pPr>
                      <a:r>
                        <a:rPr lang="en-US" altLang="zh-CN" sz="2400"/>
                        <a:t>status,version,whoami</a:t>
                      </a:r>
                      <a:endParaRPr lang="en-US" altLang="zh-CN" sz="2400"/>
                    </a:p>
                  </a:txBody>
                  <a:tcPr/>
                </a:tc>
              </a:tr>
              <a:tr h="1188720">
                <a:tc>
                  <a:txBody>
                    <a:bodyPr/>
                    <a:p>
                      <a:pPr>
                        <a:lnSpc>
                          <a:spcPct val="110000"/>
                        </a:lnSpc>
                        <a:buNone/>
                      </a:pPr>
                      <a:endParaRPr lang="en-US" altLang="zh-CN" sz="2400"/>
                    </a:p>
                    <a:p>
                      <a:pPr algn="ctr">
                        <a:lnSpc>
                          <a:spcPct val="110000"/>
                        </a:lnSpc>
                        <a:buNone/>
                      </a:pPr>
                      <a:r>
                        <a:rPr lang="en-US" altLang="zh-CN" sz="2400"/>
                        <a:t>ddl</a:t>
                      </a:r>
                      <a:endParaRPr lang="en-US" altLang="zh-CN" sz="2400"/>
                    </a:p>
                    <a:p>
                      <a:pPr algn="ctr">
                        <a:lnSpc>
                          <a:spcPct val="110000"/>
                        </a:lnSpc>
                        <a:buNone/>
                      </a:pPr>
                      <a:r>
                        <a:rPr lang="zh-CN" altLang="en-US" sz="1800" b="1"/>
                        <a:t>（数据定义语言）</a:t>
                      </a:r>
                      <a:endParaRPr lang="zh-CN" altLang="en-US" sz="1800" b="1"/>
                    </a:p>
                  </a:txBody>
                  <a:tcPr/>
                </a:tc>
                <a:tc>
                  <a:txBody>
                    <a:bodyPr/>
                    <a:p>
                      <a:pPr algn="just">
                        <a:lnSpc>
                          <a:spcPct val="110000"/>
                        </a:lnSpc>
                        <a:buNone/>
                      </a:pPr>
                      <a:r>
                        <a:rPr lang="en-US" altLang="zh-CN" sz="2400"/>
                        <a:t>alter,after,async,alter_status,create,decribe,dis-able,disable_all,drop,drop_all,enable,enable_all,exists,is_disabled,is_enabled,list,show_filter</a:t>
                      </a:r>
                      <a:endParaRPr lang="en-US" altLang="zh-CN" sz="2400"/>
                    </a:p>
                  </a:txBody>
                  <a:tcPr/>
                </a:tc>
              </a:tr>
              <a:tr h="822960">
                <a:tc>
                  <a:txBody>
                    <a:bodyPr/>
                    <a:p>
                      <a:pPr algn="ctr">
                        <a:lnSpc>
                          <a:spcPct val="110000"/>
                        </a:lnSpc>
                        <a:buNone/>
                      </a:pPr>
                      <a:r>
                        <a:rPr lang="en-US" altLang="zh-CN" sz="2400"/>
                        <a:t>dml</a:t>
                      </a:r>
                      <a:endParaRPr lang="en-US" altLang="zh-CN" sz="2400"/>
                    </a:p>
                    <a:p>
                      <a:pPr algn="ctr">
                        <a:lnSpc>
                          <a:spcPct val="110000"/>
                        </a:lnSpc>
                        <a:buNone/>
                      </a:pPr>
                      <a:r>
                        <a:rPr lang="zh-CN" altLang="en-US" sz="1800" b="1"/>
                        <a:t>（数据操作语言）</a:t>
                      </a:r>
                      <a:endParaRPr lang="zh-CN" altLang="en-US" sz="1800" b="1"/>
                    </a:p>
                  </a:txBody>
                  <a:tcPr/>
                </a:tc>
                <a:tc>
                  <a:txBody>
                    <a:bodyPr/>
                    <a:p>
                      <a:pPr algn="just">
                        <a:lnSpc>
                          <a:spcPct val="110000"/>
                        </a:lnSpc>
                        <a:buNone/>
                      </a:pPr>
                      <a:r>
                        <a:rPr lang="en-US" altLang="zh-CN" sz="2400"/>
                        <a:t>count,delete,deleteall,get,get_counter,incr,put,</a:t>
                      </a:r>
                      <a:endParaRPr lang="en-US" altLang="zh-CN" sz="2400"/>
                    </a:p>
                    <a:p>
                      <a:pPr algn="just">
                        <a:lnSpc>
                          <a:spcPct val="110000"/>
                        </a:lnSpc>
                        <a:buNone/>
                      </a:pPr>
                      <a:r>
                        <a:rPr lang="en-US" altLang="zh-CN" sz="2400"/>
                        <a:t>scan,truncate,truncate_preserve</a:t>
                      </a:r>
                      <a:endParaRPr lang="en-US" altLang="zh-CN" sz="2400"/>
                    </a:p>
                  </a:txBody>
                  <a:tcPr/>
                </a:tc>
              </a:tr>
              <a:tr h="499745">
                <a:tc>
                  <a:txBody>
                    <a:bodyPr/>
                    <a:p>
                      <a:pPr>
                        <a:lnSpc>
                          <a:spcPct val="110000"/>
                        </a:lnSpc>
                        <a:buNone/>
                      </a:pPr>
                      <a:endParaRPr lang="en-US" altLang="zh-CN" sz="2400"/>
                    </a:p>
                    <a:p>
                      <a:pPr algn="ctr">
                        <a:lnSpc>
                          <a:spcPct val="110000"/>
                        </a:lnSpc>
                        <a:buNone/>
                      </a:pPr>
                      <a:r>
                        <a:rPr lang="en-US" altLang="zh-CN" sz="2400"/>
                        <a:t>tools</a:t>
                      </a:r>
                      <a:endParaRPr lang="en-US" altLang="zh-CN" sz="2400"/>
                    </a:p>
                    <a:p>
                      <a:pPr algn="ctr">
                        <a:lnSpc>
                          <a:spcPct val="110000"/>
                        </a:lnSpc>
                        <a:buNone/>
                      </a:pPr>
                      <a:r>
                        <a:rPr lang="zh-CN" altLang="en-US" sz="1800" b="1"/>
                        <a:t>（工具类）</a:t>
                      </a:r>
                      <a:endParaRPr lang="zh-CN" altLang="en-US" sz="1800" b="1"/>
                    </a:p>
                  </a:txBody>
                  <a:tcPr/>
                </a:tc>
                <a:tc>
                  <a:txBody>
                    <a:bodyPr/>
                    <a:p>
                      <a:pPr algn="just">
                        <a:lnSpc>
                          <a:spcPct val="110000"/>
                        </a:lnSpc>
                        <a:buNone/>
                      </a:pPr>
                      <a:r>
                        <a:rPr lang="en-US" altLang="zh-CN" sz="2400"/>
                        <a:t>assign,balance_switch,balancer,close_region,</a:t>
                      </a:r>
                      <a:endParaRPr lang="en-US" altLang="zh-CN" sz="2400"/>
                    </a:p>
                    <a:p>
                      <a:pPr algn="just">
                        <a:lnSpc>
                          <a:spcPct val="110000"/>
                        </a:lnSpc>
                        <a:buNone/>
                      </a:pPr>
                      <a:r>
                        <a:rPr lang="en-US" altLang="zh-CN" sz="2400"/>
                        <a:t>compact,flush,hlog_roll,major_compact,move,</a:t>
                      </a:r>
                      <a:endParaRPr lang="en-US" altLang="zh-CN" sz="2400"/>
                    </a:p>
                    <a:p>
                      <a:pPr algn="just">
                        <a:lnSpc>
                          <a:spcPct val="110000"/>
                        </a:lnSpc>
                        <a:buNone/>
                      </a:pPr>
                      <a:r>
                        <a:rPr lang="en-US" altLang="zh-CN" sz="2400"/>
                        <a:t>split,unassign,zk_replication</a:t>
                      </a:r>
                      <a:endParaRPr lang="en-US" altLang="zh-CN" sz="2400"/>
                    </a:p>
                  </a:txBody>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2"/>
          <p:cNvSpPr>
            <a:spLocks noGrp="1"/>
          </p:cNvSpPr>
          <p:nvPr>
            <p:ph type="title"/>
          </p:nvPr>
        </p:nvSpPr>
        <p:spPr/>
        <p:txBody>
          <a:bodyPr vert="horz" wrap="square" lIns="91440" tIns="45720" rIns="91440" bIns="45720" anchor="ctr" anchorCtr="0"/>
          <a:p>
            <a:r>
              <a:rPr lang="en-US" altLang="en-US" dirty="0"/>
              <a:t>4.7.2 HBase常用Shell命令</a:t>
            </a:r>
            <a:endParaRPr lang="zh-CN" altLang="en-US" dirty="0"/>
          </a:p>
        </p:txBody>
      </p:sp>
      <p:sp>
        <p:nvSpPr>
          <p:cNvPr id="89090" name="Rectangle 5"/>
          <p:cNvSpPr/>
          <p:nvPr/>
        </p:nvSpPr>
        <p:spPr>
          <a:xfrm>
            <a:off x="293688" y="1123950"/>
            <a:ext cx="8513762" cy="693738"/>
          </a:xfrm>
          <a:prstGeom prst="rect">
            <a:avLst/>
          </a:prstGeom>
          <a:noFill/>
          <a:ln w="9525">
            <a:noFill/>
          </a:ln>
        </p:spPr>
        <p:txBody>
          <a:bodyPr wrap="square" anchor="ctr" anchorCtr="0">
            <a:spAutoFit/>
          </a:bodyPr>
          <a:p>
            <a:pPr algn="ctr">
              <a:lnSpc>
                <a:spcPct val="140000"/>
              </a:lnSpc>
            </a:pPr>
            <a:r>
              <a:rPr lang="en-US" altLang="zh-CN" sz="2800" b="1" dirty="0">
                <a:latin typeface="Arial" panose="020B0604020202020204" pitchFamily="34" charset="0"/>
                <a:ea typeface="宋体" panose="02010600030101010101" pitchFamily="2" charset="-122"/>
              </a:rPr>
              <a:t>HBase</a:t>
            </a:r>
            <a:r>
              <a:rPr lang="zh-CN" altLang="en-US" sz="2800" b="1" dirty="0">
                <a:latin typeface="Arial" panose="020B0604020202020204" pitchFamily="34" charset="0"/>
                <a:ea typeface="宋体" panose="02010600030101010101" pitchFamily="2" charset="-122"/>
              </a:rPr>
              <a:t>相关的</a:t>
            </a:r>
            <a:r>
              <a:rPr lang="en-US" altLang="zh-CN" sz="2800" b="1" dirty="0">
                <a:latin typeface="Arial" panose="020B0604020202020204" pitchFamily="34" charset="0"/>
                <a:ea typeface="宋体" panose="02010600030101010101" pitchFamily="2" charset="-122"/>
              </a:rPr>
              <a:t>Shell</a:t>
            </a:r>
            <a:r>
              <a:rPr lang="zh-CN" altLang="en-US" sz="2800" b="1" dirty="0">
                <a:latin typeface="Arial" panose="020B0604020202020204" pitchFamily="34" charset="0"/>
                <a:ea typeface="宋体" panose="02010600030101010101" pitchFamily="2" charset="-122"/>
              </a:rPr>
              <a:t>命令</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（续表）</a:t>
            </a:r>
            <a:endParaRPr lang="en-US" altLang="zh-CN" sz="2800" b="1" dirty="0">
              <a:latin typeface="Arial" panose="020B0604020202020204" pitchFamily="34" charset="0"/>
              <a:ea typeface="宋体" panose="02010600030101010101" pitchFamily="2" charset="-122"/>
            </a:endParaRPr>
          </a:p>
        </p:txBody>
      </p:sp>
      <p:graphicFrame>
        <p:nvGraphicFramePr>
          <p:cNvPr id="2" name="表格 1"/>
          <p:cNvGraphicFramePr/>
          <p:nvPr>
            <p:custDataLst>
              <p:tags r:id="rId1"/>
            </p:custDataLst>
          </p:nvPr>
        </p:nvGraphicFramePr>
        <p:xfrm>
          <a:off x="334963" y="1882775"/>
          <a:ext cx="8462010" cy="4618038"/>
        </p:xfrm>
        <a:graphic>
          <a:graphicData uri="http://schemas.openxmlformats.org/drawingml/2006/table">
            <a:tbl>
              <a:tblPr firstRow="1" bandRow="1">
                <a:tableStyleId>{5C22544A-7EE6-4342-B048-85BDC9FD1C3A}</a:tableStyleId>
              </a:tblPr>
              <a:tblGrid>
                <a:gridCol w="1791970"/>
                <a:gridCol w="6670040"/>
              </a:tblGrid>
              <a:tr h="603250">
                <a:tc>
                  <a:txBody>
                    <a:bodyPr/>
                    <a:p>
                      <a:pPr algn="ctr">
                        <a:lnSpc>
                          <a:spcPct val="150000"/>
                        </a:lnSpc>
                        <a:buNone/>
                      </a:pPr>
                      <a:r>
                        <a:rPr lang="zh-CN" altLang="en-US" sz="2400">
                          <a:solidFill>
                            <a:schemeClr val="tx1"/>
                          </a:solidFill>
                          <a:latin typeface="微软雅黑" panose="020B0503020204020204" charset="-122"/>
                          <a:ea typeface="微软雅黑" panose="020B0503020204020204" charset="-122"/>
                        </a:rPr>
                        <a:t>操作类型</a:t>
                      </a:r>
                      <a:endParaRPr lang="zh-CN" altLang="en-US" sz="2400">
                        <a:solidFill>
                          <a:schemeClr val="tx1"/>
                        </a:solidFill>
                        <a:latin typeface="微软雅黑" panose="020B0503020204020204" charset="-122"/>
                        <a:ea typeface="微软雅黑" panose="020B0503020204020204" charset="-122"/>
                      </a:endParaRPr>
                    </a:p>
                  </a:txBody>
                  <a:tcPr/>
                </a:tc>
                <a:tc>
                  <a:txBody>
                    <a:bodyPr/>
                    <a:p>
                      <a:pPr algn="ctr">
                        <a:lnSpc>
                          <a:spcPct val="150000"/>
                        </a:lnSpc>
                        <a:buNone/>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Shell</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命令</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txBody>
                  <a:tcPr/>
                </a:tc>
              </a:tr>
              <a:tr h="1626870">
                <a:tc>
                  <a:txBody>
                    <a:bodyPr/>
                    <a:p>
                      <a:pPr algn="ctr">
                        <a:lnSpc>
                          <a:spcPct val="150000"/>
                        </a:lnSpc>
                        <a:buNone/>
                      </a:pPr>
                      <a:endParaRPr lang="en-US" altLang="zh-CN" sz="2400"/>
                    </a:p>
                    <a:p>
                      <a:pPr algn="ctr">
                        <a:lnSpc>
                          <a:spcPct val="150000"/>
                        </a:lnSpc>
                        <a:buNone/>
                      </a:pPr>
                      <a:r>
                        <a:rPr lang="en-US" altLang="zh-CN" sz="2400"/>
                        <a:t>replication</a:t>
                      </a:r>
                      <a:endParaRPr lang="en-US" altLang="zh-CN" sz="2400"/>
                    </a:p>
                    <a:p>
                      <a:pPr algn="ctr">
                        <a:lnSpc>
                          <a:spcPct val="150000"/>
                        </a:lnSpc>
                        <a:buNone/>
                      </a:pPr>
                      <a:r>
                        <a:rPr lang="zh-CN" altLang="en-US" sz="1800" b="1"/>
                        <a:t>（复制类）</a:t>
                      </a:r>
                      <a:endParaRPr lang="zh-CN" altLang="en-US" sz="1800" b="1"/>
                    </a:p>
                  </a:txBody>
                  <a:tcPr/>
                </a:tc>
                <a:tc>
                  <a:txBody>
                    <a:bodyPr/>
                    <a:p>
                      <a:pPr algn="just">
                        <a:lnSpc>
                          <a:spcPct val="150000"/>
                        </a:lnSpc>
                        <a:buNone/>
                      </a:pPr>
                      <a:r>
                        <a:rPr lang="en-US" altLang="zh-CN" sz="2400"/>
                        <a:t>add_peer,disable_peer,enable_peer,list_peers,</a:t>
                      </a:r>
                      <a:endParaRPr lang="en-US" altLang="zh-CN" sz="2400"/>
                    </a:p>
                    <a:p>
                      <a:pPr algn="just">
                        <a:lnSpc>
                          <a:spcPct val="150000"/>
                        </a:lnSpc>
                        <a:buNone/>
                      </a:pPr>
                      <a:r>
                        <a:rPr lang="en-US" altLang="zh-CN" sz="2400"/>
                        <a:t>list_ewplicated_tables,remove_peer,start_replication,stop_replication</a:t>
                      </a:r>
                      <a:endParaRPr lang="en-US" altLang="zh-CN" sz="2400"/>
                    </a:p>
                  </a:txBody>
                  <a:tcPr/>
                </a:tc>
              </a:tr>
              <a:tr h="1115060">
                <a:tc>
                  <a:txBody>
                    <a:bodyPr/>
                    <a:p>
                      <a:pPr algn="ctr">
                        <a:lnSpc>
                          <a:spcPct val="150000"/>
                        </a:lnSpc>
                        <a:buNone/>
                      </a:pPr>
                      <a:r>
                        <a:rPr lang="en-US" altLang="zh-CN" sz="2400"/>
                        <a:t>snapshot</a:t>
                      </a:r>
                      <a:endParaRPr lang="en-US" altLang="zh-CN" sz="2400"/>
                    </a:p>
                    <a:p>
                      <a:pPr algn="ctr">
                        <a:lnSpc>
                          <a:spcPct val="150000"/>
                        </a:lnSpc>
                        <a:buNone/>
                      </a:pPr>
                      <a:r>
                        <a:rPr lang="zh-CN" altLang="en-US" sz="1800" b="1"/>
                        <a:t>（快照类）</a:t>
                      </a:r>
                      <a:endParaRPr lang="zh-CN" altLang="en-US" sz="1800" b="1"/>
                    </a:p>
                  </a:txBody>
                  <a:tcPr/>
                </a:tc>
                <a:tc>
                  <a:txBody>
                    <a:bodyPr/>
                    <a:p>
                      <a:pPr algn="just">
                        <a:lnSpc>
                          <a:spcPct val="150000"/>
                        </a:lnSpc>
                        <a:buNone/>
                      </a:pPr>
                      <a:r>
                        <a:rPr lang="en-US" altLang="zh-CN" sz="2400"/>
                        <a:t>clone_snapshot,delete_snapshot,list_snapshot,</a:t>
                      </a:r>
                      <a:endParaRPr lang="en-US" altLang="zh-CN" sz="2400"/>
                    </a:p>
                    <a:p>
                      <a:pPr algn="just">
                        <a:lnSpc>
                          <a:spcPct val="150000"/>
                        </a:lnSpc>
                        <a:buNone/>
                      </a:pPr>
                      <a:r>
                        <a:rPr lang="en-US" altLang="zh-CN" sz="2400"/>
                        <a:t>restore_snapshot,snapshot</a:t>
                      </a:r>
                      <a:endParaRPr lang="en-US" altLang="zh-CN" sz="2400"/>
                    </a:p>
                  </a:txBody>
                  <a:tcPr/>
                </a:tc>
              </a:tr>
              <a:tr h="601345">
                <a:tc>
                  <a:txBody>
                    <a:bodyPr/>
                    <a:p>
                      <a:pPr algn="ctr">
                        <a:lnSpc>
                          <a:spcPct val="150000"/>
                        </a:lnSpc>
                        <a:buNone/>
                      </a:pPr>
                      <a:r>
                        <a:rPr lang="en-US" altLang="zh-CN" sz="2400"/>
                        <a:t>security</a:t>
                      </a:r>
                      <a:endParaRPr lang="en-US" altLang="zh-CN" sz="2400"/>
                    </a:p>
                    <a:p>
                      <a:pPr algn="ctr">
                        <a:lnSpc>
                          <a:spcPct val="150000"/>
                        </a:lnSpc>
                        <a:buNone/>
                      </a:pPr>
                      <a:r>
                        <a:rPr lang="zh-CN" altLang="en-US" sz="1800" b="1"/>
                        <a:t>（安全类）</a:t>
                      </a:r>
                      <a:endParaRPr lang="zh-CN" altLang="en-US" sz="1800" b="1"/>
                    </a:p>
                  </a:txBody>
                  <a:tcPr/>
                </a:tc>
                <a:tc>
                  <a:txBody>
                    <a:bodyPr/>
                    <a:p>
                      <a:pPr algn="just">
                        <a:lnSpc>
                          <a:spcPct val="150000"/>
                        </a:lnSpc>
                        <a:buNone/>
                      </a:pPr>
                      <a:r>
                        <a:rPr lang="en-US" altLang="zh-CN" sz="2400"/>
                        <a:t>grant,revoke,user_permission</a:t>
                      </a:r>
                      <a:endParaRPr lang="en-US" altLang="zh-CN" sz="2400"/>
                    </a:p>
                  </a:txBody>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2"/>
          <p:cNvSpPr>
            <a:spLocks noGrp="1"/>
          </p:cNvSpPr>
          <p:nvPr>
            <p:ph type="title"/>
          </p:nvPr>
        </p:nvSpPr>
        <p:spPr/>
        <p:txBody>
          <a:bodyPr vert="horz" wrap="square" lIns="91440" tIns="45720" rIns="91440" bIns="45720" anchor="ctr" anchorCtr="0"/>
          <a:p>
            <a:r>
              <a:rPr lang="en-US" altLang="en-US" dirty="0"/>
              <a:t>4.7.2 HBase常用Shell命令</a:t>
            </a:r>
            <a:r>
              <a:rPr lang="zh-CN" altLang="en-US" dirty="0"/>
              <a:t>示例</a:t>
            </a:r>
            <a:endParaRPr lang="zh-CN" altLang="en-US" dirty="0"/>
          </a:p>
        </p:txBody>
      </p:sp>
      <p:sp>
        <p:nvSpPr>
          <p:cNvPr id="91138" name="Rectangle 5"/>
          <p:cNvSpPr/>
          <p:nvPr/>
        </p:nvSpPr>
        <p:spPr>
          <a:xfrm>
            <a:off x="293688" y="973296"/>
            <a:ext cx="8513762" cy="1296670"/>
          </a:xfrm>
          <a:prstGeom prst="rect">
            <a:avLst/>
          </a:prstGeom>
          <a:noFill/>
          <a:ln w="9525">
            <a:noFill/>
          </a:ln>
        </p:spPr>
        <p:txBody>
          <a:bodyPr wrap="square" anchor="ctr" anchorCtr="0">
            <a:spAutoFit/>
          </a:bodyPr>
          <a:p>
            <a:pPr marL="457200" indent="-457200" algn="just">
              <a:lnSpc>
                <a:spcPct val="14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create</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sz="2800" b="1" dirty="0">
                <a:latin typeface="Arial" panose="020B0604020202020204" pitchFamily="34" charset="0"/>
                <a:ea typeface="宋体" panose="02010600030101010101" pitchFamily="2" charset="-122"/>
              </a:rPr>
              <a:t>创建表。</a:t>
            </a:r>
            <a:endParaRPr lang="zh-CN"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list</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sz="2800" b="1" dirty="0">
                <a:latin typeface="Arial" panose="020B0604020202020204" pitchFamily="34" charset="0"/>
                <a:ea typeface="宋体" panose="02010600030101010101" pitchFamily="2" charset="-122"/>
              </a:rPr>
              <a:t>列出</a:t>
            </a:r>
            <a:r>
              <a:rPr lang="en-US" altLang="zh-CN" sz="2800" b="1" dirty="0">
                <a:latin typeface="Arial" panose="020B0604020202020204" pitchFamily="34" charset="0"/>
                <a:ea typeface="宋体" panose="02010600030101010101" pitchFamily="2" charset="-122"/>
              </a:rPr>
              <a:t>HBase</a:t>
            </a:r>
            <a:r>
              <a:rPr lang="zh-CN" altLang="zh-CN" sz="2800" b="1" dirty="0">
                <a:latin typeface="Arial" panose="020B0604020202020204" pitchFamily="34" charset="0"/>
                <a:ea typeface="宋体" panose="02010600030101010101" pitchFamily="2" charset="-122"/>
              </a:rPr>
              <a:t>中所有的表信息。</a:t>
            </a:r>
            <a:endParaRPr lang="zh-CN" altLang="zh-CN" sz="2800" b="1" dirty="0">
              <a:latin typeface="Arial" panose="020B0604020202020204" pitchFamily="34" charset="0"/>
              <a:ea typeface="宋体" panose="02010600030101010101" pitchFamily="2" charset="-122"/>
            </a:endParaRPr>
          </a:p>
        </p:txBody>
      </p:sp>
      <p:pic>
        <p:nvPicPr>
          <p:cNvPr id="91139" name="Picture 3"/>
          <p:cNvPicPr>
            <a:picLocks noChangeAspect="1"/>
          </p:cNvPicPr>
          <p:nvPr/>
        </p:nvPicPr>
        <p:blipFill>
          <a:blip r:embed="rId1"/>
          <a:stretch>
            <a:fillRect/>
          </a:stretch>
        </p:blipFill>
        <p:spPr>
          <a:xfrm>
            <a:off x="596900" y="3500438"/>
            <a:ext cx="8085138" cy="2462212"/>
          </a:xfrm>
          <a:prstGeom prst="rect">
            <a:avLst/>
          </a:prstGeom>
          <a:noFill/>
          <a:ln w="9525">
            <a:noFill/>
          </a:ln>
        </p:spPr>
      </p:pic>
      <p:sp>
        <p:nvSpPr>
          <p:cNvPr id="91140" name="TextBox 4"/>
          <p:cNvSpPr txBox="1"/>
          <p:nvPr/>
        </p:nvSpPr>
        <p:spPr>
          <a:xfrm>
            <a:off x="293688" y="2286000"/>
            <a:ext cx="8513762" cy="1123950"/>
          </a:xfrm>
          <a:prstGeom prst="rect">
            <a:avLst/>
          </a:prstGeom>
          <a:noFill/>
          <a:ln w="9525">
            <a:noFill/>
          </a:ln>
        </p:spPr>
        <p:txBody>
          <a:bodyPr wrap="square" anchor="t" anchorCtr="0">
            <a:spAutoFit/>
          </a:bodyPr>
          <a:p>
            <a:pPr marL="457200" indent="-457200" algn="just">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例子</a:t>
            </a: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：创建一个表，该表名称为</a:t>
            </a:r>
            <a:r>
              <a:rPr lang="en-US" altLang="zh-CN" sz="2800" b="1" dirty="0">
                <a:latin typeface="Arial" panose="020B0604020202020204" pitchFamily="34" charset="0"/>
                <a:ea typeface="宋体" panose="02010600030101010101" pitchFamily="2" charset="-122"/>
              </a:rPr>
              <a:t>tempTable</a:t>
            </a:r>
            <a:r>
              <a:rPr lang="zh-CN" altLang="en-US" sz="2800" b="1" dirty="0">
                <a:latin typeface="Arial" panose="020B0604020202020204" pitchFamily="34" charset="0"/>
                <a:ea typeface="宋体" panose="02010600030101010101" pitchFamily="2" charset="-122"/>
              </a:rPr>
              <a:t>，包含</a:t>
            </a:r>
            <a:r>
              <a:rPr lang="en-US" altLang="zh-CN" sz="2800" b="1" dirty="0">
                <a:latin typeface="Arial" panose="020B0604020202020204" pitchFamily="34" charset="0"/>
                <a:ea typeface="宋体" panose="02010600030101010101" pitchFamily="2" charset="-122"/>
              </a:rPr>
              <a:t>3</a:t>
            </a:r>
            <a:r>
              <a:rPr lang="zh-CN" altLang="en-US" sz="2800" b="1" dirty="0">
                <a:latin typeface="Arial" panose="020B0604020202020204" pitchFamily="34" charset="0"/>
                <a:ea typeface="宋体" panose="02010600030101010101" pitchFamily="2" charset="-122"/>
              </a:rPr>
              <a:t>个列族</a:t>
            </a:r>
            <a:r>
              <a:rPr lang="en-US" altLang="zh-CN" sz="2800" b="1" dirty="0">
                <a:latin typeface="Arial" panose="020B0604020202020204" pitchFamily="34" charset="0"/>
                <a:ea typeface="宋体" panose="02010600030101010101" pitchFamily="2" charset="-122"/>
              </a:rPr>
              <a:t>f1</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f2</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f3</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91141" name="TextBox 5"/>
          <p:cNvSpPr txBox="1"/>
          <p:nvPr/>
        </p:nvSpPr>
        <p:spPr>
          <a:xfrm>
            <a:off x="293688" y="5962650"/>
            <a:ext cx="8513762" cy="521970"/>
          </a:xfrm>
          <a:prstGeom prst="rect">
            <a:avLst/>
          </a:prstGeom>
          <a:noFill/>
          <a:ln w="9525">
            <a:noFill/>
          </a:ln>
        </p:spPr>
        <p:txBody>
          <a:bodyPr wrap="square" anchor="t" anchorCtr="0">
            <a:spAutoFit/>
          </a:bodyPr>
          <a:p>
            <a:pPr algn="just"/>
            <a:r>
              <a:rPr lang="zh-CN" altLang="en-US" sz="2800" b="1" dirty="0">
                <a:solidFill>
                  <a:srgbClr val="FF0000"/>
                </a:solidFill>
                <a:latin typeface="微软雅黑" panose="020B0503020204020204" charset="-122"/>
                <a:ea typeface="微软雅黑" panose="020B0503020204020204" charset="-122"/>
              </a:rPr>
              <a:t>备注：</a:t>
            </a:r>
            <a:r>
              <a:rPr lang="zh-CN" altLang="en-US" sz="2800" b="1" dirty="0">
                <a:latin typeface="Arial" panose="020B0604020202020204" pitchFamily="34" charset="0"/>
                <a:ea typeface="宋体" panose="02010600030101010101" pitchFamily="2" charset="-122"/>
              </a:rPr>
              <a:t>后面的例子都在此基础上继续操作。</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2"/>
          <p:cNvSpPr>
            <a:spLocks noGrp="1"/>
          </p:cNvSpPr>
          <p:nvPr>
            <p:ph type="title"/>
          </p:nvPr>
        </p:nvSpPr>
        <p:spPr/>
        <p:txBody>
          <a:bodyPr vert="horz" wrap="square" lIns="91440" tIns="45720" rIns="91440" bIns="45720" anchor="ctr" anchorCtr="0"/>
          <a:p>
            <a:r>
              <a:rPr lang="en-US" altLang="en-US" dirty="0"/>
              <a:t>4.7.2	 HBase常用Shell命令</a:t>
            </a:r>
            <a:r>
              <a:rPr lang="zh-CN" altLang="en-US" dirty="0"/>
              <a:t>示例</a:t>
            </a:r>
            <a:endParaRPr lang="zh-CN" altLang="en-US" dirty="0"/>
          </a:p>
        </p:txBody>
      </p:sp>
      <p:sp>
        <p:nvSpPr>
          <p:cNvPr id="69634" name="Rectangle 5"/>
          <p:cNvSpPr/>
          <p:nvPr/>
        </p:nvSpPr>
        <p:spPr>
          <a:xfrm>
            <a:off x="304800" y="1129348"/>
            <a:ext cx="8537575" cy="1198880"/>
          </a:xfrm>
          <a:prstGeom prst="rect">
            <a:avLst/>
          </a:prstGeom>
          <a:noFill/>
          <a:ln w="9525">
            <a:noFill/>
          </a:ln>
        </p:spPr>
        <p:txBody>
          <a:bodyPr wrap="square" anchor="ctr">
            <a:spAutoFit/>
          </a:bodyPr>
          <a:p>
            <a:pPr marL="342900" indent="-342900" algn="just" fontAlgn="base">
              <a:lnSpc>
                <a:spcPct val="100000"/>
              </a:lnSpc>
              <a:buFont typeface="Wingdings" panose="05000000000000000000" charset="0"/>
              <a:buChar char="l"/>
            </a:pPr>
            <a:r>
              <a:rPr lang="en-US" altLang="zh-CN" sz="2400" b="1" strike="noStrike" noProof="1" dirty="0">
                <a:solidFill>
                  <a:srgbClr val="FF0000"/>
                </a:solidFill>
                <a:latin typeface="微软雅黑" panose="020B0503020204020204" charset="-122"/>
                <a:ea typeface="微软雅黑" panose="020B0503020204020204" charset="-122"/>
                <a:cs typeface="微软雅黑" panose="020B0503020204020204" charset="-122"/>
              </a:rPr>
              <a:t> put</a:t>
            </a:r>
            <a:r>
              <a:rPr lang="zh-CN" altLang="zh-CN" sz="2400" b="1" strike="noStrike" noProof="1"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sz="2400" b="1" strike="noStrike" noProof="1" dirty="0">
                <a:latin typeface="Arial" panose="020B0604020202020204" pitchFamily="34" charset="0"/>
                <a:ea typeface="宋体" panose="02010600030101010101" pitchFamily="2" charset="-122"/>
                <a:cs typeface="+mn-cs"/>
              </a:rPr>
              <a:t>向表、行、列指定的单元格添加数据。</a:t>
            </a:r>
            <a:endParaRPr lang="en-US" altLang="zh-CN" sz="2400" b="1" strike="noStrike" noProof="1" dirty="0">
              <a:latin typeface="Arial" panose="020B0604020202020204" pitchFamily="34" charset="0"/>
              <a:ea typeface="宋体" panose="02010600030101010101" pitchFamily="2" charset="-122"/>
            </a:endParaRPr>
          </a:p>
          <a:p>
            <a:pPr algn="just" fontAlgn="base">
              <a:lnSpc>
                <a:spcPct val="100000"/>
              </a:lnSpc>
            </a:pPr>
            <a:r>
              <a:rPr lang="zh-CN" altLang="en-US" sz="2400" b="1" strike="noStrike" noProof="1" dirty="0">
                <a:latin typeface="Arial" panose="020B0604020202020204" pitchFamily="34" charset="0"/>
                <a:ea typeface="宋体" panose="02010600030101010101" pitchFamily="2" charset="-122"/>
                <a:cs typeface="+mn-cs"/>
              </a:rPr>
              <a:t>          </a:t>
            </a:r>
            <a:r>
              <a:rPr lang="en-US" altLang="zh-CN" sz="2400" b="1" strike="noStrike" noProof="1" dirty="0">
                <a:latin typeface="Arial" panose="020B0604020202020204" pitchFamily="34" charset="0"/>
                <a:ea typeface="宋体" panose="02010600030101010101" pitchFamily="2" charset="-122"/>
                <a:cs typeface="+mn-cs"/>
              </a:rPr>
              <a:t>     </a:t>
            </a:r>
            <a:r>
              <a:rPr lang="zh-CN" altLang="en-US" sz="2400" b="1" strike="noStrike" noProof="1" dirty="0">
                <a:latin typeface="Arial" panose="020B0604020202020204" pitchFamily="34" charset="0"/>
                <a:ea typeface="宋体" panose="02010600030101010101" pitchFamily="2" charset="-122"/>
                <a:cs typeface="+mn-cs"/>
              </a:rPr>
              <a:t>一次只能为一个表的一行数据的一个列添加一个数据。</a:t>
            </a:r>
            <a:endParaRPr lang="zh-CN" altLang="zh-CN" sz="2400" b="1" strike="noStrike" noProof="1" dirty="0">
              <a:latin typeface="Arial" panose="020B0604020202020204" pitchFamily="34" charset="0"/>
              <a:ea typeface="宋体" panose="02010600030101010101" pitchFamily="2" charset="-122"/>
            </a:endParaRPr>
          </a:p>
          <a:p>
            <a:pPr marL="342900" indent="-342900" algn="just" fontAlgn="base">
              <a:lnSpc>
                <a:spcPct val="100000"/>
              </a:lnSpc>
              <a:buFont typeface="Wingdings" panose="05000000000000000000" charset="0"/>
              <a:buChar char="l"/>
            </a:pPr>
            <a:r>
              <a:rPr lang="en-US" altLang="zh-CN" sz="2400" b="1" strike="noStrike" noProof="1" dirty="0">
                <a:solidFill>
                  <a:srgbClr val="FF0000"/>
                </a:solidFill>
                <a:latin typeface="微软雅黑" panose="020B0503020204020204" charset="-122"/>
                <a:ea typeface="微软雅黑" panose="020B0503020204020204" charset="-122"/>
                <a:cs typeface="微软雅黑" panose="020B0503020204020204" charset="-122"/>
              </a:rPr>
              <a:t> scan</a:t>
            </a:r>
            <a:r>
              <a:rPr lang="zh-CN" altLang="zh-CN" sz="2400" b="1" strike="noStrike" noProof="1"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sz="2400" b="1" strike="noStrike" noProof="1" dirty="0">
                <a:latin typeface="Arial" panose="020B0604020202020204" pitchFamily="34" charset="0"/>
                <a:ea typeface="宋体" panose="02010600030101010101" pitchFamily="2" charset="-122"/>
                <a:cs typeface="+mn-cs"/>
              </a:rPr>
              <a:t>浏览表的相关信息。</a:t>
            </a:r>
            <a:endParaRPr lang="zh-CN" altLang="zh-CN" sz="2400" b="1" strike="noStrike" noProof="1" dirty="0">
              <a:latin typeface="Arial" panose="020B0604020202020204" pitchFamily="34" charset="0"/>
              <a:ea typeface="宋体" panose="02010600030101010101" pitchFamily="2" charset="-122"/>
            </a:endParaRPr>
          </a:p>
        </p:txBody>
      </p:sp>
      <p:pic>
        <p:nvPicPr>
          <p:cNvPr id="93187" name="Picture 4"/>
          <p:cNvPicPr>
            <a:picLocks noChangeAspect="1"/>
          </p:cNvPicPr>
          <p:nvPr/>
        </p:nvPicPr>
        <p:blipFill>
          <a:blip r:embed="rId1"/>
          <a:stretch>
            <a:fillRect/>
          </a:stretch>
        </p:blipFill>
        <p:spPr>
          <a:xfrm>
            <a:off x="76200" y="3425825"/>
            <a:ext cx="9026525" cy="1981200"/>
          </a:xfrm>
          <a:prstGeom prst="rect">
            <a:avLst/>
          </a:prstGeom>
          <a:noFill/>
          <a:ln w="9525">
            <a:noFill/>
          </a:ln>
        </p:spPr>
      </p:pic>
      <p:sp>
        <p:nvSpPr>
          <p:cNvPr id="93188" name="TextBox 4"/>
          <p:cNvSpPr txBox="1"/>
          <p:nvPr/>
        </p:nvSpPr>
        <p:spPr>
          <a:xfrm>
            <a:off x="304800" y="2362200"/>
            <a:ext cx="8537575" cy="977900"/>
          </a:xfrm>
          <a:prstGeom prst="rect">
            <a:avLst/>
          </a:prstGeom>
          <a:noFill/>
          <a:ln w="9525">
            <a:noFill/>
          </a:ln>
        </p:spPr>
        <p:txBody>
          <a:bodyPr wrap="square" anchor="t" anchorCtr="0">
            <a:spAutoFit/>
          </a:bodyPr>
          <a:p>
            <a:pPr algn="just">
              <a:lnSpc>
                <a:spcPct val="120000"/>
              </a:lnSpc>
            </a:pPr>
            <a:r>
              <a:rPr lang="zh-CN" altLang="en-US" sz="2400" b="1" dirty="0">
                <a:latin typeface="Arial" panose="020B0604020202020204" pitchFamily="34" charset="0"/>
                <a:ea typeface="宋体" panose="02010600030101010101" pitchFamily="2" charset="-122"/>
              </a:rPr>
              <a:t>例子</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：继续向表</a:t>
            </a:r>
            <a:r>
              <a:rPr lang="en-US" altLang="zh-CN" sz="2400" b="1" dirty="0">
                <a:latin typeface="Arial" panose="020B0604020202020204" pitchFamily="34" charset="0"/>
                <a:ea typeface="宋体" panose="02010600030101010101" pitchFamily="2" charset="-122"/>
              </a:rPr>
              <a:t>tempTable</a:t>
            </a:r>
            <a:r>
              <a:rPr lang="zh-CN" altLang="en-US" sz="2400" b="1" dirty="0">
                <a:latin typeface="Arial" panose="020B0604020202020204" pitchFamily="34" charset="0"/>
                <a:ea typeface="宋体" panose="02010600030101010101" pitchFamily="2" charset="-122"/>
              </a:rPr>
              <a:t>中的第</a:t>
            </a:r>
            <a:r>
              <a:rPr lang="en-US" altLang="zh-CN" sz="2400" b="1" dirty="0">
                <a:latin typeface="Arial" panose="020B0604020202020204" pitchFamily="34" charset="0"/>
                <a:ea typeface="宋体" panose="02010600030101010101" pitchFamily="2" charset="-122"/>
              </a:rPr>
              <a:t>r1</a:t>
            </a:r>
            <a:r>
              <a:rPr lang="zh-CN" altLang="en-US" sz="2400" b="1" dirty="0">
                <a:latin typeface="Arial" panose="020B0604020202020204" pitchFamily="34" charset="0"/>
                <a:ea typeface="宋体" panose="02010600030101010101" pitchFamily="2" charset="-122"/>
              </a:rPr>
              <a:t>行、第“</a:t>
            </a:r>
            <a:r>
              <a:rPr lang="en-US" altLang="zh-CN" sz="2400" b="1" dirty="0">
                <a:latin typeface="Arial" panose="020B0604020202020204" pitchFamily="34" charset="0"/>
                <a:ea typeface="宋体" panose="02010600030101010101" pitchFamily="2" charset="-122"/>
              </a:rPr>
              <a:t>f1:c1</a:t>
            </a:r>
            <a:r>
              <a:rPr lang="zh-CN" altLang="en-US" sz="2400" b="1" dirty="0">
                <a:latin typeface="Arial" panose="020B0604020202020204" pitchFamily="34" charset="0"/>
                <a:ea typeface="宋体" panose="02010600030101010101" pitchFamily="2" charset="-122"/>
              </a:rPr>
              <a:t>”列，添加数据值为“</a:t>
            </a:r>
            <a:r>
              <a:rPr lang="en-US" altLang="zh-CN" sz="2400" b="1" dirty="0">
                <a:latin typeface="Arial" panose="020B0604020202020204" pitchFamily="34" charset="0"/>
                <a:ea typeface="宋体" panose="02010600030101010101" pitchFamily="2" charset="-122"/>
              </a:rPr>
              <a:t>hello,dblab</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93189" name="矩形 5"/>
          <p:cNvSpPr/>
          <p:nvPr/>
        </p:nvSpPr>
        <p:spPr>
          <a:xfrm>
            <a:off x="304800" y="5408613"/>
            <a:ext cx="8537575" cy="1124585"/>
          </a:xfrm>
          <a:prstGeom prst="rect">
            <a:avLst/>
          </a:prstGeom>
          <a:noFill/>
          <a:ln w="9525">
            <a:noFill/>
          </a:ln>
        </p:spPr>
        <p:txBody>
          <a:bodyPr wrap="square" anchor="t" anchorCtr="0">
            <a:spAutoFit/>
          </a:bodyPr>
          <a:p>
            <a:pPr algn="just">
              <a:lnSpc>
                <a:spcPct val="140000"/>
              </a:lnSpc>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在添加数据时，</a:t>
            </a:r>
            <a:r>
              <a:rPr lang="en-US" altLang="zh-CN" sz="2400" b="1" dirty="0">
                <a:latin typeface="Arial" panose="020B0604020202020204" pitchFamily="34" charset="0"/>
                <a:ea typeface="宋体" panose="02010600030101010101" pitchFamily="2" charset="-122"/>
              </a:rPr>
              <a:t>HBase</a:t>
            </a:r>
            <a:r>
              <a:rPr lang="zh-CN" altLang="en-US" sz="2400" b="1" dirty="0">
                <a:latin typeface="Arial" panose="020B0604020202020204" pitchFamily="34" charset="0"/>
                <a:ea typeface="宋体" panose="02010600030101010101" pitchFamily="2" charset="-122"/>
              </a:rPr>
              <a:t>会自动为添加的数据添加一个时间戳，当然，也可以在添加数据时人工指定时间戳的值。</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2"/>
          <p:cNvSpPr>
            <a:spLocks noGrp="1"/>
          </p:cNvSpPr>
          <p:nvPr>
            <p:ph type="title"/>
          </p:nvPr>
        </p:nvSpPr>
        <p:spPr/>
        <p:txBody>
          <a:bodyPr vert="horz" wrap="square" lIns="91440" tIns="45720" rIns="91440" bIns="45720" anchor="ctr" anchorCtr="0"/>
          <a:p>
            <a:r>
              <a:rPr lang="en-US" altLang="en-US" dirty="0"/>
              <a:t>4.7.2	 HBase常用Shell命令</a:t>
            </a:r>
            <a:r>
              <a:rPr lang="zh-CN" altLang="en-US" dirty="0"/>
              <a:t>示例</a:t>
            </a:r>
            <a:endParaRPr lang="zh-CN" altLang="en-US" dirty="0"/>
          </a:p>
        </p:txBody>
      </p:sp>
      <p:sp>
        <p:nvSpPr>
          <p:cNvPr id="95234" name="Rectangle 5"/>
          <p:cNvSpPr/>
          <p:nvPr/>
        </p:nvSpPr>
        <p:spPr>
          <a:xfrm>
            <a:off x="204788" y="1082834"/>
            <a:ext cx="8667750" cy="902970"/>
          </a:xfrm>
          <a:prstGeom prst="rect">
            <a:avLst/>
          </a:prstGeom>
          <a:noFill/>
          <a:ln w="9525">
            <a:noFill/>
          </a:ln>
        </p:spPr>
        <p:txBody>
          <a:bodyPr wrap="square" anchor="ctr" anchorCtr="0">
            <a:spAutoFit/>
          </a:bodyPr>
          <a:p>
            <a:pPr marL="342900" indent="-342900" algn="just">
              <a:lnSpc>
                <a:spcPct val="110000"/>
              </a:lnSpc>
              <a:buFont typeface="Wingdings" panose="05000000000000000000" charset="0"/>
              <a:buChar char="l"/>
            </a:pPr>
            <a:r>
              <a:rPr lang="en-US" altLang="zh-CN" sz="2400" b="1" dirty="0">
                <a:solidFill>
                  <a:srgbClr val="FF0000"/>
                </a:solidFill>
                <a:latin typeface="Arial" panose="020B0604020202020204" pitchFamily="34" charset="0"/>
                <a:ea typeface="宋体" panose="02010600030101010101" pitchFamily="2" charset="-122"/>
              </a:rPr>
              <a:t>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get</a:t>
            </a:r>
            <a:r>
              <a:rPr lang="zh-CN"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sz="2400" b="1" dirty="0">
                <a:solidFill>
                  <a:schemeClr val="tx1"/>
                </a:solidFill>
                <a:latin typeface="Arial" panose="020B0604020202020204" pitchFamily="34" charset="0"/>
                <a:ea typeface="宋体" panose="02010600030101010101" pitchFamily="2" charset="-122"/>
              </a:rPr>
              <a:t>通过表名、行、列、时间戳、时间范围和版本号来获</a:t>
            </a:r>
            <a:r>
              <a:rPr lang="en-US" altLang="zh-CN" sz="2400" b="1" dirty="0">
                <a:solidFill>
                  <a:schemeClr val="tx1"/>
                </a:solidFill>
                <a:latin typeface="Arial" panose="020B0604020202020204" pitchFamily="34" charset="0"/>
                <a:ea typeface="宋体" panose="02010600030101010101" pitchFamily="2" charset="-122"/>
              </a:rPr>
              <a:t>  </a:t>
            </a:r>
            <a:endParaRPr lang="en-US" altLang="zh-CN" sz="2400" b="1" dirty="0">
              <a:solidFill>
                <a:schemeClr val="tx1"/>
              </a:solidFill>
              <a:latin typeface="Arial" panose="020B0604020202020204" pitchFamily="34" charset="0"/>
              <a:ea typeface="宋体" panose="02010600030101010101" pitchFamily="2" charset="-122"/>
            </a:endParaRPr>
          </a:p>
          <a:p>
            <a:pPr algn="just">
              <a:lnSpc>
                <a:spcPct val="110000"/>
              </a:lnSpc>
              <a:buFont typeface="Wingdings" panose="05000000000000000000" charset="0"/>
            </a:pPr>
            <a:r>
              <a:rPr lang="en-US" altLang="zh-CN" sz="2400" b="1" dirty="0">
                <a:solidFill>
                  <a:schemeClr val="tx1"/>
                </a:solidFill>
                <a:latin typeface="Arial" panose="020B0604020202020204" pitchFamily="34" charset="0"/>
                <a:ea typeface="宋体" panose="02010600030101010101" pitchFamily="2" charset="-122"/>
              </a:rPr>
              <a:t>              </a:t>
            </a:r>
            <a:r>
              <a:rPr lang="zh-CN" altLang="zh-CN" sz="2400" b="1" dirty="0">
                <a:solidFill>
                  <a:schemeClr val="tx1"/>
                </a:solidFill>
                <a:latin typeface="Arial" panose="020B0604020202020204" pitchFamily="34" charset="0"/>
                <a:ea typeface="宋体" panose="02010600030101010101" pitchFamily="2" charset="-122"/>
              </a:rPr>
              <a:t>得相应单元格的值。</a:t>
            </a:r>
            <a:endParaRPr lang="zh-CN" altLang="zh-CN" sz="2400" b="1" dirty="0">
              <a:solidFill>
                <a:schemeClr val="tx1"/>
              </a:solidFill>
              <a:latin typeface="Arial" panose="020B0604020202020204" pitchFamily="34" charset="0"/>
              <a:ea typeface="宋体" panose="02010600030101010101" pitchFamily="2" charset="-122"/>
            </a:endParaRPr>
          </a:p>
        </p:txBody>
      </p:sp>
      <p:pic>
        <p:nvPicPr>
          <p:cNvPr id="95235" name="Picture 5"/>
          <p:cNvPicPr>
            <a:picLocks noChangeAspect="1"/>
          </p:cNvPicPr>
          <p:nvPr/>
        </p:nvPicPr>
        <p:blipFill>
          <a:blip r:embed="rId1"/>
          <a:stretch>
            <a:fillRect/>
          </a:stretch>
        </p:blipFill>
        <p:spPr>
          <a:xfrm>
            <a:off x="304800" y="3427413"/>
            <a:ext cx="8567738" cy="2362200"/>
          </a:xfrm>
          <a:prstGeom prst="rect">
            <a:avLst/>
          </a:prstGeom>
          <a:noFill/>
          <a:ln w="9525">
            <a:noFill/>
          </a:ln>
        </p:spPr>
      </p:pic>
      <p:sp>
        <p:nvSpPr>
          <p:cNvPr id="95236" name="TextBox 4"/>
          <p:cNvSpPr txBox="1"/>
          <p:nvPr/>
        </p:nvSpPr>
        <p:spPr>
          <a:xfrm>
            <a:off x="206375" y="1828800"/>
            <a:ext cx="8666163" cy="1568450"/>
          </a:xfrm>
          <a:prstGeom prst="rect">
            <a:avLst/>
          </a:prstGeom>
          <a:noFill/>
          <a:ln w="9525">
            <a:noFill/>
          </a:ln>
        </p:spPr>
        <p:txBody>
          <a:bodyPr wrap="square" anchor="t" anchorCtr="0">
            <a:spAutoFit/>
          </a:bodyPr>
          <a:p>
            <a:pPr algn="just"/>
            <a:r>
              <a:rPr lang="zh-CN" altLang="en-US" sz="2400" b="1" dirty="0">
                <a:latin typeface="Arial" panose="020B0604020202020204" pitchFamily="34" charset="0"/>
                <a:ea typeface="宋体" panose="02010600030101010101" pitchFamily="2" charset="-122"/>
              </a:rPr>
              <a:t>例子</a:t>
            </a: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gn="just"/>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）从</a:t>
            </a:r>
            <a:r>
              <a:rPr lang="en-US" altLang="zh-CN" sz="2400" b="1" dirty="0">
                <a:latin typeface="Arial" panose="020B0604020202020204" pitchFamily="34" charset="0"/>
                <a:ea typeface="宋体" panose="02010600030101010101" pitchFamily="2" charset="-122"/>
              </a:rPr>
              <a:t>tempTable</a:t>
            </a:r>
            <a:r>
              <a:rPr lang="zh-CN" altLang="en-US" sz="2400" b="1" dirty="0">
                <a:latin typeface="Arial" panose="020B0604020202020204" pitchFamily="34" charset="0"/>
                <a:ea typeface="宋体" panose="02010600030101010101" pitchFamily="2" charset="-122"/>
              </a:rPr>
              <a:t>中，获取第</a:t>
            </a:r>
            <a:r>
              <a:rPr lang="en-US" altLang="zh-CN" sz="2400" b="1" dirty="0">
                <a:latin typeface="Arial" panose="020B0604020202020204" pitchFamily="34" charset="0"/>
                <a:ea typeface="宋体" panose="02010600030101010101" pitchFamily="2" charset="-122"/>
              </a:rPr>
              <a:t>r1</a:t>
            </a:r>
            <a:r>
              <a:rPr lang="zh-CN" altLang="en-US" sz="2400" b="1" dirty="0">
                <a:latin typeface="Arial" panose="020B0604020202020204" pitchFamily="34" charset="0"/>
                <a:ea typeface="宋体" panose="02010600030101010101" pitchFamily="2" charset="-122"/>
              </a:rPr>
              <a:t>行、第“</a:t>
            </a:r>
            <a:r>
              <a:rPr lang="en-US" altLang="zh-CN" sz="2400" b="1" dirty="0">
                <a:latin typeface="Arial" panose="020B0604020202020204" pitchFamily="34" charset="0"/>
                <a:ea typeface="宋体" panose="02010600030101010101" pitchFamily="2" charset="-122"/>
              </a:rPr>
              <a:t>f1:c1</a:t>
            </a:r>
            <a:r>
              <a:rPr lang="zh-CN" altLang="en-US" sz="2400" b="1" dirty="0">
                <a:latin typeface="Arial" panose="020B0604020202020204" pitchFamily="34" charset="0"/>
                <a:ea typeface="宋体" panose="02010600030101010101" pitchFamily="2" charset="-122"/>
              </a:rPr>
              <a:t>”列的值</a:t>
            </a:r>
            <a:endParaRPr lang="en-US" altLang="zh-CN" sz="2400" b="1" dirty="0">
              <a:latin typeface="Arial" panose="020B0604020202020204" pitchFamily="34" charset="0"/>
              <a:ea typeface="宋体" panose="02010600030101010101" pitchFamily="2" charset="-122"/>
            </a:endParaRPr>
          </a:p>
          <a:p>
            <a:pPr algn="just"/>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）从</a:t>
            </a:r>
            <a:r>
              <a:rPr lang="en-US" altLang="zh-CN" sz="2400" b="1" dirty="0">
                <a:latin typeface="Arial" panose="020B0604020202020204" pitchFamily="34" charset="0"/>
                <a:ea typeface="宋体" panose="02010600030101010101" pitchFamily="2" charset="-122"/>
              </a:rPr>
              <a:t>tempTable</a:t>
            </a:r>
            <a:r>
              <a:rPr lang="zh-CN" altLang="en-US" sz="2400" b="1" dirty="0">
                <a:latin typeface="Arial" panose="020B0604020202020204" pitchFamily="34" charset="0"/>
                <a:ea typeface="宋体" panose="02010600030101010101" pitchFamily="2" charset="-122"/>
              </a:rPr>
              <a:t>中，获取第</a:t>
            </a:r>
            <a:r>
              <a:rPr lang="en-US" altLang="zh-CN" sz="2400" b="1" dirty="0">
                <a:latin typeface="Arial" panose="020B0604020202020204" pitchFamily="34" charset="0"/>
                <a:ea typeface="宋体" panose="02010600030101010101" pitchFamily="2" charset="-122"/>
              </a:rPr>
              <a:t>r1</a:t>
            </a:r>
            <a:r>
              <a:rPr lang="zh-CN" altLang="en-US" sz="2400" b="1" dirty="0">
                <a:latin typeface="Arial" panose="020B0604020202020204" pitchFamily="34" charset="0"/>
                <a:ea typeface="宋体" panose="02010600030101010101" pitchFamily="2" charset="-122"/>
              </a:rPr>
              <a:t>行、第“</a:t>
            </a:r>
            <a:r>
              <a:rPr lang="en-US" altLang="zh-CN" sz="2400" b="1" dirty="0">
                <a:latin typeface="Arial" panose="020B0604020202020204" pitchFamily="34" charset="0"/>
                <a:ea typeface="宋体" panose="02010600030101010101" pitchFamily="2" charset="-122"/>
              </a:rPr>
              <a:t>f1:c3</a:t>
            </a:r>
            <a:r>
              <a:rPr lang="zh-CN" altLang="en-US" sz="2400" b="1" dirty="0">
                <a:latin typeface="Arial" panose="020B0604020202020204" pitchFamily="34" charset="0"/>
                <a:ea typeface="宋体" panose="02010600030101010101" pitchFamily="2" charset="-122"/>
              </a:rPr>
              <a:t>”列的值</a:t>
            </a:r>
            <a:endParaRPr lang="en-US" altLang="zh-CN" sz="2400" b="1" dirty="0">
              <a:latin typeface="Arial" panose="020B0604020202020204" pitchFamily="34" charset="0"/>
              <a:ea typeface="宋体" panose="02010600030101010101" pitchFamily="2" charset="-122"/>
            </a:endParaRPr>
          </a:p>
          <a:p>
            <a:pPr algn="just"/>
            <a:endParaRPr lang="zh-CN" altLang="en-US" sz="2400" b="1" dirty="0">
              <a:latin typeface="Arial" panose="020B0604020202020204" pitchFamily="34" charset="0"/>
              <a:ea typeface="宋体" panose="02010600030101010101" pitchFamily="2" charset="-122"/>
            </a:endParaRPr>
          </a:p>
        </p:txBody>
      </p:sp>
      <p:sp>
        <p:nvSpPr>
          <p:cNvPr id="95237" name="TextBox 5"/>
          <p:cNvSpPr txBox="1"/>
          <p:nvPr/>
        </p:nvSpPr>
        <p:spPr>
          <a:xfrm>
            <a:off x="215900" y="2970213"/>
            <a:ext cx="8658225" cy="460375"/>
          </a:xfrm>
          <a:prstGeom prst="rect">
            <a:avLst/>
          </a:prstGeom>
          <a:noFill/>
          <a:ln w="9525">
            <a:noFill/>
          </a:ln>
        </p:spPr>
        <p:txBody>
          <a:bodyPr wrap="square" anchor="t" anchorCtr="0">
            <a:spAutoFit/>
          </a:bodyPr>
          <a:p>
            <a:pPr algn="just"/>
            <a:r>
              <a:rPr lang="zh-CN" altLang="en-US" sz="2400" b="1" dirty="0">
                <a:latin typeface="Arial" panose="020B0604020202020204" pitchFamily="34" charset="0"/>
                <a:ea typeface="宋体" panose="02010600030101010101" pitchFamily="2" charset="-122"/>
              </a:rPr>
              <a:t>　备注：</a:t>
            </a:r>
            <a:r>
              <a:rPr lang="en-US" altLang="zh-CN" sz="2400" b="1" dirty="0">
                <a:latin typeface="Arial" panose="020B0604020202020204" pitchFamily="34" charset="0"/>
                <a:ea typeface="宋体" panose="02010600030101010101" pitchFamily="2" charset="-122"/>
              </a:rPr>
              <a:t>f1</a:t>
            </a:r>
            <a:r>
              <a:rPr lang="zh-CN" altLang="en-US" sz="2400" b="1" dirty="0">
                <a:latin typeface="Arial" panose="020B0604020202020204" pitchFamily="34" charset="0"/>
                <a:ea typeface="宋体" panose="02010600030101010101" pitchFamily="2" charset="-122"/>
              </a:rPr>
              <a:t>是列族，</a:t>
            </a:r>
            <a:r>
              <a:rPr lang="en-US" altLang="zh-CN" sz="2400" b="1" dirty="0">
                <a:latin typeface="Arial" panose="020B0604020202020204" pitchFamily="34" charset="0"/>
                <a:ea typeface="宋体" panose="02010600030101010101" pitchFamily="2" charset="-122"/>
              </a:rPr>
              <a:t>c1</a:t>
            </a:r>
            <a:r>
              <a:rPr lang="zh-CN" altLang="en-US" sz="2400" b="1" dirty="0">
                <a:latin typeface="Arial" panose="020B0604020202020204" pitchFamily="34" charset="0"/>
                <a:ea typeface="宋体" panose="02010600030101010101" pitchFamily="2" charset="-122"/>
              </a:rPr>
              <a:t>和</a:t>
            </a:r>
            <a:r>
              <a:rPr lang="en-US" altLang="zh-CN" sz="2400" b="1" dirty="0">
                <a:latin typeface="Arial" panose="020B0604020202020204" pitchFamily="34" charset="0"/>
                <a:ea typeface="宋体" panose="02010600030101010101" pitchFamily="2" charset="-122"/>
              </a:rPr>
              <a:t>c3</a:t>
            </a:r>
            <a:r>
              <a:rPr lang="zh-CN" altLang="en-US" sz="2400" b="1" dirty="0">
                <a:latin typeface="Arial" panose="020B0604020202020204" pitchFamily="34" charset="0"/>
                <a:ea typeface="宋体" panose="02010600030101010101" pitchFamily="2" charset="-122"/>
              </a:rPr>
              <a:t>都是列。</a:t>
            </a:r>
            <a:endParaRPr lang="zh-CN" altLang="en-US" sz="2400" b="1" dirty="0">
              <a:latin typeface="Arial" panose="020B0604020202020204" pitchFamily="34" charset="0"/>
              <a:ea typeface="宋体" panose="02010600030101010101" pitchFamily="2" charset="-122"/>
            </a:endParaRPr>
          </a:p>
        </p:txBody>
      </p:sp>
      <p:sp>
        <p:nvSpPr>
          <p:cNvPr id="95238" name="TextBox 6"/>
          <p:cNvSpPr txBox="1"/>
          <p:nvPr/>
        </p:nvSpPr>
        <p:spPr>
          <a:xfrm>
            <a:off x="155575" y="5792788"/>
            <a:ext cx="8716963" cy="830262"/>
          </a:xfrm>
          <a:prstGeom prst="rect">
            <a:avLst/>
          </a:prstGeom>
          <a:noFill/>
          <a:ln w="9525">
            <a:noFill/>
          </a:ln>
        </p:spPr>
        <p:txBody>
          <a:bodyPr wrap="square" anchor="t" anchorCtr="0">
            <a:spAutoFit/>
          </a:bodyPr>
          <a:p>
            <a:r>
              <a:rPr lang="zh-CN" altLang="en-US" sz="2400" b="1" dirty="0">
                <a:latin typeface="Arial" panose="020B0604020202020204" pitchFamily="34" charset="0"/>
                <a:ea typeface="宋体" panose="02010600030101010101" pitchFamily="2" charset="-122"/>
              </a:rPr>
              <a:t>　　从运行结果可以看出：</a:t>
            </a:r>
            <a:r>
              <a:rPr lang="en-US" altLang="zh-CN" sz="2400" b="1" dirty="0">
                <a:latin typeface="Arial" panose="020B0604020202020204" pitchFamily="34" charset="0"/>
                <a:ea typeface="宋体" panose="02010600030101010101" pitchFamily="2" charset="-122"/>
              </a:rPr>
              <a:t> tempTable</a:t>
            </a:r>
            <a:r>
              <a:rPr lang="zh-CN" altLang="en-US" sz="2400" b="1" dirty="0">
                <a:latin typeface="Arial" panose="020B0604020202020204" pitchFamily="34" charset="0"/>
                <a:ea typeface="宋体" panose="02010600030101010101" pitchFamily="2" charset="-122"/>
              </a:rPr>
              <a:t>中第</a:t>
            </a:r>
            <a:r>
              <a:rPr lang="en-US" altLang="zh-CN" sz="2400" b="1" dirty="0">
                <a:latin typeface="Arial" panose="020B0604020202020204" pitchFamily="34" charset="0"/>
                <a:ea typeface="宋体" panose="02010600030101010101" pitchFamily="2" charset="-122"/>
              </a:rPr>
              <a:t>r1</a:t>
            </a:r>
            <a:r>
              <a:rPr lang="zh-CN" altLang="en-US" sz="2400" b="1" dirty="0">
                <a:latin typeface="Arial" panose="020B0604020202020204" pitchFamily="34" charset="0"/>
                <a:ea typeface="宋体" panose="02010600030101010101" pitchFamily="2" charset="-122"/>
              </a:rPr>
              <a:t>行、第“</a:t>
            </a:r>
            <a:r>
              <a:rPr lang="en-US" altLang="zh-CN" sz="2400" b="1" dirty="0">
                <a:latin typeface="Arial" panose="020B0604020202020204" pitchFamily="34" charset="0"/>
                <a:ea typeface="宋体" panose="02010600030101010101" pitchFamily="2" charset="-122"/>
              </a:rPr>
              <a:t>f1:c3</a:t>
            </a:r>
            <a:r>
              <a:rPr lang="zh-CN" altLang="en-US" sz="2400" b="1" dirty="0">
                <a:latin typeface="Arial" panose="020B0604020202020204" pitchFamily="34" charset="0"/>
                <a:ea typeface="宋体" panose="02010600030101010101" pitchFamily="2" charset="-122"/>
              </a:rPr>
              <a:t>”列的值当前不存在。</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2"/>
          <p:cNvSpPr>
            <a:spLocks noGrp="1"/>
          </p:cNvSpPr>
          <p:nvPr>
            <p:ph type="title"/>
          </p:nvPr>
        </p:nvSpPr>
        <p:spPr/>
        <p:txBody>
          <a:bodyPr vert="horz" wrap="square" lIns="91440" tIns="45720" rIns="91440" bIns="45720" anchor="ctr" anchorCtr="0"/>
          <a:p>
            <a:r>
              <a:rPr lang="en-US" altLang="en-US" dirty="0"/>
              <a:t>4.7.2	 HBase常用Shell命令</a:t>
            </a:r>
            <a:r>
              <a:rPr lang="zh-CN" altLang="en-US" dirty="0"/>
              <a:t>示例</a:t>
            </a:r>
            <a:endParaRPr lang="zh-CN" altLang="en-US" dirty="0"/>
          </a:p>
        </p:txBody>
      </p:sp>
      <p:sp>
        <p:nvSpPr>
          <p:cNvPr id="97282" name="Rectangle 5"/>
          <p:cNvSpPr/>
          <p:nvPr/>
        </p:nvSpPr>
        <p:spPr>
          <a:xfrm>
            <a:off x="349250" y="1016159"/>
            <a:ext cx="8516938" cy="1210945"/>
          </a:xfrm>
          <a:prstGeom prst="rect">
            <a:avLst/>
          </a:prstGeom>
          <a:noFill/>
          <a:ln w="9525">
            <a:noFill/>
          </a:ln>
        </p:spPr>
        <p:txBody>
          <a:bodyPr wrap="square" anchor="ctr" anchorCtr="0">
            <a:spAutoFit/>
          </a:bodyPr>
          <a:p>
            <a:pPr marL="457200" indent="-457200" algn="just">
              <a:lnSpc>
                <a:spcPct val="13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enable/disable</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sz="2800" b="1" dirty="0">
                <a:latin typeface="Arial" panose="020B0604020202020204" pitchFamily="34" charset="0"/>
                <a:ea typeface="宋体" panose="02010600030101010101" pitchFamily="2" charset="-122"/>
              </a:rPr>
              <a:t>使表有效或无效。</a:t>
            </a:r>
            <a:endParaRPr lang="zh-CN" altLang="zh-CN" sz="2800" b="1" dirty="0">
              <a:latin typeface="Arial" panose="020B0604020202020204" pitchFamily="34" charset="0"/>
              <a:ea typeface="宋体" panose="02010600030101010101" pitchFamily="2" charset="-122"/>
            </a:endParaRPr>
          </a:p>
          <a:p>
            <a:pPr marL="457200" indent="-457200" algn="just">
              <a:lnSpc>
                <a:spcPct val="13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drop</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sz="2800" b="1" dirty="0">
                <a:latin typeface="Arial" panose="020B0604020202020204" pitchFamily="34" charset="0"/>
                <a:ea typeface="宋体" panose="02010600030101010101" pitchFamily="2" charset="-122"/>
              </a:rPr>
              <a:t>删除表。</a:t>
            </a:r>
            <a:endParaRPr lang="en-US" altLang="zh-CN" sz="2800" b="1" dirty="0">
              <a:latin typeface="Arial" panose="020B0604020202020204" pitchFamily="34" charset="0"/>
              <a:ea typeface="宋体" panose="02010600030101010101" pitchFamily="2" charset="-122"/>
            </a:endParaRPr>
          </a:p>
        </p:txBody>
      </p:sp>
      <p:pic>
        <p:nvPicPr>
          <p:cNvPr id="97283" name="Picture 6"/>
          <p:cNvPicPr>
            <a:picLocks noChangeAspect="1"/>
          </p:cNvPicPr>
          <p:nvPr/>
        </p:nvPicPr>
        <p:blipFill>
          <a:blip r:embed="rId1"/>
          <a:stretch>
            <a:fillRect/>
          </a:stretch>
        </p:blipFill>
        <p:spPr>
          <a:xfrm>
            <a:off x="1044575" y="2749550"/>
            <a:ext cx="7080250" cy="3810000"/>
          </a:xfrm>
          <a:prstGeom prst="rect">
            <a:avLst/>
          </a:prstGeom>
          <a:noFill/>
          <a:ln w="9525">
            <a:noFill/>
          </a:ln>
        </p:spPr>
      </p:pic>
      <p:sp>
        <p:nvSpPr>
          <p:cNvPr id="97284" name="TextBox 4"/>
          <p:cNvSpPr txBox="1"/>
          <p:nvPr/>
        </p:nvSpPr>
        <p:spPr>
          <a:xfrm>
            <a:off x="327025" y="2227263"/>
            <a:ext cx="8561388" cy="522287"/>
          </a:xfrm>
          <a:prstGeom prst="rect">
            <a:avLst/>
          </a:prstGeom>
          <a:noFill/>
          <a:ln w="9525">
            <a:noFill/>
          </a:ln>
        </p:spPr>
        <p:txBody>
          <a:bodyPr wrap="square" anchor="t" anchorCtr="0">
            <a:spAutoFit/>
          </a:bodyPr>
          <a:p>
            <a:pPr algn="just"/>
            <a:r>
              <a:rPr lang="zh-CN" altLang="en-US" sz="2800" b="1" dirty="0">
                <a:latin typeface="Arial" panose="020B0604020202020204" pitchFamily="34" charset="0"/>
                <a:ea typeface="宋体" panose="02010600030101010101" pitchFamily="2" charset="-122"/>
              </a:rPr>
              <a:t>例子</a:t>
            </a:r>
            <a:r>
              <a:rPr lang="en-US" altLang="zh-CN" sz="2800" b="1" dirty="0">
                <a:latin typeface="Arial" panose="020B0604020202020204" pitchFamily="34" charset="0"/>
                <a:ea typeface="宋体" panose="02010600030101010101" pitchFamily="2" charset="-122"/>
              </a:rPr>
              <a:t>4</a:t>
            </a:r>
            <a:r>
              <a:rPr lang="zh-CN" altLang="en-US" sz="2800" b="1" dirty="0">
                <a:latin typeface="Arial" panose="020B0604020202020204" pitchFamily="34" charset="0"/>
                <a:ea typeface="宋体" panose="02010600030101010101" pitchFamily="2" charset="-122"/>
              </a:rPr>
              <a:t>：使表</a:t>
            </a:r>
            <a:r>
              <a:rPr lang="en-US" altLang="zh-CN" sz="2800" b="1" dirty="0">
                <a:latin typeface="Arial" panose="020B0604020202020204" pitchFamily="34" charset="0"/>
                <a:ea typeface="宋体" panose="02010600030101010101" pitchFamily="2" charset="-122"/>
              </a:rPr>
              <a:t>tempTable</a:t>
            </a:r>
            <a:r>
              <a:rPr lang="zh-CN" altLang="en-US" sz="2800" b="1" dirty="0">
                <a:latin typeface="Arial" panose="020B0604020202020204" pitchFamily="34" charset="0"/>
                <a:ea typeface="宋体" panose="02010600030101010101" pitchFamily="2" charset="-122"/>
              </a:rPr>
              <a:t>无效、删除该表。</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p:txBody>
          <a:bodyPr vert="horz" wrap="square" lIns="91440" tIns="45720" rIns="91440" bIns="45720" anchor="ctr" anchorCtr="0"/>
          <a:p>
            <a:r>
              <a:rPr lang="en-US" altLang="en-US" dirty="0"/>
              <a:t>4.7.3	 HBase常用Java API及应用实例</a:t>
            </a:r>
            <a:endParaRPr lang="zh-CN" altLang="en-US" dirty="0"/>
          </a:p>
        </p:txBody>
      </p:sp>
      <p:sp>
        <p:nvSpPr>
          <p:cNvPr id="99330" name="TextBox 2"/>
          <p:cNvSpPr txBox="1"/>
          <p:nvPr/>
        </p:nvSpPr>
        <p:spPr>
          <a:xfrm>
            <a:off x="268288" y="1209675"/>
            <a:ext cx="8458200" cy="1770063"/>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是</a:t>
            </a:r>
            <a:r>
              <a:rPr lang="en-US" altLang="zh-CN" sz="2800" b="1" dirty="0">
                <a:latin typeface="Times New Roman" panose="02020603050405020304" pitchFamily="18" charset="0"/>
                <a:ea typeface="宋体" panose="02010600030101010101" pitchFamily="2" charset="-122"/>
              </a:rPr>
              <a:t>Java</a:t>
            </a:r>
            <a:r>
              <a:rPr lang="zh-CN" altLang="en-US" sz="2800" b="1" dirty="0">
                <a:latin typeface="Times New Roman" panose="02020603050405020304" pitchFamily="18" charset="0"/>
                <a:ea typeface="宋体" panose="02010600030101010101" pitchFamily="2" charset="-122"/>
              </a:rPr>
              <a:t>编写的，它的原生的</a:t>
            </a:r>
            <a:r>
              <a:rPr lang="en-US" altLang="zh-CN" sz="2800" b="1" dirty="0">
                <a:latin typeface="Times New Roman" panose="02020603050405020304" pitchFamily="18" charset="0"/>
                <a:ea typeface="宋体" panose="02010600030101010101" pitchFamily="2" charset="-122"/>
              </a:rPr>
              <a:t>API</a:t>
            </a:r>
            <a:r>
              <a:rPr lang="zh-CN" altLang="en-US" sz="2800" b="1" dirty="0">
                <a:latin typeface="Times New Roman" panose="02020603050405020304" pitchFamily="18" charset="0"/>
                <a:ea typeface="宋体" panose="02010600030101010101" pitchFamily="2" charset="-122"/>
              </a:rPr>
              <a:t>也是</a:t>
            </a:r>
            <a:r>
              <a:rPr lang="en-US" altLang="zh-CN" sz="2800" b="1" dirty="0">
                <a:latin typeface="Times New Roman" panose="02020603050405020304" pitchFamily="18" charset="0"/>
                <a:ea typeface="宋体" panose="02010600030101010101" pitchFamily="2" charset="-122"/>
              </a:rPr>
              <a:t>Java</a:t>
            </a:r>
            <a:r>
              <a:rPr lang="zh-CN" altLang="en-US" sz="2800" b="1" dirty="0">
                <a:latin typeface="Times New Roman" panose="02020603050405020304" pitchFamily="18" charset="0"/>
                <a:ea typeface="宋体" panose="02010600030101010101" pitchFamily="2" charset="-122"/>
              </a:rPr>
              <a:t>开发的，不过，可以使用</a:t>
            </a:r>
            <a:r>
              <a:rPr lang="en-US" altLang="zh-CN" sz="2800" b="1" dirty="0">
                <a:latin typeface="Times New Roman" panose="02020603050405020304" pitchFamily="18" charset="0"/>
                <a:ea typeface="宋体" panose="02010600030101010101" pitchFamily="2" charset="-122"/>
              </a:rPr>
              <a:t>Java</a:t>
            </a:r>
            <a:r>
              <a:rPr lang="zh-CN" altLang="en-US" sz="2800" b="1" dirty="0">
                <a:latin typeface="Times New Roman" panose="02020603050405020304" pitchFamily="18" charset="0"/>
                <a:ea typeface="宋体" panose="02010600030101010101" pitchFamily="2" charset="-122"/>
              </a:rPr>
              <a:t>或其他语言调用</a:t>
            </a:r>
            <a:r>
              <a:rPr lang="en-US" altLang="zh-CN" sz="2800" b="1" dirty="0">
                <a:latin typeface="Times New Roman" panose="02020603050405020304" pitchFamily="18" charset="0"/>
                <a:ea typeface="宋体" panose="02010600030101010101" pitchFamily="2" charset="-122"/>
              </a:rPr>
              <a:t>API</a:t>
            </a:r>
            <a:r>
              <a:rPr lang="zh-CN" altLang="en-US" sz="2800" b="1" dirty="0">
                <a:latin typeface="Times New Roman" panose="02020603050405020304" pitchFamily="18" charset="0"/>
                <a:ea typeface="宋体" panose="02010600030101010101" pitchFamily="2" charset="-122"/>
              </a:rPr>
              <a:t>来访问</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75779" name="矩形 4"/>
          <p:cNvSpPr/>
          <p:nvPr/>
        </p:nvSpPr>
        <p:spPr>
          <a:xfrm>
            <a:off x="268288" y="2954338"/>
            <a:ext cx="8459788" cy="2501900"/>
          </a:xfrm>
          <a:prstGeom prst="rect">
            <a:avLst/>
          </a:prstGeom>
          <a:noFill/>
          <a:ln w="9525">
            <a:noFill/>
          </a:ln>
        </p:spPr>
        <p:txBody>
          <a:bodyPr wrap="square" anchor="t">
            <a:spAutoFit/>
          </a:bodyPr>
          <a:p>
            <a:pPr marL="457200" indent="-457200" algn="just" fontAlgn="base">
              <a:lnSpc>
                <a:spcPct val="140000"/>
              </a:lnSpc>
              <a:buFont typeface="Wingdings" panose="05000000000000000000" charset="0"/>
              <a:buChar char="l"/>
            </a:pP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首先要在工程中导入一下</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jar</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包：</a:t>
            </a:r>
            <a:endPar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endParaRPr>
          </a:p>
          <a:p>
            <a:pPr algn="just" fontAlgn="base">
              <a:lnSpc>
                <a:spcPct val="140000"/>
              </a:lnSpc>
            </a:pP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　　这里只需要导入</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安装目录中的</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lib</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文件中的所有</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jar</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包，此处不用再导入第三章</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jar</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包，避免由于</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的版本冲突引起错误。</a:t>
            </a:r>
            <a:endPar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9332" name="TextBox 5"/>
          <p:cNvSpPr txBox="1"/>
          <p:nvPr/>
        </p:nvSpPr>
        <p:spPr>
          <a:xfrm>
            <a:off x="342900" y="5635625"/>
            <a:ext cx="8459788" cy="522288"/>
          </a:xfrm>
          <a:prstGeom prst="rect">
            <a:avLst/>
          </a:prstGeom>
          <a:noFill/>
          <a:ln w="9525">
            <a:noFill/>
          </a:ln>
        </p:spPr>
        <p:txBody>
          <a:bodyPr wrap="square" anchor="t" anchorCtr="0">
            <a:spAutoFit/>
          </a:bodyPr>
          <a:p>
            <a:pPr marL="457200" indent="-457200" algn="just">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备注：</a:t>
            </a:r>
            <a:r>
              <a:rPr lang="zh-CN" altLang="zh-CN" sz="2800" b="1" dirty="0">
                <a:latin typeface="Times New Roman" panose="02020603050405020304" pitchFamily="18" charset="0"/>
                <a:ea typeface="宋体" panose="02010600030101010101" pitchFamily="2" charset="-122"/>
              </a:rPr>
              <a:t>使用的</a:t>
            </a:r>
            <a:r>
              <a:rPr lang="en-US" altLang="zh-CN" sz="2800" b="1" dirty="0">
                <a:latin typeface="Times New Roman" panose="02020603050405020304" pitchFamily="18" charset="0"/>
                <a:ea typeface="宋体" panose="02010600030101010101" pitchFamily="2" charset="-122"/>
              </a:rPr>
              <a:t>HBase</a:t>
            </a:r>
            <a:r>
              <a:rPr lang="zh-CN" altLang="zh-CN" sz="2800" b="1" dirty="0">
                <a:latin typeface="Times New Roman" panose="02020603050405020304" pitchFamily="18" charset="0"/>
                <a:ea typeface="宋体" panose="02010600030101010101" pitchFamily="2" charset="-122"/>
              </a:rPr>
              <a:t>版本号为</a:t>
            </a:r>
            <a:r>
              <a:rPr lang="en-US" altLang="zh-CN" sz="2800" b="1" dirty="0">
                <a:latin typeface="Times New Roman" panose="02020603050405020304" pitchFamily="18" charset="0"/>
                <a:ea typeface="宋体" panose="02010600030101010101" pitchFamily="2" charset="-122"/>
              </a:rPr>
              <a:t>1.1.2</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p:txBody>
          <a:bodyPr vert="horz" wrap="square" lIns="91440" tIns="45720" rIns="91440" bIns="45720" anchor="ctr" anchorCtr="0"/>
          <a:p>
            <a:r>
              <a:rPr lang="en-US" altLang="en-US" dirty="0"/>
              <a:t>HBase常用Java API</a:t>
            </a:r>
            <a:endParaRPr lang="zh-CN" altLang="en-US" dirty="0"/>
          </a:p>
        </p:txBody>
      </p:sp>
      <p:sp>
        <p:nvSpPr>
          <p:cNvPr id="99330" name="TextBox 2"/>
          <p:cNvSpPr txBox="1"/>
          <p:nvPr/>
        </p:nvSpPr>
        <p:spPr>
          <a:xfrm>
            <a:off x="268288" y="1209675"/>
            <a:ext cx="8458200" cy="5128895"/>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en-US" sz="2800" b="1" dirty="0">
                <a:latin typeface="Times New Roman" panose="02020603050405020304" pitchFamily="18" charset="0"/>
                <a:ea typeface="宋体" panose="02010600030101010101" pitchFamily="2" charset="-122"/>
              </a:rPr>
              <a:t>org.aparche.hadoop.hbase.client.Admin</a:t>
            </a:r>
            <a:endParaRPr lang="en-US" sz="2800" b="1" dirty="0">
              <a:latin typeface="Times New Roman" panose="02020603050405020304" pitchFamily="18" charset="0"/>
              <a:ea typeface="宋体" panose="02010600030101010101" pitchFamily="2" charset="-122"/>
            </a:endParaRPr>
          </a:p>
          <a:p>
            <a:pPr marL="914400" lvl="1" indent="-457200" algn="just">
              <a:lnSpc>
                <a:spcPct val="130000"/>
              </a:lnSpc>
              <a:buFont typeface="Wingdings" panose="05000000000000000000" charset="0"/>
              <a:buChar char="Ø"/>
            </a:pPr>
            <a:r>
              <a:rPr lang="en-US" sz="2800" b="1" dirty="0">
                <a:latin typeface="Times New Roman" panose="02020603050405020304" pitchFamily="18" charset="0"/>
                <a:ea typeface="宋体" panose="02010600030101010101" pitchFamily="2" charset="-122"/>
              </a:rPr>
              <a:t>Admin</a:t>
            </a:r>
            <a:r>
              <a:rPr lang="zh-CN" altLang="en-US" sz="2800" b="1" dirty="0">
                <a:latin typeface="Times New Roman" panose="02020603050405020304" pitchFamily="18" charset="0"/>
                <a:ea typeface="宋体" panose="02010600030101010101" pitchFamily="2" charset="-122"/>
              </a:rPr>
              <a:t>为</a:t>
            </a:r>
            <a:r>
              <a:rPr lang="en-US" altLang="zh-CN" sz="2800" b="1" dirty="0">
                <a:latin typeface="Times New Roman" panose="02020603050405020304" pitchFamily="18" charset="0"/>
                <a:ea typeface="宋体" panose="02010600030101010101" pitchFamily="2" charset="-122"/>
              </a:rPr>
              <a:t>Java</a:t>
            </a:r>
            <a:r>
              <a:rPr lang="zh-CN" altLang="en-US" sz="2800" b="1" dirty="0">
                <a:latin typeface="Times New Roman" panose="02020603050405020304" pitchFamily="18" charset="0"/>
                <a:ea typeface="宋体" panose="02010600030101010101" pitchFamily="2" charset="-122"/>
              </a:rPr>
              <a:t>接口类型，不可以直接用该接口实例化一个对象，必须调用</a:t>
            </a:r>
            <a:r>
              <a:rPr lang="en-US" altLang="zh-CN" sz="2800" b="1" dirty="0">
                <a:latin typeface="Times New Roman" panose="02020603050405020304" pitchFamily="18" charset="0"/>
                <a:ea typeface="宋体" panose="02010600030101010101" pitchFamily="2" charset="-122"/>
              </a:rPr>
              <a:t>Connection.get( )</a:t>
            </a:r>
            <a:r>
              <a:rPr lang="zh-CN" altLang="en-US" sz="2800" b="1" dirty="0">
                <a:latin typeface="Times New Roman" panose="02020603050405020304" pitchFamily="18" charset="0"/>
                <a:ea typeface="宋体" panose="02010600030101010101" pitchFamily="2" charset="-122"/>
              </a:rPr>
              <a:t>方法，返回一个</a:t>
            </a:r>
            <a:r>
              <a:rPr lang="en-US" altLang="zh-CN" sz="2800" b="1" dirty="0">
                <a:latin typeface="Times New Roman" panose="02020603050405020304" pitchFamily="18" charset="0"/>
                <a:ea typeface="宋体" panose="02010600030101010101" pitchFamily="2" charset="-122"/>
              </a:rPr>
              <a:t>Admin</a:t>
            </a:r>
            <a:r>
              <a:rPr lang="zh-CN" altLang="en-US" sz="2800" b="1" dirty="0">
                <a:latin typeface="Times New Roman" panose="02020603050405020304" pitchFamily="18" charset="0"/>
                <a:ea typeface="宋体" panose="02010600030101010101" pitchFamily="2" charset="-122"/>
              </a:rPr>
              <a:t>的子对象，然后用这个</a:t>
            </a:r>
            <a:r>
              <a:rPr lang="en-US" altLang="zh-CN" sz="2800" b="1" dirty="0">
                <a:latin typeface="Times New Roman" panose="02020603050405020304" pitchFamily="18" charset="0"/>
                <a:ea typeface="宋体" panose="02010600030101010101" pitchFamily="2" charset="-122"/>
              </a:rPr>
              <a:t>Admin</a:t>
            </a:r>
            <a:r>
              <a:rPr lang="zh-CN" altLang="en-US" sz="2800" b="1" dirty="0">
                <a:latin typeface="Times New Roman" panose="02020603050405020304" pitchFamily="18" charset="0"/>
                <a:ea typeface="宋体" panose="02010600030101010101" pitchFamily="2" charset="-122"/>
              </a:rPr>
              <a:t>接口来操作返回的子对象方法。</a:t>
            </a:r>
            <a:endParaRPr lang="zh-CN" altLang="en-US" sz="2800" b="1" dirty="0">
              <a:latin typeface="Times New Roman" panose="02020603050405020304" pitchFamily="18" charset="0"/>
              <a:ea typeface="宋体" panose="02010600030101010101" pitchFamily="2" charset="-122"/>
            </a:endParaRPr>
          </a:p>
          <a:p>
            <a:pPr marL="914400" lvl="1" indent="-457200" algn="just">
              <a:lnSpc>
                <a:spcPct val="13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该接口用于管理</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数据库的表信息，包括创建或删除表、列出表项、使表有效或无效、添加或删除表的列族成员、检查</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的运行状态等，主要有</a:t>
            </a:r>
            <a:r>
              <a:rPr lang="en-US" altLang="zh-CN" sz="2800" b="1" dirty="0">
                <a:latin typeface="Times New Roman" panose="02020603050405020304" pitchFamily="18" charset="0"/>
                <a:ea typeface="宋体" panose="02010600030101010101" pitchFamily="2" charset="-122"/>
              </a:rPr>
              <a:t>9</a:t>
            </a:r>
            <a:r>
              <a:rPr lang="zh-CN" altLang="en-US" sz="2800" b="1" dirty="0">
                <a:latin typeface="Times New Roman" panose="02020603050405020304" pitchFamily="18" charset="0"/>
                <a:ea typeface="宋体" panose="02010600030101010101" pitchFamily="2" charset="-122"/>
              </a:rPr>
              <a:t>个方法（教材</a:t>
            </a:r>
            <a:r>
              <a:rPr lang="en-US" altLang="zh-CN" sz="2800" b="1" dirty="0">
                <a:latin typeface="Times New Roman" panose="02020603050405020304" pitchFamily="18" charset="0"/>
                <a:ea typeface="宋体" panose="02010600030101010101" pitchFamily="2" charset="-122"/>
              </a:rPr>
              <a:t>P85</a:t>
            </a:r>
            <a:r>
              <a:rPr lang="zh-CN" altLang="en-US" sz="2800" b="1" dirty="0">
                <a:latin typeface="Times New Roman" panose="02020603050405020304" pitchFamily="18" charset="0"/>
                <a:ea typeface="宋体" panose="02010600030101010101" pitchFamily="2" charset="-122"/>
              </a:rPr>
              <a:t>表</a:t>
            </a:r>
            <a:r>
              <a:rPr lang="en-US" altLang="zh-CN" sz="2800" b="1" dirty="0">
                <a:latin typeface="Times New Roman" panose="02020603050405020304" pitchFamily="18" charset="0"/>
                <a:ea typeface="宋体" panose="02010600030101010101" pitchFamily="2" charset="-122"/>
              </a:rPr>
              <a:t>4-8</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2"/>
          <p:cNvSpPr>
            <a:spLocks noGrp="1"/>
          </p:cNvSpPr>
          <p:nvPr>
            <p:ph type="title" idx="10"/>
          </p:nvPr>
        </p:nvSpPr>
        <p:spPr/>
        <p:txBody>
          <a:bodyPr vert="horz" wrap="square" lIns="91440" tIns="45720" rIns="91440" bIns="45720" anchor="ctr" anchorCtr="0"/>
          <a:p>
            <a:r>
              <a:rPr lang="en-US" altLang="en-US" dirty="0"/>
              <a:t>4.1.2	 HBase简介</a:t>
            </a:r>
            <a:endParaRPr lang="zh-CN" altLang="en-US" dirty="0"/>
          </a:p>
        </p:txBody>
      </p:sp>
      <p:pic>
        <p:nvPicPr>
          <p:cNvPr id="16386" name="Picture 7"/>
          <p:cNvPicPr>
            <a:picLocks noChangeAspect="1"/>
          </p:cNvPicPr>
          <p:nvPr/>
        </p:nvPicPr>
        <p:blipFill>
          <a:blip r:embed="rId1"/>
          <a:stretch>
            <a:fillRect/>
          </a:stretch>
        </p:blipFill>
        <p:spPr>
          <a:xfrm>
            <a:off x="301625" y="1277938"/>
            <a:ext cx="8567738" cy="4818062"/>
          </a:xfrm>
          <a:prstGeom prst="rect">
            <a:avLst/>
          </a:prstGeom>
          <a:noFill/>
          <a:ln w="9525">
            <a:noFill/>
          </a:ln>
        </p:spPr>
      </p:pic>
      <p:sp>
        <p:nvSpPr>
          <p:cNvPr id="16387" name="Rectangle 8"/>
          <p:cNvSpPr/>
          <p:nvPr/>
        </p:nvSpPr>
        <p:spPr>
          <a:xfrm>
            <a:off x="1031875" y="6124575"/>
            <a:ext cx="7077075" cy="460375"/>
          </a:xfrm>
          <a:prstGeom prst="rect">
            <a:avLst/>
          </a:prstGeom>
          <a:noFill/>
          <a:ln w="9525">
            <a:noFill/>
          </a:ln>
        </p:spPr>
        <p:txBody>
          <a:bodyPr wrap="none" anchor="ctr" anchorCtr="0">
            <a:spAutoFit/>
          </a:bodyPr>
          <a:p>
            <a:pPr algn="ctr" eaLnBrk="0" hangingPunct="0"/>
            <a:r>
              <a:rPr lang="zh-CN" altLang="en-US"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4-1 Hadoop</a:t>
            </a:r>
            <a:r>
              <a:rPr lang="zh-CN" altLang="en-US" sz="2400" b="1" dirty="0">
                <a:latin typeface="Arial" panose="020B0604020202020204" pitchFamily="34" charset="0"/>
                <a:ea typeface="宋体" panose="02010600030101010101" pitchFamily="2" charset="-122"/>
              </a:rPr>
              <a:t>生态系统中</a:t>
            </a:r>
            <a:r>
              <a:rPr lang="en-US" altLang="zh-CN" sz="2400" b="1" dirty="0">
                <a:latin typeface="Arial" panose="020B0604020202020204" pitchFamily="34" charset="0"/>
                <a:ea typeface="宋体" panose="02010600030101010101" pitchFamily="2" charset="-122"/>
              </a:rPr>
              <a:t>HBase</a:t>
            </a:r>
            <a:r>
              <a:rPr lang="zh-CN" altLang="en-US" sz="2400" b="1" dirty="0">
                <a:latin typeface="Arial" panose="020B0604020202020204" pitchFamily="34" charset="0"/>
                <a:ea typeface="宋体" panose="02010600030101010101" pitchFamily="2" charset="-122"/>
              </a:rPr>
              <a:t>与其他部分的关系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p:txBody>
          <a:bodyPr vert="horz" wrap="square" lIns="91440" tIns="45720" rIns="91440" bIns="45720" anchor="ctr" anchorCtr="0"/>
          <a:p>
            <a:r>
              <a:rPr lang="en-US" altLang="en-US" dirty="0"/>
              <a:t>HBase常用Java API</a:t>
            </a:r>
            <a:endParaRPr lang="zh-CN" altLang="en-US" dirty="0"/>
          </a:p>
        </p:txBody>
      </p:sp>
      <p:sp>
        <p:nvSpPr>
          <p:cNvPr id="99330" name="TextBox 2"/>
          <p:cNvSpPr txBox="1"/>
          <p:nvPr/>
        </p:nvSpPr>
        <p:spPr>
          <a:xfrm>
            <a:off x="268288" y="1209675"/>
            <a:ext cx="8458200" cy="5128895"/>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en-US" sz="2800" b="1" dirty="0">
                <a:latin typeface="Times New Roman" panose="02020603050405020304" pitchFamily="18" charset="0"/>
                <a:ea typeface="宋体" panose="02010600030101010101" pitchFamily="2" charset="-122"/>
              </a:rPr>
              <a:t>org.aparche.hadoop.hbase.HBaseConfiguration</a:t>
            </a:r>
            <a:endParaRPr lang="en-US" sz="2800" b="1" dirty="0">
              <a:latin typeface="Times New Roman" panose="02020603050405020304" pitchFamily="18" charset="0"/>
              <a:ea typeface="宋体" panose="02010600030101010101" pitchFamily="2" charset="-122"/>
            </a:endParaRPr>
          </a:p>
          <a:p>
            <a:pPr marL="914400" lvl="1" indent="-457200" algn="just">
              <a:lnSpc>
                <a:spcPct val="13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用于管理</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的配置信息，主要有</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个方法：</a:t>
            </a:r>
            <a:r>
              <a:rPr lang="en-US" altLang="zh-CN" sz="2800" b="1" dirty="0">
                <a:latin typeface="Times New Roman" panose="02020603050405020304" pitchFamily="18" charset="0"/>
                <a:ea typeface="宋体" panose="02010600030101010101" pitchFamily="2" charset="-122"/>
              </a:rPr>
              <a:t>create( )</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addHBaseResources( )</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merge( )</a:t>
            </a:r>
            <a:r>
              <a:rPr lang="zh-CN" altLang="en-US" sz="2800" b="1" dirty="0">
                <a:latin typeface="Times New Roman" panose="02020603050405020304" pitchFamily="18" charset="0"/>
                <a:ea typeface="宋体" panose="02010600030101010101" pitchFamily="2" charset="-122"/>
              </a:rPr>
              <a:t>，具体见教材</a:t>
            </a:r>
            <a:r>
              <a:rPr lang="en-US" altLang="zh-CN" sz="2800" b="1" dirty="0">
                <a:latin typeface="Times New Roman" panose="02020603050405020304" pitchFamily="18" charset="0"/>
                <a:ea typeface="宋体" panose="02010600030101010101" pitchFamily="2" charset="-122"/>
              </a:rPr>
              <a:t>P85</a:t>
            </a:r>
            <a:r>
              <a:rPr lang="zh-CN" altLang="en-US" sz="2800" b="1" dirty="0">
                <a:latin typeface="Times New Roman" panose="02020603050405020304" pitchFamily="18" charset="0"/>
                <a:ea typeface="宋体" panose="02010600030101010101" pitchFamily="2" charset="-122"/>
              </a:rPr>
              <a:t>表</a:t>
            </a:r>
            <a:r>
              <a:rPr lang="en-US" altLang="zh-CN" sz="2800" b="1" dirty="0">
                <a:latin typeface="Times New Roman" panose="02020603050405020304" pitchFamily="18" charset="0"/>
                <a:ea typeface="宋体" panose="02010600030101010101" pitchFamily="2" charset="-122"/>
              </a:rPr>
              <a:t>4-9</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0" indent="-457200" algn="just">
              <a:lnSpc>
                <a:spcPct val="13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org.aparche.hadoop.hbase.client.Table</a:t>
            </a:r>
            <a:endParaRPr lang="en-US" altLang="zh-CN" sz="2800" b="1" dirty="0">
              <a:latin typeface="Times New Roman" panose="02020603050405020304" pitchFamily="18" charset="0"/>
              <a:ea typeface="宋体" panose="02010600030101010101" pitchFamily="2" charset="-122"/>
            </a:endParaRPr>
          </a:p>
          <a:p>
            <a:pPr lvl="2" indent="-457200" algn="just">
              <a:lnSpc>
                <a:spcPct val="13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是</a:t>
            </a:r>
            <a:r>
              <a:rPr lang="en-US" altLang="zh-CN" sz="2800" b="1" dirty="0">
                <a:latin typeface="Times New Roman" panose="02020603050405020304" pitchFamily="18" charset="0"/>
                <a:ea typeface="宋体" panose="02010600030101010101" pitchFamily="2" charset="-122"/>
              </a:rPr>
              <a:t>Java</a:t>
            </a:r>
            <a:r>
              <a:rPr lang="zh-CN" altLang="en-US" sz="2800" b="1" dirty="0">
                <a:latin typeface="Times New Roman" panose="02020603050405020304" pitchFamily="18" charset="0"/>
                <a:ea typeface="宋体" panose="02010600030101010101" pitchFamily="2" charset="-122"/>
              </a:rPr>
              <a:t>类接口类型，</a:t>
            </a:r>
            <a:r>
              <a:rPr lang="zh-CN" altLang="en-US" sz="2800" b="1" dirty="0">
                <a:latin typeface="Times New Roman" panose="02020603050405020304" pitchFamily="18" charset="0"/>
                <a:sym typeface="+mn-ea"/>
              </a:rPr>
              <a:t>不可直接用该接口实例化一个对象，必须调用</a:t>
            </a:r>
            <a:r>
              <a:rPr lang="en-US" altLang="zh-CN" sz="2800" b="1" dirty="0">
                <a:latin typeface="Times New Roman" panose="02020603050405020304" pitchFamily="18" charset="0"/>
                <a:sym typeface="+mn-ea"/>
              </a:rPr>
              <a:t>Connection.getTable( )</a:t>
            </a:r>
            <a:r>
              <a:rPr lang="zh-CN" altLang="en-US" sz="2800" b="1" dirty="0">
                <a:latin typeface="Times New Roman" panose="02020603050405020304" pitchFamily="18" charset="0"/>
                <a:sym typeface="+mn-ea"/>
              </a:rPr>
              <a:t>返回一个子对象，然后调用返回的子对象的成员方法。此接口用于与</a:t>
            </a:r>
            <a:r>
              <a:rPr lang="en-US" altLang="zh-CN" sz="2800" b="1" dirty="0">
                <a:latin typeface="Times New Roman" panose="02020603050405020304" pitchFamily="18" charset="0"/>
                <a:sym typeface="+mn-ea"/>
              </a:rPr>
              <a:t>HBase</a:t>
            </a:r>
            <a:r>
              <a:rPr lang="zh-CN" altLang="en-US" sz="2800" b="1" dirty="0">
                <a:latin typeface="Times New Roman" panose="02020603050405020304" pitchFamily="18" charset="0"/>
                <a:sym typeface="+mn-ea"/>
              </a:rPr>
              <a:t>进行通信（表</a:t>
            </a:r>
            <a:r>
              <a:rPr lang="en-US" altLang="zh-CN" sz="2800" b="1" dirty="0">
                <a:latin typeface="Times New Roman" panose="02020603050405020304" pitchFamily="18" charset="0"/>
                <a:sym typeface="+mn-ea"/>
              </a:rPr>
              <a:t>4-10</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p:txBody>
          <a:bodyPr vert="horz" wrap="square" lIns="91440" tIns="45720" rIns="91440" bIns="45720" anchor="ctr" anchorCtr="0"/>
          <a:p>
            <a:r>
              <a:rPr lang="en-US" altLang="en-US" dirty="0"/>
              <a:t>HBase常用Java API</a:t>
            </a:r>
            <a:endParaRPr lang="zh-CN" altLang="en-US" dirty="0"/>
          </a:p>
        </p:txBody>
      </p:sp>
      <p:sp>
        <p:nvSpPr>
          <p:cNvPr id="99330" name="TextBox 2"/>
          <p:cNvSpPr txBox="1"/>
          <p:nvPr/>
        </p:nvSpPr>
        <p:spPr>
          <a:xfrm>
            <a:off x="268288" y="1209675"/>
            <a:ext cx="8458200" cy="4569460"/>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en-US" sz="2800" b="1" dirty="0">
                <a:latin typeface="Times New Roman" panose="02020603050405020304" pitchFamily="18" charset="0"/>
                <a:ea typeface="宋体" panose="02010600030101010101" pitchFamily="2" charset="-122"/>
              </a:rPr>
              <a:t>org.aparche.hadoop.hbase.TableDescriptor</a:t>
            </a:r>
            <a:endParaRPr lang="en-US" sz="2800" b="1" dirty="0">
              <a:latin typeface="Times New Roman" panose="02020603050405020304" pitchFamily="18" charset="0"/>
              <a:ea typeface="宋体" panose="02010600030101010101" pitchFamily="2" charset="-122"/>
            </a:endParaRPr>
          </a:p>
          <a:p>
            <a:pPr marL="914400" lvl="1" indent="-457200" algn="just">
              <a:lnSpc>
                <a:spcPct val="130000"/>
              </a:lnSpc>
              <a:buFont typeface="Wingdings" panose="05000000000000000000" charset="0"/>
              <a:buChar char="Ø"/>
            </a:pPr>
            <a:r>
              <a:rPr lang="zh-CN" sz="2800" b="1" dirty="0">
                <a:latin typeface="Times New Roman" panose="02020603050405020304" pitchFamily="18" charset="0"/>
                <a:ea typeface="宋体" panose="02010600030101010101" pitchFamily="2" charset="-122"/>
              </a:rPr>
              <a:t>此类包含了</a:t>
            </a:r>
            <a:r>
              <a:rPr lang="en-US" altLang="zh-CN" sz="2800" b="1" dirty="0">
                <a:latin typeface="Times New Roman" panose="02020603050405020304" pitchFamily="18" charset="0"/>
                <a:ea typeface="宋体" panose="02010600030101010101" pitchFamily="2" charset="-122"/>
              </a:rPr>
              <a:t>HBase</a:t>
            </a:r>
            <a:r>
              <a:rPr lang="zh-CN" altLang="en-US" sz="2800" b="1" dirty="0">
                <a:latin typeface="Times New Roman" panose="02020603050405020304" pitchFamily="18" charset="0"/>
                <a:ea typeface="宋体" panose="02010600030101010101" pitchFamily="2" charset="-122"/>
              </a:rPr>
              <a:t>中表的详细信息，如表中列族、表的类型、表是否可读、</a:t>
            </a:r>
            <a:r>
              <a:rPr lang="en-US" altLang="zh-CN" sz="2800" b="1" dirty="0">
                <a:latin typeface="Times New Roman" panose="02020603050405020304" pitchFamily="18" charset="0"/>
                <a:ea typeface="宋体" panose="02010600030101010101" pitchFamily="2" charset="-122"/>
              </a:rPr>
              <a:t>MemStore</a:t>
            </a:r>
            <a:r>
              <a:rPr lang="zh-CN" altLang="en-US" sz="2800" b="1" dirty="0">
                <a:latin typeface="Times New Roman" panose="02020603050405020304" pitchFamily="18" charset="0"/>
                <a:ea typeface="宋体" panose="02010600030101010101" pitchFamily="2" charset="-122"/>
              </a:rPr>
              <a:t>的最大空间、</a:t>
            </a:r>
            <a:r>
              <a:rPr lang="en-US" altLang="zh-CN" sz="2800" b="1" dirty="0">
                <a:latin typeface="Times New Roman" panose="02020603050405020304" pitchFamily="18" charset="0"/>
                <a:ea typeface="宋体" panose="02010600030101010101" pitchFamily="2" charset="-122"/>
              </a:rPr>
              <a:t>Region</a:t>
            </a:r>
            <a:r>
              <a:rPr lang="zh-CN" altLang="en-US" sz="2800" b="1" dirty="0">
                <a:latin typeface="Times New Roman" panose="02020603050405020304" pitchFamily="18" charset="0"/>
                <a:ea typeface="宋体" panose="02010600030101010101" pitchFamily="2" charset="-122"/>
              </a:rPr>
              <a:t>什么时候分裂等，教材</a:t>
            </a:r>
            <a:r>
              <a:rPr lang="en-US" altLang="zh-CN" sz="2800" b="1" dirty="0">
                <a:latin typeface="Times New Roman" panose="02020603050405020304" pitchFamily="18" charset="0"/>
                <a:ea typeface="宋体" panose="02010600030101010101" pitchFamily="2" charset="-122"/>
              </a:rPr>
              <a:t>P86</a:t>
            </a:r>
            <a:r>
              <a:rPr lang="zh-CN" altLang="en-US" sz="2800" b="1" dirty="0">
                <a:latin typeface="Times New Roman" panose="02020603050405020304" pitchFamily="18" charset="0"/>
                <a:ea typeface="宋体" panose="02010600030101010101" pitchFamily="2" charset="-122"/>
              </a:rPr>
              <a:t>表</a:t>
            </a:r>
            <a:r>
              <a:rPr lang="en-US" altLang="zh-CN" sz="2800" b="1" dirty="0">
                <a:latin typeface="Times New Roman" panose="02020603050405020304" pitchFamily="18" charset="0"/>
                <a:ea typeface="宋体" panose="02010600030101010101" pitchFamily="2" charset="-122"/>
              </a:rPr>
              <a:t>4-11</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0" indent="-457200" algn="just">
              <a:lnSpc>
                <a:spcPct val="130000"/>
              </a:lnSpc>
              <a:buFont typeface="Wingdings" panose="05000000000000000000" charset="0"/>
              <a:buChar char="l"/>
            </a:pPr>
            <a:r>
              <a:rPr lang="en-US" altLang="zh-CN" sz="2800" b="1" dirty="0">
                <a:latin typeface="Times New Roman" panose="02020603050405020304" pitchFamily="18" charset="0"/>
                <a:sym typeface="+mn-ea"/>
              </a:rPr>
              <a:t>org.aparche.hadoop.hbase.c</a:t>
            </a:r>
            <a:r>
              <a:rPr lang="en-US" altLang="zh-CN" sz="2800" b="1" dirty="0">
                <a:latin typeface="Times New Roman" panose="02020603050405020304" pitchFamily="18" charset="0"/>
                <a:ea typeface="宋体" panose="02010600030101010101" pitchFamily="2" charset="-122"/>
              </a:rPr>
              <a:t>lient.</a:t>
            </a:r>
            <a:r>
              <a:rPr lang="en-US" sz="2800" b="1" dirty="0">
                <a:latin typeface="Times New Roman" panose="02020603050405020304" pitchFamily="18" charset="0"/>
                <a:sym typeface="+mn-ea"/>
              </a:rPr>
              <a:t>TableDescriptor-Builder</a:t>
            </a:r>
            <a:endParaRPr lang="en-US" altLang="zh-CN" sz="2800" b="1" dirty="0">
              <a:latin typeface="Times New Roman" panose="02020603050405020304" pitchFamily="18" charset="0"/>
              <a:ea typeface="宋体" panose="02010600030101010101" pitchFamily="2" charset="-122"/>
            </a:endParaRPr>
          </a:p>
          <a:p>
            <a:pPr lvl="2" indent="-457200" algn="just">
              <a:lnSpc>
                <a:spcPct val="130000"/>
              </a:lnSpc>
              <a:buFont typeface="Wingdings" panose="05000000000000000000" charset="0"/>
              <a:buChar char="Ø"/>
            </a:pPr>
            <a:r>
              <a:rPr lang="zh-CN" altLang="en-US" sz="2800" b="1" dirty="0">
                <a:latin typeface="Times New Roman" panose="02020603050405020304" pitchFamily="18" charset="0"/>
                <a:sym typeface="+mn-ea"/>
              </a:rPr>
              <a:t>该接口用于构建</a:t>
            </a:r>
            <a:r>
              <a:rPr lang="en-US" sz="2800" b="1" dirty="0">
                <a:latin typeface="Times New Roman" panose="02020603050405020304" pitchFamily="18" charset="0"/>
                <a:sym typeface="+mn-ea"/>
              </a:rPr>
              <a:t>ableDescriptorBuilder</a:t>
            </a:r>
            <a:r>
              <a:rPr lang="zh-CN" altLang="en-US" sz="2800" b="1" dirty="0">
                <a:latin typeface="Times New Roman" panose="02020603050405020304" pitchFamily="18" charset="0"/>
                <a:sym typeface="+mn-ea"/>
              </a:rPr>
              <a:t>。</a:t>
            </a:r>
            <a:r>
              <a:rPr lang="zh-CN" sz="2800" b="1" dirty="0">
                <a:latin typeface="Times New Roman" panose="02020603050405020304" pitchFamily="18" charset="0"/>
                <a:sym typeface="+mn-ea"/>
              </a:rPr>
              <a:t>该接口的主要方法见教材</a:t>
            </a:r>
            <a:r>
              <a:rPr lang="en-US" altLang="zh-CN" sz="2800" b="1" dirty="0">
                <a:latin typeface="Times New Roman" panose="02020603050405020304" pitchFamily="18" charset="0"/>
                <a:sym typeface="+mn-ea"/>
              </a:rPr>
              <a:t>P86</a:t>
            </a:r>
            <a:r>
              <a:rPr lang="zh-CN" altLang="en-US" sz="2800" b="1" dirty="0">
                <a:latin typeface="Times New Roman" panose="02020603050405020304" pitchFamily="18" charset="0"/>
                <a:sym typeface="+mn-ea"/>
              </a:rPr>
              <a:t>表</a:t>
            </a:r>
            <a:r>
              <a:rPr lang="en-US" altLang="zh-CN" sz="2800" b="1" dirty="0">
                <a:latin typeface="Times New Roman" panose="02020603050405020304" pitchFamily="18" charset="0"/>
                <a:sym typeface="+mn-ea"/>
              </a:rPr>
              <a:t>4-12</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p:txBody>
          <a:bodyPr vert="horz" wrap="square" lIns="91440" tIns="45720" rIns="91440" bIns="45720" anchor="ctr" anchorCtr="0"/>
          <a:p>
            <a:r>
              <a:rPr lang="en-US" altLang="en-US" dirty="0"/>
              <a:t>HBase常用Java API</a:t>
            </a:r>
            <a:endParaRPr lang="zh-CN" altLang="en-US" dirty="0"/>
          </a:p>
        </p:txBody>
      </p:sp>
      <p:sp>
        <p:nvSpPr>
          <p:cNvPr id="99330" name="TextBox 2"/>
          <p:cNvSpPr txBox="1"/>
          <p:nvPr/>
        </p:nvSpPr>
        <p:spPr>
          <a:xfrm>
            <a:off x="268288" y="982980"/>
            <a:ext cx="8458200" cy="5688965"/>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en-US" sz="2800" b="1" dirty="0">
                <a:latin typeface="Times New Roman" panose="02020603050405020304" pitchFamily="18" charset="0"/>
                <a:ea typeface="宋体" panose="02010600030101010101" pitchFamily="2" charset="-122"/>
              </a:rPr>
              <a:t>org.aparche.hadoop.hbase.client.ColumeFamily-Descriptor</a:t>
            </a:r>
            <a:endParaRPr lang="en-US" sz="2800" b="1" dirty="0">
              <a:latin typeface="Times New Roman" panose="02020603050405020304" pitchFamily="18" charset="0"/>
              <a:ea typeface="宋体" panose="02010600030101010101" pitchFamily="2" charset="-122"/>
            </a:endParaRPr>
          </a:p>
          <a:p>
            <a:pPr marL="914400" lvl="1" indent="-457200" algn="just">
              <a:lnSpc>
                <a:spcPct val="130000"/>
              </a:lnSpc>
              <a:buFont typeface="Wingdings" panose="05000000000000000000" charset="0"/>
              <a:buChar char="Ø"/>
            </a:pPr>
            <a:r>
              <a:rPr lang="en-US" sz="2800" b="1" dirty="0">
                <a:latin typeface="Times New Roman" panose="02020603050405020304" pitchFamily="18" charset="0"/>
                <a:sym typeface="+mn-ea"/>
              </a:rPr>
              <a:t>ColumeFamily-Descriptor</a:t>
            </a:r>
            <a:r>
              <a:rPr lang="zh-CN" altLang="en-US" sz="2800" b="1" dirty="0">
                <a:latin typeface="Times New Roman" panose="02020603050405020304" pitchFamily="18" charset="0"/>
                <a:sym typeface="+mn-ea"/>
              </a:rPr>
              <a:t>类包含了列族的详细信息，通常在添加列族或者创建表时使用。列族一旦创建就不能被修改，只能通过删除列族，然后创建新的列族来间接地修改列族。删除列族，则数据也一并被删除，</a:t>
            </a:r>
            <a:r>
              <a:rPr lang="en-US" altLang="zh-CN" sz="2800" b="1" dirty="0">
                <a:latin typeface="Times New Roman" panose="02020603050405020304" pitchFamily="18" charset="0"/>
                <a:sym typeface="+mn-ea"/>
              </a:rPr>
              <a:t>P87</a:t>
            </a:r>
            <a:r>
              <a:rPr lang="zh-CN" altLang="en-US" sz="2800" b="1" dirty="0">
                <a:latin typeface="Times New Roman" panose="02020603050405020304" pitchFamily="18" charset="0"/>
                <a:sym typeface="+mn-ea"/>
              </a:rPr>
              <a:t>表</a:t>
            </a:r>
            <a:r>
              <a:rPr lang="en-US" altLang="zh-CN" sz="2800" b="1" dirty="0">
                <a:latin typeface="Times New Roman" panose="02020603050405020304" pitchFamily="18" charset="0"/>
                <a:sym typeface="+mn-ea"/>
              </a:rPr>
              <a:t>4-13</a:t>
            </a:r>
            <a:r>
              <a:rPr lang="zh-CN" altLang="en-US" sz="2800" b="1" dirty="0">
                <a:latin typeface="Times New Roman" panose="02020603050405020304" pitchFamily="18" charset="0"/>
                <a:sym typeface="+mn-ea"/>
              </a:rPr>
              <a:t>。</a:t>
            </a:r>
            <a:r>
              <a:rPr lang="en-US" altLang="zh-CN" sz="2800" b="1" dirty="0">
                <a:latin typeface="Times New Roman" panose="02020603050405020304" pitchFamily="18" charset="0"/>
                <a:sym typeface="+mn-ea"/>
              </a:rPr>
              <a:t> </a:t>
            </a:r>
            <a:endParaRPr lang="zh-CN" altLang="en-US" sz="2800" b="1" dirty="0">
              <a:latin typeface="Times New Roman" panose="02020603050405020304" pitchFamily="18" charset="0"/>
              <a:ea typeface="宋体" panose="02010600030101010101" pitchFamily="2" charset="-122"/>
            </a:endParaRPr>
          </a:p>
          <a:p>
            <a:pPr lvl="0" indent="-457200" algn="just">
              <a:lnSpc>
                <a:spcPct val="13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org.aparche.hadoop.hbase.client.</a:t>
            </a:r>
            <a:r>
              <a:rPr lang="en-US" sz="2800" b="1" dirty="0">
                <a:latin typeface="Times New Roman" panose="02020603050405020304" pitchFamily="18" charset="0"/>
                <a:sym typeface="+mn-ea"/>
              </a:rPr>
              <a:t>ColumeFamily-DescriptorBuilder</a:t>
            </a:r>
            <a:r>
              <a:rPr lang="zh-CN" altLang="en-US" sz="2800" b="1" dirty="0">
                <a:latin typeface="Times New Roman" panose="02020603050405020304" pitchFamily="18" charset="0"/>
                <a:sym typeface="+mn-ea"/>
              </a:rPr>
              <a:t>：用于构建</a:t>
            </a:r>
            <a:r>
              <a:rPr lang="en-US" sz="2800" b="1" dirty="0">
                <a:latin typeface="Times New Roman" panose="02020603050405020304" pitchFamily="18" charset="0"/>
                <a:sym typeface="+mn-ea"/>
              </a:rPr>
              <a:t>ColumeFamily-Descriptor</a:t>
            </a:r>
            <a:r>
              <a:rPr lang="zh-CN" altLang="en-US" sz="2800" b="1" dirty="0">
                <a:latin typeface="Times New Roman" panose="02020603050405020304" pitchFamily="18" charset="0"/>
                <a:sym typeface="+mn-ea"/>
              </a:rPr>
              <a:t>（表</a:t>
            </a:r>
            <a:r>
              <a:rPr lang="en-US" altLang="zh-CN" sz="2800" b="1" dirty="0">
                <a:latin typeface="Times New Roman" panose="02020603050405020304" pitchFamily="18" charset="0"/>
                <a:sym typeface="+mn-ea"/>
              </a:rPr>
              <a:t>4-14</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p:txBody>
          <a:bodyPr vert="horz" wrap="square" lIns="91440" tIns="45720" rIns="91440" bIns="45720" anchor="ctr" anchorCtr="0"/>
          <a:p>
            <a:r>
              <a:rPr lang="en-US" altLang="en-US" dirty="0"/>
              <a:t>HBase常用Java API</a:t>
            </a:r>
            <a:endParaRPr lang="zh-CN" altLang="en-US" dirty="0"/>
          </a:p>
        </p:txBody>
      </p:sp>
      <p:sp>
        <p:nvSpPr>
          <p:cNvPr id="99330" name="TextBox 2"/>
          <p:cNvSpPr txBox="1"/>
          <p:nvPr/>
        </p:nvSpPr>
        <p:spPr>
          <a:xfrm>
            <a:off x="268288" y="982980"/>
            <a:ext cx="8458200" cy="5688965"/>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en-US" sz="2800" b="1" dirty="0">
                <a:latin typeface="Times New Roman" panose="02020603050405020304" pitchFamily="18" charset="0"/>
                <a:ea typeface="宋体" panose="02010600030101010101" pitchFamily="2" charset="-122"/>
              </a:rPr>
              <a:t>org.aparche.hadoop.hbase.client.Put</a:t>
            </a:r>
            <a:endParaRPr lang="en-US" sz="2800" b="1" dirty="0">
              <a:latin typeface="Times New Roman" panose="02020603050405020304" pitchFamily="18" charset="0"/>
              <a:ea typeface="宋体" panose="02010600030101010101" pitchFamily="2" charset="-122"/>
            </a:endParaRPr>
          </a:p>
          <a:p>
            <a:pPr marL="914400" lvl="1" indent="-457200" algn="just">
              <a:lnSpc>
                <a:spcPct val="130000"/>
              </a:lnSpc>
              <a:buFont typeface="Wingdings" panose="05000000000000000000" charset="0"/>
              <a:buChar char="Ø"/>
            </a:pPr>
            <a:r>
              <a:rPr lang="zh-CN" sz="2800" b="1" dirty="0">
                <a:latin typeface="Times New Roman" panose="02020603050405020304" pitchFamily="18" charset="0"/>
                <a:ea typeface="宋体" panose="02010600030101010101" pitchFamily="2" charset="-122"/>
              </a:rPr>
              <a:t>此类用于对单元格中添加数据操作</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Put</a:t>
            </a:r>
            <a:r>
              <a:rPr lang="zh-CN" altLang="en-US" sz="2800" b="1" dirty="0">
                <a:latin typeface="Times New Roman" panose="02020603050405020304" pitchFamily="18" charset="0"/>
                <a:ea typeface="宋体" panose="02010600030101010101" pitchFamily="2" charset="-122"/>
              </a:rPr>
              <a:t>类的主要方法见教材</a:t>
            </a:r>
            <a:r>
              <a:rPr lang="en-US" altLang="zh-CN" sz="2800" b="1" dirty="0">
                <a:latin typeface="Times New Roman" panose="02020603050405020304" pitchFamily="18" charset="0"/>
                <a:ea typeface="宋体" panose="02010600030101010101" pitchFamily="2" charset="-122"/>
              </a:rPr>
              <a:t>P87</a:t>
            </a:r>
            <a:r>
              <a:rPr lang="zh-CN" altLang="en-US" sz="2800" b="1" dirty="0">
                <a:latin typeface="Times New Roman" panose="02020603050405020304" pitchFamily="18" charset="0"/>
                <a:ea typeface="宋体" panose="02010600030101010101" pitchFamily="2" charset="-122"/>
              </a:rPr>
              <a:t>表</a:t>
            </a:r>
            <a:r>
              <a:rPr lang="en-US" altLang="zh-CN" sz="2800" b="1" dirty="0">
                <a:latin typeface="Times New Roman" panose="02020603050405020304" pitchFamily="18" charset="0"/>
                <a:ea typeface="宋体" panose="02010600030101010101" pitchFamily="2" charset="-122"/>
              </a:rPr>
              <a:t>4-15</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1" indent="-457200" algn="just">
              <a:lnSpc>
                <a:spcPct val="130000"/>
              </a:lnSpc>
              <a:buFont typeface="Wingdings" panose="05000000000000000000" charset="0"/>
              <a:buChar char="l"/>
            </a:pPr>
            <a:r>
              <a:rPr lang="en-US" sz="2800" b="1" dirty="0">
                <a:latin typeface="Times New Roman" panose="02020603050405020304" pitchFamily="18" charset="0"/>
                <a:sym typeface="+mn-ea"/>
              </a:rPr>
              <a:t>org.aparche.hadoop.hbase.client.Get</a:t>
            </a:r>
            <a:endParaRPr lang="en-US" sz="2800" b="1" dirty="0">
              <a:latin typeface="Times New Roman" panose="02020603050405020304" pitchFamily="18" charset="0"/>
              <a:ea typeface="宋体" panose="02010600030101010101" pitchFamily="2" charset="-122"/>
            </a:endParaRPr>
          </a:p>
          <a:p>
            <a:pPr lvl="2" indent="-457200" algn="just">
              <a:lnSpc>
                <a:spcPct val="130000"/>
              </a:lnSpc>
              <a:buFont typeface="Wingdings" panose="05000000000000000000" charset="0"/>
              <a:buChar char="Ø"/>
            </a:pPr>
            <a:r>
              <a:rPr lang="zh-CN" sz="2800" b="1" dirty="0">
                <a:latin typeface="Times New Roman" panose="02020603050405020304" pitchFamily="18" charset="0"/>
                <a:sym typeface="+mn-ea"/>
              </a:rPr>
              <a:t>此类用于获取单行的信息</a:t>
            </a:r>
            <a:r>
              <a:rPr lang="zh-CN" altLang="en-US" sz="2800" b="1" dirty="0">
                <a:latin typeface="Times New Roman" panose="02020603050405020304" pitchFamily="18" charset="0"/>
                <a:sym typeface="+mn-ea"/>
              </a:rPr>
              <a:t>，</a:t>
            </a:r>
            <a:r>
              <a:rPr lang="en-US" altLang="zh-CN" sz="2800" b="1" dirty="0">
                <a:latin typeface="Times New Roman" panose="02020603050405020304" pitchFamily="18" charset="0"/>
                <a:sym typeface="+mn-ea"/>
              </a:rPr>
              <a:t>Get</a:t>
            </a:r>
            <a:r>
              <a:rPr lang="zh-CN" altLang="en-US" sz="2800" b="1" dirty="0">
                <a:latin typeface="Times New Roman" panose="02020603050405020304" pitchFamily="18" charset="0"/>
                <a:sym typeface="+mn-ea"/>
              </a:rPr>
              <a:t>类的主要方法见教材</a:t>
            </a:r>
            <a:r>
              <a:rPr lang="en-US" altLang="zh-CN" sz="2800" b="1" dirty="0">
                <a:latin typeface="Times New Roman" panose="02020603050405020304" pitchFamily="18" charset="0"/>
                <a:sym typeface="+mn-ea"/>
              </a:rPr>
              <a:t>P87</a:t>
            </a:r>
            <a:r>
              <a:rPr lang="zh-CN" altLang="en-US" sz="2800" b="1" dirty="0">
                <a:latin typeface="Times New Roman" panose="02020603050405020304" pitchFamily="18" charset="0"/>
                <a:sym typeface="+mn-ea"/>
              </a:rPr>
              <a:t>表</a:t>
            </a:r>
            <a:r>
              <a:rPr lang="en-US" altLang="zh-CN" sz="2800" b="1" dirty="0">
                <a:latin typeface="Times New Roman" panose="02020603050405020304" pitchFamily="18" charset="0"/>
                <a:sym typeface="+mn-ea"/>
              </a:rPr>
              <a:t>4-16</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sym typeface="+mn-ea"/>
            </a:endParaRPr>
          </a:p>
          <a:p>
            <a:pPr marL="0" lvl="1" indent="-457200" algn="just">
              <a:lnSpc>
                <a:spcPct val="130000"/>
              </a:lnSpc>
              <a:buFont typeface="Wingdings" panose="05000000000000000000" charset="0"/>
              <a:buChar char="l"/>
            </a:pPr>
            <a:r>
              <a:rPr lang="en-US" sz="2800" b="1" dirty="0">
                <a:latin typeface="Times New Roman" panose="02020603050405020304" pitchFamily="18" charset="0"/>
                <a:sym typeface="+mn-ea"/>
              </a:rPr>
              <a:t>org.aparche.hadoop.hbase.client.Result</a:t>
            </a:r>
            <a:endParaRPr lang="en-US" sz="2800" b="1" dirty="0">
              <a:latin typeface="Times New Roman" panose="02020603050405020304" pitchFamily="18" charset="0"/>
              <a:ea typeface="宋体" panose="02010600030101010101" pitchFamily="2" charset="-122"/>
            </a:endParaRPr>
          </a:p>
          <a:p>
            <a:pPr lvl="2" indent="-457200" algn="just">
              <a:lnSpc>
                <a:spcPct val="13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sym typeface="+mn-ea"/>
              </a:rPr>
              <a:t>用于存储</a:t>
            </a:r>
            <a:r>
              <a:rPr lang="en-US" altLang="zh-CN" sz="2800" b="1" dirty="0">
                <a:latin typeface="Times New Roman" panose="02020603050405020304" pitchFamily="18" charset="0"/>
                <a:ea typeface="宋体" panose="02010600030101010101" pitchFamily="2" charset="-122"/>
                <a:sym typeface="+mn-ea"/>
              </a:rPr>
              <a:t>Get</a:t>
            </a:r>
            <a:r>
              <a:rPr lang="zh-CN" altLang="en-US" sz="2800" b="1" dirty="0">
                <a:latin typeface="Times New Roman" panose="02020603050405020304" pitchFamily="18" charset="0"/>
                <a:ea typeface="宋体" panose="02010600030101010101" pitchFamily="2" charset="-122"/>
                <a:sym typeface="+mn-ea"/>
              </a:rPr>
              <a:t>或</a:t>
            </a:r>
            <a:r>
              <a:rPr lang="en-US" altLang="zh-CN" sz="2800" b="1" dirty="0">
                <a:latin typeface="Times New Roman" panose="02020603050405020304" pitchFamily="18" charset="0"/>
                <a:ea typeface="宋体" panose="02010600030101010101" pitchFamily="2" charset="-122"/>
                <a:sym typeface="+mn-ea"/>
              </a:rPr>
              <a:t>Scan</a:t>
            </a:r>
            <a:r>
              <a:rPr lang="zh-CN" altLang="en-US" sz="2800" b="1" dirty="0">
                <a:latin typeface="Times New Roman" panose="02020603050405020304" pitchFamily="18" charset="0"/>
                <a:ea typeface="宋体" panose="02010600030101010101" pitchFamily="2" charset="-122"/>
                <a:sym typeface="+mn-ea"/>
              </a:rPr>
              <a:t>操作后的结果，并以</a:t>
            </a:r>
            <a:r>
              <a:rPr lang="en-US" altLang="zh-CN" sz="2800" b="1" dirty="0">
                <a:latin typeface="Times New Roman" panose="02020603050405020304" pitchFamily="18" charset="0"/>
                <a:ea typeface="宋体" panose="02010600030101010101" pitchFamily="2" charset="-122"/>
                <a:sym typeface="+mn-ea"/>
              </a:rPr>
              <a:t>&lt;key,value&gt;</a:t>
            </a:r>
            <a:r>
              <a:rPr lang="zh-CN" altLang="en-US" sz="2800" b="1" dirty="0">
                <a:latin typeface="Times New Roman" panose="02020603050405020304" pitchFamily="18" charset="0"/>
                <a:ea typeface="宋体" panose="02010600030101010101" pitchFamily="2" charset="-122"/>
                <a:sym typeface="+mn-ea"/>
              </a:rPr>
              <a:t>的格式存储在</a:t>
            </a:r>
            <a:r>
              <a:rPr lang="en-US" altLang="zh-CN" sz="2800" b="1" dirty="0">
                <a:latin typeface="Times New Roman" panose="02020603050405020304" pitchFamily="18" charset="0"/>
                <a:ea typeface="宋体" panose="02010600030101010101" pitchFamily="2" charset="-122"/>
                <a:sym typeface="+mn-ea"/>
              </a:rPr>
              <a:t>map</a:t>
            </a:r>
            <a:r>
              <a:rPr lang="zh-CN" altLang="en-US" sz="2800" b="1" dirty="0">
                <a:latin typeface="Times New Roman" panose="02020603050405020304" pitchFamily="18" charset="0"/>
                <a:ea typeface="宋体" panose="02010600030101010101" pitchFamily="2" charset="-122"/>
                <a:sym typeface="+mn-ea"/>
              </a:rPr>
              <a:t>结构中。该类不是线程安全的（表</a:t>
            </a:r>
            <a:r>
              <a:rPr lang="en-US" altLang="zh-CN" sz="2800" b="1" dirty="0">
                <a:latin typeface="Times New Roman" panose="02020603050405020304" pitchFamily="18" charset="0"/>
                <a:ea typeface="宋体" panose="02010600030101010101" pitchFamily="2" charset="-122"/>
                <a:sym typeface="+mn-ea"/>
              </a:rPr>
              <a:t>4-17</a:t>
            </a:r>
            <a:r>
              <a:rPr lang="zh-CN" altLang="en-US" sz="2800" b="1" dirty="0">
                <a:latin typeface="Times New Roman" panose="02020603050405020304" pitchFamily="18" charset="0"/>
                <a:ea typeface="宋体" panose="02010600030101010101" pitchFamily="2" charset="-122"/>
                <a:sym typeface="+mn-ea"/>
              </a:rPr>
              <a:t>）</a:t>
            </a:r>
            <a:endParaRPr lang="zh-CN" altLang="en-US" sz="28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p:txBody>
          <a:bodyPr vert="horz" wrap="square" lIns="91440" tIns="45720" rIns="91440" bIns="45720" anchor="ctr" anchorCtr="0"/>
          <a:p>
            <a:r>
              <a:rPr lang="en-US" altLang="en-US" dirty="0"/>
              <a:t>HBase常用Java API</a:t>
            </a:r>
            <a:endParaRPr lang="zh-CN" altLang="en-US" dirty="0"/>
          </a:p>
        </p:txBody>
      </p:sp>
      <p:sp>
        <p:nvSpPr>
          <p:cNvPr id="99330" name="TextBox 2"/>
          <p:cNvSpPr txBox="1"/>
          <p:nvPr/>
        </p:nvSpPr>
        <p:spPr>
          <a:xfrm>
            <a:off x="268288" y="1209675"/>
            <a:ext cx="8458200" cy="3449955"/>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en-US" sz="2800" b="1" dirty="0">
                <a:latin typeface="Times New Roman" panose="02020603050405020304" pitchFamily="18" charset="0"/>
                <a:ea typeface="宋体" panose="02010600030101010101" pitchFamily="2" charset="-122"/>
              </a:rPr>
              <a:t>org.aparche.hadoop.hbase.client.</a:t>
            </a:r>
            <a:r>
              <a:rPr lang="en-US" sz="2800" b="1" dirty="0">
                <a:latin typeface="Times New Roman" panose="02020603050405020304" pitchFamily="18" charset="0"/>
                <a:sym typeface="+mn-ea"/>
              </a:rPr>
              <a:t>ResultScanner</a:t>
            </a:r>
            <a:endParaRPr lang="en-US" sz="2800" b="1" dirty="0">
              <a:latin typeface="Times New Roman" panose="02020603050405020304" pitchFamily="18" charset="0"/>
              <a:ea typeface="宋体" panose="02010600030101010101" pitchFamily="2" charset="-122"/>
            </a:endParaRPr>
          </a:p>
          <a:p>
            <a:pPr marL="914400" lvl="1" indent="-457200" algn="just">
              <a:lnSpc>
                <a:spcPct val="130000"/>
              </a:lnSpc>
              <a:buFont typeface="Wingdings" panose="05000000000000000000" charset="0"/>
              <a:buChar char="Ø"/>
            </a:pPr>
            <a:r>
              <a:rPr lang="zh-CN" sz="2800" b="1" dirty="0">
                <a:latin typeface="Times New Roman" panose="02020603050405020304" pitchFamily="18" charset="0"/>
                <a:ea typeface="宋体" panose="02010600030101010101" pitchFamily="2" charset="-122"/>
              </a:rPr>
              <a:t>此接口是客户端</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获取值的接口，主要方法见教材</a:t>
            </a:r>
            <a:r>
              <a:rPr lang="en-US" altLang="zh-CN" sz="2800" b="1" dirty="0">
                <a:latin typeface="Times New Roman" panose="02020603050405020304" pitchFamily="18" charset="0"/>
                <a:ea typeface="宋体" panose="02010600030101010101" pitchFamily="2" charset="-122"/>
              </a:rPr>
              <a:t>P88</a:t>
            </a:r>
            <a:r>
              <a:rPr lang="zh-CN" altLang="en-US" sz="2800" b="1" dirty="0">
                <a:latin typeface="Times New Roman" panose="02020603050405020304" pitchFamily="18" charset="0"/>
                <a:ea typeface="宋体" panose="02010600030101010101" pitchFamily="2" charset="-122"/>
              </a:rPr>
              <a:t>表</a:t>
            </a:r>
            <a:r>
              <a:rPr lang="en-US" altLang="zh-CN" sz="2800" b="1" dirty="0">
                <a:latin typeface="Times New Roman" panose="02020603050405020304" pitchFamily="18" charset="0"/>
                <a:ea typeface="宋体" panose="02010600030101010101" pitchFamily="2" charset="-122"/>
              </a:rPr>
              <a:t>4-18</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1" indent="-457200" algn="just">
              <a:lnSpc>
                <a:spcPct val="130000"/>
              </a:lnSpc>
              <a:buFont typeface="Wingdings" panose="05000000000000000000" charset="0"/>
              <a:buChar char="l"/>
            </a:pPr>
            <a:r>
              <a:rPr lang="en-US" sz="2800" b="1" dirty="0">
                <a:latin typeface="Times New Roman" panose="02020603050405020304" pitchFamily="18" charset="0"/>
                <a:sym typeface="+mn-ea"/>
              </a:rPr>
              <a:t>org.aparche.hadoop.hbase.client.Scan</a:t>
            </a:r>
            <a:endParaRPr lang="en-US" sz="2800" b="1" dirty="0">
              <a:latin typeface="Times New Roman" panose="02020603050405020304" pitchFamily="18" charset="0"/>
              <a:ea typeface="宋体" panose="02010600030101010101" pitchFamily="2" charset="-122"/>
            </a:endParaRPr>
          </a:p>
          <a:p>
            <a:pPr lvl="2" indent="-457200" algn="just">
              <a:lnSpc>
                <a:spcPct val="130000"/>
              </a:lnSpc>
              <a:buFont typeface="Wingdings" panose="05000000000000000000" charset="0"/>
              <a:buChar char="Ø"/>
            </a:pPr>
            <a:r>
              <a:rPr lang="zh-CN" sz="2800" b="1" dirty="0">
                <a:latin typeface="Times New Roman" panose="02020603050405020304" pitchFamily="18" charset="0"/>
                <a:sym typeface="+mn-ea"/>
              </a:rPr>
              <a:t>此类用于</a:t>
            </a:r>
            <a:r>
              <a:rPr lang="zh-CN" altLang="en-US" sz="2800" b="1" dirty="0">
                <a:latin typeface="Times New Roman" panose="02020603050405020304" pitchFamily="18" charset="0"/>
                <a:sym typeface="+mn-ea"/>
              </a:rPr>
              <a:t>限定需要查找的数据，主要方法见教材</a:t>
            </a:r>
            <a:r>
              <a:rPr lang="en-US" altLang="zh-CN" sz="2800" b="1" dirty="0">
                <a:latin typeface="Times New Roman" panose="02020603050405020304" pitchFamily="18" charset="0"/>
                <a:sym typeface="+mn-ea"/>
              </a:rPr>
              <a:t>P88</a:t>
            </a:r>
            <a:r>
              <a:rPr lang="zh-CN" altLang="en-US" sz="2800" b="1" dirty="0">
                <a:latin typeface="Times New Roman" panose="02020603050405020304" pitchFamily="18" charset="0"/>
                <a:sym typeface="+mn-ea"/>
              </a:rPr>
              <a:t>表</a:t>
            </a:r>
            <a:r>
              <a:rPr lang="en-US" altLang="zh-CN" sz="2800" b="1" dirty="0">
                <a:latin typeface="Times New Roman" panose="02020603050405020304" pitchFamily="18" charset="0"/>
                <a:sym typeface="+mn-ea"/>
              </a:rPr>
              <a:t>4-19</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graphicFrame>
        <p:nvGraphicFramePr>
          <p:cNvPr id="3" name="表格 2"/>
          <p:cNvGraphicFramePr>
            <a:graphicFrameLocks noGrp="1"/>
          </p:cNvGraphicFramePr>
          <p:nvPr/>
        </p:nvGraphicFramePr>
        <p:xfrm>
          <a:off x="762000" y="4000500"/>
          <a:ext cx="7467600" cy="609600"/>
        </p:xfrm>
        <a:graphic>
          <a:graphicData uri="http://schemas.openxmlformats.org/drawingml/2006/table">
            <a:tbl>
              <a:tblPr/>
              <a:tblGrid>
                <a:gridCol w="2579688"/>
                <a:gridCol w="1804987"/>
                <a:gridCol w="1506538"/>
                <a:gridCol w="1576387"/>
              </a:tblGrid>
              <a:tr h="30480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name</a:t>
                      </a:r>
                      <a:endParaRPr kumimoji="0" lang="zh-CN"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score</a:t>
                      </a:r>
                      <a:endParaRPr kumimoji="0" lang="zh-CN"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0">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English</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Math</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Computer</a:t>
                      </a:r>
                      <a:endParaRPr kumimoji="0" lang="zh-CN"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0368" name="矩形 6"/>
          <p:cNvSpPr/>
          <p:nvPr/>
        </p:nvSpPr>
        <p:spPr>
          <a:xfrm>
            <a:off x="2603500" y="3573463"/>
            <a:ext cx="3937000" cy="460375"/>
          </a:xfrm>
          <a:prstGeom prst="rect">
            <a:avLst/>
          </a:prstGeom>
          <a:noFill/>
          <a:ln w="9525">
            <a:noFill/>
          </a:ln>
        </p:spPr>
        <p:txBody>
          <a:bodyPr wrap="none" anchor="t" anchorCtr="0">
            <a:spAutoFit/>
          </a:bodyPr>
          <a:p>
            <a:pPr algn="ctr"/>
            <a:r>
              <a:rPr lang="zh-CN" altLang="zh-CN" sz="2400" b="1" dirty="0">
                <a:latin typeface="Arial" panose="020B0604020202020204" pitchFamily="34" charset="0"/>
                <a:ea typeface="宋体" panose="02010600030101010101" pitchFamily="2" charset="-122"/>
              </a:rPr>
              <a:t>表</a:t>
            </a:r>
            <a:r>
              <a:rPr lang="en-US" altLang="zh-CN" sz="2400" b="1" dirty="0">
                <a:latin typeface="Arial" panose="020B0604020202020204" pitchFamily="34" charset="0"/>
                <a:ea typeface="宋体" panose="02010600030101010101" pitchFamily="2" charset="-122"/>
              </a:rPr>
              <a:t>4-18 </a:t>
            </a:r>
            <a:r>
              <a:rPr lang="zh-CN" altLang="zh-CN" sz="2400" b="1" dirty="0">
                <a:latin typeface="Arial" panose="020B0604020202020204" pitchFamily="34" charset="0"/>
                <a:ea typeface="宋体" panose="02010600030101010101" pitchFamily="2" charset="-122"/>
              </a:rPr>
              <a:t>学生信息表的表结构</a:t>
            </a:r>
            <a:endParaRPr lang="zh-CN" altLang="en-US" sz="2400" b="1" dirty="0">
              <a:latin typeface="Arial" panose="020B0604020202020204" pitchFamily="34" charset="0"/>
              <a:ea typeface="宋体" panose="02010600030101010101" pitchFamily="2" charset="-122"/>
            </a:endParaRPr>
          </a:p>
        </p:txBody>
      </p:sp>
      <p:sp>
        <p:nvSpPr>
          <p:cNvPr id="76817" name="Rectangle 4"/>
          <p:cNvSpPr/>
          <p:nvPr/>
        </p:nvSpPr>
        <p:spPr>
          <a:xfrm>
            <a:off x="196850" y="1067277"/>
            <a:ext cx="8702675" cy="2483485"/>
          </a:xfrm>
          <a:prstGeom prst="rect">
            <a:avLst/>
          </a:prstGeom>
          <a:noFill/>
          <a:ln w="9525">
            <a:noFill/>
          </a:ln>
        </p:spPr>
        <p:txBody>
          <a:bodyPr wrap="square" anchor="ctr">
            <a:spAutoFit/>
          </a:bodyPr>
          <a:p>
            <a:pPr marL="457200" indent="-457200" algn="just" eaLnBrk="0" fontAlgn="base" hangingPunct="0">
              <a:lnSpc>
                <a:spcPct val="110000"/>
              </a:lnSpc>
              <a:buFont typeface="Wingdings" panose="05000000000000000000" charset="0"/>
              <a:buChar char="l"/>
            </a:pPr>
            <a:r>
              <a:rPr lang="zh-CN" altLang="en-US" sz="2800" b="1" strike="noStrike" noProof="1" dirty="0">
                <a:solidFill>
                  <a:srgbClr val="FF0000"/>
                </a:solidFill>
                <a:latin typeface="微软雅黑" panose="020B0503020204020204" charset="-122"/>
                <a:ea typeface="微软雅黑" panose="020B0503020204020204" charset="-122"/>
                <a:cs typeface="+mn-cs"/>
              </a:rPr>
              <a:t>任务要求：创建表、插入数据、浏览数据</a:t>
            </a:r>
            <a:endParaRPr lang="en-US" altLang="zh-CN" sz="2800" b="1" strike="noStrike" noProof="1" dirty="0">
              <a:solidFill>
                <a:srgbClr val="FF0000"/>
              </a:solidFill>
              <a:latin typeface="微软雅黑" panose="020B0503020204020204" charset="-122"/>
              <a:ea typeface="微软雅黑" panose="020B0503020204020204" charset="-122"/>
            </a:endParaRPr>
          </a:p>
          <a:p>
            <a:pPr indent="609600" algn="just" eaLnBrk="0" fontAlgn="base" hangingPunct="0">
              <a:lnSpc>
                <a:spcPct val="130000"/>
              </a:lnSpc>
            </a:pPr>
            <a:r>
              <a:rPr lang="zh-CN" altLang="en-US" sz="2400" b="1" strike="noStrike" noProof="1" dirty="0">
                <a:latin typeface="Times New Roman" panose="02020603050405020304" pitchFamily="18" charset="0"/>
                <a:ea typeface="宋体" panose="02010600030101010101" pitchFamily="2" charset="-122"/>
                <a:cs typeface="+mn-cs"/>
              </a:rPr>
              <a:t>创建一个学生信息表，用来存储学生的姓名（姓名作为行键，并且假设姓名不会重复）以及考试成绩，其中，考试成绩是一个列族，分别存储了各个科目的考试成绩。逻辑视图如表</a:t>
            </a:r>
            <a:r>
              <a:rPr lang="en-US" altLang="zh-CN" sz="2400" b="1" strike="noStrike" noProof="1" dirty="0">
                <a:latin typeface="Times New Roman" panose="02020603050405020304" pitchFamily="18" charset="0"/>
                <a:ea typeface="宋体" panose="02010600030101010101" pitchFamily="2" charset="-122"/>
                <a:cs typeface="+mn-cs"/>
              </a:rPr>
              <a:t>4-18</a:t>
            </a:r>
            <a:r>
              <a:rPr lang="zh-CN" altLang="en-US" sz="2400" b="1" strike="noStrike" noProof="1" dirty="0">
                <a:latin typeface="Times New Roman" panose="02020603050405020304" pitchFamily="18" charset="0"/>
                <a:ea typeface="宋体" panose="02010600030101010101" pitchFamily="2" charset="-122"/>
                <a:cs typeface="+mn-cs"/>
              </a:rPr>
              <a:t>所示。</a:t>
            </a:r>
            <a:endParaRPr lang="zh-CN" altLang="en-US" sz="2400" b="1" strike="noStrike" noProof="1" dirty="0">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762000" y="5253038"/>
          <a:ext cx="7508875" cy="1231900"/>
        </p:xfrm>
        <a:graphic>
          <a:graphicData uri="http://schemas.openxmlformats.org/drawingml/2006/table">
            <a:tbl>
              <a:tblPr/>
              <a:tblGrid>
                <a:gridCol w="1965960"/>
                <a:gridCol w="1964055"/>
                <a:gridCol w="1807210"/>
                <a:gridCol w="1771015"/>
              </a:tblGrid>
              <a:tr h="307975">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name</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score</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307975">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English</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Math</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Computer</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zhangsan</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69</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86</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77</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lisi</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55</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100</a:t>
                      </a:r>
                      <a:endParaRPr kumimoji="0" lang="zh-CN" altLang="zh-CN" sz="2000" b="0" i="0" u="none" strike="noStrike" cap="none" normalizeH="0" baseline="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88</a:t>
                      </a:r>
                      <a:endParaRPr kumimoji="0" lang="zh-CN"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0394" name="矩形 5"/>
          <p:cNvSpPr/>
          <p:nvPr/>
        </p:nvSpPr>
        <p:spPr>
          <a:xfrm>
            <a:off x="2833688" y="4746625"/>
            <a:ext cx="3325812" cy="460375"/>
          </a:xfrm>
          <a:prstGeom prst="rect">
            <a:avLst/>
          </a:prstGeom>
          <a:noFill/>
          <a:ln w="9525">
            <a:noFill/>
          </a:ln>
        </p:spPr>
        <p:txBody>
          <a:bodyPr wrap="none" anchor="t" anchorCtr="0">
            <a:spAutoFit/>
          </a:bodyPr>
          <a:p>
            <a:pPr algn="ctr"/>
            <a:r>
              <a:rPr lang="zh-CN" altLang="zh-CN" sz="2400" b="1" dirty="0">
                <a:latin typeface="Arial" panose="020B0604020202020204" pitchFamily="34" charset="0"/>
                <a:ea typeface="宋体" panose="02010600030101010101" pitchFamily="2" charset="-122"/>
              </a:rPr>
              <a:t>表</a:t>
            </a:r>
            <a:r>
              <a:rPr lang="en-US" altLang="zh-CN" sz="2400" b="1" dirty="0">
                <a:latin typeface="Arial" panose="020B0604020202020204" pitchFamily="34" charset="0"/>
                <a:ea typeface="宋体" panose="02010600030101010101" pitchFamily="2" charset="-122"/>
              </a:rPr>
              <a:t>4-19 </a:t>
            </a:r>
            <a:r>
              <a:rPr lang="zh-CN" altLang="zh-CN" sz="2400" b="1" dirty="0">
                <a:latin typeface="Arial" panose="020B0604020202020204" pitchFamily="34" charset="0"/>
                <a:ea typeface="宋体" panose="02010600030101010101" pitchFamily="2" charset="-122"/>
              </a:rPr>
              <a:t>需要添加的数据</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101378" name="矩形 2"/>
          <p:cNvSpPr/>
          <p:nvPr/>
        </p:nvSpPr>
        <p:spPr>
          <a:xfrm>
            <a:off x="366713" y="1214438"/>
            <a:ext cx="8437562" cy="5262562"/>
          </a:xfrm>
          <a:prstGeom prst="rect">
            <a:avLst/>
          </a:prstGeom>
          <a:noFill/>
          <a:ln w="9525">
            <a:noFill/>
          </a:ln>
        </p:spPr>
        <p:txBody>
          <a:bodyPr wrap="square" anchor="t" anchorCtr="0">
            <a:spAutoFit/>
          </a:bodyPr>
          <a:p>
            <a:r>
              <a:rPr lang="en-US" altLang="zh-CN" sz="1400" b="1" dirty="0">
                <a:latin typeface="Arial" panose="020B0604020202020204" pitchFamily="34" charset="0"/>
                <a:ea typeface="宋体" panose="02010600030101010101" pitchFamily="2" charset="-122"/>
              </a:rPr>
              <a:t>import org.apache.hadoop.conf.Configuration;</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import org.apache.hadoop.hbase.*;</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import org.apache.hadoop.hbase.client.*;</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import org.apache.hadoop.hbase.util.Bytes;</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import java.io.IOException;</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public class Chapter4{</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public static Configuration </a:t>
            </a:r>
            <a:r>
              <a:rPr lang="en-US" altLang="zh-CN" sz="1400" b="1" i="1" dirty="0">
                <a:latin typeface="Arial" panose="020B0604020202020204" pitchFamily="34" charset="0"/>
                <a:ea typeface="宋体" panose="02010600030101010101" pitchFamily="2" charset="-122"/>
              </a:rPr>
              <a:t>configuration</a:t>
            </a:r>
            <a:r>
              <a:rPr lang="en-US" altLang="zh-CN" sz="1400" b="1" dirty="0">
                <a:latin typeface="Arial" panose="020B0604020202020204" pitchFamily="34" charset="0"/>
                <a:ea typeface="宋体" panose="02010600030101010101" pitchFamily="2" charset="-122"/>
              </a:rPr>
              <a:t>;</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public static Connection </a:t>
            </a:r>
            <a:r>
              <a:rPr lang="en-US" altLang="zh-CN" sz="1400" b="1" i="1" dirty="0">
                <a:latin typeface="Arial" panose="020B0604020202020204" pitchFamily="34" charset="0"/>
                <a:ea typeface="宋体" panose="02010600030101010101" pitchFamily="2" charset="-122"/>
              </a:rPr>
              <a:t>connection</a:t>
            </a:r>
            <a:r>
              <a:rPr lang="en-US" altLang="zh-CN" sz="1400" b="1" dirty="0">
                <a:latin typeface="Arial" panose="020B0604020202020204" pitchFamily="34" charset="0"/>
                <a:ea typeface="宋体" panose="02010600030101010101" pitchFamily="2" charset="-122"/>
              </a:rPr>
              <a:t>;</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public static Admin </a:t>
            </a:r>
            <a:r>
              <a:rPr lang="en-US" altLang="zh-CN" sz="1400" b="1" i="1" dirty="0">
                <a:latin typeface="Arial" panose="020B0604020202020204" pitchFamily="34" charset="0"/>
                <a:ea typeface="宋体" panose="02010600030101010101" pitchFamily="2" charset="-122"/>
              </a:rPr>
              <a:t>admin</a:t>
            </a:r>
            <a:r>
              <a:rPr lang="en-US" altLang="zh-CN" sz="1400" b="1" dirty="0">
                <a:latin typeface="Arial" panose="020B0604020202020204" pitchFamily="34" charset="0"/>
                <a:ea typeface="宋体" panose="02010600030101010101" pitchFamily="2" charset="-122"/>
              </a:rPr>
              <a:t>;</a:t>
            </a:r>
            <a:br>
              <a:rPr lang="en-US" altLang="zh-CN" sz="1400" b="1" dirty="0">
                <a:latin typeface="Arial" panose="020B0604020202020204" pitchFamily="34" charset="0"/>
                <a:ea typeface="宋体" panose="02010600030101010101" pitchFamily="2" charset="-122"/>
              </a:rPr>
            </a:b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public static void main(String[] args)throws IOException{</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createTable(“student”,new String[]{“score”});</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a:t>
            </a:r>
            <a:r>
              <a:rPr lang="en-US" altLang="zh-CN" sz="1400" b="1" i="1" dirty="0">
                <a:latin typeface="Arial" panose="020B0604020202020204" pitchFamily="34" charset="0"/>
                <a:ea typeface="宋体" panose="02010600030101010101" pitchFamily="2" charset="-122"/>
              </a:rPr>
              <a:t>insertData</a:t>
            </a:r>
            <a:r>
              <a:rPr lang="en-US" altLang="zh-CN" sz="1400" b="1" dirty="0">
                <a:latin typeface="Arial" panose="020B0604020202020204" pitchFamily="34" charset="0"/>
                <a:ea typeface="宋体" panose="02010600030101010101" pitchFamily="2" charset="-122"/>
              </a:rPr>
              <a:t>(“student”,“zhangsan”,“score”,“English”,“69”);</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a:t>
            </a:r>
            <a:r>
              <a:rPr lang="en-US" altLang="zh-CN" sz="1400" b="1" i="1" dirty="0">
                <a:latin typeface="Arial" panose="020B0604020202020204" pitchFamily="34" charset="0"/>
                <a:ea typeface="宋体" panose="02010600030101010101" pitchFamily="2" charset="-122"/>
              </a:rPr>
              <a:t>insertData</a:t>
            </a:r>
            <a:r>
              <a:rPr lang="en-US" altLang="zh-CN" sz="1400" b="1" dirty="0">
                <a:latin typeface="Arial" panose="020B0604020202020204" pitchFamily="34" charset="0"/>
                <a:ea typeface="宋体" panose="02010600030101010101" pitchFamily="2" charset="-122"/>
              </a:rPr>
              <a:t>(“student”,“zhangsan”,“score”,“Math”,“86”);</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a:t>
            </a:r>
            <a:r>
              <a:rPr lang="en-US" altLang="zh-CN" sz="1400" b="1" i="1" dirty="0">
                <a:latin typeface="Arial" panose="020B0604020202020204" pitchFamily="34" charset="0"/>
                <a:ea typeface="宋体" panose="02010600030101010101" pitchFamily="2" charset="-122"/>
              </a:rPr>
              <a:t>insertData</a:t>
            </a:r>
            <a:r>
              <a:rPr lang="en-US" altLang="zh-CN" sz="1400" b="1" dirty="0">
                <a:latin typeface="Arial" panose="020B0604020202020204" pitchFamily="34" charset="0"/>
                <a:ea typeface="宋体" panose="02010600030101010101" pitchFamily="2" charset="-122"/>
              </a:rPr>
              <a:t>(“student”,“zhangsan”,“score”,“Computer”,“77”);</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a:t>
            </a:r>
            <a:r>
              <a:rPr lang="en-US" altLang="zh-CN" sz="1400" b="1" i="1" dirty="0">
                <a:latin typeface="Arial" panose="020B0604020202020204" pitchFamily="34" charset="0"/>
                <a:ea typeface="宋体" panose="02010600030101010101" pitchFamily="2" charset="-122"/>
              </a:rPr>
              <a:t>getData</a:t>
            </a:r>
            <a:r>
              <a:rPr lang="en-US" altLang="zh-CN" sz="1400" b="1" dirty="0">
                <a:latin typeface="Arial" panose="020B0604020202020204" pitchFamily="34" charset="0"/>
                <a:ea typeface="宋体" panose="02010600030101010101" pitchFamily="2" charset="-122"/>
              </a:rPr>
              <a:t>(“student”, “zhangsan”, “score”, “English”);</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    }</a:t>
            </a:r>
            <a:endParaRPr lang="en-US" altLang="zh-CN" sz="1400" b="1" dirty="0">
              <a:latin typeface="Arial" panose="020B0604020202020204" pitchFamily="34" charset="0"/>
              <a:ea typeface="宋体" panose="02010600030101010101" pitchFamily="2" charset="-122"/>
            </a:endParaRPr>
          </a:p>
          <a:p>
            <a:r>
              <a:rPr lang="en-US" altLang="zh-CN" sz="1400" b="1" dirty="0">
                <a:latin typeface="Arial" panose="020B0604020202020204" pitchFamily="34" charset="0"/>
                <a:ea typeface="宋体" panose="02010600030101010101" pitchFamily="2" charset="-122"/>
              </a:rPr>
              <a:t>……</a:t>
            </a:r>
            <a:endParaRPr lang="en-US" altLang="zh-CN" sz="1400" b="1" dirty="0">
              <a:latin typeface="Arial" panose="020B0604020202020204" pitchFamily="34" charset="0"/>
              <a:ea typeface="宋体" panose="02010600030101010101" pitchFamily="2" charset="-122"/>
            </a:endParaRPr>
          </a:p>
          <a:p>
            <a:r>
              <a:rPr lang="en-US" altLang="zh-CN" sz="1400" b="1" dirty="0">
                <a:latin typeface="Arial" panose="020B0604020202020204" pitchFamily="34" charset="0"/>
                <a:ea typeface="宋体" panose="02010600030101010101" pitchFamily="2" charset="-122"/>
              </a:rPr>
              <a:t>public static void init(){……}//</a:t>
            </a:r>
            <a:r>
              <a:rPr lang="zh-CN" altLang="en-US" sz="1400" b="1" dirty="0">
                <a:latin typeface="Arial" panose="020B0604020202020204" pitchFamily="34" charset="0"/>
                <a:ea typeface="宋体" panose="02010600030101010101" pitchFamily="2" charset="-122"/>
              </a:rPr>
              <a:t>建立连接</a:t>
            </a:r>
            <a:endParaRPr lang="en-US" altLang="zh-CN" sz="1400" b="1" dirty="0">
              <a:latin typeface="Arial" panose="020B0604020202020204" pitchFamily="34" charset="0"/>
              <a:ea typeface="宋体" panose="02010600030101010101" pitchFamily="2" charset="-122"/>
            </a:endParaRPr>
          </a:p>
          <a:p>
            <a:r>
              <a:rPr lang="en-US" altLang="zh-CN" sz="1400" b="1" dirty="0">
                <a:latin typeface="Arial" panose="020B0604020202020204" pitchFamily="34" charset="0"/>
                <a:ea typeface="宋体" panose="02010600030101010101" pitchFamily="2" charset="-122"/>
              </a:rPr>
              <a:t>public static void close(){……}//</a:t>
            </a:r>
            <a:r>
              <a:rPr lang="zh-CN" altLang="en-US" sz="1400" b="1" dirty="0">
                <a:latin typeface="Arial" panose="020B0604020202020204" pitchFamily="34" charset="0"/>
                <a:ea typeface="宋体" panose="02010600030101010101" pitchFamily="2" charset="-122"/>
              </a:rPr>
              <a:t>关闭连接</a:t>
            </a:r>
            <a:endParaRPr lang="en-US" altLang="zh-CN" sz="1400" b="1" dirty="0">
              <a:latin typeface="Arial" panose="020B0604020202020204" pitchFamily="34" charset="0"/>
              <a:ea typeface="宋体" panose="02010600030101010101" pitchFamily="2" charset="-122"/>
            </a:endParaRPr>
          </a:p>
          <a:p>
            <a:r>
              <a:rPr lang="en-US" altLang="zh-CN" sz="1400" b="1" dirty="0">
                <a:latin typeface="Arial" panose="020B0604020202020204" pitchFamily="34" charset="0"/>
                <a:ea typeface="宋体" panose="02010600030101010101" pitchFamily="2" charset="-122"/>
              </a:rPr>
              <a:t>public static void createTable(){……}//</a:t>
            </a:r>
            <a:r>
              <a:rPr lang="zh-CN" altLang="en-US" sz="1400" b="1" dirty="0">
                <a:latin typeface="Arial" panose="020B0604020202020204" pitchFamily="34" charset="0"/>
                <a:ea typeface="宋体" panose="02010600030101010101" pitchFamily="2" charset="-122"/>
              </a:rPr>
              <a:t>创建表</a:t>
            </a:r>
            <a:endParaRPr lang="en-US" altLang="zh-CN" sz="1400" b="1" dirty="0">
              <a:latin typeface="Arial" panose="020B0604020202020204" pitchFamily="34" charset="0"/>
              <a:ea typeface="宋体" panose="02010600030101010101" pitchFamily="2" charset="-122"/>
            </a:endParaRPr>
          </a:p>
          <a:p>
            <a:r>
              <a:rPr lang="en-US" altLang="zh-CN" sz="1400" b="1" dirty="0">
                <a:latin typeface="Arial" panose="020B0604020202020204" pitchFamily="34" charset="0"/>
                <a:ea typeface="宋体" panose="02010600030101010101" pitchFamily="2" charset="-122"/>
              </a:rPr>
              <a:t>public static void insertData() {……}//</a:t>
            </a:r>
            <a:r>
              <a:rPr lang="zh-CN" altLang="en-US" sz="1400" b="1" dirty="0">
                <a:latin typeface="Arial" panose="020B0604020202020204" pitchFamily="34" charset="0"/>
                <a:ea typeface="宋体" panose="02010600030101010101" pitchFamily="2" charset="-122"/>
              </a:rPr>
              <a:t>插入数据</a:t>
            </a:r>
            <a:endParaRPr lang="en-US" altLang="zh-CN" sz="1400" b="1" dirty="0">
              <a:latin typeface="Arial" panose="020B0604020202020204" pitchFamily="34" charset="0"/>
              <a:ea typeface="宋体" panose="02010600030101010101" pitchFamily="2" charset="-122"/>
            </a:endParaRPr>
          </a:p>
          <a:p>
            <a:r>
              <a:rPr lang="en-US" altLang="zh-CN" sz="1400" b="1" dirty="0">
                <a:latin typeface="Arial" panose="020B0604020202020204" pitchFamily="34" charset="0"/>
                <a:ea typeface="宋体" panose="02010600030101010101" pitchFamily="2" charset="-122"/>
              </a:rPr>
              <a:t>public static void getData{……}//</a:t>
            </a:r>
            <a:r>
              <a:rPr lang="zh-CN" altLang="en-US" sz="1400" b="1" dirty="0">
                <a:latin typeface="Arial" panose="020B0604020202020204" pitchFamily="34" charset="0"/>
                <a:ea typeface="宋体" panose="02010600030101010101" pitchFamily="2" charset="-122"/>
              </a:rPr>
              <a:t>浏览数据</a:t>
            </a:r>
            <a:endParaRPr lang="en-US" altLang="zh-CN" sz="1400" b="1" dirty="0">
              <a:latin typeface="Arial" panose="020B0604020202020204" pitchFamily="34" charset="0"/>
              <a:ea typeface="宋体" panose="02010600030101010101" pitchFamily="2" charset="-122"/>
            </a:endParaRPr>
          </a:p>
          <a:p>
            <a:r>
              <a:rPr lang="en-US" altLang="zh-CN" sz="1400" b="1" dirty="0">
                <a:latin typeface="Arial" panose="020B0604020202020204" pitchFamily="34" charset="0"/>
                <a:ea typeface="宋体" panose="02010600030101010101" pitchFamily="2" charset="-122"/>
              </a:rPr>
              <a:t>}</a:t>
            </a:r>
            <a:endParaRPr lang="zh-CN" altLang="en-US" sz="1400" b="1" dirty="0">
              <a:latin typeface="Arial" panose="020B0604020202020204" pitchFamily="34"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102402" name="Rectangle 1"/>
          <p:cNvSpPr/>
          <p:nvPr/>
        </p:nvSpPr>
        <p:spPr>
          <a:xfrm>
            <a:off x="304800" y="1156653"/>
            <a:ext cx="8428038" cy="521970"/>
          </a:xfrm>
          <a:prstGeom prst="rect">
            <a:avLst/>
          </a:prstGeom>
          <a:noFill/>
          <a:ln w="9525">
            <a:noFill/>
          </a:ln>
        </p:spPr>
        <p:txBody>
          <a:bodyPr wrap="square" anchor="ctr" anchorCtr="0">
            <a:spAutoFit/>
          </a:bodyPr>
          <a:p>
            <a:pPr marL="457200" indent="-457200" algn="just" eaLnBrk="0" hangingPunct="0">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建立连接，关闭连接</a:t>
            </a:r>
            <a:endParaRPr lang="zh-CN" altLang="en-US" sz="2800" b="1" dirty="0">
              <a:solidFill>
                <a:srgbClr val="FF0000"/>
              </a:solidFill>
              <a:latin typeface="微软雅黑" panose="020B0503020204020204" charset="-122"/>
              <a:ea typeface="微软雅黑" panose="020B0503020204020204" charset="-122"/>
            </a:endParaRPr>
          </a:p>
        </p:txBody>
      </p:sp>
      <p:sp>
        <p:nvSpPr>
          <p:cNvPr id="102403" name="矩形 3"/>
          <p:cNvSpPr/>
          <p:nvPr/>
        </p:nvSpPr>
        <p:spPr>
          <a:xfrm>
            <a:off x="838200" y="1676400"/>
            <a:ext cx="7543800" cy="3230563"/>
          </a:xfrm>
          <a:prstGeom prst="rect">
            <a:avLst/>
          </a:prstGeom>
          <a:noFill/>
          <a:ln w="9525">
            <a:noFill/>
          </a:ln>
        </p:spPr>
        <p:txBody>
          <a:bodyPr anchor="t" anchorCtr="0">
            <a:spAutoFit/>
          </a:bodyPr>
          <a:p>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建立连接</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public static void init(){</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configuration  = HBaseConfiguration.create();</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configuration.set("hbase.rootdir","hdfs://localhost:9000/hbase");</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try{</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connection = ConnectionFactory.createConnection(configuration);</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admin = connection.getAdmin();</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}catch (IOException e){</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e.printStackTrace();</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02404" name="矩形 5"/>
          <p:cNvSpPr/>
          <p:nvPr/>
        </p:nvSpPr>
        <p:spPr>
          <a:xfrm>
            <a:off x="4191000" y="4495800"/>
            <a:ext cx="1671638" cy="369888"/>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hbase-site.xml</a:t>
            </a:r>
            <a:endParaRPr lang="zh-CN" altLang="en-US" dirty="0">
              <a:latin typeface="Arial" panose="020B0604020202020204" pitchFamily="34" charset="0"/>
              <a:ea typeface="宋体" panose="02010600030101010101" pitchFamily="2" charset="-122"/>
            </a:endParaRPr>
          </a:p>
        </p:txBody>
      </p:sp>
      <p:sp>
        <p:nvSpPr>
          <p:cNvPr id="102405" name="Rectangle 2"/>
          <p:cNvSpPr/>
          <p:nvPr/>
        </p:nvSpPr>
        <p:spPr>
          <a:xfrm>
            <a:off x="3581400" y="4829175"/>
            <a:ext cx="5410200" cy="1724025"/>
          </a:xfrm>
          <a:prstGeom prst="rect">
            <a:avLst/>
          </a:prstGeom>
          <a:solidFill>
            <a:srgbClr val="F7F7F7"/>
          </a:solidFill>
          <a:ln w="9525">
            <a:noFill/>
          </a:ln>
        </p:spPr>
        <p:txBody>
          <a:bodyPr lIns="0" tIns="0" rIns="0" bIns="0" anchor="ctr" anchorCtr="0">
            <a:spAutoFit/>
          </a:bodyPr>
          <a:p>
            <a:pPr eaLnBrk="0" hangingPunct="0"/>
            <a:r>
              <a:rPr lang="zh-CN" altLang="zh-CN" sz="1600" dirty="0">
                <a:solidFill>
                  <a:srgbClr val="4D4D4C"/>
                </a:solidFill>
                <a:latin typeface="Arial Unicode MS" panose="020B0604020202020204" charset="-122"/>
                <a:ea typeface="宋体" panose="02010600030101010101" pitchFamily="2" charset="-122"/>
              </a:rPr>
              <a:t>&lt;configuration&gt;</a:t>
            </a:r>
            <a:br>
              <a:rPr lang="zh-CN" altLang="zh-CN" sz="1600" dirty="0">
                <a:solidFill>
                  <a:srgbClr val="4D4D4C"/>
                </a:solidFill>
                <a:latin typeface="Arial Unicode MS" panose="020B0604020202020204" charset="-122"/>
                <a:ea typeface="宋体" panose="02010600030101010101" pitchFamily="2" charset="-122"/>
              </a:rPr>
            </a:br>
            <a:r>
              <a:rPr lang="zh-CN" altLang="zh-CN" sz="1600" dirty="0">
                <a:solidFill>
                  <a:srgbClr val="4D4D4C"/>
                </a:solidFill>
                <a:latin typeface="Arial Unicode MS" panose="020B0604020202020204" charset="-122"/>
                <a:ea typeface="宋体" panose="02010600030101010101" pitchFamily="2" charset="-122"/>
              </a:rPr>
              <a:t>&lt;property&gt;</a:t>
            </a:r>
            <a:br>
              <a:rPr lang="zh-CN" altLang="zh-CN" sz="1600" dirty="0">
                <a:solidFill>
                  <a:srgbClr val="4D4D4C"/>
                </a:solidFill>
                <a:latin typeface="Arial Unicode MS" panose="020B0604020202020204" charset="-122"/>
                <a:ea typeface="宋体" panose="02010600030101010101" pitchFamily="2" charset="-122"/>
              </a:rPr>
            </a:br>
            <a:r>
              <a:rPr lang="zh-CN" altLang="zh-CN" sz="1600" dirty="0">
                <a:solidFill>
                  <a:srgbClr val="4D4D4C"/>
                </a:solidFill>
                <a:latin typeface="Arial Unicode MS" panose="020B0604020202020204" charset="-122"/>
                <a:ea typeface="宋体" panose="02010600030101010101" pitchFamily="2" charset="-122"/>
              </a:rPr>
              <a:t>&lt;name&gt;hbase.rootdir&lt;/name&gt;</a:t>
            </a:r>
            <a:br>
              <a:rPr lang="zh-CN" altLang="zh-CN" sz="1600" dirty="0">
                <a:solidFill>
                  <a:srgbClr val="4D4D4C"/>
                </a:solidFill>
                <a:latin typeface="Arial Unicode MS" panose="020B0604020202020204" charset="-122"/>
                <a:ea typeface="宋体" panose="02010600030101010101" pitchFamily="2" charset="-122"/>
              </a:rPr>
            </a:br>
            <a:r>
              <a:rPr lang="zh-CN" altLang="zh-CN" sz="1600" dirty="0">
                <a:solidFill>
                  <a:srgbClr val="4D4D4C"/>
                </a:solidFill>
                <a:latin typeface="Arial Unicode MS" panose="020B0604020202020204" charset="-122"/>
                <a:ea typeface="宋体" panose="02010600030101010101" pitchFamily="2" charset="-122"/>
              </a:rPr>
              <a:t>&lt;value&gt;hdfs://localhost:9000/hbase&lt;/value&gt;</a:t>
            </a:r>
            <a:br>
              <a:rPr lang="zh-CN" altLang="zh-CN" sz="1600" dirty="0">
                <a:solidFill>
                  <a:srgbClr val="4D4D4C"/>
                </a:solidFill>
                <a:latin typeface="Arial Unicode MS" panose="020B0604020202020204" charset="-122"/>
                <a:ea typeface="宋体" panose="02010600030101010101" pitchFamily="2" charset="-122"/>
              </a:rPr>
            </a:br>
            <a:r>
              <a:rPr lang="zh-CN" altLang="zh-CN" sz="1600" dirty="0">
                <a:solidFill>
                  <a:srgbClr val="4D4D4C"/>
                </a:solidFill>
                <a:latin typeface="Arial Unicode MS" panose="020B0604020202020204" charset="-122"/>
                <a:ea typeface="宋体" panose="02010600030101010101" pitchFamily="2" charset="-122"/>
              </a:rPr>
              <a:t>&lt;/property&gt; </a:t>
            </a:r>
            <a:endParaRPr lang="en-US" altLang="zh-CN" sz="1600" dirty="0">
              <a:solidFill>
                <a:srgbClr val="4D4D4C"/>
              </a:solidFill>
              <a:latin typeface="Arial Unicode MS" panose="020B0604020202020204" charset="-122"/>
              <a:ea typeface="宋体" panose="02010600030101010101" pitchFamily="2" charset="-122"/>
            </a:endParaRPr>
          </a:p>
          <a:p>
            <a:pPr eaLnBrk="0" hangingPunct="0"/>
            <a:r>
              <a:rPr lang="en-US" altLang="zh-CN" sz="1600" dirty="0">
                <a:solidFill>
                  <a:srgbClr val="4D4D4C"/>
                </a:solidFill>
                <a:latin typeface="Arial Unicode MS" panose="020B0604020202020204" charset="-122"/>
                <a:ea typeface="宋体" panose="02010600030101010101" pitchFamily="2" charset="-122"/>
              </a:rPr>
              <a:t>&lt;/configuration&gt;</a:t>
            </a:r>
            <a:br>
              <a:rPr lang="en-US" altLang="zh-CN" sz="1600" dirty="0">
                <a:latin typeface="Arial" panose="020B0604020202020204" pitchFamily="34" charset="0"/>
                <a:ea typeface="宋体" panose="02010600030101010101" pitchFamily="2" charset="-122"/>
              </a:rPr>
            </a:br>
            <a:endParaRPr lang="zh-CN" altLang="zh-CN" sz="1600" dirty="0">
              <a:latin typeface="Arial" panose="020B0604020202020204" pitchFamily="34" charset="0"/>
              <a:ea typeface="宋体" panose="02010600030101010101" pitchFamily="2" charset="-122"/>
            </a:endParaRPr>
          </a:p>
        </p:txBody>
      </p:sp>
      <p:sp>
        <p:nvSpPr>
          <p:cNvPr id="102406" name="TextBox 9"/>
          <p:cNvSpPr txBox="1"/>
          <p:nvPr/>
        </p:nvSpPr>
        <p:spPr>
          <a:xfrm>
            <a:off x="3505200" y="4495800"/>
            <a:ext cx="877888" cy="369888"/>
          </a:xfrm>
          <a:prstGeom prst="rect">
            <a:avLst/>
          </a:prstGeom>
          <a:noFill/>
          <a:ln w="9525">
            <a:noFill/>
          </a:ln>
        </p:spPr>
        <p:txBody>
          <a:bodyPr wrap="none" anchor="t" anchorCtr="0">
            <a:spAutoFit/>
          </a:bodyPr>
          <a:p>
            <a:r>
              <a:rPr lang="zh-CN" altLang="en-US" dirty="0">
                <a:latin typeface="Arial" panose="020B0604020202020204" pitchFamily="34" charset="0"/>
                <a:ea typeface="宋体" panose="02010600030101010101" pitchFamily="2" charset="-122"/>
              </a:rPr>
              <a:t>备注：</a:t>
            </a:r>
            <a:endParaRPr lang="zh-CN" altLang="en-US" dirty="0">
              <a:latin typeface="Arial" panose="020B0604020202020204" pitchFamily="34" charset="0"/>
              <a:ea typeface="宋体" panose="02010600030101010101" pitchFamily="2" charset="-122"/>
            </a:endParaRPr>
          </a:p>
        </p:txBody>
      </p:sp>
      <p:sp>
        <p:nvSpPr>
          <p:cNvPr id="102407" name="矩形 10"/>
          <p:cNvSpPr/>
          <p:nvPr/>
        </p:nvSpPr>
        <p:spPr>
          <a:xfrm>
            <a:off x="5791200" y="6248400"/>
            <a:ext cx="3098800" cy="307975"/>
          </a:xfrm>
          <a:prstGeom prst="rect">
            <a:avLst/>
          </a:prstGeom>
          <a:noFill/>
          <a:ln w="9525">
            <a:noFill/>
          </a:ln>
        </p:spPr>
        <p:txBody>
          <a:bodyPr wrap="none" anchor="t" anchorCtr="0">
            <a:spAutoFit/>
          </a:bodyPr>
          <a:p>
            <a:r>
              <a:rPr lang="zh-CN" altLang="en-US" sz="1400" dirty="0">
                <a:latin typeface="Arial" panose="020B0604020202020204" pitchFamily="34" charset="0"/>
                <a:ea typeface="宋体" panose="02010600030101010101" pitchFamily="2" charset="-122"/>
              </a:rPr>
              <a:t>（单机版）</a:t>
            </a:r>
            <a:r>
              <a:rPr lang="en-US" altLang="zh-CN" sz="1400" dirty="0">
                <a:latin typeface="Arial" panose="020B0604020202020204" pitchFamily="34" charset="0"/>
                <a:ea typeface="宋体" panose="02010600030101010101" pitchFamily="2" charset="-122"/>
              </a:rPr>
              <a:t>file:///DIRECTORY/hbase</a:t>
            </a:r>
            <a:endParaRPr lang="zh-CN" altLang="en-US" sz="1400" dirty="0">
              <a:latin typeface="Arial" panose="020B0604020202020204" pitchFamily="34" charset="0"/>
              <a:ea typeface="宋体" panose="02010600030101010101" pitchFamily="2" charset="-122"/>
            </a:endParaRPr>
          </a:p>
        </p:txBody>
      </p:sp>
      <p:cxnSp>
        <p:nvCxnSpPr>
          <p:cNvPr id="13" name="直接箭头连接符 12"/>
          <p:cNvCxnSpPr/>
          <p:nvPr/>
        </p:nvCxnSpPr>
        <p:spPr>
          <a:xfrm>
            <a:off x="5943600" y="5791200"/>
            <a:ext cx="6096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103426" name="矩形 3"/>
          <p:cNvSpPr/>
          <p:nvPr/>
        </p:nvSpPr>
        <p:spPr>
          <a:xfrm>
            <a:off x="838200" y="1752600"/>
            <a:ext cx="7894638" cy="4892675"/>
          </a:xfrm>
          <a:prstGeom prst="rect">
            <a:avLst/>
          </a:prstGeom>
          <a:noFill/>
          <a:ln w="9525">
            <a:noFill/>
          </a:ln>
        </p:spPr>
        <p:txBody>
          <a:bodyPr wrap="square" anchor="t" anchorCtr="0">
            <a:spAutoFit/>
          </a:bodyPr>
          <a:p>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关闭连接</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public static void close(){</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try{</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if(admin != null){</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admin.close();</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if(null != connection){</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connection.close();</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}catch (IOException e){</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e.printStackTrace();</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t>
            </a:r>
            <a:endParaRPr lang="zh-CN" altLang="en-US" sz="2400" dirty="0">
              <a:latin typeface="Arial" panose="020B0604020202020204" pitchFamily="34" charset="0"/>
              <a:ea typeface="宋体" panose="02010600030101010101" pitchFamily="2" charset="-122"/>
            </a:endParaRPr>
          </a:p>
        </p:txBody>
      </p:sp>
      <p:sp>
        <p:nvSpPr>
          <p:cNvPr id="103427" name="Rectangle 1"/>
          <p:cNvSpPr/>
          <p:nvPr/>
        </p:nvSpPr>
        <p:spPr>
          <a:xfrm>
            <a:off x="304800" y="1156653"/>
            <a:ext cx="8428038" cy="521970"/>
          </a:xfrm>
          <a:prstGeom prst="rect">
            <a:avLst/>
          </a:prstGeom>
          <a:noFill/>
          <a:ln w="9525">
            <a:noFill/>
          </a:ln>
        </p:spPr>
        <p:txBody>
          <a:bodyPr wrap="square" anchor="ctr" anchorCtr="0">
            <a:spAutoFit/>
          </a:bodyPr>
          <a:p>
            <a:pPr marL="457200" indent="-457200" algn="just" eaLnBrk="0" hangingPunct="0">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建立连接，关闭连接</a:t>
            </a:r>
            <a:endParaRPr lang="zh-CN" altLang="en-US" sz="2800" b="1"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
          <p:cNvSpPr>
            <a:spLocks noGrp="1"/>
          </p:cNvSpPr>
          <p:nvPr>
            <p:ph type="title"/>
          </p:nvPr>
        </p:nvSpPr>
        <p:spPr/>
        <p:txBody>
          <a:bodyPr vert="horz" wrap="square" lIns="91440" tIns="45720" rIns="91440" bIns="45720" anchor="ctr" anchorCtr="0"/>
          <a:p>
            <a:r>
              <a:rPr lang="en-US" altLang="en-US" dirty="0"/>
              <a:t>HBase</a:t>
            </a:r>
            <a:r>
              <a:rPr lang="zh-CN" altLang="en-US" dirty="0"/>
              <a:t>编程</a:t>
            </a:r>
            <a:r>
              <a:rPr lang="en-US" altLang="en-US" dirty="0"/>
              <a:t>实例</a:t>
            </a:r>
            <a:endParaRPr lang="zh-CN" altLang="en-US" dirty="0"/>
          </a:p>
        </p:txBody>
      </p:sp>
      <p:sp>
        <p:nvSpPr>
          <p:cNvPr id="80898" name="Rectangle 4"/>
          <p:cNvSpPr/>
          <p:nvPr/>
        </p:nvSpPr>
        <p:spPr>
          <a:xfrm>
            <a:off x="250825" y="1158875"/>
            <a:ext cx="8636000" cy="3105150"/>
          </a:xfrm>
          <a:prstGeom prst="rect">
            <a:avLst/>
          </a:prstGeom>
          <a:noFill/>
          <a:ln w="9525">
            <a:noFill/>
          </a:ln>
        </p:spPr>
        <p:txBody>
          <a:bodyPr wrap="square" anchor="ctr">
            <a:spAutoFit/>
          </a:bodyPr>
          <a:p>
            <a:pPr algn="just" eaLnBrk="0" fontAlgn="base" hangingPunct="0">
              <a:lnSpc>
                <a:spcPct val="140000"/>
              </a:lnSpc>
            </a:pPr>
            <a:r>
              <a:rPr lang="zh-CN" altLang="zh-CN" sz="2800" b="1" strike="noStrike" noProof="1" dirty="0">
                <a:solidFill>
                  <a:srgbClr val="FF0000"/>
                </a:solidFill>
                <a:latin typeface="微软雅黑" panose="020B0503020204020204" charset="-122"/>
                <a:ea typeface="微软雅黑" panose="020B0503020204020204" charset="-122"/>
                <a:cs typeface="+mn-cs"/>
              </a:rPr>
              <a:t>①</a:t>
            </a:r>
            <a:r>
              <a:rPr lang="zh-CN" altLang="en-US" sz="2800" b="1" strike="noStrike" noProof="1" dirty="0">
                <a:solidFill>
                  <a:srgbClr val="FF0000"/>
                </a:solidFill>
                <a:latin typeface="微软雅黑" panose="020B0503020204020204" charset="-122"/>
                <a:ea typeface="微软雅黑" panose="020B0503020204020204" charset="-122"/>
                <a:cs typeface="+mn-cs"/>
              </a:rPr>
              <a:t>创建表</a:t>
            </a:r>
            <a:endParaRPr lang="zh-CN" altLang="en-US" sz="2800" b="1" strike="noStrike" noProof="1" dirty="0">
              <a:solidFill>
                <a:srgbClr val="FF0000"/>
              </a:solidFill>
              <a:latin typeface="微软雅黑" panose="020B0503020204020204" charset="-122"/>
              <a:ea typeface="微软雅黑" panose="020B0503020204020204" charset="-122"/>
            </a:endParaRPr>
          </a:p>
          <a:p>
            <a:pPr indent="711200" algn="just" eaLnBrk="0" fontAlgn="base" hangingPunct="0">
              <a:lnSpc>
                <a:spcPct val="140000"/>
              </a:lnSpc>
            </a:pPr>
            <a:r>
              <a:rPr lang="zh-CN" altLang="en-US" sz="2800" b="1" strike="noStrike" noProof="1" dirty="0">
                <a:latin typeface="Times New Roman" panose="02020603050405020304" pitchFamily="18" charset="0"/>
                <a:ea typeface="宋体" panose="02010600030101010101" pitchFamily="2" charset="-122"/>
                <a:cs typeface="+mn-cs"/>
              </a:rPr>
              <a:t>创建一个学生信息表，用来存储学生姓名（姓名作为行键，并且假设姓名不会重复）以及考试成绩，其中，考试成绩是一个列族，分别存储了各个科目的考试成绩。逻辑视图如表</a:t>
            </a:r>
            <a:r>
              <a:rPr lang="en-US" altLang="zh-CN" sz="2800" b="1" strike="noStrike" noProof="1" dirty="0">
                <a:latin typeface="Times New Roman" panose="02020603050405020304" pitchFamily="18" charset="0"/>
                <a:ea typeface="宋体" panose="02010600030101010101" pitchFamily="2" charset="-122"/>
                <a:cs typeface="+mn-cs"/>
              </a:rPr>
              <a:t>4-18</a:t>
            </a:r>
            <a:r>
              <a:rPr lang="zh-CN" altLang="en-US" sz="2800" b="1" strike="noStrike" noProof="1" dirty="0">
                <a:latin typeface="Times New Roman" panose="02020603050405020304" pitchFamily="18" charset="0"/>
                <a:ea typeface="宋体" panose="02010600030101010101" pitchFamily="2" charset="-122"/>
                <a:cs typeface="+mn-cs"/>
              </a:rPr>
              <a:t>所示。</a:t>
            </a:r>
            <a:endParaRPr lang="zh-CN" altLang="en-US" sz="2800" b="1" strike="noStrike" noProof="1" dirty="0">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762000" y="5210175"/>
          <a:ext cx="7467600" cy="731838"/>
        </p:xfrm>
        <a:graphic>
          <a:graphicData uri="http://schemas.openxmlformats.org/drawingml/2006/table">
            <a:tbl>
              <a:tblPr/>
              <a:tblGrid>
                <a:gridCol w="2579688"/>
                <a:gridCol w="1804987"/>
                <a:gridCol w="1506538"/>
                <a:gridCol w="1576387"/>
              </a:tblGrid>
              <a:tr h="30480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name</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score</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304800">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English</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Math</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Computer</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4465" name="矩形 6"/>
          <p:cNvSpPr/>
          <p:nvPr/>
        </p:nvSpPr>
        <p:spPr>
          <a:xfrm>
            <a:off x="2603500" y="4706938"/>
            <a:ext cx="3937000" cy="460375"/>
          </a:xfrm>
          <a:prstGeom prst="rect">
            <a:avLst/>
          </a:prstGeom>
          <a:noFill/>
          <a:ln w="9525">
            <a:noFill/>
          </a:ln>
        </p:spPr>
        <p:txBody>
          <a:bodyPr wrap="none" anchor="t" anchorCtr="0">
            <a:spAutoFit/>
          </a:bodyPr>
          <a:p>
            <a:pPr algn="ctr"/>
            <a:r>
              <a:rPr lang="zh-CN" altLang="zh-CN" sz="2400" b="1" dirty="0">
                <a:latin typeface="Arial" panose="020B0604020202020204" pitchFamily="34" charset="0"/>
                <a:ea typeface="宋体" panose="02010600030101010101" pitchFamily="2" charset="-122"/>
              </a:rPr>
              <a:t>表</a:t>
            </a:r>
            <a:r>
              <a:rPr lang="en-US" altLang="zh-CN" sz="2400" b="1" dirty="0">
                <a:latin typeface="Arial" panose="020B0604020202020204" pitchFamily="34" charset="0"/>
                <a:ea typeface="宋体" panose="02010600030101010101" pitchFamily="2" charset="-122"/>
              </a:rPr>
              <a:t>4-18 </a:t>
            </a:r>
            <a:r>
              <a:rPr lang="zh-CN" altLang="zh-CN" sz="2400" b="1" dirty="0">
                <a:latin typeface="Arial" panose="020B0604020202020204" pitchFamily="34" charset="0"/>
                <a:ea typeface="宋体" panose="02010600030101010101" pitchFamily="2" charset="-122"/>
              </a:rPr>
              <a:t>学生信息表的表结构</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46c99e8e-a117-4227-838c-4c51b1c05e1c}"/>
</p:tagLst>
</file>

<file path=ppt/tags/tag10.xml><?xml version="1.0" encoding="utf-8"?>
<p:tagLst xmlns:p="http://schemas.openxmlformats.org/presentationml/2006/main">
  <p:tag name="KSO_WM_UNIT_TABLE_BEAUTIFY" val="smartTable{7faed772-1ac3-4adc-8677-5c480b57d768}"/>
</p:tagLst>
</file>

<file path=ppt/tags/tag11.xml><?xml version="1.0" encoding="utf-8"?>
<p:tagLst xmlns:p="http://schemas.openxmlformats.org/presentationml/2006/main">
  <p:tag name="COMMONDATA" val="eyJoZGlkIjoiZTE3ZTEwNjE3NjA3OWY3MTM2OTg2NGNlMzQ0NGQwN2UifQ=="/>
  <p:tag name="KSO_WPP_MARK_KEY" val="b436627b-8291-43d0-b45e-58713c53f530"/>
</p:tagLst>
</file>

<file path=ppt/tags/tag2.xml><?xml version="1.0" encoding="utf-8"?>
<p:tagLst xmlns:p="http://schemas.openxmlformats.org/presentationml/2006/main">
  <p:tag name="KSO_WM_UNIT_TABLE_BEAUTIFY" val="smartTable{e79aaa82-bf5d-424d-8fc9-80934c13ddec}"/>
</p:tagLst>
</file>

<file path=ppt/tags/tag3.xml><?xml version="1.0" encoding="utf-8"?>
<p:tagLst xmlns:p="http://schemas.openxmlformats.org/presentationml/2006/main">
  <p:tag name="KSO_WM_UNIT_TABLE_BEAUTIFY" val="smartTable{40522c38-ca93-4def-b8a1-365655ab49c2}"/>
</p:tagLst>
</file>

<file path=ppt/tags/tag4.xml><?xml version="1.0" encoding="utf-8"?>
<p:tagLst xmlns:p="http://schemas.openxmlformats.org/presentationml/2006/main">
  <p:tag name="KSO_WM_UNIT_TABLE_BEAUTIFY" val="smartTable{89b197ff-aa26-47a4-83c2-55e1864b85e6}"/>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TABLE_BEAUTIFY" val="smartTable{66fa7204-c8f7-4b30-8e4d-6c365ea0e920}"/>
</p:tagLst>
</file>

<file path=ppt/tags/tag9.xml><?xml version="1.0" encoding="utf-8"?>
<p:tagLst xmlns:p="http://schemas.openxmlformats.org/presentationml/2006/main">
  <p:tag name="KSO_WM_UNIT_TABLE_BEAUTIFY" val="smartTable{a16301d7-2584-4618-a7b8-b87c2fe3c4ae}"/>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20711</Words>
  <Application>WPS 演示</Application>
  <PresentationFormat>全屏显示(4:3)</PresentationFormat>
  <Paragraphs>1128</Paragraphs>
  <Slides>109</Slides>
  <Notes>5</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1</vt:i4>
      </vt:variant>
      <vt:variant>
        <vt:lpstr>幻灯片标题</vt:lpstr>
      </vt:variant>
      <vt:variant>
        <vt:i4>109</vt:i4>
      </vt:variant>
    </vt:vector>
  </HeadingPairs>
  <TitlesOfParts>
    <vt:vector size="125" baseType="lpstr">
      <vt:lpstr>Arial</vt:lpstr>
      <vt:lpstr>宋体</vt:lpstr>
      <vt:lpstr>Wingdings</vt:lpstr>
      <vt:lpstr>黑体</vt:lpstr>
      <vt:lpstr>Times New Roman</vt:lpstr>
      <vt:lpstr>Wingdings</vt:lpstr>
      <vt:lpstr>微软雅黑</vt:lpstr>
      <vt:lpstr>Arial Unicode MS</vt:lpstr>
      <vt:lpstr>Arial</vt:lpstr>
      <vt:lpstr>Calibri</vt:lpstr>
      <vt:lpstr>默认设计模板</vt:lpstr>
      <vt:lpstr>1_默认设计模板</vt:lpstr>
      <vt:lpstr>2_默认设计模板</vt:lpstr>
      <vt:lpstr>3_默认设计模板</vt:lpstr>
      <vt:lpstr>4_默认设计模板</vt:lpstr>
      <vt:lpstr>MSPhotoEd.3</vt:lpstr>
      <vt:lpstr> 第4章 分布式数据库HBase  </vt:lpstr>
      <vt:lpstr>重点与难点</vt:lpstr>
      <vt:lpstr>提纲</vt:lpstr>
      <vt:lpstr>4.1 概述</vt:lpstr>
      <vt:lpstr>4.1.1	 从BigTable说起</vt:lpstr>
      <vt:lpstr>4.1.1	 从BigTable说起</vt:lpstr>
      <vt:lpstr>4.1.1	 从BigTable说起</vt:lpstr>
      <vt:lpstr>4.1.2	 HBase简介</vt:lpstr>
      <vt:lpstr>4.1.2	 HBase简介</vt:lpstr>
      <vt:lpstr>4.1.2	 HBase简介</vt:lpstr>
      <vt:lpstr>4.1.2	 HBase简介</vt:lpstr>
      <vt:lpstr>4.1.2	 HBase简介</vt:lpstr>
      <vt:lpstr>4.1.3	 HBase与传统关系数据库的对比分析</vt:lpstr>
      <vt:lpstr>4.1.3	 HBase与传统关系数据库的对比分析</vt:lpstr>
      <vt:lpstr>4.2 HBase访问接口</vt:lpstr>
      <vt:lpstr>4.3 HBase数据模型</vt:lpstr>
      <vt:lpstr>4.3.1 数据模型概述</vt:lpstr>
      <vt:lpstr>4.3.1	 数据模型概述</vt:lpstr>
      <vt:lpstr>4.3.2	 数据模型相关概念</vt:lpstr>
      <vt:lpstr>4.3.2	 数据模型相关概念</vt:lpstr>
      <vt:lpstr>4.3.3	 数据坐标</vt:lpstr>
      <vt:lpstr>4.3.4	 概念视图</vt:lpstr>
      <vt:lpstr>4.3.4	 概念视图</vt:lpstr>
      <vt:lpstr>4.3.4	 概念视图</vt:lpstr>
      <vt:lpstr>4.3.5	 物理视图</vt:lpstr>
      <vt:lpstr>4.3.5	 物理视图</vt:lpstr>
      <vt:lpstr>4.3.6	 面向列的存储</vt:lpstr>
      <vt:lpstr>4.3.6	 面向列的存储</vt:lpstr>
      <vt:lpstr>4.3.6	 面向列的存储</vt:lpstr>
      <vt:lpstr>4.3.6	 面向列的存储</vt:lpstr>
      <vt:lpstr>4.4 HBase的实现原理</vt:lpstr>
      <vt:lpstr>4.4.1	 HBase功能组件</vt:lpstr>
      <vt:lpstr>4.4.1	 HBase功能组件</vt:lpstr>
      <vt:lpstr>4.4.2	 表和Region</vt:lpstr>
      <vt:lpstr>4.4.2	 表和Region</vt:lpstr>
      <vt:lpstr>4.4.2	 表和Region</vt:lpstr>
      <vt:lpstr>4.4.2	 表和Region</vt:lpstr>
      <vt:lpstr>4.4.2	 表和Region</vt:lpstr>
      <vt:lpstr>4.4.3	 Region的定位</vt:lpstr>
      <vt:lpstr>4.4.3	 Region的定位</vt:lpstr>
      <vt:lpstr>4.4.3	 Region的定位</vt:lpstr>
      <vt:lpstr>4.4.3	 Region的定位</vt:lpstr>
      <vt:lpstr>4.4.3	 Region的定位</vt:lpstr>
      <vt:lpstr>4.4.3	 Region的定位</vt:lpstr>
      <vt:lpstr>4.4.3	 Region的定位</vt:lpstr>
      <vt:lpstr>4.5 HBase运行机制</vt:lpstr>
      <vt:lpstr>4.5.1 HBase系统架构</vt:lpstr>
      <vt:lpstr>4.5.1	 HBase系统架构</vt:lpstr>
      <vt:lpstr>4.5.1	 HBase系统架构</vt:lpstr>
      <vt:lpstr>4.5.1	 HBase系统架构</vt:lpstr>
      <vt:lpstr>4.5.2	 Region服务器的工作原理</vt:lpstr>
      <vt:lpstr>4.5.2	 Region服务器的工作原理</vt:lpstr>
      <vt:lpstr>4.5.2	 Region服务器的工作原理</vt:lpstr>
      <vt:lpstr>4.5.2	 Region服务器的工作原理</vt:lpstr>
      <vt:lpstr>4.5.3	 Store的工作原理</vt:lpstr>
      <vt:lpstr>4.5.4	 HLog的工作原理</vt:lpstr>
      <vt:lpstr>4.5.4	 HLog的工作原理</vt:lpstr>
      <vt:lpstr>4.5.4	 HLog的工作原理</vt:lpstr>
      <vt:lpstr>4.6 HBase应用方案</vt:lpstr>
      <vt:lpstr>4.6.1	 HBase实际应用中的性能优化方法</vt:lpstr>
      <vt:lpstr>4.6.1	 HBase实际应用中的性能优化方法</vt:lpstr>
      <vt:lpstr>4.6.1	 HBase实际应用中的性能优化方法</vt:lpstr>
      <vt:lpstr>4.6.2 HBase性能监视</vt:lpstr>
      <vt:lpstr>Master-status</vt:lpstr>
      <vt:lpstr>Ganglia</vt:lpstr>
      <vt:lpstr>OpenTSDB</vt:lpstr>
      <vt:lpstr>OpenTSDB</vt:lpstr>
      <vt:lpstr>Ambari</vt:lpstr>
      <vt:lpstr>4.6.3 在HBase之上构建SQL引擎</vt:lpstr>
      <vt:lpstr>4.6.3 在HBase之上构建SQL引擎</vt:lpstr>
      <vt:lpstr>4.6.3 在HBase之上构建SQL引擎</vt:lpstr>
      <vt:lpstr>4.6.4 构建HBase二级索引</vt:lpstr>
      <vt:lpstr>4.6.4 构建HBase二级索引</vt:lpstr>
      <vt:lpstr>4.6.4 构建HBase二级索引</vt:lpstr>
      <vt:lpstr>Hindex二级索引</vt:lpstr>
      <vt:lpstr>HBase+Redis</vt:lpstr>
      <vt:lpstr>Solr+HBase</vt:lpstr>
      <vt:lpstr>Solr+HBase</vt:lpstr>
      <vt:lpstr>4.7 HBase编程实践</vt:lpstr>
      <vt:lpstr>4.7.1 HBase的安装与配置</vt:lpstr>
      <vt:lpstr>4.7.1 HBase的安装与配置</vt:lpstr>
      <vt:lpstr>4.7.2 HBase常用Shell命令</vt:lpstr>
      <vt:lpstr>4.7.2 HBase常用Shell命令</vt:lpstr>
      <vt:lpstr>4.7.2 HBase常用Shell命令示例</vt:lpstr>
      <vt:lpstr>4.7.2	 HBase常用Shell命令示例</vt:lpstr>
      <vt:lpstr>4.7.2	 HBase常用Shell命令示例</vt:lpstr>
      <vt:lpstr>4.7.2	 HBase常用Shell命令示例</vt:lpstr>
      <vt:lpstr>4.7.3	 HBase常用Java API及应用实例</vt:lpstr>
      <vt:lpstr>4.7.3	 HBase常用Java API及应用实例</vt:lpstr>
      <vt:lpstr>HBase常用Java API</vt:lpstr>
      <vt:lpstr>HBase常用Java API</vt:lpstr>
      <vt:lpstr>HBase常用Java API</vt:lpstr>
      <vt:lpstr>HBase常用Java API</vt:lpstr>
      <vt:lpstr>HBase常用Java API</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4.7.3	 HBase常用Java API及应用实例</vt:lpstr>
      <vt:lpstr>本章小结</vt:lpstr>
      <vt:lpstr>本章小结</vt:lpstr>
      <vt:lpstr>本章小结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kyfu</dc:creator>
  <cp:lastModifiedBy>耀哥</cp:lastModifiedBy>
  <cp:revision>2315</cp:revision>
  <dcterms:created xsi:type="dcterms:W3CDTF">2020-01-06T14:16:00Z</dcterms:created>
  <dcterms:modified xsi:type="dcterms:W3CDTF">2023-05-17T05:55:39Z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2052-11.1.0.14309</vt:lpwstr>
  </property>
  <property fmtid="{D5CDD505-2E9C-101B-9397-08002B2CF9AE}" pid="4" name="ICV">
    <vt:lpwstr>03A67A8CCEEB4696B0CC7D8DB283DFA0</vt:lpwstr>
  </property>
</Properties>
</file>