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0" r:id="rId4"/>
    <p:sldMasterId id="2147483666" r:id="rId5"/>
  </p:sldMasterIdLst>
  <p:notesMasterIdLst>
    <p:notesMasterId r:id="rId7"/>
  </p:notesMasterIdLst>
  <p:sldIdLst>
    <p:sldId id="256" r:id="rId6"/>
    <p:sldId id="657" r:id="rId8"/>
    <p:sldId id="347" r:id="rId9"/>
    <p:sldId id="359" r:id="rId10"/>
    <p:sldId id="390" r:id="rId11"/>
    <p:sldId id="360" r:id="rId12"/>
    <p:sldId id="425" r:id="rId13"/>
    <p:sldId id="487" r:id="rId14"/>
    <p:sldId id="426" r:id="rId15"/>
    <p:sldId id="423" r:id="rId16"/>
    <p:sldId id="361" r:id="rId17"/>
    <p:sldId id="365" r:id="rId18"/>
    <p:sldId id="364" r:id="rId19"/>
    <p:sldId id="428" r:id="rId20"/>
    <p:sldId id="745" r:id="rId21"/>
    <p:sldId id="549" r:id="rId22"/>
    <p:sldId id="429" r:id="rId23"/>
    <p:sldId id="550" r:id="rId24"/>
    <p:sldId id="363" r:id="rId25"/>
    <p:sldId id="367" r:id="rId26"/>
    <p:sldId id="427" r:id="rId27"/>
    <p:sldId id="366" r:id="rId28"/>
    <p:sldId id="424" r:id="rId29"/>
    <p:sldId id="368" r:id="rId30"/>
    <p:sldId id="418" r:id="rId31"/>
    <p:sldId id="551" r:id="rId32"/>
    <p:sldId id="419" r:id="rId33"/>
    <p:sldId id="552" r:id="rId34"/>
    <p:sldId id="370" r:id="rId35"/>
    <p:sldId id="375" r:id="rId36"/>
    <p:sldId id="420" r:id="rId37"/>
    <p:sldId id="553" r:id="rId38"/>
    <p:sldId id="374" r:id="rId39"/>
    <p:sldId id="373" r:id="rId40"/>
    <p:sldId id="554" r:id="rId41"/>
    <p:sldId id="372" r:id="rId42"/>
    <p:sldId id="371" r:id="rId43"/>
    <p:sldId id="362" r:id="rId44"/>
    <p:sldId id="369" r:id="rId45"/>
    <p:sldId id="377" r:id="rId46"/>
    <p:sldId id="376" r:id="rId47"/>
    <p:sldId id="555" r:id="rId48"/>
    <p:sldId id="389" r:id="rId49"/>
    <p:sldId id="378" r:id="rId50"/>
    <p:sldId id="556" r:id="rId51"/>
    <p:sldId id="379" r:id="rId52"/>
    <p:sldId id="559" r:id="rId53"/>
    <p:sldId id="383" r:id="rId54"/>
    <p:sldId id="557" r:id="rId55"/>
    <p:sldId id="380" r:id="rId56"/>
    <p:sldId id="558" r:id="rId57"/>
    <p:sldId id="384" r:id="rId58"/>
    <p:sldId id="560" r:id="rId59"/>
    <p:sldId id="561" r:id="rId60"/>
    <p:sldId id="621" r:id="rId61"/>
    <p:sldId id="562" r:id="rId62"/>
    <p:sldId id="622" r:id="rId63"/>
    <p:sldId id="563" r:id="rId64"/>
    <p:sldId id="381" r:id="rId65"/>
    <p:sldId id="382" r:id="rId66"/>
    <p:sldId id="394" r:id="rId67"/>
    <p:sldId id="395" r:id="rId68"/>
    <p:sldId id="564" r:id="rId69"/>
    <p:sldId id="396" r:id="rId70"/>
    <p:sldId id="624" r:id="rId71"/>
    <p:sldId id="397" r:id="rId72"/>
    <p:sldId id="398" r:id="rId73"/>
    <p:sldId id="399" r:id="rId74"/>
    <p:sldId id="414" r:id="rId75"/>
    <p:sldId id="400" r:id="rId76"/>
    <p:sldId id="565" r:id="rId77"/>
    <p:sldId id="401" r:id="rId78"/>
    <p:sldId id="402" r:id="rId79"/>
    <p:sldId id="627" r:id="rId80"/>
    <p:sldId id="403" r:id="rId81"/>
    <p:sldId id="628" r:id="rId82"/>
    <p:sldId id="404" r:id="rId83"/>
    <p:sldId id="629" r:id="rId84"/>
    <p:sldId id="405" r:id="rId85"/>
    <p:sldId id="406" r:id="rId86"/>
    <p:sldId id="407" r:id="rId87"/>
    <p:sldId id="408" r:id="rId88"/>
    <p:sldId id="631" r:id="rId89"/>
    <p:sldId id="409" r:id="rId90"/>
    <p:sldId id="410" r:id="rId91"/>
    <p:sldId id="411" r:id="rId92"/>
    <p:sldId id="412" r:id="rId93"/>
    <p:sldId id="632" r:id="rId94"/>
    <p:sldId id="358" r:id="rId95"/>
    <p:sldId id="633" r:id="rId96"/>
    <p:sldId id="821" r:id="rId97"/>
  </p:sldIdLst>
  <p:sldSz cx="9144000" cy="6858000" type="screen4x3"/>
  <p:notesSz cx="6858000" cy="9144000"/>
  <p:custDataLst>
    <p:tags r:id="rId10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9DE"/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39"/>
    <p:restoredTop sz="93065"/>
  </p:normalViewPr>
  <p:slideViewPr>
    <p:cSldViewPr showGuides="1">
      <p:cViewPr varScale="1">
        <p:scale>
          <a:sx n="99" d="100"/>
          <a:sy n="99" d="100"/>
        </p:scale>
        <p:origin x="-1770" y="-84"/>
      </p:cViewPr>
      <p:guideLst>
        <p:guide orient="horz" pos="2174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056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3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1" Type="http://schemas.openxmlformats.org/officeDocument/2006/relationships/tags" Target="tags/tag15.xml"/><Relationship Id="rId100" Type="http://schemas.openxmlformats.org/officeDocument/2006/relationships/tableStyles" Target="tableStyles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4C129-E42D-4829-8626-1BB8D7A2888D}" type="doc">
      <dgm:prSet loTypeId="relationship" loCatId="relationship" qsTypeId="urn:microsoft.com/office/officeart/2005/8/quickstyle/simple2" qsCatId="simple" csTypeId="urn:microsoft.com/office/officeart/2005/8/colors/accent6_4" csCatId="accent6" phldr="1"/>
      <dgm:spPr/>
      <dgm:t>
        <a:bodyPr/>
        <a:lstStyle/>
        <a:p>
          <a:endParaRPr lang="zh-CN" altLang="en-US"/>
        </a:p>
      </dgm:t>
    </dgm:pt>
    <dgm:pt modelId="{748C12E9-83A0-415F-B588-D8EEF2CD3E2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/>
            <a:t>NoSQL</a:t>
          </a:r>
          <a:r>
            <a:rPr lang="en-US" altLang="zh-CN" b="1" dirty="0" smtClean="0"/>
            <a:t/>
          </a:r>
          <a:endParaRPr lang="en-US" altLang="zh-CN" b="1" dirty="0" smtClean="0"/>
        </a:p>
      </dgm:t>
    </dgm:pt>
    <dgm:pt modelId="{589F1C8D-45D5-444E-BA1A-5D95392D63EA}" cxnId="{F35AF15F-71AF-4578-965F-F9657114B6B7}" type="parTrans">
      <dgm:prSet/>
      <dgm:spPr/>
      <dgm:t>
        <a:bodyPr/>
        <a:lstStyle/>
        <a:p>
          <a:endParaRPr lang="zh-CN" altLang="en-US"/>
        </a:p>
      </dgm:t>
    </dgm:pt>
    <dgm:pt modelId="{BE15DA07-3E12-4D46-996E-2658B0DB6AC0}" cxnId="{F35AF15F-71AF-4578-965F-F9657114B6B7}" type="sibTrans">
      <dgm:prSet/>
      <dgm:spPr/>
      <dgm:t>
        <a:bodyPr/>
        <a:lstStyle/>
        <a:p>
          <a:endParaRPr lang="zh-CN" altLang="en-US"/>
        </a:p>
      </dgm:t>
    </dgm:pt>
    <dgm:pt modelId="{94B3BF18-F5AE-4643-85A1-A2BF5D1D1CE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/>
            <a:t>CAP</a:t>
          </a:r>
          <a:r>
            <a:rPr lang="zh-CN" altLang="en-US" b="1" dirty="0"/>
            <a:t/>
          </a:r>
          <a:endParaRPr lang="zh-CN" altLang="en-US" b="1" dirty="0"/>
        </a:p>
      </dgm:t>
    </dgm:pt>
    <dgm:pt modelId="{A86C564F-27BC-4B86-87AC-F119299E198A}" cxnId="{CFDF880D-A229-49E2-B246-43F97A62D31D}" type="parTrans">
      <dgm:prSet/>
      <dgm:spPr/>
      <dgm:t>
        <a:bodyPr/>
        <a:lstStyle/>
        <a:p>
          <a:endParaRPr lang="zh-CN" altLang="en-US"/>
        </a:p>
      </dgm:t>
    </dgm:pt>
    <dgm:pt modelId="{FA0F032E-B7A3-42B3-B1E5-28DE68E0C174}" cxnId="{CFDF880D-A229-49E2-B246-43F97A62D31D}" type="sibTrans">
      <dgm:prSet/>
      <dgm:spPr/>
      <dgm:t>
        <a:bodyPr/>
        <a:lstStyle/>
        <a:p>
          <a:endParaRPr lang="zh-CN" altLang="en-US"/>
        </a:p>
      </dgm:t>
    </dgm:pt>
    <dgm:pt modelId="{47BEC2F0-1933-4566-9A6F-CAF098B266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/>
            <a:t>BASE</a:t>
          </a:r>
          <a:r>
            <a:rPr lang="en-US" altLang="zh-CN" b="1" dirty="0" smtClean="0"/>
            <a:t/>
          </a:r>
          <a:endParaRPr lang="en-US" altLang="zh-CN" b="1" dirty="0" smtClean="0"/>
        </a:p>
      </dgm:t>
    </dgm:pt>
    <dgm:pt modelId="{187F603D-9866-419E-9813-10E1ABC51234}" cxnId="{E049BF53-EDEB-4DE2-92F4-A577F9B7DF50}" type="parTrans">
      <dgm:prSet/>
      <dgm:spPr/>
      <dgm:t>
        <a:bodyPr/>
        <a:lstStyle/>
        <a:p>
          <a:endParaRPr lang="zh-CN" altLang="en-US"/>
        </a:p>
      </dgm:t>
    </dgm:pt>
    <dgm:pt modelId="{2DAC2371-F4DB-4514-9FAA-CCEB7DD421E4}" cxnId="{E049BF53-EDEB-4DE2-92F4-A577F9B7DF50}" type="sibTrans">
      <dgm:prSet/>
      <dgm:spPr/>
      <dgm:t>
        <a:bodyPr/>
        <a:lstStyle/>
        <a:p>
          <a:endParaRPr lang="zh-CN" altLang="en-US"/>
        </a:p>
      </dgm:t>
    </dgm:pt>
    <dgm:pt modelId="{D8E1DBE8-C1C6-41E2-9466-90648B8A1A8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最终一致性</a:t>
          </a:r>
          <a:r>
            <a:rPr lang="zh-CN" altLang="en-US" sz="2000" b="1" dirty="0" smtClean="0">
              <a:latin typeface="黑体" panose="02010609060101010101" pitchFamily="49" charset="-122"/>
              <a:ea typeface="黑体" panose="02010609060101010101" pitchFamily="49" charset="-122"/>
            </a:rPr>
            <a:t/>
          </a:r>
          <a:endParaRPr lang="zh-CN" altLang="en-US" sz="2000" b="1" dirty="0" smtClean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1F7394E-D238-45A8-AFD7-12B42092C6CC}" cxnId="{7F6854D5-7C11-4248-939A-0A9CF45D5ED2}" type="parTrans">
      <dgm:prSet/>
      <dgm:spPr/>
      <dgm:t>
        <a:bodyPr/>
        <a:lstStyle/>
        <a:p>
          <a:endParaRPr lang="zh-CN" altLang="en-US"/>
        </a:p>
      </dgm:t>
    </dgm:pt>
    <dgm:pt modelId="{F35B9130-0DEE-498E-8F69-A331C9E8E2D7}" cxnId="{7F6854D5-7C11-4248-939A-0A9CF45D5ED2}" type="sibTrans">
      <dgm:prSet/>
      <dgm:spPr/>
      <dgm:t>
        <a:bodyPr/>
        <a:lstStyle/>
        <a:p>
          <a:endParaRPr lang="zh-CN" altLang="en-US"/>
        </a:p>
      </dgm:t>
    </dgm:pt>
    <dgm:pt modelId="{CD7B5C09-10A2-4AB6-85E3-1354D0E29527}" type="pres">
      <dgm:prSet presAssocID="{9154C129-E42D-4829-8626-1BB8D7A288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AFD64B0-0088-4A3E-AE66-A377D0606BDB}" type="pres">
      <dgm:prSet presAssocID="{748C12E9-83A0-415F-B588-D8EEF2CD3E2E}" presName="singleCycle" presStyleCnt="0"/>
      <dgm:spPr/>
    </dgm:pt>
    <dgm:pt modelId="{59EB3A1F-8A1A-462D-A8C7-8C789BA3925B}" type="pres">
      <dgm:prSet presAssocID="{748C12E9-83A0-415F-B588-D8EEF2CD3E2E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1AE218AD-E25E-44EA-AF6E-E40E204F5863}" type="pres">
      <dgm:prSet presAssocID="{A86C564F-27BC-4B86-87AC-F119299E198A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4502F58-5DA6-4484-BB08-95E8AF133B29}" type="pres">
      <dgm:prSet presAssocID="{94B3BF18-F5AE-4643-85A1-A2BF5D1D1CEB}" presName="text0" presStyleLbl="node1" presStyleIdx="1" presStyleCnt="4" custRadScaleRad="100006" custRadScaleInc="10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BD293F-5967-4853-A859-D7B44070FEB6}" type="pres">
      <dgm:prSet presAssocID="{187F603D-9866-419E-9813-10E1ABC51234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E76BFB17-9000-450A-ABEE-32C43B12127B}" type="pres">
      <dgm:prSet presAssocID="{47BEC2F0-1933-4566-9A6F-CAF098B266DF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7B6C6F-FE95-4D3C-8738-7BF387218358}" type="pres">
      <dgm:prSet presAssocID="{41F7394E-D238-45A8-AFD7-12B42092C6CC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B13E33E5-CAD6-48E1-BBE3-63F1F4956C16}" type="pres">
      <dgm:prSet presAssocID="{D8E1DBE8-C1C6-41E2-9466-90648B8A1A82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5AF15F-71AF-4578-965F-F9657114B6B7}" srcId="{9154C129-E42D-4829-8626-1BB8D7A2888D}" destId="{748C12E9-83A0-415F-B588-D8EEF2CD3E2E}" srcOrd="0" destOrd="0" parTransId="{589F1C8D-45D5-444E-BA1A-5D95392D63EA}" sibTransId="{BE15DA07-3E12-4D46-996E-2658B0DB6AC0}"/>
    <dgm:cxn modelId="{CFDF880D-A229-49E2-B246-43F97A62D31D}" srcId="{748C12E9-83A0-415F-B588-D8EEF2CD3E2E}" destId="{94B3BF18-F5AE-4643-85A1-A2BF5D1D1CEB}" srcOrd="0" destOrd="0" parTransId="{A86C564F-27BC-4B86-87AC-F119299E198A}" sibTransId="{FA0F032E-B7A3-42B3-B1E5-28DE68E0C174}"/>
    <dgm:cxn modelId="{E049BF53-EDEB-4DE2-92F4-A577F9B7DF50}" srcId="{748C12E9-83A0-415F-B588-D8EEF2CD3E2E}" destId="{47BEC2F0-1933-4566-9A6F-CAF098B266DF}" srcOrd="1" destOrd="0" parTransId="{187F603D-9866-419E-9813-10E1ABC51234}" sibTransId="{2DAC2371-F4DB-4514-9FAA-CCEB7DD421E4}"/>
    <dgm:cxn modelId="{7F6854D5-7C11-4248-939A-0A9CF45D5ED2}" srcId="{748C12E9-83A0-415F-B588-D8EEF2CD3E2E}" destId="{D8E1DBE8-C1C6-41E2-9466-90648B8A1A82}" srcOrd="2" destOrd="0" parTransId="{41F7394E-D238-45A8-AFD7-12B42092C6CC}" sibTransId="{F35B9130-0DEE-498E-8F69-A331C9E8E2D7}"/>
    <dgm:cxn modelId="{756506DB-9ABB-40F2-A462-89F233AED6CB}" type="presOf" srcId="{9154C129-E42D-4829-8626-1BB8D7A2888D}" destId="{CD7B5C09-10A2-4AB6-85E3-1354D0E29527}" srcOrd="0" destOrd="0" presId="urn:microsoft.com/office/officeart/2008/layout/RadialCluster"/>
    <dgm:cxn modelId="{A4B6F683-E6F9-479C-BEA7-3A3F300E90F4}" type="presParOf" srcId="{CD7B5C09-10A2-4AB6-85E3-1354D0E29527}" destId="{CAFD64B0-0088-4A3E-AE66-A377D0606BDB}" srcOrd="0" destOrd="0" presId="urn:microsoft.com/office/officeart/2008/layout/RadialCluster"/>
    <dgm:cxn modelId="{A813D725-30DC-4F0D-8E55-74194CAC21D6}" type="presParOf" srcId="{CAFD64B0-0088-4A3E-AE66-A377D0606BDB}" destId="{59EB3A1F-8A1A-462D-A8C7-8C789BA3925B}" srcOrd="0" destOrd="0" presId="urn:microsoft.com/office/officeart/2008/layout/RadialCluster"/>
    <dgm:cxn modelId="{3FFBE248-5E06-4BD4-B620-ADA8122A2489}" type="presOf" srcId="{748C12E9-83A0-415F-B588-D8EEF2CD3E2E}" destId="{59EB3A1F-8A1A-462D-A8C7-8C789BA3925B}" srcOrd="0" destOrd="0" presId="urn:microsoft.com/office/officeart/2008/layout/RadialCluster"/>
    <dgm:cxn modelId="{6997A337-AE4B-42F3-97B6-803DEC91764E}" type="presParOf" srcId="{CAFD64B0-0088-4A3E-AE66-A377D0606BDB}" destId="{1AE218AD-E25E-44EA-AF6E-E40E204F5863}" srcOrd="1" destOrd="0" presId="urn:microsoft.com/office/officeart/2008/layout/RadialCluster"/>
    <dgm:cxn modelId="{6448DB25-1890-4DAD-A05B-A231D13A2AFA}" type="presOf" srcId="{A86C564F-27BC-4B86-87AC-F119299E198A}" destId="{1AE218AD-E25E-44EA-AF6E-E40E204F5863}" srcOrd="0" destOrd="0" presId="urn:microsoft.com/office/officeart/2008/layout/RadialCluster"/>
    <dgm:cxn modelId="{AF7C0B60-3B69-40AA-B684-A96B9C8D1A79}" type="presParOf" srcId="{CAFD64B0-0088-4A3E-AE66-A377D0606BDB}" destId="{D4502F58-5DA6-4484-BB08-95E8AF133B29}" srcOrd="2" destOrd="0" presId="urn:microsoft.com/office/officeart/2008/layout/RadialCluster"/>
    <dgm:cxn modelId="{4451A055-E88C-4F15-852A-8EF766F336FA}" type="presOf" srcId="{94B3BF18-F5AE-4643-85A1-A2BF5D1D1CEB}" destId="{D4502F58-5DA6-4484-BB08-95E8AF133B29}" srcOrd="0" destOrd="0" presId="urn:microsoft.com/office/officeart/2008/layout/RadialCluster"/>
    <dgm:cxn modelId="{CADE081F-04F5-41FF-B466-01BFC67EB510}" type="presParOf" srcId="{CAFD64B0-0088-4A3E-AE66-A377D0606BDB}" destId="{3BBD293F-5967-4853-A859-D7B44070FEB6}" srcOrd="3" destOrd="0" presId="urn:microsoft.com/office/officeart/2008/layout/RadialCluster"/>
    <dgm:cxn modelId="{DE64B953-EB70-432E-AEF9-61152341CAAD}" type="presOf" srcId="{187F603D-9866-419E-9813-10E1ABC51234}" destId="{3BBD293F-5967-4853-A859-D7B44070FEB6}" srcOrd="0" destOrd="0" presId="urn:microsoft.com/office/officeart/2008/layout/RadialCluster"/>
    <dgm:cxn modelId="{BD39B114-2565-46A9-A5AD-D1E4D24AB02B}" type="presParOf" srcId="{CAFD64B0-0088-4A3E-AE66-A377D0606BDB}" destId="{E76BFB17-9000-450A-ABEE-32C43B12127B}" srcOrd="4" destOrd="0" presId="urn:microsoft.com/office/officeart/2008/layout/RadialCluster"/>
    <dgm:cxn modelId="{EDD2F518-70AB-4EB8-A1FB-1FD1FADEA37D}" type="presOf" srcId="{47BEC2F0-1933-4566-9A6F-CAF098B266DF}" destId="{E76BFB17-9000-450A-ABEE-32C43B12127B}" srcOrd="0" destOrd="0" presId="urn:microsoft.com/office/officeart/2008/layout/RadialCluster"/>
    <dgm:cxn modelId="{2AA1E40A-4083-4DBE-9FC6-A30909B48E6C}" type="presParOf" srcId="{CAFD64B0-0088-4A3E-AE66-A377D0606BDB}" destId="{317B6C6F-FE95-4D3C-8738-7BF387218358}" srcOrd="5" destOrd="0" presId="urn:microsoft.com/office/officeart/2008/layout/RadialCluster"/>
    <dgm:cxn modelId="{39746344-08B6-4094-9E6B-212D6CA9BE41}" type="presOf" srcId="{41F7394E-D238-45A8-AFD7-12B42092C6CC}" destId="{317B6C6F-FE95-4D3C-8738-7BF387218358}" srcOrd="0" destOrd="0" presId="urn:microsoft.com/office/officeart/2008/layout/RadialCluster"/>
    <dgm:cxn modelId="{F34D8E77-B315-4869-BB18-D36BA430488C}" type="presParOf" srcId="{CAFD64B0-0088-4A3E-AE66-A377D0606BDB}" destId="{B13E33E5-CAD6-48E1-BBE3-63F1F4956C16}" srcOrd="6" destOrd="0" presId="urn:microsoft.com/office/officeart/2008/layout/RadialCluster"/>
    <dgm:cxn modelId="{D4905943-D320-4263-919D-1E145D0522D5}" type="presOf" srcId="{D8E1DBE8-C1C6-41E2-9466-90648B8A1A82}" destId="{B13E33E5-CAD6-48E1-BBE3-63F1F4956C16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394200" cy="4394200"/>
        <a:chOff x="0" y="0"/>
        <a:chExt cx="4394200" cy="4394200"/>
      </a:xfrm>
    </dsp:grpSpPr>
    <dsp:sp modelId="{59EB3A1F-8A1A-462D-A8C7-8C789BA3925B}">
      <dsp:nvSpPr>
        <dsp:cNvPr id="3" name="圆角矩形 2"/>
        <dsp:cNvSpPr/>
      </dsp:nvSpPr>
      <dsp:spPr bwMode="white">
        <a:xfrm>
          <a:off x="2503170" y="2044708"/>
          <a:ext cx="1318260" cy="1318260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6">
            <a:shade val="5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/>
            <a:t>NoSQL</a:t>
          </a:r>
          <a:endParaRPr lang="en-US" altLang="zh-CN" b="1" dirty="0" smtClean="0"/>
        </a:p>
      </dsp:txBody>
      <dsp:txXfrm>
        <a:off x="2503170" y="2044708"/>
        <a:ext cx="1318260" cy="1318260"/>
      </dsp:txXfrm>
    </dsp:sp>
    <dsp:sp modelId="{1AE218AD-E25E-44EA-AF6E-E40E204F5863}">
      <dsp:nvSpPr>
        <dsp:cNvPr id="4" name="任意多边形 3"/>
        <dsp:cNvSpPr/>
      </dsp:nvSpPr>
      <dsp:spPr bwMode="white">
        <a:xfrm>
          <a:off x="2711653" y="1549858"/>
          <a:ext cx="926257" cy="63500"/>
        </a:xfrm>
        <a:custGeom>
          <a:avLst/>
          <a:gdLst/>
          <a:ahLst/>
          <a:cxnLst/>
          <a:pathLst>
            <a:path w="1459" h="100">
              <a:moveTo>
                <a:pt x="721" y="779"/>
              </a:moveTo>
              <a:lnTo>
                <a:pt x="737" y="-679"/>
              </a:lnTo>
            </a:path>
          </a:pathLst>
        </a:custGeom>
      </dsp:spPr>
      <dsp:style>
        <a:lnRef idx="2">
          <a:schemeClr val="accent6">
            <a:tint val="90000"/>
          </a:schemeClr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2711653" y="1549858"/>
        <a:ext cx="926257" cy="63500"/>
      </dsp:txXfrm>
    </dsp:sp>
    <dsp:sp modelId="{D4502F58-5DA6-4484-BB08-95E8AF133B29}">
      <dsp:nvSpPr>
        <dsp:cNvPr id="5" name="圆角矩形 4"/>
        <dsp:cNvSpPr/>
      </dsp:nvSpPr>
      <dsp:spPr bwMode="white">
        <a:xfrm>
          <a:off x="2743226" y="235274"/>
          <a:ext cx="883234" cy="883234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6">
            <a:shade val="50000"/>
            <a:hueOff val="0"/>
            <a:satOff val="-18626"/>
            <a:lumOff val="24902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63500" tIns="63500" rIns="63500" bIns="6350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/>
            <a:t>CAP</a:t>
          </a:r>
          <a:endParaRPr lang="zh-CN" altLang="en-US" b="1" dirty="0"/>
        </a:p>
      </dsp:txBody>
      <dsp:txXfrm>
        <a:off x="2743226" y="235274"/>
        <a:ext cx="883234" cy="883234"/>
      </dsp:txXfrm>
    </dsp:sp>
    <dsp:sp modelId="{3BBD293F-5967-4853-A859-D7B44070FEB6}">
      <dsp:nvSpPr>
        <dsp:cNvPr id="6" name="任意多边形 5"/>
        <dsp:cNvSpPr/>
      </dsp:nvSpPr>
      <dsp:spPr bwMode="white">
        <a:xfrm>
          <a:off x="3770793" y="3241616"/>
          <a:ext cx="755917" cy="63500"/>
        </a:xfrm>
        <a:custGeom>
          <a:avLst/>
          <a:gdLst/>
          <a:ahLst/>
          <a:cxnLst/>
          <a:pathLst>
            <a:path w="1190" h="100">
              <a:moveTo>
                <a:pt x="80" y="-248"/>
              </a:moveTo>
              <a:lnTo>
                <a:pt x="1111" y="348"/>
              </a:lnTo>
            </a:path>
          </a:pathLst>
        </a:custGeom>
      </dsp:spPr>
      <dsp:style>
        <a:lnRef idx="2">
          <a:schemeClr val="accent6">
            <a:tint val="90000"/>
          </a:schemeClr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3770793" y="3241616"/>
        <a:ext cx="755917" cy="63500"/>
      </dsp:txXfrm>
    </dsp:sp>
    <dsp:sp modelId="{E76BFB17-9000-450A-ABEE-32C43B12127B}">
      <dsp:nvSpPr>
        <dsp:cNvPr id="7" name="圆角矩形 6"/>
        <dsp:cNvSpPr/>
      </dsp:nvSpPr>
      <dsp:spPr bwMode="white">
        <a:xfrm>
          <a:off x="4476074" y="3275696"/>
          <a:ext cx="883234" cy="883234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6">
            <a:shade val="50000"/>
            <a:hueOff val="0"/>
            <a:satOff val="-37254"/>
            <a:lumOff val="49804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8260" tIns="48260" rIns="48260" bIns="4826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/>
            <a:t>BASE</a:t>
          </a:r>
          <a:endParaRPr lang="en-US" altLang="zh-CN" b="1" dirty="0" smtClean="0"/>
        </a:p>
      </dsp:txBody>
      <dsp:txXfrm>
        <a:off x="4476074" y="3275696"/>
        <a:ext cx="883234" cy="883234"/>
      </dsp:txXfrm>
    </dsp:sp>
    <dsp:sp modelId="{317B6C6F-FE95-4D3C-8738-7BF387218358}">
      <dsp:nvSpPr>
        <dsp:cNvPr id="8" name="任意多边形 7"/>
        <dsp:cNvSpPr/>
      </dsp:nvSpPr>
      <dsp:spPr bwMode="white">
        <a:xfrm>
          <a:off x="1797890" y="3241616"/>
          <a:ext cx="755917" cy="63500"/>
        </a:xfrm>
        <a:custGeom>
          <a:avLst/>
          <a:gdLst/>
          <a:ahLst/>
          <a:cxnLst/>
          <a:pathLst>
            <a:path w="1190" h="100">
              <a:moveTo>
                <a:pt x="1111" y="-248"/>
              </a:moveTo>
              <a:lnTo>
                <a:pt x="80" y="348"/>
              </a:lnTo>
            </a:path>
          </a:pathLst>
        </a:custGeom>
      </dsp:spPr>
      <dsp:style>
        <a:lnRef idx="2">
          <a:schemeClr val="accent6">
            <a:tint val="90000"/>
          </a:schemeClr>
        </a:lnRef>
        <a:fillRef idx="0">
          <a:schemeClr val="accent6">
            <a:tint val="90000"/>
          </a:schemeClr>
        </a:fillRef>
        <a:effectRef idx="0">
          <a:scrgbClr r="0" g="0" b="0"/>
        </a:effectRef>
        <a:fontRef idx="minor"/>
      </dsp:style>
      <dsp:txXfrm>
        <a:off x="1797890" y="3241616"/>
        <a:ext cx="755917" cy="63500"/>
      </dsp:txXfrm>
    </dsp:sp>
    <dsp:sp modelId="{B13E33E5-CAD6-48E1-BBE3-63F1F4956C16}">
      <dsp:nvSpPr>
        <dsp:cNvPr id="9" name="圆角矩形 8"/>
        <dsp:cNvSpPr/>
      </dsp:nvSpPr>
      <dsp:spPr bwMode="white">
        <a:xfrm>
          <a:off x="965292" y="3275696"/>
          <a:ext cx="883234" cy="883234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6">
            <a:tint val="55000"/>
            <a:hueOff val="0"/>
            <a:satOff val="18627"/>
            <a:lumOff val="-24901"/>
            <a:alpha val="100000"/>
          </a:schemeClr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50800" tIns="50800" rIns="50800" bIns="50800" anchor="ctr"/>
        <a:lstStyle>
          <a:lvl1pPr algn="ctr">
            <a:defRPr sz="3600"/>
          </a:lvl1pPr>
          <a:lvl2pPr marL="285750" indent="-285750" algn="ctr">
            <a:defRPr sz="2800"/>
          </a:lvl2pPr>
          <a:lvl3pPr marL="571500" indent="-285750" algn="ctr">
            <a:defRPr sz="2800"/>
          </a:lvl3pPr>
          <a:lvl4pPr marL="857250" indent="-285750" algn="ctr">
            <a:defRPr sz="2800"/>
          </a:lvl4pPr>
          <a:lvl5pPr marL="1143000" indent="-285750" algn="ctr">
            <a:defRPr sz="2800"/>
          </a:lvl5pPr>
          <a:lvl6pPr marL="1428750" indent="-285750" algn="ctr">
            <a:defRPr sz="2800"/>
          </a:lvl6pPr>
          <a:lvl7pPr marL="1714500" indent="-285750" algn="ctr">
            <a:defRPr sz="2800"/>
          </a:lvl7pPr>
          <a:lvl8pPr marL="2000250" indent="-285750" algn="ctr">
            <a:defRPr sz="2800"/>
          </a:lvl8pPr>
          <a:lvl9pPr marL="2286000" indent="-285750" algn="ctr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最终一致性</a:t>
          </a:r>
          <a:endParaRPr lang="zh-CN" altLang="en-US" sz="2000" b="1" dirty="0" smtClean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965292" y="3275696"/>
        <a:ext cx="883234" cy="88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Sty" val="noArr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68">
                            <dgm:alg type="cycle">
                              <dgm:param type="stAng" val="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3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8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3">
                            <dgm:alg type="cycle">
                              <dgm:param type="stAng" val="29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06">
                            <dgm:alg type="cycle">
                              <dgm:param type="stAng" val="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1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6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1">
                            <dgm:alg type="cycle">
                              <dgm:param type="stAng" val="6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srcNode" val="textCenter"/>
                    <dgm:param type="dstNode" val="childCenter1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155">
                            <dgm:alg type="cycle">
                              <dgm:param type="stAng" val="9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stAng" val="3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165">
                            <dgm:alg type="cycle">
                              <dgm:param type="stAng" val="2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stAng" val="27"/>
                              <dgm:param type="spanAng" val="90"/>
                              <dgm:param type="ctrShpMap" val="fNode"/>
                            </dgm:alg>
                          </dgm:if>
                          <dgm:else name="Name17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stAng" val="15"/>
                              <dgm:param type="spanAng" val="90"/>
                              <dgm:param type="ctrShpMap" val="fNode"/>
                            </dgm:alg>
                          </dgm:if>
                          <dgm:else name="Name175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stAng" val="6"/>
                              <dgm:param type="spanAng" val="90"/>
                              <dgm:param type="ctrShpMap" val="fNode"/>
                            </dgm:alg>
                          </dgm:if>
                          <dgm:else name="Name18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188">
                            <dgm:alg type="cycle">
                              <dgm:param type="stAng" val="27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stAng" val="33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98">
                            <dgm:alg type="cycle">
                              <dgm:param type="stAng" val="33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stAng" val="333"/>
                              <dgm:param type="spanAng" val="-90"/>
                              <dgm:param type="ctrShpMap" val="fNode"/>
                            </dgm:alg>
                          </dgm:if>
                          <dgm:else name="Name20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stAng" val="345"/>
                              <dgm:param type="spanAng" val="-90"/>
                              <dgm:param type="ctrShpMap" val="fNode"/>
                            </dgm:alg>
                          </dgm:if>
                          <dgm:else name="Name20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stAng" val="353"/>
                              <dgm:param type="spanAng" val="-90"/>
                              <dgm:param type="ctrShpMap" val="fNode"/>
                            </dgm:alg>
                          </dgm:if>
                          <dgm:else name="Name21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srcNode" val="textCenter"/>
                    <dgm:param type="dstNode" val="childCenter2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stAng" val="15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237">
                            <dgm:alg type="cycle">
                              <dgm:param type="stAng" val="11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stAng" val="99"/>
                              <dgm:param type="spanAng" val="90"/>
                              <dgm:param type="ctrShpMap" val="fNode"/>
                            </dgm:alg>
                          </dgm:if>
                          <dgm:else name="Name24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</dgm:alg>
                          </dgm:if>
                          <dgm:else name="Name247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stAng" val="57"/>
                              <dgm:param type="spanAng" val="90"/>
                              <dgm:param type="ctrShpMap" val="fNode"/>
                            </dgm:alg>
                          </dgm:if>
                          <dgm:else name="Name25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stAng" val="21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265">
                            <dgm:alg type="cycle">
                              <dgm:param type="stAng" val="24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stAng" val="261"/>
                              <dgm:param type="spanAng" val="-90"/>
                              <dgm:param type="ctrShpMap" val="fNode"/>
                            </dgm:alg>
                          </dgm:if>
                          <dgm:else name="Name27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</dgm:alg>
                          </dgm:if>
                          <dgm:else name="Name275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stAng" val="302"/>
                              <dgm:param type="spanAng" val="-90"/>
                              <dgm:param type="ctrShpMap" val="fNode"/>
                            </dgm:alg>
                          </dgm:if>
                          <dgm:else name="Name28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srcNode" val="textCenter"/>
                    <dgm:param type="dstNode" val="childCenter3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stAng" val="225"/>
                              <dgm:param type="spanAng" val="90"/>
                              <dgm:param type="ctrShpMap" val="fNode"/>
                            </dgm:alg>
                          </dgm:if>
                          <dgm:else name="Name299">
                            <dgm:alg type="cycle">
                              <dgm:param type="stAng" val="20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stAng" val="171"/>
                              <dgm:param type="spanAng" val="90"/>
                              <dgm:param type="ctrShpMap" val="fNode"/>
                            </dgm:alg>
                          </dgm:if>
                          <dgm:else name="Name30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309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stAng" val="109"/>
                              <dgm:param type="spanAng" val="90"/>
                              <dgm:param type="ctrShpMap" val="fNode"/>
                            </dgm:alg>
                          </dgm:if>
                          <dgm:else name="Name31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stAng" val="135"/>
                              <dgm:param type="spanAng" val="-90"/>
                              <dgm:param type="ctrShpMap" val="fNode"/>
                            </dgm:alg>
                          </dgm:if>
                          <dgm:else name="Name322">
                            <dgm:alg type="cycle">
                              <dgm:param type="stAng" val="15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stAng" val="189"/>
                              <dgm:param type="spanAng" val="-90"/>
                              <dgm:param type="ctrShpMap" val="fNode"/>
                            </dgm:alg>
                          </dgm:if>
                          <dgm:else name="Name32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332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stAng" val="250"/>
                              <dgm:param type="spanAng" val="-90"/>
                              <dgm:param type="ctrShpMap" val="fNode"/>
                            </dgm:alg>
                          </dgm:if>
                          <dgm:else name="Name33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srcNode" val="textCenter"/>
                    <dgm:param type="dstNode" val="childCenter4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stAng" val="243"/>
                              <dgm:param type="spanAng" val="90"/>
                              <dgm:param type="ctrShpMap" val="fNode"/>
                            </dgm:alg>
                          </dgm:if>
                          <dgm:else name="Name35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</dgm:alg>
                          </dgm:if>
                          <dgm:else name="Name361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stAng" val="160"/>
                              <dgm:param type="spanAng" val="90"/>
                              <dgm:param type="ctrShpMap" val="fNode"/>
                            </dgm:alg>
                          </dgm:if>
                          <dgm:else name="Name36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stAng" val="117"/>
                              <dgm:param type="spanAng" val="-90"/>
                              <dgm:param type="ctrShpMap" val="fNode"/>
                            </dgm:alg>
                          </dgm:if>
                          <dgm:else name="Name37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</dgm:alg>
                          </dgm:if>
                          <dgm:else name="Name379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stAng" val="199"/>
                              <dgm:param type="spanAng" val="-90"/>
                              <dgm:param type="ctrShpMap" val="fNode"/>
                            </dgm:alg>
                          </dgm:if>
                          <dgm:else name="Name38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srcNode" val="textCenter"/>
                    <dgm:param type="dstNode" val="childCenter5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stAng" val="255"/>
                              <dgm:param type="spanAng" val="90"/>
                              <dgm:param type="ctrShpMap" val="fNode"/>
                            </dgm:alg>
                          </dgm:if>
                          <dgm:else name="Name40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stAng" val="212"/>
                              <dgm:param type="spanAng" val="90"/>
                              <dgm:param type="ctrShpMap" val="fNode"/>
                            </dgm:alg>
                          </dgm:if>
                          <dgm:else name="Name40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stAng" val="105"/>
                              <dgm:param type="spanAng" val="-90"/>
                              <dgm:param type="ctrShpMap" val="fNode"/>
                            </dgm:alg>
                          </dgm:if>
                          <dgm:else name="Name41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stAng" val="147"/>
                              <dgm:param type="spanAng" val="-90"/>
                              <dgm:param type="ctrShpMap" val="fNode"/>
                            </dgm:alg>
                          </dgm:if>
                          <dgm:else name="Name42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srcNode" val="textCenter"/>
                    <dgm:param type="dstNode" val="childCenter6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stAng" val="263"/>
                              <dgm:param type="spanAng" val="90"/>
                              <dgm:param type="ctrShpMap" val="fNode"/>
                            </dgm:alg>
                          </dgm:if>
                          <dgm:else name="Name44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stAng" val="96"/>
                              <dgm:param type="spanAng" val="-90"/>
                              <dgm:param type="ctrShpMap" val="fNode"/>
                            </dgm:alg>
                          </dgm:if>
                          <dgm:else name="Name44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srcNode" val="textCenter"/>
                    <dgm:param type="dstNode" val="childCenter7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71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 fontAlgn="base"/>
            <a:r>
              <a:rPr lang="zh-CN" strike="noStrike" noProof="1" smtClean="0"/>
              <a:t>单击此处编辑母版标题样式</a:t>
            </a:r>
            <a:endParaRPr lang="zh-CN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52" y="0"/>
            <a:ext cx="1085222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52" y="0"/>
            <a:ext cx="1085221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52" y="0"/>
            <a:ext cx="1085221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1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7152" y="0"/>
            <a:ext cx="1085220" cy="1066800"/>
          </a:xfrm>
          <a:prstGeom prst="ellipse">
            <a:avLst/>
          </a:prstGeom>
        </p:spPr>
      </p:pic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大数据技术原理与应用（第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版）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　　　　　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湖南</a:t>
            </a:r>
            <a:r>
              <a:rPr kumimoji="0" 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科技大学计算机科学与工程学院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符开耀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kyfu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@hnust.edu.cn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ongodb.org/downloads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hyperlink" Target="http://www.mongodb.org/downloads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ongodb/mongo-java-driver/downloads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/>
          <p:nvPr/>
        </p:nvSpPr>
        <p:spPr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6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447800"/>
          </a:xfrm>
        </p:spPr>
        <p:txBody>
          <a:bodyPr vert="horz" wrap="square" lIns="91440" tIns="45720" rIns="91440" bIns="45720" anchor="ctr" anchorCtr="0"/>
          <a:p>
            <a:pPr algn="ctr" eaLnBrk="1" hangingPunct="1"/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5</a:t>
            </a:r>
            <a:r>
              <a:rPr lang="zh-CN" altLang="en-US" sz="3600" b="1" dirty="0">
                <a:solidFill>
                  <a:schemeClr val="tx1"/>
                </a:solidFill>
              </a:rPr>
              <a:t>章 </a:t>
            </a:r>
            <a:r>
              <a:rPr lang="en-US" altLang="zh-CN" sz="3600" b="1" dirty="0">
                <a:solidFill>
                  <a:schemeClr val="tx1"/>
                </a:solidFill>
              </a:rPr>
              <a:t>NoSQL</a:t>
            </a:r>
            <a:r>
              <a:rPr lang="zh-CN" altLang="en-US" sz="3600" b="1" dirty="0">
                <a:solidFill>
                  <a:schemeClr val="tx1"/>
                </a:solidFill>
              </a:rPr>
              <a:t>数据库</a:t>
            </a:r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147" name="Oval 7"/>
          <p:cNvSpPr/>
          <p:nvPr/>
        </p:nvSpPr>
        <p:spPr>
          <a:xfrm>
            <a:off x="1447800" y="304800"/>
            <a:ext cx="990600" cy="16002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AutoShape 8"/>
          <p:cNvSpPr/>
          <p:nvPr/>
        </p:nvSpPr>
        <p:spPr>
          <a:xfrm>
            <a:off x="609600" y="-80962"/>
            <a:ext cx="990600" cy="2286000"/>
          </a:xfrm>
          <a:custGeom>
            <a:avLst/>
            <a:gdLst/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9" name="Rectangle 9"/>
          <p:cNvSpPr/>
          <p:nvPr/>
        </p:nvSpPr>
        <p:spPr>
          <a:xfrm>
            <a:off x="0" y="2133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50" name="Picture 10" descr="arr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0" y="4738688"/>
            <a:ext cx="200025" cy="114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Text Box 12"/>
          <p:cNvSpPr txBox="1"/>
          <p:nvPr/>
        </p:nvSpPr>
        <p:spPr>
          <a:xfrm>
            <a:off x="1600200" y="762000"/>
            <a:ext cx="73152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大数据技术原理与应用（第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版）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Text Box 5"/>
          <p:cNvSpPr txBox="1"/>
          <p:nvPr/>
        </p:nvSpPr>
        <p:spPr>
          <a:xfrm>
            <a:off x="2005013" y="3965575"/>
            <a:ext cx="52863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符开耀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湖南科技大学计算机科学与工程学院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0" hangingPunct="0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E-mail: kyfu@hnust.edu.cn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5.2  NoSQL</a:t>
            </a:r>
            <a:r>
              <a:rPr lang="zh-CN" altLang="en-US" dirty="0"/>
              <a:t>兴起的原因</a:t>
            </a:r>
            <a:endParaRPr lang="zh-CN" altLang="en-US" dirty="0"/>
          </a:p>
        </p:txBody>
      </p:sp>
      <p:sp>
        <p:nvSpPr>
          <p:cNvPr id="16386" name="文本框 3"/>
          <p:cNvSpPr txBox="1"/>
          <p:nvPr/>
        </p:nvSpPr>
        <p:spPr>
          <a:xfrm>
            <a:off x="193040" y="1146175"/>
            <a:ext cx="878078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关系数据库的关键特性包括完善的事务机制和高效的查询机制。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但是，关系数据库引以为傲的两个关键特性，到了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时代却成了鸡肋，主要表现在以下几个方面：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网站系统通常不要求严格的数据库事务；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并不要求严格的读写实时性；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通常不包含大量复杂的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SQL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查询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（去结构化，存储空间换取更好的查询性能）。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5.3  NoSQL</a:t>
            </a:r>
            <a:r>
              <a:rPr lang="zh-CN" altLang="en-US" dirty="0"/>
              <a:t>与关系数据库的比较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" y="1600200"/>
          <a:ext cx="8610601" cy="4764090"/>
        </p:xfrm>
        <a:graphic>
          <a:graphicData uri="http://schemas.openxmlformats.org/drawingml/2006/table">
            <a:tbl>
              <a:tblPr/>
              <a:tblGrid>
                <a:gridCol w="1449309"/>
                <a:gridCol w="1343319"/>
                <a:gridCol w="1557076"/>
                <a:gridCol w="4260897"/>
              </a:tblGrid>
              <a:tr h="3580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比较标准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RDBMS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NoSQL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0129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数据库原理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完全支持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部分支持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关系代数理论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作为基础；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没有统一的理论基础。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12010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数据规模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超大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很难实现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横向（水平）扩展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纵向扩展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的空间也比较有限，性能会随着数据规模的增大而降低；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可以很容易通过添加更多设备来支持更大规模的数据。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2010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数据库模式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固定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灵活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需要定义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数据库模式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，严格遵守数据定义和相关约束条件；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不存在数据库模式，可以自由灵活定义并存储各种不同类型的数据。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14025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查询效率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快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可以实现高效的简单查询，但是不具备高度结构化查询等特性，复杂查询的性能不尽人意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借助于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索引机制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可以实现快速查询（包括记录查询和范围查询）；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很多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没有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面向复杂查询的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索引，虽然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可以使用</a:t>
                      </a: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MapReduce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来加速查询，但是，在复杂查询方面的性能仍然不如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7442" name="Rectangle 36"/>
          <p:cNvSpPr/>
          <p:nvPr/>
        </p:nvSpPr>
        <p:spPr>
          <a:xfrm>
            <a:off x="1984375" y="1096963"/>
            <a:ext cx="54133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5-1 NoSQL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和关系数据库的简单比较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5.3  NoSQL</a:t>
            </a:r>
            <a:r>
              <a:rPr lang="zh-CN" altLang="en-US" dirty="0"/>
              <a:t>与关系数据库的比较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1000" y="1598613"/>
          <a:ext cx="8610600" cy="5032375"/>
        </p:xfrm>
        <a:graphic>
          <a:graphicData uri="http://schemas.openxmlformats.org/drawingml/2006/table">
            <a:tbl>
              <a:tblPr/>
              <a:tblGrid>
                <a:gridCol w="1449009"/>
                <a:gridCol w="1449009"/>
                <a:gridCol w="1368494"/>
                <a:gridCol w="4344087"/>
              </a:tblGrid>
              <a:tr h="26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比较标准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RDBMS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NoSQL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846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一致性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强一致性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弱一致性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严格遵守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事务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ACID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模型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，可以保证事务强一致性；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很多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放松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了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对事务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ACID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四性的要求，而是遵守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BASE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模型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，只能保证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最终一致性。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1269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数据完整性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容易实现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很难实现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任何一个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都可以很容易实现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数据完整性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，比如通过主键或者非空约束来实现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实体完整性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，通过主键、外键来实现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参照完整性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，通过约束或者触发器来实现用户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自定义完整性。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但是，在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数据库却无法实现。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057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扩展性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一般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很难实现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横向扩展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纵向扩展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的空间也比较有限；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在设计之初就充分考虑了横向扩展的需求，可以很容易通过添加廉价设备实现扩展。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10578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可用性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好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很好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在任何时候都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以保证数据一致性为优先目标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，其次才是优化系统性能，随着数据规模的增大，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RDBMS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为了保证严格的一致性，只能提供相对较弱的可用性；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大多数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都能提供较高的可用性。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8466" name="Rectangle 36"/>
          <p:cNvSpPr/>
          <p:nvPr/>
        </p:nvSpPr>
        <p:spPr>
          <a:xfrm>
            <a:off x="1984375" y="1096963"/>
            <a:ext cx="54133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5-1 NoSQL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和关系数据库的简单比较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5.3  NoSQL</a:t>
            </a:r>
            <a:r>
              <a:rPr lang="zh-CN" altLang="en-US" dirty="0"/>
              <a:t>与关系数据库的比较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3400" y="1524000"/>
          <a:ext cx="8229600" cy="4778375"/>
        </p:xfrm>
        <a:graphic>
          <a:graphicData uri="http://schemas.openxmlformats.org/drawingml/2006/table">
            <a:tbl>
              <a:tblPr/>
              <a:tblGrid>
                <a:gridCol w="1385180"/>
                <a:gridCol w="1205620"/>
                <a:gridCol w="1219200"/>
                <a:gridCol w="4419599"/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比较标准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RDBMS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NoSQL</a:t>
                      </a:r>
                      <a:endParaRPr kumimoji="0" lang="en-US" altLang="zh-CN" sz="1600" b="1" i="0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917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标准化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RDBMS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已经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标准化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SQL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）；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NoSQL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还没有行业标准，不同的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NoSQL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数据库都有自己的查询语言，很难规范应用程序接口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StoneBraker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认为：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缺乏统一查询语言，将会拖慢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发展。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146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技术支持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RDBMS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经过几十年的发展，已经非常成熟，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Oracle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等大型厂商都可以提供很好的技术支持；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NoSQL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在技术支持方面仍然处于起步阶段，还不成熟，缺乏有力的技术支持。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466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可维护性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复杂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复杂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RDBMS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需要专门的数据库管理员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(DBA)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维护；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NoSQL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数据库虽然没有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DBMS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复杂，也难以维护。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19485" name="Rectangle 36"/>
          <p:cNvSpPr/>
          <p:nvPr/>
        </p:nvSpPr>
        <p:spPr>
          <a:xfrm>
            <a:off x="1984375" y="1096963"/>
            <a:ext cx="54133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5-1 NoSQL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和关系数据库的简单比较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5.3  NoSQL</a:t>
            </a:r>
            <a:r>
              <a:rPr lang="zh-CN" altLang="en-US" dirty="0"/>
              <a:t>与关系数据库的比较</a:t>
            </a:r>
            <a:endParaRPr lang="zh-CN" altLang="en-US" dirty="0"/>
          </a:p>
        </p:txBody>
      </p:sp>
      <p:sp>
        <p:nvSpPr>
          <p:cNvPr id="20482" name="TextBox 3"/>
          <p:cNvSpPr txBox="1"/>
          <p:nvPr/>
        </p:nvSpPr>
        <p:spPr>
          <a:xfrm>
            <a:off x="307975" y="1143000"/>
            <a:ext cx="8577263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）关系数据库</a:t>
            </a:r>
            <a:endParaRPr lang="en-US" altLang="zh-CN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优势：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以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完善的关系代数理论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作为基础，有严格的标准，支持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事务ACID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四性，借助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索引机制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可以实现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高效的查询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，技术成熟，有专业公司的技术支持。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劣势：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扩展性较差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，无法较好支持海量数据存储，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数据模型过于死板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、无法较好支持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应用，事务机制影响了系统的整体性能等。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5.3  NoSQL</a:t>
            </a:r>
            <a:r>
              <a:rPr lang="zh-CN" altLang="en-US" dirty="0"/>
              <a:t>与关系数据库的比较</a:t>
            </a:r>
            <a:endParaRPr lang="zh-CN" altLang="en-US" dirty="0"/>
          </a:p>
        </p:txBody>
      </p:sp>
      <p:sp>
        <p:nvSpPr>
          <p:cNvPr id="20482" name="TextBox 3"/>
          <p:cNvSpPr txBox="1"/>
          <p:nvPr/>
        </p:nvSpPr>
        <p:spPr>
          <a:xfrm>
            <a:off x="304800" y="1143000"/>
            <a:ext cx="8577263" cy="5062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60000"/>
              </a:lnSpc>
            </a:pPr>
            <a:r>
              <a:rPr 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ACID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具体指什么？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 eaLnBrk="0" hangingPunct="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ACID，是指数据库管理系统（DBMS）在写入或更新资料的过程中，为保证事务（transaction）是正确可靠的，所必须具备的四个特性：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 eaLnBrk="0" hangingPunct="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原子性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tomicity，或称不可分割性）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 eaLnBrk="0" hangingPunct="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一致性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onsistency）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 eaLnBrk="0" hangingPunct="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隔离性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solation，又称独立性）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 eaLnBrk="0" hangingPunct="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持久性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urability）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5.3  NoSQL</a:t>
            </a:r>
            <a:r>
              <a:rPr lang="zh-CN" altLang="en-US" dirty="0"/>
              <a:t>与关系数据库的比较</a:t>
            </a:r>
            <a:endParaRPr lang="zh-CN" altLang="en-US" dirty="0"/>
          </a:p>
        </p:txBody>
      </p:sp>
      <p:sp>
        <p:nvSpPr>
          <p:cNvPr id="21506" name="TextBox 3"/>
          <p:cNvSpPr txBox="1"/>
          <p:nvPr/>
        </p:nvSpPr>
        <p:spPr>
          <a:xfrm>
            <a:off x="307975" y="1143000"/>
            <a:ext cx="8577263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（2）NoSQL数据库</a:t>
            </a:r>
            <a:endParaRPr lang="en-US" altLang="zh-CN" sz="2800" b="1" dirty="0">
              <a:solidFill>
                <a:srgbClr val="2029D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优势：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可以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支持超大规模数据存储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，灵活的数据模型可以很好地支持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应用，具有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强大的横向扩展能力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等。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劣势：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缺乏数学理论基础，复杂查询性能不高，大都不能实现事务强一致性，很难实现数据完整性，技术尚不成熟，缺乏专业团队的技术支持，维护较困难等。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5.3  NoSQL</a:t>
            </a:r>
            <a:r>
              <a:rPr lang="zh-CN" altLang="en-US" dirty="0"/>
              <a:t>与关系数据库的比较</a:t>
            </a:r>
            <a:endParaRPr lang="zh-CN" altLang="en-US" dirty="0"/>
          </a:p>
        </p:txBody>
      </p:sp>
      <p:sp>
        <p:nvSpPr>
          <p:cNvPr id="16386" name="TextBox 3"/>
          <p:cNvSpPr txBox="1"/>
          <p:nvPr/>
        </p:nvSpPr>
        <p:spPr>
          <a:xfrm>
            <a:off x="228600" y="1143000"/>
            <a:ext cx="8709025" cy="4742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80000"/>
              </a:lnSpc>
            </a:pP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关系数据库和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NoSQL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数据库各有优缺点，</a:t>
            </a:r>
            <a:r>
              <a:rPr lang="zh-CN" altLang="en-US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彼此无法取代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zh-CN" altLang="en-US" sz="2800" b="1" noProof="1" dirty="0">
                <a:solidFill>
                  <a:srgbClr val="2029D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关系数据库应用场景：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电信、银行等领域的关键业务系统，需要保证强事务一致性；</a:t>
            </a:r>
            <a:endParaRPr lang="en-US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en-US" altLang="zh-CN" sz="2800" b="1" noProof="1" dirty="0">
                <a:solidFill>
                  <a:srgbClr val="2029D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NoSQL</a:t>
            </a:r>
            <a:r>
              <a:rPr lang="zh-CN" altLang="en-US" sz="2800" b="1" noProof="1" dirty="0">
                <a:solidFill>
                  <a:srgbClr val="2029D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数据库应用场景：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互联网企业、传统企业的非关键业务（比如数据分析）。</a:t>
            </a:r>
            <a:endParaRPr lang="zh-CN" altLang="en-US" sz="24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5.3  NoSQL</a:t>
            </a:r>
            <a:r>
              <a:rPr lang="zh-CN" altLang="en-US" dirty="0"/>
              <a:t>与关系数据库的比较</a:t>
            </a:r>
            <a:endParaRPr lang="zh-CN" altLang="en-US" dirty="0"/>
          </a:p>
        </p:txBody>
      </p:sp>
      <p:sp>
        <p:nvSpPr>
          <p:cNvPr id="16386" name="TextBox 3"/>
          <p:cNvSpPr txBox="1"/>
          <p:nvPr/>
        </p:nvSpPr>
        <p:spPr>
          <a:xfrm>
            <a:off x="228600" y="1143000"/>
            <a:ext cx="8709025" cy="52368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60000"/>
              </a:lnSpc>
            </a:pPr>
            <a:r>
              <a:rPr lang="zh-CN" altLang="en-US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在实际应用中，常常采用混合架构来综合解决问题。</a:t>
            </a:r>
            <a:endParaRPr lang="en-US" altLang="zh-CN" sz="2800" b="1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 eaLnBrk="0" hangingPunct="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案例：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亚马逊公司就使用不同类型的数据库来支撑它的电子商务应用。</a:t>
            </a:r>
            <a:endParaRPr lang="en-US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0" fontAlgn="base" hangingPunct="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5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对于“购物篮”这种临时性数据，采用键值存储会更加高效；</a:t>
            </a:r>
            <a:endParaRPr lang="en-US" altLang="zh-CN" sz="25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0" fontAlgn="base" hangingPunct="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5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当前的产品和订单信息则适合存放在关系数据库中；</a:t>
            </a:r>
            <a:endParaRPr lang="en-US" altLang="zh-CN" sz="25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0" fontAlgn="base" hangingPunct="0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zh-CN" altLang="en-US" sz="25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大量的历史订单信息则适合保存在类似</a:t>
            </a:r>
            <a:r>
              <a:rPr lang="en-US" altLang="zh-CN" sz="25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MongoDB</a:t>
            </a:r>
            <a:r>
              <a:rPr lang="zh-CN" altLang="en-US" sz="25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的文档数据库中。</a:t>
            </a:r>
            <a:endParaRPr lang="zh-CN" altLang="en-US" sz="25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  NoSQL</a:t>
            </a:r>
            <a:r>
              <a:rPr lang="zh-CN" altLang="zh-CN" dirty="0"/>
              <a:t>的四大类型</a:t>
            </a:r>
            <a:endParaRPr lang="zh-CN" altLang="en-US" dirty="0"/>
          </a:p>
        </p:txBody>
      </p:sp>
      <p:sp>
        <p:nvSpPr>
          <p:cNvPr id="24578" name="文本框 3"/>
          <p:cNvSpPr txBox="1"/>
          <p:nvPr/>
        </p:nvSpPr>
        <p:spPr>
          <a:xfrm>
            <a:off x="255588" y="1112838"/>
            <a:ext cx="8726487" cy="1770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NoSQL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数据库虽然数量众多，但是，归结起来，典型的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NoSQL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数据库通常包括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键值数据库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列族数据库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文档数据库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图形数据库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7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498" y="2882900"/>
            <a:ext cx="6329362" cy="364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zh-CN" dirty="0"/>
              <a:t>重点与难点</a:t>
            </a:r>
            <a:endParaRPr lang="zh-CN" altLang="zh-CN" dirty="0"/>
          </a:p>
        </p:txBody>
      </p:sp>
      <p:sp>
        <p:nvSpPr>
          <p:cNvPr id="8194" name="Rectangle 3"/>
          <p:cNvSpPr/>
          <p:nvPr/>
        </p:nvSpPr>
        <p:spPr>
          <a:xfrm>
            <a:off x="457200" y="1189038"/>
            <a:ext cx="8458200" cy="519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457200" indent="-45720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NoSQL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数据库的四大类型和三大基石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难点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 algn="just" eaLnBrk="0" hangingPunct="0">
              <a:lnSpc>
                <a:spcPct val="16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NoSQL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的应用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  NoSQL</a:t>
            </a:r>
            <a:r>
              <a:rPr lang="zh-CN" altLang="zh-CN" dirty="0"/>
              <a:t>的四大类型</a:t>
            </a:r>
            <a:endParaRPr lang="zh-CN" altLang="en-US" dirty="0"/>
          </a:p>
        </p:txBody>
      </p:sp>
      <p:pic>
        <p:nvPicPr>
          <p:cNvPr id="2560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454150"/>
            <a:ext cx="8813800" cy="433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  NoSQL</a:t>
            </a:r>
            <a:r>
              <a:rPr lang="zh-CN" altLang="zh-CN" dirty="0"/>
              <a:t>的四大类型</a:t>
            </a:r>
            <a:endParaRPr lang="zh-CN" altLang="en-US" dirty="0"/>
          </a:p>
        </p:txBody>
      </p:sp>
      <p:pic>
        <p:nvPicPr>
          <p:cNvPr id="26626" name="Picture 2" descr="https://pic3.zhimg.com/4b3ef79f6def6d9fc6b6cc76154dceb6_r.jpg"/>
          <p:cNvPicPr>
            <a:picLocks noChangeAspect="1"/>
          </p:cNvPicPr>
          <p:nvPr/>
        </p:nvPicPr>
        <p:blipFill>
          <a:blip r:embed="rId1"/>
          <a:srcRect r="-2390" b="2721"/>
          <a:stretch>
            <a:fillRect/>
          </a:stretch>
        </p:blipFill>
        <p:spPr>
          <a:xfrm>
            <a:off x="990600" y="1143000"/>
            <a:ext cx="7391400" cy="548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TextBox 4"/>
          <p:cNvSpPr txBox="1"/>
          <p:nvPr/>
        </p:nvSpPr>
        <p:spPr>
          <a:xfrm>
            <a:off x="1066800" y="1110298"/>
            <a:ext cx="22098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文档数据库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8" name="TextBox 5"/>
          <p:cNvSpPr txBox="1"/>
          <p:nvPr/>
        </p:nvSpPr>
        <p:spPr>
          <a:xfrm>
            <a:off x="4648200" y="1143635"/>
            <a:ext cx="22098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图数据库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9" name="TextBox 6"/>
          <p:cNvSpPr txBox="1"/>
          <p:nvPr/>
        </p:nvSpPr>
        <p:spPr>
          <a:xfrm>
            <a:off x="1066800" y="3853498"/>
            <a:ext cx="22098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键值数据库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0" name="TextBox 7"/>
          <p:cNvSpPr txBox="1"/>
          <p:nvPr/>
        </p:nvSpPr>
        <p:spPr>
          <a:xfrm>
            <a:off x="4648200" y="3853498"/>
            <a:ext cx="22098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列族数据库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5.4.1  </a:t>
            </a:r>
            <a:r>
              <a:rPr lang="zh-CN" altLang="zh-CN" dirty="0"/>
              <a:t>键值数据库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1000" y="1198563"/>
          <a:ext cx="8382000" cy="5408613"/>
        </p:xfrm>
        <a:graphic>
          <a:graphicData uri="http://schemas.openxmlformats.org/drawingml/2006/table">
            <a:tbl>
              <a:tblPr/>
              <a:tblGrid>
                <a:gridCol w="1780248"/>
                <a:gridCol w="6601752"/>
              </a:tblGrid>
              <a:tr h="600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相关产品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Redis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Riak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SimpleDB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Chordless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Scalaris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Memcached</a:t>
                      </a:r>
                      <a:r>
                        <a:rPr kumimoji="0" lang="zh-CN" alt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</a:t>
                      </a:r>
                      <a:endParaRPr kumimoji="0" lang="zh-CN" altLang="en-US" sz="2400" b="1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8441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数据模型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值对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键是一个字符串对象，值可以是任意类型的数据，比如整型、字符型、数组、列表、集合等）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633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典型应用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内容缓存：</a:t>
                      </a: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比如会话、配置文件、参数、购物车等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以及存储配置和用户数据信息的移动应用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008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优点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扩展性好，灵活性好，大量写操作时性能高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6008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缺点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无法存储结构化信息，条件查询效率较低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05522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不适用情形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）不是通过键而是通过值来查询；（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）需要存储数据之间的关系；（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）需要事务的支持。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8441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使用者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百度云数据库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（Redis）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GitHub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（Riak）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BestBuy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（Riak）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StackOverFlow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（Redis）</a:t>
                      </a:r>
                      <a:r>
                        <a:rPr kumimoji="0" lang="zh-CN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</a:t>
                      </a:r>
                      <a:endParaRPr kumimoji="0" lang="zh-CN" altLang="en-US" sz="2000" b="1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5.4.1  </a:t>
            </a:r>
            <a:r>
              <a:rPr lang="zh-CN" altLang="zh-CN" dirty="0"/>
              <a:t>键值数据库</a:t>
            </a:r>
            <a:endParaRPr lang="zh-CN" altLang="en-US" dirty="0"/>
          </a:p>
        </p:txBody>
      </p:sp>
      <p:pic>
        <p:nvPicPr>
          <p:cNvPr id="28674" name="图片 3" descr="memcached原理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066800"/>
            <a:ext cx="5086350" cy="435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TextBox 4"/>
          <p:cNvSpPr txBox="1"/>
          <p:nvPr/>
        </p:nvSpPr>
        <p:spPr>
          <a:xfrm>
            <a:off x="1952625" y="5335588"/>
            <a:ext cx="53848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键值数据库成为理想的缓冲层解决方案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矩形 5"/>
          <p:cNvSpPr/>
          <p:nvPr/>
        </p:nvSpPr>
        <p:spPr>
          <a:xfrm>
            <a:off x="382588" y="5716588"/>
            <a:ext cx="856138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Redis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有时会被人们称为“强化版的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Memcached”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支持持久化、数据恢复、更多数据类型。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5.4.2  </a:t>
            </a:r>
            <a:r>
              <a:rPr lang="zh-CN" altLang="en-US" dirty="0"/>
              <a:t>列族数据库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7505" y="1254125"/>
          <a:ext cx="8488680" cy="5249545"/>
        </p:xfrm>
        <a:graphic>
          <a:graphicData uri="http://schemas.openxmlformats.org/drawingml/2006/table">
            <a:tbl>
              <a:tblPr/>
              <a:tblGrid>
                <a:gridCol w="1766570"/>
                <a:gridCol w="6722110"/>
              </a:tblGrid>
              <a:tr h="6263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相关产品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BigTable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HBase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Cassandra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HadoopDB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GreenPlum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PNUTS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263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数据模型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列族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613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典型应用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分布式数据存储与管理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263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优点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查找速度快，可扩展性强，容易进行分布式扩展，复杂性低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6263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缺点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功能较少，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大都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不支持强事务一致性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263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不适用情形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事务支持的情形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13455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使用者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Ebay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Cassandra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Instagram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Cassandra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NASA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Cassandra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Twitter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Cassandra and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HBase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Facebook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HBase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Yahoo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HBase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5.4.3  </a:t>
            </a:r>
            <a:r>
              <a:rPr lang="zh-CN" altLang="en-US" dirty="0"/>
              <a:t>文档数据库</a:t>
            </a:r>
            <a:endParaRPr lang="zh-CN" altLang="en-US" dirty="0"/>
          </a:p>
        </p:txBody>
      </p:sp>
      <p:sp>
        <p:nvSpPr>
          <p:cNvPr id="30722" name="矩形 3"/>
          <p:cNvSpPr/>
          <p:nvPr/>
        </p:nvSpPr>
        <p:spPr>
          <a:xfrm>
            <a:off x="385763" y="1144588"/>
            <a:ext cx="8489950" cy="2460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1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“文档”其实是一个数据记录，这个记录能够对包含的数据类型和内容进行“自我描述”。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XML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文档、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HTML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文档和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JSON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文档就属于这一类。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SequoiaDB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就是使用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JSON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格式的文档数据库，它的存储的数据如下：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3" name="Picture 2" descr="c:\users\lenovo\appdata\roaming\360se6\User Data\temp\bVkmIj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3" y="3646488"/>
            <a:ext cx="4533900" cy="292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Rectangle 2"/>
          <p:cNvSpPr/>
          <p:nvPr/>
        </p:nvSpPr>
        <p:spPr>
          <a:xfrm>
            <a:off x="5029200" y="4572000"/>
            <a:ext cx="4038600" cy="1970088"/>
          </a:xfrm>
          <a:prstGeom prst="rect">
            <a:avLst/>
          </a:prstGeom>
          <a:solidFill>
            <a:srgbClr val="F7F7F7"/>
          </a:solidFill>
          <a:ln w="9525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zh-CN" altLang="en-US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  <a:t>一个</a:t>
            </a:r>
            <a:r>
              <a:rPr lang="en-US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  <a:t>XML</a:t>
            </a:r>
            <a:r>
              <a:rPr lang="zh-CN" altLang="en-US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  <a:t>文档：</a:t>
            </a:r>
            <a:endParaRPr lang="en-US" altLang="zh-CN" sz="1600" dirty="0">
              <a:solidFill>
                <a:srgbClr val="4D4D4C"/>
              </a:solidFill>
              <a:latin typeface="Arial Unicode MS" panose="020B0604020202020204" charset="-122"/>
              <a:ea typeface="宋体" panose="02010600030101010101" pitchFamily="2" charset="-122"/>
            </a:endParaRPr>
          </a:p>
          <a:p>
            <a:pPr eaLnBrk="0" hangingPunct="0"/>
            <a:r>
              <a:rPr lang="zh-CN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  <a:t>&lt;configuration&gt;</a:t>
            </a:r>
            <a:br>
              <a:rPr lang="zh-CN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  <a:t>&lt;property&gt;</a:t>
            </a:r>
            <a:br>
              <a:rPr lang="zh-CN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  <a:t>&lt;name&gt;hbase.rootdir&lt;/name&gt;</a:t>
            </a:r>
            <a:br>
              <a:rPr lang="zh-CN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  <a:t>&lt;value&gt;hdfs://localhost:9000/hbase&lt;/value&gt;</a:t>
            </a:r>
            <a:br>
              <a:rPr lang="zh-CN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  <a:t>&lt;/property&gt; </a:t>
            </a:r>
            <a:endParaRPr lang="en-US" altLang="zh-CN" sz="1600" dirty="0">
              <a:solidFill>
                <a:srgbClr val="4D4D4C"/>
              </a:solidFill>
              <a:latin typeface="Arial Unicode MS" panose="020B0604020202020204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 dirty="0">
                <a:solidFill>
                  <a:srgbClr val="4D4D4C"/>
                </a:solidFill>
                <a:latin typeface="Arial Unicode MS" panose="020B0604020202020204" charset="-122"/>
                <a:ea typeface="宋体" panose="02010600030101010101" pitchFamily="2" charset="-122"/>
              </a:rPr>
              <a:t>&lt;/configuration&gt;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5.4.3  </a:t>
            </a:r>
            <a:r>
              <a:rPr lang="zh-CN" altLang="en-US" dirty="0"/>
              <a:t>文档数据库</a:t>
            </a:r>
            <a:endParaRPr lang="zh-CN" altLang="en-US" dirty="0"/>
          </a:p>
        </p:txBody>
      </p:sp>
      <p:sp>
        <p:nvSpPr>
          <p:cNvPr id="31746" name="矩形 5"/>
          <p:cNvSpPr/>
          <p:nvPr/>
        </p:nvSpPr>
        <p:spPr>
          <a:xfrm>
            <a:off x="279400" y="1276350"/>
            <a:ext cx="8556625" cy="3020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0" lvl="1" indent="0" algn="just" eaLnBrk="0" hangingPunct="0">
              <a:lnSpc>
                <a:spcPct val="17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 algn="just" eaLnBrk="0" hangingPunct="0">
              <a:lnSpc>
                <a:spcPct val="170000"/>
              </a:lnSpc>
              <a:spcBef>
                <a:spcPct val="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必须有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schema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信息才能理解数据的含义，如：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 algn="just" eaLnBrk="0" hangingPunct="0">
              <a:lnSpc>
                <a:spcPct val="170000"/>
              </a:lnSpc>
              <a:spcBef>
                <a:spcPct val="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学生（学号，姓名，性别，年龄，系，年级）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 algn="just" eaLnBrk="0" hangingPunct="0">
              <a:lnSpc>
                <a:spcPct val="170000"/>
              </a:lnSpc>
              <a:spcBef>
                <a:spcPct val="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1001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，张三，男，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，计算机，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2002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5.4.3  </a:t>
            </a:r>
            <a:r>
              <a:rPr lang="zh-CN" altLang="en-US" dirty="0"/>
              <a:t>文档数据库</a:t>
            </a:r>
            <a:endParaRPr lang="zh-CN" altLang="en-US" dirty="0"/>
          </a:p>
        </p:txBody>
      </p:sp>
      <p:sp>
        <p:nvSpPr>
          <p:cNvPr id="32770" name="矩形 3"/>
          <p:cNvSpPr/>
          <p:nvPr/>
        </p:nvSpPr>
        <p:spPr>
          <a:xfrm>
            <a:off x="254000" y="3155950"/>
            <a:ext cx="8680450" cy="3449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数据是不规则的，每一条记录包含了所有的有关“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SequoiaDB”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的信息而没有任何外部的引用，这条记录就是“自包含”的；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这使得记录很容易完全移动到其他服务器，因为这条记录的所有信息都包含在里面了，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不需要考虑还有信息在别的表没有一起迁移走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2771" name="Picture 2" descr="c:\users\lenovo\appdata\roaming\360se6\User Data\temp\bVkmIj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44588"/>
            <a:ext cx="7535863" cy="2055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5.4.3  </a:t>
            </a:r>
            <a:r>
              <a:rPr lang="zh-CN" altLang="en-US" dirty="0"/>
              <a:t>文档数据库</a:t>
            </a:r>
            <a:endParaRPr lang="zh-CN" altLang="en-US" dirty="0"/>
          </a:p>
        </p:txBody>
      </p:sp>
      <p:sp>
        <p:nvSpPr>
          <p:cNvPr id="33794" name="矩形 3"/>
          <p:cNvSpPr/>
          <p:nvPr/>
        </p:nvSpPr>
        <p:spPr>
          <a:xfrm>
            <a:off x="254000" y="1192213"/>
            <a:ext cx="8680450" cy="3364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9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同时，因在移动过程中，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只有被移动的那一条记录（文档）需要操作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，而不像关系型中每个有关联的表都需要锁住来保证一致性，这样一来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ACID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的保证就会变得更快速，读写的速度也会有很大的提升。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5.4.3  </a:t>
            </a:r>
            <a:r>
              <a:rPr lang="zh-CN" altLang="en-US" dirty="0"/>
              <a:t>文档数据库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0675" y="1219200"/>
          <a:ext cx="8590280" cy="5217795"/>
        </p:xfrm>
        <a:graphic>
          <a:graphicData uri="http://schemas.openxmlformats.org/drawingml/2006/table">
            <a:tbl>
              <a:tblPr/>
              <a:tblGrid>
                <a:gridCol w="1729105"/>
                <a:gridCol w="6861175"/>
              </a:tblGrid>
              <a:tr h="6954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相关产品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MongoDB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CouchDB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Terrastore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ThruDB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RavenDB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SisoDB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RaptorDB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CloudKit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Perservere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Jackrabbit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954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数据模型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版本化的文档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8038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典型应用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存储、索引并管理面向文档的数据或者类似的半结构化数据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954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优点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性能好（高并发），灵活性高，复杂性低，数据结构灵活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6954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缺点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缺乏统一的查询语法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69542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不适用情形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在不同的文档上添加事务</a:t>
                      </a:r>
                      <a:endParaRPr kumimoji="0" lang="zh-CN" altLang="zh-CN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9005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使用者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百度云数据库（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MongoDB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SAP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MongoDB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Codecademy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MongoDB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Foursquare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MongoDB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NBC News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RavenDB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9218" name="Text Box 6"/>
          <p:cNvSpPr txBox="1"/>
          <p:nvPr/>
        </p:nvSpPr>
        <p:spPr>
          <a:xfrm>
            <a:off x="517525" y="1204913"/>
            <a:ext cx="5045075" cy="50022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5.1 NoSQL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简介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5.2 NoSQL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兴起的原因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5.3 NoSQL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与关系数据库的比较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5.4 NoSQL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的四大类型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5.5 NoSQL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的三大基石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5.6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从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NoSQL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到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NewSQL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数据库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5.7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文档数据库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MongoDB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6019800" y="1066800"/>
          <a:ext cx="3124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62500" imgH="6505575" progId="MSPhotoEd.3">
                  <p:embed/>
                </p:oleObj>
              </mc:Choice>
              <mc:Fallback>
                <p:oleObj name="" r:id="rId1" imgW="4762500" imgH="6505575" progId="MSPhotoEd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1066800"/>
                        <a:ext cx="3124200" cy="556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5.4.4  </a:t>
            </a:r>
            <a:r>
              <a:rPr lang="zh-CN" altLang="en-US" dirty="0"/>
              <a:t>图形数据库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4005" y="1219200"/>
          <a:ext cx="8519160" cy="5115560"/>
        </p:xfrm>
        <a:graphic>
          <a:graphicData uri="http://schemas.openxmlformats.org/drawingml/2006/table">
            <a:tbl>
              <a:tblPr/>
              <a:tblGrid>
                <a:gridCol w="1728470"/>
                <a:gridCol w="6790690"/>
              </a:tblGrid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相关产品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Neo4J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OrientDB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InfoGrid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Infinite Graph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GraphDB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数据模型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图结构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典型应用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应用于大量复杂、互连性、低结构化的图结构场合，如社交网络、推荐系统等</a:t>
                      </a:r>
                      <a:endParaRPr kumimoji="0" lang="zh-CN" alt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优点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灵活性高，支持复杂的图形算法，可用于构建复杂的关系图谱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758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缺点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复杂性高，只能支持一定的数据规模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982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使用者</a:t>
                      </a: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Adobe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Neo4J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Cisco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Neo4J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T-Mobile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Neo4J</a:t>
                      </a: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5.4.5 </a:t>
            </a:r>
            <a:r>
              <a:rPr lang="zh-CN" altLang="en-US" dirty="0"/>
              <a:t>不同类型数据库比较分析</a:t>
            </a:r>
            <a:endParaRPr lang="zh-CN" altLang="en-US" dirty="0"/>
          </a:p>
        </p:txBody>
      </p:sp>
      <p:pic>
        <p:nvPicPr>
          <p:cNvPr id="36866" name="Picture 2" descr="http://pic.yupoo.com/iammutex/CATWbHtt/MACOq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143000"/>
            <a:ext cx="5257800" cy="229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矩形 4"/>
          <p:cNvSpPr/>
          <p:nvPr/>
        </p:nvSpPr>
        <p:spPr>
          <a:xfrm>
            <a:off x="339725" y="3509963"/>
            <a:ext cx="8570913" cy="3091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MySQL</a:t>
            </a:r>
            <a:r>
              <a:rPr lang="zh-CN" altLang="en-US" sz="2500" b="1" dirty="0">
                <a:latin typeface="Arial" panose="020B0604020202020204" pitchFamily="34" charset="0"/>
                <a:ea typeface="宋体" panose="02010600030101010101" pitchFamily="2" charset="-122"/>
              </a:rPr>
              <a:t>产生年代较早，而且随着</a:t>
            </a:r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LAMP</a:t>
            </a:r>
            <a:r>
              <a:rPr lang="zh-CN" altLang="en-US" sz="25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Linux-Apache-MySQL-Php/Perl/Python </a:t>
            </a:r>
            <a:r>
              <a:rPr lang="zh-CN" altLang="en-US" sz="2500" b="1" dirty="0">
                <a:latin typeface="Arial" panose="020B0604020202020204" pitchFamily="34" charset="0"/>
                <a:ea typeface="宋体" panose="02010600030101010101" pitchFamily="2" charset="-122"/>
              </a:rPr>
              <a:t>）大潮得以成熟。尽管其没有什么大的改进，却是新兴的互联网使用的最多的数据库。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关系数据库</a:t>
            </a:r>
            <a:endParaRPr lang="en-US" altLang="zh-CN" sz="25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5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500" b="1" dirty="0">
                <a:latin typeface="Arial" panose="020B0604020202020204" pitchFamily="34" charset="0"/>
                <a:ea typeface="宋体" panose="02010600030101010101" pitchFamily="2" charset="-122"/>
              </a:rPr>
              <a:t>是新生事物，提供更灵活的数据模型、异步提交、地理位置索引等五花十色的功能。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文档数据库</a:t>
            </a:r>
            <a:endParaRPr lang="zh-CN" altLang="en-US" sz="25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5.4.5 </a:t>
            </a:r>
            <a:r>
              <a:rPr lang="zh-CN" altLang="en-US" dirty="0"/>
              <a:t>不同类型数据库比较分析</a:t>
            </a:r>
            <a:endParaRPr lang="zh-CN" altLang="en-US" dirty="0"/>
          </a:p>
        </p:txBody>
      </p:sp>
      <p:sp>
        <p:nvSpPr>
          <p:cNvPr id="37890" name="矩形 4"/>
          <p:cNvSpPr/>
          <p:nvPr/>
        </p:nvSpPr>
        <p:spPr>
          <a:xfrm>
            <a:off x="339725" y="1319213"/>
            <a:ext cx="8570913" cy="4912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HBase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是个“仗势欺人”的大象兵。依仗着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Hadoop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的生态环境，可以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有很好的扩展性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。但是就像象兵一样，使用者需要养一头大象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(Hadoop),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才能驱使他。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--列簇数据库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Redis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功能最简单，提供随机数据存储。就像一根棒子一样，没有多余的构造。但是也正是因此，它的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伸缩性特别好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。就像悟空手里的金箍棒，大可捅破天，小能成缩成针。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键值数据库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  NoSQL</a:t>
            </a:r>
            <a:r>
              <a:rPr lang="zh-CN" altLang="en-US" dirty="0"/>
              <a:t>的三大基石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371600" y="15494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5.5.1  CAP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1000" y="1144588"/>
            <a:ext cx="8382000" cy="52622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所谓的</a:t>
            </a: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CAP</a:t>
            </a:r>
            <a:r>
              <a:rPr kumimoji="0" lang="zh-CN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指的是：</a:t>
            </a:r>
            <a:endParaRPr kumimoji="0" lang="zh-CN" altLang="zh-CN" sz="2800" b="1" kern="1200" cap="none" spc="0" normalizeH="0" baseline="0" noProof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marR="0" indent="-285750" algn="just" defTabSz="914400" ea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0" lang="zh-CN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Consistency</a:t>
            </a:r>
            <a:r>
              <a:rPr kumimoji="0" lang="zh-CN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</a:t>
            </a:r>
            <a:r>
              <a:rPr kumimoji="0" lang="zh-CN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一致性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。是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指任何一个读操作总是能够读到之前完成的写操作的结果。也就是在分布式环境中，多点的数据是一致的</a:t>
            </a:r>
            <a:r>
              <a:rPr kumimoji="0" lang="zh-CN" altLang="en-US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，或者说，所有节点在同一时间具有相同的数据。</a:t>
            </a:r>
            <a:endParaRPr kumimoji="0" lang="zh-CN" altLang="zh-CN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indent="-285750" algn="just" defTabSz="914400" ea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en-US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Availability</a:t>
            </a:r>
            <a:r>
              <a:rPr kumimoji="0" lang="zh-CN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</a:t>
            </a:r>
            <a:r>
              <a:rPr kumimoji="0" lang="zh-CN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可用性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。它是指快速获取数据，可以在确定的时间内返回操作结果</a:t>
            </a:r>
            <a:r>
              <a:rPr kumimoji="0" lang="zh-CN" altLang="en-US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，保证每个请求不管成功或者失败都有响应。</a:t>
            </a:r>
            <a:endParaRPr kumimoji="0" lang="zh-CN" altLang="en-US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5.5.1  CAP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1000" y="1144588"/>
            <a:ext cx="8382000" cy="46158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所谓的</a:t>
            </a: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CAP</a:t>
            </a:r>
            <a:r>
              <a:rPr kumimoji="0" lang="zh-CN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指的是：</a:t>
            </a:r>
            <a:endParaRPr kumimoji="0" lang="zh-CN" altLang="zh-CN" sz="2800" b="1" kern="1200" cap="none" spc="0" normalizeH="0" baseline="0" noProof="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marR="0" indent="-285750" algn="just" defTabSz="914400" eaLnBrk="0" hangingPunct="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Tolerance of Network Partition</a:t>
            </a:r>
            <a:r>
              <a:rPr kumimoji="0" lang="zh-CN" altLang="zh-CN" sz="28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）：</a:t>
            </a:r>
            <a:r>
              <a:rPr kumimoji="0" lang="zh-CN" altLang="zh-CN" sz="2800" b="1" kern="1200" cap="none" spc="0" normalizeH="0" baseline="0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分区容忍性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。是指当出现网络分区的情况时（即系统中的一部分节点无法和其他节点进行通信），分离的系统也能够正常运行</a:t>
            </a:r>
            <a:r>
              <a:rPr kumimoji="0" lang="zh-CN" altLang="en-US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en-US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也就是说，系统中任意信息的丢失或失败不会影响系统的继续运作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0" hangingPunct="0">
              <a:lnSpc>
                <a:spcPct val="150000"/>
              </a:lnSpc>
              <a:buClrTx/>
              <a:buSzTx/>
              <a:buFontTx/>
              <a:defRPr/>
            </a:pPr>
            <a:endParaRPr kumimoji="0" lang="zh-CN" altLang="en-US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5.5.1  CAP</a:t>
            </a:r>
            <a:endParaRPr lang="zh-CN" altLang="en-US" dirty="0"/>
          </a:p>
        </p:txBody>
      </p:sp>
      <p:sp>
        <p:nvSpPr>
          <p:cNvPr id="41986" name="文本框 3"/>
          <p:cNvSpPr txBox="1"/>
          <p:nvPr/>
        </p:nvSpPr>
        <p:spPr>
          <a:xfrm>
            <a:off x="169863" y="1143000"/>
            <a:ext cx="8789987" cy="2287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CAP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理论告诉我们，一个分布式系统不可能同时满足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一致性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可用性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分区容忍性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这三个需求，最多只能同时满足其中两个，正所谓“鱼和熊掌不可兼得”。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87" name="Picture 6" descr="c:\users\lenovo\appdata\roaming\360se6\User Data\temp\cap-theoram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744788"/>
            <a:ext cx="4419600" cy="380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5.5.1  CAP</a:t>
            </a:r>
            <a:endParaRPr lang="zh-CN" altLang="en-US" dirty="0"/>
          </a:p>
        </p:txBody>
      </p:sp>
      <p:sp>
        <p:nvSpPr>
          <p:cNvPr id="43010" name="文本框 4"/>
          <p:cNvSpPr txBox="1"/>
          <p:nvPr/>
        </p:nvSpPr>
        <p:spPr>
          <a:xfrm>
            <a:off x="2895600" y="541020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）初始状态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6"/>
          <p:cNvSpPr/>
          <p:nvPr/>
        </p:nvSpPr>
        <p:spPr>
          <a:xfrm>
            <a:off x="147638" y="1292384"/>
            <a:ext cx="85455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0" hangingPunct="0"/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牺牲一致性来换取可用性的实例。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1952625"/>
            <a:ext cx="3155950" cy="3381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5.5.1  CAP</a:t>
            </a:r>
            <a:endParaRPr lang="zh-CN" altLang="en-US" dirty="0"/>
          </a:p>
        </p:txBody>
      </p:sp>
      <p:sp>
        <p:nvSpPr>
          <p:cNvPr id="44034" name="文本框 3"/>
          <p:cNvSpPr txBox="1"/>
          <p:nvPr/>
        </p:nvSpPr>
        <p:spPr>
          <a:xfrm>
            <a:off x="3048000" y="5788025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）正常执行过程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35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638" y="1905000"/>
            <a:ext cx="8626475" cy="3884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Rectangle 6"/>
          <p:cNvSpPr/>
          <p:nvPr/>
        </p:nvSpPr>
        <p:spPr>
          <a:xfrm>
            <a:off x="147638" y="1292384"/>
            <a:ext cx="86233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牺牲一致性来换取可用性的实例 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5.5.1  CAP</a:t>
            </a:r>
            <a:endParaRPr lang="zh-CN" altLang="en-US" dirty="0"/>
          </a:p>
        </p:txBody>
      </p:sp>
      <p:pic>
        <p:nvPicPr>
          <p:cNvPr id="4505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88" y="2057400"/>
            <a:ext cx="8283575" cy="3763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9" name="Rectangle 7"/>
          <p:cNvSpPr/>
          <p:nvPr/>
        </p:nvSpPr>
        <p:spPr>
          <a:xfrm>
            <a:off x="2366963" y="5897563"/>
            <a:ext cx="43132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(c)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更新传播失败时的执行过程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6"/>
          <p:cNvSpPr/>
          <p:nvPr/>
        </p:nvSpPr>
        <p:spPr>
          <a:xfrm>
            <a:off x="147638" y="1292384"/>
            <a:ext cx="85947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牺牲一致性来换取可用性的实例 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5.1  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10242" name="文本框 1"/>
          <p:cNvSpPr txBox="1"/>
          <p:nvPr/>
        </p:nvSpPr>
        <p:spPr>
          <a:xfrm>
            <a:off x="249238" y="3508375"/>
            <a:ext cx="866775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通常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NoSQL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数据库具有以下几个特点：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）灵活的可扩展性：</a:t>
            </a:r>
            <a:r>
              <a:rPr lang="zh-CN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良好的横向（水平）扩展性。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）灵活的数据模型：</a:t>
            </a:r>
            <a:r>
              <a:rPr lang="zh-CN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允许在一个数据元素里存储不同类型的数据。</a:t>
            </a:r>
            <a:endParaRPr lang="zh-CN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  <a:buClrTx/>
              <a:buSzTx/>
              <a:buFontTx/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）与云计算紧密融合：</a:t>
            </a:r>
            <a:r>
              <a:rPr lang="zh-CN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构建基于NoSQL的云数据库服务。</a:t>
            </a:r>
            <a:endParaRPr lang="zh-CN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3" name="组合 2"/>
          <p:cNvGrpSpPr/>
          <p:nvPr/>
        </p:nvGrpSpPr>
        <p:grpSpPr>
          <a:xfrm>
            <a:off x="141288" y="1254125"/>
            <a:ext cx="8842375" cy="1895475"/>
            <a:chOff x="222" y="1975"/>
            <a:chExt cx="13925" cy="2985"/>
          </a:xfrm>
        </p:grpSpPr>
        <p:pic>
          <p:nvPicPr>
            <p:cNvPr id="10244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2" y="2325"/>
              <a:ext cx="13925" cy="26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5" name="文本框 1"/>
            <p:cNvSpPr txBox="1"/>
            <p:nvPr/>
          </p:nvSpPr>
          <p:spPr>
            <a:xfrm>
              <a:off x="525" y="1975"/>
              <a:ext cx="1901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Arial Black" panose="020B0A04020102020204" charset="0"/>
                  <a:ea typeface="黑体" panose="02010609060101010101" pitchFamily="49" charset="-122"/>
                </a:rPr>
                <a:t>N</a:t>
              </a:r>
              <a:r>
                <a:rPr lang="en-US" altLang="zh-CN" sz="3600" b="1">
                  <a:latin typeface="Arial Black" panose="020B0A04020102020204" charset="0"/>
                  <a:ea typeface="宋体" panose="02010600030101010101" pitchFamily="2" charset="-122"/>
                </a:rPr>
                <a:t>O </a:t>
              </a:r>
              <a:r>
                <a:rPr lang="en-US" altLang="zh-CN" sz="3600" b="1">
                  <a:solidFill>
                    <a:srgbClr val="FF0000"/>
                  </a:solidFill>
                  <a:latin typeface="Arial Black" panose="020B0A04020102020204" charset="0"/>
                  <a:ea typeface="宋体" panose="02010600030101010101" pitchFamily="2" charset="-122"/>
                </a:rPr>
                <a:t>SQL</a:t>
              </a:r>
              <a:endParaRPr lang="en-US" altLang="zh-CN" sz="3600" b="1">
                <a:solidFill>
                  <a:srgbClr val="FF0000"/>
                </a:solidFill>
                <a:latin typeface="Arial Black" panose="020B0A040201020202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5.5.1  CAP</a:t>
            </a:r>
            <a:endParaRPr lang="zh-CN" altLang="en-US" dirty="0"/>
          </a:p>
        </p:txBody>
      </p:sp>
      <p:pic>
        <p:nvPicPr>
          <p:cNvPr id="4813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3738" y="1155700"/>
            <a:ext cx="5692775" cy="4573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Rectangle 6"/>
          <p:cNvSpPr/>
          <p:nvPr/>
        </p:nvSpPr>
        <p:spPr>
          <a:xfrm>
            <a:off x="1501775" y="5897563"/>
            <a:ext cx="62484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5-5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不同产品在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CAP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理论下的不同设计原则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5.5.1  CAP</a:t>
            </a:r>
            <a:endParaRPr lang="zh-CN" altLang="en-US" dirty="0"/>
          </a:p>
        </p:txBody>
      </p:sp>
      <p:sp>
        <p:nvSpPr>
          <p:cNvPr id="44034" name="文本框 3"/>
          <p:cNvSpPr txBox="1"/>
          <p:nvPr/>
        </p:nvSpPr>
        <p:spPr>
          <a:xfrm>
            <a:off x="228600" y="1203325"/>
            <a:ext cx="8763000" cy="4916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lnSpc>
                <a:spcPct val="160000"/>
              </a:lnSpc>
            </a:pP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当处理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CAP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的问题时，可以有几个明显的选择：</a:t>
            </a:r>
            <a:endParaRPr lang="zh-CN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 algn="just" eaLnBrk="0" hangingPunct="0">
              <a:lnSpc>
                <a:spcPct val="160000"/>
              </a:lnSpc>
              <a:buFont typeface="+mj-lt"/>
              <a:buAutoNum type="arabicPeriod"/>
            </a:pP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</a:t>
            </a:r>
            <a:r>
              <a:rPr lang="zh-CN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即强调一致性（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）和可用性（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），放弃分区容忍性（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），</a:t>
            </a: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最简单的做法是把所有与事务相关的内容都放到同一台机器上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。很显然，这种做法会严重影响系统的可扩展性。传统的关系数据库（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MySQL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SQL Server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PostgreSQL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），都采用了这种设计原则，因此，扩展性都比较差。</a:t>
            </a:r>
            <a:endParaRPr lang="zh-CN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5.5.1  CAP</a:t>
            </a:r>
            <a:endParaRPr lang="zh-CN" altLang="en-US" dirty="0"/>
          </a:p>
        </p:txBody>
      </p:sp>
      <p:sp>
        <p:nvSpPr>
          <p:cNvPr id="47106" name="文本框 3"/>
          <p:cNvSpPr txBox="1"/>
          <p:nvPr/>
        </p:nvSpPr>
        <p:spPr>
          <a:xfrm>
            <a:off x="228600" y="1279525"/>
            <a:ext cx="8763000" cy="491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514350" indent="-514350" algn="just" eaLnBrk="0" hangingPunct="0">
              <a:lnSpc>
                <a:spcPct val="160000"/>
              </a:lnSpc>
              <a:buFont typeface="Arial" panose="020B0604020202020204" pitchFamily="34" charset="0"/>
              <a:buAutoNum type="arabicPeriod" startAt="2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</a:t>
            </a: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即强调一致性（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）和分区容忍性（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），放弃可用性（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），当出现网络分区的情况时，受影响的服务需要等待数据一致，因此在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等待期间就无法对外提供服务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14350" indent="-514350" algn="just" eaLnBrk="0" hangingPunct="0">
              <a:lnSpc>
                <a:spcPct val="160000"/>
              </a:lnSpc>
              <a:buFont typeface="Arial" panose="020B0604020202020204" pitchFamily="34" charset="0"/>
              <a:buAutoNum type="arabicPeriod" startAt="2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</a:t>
            </a:r>
            <a:r>
              <a:rPr lang="zh-CN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即强调可用性（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）和分区容忍性（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），放弃一致性（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允许系统返回不一致的数据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。这对于许多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网站而言是可行的。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5.5.2  BASE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5585" y="2513648"/>
          <a:ext cx="8717280" cy="3729990"/>
        </p:xfrm>
        <a:graphic>
          <a:graphicData uri="http://schemas.openxmlformats.org/drawingml/2006/table">
            <a:tbl>
              <a:tblPr/>
              <a:tblGrid>
                <a:gridCol w="3343910"/>
                <a:gridCol w="5373370"/>
              </a:tblGrid>
              <a:tr h="520700">
                <a:tc>
                  <a:txBody>
                    <a:bodyPr/>
                    <a:lstStyle/>
                    <a:p>
                      <a:pPr algn="ctr" fontAlgn="t">
                        <a:lnSpc>
                          <a:spcPct val="170000"/>
                        </a:lnSpc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</a:rPr>
                        <a:t>ACID</a:t>
                      </a:r>
                      <a:endParaRPr lang="en-US" sz="2800" b="1" dirty="0">
                        <a:solidFill>
                          <a:srgbClr val="FFFFFF"/>
                        </a:solidFill>
                      </a:endParaRPr>
                    </a:p>
                  </a:txBody>
                  <a:tcPr marL="25086" marR="25086" marT="25086" marB="2508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70000"/>
                        </a:lnSpc>
                      </a:pPr>
                      <a:r>
                        <a:rPr lang="en-US" sz="2800" b="1" dirty="0">
                          <a:solidFill>
                            <a:srgbClr val="FFFFFF"/>
                          </a:solidFill>
                        </a:rPr>
                        <a:t>BASE</a:t>
                      </a:r>
                      <a:endParaRPr lang="en-US" sz="2800" b="1" dirty="0">
                        <a:solidFill>
                          <a:srgbClr val="FFFFFF"/>
                        </a:solidFill>
                      </a:endParaRPr>
                    </a:p>
                  </a:txBody>
                  <a:tcPr marL="25086" marR="25086" marT="25086" marB="25086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algn="just" fontAlgn="t">
                        <a:lnSpc>
                          <a:spcPct val="170000"/>
                        </a:lnSpc>
                      </a:pPr>
                      <a:r>
                        <a:rPr lang="zh-CN" altLang="en-US" sz="2400" b="1"/>
                        <a:t>原子性（</a:t>
                      </a:r>
                      <a:r>
                        <a:rPr lang="en-US" sz="2400" b="1"/>
                        <a:t>Atomicity</a:t>
                      </a:r>
                      <a:r>
                        <a:rPr lang="zh-CN" altLang="en-US" sz="2400" b="1"/>
                        <a:t>）</a:t>
                      </a:r>
                      <a:endParaRPr lang="zh-CN" altLang="en-US" sz="2400" b="1"/>
                    </a:p>
                  </a:txBody>
                  <a:tcPr marL="41811" marR="41811" marT="58535" marB="58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70000"/>
                        </a:lnSpc>
                      </a:pPr>
                      <a:r>
                        <a:rPr lang="zh-CN" altLang="en-US" sz="2400" b="1"/>
                        <a:t>基本可用（</a:t>
                      </a:r>
                      <a:r>
                        <a:rPr lang="en-US" sz="2400" b="1"/>
                        <a:t>Basically Available</a:t>
                      </a:r>
                      <a:r>
                        <a:rPr lang="zh-CN" altLang="en-US" sz="2400" b="1"/>
                        <a:t>）</a:t>
                      </a:r>
                      <a:endParaRPr lang="zh-CN" altLang="en-US" sz="2400" b="1"/>
                    </a:p>
                  </a:txBody>
                  <a:tcPr marL="41811" marR="41811" marT="58535" marB="58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just" fontAlgn="t">
                        <a:lnSpc>
                          <a:spcPct val="170000"/>
                        </a:lnSpc>
                      </a:pPr>
                      <a:r>
                        <a:rPr lang="zh-CN" altLang="en-US" sz="2400" b="1"/>
                        <a:t>一致性（</a:t>
                      </a:r>
                      <a:r>
                        <a:rPr lang="en-US" sz="2400" b="1"/>
                        <a:t>Consistency</a:t>
                      </a:r>
                      <a:r>
                        <a:rPr lang="zh-CN" altLang="en-US" sz="2400" b="1"/>
                        <a:t>）</a:t>
                      </a:r>
                      <a:endParaRPr lang="zh-CN" altLang="en-US" sz="2400" b="1"/>
                    </a:p>
                  </a:txBody>
                  <a:tcPr marL="41811" marR="41811" marT="58535" marB="58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70000"/>
                        </a:lnSpc>
                      </a:pPr>
                      <a:r>
                        <a:rPr lang="zh-CN" altLang="en-US" sz="2400" b="1"/>
                        <a:t>软状态</a:t>
                      </a:r>
                      <a:r>
                        <a:rPr lang="en-US" altLang="zh-CN" sz="2400" b="1"/>
                        <a:t>/</a:t>
                      </a:r>
                      <a:r>
                        <a:rPr lang="zh-CN" altLang="en-US" sz="2400" b="1"/>
                        <a:t>柔性事务（</a:t>
                      </a:r>
                      <a:r>
                        <a:rPr lang="en-US" sz="2400" b="1"/>
                        <a:t>Soft state</a:t>
                      </a:r>
                      <a:r>
                        <a:rPr lang="zh-CN" altLang="en-US" sz="2400" b="1"/>
                        <a:t>）</a:t>
                      </a:r>
                      <a:endParaRPr lang="zh-CN" altLang="en-US" sz="2400" b="1"/>
                    </a:p>
                  </a:txBody>
                  <a:tcPr marL="41811" marR="41811" marT="58535" marB="58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37540">
                <a:tc>
                  <a:txBody>
                    <a:bodyPr/>
                    <a:lstStyle/>
                    <a:p>
                      <a:pPr algn="just" fontAlgn="t">
                        <a:lnSpc>
                          <a:spcPct val="170000"/>
                        </a:lnSpc>
                      </a:pPr>
                      <a:r>
                        <a:rPr lang="zh-CN" altLang="en-US" sz="2400" b="1"/>
                        <a:t>隔离性（</a:t>
                      </a:r>
                      <a:r>
                        <a:rPr lang="en-US" sz="2400" b="1"/>
                        <a:t>Isolation</a:t>
                      </a:r>
                      <a:r>
                        <a:rPr lang="zh-CN" altLang="en-US" sz="2400" b="1"/>
                        <a:t>）</a:t>
                      </a:r>
                      <a:endParaRPr lang="zh-CN" altLang="en-US" sz="2400" b="1"/>
                    </a:p>
                  </a:txBody>
                  <a:tcPr marL="41811" marR="41811" marT="58535" marB="58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70000"/>
                        </a:lnSpc>
                      </a:pPr>
                      <a:r>
                        <a:rPr lang="zh-CN" altLang="en-US" sz="2400" b="1"/>
                        <a:t>最终一致性 （</a:t>
                      </a:r>
                      <a:r>
                        <a:rPr lang="en-US" sz="2400" b="1"/>
                        <a:t>Eventual consistency</a:t>
                      </a:r>
                      <a:r>
                        <a:rPr lang="zh-CN" altLang="en-US" sz="2400" b="1"/>
                        <a:t>）</a:t>
                      </a:r>
                      <a:endParaRPr lang="zh-CN" altLang="en-US" sz="2400" b="1"/>
                    </a:p>
                  </a:txBody>
                  <a:tcPr marL="41811" marR="41811" marT="58535" marB="58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algn="just" fontAlgn="t">
                        <a:lnSpc>
                          <a:spcPct val="170000"/>
                        </a:lnSpc>
                      </a:pPr>
                      <a:r>
                        <a:rPr lang="zh-CN" altLang="en-US" sz="2400" b="1"/>
                        <a:t>持久性 （</a:t>
                      </a:r>
                      <a:r>
                        <a:rPr lang="en-US" sz="2400" b="1"/>
                        <a:t>Durability</a:t>
                      </a:r>
                      <a:r>
                        <a:rPr lang="zh-CN" altLang="en-US" sz="2400" b="1"/>
                        <a:t>）</a:t>
                      </a:r>
                      <a:endParaRPr lang="zh-CN" altLang="en-US" sz="2400" b="1"/>
                    </a:p>
                  </a:txBody>
                  <a:tcPr marL="41811" marR="41811" marT="58535" marB="58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70000"/>
                        </a:lnSpc>
                      </a:pPr>
                      <a:r>
                        <a:rPr lang="zh-CN" altLang="en-US" sz="2400" b="1" dirty="0"/>
                        <a:t> </a:t>
                      </a:r>
                      <a:endParaRPr lang="zh-CN" altLang="en-US" sz="2400" b="1" dirty="0"/>
                    </a:p>
                  </a:txBody>
                  <a:tcPr marL="41811" marR="41811" marT="58535" marB="5853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49177" name="矩形 4"/>
          <p:cNvSpPr/>
          <p:nvPr/>
        </p:nvSpPr>
        <p:spPr>
          <a:xfrm>
            <a:off x="196850" y="1109663"/>
            <a:ext cx="8651875" cy="12966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4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说起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asically </a:t>
            </a:r>
            <a:r>
              <a:rPr lang="en-US" altLang="zh-CN" sz="28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vailble, </a:t>
            </a:r>
            <a:r>
              <a:rPr lang="en-US" altLang="zh-CN" sz="28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oft-state, </a:t>
            </a:r>
            <a:r>
              <a:rPr lang="en-US" altLang="zh-CN" sz="28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ventual consistency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），不得不谈到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ACID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5.5.2  BASE</a:t>
            </a:r>
            <a:endParaRPr lang="zh-CN" altLang="en-US" dirty="0"/>
          </a:p>
        </p:txBody>
      </p:sp>
      <p:sp>
        <p:nvSpPr>
          <p:cNvPr id="50178" name="文本框 3"/>
          <p:cNvSpPr txBox="1"/>
          <p:nvPr/>
        </p:nvSpPr>
        <p:spPr>
          <a:xfrm>
            <a:off x="238125" y="1184275"/>
            <a:ext cx="8682038" cy="4485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700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一个数据库事务具有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ACID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四性：</a:t>
            </a:r>
            <a:endParaRPr lang="zh-CN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1" indent="-4572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Atomicity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）：原子性。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事务必须是原子工作单元，对于其数据修改，要么全都执行，要么全都不执行。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（Consistency）：一致性。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指事务完成时，必须使所有的数据都保持一致状态。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5.5.2  BASE</a:t>
            </a:r>
            <a:endParaRPr lang="zh-CN" altLang="en-US" dirty="0"/>
          </a:p>
        </p:txBody>
      </p:sp>
      <p:sp>
        <p:nvSpPr>
          <p:cNvPr id="51202" name="文本框 3"/>
          <p:cNvSpPr txBox="1"/>
          <p:nvPr/>
        </p:nvSpPr>
        <p:spPr>
          <a:xfrm>
            <a:off x="238125" y="1184275"/>
            <a:ext cx="8682038" cy="4485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7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一个数据库事务具有ACID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四性：</a:t>
            </a:r>
            <a:endParaRPr lang="zh-CN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I（Isolation）：隔离性。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并发事务所做的修改必须与任何其它并发事务所做的修改隔离。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（Durability）：持久性。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指事务完成之后，它对于系统的影响是永久性的，该修改即使出现致命的系统故障也将一直保持。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5.5.2  BASE</a:t>
            </a:r>
            <a:endParaRPr lang="zh-CN" altLang="en-US" dirty="0"/>
          </a:p>
        </p:txBody>
      </p:sp>
      <p:sp>
        <p:nvSpPr>
          <p:cNvPr id="52226" name="文本框 5"/>
          <p:cNvSpPr txBox="1"/>
          <p:nvPr/>
        </p:nvSpPr>
        <p:spPr>
          <a:xfrm>
            <a:off x="381000" y="3041650"/>
            <a:ext cx="8382000" cy="28486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just" eaLnBrk="0" hangingPunct="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基本可用</a:t>
            </a:r>
            <a:endParaRPr lang="zh-CN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 eaLnBrk="0" hangingPunct="0">
              <a:lnSpc>
                <a:spcPct val="16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　　基本可用，是指一个分布式系统的一部分发生问题变得不可用时，其他部分仍然可以正常使用，也就是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允许分区失败的情形出现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文本框 3"/>
          <p:cNvSpPr txBox="1"/>
          <p:nvPr/>
        </p:nvSpPr>
        <p:spPr>
          <a:xfrm>
            <a:off x="260350" y="1066800"/>
            <a:ext cx="8677275" cy="1770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BASE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的基本含义是基本可用（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Basically Availble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）、软状态（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Soft-state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）和最终一致性（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Eventual consistency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5.5.2  BASE</a:t>
            </a:r>
            <a:endParaRPr lang="zh-CN" altLang="en-US" dirty="0"/>
          </a:p>
        </p:txBody>
      </p:sp>
      <p:sp>
        <p:nvSpPr>
          <p:cNvPr id="53250" name="文本框 5"/>
          <p:cNvSpPr txBox="1"/>
          <p:nvPr/>
        </p:nvSpPr>
        <p:spPr>
          <a:xfrm>
            <a:off x="381000" y="2814638"/>
            <a:ext cx="8382000" cy="37077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just" eaLnBrk="0" hangingPunct="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软状态</a:t>
            </a:r>
            <a:endParaRPr lang="zh-CN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 eaLnBrk="0" hangingPunct="0">
              <a:lnSpc>
                <a:spcPct val="14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“软状态（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soft-state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）”是与“硬状态（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hard-state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）”相对应的一种提法。数据库保存的数据是“硬状态”时，可以保证数据一致性，即保证数据一直是正确的。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“软状态”是指状态可以有一段时间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不同步，具有一定的滞后性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文本框 3"/>
          <p:cNvSpPr txBox="1"/>
          <p:nvPr/>
        </p:nvSpPr>
        <p:spPr>
          <a:xfrm>
            <a:off x="260350" y="1066800"/>
            <a:ext cx="8677275" cy="1770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BASE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的基本含义是基本可用（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Basically Availble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）、软状态（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Soft-state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）和最终一致性（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Eventual consistency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5.5.2  BASE</a:t>
            </a:r>
            <a:endParaRPr lang="zh-CN" altLang="en-US" dirty="0"/>
          </a:p>
        </p:txBody>
      </p:sp>
      <p:sp>
        <p:nvSpPr>
          <p:cNvPr id="54274" name="文本框 3"/>
          <p:cNvSpPr txBox="1"/>
          <p:nvPr/>
        </p:nvSpPr>
        <p:spPr>
          <a:xfrm>
            <a:off x="260350" y="1066800"/>
            <a:ext cx="8677275" cy="1770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BASE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的基本含义是基本可用（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Basically Availble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）、软状态（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Soft-state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）和最终一致性（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Eventual consistency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8763" y="2813050"/>
            <a:ext cx="8678863" cy="370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defTabSz="914400" eaLnBrk="0" hangingPunct="0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最终一致性</a:t>
            </a:r>
            <a:endParaRPr kumimoji="0" lang="zh-CN" altLang="zh-CN" sz="2800" b="1" kern="1200" cap="none" spc="0" normalizeH="0" baseline="0" noProof="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algn="just" defTabSz="914400" eaLnBrk="0" hangingPunct="0">
              <a:lnSpc>
                <a:spcPct val="140000"/>
              </a:lnSpc>
              <a:buClrTx/>
              <a:buSzTx/>
              <a:buFontTx/>
              <a:defRPr/>
            </a:pPr>
            <a:r>
              <a:rPr kumimoji="0" lang="en-US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一致性的类型包括</a:t>
            </a:r>
            <a:r>
              <a:rPr kumimoji="0" lang="en-US" altLang="zh-CN" sz="2800" b="1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强一致性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800" b="1" kern="1200" cap="none" spc="0" normalizeH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弱一致性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，二者的主要区别在于高并发的数据访问操作下，后续操作是否能够获取最新的数据。对于强一致性而言，当执行完一次更新操作后，后续的其他读操作就可以保证读到更新后的最新数据；反之，</a:t>
            </a:r>
            <a:r>
              <a:rPr kumimoji="0" lang="en-US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如果不能保证后续访问</a:t>
            </a:r>
            <a:endParaRPr kumimoji="0" lang="zh-CN" altLang="zh-CN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5.5.2  BASE</a:t>
            </a:r>
            <a:endParaRPr lang="zh-CN" altLang="en-US" dirty="0"/>
          </a:p>
        </p:txBody>
      </p:sp>
      <p:sp>
        <p:nvSpPr>
          <p:cNvPr id="55298" name="文本框 4"/>
          <p:cNvSpPr txBox="1"/>
          <p:nvPr/>
        </p:nvSpPr>
        <p:spPr>
          <a:xfrm>
            <a:off x="258763" y="1225550"/>
            <a:ext cx="8678862" cy="4912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1" indent="0" algn="just" eaLnBrk="0" hangingPunct="0">
              <a:lnSpc>
                <a:spcPct val="140000"/>
              </a:lnSpc>
              <a:buClrTx/>
            </a:pPr>
            <a:r>
              <a:rPr lang="zh-CN" altLang="zh-CN" sz="2800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读到的都是更新后的最新数据，则为弱一致性。而</a:t>
            </a:r>
            <a:r>
              <a:rPr lang="en-US" altLang="zh-CN" sz="2800" b="1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最终一致性只不过是弱一致性的一</a:t>
            </a:r>
            <a:r>
              <a:rPr lang="en-US" altLang="zh-CN" sz="2800" b="1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种特例</a:t>
            </a:r>
            <a:r>
              <a:rPr lang="zh-CN" altLang="zh-CN" sz="2800" b="1" baseline="0" dirty="0">
                <a:latin typeface="Arial" panose="020B0604020202020204" pitchFamily="34" charset="0"/>
                <a:ea typeface="宋体" panose="02010600030101010101" pitchFamily="2" charset="-122"/>
              </a:rPr>
              <a:t>，允许后续的访问操作可以暂时读不到更新后的数据，但是经过一段时间之后，必须最终读到更新后的数据。</a:t>
            </a:r>
            <a:endParaRPr lang="en-US" altLang="zh-CN" sz="2800" b="1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40000"/>
              </a:lnSpc>
              <a:buClrTx/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最常见的实现最终一致性的系统就是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（域名系统）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。一个域名更新操作根据配置的形式被分发出去，并结合有过期机制的缓存；最终所有的客户端可以看到最新的值。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5.1  NoSQL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170" name="矩形 3"/>
          <p:cNvSpPr/>
          <p:nvPr/>
        </p:nvSpPr>
        <p:spPr>
          <a:xfrm>
            <a:off x="303213" y="1147763"/>
            <a:ext cx="8548688" cy="5303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fontAlgn="base" hangingPunct="0">
              <a:lnSpc>
                <a:spcPct val="110000"/>
              </a:lnSpc>
            </a:pP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现在已经有很多公司使用了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NoSQL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数据库：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Google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Facebook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Mozilla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Adobe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Foursquare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LinkedIn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Digg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McGraw-Hill Education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Vermont Public Radio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百度、腾讯、阿里、新浪、华为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5.5.3  </a:t>
            </a:r>
            <a:r>
              <a:rPr lang="zh-CN" altLang="en-US" dirty="0"/>
              <a:t>最终一致性</a:t>
            </a:r>
            <a:endParaRPr lang="zh-CN" altLang="en-US" dirty="0"/>
          </a:p>
        </p:txBody>
      </p:sp>
      <p:sp>
        <p:nvSpPr>
          <p:cNvPr id="43010" name="文本框 4"/>
          <p:cNvSpPr txBox="1"/>
          <p:nvPr/>
        </p:nvSpPr>
        <p:spPr>
          <a:xfrm>
            <a:off x="381000" y="1093788"/>
            <a:ext cx="8382000" cy="47428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eaLnBrk="0" hangingPunct="0">
              <a:lnSpc>
                <a:spcPct val="180000"/>
              </a:lnSpc>
            </a:pP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最终一致性根据更新数据后各进程访问到数据的时间和方式的不同，又可以区分为：</a:t>
            </a:r>
            <a:endParaRPr lang="zh-CN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80000"/>
              </a:lnSpc>
              <a:buFont typeface="Wingdings" panose="05000000000000000000" charset="0"/>
              <a:buChar char="l"/>
            </a:pP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因果一致性：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如果进程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通知进程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它已更新了一个数据项，那么进程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的后续访问将获得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写入的最新值。而与进程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无因果关系的进程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的访问，仍然遵守一般的最终一致性规则。</a:t>
            </a:r>
            <a:endParaRPr lang="en-US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5.5.3  </a:t>
            </a:r>
            <a:r>
              <a:rPr lang="zh-CN" altLang="en-US" dirty="0"/>
              <a:t>最终一致性</a:t>
            </a:r>
            <a:endParaRPr lang="zh-CN" altLang="en-US" dirty="0"/>
          </a:p>
        </p:txBody>
      </p:sp>
      <p:sp>
        <p:nvSpPr>
          <p:cNvPr id="57346" name="文本框 4"/>
          <p:cNvSpPr txBox="1"/>
          <p:nvPr/>
        </p:nvSpPr>
        <p:spPr>
          <a:xfrm>
            <a:off x="381000" y="1169988"/>
            <a:ext cx="8382000" cy="5217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“读己之所写”一致性：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可视为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因果一致性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的一个特例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。当进程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自己执行一个更新操作之后，它自己总是可以访问到更新过的值，绝不会看到旧值。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单调读一致性：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如果进程已经看到过数据对象的某个值，那么任何后续访问都不会返回在那个值之前的值。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5.5.3  </a:t>
            </a:r>
            <a:r>
              <a:rPr lang="zh-CN" altLang="en-US" dirty="0"/>
              <a:t>最终一致性</a:t>
            </a:r>
            <a:endParaRPr lang="zh-CN" altLang="en-US" dirty="0"/>
          </a:p>
        </p:txBody>
      </p:sp>
      <p:sp>
        <p:nvSpPr>
          <p:cNvPr id="44034" name="文本框 3"/>
          <p:cNvSpPr txBox="1"/>
          <p:nvPr/>
        </p:nvSpPr>
        <p:spPr>
          <a:xfrm>
            <a:off x="381000" y="1093788"/>
            <a:ext cx="8382000" cy="3537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algn="just" eaLnBrk="0" hangingPunct="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会话一致性：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它把访问存储系统的进程放到会话（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session</a:t>
            </a:r>
            <a:r>
              <a:rPr lang="zh-CN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）的上下文中，只要会话还存在，系统就保证“读己之所写”一致性。如果由于某些失败情形令会话终止，就要建立新的会话，而且系统保证不会延续到新的会话。</a:t>
            </a:r>
            <a:endParaRPr lang="zh-CN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5.5.3  </a:t>
            </a:r>
            <a:r>
              <a:rPr lang="zh-CN" altLang="en-US" dirty="0"/>
              <a:t>最终一致性</a:t>
            </a:r>
            <a:endParaRPr lang="zh-CN" altLang="en-US" dirty="0"/>
          </a:p>
        </p:txBody>
      </p:sp>
      <p:sp>
        <p:nvSpPr>
          <p:cNvPr id="59394" name="文本框 3"/>
          <p:cNvSpPr txBox="1"/>
          <p:nvPr/>
        </p:nvSpPr>
        <p:spPr>
          <a:xfrm>
            <a:off x="381000" y="1093788"/>
            <a:ext cx="8382000" cy="2159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just" eaLnBrk="0" hangingPunct="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单调写一致性：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系统保证来自同一个进程的写操作顺序执行。系统必须保证这种程度的一致性，否则编程难以进行。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5.5.3  </a:t>
            </a:r>
            <a:r>
              <a:rPr lang="zh-CN" altLang="en-US" dirty="0"/>
              <a:t>最终一致性</a:t>
            </a:r>
            <a:endParaRPr lang="zh-CN" altLang="en-US" dirty="0"/>
          </a:p>
        </p:txBody>
      </p:sp>
      <p:sp>
        <p:nvSpPr>
          <p:cNvPr id="45058" name="矩形 3"/>
          <p:cNvSpPr/>
          <p:nvPr/>
        </p:nvSpPr>
        <p:spPr>
          <a:xfrm>
            <a:off x="307975" y="1144588"/>
            <a:ext cx="8558213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fontAlgn="base" hangingPunct="0">
              <a:lnSpc>
                <a:spcPct val="200000"/>
              </a:lnSpc>
            </a:pPr>
            <a:r>
              <a:rPr lang="zh-CN" altLang="en-US" sz="32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如何实现各种类型的一致性？</a:t>
            </a:r>
            <a:endParaRPr lang="en-US" altLang="zh-CN" sz="3200" b="1" strike="noStrike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 eaLnBrk="0" fontAlgn="base" hangingPunct="0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对于分布式数据系统</a:t>
            </a:r>
            <a:endParaRPr lang="zh-CN" altLang="en-US" sz="2800" b="1" strike="noStrike" noProof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2" indent="-457200" algn="just" eaLnBrk="0" fontAlgn="base" hangingPunct="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 — 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数据复制的份数</a:t>
            </a:r>
            <a:endParaRPr lang="zh-CN" altLang="en-US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algn="just" eaLnBrk="0" fontAlgn="base" hangingPunct="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 — 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更新数据是需要保证写完成的节点数</a:t>
            </a:r>
            <a:endParaRPr lang="zh-CN" altLang="en-US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algn="just" eaLnBrk="0" fontAlgn="base" hangingPunct="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 — 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读取数据的时候需要读取的节点数</a:t>
            </a:r>
            <a:endParaRPr lang="zh-CN" altLang="en-US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5.5.3  </a:t>
            </a:r>
            <a:r>
              <a:rPr lang="zh-CN" altLang="en-US" dirty="0"/>
              <a:t>最终一致性</a:t>
            </a:r>
            <a:endParaRPr lang="zh-CN" altLang="en-US" dirty="0"/>
          </a:p>
        </p:txBody>
      </p:sp>
      <p:sp>
        <p:nvSpPr>
          <p:cNvPr id="61442" name="矩形 3"/>
          <p:cNvSpPr/>
          <p:nvPr/>
        </p:nvSpPr>
        <p:spPr>
          <a:xfrm>
            <a:off x="307975" y="1144588"/>
            <a:ext cx="8558213" cy="4189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W+R&gt;N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，写的节点和读的节点重叠，则是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强一致性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。例如，对于典型的一主一备同步复制的关系型数据库，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N=2,W=2,R=1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，则不管读的是主库还是备库的数据，都是一致的。一般设定是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 = N+1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，这是保证强一致性的最小设定。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5.5.3  </a:t>
            </a:r>
            <a:r>
              <a:rPr lang="zh-CN" altLang="en-US" dirty="0"/>
              <a:t>最终一致性</a:t>
            </a:r>
            <a:endParaRPr lang="zh-CN" altLang="en-US" dirty="0"/>
          </a:p>
        </p:txBody>
      </p:sp>
      <p:sp>
        <p:nvSpPr>
          <p:cNvPr id="45058" name="矩形 3"/>
          <p:cNvSpPr/>
          <p:nvPr/>
        </p:nvSpPr>
        <p:spPr>
          <a:xfrm>
            <a:off x="231775" y="1144588"/>
            <a:ext cx="8558213" cy="5181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algn="just" eaLnBrk="0" fontAlgn="base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W+R&lt;=N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，则是</a:t>
            </a:r>
            <a:r>
              <a:rPr lang="zh-CN" altLang="en-US" sz="32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弱一致性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。例如对于一主一备异步复制的关系型数据库，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N=2,W=1,R=1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，则如读的是备库，就可能无法读取主库已经更新过的数据，所以是弱一致性。</a:t>
            </a:r>
            <a:endParaRPr lang="zh-CN" altLang="en-US" sz="2800" b="1" strike="noStrike" noProof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just" eaLnBrk="0" fontAlgn="base" hangingPunct="0">
              <a:lnSpc>
                <a:spcPct val="110000"/>
              </a:lnSpc>
            </a:pP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　　</a:t>
            </a:r>
            <a:endParaRPr lang="zh-CN" altLang="zh-CN" sz="2800" b="1" strike="noStrike" noProof="1" dirty="0">
              <a:sym typeface="+mn-ea"/>
            </a:endParaRPr>
          </a:p>
          <a:p>
            <a:pPr algn="just" eaLnBrk="0" fontAlgn="base" hangingPunct="0">
              <a:lnSpc>
                <a:spcPct val="150000"/>
              </a:lnSpc>
            </a:pP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　　对于分布式系统，为保证高可用性，一般设置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N&gt;=3</a:t>
            </a:r>
            <a:r>
              <a:rPr lang="zh-CN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r>
              <a:rPr lang="zh-CN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不同的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</a:t>
            </a:r>
            <a:r>
              <a:rPr lang="zh-CN" altLang="zh-CN" sz="2800" b="1" strike="noStrike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组合，是在可用性和一致性之间取一个平衡，以适应不同的应用场景。</a:t>
            </a:r>
            <a:endParaRPr lang="zh-CN" altLang="zh-CN" sz="2800" b="1" strike="noStrike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5.5.3  </a:t>
            </a:r>
            <a:r>
              <a:rPr lang="zh-CN" altLang="en-US" dirty="0"/>
              <a:t>最终一致性</a:t>
            </a:r>
            <a:endParaRPr lang="zh-CN" altLang="en-US" dirty="0"/>
          </a:p>
        </p:txBody>
      </p:sp>
      <p:sp>
        <p:nvSpPr>
          <p:cNvPr id="63490" name="矩形 3"/>
          <p:cNvSpPr/>
          <p:nvPr/>
        </p:nvSpPr>
        <p:spPr>
          <a:xfrm>
            <a:off x="206375" y="1143000"/>
            <a:ext cx="863282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N=W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R=1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，任何一个写节点失效，都会导致写失败，因此可用性会降低，但是由于数据分布的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个节点是同步写入的，因此可以保证强一致性。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0" fontAlgn="base" hangingPunc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实例：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HBase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是借助其底层的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HDFS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来实现其数据冗余备份的。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HDFS采用的是强一致性保证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。在数据没有完全同步到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个节点前，写操作是不会返回成功的。也就是说它的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，而读操作只需要读到一个值即可，也就是说它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5.5.3  </a:t>
            </a:r>
            <a:r>
              <a:rPr lang="zh-CN" altLang="en-US" dirty="0"/>
              <a:t>最终一致性</a:t>
            </a:r>
            <a:endParaRPr lang="zh-CN" altLang="en-US" dirty="0"/>
          </a:p>
        </p:txBody>
      </p:sp>
      <p:sp>
        <p:nvSpPr>
          <p:cNvPr id="64514" name="矩形 3"/>
          <p:cNvSpPr/>
          <p:nvPr/>
        </p:nvSpPr>
        <p:spPr>
          <a:xfrm>
            <a:off x="282575" y="1068388"/>
            <a:ext cx="8632825" cy="551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像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Voldemort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Cassandra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Riak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这些类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Dynamo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的系统，通常都允许用户按需要设置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三个值，即使是设置成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R&lt;= 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也是可以的。也就是说他允许用户在强一致性和最终一致性之间自由选择。而在用户选择了最终一致性，或者是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W&lt;N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的强一致性时，则总会出现一段“各个节点数据不同步导致系统处理不一致的时间”。为了提供最终一致性的支持，这些系统会提供一些工具来使数据更新被最终同步到所有相关节点。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5.6  </a:t>
            </a:r>
            <a:r>
              <a:rPr lang="zh-CN" altLang="en-US" dirty="0"/>
              <a:t>从</a:t>
            </a:r>
            <a:r>
              <a:rPr lang="en-US" altLang="zh-CN" dirty="0"/>
              <a:t>NoSQL</a:t>
            </a:r>
            <a:r>
              <a:rPr lang="zh-CN" altLang="en-US" dirty="0"/>
              <a:t>到</a:t>
            </a:r>
            <a:r>
              <a:rPr lang="en-US" altLang="zh-CN" dirty="0"/>
              <a:t>NewSQL</a:t>
            </a:r>
            <a:r>
              <a:rPr lang="zh-CN" altLang="en-US" dirty="0"/>
              <a:t>数据库</a:t>
            </a:r>
            <a:endParaRPr lang="zh-CN" altLang="en-US" dirty="0"/>
          </a:p>
        </p:txBody>
      </p:sp>
      <p:pic>
        <p:nvPicPr>
          <p:cNvPr id="6553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738" y="1639888"/>
            <a:ext cx="8396287" cy="334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39" name="Rectangle 6"/>
          <p:cNvSpPr/>
          <p:nvPr/>
        </p:nvSpPr>
        <p:spPr>
          <a:xfrm>
            <a:off x="2166938" y="5360988"/>
            <a:ext cx="4994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5-6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大数据引发数据处理架构变革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5.2  NoSQL</a:t>
            </a:r>
            <a:r>
              <a:rPr lang="zh-CN" altLang="en-US" dirty="0"/>
              <a:t>兴起的原因</a:t>
            </a:r>
            <a:endParaRPr lang="zh-CN" altLang="en-US" dirty="0"/>
          </a:p>
        </p:txBody>
      </p:sp>
      <p:sp>
        <p:nvSpPr>
          <p:cNvPr id="12290" name="文本框 1"/>
          <p:cNvSpPr txBox="1"/>
          <p:nvPr/>
        </p:nvSpPr>
        <p:spPr>
          <a:xfrm>
            <a:off x="223838" y="1093788"/>
            <a:ext cx="8696325" cy="2889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关系数据库已经无法满足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Web2.0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的需求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主要表现在以下几个方面：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）无法满足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海量数据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的管理需求；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）无法满足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高并发的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需求；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）无法满足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高可扩展性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高可用性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的需求。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1" name="Picture 7" descr="http://img.jrjimg.cn/2012/12/2012122412420598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4021138"/>
            <a:ext cx="4305300" cy="243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5.6  </a:t>
            </a:r>
            <a:r>
              <a:rPr lang="zh-CN" altLang="en-US" dirty="0"/>
              <a:t>从</a:t>
            </a:r>
            <a:r>
              <a:rPr lang="en-US" altLang="zh-CN" dirty="0"/>
              <a:t>NoSQL</a:t>
            </a:r>
            <a:r>
              <a:rPr lang="zh-CN" altLang="en-US" dirty="0"/>
              <a:t>到</a:t>
            </a:r>
            <a:r>
              <a:rPr lang="en-US" altLang="zh-CN" dirty="0"/>
              <a:t>NewSQL</a:t>
            </a:r>
            <a:r>
              <a:rPr lang="zh-CN" altLang="en-US" dirty="0"/>
              <a:t>数据库</a:t>
            </a:r>
            <a:endParaRPr lang="zh-CN" altLang="en-US" dirty="0"/>
          </a:p>
        </p:txBody>
      </p:sp>
      <p:pic>
        <p:nvPicPr>
          <p:cNvPr id="6656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219200"/>
            <a:ext cx="7315200" cy="494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3" name="Rectangle 6"/>
          <p:cNvSpPr/>
          <p:nvPr/>
        </p:nvSpPr>
        <p:spPr>
          <a:xfrm>
            <a:off x="712788" y="6126163"/>
            <a:ext cx="78898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5-7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关系数据库、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NoSQL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NewSQL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数据库产品分类图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 </a:t>
            </a:r>
            <a:r>
              <a:rPr lang="zh-CN" altLang="en-US" dirty="0"/>
              <a:t>文档数据库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67586" name="TextBox 3"/>
          <p:cNvSpPr txBox="1"/>
          <p:nvPr/>
        </p:nvSpPr>
        <p:spPr>
          <a:xfrm>
            <a:off x="679450" y="1450975"/>
            <a:ext cx="4883150" cy="233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4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5.7.1 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简介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5.7.2 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概念解析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5.7.3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安装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矩形 4"/>
          <p:cNvSpPr/>
          <p:nvPr/>
        </p:nvSpPr>
        <p:spPr>
          <a:xfrm>
            <a:off x="533400" y="3668713"/>
            <a:ext cx="8382000" cy="2030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具体请参考网络教程：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http://www.runoob.com/mongodb/mongodb-tutorial.html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7588" name="Picture 2" descr="http://u3.tdimg.com/8/203/60/_10406518286914655382020380421189149599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1371600"/>
            <a:ext cx="1676400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5.7.1 MongoDB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68610" name="矩形 3"/>
          <p:cNvSpPr/>
          <p:nvPr/>
        </p:nvSpPr>
        <p:spPr>
          <a:xfrm>
            <a:off x="254000" y="1168400"/>
            <a:ext cx="8629650" cy="5259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是由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C++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语言编写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的，是一个基于分布式文件存储的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开源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数据库系统。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在高负载的情况下，添加更多的节点，可以保证服务器性能。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旨在为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应用提供可扩展的高性能数据存储解决方案。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将数据存储为一个文档，数据结构由键值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(key=&gt;value)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对组成。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文档类似于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JSON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对象。字段值可以包含其他文档，数组及文档数组。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5.7.1 MongoDB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pic>
        <p:nvPicPr>
          <p:cNvPr id="69634" name="Picture 2" descr="http://www.runoob.com/wp-content/uploads/2013/10/crud-annotated-docum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363" y="1522413"/>
            <a:ext cx="8493125" cy="332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5.7.1 MongoDB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0658" name="矩形 3"/>
          <p:cNvSpPr/>
          <p:nvPr/>
        </p:nvSpPr>
        <p:spPr>
          <a:xfrm>
            <a:off x="306388" y="1768475"/>
            <a:ext cx="8534400" cy="46158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提供一个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面向文档存储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，操作比较简单和容易；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可以设置任何属性的索引来实现更快的排序；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具有较好的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水平可扩展性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支持丰富的查询表达式，可轻易查询文档中内嵌的对象及数组；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可以实现替换完成的文档（数据）或者一些指定的数据字段；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TextBox 4"/>
          <p:cNvSpPr txBox="1"/>
          <p:nvPr/>
        </p:nvSpPr>
        <p:spPr>
          <a:xfrm>
            <a:off x="239713" y="1219200"/>
            <a:ext cx="8601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主要特点：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5.7.1 MongoDB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1682" name="矩形 3"/>
          <p:cNvSpPr/>
          <p:nvPr/>
        </p:nvSpPr>
        <p:spPr>
          <a:xfrm>
            <a:off x="306388" y="1692275"/>
            <a:ext cx="8534400" cy="37522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Map/Reduce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主要用来对数据进行批量处理和聚合操作；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支持各种编程语言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RUBY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PHP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C#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等语言；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17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安装简单。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3" name="TextBox 4"/>
          <p:cNvSpPr txBox="1"/>
          <p:nvPr/>
        </p:nvSpPr>
        <p:spPr>
          <a:xfrm>
            <a:off x="239713" y="1219200"/>
            <a:ext cx="86010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主要特点：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2438" y="2044700"/>
          <a:ext cx="8304213" cy="4407535"/>
        </p:xfrm>
        <a:graphic>
          <a:graphicData uri="http://schemas.openxmlformats.org/drawingml/2006/table">
            <a:tbl>
              <a:tblPr/>
              <a:tblGrid>
                <a:gridCol w="2767965"/>
                <a:gridCol w="2767965"/>
                <a:gridCol w="2767965"/>
              </a:tblGrid>
              <a:tr h="391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SQL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</a:rPr>
                        <a:t>术语</a:t>
                      </a:r>
                      <a:r>
                        <a:rPr lang="en-US" altLang="zh-CN" sz="2000" b="1">
                          <a:solidFill>
                            <a:srgbClr val="FFFFFF"/>
                          </a:solidFill>
                        </a:rPr>
                        <a:t>/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</a:rPr>
                        <a:t>概念</a:t>
                      </a:r>
                      <a:endParaRPr lang="zh-CN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52" marB="250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solidFill>
                            <a:srgbClr val="FFFFFF"/>
                          </a:solidFill>
                        </a:rPr>
                        <a:t>MongoDB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</a:rPr>
                        <a:t>术语</a:t>
                      </a:r>
                      <a:r>
                        <a:rPr lang="en-US" altLang="zh-CN" sz="2000" b="1">
                          <a:solidFill>
                            <a:srgbClr val="FFFFFF"/>
                          </a:solidFill>
                        </a:rPr>
                        <a:t>/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</a:rPr>
                        <a:t>概念</a:t>
                      </a:r>
                      <a:endParaRPr lang="zh-CN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52" marB="250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b="1">
                          <a:solidFill>
                            <a:srgbClr val="FFFFFF"/>
                          </a:solidFill>
                        </a:rPr>
                        <a:t>解释</a:t>
                      </a:r>
                      <a:r>
                        <a:rPr lang="en-US" altLang="zh-CN" sz="2000" b="1">
                          <a:solidFill>
                            <a:srgbClr val="FFFFFF"/>
                          </a:solidFill>
                        </a:rPr>
                        <a:t>/</a:t>
                      </a:r>
                      <a:r>
                        <a:rPr lang="zh-CN" altLang="en-US" sz="2000" b="1">
                          <a:solidFill>
                            <a:srgbClr val="FFFFFF"/>
                          </a:solidFill>
                        </a:rPr>
                        <a:t>说明</a:t>
                      </a:r>
                      <a:endParaRPr lang="zh-CN" alt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52" marB="250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database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database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1"/>
                        <a:t>数据库</a:t>
                      </a:r>
                      <a:endParaRPr lang="zh-CN" alt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table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collection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1"/>
                        <a:t>数据库表</a:t>
                      </a:r>
                      <a:r>
                        <a:rPr lang="en-US" altLang="zh-CN" sz="2000" b="1"/>
                        <a:t>/</a:t>
                      </a:r>
                      <a:r>
                        <a:rPr lang="zh-CN" altLang="en-US" sz="2000" b="1"/>
                        <a:t>集合</a:t>
                      </a:r>
                      <a:endParaRPr lang="zh-CN" alt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row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document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1"/>
                        <a:t>数据记录行</a:t>
                      </a:r>
                      <a:r>
                        <a:rPr lang="en-US" altLang="zh-CN" sz="2000" b="1"/>
                        <a:t>/</a:t>
                      </a:r>
                      <a:r>
                        <a:rPr lang="zh-CN" altLang="en-US" sz="2000" b="1"/>
                        <a:t>文档</a:t>
                      </a:r>
                      <a:endParaRPr lang="zh-CN" alt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column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field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1"/>
                        <a:t>数据字段</a:t>
                      </a:r>
                      <a:r>
                        <a:rPr lang="en-US" altLang="zh-CN" sz="2000" b="1"/>
                        <a:t>/</a:t>
                      </a:r>
                      <a:r>
                        <a:rPr lang="zh-CN" altLang="en-US" sz="2000" b="1"/>
                        <a:t>域</a:t>
                      </a:r>
                      <a:endParaRPr lang="zh-CN" alt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index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index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1"/>
                        <a:t>索引</a:t>
                      </a:r>
                      <a:endParaRPr lang="zh-CN" alt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581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table joins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1"/>
                        <a:t> </a:t>
                      </a:r>
                      <a:endParaRPr lang="zh-CN" alt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1"/>
                        <a:t>表连接，</a:t>
                      </a:r>
                      <a:r>
                        <a:rPr lang="en-US" sz="2000" b="1"/>
                        <a:t>MongoDB</a:t>
                      </a:r>
                      <a:r>
                        <a:rPr lang="zh-CN" altLang="en-US" sz="2000" b="1"/>
                        <a:t>不支持</a:t>
                      </a:r>
                      <a:endParaRPr lang="zh-CN" alt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80581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primary key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/>
                        <a:t>primary key</a:t>
                      </a:r>
                      <a:endParaRPr lang="en-US" sz="20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zh-CN" altLang="en-US" sz="2000" b="1" dirty="0"/>
                        <a:t>主键，</a:t>
                      </a:r>
                      <a:r>
                        <a:rPr lang="en-US" altLang="zh-CN" sz="2000" b="1" dirty="0" err="1"/>
                        <a:t>MongoDB</a:t>
                      </a:r>
                      <a:r>
                        <a:rPr lang="zh-CN" altLang="en-US" sz="2000" b="1" dirty="0"/>
                        <a:t>自动将</a:t>
                      </a:r>
                      <a:r>
                        <a:rPr lang="en-US" altLang="zh-CN" sz="2000" b="1" dirty="0"/>
                        <a:t>_id</a:t>
                      </a:r>
                      <a:r>
                        <a:rPr lang="zh-CN" altLang="en-US" sz="2000" b="1" dirty="0"/>
                        <a:t>字段设置为主键</a:t>
                      </a:r>
                      <a:endParaRPr lang="zh-CN" altLang="en-US" sz="2000" b="1" dirty="0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748" name="矩形 4"/>
          <p:cNvSpPr/>
          <p:nvPr/>
        </p:nvSpPr>
        <p:spPr>
          <a:xfrm>
            <a:off x="288925" y="1371600"/>
            <a:ext cx="86280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中基本的概念是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集合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73730" name="矩形 4"/>
          <p:cNvSpPr/>
          <p:nvPr/>
        </p:nvSpPr>
        <p:spPr>
          <a:xfrm>
            <a:off x="290513" y="1143000"/>
            <a:ext cx="865981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例１：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我们也可以更直观的的了解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中的一些概念：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267200" y="2590800"/>
            <a:ext cx="4572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90600" y="1541463"/>
          <a:ext cx="70104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45"/>
                <a:gridCol w="1793343"/>
                <a:gridCol w="2202712"/>
                <a:gridCol w="6858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user_name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 Hanks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mark@abc.com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</a:t>
                      </a:r>
                      <a:r>
                        <a:rPr lang="en-US" altLang="zh-CN" baseline="0" dirty="0" smtClean="0"/>
                        <a:t> Angeles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Richard Peter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richard@abc.com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Dallas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758" name="矩形 8"/>
          <p:cNvSpPr/>
          <p:nvPr/>
        </p:nvSpPr>
        <p:spPr>
          <a:xfrm>
            <a:off x="1219200" y="2935288"/>
            <a:ext cx="6705600" cy="3694112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"_id": ObjectId("5146bb52d8524270060001f3"),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"age": 25,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"city": "Los Angeles",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"email": "mark@abc.com",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"user_name": "Mark Hanks "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	"_id": ObjectId("5146bb52d8524270060001f2"),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"age": 31,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"city": "Dallas",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"email": "richard@abc.com",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"user_name": "Richard Peter "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74754" name="矩形 4"/>
          <p:cNvSpPr/>
          <p:nvPr/>
        </p:nvSpPr>
        <p:spPr>
          <a:xfrm>
            <a:off x="295275" y="1144588"/>
            <a:ext cx="8572500" cy="2120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1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在一个关系型数据库中，一篇博客（包含文章内容、评论、评论的投票）会被打散在多张数据表中。在文档数据库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中，能用一个文档来表示一篇博客， 评论与投票作为文档数组，放在正文主文档中。这样数据更易于管理，消除传统关系型数据库中影响性能和水平扩展性的“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JOIN”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操作。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文本框 3"/>
          <p:cNvSpPr txBox="1"/>
          <p:nvPr/>
        </p:nvSpPr>
        <p:spPr>
          <a:xfrm>
            <a:off x="1346200" y="3425825"/>
            <a:ext cx="1047750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author: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文本框 4"/>
          <p:cNvSpPr txBox="1"/>
          <p:nvPr/>
        </p:nvSpPr>
        <p:spPr>
          <a:xfrm>
            <a:off x="1193800" y="4416425"/>
            <a:ext cx="1284288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blogposts: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文本框 6"/>
          <p:cNvSpPr txBox="1"/>
          <p:nvPr/>
        </p:nvSpPr>
        <p:spPr>
          <a:xfrm>
            <a:off x="1117600" y="5483225"/>
            <a:ext cx="1381125" cy="365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comments: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4758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0" y="3349625"/>
            <a:ext cx="3213100" cy="70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4187825"/>
            <a:ext cx="5384800" cy="974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5483225"/>
            <a:ext cx="4438650" cy="97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75778" name="TextBox 3"/>
          <p:cNvSpPr txBox="1"/>
          <p:nvPr/>
        </p:nvSpPr>
        <p:spPr>
          <a:xfrm>
            <a:off x="158750" y="2433638"/>
            <a:ext cx="8812213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“id”:1,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“author”:”Jane”,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“blogposts”:{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“tile”:”MyFirstPost”, “comment”:{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“by”:”Ada”,”text”:”Good post”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 }                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TextBox 6"/>
          <p:cNvSpPr txBox="1"/>
          <p:nvPr/>
        </p:nvSpPr>
        <p:spPr>
          <a:xfrm>
            <a:off x="157163" y="1220788"/>
            <a:ext cx="8813800" cy="1123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关系数据库中的其中一条记录，在文档数据库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中的存储方式类似如下：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5.2  NoSQL</a:t>
            </a:r>
            <a:r>
              <a:rPr lang="zh-CN" altLang="en-US" dirty="0"/>
              <a:t>兴起的原因</a:t>
            </a:r>
            <a:endParaRPr lang="zh-CN" altLang="en-US" dirty="0"/>
          </a:p>
        </p:txBody>
      </p:sp>
      <p:pic>
        <p:nvPicPr>
          <p:cNvPr id="13314" name="Picture 2" descr="c:\users\lenovo\appdata\roaming\360se6\User Data\temp\dc54564e9258d10921f68dfed358ccbf6c814d6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2293938"/>
            <a:ext cx="4657725" cy="2506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TextBox 4"/>
          <p:cNvSpPr txBox="1"/>
          <p:nvPr/>
        </p:nvSpPr>
        <p:spPr>
          <a:xfrm>
            <a:off x="228600" y="1752600"/>
            <a:ext cx="4486275" cy="4742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复杂性：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部署、管理、配置很复杂。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1" indent="-3429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数据库复制：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MySQL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主备之间采用复制方式，只能是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异步复制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，当主库压力较大时可能产生较大延迟，主备切换可能会丢失最后一部分更新事务，这时往往需要人工介入，备份和恢复不方便。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TextBox 5"/>
          <p:cNvSpPr txBox="1"/>
          <p:nvPr/>
        </p:nvSpPr>
        <p:spPr>
          <a:xfrm>
            <a:off x="136525" y="1143000"/>
            <a:ext cx="8674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集群是否可以完全解决问题？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2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76803" name="矩形 3"/>
          <p:cNvSpPr/>
          <p:nvPr/>
        </p:nvSpPr>
        <p:spPr>
          <a:xfrm>
            <a:off x="381000" y="1295400"/>
            <a:ext cx="8445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数据库：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804" name="矩形 4"/>
          <p:cNvSpPr/>
          <p:nvPr/>
        </p:nvSpPr>
        <p:spPr>
          <a:xfrm>
            <a:off x="382588" y="1741488"/>
            <a:ext cx="8443912" cy="42275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一个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中可以建立多个数据库。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的默认数据库为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"db"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，该数据库存储在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目录中。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的单个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可容纳多个独立的数据库，每一个都有自己的集合和权限，不同的数据库也放置在不同的文件中。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826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pPr algn="just"/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77827" name="矩形 5"/>
          <p:cNvSpPr/>
          <p:nvPr/>
        </p:nvSpPr>
        <p:spPr>
          <a:xfrm>
            <a:off x="280988" y="1235075"/>
            <a:ext cx="85582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文档：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8" name="矩形 6"/>
          <p:cNvSpPr/>
          <p:nvPr/>
        </p:nvSpPr>
        <p:spPr>
          <a:xfrm>
            <a:off x="280988" y="1828800"/>
            <a:ext cx="8558212" cy="233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文档是一个键值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(key-value)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对（即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BSON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的文档不需要设置相同的字段，并且相同的字段不需要相同的数据类型，这与关系型数据库有很大的区别，也是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非常突出的特点。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9" name="矩形 7"/>
          <p:cNvSpPr/>
          <p:nvPr/>
        </p:nvSpPr>
        <p:spPr>
          <a:xfrm>
            <a:off x="230188" y="4371975"/>
            <a:ext cx="4829175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457200" indent="-457200" algn="just" eaLnBrk="0" hangingPunct="0"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一个简单的文档例子如下：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1000" y="5030788"/>
            <a:ext cx="8458200" cy="1222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95220" bIns="95220"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{“site”:“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dblab.xmu.edu.cn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”, “name”:“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厦门大学数据库实验室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"}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78850" name="矩形 3"/>
          <p:cNvSpPr/>
          <p:nvPr/>
        </p:nvSpPr>
        <p:spPr>
          <a:xfrm>
            <a:off x="312738" y="1144588"/>
            <a:ext cx="84804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下表列出了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RDBMS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与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对应的术语：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5975" y="1666875"/>
          <a:ext cx="7768590" cy="3310890"/>
        </p:xfrm>
        <a:graphic>
          <a:graphicData uri="http://schemas.openxmlformats.org/drawingml/2006/table">
            <a:tbl>
              <a:tblPr/>
              <a:tblGrid>
                <a:gridCol w="2115820"/>
                <a:gridCol w="5652770"/>
              </a:tblGrid>
              <a:tr h="3359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RDBMS</a:t>
                      </a:r>
                      <a:endParaRPr 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52" marB="250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FFFFFF"/>
                          </a:solidFill>
                        </a:rPr>
                        <a:t>MongoDB</a:t>
                      </a:r>
                      <a:endParaRPr 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52" marB="250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数据库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数据库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38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表格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集合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行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文档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385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列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字段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表联合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嵌入文档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/>
                        <a:t>主键</a:t>
                      </a:r>
                      <a:endParaRPr lang="zh-CN" alt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b="1" dirty="0"/>
                        <a:t>主键 （</a:t>
                      </a:r>
                      <a:r>
                        <a:rPr lang="en-US" sz="2400" b="1" dirty="0" err="1"/>
                        <a:t>MongoDB</a:t>
                      </a:r>
                      <a:r>
                        <a:rPr lang="en-US" sz="2400" b="1" dirty="0"/>
                        <a:t> </a:t>
                      </a:r>
                      <a:r>
                        <a:rPr lang="zh-CN" altLang="en-US" sz="2400" b="1" dirty="0"/>
                        <a:t>提供了 </a:t>
                      </a:r>
                      <a:r>
                        <a:rPr lang="en-US" sz="2400" b="1" dirty="0"/>
                        <a:t>key </a:t>
                      </a:r>
                      <a:r>
                        <a:rPr lang="zh-CN" altLang="en-US" sz="2400" b="1" dirty="0"/>
                        <a:t>为 </a:t>
                      </a:r>
                      <a:r>
                        <a:rPr lang="en-US" altLang="zh-CN" sz="2400" b="1" dirty="0"/>
                        <a:t>_</a:t>
                      </a:r>
                      <a:r>
                        <a:rPr lang="en-US" sz="2400" b="1" dirty="0"/>
                        <a:t>id </a:t>
                      </a:r>
                      <a:r>
                        <a:rPr lang="zh-CN" altLang="en-US" sz="2400" b="1" dirty="0"/>
                        <a:t>）</a:t>
                      </a:r>
                      <a:endParaRPr lang="zh-CN" altLang="en-US" sz="2400" b="1" dirty="0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1050" y="5094288"/>
          <a:ext cx="7280910" cy="1446213"/>
        </p:xfrm>
        <a:graphic>
          <a:graphicData uri="http://schemas.openxmlformats.org/drawingml/2006/table">
            <a:tbl>
              <a:tblPr/>
              <a:tblGrid>
                <a:gridCol w="3640455"/>
                <a:gridCol w="3640455"/>
              </a:tblGrid>
              <a:tr h="41846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zh-CN" altLang="en-US" sz="2400" b="1">
                          <a:solidFill>
                            <a:srgbClr val="FFFFFF"/>
                          </a:solidFill>
                        </a:rPr>
                        <a:t>数据库服务和客户端</a:t>
                      </a:r>
                      <a:endParaRPr lang="zh-CN" alt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25052" marR="25052" marT="25052" marB="250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 hMerge="1">
                  <a:tcPr/>
                </a:tc>
              </a:tr>
              <a:tr h="513080">
                <a:tc>
                  <a:txBody>
                    <a:bodyPr/>
                    <a:lstStyle/>
                    <a:p>
                      <a:pPr fontAlgn="t"/>
                      <a:r>
                        <a:rPr lang="en-US" sz="2400" b="1"/>
                        <a:t>Mysqld/Oracle</a:t>
                      </a:r>
                      <a:endParaRPr 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/>
                        <a:t>mongod</a:t>
                      </a:r>
                      <a:endParaRPr 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fontAlgn="t"/>
                      <a:r>
                        <a:rPr lang="en-US" sz="2400" b="1"/>
                        <a:t>mysql/sqlplus</a:t>
                      </a:r>
                      <a:endParaRPr lang="en-US" sz="2400" b="1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/>
                        <a:t>mongo</a:t>
                      </a:r>
                      <a:endParaRPr lang="en-US" sz="2400" b="1" dirty="0"/>
                    </a:p>
                  </a:txBody>
                  <a:tcPr marL="41753" marR="41753" marT="58455" marB="5845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874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79875" name="矩形 3"/>
          <p:cNvSpPr/>
          <p:nvPr/>
        </p:nvSpPr>
        <p:spPr>
          <a:xfrm>
            <a:off x="307975" y="1143000"/>
            <a:ext cx="8531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集合：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6" name="矩形 4"/>
          <p:cNvSpPr/>
          <p:nvPr/>
        </p:nvSpPr>
        <p:spPr>
          <a:xfrm>
            <a:off x="307975" y="1600200"/>
            <a:ext cx="8531225" cy="3709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集合就是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文档组，类似于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RDBMS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（关系数据库管理系统：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Relational Database Management System)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中的表格。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集合存在于数据库中，集合没有固定的结构，这意味着对集合可以插入不同格式和类型的数据，但通常情况下插入集合的数据都会有一定的关联性。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比如，可将以下不同数据结构的文档插入到集合：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04800" y="5137150"/>
            <a:ext cx="8534400" cy="154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tIns="95220" bIns="9522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{"site":"www.baidu.com"}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{“site”:“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dblab.xmu.edu.cn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”, “name”:“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厦门大学数据库实验室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"}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{"site":"www.runoob.com","name":"</a:t>
            </a:r>
            <a:r>
              <a:rPr kumimoji="0" 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菜鸟教程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","num":5}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95000"/>
                  <a:lumOff val="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80898" name="矩形 3"/>
          <p:cNvSpPr/>
          <p:nvPr/>
        </p:nvSpPr>
        <p:spPr>
          <a:xfrm>
            <a:off x="188913" y="1066800"/>
            <a:ext cx="87487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MongoDB 数据类型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7325" y="1619250"/>
          <a:ext cx="8750300" cy="4697413"/>
        </p:xfrm>
        <a:graphic>
          <a:graphicData uri="http://schemas.openxmlformats.org/drawingml/2006/table">
            <a:tbl>
              <a:tblPr/>
              <a:tblGrid>
                <a:gridCol w="1856105"/>
                <a:gridCol w="6894195"/>
              </a:tblGrid>
              <a:tr h="233680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</a:rPr>
                        <a:t>数据类型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0453" marR="10453" marT="10453" marB="1045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10453" marR="10453" marT="10453" marB="1045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en-US" sz="2400" b="1" dirty="0"/>
                        <a:t>String</a:t>
                      </a:r>
                      <a:endParaRPr lang="en-US" sz="2400" b="1" dirty="0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字符串</a:t>
                      </a:r>
                      <a:r>
                        <a:rPr lang="zh-CN" altLang="en-US" sz="2400" b="1"/>
                        <a:t>。存储数据常用的数据类型。在 </a:t>
                      </a:r>
                      <a:r>
                        <a:rPr lang="en-US" altLang="zh-CN" sz="2400" b="1"/>
                        <a:t>MongoDB </a:t>
                      </a:r>
                      <a:r>
                        <a:rPr lang="zh-CN" altLang="en-US" sz="2400" b="1"/>
                        <a:t>中，</a:t>
                      </a:r>
                      <a:r>
                        <a:rPr lang="en-US" altLang="zh-CN" sz="2400" b="1"/>
                        <a:t>UTF-8 </a:t>
                      </a:r>
                      <a:r>
                        <a:rPr lang="zh-CN" altLang="en-US" sz="2400" b="1"/>
                        <a:t>编码的字符串才是合法的。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en-US" sz="2400" b="1"/>
                        <a:t>Integer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整型数值</a:t>
                      </a:r>
                      <a:r>
                        <a:rPr lang="zh-CN" altLang="en-US" sz="2400" b="1"/>
                        <a:t>。用于存储数值。根据你所采用的服务器，可分为 </a:t>
                      </a:r>
                      <a:r>
                        <a:rPr lang="en-US" altLang="zh-CN" sz="2400" b="1"/>
                        <a:t>32 </a:t>
                      </a:r>
                      <a:r>
                        <a:rPr lang="zh-CN" altLang="en-US" sz="2400" b="1"/>
                        <a:t>位或 </a:t>
                      </a:r>
                      <a:r>
                        <a:rPr lang="en-US" altLang="zh-CN" sz="2400" b="1"/>
                        <a:t>64 </a:t>
                      </a:r>
                      <a:r>
                        <a:rPr lang="zh-CN" altLang="en-US" sz="2400" b="1"/>
                        <a:t>位。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en-US" sz="2400" b="1"/>
                        <a:t>Boolean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布尔值</a:t>
                      </a:r>
                      <a:r>
                        <a:rPr lang="zh-CN" altLang="en-US" sz="2400" b="1"/>
                        <a:t>。用于存储布尔值（真</a:t>
                      </a:r>
                      <a:r>
                        <a:rPr lang="en-US" altLang="zh-CN" sz="2400" b="1"/>
                        <a:t>/</a:t>
                      </a:r>
                      <a:r>
                        <a:rPr lang="zh-CN" altLang="en-US" sz="2400" b="1"/>
                        <a:t>假）。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en-US" sz="2400" b="1"/>
                        <a:t>Double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双精度浮点值</a:t>
                      </a:r>
                      <a:r>
                        <a:rPr lang="zh-CN" altLang="en-US" sz="2400" b="1"/>
                        <a:t>。用于存储浮点值。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en-US" sz="2400" b="1"/>
                        <a:t>Min/Max keys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zh-CN" altLang="en-US" sz="2400" b="1"/>
                        <a:t>将一个值与 </a:t>
                      </a:r>
                      <a:r>
                        <a:rPr lang="en-US" altLang="zh-CN" sz="2400" b="1"/>
                        <a:t>BSON</a:t>
                      </a:r>
                      <a:r>
                        <a:rPr lang="zh-CN" altLang="en-US" sz="2400" b="1"/>
                        <a:t>（二进制的 </a:t>
                      </a:r>
                      <a:r>
                        <a:rPr lang="en-US" altLang="zh-CN" sz="2400" b="1"/>
                        <a:t>JSON</a:t>
                      </a:r>
                      <a:r>
                        <a:rPr lang="zh-CN" altLang="en-US" sz="2400" b="1"/>
                        <a:t>）元素的最低值和最高值相对比。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en-US" sz="2400" b="1"/>
                        <a:t>Arrays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zh-CN" altLang="en-US" sz="2400" b="1"/>
                        <a:t>用于将数组或列表或多个值存储为一个键。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81922" name="矩形 3"/>
          <p:cNvSpPr/>
          <p:nvPr/>
        </p:nvSpPr>
        <p:spPr>
          <a:xfrm>
            <a:off x="188913" y="1066800"/>
            <a:ext cx="87487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MongoDB 数据类型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7325" y="1619250"/>
          <a:ext cx="8750300" cy="4537075"/>
        </p:xfrm>
        <a:graphic>
          <a:graphicData uri="http://schemas.openxmlformats.org/drawingml/2006/table">
            <a:tbl>
              <a:tblPr/>
              <a:tblGrid>
                <a:gridCol w="1856105"/>
                <a:gridCol w="6894195"/>
              </a:tblGrid>
              <a:tr h="233680">
                <a:tc>
                  <a:txBody>
                    <a:bodyPr/>
                    <a:lstStyle/>
                    <a:p>
                      <a:pPr algn="ctr" fontAlgn="t">
                        <a:lnSpc>
                          <a:spcPct val="130000"/>
                        </a:lnSpc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</a:rPr>
                        <a:t>数据类型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0453" marR="10453" marT="10453" marB="1045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30000"/>
                        </a:lnSpc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10453" marR="10453" marT="10453" marB="1045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en-US" sz="2400" b="1"/>
                        <a:t>Timestamp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时间戳</a:t>
                      </a:r>
                      <a:r>
                        <a:rPr lang="zh-CN" altLang="en-US" sz="2400" b="1"/>
                        <a:t>。记录文档修改或添加的具体时间。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en-US" sz="2400" b="1"/>
                        <a:t>Object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zh-CN" altLang="en-US" sz="2400" b="1"/>
                        <a:t>用于内嵌文档。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en-US" sz="2400" b="1"/>
                        <a:t>Null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zh-CN" altLang="en-US" sz="2400" b="1"/>
                        <a:t>用于创建空值。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en-US" sz="2400" b="1"/>
                        <a:t>Symbol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符号</a:t>
                      </a:r>
                      <a:r>
                        <a:rPr lang="zh-CN" altLang="en-US" sz="2400" b="1"/>
                        <a:t>。该数据类型基本上等同于字符串类型，但不同的是，它一般用于采用特殊符号类型的语言。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en-US" sz="2400" b="1"/>
                        <a:t>Date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3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日期时间</a:t>
                      </a:r>
                      <a:r>
                        <a:rPr lang="zh-CN" altLang="en-US" sz="2400" b="1"/>
                        <a:t>。用 </a:t>
                      </a:r>
                      <a:r>
                        <a:rPr lang="en-US" altLang="zh-CN" sz="2400" b="1"/>
                        <a:t>UNIX </a:t>
                      </a:r>
                      <a:r>
                        <a:rPr lang="zh-CN" altLang="en-US" sz="2400" b="1"/>
                        <a:t>时间格式来存储当前日期或时间。你可以指定自己的日期时间：创建 </a:t>
                      </a:r>
                      <a:r>
                        <a:rPr lang="en-US" altLang="zh-CN" sz="2400" b="1"/>
                        <a:t>Date </a:t>
                      </a:r>
                      <a:r>
                        <a:rPr lang="zh-CN" altLang="en-US" sz="2400" b="1"/>
                        <a:t>对象，传入年月日信息。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5.7.2 MongoDB</a:t>
            </a:r>
            <a:r>
              <a:rPr lang="zh-CN" altLang="en-US" dirty="0"/>
              <a:t>概念解析</a:t>
            </a:r>
            <a:endParaRPr lang="zh-CN" altLang="en-US" dirty="0"/>
          </a:p>
        </p:txBody>
      </p:sp>
      <p:sp>
        <p:nvSpPr>
          <p:cNvPr id="82946" name="矩形 3"/>
          <p:cNvSpPr/>
          <p:nvPr/>
        </p:nvSpPr>
        <p:spPr>
          <a:xfrm>
            <a:off x="188913" y="1066800"/>
            <a:ext cx="87487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MongoDB 数据类型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7325" y="1619250"/>
          <a:ext cx="8750300" cy="3722688"/>
        </p:xfrm>
        <a:graphic>
          <a:graphicData uri="http://schemas.openxmlformats.org/drawingml/2006/table">
            <a:tbl>
              <a:tblPr/>
              <a:tblGrid>
                <a:gridCol w="2094865"/>
                <a:gridCol w="6655435"/>
              </a:tblGrid>
              <a:tr h="233680">
                <a:tc>
                  <a:txBody>
                    <a:bodyPr/>
                    <a:lstStyle/>
                    <a:p>
                      <a:pPr algn="ctr" fontAlgn="t">
                        <a:lnSpc>
                          <a:spcPct val="160000"/>
                        </a:lnSpc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</a:rPr>
                        <a:t>数据类型</a:t>
                      </a:r>
                      <a:endParaRPr lang="zh-CN" alt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10453" marR="10453" marT="10453" marB="1045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60000"/>
                        </a:lnSpc>
                      </a:pPr>
                      <a:r>
                        <a:rPr lang="zh-CN" altLang="en-US" sz="2400" b="1">
                          <a:solidFill>
                            <a:srgbClr val="FFFFFF"/>
                          </a:solidFill>
                        </a:rPr>
                        <a:t>描述</a:t>
                      </a:r>
                      <a:endParaRPr lang="zh-CN" altLang="en-US" sz="2400" b="1">
                        <a:solidFill>
                          <a:srgbClr val="FFFFFF"/>
                        </a:solidFill>
                      </a:endParaRPr>
                    </a:p>
                  </a:txBody>
                  <a:tcPr marL="10453" marR="10453" marT="10453" marB="1045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</a:pPr>
                      <a:r>
                        <a:rPr lang="en-US" sz="2400" b="1"/>
                        <a:t>Object ID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对象 </a:t>
                      </a:r>
                      <a:r>
                        <a:rPr lang="en-US" altLang="zh-CN" sz="2400" b="1">
                          <a:solidFill>
                            <a:srgbClr val="FF0000"/>
                          </a:solidFill>
                        </a:rPr>
                        <a:t>ID</a:t>
                      </a:r>
                      <a:r>
                        <a:rPr lang="zh-CN" altLang="en-US" sz="2400" b="1"/>
                        <a:t>。用于创建文档的 </a:t>
                      </a:r>
                      <a:r>
                        <a:rPr lang="en-US" altLang="zh-CN" sz="2400" b="1"/>
                        <a:t>ID</a:t>
                      </a:r>
                      <a:r>
                        <a:rPr lang="zh-CN" altLang="en-US" sz="2400" b="1"/>
                        <a:t>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</a:pPr>
                      <a:r>
                        <a:rPr lang="en-US" sz="2400" b="1"/>
                        <a:t>Binary Data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二进制数据</a:t>
                      </a:r>
                      <a:r>
                        <a:rPr lang="zh-CN" altLang="en-US" sz="2400" b="1"/>
                        <a:t>。用于存储二进制数据。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</a:pPr>
                      <a:r>
                        <a:rPr lang="en-US" sz="2400" b="1"/>
                        <a:t>Code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</a:pPr>
                      <a:r>
                        <a:rPr lang="zh-CN" altLang="en-US" sz="2400" b="1">
                          <a:solidFill>
                            <a:srgbClr val="FF0000"/>
                          </a:solidFill>
                        </a:rPr>
                        <a:t>代码类型</a:t>
                      </a:r>
                      <a:r>
                        <a:rPr lang="zh-CN" altLang="en-US" sz="2400" b="1"/>
                        <a:t>。用于在文档中存储 </a:t>
                      </a:r>
                      <a:r>
                        <a:rPr lang="en-US" altLang="zh-CN" sz="2400" b="1"/>
                        <a:t>JavaScript </a:t>
                      </a:r>
                      <a:r>
                        <a:rPr lang="zh-CN" altLang="en-US" sz="2400" b="1"/>
                        <a:t>代码。</a:t>
                      </a:r>
                      <a:endParaRPr lang="zh-CN" alt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en-US" sz="2400" b="1"/>
                        <a:t>Regular</a:t>
                      </a:r>
                      <a:endParaRPr lang="en-US" sz="2400" b="1"/>
                    </a:p>
                    <a:p>
                      <a:pPr algn="just" fontAlgn="t">
                        <a:lnSpc>
                          <a:spcPct val="120000"/>
                        </a:lnSpc>
                      </a:pPr>
                      <a:r>
                        <a:rPr lang="en-US" sz="2400" b="1"/>
                        <a:t>    expression</a:t>
                      </a:r>
                      <a:endParaRPr lang="en-US" sz="2400" b="1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60000"/>
                        </a:lnSpc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</a:rPr>
                        <a:t>正则表达式类型</a:t>
                      </a:r>
                      <a:r>
                        <a:rPr lang="zh-CN" altLang="en-US" sz="2400" b="1" dirty="0"/>
                        <a:t>。用于存储正则表达式。</a:t>
                      </a:r>
                      <a:endParaRPr lang="zh-CN" altLang="en-US" sz="2400" b="1" dirty="0"/>
                    </a:p>
                  </a:txBody>
                  <a:tcPr marL="17421" marR="17421" marT="24390" marB="24390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5.7.3 </a:t>
            </a:r>
            <a:r>
              <a:rPr lang="zh-CN" altLang="en-US" dirty="0"/>
              <a:t>安装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83970" name="矩形 3"/>
          <p:cNvSpPr/>
          <p:nvPr/>
        </p:nvSpPr>
        <p:spPr>
          <a:xfrm>
            <a:off x="349250" y="1295400"/>
            <a:ext cx="84804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Window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平台安装 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MongoDB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971" name="Rectangle 1"/>
          <p:cNvSpPr/>
          <p:nvPr/>
        </p:nvSpPr>
        <p:spPr>
          <a:xfrm>
            <a:off x="349250" y="1894047"/>
            <a:ext cx="8480425" cy="387794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lIns="0" tIns="0" rIns="0" bIns="0" anchor="ctr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　MongoDB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提供了可用于</a:t>
            </a:r>
            <a:r>
              <a:rPr lang="zh-CN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位和</a:t>
            </a:r>
            <a:r>
              <a:rPr lang="zh-CN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64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位系统的预编译二进制包，可以从</a:t>
            </a:r>
            <a:r>
              <a:rPr lang="zh-CN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官网下载安装，</a:t>
            </a:r>
            <a:r>
              <a:rPr lang="zh-CN" altLang="zh-CN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预编译二进制包下载地址如下：</a:t>
            </a:r>
            <a:endParaRPr lang="zh-CN" altLang="en-US" sz="2800" b="1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zh-CN" altLang="zh-CN" sz="2800" b="1" u="sng" dirty="0">
                <a:solidFill>
                  <a:srgbClr val="64854C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/>
              </a:rPr>
              <a:t>http://www.mongodb.org/downloads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在 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MongoDB2.2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版本后已经不再支持 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Windows XP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系统。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5.7.3 </a:t>
            </a:r>
            <a:r>
              <a:rPr lang="zh-CN" altLang="en-US" dirty="0"/>
              <a:t>安装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84994" name="矩形 5"/>
          <p:cNvSpPr/>
          <p:nvPr/>
        </p:nvSpPr>
        <p:spPr>
          <a:xfrm>
            <a:off x="304800" y="1236663"/>
            <a:ext cx="8526463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Linux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平台安装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MongoDB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5" name="矩形 6"/>
          <p:cNvSpPr/>
          <p:nvPr/>
        </p:nvSpPr>
        <p:spPr>
          <a:xfrm>
            <a:off x="307975" y="1844675"/>
            <a:ext cx="8521700" cy="1898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4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提供了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平台上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位的安装包，你可以在官网下载安装包。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下载地址：</a:t>
            </a:r>
            <a:r>
              <a:rPr lang="en-US" altLang="zh-CN" sz="2800" b="1" u="sng" dirty="0">
                <a:latin typeface="Times New Roman" panose="02020603050405020304" pitchFamily="18" charset="0"/>
                <a:ea typeface="宋体" panose="02010600030101010101" pitchFamily="2" charset="-122"/>
                <a:hlinkClick r:id="rId1"/>
              </a:rPr>
              <a:t>http://www.mongodb.org/downloads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6" name="矩形 7"/>
          <p:cNvSpPr/>
          <p:nvPr/>
        </p:nvSpPr>
        <p:spPr>
          <a:xfrm>
            <a:off x="307975" y="4195763"/>
            <a:ext cx="85217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启动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MongoDB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服务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矩形 8"/>
          <p:cNvSpPr/>
          <p:nvPr/>
        </p:nvSpPr>
        <p:spPr>
          <a:xfrm>
            <a:off x="307975" y="4803775"/>
            <a:ext cx="8523288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　只需要在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安装目录的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bin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目录下执行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'mongod'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即可。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 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86018" name="矩形 3"/>
          <p:cNvSpPr/>
          <p:nvPr/>
        </p:nvSpPr>
        <p:spPr>
          <a:xfrm>
            <a:off x="685800" y="1371600"/>
            <a:ext cx="7696200" cy="19002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210000"/>
              </a:lnSpc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5.7.4.1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 shell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访问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210000"/>
              </a:lnSpc>
              <a:buFont typeface="Arial" panose="020B0604020202020204" pitchFamily="34" charset="0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5.7.4.2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程序访问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5.2  NoSQL</a:t>
            </a:r>
            <a:r>
              <a:rPr lang="zh-CN" altLang="en-US" dirty="0"/>
              <a:t>兴起的原因</a:t>
            </a:r>
            <a:endParaRPr lang="zh-CN" altLang="en-US" dirty="0"/>
          </a:p>
        </p:txBody>
      </p:sp>
      <p:pic>
        <p:nvPicPr>
          <p:cNvPr id="14338" name="Picture 2" descr="c:\users\lenovo\appdata\roaming\360se6\User Data\temp\dc54564e9258d10921f68dfed358ccbf6c814d6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2293938"/>
            <a:ext cx="4657725" cy="2506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Box 4"/>
          <p:cNvSpPr txBox="1"/>
          <p:nvPr/>
        </p:nvSpPr>
        <p:spPr>
          <a:xfrm>
            <a:off x="228600" y="1752600"/>
            <a:ext cx="4500563" cy="4887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扩容问题：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若系统压力过大需要增加新的机器，这个过程涉及数据重新划分，整个过程较复杂，且容易出错。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动态数据迁移问题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：若某个数据库组压力过大，需要将其中部分数据迁移出去，迁移过程需要总控节点整体协调，及数据库节点的配合。这个过程很难做到自动化。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TextBox 5"/>
          <p:cNvSpPr txBox="1"/>
          <p:nvPr/>
        </p:nvSpPr>
        <p:spPr>
          <a:xfrm>
            <a:off x="136525" y="1143000"/>
            <a:ext cx="86741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buFont typeface="Wingdings" panose="05000000000000000000" charset="0"/>
              <a:buChar char="l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集群是否可以完全解决问题？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5.7.4.1 </a:t>
            </a:r>
            <a:r>
              <a:rPr lang="zh-CN" altLang="en-US" dirty="0"/>
              <a:t>使用 </a:t>
            </a:r>
            <a:r>
              <a:rPr lang="en-US" altLang="zh-CN" dirty="0"/>
              <a:t>MongoDB shell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en-US" altLang="zh-CN" dirty="0"/>
          </a:p>
        </p:txBody>
      </p:sp>
      <p:sp>
        <p:nvSpPr>
          <p:cNvPr id="87042" name="矩形 3"/>
          <p:cNvSpPr/>
          <p:nvPr/>
        </p:nvSpPr>
        <p:spPr>
          <a:xfrm>
            <a:off x="708025" y="2520950"/>
            <a:ext cx="821690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mongodb://localhost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矩形 4"/>
          <p:cNvSpPr/>
          <p:nvPr/>
        </p:nvSpPr>
        <p:spPr>
          <a:xfrm>
            <a:off x="284163" y="1641475"/>
            <a:ext cx="86407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 algn="just" eaLnBrk="0" hangingPunct="0"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 shell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来连接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4" name="矩形 5"/>
          <p:cNvSpPr/>
          <p:nvPr/>
        </p:nvSpPr>
        <p:spPr>
          <a:xfrm>
            <a:off x="265113" y="4325938"/>
            <a:ext cx="850900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使用用户名和密码连接登陆到指定数据库：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5" name="矩形 6"/>
          <p:cNvSpPr/>
          <p:nvPr/>
        </p:nvSpPr>
        <p:spPr>
          <a:xfrm>
            <a:off x="660400" y="5162550"/>
            <a:ext cx="8340725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mongodb://admin:123456@localhost/test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8066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5.7.4.1 </a:t>
            </a:r>
            <a:r>
              <a:rPr lang="zh-CN" altLang="en-US" dirty="0"/>
              <a:t>使用 </a:t>
            </a:r>
            <a:r>
              <a:rPr lang="en-US" altLang="zh-CN" dirty="0"/>
              <a:t>MongoDB shell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88067" name="矩形 3"/>
          <p:cNvSpPr/>
          <p:nvPr/>
        </p:nvSpPr>
        <p:spPr>
          <a:xfrm>
            <a:off x="398463" y="1295400"/>
            <a:ext cx="84216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MongoDB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创建数据库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068" name="矩形 4"/>
          <p:cNvSpPr/>
          <p:nvPr/>
        </p:nvSpPr>
        <p:spPr>
          <a:xfrm>
            <a:off x="382588" y="1828800"/>
            <a:ext cx="82867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914400" lvl="1" indent="-457200" eaLnBrk="0" hangingPunct="0"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创建数据库的语法格式如下：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9" name="Rectangle 2"/>
          <p:cNvSpPr/>
          <p:nvPr/>
        </p:nvSpPr>
        <p:spPr>
          <a:xfrm>
            <a:off x="1370013" y="2274888"/>
            <a:ext cx="4419600" cy="619125"/>
          </a:xfrm>
          <a:prstGeom prst="rect">
            <a:avLst/>
          </a:prstGeom>
          <a:noFill/>
          <a:ln w="9525">
            <a:noFill/>
          </a:ln>
        </p:spPr>
        <p:txBody>
          <a:bodyPr tIns="95220" bIns="95220" anchor="ctr" anchorCtr="0">
            <a:spAutoFit/>
          </a:bodyPr>
          <a:p>
            <a:pPr algn="just" eaLnBrk="0" hangingPunct="0"/>
            <a:r>
              <a:rPr lang="zh-CN" altLang="zh-CN" sz="2800" b="1" dirty="0">
                <a:solidFill>
                  <a:srgbClr val="000088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</a:t>
            </a:r>
            <a:r>
              <a:rPr lang="zh-CN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DATABASE</a:t>
            </a:r>
            <a:r>
              <a:rPr lang="zh-CN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_NAME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0" name="矩形 6"/>
          <p:cNvSpPr/>
          <p:nvPr/>
        </p:nvSpPr>
        <p:spPr>
          <a:xfrm>
            <a:off x="382588" y="2828925"/>
            <a:ext cx="8362950" cy="1123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914400" lvl="1" indent="-457200" algn="just" eaLnBrk="0" hangingPunct="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如果数据库不存在，则创建数据库，否则切换到指定数据库。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1" name="矩形 7"/>
          <p:cNvSpPr/>
          <p:nvPr/>
        </p:nvSpPr>
        <p:spPr>
          <a:xfrm>
            <a:off x="788988" y="3957638"/>
            <a:ext cx="8031162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buFont typeface="Wingdings" panose="05000000000000000000" charset="0"/>
              <a:buChar char="Ø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如想查看所有数据库，可使用 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show dbs 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命令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72" name="TextBox 8"/>
          <p:cNvSpPr txBox="1"/>
          <p:nvPr/>
        </p:nvSpPr>
        <p:spPr>
          <a:xfrm>
            <a:off x="458788" y="4600575"/>
            <a:ext cx="805973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2、创建集合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8073" name="矩形 9"/>
          <p:cNvSpPr/>
          <p:nvPr/>
        </p:nvSpPr>
        <p:spPr>
          <a:xfrm>
            <a:off x="458788" y="5092700"/>
            <a:ext cx="8210550" cy="1211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无单独创建集合名的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shell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命令，在插入数据的时候，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会自动创建对应的集合。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90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5.7.4.1 </a:t>
            </a:r>
            <a:r>
              <a:rPr lang="zh-CN" altLang="en-US" dirty="0"/>
              <a:t>使用 </a:t>
            </a:r>
            <a:r>
              <a:rPr lang="en-US" altLang="zh-CN" dirty="0"/>
              <a:t>MongoDB shell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89091" name="矩形 3"/>
          <p:cNvSpPr/>
          <p:nvPr/>
        </p:nvSpPr>
        <p:spPr>
          <a:xfrm>
            <a:off x="317500" y="1219200"/>
            <a:ext cx="8543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MongoDB 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插入文档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092" name="矩形 4"/>
          <p:cNvSpPr/>
          <p:nvPr/>
        </p:nvSpPr>
        <p:spPr>
          <a:xfrm>
            <a:off x="319088" y="1751013"/>
            <a:ext cx="8542337" cy="2501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文档的数据结构和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基本一样。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所有存储在集合中的数据都是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BSON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格式。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BSON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是一种类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的一种二进制形式的存储格式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简称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Binary JSON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3" name="矩形 5"/>
          <p:cNvSpPr/>
          <p:nvPr/>
        </p:nvSpPr>
        <p:spPr>
          <a:xfrm>
            <a:off x="319088" y="4252913"/>
            <a:ext cx="8542337" cy="1296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just" eaLnBrk="0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MongoDB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使用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insert()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或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save()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方法向集合中插入文档，语法如下：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4" name="Rectangle 2"/>
          <p:cNvSpPr/>
          <p:nvPr/>
        </p:nvSpPr>
        <p:spPr>
          <a:xfrm>
            <a:off x="685800" y="5632450"/>
            <a:ext cx="8175625" cy="620713"/>
          </a:xfrm>
          <a:prstGeom prst="rect">
            <a:avLst/>
          </a:prstGeom>
          <a:noFill/>
          <a:ln w="9525">
            <a:noFill/>
          </a:ln>
        </p:spPr>
        <p:txBody>
          <a:bodyPr wrap="square" tIns="95220" bIns="95220" anchor="ctr" anchorCtr="0">
            <a:spAutoFit/>
          </a:bodyPr>
          <a:p>
            <a:pPr algn="just" eaLnBrk="0" hangingPunct="0"/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zh-CN" sz="28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COLLECTION_NAME</a:t>
            </a:r>
            <a:r>
              <a:rPr lang="zh-CN" altLang="zh-CN" sz="28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</a:t>
            </a:r>
            <a:r>
              <a:rPr lang="zh-CN" altLang="zh-CN" sz="28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document</a:t>
            </a:r>
            <a:r>
              <a:rPr lang="zh-CN" altLang="zh-CN" sz="28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0114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5.7.4.1 </a:t>
            </a:r>
            <a:r>
              <a:rPr lang="zh-CN" altLang="en-US" dirty="0"/>
              <a:t>使用 </a:t>
            </a:r>
            <a:r>
              <a:rPr lang="en-US" altLang="zh-CN" dirty="0"/>
              <a:t>MongoDB shell</a:t>
            </a:r>
            <a:r>
              <a:rPr lang="zh-CN" altLang="en-US" dirty="0"/>
              <a:t>访问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90115" name="矩形 3"/>
          <p:cNvSpPr/>
          <p:nvPr/>
        </p:nvSpPr>
        <p:spPr>
          <a:xfrm>
            <a:off x="317500" y="1219200"/>
            <a:ext cx="85439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en-US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MongoDB 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插入文档实例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116" name="Rectangle 3"/>
          <p:cNvSpPr/>
          <p:nvPr/>
        </p:nvSpPr>
        <p:spPr>
          <a:xfrm>
            <a:off x="609600" y="1743075"/>
            <a:ext cx="8175625" cy="4067175"/>
          </a:xfrm>
          <a:prstGeom prst="rect">
            <a:avLst/>
          </a:prstGeom>
          <a:noFill/>
          <a:ln w="9525">
            <a:noFill/>
          </a:ln>
        </p:spPr>
        <p:txBody>
          <a:bodyPr wrap="square" tIns="95220" bIns="95220" anchor="ctr" anchorCtr="0">
            <a:spAutoFit/>
          </a:bodyPr>
          <a:p>
            <a:pPr algn="just" eaLnBrk="0" hangingPunct="0">
              <a:lnSpc>
                <a:spcPct val="150000"/>
              </a:lnSpc>
            </a:pP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col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insert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({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'MongoDB</a:t>
            </a:r>
            <a:r>
              <a:rPr lang="zh-CN" altLang="en-US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教程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description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'MongoDB</a:t>
            </a:r>
            <a:r>
              <a:rPr lang="zh-CN" altLang="en-US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是一个 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Nosql </a:t>
            </a:r>
            <a:r>
              <a:rPr lang="zh-CN" altLang="en-US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数据库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400" b="1" dirty="0">
                <a:solidFill>
                  <a:srgbClr val="00008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by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en-US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厦门大学数据库实验室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url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'http://</a:t>
            </a:r>
            <a:r>
              <a:rPr lang="en-US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dblab.xmu.edu.cn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tags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'mongodb'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'database'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0088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'NoSQL'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],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likes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00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lang="en-US" altLang="zh-CN" sz="2400" b="1" dirty="0">
              <a:solidFill>
                <a:srgbClr val="0066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b="1" dirty="0">
                <a:solidFill>
                  <a:srgbClr val="66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})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5.7.4.2 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程序访问 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91138" name="矩形 3"/>
          <p:cNvSpPr/>
          <p:nvPr/>
        </p:nvSpPr>
        <p:spPr>
          <a:xfrm>
            <a:off x="306388" y="1219200"/>
            <a:ext cx="865028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MongoDB Java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971" name="矩形 4"/>
          <p:cNvSpPr/>
          <p:nvPr/>
        </p:nvSpPr>
        <p:spPr>
          <a:xfrm>
            <a:off x="306388" y="1828800"/>
            <a:ext cx="8650288" cy="4310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fontAlgn="base" hangingPunct="0">
              <a:lnSpc>
                <a:spcPct val="140000"/>
              </a:lnSpc>
            </a:pPr>
            <a:r>
              <a:rPr lang="zh-CN" altLang="en-US" sz="2800" b="1" strike="noStrike" noProof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环境配置：</a:t>
            </a:r>
            <a:endParaRPr lang="zh-CN" altLang="en-US" sz="2800" b="1" strike="noStrike" noProof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 eaLnBrk="0" fontAlgn="base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程序中如果要使用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MongoDB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，需要确保已经安装了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环境及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MongoDB JDBC 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驱动。</a:t>
            </a:r>
            <a:endParaRPr lang="zh-CN" altLang="en-US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首先必须下载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mongo jar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包，下载地址：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"/>
              </a:rPr>
              <a:t>https://github.com/mongodb/mongo-java-driver/downloads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请确保下载最新版本。</a:t>
            </a:r>
            <a:endParaRPr lang="zh-CN" altLang="en-US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fontAlgn="base" hangingPunct="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需要将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mongo.jar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包含在你的 </a:t>
            </a:r>
            <a:r>
              <a:rPr lang="en-US" altLang="zh-CN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classpath </a:t>
            </a:r>
            <a:r>
              <a:rPr lang="zh-CN" altLang="en-US" sz="28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中。</a:t>
            </a:r>
            <a:endParaRPr lang="zh-CN" altLang="en-US" sz="28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5.7.4.2 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程序访问 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92162" name="矩形 3"/>
          <p:cNvSpPr/>
          <p:nvPr/>
        </p:nvSpPr>
        <p:spPr>
          <a:xfrm>
            <a:off x="71438" y="1143000"/>
            <a:ext cx="88439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）连接数据库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63" name="矩形 5"/>
          <p:cNvSpPr/>
          <p:nvPr/>
        </p:nvSpPr>
        <p:spPr>
          <a:xfrm>
            <a:off x="339725" y="1674813"/>
            <a:ext cx="8575675" cy="4770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import com.mongodb.MongoClient;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……//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这里省略其他需要导入的包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public class MongoDBJDBC{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public static void main( String args[] 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try{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 //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连接到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mongodb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服务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MongoClient mongoClient = new MongoClient( "localhost" , 27017 );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//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连接到数据库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DB db = mongoClient.getDB( "test" 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 System.out.println("Connect to database successfully");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boolean auth = db.authenticate(myUserName, myPassword);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 System.out.println("Authentication: "+auth);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}catch(Exception e){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     System.err.println( e.getClass().getName() + ": " +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　　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　　　　　　　　　　　　　　　　　　　　　　　　　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e.getMessage() 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5.7.4.2 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程序访问 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93186" name="矩形 3"/>
          <p:cNvSpPr/>
          <p:nvPr/>
        </p:nvSpPr>
        <p:spPr>
          <a:xfrm>
            <a:off x="88900" y="1143000"/>
            <a:ext cx="85994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（2）创建集合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3187" name="矩形 4"/>
          <p:cNvSpPr/>
          <p:nvPr/>
        </p:nvSpPr>
        <p:spPr>
          <a:xfrm>
            <a:off x="239713" y="1589088"/>
            <a:ext cx="8593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可使用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com.mongodb.DB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类的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createCollection()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创建集合。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矩形 5"/>
          <p:cNvSpPr/>
          <p:nvPr/>
        </p:nvSpPr>
        <p:spPr>
          <a:xfrm>
            <a:off x="306388" y="2054225"/>
            <a:ext cx="8382000" cy="4522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public class MongoDBJDBC{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public static void main( String args[] 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try{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   //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连接到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mongodb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服务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MongoClient mongoClient = new MongoClient( "localhost" , 27017 );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//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连接到数据库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DB db = mongoClient.getDB( "test" 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System.out.println("Connect to database successfully");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boolean auth = db.authenticate(myUserName, myPassword);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System.out.println("Authentication: "+auth);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DBCollection coll = db.createCollection("mycol");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System.out.println("Collection created successfully");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}catch(Exception e){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   System.err.println( e.getClass().getName() + ": " + e.getMessage() 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5.7.4.2 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程序访问 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94210" name="矩形 3"/>
          <p:cNvSpPr/>
          <p:nvPr/>
        </p:nvSpPr>
        <p:spPr>
          <a:xfrm>
            <a:off x="76200" y="1143000"/>
            <a:ext cx="88439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）插入文档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211" name="矩形 4"/>
          <p:cNvSpPr/>
          <p:nvPr/>
        </p:nvSpPr>
        <p:spPr>
          <a:xfrm>
            <a:off x="392113" y="1597025"/>
            <a:ext cx="8528050" cy="1123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可使用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com.mongodb.DBCollection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类的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insert()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方法来插入一个文档。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矩形 5"/>
          <p:cNvSpPr/>
          <p:nvPr/>
        </p:nvSpPr>
        <p:spPr>
          <a:xfrm>
            <a:off x="230188" y="2749550"/>
            <a:ext cx="8691562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public class MongoDBJDBC{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public static void main( String args[] ){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try{//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连接到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mongodb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服务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MongoClient mongoClient = new MongoClient( "localhost" ,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　　　　　　　　　　　　　　　　　　　　　　　　　　　　　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27017 );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//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连接到数据库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DB db = mongoClient.getDB( "test" 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 System.out.println("Connect to database successfully");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boolean auth = db.authenticate(myUserName, myPassword);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 System.out.println("Authentication: "+auth);       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DBCollection coll = db.getCollection("mycol");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System.out.println("Collection mycol selected successfully");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5.7.4.2 </a:t>
            </a: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程序访问 </a:t>
            </a:r>
            <a:r>
              <a:rPr lang="en-US" altLang="zh-CN" dirty="0"/>
              <a:t>MongoDB</a:t>
            </a:r>
            <a:endParaRPr lang="zh-CN" altLang="en-US" dirty="0"/>
          </a:p>
        </p:txBody>
      </p:sp>
      <p:sp>
        <p:nvSpPr>
          <p:cNvPr id="95234" name="矩形 3"/>
          <p:cNvSpPr/>
          <p:nvPr/>
        </p:nvSpPr>
        <p:spPr>
          <a:xfrm>
            <a:off x="76200" y="1143000"/>
            <a:ext cx="8823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）插入文档</a:t>
            </a:r>
            <a:endParaRPr lang="zh-CN" altLang="en-US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5235" name="矩形 5"/>
          <p:cNvSpPr/>
          <p:nvPr/>
        </p:nvSpPr>
        <p:spPr>
          <a:xfrm>
            <a:off x="153988" y="1692275"/>
            <a:ext cx="8745537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BasicDBObject doc = new BasicDBObject("title", "MongoDB").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append("description", "database").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append("likes", 100).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append("url", "http://www.w3cschool.cc/mongodb/").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append("by", "w3cschool.cc");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coll.insert(doc);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 System.out.println("Document inserted successfully");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}catch(Exception e){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     System.err.println( e.getClass().getName() + ": " + e.getMessage() );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	 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96258" name="Rectangle 3"/>
          <p:cNvSpPr>
            <a:spLocks noGrp="1"/>
          </p:cNvSpPr>
          <p:nvPr>
            <p:ph idx="1"/>
          </p:nvPr>
        </p:nvSpPr>
        <p:spPr>
          <a:xfrm>
            <a:off x="277813" y="1266825"/>
            <a:ext cx="8583612" cy="5186363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本章介绍了</a:t>
            </a:r>
            <a:r>
              <a:rPr lang="en-US" altLang="zh-CN" sz="2800" b="1" dirty="0">
                <a:latin typeface="Times New Roman" panose="02020603050405020304" pitchFamily="18" charset="0"/>
              </a:rPr>
              <a:t>NoSQL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数据库的相关知识；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</a:rPr>
              <a:t>NoSQL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数据库较好地满足了大数据时代的各种非结构化数据的存储需求，得到越来越广泛的应用。但是，需要指出的是，传统的关系数据库和</a:t>
            </a:r>
            <a:r>
              <a:rPr lang="en-US" altLang="zh-CN" sz="2800" b="1" dirty="0">
                <a:latin typeface="Times New Roman" panose="02020603050405020304" pitchFamily="18" charset="0"/>
              </a:rPr>
              <a:t>NoSQL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数据库各有所长，彼此都有各自的市场空间，不存在一方完全取代另一方的问题，将在很长的一段时期内，二者都会共同存在，满足不同应用的差异化需求。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"/>
          <p:cNvSpPr>
            <a:spLocks noGrp="1"/>
          </p:cNvSpPr>
          <p:nvPr>
            <p:ph type="title" idx="10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5.2  NoSQL</a:t>
            </a:r>
            <a:r>
              <a:rPr lang="zh-CN" altLang="en-US" dirty="0"/>
              <a:t>兴起的原因</a:t>
            </a:r>
            <a:endParaRPr lang="zh-CN" altLang="en-US" dirty="0"/>
          </a:p>
        </p:txBody>
      </p:sp>
      <p:sp>
        <p:nvSpPr>
          <p:cNvPr id="10242" name="TextBox 4"/>
          <p:cNvSpPr txBox="1"/>
          <p:nvPr/>
        </p:nvSpPr>
        <p:spPr>
          <a:xfrm>
            <a:off x="250825" y="1295400"/>
            <a:ext cx="8612188" cy="5128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、“</a:t>
            </a:r>
            <a:r>
              <a:rPr lang="en-US" altLang="zh-CN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 size fits all</a:t>
            </a:r>
            <a:r>
              <a:rPr lang="zh-CN" altLang="en-US" sz="2800" b="1" noProof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”模式很难适用于截然不同的业务场景。</a:t>
            </a:r>
            <a:endParaRPr lang="en-US" altLang="zh-CN" sz="2800" b="1" noProof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just" eaLnBrk="0" hangingPunct="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关系模型作为统一的数据模型既被用于数据分析，也被用于在线业务。但这两者一个强调高吞吐，一个强调低延时，已经演化出完全不同的架构。用同一套模型来抽象显然是不合适的。</a:t>
            </a:r>
            <a:endParaRPr lang="en-US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Hadoop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就是针对数据分析。</a:t>
            </a:r>
            <a:endParaRPr lang="en-US" altLang="zh-CN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0" hangingPunct="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MongoDB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Redis</a:t>
            </a:r>
            <a:r>
              <a:rPr lang="zh-CN" altLang="en-US" sz="2800" b="1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等是针对在线业务，两者都抛弃了关系模型。</a:t>
            </a:r>
            <a:endParaRPr lang="zh-CN" altLang="en-US" sz="2800" b="1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277813" y="1266825"/>
            <a:ext cx="8583612" cy="5254625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</a:rPr>
              <a:t>NoSQL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数据库主要包括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键值数据库、列族数据库、文档型数据库和图形数据库</a:t>
            </a:r>
            <a:r>
              <a:rPr lang="zh-CN" altLang="en-US" sz="2800" b="1" dirty="0">
                <a:latin typeface="Times New Roman" panose="02020603050405020304" pitchFamily="18" charset="0"/>
              </a:rPr>
              <a:t>等四种类型，不同产品都有各自的应用场合。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CAP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和最终一致性是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数据库的三大理论基石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，是理解</a:t>
            </a:r>
            <a:r>
              <a:rPr lang="en-US" altLang="zh-CN" sz="2800" b="1" dirty="0">
                <a:latin typeface="Times New Roman" panose="02020603050405020304" pitchFamily="18" charset="0"/>
              </a:rPr>
              <a:t>NoSQL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数据库的基础；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介绍了融合传统关系数据库和</a:t>
            </a:r>
            <a:r>
              <a:rPr lang="en-US" altLang="zh-CN" sz="2800" b="1" dirty="0">
                <a:latin typeface="Times New Roman" panose="02020603050405020304" pitchFamily="18" charset="0"/>
              </a:rPr>
              <a:t>NoSQL</a:t>
            </a:r>
            <a:r>
              <a:rPr lang="zh-CN" altLang="en-US" sz="2800" b="1" dirty="0">
                <a:latin typeface="Times New Roman" panose="02020603050405020304" pitchFamily="18" charset="0"/>
              </a:rPr>
              <a:t>优点的</a:t>
            </a:r>
            <a:r>
              <a:rPr lang="en-US" altLang="zh-CN" sz="2800" b="1" dirty="0">
                <a:latin typeface="Times New Roman" panose="02020603050405020304" pitchFamily="18" charset="0"/>
              </a:rPr>
              <a:t>NewSQL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数据库；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本章最后介绍了具有代表性的</a:t>
            </a:r>
            <a:r>
              <a:rPr lang="en-US" altLang="zh-CN" sz="2800" b="1" dirty="0">
                <a:latin typeface="Times New Roman" panose="02020603050405020304" pitchFamily="18" charset="0"/>
              </a:rPr>
              <a:t>NoSQL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</a:t>
            </a:r>
            <a:r>
              <a:rPr lang="en-US" altLang="zh-CN" sz="2800" b="1" dirty="0">
                <a:latin typeface="Times New Roman" panose="02020603050405020304" pitchFamily="18" charset="0"/>
              </a:rPr>
              <a:t>--</a:t>
            </a:r>
            <a:r>
              <a:rPr lang="zh-CN" altLang="en-US" sz="2800" b="1" dirty="0">
                <a:latin typeface="Times New Roman" panose="02020603050405020304" pitchFamily="18" charset="0"/>
              </a:rPr>
              <a:t>文档数据库</a:t>
            </a:r>
            <a:r>
              <a:rPr lang="en-US" altLang="zh-CN" sz="2800" b="1" dirty="0">
                <a:latin typeface="Times New Roman" panose="02020603050405020304" pitchFamily="18" charset="0"/>
              </a:rPr>
              <a:t>MongoDB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277813" y="1266825"/>
            <a:ext cx="8583612" cy="5254625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sz="2800" b="1" dirty="0">
                <a:latin typeface="Times New Roman" panose="02020603050405020304" pitchFamily="18" charset="0"/>
              </a:rPr>
              <a:t>见学习通第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章作业</a:t>
            </a:r>
            <a:r>
              <a:rPr lang="zh-CN" sz="2800" b="1" dirty="0">
                <a:latin typeface="Times New Roman" panose="02020603050405020304" pitchFamily="18" charset="0"/>
              </a:rPr>
              <a:t>。</a:t>
            </a:r>
            <a:endParaRPr 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cdf0d93-71d4-4bf8-a467-3936dd4c8664}"/>
</p:tagLst>
</file>

<file path=ppt/tags/tag10.xml><?xml version="1.0" encoding="utf-8"?>
<p:tagLst xmlns:p="http://schemas.openxmlformats.org/presentationml/2006/main">
  <p:tag name="KSO_WM_UNIT_TABLE_BEAUTIFY" val="smartTable{96cdcd37-9546-438e-ac90-8f1e3a647a4f}"/>
</p:tagLst>
</file>

<file path=ppt/tags/tag11.xml><?xml version="1.0" encoding="utf-8"?>
<p:tagLst xmlns:p="http://schemas.openxmlformats.org/presentationml/2006/main">
  <p:tag name="KSO_WM_UNIT_TABLE_BEAUTIFY" val="smartTable{93607500-8b1a-4ddf-bbb4-5029e1ddfcfe}"/>
</p:tagLst>
</file>

<file path=ppt/tags/tag12.xml><?xml version="1.0" encoding="utf-8"?>
<p:tagLst xmlns:p="http://schemas.openxmlformats.org/presentationml/2006/main">
  <p:tag name="KSO_WM_UNIT_TABLE_BEAUTIFY" val="smartTable{2c2262ac-206c-4399-ac54-a419505628eb}"/>
</p:tagLst>
</file>

<file path=ppt/tags/tag13.xml><?xml version="1.0" encoding="utf-8"?>
<p:tagLst xmlns:p="http://schemas.openxmlformats.org/presentationml/2006/main">
  <p:tag name="KSO_WM_UNIT_TABLE_BEAUTIFY" val="smartTable{361d1231-0999-48d5-bfa4-07a1c2db40e8}"/>
</p:tagLst>
</file>

<file path=ppt/tags/tag14.xml><?xml version="1.0" encoding="utf-8"?>
<p:tagLst xmlns:p="http://schemas.openxmlformats.org/presentationml/2006/main">
  <p:tag name="KSO_WM_UNIT_TABLE_BEAUTIFY" val="smartTable{d622985a-71a6-433a-900b-3d8bff8702f9}"/>
</p:tagLst>
</file>

<file path=ppt/tags/tag15.xml><?xml version="1.0" encoding="utf-8"?>
<p:tagLst xmlns:p="http://schemas.openxmlformats.org/presentationml/2006/main">
  <p:tag name="COMMONDATA" val="eyJoZGlkIjoiZTE3ZTEwNjE3NjA3OWY3MTM2OTg2NGNlMzQ0NGQwN2UifQ=="/>
  <p:tag name="KSO_WPP_MARK_KEY" val="5b27c0e8-3084-4f8d-80eb-f6673bf04cbf"/>
</p:tagLst>
</file>

<file path=ppt/tags/tag2.xml><?xml version="1.0" encoding="utf-8"?>
<p:tagLst xmlns:p="http://schemas.openxmlformats.org/presentationml/2006/main">
  <p:tag name="KSO_WM_UNIT_TABLE_BEAUTIFY" val="smartTable{5f4c8f1d-3c0e-41ac-830b-3532940a1a46}"/>
</p:tagLst>
</file>

<file path=ppt/tags/tag3.xml><?xml version="1.0" encoding="utf-8"?>
<p:tagLst xmlns:p="http://schemas.openxmlformats.org/presentationml/2006/main">
  <p:tag name="KSO_WM_UNIT_TABLE_BEAUTIFY" val="smartTable{ddc4b957-dbfc-481e-bb46-670f62e7fd15}"/>
</p:tagLst>
</file>

<file path=ppt/tags/tag4.xml><?xml version="1.0" encoding="utf-8"?>
<p:tagLst xmlns:p="http://schemas.openxmlformats.org/presentationml/2006/main">
  <p:tag name="KSO_WM_UNIT_TABLE_BEAUTIFY" val="smartTable{019fc24f-2aff-49cf-b3e1-febc2be54642}"/>
</p:tagLst>
</file>

<file path=ppt/tags/tag5.xml><?xml version="1.0" encoding="utf-8"?>
<p:tagLst xmlns:p="http://schemas.openxmlformats.org/presentationml/2006/main">
  <p:tag name="KSO_WM_UNIT_TABLE_BEAUTIFY" val="smartTable{785e54de-7fbc-4d34-a8de-42cc0b1654fc}"/>
</p:tagLst>
</file>

<file path=ppt/tags/tag6.xml><?xml version="1.0" encoding="utf-8"?>
<p:tagLst xmlns:p="http://schemas.openxmlformats.org/presentationml/2006/main">
  <p:tag name="KSO_WM_UNIT_TABLE_BEAUTIFY" val="smartTable{bad3ac3d-7b65-49a5-be0a-68eb271e0de0}"/>
</p:tagLst>
</file>

<file path=ppt/tags/tag7.xml><?xml version="1.0" encoding="utf-8"?>
<p:tagLst xmlns:p="http://schemas.openxmlformats.org/presentationml/2006/main">
  <p:tag name="KSO_WM_UNIT_TABLE_BEAUTIFY" val="smartTable{da798d83-dd3a-4ae5-8a82-0289748c2183}"/>
</p:tagLst>
</file>

<file path=ppt/tags/tag8.xml><?xml version="1.0" encoding="utf-8"?>
<p:tagLst xmlns:p="http://schemas.openxmlformats.org/presentationml/2006/main">
  <p:tag name="KSO_WM_UNIT_TABLE_BEAUTIFY" val="smartTable{e24cbebd-0646-47a4-9c15-5f15c86baa6b}"/>
</p:tagLst>
</file>

<file path=ppt/tags/tag9.xml><?xml version="1.0" encoding="utf-8"?>
<p:tagLst xmlns:p="http://schemas.openxmlformats.org/presentationml/2006/main">
  <p:tag name="KSO_WM_UNIT_TABLE_BEAUTIFY" val="smartTable{42502424-12cd-4530-89e5-338429a93f24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16246</Words>
  <Application>WPS 演示</Application>
  <PresentationFormat>全屏显示(4:3)</PresentationFormat>
  <Paragraphs>1094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7" baseType="lpstr">
      <vt:lpstr>Arial</vt:lpstr>
      <vt:lpstr>宋体</vt:lpstr>
      <vt:lpstr>Wingdings</vt:lpstr>
      <vt:lpstr>黑体</vt:lpstr>
      <vt:lpstr>Times New Roman</vt:lpstr>
      <vt:lpstr>Wingdings</vt:lpstr>
      <vt:lpstr>Arial Black</vt:lpstr>
      <vt:lpstr>微软雅黑</vt:lpstr>
      <vt:lpstr>Arial Unicode MS</vt:lpstr>
      <vt:lpstr>Calibri</vt:lpstr>
      <vt:lpstr>Courier New</vt:lpstr>
      <vt:lpstr>默认设计模板</vt:lpstr>
      <vt:lpstr>1_默认设计模板</vt:lpstr>
      <vt:lpstr>2_默认设计模板</vt:lpstr>
      <vt:lpstr>3_默认设计模板</vt:lpstr>
      <vt:lpstr>MSPhotoEd.3</vt:lpstr>
      <vt:lpstr> 第5章 NoSQL数据库  </vt:lpstr>
      <vt:lpstr>重点与难点</vt:lpstr>
      <vt:lpstr>提纲</vt:lpstr>
      <vt:lpstr>5.1  NoSQL简介</vt:lpstr>
      <vt:lpstr>5.1  NoSQL简介</vt:lpstr>
      <vt:lpstr>5.2  NoSQL兴起的原因</vt:lpstr>
      <vt:lpstr>5.2  NoSQL兴起的原因</vt:lpstr>
      <vt:lpstr>5.2  NoSQL兴起的原因</vt:lpstr>
      <vt:lpstr>5.2  NoSQL兴起的原因</vt:lpstr>
      <vt:lpstr>5.2  NoSQL兴起的原因</vt:lpstr>
      <vt:lpstr>5.3  NoSQL与关系数据库的比较</vt:lpstr>
      <vt:lpstr>5.3  NoSQL与关系数据库的比较</vt:lpstr>
      <vt:lpstr>5.3  NoSQL与关系数据库的比较</vt:lpstr>
      <vt:lpstr>5.3  NoSQL与关系数据库的比较</vt:lpstr>
      <vt:lpstr>5.3  NoSQL与关系数据库的比较</vt:lpstr>
      <vt:lpstr>5.3  NoSQL与关系数据库的比较</vt:lpstr>
      <vt:lpstr>5.3  NoSQL与关系数据库的比较</vt:lpstr>
      <vt:lpstr>5.3  NoSQL与关系数据库的比较</vt:lpstr>
      <vt:lpstr>5.4  NoSQL的四大类型</vt:lpstr>
      <vt:lpstr>5.4  NoSQL的四大类型</vt:lpstr>
      <vt:lpstr>5.4  NoSQL的四大类型</vt:lpstr>
      <vt:lpstr>5.4.1  键值数据库</vt:lpstr>
      <vt:lpstr>5.4.1  键值数据库</vt:lpstr>
      <vt:lpstr>5.4.2  列族数据库</vt:lpstr>
      <vt:lpstr>5.4.3  文档数据库</vt:lpstr>
      <vt:lpstr>5.4.3  文档数据库</vt:lpstr>
      <vt:lpstr>5.4.3  文档数据库</vt:lpstr>
      <vt:lpstr>5.4.3  文档数据库</vt:lpstr>
      <vt:lpstr>5.4.3  文档数据库</vt:lpstr>
      <vt:lpstr>5.4.4  图形数据库</vt:lpstr>
      <vt:lpstr>5.4.5 不同类型数据库比较分析</vt:lpstr>
      <vt:lpstr>5.4.5 不同类型数据库比较分析</vt:lpstr>
      <vt:lpstr>5.5  NoSQL的三大基石</vt:lpstr>
      <vt:lpstr>5.5.1  CAP</vt:lpstr>
      <vt:lpstr>5.5.1  CAP</vt:lpstr>
      <vt:lpstr>5.5.1  CAP</vt:lpstr>
      <vt:lpstr>5.5.1  CAP</vt:lpstr>
      <vt:lpstr>5.5.1  CAP</vt:lpstr>
      <vt:lpstr>5.5.1  CAP</vt:lpstr>
      <vt:lpstr>5.5.1  CAP</vt:lpstr>
      <vt:lpstr>5.5.1  CAP</vt:lpstr>
      <vt:lpstr>5.5.1  CAP</vt:lpstr>
      <vt:lpstr>5.5.2  BASE</vt:lpstr>
      <vt:lpstr>5.5.2  BASE</vt:lpstr>
      <vt:lpstr>5.5.2  BASE</vt:lpstr>
      <vt:lpstr>5.5.2  BASE</vt:lpstr>
      <vt:lpstr>5.5.2  BASE</vt:lpstr>
      <vt:lpstr>5.5.2  BASE</vt:lpstr>
      <vt:lpstr>5.5.2  BASE</vt:lpstr>
      <vt:lpstr>5.5.3  最终一致性</vt:lpstr>
      <vt:lpstr>5.5.3  最终一致性</vt:lpstr>
      <vt:lpstr>5.5.3  最终一致性</vt:lpstr>
      <vt:lpstr>5.5.3  最终一致性</vt:lpstr>
      <vt:lpstr>5.5.3  最终一致性</vt:lpstr>
      <vt:lpstr>5.5.3  最终一致性</vt:lpstr>
      <vt:lpstr>5.5.3  最终一致性</vt:lpstr>
      <vt:lpstr>5.5.3  最终一致性</vt:lpstr>
      <vt:lpstr>5.5.3  最终一致性</vt:lpstr>
      <vt:lpstr>5.6  从NoSQL到NewSQL数据库</vt:lpstr>
      <vt:lpstr>5.6  从NoSQL到NewSQL数据库</vt:lpstr>
      <vt:lpstr>5.7 文档数据库MongoDB</vt:lpstr>
      <vt:lpstr>5.7.1 MongoDB简介</vt:lpstr>
      <vt:lpstr>5.7.1 MongoDB简介</vt:lpstr>
      <vt:lpstr>5.7.1 MongoDB简介</vt:lpstr>
      <vt:lpstr>5.7.1 MongoDB简介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5.7.2 MongoDB概念解析</vt:lpstr>
      <vt:lpstr>5.7.3 安装MongoDB</vt:lpstr>
      <vt:lpstr>5.7.3 安装MongoDB</vt:lpstr>
      <vt:lpstr>5.7.4 访问MongoDB</vt:lpstr>
      <vt:lpstr>5.7.4.1 使用 MongoDB shell访问MongoDB</vt:lpstr>
      <vt:lpstr>5.7.4.1 使用 MongoDB shell访问MongoDB</vt:lpstr>
      <vt:lpstr>5.7.4.1 使用 MongoDB shell访问MongoDB</vt:lpstr>
      <vt:lpstr>5.7.4.1 使用 MongoDB shell访问MongoDB</vt:lpstr>
      <vt:lpstr>5.7.4.2 使用Java程序访问 MongoDB</vt:lpstr>
      <vt:lpstr>5.7.4.2 使用Java程序访问 MongoDB</vt:lpstr>
      <vt:lpstr>5.7.4.2 使用Java程序访问 MongoDB</vt:lpstr>
      <vt:lpstr>5.7.4.2 使用Java程序访问 MongoDB</vt:lpstr>
      <vt:lpstr>5.7.4.2 使用Java程序访问 MongoDB</vt:lpstr>
      <vt:lpstr>本章小结</vt:lpstr>
      <vt:lpstr>本章小结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kyfu</dc:creator>
  <cp:lastModifiedBy>耀哥</cp:lastModifiedBy>
  <cp:revision>2235</cp:revision>
  <dcterms:created xsi:type="dcterms:W3CDTF">2020-01-06T14:19:00Z</dcterms:created>
  <dcterms:modified xsi:type="dcterms:W3CDTF">2023-02-04T13:04:30Z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2052-11.1.0.13703</vt:lpwstr>
  </property>
  <property fmtid="{D5CDD505-2E9C-101B-9397-08002B2CF9AE}" pid="4" name="ICV">
    <vt:lpwstr>AAE1DE7041A74EB984B4B13706F4A38F</vt:lpwstr>
  </property>
</Properties>
</file>