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56" r:id="rId4"/>
    <p:sldId id="614" r:id="rId6"/>
    <p:sldId id="347" r:id="rId7"/>
    <p:sldId id="400" r:id="rId8"/>
    <p:sldId id="426" r:id="rId9"/>
    <p:sldId id="727" r:id="rId10"/>
    <p:sldId id="360" r:id="rId11"/>
    <p:sldId id="506" r:id="rId12"/>
    <p:sldId id="361" r:id="rId13"/>
    <p:sldId id="362" r:id="rId14"/>
    <p:sldId id="507" r:id="rId15"/>
    <p:sldId id="363" r:id="rId16"/>
    <p:sldId id="508" r:id="rId17"/>
    <p:sldId id="401" r:id="rId18"/>
    <p:sldId id="364" r:id="rId19"/>
    <p:sldId id="837" r:id="rId20"/>
    <p:sldId id="838" r:id="rId21"/>
    <p:sldId id="839" r:id="rId22"/>
    <p:sldId id="840" r:id="rId23"/>
    <p:sldId id="841" r:id="rId24"/>
    <p:sldId id="842" r:id="rId25"/>
    <p:sldId id="843" r:id="rId26"/>
    <p:sldId id="844" r:id="rId27"/>
    <p:sldId id="845" r:id="rId28"/>
    <p:sldId id="846" r:id="rId29"/>
    <p:sldId id="847" r:id="rId30"/>
    <p:sldId id="848" r:id="rId31"/>
    <p:sldId id="849" r:id="rId32"/>
    <p:sldId id="850" r:id="rId33"/>
    <p:sldId id="851" r:id="rId34"/>
    <p:sldId id="852" r:id="rId35"/>
    <p:sldId id="853" r:id="rId36"/>
    <p:sldId id="854" r:id="rId37"/>
    <p:sldId id="855" r:id="rId38"/>
    <p:sldId id="856" r:id="rId39"/>
    <p:sldId id="857" r:id="rId40"/>
    <p:sldId id="858" r:id="rId41"/>
    <p:sldId id="859" r:id="rId42"/>
    <p:sldId id="860" r:id="rId43"/>
    <p:sldId id="861" r:id="rId44"/>
    <p:sldId id="862" r:id="rId45"/>
    <p:sldId id="863" r:id="rId46"/>
    <p:sldId id="864" r:id="rId47"/>
    <p:sldId id="382" r:id="rId48"/>
    <p:sldId id="383" r:id="rId49"/>
    <p:sldId id="516" r:id="rId50"/>
    <p:sldId id="517" r:id="rId51"/>
    <p:sldId id="385" r:id="rId52"/>
    <p:sldId id="386" r:id="rId53"/>
    <p:sldId id="532" r:id="rId54"/>
    <p:sldId id="387" r:id="rId55"/>
    <p:sldId id="533" r:id="rId56"/>
    <p:sldId id="388" r:id="rId57"/>
    <p:sldId id="534" r:id="rId58"/>
    <p:sldId id="389" r:id="rId59"/>
    <p:sldId id="535" r:id="rId60"/>
    <p:sldId id="390" r:id="rId61"/>
    <p:sldId id="536" r:id="rId62"/>
    <p:sldId id="391" r:id="rId63"/>
    <p:sldId id="392" r:id="rId64"/>
    <p:sldId id="393" r:id="rId65"/>
    <p:sldId id="394" r:id="rId66"/>
    <p:sldId id="395" r:id="rId67"/>
    <p:sldId id="396" r:id="rId68"/>
    <p:sldId id="397" r:id="rId69"/>
    <p:sldId id="537" r:id="rId70"/>
    <p:sldId id="398" r:id="rId71"/>
    <p:sldId id="538" r:id="rId72"/>
    <p:sldId id="399" r:id="rId73"/>
    <p:sldId id="539" r:id="rId74"/>
    <p:sldId id="448" r:id="rId75"/>
    <p:sldId id="540" r:id="rId76"/>
    <p:sldId id="541" r:id="rId77"/>
    <p:sldId id="384" r:id="rId78"/>
    <p:sldId id="542" r:id="rId79"/>
    <p:sldId id="865" r:id="rId80"/>
  </p:sldIdLst>
  <p:sldSz cx="9144000" cy="6858000" type="screen4x3"/>
  <p:notesSz cx="6858000" cy="9144000"/>
  <p:custDataLst>
    <p:tags r:id="rId84"/>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2" userDrawn="1">
          <p15:clr>
            <a:srgbClr val="A4A3A4"/>
          </p15:clr>
        </p15:guide>
        <p15:guide id="2" pos="29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C2"/>
    <a:srgbClr val="FF3300"/>
    <a:srgbClr val="666633"/>
    <a:srgbClr val="CC6600"/>
    <a:srgbClr val="EAEAEA"/>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064"/>
    <p:restoredTop sz="93065"/>
  </p:normalViewPr>
  <p:slideViewPr>
    <p:cSldViewPr showGuides="1">
      <p:cViewPr varScale="1">
        <p:scale>
          <a:sx n="99" d="100"/>
          <a:sy n="99" d="100"/>
        </p:scale>
        <p:origin x="-1800" y="-84"/>
      </p:cViewPr>
      <p:guideLst>
        <p:guide orient="horz" pos="2162"/>
        <p:guide pos="2907"/>
      </p:guideLst>
    </p:cSldViewPr>
  </p:slideViewPr>
  <p:notesTextViewPr>
    <p:cViewPr>
      <p:scale>
        <a:sx n="100" d="100"/>
        <a:sy n="100" d="100"/>
      </p:scale>
      <p:origin x="0" y="0"/>
    </p:cViewPr>
  </p:notesTextViewPr>
  <p:sorterViewPr showFormatting="0">
    <p:cViewPr>
      <p:scale>
        <a:sx n="66" d="100"/>
        <a:sy n="66" d="100"/>
      </p:scale>
      <p:origin x="0" y="405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4" Type="http://schemas.openxmlformats.org/officeDocument/2006/relationships/tags" Target="tags/tag6.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fld>
            <a:endParaRPr lang="en-US" altLang="zh-CN" sz="1200" dirty="0"/>
          </a:p>
        </p:txBody>
      </p:sp>
      <p:sp>
        <p:nvSpPr>
          <p:cNvPr id="5122" name="Rectangle 2"/>
          <p:cNvSpPr>
            <a:spLocks noRot="1" noTextEdit="1"/>
          </p:cNvSpPr>
          <p:nvPr>
            <p:ph type="sldImg"/>
          </p:nvPr>
        </p:nvSpPr>
        <p:spPr/>
      </p:sp>
      <p:sp>
        <p:nvSpPr>
          <p:cNvPr id="5123"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ln>
        </p:spPr>
        <p:txBody>
          <a:bodyPr/>
          <a:lstStyle/>
          <a:p>
            <a:pPr lvl="0" fontAlgn="base"/>
            <a:r>
              <a:rPr lang="zh-CN" strike="noStrike" noProof="1" smtClean="0"/>
              <a:t>单击此处编辑母版标题样式</a:t>
            </a:r>
            <a:endParaRPr lang="zh-CN" strike="noStrike" noProof="1"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标题 1"/>
          <p:cNvSpPr>
            <a:spLocks noGrp="1"/>
          </p:cNvSpPr>
          <p:nvPr>
            <p:ph type="title"/>
          </p:nvPr>
        </p:nvSpPr>
        <p:spPr>
          <a:xfrm>
            <a:off x="1143000" y="76200"/>
            <a:ext cx="8001000" cy="914400"/>
          </a:xfr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3" name="标题 1"/>
          <p:cNvSpPr>
            <a:spLocks noGrp="1"/>
          </p:cNvSpPr>
          <p:nvPr>
            <p:ph type="title" idx="10"/>
          </p:nvPr>
        </p:nvSpPr>
        <p:spPr>
          <a:xfrm>
            <a:off x="1143000" y="76200"/>
            <a:ext cx="8001000" cy="914400"/>
          </a:xfr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image" Target="../media/image1.png"/><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userDrawn="1"/>
        </p:nvPicPr>
        <p:blipFill>
          <a:blip r:embed="rId7"/>
          <a:stretch>
            <a:fillRect/>
          </a:stretch>
        </p:blipFill>
        <p:spPr>
          <a:xfrm>
            <a:off x="-17150" y="0"/>
            <a:ext cx="1085220" cy="1066800"/>
          </a:xfrm>
          <a:prstGeom prst="ellipse">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1" name="Rectangle 7"/>
          <p:cNvSpPr>
            <a:spLocks noChangeArrowheads="1"/>
          </p:cNvSpPr>
          <p:nvPr userDrawn="1"/>
        </p:nvSpPr>
        <p:spPr bwMode="auto">
          <a:xfrm>
            <a:off x="0" y="0"/>
            <a:ext cx="9144000" cy="1066800"/>
          </a:xfrm>
          <a:prstGeom prst="rect">
            <a:avLst/>
          </a:prstGeom>
          <a:solidFill>
            <a:srgbClr val="0056AC"/>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11"/>
          <p:cNvSpPr>
            <a:spLocks noGrp="1"/>
          </p:cNvSpPr>
          <p:nvPr>
            <p:ph type="title"/>
          </p:nvPr>
        </p:nvSpPr>
        <p:spPr>
          <a:xfrm>
            <a:off x="1143000" y="76200"/>
            <a:ext cx="8001000" cy="9144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2"/>
          <p:cNvSpPr>
            <a:spLocks noChangeArrowheads="1"/>
          </p:cNvSpPr>
          <p:nvPr userDrawn="1"/>
        </p:nvSpPr>
        <p:spPr bwMode="auto">
          <a:xfrm>
            <a:off x="0" y="6629400"/>
            <a:ext cx="9144000" cy="228600"/>
          </a:xfrm>
          <a:prstGeom prst="rect">
            <a:avLst/>
          </a:prstGeom>
          <a:gradFill rotWithShape="1">
            <a:gsLst>
              <a:gs pos="0">
                <a:srgbClr val="0056AC"/>
              </a:gs>
              <a:gs pos="100000">
                <a:schemeClr val="folHlink"/>
              </a:gs>
            </a:gsLst>
            <a:lin ang="0" scaled="1"/>
          </a:gradFill>
          <a:ln w="9525">
            <a:noFill/>
            <a:miter lim="800000"/>
          </a:ln>
        </p:spPr>
        <p:txBody>
          <a:bodyPr wrap="none"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大数据技术原理与应用（第</a:t>
            </a:r>
            <a:r>
              <a:rPr kumimoji="0" lang="en-US" alt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3</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版）</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湖南</a:t>
            </a:r>
            <a:r>
              <a:rPr kumimoji="0" lang="zh-CN"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科技大学计算机科学与工程学院</a:t>
            </a:r>
            <a:r>
              <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              符开耀               </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kyfu</a:t>
            </a:r>
            <a:r>
              <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rPr>
              <a:t>@hnust.edu.cn</a:t>
            </a:r>
            <a:endParaRPr kumimoji="0" lang="en-US" sz="1200" b="0" i="0" u="none" strike="noStrike" kern="1200" cap="none" spc="0" normalizeH="0" baseline="0" noProof="0" dirty="0">
              <a:ln>
                <a:noFill/>
              </a:ln>
              <a:solidFill>
                <a:schemeClr val="bg1"/>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userDrawn="1"/>
        </p:nvPicPr>
        <p:blipFill>
          <a:blip r:embed="rId7"/>
          <a:stretch>
            <a:fillRect/>
          </a:stretch>
        </p:blipFill>
        <p:spPr>
          <a:xfrm>
            <a:off x="-17150" y="0"/>
            <a:ext cx="1085219" cy="1066800"/>
          </a:xfrm>
          <a:prstGeom prst="ellipse">
            <a:avLst/>
          </a:prstGeom>
        </p:spPr>
      </p:pic>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Lst>
  <p:hf sldNum="0" hdr="0" ft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3200">
          <a:solidFill>
            <a:schemeClr val="bg1"/>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32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www.aliyun.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2.jpeg"/><Relationship Id="rId1" Type="http://schemas.openxmlformats.org/officeDocument/2006/relationships/tags" Target="../tags/tag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3.png"/><Relationship Id="rId1" Type="http://schemas.openxmlformats.org/officeDocument/2006/relationships/tags" Target="../tags/tag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2"/>
          <p:cNvSpPr/>
          <p:nvPr/>
        </p:nvSpPr>
        <p:spPr>
          <a:xfrm>
            <a:off x="0" y="0"/>
            <a:ext cx="9144000" cy="2133600"/>
          </a:xfrm>
          <a:prstGeom prst="rect">
            <a:avLst/>
          </a:prstGeom>
          <a:solidFill>
            <a:srgbClr val="0056A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098" name="Rectangle 6"/>
          <p:cNvSpPr>
            <a:spLocks noGrp="1"/>
          </p:cNvSpPr>
          <p:nvPr>
            <p:ph type="title"/>
          </p:nvPr>
        </p:nvSpPr>
        <p:spPr>
          <a:xfrm>
            <a:off x="533400" y="2362200"/>
            <a:ext cx="8229600" cy="1143000"/>
          </a:xfrm>
        </p:spPr>
        <p:txBody>
          <a:bodyPr vert="horz" wrap="square" lIns="91440" tIns="45720" rIns="91440" bIns="45720" anchor="ctr" anchorCtr="0"/>
          <a:p>
            <a:pPr algn="ctr" eaLnBrk="1" hangingPunct="1"/>
            <a:br>
              <a:rPr lang="en-US" altLang="zh-CN" sz="2800" b="1" dirty="0">
                <a:solidFill>
                  <a:schemeClr val="tx1"/>
                </a:solidFill>
              </a:rPr>
            </a:br>
            <a:r>
              <a:rPr lang="zh-CN" altLang="en-US" sz="3600" b="1" dirty="0">
                <a:solidFill>
                  <a:schemeClr val="tx1"/>
                </a:solidFill>
              </a:rPr>
              <a:t>第</a:t>
            </a:r>
            <a:r>
              <a:rPr lang="en-US" altLang="zh-CN" sz="3600" b="1" dirty="0">
                <a:solidFill>
                  <a:schemeClr val="tx1"/>
                </a:solidFill>
              </a:rPr>
              <a:t>6</a:t>
            </a:r>
            <a:r>
              <a:rPr lang="zh-CN" altLang="en-US" sz="3600" b="1" dirty="0">
                <a:solidFill>
                  <a:schemeClr val="tx1"/>
                </a:solidFill>
              </a:rPr>
              <a:t>章 云数据库</a:t>
            </a:r>
            <a:br>
              <a:rPr lang="en-US" altLang="zh-CN" sz="2800" b="1" dirty="0">
                <a:solidFill>
                  <a:schemeClr val="tx1"/>
                </a:solidFill>
              </a:rPr>
            </a:br>
            <a:r>
              <a:rPr lang="en-US" altLang="zh-CN" sz="2800" b="1" dirty="0">
                <a:solidFill>
                  <a:schemeClr val="tx1"/>
                </a:solidFill>
              </a:rPr>
              <a:t> </a:t>
            </a:r>
            <a:endParaRPr lang="zh-CN" altLang="en-US" sz="2800" dirty="0">
              <a:solidFill>
                <a:schemeClr val="tx1"/>
              </a:solidFill>
            </a:endParaRPr>
          </a:p>
        </p:txBody>
      </p:sp>
      <p:sp>
        <p:nvSpPr>
          <p:cNvPr id="4099" name="Oval 7"/>
          <p:cNvSpPr/>
          <p:nvPr/>
        </p:nvSpPr>
        <p:spPr>
          <a:xfrm>
            <a:off x="1447800" y="304800"/>
            <a:ext cx="990600" cy="1600200"/>
          </a:xfrm>
          <a:prstGeom prst="ellipse">
            <a:avLst/>
          </a:prstGeom>
          <a:no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100" name="AutoShape 8"/>
          <p:cNvSpPr/>
          <p:nvPr/>
        </p:nvSpPr>
        <p:spPr>
          <a:xfrm>
            <a:off x="609600" y="-80962"/>
            <a:ext cx="990600" cy="2286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noFill/>
          </a:ln>
        </p:spPr>
        <p:txBody>
          <a:bodyPr/>
          <a:p>
            <a:endParaRPr lang="zh-CN" altLang="en-US"/>
          </a:p>
        </p:txBody>
      </p:sp>
      <p:sp>
        <p:nvSpPr>
          <p:cNvPr id="4101" name="Rectangle 9"/>
          <p:cNvSpPr/>
          <p:nvPr/>
        </p:nvSpPr>
        <p:spPr>
          <a:xfrm>
            <a:off x="0" y="2133600"/>
            <a:ext cx="9144000" cy="152400"/>
          </a:xfrm>
          <a:prstGeom prst="rect">
            <a:avLst/>
          </a:prstGeom>
          <a:gradFill rotWithShape="1">
            <a:gsLst>
              <a:gs pos="0">
                <a:schemeClr val="bg1"/>
              </a:gs>
              <a:gs pos="100000">
                <a:srgbClr val="C0C0C0"/>
              </a:gs>
            </a:gsLst>
            <a:lin ang="0" scaled="1"/>
            <a:tileRect/>
          </a:gradFill>
          <a:ln w="9525">
            <a:noFill/>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4102" name="Text Box 12"/>
          <p:cNvSpPr txBox="1"/>
          <p:nvPr/>
        </p:nvSpPr>
        <p:spPr>
          <a:xfrm>
            <a:off x="1600200" y="762000"/>
            <a:ext cx="7315200" cy="584200"/>
          </a:xfrm>
          <a:prstGeom prst="rect">
            <a:avLst/>
          </a:prstGeom>
          <a:noFill/>
          <a:ln w="9525">
            <a:noFill/>
          </a:ln>
        </p:spPr>
        <p:txBody>
          <a:bodyPr wrap="square" anchor="t" anchorCtr="0">
            <a:spAutoFit/>
          </a:bodyPr>
          <a:p>
            <a:pPr algn="ctr">
              <a:spcBef>
                <a:spcPct val="50000"/>
              </a:spcBef>
            </a:pPr>
            <a:r>
              <a:rPr lang="en-US" altLang="zh-CN" sz="3200" b="1" dirty="0">
                <a:solidFill>
                  <a:schemeClr val="bg1"/>
                </a:solidFill>
                <a:latin typeface="Times New Roman" panose="02020603050405020304" pitchFamily="18" charset="0"/>
                <a:ea typeface="宋体" panose="02010600030101010101" pitchFamily="2" charset="-122"/>
              </a:rPr>
              <a:t>《</a:t>
            </a:r>
            <a:r>
              <a:rPr lang="zh-CN" altLang="en-US" sz="3200" b="1" dirty="0">
                <a:solidFill>
                  <a:schemeClr val="bg1"/>
                </a:solidFill>
                <a:latin typeface="Times New Roman" panose="02020603050405020304" pitchFamily="18" charset="0"/>
                <a:ea typeface="宋体" panose="02010600030101010101" pitchFamily="2" charset="-122"/>
              </a:rPr>
              <a:t>大数据技术原理与应用（第</a:t>
            </a:r>
            <a:r>
              <a:rPr lang="en-US" altLang="zh-CN" sz="3200" b="1" dirty="0">
                <a:solidFill>
                  <a:schemeClr val="bg1"/>
                </a:solidFill>
                <a:latin typeface="Times New Roman" panose="02020603050405020304" pitchFamily="18" charset="0"/>
                <a:ea typeface="宋体" panose="02010600030101010101" pitchFamily="2" charset="-122"/>
              </a:rPr>
              <a:t>3</a:t>
            </a:r>
            <a:r>
              <a:rPr lang="zh-CN" altLang="en-US" sz="3200" b="1" dirty="0">
                <a:solidFill>
                  <a:schemeClr val="bg1"/>
                </a:solidFill>
                <a:latin typeface="Times New Roman" panose="02020603050405020304" pitchFamily="18" charset="0"/>
                <a:ea typeface="宋体" panose="02010600030101010101" pitchFamily="2" charset="-122"/>
              </a:rPr>
              <a:t>版）</a:t>
            </a:r>
            <a:r>
              <a:rPr lang="en-US" altLang="zh-CN" sz="3200" dirty="0">
                <a:solidFill>
                  <a:schemeClr val="bg1"/>
                </a:solidFill>
                <a:latin typeface="Times New Roman" panose="02020603050405020304" pitchFamily="18" charset="0"/>
                <a:ea typeface="宋体" panose="02010600030101010101" pitchFamily="2" charset="-122"/>
              </a:rPr>
              <a:t>》</a:t>
            </a:r>
            <a:endParaRPr lang="en-US" altLang="zh-CN" sz="3200" dirty="0">
              <a:solidFill>
                <a:schemeClr val="bg1"/>
              </a:solidFill>
              <a:latin typeface="Times New Roman" panose="02020603050405020304" pitchFamily="18" charset="0"/>
              <a:ea typeface="宋体" panose="02010600030101010101" pitchFamily="2" charset="-122"/>
            </a:endParaRPr>
          </a:p>
        </p:txBody>
      </p:sp>
      <p:sp>
        <p:nvSpPr>
          <p:cNvPr id="4103" name="Text Box 5"/>
          <p:cNvSpPr txBox="1"/>
          <p:nvPr/>
        </p:nvSpPr>
        <p:spPr>
          <a:xfrm>
            <a:off x="2005013" y="3965575"/>
            <a:ext cx="5286375" cy="1568450"/>
          </a:xfrm>
          <a:prstGeom prst="rect">
            <a:avLst/>
          </a:prstGeom>
          <a:noFill/>
          <a:ln w="9525">
            <a:noFill/>
          </a:ln>
        </p:spPr>
        <p:txBody>
          <a:bodyPr wrap="square" anchor="t" anchorCtr="0">
            <a:spAutoFit/>
          </a:bodyPr>
          <a:p>
            <a:pPr algn="r" eaLnBrk="0" hangingPunct="0">
              <a:spcBef>
                <a:spcPct val="50000"/>
              </a:spcBef>
            </a:pPr>
            <a:r>
              <a:rPr lang="zh-CN" altLang="en-US" sz="2400" b="1" dirty="0">
                <a:latin typeface="Arial" panose="020B0604020202020204" pitchFamily="34" charset="0"/>
                <a:ea typeface="宋体" panose="02010600030101010101" pitchFamily="2" charset="-122"/>
              </a:rPr>
              <a:t>符开耀</a:t>
            </a:r>
            <a:endParaRPr lang="zh-CN" altLang="en-US" sz="2400" b="1" dirty="0">
              <a:latin typeface="Arial" panose="020B0604020202020204" pitchFamily="34" charset="0"/>
              <a:ea typeface="宋体" panose="02010600030101010101" pitchFamily="2" charset="-122"/>
            </a:endParaRPr>
          </a:p>
          <a:p>
            <a:pPr algn="r" eaLnBrk="0" hangingPunct="0">
              <a:spcBef>
                <a:spcPct val="50000"/>
              </a:spcBef>
            </a:pPr>
            <a:r>
              <a:rPr lang="zh-CN" altLang="en-US" sz="2400" b="1" dirty="0">
                <a:latin typeface="Arial" panose="020B0604020202020204" pitchFamily="34" charset="0"/>
                <a:ea typeface="宋体" panose="02010600030101010101" pitchFamily="2" charset="-122"/>
              </a:rPr>
              <a:t>湖南科技大学计算机科学与工程学院</a:t>
            </a:r>
            <a:endParaRPr lang="zh-CN" altLang="en-US" sz="2400" b="1" dirty="0">
              <a:latin typeface="Arial" panose="020B0604020202020204" pitchFamily="34" charset="0"/>
              <a:ea typeface="宋体" panose="02010600030101010101" pitchFamily="2" charset="-122"/>
            </a:endParaRPr>
          </a:p>
          <a:p>
            <a:pPr algn="r" eaLnBrk="0" hangingPunct="0">
              <a:spcBef>
                <a:spcPct val="50000"/>
              </a:spcBef>
            </a:pPr>
            <a:r>
              <a:rPr lang="en-US" altLang="zh-CN" sz="2400" b="1" dirty="0">
                <a:latin typeface="Arial" panose="020B0604020202020204" pitchFamily="34" charset="0"/>
                <a:ea typeface="宋体" panose="02010600030101010101" pitchFamily="2" charset="-122"/>
              </a:rPr>
              <a:t>E-mail: kyfu@hnust.edu.cn</a:t>
            </a: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1440" tIns="45720" rIns="91440" bIns="45720" anchor="ctr" anchorCtr="0"/>
          <a:p>
            <a:r>
              <a:rPr lang="en-US" altLang="zh-CN" sz="2800" dirty="0"/>
              <a:t>6.1.4	</a:t>
            </a:r>
            <a:r>
              <a:rPr lang="zh-CN" altLang="en-US" sz="2800" dirty="0"/>
              <a:t>云数据库是个性化数据存储需求的理想选择</a:t>
            </a:r>
            <a:endParaRPr lang="zh-CN" altLang="en-US" sz="2800" dirty="0"/>
          </a:p>
        </p:txBody>
      </p:sp>
      <p:sp>
        <p:nvSpPr>
          <p:cNvPr id="13314" name="Rectangle 4"/>
          <p:cNvSpPr/>
          <p:nvPr/>
        </p:nvSpPr>
        <p:spPr>
          <a:xfrm>
            <a:off x="258763" y="1120934"/>
            <a:ext cx="8594725" cy="5262245"/>
          </a:xfrm>
          <a:prstGeom prst="rect">
            <a:avLst/>
          </a:prstGeom>
          <a:noFill/>
          <a:ln w="9525">
            <a:noFill/>
          </a:ln>
        </p:spPr>
        <p:txBody>
          <a:bodyPr wrap="square" anchor="ctr" anchorCtr="0">
            <a:spAutoFit/>
          </a:bodyPr>
          <a:p>
            <a:pPr algn="just" eaLnBrk="0" hangingPunct="0">
              <a:lnSpc>
                <a:spcPct val="150000"/>
              </a:lnSpc>
            </a:pPr>
            <a:r>
              <a:rPr lang="zh-CN" altLang="en-US" sz="2800" b="1" dirty="0">
                <a:latin typeface="Arial" panose="020B0604020202020204" pitchFamily="34" charset="0"/>
                <a:ea typeface="宋体" panose="02010600030101010101" pitchFamily="2" charset="-122"/>
              </a:rPr>
              <a:t>　　企业类型不同，对于存储的需求也千差万别，而云数据库可以很好满足不同企业的</a:t>
            </a:r>
            <a:r>
              <a:rPr lang="zh-CN" altLang="en-US" sz="2800" b="1" dirty="0">
                <a:solidFill>
                  <a:srgbClr val="FF0000"/>
                </a:solidFill>
                <a:latin typeface="微软雅黑" panose="020B0503020204020204" charset="-122"/>
                <a:ea typeface="微软雅黑" panose="020B0503020204020204" charset="-122"/>
              </a:rPr>
              <a:t>个性化存储需求</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首先，云数据库可以满足大企业的海量数据存储需求；</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其次，云数据库可以满足中小企业低成本数据存储需求 ；</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5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另外，云数据库可以满足企业动态变化的数据存储需求 。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p:txBody>
          <a:bodyPr vert="horz" wrap="square" lIns="91440" tIns="45720" rIns="91440" bIns="45720" anchor="ctr" anchorCtr="0"/>
          <a:p>
            <a:r>
              <a:rPr lang="en-US" altLang="zh-CN" sz="2800" dirty="0"/>
              <a:t>6.1.4	</a:t>
            </a:r>
            <a:r>
              <a:rPr lang="zh-CN" altLang="en-US" sz="2800" dirty="0"/>
              <a:t>云数据库是个性化数据存储需求的理想选择</a:t>
            </a:r>
            <a:endParaRPr lang="zh-CN" altLang="en-US" sz="2800" dirty="0"/>
          </a:p>
        </p:txBody>
      </p:sp>
      <p:sp>
        <p:nvSpPr>
          <p:cNvPr id="14338" name="Rectangle 5"/>
          <p:cNvSpPr/>
          <p:nvPr/>
        </p:nvSpPr>
        <p:spPr>
          <a:xfrm>
            <a:off x="231775" y="1068229"/>
            <a:ext cx="8607425" cy="4485005"/>
          </a:xfrm>
          <a:prstGeom prst="rect">
            <a:avLst/>
          </a:prstGeom>
          <a:noFill/>
          <a:ln w="9525">
            <a:noFill/>
          </a:ln>
        </p:spPr>
        <p:txBody>
          <a:bodyPr wrap="square" anchor="ctr" anchorCtr="0">
            <a:spAutoFit/>
          </a:bodyPr>
          <a:p>
            <a:pPr algn="just" eaLnBrk="0" hangingPunct="0">
              <a:lnSpc>
                <a:spcPct val="170000"/>
              </a:lnSpc>
            </a:pPr>
            <a:r>
              <a:rPr lang="zh-CN" altLang="en-US" sz="2800" b="1" dirty="0">
                <a:latin typeface="Arial" panose="020B0604020202020204" pitchFamily="34" charset="0"/>
                <a:ea typeface="宋体" panose="02010600030101010101" pitchFamily="2" charset="-122"/>
              </a:rPr>
              <a:t>　　到底选择自建数据库还是选择云数据库，取决于企业自身的具体需求： </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7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对于一些大型企业，目前通常采用自建数据库。 </a:t>
            </a:r>
            <a:endParaRPr lang="zh-CN" altLang="en-US" sz="2800" b="1" dirty="0">
              <a:latin typeface="Arial" panose="020B0604020202020204" pitchFamily="34" charset="0"/>
              <a:ea typeface="宋体" panose="02010600030101010101" pitchFamily="2" charset="-122"/>
            </a:endParaRPr>
          </a:p>
          <a:p>
            <a:pPr marL="914400" lvl="1" indent="-457200" algn="just" eaLnBrk="0" hangingPunct="0">
              <a:lnSpc>
                <a:spcPct val="17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对于一些财力有限的中小企业，其</a:t>
            </a:r>
            <a:r>
              <a:rPr lang="en-US" altLang="zh-CN" sz="2800" b="1" dirty="0">
                <a:latin typeface="Arial" panose="020B0604020202020204" pitchFamily="34" charset="0"/>
                <a:ea typeface="宋体" panose="02010600030101010101" pitchFamily="2" charset="-122"/>
              </a:rPr>
              <a:t>IT</a:t>
            </a:r>
            <a:r>
              <a:rPr lang="zh-CN" altLang="en-US" sz="2800" b="1" dirty="0">
                <a:latin typeface="Arial" panose="020B0604020202020204" pitchFamily="34" charset="0"/>
                <a:ea typeface="宋体" panose="02010600030101010101" pitchFamily="2" charset="-122"/>
              </a:rPr>
              <a:t>预算比较有限，云数据库这种前期零投入、后期免维护的数据库服务，可以很好地满足它们的需求 。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vert="horz" wrap="square" lIns="91440" tIns="45720" rIns="91440" bIns="45720" anchor="ctr" anchorCtr="0"/>
          <a:p>
            <a:r>
              <a:rPr lang="en-US" altLang="zh-CN" dirty="0"/>
              <a:t>6.1.5	 </a:t>
            </a:r>
            <a:r>
              <a:rPr lang="zh-CN" altLang="en-US" dirty="0"/>
              <a:t>云数据库与其他数据库的关系</a:t>
            </a:r>
            <a:endParaRPr lang="zh-CN" altLang="en-US" dirty="0"/>
          </a:p>
        </p:txBody>
      </p:sp>
      <p:sp>
        <p:nvSpPr>
          <p:cNvPr id="15362" name="Rectangle 4"/>
          <p:cNvSpPr/>
          <p:nvPr/>
        </p:nvSpPr>
        <p:spPr>
          <a:xfrm>
            <a:off x="346075" y="1132046"/>
            <a:ext cx="8461375" cy="5303520"/>
          </a:xfrm>
          <a:prstGeom prst="rect">
            <a:avLst/>
          </a:prstGeom>
          <a:noFill/>
          <a:ln w="9525">
            <a:noFill/>
          </a:ln>
        </p:spPr>
        <p:txBody>
          <a:bodyPr wrap="square" anchor="ctr" anchorCtr="0">
            <a:spAutoFit/>
          </a:bodyPr>
          <a:p>
            <a:pPr marL="457200" indent="-457200" algn="just" eaLnBrk="0" hangingPunct="0">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从</a:t>
            </a:r>
            <a:r>
              <a:rPr lang="zh-CN" altLang="en-US" sz="2800" b="1" dirty="0">
                <a:solidFill>
                  <a:srgbClr val="FF0000"/>
                </a:solidFill>
                <a:latin typeface="微软雅黑" panose="020B0503020204020204" charset="-122"/>
                <a:ea typeface="微软雅黑" panose="020B0503020204020204" charset="-122"/>
              </a:rPr>
              <a:t>数据模型</a:t>
            </a:r>
            <a:r>
              <a:rPr lang="zh-CN" altLang="en-US" sz="2800" b="1" dirty="0">
                <a:latin typeface="Arial" panose="020B0604020202020204" pitchFamily="34" charset="0"/>
                <a:ea typeface="宋体" panose="02010600030101010101" pitchFamily="2" charset="-122"/>
              </a:rPr>
              <a:t>的角度来说，云数据库</a:t>
            </a:r>
            <a:r>
              <a:rPr lang="zh-CN" altLang="en-US" sz="2800" b="1" dirty="0">
                <a:solidFill>
                  <a:srgbClr val="FF0000"/>
                </a:solidFill>
                <a:latin typeface="微软雅黑" panose="020B0503020204020204" charset="-122"/>
                <a:ea typeface="微软雅黑" panose="020B0503020204020204" charset="-122"/>
              </a:rPr>
              <a:t>并非一种全新</a:t>
            </a:r>
            <a:r>
              <a:rPr lang="zh-CN" altLang="en-US" sz="2800" b="1" dirty="0">
                <a:latin typeface="Arial" panose="020B0604020202020204" pitchFamily="34" charset="0"/>
                <a:ea typeface="宋体" panose="02010600030101010101" pitchFamily="2" charset="-122"/>
              </a:rPr>
              <a:t>的数据库技术，而只是以</a:t>
            </a:r>
            <a:r>
              <a:rPr lang="zh-CN" altLang="en-US" sz="2800" b="1" dirty="0">
                <a:solidFill>
                  <a:srgbClr val="FF0000"/>
                </a:solidFill>
                <a:latin typeface="微软雅黑" panose="020B0503020204020204" charset="-122"/>
                <a:ea typeface="微软雅黑" panose="020B0503020204020204" charset="-122"/>
              </a:rPr>
              <a:t>服务的方式</a:t>
            </a:r>
            <a:r>
              <a:rPr lang="zh-CN" altLang="en-US" sz="2800" b="1" dirty="0">
                <a:latin typeface="Arial" panose="020B0604020202020204" pitchFamily="34" charset="0"/>
                <a:ea typeface="宋体" panose="02010600030101010101" pitchFamily="2" charset="-122"/>
              </a:rPr>
              <a:t>提供数据库功能。</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云数据库并没有专属于自己的数据模型，云数据库所采用的数据模型可以是关系数据库所使用的关系模型（微软的</a:t>
            </a:r>
            <a:r>
              <a:rPr lang="en-US" altLang="zh-CN" sz="2800" b="1" dirty="0">
                <a:latin typeface="Arial" panose="020B0604020202020204" pitchFamily="34" charset="0"/>
                <a:ea typeface="宋体" panose="02010600030101010101" pitchFamily="2" charset="-122"/>
              </a:rPr>
              <a:t>SQL Azure</a:t>
            </a:r>
            <a:r>
              <a:rPr lang="zh-CN" altLang="en-US" sz="2800" b="1" dirty="0">
                <a:latin typeface="Arial" panose="020B0604020202020204" pitchFamily="34" charset="0"/>
                <a:ea typeface="宋体" panose="02010600030101010101" pitchFamily="2" charset="-122"/>
              </a:rPr>
              <a:t>云数据库、阿里云</a:t>
            </a:r>
            <a:r>
              <a:rPr lang="en-US" altLang="zh-CN" sz="2800" b="1" dirty="0">
                <a:latin typeface="Arial" panose="020B0604020202020204" pitchFamily="34" charset="0"/>
                <a:ea typeface="宋体" panose="02010600030101010101" pitchFamily="2" charset="-122"/>
              </a:rPr>
              <a:t>RDS</a:t>
            </a:r>
            <a:r>
              <a:rPr lang="zh-CN" altLang="en-US" sz="2800" b="1" dirty="0">
                <a:latin typeface="Arial" panose="020B0604020202020204" pitchFamily="34" charset="0"/>
                <a:ea typeface="宋体" panose="02010600030101010101" pitchFamily="2" charset="-122"/>
              </a:rPr>
              <a:t>都采用了关系模型），也可以是</a:t>
            </a:r>
            <a:r>
              <a:rPr lang="en-US" altLang="zh-CN" sz="2800" b="1" dirty="0">
                <a:latin typeface="Arial" panose="020B0604020202020204" pitchFamily="34" charset="0"/>
                <a:ea typeface="宋体" panose="02010600030101010101" pitchFamily="2" charset="-122"/>
              </a:rPr>
              <a:t>NoSQL</a:t>
            </a:r>
            <a:r>
              <a:rPr lang="zh-CN" altLang="en-US" sz="2800" b="1" dirty="0">
                <a:latin typeface="Arial" panose="020B0604020202020204" pitchFamily="34" charset="0"/>
                <a:ea typeface="宋体" panose="02010600030101010101" pitchFamily="2" charset="-122"/>
              </a:rPr>
              <a:t>数据库所使用的非关系模型（</a:t>
            </a:r>
            <a:r>
              <a:rPr lang="en-US" altLang="zh-CN" sz="2800" b="1" dirty="0">
                <a:latin typeface="Arial" panose="020B0604020202020204" pitchFamily="34" charset="0"/>
                <a:ea typeface="宋体" panose="02010600030101010101" pitchFamily="2" charset="-122"/>
              </a:rPr>
              <a:t>Amazon Dynamo</a:t>
            </a:r>
            <a:r>
              <a:rPr lang="zh-CN" altLang="en-US" sz="2800" b="1" dirty="0">
                <a:latin typeface="Arial" panose="020B0604020202020204" pitchFamily="34" charset="0"/>
                <a:ea typeface="宋体" panose="02010600030101010101" pitchFamily="2" charset="-122"/>
              </a:rPr>
              <a:t>云数据库采用的是“键</a:t>
            </a:r>
            <a:r>
              <a:rPr lang="en-US" altLang="zh-CN" sz="2800" b="1" dirty="0">
                <a:latin typeface="Arial" panose="020B0604020202020204" pitchFamily="34" charset="0"/>
                <a:ea typeface="宋体" panose="02010600030101010101" pitchFamily="2" charset="-122"/>
              </a:rPr>
              <a:t>/</a:t>
            </a:r>
            <a:r>
              <a:rPr lang="zh-CN" altLang="en-US" sz="2800" b="1" dirty="0">
                <a:latin typeface="Arial" panose="020B0604020202020204" pitchFamily="34" charset="0"/>
                <a:ea typeface="宋体" panose="02010600030101010101" pitchFamily="2" charset="-122"/>
              </a:rPr>
              <a:t>值”存储）。</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同一个公司也可能提供采用不同数据模型的多种云数据库服务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p:txBody>
          <a:bodyPr vert="horz" wrap="square" lIns="91440" tIns="45720" rIns="91440" bIns="45720" anchor="ctr" anchorCtr="0"/>
          <a:p>
            <a:r>
              <a:rPr lang="en-US" altLang="zh-CN" dirty="0"/>
              <a:t>6.1.5	 </a:t>
            </a:r>
            <a:r>
              <a:rPr lang="zh-CN" altLang="en-US" dirty="0"/>
              <a:t>云数据库与其他数据库的关系</a:t>
            </a:r>
            <a:endParaRPr lang="zh-CN" altLang="en-US" dirty="0"/>
          </a:p>
        </p:txBody>
      </p:sp>
      <p:sp>
        <p:nvSpPr>
          <p:cNvPr id="16386" name="Rectangle 4"/>
          <p:cNvSpPr/>
          <p:nvPr/>
        </p:nvSpPr>
        <p:spPr>
          <a:xfrm>
            <a:off x="263525" y="1105377"/>
            <a:ext cx="8597900" cy="1124585"/>
          </a:xfrm>
          <a:prstGeom prst="rect">
            <a:avLst/>
          </a:prstGeom>
          <a:noFill/>
          <a:ln w="9525">
            <a:noFill/>
          </a:ln>
        </p:spPr>
        <p:txBody>
          <a:bodyPr wrap="square" anchor="ctr" anchorCtr="0">
            <a:spAutoFit/>
          </a:bodyPr>
          <a:p>
            <a:pPr marL="457200" indent="-457200" algn="just" eaLnBrk="0" hangingPunct="0">
              <a:lnSpc>
                <a:spcPct val="12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许多公司在开发云数据库时，后端数据库都直接使用</a:t>
            </a:r>
            <a:r>
              <a:rPr lang="zh-CN" altLang="en-US" sz="2800" b="1" dirty="0">
                <a:solidFill>
                  <a:srgbClr val="FF0000"/>
                </a:solidFill>
                <a:latin typeface="微软雅黑" panose="020B0503020204020204" charset="-122"/>
                <a:ea typeface="微软雅黑" panose="020B0503020204020204" charset="-122"/>
              </a:rPr>
              <a:t>现有</a:t>
            </a:r>
            <a:r>
              <a:rPr lang="zh-CN" altLang="en-US" sz="2800" b="1" dirty="0">
                <a:latin typeface="Arial" panose="020B0604020202020204" pitchFamily="34" charset="0"/>
                <a:ea typeface="宋体" panose="02010600030101010101" pitchFamily="2" charset="-122"/>
              </a:rPr>
              <a:t>的各种关系数据库或</a:t>
            </a:r>
            <a:r>
              <a:rPr lang="en-US" altLang="zh-CN" sz="2800" b="1" dirty="0">
                <a:latin typeface="Arial" panose="020B0604020202020204" pitchFamily="34" charset="0"/>
                <a:ea typeface="宋体" panose="02010600030101010101" pitchFamily="2" charset="-122"/>
              </a:rPr>
              <a:t>NoSQL</a:t>
            </a:r>
            <a:r>
              <a:rPr lang="zh-CN" altLang="en-US" sz="2800" b="1" dirty="0">
                <a:latin typeface="Arial" panose="020B0604020202020204" pitchFamily="34" charset="0"/>
                <a:ea typeface="宋体" panose="02010600030101010101" pitchFamily="2" charset="-122"/>
              </a:rPr>
              <a:t>数据库产品 。</a:t>
            </a:r>
            <a:endParaRPr lang="zh-CN" altLang="en-US" sz="2800" b="1" dirty="0">
              <a:latin typeface="Arial" panose="020B0604020202020204" pitchFamily="34" charset="0"/>
              <a:ea typeface="宋体" panose="02010600030101010101" pitchFamily="2" charset="-122"/>
            </a:endParaRPr>
          </a:p>
        </p:txBody>
      </p:sp>
      <p:pic>
        <p:nvPicPr>
          <p:cNvPr id="16387" name="Picture 5"/>
          <p:cNvPicPr>
            <a:picLocks noChangeAspect="1"/>
          </p:cNvPicPr>
          <p:nvPr/>
        </p:nvPicPr>
        <p:blipFill>
          <a:blip r:embed="rId1"/>
          <a:stretch>
            <a:fillRect/>
          </a:stretch>
        </p:blipFill>
        <p:spPr>
          <a:xfrm>
            <a:off x="1382713" y="2174875"/>
            <a:ext cx="6573837" cy="444341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vert="horz" wrap="square" lIns="91440" tIns="45720" rIns="91440" bIns="45720" anchor="ctr" anchorCtr="0"/>
          <a:p>
            <a:r>
              <a:rPr lang="en-US" altLang="zh-CN" dirty="0"/>
              <a:t>6.2 </a:t>
            </a:r>
            <a:r>
              <a:rPr lang="zh-CN" altLang="en-US" dirty="0"/>
              <a:t>云数据库产品</a:t>
            </a:r>
            <a:endParaRPr lang="zh-CN" altLang="en-US" dirty="0"/>
          </a:p>
        </p:txBody>
      </p:sp>
      <p:sp>
        <p:nvSpPr>
          <p:cNvPr id="17410" name="Rectangle 3"/>
          <p:cNvSpPr>
            <a:spLocks noGrp="1"/>
          </p:cNvSpPr>
          <p:nvPr>
            <p:ph idx="1"/>
          </p:nvPr>
        </p:nvSpPr>
        <p:spPr/>
        <p:txBody>
          <a:bodyPr vert="horz" wrap="square" lIns="91440" tIns="45720" rIns="91440" bIns="45720" anchor="t" anchorCtr="0"/>
          <a:p>
            <a:pPr marL="0" indent="0" algn="just">
              <a:lnSpc>
                <a:spcPct val="150000"/>
              </a:lnSpc>
              <a:buNone/>
            </a:pPr>
            <a:r>
              <a:rPr lang="en-US" altLang="zh-CN" sz="2800" b="1" dirty="0"/>
              <a:t>6.2.1	</a:t>
            </a:r>
            <a:r>
              <a:rPr lang="zh-CN" altLang="en-US" sz="2800" b="1" dirty="0"/>
              <a:t>云数据库厂商概述</a:t>
            </a:r>
            <a:endParaRPr lang="zh-CN" altLang="en-US" sz="2800" b="1" dirty="0"/>
          </a:p>
          <a:p>
            <a:pPr marL="0" indent="0" algn="just">
              <a:lnSpc>
                <a:spcPct val="150000"/>
              </a:lnSpc>
              <a:buNone/>
            </a:pPr>
            <a:r>
              <a:rPr lang="en-US" altLang="zh-CN" sz="2800" b="1" dirty="0"/>
              <a:t>6.2.2	Amazon</a:t>
            </a:r>
            <a:r>
              <a:rPr lang="zh-CN" altLang="en-US" sz="2800" b="1" dirty="0"/>
              <a:t>的云数据库产品</a:t>
            </a:r>
            <a:endParaRPr lang="zh-CN" altLang="en-US" sz="2800" b="1" dirty="0"/>
          </a:p>
          <a:p>
            <a:pPr marL="0" indent="0" algn="just">
              <a:lnSpc>
                <a:spcPct val="150000"/>
              </a:lnSpc>
              <a:buNone/>
            </a:pPr>
            <a:r>
              <a:rPr lang="en-US" altLang="zh-CN" sz="2800" b="1" dirty="0"/>
              <a:t>6.2.3	Google</a:t>
            </a:r>
            <a:r>
              <a:rPr lang="zh-CN" altLang="en-US" sz="2800" b="1" dirty="0"/>
              <a:t>的云数据库产品</a:t>
            </a:r>
            <a:endParaRPr lang="zh-CN" altLang="en-US" sz="2800" b="1" dirty="0"/>
          </a:p>
          <a:p>
            <a:pPr marL="0" indent="0" algn="just">
              <a:lnSpc>
                <a:spcPct val="150000"/>
              </a:lnSpc>
              <a:buNone/>
            </a:pPr>
            <a:r>
              <a:rPr lang="en-US" altLang="zh-CN" sz="2800" b="1" dirty="0"/>
              <a:t>6.2.4	Microsoft</a:t>
            </a:r>
            <a:r>
              <a:rPr lang="zh-CN" altLang="en-US" sz="2800" b="1" dirty="0"/>
              <a:t>的云数据库产品</a:t>
            </a:r>
            <a:endParaRPr lang="zh-CN" altLang="en-US" sz="2800" b="1" dirty="0"/>
          </a:p>
          <a:p>
            <a:pPr marL="0" indent="0" algn="just">
              <a:lnSpc>
                <a:spcPct val="150000"/>
              </a:lnSpc>
              <a:buNone/>
            </a:pPr>
            <a:r>
              <a:rPr lang="en-US" altLang="zh-CN" sz="2800" b="1" dirty="0"/>
              <a:t>6.2.5	</a:t>
            </a:r>
            <a:r>
              <a:rPr lang="zh-CN" altLang="en-US" sz="2800" b="1" dirty="0"/>
              <a:t>其他云数据库产品</a:t>
            </a:r>
            <a:endParaRPr lang="zh-CN" alt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p:txBody>
          <a:bodyPr vert="horz" wrap="square" lIns="91440" tIns="45720" rIns="91440" bIns="45720" anchor="ctr" anchorCtr="0"/>
          <a:p>
            <a:r>
              <a:rPr lang="en-US" altLang="zh-CN" dirty="0"/>
              <a:t>6.2.1	 </a:t>
            </a:r>
            <a:r>
              <a:rPr lang="zh-CN" altLang="en-US" dirty="0"/>
              <a:t>云数据库厂商概述</a:t>
            </a:r>
            <a:endParaRPr lang="zh-CN" altLang="en-US" dirty="0"/>
          </a:p>
        </p:txBody>
      </p:sp>
      <p:sp>
        <p:nvSpPr>
          <p:cNvPr id="18434" name="Rectangle 4"/>
          <p:cNvSpPr/>
          <p:nvPr/>
        </p:nvSpPr>
        <p:spPr>
          <a:xfrm>
            <a:off x="3054350" y="1111250"/>
            <a:ext cx="2808288"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6-3 </a:t>
            </a:r>
            <a:r>
              <a:rPr lang="zh-CN" altLang="en-US" sz="2400" b="1" dirty="0">
                <a:latin typeface="Times New Roman" panose="02020603050405020304" pitchFamily="18" charset="0"/>
                <a:ea typeface="宋体" panose="02010600030101010101" pitchFamily="2" charset="-122"/>
              </a:rPr>
              <a:t>云数据库产品</a:t>
            </a:r>
            <a:endParaRPr lang="zh-CN" altLang="en-US" sz="2400" b="1" dirty="0">
              <a:latin typeface="Arial" panose="020B0604020202020204" pitchFamily="34" charset="0"/>
              <a:ea typeface="宋体" panose="02010600030101010101" pitchFamily="2" charset="-122"/>
            </a:endParaRPr>
          </a:p>
        </p:txBody>
      </p:sp>
      <p:graphicFrame>
        <p:nvGraphicFramePr>
          <p:cNvPr id="16528" name="Group 144"/>
          <p:cNvGraphicFramePr>
            <a:graphicFrameLocks noGrp="1"/>
          </p:cNvGraphicFramePr>
          <p:nvPr/>
        </p:nvGraphicFramePr>
        <p:xfrm>
          <a:off x="625475" y="1563688"/>
          <a:ext cx="8053388" cy="5029200"/>
        </p:xfrm>
        <a:graphic>
          <a:graphicData uri="http://schemas.openxmlformats.org/drawingml/2006/table">
            <a:tbl>
              <a:tblPr/>
              <a:tblGrid>
                <a:gridCol w="1908810"/>
                <a:gridCol w="6144260"/>
              </a:tblGrid>
              <a:tr h="45720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企业</a:t>
                      </a: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rPr>
                        <a:t>产品</a:t>
                      </a:r>
                      <a:endPar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Amazon</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Dynamo</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SimpleDB</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RDS</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Google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Google Cloud SQL</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Microsoft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Microsoft SQL Azure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Oracle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Oracle Cloud</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Yahoo!</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PNUTS</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Vertica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Analytic Database v3.0 for the Cloud</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EnerpriseDB</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Postgres Plus in the Cloud</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阿里</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阿里云</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RDS</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百度</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百度云数据库</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561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腾讯</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腾讯云数据库</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vert="horz" wrap="square" lIns="91440" tIns="45720" rIns="91440" bIns="45720" anchor="ctr" anchorCtr="0"/>
          <a:p>
            <a:r>
              <a:rPr lang="en-US" altLang="zh-CN" dirty="0"/>
              <a:t>6.2.2	 Amazon</a:t>
            </a:r>
            <a:r>
              <a:rPr lang="zh-CN" altLang="en-US" dirty="0"/>
              <a:t>的云数据库产品</a:t>
            </a:r>
            <a:endParaRPr lang="zh-CN" altLang="en-US" dirty="0"/>
          </a:p>
        </p:txBody>
      </p:sp>
      <p:sp>
        <p:nvSpPr>
          <p:cNvPr id="19458" name="Rectangle 4"/>
          <p:cNvSpPr/>
          <p:nvPr/>
        </p:nvSpPr>
        <p:spPr>
          <a:xfrm>
            <a:off x="304800" y="1133634"/>
            <a:ext cx="8610600" cy="4912995"/>
          </a:xfrm>
          <a:prstGeom prst="rect">
            <a:avLst/>
          </a:prstGeom>
          <a:noFill/>
          <a:ln w="9525">
            <a:noFill/>
          </a:ln>
        </p:spPr>
        <p:txBody>
          <a:bodyPr anchor="ctr" anchorCtr="0">
            <a:spAutoFit/>
          </a:bodyPr>
          <a:p>
            <a:pPr algn="just" eaLnBrk="0" hangingPunct="0">
              <a:lnSpc>
                <a:spcPct val="140000"/>
              </a:lnSpc>
            </a:pPr>
            <a:r>
              <a:rPr lang="zh-CN" altLang="en-US" sz="2800" b="1" dirty="0">
                <a:latin typeface="Arial" panose="020B0604020202020204" pitchFamily="34" charset="0"/>
                <a:ea typeface="宋体" panose="02010600030101010101" pitchFamily="2" charset="-122"/>
              </a:rPr>
              <a:t>　　</a:t>
            </a:r>
            <a:r>
              <a:rPr lang="en-US" altLang="zh-CN" sz="2800" b="1" dirty="0">
                <a:latin typeface="Arial" panose="020B0604020202020204" pitchFamily="34" charset="0"/>
                <a:ea typeface="宋体" panose="02010600030101010101" pitchFamily="2" charset="-122"/>
              </a:rPr>
              <a:t>Amazon</a:t>
            </a:r>
            <a:r>
              <a:rPr lang="zh-CN" altLang="en-US" sz="2800" b="1" dirty="0">
                <a:latin typeface="Arial" panose="020B0604020202020204" pitchFamily="34" charset="0"/>
                <a:ea typeface="宋体" panose="02010600030101010101" pitchFamily="2" charset="-122"/>
              </a:rPr>
              <a:t>是云数据库市场的先行者。</a:t>
            </a:r>
            <a:r>
              <a:rPr lang="en-US" altLang="zh-CN" sz="2800" b="1" dirty="0">
                <a:latin typeface="Arial" panose="020B0604020202020204" pitchFamily="34" charset="0"/>
                <a:ea typeface="宋体" panose="02010600030101010101" pitchFamily="2" charset="-122"/>
              </a:rPr>
              <a:t>Amazon</a:t>
            </a:r>
            <a:r>
              <a:rPr lang="zh-CN" altLang="en-US" sz="2800" b="1" dirty="0">
                <a:latin typeface="Arial" panose="020B0604020202020204" pitchFamily="34" charset="0"/>
                <a:ea typeface="宋体" panose="02010600030101010101" pitchFamily="2" charset="-122"/>
              </a:rPr>
              <a:t>除了提供著名的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S3</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存储服务</a:t>
            </a:r>
            <a:r>
              <a:rPr lang="zh-CN" altLang="en-US" sz="2800" b="1" dirty="0">
                <a:latin typeface="Arial" panose="020B0604020202020204" pitchFamily="34" charset="0"/>
                <a:ea typeface="宋体" panose="02010600030101010101" pitchFamily="2" charset="-122"/>
              </a:rPr>
              <a:t>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EC2计算服务</a:t>
            </a:r>
            <a:r>
              <a:rPr lang="zh-CN" altLang="en-US" sz="2800" b="1" dirty="0">
                <a:latin typeface="Arial" panose="020B0604020202020204" pitchFamily="34" charset="0"/>
                <a:ea typeface="宋体" panose="02010600030101010101" pitchFamily="2" charset="-122"/>
              </a:rPr>
              <a:t>以外，还提供基于云的数据库服务：</a:t>
            </a:r>
            <a:endParaRPr lang="en-US" altLang="zh-CN" sz="2800" b="1" dirty="0">
              <a:latin typeface="Arial" panose="020B0604020202020204" pitchFamily="34" charset="0"/>
              <a:ea typeface="宋体" panose="02010600030101010101" pitchFamily="2" charset="-122"/>
            </a:endParaRPr>
          </a:p>
          <a:p>
            <a:pPr lvl="2"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Amazon RDS</a:t>
            </a:r>
            <a:r>
              <a:rPr lang="zh-CN" altLang="en-US" sz="2800" b="1" dirty="0">
                <a:latin typeface="Arial" panose="020B0604020202020204" pitchFamily="34" charset="0"/>
                <a:ea typeface="宋体" panose="02010600030101010101" pitchFamily="2" charset="-122"/>
              </a:rPr>
              <a:t>：云中的关系数据库</a:t>
            </a:r>
            <a:endParaRPr lang="en-US" altLang="zh-CN" sz="2800" b="1" dirty="0">
              <a:latin typeface="Arial" panose="020B0604020202020204" pitchFamily="34" charset="0"/>
              <a:ea typeface="宋体" panose="02010600030101010101" pitchFamily="2" charset="-122"/>
            </a:endParaRPr>
          </a:p>
          <a:p>
            <a:pPr lvl="2"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Amazon SimpleDB</a:t>
            </a:r>
            <a:r>
              <a:rPr lang="zh-CN" altLang="en-US" sz="2800" b="1" dirty="0">
                <a:latin typeface="Arial" panose="020B0604020202020204" pitchFamily="34" charset="0"/>
                <a:ea typeface="宋体" panose="02010600030101010101" pitchFamily="2" charset="-122"/>
              </a:rPr>
              <a:t>：云中的键值数据库</a:t>
            </a:r>
            <a:endParaRPr lang="en-US" altLang="zh-CN" sz="2800" b="1" dirty="0">
              <a:latin typeface="Arial" panose="020B0604020202020204" pitchFamily="34" charset="0"/>
              <a:ea typeface="宋体" panose="02010600030101010101" pitchFamily="2" charset="-122"/>
            </a:endParaRPr>
          </a:p>
          <a:p>
            <a:pPr lvl="2"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Amazon DynamoDB</a:t>
            </a:r>
            <a:r>
              <a:rPr lang="zh-CN" altLang="en-US" sz="2800" b="1" dirty="0">
                <a:latin typeface="Arial" panose="020B0604020202020204" pitchFamily="34" charset="0"/>
                <a:ea typeface="宋体" panose="02010600030101010101" pitchFamily="2" charset="-122"/>
              </a:rPr>
              <a:t>：云中的</a:t>
            </a:r>
            <a:r>
              <a:rPr lang="en-US" altLang="zh-CN" sz="2800" b="1" dirty="0">
                <a:latin typeface="Arial" panose="020B0604020202020204" pitchFamily="34" charset="0"/>
                <a:ea typeface="宋体" panose="02010600030101010101" pitchFamily="2" charset="-122"/>
              </a:rPr>
              <a:t>NoSQL</a:t>
            </a:r>
            <a:r>
              <a:rPr lang="zh-CN" altLang="en-US" sz="2800" b="1" dirty="0">
                <a:latin typeface="Arial" panose="020B0604020202020204" pitchFamily="34" charset="0"/>
                <a:ea typeface="宋体" panose="02010600030101010101" pitchFamily="2" charset="-122"/>
              </a:rPr>
              <a:t>数据库</a:t>
            </a:r>
            <a:endParaRPr lang="en-US" altLang="zh-CN" sz="2800" b="1" dirty="0">
              <a:latin typeface="Arial" panose="020B0604020202020204" pitchFamily="34" charset="0"/>
              <a:ea typeface="宋体" panose="02010600030101010101" pitchFamily="2" charset="-122"/>
            </a:endParaRPr>
          </a:p>
          <a:p>
            <a:pPr lvl="2"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Amazon Redshift</a:t>
            </a:r>
            <a:r>
              <a:rPr lang="zh-CN" altLang="en-US" sz="2800" b="1" dirty="0">
                <a:latin typeface="Arial" panose="020B0604020202020204" pitchFamily="34" charset="0"/>
                <a:ea typeface="宋体" panose="02010600030101010101" pitchFamily="2" charset="-122"/>
              </a:rPr>
              <a:t>：云中的数据仓库</a:t>
            </a:r>
            <a:endParaRPr lang="en-US" altLang="zh-CN" sz="2800" b="1" dirty="0">
              <a:latin typeface="Arial" panose="020B0604020202020204" pitchFamily="34" charset="0"/>
              <a:ea typeface="宋体" panose="02010600030101010101" pitchFamily="2" charset="-122"/>
            </a:endParaRPr>
          </a:p>
          <a:p>
            <a:pPr lvl="2" indent="-457200" algn="just">
              <a:lnSpc>
                <a:spcPct val="14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Amazon ElastiCache</a:t>
            </a:r>
            <a:r>
              <a:rPr lang="zh-CN" altLang="en-US" sz="2800" b="1" dirty="0">
                <a:latin typeface="Arial" panose="020B0604020202020204" pitchFamily="34" charset="0"/>
                <a:ea typeface="宋体" panose="02010600030101010101" pitchFamily="2" charset="-122"/>
              </a:rPr>
              <a:t>：云中的分布式内存缓存</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p:txBody>
          <a:bodyPr vert="horz" wrap="square" lIns="91440" tIns="45720" rIns="91440" bIns="45720" anchor="ctr" anchorCtr="0"/>
          <a:p>
            <a:r>
              <a:rPr lang="en-US" altLang="zh-CN" dirty="0"/>
              <a:t>6.2.3	 Google</a:t>
            </a:r>
            <a:r>
              <a:rPr lang="zh-CN" altLang="en-US" dirty="0"/>
              <a:t>的云数据库产品</a:t>
            </a:r>
            <a:endParaRPr lang="zh-CN" altLang="en-US" dirty="0"/>
          </a:p>
        </p:txBody>
      </p:sp>
      <p:sp>
        <p:nvSpPr>
          <p:cNvPr id="20482" name="Rectangle 4"/>
          <p:cNvSpPr/>
          <p:nvPr/>
        </p:nvSpPr>
        <p:spPr>
          <a:xfrm>
            <a:off x="277813" y="1146493"/>
            <a:ext cx="8596312" cy="3707765"/>
          </a:xfrm>
          <a:prstGeom prst="rect">
            <a:avLst/>
          </a:prstGeom>
          <a:noFill/>
          <a:ln w="9525">
            <a:noFill/>
          </a:ln>
        </p:spPr>
        <p:txBody>
          <a:bodyPr wrap="square" anchor="ctr" anchorCtr="0">
            <a:spAutoFit/>
          </a:bodyPr>
          <a:p>
            <a:pPr marL="457200" indent="-457200" algn="just" eaLnBrk="0" hangingPunct="0">
              <a:lnSpc>
                <a:spcPct val="14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Google Cloud SQL</a:t>
            </a:r>
            <a:r>
              <a:rPr lang="zh-CN" altLang="en-US" sz="2800" b="1" dirty="0">
                <a:latin typeface="Times New Roman" panose="02020603050405020304" pitchFamily="18" charset="0"/>
                <a:ea typeface="宋体" panose="02010600030101010101" pitchFamily="2" charset="-122"/>
              </a:rPr>
              <a:t>是谷歌公司推出的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基于MySQL</a:t>
            </a:r>
            <a:r>
              <a:rPr lang="zh-CN" altLang="en-US" sz="2800" b="1" dirty="0">
                <a:latin typeface="Times New Roman" panose="02020603050405020304" pitchFamily="18" charset="0"/>
                <a:ea typeface="宋体" panose="02010600030101010101" pitchFamily="2" charset="-122"/>
              </a:rPr>
              <a:t>的云数据库；</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使用</a:t>
            </a:r>
            <a:r>
              <a:rPr lang="en-US" altLang="zh-CN" sz="2800" b="1" dirty="0">
                <a:latin typeface="Times New Roman" panose="02020603050405020304" pitchFamily="18" charset="0"/>
                <a:ea typeface="宋体" panose="02010600030101010101" pitchFamily="2" charset="-122"/>
              </a:rPr>
              <a:t>Cloud SQL</a:t>
            </a:r>
            <a:r>
              <a:rPr lang="zh-CN" altLang="en-US" sz="2800" b="1" dirty="0">
                <a:latin typeface="Times New Roman" panose="02020603050405020304" pitchFamily="18" charset="0"/>
                <a:ea typeface="宋体" panose="02010600030101010101" pitchFamily="2" charset="-122"/>
              </a:rPr>
              <a:t>，所有的事务都在云中，并由谷歌管理，用户不需要配置或者排查错误；</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谷歌还提供导入或导出服务，方便用户将数据库带进或带出云；</a:t>
            </a:r>
            <a:endParaRPr lang="zh-CN" altLang="en-US" sz="2800" b="1" dirty="0">
              <a:solidFill>
                <a:srgbClr val="002060"/>
              </a:solidFill>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1440" tIns="45720" rIns="91440" bIns="45720" anchor="ctr" anchorCtr="0"/>
          <a:p>
            <a:r>
              <a:rPr lang="en-US" altLang="zh-CN" dirty="0"/>
              <a:t>6.2.3	 Google</a:t>
            </a:r>
            <a:r>
              <a:rPr lang="zh-CN" altLang="en-US" dirty="0"/>
              <a:t>的云数据库产品</a:t>
            </a:r>
            <a:endParaRPr lang="zh-CN" altLang="en-US" dirty="0"/>
          </a:p>
        </p:txBody>
      </p:sp>
      <p:sp>
        <p:nvSpPr>
          <p:cNvPr id="21506" name="Rectangle 4"/>
          <p:cNvSpPr/>
          <p:nvPr/>
        </p:nvSpPr>
        <p:spPr>
          <a:xfrm>
            <a:off x="277813" y="1147763"/>
            <a:ext cx="8596312" cy="4913312"/>
          </a:xfrm>
          <a:prstGeom prst="rect">
            <a:avLst/>
          </a:prstGeom>
          <a:noFill/>
          <a:ln w="9525">
            <a:noFill/>
          </a:ln>
        </p:spPr>
        <p:txBody>
          <a:bodyPr wrap="square" anchor="ctr" anchorCtr="0">
            <a:spAutoFit/>
          </a:bodyPr>
          <a:p>
            <a:pPr marL="457200" indent="-457200" algn="just" eaLnBrk="0" hangingPunct="0">
              <a:lnSpc>
                <a:spcPct val="14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谷歌使用用户非常熟悉的</a:t>
            </a:r>
            <a:r>
              <a:rPr lang="en-US" altLang="zh-CN" sz="2800" b="1" dirty="0">
                <a:latin typeface="Arial" panose="020B0604020202020204" pitchFamily="34" charset="0"/>
                <a:ea typeface="宋体" panose="02010600030101010101" pitchFamily="2" charset="-122"/>
              </a:rPr>
              <a:t>MySQL</a:t>
            </a:r>
            <a:r>
              <a:rPr lang="zh-CN" altLang="en-US" sz="2800" b="1" dirty="0">
                <a:latin typeface="Arial" panose="020B0604020202020204" pitchFamily="34" charset="0"/>
                <a:ea typeface="宋体" panose="02010600030101010101" pitchFamily="2" charset="-122"/>
              </a:rPr>
              <a:t>，带有</a:t>
            </a:r>
            <a:r>
              <a:rPr lang="en-US" altLang="zh-CN" sz="2800" b="1" dirty="0">
                <a:latin typeface="Arial" panose="020B0604020202020204" pitchFamily="34" charset="0"/>
                <a:ea typeface="宋体" panose="02010600030101010101" pitchFamily="2" charset="-122"/>
              </a:rPr>
              <a:t>JDBC</a:t>
            </a:r>
            <a:r>
              <a:rPr lang="zh-CN" altLang="en-US" sz="2800" b="1" dirty="0">
                <a:latin typeface="Arial" panose="020B0604020202020204" pitchFamily="34" charset="0"/>
                <a:ea typeface="宋体" panose="02010600030101010101" pitchFamily="2" charset="-122"/>
              </a:rPr>
              <a:t>支持（适用于基于</a:t>
            </a:r>
            <a:r>
              <a:rPr lang="en-US" altLang="zh-CN" sz="2800" b="1" dirty="0">
                <a:latin typeface="Arial" panose="020B0604020202020204" pitchFamily="34" charset="0"/>
                <a:ea typeface="宋体" panose="02010600030101010101" pitchFamily="2" charset="-122"/>
              </a:rPr>
              <a:t>Java</a:t>
            </a:r>
            <a:r>
              <a:rPr lang="zh-CN" altLang="en-US" sz="2800" b="1" dirty="0">
                <a:latin typeface="Arial" panose="020B0604020202020204" pitchFamily="34" charset="0"/>
                <a:ea typeface="宋体" panose="02010600030101010101" pitchFamily="2" charset="-122"/>
              </a:rPr>
              <a:t>的</a:t>
            </a:r>
            <a:r>
              <a:rPr lang="en-US" altLang="zh-CN" sz="2800" b="1" dirty="0">
                <a:latin typeface="Arial" panose="020B0604020202020204" pitchFamily="34" charset="0"/>
                <a:ea typeface="宋体" panose="02010600030101010101" pitchFamily="2" charset="-122"/>
              </a:rPr>
              <a:t>App Engine</a:t>
            </a:r>
            <a:r>
              <a:rPr lang="zh-CN" altLang="en-US" sz="2800" b="1" dirty="0">
                <a:latin typeface="Arial" panose="020B0604020202020204" pitchFamily="34" charset="0"/>
                <a:ea typeface="宋体" panose="02010600030101010101" pitchFamily="2" charset="-122"/>
              </a:rPr>
              <a:t>应用）和</a:t>
            </a:r>
            <a:r>
              <a:rPr lang="en-US" altLang="zh-CN" sz="2800" b="1" dirty="0">
                <a:latin typeface="Arial" panose="020B0604020202020204" pitchFamily="34" charset="0"/>
                <a:ea typeface="宋体" panose="02010600030101010101" pitchFamily="2" charset="-122"/>
              </a:rPr>
              <a:t>DB-API</a:t>
            </a:r>
            <a:r>
              <a:rPr lang="zh-CN" altLang="en-US" sz="2800" b="1" dirty="0">
                <a:latin typeface="Arial" panose="020B0604020202020204" pitchFamily="34" charset="0"/>
                <a:ea typeface="宋体" panose="02010600030101010101" pitchFamily="2" charset="-122"/>
              </a:rPr>
              <a:t>支持（适用于基于</a:t>
            </a:r>
            <a:r>
              <a:rPr lang="en-US" altLang="zh-CN" sz="2800" b="1" dirty="0">
                <a:latin typeface="Arial" panose="020B0604020202020204" pitchFamily="34" charset="0"/>
                <a:ea typeface="宋体" panose="02010600030101010101" pitchFamily="2" charset="-122"/>
              </a:rPr>
              <a:t>Python</a:t>
            </a:r>
            <a:r>
              <a:rPr lang="zh-CN" altLang="en-US" sz="2800" b="1" dirty="0">
                <a:latin typeface="Arial" panose="020B0604020202020204" pitchFamily="34" charset="0"/>
                <a:ea typeface="宋体" panose="02010600030101010101" pitchFamily="2" charset="-122"/>
              </a:rPr>
              <a:t>的</a:t>
            </a:r>
            <a:r>
              <a:rPr lang="en-US" altLang="zh-CN" sz="2800" b="1" dirty="0">
                <a:latin typeface="Arial" panose="020B0604020202020204" pitchFamily="34" charset="0"/>
                <a:ea typeface="宋体" panose="02010600030101010101" pitchFamily="2" charset="-122"/>
              </a:rPr>
              <a:t>App Engine</a:t>
            </a:r>
            <a:r>
              <a:rPr lang="zh-CN" altLang="en-US" sz="2800" b="1" dirty="0">
                <a:latin typeface="Arial" panose="020B0604020202020204" pitchFamily="34" charset="0"/>
                <a:ea typeface="宋体" panose="02010600030101010101" pitchFamily="2" charset="-122"/>
              </a:rPr>
              <a:t>应用）的传统</a:t>
            </a:r>
            <a:r>
              <a:rPr lang="en-US" altLang="zh-CN" sz="2800" b="1" dirty="0">
                <a:latin typeface="Arial" panose="020B0604020202020204" pitchFamily="34" charset="0"/>
                <a:ea typeface="宋体" panose="02010600030101010101" pitchFamily="2" charset="-122"/>
              </a:rPr>
              <a:t>MySQL</a:t>
            </a:r>
            <a:r>
              <a:rPr lang="zh-CN" altLang="en-US" sz="2800" b="1" dirty="0">
                <a:latin typeface="Arial" panose="020B0604020202020204" pitchFamily="34" charset="0"/>
                <a:ea typeface="宋体" panose="02010600030101010101" pitchFamily="2" charset="-122"/>
              </a:rPr>
              <a:t>数据库环境，因此，多数应用程序不需过多调试即可运行，数据格式对于大多数开发者和管理员来说也是非常熟悉的；</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40000"/>
              </a:lnSpc>
              <a:buFont typeface="Wingdings" panose="05000000000000000000" charset="0"/>
              <a:buChar char="l"/>
            </a:pPr>
            <a:r>
              <a:rPr lang="en-US" altLang="zh-CN" sz="2800" b="1" dirty="0">
                <a:solidFill>
                  <a:srgbClr val="002060"/>
                </a:solidFill>
                <a:latin typeface="Arial" panose="020B0604020202020204" pitchFamily="34" charset="0"/>
                <a:ea typeface="宋体" panose="02010600030101010101" pitchFamily="2" charset="-122"/>
              </a:rPr>
              <a:t>Google Cloud SQL</a:t>
            </a:r>
            <a:r>
              <a:rPr lang="zh-CN" altLang="en-US" sz="2800" b="1" dirty="0">
                <a:solidFill>
                  <a:srgbClr val="002060"/>
                </a:solidFill>
                <a:latin typeface="Arial" panose="020B0604020202020204" pitchFamily="34" charset="0"/>
                <a:ea typeface="宋体" panose="02010600030101010101" pitchFamily="2" charset="-122"/>
              </a:rPr>
              <a:t>还有一个好处就是与</a:t>
            </a:r>
            <a:r>
              <a:rPr lang="en-US" altLang="zh-CN" sz="2800" b="1" dirty="0">
                <a:solidFill>
                  <a:srgbClr val="002060"/>
                </a:solidFill>
                <a:latin typeface="Arial" panose="020B0604020202020204" pitchFamily="34" charset="0"/>
                <a:ea typeface="宋体" panose="02010600030101010101" pitchFamily="2" charset="-122"/>
              </a:rPr>
              <a:t>Google App Engine</a:t>
            </a:r>
            <a:r>
              <a:rPr lang="zh-CN" altLang="en-US" sz="2800" b="1" dirty="0">
                <a:solidFill>
                  <a:srgbClr val="002060"/>
                </a:solidFill>
                <a:latin typeface="Arial" panose="020B0604020202020204" pitchFamily="34" charset="0"/>
                <a:ea typeface="宋体" panose="02010600030101010101" pitchFamily="2" charset="-122"/>
              </a:rPr>
              <a:t>集成 。</a:t>
            </a:r>
            <a:endParaRPr lang="zh-CN" altLang="en-US" sz="2800" b="1" dirty="0">
              <a:solidFill>
                <a:srgbClr val="002060"/>
              </a:solidFill>
              <a:latin typeface="Arial" panose="020B060402020202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p:txBody>
          <a:bodyPr vert="horz" wrap="square" lIns="91440" tIns="45720" rIns="91440" bIns="45720" anchor="ctr" anchorCtr="0"/>
          <a:p>
            <a:r>
              <a:rPr lang="en-US" altLang="zh-CN" dirty="0"/>
              <a:t>6.2.4	 Microsoft</a:t>
            </a:r>
            <a:r>
              <a:rPr lang="zh-CN" altLang="en-US" dirty="0"/>
              <a:t>的云数据库产品</a:t>
            </a:r>
            <a:endParaRPr lang="zh-CN" altLang="en-US" dirty="0"/>
          </a:p>
        </p:txBody>
      </p:sp>
      <p:sp>
        <p:nvSpPr>
          <p:cNvPr id="16386" name="Rectangle 4"/>
          <p:cNvSpPr/>
          <p:nvPr/>
        </p:nvSpPr>
        <p:spPr>
          <a:xfrm>
            <a:off x="268288" y="1049180"/>
            <a:ext cx="8612188" cy="5475605"/>
          </a:xfrm>
          <a:prstGeom prst="rect">
            <a:avLst/>
          </a:prstGeom>
          <a:noFill/>
          <a:ln w="9525">
            <a:noFill/>
          </a:ln>
        </p:spPr>
        <p:txBody>
          <a:bodyPr wrap="square" anchor="ctr">
            <a:spAutoFit/>
          </a:bodyPr>
          <a:p>
            <a:pPr algn="just" defTabSz="914400" fontAlgn="base">
              <a:lnSpc>
                <a:spcPct val="120000"/>
              </a:lnSpc>
              <a:tabLst>
                <a:tab pos="495300" algn="l"/>
              </a:tabLst>
            </a:pP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SQL Azure</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具有以下特性：</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defTabSz="914400" fontAlgn="base">
              <a:lnSpc>
                <a:spcPct val="120000"/>
              </a:lnSpc>
              <a:buFont typeface="Wingdings" panose="05000000000000000000" charset="0"/>
              <a:buChar char="l"/>
              <a:tabLst>
                <a:tab pos="495300" algn="l"/>
              </a:tabLst>
            </a:pP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属于关系型数据库：支持使用</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TSQL</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Transact Structured Query Language</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）来管理、创建和操作云数据库；</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defTabSz="914400" fontAlgn="base">
              <a:lnSpc>
                <a:spcPct val="110000"/>
              </a:lnSpc>
              <a:buFont typeface="Wingdings" panose="05000000000000000000" charset="0"/>
              <a:buChar char="l"/>
              <a:tabLst>
                <a:tab pos="495300" algn="l"/>
              </a:tabLst>
            </a:pP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支持存储过程：它的数据类型、存储过程和传统的</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SQL Server</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具有很大的相似性，因此，应用可以在本地进行开发，然后部署到云平台上；</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defTabSz="914400" fontAlgn="base">
              <a:lnSpc>
                <a:spcPct val="110000"/>
              </a:lnSpc>
              <a:buFont typeface="Wingdings" panose="05000000000000000000" charset="0"/>
              <a:buChar char="l"/>
              <a:tabLst>
                <a:tab pos="495300" algn="l"/>
              </a:tabLst>
            </a:pP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支持大量数据类型：包含了几乎所有典型的</a:t>
            </a: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SQL Server 2008</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的数据类型；</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defTabSz="914400" fontAlgn="base">
              <a:lnSpc>
                <a:spcPct val="110000"/>
              </a:lnSpc>
              <a:buFont typeface="Wingdings" panose="05000000000000000000" charset="0"/>
              <a:buChar char="l"/>
              <a:tabLst>
                <a:tab pos="495300" algn="l"/>
              </a:tabLst>
            </a:pP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支持云中的事务：支持局部事务，但是</a:t>
            </a:r>
            <a:r>
              <a:rPr lang="en-US" altLang="zh-CN" sz="2800" b="1" strike="noStrike" noProof="1" dirty="0">
                <a:solidFill>
                  <a:srgbClr val="FF0000"/>
                </a:solidFill>
                <a:latin typeface="微软雅黑" panose="020B0503020204020204" charset="-122"/>
                <a:ea typeface="微软雅黑" panose="020B0503020204020204" charset="-122"/>
                <a:cs typeface="微软雅黑" panose="020B0503020204020204" charset="-122"/>
              </a:rPr>
              <a:t>不支持分布式事务</a:t>
            </a:r>
            <a:r>
              <a:rPr lang="zh-CN" altLang="en-US" sz="2800" b="1" strike="noStrike" noProof="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vert="horz" wrap="square" lIns="91440" tIns="45720" rIns="91440" bIns="45720" anchor="ctr" anchorCtr="0"/>
          <a:p>
            <a:r>
              <a:rPr lang="zh-CN" altLang="zh-CN" dirty="0"/>
              <a:t>重点与难点</a:t>
            </a:r>
            <a:endParaRPr lang="zh-CN" altLang="zh-CN" dirty="0"/>
          </a:p>
        </p:txBody>
      </p:sp>
      <p:sp>
        <p:nvSpPr>
          <p:cNvPr id="6146" name="Rectangle 3"/>
          <p:cNvSpPr/>
          <p:nvPr/>
        </p:nvSpPr>
        <p:spPr>
          <a:xfrm>
            <a:off x="457200" y="1189038"/>
            <a:ext cx="8458200" cy="5194300"/>
          </a:xfrm>
          <a:prstGeom prst="rect">
            <a:avLst/>
          </a:prstGeom>
          <a:noFill/>
          <a:ln w="9525">
            <a:noFill/>
          </a:ln>
        </p:spPr>
        <p:txBody>
          <a:bodyPr anchor="t" anchorCtr="0"/>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重点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理解云数据库系统架构和应用方法。</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60000"/>
              </a:lnSpc>
              <a:spcBef>
                <a:spcPct val="20000"/>
              </a:spcBef>
              <a:buClr>
                <a:srgbClr val="FF3300"/>
              </a:buClr>
              <a:buFont typeface="Wingdings" panose="05000000000000000000" charset="0"/>
              <a:buChar char="n"/>
            </a:pPr>
            <a:r>
              <a:rPr lang="zh-CN" altLang="en-US" sz="2800" b="1" dirty="0">
                <a:solidFill>
                  <a:srgbClr val="FF0000"/>
                </a:solidFill>
                <a:latin typeface="黑体" panose="02010609060101010101" pitchFamily="49" charset="-122"/>
                <a:ea typeface="黑体" panose="02010609060101010101" pitchFamily="49" charset="-122"/>
              </a:rPr>
              <a:t>难点</a:t>
            </a:r>
            <a:endParaRPr lang="zh-CN" altLang="en-US" sz="2800" b="1" dirty="0">
              <a:solidFill>
                <a:srgbClr val="FF0000"/>
              </a:solidFill>
              <a:latin typeface="黑体" panose="02010609060101010101" pitchFamily="49" charset="-122"/>
              <a:ea typeface="黑体" panose="02010609060101010101" pitchFamily="49" charset="-122"/>
            </a:endParaRPr>
          </a:p>
          <a:p>
            <a:pPr lvl="1" indent="0" algn="just" eaLnBrk="0" hangingPunct="0">
              <a:lnSpc>
                <a:spcPct val="160000"/>
              </a:lnSpc>
              <a:spcBef>
                <a:spcPct val="20000"/>
              </a:spcBef>
              <a:buClr>
                <a:srgbClr val="FF3300"/>
              </a:buClr>
            </a:pPr>
            <a:r>
              <a:rPr lang="zh-CN" altLang="en-US" sz="2800" b="1" dirty="0">
                <a:latin typeface="Arial" panose="020B0604020202020204" pitchFamily="34" charset="0"/>
                <a:ea typeface="宋体" panose="02010600030101010101" pitchFamily="2" charset="-122"/>
              </a:rPr>
              <a:t>理解云数据库系统架构。</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1440" tIns="45720" rIns="91440" bIns="45720" anchor="ctr" anchorCtr="0"/>
          <a:p>
            <a:r>
              <a:rPr lang="en-US" altLang="zh-CN" dirty="0"/>
              <a:t>6.3 </a:t>
            </a:r>
            <a:r>
              <a:rPr lang="zh-CN" altLang="en-US" dirty="0"/>
              <a:t>云数据库系统架构</a:t>
            </a:r>
            <a:r>
              <a:rPr lang="en-US" altLang="zh-CN" dirty="0"/>
              <a:t>--</a:t>
            </a:r>
            <a:r>
              <a:rPr lang="zh-CN" altLang="en-US" sz="2800" dirty="0"/>
              <a:t>以阿里云数据库为例</a:t>
            </a:r>
            <a:endParaRPr lang="zh-CN" altLang="en-US" sz="2800" dirty="0"/>
          </a:p>
        </p:txBody>
      </p:sp>
      <p:sp>
        <p:nvSpPr>
          <p:cNvPr id="23554" name="Rectangle 3"/>
          <p:cNvSpPr>
            <a:spLocks noGrp="1"/>
          </p:cNvSpPr>
          <p:nvPr>
            <p:ph idx="1"/>
          </p:nvPr>
        </p:nvSpPr>
        <p:spPr>
          <a:xfrm>
            <a:off x="457200" y="1449388"/>
            <a:ext cx="8229600" cy="4525962"/>
          </a:xfrm>
        </p:spPr>
        <p:txBody>
          <a:bodyPr vert="horz" wrap="square" lIns="91440" tIns="45720" rIns="91440" bIns="45720" anchor="t" anchorCtr="0"/>
          <a:p>
            <a:pPr marL="0" indent="0" algn="just">
              <a:lnSpc>
                <a:spcPct val="160000"/>
              </a:lnSpc>
              <a:buNone/>
            </a:pPr>
            <a:r>
              <a:rPr lang="en-US" altLang="zh-CN" sz="2800" b="1" dirty="0"/>
              <a:t>6.3.1	UMP</a:t>
            </a:r>
            <a:r>
              <a:rPr lang="zh-CN" altLang="en-US" sz="2800" b="1" dirty="0"/>
              <a:t>系统概述</a:t>
            </a:r>
            <a:endParaRPr lang="zh-CN" altLang="en-US" sz="2800" b="1" dirty="0"/>
          </a:p>
          <a:p>
            <a:pPr marL="0" indent="0" algn="just">
              <a:lnSpc>
                <a:spcPct val="160000"/>
              </a:lnSpc>
              <a:buNone/>
            </a:pPr>
            <a:r>
              <a:rPr lang="en-US" altLang="zh-CN" sz="2800" b="1" dirty="0"/>
              <a:t>6.3.2	UMP</a:t>
            </a:r>
            <a:r>
              <a:rPr lang="zh-CN" altLang="en-US" sz="2800" b="1" dirty="0"/>
              <a:t>系统架构</a:t>
            </a:r>
            <a:endParaRPr lang="zh-CN" altLang="en-US" sz="2800" b="1" dirty="0"/>
          </a:p>
          <a:p>
            <a:pPr marL="0" indent="0" algn="just">
              <a:lnSpc>
                <a:spcPct val="160000"/>
              </a:lnSpc>
              <a:buNone/>
            </a:pPr>
            <a:r>
              <a:rPr lang="en-US" altLang="zh-CN" sz="2800" b="1" dirty="0"/>
              <a:t>6.3.3	UMP</a:t>
            </a:r>
            <a:r>
              <a:rPr lang="zh-CN" altLang="en-US" sz="2800" b="1" dirty="0"/>
              <a:t>系统功能</a:t>
            </a:r>
            <a:endParaRPr lang="zh-CN" altLang="en-US"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p:txBody>
          <a:bodyPr vert="horz" wrap="square" lIns="91440" tIns="45720" rIns="91440" bIns="45720" anchor="ctr" anchorCtr="0"/>
          <a:p>
            <a:r>
              <a:rPr lang="en-US" altLang="zh-CN" dirty="0"/>
              <a:t>6.3.1 UMP</a:t>
            </a:r>
            <a:r>
              <a:rPr lang="zh-CN" altLang="en-US" dirty="0"/>
              <a:t>系统概述</a:t>
            </a:r>
            <a:endParaRPr lang="zh-CN" altLang="en-US" dirty="0"/>
          </a:p>
        </p:txBody>
      </p:sp>
      <p:sp>
        <p:nvSpPr>
          <p:cNvPr id="24578" name="Rectangle 4"/>
          <p:cNvSpPr/>
          <p:nvPr/>
        </p:nvSpPr>
        <p:spPr>
          <a:xfrm>
            <a:off x="432435" y="2264410"/>
            <a:ext cx="8564880" cy="4225925"/>
          </a:xfrm>
          <a:prstGeom prst="rect">
            <a:avLst/>
          </a:prstGeom>
          <a:noFill/>
          <a:ln w="9525">
            <a:noFill/>
          </a:ln>
        </p:spPr>
        <p:txBody>
          <a:bodyPr wrap="square" anchor="ctr" anchorCtr="0">
            <a:spAutoFit/>
          </a:bodyPr>
          <a:p>
            <a:pPr algn="just" defTabSz="914400">
              <a:lnSpc>
                <a:spcPct val="120000"/>
              </a:lnSpc>
              <a:tabLst>
                <a:tab pos="495300" algn="l"/>
              </a:tabLst>
            </a:pPr>
            <a:r>
              <a:rPr lang="zh-CN" altLang="en-US" sz="2800" b="1" dirty="0">
                <a:latin typeface="Arial" panose="020B0604020202020204" pitchFamily="34" charset="0"/>
                <a:ea typeface="宋体" panose="02010600030101010101" pitchFamily="2" charset="-122"/>
              </a:rPr>
              <a:t>总的来说，</a:t>
            </a:r>
            <a:r>
              <a:rPr lang="en-US" altLang="zh-CN" sz="2800" b="1" dirty="0">
                <a:latin typeface="Arial" panose="020B0604020202020204" pitchFamily="34" charset="0"/>
                <a:ea typeface="宋体" panose="02010600030101010101" pitchFamily="2" charset="-122"/>
              </a:rPr>
              <a:t>UMP</a:t>
            </a:r>
            <a:r>
              <a:rPr lang="zh-CN" altLang="en-US" sz="2800" b="1" dirty="0">
                <a:latin typeface="Arial" panose="020B0604020202020204" pitchFamily="34" charset="0"/>
                <a:ea typeface="宋体" panose="02010600030101010101" pitchFamily="2" charset="-122"/>
              </a:rPr>
              <a:t>系统架构设计遵循了以下原则：</a:t>
            </a:r>
            <a:endParaRPr lang="zh-CN" altLang="en-US" sz="2800" b="1" dirty="0">
              <a:latin typeface="Arial" panose="020B0604020202020204" pitchFamily="34" charset="0"/>
              <a:ea typeface="宋体" panose="02010600030101010101" pitchFamily="2" charset="-122"/>
            </a:endParaRPr>
          </a:p>
          <a:p>
            <a:pPr marL="914400" lvl="1" indent="-457200" algn="just" defTabSz="914400">
              <a:lnSpc>
                <a:spcPct val="120000"/>
              </a:lnSpc>
              <a:buFont typeface="Wingdings" panose="05000000000000000000" charset="0"/>
              <a:buChar char="Ø"/>
              <a:tabLst>
                <a:tab pos="495300" algn="l"/>
              </a:tabLst>
            </a:pPr>
            <a:r>
              <a:rPr lang="zh-CN" altLang="en-US" sz="2800" b="1" dirty="0">
                <a:latin typeface="Arial" panose="020B0604020202020204" pitchFamily="34" charset="0"/>
                <a:ea typeface="宋体" panose="02010600030101010101" pitchFamily="2" charset="-122"/>
              </a:rPr>
              <a:t>保持</a:t>
            </a:r>
            <a:r>
              <a:rPr lang="zh-CN" altLang="en-US" sz="2800" b="1" dirty="0">
                <a:solidFill>
                  <a:srgbClr val="FF0000"/>
                </a:solidFill>
                <a:latin typeface="微软雅黑" panose="020B0503020204020204" charset="-122"/>
                <a:ea typeface="微软雅黑" panose="020B0503020204020204" charset="-122"/>
              </a:rPr>
              <a:t>单一的系统对外入口</a:t>
            </a:r>
            <a:r>
              <a:rPr lang="zh-CN" altLang="en-US" sz="2800" b="1" dirty="0">
                <a:latin typeface="Arial" panose="020B0604020202020204" pitchFamily="34" charset="0"/>
                <a:ea typeface="宋体" panose="02010600030101010101" pitchFamily="2" charset="-122"/>
              </a:rPr>
              <a:t>，并且为</a:t>
            </a:r>
            <a:r>
              <a:rPr lang="zh-CN" altLang="en-US" sz="2800" b="1" dirty="0">
                <a:solidFill>
                  <a:srgbClr val="FF0000"/>
                </a:solidFill>
                <a:latin typeface="微软雅黑" panose="020B0503020204020204" charset="-122"/>
                <a:ea typeface="微软雅黑" panose="020B0503020204020204" charset="-122"/>
              </a:rPr>
              <a:t>系统内部维护单一的资源池</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914400" lvl="1" indent="-457200" algn="just" defTabSz="914400">
              <a:lnSpc>
                <a:spcPct val="120000"/>
              </a:lnSpc>
              <a:buFont typeface="Wingdings" panose="05000000000000000000" charset="0"/>
              <a:buChar char="Ø"/>
              <a:tabLst>
                <a:tab pos="495300" algn="l"/>
              </a:tabLst>
            </a:pPr>
            <a:r>
              <a:rPr lang="zh-CN" altLang="en-US" sz="2800" b="1" dirty="0">
                <a:latin typeface="Arial" panose="020B0604020202020204" pitchFamily="34" charset="0"/>
                <a:ea typeface="宋体" panose="02010600030101010101" pitchFamily="2" charset="-122"/>
              </a:rPr>
              <a:t>消除</a:t>
            </a:r>
            <a:r>
              <a:rPr lang="zh-CN" altLang="en-US" sz="2800" b="1" dirty="0">
                <a:solidFill>
                  <a:srgbClr val="FF0000"/>
                </a:solidFill>
                <a:latin typeface="微软雅黑" panose="020B0503020204020204" charset="-122"/>
                <a:ea typeface="微软雅黑" panose="020B0503020204020204" charset="-122"/>
              </a:rPr>
              <a:t>单点故障</a:t>
            </a:r>
            <a:r>
              <a:rPr lang="zh-CN" altLang="en-US" sz="2800" b="1" dirty="0">
                <a:latin typeface="Arial" panose="020B0604020202020204" pitchFamily="34" charset="0"/>
                <a:ea typeface="宋体" panose="02010600030101010101" pitchFamily="2" charset="-122"/>
              </a:rPr>
              <a:t>，保证服务的</a:t>
            </a:r>
            <a:r>
              <a:rPr lang="zh-CN" altLang="en-US" sz="2800" b="1" dirty="0">
                <a:solidFill>
                  <a:srgbClr val="FF0000"/>
                </a:solidFill>
                <a:latin typeface="微软雅黑" panose="020B0503020204020204" charset="-122"/>
                <a:ea typeface="微软雅黑" panose="020B0503020204020204" charset="-122"/>
              </a:rPr>
              <a:t>高可用性</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a:p>
            <a:pPr marL="914400" lvl="1" indent="-457200" algn="just" defTabSz="914400">
              <a:lnSpc>
                <a:spcPct val="120000"/>
              </a:lnSpc>
              <a:buFont typeface="Wingdings" panose="05000000000000000000" charset="0"/>
              <a:buChar char="Ø"/>
              <a:tabLst>
                <a:tab pos="495300" algn="l"/>
              </a:tabLst>
            </a:pPr>
            <a:r>
              <a:rPr lang="zh-CN" altLang="en-US" sz="2800" b="1" dirty="0">
                <a:latin typeface="Arial" panose="020B0604020202020204" pitchFamily="34" charset="0"/>
                <a:ea typeface="宋体" panose="02010600030101010101" pitchFamily="2" charset="-122"/>
              </a:rPr>
              <a:t>保证系统具有良好的</a:t>
            </a:r>
            <a:r>
              <a:rPr lang="zh-CN" altLang="en-US" sz="2800" b="1" dirty="0">
                <a:solidFill>
                  <a:srgbClr val="FF0000"/>
                </a:solidFill>
                <a:latin typeface="微软雅黑" panose="020B0503020204020204" charset="-122"/>
                <a:ea typeface="微软雅黑" panose="020B0503020204020204" charset="-122"/>
              </a:rPr>
              <a:t>可伸缩</a:t>
            </a:r>
            <a:r>
              <a:rPr lang="zh-CN" altLang="en-US" sz="2800" b="1" dirty="0">
                <a:latin typeface="Arial" panose="020B0604020202020204" pitchFamily="34" charset="0"/>
                <a:ea typeface="宋体" panose="02010600030101010101" pitchFamily="2" charset="-122"/>
              </a:rPr>
              <a:t>，能够动态地增加、删减计算与存储节点；</a:t>
            </a:r>
            <a:endParaRPr lang="zh-CN" altLang="en-US" sz="2800" b="1" dirty="0">
              <a:latin typeface="Arial" panose="020B0604020202020204" pitchFamily="34" charset="0"/>
              <a:ea typeface="宋体" panose="02010600030101010101" pitchFamily="2" charset="-122"/>
            </a:endParaRPr>
          </a:p>
          <a:p>
            <a:pPr marL="914400" lvl="1" indent="-457200" algn="just" defTabSz="914400">
              <a:lnSpc>
                <a:spcPct val="120000"/>
              </a:lnSpc>
              <a:buFont typeface="Wingdings" panose="05000000000000000000" charset="0"/>
              <a:buChar char="Ø"/>
              <a:tabLst>
                <a:tab pos="495300" algn="l"/>
              </a:tabLst>
            </a:pPr>
            <a:r>
              <a:rPr lang="zh-CN" altLang="en-US" sz="2800" b="1" dirty="0">
                <a:latin typeface="Arial" panose="020B0604020202020204" pitchFamily="34" charset="0"/>
                <a:ea typeface="宋体" panose="02010600030101010101" pitchFamily="2" charset="-122"/>
              </a:rPr>
              <a:t>保证分配给用户的资源也是弹性可伸缩的，</a:t>
            </a:r>
            <a:r>
              <a:rPr lang="zh-CN" altLang="en-US" sz="2800" b="1" dirty="0">
                <a:solidFill>
                  <a:srgbClr val="FF0000"/>
                </a:solidFill>
                <a:latin typeface="微软雅黑" panose="020B0503020204020204" charset="-122"/>
                <a:ea typeface="微软雅黑" panose="020B0503020204020204" charset="-122"/>
              </a:rPr>
              <a:t>资源之间相互隔离</a:t>
            </a:r>
            <a:r>
              <a:rPr lang="zh-CN" altLang="en-US" sz="2800" b="1" dirty="0">
                <a:latin typeface="Arial" panose="020B0604020202020204" pitchFamily="34" charset="0"/>
                <a:ea typeface="宋体" panose="02010600030101010101" pitchFamily="2" charset="-122"/>
              </a:rPr>
              <a:t>，确保</a:t>
            </a:r>
            <a:r>
              <a:rPr lang="zh-CN" altLang="en-US" sz="2800" b="1" dirty="0">
                <a:solidFill>
                  <a:srgbClr val="FF0000"/>
                </a:solidFill>
                <a:latin typeface="微软雅黑" panose="020B0503020204020204" charset="-122"/>
                <a:ea typeface="微软雅黑" panose="020B0503020204020204" charset="-122"/>
              </a:rPr>
              <a:t>应用和数据安全</a:t>
            </a:r>
            <a:r>
              <a:rPr lang="zh-CN" altLang="en-US" sz="2800" b="1" dirty="0">
                <a:latin typeface="Arial" panose="020B0604020202020204" pitchFamily="34" charset="0"/>
                <a:ea typeface="宋体" panose="02010600030101010101" pitchFamily="2" charset="-122"/>
              </a:rPr>
              <a:t>。</a:t>
            </a:r>
            <a:endParaRPr lang="zh-CN" altLang="en-US" sz="2800" b="1" dirty="0">
              <a:latin typeface="Arial" panose="020B0604020202020204" pitchFamily="34" charset="0"/>
              <a:ea typeface="宋体" panose="02010600030101010101" pitchFamily="2" charset="-122"/>
            </a:endParaRPr>
          </a:p>
        </p:txBody>
      </p:sp>
      <p:sp>
        <p:nvSpPr>
          <p:cNvPr id="24579" name="Rectangle 5"/>
          <p:cNvSpPr/>
          <p:nvPr/>
        </p:nvSpPr>
        <p:spPr>
          <a:xfrm>
            <a:off x="76200" y="1042670"/>
            <a:ext cx="8976360" cy="1210945"/>
          </a:xfrm>
          <a:prstGeom prst="rect">
            <a:avLst/>
          </a:prstGeom>
          <a:noFill/>
          <a:ln w="9525">
            <a:noFill/>
          </a:ln>
        </p:spPr>
        <p:txBody>
          <a:bodyPr wrap="square" anchor="ctr" anchorCtr="0">
            <a:spAutoFit/>
          </a:bodyPr>
          <a:p>
            <a:pPr marL="457200" indent="-457200" algn="just" eaLnBrk="0" hangingPunct="0">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Unified MySQL Platform</a:t>
            </a:r>
            <a:r>
              <a:rPr lang="zh-CN" altLang="en-US" sz="2800" b="1" dirty="0">
                <a:latin typeface="Times New Roman" panose="02020603050405020304" pitchFamily="18" charset="0"/>
                <a:ea typeface="宋体" panose="02010600030101010101" pitchFamily="2" charset="-122"/>
              </a:rPr>
              <a:t>）系统是低成本和高性能的</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云数据库方案：</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19458" name="Rectangle 5"/>
          <p:cNvSpPr/>
          <p:nvPr/>
        </p:nvSpPr>
        <p:spPr>
          <a:xfrm>
            <a:off x="120650" y="1443038"/>
            <a:ext cx="3130550" cy="4627245"/>
          </a:xfrm>
          <a:prstGeom prst="rect">
            <a:avLst/>
          </a:prstGeom>
          <a:noFill/>
          <a:ln w="9525">
            <a:noFill/>
          </a:ln>
        </p:spPr>
        <p:txBody>
          <a:bodyPr wrap="square" anchor="ctr">
            <a:spAutoFit/>
          </a:bodyPr>
          <a:p>
            <a:pPr algn="just" eaLnBrk="0" fontAlgn="base" hangingPunct="0">
              <a:lnSpc>
                <a:spcPct val="110000"/>
              </a:lnSpc>
            </a:pPr>
            <a:r>
              <a:rPr lang="en-US" altLang="zh-CN" sz="2400" b="1" strike="noStrike" noProof="1" dirty="0">
                <a:solidFill>
                  <a:srgbClr val="FF0000"/>
                </a:solidFill>
                <a:latin typeface="微软雅黑" panose="020B0503020204020204" charset="-122"/>
                <a:ea typeface="微软雅黑" panose="020B0503020204020204" charset="-122"/>
                <a:cs typeface="微软雅黑" panose="020B0503020204020204" charset="-122"/>
              </a:rPr>
              <a:t>UMP</a:t>
            </a:r>
            <a:r>
              <a:rPr lang="zh-CN" altLang="en-US" sz="2400" b="1" strike="noStrike" noProof="1" dirty="0">
                <a:solidFill>
                  <a:srgbClr val="FF0000"/>
                </a:solidFill>
                <a:latin typeface="微软雅黑" panose="020B0503020204020204" charset="-122"/>
                <a:ea typeface="微软雅黑" panose="020B0503020204020204" charset="-122"/>
                <a:cs typeface="微软雅黑" panose="020B0503020204020204" charset="-122"/>
              </a:rPr>
              <a:t>系统中的角色：</a:t>
            </a:r>
            <a:endParaRPr lang="en-US" altLang="zh-CN" sz="24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Controller</a:t>
            </a:r>
            <a:r>
              <a:rPr lang="zh-CN" altLang="en-US" sz="2000" b="1" strike="noStrike" noProof="1" dirty="0">
                <a:latin typeface="Arial" panose="020B0604020202020204" pitchFamily="34" charset="0"/>
                <a:ea typeface="宋体" panose="02010600030101010101" pitchFamily="2" charset="-122"/>
                <a:cs typeface="+mn-cs"/>
              </a:rPr>
              <a:t>服务器</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Proxy</a:t>
            </a:r>
            <a:r>
              <a:rPr lang="zh-CN" altLang="en-US" sz="2000" b="1" strike="noStrike" noProof="1" dirty="0">
                <a:latin typeface="Arial" panose="020B0604020202020204" pitchFamily="34" charset="0"/>
                <a:ea typeface="宋体" panose="02010600030101010101" pitchFamily="2" charset="-122"/>
                <a:cs typeface="+mn-cs"/>
              </a:rPr>
              <a:t>服务器</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Agent</a:t>
            </a:r>
            <a:r>
              <a:rPr lang="zh-CN" altLang="en-US" sz="2000" b="1" strike="noStrike" noProof="1" dirty="0">
                <a:latin typeface="Arial" panose="020B0604020202020204" pitchFamily="34" charset="0"/>
                <a:ea typeface="宋体" panose="02010600030101010101" pitchFamily="2" charset="-122"/>
                <a:cs typeface="+mn-cs"/>
              </a:rPr>
              <a:t>服务器</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Web</a:t>
            </a:r>
            <a:r>
              <a:rPr lang="zh-CN" altLang="en-US" sz="2000" b="1" strike="noStrike" noProof="1" dirty="0">
                <a:latin typeface="Arial" panose="020B0604020202020204" pitchFamily="34" charset="0"/>
                <a:ea typeface="宋体" panose="02010600030101010101" pitchFamily="2" charset="-122"/>
                <a:cs typeface="+mn-cs"/>
              </a:rPr>
              <a:t>控制台</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zh-CN" altLang="en-US" sz="2000" b="1" strike="noStrike" noProof="1" dirty="0">
                <a:latin typeface="Arial" panose="020B0604020202020204" pitchFamily="34" charset="0"/>
                <a:ea typeface="宋体" panose="02010600030101010101" pitchFamily="2" charset="-122"/>
                <a:cs typeface="+mn-cs"/>
              </a:rPr>
              <a:t>日志分析服务器</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zh-CN" altLang="en-US" sz="2000" b="1" strike="noStrike" noProof="1" dirty="0">
                <a:latin typeface="Arial" panose="020B0604020202020204" pitchFamily="34" charset="0"/>
                <a:ea typeface="宋体" panose="02010600030101010101" pitchFamily="2" charset="-122"/>
                <a:cs typeface="+mn-cs"/>
              </a:rPr>
              <a:t>信息统计服务器</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zh-CN" altLang="en-US" sz="2000" b="1" strike="noStrike" noProof="1" dirty="0">
                <a:latin typeface="Arial" panose="020B0604020202020204" pitchFamily="34" charset="0"/>
                <a:ea typeface="宋体" panose="02010600030101010101" pitchFamily="2" charset="-122"/>
                <a:cs typeface="+mn-cs"/>
              </a:rPr>
              <a:t>愚公系统</a:t>
            </a:r>
            <a:endParaRPr lang="en-US" altLang="zh-CN" sz="2000" b="1" strike="noStrike" noProof="1" dirty="0">
              <a:latin typeface="Arial" panose="020B0604020202020204" pitchFamily="34" charset="0"/>
              <a:ea typeface="宋体" panose="02010600030101010101" pitchFamily="2" charset="-122"/>
            </a:endParaRPr>
          </a:p>
          <a:p>
            <a:pPr algn="just" eaLnBrk="0" fontAlgn="base" hangingPunct="0">
              <a:lnSpc>
                <a:spcPct val="110000"/>
              </a:lnSpc>
            </a:pPr>
            <a:r>
              <a:rPr lang="zh-CN" altLang="en-US" sz="2400" b="1" strike="noStrike" noProof="1" dirty="0">
                <a:latin typeface="Arial" panose="020B0604020202020204" pitchFamily="34" charset="0"/>
                <a:ea typeface="宋体" panose="02010600030101010101" pitchFamily="2" charset="-122"/>
                <a:cs typeface="+mn-cs"/>
              </a:rPr>
              <a:t>依赖的开源组件：</a:t>
            </a:r>
            <a:endParaRPr lang="en-US" altLang="zh-CN" sz="24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Mnesia</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LVS</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RabbitMQ</a:t>
            </a:r>
            <a:endParaRPr lang="en-US" altLang="zh-CN" sz="2000" b="1" strike="noStrike" noProof="1" dirty="0">
              <a:latin typeface="Arial" panose="020B0604020202020204" pitchFamily="34" charset="0"/>
              <a:ea typeface="宋体" panose="02010600030101010101" pitchFamily="2" charset="-122"/>
            </a:endParaRPr>
          </a:p>
          <a:p>
            <a:pPr marL="342900" indent="-342900" algn="just" eaLnBrk="0" fontAlgn="base" hangingPunct="0">
              <a:lnSpc>
                <a:spcPct val="110000"/>
              </a:lnSpc>
              <a:buFont typeface="Wingdings" panose="05000000000000000000" charset="0"/>
              <a:buChar char="l"/>
            </a:pPr>
            <a:r>
              <a:rPr lang="en-US" altLang="zh-CN" sz="2000" b="1" strike="noStrike" noProof="1" dirty="0">
                <a:latin typeface="Arial" panose="020B0604020202020204" pitchFamily="34" charset="0"/>
                <a:ea typeface="宋体" panose="02010600030101010101" pitchFamily="2" charset="-122"/>
                <a:cs typeface="+mn-cs"/>
              </a:rPr>
              <a:t>ZooKeeper </a:t>
            </a:r>
            <a:endParaRPr lang="en-US" altLang="zh-CN" sz="2000" b="1" strike="noStrike" noProof="1" dirty="0">
              <a:latin typeface="Arial" panose="020B0604020202020204" pitchFamily="34" charset="0"/>
              <a:ea typeface="宋体" panose="02010600030101010101" pitchFamily="2" charset="-122"/>
            </a:endParaRPr>
          </a:p>
        </p:txBody>
      </p:sp>
      <p:pic>
        <p:nvPicPr>
          <p:cNvPr id="25603" name="图片 4"/>
          <p:cNvPicPr>
            <a:picLocks noChangeAspect="1"/>
          </p:cNvPicPr>
          <p:nvPr/>
        </p:nvPicPr>
        <p:blipFill>
          <a:blip r:embed="rId1"/>
          <a:stretch>
            <a:fillRect/>
          </a:stretch>
        </p:blipFill>
        <p:spPr>
          <a:xfrm>
            <a:off x="3044825" y="1328738"/>
            <a:ext cx="5943600" cy="4843462"/>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26626" name="Rectangle 4"/>
          <p:cNvSpPr/>
          <p:nvPr/>
        </p:nvSpPr>
        <p:spPr>
          <a:xfrm>
            <a:off x="395288" y="1200468"/>
            <a:ext cx="8428037"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rPr>
              <a:t>1. Mnesia</a:t>
            </a:r>
            <a:r>
              <a:rPr lang="en-US" altLang="zh-CN" sz="3200" b="1" dirty="0">
                <a:solidFill>
                  <a:srgbClr val="0070C0"/>
                </a:solidFill>
                <a:latin typeface="微软雅黑" panose="020B0503020204020204" charset="-122"/>
                <a:ea typeface="微软雅黑" panose="020B0503020204020204" charset="-122"/>
              </a:rPr>
              <a:t> </a:t>
            </a:r>
            <a:endParaRPr lang="en-US" altLang="zh-CN" sz="3200" b="1" dirty="0">
              <a:solidFill>
                <a:srgbClr val="0070C0"/>
              </a:solidFill>
              <a:latin typeface="微软雅黑" panose="020B0503020204020204" charset="-122"/>
              <a:ea typeface="微软雅黑" panose="020B0503020204020204" charset="-122"/>
            </a:endParaRPr>
          </a:p>
        </p:txBody>
      </p:sp>
      <p:sp>
        <p:nvSpPr>
          <p:cNvPr id="26627" name="Rectangle 5"/>
          <p:cNvSpPr/>
          <p:nvPr/>
        </p:nvSpPr>
        <p:spPr>
          <a:xfrm>
            <a:off x="336550" y="1711643"/>
            <a:ext cx="8488363" cy="4742815"/>
          </a:xfrm>
          <a:prstGeom prst="rect">
            <a:avLst/>
          </a:prstGeom>
          <a:noFill/>
          <a:ln w="9525">
            <a:noFill/>
          </a:ln>
        </p:spPr>
        <p:txBody>
          <a:bodyPr wrap="square" anchor="ctr" anchorCtr="0">
            <a:spAutoFit/>
          </a:bodyPr>
          <a:p>
            <a:pPr marL="457200" indent="-457200" algn="just" eaLnBrk="0" hangingPunct="0">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Mnesia</a:t>
            </a:r>
            <a:r>
              <a:rPr lang="zh-CN" altLang="en-US" sz="2800" b="1" dirty="0">
                <a:latin typeface="Times New Roman" panose="02020603050405020304" pitchFamily="18" charset="0"/>
                <a:ea typeface="宋体" panose="02010600030101010101" pitchFamily="2" charset="-122"/>
              </a:rPr>
              <a:t>是一个</a:t>
            </a:r>
            <a:r>
              <a:rPr lang="zh-CN" altLang="en-US" sz="2800" b="1" dirty="0">
                <a:solidFill>
                  <a:srgbClr val="FF0000"/>
                </a:solidFill>
                <a:latin typeface="微软雅黑" panose="020B0503020204020204" charset="-122"/>
                <a:ea typeface="微软雅黑" panose="020B0503020204020204" charset="-122"/>
              </a:rPr>
              <a:t>分布式数据库管理系统</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Mnesia</a:t>
            </a:r>
            <a:r>
              <a:rPr lang="zh-CN" altLang="en-US" sz="2800" b="1" dirty="0">
                <a:latin typeface="Times New Roman" panose="02020603050405020304" pitchFamily="18" charset="0"/>
                <a:ea typeface="宋体" panose="02010600030101010101" pitchFamily="2" charset="-122"/>
              </a:rPr>
              <a:t>支持事务，支持透明的数据分片，利用两阶段锁实现分布式事务，可以线性扩展到至少</a:t>
            </a:r>
            <a:r>
              <a:rPr lang="en-US" altLang="zh-CN" sz="2800" b="1" dirty="0">
                <a:latin typeface="Times New Roman" panose="02020603050405020304" pitchFamily="18" charset="0"/>
                <a:ea typeface="宋体" panose="02010600030101010101" pitchFamily="2" charset="-122"/>
              </a:rPr>
              <a:t>50</a:t>
            </a:r>
            <a:r>
              <a:rPr lang="zh-CN" altLang="en-US" sz="2800" b="1" dirty="0">
                <a:latin typeface="Times New Roman" panose="02020603050405020304" pitchFamily="18" charset="0"/>
                <a:ea typeface="宋体" panose="02010600030101010101" pitchFamily="2" charset="-122"/>
              </a:rPr>
              <a:t>个节点； </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Mnesia</a:t>
            </a:r>
            <a:r>
              <a:rPr lang="zh-CN" altLang="en-US" sz="2800" b="1" dirty="0">
                <a:latin typeface="Times New Roman" panose="02020603050405020304" pitchFamily="18" charset="0"/>
                <a:ea typeface="宋体" panose="02010600030101010101" pitchFamily="2" charset="-122"/>
              </a:rPr>
              <a:t>的数据库模式（</a:t>
            </a:r>
            <a:r>
              <a:rPr lang="en-US" altLang="zh-CN" sz="2800" b="1" dirty="0">
                <a:latin typeface="Times New Roman" panose="02020603050405020304" pitchFamily="18" charset="0"/>
                <a:ea typeface="宋体" panose="02010600030101010101" pitchFamily="2" charset="-122"/>
              </a:rPr>
              <a:t>schema</a:t>
            </a:r>
            <a:r>
              <a:rPr lang="zh-CN" altLang="en-US" sz="2800" b="1" dirty="0">
                <a:latin typeface="Times New Roman" panose="02020603050405020304" pitchFamily="18" charset="0"/>
                <a:ea typeface="宋体" panose="02010600030101010101" pitchFamily="2" charset="-122"/>
              </a:rPr>
              <a:t>）可以在运行时动态重配置，表能被迁移或复制到多个节点来改进容错性；</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Mnesia</a:t>
            </a:r>
            <a:r>
              <a:rPr lang="zh-CN" altLang="en-US" sz="2800" b="1" dirty="0">
                <a:latin typeface="Times New Roman" panose="02020603050405020304" pitchFamily="18" charset="0"/>
                <a:ea typeface="宋体" panose="02010600030101010101" pitchFamily="2" charset="-122"/>
              </a:rPr>
              <a:t>使其在开发云数据库时被用来提供分布式数据库服务。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27650" name="Rectangle 4"/>
          <p:cNvSpPr/>
          <p:nvPr/>
        </p:nvSpPr>
        <p:spPr>
          <a:xfrm>
            <a:off x="503238" y="1262380"/>
            <a:ext cx="8251825"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rPr>
              <a:t>2. RabbitMQ</a:t>
            </a:r>
            <a:endParaRPr lang="en-US" altLang="zh-CN" sz="3200" b="1" dirty="0">
              <a:solidFill>
                <a:srgbClr val="4848C2"/>
              </a:solidFill>
              <a:latin typeface="微软雅黑" panose="020B0503020204020204" charset="-122"/>
              <a:ea typeface="微软雅黑" panose="020B0503020204020204" charset="-122"/>
            </a:endParaRPr>
          </a:p>
        </p:txBody>
      </p:sp>
      <p:sp>
        <p:nvSpPr>
          <p:cNvPr id="27651" name="Rectangle 5"/>
          <p:cNvSpPr/>
          <p:nvPr/>
        </p:nvSpPr>
        <p:spPr>
          <a:xfrm>
            <a:off x="425450" y="1844675"/>
            <a:ext cx="8502650" cy="396938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RabbitMQ</a:t>
            </a:r>
            <a:r>
              <a:rPr lang="zh-CN" altLang="en-US" sz="2800" b="1" dirty="0">
                <a:latin typeface="Times New Roman" panose="02020603050405020304" pitchFamily="18" charset="0"/>
                <a:ea typeface="宋体" panose="02010600030101010101" pitchFamily="2" charset="-122"/>
              </a:rPr>
              <a:t>是一个工业级</a:t>
            </a:r>
            <a:r>
              <a:rPr lang="zh-CN" altLang="en-US" sz="2800" b="1" dirty="0">
                <a:solidFill>
                  <a:srgbClr val="FF0000"/>
                </a:solidFill>
                <a:latin typeface="微软雅黑" panose="020B0503020204020204" charset="-122"/>
                <a:ea typeface="微软雅黑" panose="020B0503020204020204" charset="-122"/>
              </a:rPr>
              <a:t>消息队列产品</a:t>
            </a:r>
            <a:r>
              <a:rPr lang="zh-CN" altLang="en-US" sz="2800" b="1" dirty="0">
                <a:latin typeface="Times New Roman" panose="02020603050405020304" pitchFamily="18" charset="0"/>
                <a:ea typeface="宋体" panose="02010600030101010101" pitchFamily="2" charset="-122"/>
              </a:rPr>
              <a:t>（功能类似</a:t>
            </a:r>
            <a:r>
              <a:rPr lang="en-US" altLang="zh-CN" sz="2800" b="1" dirty="0">
                <a:latin typeface="Times New Roman" panose="02020603050405020304" pitchFamily="18" charset="0"/>
                <a:ea typeface="宋体" panose="02010600030101010101" pitchFamily="2" charset="-122"/>
              </a:rPr>
              <a:t>IBM</a:t>
            </a:r>
            <a:r>
              <a:rPr lang="zh-CN" altLang="en-US" sz="2800" b="1" dirty="0">
                <a:latin typeface="Times New Roman" panose="02020603050405020304" pitchFamily="18" charset="0"/>
                <a:ea typeface="宋体" panose="02010600030101010101" pitchFamily="2" charset="-122"/>
              </a:rPr>
              <a:t>公司的消息队列产品</a:t>
            </a:r>
            <a:r>
              <a:rPr lang="en-US" altLang="zh-CN" sz="2800" b="1" dirty="0">
                <a:latin typeface="Times New Roman" panose="02020603050405020304" pitchFamily="18" charset="0"/>
                <a:ea typeface="宋体" panose="02010600030101010101" pitchFamily="2" charset="-122"/>
              </a:rPr>
              <a:t>IBM Websphere MQ</a:t>
            </a:r>
            <a:r>
              <a:rPr lang="zh-CN" altLang="en-US" sz="2800" b="1" dirty="0">
                <a:latin typeface="Times New Roman" panose="02020603050405020304" pitchFamily="18" charset="0"/>
                <a:ea typeface="宋体" panose="02010600030101010101" pitchFamily="2" charset="-122"/>
              </a:rPr>
              <a:t>），作为消息传输中间件来使用，可以实现可靠的消息传送；</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集群中各个节点之间的通信，不需要建立专门的连接，都是通过读写队列消息来实现的。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28674" name="Rectangle 4"/>
          <p:cNvSpPr/>
          <p:nvPr/>
        </p:nvSpPr>
        <p:spPr>
          <a:xfrm>
            <a:off x="384175" y="1185387"/>
            <a:ext cx="8226425"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rPr>
              <a:t>3. Zookeeper</a:t>
            </a:r>
            <a:endParaRPr lang="en-US" altLang="zh-CN" sz="3200" b="1" dirty="0">
              <a:solidFill>
                <a:srgbClr val="4848C2"/>
              </a:solidFill>
              <a:latin typeface="微软雅黑" panose="020B0503020204020204" charset="-122"/>
              <a:ea typeface="微软雅黑" panose="020B0503020204020204" charset="-122"/>
            </a:endParaRPr>
          </a:p>
        </p:txBody>
      </p:sp>
      <p:sp>
        <p:nvSpPr>
          <p:cNvPr id="28675" name="Rectangle 5"/>
          <p:cNvSpPr/>
          <p:nvPr/>
        </p:nvSpPr>
        <p:spPr>
          <a:xfrm>
            <a:off x="425450" y="4584542"/>
            <a:ext cx="8377238" cy="1986280"/>
          </a:xfrm>
          <a:prstGeom prst="rect">
            <a:avLst/>
          </a:prstGeom>
          <a:noFill/>
          <a:ln w="9525">
            <a:noFill/>
          </a:ln>
        </p:spPr>
        <p:txBody>
          <a:bodyPr wrap="square" anchor="ctr" anchorCtr="0">
            <a:spAutoFit/>
          </a:bodyPr>
          <a:p>
            <a:pPr marL="457200" indent="-457200" algn="just" eaLnBrk="0" hangingPunct="0">
              <a:lnSpc>
                <a:spcPct val="110000"/>
              </a:lnSpc>
              <a:buFont typeface="Wingdings" panose="05000000000000000000" charset="0"/>
              <a:buChar char="l"/>
            </a:pPr>
            <a:endParaRPr lang="zh-CN" altLang="en-US" sz="2800" b="1" dirty="0">
              <a:latin typeface="Times New Roman" panose="02020603050405020304" pitchFamily="18" charset="0"/>
              <a:ea typeface="宋体" panose="02010600030101010101" pitchFamily="2" charset="-122"/>
            </a:endParaRPr>
          </a:p>
          <a:p>
            <a:pPr marL="914400" lvl="1" indent="-457200" algn="just" eaLnBrk="0" hangingPunct="0">
              <a:lnSpc>
                <a:spcPct val="11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作为全局的配置服务器； </a:t>
            </a:r>
            <a:endParaRPr lang="zh-CN" altLang="en-US" sz="2800" b="1" dirty="0">
              <a:latin typeface="Times New Roman" panose="02020603050405020304" pitchFamily="18" charset="0"/>
              <a:ea typeface="宋体" panose="02010600030101010101" pitchFamily="2" charset="-122"/>
            </a:endParaRPr>
          </a:p>
          <a:p>
            <a:pPr marL="914400" lvl="1" indent="-457200" algn="just" eaLnBrk="0" hangingPunct="0">
              <a:lnSpc>
                <a:spcPct val="11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提供分布式锁（选出一个集群的“总管”）； </a:t>
            </a:r>
            <a:endParaRPr lang="zh-CN" altLang="en-US" sz="2800" b="1" dirty="0">
              <a:latin typeface="Times New Roman" panose="02020603050405020304" pitchFamily="18" charset="0"/>
              <a:ea typeface="宋体" panose="02010600030101010101" pitchFamily="2" charset="-122"/>
            </a:endParaRPr>
          </a:p>
          <a:p>
            <a:pPr marL="914400" lvl="1" indent="-457200" algn="just" eaLnBrk="0" hangingPunct="0">
              <a:lnSpc>
                <a:spcPct val="11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监控所有</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  </a:t>
            </a:r>
            <a:endParaRPr lang="zh-CN" altLang="en-US" sz="2800" b="1" dirty="0">
              <a:latin typeface="Times New Roman" panose="02020603050405020304" pitchFamily="18" charset="0"/>
              <a:ea typeface="宋体" panose="02010600030101010101" pitchFamily="2" charset="-122"/>
            </a:endParaRPr>
          </a:p>
        </p:txBody>
      </p:sp>
      <p:sp>
        <p:nvSpPr>
          <p:cNvPr id="28676" name="Rectangle 6"/>
          <p:cNvSpPr/>
          <p:nvPr/>
        </p:nvSpPr>
        <p:spPr>
          <a:xfrm>
            <a:off x="384175" y="1649730"/>
            <a:ext cx="8418513" cy="3449955"/>
          </a:xfrm>
          <a:prstGeom prst="rect">
            <a:avLst/>
          </a:prstGeom>
          <a:noFill/>
          <a:ln w="9525">
            <a:noFill/>
          </a:ln>
        </p:spPr>
        <p:txBody>
          <a:bodyPr wrap="square" anchor="ctr" anchorCtr="0">
            <a:spAutoFit/>
          </a:bodyPr>
          <a:p>
            <a:pPr algn="just" eaLnBrk="0" hangingPunct="0">
              <a:lnSpc>
                <a:spcPct val="130000"/>
              </a:lnSpc>
            </a:pPr>
            <a:r>
              <a:rPr lang="en-US" altLang="zh-CN" sz="2800" b="1" dirty="0">
                <a:latin typeface="Times New Roman" panose="02020603050405020304" pitchFamily="18" charset="0"/>
                <a:ea typeface="宋体" panose="02010600030101010101" pitchFamily="2" charset="-122"/>
              </a:rPr>
              <a:t>Zookeeper</a:t>
            </a:r>
            <a:r>
              <a:rPr lang="zh-CN" altLang="en-US" sz="2800" b="1" dirty="0">
                <a:latin typeface="Times New Roman" panose="02020603050405020304" pitchFamily="18" charset="0"/>
                <a:ea typeface="宋体" panose="02010600030101010101" pitchFamily="2" charset="-122"/>
              </a:rPr>
              <a:t>是高效和可靠的</a:t>
            </a:r>
            <a:r>
              <a:rPr lang="zh-CN" altLang="en-US" sz="2800" b="1" dirty="0">
                <a:solidFill>
                  <a:srgbClr val="FF0000"/>
                </a:solidFill>
                <a:latin typeface="微软雅黑" panose="020B0503020204020204" charset="-122"/>
                <a:ea typeface="微软雅黑" panose="020B0503020204020204" charset="-122"/>
              </a:rPr>
              <a:t>协同工作系统</a:t>
            </a:r>
            <a:r>
              <a:rPr lang="zh-CN" altLang="en-US" sz="2800" b="1" dirty="0">
                <a:latin typeface="Times New Roman" panose="02020603050405020304" pitchFamily="18" charset="0"/>
                <a:ea typeface="宋体" panose="02010600030101010101" pitchFamily="2" charset="-122"/>
              </a:rPr>
              <a:t>，提供</a:t>
            </a:r>
            <a:r>
              <a:rPr lang="zh-CN" altLang="en-US" sz="2800" b="1" dirty="0">
                <a:solidFill>
                  <a:srgbClr val="FF0000"/>
                </a:solidFill>
                <a:latin typeface="微软雅黑" panose="020B0503020204020204" charset="-122"/>
                <a:ea typeface="微软雅黑" panose="020B0503020204020204" charset="-122"/>
              </a:rPr>
              <a:t>分布式锁</a:t>
            </a:r>
            <a:r>
              <a:rPr lang="zh-CN" altLang="en-US" sz="2800" b="1" dirty="0">
                <a:latin typeface="Times New Roman" panose="02020603050405020304" pitchFamily="18" charset="0"/>
                <a:ea typeface="宋体" panose="02010600030101010101" pitchFamily="2" charset="-122"/>
              </a:rPr>
              <a:t>之类的基本服务（如统一命名服务、状态同步服务、集群管理、分布式应用配置项的管理等），用于构建分布式应用，减轻分布式应用程序所承担的协调任务。 </a:t>
            </a:r>
            <a:r>
              <a:rPr lang="zh-CN" altLang="en-US" sz="2800" b="1" dirty="0">
                <a:latin typeface="Times New Roman" panose="02020603050405020304" pitchFamily="18" charset="0"/>
                <a:sym typeface="+mn-ea"/>
              </a:rPr>
              <a:t>在</a:t>
            </a:r>
            <a:r>
              <a:rPr lang="en-US" altLang="zh-CN" sz="2800" b="1" dirty="0">
                <a:latin typeface="Times New Roman" panose="02020603050405020304" pitchFamily="18" charset="0"/>
                <a:sym typeface="+mn-ea"/>
              </a:rPr>
              <a:t>UMP</a:t>
            </a:r>
            <a:r>
              <a:rPr lang="zh-CN" altLang="en-US" sz="2800" b="1" dirty="0">
                <a:latin typeface="Times New Roman" panose="02020603050405020304" pitchFamily="18" charset="0"/>
                <a:sym typeface="+mn-ea"/>
              </a:rPr>
              <a:t>系统中，</a:t>
            </a:r>
            <a:r>
              <a:rPr lang="en-US" altLang="zh-CN" sz="2800" b="1" dirty="0">
                <a:latin typeface="Times New Roman" panose="02020603050405020304" pitchFamily="18" charset="0"/>
                <a:sym typeface="+mn-ea"/>
              </a:rPr>
              <a:t>Zookeeper</a:t>
            </a:r>
            <a:r>
              <a:rPr lang="zh-CN" altLang="en-US" sz="2800" b="1" dirty="0">
                <a:latin typeface="Times New Roman" panose="02020603050405020304" pitchFamily="18" charset="0"/>
                <a:sym typeface="+mn-ea"/>
              </a:rPr>
              <a:t>主要发挥三个作用：</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29698" name="Rectangle 4"/>
          <p:cNvSpPr/>
          <p:nvPr/>
        </p:nvSpPr>
        <p:spPr>
          <a:xfrm>
            <a:off x="306388" y="1302862"/>
            <a:ext cx="8367712"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rPr>
              <a:t>4. LVS</a:t>
            </a:r>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sym typeface="+mn-ea"/>
              </a:rPr>
              <a:t>（Linux Virtual Server）</a:t>
            </a:r>
            <a:endParaRPr lang="en-US" altLang="zh-CN" sz="3200" b="1" dirty="0">
              <a:solidFill>
                <a:srgbClr val="4848C2"/>
              </a:solidFill>
              <a:latin typeface="微软雅黑" panose="020B0503020204020204" charset="-122"/>
              <a:ea typeface="微软雅黑" panose="020B0503020204020204" charset="-122"/>
              <a:cs typeface="微软雅黑" panose="020B0503020204020204" charset="-122"/>
            </a:endParaRPr>
          </a:p>
        </p:txBody>
      </p:sp>
      <p:sp>
        <p:nvSpPr>
          <p:cNvPr id="29699" name="Rectangle 5"/>
          <p:cNvSpPr/>
          <p:nvPr/>
        </p:nvSpPr>
        <p:spPr>
          <a:xfrm>
            <a:off x="306388" y="1919605"/>
            <a:ext cx="8659812" cy="4227195"/>
          </a:xfrm>
          <a:prstGeom prst="rect">
            <a:avLst/>
          </a:prstGeom>
          <a:noFill/>
          <a:ln w="9525">
            <a:noFill/>
          </a:ln>
        </p:spPr>
        <p:txBody>
          <a:bodyPr wrap="square" anchor="ctr" anchorCtr="0">
            <a:spAutoFit/>
          </a:bodyPr>
          <a:p>
            <a:pPr marL="457200" indent="-457200" algn="just" eaLnBrk="0" hangingPunct="0">
              <a:lnSpc>
                <a:spcPct val="16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LVS</a:t>
            </a:r>
            <a:r>
              <a:rPr lang="zh-CN" altLang="en-US" sz="2800" b="1" dirty="0">
                <a:latin typeface="Times New Roman" panose="02020603050405020304" pitchFamily="18" charset="0"/>
                <a:sym typeface="+mn-ea"/>
              </a:rPr>
              <a:t>（</a:t>
            </a:r>
            <a:r>
              <a:rPr lang="en-US" altLang="zh-CN" sz="2800" b="1" dirty="0">
                <a:latin typeface="Times New Roman" panose="02020603050405020304" pitchFamily="18" charset="0"/>
                <a:sym typeface="+mn-ea"/>
              </a:rPr>
              <a:t>Linux Virtual Server</a:t>
            </a:r>
            <a:r>
              <a:rPr lang="zh-CN" altLang="en-US" sz="2800" b="1" dirty="0">
                <a:latin typeface="Times New Roman" panose="02020603050405020304" pitchFamily="18" charset="0"/>
                <a:sym typeface="+mn-ea"/>
              </a:rPr>
              <a:t>）</a:t>
            </a:r>
            <a:r>
              <a:rPr lang="zh-CN" altLang="en-US" sz="2800" b="1" dirty="0">
                <a:latin typeface="Times New Roman" panose="02020603050405020304" pitchFamily="18" charset="0"/>
                <a:ea typeface="宋体" panose="02010600030101010101" pitchFamily="2" charset="-122"/>
              </a:rPr>
              <a:t>即</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Linux</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虚拟服务器</a:t>
            </a:r>
            <a:r>
              <a:rPr lang="zh-CN" altLang="en-US" sz="2800" b="1" dirty="0">
                <a:latin typeface="Times New Roman" panose="02020603050405020304" pitchFamily="18" charset="0"/>
                <a:ea typeface="宋体" panose="02010600030101010101" pitchFamily="2" charset="-122"/>
              </a:rPr>
              <a:t>，是一个</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虚拟的服务器集群系统</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6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LVS</a:t>
            </a:r>
            <a:r>
              <a:rPr lang="zh-CN" altLang="en-US" sz="2800" b="1" dirty="0">
                <a:latin typeface="Times New Roman" panose="02020603050405020304" pitchFamily="18" charset="0"/>
                <a:ea typeface="宋体" panose="02010600030101010101" pitchFamily="2" charset="-122"/>
              </a:rPr>
              <a:t>采用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IP负载均衡技术</a:t>
            </a:r>
            <a:r>
              <a:rPr lang="zh-CN" altLang="en-US" sz="2800" b="1" dirty="0">
                <a:latin typeface="Times New Roman" panose="02020603050405020304" pitchFamily="18" charset="0"/>
                <a:ea typeface="宋体" panose="02010600030101010101" pitchFamily="2" charset="-122"/>
              </a:rPr>
              <a:t>和</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基于内容</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的请求分发技术</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60000"/>
              </a:lnSpc>
              <a:buFont typeface="Wingdings" panose="05000000000000000000" charset="0"/>
              <a:buChar char="l"/>
            </a:pPr>
            <a:r>
              <a:rPr lang="zh-CN" altLang="en-US" sz="2800" b="1" dirty="0">
                <a:latin typeface="Times New Roman" panose="02020603050405020304" pitchFamily="18" charset="0"/>
                <a:sym typeface="+mn-ea"/>
              </a:rPr>
              <a:t>整个服务器集群的结构对客户是透明的，而且无需修改客户端和服务器端的程序。</a:t>
            </a:r>
            <a:endParaRPr lang="en-US" altLang="zh-CN"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30722" name="Rectangle 5"/>
          <p:cNvSpPr/>
          <p:nvPr/>
        </p:nvSpPr>
        <p:spPr>
          <a:xfrm>
            <a:off x="419100" y="1972945"/>
            <a:ext cx="8413750" cy="396938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调度器是</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LVS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集群系统的唯一入口点</a:t>
            </a:r>
            <a:r>
              <a:rPr lang="zh-CN" altLang="en-US" sz="2800" b="1" dirty="0">
                <a:latin typeface="Times New Roman" panose="02020603050405020304" pitchFamily="18" charset="0"/>
                <a:ea typeface="宋体" panose="02010600030101010101" pitchFamily="2" charset="-122"/>
              </a:rPr>
              <a:t>，调度器具有很好的吞吐率，将请求均衡地转移到不同服务器上执行，且调度器自动屏蔽掉服务器的故障，从而将一组服务器构成一个高性能的、高可用的虚拟服务器；</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系统借助</a:t>
            </a:r>
            <a:r>
              <a:rPr lang="en-US" altLang="zh-CN" sz="2800" b="1" dirty="0">
                <a:latin typeface="Times New Roman" panose="02020603050405020304" pitchFamily="18" charset="0"/>
                <a:ea typeface="宋体" panose="02010600030101010101" pitchFamily="2" charset="-122"/>
              </a:rPr>
              <a:t>LVS</a:t>
            </a:r>
            <a:r>
              <a:rPr lang="zh-CN" altLang="en-US" sz="2800" b="1" dirty="0">
                <a:latin typeface="Times New Roman" panose="02020603050405020304" pitchFamily="18" charset="0"/>
                <a:ea typeface="宋体" panose="02010600030101010101" pitchFamily="2" charset="-122"/>
              </a:rPr>
              <a:t>实现</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集群内部</a:t>
            </a:r>
            <a:r>
              <a:rPr lang="zh-CN" altLang="en-US" sz="2800" b="1" dirty="0">
                <a:latin typeface="Times New Roman" panose="02020603050405020304" pitchFamily="18" charset="0"/>
                <a:ea typeface="宋体" panose="02010600030101010101" pitchFamily="2" charset="-122"/>
              </a:rPr>
              <a:t>的负载均衡。</a:t>
            </a:r>
            <a:endParaRPr lang="zh-CN" altLang="en-US" sz="2800" b="1" dirty="0">
              <a:latin typeface="Times New Roman" panose="02020603050405020304" pitchFamily="18" charset="0"/>
              <a:ea typeface="宋体" panose="02010600030101010101" pitchFamily="2" charset="-122"/>
            </a:endParaRPr>
          </a:p>
        </p:txBody>
      </p:sp>
      <p:sp>
        <p:nvSpPr>
          <p:cNvPr id="30723" name="Rectangle 4"/>
          <p:cNvSpPr/>
          <p:nvPr/>
        </p:nvSpPr>
        <p:spPr>
          <a:xfrm>
            <a:off x="306388" y="1302862"/>
            <a:ext cx="8367712"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rPr>
              <a:t>4. LVS</a:t>
            </a:r>
            <a:endParaRPr lang="en-US" altLang="zh-CN" sz="3200" b="1" dirty="0">
              <a:solidFill>
                <a:srgbClr val="4848C2"/>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31746" name="Rectangle 4"/>
          <p:cNvSpPr/>
          <p:nvPr/>
        </p:nvSpPr>
        <p:spPr>
          <a:xfrm>
            <a:off x="384175" y="1352074"/>
            <a:ext cx="8428038"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rPr>
              <a:t>5. Controller服务器</a:t>
            </a:r>
            <a:r>
              <a:rPr lang="zh-CN" altLang="en-US" sz="3200" b="1" dirty="0">
                <a:solidFill>
                  <a:srgbClr val="0070C0"/>
                </a:solidFill>
                <a:latin typeface="微软雅黑" panose="020B0503020204020204" charset="-122"/>
                <a:ea typeface="微软雅黑" panose="020B0503020204020204" charset="-122"/>
                <a:cs typeface="微软雅黑" panose="020B0503020204020204" charset="-122"/>
              </a:rPr>
              <a:t> </a:t>
            </a:r>
            <a:endParaRPr lang="zh-CN" altLang="en-US" sz="3200" b="1" dirty="0">
              <a:solidFill>
                <a:srgbClr val="0070C0"/>
              </a:solidFill>
              <a:latin typeface="微软雅黑" panose="020B0503020204020204" charset="-122"/>
              <a:ea typeface="微软雅黑" panose="020B0503020204020204" charset="-122"/>
              <a:cs typeface="微软雅黑" panose="020B0503020204020204" charset="-122"/>
            </a:endParaRPr>
          </a:p>
        </p:txBody>
      </p:sp>
      <p:sp>
        <p:nvSpPr>
          <p:cNvPr id="31747" name="Rectangle 5"/>
          <p:cNvSpPr/>
          <p:nvPr/>
        </p:nvSpPr>
        <p:spPr>
          <a:xfrm>
            <a:off x="307975" y="1900238"/>
            <a:ext cx="8607425" cy="4569460"/>
          </a:xfrm>
          <a:prstGeom prst="rect">
            <a:avLst/>
          </a:prstGeom>
          <a:noFill/>
          <a:ln w="9525">
            <a:noFill/>
          </a:ln>
        </p:spPr>
        <p:txBody>
          <a:bodyPr wrap="square" anchor="ctr" anchorCtr="0">
            <a:spAutoFit/>
          </a:bodyPr>
          <a:p>
            <a:pPr marL="457200" indent="-457200" algn="just" eaLnBrk="0" hangingPunct="0">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Controller</a:t>
            </a:r>
            <a:r>
              <a:rPr lang="zh-CN" altLang="en-US" sz="2800" b="1" dirty="0">
                <a:latin typeface="Times New Roman" panose="02020603050405020304" pitchFamily="18" charset="0"/>
                <a:ea typeface="宋体" panose="02010600030101010101" pitchFamily="2" charset="-122"/>
              </a:rPr>
              <a:t>服务器向</a:t>
            </a: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集群提供各种管理服务，实现集群成员管理、元数据存储、</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实例管理、故障恢复、备份、迁移、扩容等功能；</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3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Controller</a:t>
            </a:r>
            <a:r>
              <a:rPr lang="zh-CN" altLang="en-US" sz="2800" b="1" dirty="0">
                <a:latin typeface="Times New Roman" panose="02020603050405020304" pitchFamily="18" charset="0"/>
                <a:ea typeface="宋体" panose="02010600030101010101" pitchFamily="2" charset="-122"/>
              </a:rPr>
              <a:t>服务器上运行一组</a:t>
            </a:r>
            <a:r>
              <a:rPr lang="en-US" altLang="zh-CN" sz="2800" b="1" dirty="0">
                <a:latin typeface="Times New Roman" panose="02020603050405020304" pitchFamily="18" charset="0"/>
                <a:ea typeface="宋体" panose="02010600030101010101" pitchFamily="2" charset="-122"/>
              </a:rPr>
              <a:t>Mnesia</a:t>
            </a:r>
            <a:r>
              <a:rPr lang="zh-CN" altLang="en-US" sz="2800" b="1" dirty="0">
                <a:latin typeface="Times New Roman" panose="02020603050405020304" pitchFamily="18" charset="0"/>
                <a:ea typeface="宋体" panose="02010600030101010101" pitchFamily="2" charset="-122"/>
              </a:rPr>
              <a:t>分布式数据库服务，其中存储各种系统元数据，主要包括集群成员、用户配置和状态信息，及用户名与后端</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实例地址的映射关系（或称“路由表”）等等；</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32770" name="Rectangle 5"/>
          <p:cNvSpPr/>
          <p:nvPr/>
        </p:nvSpPr>
        <p:spPr>
          <a:xfrm>
            <a:off x="307975" y="1952943"/>
            <a:ext cx="8428038" cy="3707765"/>
          </a:xfrm>
          <a:prstGeom prst="rect">
            <a:avLst/>
          </a:prstGeom>
          <a:noFill/>
          <a:ln w="9525">
            <a:noFill/>
          </a:ln>
        </p:spPr>
        <p:txBody>
          <a:bodyPr wrap="square" anchor="ctr" anchorCtr="0">
            <a:spAutoFit/>
          </a:bodyPr>
          <a:p>
            <a:pPr marL="457200" indent="-457200" algn="just" eaLnBrk="0" hangingPunct="0">
              <a:lnSpc>
                <a:spcPct val="14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当其它服务器组件需要获取用户数据时，可以向</a:t>
            </a:r>
            <a:r>
              <a:rPr lang="en-US" altLang="zh-CN" sz="2800" b="1" dirty="0">
                <a:latin typeface="Times New Roman" panose="02020603050405020304" pitchFamily="18" charset="0"/>
                <a:ea typeface="宋体" panose="02010600030101010101" pitchFamily="2" charset="-122"/>
              </a:rPr>
              <a:t>Controller</a:t>
            </a:r>
            <a:r>
              <a:rPr lang="zh-CN" altLang="en-US" sz="2800" b="1" dirty="0">
                <a:latin typeface="Times New Roman" panose="02020603050405020304" pitchFamily="18" charset="0"/>
                <a:ea typeface="宋体" panose="02010600030101010101" pitchFamily="2" charset="-122"/>
              </a:rPr>
              <a:t>服务器发送请求获取数据；</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为了避免</a:t>
            </a:r>
            <a:r>
              <a:rPr lang="zh-CN" altLang="en-US" sz="2800" b="1" dirty="0">
                <a:solidFill>
                  <a:srgbClr val="FF0000"/>
                </a:solidFill>
                <a:latin typeface="微软雅黑" panose="020B0503020204020204" charset="-122"/>
                <a:ea typeface="微软雅黑" panose="020B0503020204020204" charset="-122"/>
              </a:rPr>
              <a:t>单点故障</a:t>
            </a:r>
            <a:r>
              <a:rPr lang="zh-CN" altLang="en-US" sz="2800" b="1" dirty="0">
                <a:latin typeface="Times New Roman" panose="02020603050405020304" pitchFamily="18" charset="0"/>
                <a:ea typeface="宋体" panose="02010600030101010101" pitchFamily="2" charset="-122"/>
              </a:rPr>
              <a:t>，保证系统的高可用性，</a:t>
            </a: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系统中部署多台</a:t>
            </a:r>
            <a:r>
              <a:rPr lang="en-US" altLang="zh-CN" sz="2800" b="1" dirty="0">
                <a:latin typeface="Times New Roman" panose="02020603050405020304" pitchFamily="18" charset="0"/>
                <a:ea typeface="宋体" panose="02010600030101010101" pitchFamily="2" charset="-122"/>
              </a:rPr>
              <a:t>Controller</a:t>
            </a:r>
            <a:r>
              <a:rPr lang="zh-CN" altLang="en-US" sz="2800" b="1" dirty="0">
                <a:latin typeface="Times New Roman" panose="02020603050405020304" pitchFamily="18" charset="0"/>
                <a:ea typeface="宋体" panose="02010600030101010101" pitchFamily="2" charset="-122"/>
              </a:rPr>
              <a:t>服务器，然后由</a:t>
            </a:r>
            <a:r>
              <a:rPr lang="en-US" altLang="zh-CN" sz="2800" b="1" dirty="0">
                <a:latin typeface="Times New Roman" panose="02020603050405020304" pitchFamily="18" charset="0"/>
                <a:ea typeface="宋体" panose="02010600030101010101" pitchFamily="2" charset="-122"/>
              </a:rPr>
              <a:t>Zookeeper</a:t>
            </a:r>
            <a:r>
              <a:rPr lang="zh-CN" altLang="en-US" sz="2800" b="1" dirty="0">
                <a:latin typeface="Times New Roman" panose="02020603050405020304" pitchFamily="18" charset="0"/>
                <a:ea typeface="宋体" panose="02010600030101010101" pitchFamily="2" charset="-122"/>
              </a:rPr>
              <a:t>的</a:t>
            </a:r>
            <a:r>
              <a:rPr lang="zh-CN" altLang="en-US" sz="2800" b="1" dirty="0">
                <a:solidFill>
                  <a:srgbClr val="FF0000"/>
                </a:solidFill>
                <a:latin typeface="微软雅黑" panose="020B0503020204020204" charset="-122"/>
                <a:ea typeface="微软雅黑" panose="020B0503020204020204" charset="-122"/>
              </a:rPr>
              <a:t>分布式锁功能</a:t>
            </a:r>
            <a:r>
              <a:rPr lang="zh-CN" altLang="en-US" sz="2800" b="1" dirty="0">
                <a:latin typeface="Times New Roman" panose="02020603050405020304" pitchFamily="18" charset="0"/>
                <a:ea typeface="宋体" panose="02010600030101010101" pitchFamily="2" charset="-122"/>
              </a:rPr>
              <a:t>来选出一个“总管”，负责各种系统任务的调度和监控。</a:t>
            </a:r>
            <a:endParaRPr lang="zh-CN" altLang="en-US" sz="2800" b="1" dirty="0">
              <a:latin typeface="Times New Roman" panose="02020603050405020304" pitchFamily="18" charset="0"/>
              <a:ea typeface="宋体" panose="02010600030101010101" pitchFamily="2" charset="-122"/>
            </a:endParaRPr>
          </a:p>
        </p:txBody>
      </p:sp>
      <p:sp>
        <p:nvSpPr>
          <p:cNvPr id="32771" name="Rectangle 4"/>
          <p:cNvSpPr/>
          <p:nvPr/>
        </p:nvSpPr>
        <p:spPr>
          <a:xfrm>
            <a:off x="384175" y="1352074"/>
            <a:ext cx="8428038" cy="583565"/>
          </a:xfrm>
          <a:prstGeom prst="rect">
            <a:avLst/>
          </a:prstGeom>
          <a:noFill/>
          <a:ln w="9525">
            <a:noFill/>
          </a:ln>
        </p:spPr>
        <p:txBody>
          <a:bodyPr wrap="square" anchor="ctr" anchorCtr="0">
            <a:spAutoFit/>
          </a:bodyPr>
          <a:p>
            <a:pPr algn="just" eaLnBrk="0" hangingPunct="0"/>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rPr>
              <a:t>5. Controller服务器</a:t>
            </a:r>
            <a:r>
              <a:rPr lang="zh-CN" altLang="en-US" sz="3200" b="1" dirty="0">
                <a:solidFill>
                  <a:srgbClr val="0070C0"/>
                </a:solidFill>
                <a:latin typeface="微软雅黑" panose="020B0503020204020204" charset="-122"/>
                <a:ea typeface="微软雅黑" panose="020B0503020204020204" charset="-122"/>
                <a:cs typeface="微软雅黑" panose="020B0503020204020204" charset="-122"/>
              </a:rPr>
              <a:t> </a:t>
            </a:r>
            <a:endParaRPr lang="zh-CN" altLang="en-US" sz="3200" b="1" dirty="0">
              <a:solidFill>
                <a:srgbClr val="0070C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2"/>
          <p:cNvSpPr>
            <a:spLocks noGrp="1"/>
          </p:cNvSpPr>
          <p:nvPr>
            <p:ph type="title" idx="10"/>
          </p:nvPr>
        </p:nvSpPr>
        <p:spPr/>
        <p:txBody>
          <a:bodyPr vert="horz" wrap="square" lIns="91440" tIns="45720" rIns="91440" bIns="45720" anchor="ctr" anchorCtr="0"/>
          <a:p>
            <a:r>
              <a:rPr lang="zh-CN" altLang="en-US" dirty="0"/>
              <a:t>提纲</a:t>
            </a:r>
            <a:endParaRPr lang="zh-CN" altLang="en-US" dirty="0"/>
          </a:p>
        </p:txBody>
      </p:sp>
      <p:sp>
        <p:nvSpPr>
          <p:cNvPr id="7170" name="Text Box 6"/>
          <p:cNvSpPr txBox="1"/>
          <p:nvPr/>
        </p:nvSpPr>
        <p:spPr>
          <a:xfrm>
            <a:off x="534988" y="1750695"/>
            <a:ext cx="5105400" cy="3364230"/>
          </a:xfrm>
          <a:prstGeom prst="rect">
            <a:avLst/>
          </a:prstGeom>
          <a:noFill/>
          <a:ln w="9525">
            <a:noFill/>
          </a:ln>
        </p:spPr>
        <p:txBody>
          <a:bodyPr anchor="t" anchorCtr="0">
            <a:spAutoFit/>
          </a:bodyPr>
          <a:p>
            <a:pPr>
              <a:lnSpc>
                <a:spcPct val="190000"/>
              </a:lnSpc>
            </a:pPr>
            <a:r>
              <a:rPr lang="en-US" altLang="en-US" sz="2800" b="1" dirty="0">
                <a:solidFill>
                  <a:srgbClr val="000000"/>
                </a:solidFill>
                <a:latin typeface="Arial" panose="020B0604020202020204" pitchFamily="34" charset="0"/>
                <a:ea typeface="黑体" panose="02010609060101010101" pitchFamily="49" charset="-122"/>
              </a:rPr>
              <a:t>6.1 云数据库概述</a:t>
            </a:r>
            <a:endParaRPr lang="zh-CN" altLang="en-US" sz="2800" b="1" dirty="0">
              <a:solidFill>
                <a:srgbClr val="000000"/>
              </a:solidFill>
              <a:latin typeface="Arial" panose="020B0604020202020204" pitchFamily="34" charset="0"/>
              <a:ea typeface="黑体" panose="02010609060101010101" pitchFamily="49" charset="-122"/>
            </a:endParaRPr>
          </a:p>
          <a:p>
            <a:pPr>
              <a:lnSpc>
                <a:spcPct val="190000"/>
              </a:lnSpc>
            </a:pPr>
            <a:r>
              <a:rPr lang="en-US" altLang="zh-CN" sz="2800" b="1" dirty="0">
                <a:solidFill>
                  <a:srgbClr val="000000"/>
                </a:solidFill>
                <a:latin typeface="Arial" panose="020B0604020202020204" pitchFamily="34" charset="0"/>
                <a:ea typeface="黑体" panose="02010609060101010101" pitchFamily="49" charset="-122"/>
              </a:rPr>
              <a:t>6.2 </a:t>
            </a:r>
            <a:r>
              <a:rPr lang="zh-CN" altLang="en-US" sz="2800" b="1" dirty="0">
                <a:solidFill>
                  <a:srgbClr val="000000"/>
                </a:solidFill>
                <a:latin typeface="Arial" panose="020B0604020202020204" pitchFamily="34" charset="0"/>
                <a:ea typeface="黑体" panose="02010609060101010101" pitchFamily="49" charset="-122"/>
              </a:rPr>
              <a:t>云数据库产品</a:t>
            </a:r>
            <a:endParaRPr lang="zh-CN" altLang="en-US" sz="2800" b="1" dirty="0">
              <a:solidFill>
                <a:srgbClr val="000000"/>
              </a:solidFill>
              <a:latin typeface="Arial" panose="020B0604020202020204" pitchFamily="34" charset="0"/>
              <a:ea typeface="黑体" panose="02010609060101010101" pitchFamily="49" charset="-122"/>
            </a:endParaRPr>
          </a:p>
          <a:p>
            <a:pPr>
              <a:lnSpc>
                <a:spcPct val="190000"/>
              </a:lnSpc>
            </a:pPr>
            <a:r>
              <a:rPr lang="en-US" altLang="zh-CN" sz="2800" b="1" dirty="0">
                <a:solidFill>
                  <a:srgbClr val="000000"/>
                </a:solidFill>
                <a:latin typeface="Arial" panose="020B0604020202020204" pitchFamily="34" charset="0"/>
                <a:ea typeface="黑体" panose="02010609060101010101" pitchFamily="49" charset="-122"/>
              </a:rPr>
              <a:t>6.3 </a:t>
            </a:r>
            <a:r>
              <a:rPr lang="zh-CN" altLang="en-US" sz="2800" b="1" dirty="0">
                <a:solidFill>
                  <a:srgbClr val="000000"/>
                </a:solidFill>
                <a:latin typeface="Arial" panose="020B0604020202020204" pitchFamily="34" charset="0"/>
                <a:ea typeface="黑体" panose="02010609060101010101" pitchFamily="49" charset="-122"/>
              </a:rPr>
              <a:t>云数据库系统架构</a:t>
            </a:r>
            <a:endParaRPr lang="en-US" altLang="zh-CN" sz="2800" b="1" dirty="0">
              <a:solidFill>
                <a:srgbClr val="000000"/>
              </a:solidFill>
              <a:latin typeface="Arial" panose="020B0604020202020204" pitchFamily="34" charset="0"/>
              <a:ea typeface="黑体" panose="02010609060101010101" pitchFamily="49" charset="-122"/>
            </a:endParaRPr>
          </a:p>
          <a:p>
            <a:pPr>
              <a:lnSpc>
                <a:spcPct val="190000"/>
              </a:lnSpc>
            </a:pPr>
            <a:r>
              <a:rPr lang="en-US" altLang="zh-CN" sz="2800" b="1" dirty="0">
                <a:solidFill>
                  <a:srgbClr val="000000"/>
                </a:solidFill>
                <a:latin typeface="Arial" panose="020B0604020202020204" pitchFamily="34" charset="0"/>
                <a:ea typeface="黑体" panose="02010609060101010101" pitchFamily="49" charset="-122"/>
              </a:rPr>
              <a:t>6.4  </a:t>
            </a:r>
            <a:r>
              <a:rPr lang="zh-CN" altLang="en-US" sz="2800" b="1" dirty="0">
                <a:solidFill>
                  <a:srgbClr val="000000"/>
                </a:solidFill>
                <a:latin typeface="Arial" panose="020B0604020202020204" pitchFamily="34" charset="0"/>
                <a:ea typeface="黑体" panose="02010609060101010101" pitchFamily="49" charset="-122"/>
              </a:rPr>
              <a:t>云数据库实践</a:t>
            </a:r>
            <a:endParaRPr lang="zh-CN" altLang="en-US" sz="2800" b="1" dirty="0">
              <a:latin typeface="Arial" panose="020B0604020202020204" pitchFamily="34" charset="0"/>
              <a:ea typeface="宋体" panose="02010600030101010101" pitchFamily="2" charset="-122"/>
            </a:endParaRPr>
          </a:p>
        </p:txBody>
      </p:sp>
      <p:graphicFrame>
        <p:nvGraphicFramePr>
          <p:cNvPr id="7171" name="Object 5"/>
          <p:cNvGraphicFramePr/>
          <p:nvPr/>
        </p:nvGraphicFramePr>
        <p:xfrm>
          <a:off x="6019800" y="1066800"/>
          <a:ext cx="3124200" cy="5562600"/>
        </p:xfrm>
        <a:graphic>
          <a:graphicData uri="http://schemas.openxmlformats.org/presentationml/2006/ole">
            <mc:AlternateContent xmlns:mc="http://schemas.openxmlformats.org/markup-compatibility/2006">
              <mc:Choice xmlns:v="urn:schemas-microsoft-com:vml" Requires="v">
                <p:oleObj spid="_x0000_s3076" name="" r:id="rId1" imgW="4762500" imgH="6505575" progId="MSPhotoEd.3">
                  <p:embed/>
                </p:oleObj>
              </mc:Choice>
              <mc:Fallback>
                <p:oleObj name="" r:id="rId1" imgW="4762500" imgH="6505575" progId="MSPhotoEd.3">
                  <p:embed/>
                  <p:pic>
                    <p:nvPicPr>
                      <p:cNvPr id="0" name="图片 3075"/>
                      <p:cNvPicPr/>
                      <p:nvPr/>
                    </p:nvPicPr>
                    <p:blipFill>
                      <a:blip r:embed="rId2"/>
                      <a:stretch>
                        <a:fillRect/>
                      </a:stretch>
                    </p:blipFill>
                    <p:spPr>
                      <a:xfrm>
                        <a:off x="6019800" y="1066800"/>
                        <a:ext cx="3124200" cy="5562600"/>
                      </a:xfrm>
                      <a:prstGeom prst="rect">
                        <a:avLst/>
                      </a:prstGeom>
                      <a:no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25602" name="Rectangle 4"/>
          <p:cNvSpPr/>
          <p:nvPr/>
        </p:nvSpPr>
        <p:spPr>
          <a:xfrm>
            <a:off x="266700" y="1123792"/>
            <a:ext cx="8610600" cy="5215255"/>
          </a:xfrm>
          <a:prstGeom prst="rect">
            <a:avLst/>
          </a:prstGeom>
          <a:noFill/>
          <a:ln w="9525">
            <a:noFill/>
          </a:ln>
        </p:spPr>
        <p:txBody>
          <a:bodyPr wrap="square" anchor="ctr">
            <a:spAutoFit/>
          </a:bodyPr>
          <a:p>
            <a:pPr algn="just" fontAlgn="base">
              <a:lnSpc>
                <a:spcPct val="150000"/>
              </a:lnSpc>
              <a:buClrTx/>
              <a:buSzTx/>
              <a:buFontTx/>
            </a:pPr>
            <a:r>
              <a:rPr lang="en-US" altLang="zh-CN" sz="3200" b="1" strike="noStrike" noProof="1" dirty="0">
                <a:solidFill>
                  <a:srgbClr val="4848C2"/>
                </a:solidFill>
                <a:latin typeface="微软雅黑" panose="020B0503020204020204" charset="-122"/>
                <a:ea typeface="微软雅黑" panose="020B0503020204020204" charset="-122"/>
                <a:cs typeface="微软雅黑" panose="020B0503020204020204" charset="-122"/>
              </a:rPr>
              <a:t>6. Web控制台</a:t>
            </a:r>
            <a:endParaRPr lang="en-US" altLang="zh-CN" sz="3200" b="1" strike="noStrike" noProof="1" dirty="0">
              <a:solidFill>
                <a:srgbClr val="4848C2"/>
              </a:solidFill>
              <a:latin typeface="微软雅黑" panose="020B0503020204020204" charset="-122"/>
              <a:ea typeface="微软雅黑" panose="020B0503020204020204" charset="-122"/>
              <a:cs typeface="微软雅黑" panose="020B0503020204020204" charset="-122"/>
            </a:endParaRPr>
          </a:p>
          <a:p>
            <a:pPr indent="266700" algn="just" fontAlgn="base">
              <a:lnSpc>
                <a:spcPct val="140000"/>
              </a:lnSpc>
            </a:pPr>
            <a:r>
              <a:rPr lang="en-US" altLang="zh-CN" sz="2800" b="1" strike="noStrike" noProof="1" dirty="0">
                <a:latin typeface="Times New Roman" panose="02020603050405020304" pitchFamily="18" charset="0"/>
                <a:ea typeface="宋体" panose="02010600030101010101" pitchFamily="2" charset="-122"/>
                <a:cs typeface="Times New Roman" panose="02020603050405020304" pitchFamily="18" charset="0"/>
              </a:rPr>
              <a:t>Web</a:t>
            </a:r>
            <a:r>
              <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rPr>
              <a:t>控制台向用户提供系统管理界面。</a:t>
            </a:r>
            <a:endParaRPr lang="zh-CN" altLang="en-US" sz="2800" b="1" strike="noStrike" noProof="1" dirty="0">
              <a:latin typeface="Times New Roman" panose="02020603050405020304" pitchFamily="18" charset="0"/>
              <a:ea typeface="宋体" panose="02010600030101010101" pitchFamily="2" charset="-122"/>
              <a:cs typeface="Times New Roman" panose="02020603050405020304" pitchFamily="18" charset="0"/>
            </a:endParaRPr>
          </a:p>
          <a:p>
            <a:pPr indent="266700" algn="just" fontAlgn="base">
              <a:lnSpc>
                <a:spcPct val="30000"/>
              </a:lnSpc>
            </a:pPr>
            <a:endParaRPr lang="zh-CN" altLang="en-US" sz="2800" b="1" strike="noStrike" noProof="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p>
            <a:pPr algn="just" fontAlgn="base">
              <a:lnSpc>
                <a:spcPct val="130000"/>
              </a:lnSpc>
              <a:buClrTx/>
              <a:buSzTx/>
              <a:buFontTx/>
            </a:pPr>
            <a:r>
              <a:rPr lang="en-US" altLang="zh-CN" sz="3200" b="1" strike="noStrike" noProof="1" dirty="0">
                <a:solidFill>
                  <a:srgbClr val="4848C2"/>
                </a:solidFill>
                <a:latin typeface="微软雅黑" panose="020B0503020204020204" charset="-122"/>
                <a:ea typeface="微软雅黑" panose="020B0503020204020204" charset="-122"/>
                <a:cs typeface="微软雅黑" panose="020B0503020204020204" charset="-122"/>
              </a:rPr>
              <a:t>7. Proxy服务器</a:t>
            </a:r>
            <a:endParaRPr lang="en-US" altLang="zh-CN" sz="3200" b="1" strike="noStrike" noProof="1" dirty="0">
              <a:solidFill>
                <a:srgbClr val="4848C2"/>
              </a:solidFill>
              <a:latin typeface="Times New Roman" panose="02020603050405020304" pitchFamily="18" charset="0"/>
              <a:ea typeface="黑体" panose="02010609060101010101" pitchFamily="49" charset="-122"/>
              <a:cs typeface="Times New Roman" panose="02020603050405020304" pitchFamily="18" charset="0"/>
            </a:endParaRPr>
          </a:p>
          <a:p>
            <a:pPr marL="457200" indent="-457200" algn="just" eaLnBrk="0" fontAlgn="base" hangingPunct="0">
              <a:lnSpc>
                <a:spcPct val="140000"/>
              </a:lnSpc>
              <a:buClrTx/>
              <a:buSzTx/>
              <a:buFont typeface="Wingdings" panose="05000000000000000000" charset="0"/>
              <a:buChar char="l"/>
            </a:pPr>
            <a:r>
              <a:rPr lang="zh-CN" altLang="en-US" sz="2800" b="1" strike="noStrike" noProof="1" dirty="0">
                <a:latin typeface="Times New Roman" panose="02020603050405020304" pitchFamily="18" charset="0"/>
                <a:ea typeface="宋体" panose="02010600030101010101" pitchFamily="2" charset="-122"/>
              </a:rPr>
              <a:t>Proxy服务器向用户提供访问MySQL数据库服务。</a:t>
            </a:r>
            <a:endParaRPr lang="zh-CN" altLang="en-US" sz="2800" b="1" strike="noStrike" noProof="1" dirty="0">
              <a:latin typeface="Times New Roman" panose="02020603050405020304" pitchFamily="18" charset="0"/>
              <a:ea typeface="宋体" panose="02010600030101010101" pitchFamily="2" charset="-122"/>
            </a:endParaRPr>
          </a:p>
          <a:p>
            <a:pPr marL="457200" indent="-457200" algn="just" eaLnBrk="0" fontAlgn="base" hangingPunct="0">
              <a:lnSpc>
                <a:spcPct val="140000"/>
              </a:lnSpc>
              <a:buClrTx/>
              <a:buSzTx/>
              <a:buFont typeface="Wingdings" panose="05000000000000000000" charset="0"/>
              <a:buChar char="l"/>
            </a:pPr>
            <a:r>
              <a:rPr lang="zh-CN" altLang="en-US" sz="2800" b="1" strike="noStrike" noProof="1" dirty="0">
                <a:latin typeface="Times New Roman" panose="02020603050405020304" pitchFamily="18" charset="0"/>
                <a:ea typeface="宋体" panose="02010600030101010101" pitchFamily="2" charset="-122"/>
              </a:rPr>
              <a:t>完全实现了MySQL协议，用户可以使用已有的MySQL客户端连接到Proxy服务器，Proxy服务器通过用户名获取用户的认证信息、资源配额限制、最大连接数等，</a:t>
            </a:r>
            <a:r>
              <a:rPr lang="zh-CN" altLang="en-US" sz="2800" b="1" dirty="0">
                <a:latin typeface="Times New Roman" panose="02020603050405020304" pitchFamily="18" charset="0"/>
                <a:sym typeface="+mn-ea"/>
              </a:rPr>
              <a:t>后台</a:t>
            </a:r>
            <a:r>
              <a:rPr lang="en-US" altLang="zh-CN" sz="2800" b="1" dirty="0">
                <a:latin typeface="Times New Roman" panose="02020603050405020304" pitchFamily="18" charset="0"/>
                <a:sym typeface="+mn-ea"/>
              </a:rPr>
              <a:t>MySQL</a:t>
            </a:r>
            <a:r>
              <a:rPr lang="zh-CN" altLang="en-US" sz="2800" b="1" dirty="0">
                <a:latin typeface="Times New Roman" panose="02020603050405020304" pitchFamily="18" charset="0"/>
                <a:sym typeface="+mn-ea"/>
              </a:rPr>
              <a:t>实例的地址。</a:t>
            </a:r>
            <a:endParaRPr lang="zh-CN" altLang="en-US" sz="2800" b="1" strike="noStrike" noProof="1" dirty="0">
              <a:latin typeface="Times New Roman" panose="02020603050405020304" pitchFamily="18"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34818" name="Rectangle 4"/>
          <p:cNvSpPr/>
          <p:nvPr/>
        </p:nvSpPr>
        <p:spPr>
          <a:xfrm>
            <a:off x="266700" y="1197293"/>
            <a:ext cx="8610600" cy="3707765"/>
          </a:xfrm>
          <a:prstGeom prst="rect">
            <a:avLst/>
          </a:prstGeom>
          <a:noFill/>
          <a:ln w="9525">
            <a:noFill/>
          </a:ln>
        </p:spPr>
        <p:txBody>
          <a:bodyPr wrap="square" anchor="ctr" anchorCtr="0">
            <a:spAutoFit/>
          </a:bodyPr>
          <a:p>
            <a:pPr marL="457200" indent="-457200" algn="just" eaLnBrk="0" hangingPunct="0">
              <a:lnSpc>
                <a:spcPct val="140000"/>
              </a:lnSpc>
              <a:buClrTx/>
              <a:buSzTx/>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用户的SQL查询请求会被转发到相应的MySQL实例上。</a:t>
            </a:r>
            <a:endParaRPr lang="zh-CN" altLang="en-US"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buClrTx/>
              <a:buSzTx/>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除了数据路由的基本功能外，Proxy服务器中还实现了很多重要的功能，主要包括屏蔽</a:t>
            </a:r>
            <a:r>
              <a:rPr lang="zh-CN" altLang="en-US" sz="2800" b="1" dirty="0">
                <a:latin typeface="Times New Roman" panose="02020603050405020304" pitchFamily="18" charset="0"/>
                <a:ea typeface="宋体" panose="02010600030101010101" pitchFamily="2" charset="-122"/>
              </a:rPr>
              <a:t>MySQL实例故障、读写分离、分库分表、资源隔离、记录用户访问日志等。</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26626" name="Rectangle 4"/>
          <p:cNvSpPr/>
          <p:nvPr/>
        </p:nvSpPr>
        <p:spPr>
          <a:xfrm>
            <a:off x="263525" y="905828"/>
            <a:ext cx="8651875" cy="5776595"/>
          </a:xfrm>
          <a:prstGeom prst="rect">
            <a:avLst/>
          </a:prstGeom>
          <a:noFill/>
          <a:ln w="9525">
            <a:noFill/>
          </a:ln>
        </p:spPr>
        <p:txBody>
          <a:bodyPr wrap="square" anchor="ctr">
            <a:spAutoFit/>
          </a:bodyPr>
          <a:p>
            <a:pPr algn="just" fontAlgn="base">
              <a:lnSpc>
                <a:spcPct val="120000"/>
              </a:lnSpc>
              <a:buClrTx/>
              <a:buSzTx/>
              <a:buFontTx/>
            </a:pPr>
            <a:r>
              <a:rPr lang="en-US" altLang="zh-CN" sz="3200" b="1" strike="noStrike" noProof="1" dirty="0">
                <a:solidFill>
                  <a:srgbClr val="4848C2"/>
                </a:solidFill>
                <a:latin typeface="微软雅黑" panose="020B0503020204020204" charset="-122"/>
                <a:ea typeface="微软雅黑" panose="020B0503020204020204" charset="-122"/>
                <a:cs typeface="微软雅黑" panose="020B0503020204020204" charset="-122"/>
              </a:rPr>
              <a:t>8. Agent服务器</a:t>
            </a:r>
            <a:endParaRPr lang="en-US" altLang="zh-CN" sz="3200" b="1" strike="noStrike" noProof="1" dirty="0">
              <a:solidFill>
                <a:srgbClr val="4848C2"/>
              </a:solidFill>
              <a:latin typeface="微软雅黑" panose="020B0503020204020204" charset="-122"/>
              <a:ea typeface="微软雅黑" panose="020B0503020204020204" charset="-122"/>
              <a:cs typeface="微软雅黑" panose="020B0503020204020204" charset="-122"/>
            </a:endParaRPr>
          </a:p>
          <a:p>
            <a:pPr marL="457200" indent="-457200" algn="just" eaLnBrk="0" fontAlgn="base" hangingPunct="0">
              <a:lnSpc>
                <a:spcPct val="120000"/>
              </a:lnSpc>
              <a:buClrTx/>
              <a:buSzTx/>
              <a:buFont typeface="Wingdings" panose="05000000000000000000" charset="0"/>
              <a:buChar char="l"/>
            </a:pPr>
            <a:r>
              <a:rPr lang="zh-CN" altLang="en-US" sz="2800" b="1" strike="noStrike" noProof="1" dirty="0">
                <a:latin typeface="Times New Roman" panose="02020603050405020304" pitchFamily="18" charset="0"/>
                <a:ea typeface="宋体" panose="02010600030101010101" pitchFamily="2" charset="-122"/>
              </a:rPr>
              <a:t>Agent服务器部署在运行MySQL进程的机器上，用来管理每台物理机上的MySQL实例，执行主从切换、创建、删除、备份、迁移等操作。</a:t>
            </a:r>
            <a:endParaRPr lang="zh-CN" altLang="en-US" sz="2800" b="1" strike="noStrike" noProof="1" dirty="0">
              <a:latin typeface="Times New Roman" panose="02020603050405020304" pitchFamily="18" charset="0"/>
              <a:ea typeface="宋体" panose="02010600030101010101" pitchFamily="2" charset="-122"/>
            </a:endParaRPr>
          </a:p>
          <a:p>
            <a:pPr marL="457200" indent="-457200" algn="just" eaLnBrk="0" fontAlgn="base" hangingPunct="0">
              <a:lnSpc>
                <a:spcPct val="120000"/>
              </a:lnSpc>
              <a:buClrTx/>
              <a:buSzTx/>
              <a:buFont typeface="Wingdings" panose="05000000000000000000" charset="0"/>
              <a:buChar char="l"/>
            </a:pPr>
            <a:r>
              <a:rPr lang="zh-CN" altLang="en-US" sz="2800" b="1" strike="noStrike" noProof="1" dirty="0">
                <a:latin typeface="Times New Roman" panose="02020603050405020304" pitchFamily="18" charset="0"/>
                <a:ea typeface="宋体" panose="02010600030101010101" pitchFamily="2" charset="-122"/>
              </a:rPr>
              <a:t>负责收集和分析MySQL进程的统计信息、</a:t>
            </a:r>
            <a:r>
              <a:rPr lang="zh-CN" altLang="en-US" sz="2800" b="1" strike="noStrike" noProof="1" dirty="0">
                <a:solidFill>
                  <a:srgbClr val="FF0000"/>
                </a:solidFill>
                <a:latin typeface="微软雅黑" panose="020B0503020204020204" charset="-122"/>
                <a:ea typeface="微软雅黑" panose="020B0503020204020204" charset="-122"/>
              </a:rPr>
              <a:t>慢查询日志</a:t>
            </a:r>
            <a:r>
              <a:rPr lang="zh-CN" altLang="en-US" sz="2800" b="1" strike="noStrike" noProof="1" dirty="0">
                <a:latin typeface="Times New Roman" panose="02020603050405020304" pitchFamily="18" charset="0"/>
                <a:ea typeface="宋体" panose="02010600030101010101" pitchFamily="2" charset="-122"/>
              </a:rPr>
              <a:t>和</a:t>
            </a:r>
            <a:r>
              <a:rPr lang="zh-CN" altLang="en-US" sz="2800" b="1" strike="noStrike" noProof="1" dirty="0">
                <a:solidFill>
                  <a:srgbClr val="FF0000"/>
                </a:solidFill>
                <a:latin typeface="微软雅黑" panose="020B0503020204020204" charset="-122"/>
                <a:ea typeface="微软雅黑" panose="020B0503020204020204" charset="-122"/>
              </a:rPr>
              <a:t>bin-log</a:t>
            </a:r>
            <a:r>
              <a:rPr lang="zh-CN" altLang="en-US" sz="2800" b="1" strike="noStrike" noProof="1" dirty="0">
                <a:latin typeface="Times New Roman" panose="02020603050405020304" pitchFamily="18" charset="0"/>
                <a:ea typeface="宋体" panose="02010600030101010101" pitchFamily="2" charset="-122"/>
              </a:rPr>
              <a:t>。</a:t>
            </a:r>
            <a:endParaRPr lang="zh-CN" altLang="en-US" sz="2800" b="1" strike="noStrike" noProof="1" dirty="0">
              <a:latin typeface="Times New Roman" panose="02020603050405020304" pitchFamily="18" charset="0"/>
              <a:ea typeface="宋体" panose="02010600030101010101" pitchFamily="2" charset="-122"/>
            </a:endParaRPr>
          </a:p>
          <a:p>
            <a:pPr marL="914400" lvl="1" indent="-457200" algn="just" eaLnBrk="0" fontAlgn="base" hangingPunct="0">
              <a:lnSpc>
                <a:spcPct val="120000"/>
              </a:lnSpc>
              <a:buClrTx/>
              <a:buSzTx/>
              <a:buFont typeface="Wingdings" panose="05000000000000000000" charset="0"/>
              <a:buChar char="Ø"/>
            </a:pPr>
            <a:r>
              <a:rPr lang="zh-CN" altLang="en-US" sz="2800" b="1" dirty="0">
                <a:solidFill>
                  <a:srgbClr val="FF0000"/>
                </a:solidFill>
                <a:latin typeface="微软雅黑" panose="020B0503020204020204" charset="-122"/>
                <a:ea typeface="微软雅黑" panose="020B0503020204020204" charset="-122"/>
                <a:sym typeface="+mn-ea"/>
              </a:rPr>
              <a:t>Slow Query Log</a:t>
            </a:r>
            <a:r>
              <a:rPr lang="zh-CN" altLang="en-US" sz="2000" b="1" dirty="0">
                <a:latin typeface="Times New Roman" panose="02020603050405020304" pitchFamily="18" charset="0"/>
                <a:sym typeface="+mn-ea"/>
              </a:rPr>
              <a:t>：是MySQL 提供的一种日志记录，它用来记录在 MySQL 中响应时间超过阀值的语句，具体指运行时间超过 long_query_time 值的SQL，则会被记录到慢查询日志中。</a:t>
            </a:r>
            <a:endParaRPr lang="zh-CN" altLang="en-US" sz="2000" b="1" dirty="0">
              <a:latin typeface="Times New Roman" panose="02020603050405020304" pitchFamily="18" charset="0"/>
              <a:sym typeface="+mn-ea"/>
            </a:endParaRPr>
          </a:p>
          <a:p>
            <a:pPr marL="914400" lvl="1" indent="-457200" algn="just" eaLnBrk="0" fontAlgn="base" hangingPunct="0">
              <a:lnSpc>
                <a:spcPct val="120000"/>
              </a:lnSpc>
              <a:buClrTx/>
              <a:buSzTx/>
              <a:buFont typeface="Wingdings" panose="05000000000000000000" charset="0"/>
              <a:buChar char="Ø"/>
            </a:pPr>
            <a:r>
              <a:rPr lang="zh-CN" altLang="en-US" sz="2800" b="1" dirty="0">
                <a:solidFill>
                  <a:srgbClr val="FF0000"/>
                </a:solidFill>
                <a:latin typeface="微软雅黑" panose="020B0503020204020204" charset="-122"/>
                <a:ea typeface="微软雅黑" panose="020B0503020204020204" charset="-122"/>
                <a:sym typeface="+mn-ea"/>
              </a:rPr>
              <a:t>bin-log</a:t>
            </a:r>
            <a:r>
              <a:rPr lang="zh-CN" altLang="en-US" sz="2000" b="1" dirty="0">
                <a:latin typeface="Times New Roman" panose="02020603050405020304" pitchFamily="18" charset="0"/>
                <a:sym typeface="+mn-ea"/>
              </a:rPr>
              <a:t>：二进制日志文件，记录了MySQL所有的DML操作。通过binlog日志我们可以做数据恢复，增量备份，主主复制和主从复制等等。</a:t>
            </a:r>
            <a:endParaRPr lang="zh-CN" altLang="en-US" sz="2000" b="1" dirty="0">
              <a:latin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36866" name="Rectangle 4"/>
          <p:cNvSpPr/>
          <p:nvPr/>
        </p:nvSpPr>
        <p:spPr>
          <a:xfrm>
            <a:off x="263525" y="1149350"/>
            <a:ext cx="8651875" cy="5289550"/>
          </a:xfrm>
          <a:prstGeom prst="rect">
            <a:avLst/>
          </a:prstGeom>
          <a:noFill/>
          <a:ln w="9525">
            <a:noFill/>
          </a:ln>
        </p:spPr>
        <p:txBody>
          <a:bodyPr wrap="square" anchor="ctr" anchorCtr="0">
            <a:spAutoFit/>
          </a:bodyPr>
          <a:p>
            <a:pPr algn="just">
              <a:lnSpc>
                <a:spcPct val="130000"/>
              </a:lnSpc>
            </a:pPr>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rPr>
              <a:t>9. 日志分析服务器</a:t>
            </a:r>
            <a:endParaRPr lang="en-US" altLang="zh-CN" sz="3200" b="1" dirty="0">
              <a:solidFill>
                <a:srgbClr val="4848C2"/>
              </a:solidFill>
              <a:latin typeface="微软雅黑" panose="020B0503020204020204" charset="-122"/>
              <a:ea typeface="微软雅黑" panose="020B0503020204020204" charset="-122"/>
              <a:cs typeface="微软雅黑" panose="020B0503020204020204" charset="-122"/>
            </a:endParaRPr>
          </a:p>
          <a:p>
            <a:pPr algn="just">
              <a:lnSpc>
                <a:spcPct val="130000"/>
              </a:lnSpc>
            </a:pPr>
            <a:r>
              <a:rPr lang="zh-CN" altLang="en-US" sz="2800" b="1" dirty="0">
                <a:latin typeface="Times New Roman" panose="02020603050405020304" pitchFamily="18" charset="0"/>
                <a:ea typeface="宋体" panose="02010600030101010101" pitchFamily="2" charset="-122"/>
              </a:rPr>
              <a:t>　　存储和分析</a:t>
            </a:r>
            <a:r>
              <a:rPr lang="en-US" altLang="zh-CN" sz="2800" b="1" dirty="0">
                <a:latin typeface="Times New Roman" panose="02020603050405020304" pitchFamily="18" charset="0"/>
                <a:ea typeface="宋体" panose="02010600030101010101" pitchFamily="2" charset="-122"/>
              </a:rPr>
              <a:t>Proxy</a:t>
            </a:r>
            <a:r>
              <a:rPr lang="zh-CN" altLang="en-US" sz="2800" b="1" dirty="0">
                <a:latin typeface="Times New Roman" panose="02020603050405020304" pitchFamily="18" charset="0"/>
                <a:ea typeface="宋体" panose="02010600030101010101" pitchFamily="2" charset="-122"/>
              </a:rPr>
              <a:t>服务器传入的用户访问日志，并支持实时查询一段时间内的慢日志和统计报表。</a:t>
            </a:r>
            <a:endParaRPr lang="zh-CN" altLang="en-US" sz="2800" b="1" dirty="0">
              <a:latin typeface="Times New Roman" panose="02020603050405020304" pitchFamily="18" charset="0"/>
              <a:ea typeface="宋体" panose="02010600030101010101" pitchFamily="2" charset="-122"/>
            </a:endParaRPr>
          </a:p>
          <a:p>
            <a:pPr algn="just">
              <a:lnSpc>
                <a:spcPct val="130000"/>
              </a:lnSpc>
            </a:pPr>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rPr>
              <a:t>10. 信息统计服务器</a:t>
            </a:r>
            <a:endParaRPr lang="en-US" altLang="zh-CN" sz="3200" b="1" dirty="0">
              <a:solidFill>
                <a:srgbClr val="4848C2"/>
              </a:solidFill>
              <a:latin typeface="Times New Roman" panose="02020603050405020304" pitchFamily="18" charset="0"/>
              <a:ea typeface="黑体" panose="02010609060101010101" pitchFamily="49" charset="-122"/>
            </a:endParaRPr>
          </a:p>
          <a:p>
            <a:pPr algn="just">
              <a:lnSpc>
                <a:spcPct val="130000"/>
              </a:lnSpc>
            </a:pPr>
            <a:r>
              <a:rPr lang="zh-CN" altLang="en-US" sz="2800" b="1" dirty="0">
                <a:latin typeface="Times New Roman" panose="02020603050405020304" pitchFamily="18" charset="0"/>
                <a:ea typeface="宋体" panose="02010600030101010101" pitchFamily="2" charset="-122"/>
              </a:rPr>
              <a:t>　　定期采集用户的连接数、</a:t>
            </a:r>
            <a:r>
              <a:rPr lang="en-US" altLang="zh-CN" sz="2800" b="1" dirty="0">
                <a:latin typeface="Times New Roman" panose="02020603050405020304" pitchFamily="18" charset="0"/>
                <a:ea typeface="宋体" panose="02010600030101010101" pitchFamily="2" charset="-122"/>
              </a:rPr>
              <a:t>QPS</a:t>
            </a:r>
            <a:r>
              <a:rPr lang="zh-CN" altLang="en-US" sz="2800" b="1" dirty="0">
                <a:latin typeface="Times New Roman" panose="02020603050405020304" pitchFamily="18" charset="0"/>
                <a:ea typeface="宋体" panose="02010600030101010101" pitchFamily="2" charset="-122"/>
              </a:rPr>
              <a:t>数值以及</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实例的进程状态，用</a:t>
            </a:r>
            <a:r>
              <a:rPr lang="en-US" altLang="zh-CN" sz="2800" b="1" dirty="0">
                <a:latin typeface="Times New Roman" panose="02020603050405020304" pitchFamily="18" charset="0"/>
                <a:ea typeface="宋体" panose="02010600030101010101" pitchFamily="2" charset="-122"/>
              </a:rPr>
              <a:t>RRDtool</a:t>
            </a:r>
            <a:r>
              <a:rPr lang="zh-CN" altLang="en-US" sz="2800" b="1" dirty="0">
                <a:latin typeface="Times New Roman" panose="02020603050405020304" pitchFamily="18" charset="0"/>
                <a:ea typeface="宋体" panose="02010600030101010101" pitchFamily="2" charset="-122"/>
              </a:rPr>
              <a:t>进行统计，可以在 </a:t>
            </a:r>
            <a:r>
              <a:rPr lang="en-US" altLang="zh-CN" sz="2800" b="1" dirty="0">
                <a:latin typeface="Times New Roman" panose="02020603050405020304" pitchFamily="18" charset="0"/>
                <a:ea typeface="宋体" panose="02010600030101010101" pitchFamily="2" charset="-122"/>
              </a:rPr>
              <a:t>Web</a:t>
            </a:r>
            <a:r>
              <a:rPr lang="zh-CN" altLang="en-US" sz="2800" b="1" dirty="0">
                <a:latin typeface="Times New Roman" panose="02020603050405020304" pitchFamily="18" charset="0"/>
                <a:ea typeface="宋体" panose="02010600030101010101" pitchFamily="2" charset="-122"/>
              </a:rPr>
              <a:t>页</a:t>
            </a:r>
            <a:r>
              <a:rPr lang="zh-CN" altLang="en-US" sz="2800" b="1" dirty="0">
                <a:latin typeface="Times New Roman" panose="02020603050405020304" pitchFamily="18" charset="0"/>
                <a:ea typeface="宋体" panose="02010600030101010101" pitchFamily="2" charset="-122"/>
              </a:rPr>
              <a:t>面上可视化展示统计结果，也可以把统计结果作为今后实现弹性的资源分配和自动化的</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实例迁移的依据。</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sp>
        <p:nvSpPr>
          <p:cNvPr id="37890" name="Rectangle 4"/>
          <p:cNvSpPr/>
          <p:nvPr/>
        </p:nvSpPr>
        <p:spPr>
          <a:xfrm>
            <a:off x="263525" y="1200150"/>
            <a:ext cx="8651875" cy="2768600"/>
          </a:xfrm>
          <a:prstGeom prst="rect">
            <a:avLst/>
          </a:prstGeom>
          <a:noFill/>
          <a:ln w="9525">
            <a:noFill/>
          </a:ln>
        </p:spPr>
        <p:txBody>
          <a:bodyPr wrap="square" anchor="ctr" anchorCtr="0">
            <a:spAutoFit/>
          </a:bodyPr>
          <a:p>
            <a:pPr algn="just">
              <a:lnSpc>
                <a:spcPct val="150000"/>
              </a:lnSpc>
            </a:pPr>
            <a:r>
              <a:rPr lang="en-US" altLang="zh-CN" sz="3200" b="1" dirty="0">
                <a:solidFill>
                  <a:srgbClr val="4848C2"/>
                </a:solidFill>
                <a:latin typeface="微软雅黑" panose="020B0503020204020204" charset="-122"/>
                <a:ea typeface="微软雅黑" panose="020B0503020204020204" charset="-122"/>
                <a:cs typeface="微软雅黑" panose="020B0503020204020204" charset="-122"/>
              </a:rPr>
              <a:t>11. </a:t>
            </a:r>
            <a:r>
              <a:rPr lang="zh-CN" altLang="en-US" sz="3200" b="1" dirty="0">
                <a:solidFill>
                  <a:srgbClr val="4848C2"/>
                </a:solidFill>
                <a:latin typeface="微软雅黑" panose="020B0503020204020204" charset="-122"/>
                <a:ea typeface="微软雅黑" panose="020B0503020204020204" charset="-122"/>
                <a:cs typeface="微软雅黑" panose="020B0503020204020204" charset="-122"/>
              </a:rPr>
              <a:t>愚公系统</a:t>
            </a:r>
            <a:endParaRPr lang="zh-CN" altLang="en-US" sz="3200" b="1" dirty="0">
              <a:solidFill>
                <a:srgbClr val="4848C2"/>
              </a:solidFill>
              <a:latin typeface="微软雅黑" panose="020B0503020204020204" charset="-122"/>
              <a:ea typeface="微软雅黑" panose="020B0503020204020204" charset="-122"/>
              <a:cs typeface="微软雅黑" panose="020B0503020204020204" charset="-122"/>
            </a:endParaRPr>
          </a:p>
          <a:p>
            <a:pPr indent="-457200" algn="just">
              <a:lnSpc>
                <a:spcPct val="15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愚公系统是一个</a:t>
            </a:r>
            <a:r>
              <a:rPr lang="zh-CN" altLang="en-US" sz="2800" b="1" dirty="0">
                <a:latin typeface="Times New Roman" panose="02020603050405020304" pitchFamily="18" charset="0"/>
                <a:sym typeface="+mn-ea"/>
              </a:rPr>
              <a:t>结合</a:t>
            </a:r>
            <a:r>
              <a:rPr lang="zh-CN" altLang="en-US" sz="2800" b="1" dirty="0">
                <a:solidFill>
                  <a:srgbClr val="FF0000"/>
                </a:solidFill>
                <a:latin typeface="微软雅黑" panose="020B0503020204020204" charset="-122"/>
                <a:ea typeface="微软雅黑" panose="020B0503020204020204" charset="-122"/>
              </a:rPr>
              <a:t>全量复制</a:t>
            </a:r>
            <a:r>
              <a:rPr lang="zh-CN" altLang="en-US" sz="2800" b="1" dirty="0">
                <a:latin typeface="Times New Roman" panose="02020603050405020304" pitchFamily="18" charset="0"/>
                <a:ea typeface="宋体" panose="02010600030101010101" pitchFamily="2" charset="-122"/>
              </a:rPr>
              <a:t>和</a:t>
            </a:r>
            <a:r>
              <a:rPr lang="zh-CN" altLang="en-US" sz="2800" b="1" dirty="0">
                <a:solidFill>
                  <a:srgbClr val="FF0000"/>
                </a:solidFill>
                <a:latin typeface="微软雅黑" panose="020B0503020204020204" charset="-122"/>
                <a:ea typeface="微软雅黑" panose="020B0503020204020204" charset="-122"/>
              </a:rPr>
              <a:t>bin-log分析</a:t>
            </a:r>
            <a:r>
              <a:rPr lang="zh-CN" altLang="en-US" sz="2800" b="1" dirty="0">
                <a:latin typeface="Times New Roman" panose="02020603050405020304" pitchFamily="18" charset="0"/>
                <a:ea typeface="宋体" panose="02010600030101010101" pitchFamily="2" charset="-122"/>
              </a:rPr>
              <a:t>进行</a:t>
            </a:r>
            <a:r>
              <a:rPr lang="zh-CN" altLang="en-US" sz="2800" b="1" dirty="0">
                <a:solidFill>
                  <a:srgbClr val="FF0000"/>
                </a:solidFill>
                <a:latin typeface="微软雅黑" panose="020B0503020204020204" charset="-122"/>
                <a:ea typeface="微软雅黑" panose="020B0503020204020204" charset="-122"/>
              </a:rPr>
              <a:t>增量复制</a:t>
            </a:r>
            <a:r>
              <a:rPr lang="zh-CN" altLang="en-US" sz="2800" b="1" dirty="0">
                <a:latin typeface="Times New Roman" panose="02020603050405020304" pitchFamily="18" charset="0"/>
                <a:ea typeface="宋体" panose="02010600030101010101" pitchFamily="2" charset="-122"/>
              </a:rPr>
              <a:t>的工具；</a:t>
            </a:r>
            <a:endParaRPr lang="zh-CN" altLang="en-US" sz="2800" b="1" dirty="0">
              <a:latin typeface="Times New Roman" panose="02020603050405020304" pitchFamily="18" charset="0"/>
              <a:ea typeface="宋体" panose="02010600030101010101" pitchFamily="2" charset="-122"/>
            </a:endParaRPr>
          </a:p>
          <a:p>
            <a:pPr indent="-457200" algn="just">
              <a:lnSpc>
                <a:spcPct val="15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可以实现在</a:t>
            </a:r>
            <a:r>
              <a:rPr lang="zh-CN" altLang="en-US" sz="2800" b="1" dirty="0">
                <a:solidFill>
                  <a:srgbClr val="FF0000"/>
                </a:solidFill>
                <a:latin typeface="微软雅黑" panose="020B0503020204020204" charset="-122"/>
                <a:ea typeface="微软雅黑" panose="020B0503020204020204" charset="-122"/>
              </a:rPr>
              <a:t>不停机</a:t>
            </a:r>
            <a:r>
              <a:rPr lang="zh-CN" altLang="en-US" sz="2800" b="1" dirty="0">
                <a:latin typeface="Times New Roman" panose="02020603050405020304" pitchFamily="18" charset="0"/>
                <a:ea typeface="宋体" panose="02010600030101010101" pitchFamily="2" charset="-122"/>
              </a:rPr>
              <a:t>的情况下动态扩容、缩容和迁移。</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2"/>
          <p:cNvSpPr>
            <a:spLocks noGrp="1"/>
          </p:cNvSpPr>
          <p:nvPr>
            <p:ph type="title" idx="10"/>
          </p:nvPr>
        </p:nvSpPr>
        <p:spPr/>
        <p:txBody>
          <a:bodyPr vert="horz" wrap="square" lIns="91440" tIns="45720" rIns="91440" bIns="45720" anchor="ctr" anchorCtr="0"/>
          <a:p>
            <a:r>
              <a:rPr lang="en-US" altLang="zh-CN" dirty="0"/>
              <a:t>6.3.2	 UMP</a:t>
            </a:r>
            <a:r>
              <a:rPr lang="zh-CN" altLang="en-US" dirty="0"/>
              <a:t>系统架构</a:t>
            </a:r>
            <a:endParaRPr lang="zh-CN" altLang="en-US" dirty="0"/>
          </a:p>
        </p:txBody>
      </p:sp>
      <p:pic>
        <p:nvPicPr>
          <p:cNvPr id="38914" name="Picture 4"/>
          <p:cNvPicPr>
            <a:picLocks noChangeAspect="1"/>
          </p:cNvPicPr>
          <p:nvPr/>
        </p:nvPicPr>
        <p:blipFill>
          <a:blip r:embed="rId1"/>
          <a:stretch>
            <a:fillRect/>
          </a:stretch>
        </p:blipFill>
        <p:spPr>
          <a:xfrm>
            <a:off x="1295400" y="1076325"/>
            <a:ext cx="6858000" cy="5476875"/>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2"/>
          <p:cNvSpPr>
            <a:spLocks noGrp="1"/>
          </p:cNvSpPr>
          <p:nvPr>
            <p:ph type="title" idx="10"/>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39938" name="矩形 3"/>
          <p:cNvSpPr/>
          <p:nvPr/>
        </p:nvSpPr>
        <p:spPr>
          <a:xfrm>
            <a:off x="282575" y="1131888"/>
            <a:ext cx="8578850" cy="5259070"/>
          </a:xfrm>
          <a:prstGeom prst="rect">
            <a:avLst/>
          </a:prstGeom>
          <a:noFill/>
          <a:ln w="9525">
            <a:noFill/>
          </a:ln>
        </p:spPr>
        <p:txBody>
          <a:bodyPr wrap="square" anchor="t" anchorCtr="0">
            <a:spAutoFit/>
          </a:bodyPr>
          <a:p>
            <a:pPr algn="just">
              <a:lnSpc>
                <a:spcPct val="120000"/>
              </a:lnSpc>
            </a:pPr>
            <a:r>
              <a:rPr lang="zh-CN" altLang="en-US"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UMP</a:t>
            </a:r>
            <a:r>
              <a:rPr lang="zh-CN" altLang="zh-CN" sz="2800" b="1" dirty="0">
                <a:latin typeface="Times New Roman" panose="02020603050405020304" pitchFamily="18" charset="0"/>
                <a:ea typeface="宋体" panose="02010600030101010101" pitchFamily="2" charset="-122"/>
              </a:rPr>
              <a:t>系统是构建在一个</a:t>
            </a:r>
            <a:r>
              <a:rPr lang="zh-CN" altLang="zh-CN" sz="2800" b="1" dirty="0">
                <a:solidFill>
                  <a:srgbClr val="FF0000"/>
                </a:solidFill>
                <a:latin typeface="微软雅黑" panose="020B0503020204020204" charset="-122"/>
                <a:ea typeface="微软雅黑" panose="020B0503020204020204" charset="-122"/>
              </a:rPr>
              <a:t>大的集群</a:t>
            </a:r>
            <a:r>
              <a:rPr lang="zh-CN" altLang="zh-CN" sz="2800" b="1" dirty="0">
                <a:latin typeface="Times New Roman" panose="02020603050405020304" pitchFamily="18" charset="0"/>
                <a:ea typeface="宋体" panose="02010600030101010101" pitchFamily="2" charset="-122"/>
              </a:rPr>
              <a:t>之上的，通过多个组件的</a:t>
            </a:r>
            <a:r>
              <a:rPr lang="zh-CN" altLang="zh-CN" sz="2800" b="1" dirty="0">
                <a:solidFill>
                  <a:srgbClr val="FF0000"/>
                </a:solidFill>
                <a:latin typeface="微软雅黑" panose="020B0503020204020204" charset="-122"/>
                <a:ea typeface="微软雅黑" panose="020B0503020204020204" charset="-122"/>
              </a:rPr>
              <a:t>协同作业</a:t>
            </a:r>
            <a:r>
              <a:rPr lang="zh-CN" altLang="zh-CN" sz="2800" b="1" dirty="0">
                <a:latin typeface="Times New Roman" panose="02020603050405020304" pitchFamily="18" charset="0"/>
                <a:ea typeface="宋体" panose="02010600030101010101" pitchFamily="2" charset="-122"/>
              </a:rPr>
              <a:t>，整个系统实现了对用户透明的</a:t>
            </a:r>
            <a:r>
              <a:rPr lang="zh-CN" altLang="en-US" sz="2800" b="1" dirty="0">
                <a:latin typeface="Times New Roman" panose="02020603050405020304" pitchFamily="18" charset="0"/>
                <a:ea typeface="宋体" panose="02010600030101010101" pitchFamily="2" charset="-122"/>
              </a:rPr>
              <a:t>各种功能，主要包括：</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容灾</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读写分离</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分库分表</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资源管理</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资源调度</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资源隔离</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l"/>
            </a:pPr>
            <a:r>
              <a:rPr lang="zh-CN" altLang="zh-CN" sz="2800" b="1" dirty="0">
                <a:latin typeface="Times New Roman" panose="02020603050405020304" pitchFamily="18" charset="0"/>
                <a:ea typeface="宋体" panose="02010600030101010101" pitchFamily="2" charset="-122"/>
              </a:rPr>
              <a:t>数据安全</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0962" name="Rectangle 4"/>
          <p:cNvSpPr/>
          <p:nvPr/>
        </p:nvSpPr>
        <p:spPr>
          <a:xfrm>
            <a:off x="457200" y="1216184"/>
            <a:ext cx="8467725" cy="521970"/>
          </a:xfrm>
          <a:prstGeom prst="rect">
            <a:avLst/>
          </a:prstGeom>
          <a:noFill/>
          <a:ln w="9525">
            <a:noFill/>
          </a:ln>
        </p:spPr>
        <p:txBody>
          <a:bodyPr wrap="square" anchor="ctr" anchorCtr="0">
            <a:spAutoFit/>
          </a:bodyPr>
          <a:p>
            <a:pPr algn="just" eaLnBrk="0" hangingPunct="0"/>
            <a:r>
              <a:rPr lang="en-US" altLang="zh-CN" sz="2800" b="1" dirty="0">
                <a:solidFill>
                  <a:srgbClr val="4848C2"/>
                </a:solidFill>
                <a:latin typeface="微软雅黑" panose="020B0503020204020204" charset="-122"/>
                <a:ea typeface="微软雅黑" panose="020B0503020204020204" charset="-122"/>
                <a:cs typeface="微软雅黑" panose="020B0503020204020204" charset="-122"/>
              </a:rPr>
              <a:t>1. </a:t>
            </a:r>
            <a:r>
              <a:rPr lang="zh-CN" altLang="en-US" sz="2800" b="1" dirty="0">
                <a:solidFill>
                  <a:srgbClr val="4848C2"/>
                </a:solidFill>
                <a:latin typeface="微软雅黑" panose="020B0503020204020204" charset="-122"/>
                <a:ea typeface="微软雅黑" panose="020B0503020204020204" charset="-122"/>
                <a:cs typeface="微软雅黑" panose="020B0503020204020204" charset="-122"/>
              </a:rPr>
              <a:t>容灾</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主库故障的处理 </a:t>
            </a:r>
            <a:endParaRPr lang="zh-CN" altLang="en-US"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40963" name="Rectangle 5"/>
          <p:cNvSpPr/>
          <p:nvPr/>
        </p:nvSpPr>
        <p:spPr>
          <a:xfrm>
            <a:off x="457200" y="1691005"/>
            <a:ext cx="8467725" cy="4965065"/>
          </a:xfrm>
          <a:prstGeom prst="rect">
            <a:avLst/>
          </a:prstGeom>
          <a:noFill/>
          <a:ln w="9525">
            <a:noFill/>
          </a:ln>
        </p:spPr>
        <p:txBody>
          <a:bodyPr wrap="square" anchor="ctr" anchorCtr="0">
            <a:spAutoFit/>
          </a:bodyPr>
          <a:p>
            <a:pPr marL="342900" indent="-342900" algn="just" eaLnBrk="0" hangingPunct="0">
              <a:lnSpc>
                <a:spcPct val="12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为实现容灾，</a:t>
            </a:r>
            <a:r>
              <a:rPr lang="en-US" altLang="zh-CN" sz="2400" b="1" dirty="0">
                <a:latin typeface="Times New Roman" panose="02020603050405020304" pitchFamily="18" charset="0"/>
                <a:ea typeface="宋体" panose="02010600030101010101" pitchFamily="2" charset="-122"/>
              </a:rPr>
              <a:t>UMP</a:t>
            </a:r>
            <a:r>
              <a:rPr lang="zh-CN" altLang="en-US" sz="2400" b="1" dirty="0">
                <a:latin typeface="Times New Roman" panose="02020603050405020304" pitchFamily="18" charset="0"/>
                <a:ea typeface="宋体" panose="02010600030101010101" pitchFamily="2" charset="-122"/>
              </a:rPr>
              <a:t>系统为每个用户创建</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两个</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MySQL</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实例</a:t>
            </a:r>
            <a:r>
              <a:rPr lang="zh-CN" altLang="en-US" sz="2400" b="1" dirty="0">
                <a:latin typeface="Times New Roman" panose="02020603050405020304" pitchFamily="18" charset="0"/>
                <a:ea typeface="宋体" panose="02010600030101010101" pitchFamily="2" charset="-122"/>
              </a:rPr>
              <a:t>，一个是</a:t>
            </a:r>
            <a:r>
              <a:rPr lang="zh-CN" altLang="en-US" sz="2400" b="1" dirty="0">
                <a:solidFill>
                  <a:srgbClr val="FF0000"/>
                </a:solidFill>
                <a:latin typeface="微软雅黑" panose="020B0503020204020204" charset="-122"/>
                <a:ea typeface="微软雅黑" panose="020B0503020204020204" charset="-122"/>
              </a:rPr>
              <a:t>主库</a:t>
            </a:r>
            <a:r>
              <a:rPr lang="zh-CN" altLang="en-US" sz="2400" b="1" dirty="0">
                <a:latin typeface="Times New Roman" panose="02020603050405020304" pitchFamily="18" charset="0"/>
                <a:ea typeface="宋体" panose="02010600030101010101" pitchFamily="2" charset="-122"/>
              </a:rPr>
              <a:t>，一个是</a:t>
            </a:r>
            <a:r>
              <a:rPr lang="zh-CN" altLang="en-US" sz="2400" b="1" dirty="0">
                <a:solidFill>
                  <a:srgbClr val="FF0000"/>
                </a:solidFill>
                <a:latin typeface="微软雅黑" panose="020B0503020204020204" charset="-122"/>
                <a:ea typeface="微软雅黑" panose="020B0503020204020204" charset="-122"/>
              </a:rPr>
              <a:t>从库</a:t>
            </a:r>
            <a:r>
              <a:rPr lang="zh-CN" altLang="en-US" sz="2400" b="1" dirty="0">
                <a:latin typeface="Times New Roman" panose="02020603050405020304" pitchFamily="18" charset="0"/>
                <a:ea typeface="宋体" panose="02010600030101010101" pitchFamily="2" charset="-122"/>
              </a:rPr>
              <a:t>。</a:t>
            </a:r>
            <a:endParaRPr lang="zh-CN" altLang="en-US" sz="2400" b="1" dirty="0">
              <a:latin typeface="Times New Roman" panose="02020603050405020304" pitchFamily="18" charset="0"/>
              <a:ea typeface="宋体" panose="02010600030101010101" pitchFamily="2" charset="-122"/>
            </a:endParaRPr>
          </a:p>
          <a:p>
            <a:pPr marL="342900" indent="-342900" algn="just" eaLnBrk="0" hangingPunct="0">
              <a:lnSpc>
                <a:spcPct val="12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主库和从库的状态是由</a:t>
            </a:r>
            <a:r>
              <a:rPr lang="en-US" altLang="zh-CN" sz="2400" b="1" dirty="0">
                <a:latin typeface="Times New Roman" panose="02020603050405020304" pitchFamily="18" charset="0"/>
                <a:ea typeface="宋体" panose="02010600030101010101" pitchFamily="2" charset="-122"/>
              </a:rPr>
              <a:t>Zookeeper</a:t>
            </a:r>
            <a:r>
              <a:rPr lang="zh-CN" altLang="en-US" sz="2400" b="1" dirty="0">
                <a:latin typeface="Times New Roman" panose="02020603050405020304" pitchFamily="18" charset="0"/>
                <a:ea typeface="宋体" panose="02010600030101010101" pitchFamily="2" charset="-122"/>
              </a:rPr>
              <a:t>负责维护的。</a:t>
            </a:r>
            <a:endParaRPr lang="en-US" altLang="zh-CN" sz="2400" b="1" dirty="0">
              <a:latin typeface="Times New Roman" panose="02020603050405020304" pitchFamily="18" charset="0"/>
              <a:ea typeface="宋体" panose="02010600030101010101" pitchFamily="2" charset="-122"/>
            </a:endParaRPr>
          </a:p>
          <a:p>
            <a:pPr marL="342900" indent="-342900" algn="just" eaLnBrk="0" hangingPunct="0">
              <a:lnSpc>
                <a:spcPct val="120000"/>
              </a:lnSpc>
              <a:buFont typeface="Wingdings" panose="05000000000000000000" charset="0"/>
              <a:buChar char="l"/>
            </a:pPr>
            <a:r>
              <a:rPr lang="zh-CN" altLang="en-US" sz="2400" b="1" dirty="0">
                <a:solidFill>
                  <a:srgbClr val="FF0000"/>
                </a:solidFill>
                <a:latin typeface="微软雅黑" panose="020B0503020204020204" charset="-122"/>
                <a:ea typeface="微软雅黑" panose="020B0503020204020204" charset="-122"/>
              </a:rPr>
              <a:t>主从切换</a:t>
            </a:r>
            <a:r>
              <a:rPr lang="zh-CN" altLang="en-US" sz="2400" b="1" dirty="0">
                <a:latin typeface="Times New Roman" panose="02020603050405020304" pitchFamily="18" charset="0"/>
                <a:ea typeface="宋体" panose="02010600030101010101" pitchFamily="2" charset="-122"/>
              </a:rPr>
              <a:t>过程如下：</a:t>
            </a:r>
            <a:endParaRPr lang="en-US" altLang="zh-CN" sz="2400" b="1" dirty="0">
              <a:latin typeface="Times New Roman" panose="02020603050405020304" pitchFamily="18" charset="0"/>
              <a:ea typeface="宋体" panose="02010600030101010101" pitchFamily="2" charset="-122"/>
            </a:endParaRPr>
          </a:p>
          <a:p>
            <a:pPr marL="800100" lvl="1" indent="-342900" algn="just" eaLnBrk="0" hangingPunct="0">
              <a:lnSpc>
                <a:spcPct val="120000"/>
              </a:lnSpc>
              <a:buFont typeface="Wingdings" panose="05000000000000000000" charset="0"/>
              <a:buChar char="Ø"/>
            </a:pPr>
            <a:r>
              <a:rPr lang="en-US" altLang="zh-CN" sz="2400" b="1" dirty="0">
                <a:latin typeface="Times New Roman" panose="02020603050405020304" pitchFamily="18" charset="0"/>
                <a:ea typeface="宋体" panose="02010600030101010101" pitchFamily="2" charset="-122"/>
              </a:rPr>
              <a:t>Zookeeper</a:t>
            </a:r>
            <a:r>
              <a:rPr lang="zh-CN" altLang="en-US" sz="2400" b="1" dirty="0">
                <a:latin typeface="Times New Roman" panose="02020603050405020304" pitchFamily="18" charset="0"/>
                <a:ea typeface="宋体" panose="02010600030101010101" pitchFamily="2" charset="-122"/>
              </a:rPr>
              <a:t>探测到主库故障，通知</a:t>
            </a:r>
            <a:r>
              <a:rPr lang="en-US" altLang="zh-CN" sz="2400" b="1" dirty="0">
                <a:latin typeface="Times New Roman" panose="02020603050405020304" pitchFamily="18" charset="0"/>
                <a:ea typeface="宋体" panose="02010600030101010101" pitchFamily="2" charset="-122"/>
              </a:rPr>
              <a:t>Controller</a:t>
            </a:r>
            <a:r>
              <a:rPr lang="zh-CN" altLang="en-US" sz="2400" b="1" dirty="0">
                <a:latin typeface="Times New Roman" panose="02020603050405020304" pitchFamily="18" charset="0"/>
                <a:ea typeface="宋体" panose="02010600030101010101" pitchFamily="2" charset="-122"/>
              </a:rPr>
              <a:t>服务器；</a:t>
            </a:r>
            <a:endParaRPr lang="en-US" altLang="zh-CN" sz="2400" b="1" dirty="0">
              <a:latin typeface="Times New Roman" panose="02020603050405020304" pitchFamily="18" charset="0"/>
              <a:ea typeface="宋体" panose="02010600030101010101" pitchFamily="2" charset="-122"/>
            </a:endParaRPr>
          </a:p>
          <a:p>
            <a:pPr marL="800100" lvl="1" indent="-342900" algn="just" eaLnBrk="0" hangingPunct="0">
              <a:lnSpc>
                <a:spcPct val="120000"/>
              </a:lnSpc>
              <a:buFont typeface="Wingdings" panose="05000000000000000000" charset="0"/>
              <a:buChar char="Ø"/>
            </a:pPr>
            <a:r>
              <a:rPr lang="en-US" altLang="zh-CN" sz="2400" b="1" dirty="0">
                <a:latin typeface="Times New Roman" panose="02020603050405020304" pitchFamily="18" charset="0"/>
                <a:ea typeface="宋体" panose="02010600030101010101" pitchFamily="2" charset="-122"/>
              </a:rPr>
              <a:t>Controller</a:t>
            </a:r>
            <a:r>
              <a:rPr lang="zh-CN" altLang="en-US" sz="2400" b="1" dirty="0">
                <a:latin typeface="Times New Roman" panose="02020603050405020304" pitchFamily="18" charset="0"/>
                <a:ea typeface="宋体" panose="02010600030101010101" pitchFamily="2" charset="-122"/>
              </a:rPr>
              <a:t>服务器启动主从切换时会修改</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“路由表”</a:t>
            </a:r>
            <a:r>
              <a:rPr lang="zh-CN" altLang="en-US" sz="2400" b="1" dirty="0">
                <a:latin typeface="Times New Roman" panose="02020603050405020304" pitchFamily="18" charset="0"/>
                <a:ea typeface="宋体" panose="02010600030101010101" pitchFamily="2" charset="-122"/>
              </a:rPr>
              <a:t>，即用户名到后端</a:t>
            </a:r>
            <a:r>
              <a:rPr lang="en-US" altLang="zh-CN" sz="2400" b="1" dirty="0">
                <a:latin typeface="Times New Roman" panose="02020603050405020304" pitchFamily="18" charset="0"/>
                <a:ea typeface="宋体" panose="02010600030101010101" pitchFamily="2" charset="-122"/>
              </a:rPr>
              <a:t>MySQL</a:t>
            </a:r>
            <a:r>
              <a:rPr lang="zh-CN" altLang="en-US" sz="2400" b="1" dirty="0">
                <a:latin typeface="Times New Roman" panose="02020603050405020304" pitchFamily="18" charset="0"/>
                <a:ea typeface="宋体" panose="02010600030101010101" pitchFamily="2" charset="-122"/>
              </a:rPr>
              <a:t>实例地址的映射关系；</a:t>
            </a:r>
            <a:endParaRPr lang="en-US" altLang="zh-CN" sz="2400" b="1" dirty="0">
              <a:latin typeface="Times New Roman" panose="02020603050405020304" pitchFamily="18" charset="0"/>
              <a:ea typeface="宋体" panose="02010600030101010101" pitchFamily="2" charset="-122"/>
            </a:endParaRPr>
          </a:p>
          <a:p>
            <a:pPr marL="800100" lvl="1" indent="-342900" algn="just" eaLnBrk="0" hangingPunct="0">
              <a:lnSpc>
                <a:spcPct val="120000"/>
              </a:lnSpc>
              <a:buFont typeface="Wingdings" panose="05000000000000000000" charset="0"/>
              <a:buChar char="Ø"/>
            </a:pPr>
            <a:r>
              <a:rPr lang="zh-CN" altLang="en-US" sz="2400" b="1" dirty="0">
                <a:latin typeface="Times New Roman" panose="02020603050405020304" pitchFamily="18" charset="0"/>
                <a:ea typeface="宋体" panose="02010600030101010101" pitchFamily="2" charset="-122"/>
              </a:rPr>
              <a:t>把主库标记为不可用；</a:t>
            </a:r>
            <a:endParaRPr lang="en-US" altLang="zh-CN" sz="2400" b="1" dirty="0">
              <a:latin typeface="Times New Roman" panose="02020603050405020304" pitchFamily="18" charset="0"/>
              <a:ea typeface="宋体" panose="02010600030101010101" pitchFamily="2" charset="-122"/>
            </a:endParaRPr>
          </a:p>
          <a:p>
            <a:pPr marL="800100" lvl="1" indent="-342900" algn="just" eaLnBrk="0" hangingPunct="0">
              <a:lnSpc>
                <a:spcPct val="120000"/>
              </a:lnSpc>
              <a:buFont typeface="Wingdings" panose="05000000000000000000" charset="0"/>
              <a:buChar char="Ø"/>
            </a:pPr>
            <a:r>
              <a:rPr lang="zh-CN" altLang="en-US" sz="2400" b="1" dirty="0">
                <a:latin typeface="Times New Roman" panose="02020603050405020304" pitchFamily="18" charset="0"/>
                <a:ea typeface="宋体" panose="02010600030101010101" pitchFamily="2" charset="-122"/>
              </a:rPr>
              <a:t>借助于消息中间件</a:t>
            </a:r>
            <a:r>
              <a:rPr lang="en-US" altLang="zh-CN" sz="2400" b="1" dirty="0">
                <a:latin typeface="Times New Roman" panose="02020603050405020304" pitchFamily="18" charset="0"/>
                <a:ea typeface="宋体" panose="02010600030101010101" pitchFamily="2" charset="-122"/>
              </a:rPr>
              <a:t>RabbitMQ</a:t>
            </a:r>
            <a:r>
              <a:rPr lang="zh-CN" altLang="en-US" sz="2400" b="1" dirty="0">
                <a:latin typeface="Times New Roman" panose="02020603050405020304" pitchFamily="18" charset="0"/>
                <a:ea typeface="宋体" panose="02010600030101010101" pitchFamily="2" charset="-122"/>
              </a:rPr>
              <a:t>通知所有</a:t>
            </a:r>
            <a:r>
              <a:rPr lang="en-US" altLang="zh-CN" sz="2400" b="1" dirty="0">
                <a:latin typeface="Times New Roman" panose="02020603050405020304" pitchFamily="18" charset="0"/>
                <a:ea typeface="宋体" panose="02010600030101010101" pitchFamily="2" charset="-122"/>
              </a:rPr>
              <a:t>Proxy</a:t>
            </a:r>
            <a:r>
              <a:rPr lang="zh-CN" altLang="en-US" sz="2400" b="1" dirty="0">
                <a:latin typeface="Times New Roman" panose="02020603050405020304" pitchFamily="18" charset="0"/>
                <a:ea typeface="宋体" panose="02010600030101010101" pitchFamily="2" charset="-122"/>
              </a:rPr>
              <a:t>服务器修改用户名到后端</a:t>
            </a:r>
            <a:r>
              <a:rPr lang="en-US" altLang="zh-CN" sz="2400" b="1" dirty="0">
                <a:latin typeface="Times New Roman" panose="02020603050405020304" pitchFamily="18" charset="0"/>
                <a:ea typeface="宋体" panose="02010600030101010101" pitchFamily="2" charset="-122"/>
              </a:rPr>
              <a:t>MySQL</a:t>
            </a:r>
            <a:r>
              <a:rPr lang="zh-CN" altLang="en-US" sz="2400" b="1" dirty="0">
                <a:latin typeface="Times New Roman" panose="02020603050405020304" pitchFamily="18" charset="0"/>
                <a:ea typeface="宋体" panose="02010600030101010101" pitchFamily="2" charset="-122"/>
              </a:rPr>
              <a:t>实例地址的映射关系。</a:t>
            </a:r>
            <a:endParaRPr lang="en-US" altLang="zh-CN" sz="2400" b="1" dirty="0">
              <a:latin typeface="Times New Roman" panose="02020603050405020304" pitchFamily="18" charset="0"/>
              <a:ea typeface="宋体" panose="02010600030101010101" pitchFamily="2" charset="-122"/>
            </a:endParaRPr>
          </a:p>
          <a:p>
            <a:pPr lvl="1" algn="just" eaLnBrk="0" hangingPunct="0">
              <a:lnSpc>
                <a:spcPct val="120000"/>
              </a:lnSpc>
              <a:buFont typeface="Wingdings" panose="05000000000000000000" charset="0"/>
            </a:pP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全部过程对用户透明。</a:t>
            </a:r>
            <a:endParaRPr lang="zh-CN" altLang="en-US" sz="24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2"/>
          <p:cNvSpPr>
            <a:spLocks noGrp="1"/>
          </p:cNvSpPr>
          <p:nvPr>
            <p:ph type="title" idx="10"/>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1986" name="矩形 3"/>
          <p:cNvSpPr/>
          <p:nvPr/>
        </p:nvSpPr>
        <p:spPr>
          <a:xfrm>
            <a:off x="381000" y="1633538"/>
            <a:ext cx="8458200" cy="5026660"/>
          </a:xfrm>
          <a:prstGeom prst="rect">
            <a:avLst/>
          </a:prstGeom>
          <a:noFill/>
          <a:ln w="9525">
            <a:noFill/>
          </a:ln>
        </p:spPr>
        <p:txBody>
          <a:bodyPr wrap="square" anchor="t" anchorCtr="0">
            <a:spAutoFit/>
          </a:bodyPr>
          <a:p>
            <a:pPr marL="457200" indent="-457200" algn="just" eaLnBrk="0" hangingPunct="0">
              <a:lnSpc>
                <a:spcPct val="11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宕机后的主库在进行恢复处理后需要再次上线，过程如下：</a:t>
            </a:r>
            <a:endParaRPr lang="en-US" altLang="zh-CN" sz="2800" b="1" dirty="0">
              <a:latin typeface="Arial" panose="020B0604020202020204" pitchFamily="34" charset="0"/>
              <a:ea typeface="宋体" panose="02010600030101010101" pitchFamily="2" charset="-122"/>
            </a:endParaRPr>
          </a:p>
          <a:p>
            <a:pPr marL="914400" lvl="1" indent="-457200" algn="just" eaLnBrk="0" hangingPunct="0">
              <a:lnSpc>
                <a:spcPct val="12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在主库恢复时，会把从库的</a:t>
            </a:r>
            <a:r>
              <a:rPr lang="zh-CN" altLang="en-US" sz="2400" b="1" dirty="0">
                <a:solidFill>
                  <a:srgbClr val="FF0000"/>
                </a:solidFill>
                <a:latin typeface="微软雅黑" panose="020B0503020204020204" charset="-122"/>
                <a:ea typeface="微软雅黑" panose="020B0503020204020204" charset="-122"/>
              </a:rPr>
              <a:t>更新复制</a:t>
            </a:r>
            <a:r>
              <a:rPr lang="zh-CN" altLang="en-US" sz="2400" b="1" dirty="0">
                <a:latin typeface="Arial" panose="020B0604020202020204" pitchFamily="34" charset="0"/>
                <a:ea typeface="宋体" panose="02010600030101010101" pitchFamily="2" charset="-122"/>
              </a:rPr>
              <a:t>给自己；</a:t>
            </a:r>
            <a:endParaRPr lang="en-US" altLang="zh-CN" sz="2400" b="1" dirty="0">
              <a:latin typeface="Arial" panose="020B0604020202020204" pitchFamily="34" charset="0"/>
              <a:ea typeface="宋体" panose="02010600030101010101" pitchFamily="2" charset="-122"/>
            </a:endParaRPr>
          </a:p>
          <a:p>
            <a:pPr marL="914400" lvl="1" indent="-457200" algn="just" eaLnBrk="0" hangingPunct="0">
              <a:lnSpc>
                <a:spcPct val="12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当主库的数据库状态快要达到和从库</a:t>
            </a:r>
            <a:r>
              <a:rPr lang="zh-CN" altLang="en-US" sz="2400" b="1" dirty="0">
                <a:solidFill>
                  <a:srgbClr val="FF0000"/>
                </a:solidFill>
                <a:latin typeface="微软雅黑" panose="020B0503020204020204" charset="-122"/>
                <a:ea typeface="微软雅黑" panose="020B0503020204020204" charset="-122"/>
              </a:rPr>
              <a:t>一致</a:t>
            </a:r>
            <a:r>
              <a:rPr lang="zh-CN" altLang="en-US" sz="2400" b="1" dirty="0">
                <a:latin typeface="Arial" panose="020B0604020202020204" pitchFamily="34" charset="0"/>
                <a:ea typeface="宋体" panose="02010600030101010101" pitchFamily="2" charset="-122"/>
              </a:rPr>
              <a:t>的状态时，</a:t>
            </a:r>
            <a:r>
              <a:rPr lang="en-US" altLang="zh-CN" sz="2400" b="1" dirty="0">
                <a:latin typeface="Arial" panose="020B0604020202020204" pitchFamily="34" charset="0"/>
                <a:ea typeface="宋体" panose="02010600030101010101" pitchFamily="2" charset="-122"/>
              </a:rPr>
              <a:t>Controller</a:t>
            </a:r>
            <a:r>
              <a:rPr lang="zh-CN" altLang="en-US" sz="2400" b="1" dirty="0">
                <a:latin typeface="Arial" panose="020B0604020202020204" pitchFamily="34" charset="0"/>
                <a:ea typeface="宋体" panose="02010600030101010101" pitchFamily="2" charset="-122"/>
              </a:rPr>
              <a:t>服务器就会命令从库停止更新，进入不可写状态，禁止用户写入数据；</a:t>
            </a:r>
            <a:endParaRPr lang="en-US" altLang="zh-CN" sz="2400" b="1" dirty="0">
              <a:latin typeface="Arial" panose="020B0604020202020204" pitchFamily="34" charset="0"/>
              <a:ea typeface="宋体" panose="02010600030101010101" pitchFamily="2" charset="-122"/>
            </a:endParaRPr>
          </a:p>
          <a:p>
            <a:pPr marL="914400" lvl="1" indent="-457200" algn="just" eaLnBrk="0" hangingPunct="0">
              <a:lnSpc>
                <a:spcPct val="12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等到主库更新到和从库完全一致的状态时，</a:t>
            </a:r>
            <a:r>
              <a:rPr lang="en-US" altLang="zh-CN" sz="2400" b="1" dirty="0">
                <a:latin typeface="Arial" panose="020B0604020202020204" pitchFamily="34" charset="0"/>
                <a:ea typeface="宋体" panose="02010600030101010101" pitchFamily="2" charset="-122"/>
              </a:rPr>
              <a:t>Controller</a:t>
            </a:r>
            <a:r>
              <a:rPr lang="zh-CN" altLang="en-US" sz="2400" b="1" dirty="0">
                <a:latin typeface="Arial" panose="020B0604020202020204" pitchFamily="34" charset="0"/>
                <a:ea typeface="宋体" panose="02010600030101010101" pitchFamily="2" charset="-122"/>
              </a:rPr>
              <a:t>服务器就会发起主从切换操作，并在</a:t>
            </a:r>
            <a:r>
              <a:rPr lang="zh-CN" altLang="en-US" sz="2400" b="1" dirty="0">
                <a:solidFill>
                  <a:srgbClr val="FF0000"/>
                </a:solidFill>
                <a:latin typeface="微软雅黑" panose="020B0503020204020204" charset="-122"/>
                <a:ea typeface="微软雅黑" panose="020B0503020204020204" charset="-122"/>
              </a:rPr>
              <a:t>路由表</a:t>
            </a:r>
            <a:r>
              <a:rPr lang="zh-CN" altLang="en-US" sz="2400" b="1" dirty="0">
                <a:latin typeface="Arial" panose="020B0604020202020204" pitchFamily="34" charset="0"/>
                <a:ea typeface="宋体" panose="02010600030101010101" pitchFamily="2" charset="-122"/>
              </a:rPr>
              <a:t>中把主库标记为可用状态；</a:t>
            </a:r>
            <a:endParaRPr lang="en-US" altLang="zh-CN" sz="2400" b="1" dirty="0">
              <a:latin typeface="Arial" panose="020B0604020202020204" pitchFamily="34" charset="0"/>
              <a:ea typeface="宋体" panose="02010600030101010101" pitchFamily="2" charset="-122"/>
            </a:endParaRPr>
          </a:p>
          <a:p>
            <a:pPr marL="914400" lvl="1" indent="-457200" algn="just" eaLnBrk="0" hangingPunct="0">
              <a:lnSpc>
                <a:spcPct val="120000"/>
              </a:lnSpc>
              <a:buFont typeface="Wingdings" panose="05000000000000000000" charset="0"/>
              <a:buChar char="Ø"/>
            </a:pPr>
            <a:r>
              <a:rPr lang="zh-CN" altLang="en-US" sz="2400" b="1" dirty="0">
                <a:latin typeface="Arial" panose="020B0604020202020204" pitchFamily="34" charset="0"/>
                <a:ea typeface="宋体" panose="02010600030101010101" pitchFamily="2" charset="-122"/>
              </a:rPr>
              <a:t>通知</a:t>
            </a:r>
            <a:r>
              <a:rPr lang="en-US" altLang="zh-CN" sz="2400" b="1" dirty="0">
                <a:latin typeface="Arial" panose="020B0604020202020204" pitchFamily="34" charset="0"/>
                <a:ea typeface="宋体" panose="02010600030101010101" pitchFamily="2" charset="-122"/>
              </a:rPr>
              <a:t>Proxy</a:t>
            </a:r>
            <a:r>
              <a:rPr lang="zh-CN" altLang="en-US" sz="2400" b="1" dirty="0">
                <a:latin typeface="Arial" panose="020B0604020202020204" pitchFamily="34" charset="0"/>
                <a:ea typeface="宋体" panose="02010600030101010101" pitchFamily="2" charset="-122"/>
              </a:rPr>
              <a:t>服务器把写操作切回主库上，用户写操作可以继续执行，之后再把从库修改为可写状态。</a:t>
            </a:r>
            <a:endParaRPr lang="zh-CN" altLang="en-US" sz="2400" b="1" dirty="0">
              <a:latin typeface="Arial" panose="020B0604020202020204" pitchFamily="34" charset="0"/>
              <a:ea typeface="宋体" panose="02010600030101010101" pitchFamily="2" charset="-122"/>
            </a:endParaRPr>
          </a:p>
        </p:txBody>
      </p:sp>
      <p:sp>
        <p:nvSpPr>
          <p:cNvPr id="41987" name="Rectangle 4"/>
          <p:cNvSpPr/>
          <p:nvPr/>
        </p:nvSpPr>
        <p:spPr>
          <a:xfrm>
            <a:off x="381000" y="1141572"/>
            <a:ext cx="8458200" cy="521970"/>
          </a:xfrm>
          <a:prstGeom prst="rect">
            <a:avLst/>
          </a:prstGeom>
          <a:noFill/>
          <a:ln w="9525">
            <a:noFill/>
          </a:ln>
        </p:spPr>
        <p:txBody>
          <a:bodyPr wrap="square" anchor="ctr" anchorCtr="0">
            <a:spAutoFit/>
          </a:bodyPr>
          <a:p>
            <a:pPr algn="just" eaLnBrk="0" hangingPunct="0"/>
            <a:r>
              <a:rPr lang="en-US" altLang="zh-CN" sz="2800" b="1" dirty="0">
                <a:solidFill>
                  <a:srgbClr val="4848C2"/>
                </a:solidFill>
                <a:latin typeface="微软雅黑" panose="020B0503020204020204" charset="-122"/>
                <a:ea typeface="微软雅黑" panose="020B0503020204020204" charset="-122"/>
                <a:cs typeface="微软雅黑" panose="020B0503020204020204" charset="-122"/>
              </a:rPr>
              <a:t>1. </a:t>
            </a:r>
            <a:r>
              <a:rPr lang="zh-CN" altLang="en-US" sz="2800" b="1" dirty="0">
                <a:solidFill>
                  <a:srgbClr val="4848C2"/>
                </a:solidFill>
                <a:latin typeface="微软雅黑" panose="020B0503020204020204" charset="-122"/>
                <a:ea typeface="微软雅黑" panose="020B0503020204020204" charset="-122"/>
                <a:cs typeface="微软雅黑" panose="020B0503020204020204" charset="-122"/>
              </a:rPr>
              <a:t>容灾</a:t>
            </a:r>
            <a:r>
              <a:rPr lang="en-US" altLang="zh-CN" sz="2400" b="1"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sym typeface="+mn-ea"/>
              </a:rPr>
              <a:t>主库故障的恢复</a:t>
            </a:r>
            <a:endParaRPr lang="zh-CN" altLang="en-US" sz="2400" b="1" dirty="0">
              <a:solidFill>
                <a:srgbClr val="4848C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3010" name="Rectangle 4"/>
          <p:cNvSpPr/>
          <p:nvPr/>
        </p:nvSpPr>
        <p:spPr>
          <a:xfrm>
            <a:off x="307975" y="1217772"/>
            <a:ext cx="8586788"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2.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读写分离 </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3011" name="Rectangle 5"/>
          <p:cNvSpPr/>
          <p:nvPr/>
        </p:nvSpPr>
        <p:spPr>
          <a:xfrm>
            <a:off x="249238" y="1718945"/>
            <a:ext cx="8645525" cy="4569460"/>
          </a:xfrm>
          <a:prstGeom prst="rect">
            <a:avLst/>
          </a:prstGeom>
          <a:noFill/>
          <a:ln w="9525">
            <a:noFill/>
          </a:ln>
        </p:spPr>
        <p:txBody>
          <a:bodyPr wrap="square" anchor="ctr" anchorCtr="0">
            <a:spAutoFit/>
          </a:bodyPr>
          <a:p>
            <a:pPr marL="457200" indent="-457200" algn="just" eaLnBrk="0" hangingPunct="0">
              <a:lnSpc>
                <a:spcPct val="130000"/>
              </a:lnSpc>
              <a:buFont typeface="Wingdings" panose="05000000000000000000" charset="0"/>
              <a:buChar char="l"/>
            </a:pPr>
            <a:r>
              <a:rPr lang="zh-CN" altLang="en-US" sz="2800" b="1" dirty="0">
                <a:latin typeface="Arial" panose="020B0604020202020204" pitchFamily="34" charset="0"/>
                <a:ea typeface="宋体" panose="02010600030101010101" pitchFamily="2" charset="-122"/>
              </a:rPr>
              <a:t>因每个用户有两个</a:t>
            </a:r>
            <a:r>
              <a:rPr lang="en-US" altLang="zh-CN" sz="2800" b="1" dirty="0">
                <a:latin typeface="Arial" panose="020B0604020202020204" pitchFamily="34" charset="0"/>
                <a:ea typeface="宋体" panose="02010600030101010101" pitchFamily="2" charset="-122"/>
              </a:rPr>
              <a:t>MySQL</a:t>
            </a:r>
            <a:r>
              <a:rPr lang="zh-CN" altLang="en-US" sz="2800" b="1" dirty="0">
                <a:latin typeface="Arial" panose="020B0604020202020204" pitchFamily="34" charset="0"/>
                <a:ea typeface="宋体" panose="02010600030101010101" pitchFamily="2" charset="-122"/>
              </a:rPr>
              <a:t>实例，故充分利用</a:t>
            </a:r>
            <a:r>
              <a:rPr lang="zh-CN" altLang="en-US" sz="2800" b="1" dirty="0">
                <a:solidFill>
                  <a:srgbClr val="FF0000"/>
                </a:solidFill>
                <a:latin typeface="微软雅黑" panose="020B0503020204020204" charset="-122"/>
                <a:ea typeface="微软雅黑" panose="020B0503020204020204" charset="-122"/>
              </a:rPr>
              <a:t>主从库</a:t>
            </a:r>
            <a:r>
              <a:rPr lang="zh-CN" altLang="en-US" sz="2800" b="1" dirty="0">
                <a:latin typeface="Arial" panose="020B0604020202020204" pitchFamily="34" charset="0"/>
                <a:ea typeface="宋体" panose="02010600030101010101" pitchFamily="2" charset="-122"/>
              </a:rPr>
              <a:t>实现用户读写操作的分离，实现负载均衡；</a:t>
            </a:r>
            <a:endParaRPr lang="zh-CN" altLang="en-US" sz="2800" b="1" dirty="0">
              <a:latin typeface="Arial" panose="020B0604020202020204" pitchFamily="34" charset="0"/>
              <a:ea typeface="宋体" panose="02010600030101010101" pitchFamily="2" charset="-122"/>
            </a:endParaRPr>
          </a:p>
          <a:p>
            <a:pPr marL="457200" indent="-457200" algn="just" eaLnBrk="0" hangingPunct="0">
              <a:lnSpc>
                <a:spcPct val="130000"/>
              </a:lnSpc>
              <a:buFont typeface="Wingdings" panose="05000000000000000000" charset="0"/>
              <a:buChar char="l"/>
            </a:pPr>
            <a:r>
              <a:rPr lang="en-US" altLang="zh-CN" sz="2800" b="1" dirty="0">
                <a:latin typeface="Arial" panose="020B0604020202020204" pitchFamily="34" charset="0"/>
                <a:ea typeface="宋体" panose="02010600030101010101" pitchFamily="2" charset="-122"/>
              </a:rPr>
              <a:t>UMP</a:t>
            </a:r>
            <a:r>
              <a:rPr lang="zh-CN" altLang="en-US" sz="2800" b="1" dirty="0">
                <a:latin typeface="Arial" panose="020B0604020202020204" pitchFamily="34" charset="0"/>
                <a:ea typeface="宋体" panose="02010600030101010101" pitchFamily="2" charset="-122"/>
              </a:rPr>
              <a:t>系统实现了对用户透明的读写分离功能，当整个功能被开启时，负责向用户提供访问</a:t>
            </a:r>
            <a:r>
              <a:rPr lang="en-US" altLang="zh-CN" sz="2800" b="1" dirty="0">
                <a:latin typeface="Arial" panose="020B0604020202020204" pitchFamily="34" charset="0"/>
                <a:ea typeface="宋体" panose="02010600030101010101" pitchFamily="2" charset="-122"/>
              </a:rPr>
              <a:t>MySQL</a:t>
            </a:r>
            <a:r>
              <a:rPr lang="zh-CN" altLang="en-US" sz="2800" b="1" dirty="0">
                <a:latin typeface="Arial" panose="020B0604020202020204" pitchFamily="34" charset="0"/>
                <a:ea typeface="宋体" panose="02010600030101010101" pitchFamily="2" charset="-122"/>
              </a:rPr>
              <a:t>数据库服务的</a:t>
            </a:r>
            <a:r>
              <a:rPr lang="en-US" altLang="zh-CN" sz="2800" b="1" dirty="0">
                <a:latin typeface="Arial" panose="020B0604020202020204" pitchFamily="34" charset="0"/>
                <a:ea typeface="宋体" panose="02010600030101010101" pitchFamily="2" charset="-122"/>
              </a:rPr>
              <a:t>Proxy</a:t>
            </a:r>
            <a:r>
              <a:rPr lang="zh-CN" altLang="en-US" sz="2800" b="1" dirty="0">
                <a:latin typeface="Arial" panose="020B0604020202020204" pitchFamily="34" charset="0"/>
                <a:ea typeface="宋体" panose="02010600030101010101" pitchFamily="2" charset="-122"/>
              </a:rPr>
              <a:t>服务器，就会对用户发起的</a:t>
            </a:r>
            <a:r>
              <a:rPr lang="en-US" altLang="zh-CN" sz="2800" b="1" dirty="0">
                <a:latin typeface="Arial" panose="020B0604020202020204" pitchFamily="34" charset="0"/>
                <a:ea typeface="宋体" panose="02010600030101010101" pitchFamily="2" charset="-122"/>
              </a:rPr>
              <a:t>SQL</a:t>
            </a:r>
            <a:r>
              <a:rPr lang="zh-CN" altLang="en-US" sz="2800" b="1" dirty="0">
                <a:latin typeface="Arial" panose="020B0604020202020204" pitchFamily="34" charset="0"/>
                <a:ea typeface="宋体" panose="02010600030101010101" pitchFamily="2" charset="-122"/>
              </a:rPr>
              <a:t>语句进行解析，如果属于</a:t>
            </a:r>
            <a:r>
              <a:rPr lang="zh-CN" altLang="en-US" sz="2800" b="1" dirty="0">
                <a:solidFill>
                  <a:srgbClr val="FF0000"/>
                </a:solidFill>
                <a:latin typeface="微软雅黑" panose="020B0503020204020204" charset="-122"/>
                <a:ea typeface="微软雅黑" panose="020B0503020204020204" charset="-122"/>
              </a:rPr>
              <a:t>写操作</a:t>
            </a:r>
            <a:r>
              <a:rPr lang="zh-CN" altLang="en-US" sz="2800" b="1" dirty="0">
                <a:solidFill>
                  <a:srgbClr val="FF0000"/>
                </a:solidFill>
                <a:latin typeface="Arial" panose="020B0604020202020204" pitchFamily="34" charset="0"/>
                <a:ea typeface="宋体" panose="02010600030101010101" pitchFamily="2" charset="-122"/>
              </a:rPr>
              <a:t>，</a:t>
            </a:r>
            <a:r>
              <a:rPr lang="zh-CN" altLang="en-US" sz="2800" b="1" dirty="0">
                <a:solidFill>
                  <a:schemeClr val="tx1"/>
                </a:solidFill>
                <a:latin typeface="Arial" panose="020B0604020202020204" pitchFamily="34" charset="0"/>
                <a:ea typeface="宋体" panose="02010600030101010101" pitchFamily="2" charset="-122"/>
              </a:rPr>
              <a:t>就</a:t>
            </a:r>
            <a:r>
              <a:rPr lang="zh-CN" altLang="en-US" sz="2800" b="1" dirty="0">
                <a:solidFill>
                  <a:srgbClr val="FF0000"/>
                </a:solidFill>
                <a:latin typeface="微软雅黑" panose="020B0503020204020204" charset="-122"/>
                <a:ea typeface="微软雅黑" panose="020B0503020204020204" charset="-122"/>
              </a:rPr>
              <a:t>直接发送到主库</a:t>
            </a:r>
            <a:r>
              <a:rPr lang="zh-CN" altLang="en-US" sz="2800" b="1" dirty="0">
                <a:latin typeface="Arial" panose="020B0604020202020204" pitchFamily="34" charset="0"/>
                <a:ea typeface="宋体" panose="02010600030101010101" pitchFamily="2" charset="-122"/>
              </a:rPr>
              <a:t>，如果是</a:t>
            </a:r>
            <a:r>
              <a:rPr lang="zh-CN" altLang="en-US" sz="2800" b="1" dirty="0">
                <a:solidFill>
                  <a:srgbClr val="FF0000"/>
                </a:solidFill>
                <a:latin typeface="微软雅黑" panose="020B0503020204020204" charset="-122"/>
                <a:ea typeface="微软雅黑" panose="020B0503020204020204" charset="-122"/>
              </a:rPr>
              <a:t>读操作</a:t>
            </a:r>
            <a:r>
              <a:rPr lang="zh-CN" altLang="en-US" sz="2800" b="1" dirty="0">
                <a:solidFill>
                  <a:srgbClr val="FF0000"/>
                </a:solidFill>
                <a:latin typeface="Arial" panose="020B0604020202020204" pitchFamily="34" charset="0"/>
                <a:ea typeface="宋体" panose="02010600030101010101" pitchFamily="2" charset="-122"/>
              </a:rPr>
              <a:t>，</a:t>
            </a:r>
            <a:r>
              <a:rPr lang="zh-CN" altLang="en-US" sz="2800" b="1" dirty="0">
                <a:solidFill>
                  <a:schemeClr val="tx1"/>
                </a:solidFill>
                <a:latin typeface="Arial" panose="020B0604020202020204" pitchFamily="34" charset="0"/>
                <a:ea typeface="宋体" panose="02010600030101010101" pitchFamily="2" charset="-122"/>
              </a:rPr>
              <a:t>就会被</a:t>
            </a:r>
            <a:r>
              <a:rPr lang="zh-CN" altLang="en-US" sz="2800" b="1" dirty="0">
                <a:solidFill>
                  <a:srgbClr val="FF0000"/>
                </a:solidFill>
                <a:latin typeface="微软雅黑" panose="020B0503020204020204" charset="-122"/>
                <a:ea typeface="微软雅黑" panose="020B0503020204020204" charset="-122"/>
              </a:rPr>
              <a:t>均衡地发送到主库和从库上执行</a:t>
            </a:r>
            <a:r>
              <a:rPr lang="zh-CN" altLang="en-US" sz="2800" b="1" dirty="0">
                <a:latin typeface="Arial" panose="020B0604020202020204" pitchFamily="34" charset="0"/>
                <a:ea typeface="宋体" panose="02010600030101010101" pitchFamily="2" charset="-122"/>
              </a:rPr>
              <a:t>。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vert="horz" wrap="square" lIns="91440" tIns="45720" rIns="91440" bIns="45720" anchor="ctr" anchorCtr="0"/>
          <a:p>
            <a:r>
              <a:rPr lang="en-US" altLang="zh-CN" dirty="0"/>
              <a:t>6.1 </a:t>
            </a:r>
            <a:r>
              <a:rPr lang="zh-CN" altLang="en-US" dirty="0"/>
              <a:t>云数据库概述</a:t>
            </a:r>
            <a:endParaRPr lang="zh-CN" altLang="en-US" dirty="0"/>
          </a:p>
        </p:txBody>
      </p:sp>
      <p:sp>
        <p:nvSpPr>
          <p:cNvPr id="8194" name="Rectangle 3"/>
          <p:cNvSpPr>
            <a:spLocks noGrp="1"/>
          </p:cNvSpPr>
          <p:nvPr>
            <p:ph idx="1"/>
          </p:nvPr>
        </p:nvSpPr>
        <p:spPr>
          <a:xfrm>
            <a:off x="457200" y="1298575"/>
            <a:ext cx="8229600" cy="4525963"/>
          </a:xfrm>
        </p:spPr>
        <p:txBody>
          <a:bodyPr vert="horz" wrap="square" lIns="91440" tIns="45720" rIns="91440" bIns="45720" anchor="t" anchorCtr="0"/>
          <a:p>
            <a:pPr marL="0" indent="0" algn="just">
              <a:lnSpc>
                <a:spcPct val="140000"/>
              </a:lnSpc>
              <a:buNone/>
            </a:pPr>
            <a:r>
              <a:rPr lang="en-US" altLang="zh-CN" sz="2800" b="1" dirty="0"/>
              <a:t>6.1.1	</a:t>
            </a:r>
            <a:r>
              <a:rPr lang="zh-CN" altLang="en-US" sz="2800" b="1" dirty="0"/>
              <a:t>云计算是云数据库兴起的基础</a:t>
            </a:r>
            <a:endParaRPr lang="zh-CN" altLang="en-US" sz="2800" b="1" dirty="0"/>
          </a:p>
          <a:p>
            <a:pPr marL="0" indent="0" algn="just">
              <a:lnSpc>
                <a:spcPct val="140000"/>
              </a:lnSpc>
              <a:buNone/>
            </a:pPr>
            <a:r>
              <a:rPr lang="en-US" altLang="zh-CN" sz="2800" b="1" dirty="0"/>
              <a:t>6.1.2	</a:t>
            </a:r>
            <a:r>
              <a:rPr lang="zh-CN" altLang="en-US" sz="2800" b="1" dirty="0"/>
              <a:t>云数据库概念</a:t>
            </a:r>
            <a:endParaRPr lang="zh-CN" altLang="en-US" sz="2800" b="1" dirty="0"/>
          </a:p>
          <a:p>
            <a:pPr marL="0" indent="0" algn="just">
              <a:lnSpc>
                <a:spcPct val="140000"/>
              </a:lnSpc>
              <a:buNone/>
            </a:pPr>
            <a:r>
              <a:rPr lang="en-US" altLang="zh-CN" sz="2800" b="1" dirty="0"/>
              <a:t>6.1.3	</a:t>
            </a:r>
            <a:r>
              <a:rPr lang="zh-CN" altLang="en-US" sz="2800" b="1" dirty="0"/>
              <a:t>云数据库的特性</a:t>
            </a:r>
            <a:endParaRPr lang="zh-CN" altLang="en-US" sz="2800" b="1" dirty="0"/>
          </a:p>
          <a:p>
            <a:pPr marL="0" indent="0" algn="just">
              <a:lnSpc>
                <a:spcPct val="140000"/>
              </a:lnSpc>
              <a:buNone/>
            </a:pPr>
            <a:r>
              <a:rPr lang="en-US" altLang="zh-CN" sz="2800" b="1" dirty="0"/>
              <a:t>6.1.4	</a:t>
            </a:r>
            <a:r>
              <a:rPr lang="zh-CN" altLang="en-US" sz="2800" b="1" dirty="0"/>
              <a:t>云数据库是个性化数据存储需求的理想选择</a:t>
            </a:r>
            <a:endParaRPr lang="zh-CN" altLang="en-US" sz="2800" b="1" dirty="0"/>
          </a:p>
          <a:p>
            <a:pPr marL="0" indent="0" algn="just">
              <a:lnSpc>
                <a:spcPct val="140000"/>
              </a:lnSpc>
              <a:buNone/>
            </a:pPr>
            <a:r>
              <a:rPr lang="en-US" altLang="zh-CN" sz="2800" b="1" dirty="0"/>
              <a:t>6.1.5	</a:t>
            </a:r>
            <a:r>
              <a:rPr lang="zh-CN" altLang="en-US" sz="2800" b="1" dirty="0"/>
              <a:t>云数据库与其他数据库的关系</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4034" name="Rectangle 4"/>
          <p:cNvSpPr/>
          <p:nvPr/>
        </p:nvSpPr>
        <p:spPr>
          <a:xfrm>
            <a:off x="368300" y="1217772"/>
            <a:ext cx="8572500"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3.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分库分表</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4035" name="Rectangle 5"/>
          <p:cNvSpPr/>
          <p:nvPr/>
        </p:nvSpPr>
        <p:spPr>
          <a:xfrm>
            <a:off x="383223" y="1615440"/>
            <a:ext cx="8482012" cy="1850390"/>
          </a:xfrm>
          <a:prstGeom prst="rect">
            <a:avLst/>
          </a:prstGeom>
          <a:noFill/>
          <a:ln w="9525">
            <a:noFill/>
          </a:ln>
        </p:spPr>
        <p:txBody>
          <a:bodyPr wrap="square" anchor="ctr" anchorCtr="0">
            <a:spAutoFit/>
          </a:bodyPr>
          <a:p>
            <a:pPr algn="just" eaLnBrk="0" hangingPunct="0">
              <a:lnSpc>
                <a:spcPct val="110000"/>
              </a:lnSpc>
            </a:pPr>
            <a:r>
              <a:rPr lang="en-US" altLang="zh-CN" sz="2600" b="1" dirty="0">
                <a:latin typeface="Times New Roman" panose="02020603050405020304" pitchFamily="18" charset="0"/>
                <a:ea typeface="宋体" panose="02010600030101010101" pitchFamily="2" charset="-122"/>
              </a:rPr>
              <a:t>UMP</a:t>
            </a:r>
            <a:r>
              <a:rPr lang="zh-CN" altLang="en-US" sz="2600" b="1" dirty="0">
                <a:latin typeface="Times New Roman" panose="02020603050405020304" pitchFamily="18" charset="0"/>
                <a:ea typeface="宋体" panose="02010600030101010101" pitchFamily="2" charset="-122"/>
              </a:rPr>
              <a:t>支持对用户透明的</a:t>
            </a:r>
            <a:r>
              <a:rPr lang="zh-CN" altLang="en-US" sz="2600" b="1" dirty="0">
                <a:solidFill>
                  <a:srgbClr val="FF0000"/>
                </a:solidFill>
                <a:latin typeface="微软雅黑" panose="020B0503020204020204" charset="-122"/>
                <a:ea typeface="微软雅黑" panose="020B0503020204020204" charset="-122"/>
              </a:rPr>
              <a:t>分库分表</a:t>
            </a:r>
            <a:r>
              <a:rPr lang="zh-CN" altLang="en-US" sz="2600" b="1" dirty="0">
                <a:latin typeface="Times New Roman" panose="02020603050405020304" pitchFamily="18" charset="0"/>
                <a:ea typeface="宋体" panose="02010600030101010101" pitchFamily="2" charset="-122"/>
              </a:rPr>
              <a:t>（</a:t>
            </a:r>
            <a:r>
              <a:rPr lang="en-US" altLang="zh-CN" sz="2600" b="1" dirty="0">
                <a:latin typeface="Times New Roman" panose="02020603050405020304" pitchFamily="18" charset="0"/>
                <a:ea typeface="宋体" panose="02010600030101010101" pitchFamily="2" charset="-122"/>
              </a:rPr>
              <a:t>shard / horizontal partition</a:t>
            </a:r>
            <a:r>
              <a:rPr lang="zh-CN" altLang="en-US" sz="2600" b="1" dirty="0">
                <a:latin typeface="Times New Roman" panose="02020603050405020304" pitchFamily="18" charset="0"/>
                <a:ea typeface="宋体" panose="02010600030101010101" pitchFamily="2" charset="-122"/>
              </a:rPr>
              <a:t>） ，但是用户在创建账号时需要指定类型为</a:t>
            </a:r>
            <a:r>
              <a:rPr lang="zh-CN" altLang="en-US" sz="2600" b="1" dirty="0">
                <a:solidFill>
                  <a:srgbClr val="FF0000"/>
                </a:solidFill>
                <a:latin typeface="微软雅黑" panose="020B0503020204020204" charset="-122"/>
                <a:ea typeface="微软雅黑" panose="020B0503020204020204" charset="-122"/>
              </a:rPr>
              <a:t>多实例</a:t>
            </a:r>
            <a:r>
              <a:rPr lang="zh-CN" altLang="en-US" sz="2600" b="1" dirty="0">
                <a:latin typeface="Times New Roman" panose="02020603050405020304" pitchFamily="18" charset="0"/>
                <a:ea typeface="宋体" panose="02010600030101010101" pitchFamily="2" charset="-122"/>
              </a:rPr>
              <a:t>，并设置</a:t>
            </a:r>
            <a:r>
              <a:rPr lang="zh-CN" altLang="en-US" sz="2600" b="1" dirty="0">
                <a:solidFill>
                  <a:srgbClr val="FF0000"/>
                </a:solidFill>
                <a:latin typeface="微软雅黑" panose="020B0503020204020204" charset="-122"/>
                <a:ea typeface="微软雅黑" panose="020B0503020204020204" charset="-122"/>
              </a:rPr>
              <a:t>实例的个数</a:t>
            </a:r>
            <a:r>
              <a:rPr lang="zh-CN" altLang="en-US" sz="2600" b="1" dirty="0">
                <a:latin typeface="Times New Roman" panose="02020603050405020304" pitchFamily="18" charset="0"/>
                <a:ea typeface="宋体" panose="02010600030101010101" pitchFamily="2" charset="-122"/>
              </a:rPr>
              <a:t>。</a:t>
            </a:r>
            <a:r>
              <a:rPr lang="zh-CN" altLang="en-US" sz="2600" b="1" dirty="0">
                <a:latin typeface="Times New Roman" panose="02020603050405020304" pitchFamily="18" charset="0"/>
                <a:sym typeface="+mn-ea"/>
              </a:rPr>
              <a:t>当采用分库分表时，系统处理用户查询的过程如下：</a:t>
            </a:r>
            <a:endParaRPr lang="zh-CN" altLang="en-US" sz="2600" b="1" dirty="0">
              <a:latin typeface="Times New Roman" panose="02020603050405020304" pitchFamily="18" charset="0"/>
              <a:ea typeface="宋体" panose="02010600030101010101" pitchFamily="2" charset="-122"/>
              <a:sym typeface="+mn-ea"/>
            </a:endParaRPr>
          </a:p>
        </p:txBody>
      </p:sp>
      <p:sp>
        <p:nvSpPr>
          <p:cNvPr id="44036" name="Rectangle 6"/>
          <p:cNvSpPr/>
          <p:nvPr/>
        </p:nvSpPr>
        <p:spPr>
          <a:xfrm>
            <a:off x="382588" y="3281681"/>
            <a:ext cx="8558212" cy="3375660"/>
          </a:xfrm>
          <a:prstGeom prst="rect">
            <a:avLst/>
          </a:prstGeom>
          <a:noFill/>
          <a:ln w="9525">
            <a:noFill/>
          </a:ln>
        </p:spPr>
        <p:txBody>
          <a:bodyPr wrap="square" anchor="ctr" anchorCtr="0">
            <a:spAutoFit/>
          </a:bodyPr>
          <a:p>
            <a:pPr lvl="1" indent="-457200" algn="just" eaLnBrk="0" hangingPunct="0">
              <a:lnSpc>
                <a:spcPct val="120000"/>
              </a:lnSpc>
              <a:buClrTx/>
              <a:buSzTx/>
              <a:buFont typeface="Wingdings" panose="05000000000000000000" charset="0"/>
              <a:buChar char="Ø"/>
            </a:pPr>
            <a:r>
              <a:rPr lang="zh-CN" altLang="en-US" sz="2400" b="1" dirty="0">
                <a:latin typeface="Times New Roman" panose="02020603050405020304" pitchFamily="18" charset="0"/>
                <a:ea typeface="宋体" panose="02010600030101010101" pitchFamily="2" charset="-122"/>
              </a:rPr>
              <a:t>首先，Proxy服务器解析用户SQL语句，提取出</a:t>
            </a:r>
            <a:r>
              <a:rPr lang="zh-CN" altLang="en-US" sz="2600" b="1" dirty="0">
                <a:solidFill>
                  <a:srgbClr val="FF0000"/>
                </a:solidFill>
                <a:latin typeface="微软雅黑" panose="020B0503020204020204" charset="-122"/>
                <a:ea typeface="微软雅黑" panose="020B0503020204020204" charset="-122"/>
              </a:rPr>
              <a:t>重写</a:t>
            </a:r>
            <a:r>
              <a:rPr lang="zh-CN" altLang="en-US" sz="2400" b="1" dirty="0">
                <a:latin typeface="Times New Roman" panose="02020603050405020304" pitchFamily="18" charset="0"/>
                <a:ea typeface="宋体" panose="02010600030101010101" pitchFamily="2" charset="-122"/>
              </a:rPr>
              <a:t>和</a:t>
            </a:r>
            <a:r>
              <a:rPr lang="zh-CN" altLang="en-US" sz="2600" b="1" dirty="0">
                <a:solidFill>
                  <a:srgbClr val="FF0000"/>
                </a:solidFill>
                <a:latin typeface="微软雅黑" panose="020B0503020204020204" charset="-122"/>
                <a:ea typeface="微软雅黑" panose="020B0503020204020204" charset="-122"/>
              </a:rPr>
              <a:t>分发</a:t>
            </a:r>
            <a:r>
              <a:rPr lang="zh-CN" altLang="en-US" sz="2400" b="1" dirty="0">
                <a:latin typeface="Times New Roman" panose="02020603050405020304" pitchFamily="18" charset="0"/>
                <a:ea typeface="宋体" panose="02010600030101010101" pitchFamily="2" charset="-122"/>
              </a:rPr>
              <a:t>SQL语句所需要的信息；</a:t>
            </a:r>
            <a:endParaRPr lang="zh-CN" altLang="en-US" sz="2400" b="1" dirty="0">
              <a:latin typeface="Times New Roman" panose="02020603050405020304" pitchFamily="18" charset="0"/>
              <a:ea typeface="宋体" panose="02010600030101010101" pitchFamily="2" charset="-122"/>
            </a:endParaRPr>
          </a:p>
          <a:p>
            <a:pPr lvl="1" indent="-457200" algn="just" eaLnBrk="0" hangingPunct="0">
              <a:lnSpc>
                <a:spcPct val="120000"/>
              </a:lnSpc>
              <a:buFont typeface="Wingdings" panose="05000000000000000000" charset="0"/>
              <a:buChar char="Ø"/>
            </a:pPr>
            <a:r>
              <a:rPr lang="zh-CN" altLang="en-US" sz="2400" b="1" dirty="0">
                <a:latin typeface="Times New Roman" panose="02020603050405020304" pitchFamily="18" charset="0"/>
                <a:ea typeface="宋体" panose="02010600030101010101" pitchFamily="2" charset="-122"/>
              </a:rPr>
              <a:t>其次，对</a:t>
            </a:r>
            <a:r>
              <a:rPr lang="en-US" altLang="zh-CN" sz="2400" b="1" dirty="0">
                <a:latin typeface="Times New Roman" panose="02020603050405020304" pitchFamily="18" charset="0"/>
                <a:ea typeface="宋体" panose="02010600030101010101" pitchFamily="2" charset="-122"/>
              </a:rPr>
              <a:t>SQL</a:t>
            </a:r>
            <a:r>
              <a:rPr lang="zh-CN" altLang="en-US" sz="2400" b="1" dirty="0">
                <a:latin typeface="Times New Roman" panose="02020603050405020304" pitchFamily="18" charset="0"/>
                <a:ea typeface="宋体" panose="02010600030101010101" pitchFamily="2" charset="-122"/>
              </a:rPr>
              <a:t>语句进行</a:t>
            </a:r>
            <a:r>
              <a:rPr lang="zh-CN" altLang="en-US" sz="2600" b="1" dirty="0">
                <a:solidFill>
                  <a:srgbClr val="FF0000"/>
                </a:solidFill>
                <a:latin typeface="微软雅黑" panose="020B0503020204020204" charset="-122"/>
                <a:ea typeface="微软雅黑" panose="020B0503020204020204" charset="-122"/>
              </a:rPr>
              <a:t>重写</a:t>
            </a:r>
            <a:r>
              <a:rPr lang="zh-CN" altLang="en-US" sz="2400" b="1" dirty="0">
                <a:latin typeface="Times New Roman" panose="02020603050405020304" pitchFamily="18" charset="0"/>
                <a:ea typeface="宋体" panose="02010600030101010101" pitchFamily="2" charset="-122"/>
              </a:rPr>
              <a:t>，得到多个针对相应</a:t>
            </a:r>
            <a:r>
              <a:rPr lang="en-US" altLang="zh-CN" sz="2400" b="1" dirty="0">
                <a:latin typeface="Times New Roman" panose="02020603050405020304" pitchFamily="18" charset="0"/>
                <a:ea typeface="宋体" panose="02010600030101010101" pitchFamily="2" charset="-122"/>
              </a:rPr>
              <a:t>MySQL</a:t>
            </a:r>
            <a:r>
              <a:rPr lang="zh-CN" altLang="en-US" sz="2400" b="1" dirty="0">
                <a:latin typeface="Times New Roman" panose="02020603050405020304" pitchFamily="18" charset="0"/>
                <a:ea typeface="宋体" panose="02010600030101010101" pitchFamily="2" charset="-122"/>
              </a:rPr>
              <a:t>实例的子语句，然后把子语句</a:t>
            </a:r>
            <a:r>
              <a:rPr lang="zh-CN" altLang="en-US" sz="2600" b="1" dirty="0">
                <a:solidFill>
                  <a:srgbClr val="FF0000"/>
                </a:solidFill>
                <a:latin typeface="微软雅黑" panose="020B0503020204020204" charset="-122"/>
                <a:ea typeface="微软雅黑" panose="020B0503020204020204" charset="-122"/>
              </a:rPr>
              <a:t>分发</a:t>
            </a:r>
            <a:r>
              <a:rPr lang="zh-CN" altLang="en-US" sz="2400" b="1" dirty="0">
                <a:latin typeface="Times New Roman" panose="02020603050405020304" pitchFamily="18" charset="0"/>
                <a:ea typeface="宋体" panose="02010600030101010101" pitchFamily="2" charset="-122"/>
              </a:rPr>
              <a:t>到对应的</a:t>
            </a:r>
            <a:r>
              <a:rPr lang="en-US" altLang="zh-CN" sz="2400" b="1" dirty="0">
                <a:latin typeface="Times New Roman" panose="02020603050405020304" pitchFamily="18" charset="0"/>
                <a:ea typeface="宋体" panose="02010600030101010101" pitchFamily="2" charset="-122"/>
              </a:rPr>
              <a:t>MySQL</a:t>
            </a:r>
            <a:r>
              <a:rPr lang="zh-CN" altLang="en-US" sz="2400" b="1" dirty="0">
                <a:latin typeface="Times New Roman" panose="02020603050405020304" pitchFamily="18" charset="0"/>
                <a:ea typeface="宋体" panose="02010600030101010101" pitchFamily="2" charset="-122"/>
              </a:rPr>
              <a:t>实例上执行；</a:t>
            </a:r>
            <a:endParaRPr lang="zh-CN" altLang="en-US" sz="2400" b="1" dirty="0">
              <a:latin typeface="Times New Roman" panose="02020603050405020304" pitchFamily="18" charset="0"/>
              <a:ea typeface="宋体" panose="02010600030101010101" pitchFamily="2" charset="-122"/>
            </a:endParaRPr>
          </a:p>
          <a:p>
            <a:pPr lvl="1" indent="-457200" algn="just" eaLnBrk="0" hangingPunct="0">
              <a:lnSpc>
                <a:spcPct val="120000"/>
              </a:lnSpc>
              <a:buFont typeface="Wingdings" panose="05000000000000000000" charset="0"/>
              <a:buChar char="Ø"/>
            </a:pPr>
            <a:r>
              <a:rPr lang="zh-CN" altLang="en-US" sz="2400" b="1" dirty="0">
                <a:latin typeface="Times New Roman" panose="02020603050405020304" pitchFamily="18" charset="0"/>
                <a:ea typeface="宋体" panose="02010600030101010101" pitchFamily="2" charset="-122"/>
              </a:rPr>
              <a:t>最后，接收来自各个</a:t>
            </a:r>
            <a:r>
              <a:rPr lang="en-US" altLang="zh-CN" sz="2400" b="1" dirty="0">
                <a:latin typeface="Times New Roman" panose="02020603050405020304" pitchFamily="18" charset="0"/>
                <a:ea typeface="宋体" panose="02010600030101010101" pitchFamily="2" charset="-122"/>
              </a:rPr>
              <a:t>MySQL</a:t>
            </a:r>
            <a:r>
              <a:rPr lang="zh-CN" altLang="en-US" sz="2400" b="1" dirty="0">
                <a:latin typeface="Times New Roman" panose="02020603050405020304" pitchFamily="18" charset="0"/>
                <a:ea typeface="宋体" panose="02010600030101010101" pitchFamily="2" charset="-122"/>
              </a:rPr>
              <a:t>实例的</a:t>
            </a:r>
            <a:r>
              <a:rPr lang="en-US" altLang="zh-CN" sz="2400" b="1" dirty="0">
                <a:latin typeface="Times New Roman" panose="02020603050405020304" pitchFamily="18" charset="0"/>
                <a:ea typeface="宋体" panose="02010600030101010101" pitchFamily="2" charset="-122"/>
              </a:rPr>
              <a:t>SQL</a:t>
            </a:r>
            <a:r>
              <a:rPr lang="zh-CN" altLang="en-US" sz="2400" b="1" dirty="0">
                <a:latin typeface="Times New Roman" panose="02020603050405020304" pitchFamily="18" charset="0"/>
                <a:ea typeface="宋体" panose="02010600030101010101" pitchFamily="2" charset="-122"/>
              </a:rPr>
              <a:t>语句执行结果后</a:t>
            </a:r>
            <a:r>
              <a:rPr lang="zh-CN" altLang="en-US" sz="2600" b="1" dirty="0">
                <a:solidFill>
                  <a:srgbClr val="FF0000"/>
                </a:solidFill>
                <a:latin typeface="微软雅黑" panose="020B0503020204020204" charset="-122"/>
                <a:ea typeface="微软雅黑" panose="020B0503020204020204" charset="-122"/>
              </a:rPr>
              <a:t>合并</a:t>
            </a:r>
            <a:r>
              <a:rPr lang="zh-CN" altLang="en-US" sz="2400" b="1" dirty="0">
                <a:latin typeface="Times New Roman" panose="02020603050405020304" pitchFamily="18" charset="0"/>
                <a:ea typeface="宋体" panose="02010600030101010101" pitchFamily="2" charset="-122"/>
              </a:rPr>
              <a:t>而得到最终结果 。</a:t>
            </a:r>
            <a:endParaRPr lang="zh-CN" altLang="en-US" sz="2400" b="1" dirty="0">
              <a:latin typeface="Times New Roman" panose="02020603050405020304" pitchFamily="18"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5058" name="Rectangle 4"/>
          <p:cNvSpPr/>
          <p:nvPr/>
        </p:nvSpPr>
        <p:spPr>
          <a:xfrm>
            <a:off x="336550" y="1292384"/>
            <a:ext cx="8462963"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4.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资源管理 </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5059" name="Rectangle 5"/>
          <p:cNvSpPr/>
          <p:nvPr/>
        </p:nvSpPr>
        <p:spPr>
          <a:xfrm>
            <a:off x="336550" y="1756887"/>
            <a:ext cx="8462963" cy="461581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系统采用</a:t>
            </a:r>
            <a:r>
              <a:rPr lang="zh-CN" altLang="en-US" sz="2800" b="1" dirty="0">
                <a:solidFill>
                  <a:srgbClr val="FF0000"/>
                </a:solidFill>
                <a:latin typeface="微软雅黑" panose="020B0503020204020204" charset="-122"/>
                <a:ea typeface="微软雅黑" panose="020B0503020204020204" charset="-122"/>
              </a:rPr>
              <a:t>资源池机制</a:t>
            </a:r>
            <a:r>
              <a:rPr lang="zh-CN" altLang="en-US" sz="2800" b="1" dirty="0">
                <a:latin typeface="Times New Roman" panose="02020603050405020304" pitchFamily="18" charset="0"/>
                <a:ea typeface="宋体" panose="02010600030101010101" pitchFamily="2" charset="-122"/>
              </a:rPr>
              <a:t>来管理数据库服务器上的</a:t>
            </a:r>
            <a:r>
              <a:rPr lang="en-US" altLang="zh-CN" sz="2800" b="1" dirty="0">
                <a:latin typeface="Times New Roman" panose="02020603050405020304" pitchFamily="18" charset="0"/>
                <a:ea typeface="宋体" panose="02010600030101010101" pitchFamily="2" charset="-122"/>
              </a:rPr>
              <a:t>CPU</a:t>
            </a:r>
            <a:r>
              <a:rPr lang="zh-CN" altLang="en-US" sz="2800" b="1" dirty="0">
                <a:latin typeface="Times New Roman" panose="02020603050405020304" pitchFamily="18" charset="0"/>
                <a:ea typeface="宋体" panose="02010600030101010101" pitchFamily="2" charset="-122"/>
              </a:rPr>
              <a:t>、内存、磁盘等计算资源，所有的计算资源都放在资源池内进行统一分配，</a:t>
            </a:r>
            <a:r>
              <a:rPr lang="zh-CN" altLang="en-US" sz="2800" b="1" dirty="0">
                <a:solidFill>
                  <a:srgbClr val="FF0000"/>
                </a:solidFill>
                <a:latin typeface="微软雅黑" panose="020B0503020204020204" charset="-122"/>
                <a:ea typeface="微软雅黑" panose="020B0503020204020204" charset="-122"/>
              </a:rPr>
              <a:t>资源池是为MySQL实例分配资源</a:t>
            </a:r>
            <a:r>
              <a:rPr lang="zh-CN" altLang="en-US" sz="2800" b="1" dirty="0">
                <a:solidFill>
                  <a:srgbClr val="FF0000"/>
                </a:solidFill>
                <a:latin typeface="微软雅黑" panose="020B0503020204020204" charset="-122"/>
                <a:ea typeface="微软雅黑" panose="020B0503020204020204" charset="-122"/>
              </a:rPr>
              <a:t>的基本单位</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5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整个集群中的所有服务器会根据其机型、所在机房等因素被划分多个资源池，每台服务器会被加入到相应的资源池中；</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6082" name="Rectangle 4"/>
          <p:cNvSpPr/>
          <p:nvPr/>
        </p:nvSpPr>
        <p:spPr>
          <a:xfrm>
            <a:off x="336550" y="1217772"/>
            <a:ext cx="8462963"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4.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资源管理 </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6083" name="Rectangle 5"/>
          <p:cNvSpPr/>
          <p:nvPr/>
        </p:nvSpPr>
        <p:spPr>
          <a:xfrm>
            <a:off x="336550" y="1702277"/>
            <a:ext cx="8462963" cy="3969385"/>
          </a:xfrm>
          <a:prstGeom prst="rect">
            <a:avLst/>
          </a:prstGeom>
          <a:noFill/>
          <a:ln w="9525">
            <a:noFill/>
          </a:ln>
        </p:spPr>
        <p:txBody>
          <a:bodyPr wrap="square" anchor="ctr" anchorCtr="0">
            <a:spAutoFit/>
          </a:bodyPr>
          <a:p>
            <a:pPr marL="457200" indent="-457200" algn="just" eaLnBrk="0" hangingPunct="0">
              <a:lnSpc>
                <a:spcPct val="15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对于每个具体</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实例，管理员会根据应用部署在哪些机房、需要哪些计算资源等因素，为该</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实例具体指定</a:t>
            </a:r>
            <a:r>
              <a:rPr lang="zh-CN" altLang="en-US" sz="2800" b="1" dirty="0">
                <a:solidFill>
                  <a:srgbClr val="FF0000"/>
                </a:solidFill>
                <a:latin typeface="微软雅黑" panose="020B0503020204020204" charset="-122"/>
                <a:ea typeface="微软雅黑" panose="020B0503020204020204" charset="-122"/>
              </a:rPr>
              <a:t>主库</a:t>
            </a:r>
            <a:r>
              <a:rPr lang="zh-CN" altLang="en-US" sz="2800" b="1" dirty="0">
                <a:latin typeface="Times New Roman" panose="02020603050405020304" pitchFamily="18" charset="0"/>
                <a:ea typeface="宋体" panose="02010600030101010101" pitchFamily="2" charset="-122"/>
              </a:rPr>
              <a:t>和</a:t>
            </a:r>
            <a:r>
              <a:rPr lang="zh-CN" altLang="en-US" sz="2800" b="1" dirty="0">
                <a:solidFill>
                  <a:srgbClr val="FF0000"/>
                </a:solidFill>
                <a:latin typeface="微软雅黑" panose="020B0503020204020204" charset="-122"/>
                <a:ea typeface="微软雅黑" panose="020B0503020204020204" charset="-122"/>
              </a:rPr>
              <a:t>从库</a:t>
            </a:r>
            <a:r>
              <a:rPr lang="zh-CN" altLang="en-US" sz="2800" b="1" dirty="0">
                <a:latin typeface="Times New Roman" panose="02020603050405020304" pitchFamily="18" charset="0"/>
                <a:ea typeface="宋体" panose="02010600030101010101" pitchFamily="2" charset="-122"/>
              </a:rPr>
              <a:t>所在的</a:t>
            </a:r>
            <a:r>
              <a:rPr lang="zh-CN" altLang="en-US" sz="2800" b="1" dirty="0">
                <a:solidFill>
                  <a:srgbClr val="FF0000"/>
                </a:solidFill>
                <a:latin typeface="微软雅黑" panose="020B0503020204020204" charset="-122"/>
                <a:ea typeface="微软雅黑" panose="020B0503020204020204" charset="-122"/>
              </a:rPr>
              <a:t>资源池</a:t>
            </a:r>
            <a:r>
              <a:rPr lang="zh-CN" altLang="en-US" sz="2800" b="1" dirty="0">
                <a:latin typeface="Times New Roman" panose="02020603050405020304" pitchFamily="18" charset="0"/>
                <a:ea typeface="宋体" panose="02010600030101010101" pitchFamily="2" charset="-122"/>
              </a:rPr>
              <a:t>，然后，系统的实例管理服务会本着</a:t>
            </a:r>
            <a:r>
              <a:rPr lang="zh-CN" altLang="en-US" sz="2800" b="1" dirty="0">
                <a:solidFill>
                  <a:srgbClr val="FF0000"/>
                </a:solidFill>
                <a:latin typeface="微软雅黑" panose="020B0503020204020204" charset="-122"/>
                <a:ea typeface="微软雅黑" panose="020B0503020204020204" charset="-122"/>
              </a:rPr>
              <a:t>负载均衡</a:t>
            </a:r>
            <a:r>
              <a:rPr lang="zh-CN" altLang="en-US" sz="2800" b="1" dirty="0">
                <a:latin typeface="Times New Roman" panose="02020603050405020304" pitchFamily="18" charset="0"/>
                <a:ea typeface="宋体" panose="02010600030101010101" pitchFamily="2" charset="-122"/>
              </a:rPr>
              <a:t>的原则，从资源池中</a:t>
            </a:r>
            <a:r>
              <a:rPr lang="zh-CN" altLang="en-US" sz="2800" b="1" dirty="0">
                <a:solidFill>
                  <a:srgbClr val="FF0000"/>
                </a:solidFill>
                <a:latin typeface="微软雅黑" panose="020B0503020204020204" charset="-122"/>
                <a:ea typeface="微软雅黑" panose="020B0503020204020204" charset="-122"/>
              </a:rPr>
              <a:t>选择负载较轻</a:t>
            </a:r>
            <a:r>
              <a:rPr lang="zh-CN" altLang="en-US" sz="2800" b="1" dirty="0">
                <a:latin typeface="Times New Roman" panose="02020603050405020304" pitchFamily="18" charset="0"/>
                <a:ea typeface="宋体" panose="02010600030101010101" pitchFamily="2" charset="-122"/>
              </a:rPr>
              <a:t>的服务器来创建</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7106" name="Rectangle 4"/>
          <p:cNvSpPr/>
          <p:nvPr/>
        </p:nvSpPr>
        <p:spPr>
          <a:xfrm>
            <a:off x="325438" y="1293972"/>
            <a:ext cx="8301037"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5.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资源调度 </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7107" name="Rectangle 5"/>
          <p:cNvSpPr/>
          <p:nvPr/>
        </p:nvSpPr>
        <p:spPr>
          <a:xfrm>
            <a:off x="325438" y="1787208"/>
            <a:ext cx="8499475" cy="4742815"/>
          </a:xfrm>
          <a:prstGeom prst="rect">
            <a:avLst/>
          </a:prstGeom>
          <a:noFill/>
          <a:ln w="9525">
            <a:noFill/>
          </a:ln>
        </p:spPr>
        <p:txBody>
          <a:bodyPr wrap="square" anchor="ctr" anchorCtr="0">
            <a:spAutoFit/>
          </a:bodyPr>
          <a:p>
            <a:pPr marL="457200" indent="-457200" algn="just">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系统中有三种规格的用户，分别是：</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）数据量和流量比较小的用户</a:t>
            </a:r>
            <a:r>
              <a:rPr lang="zh-CN" altLang="en-US" sz="2800" b="1" dirty="0">
                <a:latin typeface="Times New Roman" panose="02020603050405020304" pitchFamily="18"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（2）中等规模用户</a:t>
            </a:r>
            <a:r>
              <a:rPr lang="zh-CN" altLang="en-US" sz="2800" b="1" dirty="0">
                <a:latin typeface="Times New Roman" panose="02020603050405020304" pitchFamily="18"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3）需要分库分表的用户</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marL="457200" indent="-457200" algn="just">
              <a:lnSpc>
                <a:spcPct val="120000"/>
              </a:lnSpc>
              <a:buFont typeface="Wingdings" panose="05000000000000000000" charset="0"/>
              <a:buChar char="l"/>
            </a:pP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实例分配</a:t>
            </a:r>
            <a:endParaRPr lang="zh-CN" altLang="en-US" sz="2800" b="1" dirty="0">
              <a:latin typeface="Times New Roman" panose="02020603050405020304" pitchFamily="18" charset="0"/>
              <a:ea typeface="宋体" panose="02010600030101010101" pitchFamily="2" charset="-122"/>
            </a:endParaRPr>
          </a:p>
          <a:p>
            <a:pPr lvl="1" algn="just">
              <a:lnSpc>
                <a:spcPct val="120000"/>
              </a:lnSpc>
              <a:buFont typeface="Wingdings" panose="05000000000000000000"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多个小规模用户</a:t>
            </a:r>
            <a:r>
              <a:rPr lang="zh-CN" altLang="en-US" sz="2800" b="1" dirty="0">
                <a:latin typeface="Times New Roman" panose="02020603050405020304" pitchFamily="18" charset="0"/>
                <a:ea typeface="宋体" panose="02010600030101010101" pitchFamily="2" charset="-122"/>
              </a:rPr>
              <a:t>可以</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共享同一个</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实例；</a:t>
            </a:r>
            <a:endParaRPr lang="zh-CN" altLang="en-US" sz="2800" b="1" dirty="0">
              <a:latin typeface="Times New Roman" panose="02020603050405020304" pitchFamily="18" charset="0"/>
              <a:ea typeface="宋体" panose="02010600030101010101" pitchFamily="2" charset="-122"/>
            </a:endParaRPr>
          </a:p>
          <a:p>
            <a:pPr lvl="1" algn="just">
              <a:lnSpc>
                <a:spcPct val="120000"/>
              </a:lnSpc>
              <a:buFont typeface="Wingdings" panose="05000000000000000000"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2</a:t>
            </a:r>
            <a:r>
              <a:rPr lang="zh-CN" altLang="en-US" sz="2800" b="1" dirty="0">
                <a:latin typeface="Times New Roman" panose="02020603050405020304" pitchFamily="18" charset="0"/>
                <a:ea typeface="宋体" panose="02010600030101010101" pitchFamily="2" charset="-122"/>
              </a:rPr>
              <a:t>）对于</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中等规模的用户</a:t>
            </a:r>
            <a:r>
              <a:rPr lang="zh-CN" altLang="en-US" sz="2800" b="1" dirty="0">
                <a:latin typeface="Times New Roman" panose="02020603050405020304" pitchFamily="18" charset="0"/>
                <a:ea typeface="宋体" panose="02010600030101010101" pitchFamily="2" charset="-122"/>
              </a:rPr>
              <a:t>，</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每个用户独占一个MySQL实例</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lvl="1" algn="just">
              <a:lnSpc>
                <a:spcPct val="120000"/>
              </a:lnSpc>
              <a:buFont typeface="Wingdings" panose="05000000000000000000" charset="0"/>
            </a:pP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3</a:t>
            </a:r>
            <a:r>
              <a:rPr lang="zh-CN" altLang="en-US" sz="2800" b="1" dirty="0">
                <a:latin typeface="Times New Roman" panose="02020603050405020304" pitchFamily="18" charset="0"/>
                <a:ea typeface="宋体" panose="02010600030101010101" pitchFamily="2" charset="-122"/>
              </a:rPr>
              <a:t>）对于</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分库分表的用户</a:t>
            </a:r>
            <a:r>
              <a:rPr lang="zh-CN" altLang="en-US" sz="2800" b="1" dirty="0">
                <a:latin typeface="Times New Roman" panose="02020603050405020304" pitchFamily="18" charset="0"/>
                <a:ea typeface="宋体" panose="02010600030101010101" pitchFamily="2" charset="-122"/>
              </a:rPr>
              <a:t>，会</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占有多</a:t>
            </a:r>
            <a:r>
              <a:rPr lang="zh-CN" altLang="en-US" sz="2800" b="1" dirty="0">
                <a:solidFill>
                  <a:srgbClr val="FF0000"/>
                </a:solidFill>
                <a:latin typeface="Times New Roman" panose="02020603050405020304" pitchFamily="18" charset="0"/>
                <a:ea typeface="宋体" panose="02010600030101010101" pitchFamily="2" charset="-122"/>
              </a:rPr>
              <a:t>个</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独立的MySQL实例</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8130" name="Rectangle 4"/>
          <p:cNvSpPr/>
          <p:nvPr/>
        </p:nvSpPr>
        <p:spPr>
          <a:xfrm>
            <a:off x="241300" y="1216184"/>
            <a:ext cx="8369300"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6.</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资源隔离</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8131" name="Rectangle 5"/>
          <p:cNvSpPr/>
          <p:nvPr/>
        </p:nvSpPr>
        <p:spPr>
          <a:xfrm>
            <a:off x="1862138" y="1717675"/>
            <a:ext cx="5032375" cy="460375"/>
          </a:xfrm>
          <a:prstGeom prst="rect">
            <a:avLst/>
          </a:prstGeom>
          <a:noFill/>
          <a:ln w="9525">
            <a:noFill/>
          </a:ln>
        </p:spPr>
        <p:txBody>
          <a:bodyPr wrap="none" anchor="ctr" anchorCtr="0">
            <a:spAutoFit/>
          </a:bodyPr>
          <a:p>
            <a:pPr algn="ct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6-4 UMP</a:t>
            </a:r>
            <a:r>
              <a:rPr lang="zh-CN" altLang="en-US" sz="2400" b="1" dirty="0">
                <a:latin typeface="Times New Roman" panose="02020603050405020304" pitchFamily="18" charset="0"/>
                <a:ea typeface="宋体" panose="02010600030101010101" pitchFamily="2" charset="-122"/>
              </a:rPr>
              <a:t>采用的两种资源隔离方式</a:t>
            </a:r>
            <a:endParaRPr lang="zh-CN" altLang="en-US" sz="2400" b="1" dirty="0">
              <a:latin typeface="Arial" panose="020B0604020202020204" pitchFamily="34" charset="0"/>
              <a:ea typeface="宋体" panose="02010600030101010101" pitchFamily="2" charset="-122"/>
            </a:endParaRPr>
          </a:p>
        </p:txBody>
      </p:sp>
      <p:graphicFrame>
        <p:nvGraphicFramePr>
          <p:cNvPr id="34883" name="Group 67"/>
          <p:cNvGraphicFramePr>
            <a:graphicFrameLocks noGrp="1"/>
          </p:cNvGraphicFramePr>
          <p:nvPr>
            <p:custDataLst>
              <p:tags r:id="rId1"/>
            </p:custDataLst>
          </p:nvPr>
        </p:nvGraphicFramePr>
        <p:xfrm>
          <a:off x="533400" y="2206625"/>
          <a:ext cx="8077200" cy="4297363"/>
        </p:xfrm>
        <a:graphic>
          <a:graphicData uri="http://schemas.openxmlformats.org/drawingml/2006/table">
            <a:tbl>
              <a:tblPr/>
              <a:tblGrid>
                <a:gridCol w="2692400"/>
                <a:gridCol w="2692400"/>
                <a:gridCol w="2692400"/>
              </a:tblGrid>
              <a:tr h="3968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方法</a:t>
                      </a:r>
                      <a:endParaRPr kumimoji="0"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应用场合</a:t>
                      </a:r>
                      <a:endParaRPr kumimoji="0"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rPr>
                        <a:t>实现方式</a:t>
                      </a:r>
                      <a:endParaRPr kumimoji="0" lang="zh-CN" altLang="en-US" sz="2400" b="1" i="0" u="none" strike="noStrike" cap="none" normalizeH="0" baseline="0" smtClean="0">
                        <a:ln>
                          <a:noFill/>
                        </a:ln>
                        <a:solidFill>
                          <a:schemeClr val="bg1"/>
                        </a:solidFill>
                        <a:effectLst/>
                        <a:latin typeface="黑体" panose="02010609060101010101" pitchFamily="49" charset="-122"/>
                        <a:ea typeface="黑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用</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Cgroup</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限制</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MySQL</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进程资源</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适用于多个</a:t>
                      </a: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MySQL</a:t>
                      </a: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实例共享同一台物理机的情况</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可以对用户的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MySQL</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进程最大可以使用的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使用率、内存和</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IOPS</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等进行限制</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Proxy</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服务器端限制</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QPS</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（Queries-per-second，每秒查询率）</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适用于多个用户共享同一个</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MySQL</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实例的情况</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Controller</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服务器监测用户的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MySQL</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实例的资源消耗情况，如明显超出配额，就通知</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Proxy</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服务器通过增加延迟的方法去限制用户的</a:t>
                      </a: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QPS</a:t>
                      </a:r>
                      <a:r>
                        <a:rPr kumimoji="0"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，以减少用户对系统资源的消耗</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49154" name="Rectangle 4"/>
          <p:cNvSpPr/>
          <p:nvPr/>
        </p:nvSpPr>
        <p:spPr>
          <a:xfrm>
            <a:off x="379413" y="1216184"/>
            <a:ext cx="8499475"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7.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数据安全</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49155" name="Rectangle 5"/>
          <p:cNvSpPr/>
          <p:nvPr/>
        </p:nvSpPr>
        <p:spPr>
          <a:xfrm>
            <a:off x="346075" y="1621790"/>
            <a:ext cx="8532813" cy="4916170"/>
          </a:xfrm>
          <a:prstGeom prst="rect">
            <a:avLst/>
          </a:prstGeom>
          <a:noFill/>
          <a:ln w="9525">
            <a:noFill/>
          </a:ln>
        </p:spPr>
        <p:txBody>
          <a:bodyPr wrap="square" anchor="ctr" anchorCtr="0">
            <a:spAutoFit/>
          </a:bodyPr>
          <a:p>
            <a:pPr marL="457200" indent="-457200" algn="just" defTabSz="914400">
              <a:lnSpc>
                <a:spcPct val="160000"/>
              </a:lnSpc>
              <a:buFont typeface="Wingdings" panose="05000000000000000000" charset="0"/>
              <a:buChar char="l"/>
              <a:tabLst>
                <a:tab pos="533400" algn="l"/>
              </a:tabLst>
            </a:pPr>
            <a:r>
              <a:rPr lang="zh-CN" altLang="en-US" sz="2800" b="1" dirty="0">
                <a:latin typeface="Times New Roman" panose="02020603050405020304" pitchFamily="18" charset="0"/>
                <a:ea typeface="宋体" panose="02010600030101010101" pitchFamily="2" charset="-122"/>
              </a:rPr>
              <a:t>数据安全是让用户安心使用云数据库产品的关键，</a:t>
            </a:r>
            <a:r>
              <a:rPr lang="en-US" altLang="zh-CN" sz="2800" b="1" dirty="0">
                <a:latin typeface="Times New Roman" panose="02020603050405020304" pitchFamily="18" charset="0"/>
                <a:ea typeface="宋体" panose="02010600030101010101" pitchFamily="2" charset="-122"/>
              </a:rPr>
              <a:t>UMP</a:t>
            </a:r>
            <a:r>
              <a:rPr lang="zh-CN" altLang="en-US" sz="2800" b="1" dirty="0">
                <a:latin typeface="Times New Roman" panose="02020603050405020304" pitchFamily="18" charset="0"/>
                <a:ea typeface="宋体" panose="02010600030101010101" pitchFamily="2" charset="-122"/>
              </a:rPr>
              <a:t>系统设计了多种机制来保证数据安全。</a:t>
            </a:r>
            <a:endParaRPr lang="zh-CN" altLang="en-US" sz="2800" b="1" dirty="0">
              <a:latin typeface="Times New Roman" panose="02020603050405020304" pitchFamily="18" charset="0"/>
              <a:ea typeface="宋体" panose="02010600030101010101" pitchFamily="2" charset="-122"/>
            </a:endParaRPr>
          </a:p>
          <a:p>
            <a:pPr marL="914400" lvl="1" indent="-457200" algn="just" defTabSz="914400">
              <a:lnSpc>
                <a:spcPct val="160000"/>
              </a:lnSpc>
              <a:buFont typeface="Wingdings" panose="05000000000000000000" charset="0"/>
              <a:buChar char="Ø"/>
              <a:tabLst>
                <a:tab pos="533400" algn="l"/>
              </a:tabLst>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SSL</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数据库连接。</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SSL</a:t>
            </a:r>
            <a:r>
              <a:rPr lang="zh-CN" altLang="en-US" sz="2800" b="1" dirty="0">
                <a:latin typeface="Times New Roman" panose="02020603050405020304" pitchFamily="18" charset="0"/>
                <a:ea typeface="宋体" panose="02010600030101010101" pitchFamily="2" charset="-122"/>
              </a:rPr>
              <a:t>（</a:t>
            </a:r>
            <a:r>
              <a:rPr lang="en-US" altLang="zh-CN" sz="2800" b="1" dirty="0">
                <a:latin typeface="Times New Roman" panose="02020603050405020304" pitchFamily="18" charset="0"/>
                <a:ea typeface="宋体" panose="02010600030101010101" pitchFamily="2" charset="-122"/>
              </a:rPr>
              <a:t>Secure Sockets Layer</a:t>
            </a:r>
            <a:r>
              <a:rPr lang="zh-CN" altLang="en-US" sz="2800" b="1" dirty="0">
                <a:latin typeface="Times New Roman" panose="02020603050405020304" pitchFamily="18" charset="0"/>
                <a:ea typeface="宋体" panose="02010600030101010101" pitchFamily="2" charset="-122"/>
              </a:rPr>
              <a:t>）是</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为网络通信提供安全及数据完整性</a:t>
            </a:r>
            <a:r>
              <a:rPr lang="zh-CN" altLang="en-US" sz="2800" b="1" dirty="0">
                <a:latin typeface="Times New Roman" panose="02020603050405020304" pitchFamily="18" charset="0"/>
                <a:ea typeface="宋体" panose="02010600030101010101" pitchFamily="2" charset="-122"/>
              </a:rPr>
              <a:t>的一种安全协议，它在传输层对网络连接进行加密。</a:t>
            </a:r>
            <a:r>
              <a:rPr lang="en-US" altLang="zh-CN" sz="2800" b="1" dirty="0">
                <a:latin typeface="Times New Roman" panose="02020603050405020304" pitchFamily="18" charset="0"/>
                <a:ea typeface="宋体" panose="02010600030101010101" pitchFamily="2" charset="-122"/>
              </a:rPr>
              <a:t>Proxy</a:t>
            </a:r>
            <a:r>
              <a:rPr lang="zh-CN" altLang="en-US" sz="2800" b="1" dirty="0">
                <a:latin typeface="Times New Roman" panose="02020603050405020304" pitchFamily="18" charset="0"/>
                <a:ea typeface="宋体" panose="02010600030101010101" pitchFamily="2" charset="-122"/>
              </a:rPr>
              <a:t>服务器实现了完整的</a:t>
            </a:r>
            <a:r>
              <a:rPr lang="en-US" altLang="zh-CN" sz="2800" b="1" dirty="0">
                <a:latin typeface="Times New Roman" panose="02020603050405020304" pitchFamily="18" charset="0"/>
                <a:ea typeface="宋体" panose="02010600030101010101" pitchFamily="2" charset="-122"/>
              </a:rPr>
              <a:t>MySQL</a:t>
            </a:r>
            <a:r>
              <a:rPr lang="zh-CN" altLang="en-US" sz="2800" b="1" dirty="0">
                <a:latin typeface="Times New Roman" panose="02020603050405020304" pitchFamily="18" charset="0"/>
                <a:ea typeface="宋体" panose="02010600030101010101" pitchFamily="2" charset="-122"/>
              </a:rPr>
              <a:t>客户端</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服务器协议，可以与客户端之间建立</a:t>
            </a:r>
            <a:r>
              <a:rPr lang="en-US" altLang="zh-CN" sz="2800" b="1" dirty="0">
                <a:latin typeface="Times New Roman" panose="02020603050405020304" pitchFamily="18" charset="0"/>
                <a:ea typeface="宋体" panose="02010600030101010101" pitchFamily="2" charset="-122"/>
              </a:rPr>
              <a:t>SSL</a:t>
            </a:r>
            <a:r>
              <a:rPr lang="zh-CN" altLang="en-US" sz="2800" b="1" dirty="0">
                <a:latin typeface="Times New Roman" panose="02020603050405020304" pitchFamily="18" charset="0"/>
                <a:ea typeface="宋体" panose="02010600030101010101" pitchFamily="2" charset="-122"/>
              </a:rPr>
              <a:t>数据库连接；</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50178" name="Rectangle 4"/>
          <p:cNvSpPr/>
          <p:nvPr/>
        </p:nvSpPr>
        <p:spPr>
          <a:xfrm>
            <a:off x="379413" y="1216184"/>
            <a:ext cx="8499475"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7.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数据安全</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50179" name="Rectangle 5"/>
          <p:cNvSpPr/>
          <p:nvPr/>
        </p:nvSpPr>
        <p:spPr>
          <a:xfrm>
            <a:off x="346075" y="1696562"/>
            <a:ext cx="8532813" cy="4615815"/>
          </a:xfrm>
          <a:prstGeom prst="rect">
            <a:avLst/>
          </a:prstGeom>
          <a:noFill/>
          <a:ln w="9525">
            <a:noFill/>
          </a:ln>
        </p:spPr>
        <p:txBody>
          <a:bodyPr wrap="square" anchor="ctr" anchorCtr="0">
            <a:spAutoFit/>
          </a:bodyPr>
          <a:p>
            <a:pPr marL="914400" lvl="1" indent="-457200" algn="just" defTabSz="914400">
              <a:lnSpc>
                <a:spcPct val="150000"/>
              </a:lnSpc>
              <a:buFont typeface="Wingdings" panose="05000000000000000000" charset="0"/>
              <a:buChar char="Ø"/>
              <a:tabLst>
                <a:tab pos="533400" algn="l"/>
              </a:tabLst>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数据访问IP白名单。</a:t>
            </a:r>
            <a:r>
              <a:rPr lang="zh-CN" altLang="en-US" sz="2800" b="1" dirty="0">
                <a:latin typeface="Times New Roman" panose="02020603050405020304" pitchFamily="18" charset="0"/>
                <a:ea typeface="宋体" panose="02010600030101010101" pitchFamily="2" charset="-122"/>
              </a:rPr>
              <a:t>可以把允许访问云数据库的</a:t>
            </a:r>
            <a:r>
              <a:rPr lang="en-US" altLang="zh-CN" sz="2800" b="1" dirty="0">
                <a:latin typeface="Times New Roman" panose="02020603050405020304" pitchFamily="18" charset="0"/>
                <a:ea typeface="宋体" panose="02010600030101010101" pitchFamily="2" charset="-122"/>
              </a:rPr>
              <a:t>IP</a:t>
            </a:r>
            <a:r>
              <a:rPr lang="zh-CN" altLang="en-US" sz="2800" b="1" dirty="0">
                <a:latin typeface="Times New Roman" panose="02020603050405020304" pitchFamily="18" charset="0"/>
                <a:ea typeface="宋体" panose="02010600030101010101" pitchFamily="2" charset="-122"/>
              </a:rPr>
              <a:t>地址放入“白名单”，只有白名单内的</a:t>
            </a:r>
            <a:r>
              <a:rPr lang="en-US" altLang="zh-CN" sz="2800" b="1" dirty="0">
                <a:latin typeface="Times New Roman" panose="02020603050405020304" pitchFamily="18" charset="0"/>
                <a:ea typeface="宋体" panose="02010600030101010101" pitchFamily="2" charset="-122"/>
              </a:rPr>
              <a:t>IP</a:t>
            </a:r>
            <a:r>
              <a:rPr lang="zh-CN" altLang="en-US" sz="2800" b="1" dirty="0">
                <a:latin typeface="Times New Roman" panose="02020603050405020304" pitchFamily="18" charset="0"/>
                <a:ea typeface="宋体" panose="02010600030101010101" pitchFamily="2" charset="-122"/>
              </a:rPr>
              <a:t>地址才能访问，其他</a:t>
            </a:r>
            <a:r>
              <a:rPr lang="en-US" altLang="zh-CN" sz="2800" b="1" dirty="0">
                <a:latin typeface="Times New Roman" panose="02020603050405020304" pitchFamily="18" charset="0"/>
                <a:ea typeface="宋体" panose="02010600030101010101" pitchFamily="2" charset="-122"/>
              </a:rPr>
              <a:t>IP</a:t>
            </a:r>
            <a:r>
              <a:rPr lang="zh-CN" altLang="en-US" sz="2800" b="1" dirty="0">
                <a:latin typeface="Times New Roman" panose="02020603050405020304" pitchFamily="18" charset="0"/>
                <a:ea typeface="宋体" panose="02010600030101010101" pitchFamily="2" charset="-122"/>
              </a:rPr>
              <a:t>地址的访问都会被拒绝，从而进一步</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保证账户安全</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a:p>
            <a:pPr marL="914400" lvl="1" indent="-457200" algn="just" defTabSz="914400">
              <a:lnSpc>
                <a:spcPct val="150000"/>
              </a:lnSpc>
              <a:buFont typeface="Wingdings" panose="05000000000000000000" charset="0"/>
              <a:buChar char="Ø"/>
              <a:tabLst>
                <a:tab pos="533400" algn="l"/>
              </a:tabLst>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记录用户操作日志。</a:t>
            </a:r>
            <a:r>
              <a:rPr lang="zh-CN" altLang="en-US" sz="2800" b="1" dirty="0">
                <a:latin typeface="Times New Roman" panose="02020603050405020304" pitchFamily="18" charset="0"/>
                <a:ea typeface="宋体" panose="02010600030101010101" pitchFamily="2" charset="-122"/>
              </a:rPr>
              <a:t>用户的所有操作记录都会被记录到日志分析服务器，通过检查用户操作记录，可以发现</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隐藏的安全漏洞</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p:txBody>
          <a:bodyPr vert="horz" wrap="square" lIns="91440" tIns="45720" rIns="91440" bIns="45720" anchor="ctr" anchorCtr="0"/>
          <a:p>
            <a:r>
              <a:rPr lang="en-US" altLang="zh-CN" dirty="0"/>
              <a:t>6.3.3	 UMP</a:t>
            </a:r>
            <a:r>
              <a:rPr lang="zh-CN" altLang="en-US" dirty="0"/>
              <a:t>系统功能</a:t>
            </a:r>
            <a:endParaRPr lang="zh-CN" altLang="en-US" dirty="0"/>
          </a:p>
        </p:txBody>
      </p:sp>
      <p:sp>
        <p:nvSpPr>
          <p:cNvPr id="51202" name="Rectangle 4"/>
          <p:cNvSpPr/>
          <p:nvPr/>
        </p:nvSpPr>
        <p:spPr>
          <a:xfrm>
            <a:off x="379413" y="1216184"/>
            <a:ext cx="8499475"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7. </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数据安全</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
        <p:nvSpPr>
          <p:cNvPr id="51203" name="Rectangle 5"/>
          <p:cNvSpPr/>
          <p:nvPr/>
        </p:nvSpPr>
        <p:spPr>
          <a:xfrm>
            <a:off x="346075" y="1650842"/>
            <a:ext cx="8532813" cy="2287905"/>
          </a:xfrm>
          <a:prstGeom prst="rect">
            <a:avLst/>
          </a:prstGeom>
          <a:noFill/>
          <a:ln w="9525">
            <a:noFill/>
          </a:ln>
        </p:spPr>
        <p:txBody>
          <a:bodyPr wrap="square" anchor="ctr" anchorCtr="0">
            <a:spAutoFit/>
          </a:bodyPr>
          <a:p>
            <a:pPr marL="914400" lvl="1" indent="-457200" algn="just" defTabSz="914400">
              <a:lnSpc>
                <a:spcPct val="170000"/>
              </a:lnSpc>
              <a:buFont typeface="Wingdings" panose="05000000000000000000" charset="0"/>
              <a:buChar char="Ø"/>
              <a:tabLst>
                <a:tab pos="533400" algn="l"/>
              </a:tabLst>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SQL</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拦截。</a:t>
            </a:r>
            <a:r>
              <a:rPr lang="en-US" altLang="zh-CN" sz="2800" b="1" dirty="0">
                <a:latin typeface="Times New Roman" panose="02020603050405020304" pitchFamily="18" charset="0"/>
                <a:ea typeface="宋体" panose="02010600030101010101" pitchFamily="2" charset="-122"/>
              </a:rPr>
              <a:t>Proxy</a:t>
            </a:r>
            <a:r>
              <a:rPr lang="zh-CN" altLang="en-US" sz="2800" b="1" dirty="0">
                <a:latin typeface="Times New Roman" panose="02020603050405020304" pitchFamily="18" charset="0"/>
                <a:ea typeface="宋体" panose="02010600030101010101" pitchFamily="2" charset="-122"/>
              </a:rPr>
              <a:t>服务器可以根据要求拦截多种类型的</a:t>
            </a:r>
            <a:r>
              <a:rPr lang="en-US" altLang="zh-CN" sz="2800" b="1" dirty="0">
                <a:latin typeface="Times New Roman" panose="02020603050405020304" pitchFamily="18" charset="0"/>
                <a:ea typeface="宋体" panose="02010600030101010101" pitchFamily="2" charset="-122"/>
              </a:rPr>
              <a:t>SQL</a:t>
            </a:r>
            <a:r>
              <a:rPr lang="zh-CN" altLang="en-US" sz="2800" b="1" dirty="0">
                <a:latin typeface="Times New Roman" panose="02020603050405020304" pitchFamily="18" charset="0"/>
                <a:ea typeface="宋体" panose="02010600030101010101" pitchFamily="2" charset="-122"/>
              </a:rPr>
              <a:t>语句，比如全表扫描语句“</a:t>
            </a:r>
            <a:r>
              <a:rPr lang="en-US" altLang="zh-CN" sz="2800" b="1" dirty="0">
                <a:latin typeface="Times New Roman" panose="02020603050405020304" pitchFamily="18" charset="0"/>
                <a:ea typeface="宋体" panose="02010600030101010101" pitchFamily="2" charset="-122"/>
              </a:rPr>
              <a:t>select *”</a:t>
            </a:r>
            <a:r>
              <a:rPr lang="zh-CN" altLang="en-US" sz="2800" b="1" dirty="0">
                <a:latin typeface="Times New Roman" panose="02020603050405020304" pitchFamily="18" charset="0"/>
                <a:ea typeface="宋体" panose="02010600030101010101" pitchFamily="2" charset="-122"/>
              </a:rPr>
              <a:t> 。</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标题 2"/>
          <p:cNvSpPr>
            <a:spLocks noGrp="1"/>
          </p:cNvSpPr>
          <p:nvPr>
            <p:ph type="title" idx="4294967295"/>
          </p:nvPr>
        </p:nvSpPr>
        <p:spPr/>
        <p:txBody>
          <a:bodyPr vert="horz" wrap="square" lIns="91440" tIns="45720" rIns="91440" bIns="45720" anchor="ctr" anchorCtr="0"/>
          <a:p>
            <a:r>
              <a:rPr lang="en-US" altLang="zh-CN" dirty="0"/>
              <a:t>6.4 </a:t>
            </a:r>
            <a:r>
              <a:rPr lang="zh-CN" altLang="en-US" dirty="0"/>
              <a:t>云数据库实践</a:t>
            </a:r>
            <a:endParaRPr lang="zh-CN" altLang="en-US" dirty="0"/>
          </a:p>
        </p:txBody>
      </p:sp>
      <p:sp>
        <p:nvSpPr>
          <p:cNvPr id="93186" name="矩形 2"/>
          <p:cNvSpPr/>
          <p:nvPr/>
        </p:nvSpPr>
        <p:spPr>
          <a:xfrm>
            <a:off x="609600" y="1295400"/>
            <a:ext cx="8001000" cy="3364230"/>
          </a:xfrm>
          <a:prstGeom prst="rect">
            <a:avLst/>
          </a:prstGeom>
          <a:noFill/>
          <a:ln w="9525">
            <a:noFill/>
          </a:ln>
        </p:spPr>
        <p:txBody>
          <a:bodyPr anchor="t" anchorCtr="0">
            <a:spAutoFit/>
          </a:bodyPr>
          <a:p>
            <a:pPr algn="just">
              <a:lnSpc>
                <a:spcPct val="190000"/>
              </a:lnSpc>
              <a:buFont typeface="Wingdings" panose="05000000000000000000" pitchFamily="2" charset="2"/>
            </a:pPr>
            <a:r>
              <a:rPr lang="zh-CN" altLang="zh-CN" sz="2800" b="1" dirty="0">
                <a:latin typeface="Arial" panose="020B0604020202020204" pitchFamily="34" charset="0"/>
                <a:ea typeface="宋体" panose="02010600030101010101" pitchFamily="2" charset="-122"/>
              </a:rPr>
              <a:t>6.</a:t>
            </a:r>
            <a:r>
              <a:rPr lang="en-US" altLang="zh-CN" sz="2800" b="1" dirty="0">
                <a:latin typeface="Arial" panose="020B0604020202020204" pitchFamily="34" charset="0"/>
                <a:ea typeface="宋体" panose="02010600030101010101" pitchFamily="2" charset="-122"/>
              </a:rPr>
              <a:t>4</a:t>
            </a:r>
            <a:r>
              <a:rPr lang="zh-CN" altLang="zh-CN" sz="2800" b="1" dirty="0">
                <a:latin typeface="Arial" panose="020B0604020202020204" pitchFamily="34" charset="0"/>
                <a:ea typeface="宋体" panose="02010600030101010101" pitchFamily="2" charset="-122"/>
              </a:rPr>
              <a:t>.1	阿里云RDS简介</a:t>
            </a:r>
            <a:endParaRPr lang="zh-CN" altLang="en-US" sz="2800" b="1" dirty="0">
              <a:latin typeface="Arial" panose="020B0604020202020204" pitchFamily="34" charset="0"/>
              <a:ea typeface="宋体" panose="02010600030101010101" pitchFamily="2" charset="-122"/>
            </a:endParaRPr>
          </a:p>
          <a:p>
            <a:pPr algn="just">
              <a:lnSpc>
                <a:spcPct val="190000"/>
              </a:lnSpc>
              <a:buFont typeface="Wingdings" panose="05000000000000000000" pitchFamily="2" charset="2"/>
            </a:pPr>
            <a:r>
              <a:rPr lang="en-US" altLang="zh-CN" sz="2800" b="1" dirty="0">
                <a:latin typeface="Arial" panose="020B0604020202020204" pitchFamily="34" charset="0"/>
                <a:ea typeface="宋体" panose="02010600030101010101" pitchFamily="2" charset="-122"/>
              </a:rPr>
              <a:t>6.4.2	RDS</a:t>
            </a:r>
            <a:r>
              <a:rPr lang="zh-CN" altLang="en-US" sz="2800" b="1" dirty="0">
                <a:latin typeface="Arial" panose="020B0604020202020204" pitchFamily="34" charset="0"/>
                <a:ea typeface="宋体" panose="02010600030101010101" pitchFamily="2" charset="-122"/>
              </a:rPr>
              <a:t>中的概念</a:t>
            </a:r>
            <a:endParaRPr lang="zh-CN" altLang="en-US" sz="2800" b="1" dirty="0">
              <a:latin typeface="Arial" panose="020B0604020202020204" pitchFamily="34" charset="0"/>
              <a:ea typeface="宋体" panose="02010600030101010101" pitchFamily="2" charset="-122"/>
            </a:endParaRPr>
          </a:p>
          <a:p>
            <a:pPr algn="just">
              <a:lnSpc>
                <a:spcPct val="190000"/>
              </a:lnSpc>
              <a:buFont typeface="Wingdings" panose="05000000000000000000" pitchFamily="2" charset="2"/>
            </a:pPr>
            <a:r>
              <a:rPr lang="en-US" altLang="zh-CN" sz="2800" b="1" dirty="0">
                <a:latin typeface="Arial" panose="020B0604020202020204" pitchFamily="34" charset="0"/>
                <a:ea typeface="宋体" panose="02010600030101010101" pitchFamily="2" charset="-122"/>
              </a:rPr>
              <a:t>6.4.3	</a:t>
            </a:r>
            <a:r>
              <a:rPr lang="zh-CN" altLang="en-US" sz="2800" b="1" dirty="0">
                <a:latin typeface="Arial" panose="020B0604020202020204" pitchFamily="34" charset="0"/>
                <a:ea typeface="宋体" panose="02010600030101010101" pitchFamily="2" charset="-122"/>
              </a:rPr>
              <a:t>购买和使用</a:t>
            </a:r>
            <a:r>
              <a:rPr lang="en-US" altLang="zh-CN" sz="2800" b="1" dirty="0">
                <a:latin typeface="Arial" panose="020B0604020202020204" pitchFamily="34" charset="0"/>
                <a:ea typeface="宋体" panose="02010600030101010101" pitchFamily="2" charset="-122"/>
              </a:rPr>
              <a:t>RDS</a:t>
            </a:r>
            <a:r>
              <a:rPr lang="zh-CN" altLang="en-US" sz="2800" b="1" dirty="0">
                <a:latin typeface="Arial" panose="020B0604020202020204" pitchFamily="34" charset="0"/>
                <a:ea typeface="宋体" panose="02010600030101010101" pitchFamily="2" charset="-122"/>
              </a:rPr>
              <a:t>数据库</a:t>
            </a:r>
            <a:endParaRPr lang="zh-CN" altLang="en-US" sz="2800" b="1" dirty="0">
              <a:latin typeface="Arial" panose="020B0604020202020204" pitchFamily="34" charset="0"/>
              <a:ea typeface="宋体" panose="02010600030101010101" pitchFamily="2" charset="-122"/>
            </a:endParaRPr>
          </a:p>
          <a:p>
            <a:pPr algn="just">
              <a:lnSpc>
                <a:spcPct val="190000"/>
              </a:lnSpc>
              <a:buFont typeface="Wingdings" panose="05000000000000000000" pitchFamily="2" charset="2"/>
            </a:pPr>
            <a:r>
              <a:rPr lang="en-US" altLang="zh-CN" sz="2800" b="1" dirty="0">
                <a:latin typeface="Arial" panose="020B0604020202020204" pitchFamily="34" charset="0"/>
                <a:ea typeface="宋体" panose="02010600030101010101" pitchFamily="2" charset="-122"/>
              </a:rPr>
              <a:t>6.4.4	</a:t>
            </a:r>
            <a:r>
              <a:rPr lang="zh-CN" altLang="en-US" sz="2800" b="1" dirty="0">
                <a:latin typeface="Arial" panose="020B0604020202020204" pitchFamily="34" charset="0"/>
                <a:ea typeface="宋体" panose="02010600030101010101" pitchFamily="2" charset="-122"/>
              </a:rPr>
              <a:t>将本地数据库迁移到云端</a:t>
            </a:r>
            <a:r>
              <a:rPr lang="en-US" altLang="zh-CN" sz="2800" b="1" dirty="0">
                <a:latin typeface="Arial" panose="020B0604020202020204" pitchFamily="34" charset="0"/>
                <a:ea typeface="宋体" panose="02010600030101010101" pitchFamily="2" charset="-122"/>
              </a:rPr>
              <a:t>RDS</a:t>
            </a:r>
            <a:r>
              <a:rPr lang="zh-CN" altLang="en-US" sz="2800" b="1" dirty="0">
                <a:latin typeface="Arial" panose="020B0604020202020204" pitchFamily="34" charset="0"/>
                <a:ea typeface="宋体" panose="02010600030101010101" pitchFamily="2" charset="-122"/>
              </a:rPr>
              <a:t>数据库</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内容占位符 1"/>
          <p:cNvSpPr>
            <a:spLocks noGrp="1"/>
          </p:cNvSpPr>
          <p:nvPr>
            <p:ph idx="4294967295"/>
          </p:nvPr>
        </p:nvSpPr>
        <p:spPr>
          <a:xfrm>
            <a:off x="233363" y="1054100"/>
            <a:ext cx="8677275" cy="5475288"/>
          </a:xfrm>
        </p:spPr>
        <p:txBody>
          <a:bodyPr vert="horz" wrap="square" lIns="91440" tIns="45720" rIns="91440" bIns="45720" anchor="t" anchorCtr="0"/>
          <a:p>
            <a:pPr marL="114300" indent="-457200" algn="just">
              <a:lnSpc>
                <a:spcPct val="140000"/>
              </a:lnSpc>
              <a:buFont typeface="Wingdings" panose="05000000000000000000" charset="0"/>
              <a:buChar char="n"/>
            </a:pPr>
            <a:r>
              <a:rPr lang="zh-CN" altLang="en-US" sz="2800" b="1" dirty="0">
                <a:solidFill>
                  <a:srgbClr val="FF0000"/>
                </a:solidFill>
                <a:latin typeface="微软雅黑" panose="020B0503020204020204" charset="-122"/>
                <a:ea typeface="微软雅黑" panose="020B0503020204020204" charset="-122"/>
              </a:rPr>
              <a:t>RDS</a:t>
            </a:r>
            <a:r>
              <a:rPr lang="zh-CN" altLang="en-US" sz="2800" b="1" dirty="0"/>
              <a:t>（Relational Database Service）是阿里云提供的</a:t>
            </a:r>
            <a:r>
              <a:rPr lang="zh-CN" altLang="en-US" sz="2800" b="1" dirty="0">
                <a:solidFill>
                  <a:srgbClr val="FF0000"/>
                </a:solidFill>
                <a:latin typeface="微软雅黑" panose="020B0503020204020204" charset="-122"/>
                <a:ea typeface="微软雅黑" panose="020B0503020204020204" charset="-122"/>
              </a:rPr>
              <a:t>关系型数据库服务</a:t>
            </a:r>
            <a:r>
              <a:rPr lang="zh-CN" altLang="en-US" sz="2800" b="1" dirty="0"/>
              <a:t>，它</a:t>
            </a:r>
            <a:r>
              <a:rPr lang="zh-CN" altLang="en-US" sz="2800" b="1" dirty="0">
                <a:solidFill>
                  <a:srgbClr val="FF0000"/>
                </a:solidFill>
                <a:latin typeface="微软雅黑" panose="020B0503020204020204" charset="-122"/>
                <a:ea typeface="微软雅黑" panose="020B0503020204020204" charset="-122"/>
              </a:rPr>
              <a:t>将直接运行于物理服务器上的数据库实例租给用户</a:t>
            </a:r>
            <a:r>
              <a:rPr lang="zh-CN" altLang="en-US" sz="2800" b="1" dirty="0"/>
              <a:t>，是专业管理的、高可靠的云端数据库服务；</a:t>
            </a:r>
            <a:endParaRPr lang="en-US" altLang="zh-CN" sz="2800" b="1" dirty="0"/>
          </a:p>
          <a:p>
            <a:pPr marL="114300" indent="-457200" algn="just">
              <a:lnSpc>
                <a:spcPct val="140000"/>
              </a:lnSpc>
              <a:buFont typeface="Wingdings" panose="05000000000000000000" charset="0"/>
              <a:buChar char="n"/>
            </a:pPr>
            <a:r>
              <a:rPr lang="en-US" altLang="zh-CN" sz="2800" b="1" dirty="0"/>
              <a:t>RDS</a:t>
            </a:r>
            <a:r>
              <a:rPr lang="zh-CN" altLang="en-US" sz="2800" b="1" dirty="0"/>
              <a:t>由专业数据库管理团队维护，可为用户提供数据备份、数据恢复、扩展升级等管理功能，相对于用户自建数据库，</a:t>
            </a:r>
            <a:r>
              <a:rPr lang="en-US" altLang="zh-CN" sz="2800" b="1" dirty="0"/>
              <a:t>RDS</a:t>
            </a:r>
            <a:r>
              <a:rPr lang="zh-CN" altLang="en-US" sz="2800" b="1" dirty="0"/>
              <a:t>具有专业、高可靠、高性能、灵活易用等优点，能帮助用户解决费时费力的数据库管理任务，让用户将更多的时间聚焦在核心业务上；</a:t>
            </a:r>
            <a:endParaRPr lang="zh-CN" altLang="en-US" sz="2800" b="1" dirty="0"/>
          </a:p>
        </p:txBody>
      </p:sp>
      <p:sp>
        <p:nvSpPr>
          <p:cNvPr id="94210" name="标题 2"/>
          <p:cNvSpPr>
            <a:spLocks noGrp="1"/>
          </p:cNvSpPr>
          <p:nvPr>
            <p:ph type="title" idx="4294967295"/>
          </p:nvPr>
        </p:nvSpPr>
        <p:spPr/>
        <p:txBody>
          <a:bodyPr vert="horz" wrap="square" lIns="91440" tIns="45720" rIns="91440" bIns="45720" anchor="ctr" anchorCtr="0"/>
          <a:p>
            <a:r>
              <a:rPr lang="en-US" altLang="zh-CN" dirty="0"/>
              <a:t>6.4.1 </a:t>
            </a:r>
            <a:r>
              <a:rPr lang="zh-CN" altLang="en-US" dirty="0"/>
              <a:t>阿里云</a:t>
            </a:r>
            <a:r>
              <a:rPr lang="en-US" altLang="zh-CN" dirty="0"/>
              <a:t>RDS</a:t>
            </a:r>
            <a:r>
              <a:rPr lang="zh-CN" altLang="en-US" dirty="0"/>
              <a:t>简介</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2"/>
          <p:cNvSpPr>
            <a:spLocks noGrp="1"/>
          </p:cNvSpPr>
          <p:nvPr>
            <p:ph type="title" idx="10"/>
          </p:nvPr>
        </p:nvSpPr>
        <p:spPr/>
        <p:txBody>
          <a:bodyPr vert="horz" wrap="square" lIns="91440" tIns="45720" rIns="91440" bIns="45720" anchor="ctr" anchorCtr="0"/>
          <a:p>
            <a:r>
              <a:rPr lang="en-US" altLang="en-US" dirty="0"/>
              <a:t>6.1.1	 云计算是云数据库兴起的基础</a:t>
            </a:r>
            <a:endParaRPr lang="zh-CN" altLang="en-US" dirty="0"/>
          </a:p>
        </p:txBody>
      </p:sp>
      <p:pic>
        <p:nvPicPr>
          <p:cNvPr id="9218" name="Picture 3" descr="云计算示意图"/>
          <p:cNvPicPr>
            <a:picLocks noChangeAspect="1"/>
          </p:cNvPicPr>
          <p:nvPr/>
        </p:nvPicPr>
        <p:blipFill>
          <a:blip r:embed="rId1"/>
          <a:stretch>
            <a:fillRect/>
          </a:stretch>
        </p:blipFill>
        <p:spPr>
          <a:xfrm>
            <a:off x="685800" y="1524000"/>
            <a:ext cx="3438525" cy="4181475"/>
          </a:xfrm>
          <a:prstGeom prst="rect">
            <a:avLst/>
          </a:prstGeom>
          <a:noFill/>
          <a:ln w="9525">
            <a:noFill/>
          </a:ln>
        </p:spPr>
      </p:pic>
      <p:sp>
        <p:nvSpPr>
          <p:cNvPr id="9219" name="AutoShape 20"/>
          <p:cNvSpPr/>
          <p:nvPr/>
        </p:nvSpPr>
        <p:spPr>
          <a:xfrm>
            <a:off x="5181600" y="1295400"/>
            <a:ext cx="3124200" cy="5029200"/>
          </a:xfrm>
          <a:prstGeom prst="roundRect">
            <a:avLst>
              <a:gd name="adj" fmla="val 16667"/>
            </a:avLst>
          </a:prstGeom>
          <a:noFill/>
          <a:ln w="38100" cap="flat" cmpd="sng">
            <a:solidFill>
              <a:srgbClr val="009900"/>
            </a:solidFill>
            <a:prstDash val="solid"/>
            <a:round/>
            <a:headEnd type="none" w="med" len="med"/>
            <a:tailEnd type="none" w="med" len="med"/>
          </a:ln>
        </p:spPr>
        <p:txBody>
          <a:bodyPr wrap="none" anchor="ctr" anchorCtr="0"/>
          <a:p>
            <a:endParaRPr lang="zh-CN" altLang="en-US" b="1" dirty="0">
              <a:latin typeface="Arial" panose="020B0604020202020204" pitchFamily="34" charset="0"/>
              <a:ea typeface="Arial" panose="020B0604020202020204" pitchFamily="34" charset="0"/>
            </a:endParaRPr>
          </a:p>
        </p:txBody>
      </p:sp>
      <p:sp>
        <p:nvSpPr>
          <p:cNvPr id="9220" name="TextBox 5"/>
          <p:cNvSpPr txBox="1"/>
          <p:nvPr/>
        </p:nvSpPr>
        <p:spPr>
          <a:xfrm>
            <a:off x="5486400" y="2032000"/>
            <a:ext cx="2514600" cy="952500"/>
          </a:xfrm>
          <a:prstGeom prst="rect">
            <a:avLst/>
          </a:prstGeom>
          <a:solidFill>
            <a:srgbClr val="F2F2F2"/>
          </a:solidFill>
          <a:ln w="9525" cap="flat" cmpd="sng">
            <a:solidFill>
              <a:schemeClr val="accent1"/>
            </a:solidFill>
            <a:prstDash val="solid"/>
            <a:round/>
            <a:headEnd type="none" w="med" len="med"/>
            <a:tailEnd type="none" w="med" len="med"/>
          </a:ln>
        </p:spPr>
        <p:txBody>
          <a:bodyPr anchor="t" anchorCtr="0">
            <a:spAutoFit/>
          </a:bodyPr>
          <a:p>
            <a:pPr algn="just"/>
            <a:r>
              <a:rPr lang="zh-CN" altLang="en-US" sz="1400" b="1">
                <a:latin typeface="黑体" panose="02010609060101010101" pitchFamily="49" charset="-122"/>
                <a:ea typeface="黑体" panose="02010609060101010101" pitchFamily="49" charset="-122"/>
              </a:rPr>
              <a:t>通过整合、管理、调配分布在网络各处的计算资源，通过互联网以统一界面，同时向大量的用户提供服务</a:t>
            </a:r>
            <a:endParaRPr lang="zh-CN" altLang="en-US" sz="1400" b="1">
              <a:latin typeface="黑体" panose="02010609060101010101" pitchFamily="49" charset="-122"/>
              <a:ea typeface="黑体" panose="02010609060101010101" pitchFamily="49" charset="-122"/>
            </a:endParaRPr>
          </a:p>
        </p:txBody>
      </p:sp>
      <p:sp>
        <p:nvSpPr>
          <p:cNvPr id="7" name="TextBox 6"/>
          <p:cNvSpPr txBox="1"/>
          <p:nvPr/>
        </p:nvSpPr>
        <p:spPr>
          <a:xfrm>
            <a:off x="5487988" y="1655763"/>
            <a:ext cx="2514600" cy="36830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000000"/>
                </a:solidFill>
                <a:effectLst/>
                <a:uLnTx/>
                <a:uFillTx/>
                <a:latin typeface="Lucida Sans Unicode" panose="020B0602030504020204" pitchFamily="34" charset="0"/>
                <a:ea typeface="黑体" panose="02010609060101010101" pitchFamily="49" charset="-122"/>
                <a:cs typeface="+mn-cs"/>
              </a:rPr>
              <a:t>云计算概念</a:t>
            </a:r>
            <a:endParaRPr kumimoji="0" lang="zh-CN" altLang="en-US" sz="1800" b="1" i="0" u="none" strike="noStrike" kern="1200" cap="none" spc="0" normalizeH="0" baseline="0" noProof="0">
              <a:ln>
                <a:noFill/>
              </a:ln>
              <a:solidFill>
                <a:srgbClr val="000000"/>
              </a:solidFill>
              <a:effectLst/>
              <a:uLnTx/>
              <a:uFillTx/>
              <a:latin typeface="Lucida Sans Unicode" panose="020B0602030504020204" pitchFamily="34" charset="0"/>
              <a:ea typeface="黑体" panose="02010609060101010101" pitchFamily="49" charset="-122"/>
              <a:cs typeface="+mn-cs"/>
            </a:endParaRPr>
          </a:p>
        </p:txBody>
      </p:sp>
      <p:sp>
        <p:nvSpPr>
          <p:cNvPr id="8" name="TextBox 27"/>
          <p:cNvSpPr txBox="1"/>
          <p:nvPr/>
        </p:nvSpPr>
        <p:spPr>
          <a:xfrm>
            <a:off x="5487988" y="3128963"/>
            <a:ext cx="2513013" cy="3683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chemeClr val="tx1"/>
                </a:solidFill>
                <a:effectLst/>
                <a:uLnTx/>
                <a:uFillTx/>
                <a:latin typeface="Lucida Sans Unicode" panose="020B0602030504020204" pitchFamily="34" charset="0"/>
                <a:ea typeface="黑体" panose="02010609060101010101" pitchFamily="49" charset="-122"/>
                <a:cs typeface="+mn-cs"/>
              </a:rPr>
              <a:t>云计算特点</a:t>
            </a:r>
            <a:endParaRPr kumimoji="0" lang="zh-CN" altLang="en-US" sz="1800" b="1" i="0" u="none" strike="noStrike" kern="1200" cap="none" spc="0" normalizeH="0" baseline="0" noProof="0">
              <a:ln>
                <a:noFill/>
              </a:ln>
              <a:solidFill>
                <a:schemeClr val="tx1"/>
              </a:solidFill>
              <a:effectLst/>
              <a:uLnTx/>
              <a:uFillTx/>
              <a:latin typeface="Lucida Sans Unicode" panose="020B0602030504020204" pitchFamily="34" charset="0"/>
              <a:ea typeface="黑体" panose="02010609060101010101" pitchFamily="49" charset="-122"/>
              <a:cs typeface="+mn-cs"/>
            </a:endParaRPr>
          </a:p>
        </p:txBody>
      </p:sp>
      <p:sp>
        <p:nvSpPr>
          <p:cNvPr id="9223" name="TextBox 27"/>
          <p:cNvSpPr txBox="1"/>
          <p:nvPr/>
        </p:nvSpPr>
        <p:spPr>
          <a:xfrm>
            <a:off x="5487988" y="3581400"/>
            <a:ext cx="2513012" cy="952500"/>
          </a:xfrm>
          <a:prstGeom prst="rect">
            <a:avLst/>
          </a:prstGeom>
          <a:solidFill>
            <a:srgbClr val="F2F2F2"/>
          </a:solidFill>
          <a:ln w="9525" cap="flat" cmpd="sng">
            <a:solidFill>
              <a:schemeClr val="accent1"/>
            </a:solidFill>
            <a:prstDash val="solid"/>
            <a:round/>
            <a:headEnd type="none" w="med" len="med"/>
            <a:tailEnd type="none" w="med" len="med"/>
          </a:ln>
        </p:spPr>
        <p:txBody>
          <a:bodyPr anchor="t" anchorCtr="0">
            <a:spAutoFit/>
          </a:bodyPr>
          <a:p>
            <a:pPr>
              <a:spcBef>
                <a:spcPct val="50000"/>
              </a:spcBef>
              <a:buClrTx/>
              <a:buSzPct val="50000"/>
              <a:buFont typeface="Wingdings" panose="05000000000000000000" pitchFamily="2" charset="2"/>
              <a:buChar char="n"/>
            </a:pPr>
            <a:r>
              <a:rPr lang="zh-CN" altLang="en-US" sz="1400">
                <a:latin typeface="黑体" panose="02010609060101010101" pitchFamily="49" charset="-122"/>
                <a:ea typeface="黑体" panose="02010609060101010101" pitchFamily="49" charset="-122"/>
              </a:rPr>
              <a:t>超大规模计算、虚拟化、高可靠性和安全性、通用性、动态扩展性、按需服务、降低成本</a:t>
            </a:r>
            <a:endParaRPr lang="zh-CN" altLang="en-US">
              <a:latin typeface="Arial" panose="020B0604020202020204" pitchFamily="34" charset="0"/>
              <a:ea typeface="宋体" panose="02010600030101010101" pitchFamily="2" charset="-122"/>
            </a:endParaRPr>
          </a:p>
        </p:txBody>
      </p:sp>
      <p:sp>
        <p:nvSpPr>
          <p:cNvPr id="9224" name="TextBox 27"/>
          <p:cNvSpPr txBox="1"/>
          <p:nvPr/>
        </p:nvSpPr>
        <p:spPr>
          <a:xfrm>
            <a:off x="5486400" y="4724400"/>
            <a:ext cx="2513013" cy="376238"/>
          </a:xfrm>
          <a:prstGeom prst="rect">
            <a:avLst/>
          </a:prstGeom>
          <a:gradFill rotWithShape="1">
            <a:gsLst>
              <a:gs pos="0">
                <a:schemeClr val="folHlink"/>
              </a:gs>
              <a:gs pos="100000">
                <a:srgbClr val="475E00"/>
              </a:gs>
            </a:gsLst>
            <a:lin ang="5400000" scaled="1"/>
            <a:tileRect/>
          </a:gradFill>
          <a:ln w="9525" cap="flat" cmpd="sng">
            <a:solidFill>
              <a:srgbClr val="99CC00"/>
            </a:solidFill>
            <a:prstDash val="solid"/>
            <a:miter/>
            <a:headEnd type="none" w="med" len="med"/>
            <a:tailEnd type="none" w="med" len="med"/>
          </a:ln>
          <a:effectLst>
            <a:outerShdw dist="38100" dir="5400000" rotWithShape="0">
              <a:srgbClr val="000000">
                <a:alpha val="34998"/>
              </a:srgbClr>
            </a:outerShdw>
          </a:effectLst>
        </p:spPr>
        <p:txBody>
          <a:bodyPr anchor="t" anchorCtr="0">
            <a:spAutoFit/>
          </a:bodyPr>
          <a:p>
            <a:pPr algn="ctr"/>
            <a:r>
              <a:rPr lang="zh-CN" altLang="en-US">
                <a:latin typeface="Lucida Sans Unicode" panose="020B0602030504020204" pitchFamily="34" charset="0"/>
                <a:ea typeface="黑体" panose="02010609060101010101" pitchFamily="49" charset="-122"/>
              </a:rPr>
              <a:t>云计算应用场景</a:t>
            </a:r>
            <a:endParaRPr lang="zh-CN" altLang="en-US">
              <a:latin typeface="Lucida Sans Unicode" panose="020B0602030504020204" pitchFamily="34" charset="0"/>
              <a:ea typeface="黑体" panose="02010609060101010101" pitchFamily="49" charset="-122"/>
            </a:endParaRPr>
          </a:p>
        </p:txBody>
      </p:sp>
      <p:sp>
        <p:nvSpPr>
          <p:cNvPr id="9225" name="TextBox 27"/>
          <p:cNvSpPr txBox="1"/>
          <p:nvPr/>
        </p:nvSpPr>
        <p:spPr>
          <a:xfrm>
            <a:off x="5486400" y="5176838"/>
            <a:ext cx="2513013" cy="952500"/>
          </a:xfrm>
          <a:prstGeom prst="rect">
            <a:avLst/>
          </a:prstGeom>
          <a:solidFill>
            <a:srgbClr val="F2F2F2"/>
          </a:solidFill>
          <a:ln w="9525" cap="flat" cmpd="sng">
            <a:solidFill>
              <a:schemeClr val="accent1"/>
            </a:solidFill>
            <a:prstDash val="solid"/>
            <a:round/>
            <a:headEnd type="none" w="med" len="med"/>
            <a:tailEnd type="none" w="med" len="med"/>
          </a:ln>
        </p:spPr>
        <p:txBody>
          <a:bodyPr anchor="t" anchorCtr="0">
            <a:spAutoFit/>
          </a:bodyPr>
          <a:p>
            <a:pPr>
              <a:spcBef>
                <a:spcPct val="50000"/>
              </a:spcBef>
              <a:buClrTx/>
              <a:buSzPct val="50000"/>
              <a:buFont typeface="Wingdings" panose="05000000000000000000" pitchFamily="2" charset="2"/>
              <a:buChar char="n"/>
            </a:pPr>
            <a:r>
              <a:rPr lang="en-US" altLang="zh-CN" sz="1400">
                <a:latin typeface="黑体" panose="02010609060101010101" pitchFamily="49" charset="-122"/>
                <a:ea typeface="黑体" panose="02010609060101010101" pitchFamily="49" charset="-122"/>
              </a:rPr>
              <a:t>Google</a:t>
            </a:r>
            <a:r>
              <a:rPr lang="zh-CN" altLang="en-US" sz="1400">
                <a:latin typeface="黑体" panose="02010609060101010101" pitchFamily="49" charset="-122"/>
                <a:ea typeface="黑体" panose="02010609060101010101" pitchFamily="49" charset="-122"/>
              </a:rPr>
              <a:t>个人云服务</a:t>
            </a:r>
            <a:endParaRPr lang="zh-CN" altLang="en-US" sz="1400">
              <a:latin typeface="黑体" panose="02010609060101010101" pitchFamily="49" charset="-122"/>
              <a:ea typeface="黑体" panose="02010609060101010101" pitchFamily="49" charset="-122"/>
            </a:endParaRPr>
          </a:p>
          <a:p>
            <a:pPr>
              <a:spcBef>
                <a:spcPct val="50000"/>
              </a:spcBef>
              <a:buClrTx/>
              <a:buSzPct val="50000"/>
              <a:buFont typeface="Wingdings" panose="05000000000000000000" pitchFamily="2" charset="2"/>
              <a:buChar char="n"/>
            </a:pPr>
            <a:r>
              <a:rPr lang="zh-CN" altLang="en-US" sz="1400">
                <a:latin typeface="黑体" panose="02010609060101010101" pitchFamily="49" charset="-122"/>
                <a:ea typeface="黑体" panose="02010609060101010101" pitchFamily="49" charset="-122"/>
              </a:rPr>
              <a:t>企业应用实例：</a:t>
            </a:r>
            <a:r>
              <a:rPr lang="en-US" altLang="zh-CN" sz="1400">
                <a:latin typeface="黑体" panose="02010609060101010101" pitchFamily="49" charset="-122"/>
                <a:ea typeface="黑体" panose="02010609060101010101" pitchFamily="49" charset="-122"/>
              </a:rPr>
              <a:t>Animoto</a:t>
            </a:r>
            <a:endParaRPr lang="en-US" altLang="zh-CN" sz="1400">
              <a:latin typeface="黑体" panose="02010609060101010101" pitchFamily="49" charset="-122"/>
              <a:ea typeface="黑体" panose="02010609060101010101" pitchFamily="49" charset="-122"/>
            </a:endParaRPr>
          </a:p>
          <a:p>
            <a:pPr>
              <a:spcBef>
                <a:spcPct val="50000"/>
              </a:spcBef>
              <a:buClrTx/>
              <a:buSzPct val="50000"/>
              <a:buFont typeface="Wingdings" panose="05000000000000000000" pitchFamily="2" charset="2"/>
              <a:buChar char="n"/>
            </a:pPr>
            <a:r>
              <a:rPr lang="en-US" altLang="zh-CN" sz="1400">
                <a:latin typeface="黑体" panose="02010609060101010101" pitchFamily="49" charset="-122"/>
                <a:ea typeface="黑体" panose="02010609060101010101" pitchFamily="49" charset="-122"/>
              </a:rPr>
              <a:t>Amazon</a:t>
            </a:r>
            <a:endParaRPr lang="en-US" altLang="zh-CN">
              <a:latin typeface="Arial" panose="020B0604020202020204" pitchFamily="34" charset="0"/>
              <a:ea typeface="宋体" panose="02010600030101010101" pitchFamily="2" charset="-122"/>
            </a:endParaRPr>
          </a:p>
        </p:txBody>
      </p:sp>
      <p:sp>
        <p:nvSpPr>
          <p:cNvPr id="9226" name="Text Box 11"/>
          <p:cNvSpPr txBox="1"/>
          <p:nvPr/>
        </p:nvSpPr>
        <p:spPr>
          <a:xfrm>
            <a:off x="1425575" y="5881688"/>
            <a:ext cx="2019300" cy="460375"/>
          </a:xfrm>
          <a:prstGeom prst="rect">
            <a:avLst/>
          </a:prstGeom>
          <a:noFill/>
          <a:ln w="9525">
            <a:noFill/>
          </a:ln>
        </p:spPr>
        <p:txBody>
          <a:bodyPr wrap="none" anchor="t" anchorCtr="0">
            <a:spAutoFit/>
          </a:bodyPr>
          <a:p>
            <a:pPr algn="ctr"/>
            <a:r>
              <a:rPr lang="zh-CN" altLang="en-US" sz="2400" b="1" dirty="0">
                <a:latin typeface="黑体" panose="02010609060101010101" pitchFamily="49" charset="-122"/>
                <a:ea typeface="黑体" panose="02010609060101010101" pitchFamily="49" charset="-122"/>
              </a:rPr>
              <a:t>云计算示意图</a:t>
            </a:r>
            <a:endParaRPr lang="zh-CN" altLang="en-US" sz="2400" b="1" dirty="0">
              <a:latin typeface="黑体" panose="02010609060101010101" pitchFamily="49" charset="-122"/>
              <a:ea typeface="黑体" panose="02010609060101010101" pitchFamily="49" charset="-122"/>
            </a:endParaRPr>
          </a:p>
        </p:txBody>
      </p:sp>
      <p:pic>
        <p:nvPicPr>
          <p:cNvPr id="9227" name="Picture 13" descr="001a924585120fbfc6de09"/>
          <p:cNvPicPr>
            <a:picLocks noChangeAspect="1"/>
          </p:cNvPicPr>
          <p:nvPr/>
        </p:nvPicPr>
        <p:blipFill>
          <a:blip r:embed="rId2"/>
          <a:stretch>
            <a:fillRect/>
          </a:stretch>
        </p:blipFill>
        <p:spPr>
          <a:xfrm>
            <a:off x="4214813" y="3657600"/>
            <a:ext cx="4776787" cy="2744788"/>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内容占位符 1"/>
          <p:cNvSpPr>
            <a:spLocks noGrp="1"/>
          </p:cNvSpPr>
          <p:nvPr>
            <p:ph idx="4294967295"/>
          </p:nvPr>
        </p:nvSpPr>
        <p:spPr>
          <a:xfrm>
            <a:off x="233363" y="1130300"/>
            <a:ext cx="8677275" cy="4800600"/>
          </a:xfrm>
        </p:spPr>
        <p:txBody>
          <a:bodyPr vert="horz" wrap="square" lIns="91440" tIns="45720" rIns="91440" bIns="45720" anchor="t" anchorCtr="0"/>
          <a:p>
            <a:pPr marL="114300" indent="-457200" algn="just">
              <a:lnSpc>
                <a:spcPct val="140000"/>
              </a:lnSpc>
              <a:buFont typeface="Wingdings" panose="05000000000000000000" charset="0"/>
              <a:buChar char="n"/>
            </a:pPr>
            <a:r>
              <a:rPr lang="en-US" altLang="zh-CN" sz="2800" b="1" dirty="0"/>
              <a:t>RDS</a:t>
            </a:r>
            <a:r>
              <a:rPr lang="zh-CN" altLang="en-US" sz="2800" b="1" dirty="0"/>
              <a:t>具有安全稳定、数据可靠、自动备份、管理透明、性能卓越，灵活扩容等优点，可以提供专业的数据库管理平台、专业的数据库优化建议以及完善的监控体系。</a:t>
            </a:r>
            <a:endParaRPr lang="zh-CN" altLang="en-US" sz="2800" b="1" dirty="0"/>
          </a:p>
        </p:txBody>
      </p:sp>
      <p:sp>
        <p:nvSpPr>
          <p:cNvPr id="95234" name="标题 2"/>
          <p:cNvSpPr>
            <a:spLocks noGrp="1"/>
          </p:cNvSpPr>
          <p:nvPr>
            <p:ph type="title" idx="4294967295"/>
          </p:nvPr>
        </p:nvSpPr>
        <p:spPr/>
        <p:txBody>
          <a:bodyPr vert="horz" wrap="square" lIns="91440" tIns="45720" rIns="91440" bIns="45720" anchor="ctr" anchorCtr="0"/>
          <a:p>
            <a:r>
              <a:rPr lang="en-US" altLang="zh-CN" dirty="0"/>
              <a:t>6.4.1 </a:t>
            </a:r>
            <a:r>
              <a:rPr lang="zh-CN" altLang="en-US" dirty="0"/>
              <a:t>阿里云</a:t>
            </a:r>
            <a:r>
              <a:rPr lang="en-US" altLang="zh-CN" dirty="0"/>
              <a:t>RDS</a:t>
            </a:r>
            <a:r>
              <a:rPr lang="zh-CN" altLang="en-US" dirty="0"/>
              <a:t>简介</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idx="4294967295"/>
          </p:nvPr>
        </p:nvSpPr>
        <p:spPr/>
        <p:txBody>
          <a:bodyPr vert="horz" wrap="square" lIns="91440" tIns="45720" rIns="91440" bIns="45720" anchor="ctr" anchorCtr="0"/>
          <a:p>
            <a:pPr marL="342900" indent="-342900"/>
            <a:r>
              <a:rPr lang="en-US" altLang="zh-CN" dirty="0"/>
              <a:t>6.4.2 RDS</a:t>
            </a:r>
            <a:r>
              <a:rPr lang="zh-CN" altLang="en-US" dirty="0"/>
              <a:t>中的概念</a:t>
            </a:r>
            <a:endParaRPr lang="zh-CN" altLang="en-US" dirty="0"/>
          </a:p>
        </p:txBody>
      </p:sp>
      <p:sp>
        <p:nvSpPr>
          <p:cNvPr id="66562" name="Rectangle 3"/>
          <p:cNvSpPr>
            <a:spLocks noGrp="1"/>
          </p:cNvSpPr>
          <p:nvPr>
            <p:ph type="body" idx="4294967295"/>
          </p:nvPr>
        </p:nvSpPr>
        <p:spPr>
          <a:xfrm>
            <a:off x="292100" y="1219200"/>
            <a:ext cx="8559800" cy="5105400"/>
          </a:xfrm>
        </p:spPr>
        <p:txBody>
          <a:bodyPr vert="horz" wrap="square" lIns="91440" tIns="45720" rIns="91440" bIns="45720" anchor="t"/>
          <a:p>
            <a:pPr marL="342900" marR="0" indent="-342900" algn="just" defTabSz="914400" rtl="0" eaLnBrk="0" fontAlgn="base" latinLnBrk="0" hangingPunct="0">
              <a:lnSpc>
                <a:spcPct val="150000"/>
              </a:lnSpc>
              <a:spcBef>
                <a:spcPct val="20000"/>
              </a:spcBef>
              <a:spcAft>
                <a:spcPct val="0"/>
              </a:spcAft>
              <a:buClrTx/>
              <a:buSzTx/>
              <a:buFont typeface="Wingdings" panose="05000000000000000000" charset="0"/>
              <a:buChar char="n"/>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RDS实例</a:t>
            </a:r>
            <a:r>
              <a:rPr kumimoji="0" lang="zh-CN" altLang="en-US" sz="2800" b="1" i="0" u="none" strike="noStrike" kern="0" cap="none" spc="0" normalizeH="0" baseline="0" noProof="1" dirty="0">
                <a:solidFill>
                  <a:schemeClr val="tx1"/>
                </a:solidFill>
                <a:latin typeface="+mn-lt"/>
                <a:ea typeface="+mn-ea"/>
                <a:cs typeface="+mn-cs"/>
              </a:rPr>
              <a:t>，是</a:t>
            </a: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用户购买RDS服务</a:t>
            </a: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的基本单位</a:t>
            </a:r>
            <a:r>
              <a:rPr kumimoji="0" lang="zh-CN" altLang="en-US" sz="2800" b="1" i="0" u="none" strike="noStrike" kern="0" cap="none" spc="0" normalizeH="0" baseline="0" noProof="1" dirty="0">
                <a:solidFill>
                  <a:schemeClr val="tx1"/>
                </a:solidFill>
                <a:latin typeface="+mn-lt"/>
                <a:ea typeface="+mn-ea"/>
                <a:cs typeface="+mn-cs"/>
              </a:rPr>
              <a:t>。在实例中：</a:t>
            </a:r>
            <a:endParaRPr kumimoji="0" lang="en-US" altLang="zh-CN" sz="2800" b="1" i="0" u="none" strike="noStrike" kern="0" cap="none" spc="0" normalizeH="0" baseline="0" noProof="1" dirty="0">
              <a:solidFill>
                <a:schemeClr val="tx1"/>
              </a:solidFill>
              <a:latin typeface="+mn-lt"/>
              <a:ea typeface="+mn-ea"/>
              <a:cs typeface="+mn-cs"/>
            </a:endParaRPr>
          </a:p>
          <a:p>
            <a:pPr marL="742950" marR="0" lvl="1" indent="-285750" algn="just" defTabSz="914400" rtl="0" eaLnBrk="0" fontAlgn="base" latinLnBrk="0" hangingPunct="0">
              <a:lnSpc>
                <a:spcPct val="150000"/>
              </a:lnSpc>
              <a:spcBef>
                <a:spcPct val="20000"/>
              </a:spcBef>
              <a:spcAft>
                <a:spcPct val="0"/>
              </a:spcAft>
              <a:buClrTx/>
              <a:buSzTx/>
              <a:buFont typeface="Wingdings" panose="05000000000000000000" charset="0"/>
              <a:buChar char="Ø"/>
            </a:pPr>
            <a:r>
              <a:rPr kumimoji="0" lang="zh-CN" altLang="en-US" sz="2800" b="1" i="0" u="none" strike="noStrike" kern="0" cap="none" spc="0" normalizeH="0" baseline="0" noProof="1" dirty="0">
                <a:solidFill>
                  <a:schemeClr val="tx1"/>
                </a:solidFill>
                <a:latin typeface="+mn-lt"/>
                <a:ea typeface="+mn-ea"/>
                <a:cs typeface="+mn-ea"/>
              </a:rPr>
              <a:t>可以创建多个数据库；</a:t>
            </a:r>
            <a:endParaRPr kumimoji="0" lang="en-US" altLang="zh-CN" sz="2800" b="1" i="0" u="none" strike="noStrike" kern="0" cap="none" spc="0" normalizeH="0" baseline="0" noProof="1" dirty="0">
              <a:solidFill>
                <a:schemeClr val="tx1"/>
              </a:solidFill>
              <a:latin typeface="+mn-lt"/>
              <a:ea typeface="+mn-ea"/>
              <a:cs typeface="+mn-ea"/>
            </a:endParaRPr>
          </a:p>
          <a:p>
            <a:pPr marL="742950" marR="0" lvl="1" indent="-285750" algn="just" defTabSz="914400" rtl="0" eaLnBrk="0" fontAlgn="base" latinLnBrk="0" hangingPunct="0">
              <a:lnSpc>
                <a:spcPct val="150000"/>
              </a:lnSpc>
              <a:spcBef>
                <a:spcPct val="20000"/>
              </a:spcBef>
              <a:spcAft>
                <a:spcPct val="0"/>
              </a:spcAft>
              <a:buClrTx/>
              <a:buSzTx/>
              <a:buFont typeface="Wingdings" panose="05000000000000000000" charset="0"/>
              <a:buChar char="Ø"/>
            </a:pPr>
            <a:r>
              <a:rPr kumimoji="0" lang="zh-CN" altLang="en-US" sz="2800" b="1" i="0" u="none" strike="noStrike" kern="0" cap="none" spc="0" normalizeH="0" baseline="0" noProof="1" dirty="0">
                <a:solidFill>
                  <a:schemeClr val="tx1"/>
                </a:solidFill>
                <a:latin typeface="+mn-lt"/>
                <a:ea typeface="+mn-ea"/>
                <a:cs typeface="+mn-ea"/>
              </a:rPr>
              <a:t>可以使用常见的数据库客户端连接、管理及使用数据；</a:t>
            </a:r>
            <a:endParaRPr kumimoji="0" lang="en-US" altLang="zh-CN" sz="2800" b="1" i="0" u="none" strike="noStrike" kern="0" cap="none" spc="0" normalizeH="0" baseline="0" noProof="1" dirty="0">
              <a:solidFill>
                <a:schemeClr val="tx1"/>
              </a:solidFill>
              <a:latin typeface="+mn-lt"/>
              <a:ea typeface="+mn-ea"/>
              <a:cs typeface="+mn-ea"/>
            </a:endParaRPr>
          </a:p>
          <a:p>
            <a:pPr marL="742950" marR="0" lvl="1" indent="-285750" algn="just" defTabSz="914400" rtl="0" eaLnBrk="0" fontAlgn="base" latinLnBrk="0" hangingPunct="0">
              <a:lnSpc>
                <a:spcPct val="150000"/>
              </a:lnSpc>
              <a:spcBef>
                <a:spcPct val="20000"/>
              </a:spcBef>
              <a:spcAft>
                <a:spcPct val="0"/>
              </a:spcAft>
              <a:buClrTx/>
              <a:buSzTx/>
              <a:buFont typeface="Wingdings" panose="05000000000000000000" charset="0"/>
              <a:buChar char="Ø"/>
            </a:pPr>
            <a:r>
              <a:rPr kumimoji="0" lang="zh-CN" altLang="en-US" sz="2800" b="1" i="0" u="none" strike="noStrike" kern="0" cap="none" spc="0" normalizeH="0" baseline="0" noProof="1" dirty="0">
                <a:solidFill>
                  <a:schemeClr val="tx1"/>
                </a:solidFill>
                <a:latin typeface="+mn-lt"/>
                <a:ea typeface="+mn-ea"/>
                <a:cs typeface="+mn-ea"/>
              </a:rPr>
              <a:t>可以通过</a:t>
            </a:r>
            <a:r>
              <a:rPr kumimoji="0" lang="en-US" altLang="zh-CN" sz="2800" b="1" i="0" u="none" strike="noStrike" kern="0" cap="none" spc="0" normalizeH="0" baseline="0" noProof="1" dirty="0">
                <a:solidFill>
                  <a:schemeClr val="tx1"/>
                </a:solidFill>
                <a:latin typeface="+mn-lt"/>
                <a:ea typeface="+mn-ea"/>
                <a:cs typeface="+mn-ea"/>
              </a:rPr>
              <a:t>RDS</a:t>
            </a:r>
            <a:r>
              <a:rPr kumimoji="0" lang="zh-CN" altLang="en-US" sz="2800" b="1" i="0" u="none" strike="noStrike" kern="0" cap="none" spc="0" normalizeH="0" baseline="0" noProof="1" dirty="0">
                <a:solidFill>
                  <a:schemeClr val="tx1"/>
                </a:solidFill>
                <a:latin typeface="+mn-lt"/>
                <a:ea typeface="+mn-ea"/>
                <a:cs typeface="+mn-ea"/>
              </a:rPr>
              <a:t>管理控制台或</a:t>
            </a:r>
            <a:r>
              <a:rPr kumimoji="0" lang="en-US" altLang="zh-CN" sz="2800" b="1" i="0" u="none" strike="noStrike" kern="0" cap="none" spc="0" normalizeH="0" baseline="0" noProof="1" dirty="0">
                <a:solidFill>
                  <a:schemeClr val="tx1"/>
                </a:solidFill>
                <a:latin typeface="+mn-lt"/>
                <a:ea typeface="+mn-ea"/>
                <a:cs typeface="+mn-ea"/>
              </a:rPr>
              <a:t>OPEN API</a:t>
            </a:r>
            <a:r>
              <a:rPr kumimoji="0" lang="zh-CN" altLang="en-US" sz="2800" b="1" i="0" u="none" strike="noStrike" kern="0" cap="none" spc="0" normalizeH="0" baseline="0" noProof="1" dirty="0">
                <a:solidFill>
                  <a:schemeClr val="tx1"/>
                </a:solidFill>
                <a:latin typeface="+mn-lt"/>
                <a:ea typeface="+mn-ea"/>
                <a:cs typeface="+mn-ea"/>
              </a:rPr>
              <a:t>来创建、修改和删除数据库。</a:t>
            </a:r>
            <a:r>
              <a:rPr kumimoji="0" lang="zh-CN" altLang="en-US" sz="2450" b="1" i="0" u="none" strike="noStrike" kern="0" cap="none" spc="0" normalizeH="0" baseline="0" noProof="1" dirty="0">
                <a:solidFill>
                  <a:schemeClr val="tx1"/>
                </a:solidFill>
                <a:latin typeface="+mn-lt"/>
                <a:ea typeface="+mn-ea"/>
                <a:cs typeface="+mn-ea"/>
              </a:rPr>
              <a:t> </a:t>
            </a:r>
            <a:endParaRPr kumimoji="0" lang="zh-CN" altLang="en-US" sz="3200" b="1" i="0" u="none" strike="noStrike" kern="0" cap="none" spc="0" normalizeH="0" baseline="0" noProof="1" dirty="0">
              <a:solidFill>
                <a:schemeClr val="tx1"/>
              </a:solidFill>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idx="4294967295"/>
          </p:nvPr>
        </p:nvSpPr>
        <p:spPr/>
        <p:txBody>
          <a:bodyPr vert="horz" wrap="square" lIns="91440" tIns="45720" rIns="91440" bIns="45720" anchor="ctr" anchorCtr="0"/>
          <a:p>
            <a:pPr marL="342900" indent="-342900"/>
            <a:r>
              <a:rPr lang="en-US" altLang="zh-CN" dirty="0"/>
              <a:t>6.4.2 RDS</a:t>
            </a:r>
            <a:r>
              <a:rPr lang="zh-CN" altLang="en-US" dirty="0"/>
              <a:t>中的概念</a:t>
            </a:r>
            <a:endParaRPr lang="zh-CN" altLang="en-US" dirty="0"/>
          </a:p>
        </p:txBody>
      </p:sp>
      <p:sp>
        <p:nvSpPr>
          <p:cNvPr id="97282" name="Rectangle 3"/>
          <p:cNvSpPr>
            <a:spLocks noGrp="1"/>
          </p:cNvSpPr>
          <p:nvPr>
            <p:ph type="body" idx="4294967295"/>
          </p:nvPr>
        </p:nvSpPr>
        <p:spPr>
          <a:xfrm>
            <a:off x="172085" y="1249680"/>
            <a:ext cx="8792210" cy="5105400"/>
          </a:xfrm>
        </p:spPr>
        <p:txBody>
          <a:bodyPr vert="horz" wrap="square" lIns="91440" tIns="45720" rIns="91440" bIns="45720" anchor="t" anchorCtr="0"/>
          <a:p>
            <a:pPr algn="just">
              <a:lnSpc>
                <a:spcPct val="150000"/>
              </a:lnSpc>
              <a:buFont typeface="Wingdings" panose="05000000000000000000" charset="0"/>
              <a:buChar char="n"/>
            </a:pPr>
            <a:r>
              <a:rPr lang="zh-CN" altLang="en-US" sz="2800" b="1" dirty="0">
                <a:solidFill>
                  <a:srgbClr val="FF0000"/>
                </a:solidFill>
                <a:latin typeface="微软雅黑" panose="020B0503020204020204" charset="-122"/>
                <a:ea typeface="微软雅黑" panose="020B0503020204020204" charset="-122"/>
              </a:rPr>
              <a:t>RDS数据库</a:t>
            </a:r>
            <a:r>
              <a:rPr lang="zh-CN" altLang="en-US" sz="2800" b="1" dirty="0"/>
              <a:t>，是用户在一个实例下创建的</a:t>
            </a:r>
            <a:r>
              <a:rPr lang="zh-CN" altLang="en-US" sz="2800" b="1" dirty="0">
                <a:solidFill>
                  <a:srgbClr val="FF0000"/>
                </a:solidFill>
                <a:latin typeface="微软雅黑" panose="020B0503020204020204" charset="-122"/>
                <a:ea typeface="微软雅黑" panose="020B0503020204020204" charset="-122"/>
              </a:rPr>
              <a:t>逻辑单元</a:t>
            </a:r>
            <a:r>
              <a:rPr lang="zh-CN" altLang="en-US" sz="2800" b="1" dirty="0"/>
              <a:t>。</a:t>
            </a:r>
            <a:endParaRPr lang="en-US" altLang="zh-CN" sz="2800" b="1" dirty="0"/>
          </a:p>
          <a:p>
            <a:pPr lvl="1" algn="just">
              <a:lnSpc>
                <a:spcPct val="150000"/>
              </a:lnSpc>
              <a:buFont typeface="Wingdings" panose="05000000000000000000" charset="0"/>
              <a:buChar char="Ø"/>
            </a:pPr>
            <a:r>
              <a:rPr lang="zh-CN" altLang="en-US" b="1" dirty="0"/>
              <a:t>一个实例可创建多个数据库，在实例内数据库命名唯一，所有数据库都会</a:t>
            </a:r>
            <a:r>
              <a:rPr lang="zh-CN" altLang="en-US" b="1" dirty="0">
                <a:solidFill>
                  <a:srgbClr val="FF0000"/>
                </a:solidFill>
                <a:latin typeface="微软雅黑" panose="020B0503020204020204" charset="-122"/>
                <a:ea typeface="微软雅黑" panose="020B0503020204020204" charset="-122"/>
                <a:cs typeface="+mn-cs"/>
              </a:rPr>
              <a:t>共享</a:t>
            </a:r>
            <a:r>
              <a:rPr lang="zh-CN" altLang="en-US" b="1" dirty="0"/>
              <a:t>该实例下的资源，如</a:t>
            </a:r>
            <a:r>
              <a:rPr lang="en-US" altLang="zh-CN" b="1" dirty="0"/>
              <a:t>CPU</a:t>
            </a:r>
            <a:r>
              <a:rPr lang="zh-CN" altLang="en-US" b="1" dirty="0"/>
              <a:t>、内存、磁盘容量等；</a:t>
            </a:r>
            <a:endParaRPr lang="zh-CN" altLang="en-US" b="1" dirty="0"/>
          </a:p>
          <a:p>
            <a:pPr lvl="1" algn="just">
              <a:lnSpc>
                <a:spcPct val="150000"/>
              </a:lnSpc>
              <a:buFont typeface="Wingdings" panose="05000000000000000000" charset="0"/>
              <a:buChar char="Ø"/>
            </a:pPr>
            <a:r>
              <a:rPr lang="en-US" altLang="zh-CN" b="1" dirty="0"/>
              <a:t> RDS</a:t>
            </a:r>
            <a:r>
              <a:rPr lang="zh-CN" altLang="en-US" b="1" dirty="0"/>
              <a:t>不支持使用标准的</a:t>
            </a:r>
            <a:r>
              <a:rPr lang="en-US" altLang="zh-CN" b="1" dirty="0"/>
              <a:t>SQL</a:t>
            </a:r>
            <a:r>
              <a:rPr lang="zh-CN" altLang="en-US" b="1" dirty="0"/>
              <a:t>语句或客户端工具创建数据库，必须使用</a:t>
            </a:r>
            <a:r>
              <a:rPr lang="en-US" altLang="zh-CN" b="1" dirty="0"/>
              <a:t>OPEN API</a:t>
            </a:r>
            <a:r>
              <a:rPr lang="zh-CN" altLang="en-US" b="1" dirty="0"/>
              <a:t>或</a:t>
            </a:r>
            <a:r>
              <a:rPr lang="en-US" altLang="zh-CN" b="1" dirty="0"/>
              <a:t>RDS</a:t>
            </a:r>
            <a:r>
              <a:rPr lang="zh-CN" altLang="en-US" b="1" dirty="0"/>
              <a:t>管理控制台进行操作。</a:t>
            </a:r>
            <a:endParaRPr lang="zh-CN" altLang="en-US"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idx="4294967295"/>
          </p:nvPr>
        </p:nvSpPr>
        <p:spPr/>
        <p:txBody>
          <a:bodyPr vert="horz" wrap="square" lIns="91440" tIns="45720" rIns="91440" bIns="45720" anchor="ctr" anchorCtr="0"/>
          <a:p>
            <a:pPr marL="342900" indent="-342900"/>
            <a:r>
              <a:rPr lang="en-US" altLang="zh-CN" dirty="0"/>
              <a:t>6.4.2 RDS</a:t>
            </a:r>
            <a:r>
              <a:rPr lang="zh-CN" altLang="en-US" dirty="0"/>
              <a:t>中的概念</a:t>
            </a:r>
            <a:endParaRPr lang="zh-CN" altLang="en-US" dirty="0"/>
          </a:p>
        </p:txBody>
      </p:sp>
      <p:sp>
        <p:nvSpPr>
          <p:cNvPr id="98306" name="Rectangle 3"/>
          <p:cNvSpPr>
            <a:spLocks noGrp="1"/>
          </p:cNvSpPr>
          <p:nvPr>
            <p:ph type="body" idx="4294967295"/>
          </p:nvPr>
        </p:nvSpPr>
        <p:spPr>
          <a:xfrm>
            <a:off x="228600" y="1143000"/>
            <a:ext cx="8686800" cy="5273675"/>
          </a:xfrm>
        </p:spPr>
        <p:txBody>
          <a:bodyPr vert="horz" wrap="square" lIns="91440" tIns="45720" rIns="91440" bIns="45720" anchor="t" anchorCtr="0"/>
          <a:p>
            <a:pPr algn="just">
              <a:lnSpc>
                <a:spcPct val="140000"/>
              </a:lnSpc>
              <a:buFont typeface="Wingdings" panose="05000000000000000000" charset="0"/>
              <a:buChar char="n"/>
            </a:pPr>
            <a:r>
              <a:rPr lang="zh-CN" altLang="en-US" sz="2800" b="1" dirty="0">
                <a:solidFill>
                  <a:srgbClr val="FF0000"/>
                </a:solidFill>
                <a:latin typeface="微软雅黑" panose="020B0503020204020204" charset="-122"/>
                <a:ea typeface="微软雅黑" panose="020B0503020204020204" charset="-122"/>
              </a:rPr>
              <a:t>地域</a:t>
            </a:r>
            <a:r>
              <a:rPr lang="zh-CN" altLang="en-US" sz="2800" b="1" dirty="0"/>
              <a:t>指的是用户所购买的</a:t>
            </a:r>
            <a:r>
              <a:rPr lang="en-US" altLang="zh-CN" sz="2800" b="1" dirty="0"/>
              <a:t>RDS</a:t>
            </a:r>
            <a:r>
              <a:rPr lang="zh-CN" altLang="en-US" sz="2800" b="1" dirty="0"/>
              <a:t>实例的服务器所处的地理位置；</a:t>
            </a:r>
            <a:endParaRPr lang="en-US" altLang="zh-CN" sz="2800" b="1" dirty="0"/>
          </a:p>
          <a:p>
            <a:pPr algn="just">
              <a:lnSpc>
                <a:spcPct val="140000"/>
              </a:lnSpc>
              <a:buFont typeface="Wingdings" panose="05000000000000000000" charset="0"/>
              <a:buChar char="n"/>
            </a:pPr>
            <a:r>
              <a:rPr lang="en-US" altLang="zh-CN" sz="2800" b="1" dirty="0"/>
              <a:t>RDS</a:t>
            </a:r>
            <a:r>
              <a:rPr lang="zh-CN" altLang="en-US" sz="2800" b="1" dirty="0"/>
              <a:t>目前支持杭州、青岛、北京、深圳和香港五个地域，服务品质完全相同。用户可以在购买</a:t>
            </a:r>
            <a:r>
              <a:rPr lang="en-US" altLang="zh-CN" sz="2800" b="1" dirty="0"/>
              <a:t>RDS</a:t>
            </a:r>
            <a:r>
              <a:rPr lang="zh-CN" altLang="en-US" sz="2800" b="1" dirty="0"/>
              <a:t>实例时指定地域，购买实例后暂不支持更改；</a:t>
            </a:r>
            <a:endParaRPr lang="en-US" altLang="zh-CN" sz="2800" b="1" dirty="0"/>
          </a:p>
          <a:p>
            <a:pPr algn="just">
              <a:lnSpc>
                <a:spcPct val="140000"/>
              </a:lnSpc>
              <a:buFont typeface="Wingdings" panose="05000000000000000000" charset="0"/>
              <a:buChar char="n"/>
            </a:pPr>
            <a:r>
              <a:rPr lang="zh-CN" altLang="en-US" sz="2800" b="1" dirty="0">
                <a:solidFill>
                  <a:srgbClr val="FF0000"/>
                </a:solidFill>
                <a:latin typeface="微软雅黑" panose="020B0503020204020204" charset="-122"/>
                <a:ea typeface="微软雅黑" panose="020B0503020204020204" charset="-122"/>
              </a:rPr>
              <a:t>RDS可用区</a:t>
            </a:r>
            <a:r>
              <a:rPr lang="zh-CN" altLang="en-US" sz="2800" b="1" dirty="0"/>
              <a:t>是指在同一地域下，电力、网络隔离的物理区域，</a:t>
            </a:r>
            <a:r>
              <a:rPr lang="zh-CN" altLang="en-US" sz="2800" b="1" dirty="0">
                <a:solidFill>
                  <a:srgbClr val="FF0000"/>
                </a:solidFill>
                <a:latin typeface="微软雅黑" panose="020B0503020204020204" charset="-122"/>
                <a:ea typeface="微软雅黑" panose="020B0503020204020204" charset="-122"/>
              </a:rPr>
              <a:t>可用区之间内网互通</a:t>
            </a:r>
            <a:r>
              <a:rPr lang="zh-CN" altLang="en-US" sz="2800" b="1" dirty="0"/>
              <a:t>，可用区内网络延时更小，</a:t>
            </a:r>
            <a:r>
              <a:rPr lang="zh-CN" altLang="en-US" sz="2800" b="1" dirty="0">
                <a:solidFill>
                  <a:srgbClr val="FF0000"/>
                </a:solidFill>
                <a:latin typeface="微软雅黑" panose="020B0503020204020204" charset="-122"/>
                <a:ea typeface="微软雅黑" panose="020B0503020204020204" charset="-122"/>
              </a:rPr>
              <a:t>不同可用区之间故障隔离</a:t>
            </a:r>
            <a:r>
              <a:rPr lang="zh-CN" altLang="en-US" sz="2800" b="1" dirty="0"/>
              <a:t>。</a:t>
            </a:r>
            <a:endParaRPr lang="zh-CN" altLang="en-US" sz="2800"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2"/>
          <p:cNvSpPr>
            <a:spLocks noGrp="1"/>
          </p:cNvSpPr>
          <p:nvPr>
            <p:ph type="title" idx="4294967295"/>
          </p:nvPr>
        </p:nvSpPr>
        <p:spPr/>
        <p:txBody>
          <a:bodyPr vert="horz" wrap="square" lIns="91440" tIns="45720" rIns="91440" bIns="45720" anchor="ctr" anchorCtr="0"/>
          <a:p>
            <a:pPr marL="342900" indent="-342900"/>
            <a:r>
              <a:rPr lang="en-US" altLang="zh-CN" dirty="0"/>
              <a:t>6.4.2 RDS</a:t>
            </a:r>
            <a:r>
              <a:rPr lang="zh-CN" altLang="en-US" dirty="0"/>
              <a:t>中的概念</a:t>
            </a:r>
            <a:endParaRPr lang="zh-CN" altLang="en-US" dirty="0"/>
          </a:p>
        </p:txBody>
      </p:sp>
      <p:sp>
        <p:nvSpPr>
          <p:cNvPr id="99330" name="Rectangle 3"/>
          <p:cNvSpPr>
            <a:spLocks noGrp="1"/>
          </p:cNvSpPr>
          <p:nvPr>
            <p:ph type="body" idx="4294967295"/>
          </p:nvPr>
        </p:nvSpPr>
        <p:spPr>
          <a:xfrm>
            <a:off x="228600" y="1219200"/>
            <a:ext cx="8686800" cy="5083175"/>
          </a:xfrm>
        </p:spPr>
        <p:txBody>
          <a:bodyPr vert="horz" wrap="square" lIns="91440" tIns="45720" rIns="91440" bIns="45720" anchor="t" anchorCtr="0"/>
          <a:p>
            <a:pPr marL="0" indent="0" algn="just">
              <a:lnSpc>
                <a:spcPct val="140000"/>
              </a:lnSpc>
              <a:buFont typeface="Wingdings" panose="05000000000000000000" charset="0"/>
              <a:buNone/>
            </a:pPr>
            <a:r>
              <a:rPr lang="en-US" altLang="zh-CN" sz="2800" b="1" dirty="0"/>
              <a:t>RDS</a:t>
            </a:r>
            <a:r>
              <a:rPr lang="zh-CN" altLang="en-US" sz="2800" b="1" dirty="0"/>
              <a:t>可用区又分为</a:t>
            </a:r>
            <a:r>
              <a:rPr lang="zh-CN" altLang="en-US" sz="2800" b="1" dirty="0">
                <a:solidFill>
                  <a:srgbClr val="FF0000"/>
                </a:solidFill>
                <a:latin typeface="微软雅黑" panose="020B0503020204020204" charset="-122"/>
                <a:ea typeface="微软雅黑" panose="020B0503020204020204" charset="-122"/>
              </a:rPr>
              <a:t>单可用区</a:t>
            </a:r>
            <a:r>
              <a:rPr lang="zh-CN" altLang="en-US" sz="2800" b="1" dirty="0"/>
              <a:t>和</a:t>
            </a:r>
            <a:r>
              <a:rPr lang="zh-CN" altLang="en-US" sz="2800" b="1" dirty="0">
                <a:solidFill>
                  <a:srgbClr val="FF0000"/>
                </a:solidFill>
                <a:latin typeface="微软雅黑" panose="020B0503020204020204" charset="-122"/>
                <a:ea typeface="微软雅黑" panose="020B0503020204020204" charset="-122"/>
              </a:rPr>
              <a:t>多可用区</a:t>
            </a:r>
            <a:r>
              <a:rPr lang="zh-CN" altLang="en-US" sz="2800" b="1" dirty="0"/>
              <a:t>：</a:t>
            </a:r>
            <a:endParaRPr lang="en-US" altLang="zh-CN" sz="2800" b="1" dirty="0"/>
          </a:p>
          <a:p>
            <a:pPr marL="914400" lvl="2" indent="-457200" algn="just">
              <a:lnSpc>
                <a:spcPct val="140000"/>
              </a:lnSpc>
              <a:buFont typeface="Wingdings" panose="05000000000000000000" charset="0"/>
              <a:buChar char="Ø"/>
            </a:pPr>
            <a:r>
              <a:rPr lang="zh-CN" altLang="en-US" sz="2800" b="1" dirty="0">
                <a:solidFill>
                  <a:srgbClr val="FF0000"/>
                </a:solidFill>
                <a:latin typeface="微软雅黑" panose="020B0503020204020204" charset="-122"/>
                <a:ea typeface="微软雅黑" panose="020B0503020204020204" charset="-122"/>
                <a:cs typeface="+mn-cs"/>
              </a:rPr>
              <a:t>单可用区</a:t>
            </a:r>
            <a:r>
              <a:rPr lang="zh-CN" altLang="en-US" sz="2800" b="1" dirty="0"/>
              <a:t>是指</a:t>
            </a:r>
            <a:r>
              <a:rPr lang="en-US" altLang="zh-CN" sz="2800" b="1" dirty="0"/>
              <a:t>RDS</a:t>
            </a:r>
            <a:r>
              <a:rPr lang="zh-CN" altLang="en-US" sz="2800" b="1" dirty="0"/>
              <a:t>实例的</a:t>
            </a:r>
            <a:r>
              <a:rPr lang="zh-CN" altLang="en-US" sz="2800" b="1" dirty="0">
                <a:solidFill>
                  <a:srgbClr val="FF0000"/>
                </a:solidFill>
                <a:latin typeface="微软雅黑" panose="020B0503020204020204" charset="-122"/>
                <a:ea typeface="微软雅黑" panose="020B0503020204020204" charset="-122"/>
                <a:cs typeface="+mn-cs"/>
              </a:rPr>
              <a:t>主备节点位于相同的可用区</a:t>
            </a:r>
            <a:r>
              <a:rPr lang="zh-CN" altLang="en-US" sz="2800" b="1" dirty="0"/>
              <a:t>，它可以有效控制云产品间的网络延迟；</a:t>
            </a:r>
            <a:endParaRPr lang="en-US" altLang="zh-CN" sz="2800" b="1" dirty="0"/>
          </a:p>
          <a:p>
            <a:pPr marL="914400" lvl="2" indent="-457200" algn="just">
              <a:lnSpc>
                <a:spcPct val="140000"/>
              </a:lnSpc>
              <a:buFont typeface="Wingdings" panose="05000000000000000000" charset="0"/>
              <a:buChar char="Ø"/>
            </a:pPr>
            <a:r>
              <a:rPr lang="zh-CN" altLang="en-US" sz="2800" b="1" dirty="0">
                <a:solidFill>
                  <a:srgbClr val="FF0000"/>
                </a:solidFill>
                <a:latin typeface="微软雅黑" panose="020B0503020204020204" charset="-122"/>
                <a:ea typeface="微软雅黑" panose="020B0503020204020204" charset="-122"/>
                <a:cs typeface="+mn-cs"/>
              </a:rPr>
              <a:t>多可用区</a:t>
            </a:r>
            <a:r>
              <a:rPr lang="zh-CN" altLang="en-US" sz="2800" b="1" dirty="0"/>
              <a:t>是指</a:t>
            </a:r>
            <a:r>
              <a:rPr lang="en-US" altLang="zh-CN" sz="2800" b="1" dirty="0"/>
              <a:t>RDS</a:t>
            </a:r>
            <a:r>
              <a:rPr lang="zh-CN" altLang="en-US" sz="2800" b="1" dirty="0"/>
              <a:t>实例的</a:t>
            </a:r>
            <a:r>
              <a:rPr lang="zh-CN" altLang="en-US" sz="2800" b="1" dirty="0">
                <a:solidFill>
                  <a:srgbClr val="FF0000"/>
                </a:solidFill>
                <a:latin typeface="微软雅黑" panose="020B0503020204020204" charset="-122"/>
                <a:ea typeface="微软雅黑" panose="020B0503020204020204" charset="-122"/>
                <a:cs typeface="+mn-cs"/>
              </a:rPr>
              <a:t>主备节点位于不同的可用区</a:t>
            </a:r>
            <a:r>
              <a:rPr lang="zh-CN" altLang="en-US" sz="2800" b="1" dirty="0"/>
              <a:t>，当主节点所在可用区出现故障（如机房断电等），</a:t>
            </a:r>
            <a:r>
              <a:rPr lang="en-US" altLang="zh-CN" sz="2800" b="1" dirty="0"/>
              <a:t>RDS</a:t>
            </a:r>
            <a:r>
              <a:rPr lang="zh-CN" altLang="en-US" sz="2800" b="1" dirty="0"/>
              <a:t>进行主备切换后，会切换到备节点所在的可用区继续提供服务。多可用区的</a:t>
            </a:r>
            <a:r>
              <a:rPr lang="en-US" altLang="zh-CN" sz="2800" b="1" dirty="0"/>
              <a:t>RDS</a:t>
            </a:r>
            <a:r>
              <a:rPr lang="zh-CN" altLang="en-US" sz="2800" b="1" dirty="0"/>
              <a:t>轻松实现了</a:t>
            </a:r>
            <a:r>
              <a:rPr lang="zh-CN" altLang="en-US" sz="2800" b="1" dirty="0">
                <a:solidFill>
                  <a:srgbClr val="FF0000"/>
                </a:solidFill>
                <a:latin typeface="微软雅黑" panose="020B0503020204020204" charset="-122"/>
                <a:ea typeface="微软雅黑" panose="020B0503020204020204" charset="-122"/>
                <a:cs typeface="+mn-cs"/>
              </a:rPr>
              <a:t>同城容灾</a:t>
            </a:r>
            <a:r>
              <a:rPr lang="zh-CN" altLang="en-US" sz="2800" b="1" dirty="0"/>
              <a:t>。</a:t>
            </a:r>
            <a:endParaRPr lang="zh-CN" alt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idx="4294967295"/>
          </p:nvPr>
        </p:nvSpPr>
        <p:spPr/>
        <p:txBody>
          <a:bodyPr vert="horz" wrap="square" lIns="91440" tIns="45720" rIns="91440" bIns="45720" anchor="ctr" anchorCtr="0"/>
          <a:p>
            <a:pPr marL="342900" indent="-342900"/>
            <a:r>
              <a:rPr lang="en-US" altLang="zh-CN" dirty="0"/>
              <a:t>6.4.2 RDS</a:t>
            </a:r>
            <a:r>
              <a:rPr lang="zh-CN" altLang="en-US" dirty="0"/>
              <a:t>中的概念</a:t>
            </a:r>
            <a:endParaRPr lang="zh-CN" altLang="en-US" dirty="0"/>
          </a:p>
        </p:txBody>
      </p:sp>
      <p:sp>
        <p:nvSpPr>
          <p:cNvPr id="68610" name="Rectangle 3"/>
          <p:cNvSpPr>
            <a:spLocks noGrp="1"/>
          </p:cNvSpPr>
          <p:nvPr>
            <p:ph type="body" idx="4294967295"/>
          </p:nvPr>
        </p:nvSpPr>
        <p:spPr>
          <a:xfrm>
            <a:off x="304800" y="1220788"/>
            <a:ext cx="8610600" cy="5260975"/>
          </a:xfrm>
        </p:spPr>
        <p:txBody>
          <a:bodyPr vert="horz" wrap="square" lIns="91440" tIns="45720" rIns="91440" bIns="45720" anchor="t"/>
          <a:p>
            <a:pPr marL="342900" marR="0" indent="-342900" algn="just" defTabSz="914400" rtl="0" eaLnBrk="0" fontAlgn="base" latinLnBrk="0" hangingPunct="0">
              <a:lnSpc>
                <a:spcPct val="150000"/>
              </a:lnSpc>
              <a:spcBef>
                <a:spcPct val="20000"/>
              </a:spcBef>
              <a:spcAft>
                <a:spcPct val="0"/>
              </a:spcAft>
              <a:buClrTx/>
              <a:buSzTx/>
              <a:buFont typeface="Wingdings" panose="05000000000000000000" charset="0"/>
              <a:buChar char="n"/>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磁盘容量</a:t>
            </a:r>
            <a:r>
              <a:rPr kumimoji="0" lang="zh-CN" altLang="en-US" sz="2800" b="1" i="0" u="none" strike="noStrike" kern="0" cap="none" spc="0" normalizeH="0" baseline="0" noProof="1" dirty="0">
                <a:solidFill>
                  <a:schemeClr val="tx1"/>
                </a:solidFill>
                <a:latin typeface="+mn-lt"/>
                <a:ea typeface="+mn-ea"/>
                <a:cs typeface="+mn-cs"/>
              </a:rPr>
              <a:t>是用户购买</a:t>
            </a:r>
            <a:r>
              <a:rPr kumimoji="0" lang="en-US" altLang="zh-CN" sz="2800" b="1" i="0" u="none" strike="noStrike" kern="0" cap="none" spc="0" normalizeH="0" baseline="0" noProof="1" dirty="0">
                <a:solidFill>
                  <a:schemeClr val="tx1"/>
                </a:solidFill>
                <a:latin typeface="+mn-lt"/>
                <a:ea typeface="+mn-ea"/>
                <a:cs typeface="+mn-cs"/>
              </a:rPr>
              <a:t>RDS</a:t>
            </a:r>
            <a:r>
              <a:rPr kumimoji="0" lang="zh-CN" altLang="en-US" sz="2800" b="1" i="0" u="none" strike="noStrike" kern="0" cap="none" spc="0" normalizeH="0" baseline="0" noProof="1" dirty="0">
                <a:solidFill>
                  <a:schemeClr val="tx1"/>
                </a:solidFill>
                <a:latin typeface="+mn-lt"/>
                <a:ea typeface="+mn-ea"/>
                <a:cs typeface="+mn-cs"/>
              </a:rPr>
              <a:t>实例时，所选择购买的磁盘大小：</a:t>
            </a:r>
            <a:endParaRPr kumimoji="0" lang="en-US" altLang="zh-CN" sz="2800" b="1" i="0" u="none" strike="noStrike" kern="0" cap="none" spc="0" normalizeH="0" baseline="0" noProof="1" dirty="0">
              <a:solidFill>
                <a:schemeClr val="tx1"/>
              </a:solidFill>
              <a:latin typeface="+mn-lt"/>
              <a:ea typeface="+mn-ea"/>
              <a:cs typeface="+mn-cs"/>
            </a:endParaRPr>
          </a:p>
          <a:p>
            <a:pPr marL="0" marR="0" indent="0" algn="just" defTabSz="914400" rtl="0" eaLnBrk="0" fontAlgn="base" latinLnBrk="0" hangingPunct="0">
              <a:lnSpc>
                <a:spcPct val="150000"/>
              </a:lnSpc>
              <a:spcBef>
                <a:spcPct val="20000"/>
              </a:spcBef>
              <a:spcAft>
                <a:spcPct val="0"/>
              </a:spcAft>
              <a:buClrTx/>
              <a:buSzTx/>
              <a:buFontTx/>
              <a:buNone/>
            </a:pPr>
            <a:r>
              <a:rPr kumimoji="0" lang="zh-CN" altLang="en-US" sz="2800" b="1" i="0" u="none" strike="noStrike" kern="0" cap="none" spc="0" normalizeH="0" baseline="0" noProof="1" dirty="0">
                <a:solidFill>
                  <a:schemeClr val="tx1"/>
                </a:solidFill>
                <a:latin typeface="+mn-lt"/>
                <a:ea typeface="+mn-ea"/>
                <a:cs typeface="+mn-cs"/>
              </a:rPr>
              <a:t>　　实例所占用的磁盘容量，除了存储表格数据外，还有实例正常运行所需要的空间，如系统数据库、数据库回滚日志、重做日志、索引等</a:t>
            </a:r>
            <a:endParaRPr kumimoji="0" lang="en-US" altLang="zh-CN" sz="2800" b="1" i="0" u="none" strike="noStrike" kern="0" cap="none" spc="0" normalizeH="0" baseline="0" noProof="1" dirty="0">
              <a:solidFill>
                <a:schemeClr val="tx1"/>
              </a:solidFill>
              <a:latin typeface="+mn-lt"/>
              <a:ea typeface="+mn-ea"/>
              <a:cs typeface="+mn-cs"/>
            </a:endParaRPr>
          </a:p>
          <a:p>
            <a:pPr marL="342900" marR="0" indent="-342900" algn="just" defTabSz="914400" rtl="0" eaLnBrk="0" fontAlgn="base" latinLnBrk="0" hangingPunct="0">
              <a:lnSpc>
                <a:spcPct val="150000"/>
              </a:lnSpc>
              <a:spcBef>
                <a:spcPct val="20000"/>
              </a:spcBef>
              <a:spcAft>
                <a:spcPct val="0"/>
              </a:spcAft>
              <a:buClrTx/>
              <a:buSzTx/>
              <a:buFont typeface="Wingdings" panose="05000000000000000000" charset="0"/>
              <a:buChar char="n"/>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RDS连接数</a:t>
            </a:r>
            <a:r>
              <a:rPr kumimoji="0" lang="zh-CN" altLang="en-US" sz="2800" b="1" i="0" u="none" strike="noStrike" kern="0" cap="none" spc="0" normalizeH="0" baseline="0" noProof="1" dirty="0">
                <a:solidFill>
                  <a:schemeClr val="tx1"/>
                </a:solidFill>
                <a:latin typeface="+mn-lt"/>
                <a:ea typeface="+mn-ea"/>
                <a:cs typeface="+mn-cs"/>
              </a:rPr>
              <a:t>，是应用程序可以同时连接到</a:t>
            </a:r>
            <a:r>
              <a:rPr kumimoji="0" lang="en-US" altLang="zh-CN" sz="2800" b="1" i="0" u="none" strike="noStrike" kern="0" cap="none" spc="0" normalizeH="0" baseline="0" noProof="1" dirty="0">
                <a:solidFill>
                  <a:schemeClr val="tx1"/>
                </a:solidFill>
                <a:latin typeface="+mn-lt"/>
                <a:ea typeface="+mn-ea"/>
                <a:cs typeface="+mn-cs"/>
              </a:rPr>
              <a:t>RDS</a:t>
            </a:r>
            <a:r>
              <a:rPr kumimoji="0" lang="zh-CN" altLang="en-US" sz="2800" b="1" i="0" u="none" strike="noStrike" kern="0" cap="none" spc="0" normalizeH="0" baseline="0" noProof="1" dirty="0">
                <a:solidFill>
                  <a:schemeClr val="tx1"/>
                </a:solidFill>
                <a:latin typeface="+mn-lt"/>
                <a:ea typeface="+mn-ea"/>
                <a:cs typeface="+mn-cs"/>
              </a:rPr>
              <a:t>实例的连接数量：</a:t>
            </a:r>
            <a:endParaRPr kumimoji="0" lang="en-US" altLang="zh-CN" sz="2800" b="1" i="0" u="none" strike="noStrike" kern="0" cap="none" spc="0" normalizeH="0" baseline="0" noProof="1" dirty="0">
              <a:solidFill>
                <a:schemeClr val="tx1"/>
              </a:solidFill>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idx="4294967295"/>
          </p:nvPr>
        </p:nvSpPr>
        <p:spPr/>
        <p:txBody>
          <a:bodyPr vert="horz" wrap="square" lIns="91440" tIns="45720" rIns="91440" bIns="45720" anchor="ctr" anchorCtr="0"/>
          <a:p>
            <a:pPr marL="342900" indent="-342900"/>
            <a:r>
              <a:rPr lang="en-US" altLang="zh-CN" dirty="0"/>
              <a:t>6.4.2 RDS</a:t>
            </a:r>
            <a:r>
              <a:rPr lang="zh-CN" altLang="en-US" dirty="0"/>
              <a:t>中的概念</a:t>
            </a:r>
            <a:endParaRPr lang="zh-CN" altLang="en-US" dirty="0"/>
          </a:p>
        </p:txBody>
      </p:sp>
      <p:sp>
        <p:nvSpPr>
          <p:cNvPr id="101378" name="Rectangle 3"/>
          <p:cNvSpPr>
            <a:spLocks noGrp="1"/>
          </p:cNvSpPr>
          <p:nvPr>
            <p:ph type="body" idx="4294967295"/>
          </p:nvPr>
        </p:nvSpPr>
        <p:spPr>
          <a:xfrm>
            <a:off x="304800" y="1220788"/>
            <a:ext cx="8610600" cy="5260975"/>
          </a:xfrm>
        </p:spPr>
        <p:txBody>
          <a:bodyPr vert="horz" wrap="square" lIns="91440" tIns="45720" rIns="91440" bIns="45720" anchor="t" anchorCtr="0"/>
          <a:p>
            <a:pPr algn="just">
              <a:lnSpc>
                <a:spcPct val="170000"/>
              </a:lnSpc>
              <a:buFont typeface="Wingdings" panose="05000000000000000000" charset="0"/>
              <a:buChar char="Ø"/>
            </a:pPr>
            <a:r>
              <a:rPr lang="zh-CN" altLang="en-US" sz="2800" b="1" dirty="0"/>
              <a:t>任意连接到</a:t>
            </a:r>
            <a:r>
              <a:rPr lang="en-US" altLang="zh-CN" sz="2800" b="1" dirty="0"/>
              <a:t>RDS</a:t>
            </a:r>
            <a:r>
              <a:rPr lang="zh-CN" altLang="en-US" sz="2800" b="1" dirty="0"/>
              <a:t>实例的连接均计算在内，与应用程序或者网站能够支持的最大用户数无关；</a:t>
            </a:r>
            <a:endParaRPr lang="en-US" altLang="zh-CN" sz="2800" b="1" dirty="0"/>
          </a:p>
          <a:p>
            <a:pPr algn="just">
              <a:lnSpc>
                <a:spcPct val="170000"/>
              </a:lnSpc>
              <a:buFont typeface="Wingdings" panose="05000000000000000000" charset="0"/>
              <a:buChar char="Ø"/>
            </a:pPr>
            <a:r>
              <a:rPr lang="zh-CN" altLang="en-US" sz="2800" b="1" dirty="0"/>
              <a:t>用户在购买</a:t>
            </a:r>
            <a:r>
              <a:rPr lang="en-US" altLang="zh-CN" sz="2800" b="1" dirty="0"/>
              <a:t>RDS</a:t>
            </a:r>
            <a:r>
              <a:rPr lang="zh-CN" altLang="en-US" sz="2800" b="1" dirty="0"/>
              <a:t>实例时所选择的</a:t>
            </a:r>
            <a:r>
              <a:rPr lang="zh-CN" altLang="en-US" sz="2800" b="1" dirty="0">
                <a:solidFill>
                  <a:srgbClr val="FF0000"/>
                </a:solidFill>
                <a:latin typeface="微软雅黑" panose="020B0503020204020204" charset="-122"/>
                <a:ea typeface="微软雅黑" panose="020B0503020204020204" charset="-122"/>
              </a:rPr>
              <a:t>内存大小决定</a:t>
            </a:r>
            <a:r>
              <a:rPr lang="zh-CN" altLang="en-US" sz="2800" b="1" dirty="0">
                <a:solidFill>
                  <a:srgbClr val="FF0000"/>
                </a:solidFill>
                <a:latin typeface="微软雅黑" panose="020B0503020204020204" charset="-122"/>
                <a:ea typeface="微软雅黑" panose="020B0503020204020204" charset="-122"/>
              </a:rPr>
              <a:t>了该实例的最大连接数</a:t>
            </a:r>
            <a:r>
              <a:rPr lang="zh-CN" altLang="en-US" sz="2800" b="1" dirty="0"/>
              <a:t>。</a:t>
            </a:r>
            <a:endParaRPr lang="zh-CN" altLang="en-US" sz="2800" b="1" dirty="0"/>
          </a:p>
          <a:p>
            <a:pPr algn="just">
              <a:buNone/>
            </a:pPr>
            <a:endParaRPr lang="en-US" altLang="zh-CN" sz="28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内容占位符 1"/>
          <p:cNvSpPr>
            <a:spLocks noGrp="1"/>
          </p:cNvSpPr>
          <p:nvPr>
            <p:ph idx="4294967295"/>
          </p:nvPr>
        </p:nvSpPr>
        <p:spPr>
          <a:xfrm>
            <a:off x="152400" y="1143000"/>
            <a:ext cx="8839200" cy="5257800"/>
          </a:xfrm>
        </p:spPr>
        <p:txBody>
          <a:bodyPr vert="horz" wrap="square" lIns="91440" tIns="45720" rIns="91440" bIns="45720" anchor="t"/>
          <a:p>
            <a:pPr marL="342900" marR="0" indent="-342900" algn="just" defTabSz="914400" rtl="0" eaLnBrk="0" fontAlgn="base" latinLnBrk="0" hangingPunct="0">
              <a:lnSpc>
                <a:spcPct val="150000"/>
              </a:lnSpc>
              <a:spcBef>
                <a:spcPct val="20000"/>
              </a:spcBef>
              <a:spcAft>
                <a:spcPct val="0"/>
              </a:spcAft>
              <a:buClrTx/>
              <a:buSzTx/>
              <a:buFont typeface="Wingdings" panose="05000000000000000000" charset="0"/>
              <a:buChar char="n"/>
            </a:pP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进入阿里云首页</a:t>
            </a:r>
            <a:r>
              <a:rPr kumimoji="0" lang="zh-CN" altLang="en-US" sz="2800" b="1" i="0" u="none" strike="noStrike" kern="0" cap="none" spc="0" normalizeH="0" baseline="0" noProof="1" dirty="0">
                <a:solidFill>
                  <a:schemeClr val="tx1"/>
                </a:solidFill>
                <a:latin typeface="+mn-lt"/>
                <a:ea typeface="+mn-ea"/>
                <a:cs typeface="+mn-cs"/>
              </a:rPr>
              <a:t>，阿里云官网</a:t>
            </a:r>
            <a:endParaRPr kumimoji="0" lang="zh-CN" altLang="en-US" sz="2800" b="1" i="0" u="none" strike="noStrike" kern="0" cap="none" spc="0" normalizeH="0" baseline="0" noProof="1" dirty="0">
              <a:solidFill>
                <a:schemeClr val="tx1"/>
              </a:solidFill>
              <a:latin typeface="+mn-lt"/>
              <a:ea typeface="+mn-ea"/>
              <a:cs typeface="+mn-cs"/>
            </a:endParaRPr>
          </a:p>
          <a:p>
            <a:pPr marL="0" marR="0" indent="0" algn="just" defTabSz="914400" rtl="0" eaLnBrk="0" fontAlgn="base" latinLnBrk="0" hangingPunct="0">
              <a:lnSpc>
                <a:spcPct val="150000"/>
              </a:lnSpc>
              <a:spcBef>
                <a:spcPct val="20000"/>
              </a:spcBef>
              <a:spcAft>
                <a:spcPct val="0"/>
              </a:spcAft>
              <a:buClrTx/>
              <a:buSzTx/>
              <a:buFontTx/>
              <a:buNone/>
            </a:pPr>
            <a:r>
              <a:rPr kumimoji="0" lang="zh-CN" altLang="en-US" sz="2800" b="1" i="0" u="none" strike="noStrike" kern="0" cap="none" spc="0" normalizeH="0" baseline="0" noProof="1" dirty="0">
                <a:solidFill>
                  <a:schemeClr val="tx1"/>
                </a:solidFill>
                <a:latin typeface="+mn-lt"/>
                <a:ea typeface="+mn-ea"/>
                <a:cs typeface="+mn-cs"/>
              </a:rPr>
              <a:t>　　　　（</a:t>
            </a:r>
            <a:r>
              <a:rPr kumimoji="0" lang="en-US" altLang="zh-CN" sz="2800" b="1" i="0" u="none" strike="noStrike" kern="0" cap="none" spc="0" normalizeH="0" baseline="0" noProof="1" dirty="0">
                <a:solidFill>
                  <a:schemeClr val="tx1"/>
                </a:solidFill>
                <a:latin typeface="+mn-lt"/>
                <a:ea typeface="+mn-ea"/>
                <a:cs typeface="+mn-cs"/>
                <a:hlinkClick r:id="rId1"/>
              </a:rPr>
              <a:t>http://www.aliyun.com/</a:t>
            </a:r>
            <a:r>
              <a:rPr kumimoji="0" lang="zh-CN" altLang="en-US" sz="2800" b="1" i="0" u="none" strike="noStrike" kern="0" cap="none" spc="0" normalizeH="0" baseline="0" noProof="1" dirty="0">
                <a:solidFill>
                  <a:schemeClr val="tx1"/>
                </a:solidFill>
                <a:latin typeface="+mn-lt"/>
                <a:ea typeface="+mn-ea"/>
                <a:cs typeface="+mn-cs"/>
              </a:rPr>
              <a:t>）</a:t>
            </a:r>
            <a:endParaRPr kumimoji="0" lang="en-US" altLang="zh-CN" sz="2800" b="1" i="0" u="none" strike="noStrike" kern="0" cap="none" spc="0" normalizeH="0" baseline="0" noProof="1" dirty="0">
              <a:solidFill>
                <a:schemeClr val="tx1"/>
              </a:solidFill>
              <a:latin typeface="+mn-lt"/>
              <a:ea typeface="+mn-ea"/>
              <a:cs typeface="+mn-cs"/>
            </a:endParaRPr>
          </a:p>
          <a:p>
            <a:pPr marL="342900" marR="0" indent="-342900" algn="just" defTabSz="914400" rtl="0" eaLnBrk="0" fontAlgn="base" latinLnBrk="0" hangingPunct="0">
              <a:lnSpc>
                <a:spcPct val="150000"/>
              </a:lnSpc>
              <a:spcBef>
                <a:spcPct val="20000"/>
              </a:spcBef>
              <a:spcAft>
                <a:spcPct val="0"/>
              </a:spcAft>
              <a:buClrTx/>
              <a:buSzTx/>
              <a:buFont typeface="Wingdings" panose="05000000000000000000" charset="0"/>
              <a:buChar char="n"/>
            </a:pPr>
            <a:r>
              <a:rPr kumimoji="0" lang="zh-CN" altLang="en-US" sz="2800" b="1" i="0" u="none" strike="noStrike" kern="0" cap="none" spc="0" normalizeH="0" baseline="0" noProof="1" dirty="0">
                <a:solidFill>
                  <a:schemeClr val="tx1"/>
                </a:solidFill>
                <a:latin typeface="+mn-lt"/>
                <a:ea typeface="+mn-ea"/>
                <a:cs typeface="+mn-cs"/>
              </a:rPr>
              <a:t>使用</a:t>
            </a: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支付宝账户登录</a:t>
            </a:r>
            <a:r>
              <a:rPr kumimoji="0" lang="zh-CN" altLang="en-US" sz="2800" b="1" i="0" u="none" strike="noStrike" kern="0" cap="none" spc="0" normalizeH="0" baseline="0" noProof="1" dirty="0">
                <a:solidFill>
                  <a:schemeClr val="tx1"/>
                </a:solidFill>
                <a:latin typeface="+mn-lt"/>
                <a:ea typeface="+mn-ea"/>
                <a:cs typeface="+mn-cs"/>
              </a:rPr>
              <a:t>阿里云，账户登录成功后，点击“云数据库</a:t>
            </a:r>
            <a:r>
              <a:rPr kumimoji="0" lang="en-US" altLang="zh-CN" sz="2800" b="1" i="0" u="none" strike="noStrike" kern="0" cap="none" spc="0" normalizeH="0" baseline="0" noProof="1" dirty="0">
                <a:solidFill>
                  <a:schemeClr val="tx1"/>
                </a:solidFill>
                <a:latin typeface="+mn-lt"/>
                <a:ea typeface="+mn-ea"/>
                <a:cs typeface="+mn-cs"/>
              </a:rPr>
              <a:t>RDS“</a:t>
            </a:r>
            <a:r>
              <a:rPr kumimoji="0" lang="zh-CN" altLang="en-US" sz="2800" b="1" i="0" u="none" strike="noStrike" kern="0" cap="none" spc="0" normalizeH="0" baseline="0" noProof="1" dirty="0">
                <a:solidFill>
                  <a:schemeClr val="tx1"/>
                </a:solidFill>
                <a:latin typeface="+mn-lt"/>
                <a:ea typeface="+mn-ea"/>
                <a:cs typeface="+mn-cs"/>
              </a:rPr>
              <a:t>，即可进入云数据库</a:t>
            </a:r>
            <a:r>
              <a:rPr kumimoji="0" lang="en-US" altLang="zh-CN" sz="2800" b="1" i="0" u="none" strike="noStrike" kern="0" cap="none" spc="0" normalizeH="0" baseline="0" noProof="1" dirty="0">
                <a:solidFill>
                  <a:schemeClr val="tx1"/>
                </a:solidFill>
                <a:latin typeface="+mn-lt"/>
                <a:ea typeface="+mn-ea"/>
                <a:cs typeface="+mn-cs"/>
              </a:rPr>
              <a:t>RDS</a:t>
            </a:r>
            <a:r>
              <a:rPr kumimoji="0" lang="zh-CN" altLang="en-US" sz="2800" b="1" i="0" u="none" strike="noStrike" kern="0" cap="none" spc="0" normalizeH="0" baseline="0" noProof="1" dirty="0">
                <a:solidFill>
                  <a:schemeClr val="tx1"/>
                </a:solidFill>
                <a:latin typeface="+mn-lt"/>
                <a:ea typeface="+mn-ea"/>
                <a:cs typeface="+mn-cs"/>
              </a:rPr>
              <a:t>页面。点击“立即购买”，即可获得</a:t>
            </a:r>
            <a:r>
              <a:rPr kumimoji="0" lang="en-US" altLang="zh-CN" sz="2800" b="1" i="0" u="none" strike="noStrike" kern="0" cap="none" spc="0" normalizeH="0" baseline="0" noProof="1" dirty="0">
                <a:solidFill>
                  <a:schemeClr val="tx1"/>
                </a:solidFill>
                <a:latin typeface="+mn-lt"/>
                <a:ea typeface="+mn-ea"/>
                <a:cs typeface="+mn-cs"/>
              </a:rPr>
              <a:t>RDS</a:t>
            </a:r>
            <a:r>
              <a:rPr kumimoji="0" lang="zh-CN" altLang="en-US" sz="2800" b="1" i="0" u="none" strike="noStrike" kern="0" cap="none" spc="0" normalizeH="0" baseline="0" noProof="1" dirty="0">
                <a:solidFill>
                  <a:schemeClr val="tx1"/>
                </a:solidFill>
                <a:latin typeface="+mn-lt"/>
                <a:ea typeface="+mn-ea"/>
                <a:cs typeface="+mn-cs"/>
              </a:rPr>
              <a:t>服务。</a:t>
            </a:r>
            <a:r>
              <a:rPr kumimoji="0" lang="zh-CN" altLang="en-US" sz="2800" b="1" i="0" u="none" strike="noStrike" kern="0" cap="none" spc="0" normalizeH="0" baseline="0" noProof="1" dirty="0">
                <a:solidFill>
                  <a:srgbClr val="FF0000"/>
                </a:solidFill>
                <a:latin typeface="微软雅黑" panose="020B0503020204020204" charset="-122"/>
                <a:ea typeface="微软雅黑" panose="020B0503020204020204" charset="-122"/>
                <a:cs typeface="+mn-cs"/>
              </a:rPr>
              <a:t>新用户可以免费体验半年的RDS服务</a:t>
            </a:r>
            <a:r>
              <a:rPr kumimoji="0" lang="zh-CN" altLang="en-US" sz="2800" b="1" i="0" u="none" strike="noStrike" kern="0" cap="none" spc="0" normalizeH="0" baseline="0" noProof="1" dirty="0">
                <a:solidFill>
                  <a:schemeClr val="tx1"/>
                </a:solidFill>
                <a:latin typeface="+mn-lt"/>
                <a:ea typeface="+mn-ea"/>
                <a:cs typeface="+mn-cs"/>
              </a:rPr>
              <a:t>。购买成功后，可以通过管理控制台对</a:t>
            </a:r>
            <a:r>
              <a:rPr kumimoji="0" lang="en-US" altLang="zh-CN" sz="2800" b="1" i="0" u="none" strike="noStrike" kern="0" cap="none" spc="0" normalizeH="0" baseline="0" noProof="1" dirty="0">
                <a:solidFill>
                  <a:schemeClr val="tx1"/>
                </a:solidFill>
                <a:latin typeface="+mn-lt"/>
                <a:ea typeface="+mn-ea"/>
                <a:cs typeface="+mn-cs"/>
              </a:rPr>
              <a:t>RDS</a:t>
            </a:r>
            <a:r>
              <a:rPr kumimoji="0" lang="zh-CN" altLang="en-US" sz="2800" b="1" i="0" u="none" strike="noStrike" kern="0" cap="none" spc="0" normalizeH="0" baseline="0" noProof="1" dirty="0">
                <a:solidFill>
                  <a:schemeClr val="tx1"/>
                </a:solidFill>
                <a:latin typeface="+mn-lt"/>
                <a:ea typeface="+mn-ea"/>
                <a:cs typeface="+mn-cs"/>
              </a:rPr>
              <a:t>实例进行使用。</a:t>
            </a:r>
            <a:endParaRPr kumimoji="0" lang="zh-CN" altLang="en-US" sz="2800" b="1" i="0" u="none" strike="noStrike" kern="0" cap="none" spc="0" normalizeH="0" baseline="0" noProof="1" dirty="0">
              <a:solidFill>
                <a:schemeClr val="tx1"/>
              </a:solidFill>
              <a:latin typeface="+mn-lt"/>
              <a:ea typeface="+mn-ea"/>
              <a:cs typeface="+mn-cs"/>
            </a:endParaRPr>
          </a:p>
        </p:txBody>
      </p:sp>
      <p:sp>
        <p:nvSpPr>
          <p:cNvPr id="102402" name="标题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内容占位符 1"/>
          <p:cNvSpPr>
            <a:spLocks noGrp="1"/>
          </p:cNvSpPr>
          <p:nvPr>
            <p:ph idx="4294967295"/>
          </p:nvPr>
        </p:nvSpPr>
        <p:spPr>
          <a:xfrm>
            <a:off x="152400" y="1143000"/>
            <a:ext cx="8839200" cy="5257800"/>
          </a:xfrm>
        </p:spPr>
        <p:txBody>
          <a:bodyPr vert="horz" wrap="square" lIns="91440" tIns="45720" rIns="91440" bIns="45720" anchor="t" anchorCtr="0"/>
          <a:p>
            <a:pPr lvl="1" algn="just">
              <a:lnSpc>
                <a:spcPct val="150000"/>
              </a:lnSpc>
              <a:buFont typeface="Wingdings" panose="05000000000000000000" pitchFamily="2" charset="2"/>
              <a:buChar char="Ø"/>
            </a:pPr>
            <a:r>
              <a:rPr lang="zh-CN" altLang="en-US" b="1" dirty="0"/>
              <a:t>购买</a:t>
            </a:r>
            <a:r>
              <a:rPr lang="en-US" altLang="zh-CN" b="1" dirty="0"/>
              <a:t>RDS</a:t>
            </a:r>
            <a:r>
              <a:rPr lang="zh-CN" altLang="en-US" b="1" dirty="0"/>
              <a:t>实例</a:t>
            </a:r>
            <a:endParaRPr lang="zh-CN" altLang="en-US" b="1" dirty="0"/>
          </a:p>
          <a:p>
            <a:pPr lvl="1" algn="just">
              <a:lnSpc>
                <a:spcPct val="150000"/>
              </a:lnSpc>
              <a:buFont typeface="Wingdings" panose="05000000000000000000" pitchFamily="2" charset="2"/>
              <a:buChar char="Ø"/>
            </a:pPr>
            <a:r>
              <a:rPr lang="zh-CN" altLang="en-US" b="1" dirty="0"/>
              <a:t>管理</a:t>
            </a:r>
            <a:r>
              <a:rPr lang="en-US" altLang="zh-CN" b="1" dirty="0"/>
              <a:t>RDS</a:t>
            </a:r>
            <a:endParaRPr lang="en-US" altLang="zh-CN" b="1" dirty="0"/>
          </a:p>
          <a:p>
            <a:pPr lvl="1" algn="just">
              <a:lnSpc>
                <a:spcPct val="150000"/>
              </a:lnSpc>
              <a:buFont typeface="Wingdings" panose="05000000000000000000" pitchFamily="2" charset="2"/>
              <a:buChar char="Ø"/>
            </a:pPr>
            <a:r>
              <a:rPr lang="zh-CN" altLang="en-US" b="1" dirty="0"/>
              <a:t>管理</a:t>
            </a:r>
            <a:r>
              <a:rPr lang="en-US" altLang="zh-CN" b="1" dirty="0"/>
              <a:t>RDS</a:t>
            </a:r>
            <a:r>
              <a:rPr lang="zh-CN" altLang="en-US" b="1" dirty="0"/>
              <a:t>实例</a:t>
            </a:r>
            <a:endParaRPr lang="zh-CN" altLang="en-US" b="1" dirty="0"/>
          </a:p>
          <a:p>
            <a:pPr lvl="1" algn="just">
              <a:lnSpc>
                <a:spcPct val="150000"/>
              </a:lnSpc>
              <a:buFont typeface="Wingdings" panose="05000000000000000000" pitchFamily="2" charset="2"/>
              <a:buChar char="Ø"/>
            </a:pPr>
            <a:r>
              <a:rPr lang="zh-CN" altLang="en-US" b="1" dirty="0"/>
              <a:t>新建</a:t>
            </a:r>
            <a:r>
              <a:rPr lang="en-US" altLang="zh-CN" b="1" dirty="0"/>
              <a:t>RDS</a:t>
            </a:r>
            <a:r>
              <a:rPr lang="zh-CN" altLang="en-US" b="1" dirty="0"/>
              <a:t>账号</a:t>
            </a:r>
            <a:endParaRPr lang="zh-CN" altLang="en-US" b="1" dirty="0"/>
          </a:p>
          <a:p>
            <a:pPr lvl="1" algn="just">
              <a:lnSpc>
                <a:spcPct val="150000"/>
              </a:lnSpc>
              <a:buFont typeface="Wingdings" panose="05000000000000000000" pitchFamily="2" charset="2"/>
              <a:buChar char="Ø"/>
            </a:pPr>
            <a:r>
              <a:rPr lang="zh-CN" altLang="en-US" b="1" dirty="0"/>
              <a:t>新建</a:t>
            </a:r>
            <a:r>
              <a:rPr lang="en-US" altLang="zh-CN" b="1" dirty="0"/>
              <a:t>RDS</a:t>
            </a:r>
            <a:r>
              <a:rPr lang="zh-CN" altLang="en-US" b="1" dirty="0"/>
              <a:t>数据库</a:t>
            </a:r>
            <a:endParaRPr lang="zh-CN" altLang="en-US" b="1" dirty="0"/>
          </a:p>
          <a:p>
            <a:pPr lvl="1" algn="just">
              <a:lnSpc>
                <a:spcPct val="150000"/>
              </a:lnSpc>
              <a:buFont typeface="Wingdings" panose="05000000000000000000" pitchFamily="2" charset="2"/>
              <a:buChar char="Ø"/>
            </a:pPr>
            <a:r>
              <a:rPr lang="zh-CN" altLang="en-US" b="1" dirty="0"/>
              <a:t>连接</a:t>
            </a:r>
            <a:r>
              <a:rPr lang="en-US" altLang="zh-CN" b="1" dirty="0"/>
              <a:t>RDS</a:t>
            </a:r>
            <a:r>
              <a:rPr lang="zh-CN" altLang="en-US" b="1" dirty="0"/>
              <a:t>数据库</a:t>
            </a:r>
            <a:endParaRPr lang="zh-CN" altLang="en-US" b="1" dirty="0"/>
          </a:p>
          <a:p>
            <a:pPr lvl="1" algn="just">
              <a:lnSpc>
                <a:spcPct val="150000"/>
              </a:lnSpc>
              <a:buFont typeface="Wingdings" panose="05000000000000000000" pitchFamily="2" charset="2"/>
              <a:buChar char="Ø"/>
            </a:pPr>
            <a:r>
              <a:rPr lang="zh-CN" altLang="en-US" b="1" dirty="0"/>
              <a:t>操作</a:t>
            </a:r>
            <a:r>
              <a:rPr lang="en-US" altLang="zh-CN" b="1" dirty="0"/>
              <a:t>RDS</a:t>
            </a:r>
            <a:r>
              <a:rPr lang="zh-CN" altLang="en-US" b="1" dirty="0"/>
              <a:t>数据库</a:t>
            </a:r>
            <a:endParaRPr lang="zh-CN" altLang="en-US" b="1" dirty="0"/>
          </a:p>
        </p:txBody>
      </p:sp>
      <p:sp>
        <p:nvSpPr>
          <p:cNvPr id="103426" name="标题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04450" name="TextBox 5"/>
          <p:cNvSpPr txBox="1"/>
          <p:nvPr/>
        </p:nvSpPr>
        <p:spPr>
          <a:xfrm>
            <a:off x="131763" y="1631950"/>
            <a:ext cx="3956050" cy="4225925"/>
          </a:xfrm>
          <a:prstGeom prst="rect">
            <a:avLst/>
          </a:prstGeom>
          <a:noFill/>
          <a:ln w="9525">
            <a:noFill/>
          </a:ln>
        </p:spPr>
        <p:txBody>
          <a:bodyPr wrap="square" anchor="t" anchorCtr="0">
            <a:spAutoFit/>
          </a:bodyPr>
          <a:p>
            <a:pPr algn="just" eaLnBrk="0" hangingPunct="0">
              <a:lnSpc>
                <a:spcPct val="140000"/>
              </a:lnSpc>
            </a:pPr>
            <a:r>
              <a:rPr lang="zh-CN" altLang="en-US" sz="2000"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进入</a:t>
            </a:r>
            <a:r>
              <a:rPr lang="en-US" altLang="zh-CN" sz="2400" b="1" dirty="0">
                <a:latin typeface="Times New Roman" panose="02020603050405020304" pitchFamily="18" charset="0"/>
                <a:ea typeface="宋体" panose="02010600030101010101" pitchFamily="2" charset="-122"/>
              </a:rPr>
              <a:t>RDS</a:t>
            </a:r>
            <a:r>
              <a:rPr lang="zh-CN" altLang="en-US" sz="2400" b="1" dirty="0">
                <a:latin typeface="Times New Roman" panose="02020603050405020304" pitchFamily="18" charset="0"/>
                <a:ea typeface="宋体" panose="02010600030101010101" pitchFamily="2" charset="-122"/>
              </a:rPr>
              <a:t>页面后，点击“立即购买”，即可跳到下图的购买页面；</a:t>
            </a:r>
            <a:endParaRPr lang="zh-CN" altLang="en-US" sz="2400" b="1" dirty="0">
              <a:latin typeface="Times New Roman" panose="02020603050405020304" pitchFamily="18" charset="0"/>
              <a:ea typeface="宋体" panose="02010600030101010101" pitchFamily="2" charset="-122"/>
            </a:endParaRPr>
          </a:p>
          <a:p>
            <a:pPr algn="just" eaLnBrk="0" hangingPunct="0">
              <a:lnSpc>
                <a:spcPct val="140000"/>
              </a:lnSpc>
              <a:buFont typeface="Arial" panose="020B0604020202020204" pitchFamily="34" charset="0"/>
            </a:pPr>
            <a:r>
              <a:rPr lang="zh-CN" altLang="en-US" sz="2400" b="1" dirty="0">
                <a:latin typeface="Times New Roman" panose="02020603050405020304" pitchFamily="18" charset="0"/>
                <a:ea typeface="宋体" panose="02010600030101010101" pitchFamily="2" charset="-122"/>
              </a:rPr>
              <a:t>     　如果已经购买阿里云服务器</a:t>
            </a:r>
            <a:r>
              <a:rPr lang="en-US" altLang="zh-CN" sz="2400" b="1" dirty="0">
                <a:latin typeface="Times New Roman" panose="02020603050405020304" pitchFamily="18" charset="0"/>
                <a:ea typeface="宋体" panose="02010600030101010101" pitchFamily="2" charset="-122"/>
              </a:rPr>
              <a:t>ECS</a:t>
            </a:r>
            <a:r>
              <a:rPr lang="zh-CN" altLang="en-US"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rPr>
              <a:t>Elastic Compute Service</a:t>
            </a:r>
            <a:r>
              <a:rPr lang="zh-CN" altLang="en-US" sz="2400" b="1" dirty="0">
                <a:latin typeface="Times New Roman" panose="02020603050405020304" pitchFamily="18" charset="0"/>
                <a:ea typeface="宋体" panose="02010600030101010101" pitchFamily="2" charset="-122"/>
              </a:rPr>
              <a:t>），若选择和</a:t>
            </a:r>
            <a:r>
              <a:rPr lang="en-US" altLang="zh-CN" sz="2400" b="1" dirty="0">
                <a:latin typeface="Times New Roman" panose="02020603050405020304" pitchFamily="18" charset="0"/>
                <a:ea typeface="宋体" panose="02010600030101010101" pitchFamily="2" charset="-122"/>
              </a:rPr>
              <a:t>ECS</a:t>
            </a:r>
            <a:r>
              <a:rPr lang="zh-CN" altLang="en-US" sz="2400" b="1" dirty="0">
                <a:latin typeface="Times New Roman" panose="02020603050405020304" pitchFamily="18" charset="0"/>
                <a:ea typeface="宋体" panose="02010600030101010101" pitchFamily="2" charset="-122"/>
              </a:rPr>
              <a:t>所在地域相同，</a:t>
            </a:r>
            <a:r>
              <a:rPr lang="en-US" altLang="zh-CN" sz="2400" b="1" dirty="0">
                <a:latin typeface="Times New Roman" panose="02020603050405020304" pitchFamily="18" charset="0"/>
                <a:ea typeface="宋体" panose="02010600030101010101" pitchFamily="2" charset="-122"/>
              </a:rPr>
              <a:t>ECS</a:t>
            </a:r>
            <a:r>
              <a:rPr lang="zh-CN" altLang="en-US" sz="2400" b="1" dirty="0">
                <a:latin typeface="Times New Roman" panose="02020603050405020304" pitchFamily="18" charset="0"/>
                <a:ea typeface="宋体" panose="02010600030101010101" pitchFamily="2" charset="-122"/>
              </a:rPr>
              <a:t>和</a:t>
            </a:r>
            <a:r>
              <a:rPr lang="en-US" altLang="zh-CN" sz="2400" b="1" dirty="0">
                <a:latin typeface="Times New Roman" panose="02020603050405020304" pitchFamily="18" charset="0"/>
                <a:ea typeface="宋体" panose="02010600030101010101" pitchFamily="2" charset="-122"/>
              </a:rPr>
              <a:t>RDS</a:t>
            </a:r>
            <a:r>
              <a:rPr lang="zh-CN" altLang="en-US" sz="2400" b="1" dirty="0">
                <a:latin typeface="Times New Roman" panose="02020603050405020304" pitchFamily="18" charset="0"/>
                <a:ea typeface="宋体" panose="02010600030101010101" pitchFamily="2" charset="-122"/>
              </a:rPr>
              <a:t>之间可以以内网方式访问。</a:t>
            </a:r>
            <a:endParaRPr lang="zh-CN" altLang="en-US" sz="2400" b="1" dirty="0">
              <a:latin typeface="Times New Roman" panose="02020603050405020304" pitchFamily="18" charset="0"/>
              <a:ea typeface="宋体" panose="02010600030101010101" pitchFamily="2" charset="-122"/>
            </a:endParaRPr>
          </a:p>
        </p:txBody>
      </p:sp>
      <p:pic>
        <p:nvPicPr>
          <p:cNvPr id="104451" name="图片 19" descr="屏幕快照 2015-01-27 下午12"/>
          <p:cNvPicPr>
            <a:picLocks noChangeAspect="1"/>
          </p:cNvPicPr>
          <p:nvPr/>
        </p:nvPicPr>
        <p:blipFill>
          <a:blip r:embed="rId1">
            <a:lum bright="-20001" contrast="40000"/>
          </a:blip>
          <a:stretch>
            <a:fillRect/>
          </a:stretch>
        </p:blipFill>
        <p:spPr>
          <a:xfrm>
            <a:off x="4260850" y="1219200"/>
            <a:ext cx="4591050" cy="5143500"/>
          </a:xfrm>
          <a:prstGeom prst="rect">
            <a:avLst/>
          </a:prstGeom>
          <a:noFill/>
          <a:ln w="9525">
            <a:noFill/>
          </a:ln>
        </p:spPr>
      </p:pic>
      <p:sp>
        <p:nvSpPr>
          <p:cNvPr id="104452" name="Rectangle 14"/>
          <p:cNvSpPr/>
          <p:nvPr/>
        </p:nvSpPr>
        <p:spPr>
          <a:xfrm>
            <a:off x="-7937" y="1171575"/>
            <a:ext cx="4095750" cy="460375"/>
          </a:xfrm>
          <a:prstGeom prst="rect">
            <a:avLst/>
          </a:prstGeom>
          <a:noFill/>
          <a:ln w="9525">
            <a:noFill/>
          </a:ln>
        </p:spPr>
        <p:txBody>
          <a:bodyPr wrap="square" anchor="ctr" anchorCtr="0">
            <a:spAutoFit/>
          </a:bodyPr>
          <a:p>
            <a:pPr algn="just" eaLnBrk="0" hangingPunct="0">
              <a:buAutoNum type="arabicPeriod"/>
            </a:pPr>
            <a:r>
              <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rPr>
              <a:t>购买</a:t>
            </a:r>
            <a:r>
              <a:rPr lang="en-US" altLang="zh-CN" sz="24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rPr>
              <a:t>实例</a:t>
            </a:r>
            <a:endPar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
          <p:cNvSpPr>
            <a:spLocks noGrp="1"/>
          </p:cNvSpPr>
          <p:nvPr>
            <p:ph type="title" idx="10"/>
          </p:nvPr>
        </p:nvSpPr>
        <p:spPr/>
        <p:txBody>
          <a:bodyPr vert="horz" wrap="square" lIns="91440" tIns="45720" rIns="91440" bIns="45720" anchor="ctr" anchorCtr="0"/>
          <a:p>
            <a:r>
              <a:rPr lang="en-US" altLang="en-US" dirty="0"/>
              <a:t>6.1.3	 云数据库的特性</a:t>
            </a:r>
            <a:endParaRPr lang="zh-CN" altLang="en-US" dirty="0"/>
          </a:p>
        </p:txBody>
      </p:sp>
      <p:sp>
        <p:nvSpPr>
          <p:cNvPr id="12292" name="Rectangle 7"/>
          <p:cNvSpPr/>
          <p:nvPr/>
        </p:nvSpPr>
        <p:spPr>
          <a:xfrm>
            <a:off x="33020" y="1187450"/>
            <a:ext cx="9112885" cy="460375"/>
          </a:xfrm>
          <a:prstGeom prst="rect">
            <a:avLst/>
          </a:prstGeom>
          <a:noFill/>
          <a:ln w="9525">
            <a:noFill/>
          </a:ln>
        </p:spPr>
        <p:txBody>
          <a:bodyPr wrap="square" anchor="ctr" anchorCtr="0">
            <a:spAutoFit/>
          </a:bodyPr>
          <a:p>
            <a:pPr algn="ctr" eaLnBrk="0" hangingPunct="0"/>
            <a:r>
              <a:rPr lang="zh-CN" sz="2400" b="1" dirty="0">
                <a:latin typeface="Times New Roman" panose="02020603050405020304" pitchFamily="18" charset="0"/>
                <a:ea typeface="宋体" panose="02010600030101010101" pitchFamily="2" charset="-122"/>
              </a:rPr>
              <a:t>传统的软件使用方式和云计算方式的比较</a:t>
            </a:r>
            <a:endParaRPr lang="zh-CN" sz="2400" b="1" dirty="0">
              <a:latin typeface="Arial" panose="020B0604020202020204" pitchFamily="34" charset="0"/>
              <a:ea typeface="宋体" panose="02010600030101010101" pitchFamily="2" charset="-122"/>
            </a:endParaRPr>
          </a:p>
        </p:txBody>
      </p:sp>
      <p:graphicFrame>
        <p:nvGraphicFramePr>
          <p:cNvPr id="2" name="表格 1"/>
          <p:cNvGraphicFramePr/>
          <p:nvPr>
            <p:custDataLst>
              <p:tags r:id="rId1"/>
            </p:custDataLst>
          </p:nvPr>
        </p:nvGraphicFramePr>
        <p:xfrm>
          <a:off x="304800" y="1604010"/>
          <a:ext cx="8509000" cy="4191000"/>
        </p:xfrm>
        <a:graphic>
          <a:graphicData uri="http://schemas.openxmlformats.org/drawingml/2006/table">
            <a:tbl>
              <a:tblPr firstRow="1" bandRow="1">
                <a:tableStyleId>{5C22544A-7EE6-4342-B048-85BDC9FD1C3A}</a:tableStyleId>
              </a:tblPr>
              <a:tblGrid>
                <a:gridCol w="1575435"/>
                <a:gridCol w="3377565"/>
                <a:gridCol w="3556000"/>
              </a:tblGrid>
              <a:tr h="381000">
                <a:tc>
                  <a:txBody>
                    <a:bodyPr/>
                    <a:p>
                      <a:pPr algn="ctr">
                        <a:buNone/>
                      </a:pPr>
                      <a:r>
                        <a:rPr lang="zh-CN" altLang="en-US" b="1">
                          <a:solidFill>
                            <a:schemeClr val="tx1"/>
                          </a:solidFill>
                          <a:latin typeface="微软雅黑" panose="020B0503020204020204" charset="-122"/>
                          <a:ea typeface="微软雅黑" panose="020B0503020204020204" charset="-122"/>
                          <a:cs typeface="微软雅黑" panose="020B0503020204020204" charset="-122"/>
                        </a:rPr>
                        <a:t>项</a:t>
                      </a:r>
                      <a:r>
                        <a:rPr lang="en-US" altLang="zh-CN" b="1">
                          <a:solidFill>
                            <a:schemeClr val="tx1"/>
                          </a:solidFill>
                          <a:latin typeface="微软雅黑" panose="020B0503020204020204" charset="-122"/>
                          <a:ea typeface="微软雅黑" panose="020B0503020204020204" charset="-122"/>
                          <a:cs typeface="微软雅黑" panose="020B0503020204020204" charset="-122"/>
                        </a:rPr>
                        <a:t>  </a:t>
                      </a:r>
                      <a:r>
                        <a:rPr lang="zh-CN" altLang="en-US" b="1">
                          <a:solidFill>
                            <a:schemeClr val="tx1"/>
                          </a:solidFill>
                          <a:latin typeface="微软雅黑" panose="020B0503020204020204" charset="-122"/>
                          <a:ea typeface="微软雅黑" panose="020B0503020204020204" charset="-122"/>
                          <a:cs typeface="微软雅黑" panose="020B0503020204020204" charset="-122"/>
                        </a:rPr>
                        <a:t>目</a:t>
                      </a:r>
                      <a:endParaRPr lang="zh-CN" altLang="en-US" b="1">
                        <a:solidFill>
                          <a:schemeClr val="tx1"/>
                        </a:solidFill>
                        <a:latin typeface="微软雅黑" panose="020B0503020204020204" charset="-122"/>
                        <a:ea typeface="微软雅黑" panose="020B0503020204020204" charset="-122"/>
                        <a:cs typeface="微软雅黑" panose="020B0503020204020204" charset="-122"/>
                      </a:endParaRPr>
                    </a:p>
                  </a:txBody>
                  <a:tcPr/>
                </a:tc>
                <a:tc>
                  <a:txBody>
                    <a:bodyPr/>
                    <a:p>
                      <a:pPr algn="ctr">
                        <a:buNone/>
                      </a:pPr>
                      <a:r>
                        <a:rPr lang="zh-CN" altLang="en-US" b="1">
                          <a:solidFill>
                            <a:schemeClr val="tx1"/>
                          </a:solidFill>
                          <a:latin typeface="微软雅黑" panose="020B0503020204020204" charset="-122"/>
                          <a:ea typeface="微软雅黑" panose="020B0503020204020204" charset="-122"/>
                        </a:rPr>
                        <a:t>传统的软件使用方式</a:t>
                      </a:r>
                      <a:endParaRPr lang="zh-CN" altLang="en-US" b="1">
                        <a:solidFill>
                          <a:schemeClr val="tx1"/>
                        </a:solidFill>
                        <a:latin typeface="微软雅黑" panose="020B0503020204020204" charset="-122"/>
                        <a:ea typeface="微软雅黑" panose="020B0503020204020204" charset="-122"/>
                      </a:endParaRPr>
                    </a:p>
                  </a:txBody>
                  <a:tcPr/>
                </a:tc>
                <a:tc>
                  <a:txBody>
                    <a:bodyPr/>
                    <a:p>
                      <a:pPr algn="ctr">
                        <a:buNone/>
                      </a:pPr>
                      <a:r>
                        <a:rPr lang="zh-CN" altLang="en-US" b="1">
                          <a:solidFill>
                            <a:schemeClr val="tx1"/>
                          </a:solidFill>
                          <a:latin typeface="微软雅黑" panose="020B0503020204020204" charset="-122"/>
                          <a:ea typeface="微软雅黑" panose="020B0503020204020204" charset="-122"/>
                        </a:rPr>
                        <a:t>云计算方式</a:t>
                      </a:r>
                      <a:endParaRPr lang="zh-CN" altLang="en-US" b="1">
                        <a:solidFill>
                          <a:schemeClr val="tx1"/>
                        </a:solidFill>
                        <a:latin typeface="微软雅黑" panose="020B0503020204020204" charset="-122"/>
                        <a:ea typeface="微软雅黑" panose="020B0503020204020204" charset="-122"/>
                      </a:endParaRPr>
                    </a:p>
                  </a:txBody>
                  <a:tcPr/>
                </a:tc>
              </a:tr>
              <a:tr h="381000">
                <a:tc>
                  <a:txBody>
                    <a:bodyPr/>
                    <a:p>
                      <a:pPr algn="just">
                        <a:buNone/>
                      </a:pPr>
                      <a:r>
                        <a:rPr lang="zh-CN" altLang="en-US" b="1">
                          <a:solidFill>
                            <a:schemeClr val="tx1"/>
                          </a:solidFill>
                        </a:rPr>
                        <a:t>获得软件方式</a:t>
                      </a:r>
                      <a:endParaRPr lang="zh-CN" altLang="en-US" b="1">
                        <a:solidFill>
                          <a:schemeClr val="tx1"/>
                        </a:solidFill>
                      </a:endParaRPr>
                    </a:p>
                  </a:txBody>
                  <a:tcPr/>
                </a:tc>
                <a:tc>
                  <a:txBody>
                    <a:bodyPr/>
                    <a:p>
                      <a:pPr algn="just">
                        <a:buNone/>
                      </a:pPr>
                      <a:r>
                        <a:rPr lang="zh-CN" altLang="en-US" b="1">
                          <a:solidFill>
                            <a:schemeClr val="tx1"/>
                          </a:solidFill>
                        </a:rPr>
                        <a:t>自己投资建设机房，搭建硬件平台，购买软件在本地安装</a:t>
                      </a:r>
                      <a:endParaRPr lang="en-US" altLang="zh-CN" b="1">
                        <a:solidFill>
                          <a:schemeClr val="tx1"/>
                        </a:solidFill>
                      </a:endParaRPr>
                    </a:p>
                  </a:txBody>
                  <a:tcPr/>
                </a:tc>
                <a:tc>
                  <a:txBody>
                    <a:bodyPr/>
                    <a:p>
                      <a:pPr algn="just">
                        <a:buNone/>
                      </a:pPr>
                      <a:r>
                        <a:rPr lang="zh-CN" altLang="en-US" b="1">
                          <a:solidFill>
                            <a:schemeClr val="tx1"/>
                          </a:solidFill>
                        </a:rPr>
                        <a:t>直接购买云计算厂商的软件服务</a:t>
                      </a:r>
                      <a:endParaRPr lang="zh-CN" altLang="en-US" b="1">
                        <a:solidFill>
                          <a:schemeClr val="tx1"/>
                        </a:solidFill>
                      </a:endParaRPr>
                    </a:p>
                  </a:txBody>
                  <a:tcPr/>
                </a:tc>
              </a:tr>
              <a:tr h="381000">
                <a:tc>
                  <a:txBody>
                    <a:bodyPr/>
                    <a:p>
                      <a:pPr algn="just">
                        <a:buNone/>
                      </a:pPr>
                      <a:r>
                        <a:rPr lang="zh-CN" altLang="en-US" b="1">
                          <a:solidFill>
                            <a:schemeClr val="tx1"/>
                          </a:solidFill>
                        </a:rPr>
                        <a:t>使用方式</a:t>
                      </a:r>
                      <a:endParaRPr lang="zh-CN" altLang="en-US" b="1">
                        <a:solidFill>
                          <a:schemeClr val="tx1"/>
                        </a:solidFill>
                      </a:endParaRPr>
                    </a:p>
                  </a:txBody>
                  <a:tcPr/>
                </a:tc>
                <a:tc>
                  <a:txBody>
                    <a:bodyPr/>
                    <a:p>
                      <a:pPr algn="just">
                        <a:buNone/>
                      </a:pPr>
                      <a:r>
                        <a:rPr lang="zh-CN" altLang="en-US" b="1">
                          <a:solidFill>
                            <a:schemeClr val="tx1"/>
                          </a:solidFill>
                        </a:rPr>
                        <a:t>本地安装，本地使用</a:t>
                      </a:r>
                      <a:endParaRPr lang="zh-CN" altLang="en-US" b="1">
                        <a:solidFill>
                          <a:schemeClr val="tx1"/>
                        </a:solidFill>
                      </a:endParaRPr>
                    </a:p>
                  </a:txBody>
                  <a:tcPr/>
                </a:tc>
                <a:tc>
                  <a:txBody>
                    <a:bodyPr/>
                    <a:p>
                      <a:pPr algn="just">
                        <a:buNone/>
                      </a:pPr>
                      <a:r>
                        <a:rPr lang="zh-CN" altLang="en-US" b="1">
                          <a:solidFill>
                            <a:schemeClr val="tx1"/>
                          </a:solidFill>
                        </a:rPr>
                        <a:t>商家服务器，通过网络使用服务</a:t>
                      </a:r>
                      <a:endParaRPr lang="zh-CN" altLang="en-US" b="1">
                        <a:solidFill>
                          <a:schemeClr val="tx1"/>
                        </a:solidFill>
                      </a:endParaRPr>
                    </a:p>
                  </a:txBody>
                  <a:tcPr/>
                </a:tc>
              </a:tr>
              <a:tr h="381000">
                <a:tc>
                  <a:txBody>
                    <a:bodyPr/>
                    <a:p>
                      <a:pPr algn="just">
                        <a:buNone/>
                      </a:pPr>
                      <a:r>
                        <a:rPr lang="zh-CN" altLang="en-US" b="1">
                          <a:solidFill>
                            <a:schemeClr val="tx1"/>
                          </a:solidFill>
                        </a:rPr>
                        <a:t>付费方式</a:t>
                      </a:r>
                      <a:endParaRPr lang="zh-CN" altLang="en-US" b="1">
                        <a:solidFill>
                          <a:schemeClr val="tx1"/>
                        </a:solidFill>
                      </a:endParaRPr>
                    </a:p>
                  </a:txBody>
                  <a:tcPr/>
                </a:tc>
                <a:tc>
                  <a:txBody>
                    <a:bodyPr/>
                    <a:p>
                      <a:pPr algn="just">
                        <a:buNone/>
                      </a:pPr>
                      <a:r>
                        <a:rPr lang="zh-CN" altLang="en-US" b="1">
                          <a:solidFill>
                            <a:schemeClr val="tx1"/>
                          </a:solidFill>
                        </a:rPr>
                        <a:t>一次性支付较大初期投入成本</a:t>
                      </a:r>
                      <a:endParaRPr lang="zh-CN" altLang="en-US" b="1">
                        <a:solidFill>
                          <a:schemeClr val="tx1"/>
                        </a:solidFill>
                      </a:endParaRPr>
                    </a:p>
                  </a:txBody>
                  <a:tcPr/>
                </a:tc>
                <a:tc>
                  <a:txBody>
                    <a:bodyPr/>
                    <a:p>
                      <a:pPr algn="just">
                        <a:buNone/>
                      </a:pPr>
                      <a:r>
                        <a:rPr lang="zh-CN" altLang="en-US" b="1">
                          <a:solidFill>
                            <a:schemeClr val="tx1"/>
                          </a:solidFill>
                        </a:rPr>
                        <a:t>先期</a:t>
                      </a:r>
                      <a:r>
                        <a:rPr lang="en-US" altLang="zh-CN" b="1">
                          <a:solidFill>
                            <a:schemeClr val="tx1"/>
                          </a:solidFill>
                        </a:rPr>
                        <a:t>0</a:t>
                      </a:r>
                      <a:r>
                        <a:rPr lang="zh-CN" altLang="en-US" b="1">
                          <a:solidFill>
                            <a:schemeClr val="tx1"/>
                          </a:solidFill>
                        </a:rPr>
                        <a:t>成本投入，付费使用服务</a:t>
                      </a:r>
                      <a:endParaRPr lang="zh-CN" altLang="en-US" b="1">
                        <a:solidFill>
                          <a:schemeClr val="tx1"/>
                        </a:solidFill>
                      </a:endParaRPr>
                    </a:p>
                  </a:txBody>
                  <a:tcPr/>
                </a:tc>
              </a:tr>
              <a:tr h="381000">
                <a:tc>
                  <a:txBody>
                    <a:bodyPr/>
                    <a:p>
                      <a:pPr algn="just">
                        <a:buNone/>
                      </a:pPr>
                      <a:r>
                        <a:rPr lang="zh-CN" altLang="en-US" b="1">
                          <a:solidFill>
                            <a:schemeClr val="tx1"/>
                          </a:solidFill>
                        </a:rPr>
                        <a:t>维护成本</a:t>
                      </a:r>
                      <a:endParaRPr lang="zh-CN" altLang="en-US" b="1">
                        <a:solidFill>
                          <a:schemeClr val="tx1"/>
                        </a:solidFill>
                      </a:endParaRPr>
                    </a:p>
                  </a:txBody>
                  <a:tcPr/>
                </a:tc>
                <a:tc>
                  <a:txBody>
                    <a:bodyPr/>
                    <a:p>
                      <a:pPr algn="just">
                        <a:buNone/>
                      </a:pPr>
                      <a:r>
                        <a:rPr lang="zh-CN" altLang="en-US" b="1">
                          <a:solidFill>
                            <a:schemeClr val="tx1"/>
                          </a:solidFill>
                        </a:rPr>
                        <a:t>自聘专业技术人员维护</a:t>
                      </a:r>
                      <a:endParaRPr lang="zh-CN" altLang="en-US" b="1">
                        <a:solidFill>
                          <a:schemeClr val="tx1"/>
                        </a:solidFill>
                      </a:endParaRPr>
                    </a:p>
                  </a:txBody>
                  <a:tcPr/>
                </a:tc>
                <a:tc>
                  <a:txBody>
                    <a:bodyPr/>
                    <a:p>
                      <a:pPr algn="just">
                        <a:buNone/>
                      </a:pPr>
                      <a:r>
                        <a:rPr lang="zh-CN" altLang="en-US" b="1">
                          <a:solidFill>
                            <a:schemeClr val="tx1"/>
                          </a:solidFill>
                        </a:rPr>
                        <a:t>商家维护，用户</a:t>
                      </a:r>
                      <a:r>
                        <a:rPr lang="en-US" altLang="zh-CN" b="1">
                          <a:solidFill>
                            <a:schemeClr val="tx1"/>
                          </a:solidFill>
                        </a:rPr>
                        <a:t>0</a:t>
                      </a:r>
                      <a:r>
                        <a:rPr lang="zh-CN" altLang="en-US" b="1">
                          <a:solidFill>
                            <a:schemeClr val="tx1"/>
                          </a:solidFill>
                        </a:rPr>
                        <a:t>成本</a:t>
                      </a:r>
                      <a:endParaRPr lang="zh-CN" altLang="en-US" b="1">
                        <a:solidFill>
                          <a:schemeClr val="tx1"/>
                        </a:solidFill>
                      </a:endParaRPr>
                    </a:p>
                  </a:txBody>
                  <a:tcPr/>
                </a:tc>
              </a:tr>
              <a:tr h="381000">
                <a:tc>
                  <a:txBody>
                    <a:bodyPr/>
                    <a:p>
                      <a:pPr algn="just">
                        <a:buNone/>
                      </a:pPr>
                      <a:r>
                        <a:rPr lang="zh-CN" altLang="en-US" b="1">
                          <a:solidFill>
                            <a:schemeClr val="tx1"/>
                          </a:solidFill>
                        </a:rPr>
                        <a:t>获得</a:t>
                      </a:r>
                      <a:r>
                        <a:rPr lang="en-US" altLang="zh-CN" b="1">
                          <a:solidFill>
                            <a:schemeClr val="tx1"/>
                          </a:solidFill>
                        </a:rPr>
                        <a:t>IT</a:t>
                      </a:r>
                      <a:r>
                        <a:rPr lang="zh-CN" altLang="en-US" b="1">
                          <a:solidFill>
                            <a:schemeClr val="tx1"/>
                          </a:solidFill>
                        </a:rPr>
                        <a:t>资源的速度</a:t>
                      </a:r>
                      <a:endParaRPr lang="zh-CN" altLang="en-US" b="1">
                        <a:solidFill>
                          <a:schemeClr val="tx1"/>
                        </a:solidFill>
                      </a:endParaRPr>
                    </a:p>
                  </a:txBody>
                  <a:tcPr/>
                </a:tc>
                <a:tc>
                  <a:txBody>
                    <a:bodyPr/>
                    <a:p>
                      <a:pPr algn="just">
                        <a:buNone/>
                      </a:pPr>
                      <a:r>
                        <a:rPr lang="zh-CN" altLang="en-US" b="1">
                          <a:solidFill>
                            <a:schemeClr val="tx1"/>
                          </a:solidFill>
                        </a:rPr>
                        <a:t>需要耗费较长时间建设机房、购买和安装调试设备和系统</a:t>
                      </a:r>
                      <a:endParaRPr lang="zh-CN" altLang="en-US" b="1">
                        <a:solidFill>
                          <a:schemeClr val="tx1"/>
                        </a:solidFill>
                      </a:endParaRPr>
                    </a:p>
                  </a:txBody>
                  <a:tcPr/>
                </a:tc>
                <a:tc>
                  <a:txBody>
                    <a:bodyPr/>
                    <a:p>
                      <a:pPr algn="just">
                        <a:buNone/>
                      </a:pPr>
                      <a:r>
                        <a:rPr lang="zh-CN" altLang="en-US" b="1">
                          <a:solidFill>
                            <a:schemeClr val="tx1"/>
                          </a:solidFill>
                        </a:rPr>
                        <a:t>随时可用，购买服务后立即使用</a:t>
                      </a:r>
                      <a:endParaRPr lang="zh-CN" altLang="en-US" b="1">
                        <a:solidFill>
                          <a:schemeClr val="tx1"/>
                        </a:solidFill>
                      </a:endParaRPr>
                    </a:p>
                  </a:txBody>
                  <a:tcPr/>
                </a:tc>
              </a:tr>
              <a:tr h="381000">
                <a:tc>
                  <a:txBody>
                    <a:bodyPr/>
                    <a:p>
                      <a:pPr algn="just">
                        <a:buNone/>
                      </a:pPr>
                      <a:r>
                        <a:rPr lang="zh-CN" altLang="en-US" b="1">
                          <a:solidFill>
                            <a:schemeClr val="tx1"/>
                          </a:solidFill>
                        </a:rPr>
                        <a:t>共享方式</a:t>
                      </a:r>
                      <a:endParaRPr lang="zh-CN" altLang="en-US" b="1">
                        <a:solidFill>
                          <a:schemeClr val="tx1"/>
                        </a:solidFill>
                      </a:endParaRPr>
                    </a:p>
                  </a:txBody>
                  <a:tcPr/>
                </a:tc>
                <a:tc>
                  <a:txBody>
                    <a:bodyPr/>
                    <a:p>
                      <a:pPr algn="just">
                        <a:buNone/>
                      </a:pPr>
                      <a:r>
                        <a:rPr lang="zh-CN" altLang="en-US" b="1">
                          <a:solidFill>
                            <a:schemeClr val="tx1"/>
                          </a:solidFill>
                        </a:rPr>
                        <a:t>自己建设，自给自足</a:t>
                      </a:r>
                      <a:endParaRPr lang="zh-CN" altLang="en-US" b="1">
                        <a:solidFill>
                          <a:schemeClr val="tx1"/>
                        </a:solidFill>
                      </a:endParaRPr>
                    </a:p>
                  </a:txBody>
                  <a:tcPr/>
                </a:tc>
                <a:tc>
                  <a:txBody>
                    <a:bodyPr/>
                    <a:p>
                      <a:pPr algn="just">
                        <a:buNone/>
                      </a:pPr>
                      <a:r>
                        <a:rPr lang="zh-CN" altLang="en-US" b="1">
                          <a:solidFill>
                            <a:schemeClr val="tx1"/>
                          </a:solidFill>
                        </a:rPr>
                        <a:t>商家同时为众多用户提供服务</a:t>
                      </a:r>
                      <a:endParaRPr lang="zh-CN" altLang="en-US" b="1">
                        <a:solidFill>
                          <a:schemeClr val="tx1"/>
                        </a:solidFill>
                      </a:endParaRPr>
                    </a:p>
                  </a:txBody>
                  <a:tcPr/>
                </a:tc>
              </a:tr>
              <a:tr h="381000">
                <a:tc>
                  <a:txBody>
                    <a:bodyPr/>
                    <a:p>
                      <a:pPr algn="just">
                        <a:buNone/>
                      </a:pPr>
                      <a:r>
                        <a:rPr lang="zh-CN" altLang="en-US" b="1">
                          <a:solidFill>
                            <a:schemeClr val="tx1"/>
                          </a:solidFill>
                        </a:rPr>
                        <a:t>维护速度</a:t>
                      </a:r>
                      <a:endParaRPr lang="zh-CN" altLang="en-US" b="1">
                        <a:solidFill>
                          <a:schemeClr val="tx1"/>
                        </a:solidFill>
                      </a:endParaRPr>
                    </a:p>
                  </a:txBody>
                  <a:tcPr/>
                </a:tc>
                <a:tc>
                  <a:txBody>
                    <a:bodyPr/>
                    <a:p>
                      <a:pPr algn="just">
                        <a:buNone/>
                      </a:pPr>
                      <a:r>
                        <a:rPr lang="zh-CN" altLang="en-US" b="1">
                          <a:solidFill>
                            <a:schemeClr val="tx1"/>
                          </a:solidFill>
                        </a:rPr>
                        <a:t>通常不能立即解决</a:t>
                      </a:r>
                      <a:endParaRPr lang="zh-CN" altLang="en-US" b="1">
                        <a:solidFill>
                          <a:schemeClr val="tx1"/>
                        </a:solidFill>
                      </a:endParaRPr>
                    </a:p>
                  </a:txBody>
                  <a:tcPr/>
                </a:tc>
                <a:tc>
                  <a:txBody>
                    <a:bodyPr/>
                    <a:p>
                      <a:pPr algn="just">
                        <a:buNone/>
                      </a:pPr>
                      <a:r>
                        <a:rPr lang="zh-CN" altLang="en-US" b="1">
                          <a:solidFill>
                            <a:schemeClr val="tx1"/>
                          </a:solidFill>
                        </a:rPr>
                        <a:t>专业团队，商家保证云服务使用</a:t>
                      </a:r>
                      <a:endParaRPr lang="zh-CN" altLang="en-US" b="1">
                        <a:solidFill>
                          <a:schemeClr val="tx1"/>
                        </a:solidFill>
                      </a:endParaRPr>
                    </a:p>
                  </a:txBody>
                  <a:tcPr/>
                </a:tc>
              </a:tr>
              <a:tr h="381000">
                <a:tc>
                  <a:txBody>
                    <a:bodyPr/>
                    <a:p>
                      <a:pPr algn="just">
                        <a:buNone/>
                      </a:pPr>
                      <a:r>
                        <a:rPr lang="zh-CN" altLang="en-US" b="1">
                          <a:solidFill>
                            <a:schemeClr val="tx1"/>
                          </a:solidFill>
                        </a:rPr>
                        <a:t>资源利用率</a:t>
                      </a:r>
                      <a:endParaRPr lang="zh-CN" altLang="en-US" b="1">
                        <a:solidFill>
                          <a:schemeClr val="tx1"/>
                        </a:solidFill>
                      </a:endParaRPr>
                    </a:p>
                  </a:txBody>
                  <a:tcPr/>
                </a:tc>
                <a:tc>
                  <a:txBody>
                    <a:bodyPr/>
                    <a:p>
                      <a:pPr algn="just">
                        <a:buNone/>
                      </a:pPr>
                      <a:r>
                        <a:rPr lang="zh-CN" altLang="en-US" b="1">
                          <a:solidFill>
                            <a:schemeClr val="tx1"/>
                          </a:solidFill>
                        </a:rPr>
                        <a:t>利用率较低，会产生浪费</a:t>
                      </a:r>
                      <a:endParaRPr lang="zh-CN" altLang="en-US" b="1">
                        <a:solidFill>
                          <a:schemeClr val="tx1"/>
                        </a:solidFill>
                      </a:endParaRPr>
                    </a:p>
                  </a:txBody>
                  <a:tcPr/>
                </a:tc>
                <a:tc>
                  <a:txBody>
                    <a:bodyPr/>
                    <a:p>
                      <a:pPr algn="just">
                        <a:buNone/>
                      </a:pPr>
                      <a:r>
                        <a:rPr lang="zh-CN" altLang="en-US" b="1">
                          <a:solidFill>
                            <a:schemeClr val="tx1"/>
                          </a:solidFill>
                        </a:rPr>
                        <a:t>利用率较高，按需租用（购买）</a:t>
                      </a:r>
                      <a:endParaRPr lang="zh-CN" altLang="en-US" b="1">
                        <a:solidFill>
                          <a:schemeClr val="tx1"/>
                        </a:solidFill>
                      </a:endParaRPr>
                    </a:p>
                  </a:txBody>
                  <a:tcPr/>
                </a:tc>
              </a:tr>
              <a:tr h="381000">
                <a:tc>
                  <a:txBody>
                    <a:bodyPr/>
                    <a:p>
                      <a:pPr algn="just">
                        <a:buNone/>
                      </a:pPr>
                      <a:r>
                        <a:rPr lang="zh-CN" altLang="en-US" b="1">
                          <a:solidFill>
                            <a:schemeClr val="tx1"/>
                          </a:solidFill>
                        </a:rPr>
                        <a:t>企业搬迁时的成本</a:t>
                      </a:r>
                      <a:endParaRPr lang="zh-CN" altLang="en-US" b="1">
                        <a:solidFill>
                          <a:schemeClr val="tx1"/>
                        </a:solidFill>
                      </a:endParaRPr>
                    </a:p>
                  </a:txBody>
                  <a:tcPr/>
                </a:tc>
                <a:tc>
                  <a:txBody>
                    <a:bodyPr/>
                    <a:p>
                      <a:pPr algn="just">
                        <a:buNone/>
                      </a:pPr>
                      <a:r>
                        <a:rPr lang="zh-CN" altLang="en-US" b="1">
                          <a:solidFill>
                            <a:schemeClr val="tx1"/>
                          </a:solidFill>
                        </a:rPr>
                        <a:t>原机房作废，需要重新投入较大成本重建机房设施</a:t>
                      </a:r>
                      <a:endParaRPr lang="zh-CN" altLang="en-US" b="1">
                        <a:solidFill>
                          <a:schemeClr val="tx1"/>
                        </a:solidFill>
                      </a:endParaRPr>
                    </a:p>
                  </a:txBody>
                  <a:tcPr/>
                </a:tc>
                <a:tc>
                  <a:txBody>
                    <a:bodyPr/>
                    <a:p>
                      <a:pPr algn="just">
                        <a:buNone/>
                      </a:pPr>
                      <a:r>
                        <a:rPr lang="en-US" altLang="zh-CN" b="1">
                          <a:solidFill>
                            <a:schemeClr val="tx1"/>
                          </a:solidFill>
                        </a:rPr>
                        <a:t>0</a:t>
                      </a:r>
                      <a:r>
                        <a:rPr lang="zh-CN" altLang="en-US" b="1">
                          <a:solidFill>
                            <a:schemeClr val="tx1"/>
                          </a:solidFill>
                        </a:rPr>
                        <a:t>成本立即获得云计算服务，搬迁不会影响到</a:t>
                      </a:r>
                      <a:r>
                        <a:rPr lang="en-US" altLang="zh-CN" b="1">
                          <a:solidFill>
                            <a:schemeClr val="tx1"/>
                          </a:solidFill>
                        </a:rPr>
                        <a:t>IT</a:t>
                      </a:r>
                      <a:r>
                        <a:rPr lang="zh-CN" altLang="en-US" b="1">
                          <a:solidFill>
                            <a:schemeClr val="tx1"/>
                          </a:solidFill>
                        </a:rPr>
                        <a:t>资源的分布</a:t>
                      </a:r>
                      <a:endParaRPr lang="zh-CN" altLang="en-US" b="1">
                        <a:solidFill>
                          <a:schemeClr val="tx1"/>
                        </a:solidFill>
                      </a:endParaRPr>
                    </a:p>
                  </a:txBody>
                  <a:tcPr/>
                </a:tc>
              </a:tr>
              <a:tr h="381000">
                <a:tc>
                  <a:txBody>
                    <a:bodyPr/>
                    <a:p>
                      <a:pPr algn="just">
                        <a:buNone/>
                      </a:pPr>
                      <a:r>
                        <a:rPr lang="zh-CN" altLang="en-US" b="1">
                          <a:solidFill>
                            <a:schemeClr val="tx1"/>
                          </a:solidFill>
                        </a:rPr>
                        <a:t>资源可扩展性</a:t>
                      </a:r>
                      <a:endParaRPr lang="zh-CN" altLang="en-US" b="1">
                        <a:solidFill>
                          <a:schemeClr val="tx1"/>
                        </a:solidFill>
                      </a:endParaRPr>
                    </a:p>
                  </a:txBody>
                  <a:tcPr/>
                </a:tc>
                <a:tc>
                  <a:txBody>
                    <a:bodyPr/>
                    <a:p>
                      <a:pPr algn="just">
                        <a:buNone/>
                      </a:pPr>
                      <a:r>
                        <a:rPr lang="zh-CN" altLang="en-US" b="1">
                          <a:solidFill>
                            <a:schemeClr val="tx1"/>
                          </a:solidFill>
                        </a:rPr>
                        <a:t>服务能力有上限，会闲置浪费</a:t>
                      </a:r>
                      <a:endParaRPr lang="zh-CN" altLang="en-US" b="1">
                        <a:solidFill>
                          <a:schemeClr val="tx1"/>
                        </a:solidFill>
                      </a:endParaRPr>
                    </a:p>
                  </a:txBody>
                  <a:tcPr/>
                </a:tc>
                <a:tc>
                  <a:txBody>
                    <a:bodyPr/>
                    <a:p>
                      <a:pPr algn="just">
                        <a:buNone/>
                      </a:pPr>
                      <a:r>
                        <a:rPr lang="zh-CN" altLang="en-US" b="1">
                          <a:solidFill>
                            <a:schemeClr val="tx1"/>
                          </a:solidFill>
                        </a:rPr>
                        <a:t>按需购买，几乎不存在闲置资源</a:t>
                      </a:r>
                      <a:endParaRPr lang="zh-CN" altLang="en-US" b="1">
                        <a:solidFill>
                          <a:schemeClr val="tx1"/>
                        </a:solidFill>
                      </a:endParaRPr>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en-US" altLang="zh-CN" dirty="0"/>
          </a:p>
        </p:txBody>
      </p:sp>
      <p:sp>
        <p:nvSpPr>
          <p:cNvPr id="105474" name="Rectangle 3"/>
          <p:cNvSpPr>
            <a:spLocks noGrp="1"/>
          </p:cNvSpPr>
          <p:nvPr>
            <p:ph type="body" idx="4294967295"/>
          </p:nvPr>
        </p:nvSpPr>
        <p:spPr>
          <a:xfrm>
            <a:off x="266700" y="1570038"/>
            <a:ext cx="8610600" cy="1524000"/>
          </a:xfrm>
        </p:spPr>
        <p:txBody>
          <a:bodyPr vert="horz" wrap="square" lIns="91440" tIns="45720" rIns="91440" bIns="45720" anchor="t" anchorCtr="0"/>
          <a:p>
            <a:pPr marL="0" indent="0" algn="just" latinLnBrk="0">
              <a:lnSpc>
                <a:spcPct val="120000"/>
              </a:lnSpc>
              <a:spcBef>
                <a:spcPct val="0"/>
              </a:spcBef>
              <a:buNone/>
            </a:pPr>
            <a:r>
              <a:rPr lang="zh-CN" altLang="en-US" sz="2400" b="1" dirty="0">
                <a:latin typeface="Times New Roman" panose="02020603050405020304" pitchFamily="18" charset="0"/>
              </a:rPr>
              <a:t>　　购买</a:t>
            </a:r>
            <a:r>
              <a:rPr lang="en-US" altLang="zh-CN" sz="2400" b="1" dirty="0">
                <a:latin typeface="Times New Roman" panose="02020603050405020304" pitchFamily="18" charset="0"/>
              </a:rPr>
              <a:t>RDS</a:t>
            </a:r>
            <a:r>
              <a:rPr lang="zh-CN" altLang="en-US" sz="2400" b="1" dirty="0">
                <a:latin typeface="Times New Roman" panose="02020603050405020304" pitchFamily="18" charset="0"/>
              </a:rPr>
              <a:t>实例成功后，可以通过</a:t>
            </a:r>
            <a:r>
              <a:rPr lang="zh-CN" altLang="en-US" sz="2400" b="1" dirty="0">
                <a:solidFill>
                  <a:srgbClr val="FF0000"/>
                </a:solidFill>
                <a:latin typeface="微软雅黑" panose="020B0503020204020204" charset="-122"/>
                <a:ea typeface="微软雅黑" panose="020B0503020204020204" charset="-122"/>
              </a:rPr>
              <a:t>管理控制台</a:t>
            </a:r>
            <a:r>
              <a:rPr lang="zh-CN" altLang="en-US" sz="2400" b="1" dirty="0">
                <a:latin typeface="Times New Roman" panose="02020603050405020304" pitchFamily="18" charset="0"/>
              </a:rPr>
              <a:t>，查看已开通的产品与服务。点击云数据库</a:t>
            </a:r>
            <a:r>
              <a:rPr lang="en-US" altLang="zh-CN" sz="2400" b="1" dirty="0">
                <a:latin typeface="Times New Roman" panose="02020603050405020304" pitchFamily="18" charset="0"/>
              </a:rPr>
              <a:t>RDS </a:t>
            </a:r>
            <a:r>
              <a:rPr lang="zh-CN" altLang="en-US" sz="2400" b="1" dirty="0">
                <a:latin typeface="Times New Roman" panose="02020603050405020304" pitchFamily="18" charset="0"/>
              </a:rPr>
              <a:t>进入管理界面如下图。我们可以创建新实例、对已购买实例进行管理、续费和升级操作。</a:t>
            </a:r>
            <a:endParaRPr lang="zh-CN" altLang="en-US" sz="2400" b="1" dirty="0">
              <a:latin typeface="Times New Roman" panose="02020603050405020304" pitchFamily="18" charset="0"/>
            </a:endParaRPr>
          </a:p>
        </p:txBody>
      </p:sp>
      <p:pic>
        <p:nvPicPr>
          <p:cNvPr id="105475" name="图片 15"/>
          <p:cNvPicPr>
            <a:picLocks noChangeAspect="1"/>
          </p:cNvPicPr>
          <p:nvPr/>
        </p:nvPicPr>
        <p:blipFill>
          <a:blip r:embed="rId1">
            <a:lum bright="-20001" contrast="40000"/>
          </a:blip>
          <a:stretch>
            <a:fillRect/>
          </a:stretch>
        </p:blipFill>
        <p:spPr>
          <a:xfrm>
            <a:off x="990600" y="2892425"/>
            <a:ext cx="7391400" cy="3735388"/>
          </a:xfrm>
          <a:prstGeom prst="rect">
            <a:avLst/>
          </a:prstGeom>
          <a:noFill/>
          <a:ln w="9525">
            <a:noFill/>
          </a:ln>
        </p:spPr>
      </p:pic>
      <p:sp>
        <p:nvSpPr>
          <p:cNvPr id="105476" name="Rectangle 6"/>
          <p:cNvSpPr/>
          <p:nvPr/>
        </p:nvSpPr>
        <p:spPr>
          <a:xfrm>
            <a:off x="69850" y="1109663"/>
            <a:ext cx="8807450" cy="460375"/>
          </a:xfrm>
          <a:prstGeom prst="rect">
            <a:avLst/>
          </a:prstGeom>
          <a:noFill/>
          <a:ln w="9525">
            <a:noFill/>
          </a:ln>
        </p:spPr>
        <p:txBody>
          <a:bodyPr wrap="square" anchor="ctr" anchorCtr="0">
            <a:spAutoFit/>
          </a:bodyPr>
          <a:p>
            <a:pPr algn="just" eaLnBrk="0" hangingPunct="0"/>
            <a:r>
              <a:rPr lang="en-US" altLang="zh-CN" sz="2400" b="1" dirty="0">
                <a:solidFill>
                  <a:schemeClr val="accent2"/>
                </a:solidFill>
                <a:latin typeface="微软雅黑" panose="020B0503020204020204" charset="-122"/>
                <a:ea typeface="微软雅黑" panose="020B0503020204020204" charset="-122"/>
                <a:cs typeface="微软雅黑" panose="020B0503020204020204" charset="-122"/>
              </a:rPr>
              <a:t>2.</a:t>
            </a:r>
            <a:r>
              <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rPr>
              <a:t>管理</a:t>
            </a:r>
            <a:r>
              <a:rPr lang="en-US" altLang="zh-CN" sz="2400" b="1" dirty="0">
                <a:solidFill>
                  <a:schemeClr val="accent2"/>
                </a:solidFill>
                <a:latin typeface="微软雅黑" panose="020B0503020204020204" charset="-122"/>
                <a:ea typeface="微软雅黑" panose="020B0503020204020204" charset="-122"/>
                <a:cs typeface="微软雅黑" panose="020B0503020204020204" charset="-122"/>
              </a:rPr>
              <a:t>RDS</a:t>
            </a:r>
            <a:endParaRPr lang="en-US" altLang="zh-CN" sz="24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06498" name="TextBox 5"/>
          <p:cNvSpPr txBox="1"/>
          <p:nvPr/>
        </p:nvSpPr>
        <p:spPr>
          <a:xfrm>
            <a:off x="238125" y="1736725"/>
            <a:ext cx="3343275" cy="4742815"/>
          </a:xfrm>
          <a:prstGeom prst="rect">
            <a:avLst/>
          </a:prstGeom>
          <a:noFill/>
          <a:ln w="9525">
            <a:noFill/>
          </a:ln>
        </p:spPr>
        <p:txBody>
          <a:bodyPr wrap="square" anchor="t" anchorCtr="0">
            <a:spAutoFit/>
          </a:bodyPr>
          <a:p>
            <a:pPr marL="342900" indent="-342900" algn="just">
              <a:lnSpc>
                <a:spcPct val="14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点击已购买</a:t>
            </a:r>
            <a:r>
              <a:rPr lang="en-US" altLang="zh-CN" sz="2400" b="1" dirty="0">
                <a:latin typeface="Times New Roman" panose="02020603050405020304" pitchFamily="18" charset="0"/>
                <a:ea typeface="宋体" panose="02010600030101010101" pitchFamily="2" charset="-122"/>
              </a:rPr>
              <a:t>RDS</a:t>
            </a:r>
            <a:r>
              <a:rPr lang="zh-CN" altLang="en-US" sz="2400" b="1" dirty="0">
                <a:latin typeface="Times New Roman" panose="02020603050405020304" pitchFamily="18" charset="0"/>
                <a:ea typeface="宋体" panose="02010600030101010101" pitchFamily="2" charset="-122"/>
              </a:rPr>
              <a:t>实例的管理操作，可以查看该实例的基本信息如右图；</a:t>
            </a:r>
            <a:endParaRPr lang="zh-CN" altLang="en-US" sz="2400" b="1" dirty="0">
              <a:latin typeface="Times New Roman" panose="02020603050405020304" pitchFamily="18" charset="0"/>
              <a:ea typeface="宋体" panose="02010600030101010101" pitchFamily="2" charset="-122"/>
            </a:endParaRPr>
          </a:p>
          <a:p>
            <a:pPr marL="342900" indent="-342900" algn="just">
              <a:lnSpc>
                <a:spcPct val="140000"/>
              </a:lnSpc>
              <a:buFont typeface="Wingdings" panose="05000000000000000000" charset="0"/>
              <a:buChar char="l"/>
            </a:pPr>
            <a:r>
              <a:rPr lang="zh-CN" altLang="en-US" sz="2400" b="1" dirty="0">
                <a:latin typeface="Times New Roman" panose="02020603050405020304" pitchFamily="18" charset="0"/>
                <a:ea typeface="宋体" panose="02010600030101010101" pitchFamily="2" charset="-122"/>
              </a:rPr>
              <a:t> 一个实例可以创建多个数据库，在实例内数据库命名唯一，所有数据库都会共享该实例下的资源。</a:t>
            </a:r>
            <a:endParaRPr lang="zh-CN" altLang="en-US" sz="2400" b="1" dirty="0">
              <a:latin typeface="Times New Roman" panose="02020603050405020304" pitchFamily="18" charset="0"/>
              <a:ea typeface="宋体" panose="02010600030101010101" pitchFamily="2" charset="-122"/>
            </a:endParaRPr>
          </a:p>
        </p:txBody>
      </p:sp>
      <p:pic>
        <p:nvPicPr>
          <p:cNvPr id="106499" name="图片 17"/>
          <p:cNvPicPr>
            <a:picLocks noChangeAspect="1"/>
          </p:cNvPicPr>
          <p:nvPr/>
        </p:nvPicPr>
        <p:blipFill>
          <a:blip r:embed="rId1">
            <a:lum bright="-20001" contrast="40000"/>
          </a:blip>
          <a:stretch>
            <a:fillRect/>
          </a:stretch>
        </p:blipFill>
        <p:spPr>
          <a:xfrm>
            <a:off x="3733800" y="1447800"/>
            <a:ext cx="5029200" cy="4876800"/>
          </a:xfrm>
          <a:prstGeom prst="rect">
            <a:avLst/>
          </a:prstGeom>
          <a:noFill/>
          <a:ln w="9525">
            <a:noFill/>
          </a:ln>
        </p:spPr>
      </p:pic>
      <p:sp>
        <p:nvSpPr>
          <p:cNvPr id="106500" name="Rectangle 7"/>
          <p:cNvSpPr/>
          <p:nvPr/>
        </p:nvSpPr>
        <p:spPr>
          <a:xfrm>
            <a:off x="71438" y="1173163"/>
            <a:ext cx="3509962" cy="460375"/>
          </a:xfrm>
          <a:prstGeom prst="rect">
            <a:avLst/>
          </a:prstGeom>
          <a:noFill/>
          <a:ln w="9525">
            <a:noFill/>
          </a:ln>
        </p:spPr>
        <p:txBody>
          <a:bodyPr wrap="square" anchor="ctr" anchorCtr="0">
            <a:spAutoFit/>
          </a:bodyPr>
          <a:p>
            <a:pPr algn="just" eaLnBrk="0" hangingPunct="0"/>
            <a:r>
              <a:rPr lang="en-US" altLang="zh-CN" sz="2400" b="1" dirty="0">
                <a:solidFill>
                  <a:schemeClr val="accent2"/>
                </a:solidFill>
                <a:latin typeface="微软雅黑" panose="020B0503020204020204" charset="-122"/>
                <a:ea typeface="微软雅黑" panose="020B0503020204020204" charset="-122"/>
                <a:cs typeface="微软雅黑" panose="020B0503020204020204" charset="-122"/>
              </a:rPr>
              <a:t>3.</a:t>
            </a:r>
            <a:r>
              <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rPr>
              <a:t>管理</a:t>
            </a:r>
            <a:r>
              <a:rPr lang="en-US" altLang="zh-CN" sz="24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rPr>
              <a:t>实例</a:t>
            </a:r>
            <a:endParaRPr lang="zh-CN" altLang="en-US" sz="24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07522" name="Rectangle 3"/>
          <p:cNvSpPr>
            <a:spLocks noGrp="1"/>
          </p:cNvSpPr>
          <p:nvPr>
            <p:ph type="body" idx="4294967295"/>
          </p:nvPr>
        </p:nvSpPr>
        <p:spPr>
          <a:xfrm>
            <a:off x="292100" y="1782763"/>
            <a:ext cx="8559800" cy="4630737"/>
          </a:xfrm>
        </p:spPr>
        <p:txBody>
          <a:bodyPr vert="horz" wrap="square" lIns="91440" tIns="45720" rIns="91440" bIns="45720" anchor="t" anchorCtr="0"/>
          <a:p>
            <a:pPr algn="just">
              <a:lnSpc>
                <a:spcPct val="140000"/>
              </a:lnSpc>
              <a:buFont typeface="Wingdings" panose="05000000000000000000" charset="0"/>
              <a:buChar char="l"/>
            </a:pPr>
            <a:r>
              <a:rPr lang="zh-CN" altLang="en-US" sz="2800" b="1" dirty="0">
                <a:latin typeface="Times New Roman" panose="02020603050405020304" pitchFamily="18" charset="0"/>
              </a:rPr>
              <a:t>点击“创建新账号”按钮后，可创建新的</a:t>
            </a:r>
            <a:r>
              <a:rPr lang="en-US" altLang="zh-CN" sz="2800" b="1" dirty="0">
                <a:latin typeface="Times New Roman" panose="02020603050405020304" pitchFamily="18" charset="0"/>
              </a:rPr>
              <a:t>RDS</a:t>
            </a:r>
            <a:r>
              <a:rPr lang="zh-CN" altLang="en-US" sz="2800" b="1" dirty="0">
                <a:latin typeface="Times New Roman" panose="02020603050405020304" pitchFamily="18" charset="0"/>
              </a:rPr>
              <a:t>账号并选定需绑定的数据库，以及输入账号密码和账号类型（读写权限）等信息；</a:t>
            </a:r>
            <a:endParaRPr lang="en-US" altLang="zh-CN" sz="2800" b="1" dirty="0">
              <a:latin typeface="Times New Roman" panose="02020603050405020304" pitchFamily="18" charset="0"/>
            </a:endParaRPr>
          </a:p>
          <a:p>
            <a:pPr algn="just">
              <a:lnSpc>
                <a:spcPct val="140000"/>
              </a:lnSpc>
              <a:buFont typeface="Wingdings" panose="05000000000000000000" charset="0"/>
              <a:buChar char="l"/>
            </a:pP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MySQL</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实例支持最多创建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50</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个账号</a:t>
            </a:r>
            <a:r>
              <a:rPr lang="zh-CN" altLang="en-US" sz="2800" b="1" dirty="0">
                <a:latin typeface="Times New Roman" panose="02020603050405020304" pitchFamily="18" charset="0"/>
              </a:rPr>
              <a:t>，</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SQL Server</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实例支持最多创建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20</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个账号</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algn="just">
              <a:lnSpc>
                <a:spcPct val="140000"/>
              </a:lnSpc>
              <a:buFont typeface="Wingdings" panose="05000000000000000000" charset="0"/>
              <a:buChar char="l"/>
            </a:pPr>
            <a:r>
              <a:rPr lang="zh-CN" altLang="en-US" sz="2800" b="1" dirty="0">
                <a:latin typeface="Times New Roman" panose="02020603050405020304" pitchFamily="18" charset="0"/>
              </a:rPr>
              <a:t>创建完</a:t>
            </a:r>
            <a:r>
              <a:rPr lang="en-US" altLang="zh-CN" sz="2800" b="1" dirty="0">
                <a:latin typeface="Times New Roman" panose="02020603050405020304" pitchFamily="18" charset="0"/>
              </a:rPr>
              <a:t>RDS</a:t>
            </a:r>
            <a:r>
              <a:rPr lang="zh-CN" altLang="en-US" sz="2800" b="1" dirty="0">
                <a:latin typeface="Times New Roman" panose="02020603050405020304" pitchFamily="18" charset="0"/>
              </a:rPr>
              <a:t>账号后，还可以对</a:t>
            </a:r>
            <a:r>
              <a:rPr lang="en-US" altLang="zh-CN" sz="2800" b="1" dirty="0">
                <a:latin typeface="Times New Roman" panose="02020603050405020304" pitchFamily="18" charset="0"/>
              </a:rPr>
              <a:t>RDS</a:t>
            </a:r>
            <a:r>
              <a:rPr lang="zh-CN" altLang="en-US" sz="2800" b="1" dirty="0">
                <a:latin typeface="Times New Roman" panose="02020603050405020304" pitchFamily="18" charset="0"/>
              </a:rPr>
              <a:t>账号进行重置密码和修改操作。</a:t>
            </a:r>
            <a:endParaRPr lang="zh-CN" altLang="en-US" sz="2800" b="1" dirty="0">
              <a:latin typeface="Times New Roman" panose="02020603050405020304" pitchFamily="18" charset="0"/>
            </a:endParaRPr>
          </a:p>
        </p:txBody>
      </p:sp>
      <p:sp>
        <p:nvSpPr>
          <p:cNvPr id="107523" name="Rectangle 5"/>
          <p:cNvSpPr/>
          <p:nvPr/>
        </p:nvSpPr>
        <p:spPr>
          <a:xfrm>
            <a:off x="301625" y="1260634"/>
            <a:ext cx="8550275"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4.</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新建</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账号</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08546" name="Rectangle 3"/>
          <p:cNvSpPr/>
          <p:nvPr/>
        </p:nvSpPr>
        <p:spPr>
          <a:xfrm>
            <a:off x="368300" y="1827213"/>
            <a:ext cx="8499475" cy="4725987"/>
          </a:xfrm>
          <a:prstGeom prst="rect">
            <a:avLst/>
          </a:prstGeom>
          <a:noFill/>
          <a:ln w="9525">
            <a:noFill/>
          </a:ln>
        </p:spPr>
        <p:txBody>
          <a:bodyPr anchor="t" anchorCtr="0"/>
          <a:p>
            <a:pPr marL="457200" indent="-457200" algn="just" eaLnBrk="0" hangingPunct="0">
              <a:lnSpc>
                <a:spcPct val="140000"/>
              </a:lnSpc>
              <a:spcBef>
                <a:spcPct val="20000"/>
              </a:spcBef>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点击“数据库管理”按钮后，可查看数据库基本信息，并可对数据库进行创建、删除（需至少有</a:t>
            </a:r>
            <a:r>
              <a:rPr lang="en-US" altLang="zh-CN" sz="2800" b="1" dirty="0">
                <a:latin typeface="Times New Roman" panose="02020603050405020304" pitchFamily="18" charset="0"/>
                <a:ea typeface="宋体" panose="02010600030101010101" pitchFamily="2" charset="-122"/>
              </a:rPr>
              <a:t>1</a:t>
            </a:r>
            <a:r>
              <a:rPr lang="zh-CN" altLang="en-US" sz="2800" b="1" dirty="0">
                <a:latin typeface="Times New Roman" panose="02020603050405020304" pitchFamily="18" charset="0"/>
                <a:ea typeface="宋体" panose="02010600030101010101" pitchFamily="2" charset="-122"/>
              </a:rPr>
              <a:t>个数据库）的操作；</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spcBef>
                <a:spcPct val="20000"/>
              </a:spcBef>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点击“增加数据库”后，在弹出的界面中填写数据库相关信息，提交后即可生效；</a:t>
            </a:r>
            <a:endParaRPr lang="en-US" altLang="zh-CN" sz="2800" b="1" dirty="0">
              <a:latin typeface="Times New Roman" panose="02020603050405020304" pitchFamily="18" charset="0"/>
              <a:ea typeface="宋体" panose="02010600030101010101" pitchFamily="2" charset="-122"/>
            </a:endParaRPr>
          </a:p>
          <a:p>
            <a:pPr marL="457200" indent="-457200" algn="just" eaLnBrk="0" hangingPunct="0">
              <a:lnSpc>
                <a:spcPct val="140000"/>
              </a:lnSpc>
              <a:spcBef>
                <a:spcPct val="20000"/>
              </a:spcBef>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此外，</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RDS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数据库还可以是自建数据库迁移来的或是从其他</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RDS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实例中迁入的</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
        <p:nvSpPr>
          <p:cNvPr id="108547" name="Rectangle 5"/>
          <p:cNvSpPr/>
          <p:nvPr/>
        </p:nvSpPr>
        <p:spPr>
          <a:xfrm>
            <a:off x="368300" y="1305084"/>
            <a:ext cx="8499475" cy="521970"/>
          </a:xfrm>
          <a:prstGeom prst="rect">
            <a:avLst/>
          </a:prstGeom>
          <a:noFill/>
          <a:ln w="9525">
            <a:noFill/>
          </a:ln>
        </p:spPr>
        <p:txBody>
          <a:bodyPr wrap="square" anchor="ctr" anchorCtr="0">
            <a:spAutoFit/>
          </a:bodyPr>
          <a:p>
            <a:pPr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5.</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新建</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09570" name="Rectangle 3"/>
          <p:cNvSpPr>
            <a:spLocks noGrp="1"/>
          </p:cNvSpPr>
          <p:nvPr>
            <p:ph type="body" idx="4294967295"/>
          </p:nvPr>
        </p:nvSpPr>
        <p:spPr>
          <a:xfrm>
            <a:off x="288925" y="1828800"/>
            <a:ext cx="8610600" cy="4568825"/>
          </a:xfrm>
        </p:spPr>
        <p:txBody>
          <a:bodyPr vert="horz" wrap="square" lIns="91440" tIns="45720" rIns="91440" bIns="45720" anchor="t" anchorCtr="0"/>
          <a:p>
            <a:pPr>
              <a:lnSpc>
                <a:spcPct val="130000"/>
              </a:lnSpc>
              <a:buFont typeface="Wingdings" panose="05000000000000000000" charset="0"/>
              <a:buChar char="l"/>
            </a:pPr>
            <a:r>
              <a:rPr lang="zh-CN" altLang="en-US" sz="2800" b="1" dirty="0"/>
              <a:t>如果是</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在阿里云服务器</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ECS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上连接</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RDS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数据库</a:t>
            </a:r>
            <a:r>
              <a:rPr lang="zh-CN" altLang="en-US" sz="2800" b="1" dirty="0"/>
              <a:t>，就</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选择内网模式</a:t>
            </a:r>
            <a:r>
              <a:rPr lang="zh-CN" altLang="en-US" sz="2800" b="1" dirty="0"/>
              <a:t>；</a:t>
            </a:r>
            <a:endParaRPr lang="en-US" altLang="zh-CN" sz="2800" b="1" dirty="0"/>
          </a:p>
          <a:p>
            <a:pPr>
              <a:lnSpc>
                <a:spcPct val="130000"/>
              </a:lnSpc>
              <a:buFont typeface="Wingdings" panose="05000000000000000000" charset="0"/>
              <a:buChar char="l"/>
            </a:pPr>
            <a:r>
              <a:rPr lang="zh-CN" altLang="en-US" sz="2800" b="1" dirty="0"/>
              <a:t>如果是</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在其他服务器上连接RDS</a:t>
            </a:r>
            <a:r>
              <a:rPr lang="zh-CN" altLang="en-US" sz="2800" b="1" dirty="0"/>
              <a:t>使用，就</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选择外网模式</a:t>
            </a:r>
            <a:r>
              <a:rPr lang="zh-CN" altLang="en-US" sz="2800" b="1" dirty="0"/>
              <a:t>，在控制台的右上角有切换方式；</a:t>
            </a:r>
            <a:endParaRPr lang="en-US" altLang="zh-CN" sz="2800" b="1" dirty="0"/>
          </a:p>
          <a:p>
            <a:pPr>
              <a:lnSpc>
                <a:spcPct val="130000"/>
              </a:lnSpc>
              <a:buFont typeface="Wingdings" panose="05000000000000000000" charset="0"/>
              <a:buChar char="l"/>
            </a:pPr>
            <a:r>
              <a:rPr lang="zh-CN" altLang="en-US" sz="2800" b="1" dirty="0"/>
              <a:t>从</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本地对云端的RDS数据库进行远程访问时使用外网模式</a:t>
            </a:r>
            <a:r>
              <a:rPr lang="zh-CN" altLang="en-US" sz="2800" b="1" dirty="0"/>
              <a:t>，需要在“安全控制</a:t>
            </a:r>
            <a:r>
              <a:rPr lang="en-US" altLang="zh-CN" sz="2800" b="1" dirty="0"/>
              <a:t>-&gt;</a:t>
            </a:r>
            <a:r>
              <a:rPr lang="zh-CN" altLang="en-US" sz="2800" b="1" dirty="0"/>
              <a:t>白名单设置”位置填入本地机器的外网</a:t>
            </a:r>
            <a:r>
              <a:rPr lang="en-US" altLang="zh-CN" sz="2800" b="1" dirty="0"/>
              <a:t>IP</a:t>
            </a:r>
            <a:r>
              <a:rPr lang="zh-CN" altLang="en-US" sz="2800" b="1" dirty="0"/>
              <a:t>，从而让</a:t>
            </a:r>
            <a:r>
              <a:rPr lang="en-US" altLang="zh-CN" sz="2800" b="1" dirty="0"/>
              <a:t>RDS</a:t>
            </a:r>
            <a:r>
              <a:rPr lang="zh-CN" altLang="en-US" sz="2800" b="1" dirty="0"/>
              <a:t>数据库允许我们的本地机器访问。</a:t>
            </a:r>
            <a:endParaRPr lang="zh-CN" altLang="en-US" sz="2800" b="1" dirty="0"/>
          </a:p>
        </p:txBody>
      </p:sp>
      <p:sp>
        <p:nvSpPr>
          <p:cNvPr id="109571" name="Rectangle 4"/>
          <p:cNvSpPr/>
          <p:nvPr/>
        </p:nvSpPr>
        <p:spPr>
          <a:xfrm>
            <a:off x="288925" y="1292384"/>
            <a:ext cx="8610600"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6.</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连接</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10594" name="Rectangle 3"/>
          <p:cNvSpPr>
            <a:spLocks noGrp="1"/>
          </p:cNvSpPr>
          <p:nvPr>
            <p:ph type="body" idx="4294967295"/>
          </p:nvPr>
        </p:nvSpPr>
        <p:spPr>
          <a:xfrm>
            <a:off x="288925" y="1828800"/>
            <a:ext cx="8474075" cy="4489450"/>
          </a:xfrm>
        </p:spPr>
        <p:txBody>
          <a:bodyPr vert="horz" wrap="square" lIns="91440" tIns="45720" rIns="91440" bIns="45720" anchor="t" anchorCtr="0"/>
          <a:p>
            <a:pPr algn="just">
              <a:lnSpc>
                <a:spcPct val="130000"/>
              </a:lnSpc>
              <a:buFont typeface="Wingdings" panose="05000000000000000000" charset="0"/>
              <a:buChar char="Ø"/>
            </a:pPr>
            <a:r>
              <a:rPr lang="zh-CN" altLang="en-US" sz="2800" b="1" dirty="0"/>
              <a:t>使用</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客户端</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MySQL-Front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访问</a:t>
            </a:r>
            <a:endParaRPr lang="zh-CN" altLang="en-US" sz="2800" b="1" dirty="0">
              <a:latin typeface="微软雅黑" panose="020B0503020204020204" charset="-122"/>
              <a:ea typeface="微软雅黑" panose="020B0503020204020204" charset="-122"/>
              <a:cs typeface="微软雅黑" panose="020B0503020204020204" charset="-122"/>
            </a:endParaRPr>
          </a:p>
          <a:p>
            <a:pPr algn="just">
              <a:lnSpc>
                <a:spcPct val="130000"/>
              </a:lnSpc>
              <a:buFont typeface="Wingdings" panose="05000000000000000000" charset="0"/>
              <a:buChar char="Ø"/>
            </a:pPr>
            <a:r>
              <a:rPr lang="zh-CN" altLang="en-US" sz="2800" b="1" dirty="0"/>
              <a:t>使用数据库管理工具</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Navicat</a:t>
            </a:r>
            <a:r>
              <a:rPr lang="en-US" altLang="zh-CN" sz="2800" b="1" dirty="0">
                <a:solidFill>
                  <a:srgbClr val="FF0000"/>
                </a:solidFill>
              </a:rPr>
              <a:t>_MySQL</a:t>
            </a:r>
            <a:endParaRPr lang="zh-CN" altLang="en-US" sz="2800" b="1" dirty="0"/>
          </a:p>
          <a:p>
            <a:pPr algn="just">
              <a:lnSpc>
                <a:spcPct val="130000"/>
              </a:lnSpc>
              <a:buFont typeface="Wingdings" panose="05000000000000000000" charset="0"/>
              <a:buChar char="Ø"/>
            </a:pPr>
            <a:r>
              <a:rPr lang="zh-CN" altLang="en-US" sz="2800" b="1" dirty="0"/>
              <a:t>使用</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MySQL命令登录</a:t>
            </a:r>
            <a:endParaRPr lang="en-US" altLang="zh-CN" sz="2800" b="1" dirty="0"/>
          </a:p>
          <a:p>
            <a:pPr algn="just">
              <a:lnSpc>
                <a:spcPct val="130000"/>
              </a:lnSpc>
              <a:buNone/>
            </a:pPr>
            <a:r>
              <a:rPr lang="en-US" altLang="zh-CN" sz="2800" b="1" dirty="0"/>
              <a:t>    </a:t>
            </a:r>
            <a:r>
              <a:rPr lang="zh-CN" altLang="en-US" sz="2800" b="1" dirty="0"/>
              <a:t>命令格式如下：</a:t>
            </a:r>
            <a:endParaRPr lang="en-US" altLang="zh-CN" sz="2800" b="1" dirty="0"/>
          </a:p>
          <a:p>
            <a:pPr algn="just">
              <a:lnSpc>
                <a:spcPct val="130000"/>
              </a:lnSpc>
              <a:buNone/>
            </a:pPr>
            <a:r>
              <a:rPr lang="en-US" altLang="zh-CN" sz="2800" b="1" dirty="0"/>
              <a:t>     </a:t>
            </a:r>
            <a:r>
              <a:rPr lang="en-US" altLang="zh-CN" sz="2400" b="1" dirty="0"/>
              <a:t>mysql -u user_name -h</a:t>
            </a:r>
            <a:endParaRPr lang="en-US" altLang="zh-CN" sz="2400" b="1" dirty="0"/>
          </a:p>
          <a:p>
            <a:pPr algn="just">
              <a:lnSpc>
                <a:spcPct val="130000"/>
              </a:lnSpc>
              <a:buNone/>
            </a:pPr>
            <a:r>
              <a:rPr lang="zh-CN" altLang="en-US" sz="2400" b="1" dirty="0"/>
              <a:t>　</a:t>
            </a:r>
            <a:r>
              <a:rPr lang="en-US" altLang="zh-CN" sz="2400" b="1" dirty="0"/>
              <a:t>  </a:t>
            </a:r>
            <a:r>
              <a:rPr lang="zh-CN" altLang="en-US" sz="2400" b="1" dirty="0"/>
              <a:t>　　</a:t>
            </a:r>
            <a:r>
              <a:rPr lang="en-US" altLang="zh-CN" sz="2400" b="1" dirty="0"/>
              <a:t>yuqianli.mysql.rds.aliyuncs.com -P3306 -pxxxx</a:t>
            </a:r>
            <a:endParaRPr lang="en-US" altLang="zh-CN" sz="2400" b="1" dirty="0"/>
          </a:p>
          <a:p>
            <a:pPr algn="just">
              <a:lnSpc>
                <a:spcPct val="130000"/>
              </a:lnSpc>
              <a:buFont typeface="Wingdings" panose="05000000000000000000" charset="0"/>
              <a:buChar char="Ø"/>
            </a:pPr>
            <a:r>
              <a:rPr lang="zh-CN" altLang="en-US" sz="2800" b="1" dirty="0"/>
              <a:t>使用</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阿里云控制台iDB Cloud访问</a:t>
            </a:r>
            <a:endParaRPr lang="zh-CN" altLang="en-US" sz="2800" b="1" dirty="0">
              <a:solidFill>
                <a:srgbClr val="FF0000"/>
              </a:solidFill>
            </a:endParaRPr>
          </a:p>
          <a:p>
            <a:pPr algn="just"/>
            <a:endParaRPr lang="zh-CN" altLang="en-US" sz="2800" b="1" dirty="0">
              <a:solidFill>
                <a:srgbClr val="FF0000"/>
              </a:solidFill>
            </a:endParaRPr>
          </a:p>
        </p:txBody>
      </p:sp>
      <p:sp>
        <p:nvSpPr>
          <p:cNvPr id="110595" name="Rectangle 4"/>
          <p:cNvSpPr/>
          <p:nvPr/>
        </p:nvSpPr>
        <p:spPr>
          <a:xfrm>
            <a:off x="288925" y="1292384"/>
            <a:ext cx="8474075"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6.</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连接</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11618" name="Rectangle 4"/>
          <p:cNvSpPr/>
          <p:nvPr/>
        </p:nvSpPr>
        <p:spPr>
          <a:xfrm>
            <a:off x="288925" y="1292384"/>
            <a:ext cx="8588375"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6.</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连接</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pic>
        <p:nvPicPr>
          <p:cNvPr id="111619" name="Picture 2" descr="C:\Users\admin\AppData\Local\Temp\ksohtml\wps747A.tmp.jpg"/>
          <p:cNvPicPr>
            <a:picLocks noChangeAspect="1"/>
          </p:cNvPicPr>
          <p:nvPr>
            <p:custDataLst>
              <p:tags r:id="rId1"/>
            </p:custDataLst>
          </p:nvPr>
        </p:nvPicPr>
        <p:blipFill>
          <a:blip r:embed="rId2"/>
          <a:stretch>
            <a:fillRect/>
          </a:stretch>
        </p:blipFill>
        <p:spPr>
          <a:xfrm>
            <a:off x="4778375" y="3810000"/>
            <a:ext cx="4208463" cy="2820988"/>
          </a:xfrm>
          <a:prstGeom prst="rect">
            <a:avLst/>
          </a:prstGeom>
          <a:noFill/>
          <a:ln w="9525">
            <a:noFill/>
          </a:ln>
        </p:spPr>
      </p:pic>
      <p:sp>
        <p:nvSpPr>
          <p:cNvPr id="111620" name="TextBox 5"/>
          <p:cNvSpPr txBox="1"/>
          <p:nvPr/>
        </p:nvSpPr>
        <p:spPr>
          <a:xfrm>
            <a:off x="427038" y="1814513"/>
            <a:ext cx="8450262" cy="2030412"/>
          </a:xfrm>
          <a:prstGeom prst="rect">
            <a:avLst/>
          </a:prstGeom>
          <a:noFill/>
          <a:ln w="9525">
            <a:noFill/>
          </a:ln>
        </p:spPr>
        <p:txBody>
          <a:bodyPr wrap="square" anchor="t" anchorCtr="0">
            <a:spAutoFit/>
          </a:bodyPr>
          <a:p>
            <a:pPr algn="just">
              <a:lnSpc>
                <a:spcPct val="150000"/>
              </a:lnSpc>
            </a:pPr>
            <a:r>
              <a:rPr lang="en-US" altLang="zh-CN" sz="2800" b="1" dirty="0">
                <a:latin typeface="Times New Roman" panose="02020603050405020304" pitchFamily="18" charset="0"/>
                <a:ea typeface="宋体" panose="02010600030101010101" pitchFamily="2" charset="-122"/>
              </a:rPr>
              <a:t>RDS</a:t>
            </a:r>
            <a:r>
              <a:rPr lang="zh-CN" altLang="en-US" sz="2800" b="1" dirty="0">
                <a:latin typeface="Times New Roman" panose="02020603050405020304" pitchFamily="18" charset="0"/>
                <a:ea typeface="宋体" panose="02010600030101010101" pitchFamily="2" charset="-122"/>
              </a:rPr>
              <a:t>连接地址以及端口不需要再输入，只需在“用户名”中输入数据库的账号，在“密码”栏中输入数据库账号的密码，便可以登录</a:t>
            </a:r>
            <a:r>
              <a:rPr lang="en-US" altLang="zh-CN" sz="2800" b="1" dirty="0">
                <a:latin typeface="Times New Roman" panose="02020603050405020304" pitchFamily="18" charset="0"/>
                <a:ea typeface="宋体" panose="02010600030101010101" pitchFamily="2" charset="-122"/>
              </a:rPr>
              <a:t>RDS</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12642" name="Rectangle 3"/>
          <p:cNvSpPr>
            <a:spLocks noGrp="1"/>
          </p:cNvSpPr>
          <p:nvPr>
            <p:ph type="body" idx="4294967295"/>
          </p:nvPr>
        </p:nvSpPr>
        <p:spPr>
          <a:xfrm>
            <a:off x="230188" y="1749425"/>
            <a:ext cx="8686800" cy="2763838"/>
          </a:xfrm>
        </p:spPr>
        <p:txBody>
          <a:bodyPr vert="horz" wrap="square" lIns="91440" tIns="45720" rIns="91440" bIns="45720" anchor="t" anchorCtr="0"/>
          <a:p>
            <a:pPr algn="just">
              <a:lnSpc>
                <a:spcPct val="190000"/>
              </a:lnSpc>
              <a:buFont typeface="Wingdings" panose="05000000000000000000" charset="0"/>
              <a:buChar char="l"/>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连接</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RDS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数据库后，对数据库的操作与直接对本机</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MySQL</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数据库操作无异</a:t>
            </a:r>
            <a:r>
              <a:rPr lang="zh-CN" altLang="en-US" sz="2800" b="1" dirty="0"/>
              <a:t>。</a:t>
            </a:r>
            <a:r>
              <a:rPr lang="en-US" altLang="zh-CN" sz="2800" b="1" dirty="0"/>
              <a:t>iDB Cloud</a:t>
            </a:r>
            <a:r>
              <a:rPr lang="zh-CN" altLang="en-US" sz="2800" b="1" dirty="0"/>
              <a:t>登录数据库后的界面如下图所示：</a:t>
            </a:r>
            <a:endParaRPr lang="zh-CN" altLang="en-US" sz="2800" b="1" dirty="0"/>
          </a:p>
        </p:txBody>
      </p:sp>
      <p:sp>
        <p:nvSpPr>
          <p:cNvPr id="112643" name="Rectangle 6"/>
          <p:cNvSpPr/>
          <p:nvPr/>
        </p:nvSpPr>
        <p:spPr>
          <a:xfrm>
            <a:off x="230188" y="1227297"/>
            <a:ext cx="8688387"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7.</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操作</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idx="4294967295"/>
          </p:nvPr>
        </p:nvSpPr>
        <p:spPr/>
        <p:txBody>
          <a:bodyPr vert="horz" wrap="square" lIns="91440" tIns="45720" rIns="91440" bIns="45720" anchor="ctr" anchorCtr="0"/>
          <a:p>
            <a:pPr marL="342900" indent="-342900"/>
            <a:r>
              <a:rPr lang="en-US" altLang="zh-CN" dirty="0"/>
              <a:t>6.4.3 </a:t>
            </a:r>
            <a:r>
              <a:rPr lang="zh-CN" altLang="en-US" dirty="0"/>
              <a:t>购买和使用</a:t>
            </a:r>
            <a:r>
              <a:rPr lang="en-US" altLang="zh-CN" dirty="0"/>
              <a:t>RDS</a:t>
            </a:r>
            <a:r>
              <a:rPr lang="zh-CN" altLang="en-US" dirty="0"/>
              <a:t>数据库</a:t>
            </a:r>
            <a:endParaRPr lang="zh-CN" altLang="en-US" dirty="0"/>
          </a:p>
        </p:txBody>
      </p:sp>
      <p:sp>
        <p:nvSpPr>
          <p:cNvPr id="113666" name="TextBox 5"/>
          <p:cNvSpPr txBox="1"/>
          <p:nvPr/>
        </p:nvSpPr>
        <p:spPr>
          <a:xfrm>
            <a:off x="230188" y="1757363"/>
            <a:ext cx="3800475" cy="4742815"/>
          </a:xfrm>
          <a:prstGeom prst="rect">
            <a:avLst/>
          </a:prstGeom>
          <a:noFill/>
          <a:ln w="9525">
            <a:noFill/>
          </a:ln>
        </p:spPr>
        <p:txBody>
          <a:bodyPr wrap="square" anchor="t" anchorCtr="0">
            <a:spAutoFit/>
          </a:bodyPr>
          <a:p>
            <a:pPr marL="457200" indent="-457200" algn="just">
              <a:lnSpc>
                <a:spcPct val="120000"/>
              </a:lnSpc>
              <a:buFont typeface="Wingdings" panose="05000000000000000000" charset="0"/>
              <a:buChar char="l"/>
            </a:pPr>
            <a:r>
              <a:rPr lang="zh-CN" altLang="en-US" sz="2800" b="1" dirty="0">
                <a:latin typeface="Times New Roman" panose="02020603050405020304" pitchFamily="18" charset="0"/>
                <a:ea typeface="宋体" panose="02010600030101010101" pitchFamily="2" charset="-122"/>
              </a:rPr>
              <a:t>在“</a:t>
            </a:r>
            <a:r>
              <a:rPr lang="en-US" altLang="zh-CN" sz="2800" b="1" dirty="0">
                <a:latin typeface="Times New Roman" panose="02020603050405020304" pitchFamily="18" charset="0"/>
                <a:ea typeface="宋体" panose="02010600030101010101" pitchFamily="2" charset="-122"/>
              </a:rPr>
              <a:t>iDB Cloud</a:t>
            </a:r>
            <a:r>
              <a:rPr lang="zh-CN" altLang="en-US" sz="2800" b="1" dirty="0">
                <a:latin typeface="Times New Roman" panose="02020603050405020304" pitchFamily="18" charset="0"/>
                <a:ea typeface="宋体" panose="02010600030101010101" pitchFamily="2" charset="-122"/>
              </a:rPr>
              <a:t>登录数据库界面”（如右图）的顶端可以看到</a:t>
            </a:r>
            <a:r>
              <a:rPr lang="en-US" altLang="zh-CN" sz="2800" b="1" dirty="0">
                <a:latin typeface="Times New Roman" panose="02020603050405020304" pitchFamily="18" charset="0"/>
                <a:ea typeface="宋体" panose="02010600030101010101" pitchFamily="2" charset="-122"/>
              </a:rPr>
              <a:t>iDB Cloud</a:t>
            </a:r>
            <a:r>
              <a:rPr lang="zh-CN" altLang="en-US" sz="2800" b="1" dirty="0">
                <a:latin typeface="Times New Roman" panose="02020603050405020304" pitchFamily="18" charset="0"/>
                <a:ea typeface="宋体" panose="02010600030101010101" pitchFamily="2" charset="-122"/>
              </a:rPr>
              <a:t>提供以下</a:t>
            </a:r>
            <a:r>
              <a:rPr lang="zh-CN" altLang="en-US" sz="2800" b="1" dirty="0">
                <a:solidFill>
                  <a:srgbClr val="FF0000"/>
                </a:solidFill>
                <a:latin typeface="微软雅黑" panose="020B0503020204020204" charset="-122"/>
                <a:ea typeface="微软雅黑" panose="020B0503020204020204" charset="-122"/>
              </a:rPr>
              <a:t>三种创建表的方法</a:t>
            </a:r>
            <a:r>
              <a:rPr lang="zh-CN" altLang="en-US"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可视化界面</a:t>
            </a:r>
            <a:endParaRPr lang="en-US" altLang="zh-CN"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Ø"/>
            </a:pPr>
            <a:r>
              <a:rPr lang="en-US" altLang="zh-CN" sz="2800" b="1" dirty="0">
                <a:latin typeface="Times New Roman" panose="02020603050405020304" pitchFamily="18" charset="0"/>
                <a:ea typeface="宋体" panose="02010600030101010101" pitchFamily="2" charset="-122"/>
              </a:rPr>
              <a:t>SQL</a:t>
            </a:r>
            <a:r>
              <a:rPr lang="zh-CN" altLang="en-US" sz="2800" b="1" dirty="0">
                <a:latin typeface="Times New Roman" panose="02020603050405020304" pitchFamily="18" charset="0"/>
                <a:ea typeface="宋体" panose="02010600030101010101" pitchFamily="2" charset="-122"/>
              </a:rPr>
              <a:t>窗口</a:t>
            </a:r>
            <a:endParaRPr lang="zh-CN" altLang="en-US" sz="2800" b="1" dirty="0">
              <a:latin typeface="Times New Roman" panose="02020603050405020304" pitchFamily="18" charset="0"/>
              <a:ea typeface="宋体" panose="02010600030101010101" pitchFamily="2" charset="-122"/>
            </a:endParaRPr>
          </a:p>
          <a:p>
            <a:pPr marL="914400" lvl="1" indent="-457200" algn="just">
              <a:lnSpc>
                <a:spcPct val="120000"/>
              </a:lnSpc>
              <a:buFont typeface="Wingdings" panose="05000000000000000000" charset="0"/>
              <a:buChar char="Ø"/>
            </a:pPr>
            <a:r>
              <a:rPr lang="zh-CN" altLang="en-US" sz="2800" b="1" dirty="0">
                <a:latin typeface="Times New Roman" panose="02020603050405020304" pitchFamily="18" charset="0"/>
                <a:ea typeface="宋体" panose="02010600030101010101" pitchFamily="2" charset="-122"/>
              </a:rPr>
              <a:t>命令窗口</a:t>
            </a:r>
            <a:endParaRPr lang="zh-CN" altLang="en-US" sz="2800" b="1" dirty="0">
              <a:latin typeface="Times New Roman" panose="02020603050405020304" pitchFamily="18" charset="0"/>
              <a:ea typeface="宋体" panose="02010600030101010101" pitchFamily="2" charset="-122"/>
            </a:endParaRPr>
          </a:p>
        </p:txBody>
      </p:sp>
      <p:pic>
        <p:nvPicPr>
          <p:cNvPr id="113667" name="图片 22"/>
          <p:cNvPicPr>
            <a:picLocks noChangeAspect="1"/>
          </p:cNvPicPr>
          <p:nvPr>
            <p:custDataLst>
              <p:tags r:id="rId1"/>
            </p:custDataLst>
          </p:nvPr>
        </p:nvPicPr>
        <p:blipFill>
          <a:blip r:embed="rId2">
            <a:lum bright="-19998" contrast="40000"/>
          </a:blip>
          <a:stretch>
            <a:fillRect/>
          </a:stretch>
        </p:blipFill>
        <p:spPr>
          <a:xfrm>
            <a:off x="4222750" y="2022475"/>
            <a:ext cx="4772025" cy="3905250"/>
          </a:xfrm>
          <a:prstGeom prst="rect">
            <a:avLst/>
          </a:prstGeom>
          <a:noFill/>
          <a:ln w="9525">
            <a:noFill/>
          </a:ln>
        </p:spPr>
      </p:pic>
      <p:sp>
        <p:nvSpPr>
          <p:cNvPr id="113668" name="Rectangle 6"/>
          <p:cNvSpPr/>
          <p:nvPr/>
        </p:nvSpPr>
        <p:spPr>
          <a:xfrm>
            <a:off x="230188" y="1227297"/>
            <a:ext cx="8764587" cy="521970"/>
          </a:xfrm>
          <a:prstGeom prst="rect">
            <a:avLst/>
          </a:prstGeom>
          <a:noFill/>
          <a:ln w="9525">
            <a:noFill/>
          </a:ln>
        </p:spPr>
        <p:txBody>
          <a:bodyPr wrap="square" anchor="ctr" anchorCtr="0">
            <a:spAutoFit/>
          </a:bodyPr>
          <a:p>
            <a:pPr algn="just" eaLnBrk="0" hangingPunct="0"/>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7.</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操作</a:t>
            </a:r>
            <a:r>
              <a:rPr lang="en-US" altLang="zh-CN" sz="2800" b="1" dirty="0">
                <a:solidFill>
                  <a:schemeClr val="accent2"/>
                </a:solidFill>
                <a:latin typeface="微软雅黑" panose="020B0503020204020204" charset="-122"/>
                <a:ea typeface="微软雅黑" panose="020B0503020204020204" charset="-122"/>
                <a:cs typeface="微软雅黑" panose="020B0503020204020204" charset="-122"/>
              </a:rPr>
              <a:t>RDS</a:t>
            </a:r>
            <a:r>
              <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内容占位符 1"/>
          <p:cNvSpPr>
            <a:spLocks noGrp="1"/>
          </p:cNvSpPr>
          <p:nvPr>
            <p:ph idx="4294967295"/>
          </p:nvPr>
        </p:nvSpPr>
        <p:spPr>
          <a:xfrm>
            <a:off x="152400" y="1146175"/>
            <a:ext cx="8843963" cy="5187950"/>
          </a:xfrm>
        </p:spPr>
        <p:txBody>
          <a:bodyPr vert="horz" wrap="square" lIns="91440" tIns="45720" rIns="91440" bIns="45720" anchor="t" anchorCtr="0"/>
          <a:p>
            <a:pPr algn="just">
              <a:lnSpc>
                <a:spcPct val="160000"/>
              </a:lnSpc>
              <a:buFont typeface="Wingdings" panose="05000000000000000000" charset="0"/>
              <a:buChar char="l"/>
            </a:pPr>
            <a:r>
              <a:rPr lang="zh-CN" altLang="en-US" sz="2800" b="1" dirty="0"/>
              <a:t>假设我们有一个本地应用程序，它使用本地的</a:t>
            </a:r>
            <a:r>
              <a:rPr lang="en-US" altLang="zh-CN" sz="2800" b="1" dirty="0"/>
              <a:t>MySQL</a:t>
            </a:r>
            <a:r>
              <a:rPr lang="zh-CN" altLang="en-US" sz="2800" b="1" dirty="0"/>
              <a:t>数据库存取和管理数据。现在，我们打算把本地</a:t>
            </a:r>
            <a:r>
              <a:rPr lang="en-US" altLang="zh-CN" sz="2800" b="1" dirty="0"/>
              <a:t>MySQL</a:t>
            </a:r>
            <a:r>
              <a:rPr lang="zh-CN" altLang="en-US" sz="2800" b="1" dirty="0"/>
              <a:t>数据库中的数据全部迁移到远程的阿里云</a:t>
            </a:r>
            <a:r>
              <a:rPr lang="en-US" altLang="zh-CN" sz="2800" b="1" dirty="0"/>
              <a:t>RDS</a:t>
            </a:r>
            <a:r>
              <a:rPr lang="zh-CN" altLang="en-US" sz="2800" b="1" dirty="0"/>
              <a:t>数据库中，本地应用程序不迁移（依然运行在本地），但是，我们希望本地应用程序使用云端的</a:t>
            </a:r>
            <a:r>
              <a:rPr lang="en-US" altLang="zh-CN" sz="2800" b="1" dirty="0"/>
              <a:t>RDS</a:t>
            </a:r>
            <a:r>
              <a:rPr lang="zh-CN" altLang="en-US" sz="2800" b="1" dirty="0"/>
              <a:t>数据库服务进行数据存取和管理。为此，需要执行以下两步操作：</a:t>
            </a:r>
            <a:endParaRPr lang="en-US" altLang="zh-CN" sz="2800" b="1" dirty="0"/>
          </a:p>
        </p:txBody>
      </p:sp>
      <p:sp>
        <p:nvSpPr>
          <p:cNvPr id="114690" name="标题 2"/>
          <p:cNvSpPr>
            <a:spLocks noGrp="1"/>
          </p:cNvSpPr>
          <p:nvPr>
            <p:ph type="title" idx="4294967295"/>
          </p:nvPr>
        </p:nvSpPr>
        <p:spPr/>
        <p:txBody>
          <a:bodyPr vert="horz" wrap="square" lIns="91440" tIns="45720" rIns="91440" bIns="45720" anchor="ctr" anchorCtr="0"/>
          <a:p>
            <a:pPr marL="342900" indent="-342900"/>
            <a:r>
              <a:rPr lang="en-US" altLang="zh-CN" dirty="0"/>
              <a:t>6.4.4 </a:t>
            </a:r>
            <a:r>
              <a:rPr lang="zh-CN" altLang="en-US" dirty="0"/>
              <a:t>将本地数据库迁移到云端</a:t>
            </a:r>
            <a:r>
              <a:rPr lang="en-US" altLang="zh-CN" dirty="0"/>
              <a:t>RDS</a:t>
            </a:r>
            <a:r>
              <a:rPr lang="zh-CN" altLang="en-US" dirty="0"/>
              <a:t>数据库</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2"/>
          <p:cNvSpPr>
            <a:spLocks noGrp="1"/>
          </p:cNvSpPr>
          <p:nvPr>
            <p:ph type="title" idx="10"/>
          </p:nvPr>
        </p:nvSpPr>
        <p:spPr/>
        <p:txBody>
          <a:bodyPr vert="horz" wrap="square" lIns="91440" tIns="45720" rIns="91440" bIns="45720" anchor="ctr" anchorCtr="0"/>
          <a:p>
            <a:r>
              <a:rPr lang="en-US" altLang="en-US" dirty="0"/>
              <a:t>6.1.2	 云数据库概念</a:t>
            </a:r>
            <a:endParaRPr lang="zh-CN" altLang="en-US" dirty="0"/>
          </a:p>
        </p:txBody>
      </p:sp>
      <p:pic>
        <p:nvPicPr>
          <p:cNvPr id="10242" name="Picture 4"/>
          <p:cNvPicPr>
            <a:picLocks noChangeAspect="1"/>
          </p:cNvPicPr>
          <p:nvPr/>
        </p:nvPicPr>
        <p:blipFill>
          <a:blip r:embed="rId1"/>
          <a:stretch>
            <a:fillRect/>
          </a:stretch>
        </p:blipFill>
        <p:spPr>
          <a:xfrm>
            <a:off x="555625" y="1219200"/>
            <a:ext cx="8054975" cy="5291138"/>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内容占位符 1"/>
          <p:cNvSpPr>
            <a:spLocks noGrp="1"/>
          </p:cNvSpPr>
          <p:nvPr>
            <p:ph idx="4294967295"/>
          </p:nvPr>
        </p:nvSpPr>
        <p:spPr>
          <a:xfrm>
            <a:off x="152400" y="1146175"/>
            <a:ext cx="8843963" cy="4572000"/>
          </a:xfrm>
        </p:spPr>
        <p:txBody>
          <a:bodyPr vert="horz" wrap="square" lIns="91440" tIns="45720" rIns="91440" bIns="45720" anchor="t" anchorCtr="0"/>
          <a:p>
            <a:pPr marL="0" indent="0" algn="just">
              <a:lnSpc>
                <a:spcPct val="160000"/>
              </a:lnSpc>
              <a:buNone/>
            </a:pPr>
            <a:r>
              <a:rPr lang="zh-CN" altLang="en-US" sz="2800" b="1" dirty="0"/>
              <a:t>　 第一步：把本地数据库迁移到云端的</a:t>
            </a:r>
            <a:r>
              <a:rPr lang="en-US" altLang="zh-CN" sz="2800" b="1" dirty="0"/>
              <a:t>RDS</a:t>
            </a:r>
            <a:r>
              <a:rPr lang="zh-CN" altLang="en-US" sz="2800" b="1" dirty="0"/>
              <a:t>数据库；</a:t>
            </a:r>
            <a:endParaRPr lang="zh-CN" altLang="en-US" sz="2800" b="1" dirty="0"/>
          </a:p>
          <a:p>
            <a:pPr marL="0" indent="0" algn="just">
              <a:lnSpc>
                <a:spcPct val="160000"/>
              </a:lnSpc>
              <a:buNone/>
            </a:pPr>
            <a:r>
              <a:rPr lang="zh-CN" altLang="en-US" sz="2800" b="1" dirty="0"/>
              <a:t>    第二步：修改本地应用程序配置，使用</a:t>
            </a:r>
            <a:r>
              <a:rPr lang="en-US" altLang="zh-CN" sz="2800" b="1" dirty="0"/>
              <a:t>RDS</a:t>
            </a:r>
            <a:r>
              <a:rPr lang="zh-CN" altLang="en-US" sz="2800" b="1" dirty="0"/>
              <a:t>数据库服务。</a:t>
            </a:r>
            <a:endParaRPr lang="zh-CN" altLang="en-US" sz="2800" b="1" dirty="0"/>
          </a:p>
          <a:p>
            <a:pPr marL="0" indent="0" algn="just">
              <a:buNone/>
            </a:pPr>
            <a:endParaRPr lang="en-US" altLang="zh-CN" sz="2800" b="1" dirty="0"/>
          </a:p>
        </p:txBody>
      </p:sp>
      <p:sp>
        <p:nvSpPr>
          <p:cNvPr id="115714" name="标题 2"/>
          <p:cNvSpPr>
            <a:spLocks noGrp="1"/>
          </p:cNvSpPr>
          <p:nvPr>
            <p:ph type="title" idx="4294967295"/>
          </p:nvPr>
        </p:nvSpPr>
        <p:spPr/>
        <p:txBody>
          <a:bodyPr vert="horz" wrap="square" lIns="91440" tIns="45720" rIns="91440" bIns="45720" anchor="ctr" anchorCtr="0"/>
          <a:p>
            <a:pPr marL="342900" indent="-342900"/>
            <a:r>
              <a:rPr lang="en-US" altLang="zh-CN" dirty="0"/>
              <a:t>6.4.4 </a:t>
            </a:r>
            <a:r>
              <a:rPr lang="zh-CN" altLang="en-US" dirty="0"/>
              <a:t>将本地数据库迁移到云端</a:t>
            </a:r>
            <a:r>
              <a:rPr lang="en-US" altLang="zh-CN" dirty="0"/>
              <a:t>RDS</a:t>
            </a:r>
            <a:r>
              <a:rPr lang="zh-CN" altLang="en-US" dirty="0"/>
              <a:t>数据库</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2"/>
          <p:cNvSpPr txBox="1"/>
          <p:nvPr/>
        </p:nvSpPr>
        <p:spPr>
          <a:xfrm>
            <a:off x="1143000" y="76200"/>
            <a:ext cx="8001000" cy="914400"/>
          </a:xfrm>
          <a:prstGeom prst="rect">
            <a:avLst/>
          </a:prstGeom>
          <a:noFill/>
          <a:ln w="9525">
            <a:noFill/>
          </a:ln>
        </p:spPr>
        <p:txBody>
          <a:bodyPr anchor="ctr" anchorCtr="0"/>
          <a:p>
            <a:pPr marL="342900" indent="-342900" eaLnBrk="0" hangingPunct="0"/>
            <a:r>
              <a:rPr lang="en-US" altLang="zh-CN" sz="3200">
                <a:solidFill>
                  <a:schemeClr val="bg1"/>
                </a:solidFill>
                <a:latin typeface="Arial" panose="020B0604020202020204" pitchFamily="34" charset="0"/>
                <a:ea typeface="黑体" panose="02010609060101010101" pitchFamily="49" charset="-122"/>
              </a:rPr>
              <a:t>6.4.4 </a:t>
            </a:r>
            <a:r>
              <a:rPr lang="zh-CN" altLang="en-US" sz="3200">
                <a:solidFill>
                  <a:schemeClr val="bg1"/>
                </a:solidFill>
                <a:latin typeface="Arial" panose="020B0604020202020204" pitchFamily="34" charset="0"/>
                <a:ea typeface="黑体" panose="02010609060101010101" pitchFamily="49" charset="-122"/>
              </a:rPr>
              <a:t>将本地数据库迁移到云端</a:t>
            </a:r>
            <a:r>
              <a:rPr lang="en-US" altLang="zh-CN" sz="3200">
                <a:solidFill>
                  <a:schemeClr val="bg1"/>
                </a:solidFill>
                <a:latin typeface="Arial" panose="020B0604020202020204" pitchFamily="34" charset="0"/>
                <a:ea typeface="黑体" panose="02010609060101010101" pitchFamily="49" charset="-122"/>
              </a:rPr>
              <a:t>RDS</a:t>
            </a:r>
            <a:r>
              <a:rPr lang="zh-CN" altLang="en-US" sz="3200">
                <a:solidFill>
                  <a:schemeClr val="bg1"/>
                </a:solidFill>
                <a:latin typeface="Arial" panose="020B0604020202020204" pitchFamily="34" charset="0"/>
                <a:ea typeface="黑体" panose="02010609060101010101" pitchFamily="49" charset="-122"/>
              </a:rPr>
              <a:t>数据库</a:t>
            </a:r>
            <a:endParaRPr lang="zh-CN" altLang="en-US" sz="3200" dirty="0">
              <a:solidFill>
                <a:schemeClr val="bg1"/>
              </a:solidFill>
              <a:latin typeface="Arial" panose="020B0604020202020204" pitchFamily="34" charset="0"/>
              <a:ea typeface="黑体" panose="02010609060101010101" pitchFamily="49" charset="-122"/>
            </a:endParaRPr>
          </a:p>
        </p:txBody>
      </p:sp>
      <p:sp>
        <p:nvSpPr>
          <p:cNvPr id="116738" name="矩形 3"/>
          <p:cNvSpPr/>
          <p:nvPr/>
        </p:nvSpPr>
        <p:spPr>
          <a:xfrm>
            <a:off x="231775" y="1219200"/>
            <a:ext cx="8645525" cy="565150"/>
          </a:xfrm>
          <a:prstGeom prst="rect">
            <a:avLst/>
          </a:prstGeom>
          <a:noFill/>
          <a:ln w="9525">
            <a:noFill/>
          </a:ln>
        </p:spPr>
        <p:txBody>
          <a:bodyPr wrap="square" anchor="t" anchorCtr="0">
            <a:spAutoFit/>
          </a:bodyPr>
          <a:p>
            <a:pPr algn="just">
              <a:lnSpc>
                <a:spcPct val="110000"/>
              </a:lnSpc>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如何把本地数据库迁移到云端的</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RDS</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数据库？</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116739" name="矩形 4"/>
          <p:cNvSpPr/>
          <p:nvPr/>
        </p:nvSpPr>
        <p:spPr>
          <a:xfrm>
            <a:off x="354013" y="1903413"/>
            <a:ext cx="8523287" cy="4182110"/>
          </a:xfrm>
          <a:prstGeom prst="rect">
            <a:avLst/>
          </a:prstGeom>
          <a:noFill/>
          <a:ln w="9525">
            <a:noFill/>
          </a:ln>
        </p:spPr>
        <p:txBody>
          <a:bodyPr wrap="square" anchor="t" anchorCtr="0">
            <a:spAutoFit/>
          </a:bodyPr>
          <a:p>
            <a:pPr algn="just">
              <a:lnSpc>
                <a:spcPct val="190000"/>
              </a:lnSpc>
            </a:pPr>
            <a:r>
              <a:rPr lang="zh-CN" altLang="zh-CN" sz="2800" b="1" dirty="0">
                <a:latin typeface="Times New Roman" panose="02020603050405020304" pitchFamily="18" charset="0"/>
                <a:ea typeface="宋体" panose="02010600030101010101" pitchFamily="2"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需要进行以下5步操作：</a:t>
            </a:r>
            <a:endParaRPr lang="zh-CN" altLang="zh-CN" sz="2800" b="1" dirty="0">
              <a:latin typeface="Times New Roman" panose="02020603050405020304" pitchFamily="18" charset="0"/>
              <a:ea typeface="宋体" panose="02010600030101010101" pitchFamily="2" charset="-122"/>
            </a:endParaRPr>
          </a:p>
          <a:p>
            <a:pPr algn="just">
              <a:lnSpc>
                <a:spcPct val="190000"/>
              </a:lnSpc>
            </a:pPr>
            <a:r>
              <a:rPr lang="zh-CN" altLang="zh-CN" sz="2800" b="1" dirty="0">
                <a:latin typeface="Times New Roman" panose="02020603050405020304" pitchFamily="18" charset="0"/>
                <a:ea typeface="宋体" panose="02010600030101010101" pitchFamily="2" charset="-122"/>
              </a:rPr>
              <a:t> </a:t>
            </a:r>
            <a:r>
              <a:rPr lang="en-US" altLang="zh-CN" sz="2800" b="1" dirty="0">
                <a:latin typeface="Times New Roman" panose="02020603050405020304" pitchFamily="18" charset="0"/>
                <a:ea typeface="宋体" panose="02010600030101010101" pitchFamily="2" charset="-122"/>
              </a:rPr>
              <a:t>       </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第</a:t>
            </a:r>
            <a:r>
              <a:rPr lang="en-US" altLang="zh-CN" sz="2800" b="1" dirty="0">
                <a:solidFill>
                  <a:srgbClr val="FF0000"/>
                </a:solidFill>
                <a:latin typeface="微软雅黑" panose="020B0503020204020204" charset="-122"/>
                <a:ea typeface="微软雅黑" panose="020B0503020204020204" charset="-122"/>
                <a:cs typeface="微软雅黑" panose="020B0503020204020204" charset="-122"/>
              </a:rPr>
              <a:t>1</a:t>
            </a:r>
            <a:r>
              <a:rPr lang="zh-CN" altLang="zh-CN" sz="2800" b="1" dirty="0">
                <a:solidFill>
                  <a:srgbClr val="FF0000"/>
                </a:solidFill>
                <a:latin typeface="微软雅黑" panose="020B0503020204020204" charset="-122"/>
                <a:ea typeface="微软雅黑" panose="020B0503020204020204" charset="-122"/>
                <a:cs typeface="微软雅黑" panose="020B0503020204020204" charset="-122"/>
              </a:rPr>
              <a:t>步：</a:t>
            </a:r>
            <a:r>
              <a:rPr lang="zh-CN" altLang="zh-CN" sz="2800" b="1" dirty="0">
                <a:latin typeface="Times New Roman" panose="02020603050405020304" pitchFamily="18" charset="0"/>
                <a:ea typeface="宋体" panose="02010600030101010101" pitchFamily="2" charset="-122"/>
              </a:rPr>
              <a:t>在本地数据库中创建一个迁移账号；</a:t>
            </a:r>
            <a:endParaRPr lang="en-US" altLang="zh-CN" sz="2800" b="1" dirty="0">
              <a:latin typeface="Times New Roman" panose="02020603050405020304" pitchFamily="18" charset="0"/>
              <a:ea typeface="宋体" panose="02010600030101010101" pitchFamily="2" charset="-122"/>
            </a:endParaRPr>
          </a:p>
          <a:p>
            <a:pPr algn="just">
              <a:lnSpc>
                <a:spcPct val="190000"/>
              </a:lnSpc>
            </a:pPr>
            <a:r>
              <a:rPr lang="zh-CN" altLang="zh-CN" sz="2800" b="1" dirty="0">
                <a:latin typeface="Times New Roman" panose="02020603050405020304" pitchFamily="18" charset="0"/>
                <a:ea typeface="宋体" panose="02010600030101010101" pitchFamily="2"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第2步</a:t>
            </a:r>
            <a:r>
              <a:rPr lang="zh-CN" altLang="zh-CN" sz="2800" b="1" dirty="0">
                <a:latin typeface="Times New Roman" panose="02020603050405020304" pitchFamily="18" charset="0"/>
                <a:ea typeface="宋体" panose="02010600030101010101" pitchFamily="2" charset="-122"/>
              </a:rPr>
              <a:t>：设置迁移账号权限；</a:t>
            </a:r>
            <a:endParaRPr lang="en-US" altLang="zh-CN" sz="2800" b="1" dirty="0">
              <a:latin typeface="Times New Roman" panose="02020603050405020304" pitchFamily="18" charset="0"/>
              <a:ea typeface="宋体" panose="02010600030101010101" pitchFamily="2" charset="-122"/>
            </a:endParaRPr>
          </a:p>
          <a:p>
            <a:pPr algn="just">
              <a:lnSpc>
                <a:spcPct val="190000"/>
              </a:lnSpc>
            </a:pPr>
            <a:r>
              <a:rPr lang="zh-CN" altLang="zh-CN" sz="2800" b="1" dirty="0">
                <a:latin typeface="Times New Roman" panose="02020603050405020304" pitchFamily="18" charset="0"/>
                <a:ea typeface="宋体" panose="02010600030101010101" pitchFamily="2"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第3步</a:t>
            </a:r>
            <a:r>
              <a:rPr lang="zh-CN" altLang="zh-CN" sz="2800" b="1" dirty="0">
                <a:latin typeface="Times New Roman" panose="02020603050405020304" pitchFamily="18" charset="0"/>
                <a:ea typeface="宋体" panose="02010600030101010101" pitchFamily="2" charset="-122"/>
              </a:rPr>
              <a:t>：确认本地数据库中的配置文件是否正确，需要确认本地数据库中的</a:t>
            </a:r>
            <a:r>
              <a:rPr lang="en-US" altLang="zh-CN" sz="2800" b="1" dirty="0">
                <a:latin typeface="Times New Roman" panose="02020603050405020304" pitchFamily="18" charset="0"/>
                <a:ea typeface="宋体" panose="02010600030101010101" pitchFamily="2" charset="-122"/>
              </a:rPr>
              <a:t>MySQL</a:t>
            </a:r>
            <a:r>
              <a:rPr lang="zh-CN" altLang="zh-CN" sz="2800" b="1" dirty="0">
                <a:latin typeface="Times New Roman" panose="02020603050405020304" pitchFamily="18" charset="0"/>
                <a:ea typeface="宋体" panose="02010600030101010101" pitchFamily="2" charset="-122"/>
              </a:rPr>
              <a:t>配置文件</a:t>
            </a:r>
            <a:r>
              <a:rPr lang="en-US" altLang="zh-CN" sz="2800" b="1" dirty="0">
                <a:latin typeface="Times New Roman" panose="02020603050405020304" pitchFamily="18" charset="0"/>
                <a:ea typeface="宋体" panose="02010600030101010101" pitchFamily="2" charset="-122"/>
              </a:rPr>
              <a:t>my.cnf</a:t>
            </a:r>
            <a:r>
              <a:rPr lang="zh-CN" altLang="en-US" sz="2800" b="1" dirty="0">
                <a:latin typeface="Times New Roman" panose="02020603050405020304" pitchFamily="18" charset="0"/>
                <a:ea typeface="宋体" panose="02010600030101010101" pitchFamily="2" charset="-122"/>
              </a:rPr>
              <a:t>；</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2"/>
          <p:cNvSpPr txBox="1"/>
          <p:nvPr/>
        </p:nvSpPr>
        <p:spPr>
          <a:xfrm>
            <a:off x="1143000" y="76200"/>
            <a:ext cx="8001000" cy="914400"/>
          </a:xfrm>
          <a:prstGeom prst="rect">
            <a:avLst/>
          </a:prstGeom>
          <a:noFill/>
          <a:ln w="9525">
            <a:noFill/>
          </a:ln>
        </p:spPr>
        <p:txBody>
          <a:bodyPr anchor="ctr" anchorCtr="0"/>
          <a:p>
            <a:pPr marL="342900" indent="-342900" eaLnBrk="0" hangingPunct="0"/>
            <a:r>
              <a:rPr lang="en-US" altLang="zh-CN" sz="3200">
                <a:solidFill>
                  <a:schemeClr val="bg1"/>
                </a:solidFill>
                <a:latin typeface="Arial" panose="020B0604020202020204" pitchFamily="34" charset="0"/>
                <a:ea typeface="黑体" panose="02010609060101010101" pitchFamily="49" charset="-122"/>
              </a:rPr>
              <a:t>6.4.4 </a:t>
            </a:r>
            <a:r>
              <a:rPr lang="zh-CN" altLang="en-US" sz="3200">
                <a:solidFill>
                  <a:schemeClr val="bg1"/>
                </a:solidFill>
                <a:latin typeface="Arial" panose="020B0604020202020204" pitchFamily="34" charset="0"/>
                <a:ea typeface="黑体" panose="02010609060101010101" pitchFamily="49" charset="-122"/>
              </a:rPr>
              <a:t>将本地数据库迁移到云端</a:t>
            </a:r>
            <a:r>
              <a:rPr lang="en-US" altLang="zh-CN" sz="3200">
                <a:solidFill>
                  <a:schemeClr val="bg1"/>
                </a:solidFill>
                <a:latin typeface="Arial" panose="020B0604020202020204" pitchFamily="34" charset="0"/>
                <a:ea typeface="黑体" panose="02010609060101010101" pitchFamily="49" charset="-122"/>
              </a:rPr>
              <a:t>RDS</a:t>
            </a:r>
            <a:r>
              <a:rPr lang="zh-CN" altLang="en-US" sz="3200">
                <a:solidFill>
                  <a:schemeClr val="bg1"/>
                </a:solidFill>
                <a:latin typeface="Arial" panose="020B0604020202020204" pitchFamily="34" charset="0"/>
                <a:ea typeface="黑体" panose="02010609060101010101" pitchFamily="49" charset="-122"/>
              </a:rPr>
              <a:t>数据库</a:t>
            </a:r>
            <a:endParaRPr lang="zh-CN" altLang="en-US" sz="3200" dirty="0">
              <a:solidFill>
                <a:schemeClr val="bg1"/>
              </a:solidFill>
              <a:latin typeface="Arial" panose="020B0604020202020204" pitchFamily="34" charset="0"/>
              <a:ea typeface="黑体" panose="02010609060101010101" pitchFamily="49" charset="-122"/>
            </a:endParaRPr>
          </a:p>
        </p:txBody>
      </p:sp>
      <p:pic>
        <p:nvPicPr>
          <p:cNvPr id="117762" name="图片 16" descr="IMG_258"/>
          <p:cNvPicPr>
            <a:picLocks noChangeAspect="1"/>
          </p:cNvPicPr>
          <p:nvPr/>
        </p:nvPicPr>
        <p:blipFill>
          <a:blip r:embed="rId1"/>
          <a:srcRect r="4678"/>
          <a:stretch>
            <a:fillRect/>
          </a:stretch>
        </p:blipFill>
        <p:spPr>
          <a:xfrm>
            <a:off x="233363" y="1627188"/>
            <a:ext cx="8774112" cy="3719512"/>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2"/>
          <p:cNvSpPr txBox="1"/>
          <p:nvPr/>
        </p:nvSpPr>
        <p:spPr>
          <a:xfrm>
            <a:off x="1143000" y="76200"/>
            <a:ext cx="8001000" cy="914400"/>
          </a:xfrm>
          <a:prstGeom prst="rect">
            <a:avLst/>
          </a:prstGeom>
          <a:noFill/>
          <a:ln w="9525">
            <a:noFill/>
          </a:ln>
        </p:spPr>
        <p:txBody>
          <a:bodyPr anchor="ctr" anchorCtr="0"/>
          <a:p>
            <a:pPr marL="342900" indent="-342900" eaLnBrk="0" hangingPunct="0"/>
            <a:r>
              <a:rPr lang="en-US" altLang="zh-CN" sz="3200">
                <a:solidFill>
                  <a:schemeClr val="bg1"/>
                </a:solidFill>
                <a:latin typeface="Arial" panose="020B0604020202020204" pitchFamily="34" charset="0"/>
                <a:ea typeface="黑体" panose="02010609060101010101" pitchFamily="49" charset="-122"/>
              </a:rPr>
              <a:t>6.4.4 </a:t>
            </a:r>
            <a:r>
              <a:rPr lang="zh-CN" altLang="en-US" sz="3200">
                <a:solidFill>
                  <a:schemeClr val="bg1"/>
                </a:solidFill>
                <a:latin typeface="Arial" panose="020B0604020202020204" pitchFamily="34" charset="0"/>
                <a:ea typeface="黑体" panose="02010609060101010101" pitchFamily="49" charset="-122"/>
              </a:rPr>
              <a:t>将本地数据库迁移到云端</a:t>
            </a:r>
            <a:r>
              <a:rPr lang="en-US" altLang="zh-CN" sz="3200">
                <a:solidFill>
                  <a:schemeClr val="bg1"/>
                </a:solidFill>
                <a:latin typeface="Arial" panose="020B0604020202020204" pitchFamily="34" charset="0"/>
                <a:ea typeface="黑体" panose="02010609060101010101" pitchFamily="49" charset="-122"/>
              </a:rPr>
              <a:t>RDS</a:t>
            </a:r>
            <a:r>
              <a:rPr lang="zh-CN" altLang="en-US" sz="3200">
                <a:solidFill>
                  <a:schemeClr val="bg1"/>
                </a:solidFill>
                <a:latin typeface="Arial" panose="020B0604020202020204" pitchFamily="34" charset="0"/>
                <a:ea typeface="黑体" panose="02010609060101010101" pitchFamily="49" charset="-122"/>
              </a:rPr>
              <a:t>数据库</a:t>
            </a:r>
            <a:endParaRPr lang="zh-CN" altLang="en-US" sz="3200" dirty="0">
              <a:solidFill>
                <a:schemeClr val="bg1"/>
              </a:solidFill>
              <a:latin typeface="Arial" panose="020B0604020202020204" pitchFamily="34" charset="0"/>
              <a:ea typeface="黑体" panose="02010609060101010101" pitchFamily="49" charset="-122"/>
            </a:endParaRPr>
          </a:p>
        </p:txBody>
      </p:sp>
      <p:sp>
        <p:nvSpPr>
          <p:cNvPr id="118786" name="矩形 6"/>
          <p:cNvSpPr/>
          <p:nvPr/>
        </p:nvSpPr>
        <p:spPr>
          <a:xfrm>
            <a:off x="357188" y="1260475"/>
            <a:ext cx="8559800" cy="4615815"/>
          </a:xfrm>
          <a:prstGeom prst="rect">
            <a:avLst/>
          </a:prstGeom>
          <a:noFill/>
          <a:ln w="9525">
            <a:noFill/>
          </a:ln>
        </p:spPr>
        <p:txBody>
          <a:bodyPr wrap="square" anchor="t" anchorCtr="0">
            <a:spAutoFit/>
          </a:bodyPr>
          <a:p>
            <a:pPr algn="just">
              <a:lnSpc>
                <a:spcPct val="150000"/>
              </a:lnSpc>
            </a:pPr>
            <a:r>
              <a:rPr lang="zh-CN" altLang="zh-CN" sz="2800" b="1" dirty="0">
                <a:latin typeface="Times New Roman" panose="02020603050405020304" pitchFamily="18" charset="0"/>
                <a:ea typeface="宋体" panose="02010600030101010101" pitchFamily="2"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第4步：</a:t>
            </a:r>
            <a:r>
              <a:rPr lang="zh-CN" altLang="zh-CN" sz="2800" b="1" dirty="0">
                <a:latin typeface="Times New Roman" panose="02020603050405020304" pitchFamily="18" charset="0"/>
                <a:ea typeface="宋体" panose="02010600030101010101" pitchFamily="2" charset="-122"/>
              </a:rPr>
              <a:t>登录本地数据库，通过命令查看是否为“</a:t>
            </a:r>
            <a:r>
              <a:rPr lang="en-US" altLang="zh-CN" sz="2800" b="1" dirty="0">
                <a:latin typeface="Times New Roman" panose="02020603050405020304" pitchFamily="18" charset="0"/>
                <a:ea typeface="宋体" panose="02010600030101010101" pitchFamily="2" charset="-122"/>
              </a:rPr>
              <a:t>ROW</a:t>
            </a:r>
            <a:r>
              <a:rPr lang="zh-CN" altLang="zh-CN" sz="2800" b="1" dirty="0">
                <a:latin typeface="Times New Roman" panose="02020603050405020304" pitchFamily="18" charset="0"/>
                <a:ea typeface="宋体" panose="02010600030101010101" pitchFamily="2" charset="-122"/>
              </a:rPr>
              <a:t>”模式；</a:t>
            </a:r>
            <a:endParaRPr lang="en-US" altLang="zh-CN" sz="2800" b="1" dirty="0">
              <a:latin typeface="Times New Roman" panose="02020603050405020304" pitchFamily="18" charset="0"/>
              <a:ea typeface="宋体" panose="02010600030101010101" pitchFamily="2" charset="-122"/>
            </a:endParaRPr>
          </a:p>
          <a:p>
            <a:pPr algn="just">
              <a:lnSpc>
                <a:spcPct val="150000"/>
              </a:lnSpc>
            </a:pPr>
            <a:r>
              <a:rPr lang="zh-CN" altLang="en-US" sz="2800" b="1" dirty="0">
                <a:latin typeface="Times New Roman" panose="02020603050405020304" pitchFamily="18" charset="0"/>
                <a:ea typeface="宋体" panose="02010600030101010101" pitchFamily="2" charset="-122"/>
              </a:rPr>
              <a:t>　　</a:t>
            </a: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第5步：</a:t>
            </a:r>
            <a:r>
              <a:rPr lang="zh-CN" altLang="zh-CN" sz="2800" b="1" dirty="0">
                <a:latin typeface="Times New Roman" panose="02020603050405020304" pitchFamily="18" charset="0"/>
                <a:ea typeface="宋体" panose="02010600030101010101" pitchFamily="2" charset="-122"/>
              </a:rPr>
              <a:t>在</a:t>
            </a:r>
            <a:r>
              <a:rPr lang="en-US" altLang="zh-CN" sz="2800" b="1" dirty="0">
                <a:latin typeface="Times New Roman" panose="02020603050405020304" pitchFamily="18" charset="0"/>
                <a:ea typeface="宋体" panose="02010600030101010101" pitchFamily="2" charset="-122"/>
              </a:rPr>
              <a:t>RDS</a:t>
            </a:r>
            <a:r>
              <a:rPr lang="zh-CN" altLang="zh-CN" sz="2800" b="1" dirty="0">
                <a:latin typeface="Times New Roman" panose="02020603050405020304" pitchFamily="18" charset="0"/>
                <a:ea typeface="宋体" panose="02010600030101010101" pitchFamily="2" charset="-122"/>
              </a:rPr>
              <a:t>管理控制台对应的实例页面，点击“将数据迁移至</a:t>
            </a:r>
            <a:r>
              <a:rPr lang="en-US" altLang="zh-CN" sz="2800" b="1" dirty="0">
                <a:latin typeface="Times New Roman" panose="02020603050405020304" pitchFamily="18" charset="0"/>
                <a:ea typeface="宋体" panose="02010600030101010101" pitchFamily="2" charset="-122"/>
              </a:rPr>
              <a:t>RDS</a:t>
            </a:r>
            <a:r>
              <a:rPr lang="zh-CN" altLang="zh-CN" sz="2800" b="1" dirty="0">
                <a:latin typeface="Times New Roman" panose="02020603050405020304" pitchFamily="18" charset="0"/>
                <a:ea typeface="宋体" panose="02010600030101010101" pitchFamily="2" charset="-122"/>
              </a:rPr>
              <a:t>”按钮</a:t>
            </a:r>
            <a:r>
              <a:rPr lang="zh-CN" altLang="en-US" sz="2800" b="1" dirty="0">
                <a:latin typeface="Times New Roman" panose="02020603050405020304" pitchFamily="18" charset="0"/>
                <a:ea typeface="宋体" panose="02010600030101010101" pitchFamily="2" charset="-122"/>
              </a:rPr>
              <a:t>，</a:t>
            </a:r>
            <a:r>
              <a:rPr lang="zh-CN" altLang="zh-CN" sz="2800" b="1" dirty="0">
                <a:latin typeface="Times New Roman" panose="02020603050405020304" pitchFamily="18" charset="0"/>
                <a:ea typeface="宋体" panose="02010600030101010101" pitchFamily="2" charset="-122"/>
              </a:rPr>
              <a:t>在弹出的页面中，填写待迁移的本地数据库连接地址、数据库连接端口、数据库账号、数据库密码</a:t>
            </a:r>
            <a:r>
              <a:rPr lang="zh-CN" altLang="en-US" sz="2800" b="1" dirty="0">
                <a:latin typeface="Times New Roman" panose="02020603050405020304" pitchFamily="18" charset="0"/>
                <a:ea typeface="宋体" panose="02010600030101010101" pitchFamily="2" charset="-122"/>
              </a:rPr>
              <a:t>，即可完成从本地迁移到云端。</a:t>
            </a:r>
            <a:endParaRPr lang="zh-CN" altLang="en-US" sz="2800" b="1" dirty="0">
              <a:latin typeface="Times New Roman" panose="02020603050405020304" pitchFamily="18"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119810" name="Rectangle 3"/>
          <p:cNvSpPr>
            <a:spLocks noGrp="1"/>
          </p:cNvSpPr>
          <p:nvPr>
            <p:ph idx="1"/>
          </p:nvPr>
        </p:nvSpPr>
        <p:spPr>
          <a:xfrm>
            <a:off x="306388" y="1222375"/>
            <a:ext cx="8418512" cy="5067300"/>
          </a:xfrm>
        </p:spPr>
        <p:txBody>
          <a:bodyPr vert="horz" wrap="square" lIns="91440" tIns="45720" rIns="91440" bIns="45720" anchor="t" anchorCtr="0"/>
          <a:p>
            <a:pPr algn="just">
              <a:lnSpc>
                <a:spcPct val="130000"/>
              </a:lnSpc>
              <a:buFont typeface="Wingdings" panose="05000000000000000000" charset="0"/>
              <a:buChar char="l"/>
            </a:pPr>
            <a:r>
              <a:rPr lang="zh-CN" altLang="en-US" sz="2800" b="1" dirty="0">
                <a:latin typeface="Times New Roman" panose="02020603050405020304" pitchFamily="18" charset="0"/>
              </a:rPr>
              <a:t>本章介绍了云数据库的相关知识。云数据库是在云计算兴起的大背景下发展起来的，</a:t>
            </a:r>
            <a:r>
              <a:rPr lang="zh-CN" altLang="en-US" sz="2800" b="1" dirty="0">
                <a:solidFill>
                  <a:srgbClr val="FF0000"/>
                </a:solidFill>
                <a:latin typeface="微软雅黑" panose="020B0503020204020204" charset="-122"/>
                <a:ea typeface="微软雅黑" panose="020B0503020204020204" charset="-122"/>
              </a:rPr>
              <a:t>在云端为用户提供数据服务</a:t>
            </a:r>
            <a:r>
              <a:rPr lang="zh-CN" altLang="en-US" sz="2800" b="1" dirty="0">
                <a:latin typeface="Times New Roman" panose="02020603050405020304" pitchFamily="18" charset="0"/>
              </a:rPr>
              <a:t>，用户不需自己投资建设软硬件环境，只需要向云数据库服务供应商购买数据库服务，就可以方便、快捷、低成本地实现数据存储和管理功能；</a:t>
            </a:r>
            <a:endParaRPr lang="zh-CN" altLang="en-US" sz="2800" b="1" dirty="0">
              <a:latin typeface="Times New Roman" panose="02020603050405020304" pitchFamily="18" charset="0"/>
            </a:endParaRPr>
          </a:p>
          <a:p>
            <a:pPr algn="just">
              <a:lnSpc>
                <a:spcPct val="130000"/>
              </a:lnSpc>
              <a:buFont typeface="Wingdings" panose="05000000000000000000" charset="0"/>
              <a:buChar char="l"/>
            </a:pPr>
            <a:r>
              <a:rPr lang="zh-CN" altLang="en-US" sz="2800" b="1" dirty="0">
                <a:latin typeface="Times New Roman" panose="02020603050405020304" pitchFamily="18" charset="0"/>
              </a:rPr>
              <a:t>云数据库具有动态可扩展、高可用性、低成本、易用性、大规模并行处理等突出优点，是大数据时代企业实现低成本的大规模数据存储的理想选择。</a:t>
            </a:r>
            <a:endParaRPr lang="zh-CN" altLang="en-US" sz="2800" b="1"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p:txBody>
          <a:bodyPr vert="horz" wrap="square" lIns="91440" tIns="45720" rIns="91440" bIns="45720" anchor="ctr" anchorCtr="0"/>
          <a:p>
            <a:r>
              <a:rPr lang="zh-CN" altLang="en-US" dirty="0"/>
              <a:t>本章小结</a:t>
            </a:r>
            <a:endParaRPr lang="zh-CN" altLang="en-US" dirty="0"/>
          </a:p>
        </p:txBody>
      </p:sp>
      <p:sp>
        <p:nvSpPr>
          <p:cNvPr id="120834" name="Rectangle 3"/>
          <p:cNvSpPr>
            <a:spLocks noGrp="1"/>
          </p:cNvSpPr>
          <p:nvPr>
            <p:ph idx="1"/>
          </p:nvPr>
        </p:nvSpPr>
        <p:spPr>
          <a:xfrm>
            <a:off x="306388" y="1222375"/>
            <a:ext cx="8418512" cy="4525963"/>
          </a:xfrm>
        </p:spPr>
        <p:txBody>
          <a:bodyPr vert="horz" wrap="square" lIns="91440" tIns="45720" rIns="91440" bIns="45720" anchor="t" anchorCtr="0"/>
          <a:p>
            <a:pPr algn="just">
              <a:lnSpc>
                <a:spcPct val="140000"/>
              </a:lnSpc>
              <a:buFont typeface="Wingdings" panose="05000000000000000000" charset="0"/>
              <a:buChar char="l"/>
            </a:pPr>
            <a:r>
              <a:rPr lang="zh-CN" altLang="en-US" sz="2800" b="1" dirty="0">
                <a:latin typeface="Times New Roman" panose="02020603050405020304" pitchFamily="18" charset="0"/>
              </a:rPr>
              <a:t>云数据库市场有很多代表性的产品可供选择。</a:t>
            </a:r>
            <a:r>
              <a:rPr lang="en-US" altLang="zh-CN" sz="2800" b="1" dirty="0">
                <a:latin typeface="Times New Roman" panose="02020603050405020304" pitchFamily="18" charset="0"/>
              </a:rPr>
              <a:t>Amazon</a:t>
            </a:r>
            <a:r>
              <a:rPr lang="zh-CN" altLang="en-US" sz="2800" b="1" dirty="0">
                <a:latin typeface="Times New Roman" panose="02020603050405020304" pitchFamily="18" charset="0"/>
              </a:rPr>
              <a:t>是云数据库市场的先行者，谷歌和微软公司都开发了自己的云数据库产品，都在市场上形成了自己的影响力；</a:t>
            </a:r>
            <a:endParaRPr lang="zh-CN" altLang="en-US" sz="2800" b="1" dirty="0">
              <a:latin typeface="Times New Roman" panose="02020603050405020304" pitchFamily="18" charset="0"/>
            </a:endParaRPr>
          </a:p>
          <a:p>
            <a:pPr algn="just">
              <a:lnSpc>
                <a:spcPct val="140000"/>
              </a:lnSpc>
              <a:buFont typeface="Wingdings" panose="05000000000000000000" charset="0"/>
              <a:buChar char="l"/>
            </a:pPr>
            <a:r>
              <a:rPr lang="zh-CN" altLang="en-US" sz="2800" b="1" dirty="0">
                <a:latin typeface="Times New Roman" panose="02020603050405020304" pitchFamily="18" charset="0"/>
              </a:rPr>
              <a:t>本章最后以阿里云</a:t>
            </a:r>
            <a:r>
              <a:rPr lang="en-US" altLang="zh-CN" sz="2800" b="1" dirty="0">
                <a:latin typeface="Times New Roman" panose="02020603050405020304" pitchFamily="18" charset="0"/>
              </a:rPr>
              <a:t>RDS</a:t>
            </a:r>
            <a:r>
              <a:rPr lang="zh-CN" altLang="en-US" sz="2800" b="1" dirty="0">
                <a:latin typeface="Times New Roman" panose="02020603050405020304" pitchFamily="18" charset="0"/>
              </a:rPr>
              <a:t>为例，介绍了云数据库的具体使用方法。</a:t>
            </a:r>
            <a:endParaRPr lang="zh-CN" altLang="en-US" sz="2800" b="1" dirty="0">
              <a:latin typeface="Times New Roman" panose="02020603050405020304" pitchFamily="18" charset="0"/>
            </a:endParaRPr>
          </a:p>
          <a:p>
            <a:pPr algn="just">
              <a:lnSpc>
                <a:spcPct val="80000"/>
              </a:lnSpc>
            </a:pPr>
            <a:endParaRPr lang="zh-CN" altLang="en-US" sz="2800" b="1" dirty="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p:txBody>
          <a:bodyPr vert="horz" wrap="square" lIns="91440" tIns="45720" rIns="91440" bIns="45720" anchor="ctr" anchorCtr="0"/>
          <a:p>
            <a:r>
              <a:rPr lang="zh-CN" altLang="en-US" dirty="0"/>
              <a:t>作业</a:t>
            </a:r>
            <a:endParaRPr lang="en-US" altLang="zh-CN" dirty="0"/>
          </a:p>
        </p:txBody>
      </p:sp>
      <p:sp>
        <p:nvSpPr>
          <p:cNvPr id="120834" name="Rectangle 3"/>
          <p:cNvSpPr>
            <a:spLocks noGrp="1"/>
          </p:cNvSpPr>
          <p:nvPr>
            <p:ph idx="1"/>
          </p:nvPr>
        </p:nvSpPr>
        <p:spPr>
          <a:xfrm>
            <a:off x="306388" y="1222375"/>
            <a:ext cx="8418512" cy="4525963"/>
          </a:xfrm>
        </p:spPr>
        <p:txBody>
          <a:bodyPr vert="horz" wrap="square" lIns="91440" tIns="45720" rIns="91440" bIns="45720" anchor="t" anchorCtr="0"/>
          <a:p>
            <a:pPr algn="just">
              <a:lnSpc>
                <a:spcPct val="140000"/>
              </a:lnSpc>
              <a:buFont typeface="Wingdings" panose="05000000000000000000" charset="0"/>
              <a:buChar char="l"/>
            </a:pPr>
            <a:r>
              <a:rPr lang="zh-CN" sz="2800" b="1" dirty="0">
                <a:latin typeface="Times New Roman" panose="02020603050405020304" pitchFamily="18" charset="0"/>
              </a:rPr>
              <a:t>见学习通第</a:t>
            </a:r>
            <a:r>
              <a:rPr lang="en-US" altLang="zh-CN" sz="2800" b="1" dirty="0">
                <a:latin typeface="Times New Roman" panose="02020603050405020304" pitchFamily="18" charset="0"/>
              </a:rPr>
              <a:t>6</a:t>
            </a:r>
            <a:r>
              <a:rPr lang="zh-CN" altLang="en-US" sz="2800" b="1" dirty="0">
                <a:latin typeface="Times New Roman" panose="02020603050405020304" pitchFamily="18" charset="0"/>
              </a:rPr>
              <a:t>章作业</a:t>
            </a:r>
            <a:r>
              <a:rPr lang="zh-CN" sz="2800" b="1" dirty="0">
                <a:latin typeface="Times New Roman" panose="02020603050405020304" pitchFamily="18" charset="0"/>
              </a:rPr>
              <a:t>。</a:t>
            </a:r>
            <a:endParaRPr lang="zh-CN" altLang="en-US" sz="2800" b="1" dirty="0">
              <a:latin typeface="Times New Roman" panose="02020603050405020304" pitchFamily="18" charset="0"/>
            </a:endParaRPr>
          </a:p>
          <a:p>
            <a:pPr algn="just">
              <a:lnSpc>
                <a:spcPct val="80000"/>
              </a:lnSpc>
            </a:pPr>
            <a:endParaRPr lang="zh-CN" altLang="en-US" sz="2800" b="1" dirty="0">
              <a:latin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2"/>
          <p:cNvSpPr>
            <a:spLocks noGrp="1"/>
          </p:cNvSpPr>
          <p:nvPr>
            <p:ph type="title" idx="10"/>
          </p:nvPr>
        </p:nvSpPr>
        <p:spPr/>
        <p:txBody>
          <a:bodyPr vert="horz" wrap="square" lIns="91440" tIns="45720" rIns="91440" bIns="45720" anchor="ctr" anchorCtr="0"/>
          <a:p>
            <a:r>
              <a:rPr lang="en-US" altLang="en-US" dirty="0"/>
              <a:t>6.1.2	 云数据库概念</a:t>
            </a:r>
            <a:endParaRPr lang="zh-CN" altLang="en-US" dirty="0"/>
          </a:p>
        </p:txBody>
      </p:sp>
      <p:sp>
        <p:nvSpPr>
          <p:cNvPr id="11266" name="Rectangle 5"/>
          <p:cNvSpPr/>
          <p:nvPr/>
        </p:nvSpPr>
        <p:spPr>
          <a:xfrm>
            <a:off x="304800" y="1185387"/>
            <a:ext cx="8575675" cy="4615815"/>
          </a:xfrm>
          <a:prstGeom prst="rect">
            <a:avLst/>
          </a:prstGeom>
          <a:noFill/>
          <a:ln w="9525">
            <a:noFill/>
          </a:ln>
        </p:spPr>
        <p:txBody>
          <a:bodyPr wrap="square" anchor="ctr" anchorCtr="0">
            <a:spAutoFit/>
          </a:bodyPr>
          <a:p>
            <a:pPr algn="just" eaLnBrk="0" hangingPunct="0">
              <a:lnSpc>
                <a:spcPct val="150000"/>
              </a:lnSpc>
            </a:pPr>
            <a:r>
              <a:rPr lang="zh-CN" altLang="en-US" sz="2800" b="1" dirty="0">
                <a:latin typeface="Arial" panose="020B0604020202020204" pitchFamily="34" charset="0"/>
                <a:ea typeface="宋体" panose="02010600030101010101" pitchFamily="2" charset="-122"/>
              </a:rPr>
              <a:t>　　云数据库是</a:t>
            </a:r>
            <a:r>
              <a:rPr lang="zh-CN" altLang="en-US" sz="2800" b="1" dirty="0">
                <a:solidFill>
                  <a:srgbClr val="FF0000"/>
                </a:solidFill>
                <a:latin typeface="微软雅黑" panose="020B0503020204020204" charset="-122"/>
                <a:ea typeface="微软雅黑" panose="020B0503020204020204" charset="-122"/>
              </a:rPr>
              <a:t>部署</a:t>
            </a:r>
            <a:r>
              <a:rPr lang="zh-CN" altLang="en-US" sz="2800" b="1" dirty="0">
                <a:latin typeface="Arial" panose="020B0604020202020204" pitchFamily="34" charset="0"/>
                <a:ea typeface="宋体" panose="02010600030101010101" pitchFamily="2" charset="-122"/>
              </a:rPr>
              <a:t>和</a:t>
            </a:r>
            <a:r>
              <a:rPr lang="zh-CN" altLang="en-US" sz="2800" b="1" dirty="0">
                <a:solidFill>
                  <a:srgbClr val="FF0000"/>
                </a:solidFill>
                <a:latin typeface="微软雅黑" panose="020B0503020204020204" charset="-122"/>
                <a:ea typeface="微软雅黑" panose="020B0503020204020204" charset="-122"/>
              </a:rPr>
              <a:t>虚拟化</a:t>
            </a:r>
            <a:r>
              <a:rPr lang="zh-CN" altLang="en-US" sz="2800" b="1" dirty="0">
                <a:latin typeface="Arial" panose="020B0604020202020204" pitchFamily="34" charset="0"/>
                <a:ea typeface="宋体" panose="02010600030101010101" pitchFamily="2" charset="-122"/>
              </a:rPr>
              <a:t>在云计算环境中的数据库。云数据库是在云计算的大背景下发展起来的一种新兴的共享基础架构的方法，它极大地增强了数据库的存储能力，消除了人员、硬件、软件的重复配置，让软、硬件升级变得更加容易。云数据库具有高可扩展性、高可用性、采用多租形式和支持资源有效分发等特点。 </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2"/>
          <p:cNvSpPr>
            <a:spLocks noGrp="1"/>
          </p:cNvSpPr>
          <p:nvPr>
            <p:ph type="title" idx="10"/>
          </p:nvPr>
        </p:nvSpPr>
        <p:spPr/>
        <p:txBody>
          <a:bodyPr vert="horz" wrap="square" lIns="91440" tIns="45720" rIns="91440" bIns="45720" anchor="ctr" anchorCtr="0"/>
          <a:p>
            <a:r>
              <a:rPr lang="en-US" altLang="en-US" dirty="0"/>
              <a:t>6.1.3	 云数据库的特性</a:t>
            </a:r>
            <a:endParaRPr lang="zh-CN" altLang="en-US" dirty="0"/>
          </a:p>
        </p:txBody>
      </p:sp>
      <p:sp>
        <p:nvSpPr>
          <p:cNvPr id="12290" name="Rectangle 5"/>
          <p:cNvSpPr/>
          <p:nvPr/>
        </p:nvSpPr>
        <p:spPr>
          <a:xfrm>
            <a:off x="-32544" y="1520190"/>
            <a:ext cx="4200525" cy="521970"/>
          </a:xfrm>
          <a:prstGeom prst="rect">
            <a:avLst/>
          </a:prstGeom>
          <a:noFill/>
          <a:ln w="9525">
            <a:noFill/>
          </a:ln>
        </p:spPr>
        <p:txBody>
          <a:bodyPr wrap="none" anchor="ctr" anchorCtr="0">
            <a:spAutoFit/>
          </a:bodyPr>
          <a:p>
            <a:pPr algn="just" eaLnBrk="0" hangingPunct="0"/>
            <a:r>
              <a:rPr lang="zh-CN" altLang="en-US" sz="2800" b="1" dirty="0">
                <a:solidFill>
                  <a:srgbClr val="FF0000"/>
                </a:solidFill>
                <a:latin typeface="微软雅黑" panose="020B0503020204020204" charset="-122"/>
                <a:ea typeface="微软雅黑" panose="020B0503020204020204" charset="-122"/>
              </a:rPr>
              <a:t>云数据库具有以下特性： </a:t>
            </a:r>
            <a:endParaRPr lang="zh-CN" altLang="en-US" sz="2800" b="1" dirty="0">
              <a:solidFill>
                <a:srgbClr val="0070C0"/>
              </a:solidFill>
              <a:latin typeface="Arial" panose="020B0604020202020204" pitchFamily="34" charset="0"/>
              <a:ea typeface="宋体" panose="02010600030101010101" pitchFamily="2" charset="-122"/>
            </a:endParaRPr>
          </a:p>
        </p:txBody>
      </p:sp>
      <p:sp>
        <p:nvSpPr>
          <p:cNvPr id="12291" name="Rectangle 6"/>
          <p:cNvSpPr/>
          <p:nvPr/>
        </p:nvSpPr>
        <p:spPr>
          <a:xfrm>
            <a:off x="127000" y="2060575"/>
            <a:ext cx="3106738" cy="3448050"/>
          </a:xfrm>
          <a:prstGeom prst="rect">
            <a:avLst/>
          </a:prstGeom>
          <a:noFill/>
          <a:ln w="9525">
            <a:noFill/>
          </a:ln>
        </p:spPr>
        <p:txBody>
          <a:bodyPr wrap="none" anchor="ctr" anchorCtr="0">
            <a:spAutoFit/>
          </a:bodyPr>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1</a:t>
            </a:r>
            <a:r>
              <a:rPr lang="zh-CN" altLang="en-US" sz="2400" b="1" dirty="0">
                <a:latin typeface="Arial" panose="020B0604020202020204" pitchFamily="34" charset="0"/>
                <a:ea typeface="宋体" panose="02010600030101010101" pitchFamily="2" charset="-122"/>
              </a:rPr>
              <a:t>）动态可扩展</a:t>
            </a:r>
            <a:endParaRPr lang="zh-CN" altLang="en-US" sz="2400" b="1" dirty="0">
              <a:latin typeface="Arial" panose="020B0604020202020204" pitchFamily="34" charset="0"/>
              <a:ea typeface="宋体" panose="02010600030101010101" pitchFamily="2" charset="-122"/>
            </a:endParaRPr>
          </a:p>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2</a:t>
            </a:r>
            <a:r>
              <a:rPr lang="zh-CN" altLang="en-US" sz="2400" b="1" dirty="0">
                <a:latin typeface="Arial" panose="020B0604020202020204" pitchFamily="34" charset="0"/>
                <a:ea typeface="宋体" panose="02010600030101010101" pitchFamily="2" charset="-122"/>
              </a:rPr>
              <a:t>）高可用性 </a:t>
            </a:r>
            <a:endParaRPr lang="zh-CN" altLang="en-US" sz="2400" b="1" dirty="0">
              <a:latin typeface="Arial" panose="020B0604020202020204" pitchFamily="34" charset="0"/>
              <a:ea typeface="宋体" panose="02010600030101010101" pitchFamily="2" charset="-122"/>
            </a:endParaRPr>
          </a:p>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3</a:t>
            </a:r>
            <a:r>
              <a:rPr lang="zh-CN" altLang="en-US" sz="2400" b="1" dirty="0">
                <a:latin typeface="Arial" panose="020B0604020202020204" pitchFamily="34" charset="0"/>
                <a:ea typeface="宋体" panose="02010600030101010101" pitchFamily="2" charset="-122"/>
              </a:rPr>
              <a:t>）较低的使用代价 </a:t>
            </a:r>
            <a:endParaRPr lang="zh-CN" altLang="en-US" sz="2400" b="1" dirty="0">
              <a:latin typeface="Arial" panose="020B0604020202020204" pitchFamily="34" charset="0"/>
              <a:ea typeface="宋体" panose="02010600030101010101" pitchFamily="2" charset="-122"/>
            </a:endParaRPr>
          </a:p>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4</a:t>
            </a:r>
            <a:r>
              <a:rPr lang="zh-CN" altLang="en-US" sz="2400" b="1" dirty="0">
                <a:latin typeface="Arial" panose="020B0604020202020204" pitchFamily="34" charset="0"/>
                <a:ea typeface="宋体" panose="02010600030101010101" pitchFamily="2" charset="-122"/>
              </a:rPr>
              <a:t>）易用性 </a:t>
            </a:r>
            <a:endParaRPr lang="zh-CN" altLang="en-US" sz="2400" b="1" dirty="0">
              <a:latin typeface="Arial" panose="020B0604020202020204" pitchFamily="34" charset="0"/>
              <a:ea typeface="宋体" panose="02010600030101010101" pitchFamily="2" charset="-122"/>
            </a:endParaRPr>
          </a:p>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5</a:t>
            </a:r>
            <a:r>
              <a:rPr lang="zh-CN" altLang="en-US" sz="2400" b="1" dirty="0">
                <a:latin typeface="Arial" panose="020B0604020202020204" pitchFamily="34" charset="0"/>
                <a:ea typeface="宋体" panose="02010600030101010101" pitchFamily="2" charset="-122"/>
              </a:rPr>
              <a:t>）高性能 </a:t>
            </a:r>
            <a:endParaRPr lang="zh-CN" altLang="en-US" sz="2400" b="1" dirty="0">
              <a:latin typeface="Arial" panose="020B0604020202020204" pitchFamily="34" charset="0"/>
              <a:ea typeface="宋体" panose="02010600030101010101" pitchFamily="2" charset="-122"/>
            </a:endParaRPr>
          </a:p>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6</a:t>
            </a:r>
            <a:r>
              <a:rPr lang="zh-CN" altLang="en-US" sz="2400" b="1" dirty="0">
                <a:latin typeface="Arial" panose="020B0604020202020204" pitchFamily="34" charset="0"/>
                <a:ea typeface="宋体" panose="02010600030101010101" pitchFamily="2" charset="-122"/>
              </a:rPr>
              <a:t>）免维护 </a:t>
            </a:r>
            <a:endParaRPr lang="zh-CN" altLang="en-US" sz="2400" b="1" dirty="0">
              <a:latin typeface="Arial" panose="020B0604020202020204" pitchFamily="34" charset="0"/>
              <a:ea typeface="宋体" panose="02010600030101010101" pitchFamily="2" charset="-122"/>
            </a:endParaRPr>
          </a:p>
          <a:p>
            <a:pPr algn="just" eaLnBrk="0" hangingPunct="0">
              <a:lnSpc>
                <a:spcPct val="130000"/>
              </a:lnSpc>
            </a:pPr>
            <a:r>
              <a:rPr lang="zh-CN" altLang="en-US" sz="2400" b="1" dirty="0">
                <a:latin typeface="Arial" panose="020B0604020202020204" pitchFamily="34" charset="0"/>
                <a:ea typeface="宋体" panose="02010600030101010101" pitchFamily="2" charset="-122"/>
              </a:rPr>
              <a:t>（</a:t>
            </a:r>
            <a:r>
              <a:rPr lang="en-US" altLang="zh-CN" sz="2400" b="1" dirty="0">
                <a:latin typeface="Arial" panose="020B0604020202020204" pitchFamily="34" charset="0"/>
                <a:ea typeface="宋体" panose="02010600030101010101" pitchFamily="2" charset="-122"/>
              </a:rPr>
              <a:t>7</a:t>
            </a:r>
            <a:r>
              <a:rPr lang="zh-CN" altLang="en-US" sz="2400" b="1" dirty="0">
                <a:latin typeface="Arial" panose="020B0604020202020204" pitchFamily="34" charset="0"/>
                <a:ea typeface="宋体" panose="02010600030101010101" pitchFamily="2" charset="-122"/>
              </a:rPr>
              <a:t>）安全  </a:t>
            </a:r>
            <a:endParaRPr lang="zh-CN" altLang="en-US" sz="2400" b="1" dirty="0">
              <a:latin typeface="Arial" panose="020B0604020202020204" pitchFamily="34" charset="0"/>
              <a:ea typeface="宋体" panose="02010600030101010101" pitchFamily="2" charset="-122"/>
            </a:endParaRPr>
          </a:p>
        </p:txBody>
      </p:sp>
      <p:sp>
        <p:nvSpPr>
          <p:cNvPr id="12292" name="Rectangle 7"/>
          <p:cNvSpPr/>
          <p:nvPr/>
        </p:nvSpPr>
        <p:spPr>
          <a:xfrm>
            <a:off x="3582988" y="1187450"/>
            <a:ext cx="5562600" cy="460375"/>
          </a:xfrm>
          <a:prstGeom prst="rect">
            <a:avLst/>
          </a:prstGeom>
          <a:noFill/>
          <a:ln w="9525">
            <a:noFill/>
          </a:ln>
        </p:spPr>
        <p:txBody>
          <a:bodyPr wrap="none" anchor="ctr" anchorCtr="0">
            <a:spAutoFit/>
          </a:bodyPr>
          <a:p>
            <a:pPr eaLnBrk="0" hangingPunct="0"/>
            <a:r>
              <a:rPr lang="zh-CN" altLang="en-US" sz="2400" b="1" dirty="0">
                <a:latin typeface="Times New Roman" panose="02020603050405020304" pitchFamily="18" charset="0"/>
                <a:ea typeface="宋体" panose="02010600030101010101" pitchFamily="2" charset="-122"/>
              </a:rPr>
              <a:t>表</a:t>
            </a:r>
            <a:r>
              <a:rPr lang="en-US" altLang="zh-CN" sz="2400" b="1" dirty="0">
                <a:latin typeface="Times New Roman" panose="02020603050405020304" pitchFamily="18" charset="0"/>
                <a:ea typeface="宋体" panose="02010600030101010101" pitchFamily="2" charset="-122"/>
              </a:rPr>
              <a:t>6-2 </a:t>
            </a:r>
            <a:r>
              <a:rPr lang="zh-CN" altLang="en-US" sz="2400" b="1" dirty="0">
                <a:latin typeface="Times New Roman" panose="02020603050405020304" pitchFamily="18" charset="0"/>
                <a:ea typeface="宋体" panose="02010600030101010101" pitchFamily="2" charset="-122"/>
              </a:rPr>
              <a:t>腾讯云数据库和自建数据库的比较</a:t>
            </a:r>
            <a:endParaRPr lang="zh-CN" altLang="en-US" sz="2400" b="1" dirty="0">
              <a:latin typeface="Arial" panose="020B0604020202020204" pitchFamily="34" charset="0"/>
              <a:ea typeface="宋体" panose="02010600030101010101" pitchFamily="2" charset="-122"/>
            </a:endParaRPr>
          </a:p>
        </p:txBody>
      </p:sp>
      <p:graphicFrame>
        <p:nvGraphicFramePr>
          <p:cNvPr id="6283" name="Group 139"/>
          <p:cNvGraphicFramePr>
            <a:graphicFrameLocks noGrp="1"/>
          </p:cNvGraphicFramePr>
          <p:nvPr>
            <p:custDataLst>
              <p:tags r:id="rId1"/>
            </p:custDataLst>
          </p:nvPr>
        </p:nvGraphicFramePr>
        <p:xfrm>
          <a:off x="3884613" y="1676400"/>
          <a:ext cx="5181600" cy="4846638"/>
        </p:xfrm>
        <a:graphic>
          <a:graphicData uri="http://schemas.openxmlformats.org/drawingml/2006/table">
            <a:tbl>
              <a:tblPr/>
              <a:tblGrid>
                <a:gridCol w="1447800"/>
                <a:gridCol w="1622425"/>
                <a:gridCol w="2111375"/>
              </a:tblGrid>
              <a:tr h="244475">
                <a:tc>
                  <a:txBody>
                    <a:bodyPr/>
                    <a:lstStyle/>
                    <a:p>
                      <a:pPr marL="0" marR="0" lvl="0" indent="0" algn="just" defTabSz="914400" rtl="0" eaLnBrk="0" fontAlgn="base" latinLnBrk="0" hangingPunct="0">
                        <a:lnSpc>
                          <a:spcPct val="100000"/>
                        </a:lnSpc>
                        <a:spcBef>
                          <a:spcPct val="2000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自建数据库</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腾讯云数据库</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数据安全性</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7">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开发者自行解决，成本高昂</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提供</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种类型备份数据保证数据安全</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服务可用性</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高可靠性</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数据备份</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花费，系统自动多时间点数据备份</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维护成本</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成本，专业团队</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7x24</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小时帮助维护</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实例扩容</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一键式直接扩容，安全可靠</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资源利用率</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按需申请，资源利用率高达</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44475">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技术支持</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a:txBody>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专业团队一对一指导、</a:t>
                      </a: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QQ</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远程协助开发者</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UNIT_TABLE_BEAUTIFY" val="smartTable{b67fb785-eaf8-4580-8a01-61a2d5de0770}"/>
</p:tagLst>
</file>

<file path=ppt/tags/tag2.xml><?xml version="1.0" encoding="utf-8"?>
<p:tagLst xmlns:p="http://schemas.openxmlformats.org/presentationml/2006/main">
  <p:tag name="KSO_WM_UNIT_TABLE_BEAUTIFY" val="smartTable{4ba65039-a23f-4a6c-90e9-5d1af4a880a9}"/>
</p:tagLst>
</file>

<file path=ppt/tags/tag3.xml><?xml version="1.0" encoding="utf-8"?>
<p:tagLst xmlns:p="http://schemas.openxmlformats.org/presentationml/2006/main">
  <p:tag name="KSO_WM_UNIT_TABLE_BEAUTIFY" val="smartTable{dfa6936d-befd-4ea6-bec5-6880a8be290d}"/>
</p:tagLst>
</file>

<file path=ppt/tags/tag4.xml><?xml version="1.0" encoding="utf-8"?>
<p:tagLst xmlns:p="http://schemas.openxmlformats.org/presentationml/2006/main">
  <p:tag name="KSO_WM_UNIT_PLACING_PICTURE_USER_VIEWPORT" val="{&quot;height&quot;:3840,&quot;width&quot;:5730}"/>
</p:tagLst>
</file>

<file path=ppt/tags/tag5.xml><?xml version="1.0" encoding="utf-8"?>
<p:tagLst xmlns:p="http://schemas.openxmlformats.org/presentationml/2006/main">
  <p:tag name="REFSHAPE" val="758599828"/>
</p:tagLst>
</file>

<file path=ppt/tags/tag6.xml><?xml version="1.0" encoding="utf-8"?>
<p:tagLst xmlns:p="http://schemas.openxmlformats.org/presentationml/2006/main">
  <p:tag name="COMMONDATA" val="eyJoZGlkIjoiZTE3ZTEwNjE3NjA3OWY3MTM2OTg2NGNlMzQ0NGQwN2UifQ=="/>
  <p:tag name="KSO_WPP_MARK_KEY" val="84b3b9b2-1c50-4291-b94e-ebc4ee34e9e6"/>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11209</Words>
  <Application>WPS 演示</Application>
  <PresentationFormat>全屏显示(4:3)</PresentationFormat>
  <Paragraphs>722</Paragraphs>
  <Slides>76</Slides>
  <Notes>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76</vt:i4>
      </vt:variant>
    </vt:vector>
  </HeadingPairs>
  <TitlesOfParts>
    <vt:vector size="88" baseType="lpstr">
      <vt:lpstr>Arial</vt:lpstr>
      <vt:lpstr>宋体</vt:lpstr>
      <vt:lpstr>Wingdings</vt:lpstr>
      <vt:lpstr>黑体</vt:lpstr>
      <vt:lpstr>Times New Roman</vt:lpstr>
      <vt:lpstr>Wingdings</vt:lpstr>
      <vt:lpstr>Lucida Sans Unicode</vt:lpstr>
      <vt:lpstr>微软雅黑</vt:lpstr>
      <vt:lpstr>Arial Unicode MS</vt:lpstr>
      <vt:lpstr>默认设计模板</vt:lpstr>
      <vt:lpstr>1_默认设计模板</vt:lpstr>
      <vt:lpstr>MSPhotoEd.3</vt:lpstr>
      <vt:lpstr> 第6章 云数据库  </vt:lpstr>
      <vt:lpstr>重点与难点</vt:lpstr>
      <vt:lpstr>提纲</vt:lpstr>
      <vt:lpstr>6.1 云数据库概述</vt:lpstr>
      <vt:lpstr>6.1.1	 云计算是云数据库兴起的基础</vt:lpstr>
      <vt:lpstr>6.1.3	 云数据库的特性</vt:lpstr>
      <vt:lpstr>6.1.2	 云数据库概念</vt:lpstr>
      <vt:lpstr>6.1.2	 云数据库概念</vt:lpstr>
      <vt:lpstr>6.1.3	 云数据库的特性</vt:lpstr>
      <vt:lpstr>6.1.4	云数据库是个性化数据存储需求的理想选择</vt:lpstr>
      <vt:lpstr>6.1.4	云数据库是个性化数据存储需求的理想选择</vt:lpstr>
      <vt:lpstr>6.1.5	 云数据库与其他数据库的关系</vt:lpstr>
      <vt:lpstr>6.1.5	 云数据库与其他数据库的关系</vt:lpstr>
      <vt:lpstr>6.2 云数据库产品</vt:lpstr>
      <vt:lpstr>6.2.1	 云数据库厂商概述</vt:lpstr>
      <vt:lpstr>6.2.2	 Amazon的云数据库产品</vt:lpstr>
      <vt:lpstr>6.2.3	 Google的云数据库产品</vt:lpstr>
      <vt:lpstr>6.2.3	 Google的云数据库产品</vt:lpstr>
      <vt:lpstr>6.2.4	 Microsoft的云数据库产品</vt:lpstr>
      <vt:lpstr>6.3 云数据库系统架构--以阿里云数据库为例</vt:lpstr>
      <vt:lpstr>6.3.1 UMP系统概述</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6.3.2	 UMP系统架构</vt:lpstr>
      <vt:lpstr>6.3.3	 UMP系统功能</vt:lpstr>
      <vt:lpstr>6.3.3	 UMP系统功能</vt:lpstr>
      <vt:lpstr>6.3.3	 UMP系统功能</vt:lpstr>
      <vt:lpstr>6.3.3	 UMP系统功能</vt:lpstr>
      <vt:lpstr>6.3.3	 UMP系统功能</vt:lpstr>
      <vt:lpstr>6.3.3	 UMP系统功能</vt:lpstr>
      <vt:lpstr>6.3.3	 UMP系统功能</vt:lpstr>
      <vt:lpstr>6.3.3	 UMP系统功能</vt:lpstr>
      <vt:lpstr>6.3.3	 UMP系统功能</vt:lpstr>
      <vt:lpstr>6.3.3	 UMP系统功能</vt:lpstr>
      <vt:lpstr>6.3.3	 UMP系统功能</vt:lpstr>
      <vt:lpstr>6.3.3	 UMP系统功能</vt:lpstr>
      <vt:lpstr>6.4 云数据库实践</vt:lpstr>
      <vt:lpstr>6.4.1 阿里云RDS简介</vt:lpstr>
      <vt:lpstr>6.4.1 阿里云RDS简介</vt:lpstr>
      <vt:lpstr>6.4.2 RDS中的概念</vt:lpstr>
      <vt:lpstr>6.4.2 RDS中的概念</vt:lpstr>
      <vt:lpstr>6.4.2 RDS中的概念</vt:lpstr>
      <vt:lpstr>6.4.2 RDS中的概念</vt:lpstr>
      <vt:lpstr>6.4.2 RDS中的概念</vt:lpstr>
      <vt:lpstr>6.4.2 RDS中的概念</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6.4.3 购买和使用RDS数据库</vt:lpstr>
      <vt:lpstr>6.4.4 将本地数据库迁移到云端RDS数据库</vt:lpstr>
      <vt:lpstr>6.4.4 将本地数据库迁移到云端RDS数据库</vt:lpstr>
      <vt:lpstr>PowerPoint 演示文稿</vt:lpstr>
      <vt:lpstr>PowerPoint 演示文稿</vt:lpstr>
      <vt:lpstr>PowerPoint 演示文稿</vt:lpstr>
      <vt:lpstr>本章小结</vt:lpstr>
      <vt:lpstr>本章小结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大数据技术原理与应用</dc:title>
  <dc:creator>kyfu</dc:creator>
  <cp:lastModifiedBy>耀哥</cp:lastModifiedBy>
  <cp:revision>2340</cp:revision>
  <dcterms:created xsi:type="dcterms:W3CDTF">2020-01-06T14:20:00Z</dcterms:created>
  <dcterms:modified xsi:type="dcterms:W3CDTF">2023-02-06T02:39:52Z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2052-11.1.0.13703</vt:lpwstr>
  </property>
  <property fmtid="{D5CDD505-2E9C-101B-9397-08002B2CF9AE}" pid="4" name="ICV">
    <vt:lpwstr>E5A4193CE8C345559F7F45AC4B9ED3DA</vt:lpwstr>
  </property>
</Properties>
</file>