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Lst>
  <p:notesMasterIdLst>
    <p:notesMasterId r:id="rId6"/>
  </p:notesMasterIdLst>
  <p:sldIdLst>
    <p:sldId id="256" r:id="rId5"/>
    <p:sldId id="516" r:id="rId7"/>
    <p:sldId id="347" r:id="rId8"/>
    <p:sldId id="398" r:id="rId9"/>
    <p:sldId id="359" r:id="rId10"/>
    <p:sldId id="648" r:id="rId11"/>
    <p:sldId id="649" r:id="rId12"/>
    <p:sldId id="650" r:id="rId13"/>
    <p:sldId id="647" r:id="rId14"/>
    <p:sldId id="417" r:id="rId15"/>
    <p:sldId id="360" r:id="rId16"/>
    <p:sldId id="461" r:id="rId17"/>
    <p:sldId id="361" r:id="rId18"/>
    <p:sldId id="803" r:id="rId19"/>
    <p:sldId id="802" r:id="rId20"/>
    <p:sldId id="804" r:id="rId21"/>
    <p:sldId id="422" r:id="rId22"/>
    <p:sldId id="423" r:id="rId23"/>
    <p:sldId id="463" r:id="rId24"/>
    <p:sldId id="464" r:id="rId25"/>
    <p:sldId id="424" r:id="rId26"/>
    <p:sldId id="465" r:id="rId27"/>
    <p:sldId id="399" r:id="rId28"/>
    <p:sldId id="362" r:id="rId29"/>
    <p:sldId id="805" r:id="rId30"/>
    <p:sldId id="466" r:id="rId31"/>
    <p:sldId id="363" r:id="rId32"/>
    <p:sldId id="729" r:id="rId33"/>
    <p:sldId id="732" r:id="rId34"/>
    <p:sldId id="733" r:id="rId35"/>
    <p:sldId id="735" r:id="rId36"/>
    <p:sldId id="737" r:id="rId37"/>
    <p:sldId id="738" r:id="rId38"/>
    <p:sldId id="730" r:id="rId39"/>
    <p:sldId id="413" r:id="rId40"/>
    <p:sldId id="420" r:id="rId41"/>
    <p:sldId id="467" r:id="rId42"/>
    <p:sldId id="364" r:id="rId43"/>
    <p:sldId id="365" r:id="rId44"/>
    <p:sldId id="469" r:id="rId45"/>
    <p:sldId id="470" r:id="rId46"/>
    <p:sldId id="366" r:id="rId47"/>
    <p:sldId id="471" r:id="rId48"/>
    <p:sldId id="421" r:id="rId49"/>
    <p:sldId id="400" r:id="rId50"/>
    <p:sldId id="367" r:id="rId51"/>
    <p:sldId id="368" r:id="rId52"/>
    <p:sldId id="597" r:id="rId53"/>
    <p:sldId id="599" r:id="rId54"/>
    <p:sldId id="806" r:id="rId55"/>
    <p:sldId id="600" r:id="rId56"/>
    <p:sldId id="370" r:id="rId57"/>
    <p:sldId id="371" r:id="rId58"/>
    <p:sldId id="372" r:id="rId59"/>
    <p:sldId id="376" r:id="rId60"/>
    <p:sldId id="601" r:id="rId61"/>
    <p:sldId id="602" r:id="rId62"/>
    <p:sldId id="603" r:id="rId63"/>
    <p:sldId id="604" r:id="rId64"/>
    <p:sldId id="605" r:id="rId65"/>
    <p:sldId id="472" r:id="rId66"/>
    <p:sldId id="381" r:id="rId67"/>
    <p:sldId id="473" r:id="rId68"/>
    <p:sldId id="382" r:id="rId69"/>
    <p:sldId id="607" r:id="rId70"/>
    <p:sldId id="608" r:id="rId71"/>
    <p:sldId id="609" r:id="rId72"/>
    <p:sldId id="610" r:id="rId73"/>
    <p:sldId id="611" r:id="rId74"/>
    <p:sldId id="612" r:id="rId75"/>
    <p:sldId id="613" r:id="rId76"/>
    <p:sldId id="614" r:id="rId77"/>
    <p:sldId id="807" r:id="rId78"/>
    <p:sldId id="406" r:id="rId79"/>
    <p:sldId id="576" r:id="rId80"/>
    <p:sldId id="407" r:id="rId81"/>
    <p:sldId id="474" r:id="rId82"/>
    <p:sldId id="408" r:id="rId83"/>
    <p:sldId id="409" r:id="rId84"/>
    <p:sldId id="410" r:id="rId85"/>
    <p:sldId id="475" r:id="rId86"/>
    <p:sldId id="577" r:id="rId87"/>
    <p:sldId id="411" r:id="rId88"/>
    <p:sldId id="425" r:id="rId89"/>
    <p:sldId id="476" r:id="rId90"/>
    <p:sldId id="477" r:id="rId91"/>
    <p:sldId id="412" r:id="rId92"/>
    <p:sldId id="426" r:id="rId93"/>
    <p:sldId id="478" r:id="rId94"/>
    <p:sldId id="427" r:id="rId95"/>
    <p:sldId id="479" r:id="rId96"/>
    <p:sldId id="414" r:id="rId97"/>
    <p:sldId id="375" r:id="rId98"/>
    <p:sldId id="480" r:id="rId99"/>
    <p:sldId id="481" r:id="rId100"/>
    <p:sldId id="646" r:id="rId101"/>
  </p:sldIdLst>
  <p:sldSz cx="9144000" cy="6858000" type="screen4x3"/>
  <p:notesSz cx="6858000" cy="9144000"/>
  <p:custDataLst>
    <p:tags r:id="rId10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2" userDrawn="1">
          <p15:clr>
            <a:srgbClr val="A4A3A4"/>
          </p15:clr>
        </p15:guide>
        <p15:guide id="2" pos="2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4"/>
    <p:restoredTop sz="93065"/>
  </p:normalViewPr>
  <p:slideViewPr>
    <p:cSldViewPr showGuides="1">
      <p:cViewPr varScale="1">
        <p:scale>
          <a:sx n="99" d="100"/>
          <a:sy n="99" d="100"/>
        </p:scale>
        <p:origin x="-1800" y="-84"/>
      </p:cViewPr>
      <p:guideLst>
        <p:guide orient="horz" pos="2202"/>
        <p:guide pos="2845"/>
      </p:guideLst>
    </p:cSldViewPr>
  </p:slideViewPr>
  <p:notesTextViewPr>
    <p:cViewPr>
      <p:scale>
        <a:sx n="100" d="100"/>
        <a:sy n="100" d="100"/>
      </p:scale>
      <p:origin x="0" y="0"/>
    </p:cViewPr>
  </p:notesTextViewPr>
  <p:sorterViewPr showFormatting="0">
    <p:cViewPr>
      <p:scale>
        <a:sx n="66" d="100"/>
        <a:sy n="66" d="100"/>
      </p:scale>
      <p:origin x="0" y="4056"/>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5" Type="http://schemas.openxmlformats.org/officeDocument/2006/relationships/tags" Target="tags/tag8.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6146" name="Rectangle 2"/>
          <p:cNvSpPr>
            <a:spLocks noRot="1" noTextEdit="1"/>
          </p:cNvSpPr>
          <p:nvPr>
            <p:ph type="sldImg"/>
          </p:nvPr>
        </p:nvSpPr>
        <p:spPr/>
      </p:sp>
      <p:sp>
        <p:nvSpPr>
          <p:cNvPr id="614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1.png"/><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6"/>
          <a:stretch>
            <a:fillRect/>
          </a:stretch>
        </p:blipFill>
        <p:spPr>
          <a:xfrm>
            <a:off x="-17153" y="0"/>
            <a:ext cx="1085221"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6"/>
          <a:stretch>
            <a:fillRect/>
          </a:stretch>
        </p:blipFill>
        <p:spPr>
          <a:xfrm>
            <a:off x="-17152" y="0"/>
            <a:ext cx="1085223"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pic>
        <p:nvPicPr>
          <p:cNvPr id="4" name="图片 3"/>
          <p:cNvPicPr>
            <a:picLocks noChangeAspect="1"/>
          </p:cNvPicPr>
          <p:nvPr userDrawn="1"/>
        </p:nvPicPr>
        <p:blipFill>
          <a:blip r:embed="rId6"/>
          <a:stretch>
            <a:fillRect/>
          </a:stretch>
        </p:blipFill>
        <p:spPr>
          <a:xfrm>
            <a:off x="-17152" y="0"/>
            <a:ext cx="1085222" cy="1066800"/>
          </a:xfrm>
          <a:prstGeom prst="ellipse">
            <a:avLst/>
          </a:prstGeom>
        </p:spPr>
      </p:pic>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em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image" Target="../media/image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8.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16.wmf"/><Relationship Id="rId1"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17.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2" name="Rectangle 6"/>
          <p:cNvSpPr>
            <a:spLocks noGrp="1"/>
          </p:cNvSpPr>
          <p:nvPr>
            <p:ph type="title"/>
          </p:nvPr>
        </p:nvSpPr>
        <p:spPr>
          <a:xfrm>
            <a:off x="533400" y="2362200"/>
            <a:ext cx="8229600" cy="1143000"/>
          </a:xfrm>
        </p:spPr>
        <p:txBody>
          <a:bodyPr vert="horz" wrap="square" lIns="91440" tIns="45720" rIns="91440" bIns="45720" anchor="ctr" anchorCtr="0"/>
          <a:p>
            <a:pPr algn="ctr" eaLnBrk="1" hangingPunct="1"/>
            <a:br>
              <a:rPr lang="en-US" altLang="zh-CN" sz="2800" b="1" dirty="0">
                <a:solidFill>
                  <a:schemeClr val="tx1"/>
                </a:solidFill>
              </a:rPr>
            </a:br>
            <a:r>
              <a:rPr lang="zh-CN" altLang="en-US" sz="3600" b="1" dirty="0">
                <a:solidFill>
                  <a:schemeClr val="tx1"/>
                </a:solidFill>
              </a:rPr>
              <a:t>第</a:t>
            </a:r>
            <a:r>
              <a:rPr lang="en-US" altLang="zh-CN" sz="3600" b="1" dirty="0">
                <a:solidFill>
                  <a:schemeClr val="tx1"/>
                </a:solidFill>
              </a:rPr>
              <a:t>7</a:t>
            </a:r>
            <a:r>
              <a:rPr lang="zh-CN" altLang="en-US" sz="3600" b="1" dirty="0">
                <a:solidFill>
                  <a:schemeClr val="tx1"/>
                </a:solidFill>
              </a:rPr>
              <a:t>章 </a:t>
            </a:r>
            <a:r>
              <a:rPr lang="en-US" altLang="zh-CN" sz="3600" b="1" dirty="0">
                <a:solidFill>
                  <a:schemeClr val="tx1"/>
                </a:solidFill>
              </a:rPr>
              <a:t>MapReduce</a:t>
            </a:r>
            <a:br>
              <a:rPr lang="en-US" altLang="zh-CN" sz="3600" b="1" dirty="0">
                <a:solidFill>
                  <a:schemeClr val="tx1"/>
                </a:solidFill>
              </a:rPr>
            </a:br>
            <a:r>
              <a:rPr lang="en-US" altLang="zh-CN" sz="3600" b="1" dirty="0">
                <a:solidFill>
                  <a:schemeClr val="tx1"/>
                </a:solidFill>
              </a:rPr>
              <a:t> </a:t>
            </a:r>
            <a:r>
              <a:rPr lang="zh-CN" altLang="en-US" dirty="0">
                <a:solidFill>
                  <a:schemeClr val="tx1"/>
                </a:solidFill>
              </a:rPr>
              <a:t> </a:t>
            </a:r>
            <a:endParaRPr lang="zh-CN" altLang="en-US" dirty="0">
              <a:solidFill>
                <a:schemeClr val="tx1"/>
              </a:solidFill>
            </a:endParaRPr>
          </a:p>
        </p:txBody>
      </p:sp>
      <p:sp>
        <p:nvSpPr>
          <p:cNvPr id="5123" name="Oval 7"/>
          <p:cNvSpPr/>
          <p:nvPr/>
        </p:nvSpPr>
        <p:spPr>
          <a:xfrm>
            <a:off x="1447800" y="304800"/>
            <a:ext cx="990600" cy="1600200"/>
          </a:xfrm>
          <a:prstGeom prst="ellipse">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4" name="AutoShape 8"/>
          <p:cNvSpPr/>
          <p:nvPr/>
        </p:nvSpPr>
        <p:spPr>
          <a:xfrm>
            <a:off x="609600" y="-80962"/>
            <a:ext cx="990600" cy="2286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noFill/>
          </a:ln>
        </p:spPr>
        <p:txBody>
          <a:bodyPr/>
          <a:p>
            <a:endParaRPr lang="zh-CN" altLang="en-US"/>
          </a:p>
        </p:txBody>
      </p:sp>
      <p:sp>
        <p:nvSpPr>
          <p:cNvPr id="5125"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6" name="Text Box 12"/>
          <p:cNvSpPr txBox="1"/>
          <p:nvPr/>
        </p:nvSpPr>
        <p:spPr>
          <a:xfrm>
            <a:off x="1695450" y="762000"/>
            <a:ext cx="7219950" cy="584200"/>
          </a:xfrm>
          <a:prstGeom prst="rect">
            <a:avLst/>
          </a:prstGeom>
          <a:noFill/>
          <a:ln w="9525">
            <a:noFill/>
          </a:ln>
        </p:spPr>
        <p:txBody>
          <a:bodyPr wrap="square" anchor="t" anchorCtr="0">
            <a:spAutoFit/>
          </a:bodyPr>
          <a:p>
            <a:pPr algn="ctr">
              <a:spcBef>
                <a:spcPct val="50000"/>
              </a:spcBef>
            </a:pPr>
            <a:r>
              <a:rPr lang="en-US" altLang="zh-CN" sz="3200" b="1" dirty="0">
                <a:solidFill>
                  <a:schemeClr val="bg1"/>
                </a:solidFill>
                <a:latin typeface="Times New Roman" panose="02020603050405020304" pitchFamily="18" charset="0"/>
                <a:ea typeface="宋体" panose="02010600030101010101" pitchFamily="2" charset="-122"/>
              </a:rPr>
              <a:t>《</a:t>
            </a:r>
            <a:r>
              <a:rPr lang="zh-CN" altLang="en-US" sz="3200" b="1" dirty="0">
                <a:solidFill>
                  <a:schemeClr val="bg1"/>
                </a:solidFill>
                <a:latin typeface="Times New Roman" panose="02020603050405020304" pitchFamily="18" charset="0"/>
                <a:ea typeface="宋体" panose="02010600030101010101" pitchFamily="2" charset="-122"/>
              </a:rPr>
              <a:t>大数据技术原理与应用（第</a:t>
            </a:r>
            <a:r>
              <a:rPr lang="en-US" altLang="zh-CN" sz="3200" b="1" dirty="0">
                <a:solidFill>
                  <a:schemeClr val="bg1"/>
                </a:solidFill>
                <a:latin typeface="Times New Roman" panose="02020603050405020304" pitchFamily="18" charset="0"/>
                <a:ea typeface="宋体" panose="02010600030101010101" pitchFamily="2" charset="-122"/>
              </a:rPr>
              <a:t>3</a:t>
            </a:r>
            <a:r>
              <a:rPr lang="zh-CN" altLang="en-US" sz="3200" b="1" dirty="0">
                <a:solidFill>
                  <a:schemeClr val="bg1"/>
                </a:solidFill>
                <a:latin typeface="Times New Roman" panose="02020603050405020304" pitchFamily="18" charset="0"/>
                <a:ea typeface="宋体" panose="02010600030101010101" pitchFamily="2" charset="-122"/>
              </a:rPr>
              <a:t>版）</a:t>
            </a:r>
            <a:r>
              <a:rPr lang="en-US" altLang="zh-CN" sz="3200" dirty="0">
                <a:solidFill>
                  <a:schemeClr val="bg1"/>
                </a:solidFill>
                <a:latin typeface="Times New Roman" panose="02020603050405020304" pitchFamily="18" charset="0"/>
                <a:ea typeface="宋体" panose="02010600030101010101" pitchFamily="2" charset="-122"/>
              </a:rPr>
              <a:t>》</a:t>
            </a:r>
            <a:endParaRPr lang="en-US" altLang="zh-CN" sz="3200" dirty="0">
              <a:solidFill>
                <a:schemeClr val="bg1"/>
              </a:solidFill>
              <a:latin typeface="Times New Roman" panose="02020603050405020304" pitchFamily="18" charset="0"/>
              <a:ea typeface="宋体" panose="02010600030101010101" pitchFamily="2" charset="-122"/>
            </a:endParaRPr>
          </a:p>
        </p:txBody>
      </p:sp>
      <p:sp>
        <p:nvSpPr>
          <p:cNvPr id="5127" name="Text Box 5"/>
          <p:cNvSpPr txBox="1"/>
          <p:nvPr/>
        </p:nvSpPr>
        <p:spPr>
          <a:xfrm>
            <a:off x="2005013" y="3965575"/>
            <a:ext cx="5286375" cy="1568450"/>
          </a:xfrm>
          <a:prstGeom prst="rect">
            <a:avLst/>
          </a:prstGeom>
          <a:noFill/>
          <a:ln w="9525">
            <a:noFill/>
          </a:ln>
        </p:spPr>
        <p:txBody>
          <a:bodyPr wrap="square" anchor="t" anchorCtr="0">
            <a:spAutoFit/>
          </a:bodyPr>
          <a:p>
            <a:pPr algn="r" eaLnBrk="0" hangingPunct="0">
              <a:spcBef>
                <a:spcPct val="50000"/>
              </a:spcBef>
            </a:pPr>
            <a:r>
              <a:rPr lang="zh-CN" altLang="en-US" sz="2400" b="1" dirty="0">
                <a:latin typeface="Arial" panose="020B0604020202020204" pitchFamily="34" charset="0"/>
                <a:ea typeface="宋体" panose="02010600030101010101" pitchFamily="2" charset="-122"/>
              </a:rPr>
              <a:t>符开耀</a:t>
            </a:r>
            <a:endParaRPr lang="zh-CN" altLang="en-US" sz="2400" b="1" dirty="0">
              <a:latin typeface="Arial" panose="020B0604020202020204" pitchFamily="34" charset="0"/>
              <a:ea typeface="宋体" panose="02010600030101010101" pitchFamily="2" charset="-122"/>
            </a:endParaRPr>
          </a:p>
          <a:p>
            <a:pPr algn="r" eaLnBrk="0" hangingPunct="0">
              <a:spcBef>
                <a:spcPct val="50000"/>
              </a:spcBef>
            </a:pPr>
            <a:r>
              <a:rPr lang="zh-CN" altLang="en-US" sz="2400" b="1" dirty="0">
                <a:latin typeface="Arial" panose="020B0604020202020204" pitchFamily="34" charset="0"/>
                <a:ea typeface="宋体" panose="02010600030101010101" pitchFamily="2" charset="-122"/>
              </a:rPr>
              <a:t>湖南科技大学计算机科学与工程学院</a:t>
            </a:r>
            <a:endParaRPr lang="zh-CN" altLang="en-US" sz="2400" b="1" dirty="0">
              <a:latin typeface="Arial" panose="020B0604020202020204" pitchFamily="34" charset="0"/>
              <a:ea typeface="宋体" panose="02010600030101010101" pitchFamily="2" charset="-122"/>
            </a:endParaRPr>
          </a:p>
          <a:p>
            <a:pPr algn="r" eaLnBrk="0" hangingPunct="0">
              <a:spcBef>
                <a:spcPct val="50000"/>
              </a:spcBef>
            </a:pPr>
            <a:r>
              <a:rPr lang="en-US" altLang="zh-CN" sz="2400" b="1" dirty="0">
                <a:latin typeface="Arial" panose="020B0604020202020204" pitchFamily="34" charset="0"/>
                <a:ea typeface="宋体" panose="02010600030101010101" pitchFamily="2" charset="-122"/>
              </a:rPr>
              <a:t>E-mail: kyfu@hnust.edu.cn</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2"/>
          <p:cNvSpPr>
            <a:spLocks noGrp="1"/>
          </p:cNvSpPr>
          <p:nvPr>
            <p:ph type="title" idx="10"/>
          </p:nvPr>
        </p:nvSpPr>
        <p:spPr/>
        <p:txBody>
          <a:bodyPr vert="horz" wrap="square" lIns="91440" tIns="45720" rIns="91440" bIns="45720" anchor="ctr" anchorCtr="0"/>
          <a:p>
            <a:r>
              <a:rPr lang="en-US" altLang="zh-CN" dirty="0"/>
              <a:t>7.1.1	 </a:t>
            </a:r>
            <a:r>
              <a:rPr lang="zh-CN" altLang="en-US" dirty="0"/>
              <a:t>分布式并行编程</a:t>
            </a:r>
            <a:endParaRPr lang="zh-CN" altLang="en-US" dirty="0"/>
          </a:p>
        </p:txBody>
      </p:sp>
      <p:sp>
        <p:nvSpPr>
          <p:cNvPr id="11266" name="矩形 3"/>
          <p:cNvSpPr/>
          <p:nvPr/>
        </p:nvSpPr>
        <p:spPr>
          <a:xfrm>
            <a:off x="381000" y="1143000"/>
            <a:ext cx="8231188" cy="2211070"/>
          </a:xfrm>
          <a:prstGeom prst="rect">
            <a:avLst/>
          </a:prstGeom>
          <a:noFill/>
          <a:ln w="9525">
            <a:noFill/>
          </a:ln>
        </p:spPr>
        <p:txBody>
          <a:bodyPr wrap="square" anchor="t" anchorCtr="0">
            <a:spAutoFit/>
          </a:bodyPr>
          <a:p>
            <a:pPr algn="just">
              <a:lnSpc>
                <a:spcPct val="130000"/>
              </a:lnSpc>
            </a:pPr>
            <a:r>
              <a:rPr lang="zh-CN" altLang="en-US" sz="2800" b="1" dirty="0">
                <a:solidFill>
                  <a:srgbClr val="FF0000"/>
                </a:solidFill>
                <a:latin typeface="微软雅黑" panose="020B0503020204020204" charset="-122"/>
                <a:ea typeface="微软雅黑" panose="020B0503020204020204" charset="-122"/>
              </a:rPr>
              <a:t>问题：</a:t>
            </a:r>
            <a:r>
              <a:rPr lang="zh-CN" altLang="en-US" sz="2600" b="1" dirty="0">
                <a:latin typeface="Arial" panose="020B0604020202020204" pitchFamily="34" charset="0"/>
                <a:ea typeface="宋体" panose="02010600030101010101" pitchFamily="2" charset="-122"/>
              </a:rPr>
              <a:t>在</a:t>
            </a:r>
            <a:r>
              <a:rPr lang="en-US" altLang="zh-CN" sz="2600" b="1" dirty="0">
                <a:latin typeface="Arial" panose="020B0604020202020204" pitchFamily="34" charset="0"/>
                <a:ea typeface="宋体" panose="02010600030101010101" pitchFamily="2" charset="-122"/>
              </a:rPr>
              <a:t>MapReduce</a:t>
            </a:r>
            <a:r>
              <a:rPr lang="zh-CN" altLang="en-US" sz="2600" b="1" dirty="0">
                <a:latin typeface="Arial" panose="020B0604020202020204" pitchFamily="34" charset="0"/>
                <a:ea typeface="宋体" panose="02010600030101010101" pitchFamily="2" charset="-122"/>
              </a:rPr>
              <a:t>出现之前，已经有像</a:t>
            </a:r>
            <a:r>
              <a:rPr lang="en-US" altLang="zh-CN" sz="2600" b="1" dirty="0">
                <a:latin typeface="Arial" panose="020B0604020202020204" pitchFamily="34" charset="0"/>
                <a:ea typeface="宋体" panose="02010600030101010101" pitchFamily="2" charset="-122"/>
              </a:rPr>
              <a:t>MPI</a:t>
            </a:r>
            <a:r>
              <a:rPr lang="zh-CN" altLang="zh-CN" sz="2600" b="1" dirty="0">
                <a:latin typeface="Arial" panose="020B0604020202020204" pitchFamily="34" charset="0"/>
                <a:ea typeface="宋体" panose="02010600030101010101" pitchFamily="2" charset="-122"/>
              </a:rPr>
              <a:t>（Message Passing Interface）</a:t>
            </a:r>
            <a:r>
              <a:rPr lang="zh-CN" altLang="en-US" sz="2600" b="1" dirty="0">
                <a:latin typeface="Arial" panose="020B0604020202020204" pitchFamily="34" charset="0"/>
                <a:ea typeface="宋体" panose="02010600030101010101" pitchFamily="2" charset="-122"/>
              </a:rPr>
              <a:t>这样非常成熟的并行计算框架了，那么为什么</a:t>
            </a:r>
            <a:r>
              <a:rPr lang="en-US" altLang="zh-CN" sz="2600" b="1" dirty="0">
                <a:latin typeface="Arial" panose="020B0604020202020204" pitchFamily="34" charset="0"/>
                <a:ea typeface="宋体" panose="02010600030101010101" pitchFamily="2" charset="-122"/>
              </a:rPr>
              <a:t>Google</a:t>
            </a:r>
            <a:r>
              <a:rPr lang="zh-CN" altLang="en-US" sz="2600" b="1" dirty="0">
                <a:latin typeface="Arial" panose="020B0604020202020204" pitchFamily="34" charset="0"/>
                <a:ea typeface="宋体" panose="02010600030101010101" pitchFamily="2" charset="-122"/>
              </a:rPr>
              <a:t>还需要</a:t>
            </a:r>
            <a:r>
              <a:rPr lang="en-US" altLang="zh-CN" sz="2600" b="1" dirty="0">
                <a:latin typeface="Arial" panose="020B0604020202020204" pitchFamily="34" charset="0"/>
                <a:ea typeface="宋体" panose="02010600030101010101" pitchFamily="2" charset="-122"/>
              </a:rPr>
              <a:t>MapReduce</a:t>
            </a:r>
            <a:r>
              <a:rPr lang="zh-CN" altLang="en-US" sz="2600" b="1" dirty="0">
                <a:latin typeface="Arial" panose="020B0604020202020204" pitchFamily="34" charset="0"/>
                <a:ea typeface="宋体" panose="02010600030101010101" pitchFamily="2" charset="-122"/>
              </a:rPr>
              <a:t>？</a:t>
            </a:r>
            <a:r>
              <a:rPr lang="en-US" altLang="zh-CN" sz="2600" b="1" dirty="0">
                <a:latin typeface="Arial" panose="020B0604020202020204" pitchFamily="34" charset="0"/>
                <a:ea typeface="宋体" panose="02010600030101010101" pitchFamily="2" charset="-122"/>
              </a:rPr>
              <a:t>MapReduce</a:t>
            </a:r>
            <a:r>
              <a:rPr lang="zh-CN" altLang="en-US" sz="2600" b="1" dirty="0">
                <a:latin typeface="Arial" panose="020B0604020202020204" pitchFamily="34" charset="0"/>
                <a:ea typeface="宋体" panose="02010600030101010101" pitchFamily="2" charset="-122"/>
              </a:rPr>
              <a:t>相较于传统的并行计算框架有什么优势？</a:t>
            </a:r>
            <a:endParaRPr lang="zh-CN" altLang="en-US" sz="2600" b="1" dirty="0">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custDataLst>
              <p:tags r:id="rId1"/>
            </p:custDataLst>
          </p:nvPr>
        </p:nvGraphicFramePr>
        <p:xfrm>
          <a:off x="457200" y="3344863"/>
          <a:ext cx="8229600" cy="3260725"/>
        </p:xfrm>
        <a:graphic>
          <a:graphicData uri="http://schemas.openxmlformats.org/drawingml/2006/table">
            <a:tbl>
              <a:tblPr firstRow="1" bandRow="1">
                <a:tableStyleId>{5C22544A-7EE6-4342-B048-85BDC9FD1C3A}</a:tableStyleId>
              </a:tblPr>
              <a:tblGrid>
                <a:gridCol w="2097742"/>
                <a:gridCol w="3388658"/>
                <a:gridCol w="2743200"/>
              </a:tblGrid>
              <a:tr h="370840">
                <a:tc>
                  <a:txBody>
                    <a:bodyPr/>
                    <a:lstStyle/>
                    <a:p>
                      <a:endParaRPr lang="zh-CN" altLang="en-US" b="1" dirty="0"/>
                    </a:p>
                  </a:txBody>
                  <a:tcPr/>
                </a:tc>
                <a:tc>
                  <a:txBody>
                    <a:bodyPr/>
                    <a:lstStyle/>
                    <a:p>
                      <a:pPr algn="ctr"/>
                      <a:r>
                        <a:rPr lang="zh-CN" altLang="en-US" sz="2400" b="1" dirty="0" smtClean="0">
                          <a:solidFill>
                            <a:schemeClr val="tx1"/>
                          </a:solidFill>
                          <a:latin typeface="微软雅黑" panose="020B0503020204020204" charset="-122"/>
                          <a:ea typeface="微软雅黑" panose="020B0503020204020204" charset="-122"/>
                        </a:rPr>
                        <a:t>传统并行计算框架</a:t>
                      </a:r>
                      <a:endParaRPr lang="zh-CN" altLang="en-US" sz="2400" b="1" dirty="0" smtClean="0">
                        <a:solidFill>
                          <a:schemeClr val="tx1"/>
                        </a:solidFill>
                        <a:latin typeface="微软雅黑" panose="020B0503020204020204" charset="-122"/>
                        <a:ea typeface="微软雅黑" panose="020B0503020204020204" charset="-122"/>
                      </a:endParaRPr>
                    </a:p>
                  </a:txBody>
                  <a:tcPr/>
                </a:tc>
                <a:tc>
                  <a:txBody>
                    <a:bodyPr/>
                    <a:lstStyle/>
                    <a:p>
                      <a:pPr algn="ctr"/>
                      <a:r>
                        <a:rPr lang="en-US" altLang="zh-CN" sz="2400" b="1" dirty="0" err="1" smtClean="0">
                          <a:solidFill>
                            <a:schemeClr val="tx1"/>
                          </a:solidFill>
                          <a:latin typeface="微软雅黑" panose="020B0503020204020204" charset="-122"/>
                          <a:ea typeface="微软雅黑" panose="020B0503020204020204" charset="-122"/>
                        </a:rPr>
                        <a:t>MapReduce</a:t>
                      </a:r>
                      <a:endParaRPr lang="en-US" altLang="zh-CN" sz="2400" b="1" dirty="0" err="1" smtClean="0">
                        <a:solidFill>
                          <a:schemeClr val="tx1"/>
                        </a:solidFill>
                        <a:latin typeface="微软雅黑" panose="020B0503020204020204" charset="-122"/>
                        <a:ea typeface="微软雅黑" panose="020B0503020204020204" charset="-122"/>
                      </a:endParaRPr>
                    </a:p>
                  </a:txBody>
                  <a:tcPr/>
                </a:tc>
              </a:tr>
              <a:tr h="701040">
                <a:tc>
                  <a:txBody>
                    <a:bodyPr/>
                    <a:lstStyle/>
                    <a:p>
                      <a:pPr algn="just"/>
                      <a:r>
                        <a:rPr lang="zh-CN" altLang="en-US" sz="2000" b="1" dirty="0" smtClean="0">
                          <a:latin typeface="微软雅黑" panose="020B0503020204020204" charset="-122"/>
                          <a:ea typeface="微软雅黑" panose="020B0503020204020204" charset="-122"/>
                          <a:cs typeface="微软雅黑" panose="020B0503020204020204" charset="-122"/>
                        </a:rPr>
                        <a:t>集群架构</a:t>
                      </a:r>
                      <a:r>
                        <a:rPr lang="en-US" altLang="zh-CN" sz="2000" b="1" dirty="0" smtClean="0">
                          <a:latin typeface="微软雅黑" panose="020B0503020204020204" charset="-122"/>
                          <a:ea typeface="微软雅黑" panose="020B0503020204020204" charset="-122"/>
                          <a:cs typeface="微软雅黑" panose="020B0503020204020204" charset="-122"/>
                        </a:rPr>
                        <a:t>/</a:t>
                      </a:r>
                      <a:r>
                        <a:rPr lang="zh-CN" altLang="en-US" sz="2000" b="1" dirty="0" smtClean="0">
                          <a:latin typeface="微软雅黑" panose="020B0503020204020204" charset="-122"/>
                          <a:ea typeface="微软雅黑" panose="020B0503020204020204" charset="-122"/>
                          <a:cs typeface="微软雅黑" panose="020B0503020204020204" charset="-122"/>
                        </a:rPr>
                        <a:t>容错性</a:t>
                      </a:r>
                      <a:endParaRPr lang="zh-CN" altLang="en-US" sz="2000" b="1" dirty="0" smtClean="0">
                        <a:latin typeface="微软雅黑" panose="020B0503020204020204" charset="-122"/>
                        <a:ea typeface="微软雅黑" panose="020B0503020204020204" charset="-122"/>
                        <a:cs typeface="微软雅黑" panose="020B0503020204020204" charset="-122"/>
                      </a:endParaRPr>
                    </a:p>
                  </a:txBody>
                  <a:tcPr/>
                </a:tc>
                <a:tc>
                  <a:txBody>
                    <a:bodyPr/>
                    <a:lstStyle/>
                    <a:p>
                      <a:pPr algn="just"/>
                      <a:r>
                        <a:rPr lang="zh-CN" altLang="en-US" sz="2000" b="1" dirty="0" smtClean="0">
                          <a:solidFill>
                            <a:srgbClr val="FF0000"/>
                          </a:solidFill>
                          <a:latin typeface="微软雅黑" panose="020B0503020204020204" charset="-122"/>
                          <a:ea typeface="微软雅黑" panose="020B0503020204020204" charset="-122"/>
                        </a:rPr>
                        <a:t>共享式</a:t>
                      </a:r>
                      <a:r>
                        <a:rPr lang="zh-CN" altLang="en-US" sz="2000" b="1" dirty="0" smtClean="0"/>
                        <a:t>（共享内存</a:t>
                      </a:r>
                      <a:r>
                        <a:rPr lang="en-US" altLang="zh-CN" sz="2000" b="1" dirty="0" smtClean="0"/>
                        <a:t>/</a:t>
                      </a:r>
                      <a:r>
                        <a:rPr lang="zh-CN" altLang="en-US" sz="2000" b="1" dirty="0" smtClean="0"/>
                        <a:t>共享存储），容错性差</a:t>
                      </a:r>
                      <a:endParaRPr lang="zh-CN" altLang="en-US" sz="2000" b="1" dirty="0" smtClean="0"/>
                    </a:p>
                  </a:txBody>
                  <a:tcPr/>
                </a:tc>
                <a:tc>
                  <a:txBody>
                    <a:bodyPr/>
                    <a:lstStyle/>
                    <a:p>
                      <a:pPr algn="just"/>
                      <a:r>
                        <a:rPr lang="zh-CN" altLang="en-US" sz="2000" b="1" dirty="0" smtClean="0">
                          <a:solidFill>
                            <a:srgbClr val="FF0000"/>
                          </a:solidFill>
                          <a:latin typeface="微软雅黑" panose="020B0503020204020204" charset="-122"/>
                          <a:ea typeface="微软雅黑" panose="020B0503020204020204" charset="-122"/>
                        </a:rPr>
                        <a:t>非共享式</a:t>
                      </a:r>
                      <a:r>
                        <a:rPr lang="zh-CN" altLang="en-US" sz="2000" b="1" dirty="0" smtClean="0"/>
                        <a:t>，容错性好</a:t>
                      </a:r>
                      <a:endParaRPr lang="zh-CN" altLang="en-US" sz="2000" b="1" dirty="0" smtClean="0"/>
                    </a:p>
                  </a:txBody>
                  <a:tcPr/>
                </a:tc>
              </a:tr>
              <a:tr h="370840">
                <a:tc>
                  <a:txBody>
                    <a:bodyPr/>
                    <a:lstStyle/>
                    <a:p>
                      <a:pPr algn="just"/>
                      <a:r>
                        <a:rPr lang="zh-CN" altLang="en-US" sz="2000" b="1" dirty="0" smtClean="0">
                          <a:latin typeface="微软雅黑" panose="020B0503020204020204" charset="-122"/>
                          <a:ea typeface="微软雅黑" panose="020B0503020204020204" charset="-122"/>
                          <a:cs typeface="微软雅黑" panose="020B0503020204020204" charset="-122"/>
                        </a:rPr>
                        <a:t>硬件</a:t>
                      </a:r>
                      <a:r>
                        <a:rPr lang="en-US" altLang="zh-CN" sz="2000" b="1" dirty="0" smtClean="0">
                          <a:latin typeface="微软雅黑" panose="020B0503020204020204" charset="-122"/>
                          <a:ea typeface="微软雅黑" panose="020B0503020204020204" charset="-122"/>
                          <a:cs typeface="微软雅黑" panose="020B0503020204020204" charset="-122"/>
                        </a:rPr>
                        <a:t>/</a:t>
                      </a:r>
                      <a:r>
                        <a:rPr lang="zh-CN" altLang="en-US" sz="2000" b="1" dirty="0" smtClean="0">
                          <a:latin typeface="微软雅黑" panose="020B0503020204020204" charset="-122"/>
                          <a:ea typeface="微软雅黑" panose="020B0503020204020204" charset="-122"/>
                          <a:cs typeface="微软雅黑" panose="020B0503020204020204" charset="-122"/>
                        </a:rPr>
                        <a:t>价格</a:t>
                      </a:r>
                      <a:r>
                        <a:rPr lang="en-US" altLang="zh-CN" sz="2000" b="1" dirty="0" smtClean="0">
                          <a:latin typeface="微软雅黑" panose="020B0503020204020204" charset="-122"/>
                          <a:ea typeface="微软雅黑" panose="020B0503020204020204" charset="-122"/>
                          <a:cs typeface="微软雅黑" panose="020B0503020204020204" charset="-122"/>
                        </a:rPr>
                        <a:t>/</a:t>
                      </a:r>
                      <a:r>
                        <a:rPr lang="zh-CN" altLang="en-US" sz="2000" b="1" dirty="0" smtClean="0">
                          <a:latin typeface="微软雅黑" panose="020B0503020204020204" charset="-122"/>
                          <a:ea typeface="微软雅黑" panose="020B0503020204020204" charset="-122"/>
                          <a:cs typeface="微软雅黑" panose="020B0503020204020204" charset="-122"/>
                        </a:rPr>
                        <a:t>扩展性</a:t>
                      </a:r>
                      <a:endParaRPr lang="zh-CN" altLang="en-US" sz="2000" b="1" dirty="0" smtClean="0">
                        <a:latin typeface="微软雅黑" panose="020B0503020204020204" charset="-122"/>
                        <a:ea typeface="微软雅黑" panose="020B0503020204020204" charset="-122"/>
                        <a:cs typeface="微软雅黑" panose="020B0503020204020204" charset="-122"/>
                      </a:endParaRPr>
                    </a:p>
                  </a:txBody>
                  <a:tcPr/>
                </a:tc>
                <a:tc>
                  <a:txBody>
                    <a:bodyPr/>
                    <a:lstStyle/>
                    <a:p>
                      <a:pPr algn="just"/>
                      <a:r>
                        <a:rPr lang="zh-CN" altLang="en-US" sz="2000" b="1" dirty="0" smtClean="0"/>
                        <a:t>刀片服务器、高速网、</a:t>
                      </a:r>
                      <a:r>
                        <a:rPr lang="en-US" altLang="zh-CN" sz="2000" b="1" dirty="0" smtClean="0"/>
                        <a:t>SAN</a:t>
                      </a:r>
                      <a:r>
                        <a:rPr lang="zh-CN" altLang="en-US" sz="2000" b="1" dirty="0" smtClean="0"/>
                        <a:t>（Storage Area Network）</a:t>
                      </a:r>
                      <a:r>
                        <a:rPr lang="zh-CN" altLang="en-US" sz="2000" b="1" dirty="0" smtClean="0"/>
                        <a:t>，价格贵，扩展性差</a:t>
                      </a:r>
                      <a:endParaRPr lang="zh-CN" altLang="en-US" sz="2000" b="1" dirty="0" smtClean="0"/>
                    </a:p>
                  </a:txBody>
                  <a:tcPr/>
                </a:tc>
                <a:tc>
                  <a:txBody>
                    <a:bodyPr/>
                    <a:lstStyle/>
                    <a:p>
                      <a:pPr algn="just"/>
                      <a:r>
                        <a:rPr lang="zh-CN" altLang="en-US" sz="2000" b="1" dirty="0" smtClean="0"/>
                        <a:t>普通</a:t>
                      </a:r>
                      <a:r>
                        <a:rPr lang="en-US" altLang="zh-CN" sz="2000" b="1" dirty="0" smtClean="0"/>
                        <a:t>PC</a:t>
                      </a:r>
                      <a:r>
                        <a:rPr lang="zh-CN" altLang="en-US" sz="2000" b="1" dirty="0" smtClean="0"/>
                        <a:t>机，便宜，扩展性好</a:t>
                      </a:r>
                      <a:endParaRPr lang="zh-CN" altLang="en-US" sz="2000" b="1" dirty="0" smtClean="0"/>
                    </a:p>
                  </a:txBody>
                  <a:tcPr/>
                </a:tc>
              </a:tr>
              <a:tr h="370840">
                <a:tc>
                  <a:txBody>
                    <a:bodyPr/>
                    <a:lstStyle/>
                    <a:p>
                      <a:pPr algn="just"/>
                      <a:r>
                        <a:rPr lang="zh-CN" altLang="en-US" sz="2000" b="1" dirty="0" smtClean="0">
                          <a:latin typeface="微软雅黑" panose="020B0503020204020204" charset="-122"/>
                          <a:ea typeface="微软雅黑" panose="020B0503020204020204" charset="-122"/>
                          <a:cs typeface="微软雅黑" panose="020B0503020204020204" charset="-122"/>
                        </a:rPr>
                        <a:t>编程</a:t>
                      </a:r>
                      <a:r>
                        <a:rPr lang="en-US" altLang="zh-CN" sz="2000" b="1" dirty="0" smtClean="0">
                          <a:latin typeface="微软雅黑" panose="020B0503020204020204" charset="-122"/>
                          <a:ea typeface="微软雅黑" panose="020B0503020204020204" charset="-122"/>
                          <a:cs typeface="微软雅黑" panose="020B0503020204020204" charset="-122"/>
                        </a:rPr>
                        <a:t>/</a:t>
                      </a:r>
                      <a:r>
                        <a:rPr lang="zh-CN" altLang="en-US" sz="2000" b="1" dirty="0" smtClean="0">
                          <a:latin typeface="微软雅黑" panose="020B0503020204020204" charset="-122"/>
                          <a:ea typeface="微软雅黑" panose="020B0503020204020204" charset="-122"/>
                          <a:cs typeface="微软雅黑" panose="020B0503020204020204" charset="-122"/>
                        </a:rPr>
                        <a:t>学习难度</a:t>
                      </a:r>
                      <a:endParaRPr lang="zh-CN" altLang="en-US" sz="2000" b="1" dirty="0" smtClean="0">
                        <a:latin typeface="微软雅黑" panose="020B0503020204020204" charset="-122"/>
                        <a:ea typeface="微软雅黑" panose="020B0503020204020204" charset="-122"/>
                        <a:cs typeface="微软雅黑" panose="020B0503020204020204" charset="-122"/>
                      </a:endParaRPr>
                    </a:p>
                  </a:txBody>
                  <a:tcPr/>
                </a:tc>
                <a:tc>
                  <a:txBody>
                    <a:bodyPr/>
                    <a:lstStyle/>
                    <a:p>
                      <a:pPr algn="just"/>
                      <a:r>
                        <a:rPr lang="en-US" altLang="zh-CN" sz="2000" b="1" dirty="0" smtClean="0"/>
                        <a:t>what-how</a:t>
                      </a:r>
                      <a:r>
                        <a:rPr lang="zh-CN" altLang="en-US" sz="2000" b="1" dirty="0" smtClean="0"/>
                        <a:t>，难</a:t>
                      </a:r>
                      <a:endParaRPr lang="zh-CN" altLang="en-US" sz="2000" b="1" dirty="0" smtClean="0"/>
                    </a:p>
                  </a:txBody>
                  <a:tcPr/>
                </a:tc>
                <a:tc>
                  <a:txBody>
                    <a:bodyPr/>
                    <a:lstStyle/>
                    <a:p>
                      <a:pPr algn="just"/>
                      <a:r>
                        <a:rPr lang="en-US" altLang="zh-CN" sz="2000" b="1" dirty="0" smtClean="0"/>
                        <a:t>what</a:t>
                      </a:r>
                      <a:r>
                        <a:rPr lang="zh-CN" altLang="en-US" sz="2000" b="1" dirty="0" smtClean="0"/>
                        <a:t>，简单</a:t>
                      </a:r>
                      <a:endParaRPr lang="zh-CN" altLang="en-US" sz="2000" b="1" dirty="0" smtClean="0"/>
                    </a:p>
                  </a:txBody>
                  <a:tcPr/>
                </a:tc>
              </a:tr>
              <a:tr h="370840">
                <a:tc>
                  <a:txBody>
                    <a:bodyPr/>
                    <a:lstStyle/>
                    <a:p>
                      <a:pPr algn="just"/>
                      <a:r>
                        <a:rPr lang="zh-CN" altLang="en-US" sz="2000" b="1" dirty="0" smtClean="0">
                          <a:latin typeface="微软雅黑" panose="020B0503020204020204" charset="-122"/>
                          <a:ea typeface="微软雅黑" panose="020B0503020204020204" charset="-122"/>
                        </a:rPr>
                        <a:t>适用场景</a:t>
                      </a:r>
                      <a:endParaRPr lang="zh-CN" altLang="en-US" sz="2000" b="1" dirty="0" smtClean="0">
                        <a:latin typeface="微软雅黑" panose="020B0503020204020204" charset="-122"/>
                        <a:ea typeface="微软雅黑" panose="020B0503020204020204" charset="-122"/>
                      </a:endParaRPr>
                    </a:p>
                  </a:txBody>
                  <a:tcPr/>
                </a:tc>
                <a:tc>
                  <a:txBody>
                    <a:bodyPr/>
                    <a:lstStyle/>
                    <a:p>
                      <a:pPr algn="just"/>
                      <a:r>
                        <a:rPr lang="zh-CN" altLang="en-US" sz="2000" b="1" dirty="0" smtClean="0"/>
                        <a:t>实时、细粒度计算、计算密集型</a:t>
                      </a:r>
                      <a:endParaRPr lang="zh-CN" altLang="en-US" sz="2000" b="1" dirty="0" smtClean="0"/>
                    </a:p>
                  </a:txBody>
                  <a:tcPr/>
                </a:tc>
                <a:tc>
                  <a:txBody>
                    <a:bodyPr/>
                    <a:lstStyle/>
                    <a:p>
                      <a:pPr algn="just"/>
                      <a:r>
                        <a:rPr lang="zh-CN" altLang="en-US" sz="2000" b="1" dirty="0" smtClean="0"/>
                        <a:t>批处理、非实时、数据密集型</a:t>
                      </a:r>
                      <a:endParaRPr lang="zh-CN" altLang="en-US" sz="2000" b="1" dirty="0" smtClean="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
          <p:cNvSpPr>
            <a:spLocks noGrp="1"/>
          </p:cNvSpPr>
          <p:nvPr>
            <p:ph type="title" idx="10"/>
          </p:nvPr>
        </p:nvSpPr>
        <p:spPr/>
        <p:txBody>
          <a:bodyPr vert="horz" wrap="square" lIns="91440" tIns="45720" rIns="91440" bIns="45720" anchor="ctr" anchorCtr="0"/>
          <a:p>
            <a:r>
              <a:rPr lang="en-US" altLang="en-US" dirty="0"/>
              <a:t>7.1.2	 MapReduce模型简介</a:t>
            </a:r>
            <a:endParaRPr lang="zh-CN" altLang="en-US" dirty="0"/>
          </a:p>
        </p:txBody>
      </p:sp>
      <p:sp>
        <p:nvSpPr>
          <p:cNvPr id="12290" name="Rectangle 4"/>
          <p:cNvSpPr/>
          <p:nvPr/>
        </p:nvSpPr>
        <p:spPr>
          <a:xfrm>
            <a:off x="250825" y="898049"/>
            <a:ext cx="8683625" cy="5688965"/>
          </a:xfrm>
          <a:prstGeom prst="rect">
            <a:avLst/>
          </a:prstGeom>
          <a:noFill/>
          <a:ln w="9525">
            <a:noFill/>
          </a:ln>
        </p:spPr>
        <p:txBody>
          <a:bodyPr wrap="square" anchor="ctr" anchorCtr="0">
            <a:spAutoFit/>
          </a:bodyPr>
          <a:p>
            <a:pPr marL="457200" indent="-457200" algn="just" eaLnBrk="0" hangingPunct="0">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MapReduce</a:t>
            </a:r>
            <a:r>
              <a:rPr lang="zh-CN" altLang="en-US" sz="2800" b="1" dirty="0">
                <a:latin typeface="Times New Roman" panose="02020603050405020304" pitchFamily="18" charset="0"/>
                <a:ea typeface="宋体" panose="02010600030101010101" pitchFamily="2" charset="-122"/>
              </a:rPr>
              <a:t>将复杂的、运行于大规模集群上的并行计算过程高度地抽象到了</a:t>
            </a:r>
            <a:r>
              <a:rPr lang="zh-CN" altLang="en-US" sz="2800" b="1" dirty="0">
                <a:solidFill>
                  <a:srgbClr val="FF0000"/>
                </a:solidFill>
                <a:latin typeface="微软雅黑" panose="020B0503020204020204" charset="-122"/>
                <a:ea typeface="微软雅黑" panose="020B0503020204020204" charset="-122"/>
              </a:rPr>
              <a:t>两个函数：</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Map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函数和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函数。</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3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编程容易，不需要掌握分布式并行编程细节，也可以很容易把自己的程序运行在分布式系统上，完成海量数据的计算；</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MapReduce</a:t>
            </a:r>
            <a:r>
              <a:rPr lang="zh-CN" altLang="en-US" sz="2800" b="1" dirty="0">
                <a:latin typeface="Times New Roman" panose="02020603050405020304" pitchFamily="18" charset="0"/>
                <a:ea typeface="宋体" panose="02010600030101010101" pitchFamily="2" charset="-122"/>
              </a:rPr>
              <a:t>采用“</a:t>
            </a:r>
            <a:r>
              <a:rPr lang="zh-CN" altLang="en-US" sz="2800" b="1" dirty="0">
                <a:solidFill>
                  <a:srgbClr val="FF0000"/>
                </a:solidFill>
                <a:latin typeface="微软雅黑" panose="020B0503020204020204" charset="-122"/>
                <a:ea typeface="微软雅黑" panose="020B0503020204020204" charset="-122"/>
              </a:rPr>
              <a:t>分而治之</a:t>
            </a:r>
            <a:r>
              <a:rPr lang="zh-CN" altLang="en-US" sz="2800" b="1" dirty="0">
                <a:latin typeface="Times New Roman" panose="02020603050405020304" pitchFamily="18" charset="0"/>
                <a:ea typeface="宋体" panose="02010600030101010101" pitchFamily="2" charset="-122"/>
              </a:rPr>
              <a:t>”策略，一个存储在分布式文件系统中的大规模数据集，会被切分成许多独立的小数据集（</a:t>
            </a:r>
            <a:r>
              <a:rPr lang="zh-CN" altLang="en-US" sz="2800" b="1" dirty="0">
                <a:solidFill>
                  <a:srgbClr val="FF0000"/>
                </a:solidFill>
                <a:latin typeface="微软雅黑" panose="020B0503020204020204" charset="-122"/>
                <a:ea typeface="微软雅黑" panose="020B0503020204020204" charset="-122"/>
              </a:rPr>
              <a:t>分片</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split</a:t>
            </a:r>
            <a:r>
              <a:rPr lang="zh-CN" altLang="en-US" sz="2800" b="1" dirty="0">
                <a:latin typeface="Times New Roman" panose="02020603050405020304" pitchFamily="18" charset="0"/>
                <a:ea typeface="宋体" panose="02010600030101010101" pitchFamily="2" charset="-122"/>
              </a:rPr>
              <a:t>）），这些分片可以被多个</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任务</a:t>
            </a:r>
            <a:r>
              <a:rPr lang="zh-CN" altLang="en-US" sz="2800" b="1" dirty="0">
                <a:solidFill>
                  <a:srgbClr val="FF0000"/>
                </a:solidFill>
                <a:latin typeface="微软雅黑" panose="020B0503020204020204" charset="-122"/>
                <a:ea typeface="微软雅黑" panose="020B0503020204020204" charset="-122"/>
              </a:rPr>
              <a:t>并行处理</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
          <p:cNvSpPr>
            <a:spLocks noGrp="1"/>
          </p:cNvSpPr>
          <p:nvPr>
            <p:ph type="title" idx="10"/>
          </p:nvPr>
        </p:nvSpPr>
        <p:spPr/>
        <p:txBody>
          <a:bodyPr vert="horz" wrap="square" lIns="91440" tIns="45720" rIns="91440" bIns="45720" anchor="ctr" anchorCtr="0"/>
          <a:p>
            <a:r>
              <a:rPr lang="en-US" altLang="en-US" dirty="0"/>
              <a:t>7.1.2	 MapReduce模型简介</a:t>
            </a:r>
            <a:endParaRPr lang="zh-CN" altLang="en-US" dirty="0"/>
          </a:p>
        </p:txBody>
      </p:sp>
      <p:sp>
        <p:nvSpPr>
          <p:cNvPr id="13314" name="Rectangle 4"/>
          <p:cNvSpPr/>
          <p:nvPr/>
        </p:nvSpPr>
        <p:spPr>
          <a:xfrm>
            <a:off x="250825" y="1111409"/>
            <a:ext cx="8683625" cy="526224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MapReduce</a:t>
            </a:r>
            <a:r>
              <a:rPr lang="zh-CN" altLang="en-US" sz="2800" b="1" dirty="0">
                <a:latin typeface="Times New Roman" panose="02020603050405020304" pitchFamily="18" charset="0"/>
                <a:ea typeface="宋体" panose="02010600030101010101" pitchFamily="2" charset="-122"/>
              </a:rPr>
              <a:t>设计理念之一是“</a:t>
            </a:r>
            <a:r>
              <a:rPr lang="zh-CN" altLang="en-US" sz="2800" b="1" dirty="0">
                <a:solidFill>
                  <a:srgbClr val="FF0000"/>
                </a:solidFill>
                <a:latin typeface="微软雅黑" panose="020B0503020204020204" charset="-122"/>
                <a:ea typeface="微软雅黑" panose="020B0503020204020204" charset="-122"/>
              </a:rPr>
              <a:t>计算向数据靠拢</a:t>
            </a:r>
            <a:r>
              <a:rPr lang="zh-CN" altLang="en-US" sz="2800" b="1" dirty="0">
                <a:latin typeface="Times New Roman" panose="02020603050405020304" pitchFamily="18" charset="0"/>
                <a:ea typeface="宋体" panose="02010600030101010101" pitchFamily="2" charset="-122"/>
              </a:rPr>
              <a:t>”，而不是“数据向计算靠拢”，因为，移动数据需要大量的网络传输开销；</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MapReduce</a:t>
            </a:r>
            <a:r>
              <a:rPr lang="zh-CN" altLang="en-US" sz="2800" b="1" dirty="0">
                <a:latin typeface="Times New Roman" panose="02020603050405020304" pitchFamily="18" charset="0"/>
                <a:ea typeface="宋体" panose="02010600030101010101" pitchFamily="2" charset="-122"/>
              </a:rPr>
              <a:t>框架采用</a:t>
            </a:r>
            <a:r>
              <a:rPr lang="zh-CN" altLang="en-US" sz="2800" b="1" dirty="0">
                <a:solidFill>
                  <a:srgbClr val="FF0000"/>
                </a:solidFill>
                <a:latin typeface="微软雅黑" panose="020B0503020204020204" charset="-122"/>
                <a:ea typeface="微软雅黑" panose="020B0503020204020204" charset="-122"/>
              </a:rPr>
              <a:t>Master/Slave</a:t>
            </a:r>
            <a:r>
              <a:rPr lang="zh-CN" altLang="en-US" sz="2800" b="1" dirty="0">
                <a:latin typeface="Times New Roman" panose="02020603050405020304" pitchFamily="18" charset="0"/>
                <a:ea typeface="宋体" panose="02010600030101010101" pitchFamily="2" charset="-122"/>
              </a:rPr>
              <a:t>架构，包括一个</a:t>
            </a:r>
            <a:r>
              <a:rPr lang="en-US" altLang="zh-CN" sz="2800" b="1" dirty="0">
                <a:latin typeface="Times New Roman" panose="02020603050405020304" pitchFamily="18" charset="0"/>
                <a:ea typeface="宋体" panose="02010600030101010101" pitchFamily="2" charset="-122"/>
              </a:rPr>
              <a:t>Master</a:t>
            </a:r>
            <a:r>
              <a:rPr lang="zh-CN" altLang="en-US" sz="2800" b="1" dirty="0">
                <a:latin typeface="Times New Roman" panose="02020603050405020304" pitchFamily="18" charset="0"/>
                <a:ea typeface="宋体" panose="02010600030101010101" pitchFamily="2" charset="-122"/>
              </a:rPr>
              <a:t>和若干个</a:t>
            </a:r>
            <a:r>
              <a:rPr lang="en-US" altLang="zh-CN" sz="2800" b="1" dirty="0">
                <a:latin typeface="Times New Roman" panose="02020603050405020304" pitchFamily="18" charset="0"/>
                <a:ea typeface="宋体" panose="02010600030101010101" pitchFamily="2" charset="-122"/>
              </a:rPr>
              <a:t>Slave</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Master</a:t>
            </a:r>
            <a:r>
              <a:rPr lang="zh-CN" altLang="en-US" sz="2800" b="1" dirty="0">
                <a:latin typeface="Times New Roman" panose="02020603050405020304" pitchFamily="18" charset="0"/>
                <a:ea typeface="宋体" panose="02010600030101010101" pitchFamily="2" charset="-122"/>
              </a:rPr>
              <a:t>运行</a:t>
            </a:r>
            <a:r>
              <a:rPr lang="en-US" altLang="zh-CN" sz="2800" b="1" dirty="0">
                <a:latin typeface="Times New Roman" panose="02020603050405020304" pitchFamily="18" charset="0"/>
                <a:ea typeface="宋体" panose="02010600030101010101" pitchFamily="2" charset="-122"/>
              </a:rPr>
              <a:t>JobTracker</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Slave</a:t>
            </a:r>
            <a:r>
              <a:rPr lang="zh-CN" altLang="en-US" sz="2800" b="1" dirty="0">
                <a:latin typeface="Times New Roman" panose="02020603050405020304" pitchFamily="18" charset="0"/>
                <a:ea typeface="宋体" panose="02010600030101010101" pitchFamily="2" charset="-122"/>
              </a:rPr>
              <a:t>运行</a:t>
            </a:r>
            <a:r>
              <a:rPr lang="en-US" altLang="zh-CN" sz="2800" b="1" dirty="0">
                <a:latin typeface="Times New Roman" panose="02020603050405020304" pitchFamily="18" charset="0"/>
                <a:ea typeface="宋体" panose="02010600030101010101" pitchFamily="2" charset="-122"/>
              </a:rPr>
              <a:t>TaskTracker</a:t>
            </a:r>
            <a:r>
              <a:rPr lang="zh-CN" altLang="en-US" sz="2800" b="1" dirty="0">
                <a:latin typeface="Times New Roman" panose="02020603050405020304" pitchFamily="18" charset="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Hadoop</a:t>
            </a:r>
            <a:r>
              <a:rPr lang="zh-CN" altLang="en-US" sz="2800" b="1" dirty="0">
                <a:latin typeface="Times New Roman" panose="02020603050405020304" pitchFamily="18" charset="0"/>
                <a:ea typeface="宋体" panose="02010600030101010101" pitchFamily="2" charset="-122"/>
              </a:rPr>
              <a:t>框架是用</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实现的，但是，</a:t>
            </a:r>
            <a:r>
              <a:rPr lang="en-US" altLang="zh-CN" sz="2800" b="1" dirty="0">
                <a:latin typeface="Times New Roman" panose="02020603050405020304" pitchFamily="18" charset="0"/>
                <a:ea typeface="宋体" panose="02010600030101010101" pitchFamily="2" charset="-122"/>
              </a:rPr>
              <a:t>MapReduce</a:t>
            </a:r>
            <a:r>
              <a:rPr lang="zh-CN" altLang="en-US" sz="2800" b="1" dirty="0">
                <a:latin typeface="Times New Roman" panose="02020603050405020304" pitchFamily="18" charset="0"/>
                <a:ea typeface="宋体" panose="02010600030101010101" pitchFamily="2" charset="-122"/>
              </a:rPr>
              <a:t>应用程序则不一定要用</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来写。</a:t>
            </a:r>
            <a:r>
              <a:rPr lang="en-US" altLang="zh-CN" sz="2800" b="1" dirty="0">
                <a:latin typeface="Times New Roman" panose="02020603050405020304" pitchFamily="18" charset="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
          <p:cNvSpPr>
            <a:spLocks noGrp="1"/>
          </p:cNvSpPr>
          <p:nvPr>
            <p:ph type="title" idx="10"/>
          </p:nvPr>
        </p:nvSpPr>
        <p:spPr/>
        <p:txBody>
          <a:bodyPr vert="horz" wrap="square" lIns="91440" tIns="45720" rIns="91440" bIns="45720" anchor="ctr" anchorCtr="0"/>
          <a:p>
            <a:r>
              <a:rPr lang="en-US" altLang="en-US" dirty="0"/>
              <a:t>7.1.3	 Map和Reduce函数</a:t>
            </a:r>
            <a:endParaRPr lang="zh-CN" altLang="en-US" dirty="0"/>
          </a:p>
        </p:txBody>
      </p:sp>
      <p:sp>
        <p:nvSpPr>
          <p:cNvPr id="13314" name="Rectangle 4"/>
          <p:cNvSpPr/>
          <p:nvPr>
            <p:custDataLst>
              <p:tags r:id="rId1"/>
            </p:custDataLst>
          </p:nvPr>
        </p:nvSpPr>
        <p:spPr>
          <a:xfrm>
            <a:off x="250825" y="1058387"/>
            <a:ext cx="8683625" cy="5217160"/>
          </a:xfrm>
          <a:prstGeom prst="rect">
            <a:avLst/>
          </a:prstGeom>
          <a:noFill/>
          <a:ln w="9525">
            <a:noFill/>
          </a:ln>
        </p:spPr>
        <p:txBody>
          <a:bodyPr wrap="square" anchor="ctr" anchorCtr="0">
            <a:spAutoFit/>
          </a:bodyPr>
          <a:p>
            <a:pPr marL="457200" indent="-457200" algn="just" eaLnBrk="0" hangingPunct="0">
              <a:lnSpc>
                <a:spcPct val="17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MapReduce</a:t>
            </a:r>
            <a:r>
              <a:rPr lang="zh-CN" sz="2800" b="1" dirty="0">
                <a:latin typeface="Times New Roman" panose="02020603050405020304" pitchFamily="18" charset="0"/>
                <a:ea typeface="宋体" panose="02010600030101010101" pitchFamily="2" charset="-122"/>
              </a:rPr>
              <a:t>模型的</a:t>
            </a:r>
            <a:r>
              <a:rPr lang="zh-CN" sz="2800" b="1" dirty="0">
                <a:solidFill>
                  <a:srgbClr val="FF0000"/>
                </a:solidFill>
                <a:latin typeface="微软雅黑" panose="020B0503020204020204" charset="-122"/>
                <a:ea typeface="微软雅黑" panose="020B0503020204020204" charset="-122"/>
              </a:rPr>
              <a:t>核心</a:t>
            </a:r>
            <a:r>
              <a:rPr lang="zh-CN" sz="2800" b="1" dirty="0">
                <a:latin typeface="Times New Roman" panose="02020603050405020304" pitchFamily="18" charset="0"/>
                <a:ea typeface="宋体" panose="02010600030101010101" pitchFamily="2" charset="-122"/>
              </a:rPr>
              <a:t>是</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和</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函数，二者都是由应用程序开发者负责具体实现的。</a:t>
            </a:r>
            <a:r>
              <a:rPr lang="en-US" altLang="zh-CN"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sym typeface="+mn-ea"/>
              </a:rPr>
              <a:t>MapReduce</a:t>
            </a:r>
            <a:r>
              <a:rPr lang="zh-CN" altLang="en-US" sz="2800" b="1" dirty="0">
                <a:latin typeface="Times New Roman" panose="02020603050405020304" pitchFamily="18" charset="0"/>
                <a:sym typeface="+mn-ea"/>
              </a:rPr>
              <a:t>编程之所以比较容易，是因为程序员只需关注如何实现</a:t>
            </a:r>
            <a:r>
              <a:rPr lang="en-US" altLang="zh-CN" sz="2800" b="1" dirty="0">
                <a:latin typeface="Times New Roman" panose="02020603050405020304" pitchFamily="18" charset="0"/>
                <a:sym typeface="+mn-ea"/>
              </a:rPr>
              <a:t>Map</a:t>
            </a:r>
            <a:r>
              <a:rPr lang="zh-CN" altLang="en-US" sz="2800" b="1" dirty="0">
                <a:latin typeface="Times New Roman" panose="02020603050405020304" pitchFamily="18" charset="0"/>
                <a:sym typeface="+mn-ea"/>
              </a:rPr>
              <a:t>和</a:t>
            </a:r>
            <a:r>
              <a:rPr lang="en-US" altLang="zh-CN" sz="2800" b="1" dirty="0">
                <a:latin typeface="Times New Roman" panose="02020603050405020304" pitchFamily="18" charset="0"/>
                <a:sym typeface="+mn-ea"/>
              </a:rPr>
              <a:t>Reduce</a:t>
            </a:r>
            <a:r>
              <a:rPr lang="zh-CN" altLang="en-US" sz="2800" b="1" dirty="0">
                <a:latin typeface="Times New Roman" panose="02020603050405020304" pitchFamily="18" charset="0"/>
                <a:sym typeface="+mn-ea"/>
              </a:rPr>
              <a:t>函数，而不需要处理并行编程中其他各种复杂的问题，如</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分布式存储、工作调度、负载均衡、容错处理、网络通信等，这些问题都由</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MapReduce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框架负责处理</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
          <p:cNvSpPr>
            <a:spLocks noGrp="1"/>
          </p:cNvSpPr>
          <p:nvPr>
            <p:ph type="title" idx="10"/>
          </p:nvPr>
        </p:nvSpPr>
        <p:spPr/>
        <p:txBody>
          <a:bodyPr vert="horz" wrap="square" lIns="91440" tIns="45720" rIns="91440" bIns="45720" anchor="ctr" anchorCtr="0"/>
          <a:p>
            <a:r>
              <a:rPr lang="en-US" altLang="en-US" dirty="0"/>
              <a:t>7.1.3	 Map和Reduce函数</a:t>
            </a:r>
            <a:endParaRPr lang="zh-CN" altLang="en-US" dirty="0"/>
          </a:p>
        </p:txBody>
      </p:sp>
      <p:sp>
        <p:nvSpPr>
          <p:cNvPr id="13314" name="Rectangle 4"/>
          <p:cNvSpPr/>
          <p:nvPr>
            <p:custDataLst>
              <p:tags r:id="rId1"/>
            </p:custDataLst>
          </p:nvPr>
        </p:nvSpPr>
        <p:spPr>
          <a:xfrm>
            <a:off x="250825" y="1058387"/>
            <a:ext cx="8683625" cy="5217160"/>
          </a:xfrm>
          <a:prstGeom prst="rect">
            <a:avLst/>
          </a:prstGeom>
          <a:noFill/>
          <a:ln w="9525">
            <a:noFill/>
          </a:ln>
        </p:spPr>
        <p:txBody>
          <a:bodyPr wrap="square" anchor="ctr" anchorCtr="0">
            <a:spAutoFit/>
          </a:bodyPr>
          <a:p>
            <a:pPr marL="457200" indent="-457200" algn="just" eaLnBrk="0" hangingPunct="0">
              <a:lnSpc>
                <a:spcPct val="17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和</a:t>
            </a:r>
            <a:r>
              <a:rPr lang="en-US" altLang="zh-CN" sz="2800" b="1" dirty="0">
                <a:latin typeface="Times New Roman" panose="02020603050405020304" pitchFamily="18" charset="0"/>
                <a:ea typeface="宋体" panose="02010600030101010101" pitchFamily="2" charset="-122"/>
              </a:rPr>
              <a:t>Reduce</a:t>
            </a:r>
            <a:r>
              <a:rPr lang="zh-CN" sz="2800" b="1" dirty="0">
                <a:latin typeface="Times New Roman" panose="02020603050405020304" pitchFamily="18" charset="0"/>
                <a:ea typeface="宋体" panose="02010600030101010101" pitchFamily="2" charset="-122"/>
              </a:rPr>
              <a:t>函数都是以</a:t>
            </a:r>
            <a:r>
              <a:rPr lang="en-US" altLang="zh-CN" sz="2800" b="1" dirty="0">
                <a:latin typeface="Times New Roman" panose="02020603050405020304" pitchFamily="18" charset="0"/>
                <a:ea typeface="宋体" panose="02010600030101010101" pitchFamily="2" charset="-122"/>
              </a:rPr>
              <a:t>&lt;key, value&gt;</a:t>
            </a:r>
            <a:r>
              <a:rPr lang="zh-CN" altLang="en-US" sz="2800" b="1" dirty="0">
                <a:latin typeface="Times New Roman" panose="02020603050405020304" pitchFamily="18" charset="0"/>
                <a:ea typeface="宋体" panose="02010600030101010101" pitchFamily="2" charset="-122"/>
              </a:rPr>
              <a:t>作为输入，按照一定的映射规则将其转换成另</a:t>
            </a:r>
            <a:r>
              <a:rPr lang="zh-CN" altLang="en-US" sz="2800" b="1" dirty="0">
                <a:solidFill>
                  <a:srgbClr val="FF3300"/>
                </a:solidFill>
                <a:latin typeface="微软雅黑" panose="020B0503020204020204" charset="-122"/>
                <a:ea typeface="微软雅黑" panose="020B0503020204020204" charset="-122"/>
              </a:rPr>
              <a:t>一个或一批</a:t>
            </a:r>
            <a:r>
              <a:rPr lang="en-US" altLang="zh-CN" sz="2800" b="1" dirty="0">
                <a:latin typeface="Times New Roman" panose="02020603050405020304" pitchFamily="18" charset="0"/>
                <a:ea typeface="宋体" panose="02010600030101010101" pitchFamily="2" charset="-122"/>
              </a:rPr>
              <a:t>&lt;key, value&gt;</a:t>
            </a:r>
            <a:r>
              <a:rPr lang="zh-CN" altLang="en-US" sz="2800" b="1" dirty="0">
                <a:latin typeface="Times New Roman" panose="02020603050405020304" pitchFamily="18" charset="0"/>
                <a:ea typeface="宋体" panose="02010600030101010101" pitchFamily="2" charset="-122"/>
              </a:rPr>
              <a:t>进行输出（见表</a:t>
            </a:r>
            <a:r>
              <a:rPr lang="en-US" altLang="zh-CN" sz="2800" b="1" dirty="0">
                <a:latin typeface="Times New Roman" panose="02020603050405020304" pitchFamily="18" charset="0"/>
                <a:ea typeface="宋体" panose="02010600030101010101" pitchFamily="2" charset="-122"/>
              </a:rPr>
              <a:t>7-1</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70000"/>
              </a:lnSpc>
              <a:buFont typeface="Wingdings" panose="05000000000000000000" charset="0"/>
              <a:buChar char="l"/>
            </a:pPr>
            <a:r>
              <a:rPr lang="en-US" altLang="zh-CN" sz="2800" b="1" dirty="0">
                <a:latin typeface="Times New Roman" panose="02020603050405020304" pitchFamily="18" charset="0"/>
                <a:sym typeface="+mn-ea"/>
              </a:rPr>
              <a:t>Map</a:t>
            </a:r>
            <a:r>
              <a:rPr lang="zh-CN" altLang="en-US" sz="2800" b="1" dirty="0">
                <a:latin typeface="Times New Roman" panose="02020603050405020304" pitchFamily="18" charset="0"/>
                <a:sym typeface="+mn-ea"/>
              </a:rPr>
              <a:t>函数的输入来自分布式文件系统的文件块，其格式是任意的，可以是文档格式，也可以是二进制格式。文件块是一系列元素的集合，这些元素的类型任意，</a:t>
            </a:r>
            <a:r>
              <a:rPr lang="zh-CN" altLang="en-US" sz="2800" b="1" dirty="0">
                <a:solidFill>
                  <a:srgbClr val="FF3300"/>
                </a:solidFill>
                <a:latin typeface="微软雅黑" panose="020B0503020204020204" charset="-122"/>
                <a:ea typeface="微软雅黑" panose="020B0503020204020204" charset="-122"/>
                <a:sym typeface="+mn-ea"/>
              </a:rPr>
              <a:t>同一个元素不能跨文件块存储</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
          <p:cNvSpPr>
            <a:spLocks noGrp="1"/>
          </p:cNvSpPr>
          <p:nvPr>
            <p:ph type="title" idx="10"/>
          </p:nvPr>
        </p:nvSpPr>
        <p:spPr/>
        <p:txBody>
          <a:bodyPr vert="horz" wrap="square" lIns="91440" tIns="45720" rIns="91440" bIns="45720" anchor="ctr" anchorCtr="0"/>
          <a:p>
            <a:r>
              <a:rPr lang="en-US" altLang="en-US" dirty="0"/>
              <a:t>7.1.3	 Map和Reduce函数</a:t>
            </a:r>
            <a:endParaRPr lang="zh-CN" altLang="en-US" dirty="0"/>
          </a:p>
        </p:txBody>
      </p:sp>
      <p:graphicFrame>
        <p:nvGraphicFramePr>
          <p:cNvPr id="6239" name="Group 95"/>
          <p:cNvGraphicFramePr>
            <a:graphicFrameLocks noGrp="1"/>
          </p:cNvGraphicFramePr>
          <p:nvPr>
            <p:custDataLst>
              <p:tags r:id="rId1"/>
            </p:custDataLst>
          </p:nvPr>
        </p:nvGraphicFramePr>
        <p:xfrm>
          <a:off x="304800" y="1785938"/>
          <a:ext cx="8534400" cy="4664075"/>
        </p:xfrm>
        <a:graphic>
          <a:graphicData uri="http://schemas.openxmlformats.org/drawingml/2006/table">
            <a:tbl>
              <a:tblPr/>
              <a:tblGrid>
                <a:gridCol w="1192530"/>
                <a:gridCol w="1703705"/>
                <a:gridCol w="1891665"/>
                <a:gridCol w="3746500"/>
              </a:tblGrid>
              <a:tr h="244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函数</a:t>
                      </a:r>
                      <a:endParaRPr kumimoji="0" lang="zh-CN" altLang="en-US" sz="2400" b="1"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输入</a:t>
                      </a:r>
                      <a:endParaRPr kumimoji="0" lang="zh-CN" altLang="en-US" sz="2400" b="1" i="0" u="none" strike="noStrike" cap="none" normalizeH="0" baseline="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输出</a:t>
                      </a:r>
                      <a:endParaRPr kumimoji="0" lang="zh-CN" altLang="en-US" sz="2400" b="1" i="0" u="none" strike="noStrike" cap="none" normalizeH="0" baseline="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D9F1"/>
                    </a:solidFill>
                  </a:tcPr>
                </a:tc>
                <a:tc>
                  <a:txBody>
                    <a:bodyPr/>
                    <a:lstStyle/>
                    <a:p>
                      <a:pPr marL="0" marR="0" lvl="0" indent="0" algn="ctr" defTabSz="914400" rtl="0" eaLnBrk="0" fontAlgn="base"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rPr>
                        <a:t>说明</a:t>
                      </a:r>
                      <a:endParaRPr kumimoji="0" lang="zh-CN" altLang="en-US" sz="2400" b="1" i="0" u="none" strike="noStrike" cap="none" normalizeH="0" baseline="0" smtClean="0">
                        <a:ln>
                          <a:noFill/>
                        </a:ln>
                        <a:solidFill>
                          <a:schemeClr val="tx1"/>
                        </a:solidFill>
                        <a:effectLst/>
                        <a:latin typeface="微软雅黑" panose="020B0503020204020204" charset="-122"/>
                        <a:ea typeface="微软雅黑" panose="020B0503020204020204"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6D9F1"/>
                    </a:solidFill>
                  </a:tcPr>
                </a:tc>
              </a:tr>
              <a:tr h="3968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如：</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&lt;</a:t>
                      </a:r>
                      <a:r>
                        <a:rPr lang="en-US" altLang="zh-CN" sz="2400" b="1"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zh-CN" altLang="en-US"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行号</a:t>
                      </a:r>
                      <a:r>
                        <a:rPr lang="en-US" altLang="zh-CN" sz="2400" b="1"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 b c”&gt;</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List(&lt;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如：</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&lt;“a”,1&gt;</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&lt;“b”,1&gt;</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&lt;“c”,1&gt;</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将小数据集进一步解析成一批</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&lt;key,value&gt;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对，输入</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函数中进行处理；</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a:t>
                      </a:r>
                      <a:r>
                        <a:rPr kumimoji="0" lang="zh-CN" altLang="en-US" sz="2400" b="1" i="0" u="none" strike="noStrike" cap="none" normalizeH="0" baseline="0" smtClean="0">
                          <a:ln>
                            <a:noFill/>
                          </a:ln>
                          <a:solidFill>
                            <a:srgbClr val="FF0000"/>
                          </a:solidFill>
                          <a:effectLst/>
                          <a:latin typeface="微软雅黑" panose="020B0503020204020204" charset="-122"/>
                          <a:ea typeface="微软雅黑" panose="020B0503020204020204" charset="-122"/>
                          <a:cs typeface="Times New Roman" panose="02020603050405020304" pitchFamily="18" charset="0"/>
                        </a:rPr>
                        <a:t>一个输入</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会</a:t>
                      </a:r>
                      <a:r>
                        <a:rPr kumimoji="0" lang="zh-CN" altLang="en-US" sz="2400" b="1" i="0" u="none" strike="noStrike" cap="none" normalizeH="0" baseline="0" smtClean="0">
                          <a:ln>
                            <a:noFill/>
                          </a:ln>
                          <a:solidFill>
                            <a:srgbClr val="FF0000"/>
                          </a:solidFill>
                          <a:effectLst/>
                          <a:latin typeface="微软雅黑" panose="020B0503020204020204" charset="-122"/>
                          <a:ea typeface="微软雅黑" panose="020B0503020204020204" charset="-122"/>
                          <a:cs typeface="Times New Roman" panose="02020603050405020304" pitchFamily="18" charset="0"/>
                        </a:rPr>
                        <a:t>输出一批</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是计算的中间结果。</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Reduce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如：</a:t>
                      </a: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&lt;“a”,&lt;1,1,1&gt;&gt;</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如：</a:t>
                      </a:r>
                      <a:r>
                        <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&lt;“a”,3&gt;</a:t>
                      </a:r>
                      <a:endParaRPr kumimoji="0" lang="en-US" altLang="zh-CN" sz="2400" b="1" i="0" u="none" strike="noStrike" cap="none" normalizeH="0" baseline="0" dirty="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输入的中间结果</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表示是一批属于同一个</a:t>
                      </a:r>
                      <a:r>
                        <a:rPr kumimoji="0" lang="en-US" altLang="zh-CN" sz="24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4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value</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360" name="Rectangle 96"/>
          <p:cNvSpPr/>
          <p:nvPr/>
        </p:nvSpPr>
        <p:spPr>
          <a:xfrm>
            <a:off x="2744788" y="1190625"/>
            <a:ext cx="3032125" cy="460375"/>
          </a:xfrm>
          <a:prstGeom prst="rect">
            <a:avLst/>
          </a:prstGeom>
          <a:noFill/>
          <a:ln w="9525">
            <a:noFill/>
          </a:ln>
        </p:spPr>
        <p:txBody>
          <a:bodyPr wrap="none" anchor="ctr" anchorCtr="0">
            <a:spAutoFit/>
          </a:bodyPr>
          <a:p>
            <a:pPr algn="ctr" eaLnBrk="0" hangingPunct="0"/>
            <a:r>
              <a:rPr lang="zh-CN" altLang="en-US"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7-1 Map</a:t>
            </a:r>
            <a:r>
              <a:rPr lang="zh-CN" altLang="en-US" sz="2400" b="1" dirty="0">
                <a:latin typeface="Arial" panose="020B0604020202020204" pitchFamily="34" charset="0"/>
                <a:ea typeface="宋体" panose="02010600030101010101" pitchFamily="2" charset="-122"/>
              </a:rPr>
              <a:t>和</a:t>
            </a:r>
            <a:r>
              <a:rPr lang="en-US" altLang="zh-CN" sz="2400" b="1" dirty="0">
                <a:latin typeface="Arial" panose="020B0604020202020204" pitchFamily="34" charset="0"/>
                <a:ea typeface="宋体" panose="02010600030101010101" pitchFamily="2" charset="-122"/>
              </a:rPr>
              <a:t>Reduce</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2"/>
          <p:cNvSpPr>
            <a:spLocks noGrp="1"/>
          </p:cNvSpPr>
          <p:nvPr>
            <p:ph type="title" idx="10"/>
          </p:nvPr>
        </p:nvSpPr>
        <p:spPr/>
        <p:txBody>
          <a:bodyPr vert="horz" wrap="square" lIns="91440" tIns="45720" rIns="91440" bIns="45720" anchor="ctr" anchorCtr="0"/>
          <a:p>
            <a:r>
              <a:rPr lang="en-US" altLang="en-US" dirty="0"/>
              <a:t>7.1.3	 Map和Reduce函数</a:t>
            </a:r>
            <a:endParaRPr lang="zh-CN" altLang="en-US" dirty="0"/>
          </a:p>
        </p:txBody>
      </p:sp>
      <p:sp>
        <p:nvSpPr>
          <p:cNvPr id="13314" name="Rectangle 4"/>
          <p:cNvSpPr/>
          <p:nvPr>
            <p:custDataLst>
              <p:tags r:id="rId1"/>
            </p:custDataLst>
          </p:nvPr>
        </p:nvSpPr>
        <p:spPr>
          <a:xfrm>
            <a:off x="250825" y="1058387"/>
            <a:ext cx="8683625" cy="5519420"/>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函数将输入的元素转换成</a:t>
            </a:r>
            <a:r>
              <a:rPr lang="en-US" altLang="zh-CN" sz="2800" b="1" dirty="0">
                <a:latin typeface="Times New Roman" panose="02020603050405020304" pitchFamily="18" charset="0"/>
                <a:ea typeface="宋体" panose="02010600030101010101" pitchFamily="2" charset="-122"/>
              </a:rPr>
              <a:t>&lt;key, value&gt;</a:t>
            </a:r>
            <a:r>
              <a:rPr lang="zh-CN" altLang="en-US" sz="2800" b="1" dirty="0">
                <a:latin typeface="Times New Roman" panose="02020603050405020304" pitchFamily="18" charset="0"/>
                <a:ea typeface="宋体" panose="02010600030101010101" pitchFamily="2" charset="-122"/>
              </a:rPr>
              <a:t>形式的键值对，键和值的类型也是任意的。其中，</a:t>
            </a:r>
            <a:r>
              <a:rPr lang="zh-CN" altLang="en-US" sz="2800" b="1" dirty="0">
                <a:solidFill>
                  <a:srgbClr val="FF3300"/>
                </a:solidFill>
                <a:latin typeface="微软雅黑" panose="020B0503020204020204" charset="-122"/>
                <a:ea typeface="微软雅黑" panose="020B0503020204020204" charset="-122"/>
              </a:rPr>
              <a:t>键没有唯一性</a:t>
            </a:r>
            <a:r>
              <a:rPr lang="zh-CN" altLang="en-US" sz="2800" b="1" dirty="0">
                <a:latin typeface="Times New Roman" panose="02020603050405020304" pitchFamily="18" charset="0"/>
                <a:ea typeface="宋体" panose="02010600030101010101" pitchFamily="2" charset="-122"/>
              </a:rPr>
              <a:t>，不能作为输出的身份标识</a:t>
            </a:r>
            <a:r>
              <a:rPr lang="zh-CN" altLang="en-US" sz="2800" b="1" dirty="0">
                <a:latin typeface="Times New Roman" panose="02020603050405020304" pitchFamily="18" charset="0"/>
                <a:sym typeface="+mn-ea"/>
              </a:rPr>
              <a:t>。即使同一输入元素，也可通过</a:t>
            </a:r>
            <a:r>
              <a:rPr lang="en-US" altLang="zh-CN" sz="2800" b="1" dirty="0">
                <a:latin typeface="Times New Roman" panose="02020603050405020304" pitchFamily="18" charset="0"/>
                <a:sym typeface="+mn-ea"/>
              </a:rPr>
              <a:t>Map</a:t>
            </a:r>
            <a:r>
              <a:rPr lang="zh-CN" altLang="en-US" sz="2800" b="1" dirty="0">
                <a:latin typeface="Times New Roman" panose="02020603050405020304" pitchFamily="18" charset="0"/>
                <a:sym typeface="+mn-ea"/>
              </a:rPr>
              <a:t>任务生成具有相同键的多个</a:t>
            </a:r>
            <a:r>
              <a:rPr lang="en-US" altLang="zh-CN" sz="2800" b="1" dirty="0">
                <a:latin typeface="Times New Roman" panose="02020603050405020304" pitchFamily="18" charset="0"/>
                <a:sym typeface="+mn-ea"/>
              </a:rPr>
              <a:t>&lt;key , value&gt;</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sym typeface="+mn-ea"/>
            </a:endParaRPr>
          </a:p>
          <a:p>
            <a:pPr marL="457200" indent="-457200" algn="just" eaLnBrk="0" hangingPunct="0">
              <a:lnSpc>
                <a:spcPct val="17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sym typeface="+mn-ea"/>
              </a:rPr>
              <a:t>Reduce</a:t>
            </a:r>
            <a:r>
              <a:rPr lang="zh-CN" altLang="en-US" sz="2800" b="1" dirty="0">
                <a:latin typeface="Times New Roman" panose="02020603050405020304" pitchFamily="18" charset="0"/>
                <a:ea typeface="宋体" panose="02010600030101010101" pitchFamily="2" charset="-122"/>
                <a:sym typeface="+mn-ea"/>
              </a:rPr>
              <a:t>函数的任务是将输入的一系列具有相同键的键值对以某种方式组合起来，并输出处理后的键值对，</a:t>
            </a:r>
            <a:r>
              <a:rPr lang="zh-CN" altLang="en-US" sz="2800" b="1" dirty="0">
                <a:solidFill>
                  <a:srgbClr val="FF3300"/>
                </a:solidFill>
                <a:latin typeface="微软雅黑" panose="020B0503020204020204" charset="-122"/>
                <a:ea typeface="微软雅黑" panose="020B0503020204020204" charset="-122"/>
                <a:sym typeface="+mn-ea"/>
              </a:rPr>
              <a:t>输出结果会合并成一个文件</a:t>
            </a:r>
            <a:r>
              <a:rPr lang="zh-CN" altLang="en-US" sz="2800" b="1" dirty="0">
                <a:latin typeface="Times New Roman" panose="02020603050405020304" pitchFamily="18" charset="0"/>
                <a:ea typeface="宋体" panose="02010600030101010101" pitchFamily="2" charset="-122"/>
                <a:sym typeface="+mn-ea"/>
              </a:rPr>
              <a:t>。</a:t>
            </a:r>
            <a:endParaRPr lang="zh-CN" altLang="en-US" sz="28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2"/>
          <p:cNvSpPr>
            <a:spLocks noGrp="1"/>
          </p:cNvSpPr>
          <p:nvPr>
            <p:ph type="title" idx="10"/>
          </p:nvPr>
        </p:nvSpPr>
        <p:spPr/>
        <p:txBody>
          <a:bodyPr vert="horz" wrap="square" lIns="91440" tIns="45720" rIns="91440" bIns="45720" anchor="ctr" anchorCtr="0"/>
          <a:p>
            <a:r>
              <a:rPr lang="en-US" altLang="zh-CN" dirty="0"/>
              <a:t>7.2  MapReduce</a:t>
            </a:r>
            <a:r>
              <a:rPr lang="zh-CN" altLang="en-US" dirty="0"/>
              <a:t>的体系结构</a:t>
            </a:r>
            <a:endParaRPr lang="zh-CN" altLang="en-US" dirty="0"/>
          </a:p>
        </p:txBody>
      </p:sp>
      <p:sp>
        <p:nvSpPr>
          <p:cNvPr id="15362"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aphicFrame>
        <p:nvGraphicFramePr>
          <p:cNvPr id="15363" name="Object 1"/>
          <p:cNvGraphicFramePr/>
          <p:nvPr/>
        </p:nvGraphicFramePr>
        <p:xfrm>
          <a:off x="685800" y="2133600"/>
          <a:ext cx="7661275" cy="4419600"/>
        </p:xfrm>
        <a:graphic>
          <a:graphicData uri="http://schemas.openxmlformats.org/presentationml/2006/ole">
            <mc:AlternateContent xmlns:mc="http://schemas.openxmlformats.org/markup-compatibility/2006">
              <mc:Choice xmlns:v="urn:schemas-microsoft-com:vml" Requires="v">
                <p:oleObj spid="_x0000_s3077" name="" r:id="rId1" imgW="8915400" imgH="5153025" progId="Visio.Drawing.15">
                  <p:embed/>
                </p:oleObj>
              </mc:Choice>
              <mc:Fallback>
                <p:oleObj name="" r:id="rId1" imgW="8915400" imgH="5153025" progId="Visio.Drawing.15">
                  <p:embed/>
                  <p:pic>
                    <p:nvPicPr>
                      <p:cNvPr id="0" name="图片 3076"/>
                      <p:cNvPicPr/>
                      <p:nvPr/>
                    </p:nvPicPr>
                    <p:blipFill>
                      <a:blip r:embed="rId2"/>
                      <a:stretch>
                        <a:fillRect/>
                      </a:stretch>
                    </p:blipFill>
                    <p:spPr>
                      <a:xfrm>
                        <a:off x="685800" y="2133600"/>
                        <a:ext cx="7661275" cy="4419600"/>
                      </a:xfrm>
                      <a:prstGeom prst="rect">
                        <a:avLst/>
                      </a:prstGeom>
                      <a:noFill/>
                      <a:ln w="38100">
                        <a:noFill/>
                        <a:miter/>
                      </a:ln>
                    </p:spPr>
                  </p:pic>
                </p:oleObj>
              </mc:Fallback>
            </mc:AlternateContent>
          </a:graphicData>
        </a:graphic>
      </p:graphicFrame>
      <p:sp>
        <p:nvSpPr>
          <p:cNvPr id="15364" name="矩形 5"/>
          <p:cNvSpPr/>
          <p:nvPr/>
        </p:nvSpPr>
        <p:spPr>
          <a:xfrm>
            <a:off x="223838" y="1068388"/>
            <a:ext cx="8701087" cy="1038860"/>
          </a:xfrm>
          <a:prstGeom prst="rect">
            <a:avLst/>
          </a:prstGeom>
          <a:noFill/>
          <a:ln w="9525">
            <a:noFill/>
          </a:ln>
        </p:spPr>
        <p:txBody>
          <a:bodyPr wrap="square" anchor="t" anchorCtr="0">
            <a:spAutoFit/>
          </a:bodyPr>
          <a:p>
            <a:pPr algn="just">
              <a:lnSpc>
                <a:spcPct val="110000"/>
              </a:lnSpc>
            </a:pP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体系结构</a:t>
            </a:r>
            <a:r>
              <a:rPr lang="zh-CN" altLang="zh-CN" sz="2800" b="1" dirty="0">
                <a:latin typeface="Arial" panose="020B0604020202020204" pitchFamily="34" charset="0"/>
                <a:ea typeface="宋体" panose="02010600030101010101" pitchFamily="2" charset="-122"/>
              </a:rPr>
              <a:t>主要由四个部分组成，分别是：</a:t>
            </a:r>
            <a:r>
              <a:rPr lang="en-US" altLang="zh-CN" sz="2800" b="1" dirty="0">
                <a:solidFill>
                  <a:srgbClr val="FF0000"/>
                </a:solidFill>
                <a:latin typeface="Arial" panose="020B0604020202020204" pitchFamily="34" charset="0"/>
                <a:ea typeface="宋体" panose="02010600030101010101" pitchFamily="2" charset="-122"/>
              </a:rPr>
              <a:t>Client</a:t>
            </a:r>
            <a:r>
              <a:rPr lang="zh-CN" altLang="zh-CN" sz="2800" b="1" dirty="0">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JobTracker</a:t>
            </a:r>
            <a:r>
              <a:rPr lang="zh-CN" altLang="zh-CN" sz="2800" b="1" dirty="0">
                <a:latin typeface="Arial" panose="020B0604020202020204" pitchFamily="34" charset="0"/>
                <a:ea typeface="宋体" panose="02010600030101010101" pitchFamily="2" charset="-122"/>
              </a:rPr>
              <a:t>、</a:t>
            </a:r>
            <a:r>
              <a:rPr lang="en-US" altLang="zh-CN" sz="2800" b="1" dirty="0">
                <a:solidFill>
                  <a:srgbClr val="FF0000"/>
                </a:solidFill>
                <a:latin typeface="Arial" panose="020B0604020202020204" pitchFamily="34" charset="0"/>
                <a:ea typeface="宋体" panose="02010600030101010101" pitchFamily="2" charset="-122"/>
              </a:rPr>
              <a:t>TaskTracker</a:t>
            </a:r>
            <a:r>
              <a:rPr lang="zh-CN" altLang="zh-CN" sz="2800" b="1" dirty="0">
                <a:latin typeface="Arial" panose="020B0604020202020204" pitchFamily="34" charset="0"/>
                <a:ea typeface="宋体" panose="02010600030101010101" pitchFamily="2" charset="-122"/>
              </a:rPr>
              <a:t>以及</a:t>
            </a:r>
            <a:r>
              <a:rPr lang="en-US" altLang="zh-CN" sz="2800" b="1" dirty="0">
                <a:solidFill>
                  <a:srgbClr val="FF0000"/>
                </a:solidFill>
                <a:latin typeface="Arial" panose="020B0604020202020204" pitchFamily="34" charset="0"/>
                <a:ea typeface="宋体" panose="02010600030101010101" pitchFamily="2" charset="-122"/>
              </a:rPr>
              <a:t>Task</a:t>
            </a:r>
            <a:r>
              <a:rPr lang="zh-CN" altLang="zh-CN" sz="2800" b="1" dirty="0">
                <a:latin typeface="Arial" panose="020B0604020202020204" pitchFamily="34" charset="0"/>
                <a:ea typeface="宋体" panose="02010600030101010101" pitchFamily="2" charset="-122"/>
              </a:rPr>
              <a:t>。</a:t>
            </a:r>
            <a:endParaRPr lang="zh-CN"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idx="10"/>
          </p:nvPr>
        </p:nvSpPr>
        <p:spPr/>
        <p:txBody>
          <a:bodyPr vert="horz" wrap="square" lIns="91440" tIns="45720" rIns="91440" bIns="45720" anchor="ctr" anchorCtr="0"/>
          <a:p>
            <a:r>
              <a:rPr lang="en-US" altLang="zh-CN" dirty="0"/>
              <a:t>7.2 MapReduce</a:t>
            </a:r>
            <a:r>
              <a:rPr lang="zh-CN" altLang="en-US" dirty="0"/>
              <a:t>的体系结构</a:t>
            </a:r>
            <a:endParaRPr lang="zh-CN" altLang="en-US" dirty="0"/>
          </a:p>
        </p:txBody>
      </p:sp>
      <p:sp>
        <p:nvSpPr>
          <p:cNvPr id="16386" name="矩形 2"/>
          <p:cNvSpPr/>
          <p:nvPr/>
        </p:nvSpPr>
        <p:spPr>
          <a:xfrm>
            <a:off x="219075" y="1143000"/>
            <a:ext cx="8723313" cy="4742815"/>
          </a:xfrm>
          <a:prstGeom prst="rect">
            <a:avLst/>
          </a:prstGeom>
          <a:noFill/>
          <a:ln w="9525">
            <a:noFill/>
          </a:ln>
        </p:spPr>
        <p:txBody>
          <a:bodyPr wrap="square" anchor="t" anchorCtr="0">
            <a:spAutoFit/>
          </a:bodyPr>
          <a:p>
            <a:pPr algn="just">
              <a:lnSpc>
                <a:spcPct val="180000"/>
              </a:lnSpc>
            </a:pP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主要由以下</a:t>
            </a:r>
            <a:r>
              <a:rPr lang="en-US" altLang="zh-CN" sz="2800" b="1" dirty="0">
                <a:latin typeface="Arial" panose="020B0604020202020204" pitchFamily="34" charset="0"/>
                <a:ea typeface="宋体" panose="02010600030101010101" pitchFamily="2" charset="-122"/>
              </a:rPr>
              <a:t>4</a:t>
            </a:r>
            <a:r>
              <a:rPr lang="zh-CN" altLang="en-US" sz="2800" b="1" dirty="0">
                <a:latin typeface="Arial" panose="020B0604020202020204" pitchFamily="34" charset="0"/>
                <a:ea typeface="宋体" panose="02010600030101010101" pitchFamily="2" charset="-122"/>
              </a:rPr>
              <a:t>个部分组成：</a:t>
            </a:r>
            <a:endParaRPr lang="zh-CN" altLang="en-US" sz="2800" b="1" dirty="0">
              <a:latin typeface="Arial" panose="020B0604020202020204" pitchFamily="34" charset="0"/>
              <a:ea typeface="宋体" panose="02010600030101010101" pitchFamily="2" charset="-122"/>
            </a:endParaRPr>
          </a:p>
          <a:p>
            <a:pPr algn="just">
              <a:lnSpc>
                <a:spcPct val="18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Client</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endParaRPr>
          </a:p>
          <a:p>
            <a:pPr marL="914400" lvl="1" indent="-457200" algn="just">
              <a:lnSpc>
                <a:spcPct val="18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用户编写的</a:t>
            </a: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程序通过</a:t>
            </a:r>
            <a:r>
              <a:rPr lang="en-US" altLang="zh-CN" sz="2800" b="1" dirty="0">
                <a:latin typeface="Arial" panose="020B0604020202020204" pitchFamily="34" charset="0"/>
                <a:ea typeface="宋体" panose="02010600030101010101" pitchFamily="2" charset="-122"/>
              </a:rPr>
              <a:t>Client</a:t>
            </a:r>
            <a:r>
              <a:rPr lang="zh-CN" altLang="en-US" sz="2800" b="1" dirty="0">
                <a:latin typeface="Arial" panose="020B0604020202020204" pitchFamily="34" charset="0"/>
                <a:ea typeface="宋体" panose="02010600030101010101" pitchFamily="2" charset="-122"/>
              </a:rPr>
              <a:t>提交到</a:t>
            </a:r>
            <a:r>
              <a:rPr lang="en-US" altLang="zh-CN" sz="2800" b="1" dirty="0">
                <a:latin typeface="Arial" panose="020B0604020202020204" pitchFamily="34" charset="0"/>
                <a:ea typeface="宋体" panose="02010600030101010101" pitchFamily="2" charset="-122"/>
              </a:rPr>
              <a:t>JobTracker</a:t>
            </a:r>
            <a:r>
              <a:rPr lang="zh-CN" altLang="en-US" sz="2800" b="1" dirty="0">
                <a:latin typeface="Arial" panose="020B0604020202020204" pitchFamily="34" charset="0"/>
                <a:ea typeface="宋体" panose="02010600030101010101" pitchFamily="2" charset="-122"/>
              </a:rPr>
              <a:t>端；</a:t>
            </a:r>
            <a:endParaRPr lang="en-US" altLang="zh-CN" sz="2800" b="1" dirty="0">
              <a:latin typeface="Arial" panose="020B0604020202020204" pitchFamily="34" charset="0"/>
              <a:ea typeface="宋体" panose="02010600030101010101" pitchFamily="2" charset="-122"/>
            </a:endParaRPr>
          </a:p>
          <a:p>
            <a:pPr marL="914400" lvl="1" indent="-457200" algn="just">
              <a:lnSpc>
                <a:spcPct val="18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用户可通过</a:t>
            </a:r>
            <a:r>
              <a:rPr lang="en-US" altLang="zh-CN" sz="2800" b="1" dirty="0">
                <a:latin typeface="Arial" panose="020B0604020202020204" pitchFamily="34" charset="0"/>
                <a:ea typeface="宋体" panose="02010600030101010101" pitchFamily="2" charset="-122"/>
              </a:rPr>
              <a:t>Client</a:t>
            </a:r>
            <a:r>
              <a:rPr lang="zh-CN" altLang="en-US" sz="2800" b="1" dirty="0">
                <a:latin typeface="Arial" panose="020B0604020202020204" pitchFamily="34" charset="0"/>
                <a:ea typeface="宋体" panose="02010600030101010101" pitchFamily="2" charset="-122"/>
              </a:rPr>
              <a:t>提供的一些接口查看作业运行状态。</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idx="10"/>
          </p:nvPr>
        </p:nvSpPr>
        <p:spPr/>
        <p:txBody>
          <a:bodyPr vert="horz" wrap="square" lIns="91440" tIns="45720" rIns="91440" bIns="45720" anchor="ctr" anchorCtr="0"/>
          <a:p>
            <a:r>
              <a:rPr lang="en-US" altLang="zh-CN" dirty="0"/>
              <a:t>7.2 MapReduce</a:t>
            </a:r>
            <a:r>
              <a:rPr lang="zh-CN" altLang="en-US" dirty="0"/>
              <a:t>的体系结构</a:t>
            </a:r>
            <a:endParaRPr lang="zh-CN" altLang="en-US" dirty="0"/>
          </a:p>
        </p:txBody>
      </p:sp>
      <p:sp>
        <p:nvSpPr>
          <p:cNvPr id="17410" name="矩形 2"/>
          <p:cNvSpPr/>
          <p:nvPr/>
        </p:nvSpPr>
        <p:spPr>
          <a:xfrm>
            <a:off x="219075" y="1066800"/>
            <a:ext cx="8723313" cy="5515610"/>
          </a:xfrm>
          <a:prstGeom prst="rect">
            <a:avLst/>
          </a:prstGeom>
          <a:noFill/>
          <a:ln w="9525">
            <a:noFill/>
          </a:ln>
        </p:spPr>
        <p:txBody>
          <a:bodyPr wrap="square" anchor="t" anchorCtr="0">
            <a:spAutoFit/>
          </a:bodyPr>
          <a:p>
            <a:pPr algn="just">
              <a:lnSpc>
                <a:spcPct val="14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JobTracker</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a:p>
            <a:pPr marL="914400" lvl="1" indent="-457200" algn="just">
              <a:lnSpc>
                <a:spcPct val="14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JobTracker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负责资源监控和作业调度</a:t>
            </a:r>
            <a:r>
              <a:rPr lang="zh-CN" altLang="en-US"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marL="914400" lvl="1"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JobTracker </a:t>
            </a:r>
            <a:r>
              <a:rPr lang="zh-CN" altLang="en-US" sz="2800" b="1" dirty="0">
                <a:latin typeface="Arial" panose="020B0604020202020204" pitchFamily="34" charset="0"/>
                <a:ea typeface="宋体" panose="02010600030101010101" pitchFamily="2" charset="-122"/>
              </a:rPr>
              <a:t>监控所有</a:t>
            </a:r>
            <a:r>
              <a:rPr lang="en-US" altLang="zh-CN" sz="2800" b="1" dirty="0">
                <a:latin typeface="Arial" panose="020B0604020202020204" pitchFamily="34" charset="0"/>
                <a:ea typeface="宋体" panose="02010600030101010101" pitchFamily="2" charset="-122"/>
              </a:rPr>
              <a:t>TaskTracker</a:t>
            </a:r>
            <a:r>
              <a:rPr lang="zh-CN" altLang="en-US" sz="2800" b="1" dirty="0">
                <a:latin typeface="Arial" panose="020B0604020202020204" pitchFamily="34" charset="0"/>
                <a:ea typeface="宋体" panose="02010600030101010101" pitchFamily="2" charset="-122"/>
              </a:rPr>
              <a:t>与</a:t>
            </a:r>
            <a:r>
              <a:rPr lang="en-US" altLang="zh-CN" sz="2800" b="1" dirty="0">
                <a:latin typeface="Arial" panose="020B0604020202020204" pitchFamily="34" charset="0"/>
                <a:ea typeface="宋体" panose="02010600030101010101" pitchFamily="2" charset="-122"/>
              </a:rPr>
              <a:t>Job</a:t>
            </a:r>
            <a:r>
              <a:rPr lang="zh-CN" altLang="en-US" sz="2800" b="1" dirty="0">
                <a:latin typeface="Arial" panose="020B0604020202020204" pitchFamily="34" charset="0"/>
                <a:ea typeface="宋体" panose="02010600030101010101" pitchFamily="2" charset="-122"/>
              </a:rPr>
              <a:t>的健康状况，一旦发现失败，就将相应的任务转移到其他节点；</a:t>
            </a:r>
            <a:endParaRPr lang="en-US" altLang="zh-CN" sz="2800" b="1" dirty="0">
              <a:latin typeface="Arial" panose="020B0604020202020204" pitchFamily="34" charset="0"/>
              <a:ea typeface="宋体" panose="02010600030101010101" pitchFamily="2" charset="-122"/>
            </a:endParaRPr>
          </a:p>
          <a:p>
            <a:pPr marL="914400" lvl="1"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JobTracker </a:t>
            </a:r>
            <a:r>
              <a:rPr lang="zh-CN" altLang="en-US" sz="2800" b="1" dirty="0">
                <a:latin typeface="Arial" panose="020B0604020202020204" pitchFamily="34" charset="0"/>
                <a:ea typeface="宋体" panose="02010600030101010101" pitchFamily="2" charset="-122"/>
              </a:rPr>
              <a:t>会跟踪任务的执行进度、资源使用量等信息，并将这些信息告诉任务调度器（</a:t>
            </a:r>
            <a:r>
              <a:rPr lang="en-US" altLang="zh-CN" sz="2800" b="1" dirty="0">
                <a:latin typeface="Arial" panose="020B0604020202020204" pitchFamily="34" charset="0"/>
                <a:ea typeface="宋体" panose="02010600030101010101" pitchFamily="2" charset="-122"/>
              </a:rPr>
              <a:t>TaskScheduler</a:t>
            </a:r>
            <a:r>
              <a:rPr lang="zh-CN" altLang="en-US" sz="2800" b="1" dirty="0">
                <a:latin typeface="Arial" panose="020B0604020202020204" pitchFamily="34" charset="0"/>
                <a:ea typeface="宋体" panose="02010600030101010101" pitchFamily="2" charset="-122"/>
              </a:rPr>
              <a:t>），而调度器会在资源出现空闲时，选择合适的任务去使用这些资源。</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1440" tIns="45720" rIns="91440" bIns="45720" anchor="ctr" anchorCtr="0"/>
          <a:p>
            <a:r>
              <a:rPr lang="zh-CN" altLang="zh-CN" dirty="0"/>
              <a:t>重点与难点</a:t>
            </a:r>
            <a:endParaRPr lang="zh-CN" altLang="zh-CN" dirty="0"/>
          </a:p>
        </p:txBody>
      </p:sp>
      <p:sp>
        <p:nvSpPr>
          <p:cNvPr id="7170" name="Rectangle 3"/>
          <p:cNvSpPr/>
          <p:nvPr/>
        </p:nvSpPr>
        <p:spPr>
          <a:xfrm>
            <a:off x="457200" y="1189038"/>
            <a:ext cx="8458200" cy="5194300"/>
          </a:xfrm>
          <a:prstGeom prst="rect">
            <a:avLst/>
          </a:prstGeom>
          <a:noFill/>
          <a:ln w="9525">
            <a:noFill/>
          </a:ln>
        </p:spPr>
        <p:txBody>
          <a:bodyPr anchor="t" anchorCtr="0"/>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重点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MapReduce模型；</a:t>
            </a:r>
            <a:r>
              <a:rPr lang="zh-CN" altLang="en-US" sz="2800" b="1" dirty="0">
                <a:sym typeface="+mn-ea"/>
              </a:rPr>
              <a:t>MapReduce</a:t>
            </a:r>
            <a:r>
              <a:rPr lang="zh-CN" altLang="en-US" sz="2800" b="1" dirty="0">
                <a:latin typeface="Arial" panose="020B0604020202020204" pitchFamily="34" charset="0"/>
                <a:ea typeface="宋体" panose="02010600030101010101" pitchFamily="2" charset="-122"/>
              </a:rPr>
              <a:t>具体工作流程；</a:t>
            </a:r>
            <a:r>
              <a:rPr lang="zh-CN" altLang="en-US" sz="2800" b="1" dirty="0">
                <a:sym typeface="+mn-ea"/>
              </a:rPr>
              <a:t>MapReduce程序设计方法；MapReduce编程实践。</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难点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MapReduce编程实践。</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idx="10"/>
          </p:nvPr>
        </p:nvSpPr>
        <p:spPr/>
        <p:txBody>
          <a:bodyPr vert="horz" wrap="square" lIns="91440" tIns="45720" rIns="91440" bIns="45720" anchor="ctr" anchorCtr="0"/>
          <a:p>
            <a:r>
              <a:rPr lang="en-US" altLang="zh-CN" dirty="0"/>
              <a:t>7.2 MapReduce</a:t>
            </a:r>
            <a:r>
              <a:rPr lang="zh-CN" altLang="en-US" dirty="0"/>
              <a:t>的体系结构</a:t>
            </a:r>
            <a:endParaRPr lang="zh-CN" altLang="en-US" dirty="0"/>
          </a:p>
        </p:txBody>
      </p:sp>
      <p:sp>
        <p:nvSpPr>
          <p:cNvPr id="18434" name="矩形 2"/>
          <p:cNvSpPr/>
          <p:nvPr/>
        </p:nvSpPr>
        <p:spPr>
          <a:xfrm>
            <a:off x="187325" y="1217613"/>
            <a:ext cx="8769350" cy="4485005"/>
          </a:xfrm>
          <a:prstGeom prst="rect">
            <a:avLst/>
          </a:prstGeom>
          <a:noFill/>
          <a:ln w="9525">
            <a:noFill/>
          </a:ln>
        </p:spPr>
        <p:txBody>
          <a:bodyPr wrap="square" anchor="t" anchorCtr="0">
            <a:spAutoFit/>
          </a:bodyPr>
          <a:p>
            <a:pPr algn="just">
              <a:lnSpc>
                <a:spcPct val="17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（3）TaskTracker</a:t>
            </a:r>
            <a:endParaRPr lang="zh-CN" altLang="en-US" sz="2800" b="1" dirty="0">
              <a:solidFill>
                <a:schemeClr val="accent2"/>
              </a:solidFill>
              <a:latin typeface="Arial" panose="020B0604020202020204" pitchFamily="34" charset="0"/>
              <a:ea typeface="宋体" panose="02010600030101010101" pitchFamily="2" charset="-122"/>
            </a:endParaRPr>
          </a:p>
          <a:p>
            <a:pPr marL="914400" lvl="1" indent="-457200" algn="just">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TaskTracker </a:t>
            </a:r>
            <a:r>
              <a:rPr lang="zh-CN" altLang="en-US" sz="2800" b="1" dirty="0">
                <a:latin typeface="Arial" panose="020B0604020202020204" pitchFamily="34" charset="0"/>
                <a:ea typeface="宋体" panose="02010600030101010101" pitchFamily="2" charset="-122"/>
              </a:rPr>
              <a:t>会周期性地通过“</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心跳</a:t>
            </a:r>
            <a:r>
              <a:rPr lang="zh-CN" altLang="en-US" sz="2800" b="1" dirty="0">
                <a:latin typeface="Arial" panose="020B0604020202020204" pitchFamily="34" charset="0"/>
                <a:ea typeface="宋体" panose="02010600030101010101" pitchFamily="2" charset="-122"/>
              </a:rPr>
              <a:t>”将本节点上资源的使用情况和任务的运行进度汇报给</a:t>
            </a:r>
            <a:r>
              <a:rPr lang="en-US" altLang="zh-CN" sz="2800" b="1" dirty="0">
                <a:latin typeface="Arial" panose="020B0604020202020204" pitchFamily="34" charset="0"/>
                <a:ea typeface="宋体" panose="02010600030101010101" pitchFamily="2" charset="-122"/>
              </a:rPr>
              <a:t>JobTracker</a:t>
            </a:r>
            <a:r>
              <a:rPr lang="zh-CN" altLang="en-US" sz="2800" b="1" dirty="0">
                <a:latin typeface="Arial" panose="020B0604020202020204" pitchFamily="34" charset="0"/>
                <a:ea typeface="宋体" panose="02010600030101010101" pitchFamily="2" charset="-122"/>
              </a:rPr>
              <a:t>，同时接收</a:t>
            </a:r>
            <a:r>
              <a:rPr lang="en-US" altLang="zh-CN" sz="2800" b="1" dirty="0">
                <a:latin typeface="Arial" panose="020B0604020202020204" pitchFamily="34" charset="0"/>
                <a:ea typeface="宋体" panose="02010600030101010101" pitchFamily="2" charset="-122"/>
              </a:rPr>
              <a:t>JobTracker </a:t>
            </a:r>
            <a:r>
              <a:rPr lang="zh-CN" altLang="en-US" sz="2800" b="1" dirty="0">
                <a:latin typeface="Arial" panose="020B0604020202020204" pitchFamily="34" charset="0"/>
                <a:ea typeface="宋体" panose="02010600030101010101" pitchFamily="2" charset="-122"/>
              </a:rPr>
              <a:t>发送过来的命令并执行相应的操作（如启动新任务、杀死任务等）；</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idx="10"/>
          </p:nvPr>
        </p:nvSpPr>
        <p:spPr/>
        <p:txBody>
          <a:bodyPr vert="horz" wrap="square" lIns="91440" tIns="45720" rIns="91440" bIns="45720" anchor="ctr" anchorCtr="0"/>
          <a:p>
            <a:r>
              <a:rPr lang="en-US" altLang="zh-CN" dirty="0"/>
              <a:t>7.2 MapReduce</a:t>
            </a:r>
            <a:r>
              <a:rPr lang="zh-CN" altLang="en-US" dirty="0"/>
              <a:t>的体系结构</a:t>
            </a:r>
            <a:endParaRPr lang="zh-CN" altLang="en-US" dirty="0"/>
          </a:p>
        </p:txBody>
      </p:sp>
      <p:sp>
        <p:nvSpPr>
          <p:cNvPr id="19458" name="矩形 2"/>
          <p:cNvSpPr/>
          <p:nvPr/>
        </p:nvSpPr>
        <p:spPr>
          <a:xfrm>
            <a:off x="187325" y="1141413"/>
            <a:ext cx="8769350" cy="5217160"/>
          </a:xfrm>
          <a:prstGeom prst="rect">
            <a:avLst/>
          </a:prstGeom>
          <a:noFill/>
          <a:ln w="9525">
            <a:noFill/>
          </a:ln>
        </p:spPr>
        <p:txBody>
          <a:bodyPr wrap="square" anchor="t" anchorCtr="0">
            <a:spAutoFit/>
          </a:bodyPr>
          <a:p>
            <a:pPr algn="just">
              <a:lnSpc>
                <a:spcPct val="17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（3）TaskTracker</a:t>
            </a:r>
            <a:endParaRPr lang="en-US" altLang="zh-CN" sz="2800" b="1" dirty="0">
              <a:latin typeface="Arial" panose="020B0604020202020204" pitchFamily="34" charset="0"/>
              <a:ea typeface="宋体" panose="02010600030101010101" pitchFamily="2" charset="-122"/>
            </a:endParaRPr>
          </a:p>
          <a:p>
            <a:pPr marL="914400" lvl="1" indent="-457200" algn="just">
              <a:lnSpc>
                <a:spcPct val="17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TaskTracker </a:t>
            </a:r>
            <a:r>
              <a:rPr lang="zh-CN" altLang="en-US" sz="2800" b="1" dirty="0">
                <a:latin typeface="Arial" panose="020B0604020202020204" pitchFamily="34" charset="0"/>
                <a:ea typeface="宋体" panose="02010600030101010101" pitchFamily="2" charset="-122"/>
              </a:rPr>
              <a:t>使用</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“slot”等量划分</a:t>
            </a:r>
            <a:r>
              <a:rPr lang="zh-CN" altLang="en-US" sz="2800" b="1" dirty="0">
                <a:latin typeface="Arial" panose="020B0604020202020204" pitchFamily="34" charset="0"/>
                <a:ea typeface="宋体" panose="02010600030101010101" pitchFamily="2" charset="-122"/>
              </a:rPr>
              <a:t>本节点上的资源量（</a:t>
            </a:r>
            <a:r>
              <a:rPr lang="en-US" altLang="zh-CN" sz="2800" b="1" dirty="0">
                <a:latin typeface="Arial" panose="020B0604020202020204" pitchFamily="34" charset="0"/>
                <a:ea typeface="宋体" panose="02010600030101010101" pitchFamily="2" charset="-122"/>
              </a:rPr>
              <a:t>CPU</a:t>
            </a:r>
            <a:r>
              <a:rPr lang="zh-CN" altLang="en-US" sz="2800" b="1" dirty="0">
                <a:latin typeface="Arial" panose="020B0604020202020204" pitchFamily="34" charset="0"/>
                <a:ea typeface="宋体" panose="02010600030101010101" pitchFamily="2" charset="-122"/>
              </a:rPr>
              <a:t>、内存等）。</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一个</a:t>
            </a:r>
            <a:r>
              <a:rPr lang="en-US" altLang="zh-CN" sz="2800" b="1" dirty="0">
                <a:solidFill>
                  <a:srgbClr val="FF3300"/>
                </a:solidFill>
                <a:latin typeface="微软雅黑" panose="020B0503020204020204" charset="-122"/>
                <a:ea typeface="微软雅黑" panose="020B0503020204020204" charset="-122"/>
                <a:cs typeface="微软雅黑" panose="020B0503020204020204" charset="-122"/>
              </a:rPr>
              <a:t>Task </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获取到一个</a:t>
            </a:r>
            <a:r>
              <a:rPr lang="en-US" altLang="zh-CN" sz="2800" b="1" dirty="0">
                <a:solidFill>
                  <a:srgbClr val="FF3300"/>
                </a:solidFill>
                <a:latin typeface="微软雅黑" panose="020B0503020204020204" charset="-122"/>
                <a:ea typeface="微软雅黑" panose="020B0503020204020204" charset="-122"/>
                <a:cs typeface="微软雅黑" panose="020B0503020204020204" charset="-122"/>
              </a:rPr>
              <a:t>slot </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后才有机会运行</a:t>
            </a:r>
            <a:r>
              <a:rPr lang="zh-CN" altLang="en-US" sz="2800" b="1" dirty="0">
                <a:latin typeface="Arial" panose="020B0604020202020204" pitchFamily="34" charset="0"/>
                <a:ea typeface="宋体" panose="02010600030101010101" pitchFamily="2" charset="-122"/>
              </a:rPr>
              <a:t>，而</a:t>
            </a:r>
            <a:r>
              <a:rPr lang="en-US" altLang="zh-CN" sz="2800" b="1" dirty="0">
                <a:latin typeface="Arial" panose="020B0604020202020204" pitchFamily="34" charset="0"/>
                <a:ea typeface="宋体" panose="02010600030101010101" pitchFamily="2" charset="-122"/>
              </a:rPr>
              <a:t>Hadoop</a:t>
            </a:r>
            <a:r>
              <a:rPr lang="zh-CN" altLang="en-US" sz="2800" b="1" dirty="0">
                <a:latin typeface="Arial" panose="020B0604020202020204" pitchFamily="34" charset="0"/>
                <a:ea typeface="宋体" panose="02010600030101010101" pitchFamily="2" charset="-122"/>
              </a:rPr>
              <a:t>调度器的作用就是将各个</a:t>
            </a:r>
            <a:r>
              <a:rPr lang="en-US" altLang="zh-CN" sz="2800" b="1" dirty="0">
                <a:latin typeface="Arial" panose="020B0604020202020204" pitchFamily="34" charset="0"/>
                <a:ea typeface="宋体" panose="02010600030101010101" pitchFamily="2" charset="-122"/>
              </a:rPr>
              <a:t>TaskTracker</a:t>
            </a:r>
            <a:r>
              <a:rPr lang="zh-CN" altLang="en-US" sz="2800" b="1" dirty="0">
                <a:latin typeface="Arial" panose="020B0604020202020204" pitchFamily="34" charset="0"/>
                <a:ea typeface="宋体" panose="02010600030101010101" pitchFamily="2" charset="-122"/>
              </a:rPr>
              <a:t>上的空闲</a:t>
            </a:r>
            <a:r>
              <a:rPr lang="en-US" altLang="zh-CN" sz="2800" b="1" dirty="0">
                <a:latin typeface="Arial" panose="020B0604020202020204" pitchFamily="34" charset="0"/>
                <a:ea typeface="宋体" panose="02010600030101010101" pitchFamily="2" charset="-122"/>
              </a:rPr>
              <a:t>slot</a:t>
            </a:r>
            <a:r>
              <a:rPr lang="zh-CN" altLang="en-US" sz="2800" b="1" dirty="0">
                <a:latin typeface="Arial" panose="020B0604020202020204" pitchFamily="34" charset="0"/>
                <a:ea typeface="宋体" panose="02010600030101010101" pitchFamily="2" charset="-122"/>
              </a:rPr>
              <a:t>分配给</a:t>
            </a:r>
            <a:r>
              <a:rPr lang="en-US" altLang="zh-CN" sz="2800" b="1" dirty="0">
                <a:latin typeface="Arial" panose="020B0604020202020204" pitchFamily="34" charset="0"/>
                <a:ea typeface="宋体" panose="02010600030101010101" pitchFamily="2" charset="-122"/>
              </a:rPr>
              <a:t>Task</a:t>
            </a:r>
            <a:r>
              <a:rPr lang="zh-CN" altLang="en-US" sz="2800" b="1" dirty="0">
                <a:latin typeface="Arial" panose="020B0604020202020204" pitchFamily="34" charset="0"/>
                <a:ea typeface="宋体" panose="02010600030101010101" pitchFamily="2" charset="-122"/>
              </a:rPr>
              <a:t>使用。</a:t>
            </a:r>
            <a:r>
              <a:rPr lang="en-US" altLang="zh-CN" sz="2800" b="1" dirty="0">
                <a:latin typeface="Arial" panose="020B0604020202020204" pitchFamily="34" charset="0"/>
                <a:ea typeface="宋体" panose="02010600030101010101" pitchFamily="2" charset="-122"/>
              </a:rPr>
              <a:t>slot </a:t>
            </a:r>
            <a:r>
              <a:rPr lang="zh-CN" altLang="en-US" sz="2800" b="1" dirty="0">
                <a:latin typeface="Arial" panose="020B0604020202020204" pitchFamily="34" charset="0"/>
                <a:ea typeface="宋体" panose="02010600030101010101" pitchFamily="2" charset="-122"/>
              </a:rPr>
              <a:t>分为</a:t>
            </a:r>
            <a:r>
              <a:rPr lang="en-US" altLang="zh-CN" sz="2800" b="1" dirty="0">
                <a:latin typeface="Arial" panose="020B0604020202020204" pitchFamily="34" charset="0"/>
                <a:ea typeface="宋体" panose="02010600030101010101" pitchFamily="2" charset="-122"/>
              </a:rPr>
              <a:t>Map slot </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Reduce slot </a:t>
            </a:r>
            <a:r>
              <a:rPr lang="zh-CN" altLang="en-US" sz="2800" b="1" dirty="0">
                <a:latin typeface="Arial" panose="020B0604020202020204" pitchFamily="34" charset="0"/>
                <a:ea typeface="宋体" panose="02010600030101010101" pitchFamily="2" charset="-122"/>
              </a:rPr>
              <a:t>两种，分别供</a:t>
            </a:r>
            <a:r>
              <a:rPr lang="en-US" altLang="zh-CN" sz="2800" b="1" dirty="0">
                <a:latin typeface="Arial" panose="020B0604020202020204" pitchFamily="34" charset="0"/>
                <a:ea typeface="宋体" panose="02010600030101010101" pitchFamily="2" charset="-122"/>
              </a:rPr>
              <a:t>MapTask </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Reduce Task </a:t>
            </a:r>
            <a:r>
              <a:rPr lang="zh-CN" altLang="en-US" sz="2800" b="1" dirty="0">
                <a:latin typeface="Arial" panose="020B0604020202020204" pitchFamily="34" charset="0"/>
                <a:ea typeface="宋体" panose="02010600030101010101" pitchFamily="2" charset="-122"/>
              </a:rPr>
              <a:t>使用。</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idx="10"/>
          </p:nvPr>
        </p:nvSpPr>
        <p:spPr/>
        <p:txBody>
          <a:bodyPr vert="horz" wrap="square" lIns="91440" tIns="45720" rIns="91440" bIns="45720" anchor="ctr" anchorCtr="0"/>
          <a:p>
            <a:r>
              <a:rPr lang="en-US" altLang="zh-CN" dirty="0"/>
              <a:t>7.2 MapReduce</a:t>
            </a:r>
            <a:r>
              <a:rPr lang="zh-CN" altLang="en-US" dirty="0"/>
              <a:t>的体系结构</a:t>
            </a:r>
            <a:endParaRPr lang="zh-CN" altLang="en-US" dirty="0"/>
          </a:p>
        </p:txBody>
      </p:sp>
      <p:sp>
        <p:nvSpPr>
          <p:cNvPr id="20482" name="矩形 2"/>
          <p:cNvSpPr/>
          <p:nvPr/>
        </p:nvSpPr>
        <p:spPr>
          <a:xfrm>
            <a:off x="187325" y="1143000"/>
            <a:ext cx="8769350" cy="2416810"/>
          </a:xfrm>
          <a:prstGeom prst="rect">
            <a:avLst/>
          </a:prstGeom>
          <a:noFill/>
          <a:ln w="9525">
            <a:noFill/>
          </a:ln>
        </p:spPr>
        <p:txBody>
          <a:bodyPr wrap="square" anchor="t" anchorCtr="0">
            <a:spAutoFit/>
          </a:bodyPr>
          <a:p>
            <a:pPr algn="just">
              <a:lnSpc>
                <a:spcPct val="18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（4）Task</a:t>
            </a:r>
            <a:endParaRPr lang="zh-CN" altLang="en-US" sz="2800" b="1" dirty="0">
              <a:solidFill>
                <a:schemeClr val="accent2"/>
              </a:solidFill>
              <a:latin typeface="Arial" panose="020B0604020202020204" pitchFamily="34" charset="0"/>
              <a:ea typeface="宋体" panose="02010600030101010101" pitchFamily="2" charset="-122"/>
            </a:endParaRPr>
          </a:p>
          <a:p>
            <a:pPr marL="914400" lvl="1" indent="-457200" algn="just">
              <a:lnSpc>
                <a:spcPct val="18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Task </a:t>
            </a:r>
            <a:r>
              <a:rPr lang="zh-CN" altLang="en-US" sz="2800" b="1" dirty="0">
                <a:latin typeface="Arial" panose="020B0604020202020204" pitchFamily="34" charset="0"/>
                <a:ea typeface="宋体" panose="02010600030101010101" pitchFamily="2" charset="-122"/>
              </a:rPr>
              <a:t>分为</a:t>
            </a:r>
            <a:r>
              <a:rPr lang="en-US" altLang="zh-CN" sz="2800" b="1" dirty="0">
                <a:latin typeface="Arial" panose="020B0604020202020204" pitchFamily="34" charset="0"/>
                <a:ea typeface="宋体" panose="02010600030101010101" pitchFamily="2" charset="-122"/>
              </a:rPr>
              <a:t>Map Task </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Reduce Task </a:t>
            </a:r>
            <a:r>
              <a:rPr lang="zh-CN" altLang="en-US" sz="2800" b="1" dirty="0">
                <a:latin typeface="Arial" panose="020B0604020202020204" pitchFamily="34" charset="0"/>
                <a:ea typeface="宋体" panose="02010600030101010101" pitchFamily="2" charset="-122"/>
              </a:rPr>
              <a:t>两种，均由</a:t>
            </a:r>
            <a:r>
              <a:rPr lang="en-US" altLang="zh-CN" sz="2800" b="1" dirty="0">
                <a:latin typeface="Arial" panose="020B0604020202020204" pitchFamily="34" charset="0"/>
                <a:ea typeface="宋体" panose="02010600030101010101" pitchFamily="2" charset="-122"/>
              </a:rPr>
              <a:t>TaskTracker </a:t>
            </a:r>
            <a:r>
              <a:rPr lang="zh-CN" altLang="en-US" sz="2800" b="1" dirty="0">
                <a:latin typeface="Arial" panose="020B0604020202020204" pitchFamily="34" charset="0"/>
                <a:ea typeface="宋体" panose="02010600030101010101" pitchFamily="2" charset="-122"/>
              </a:rPr>
              <a:t>启动。</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1440" tIns="45720" rIns="91440" bIns="45720" anchor="ctr" anchorCtr="0"/>
          <a:p>
            <a:r>
              <a:rPr lang="es-ES" altLang="zh-CN" dirty="0"/>
              <a:t>7.3 MapReduce</a:t>
            </a:r>
            <a:r>
              <a:rPr lang="zh-CN" altLang="es-ES" dirty="0"/>
              <a:t>的工作流程</a:t>
            </a:r>
            <a:endParaRPr lang="zh-CN" altLang="en-US" dirty="0"/>
          </a:p>
        </p:txBody>
      </p:sp>
      <p:sp>
        <p:nvSpPr>
          <p:cNvPr id="21506" name="Rectangle 3"/>
          <p:cNvSpPr>
            <a:spLocks noGrp="1"/>
          </p:cNvSpPr>
          <p:nvPr>
            <p:ph idx="1"/>
          </p:nvPr>
        </p:nvSpPr>
        <p:spPr/>
        <p:txBody>
          <a:bodyPr vert="horz" wrap="square" lIns="91440" tIns="45720" rIns="91440" bIns="45720" anchor="t" anchorCtr="0"/>
          <a:p>
            <a:pPr marL="0" indent="0">
              <a:lnSpc>
                <a:spcPct val="160000"/>
              </a:lnSpc>
              <a:buNone/>
            </a:pPr>
            <a:r>
              <a:rPr lang="en-US" altLang="zh-CN" sz="2800" b="1" dirty="0"/>
              <a:t>7.3.1	</a:t>
            </a:r>
            <a:r>
              <a:rPr lang="zh-CN" altLang="en-US" sz="2800" b="1" dirty="0"/>
              <a:t>工作流程概述</a:t>
            </a:r>
            <a:endParaRPr lang="zh-CN" altLang="en-US" sz="2800" b="1" dirty="0"/>
          </a:p>
          <a:p>
            <a:pPr marL="0" indent="0">
              <a:lnSpc>
                <a:spcPct val="160000"/>
              </a:lnSpc>
              <a:buNone/>
            </a:pPr>
            <a:r>
              <a:rPr lang="en-US" altLang="zh-CN" sz="2800" b="1" dirty="0"/>
              <a:t>7.3.2	MapReduce</a:t>
            </a:r>
            <a:r>
              <a:rPr lang="zh-CN" altLang="en-US" sz="2800" b="1" dirty="0"/>
              <a:t>各个执行阶段</a:t>
            </a:r>
            <a:endParaRPr lang="zh-CN" altLang="en-US" sz="2800" b="1" dirty="0"/>
          </a:p>
          <a:p>
            <a:pPr marL="0" indent="0">
              <a:lnSpc>
                <a:spcPct val="160000"/>
              </a:lnSpc>
              <a:buNone/>
            </a:pPr>
            <a:r>
              <a:rPr lang="en-US" altLang="zh-CN" sz="2800" b="1" dirty="0"/>
              <a:t>7.3.3	Shuffle</a:t>
            </a:r>
            <a:r>
              <a:rPr lang="zh-CN" altLang="en-US" sz="2800" b="1" dirty="0"/>
              <a:t>过程详解</a:t>
            </a:r>
            <a:endParaRPr lang="zh-CN" altLang="en-US" sz="2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13314" name="Rectangle 4"/>
          <p:cNvSpPr/>
          <p:nvPr>
            <p:custDataLst>
              <p:tags r:id="rId1"/>
            </p:custDataLst>
          </p:nvPr>
        </p:nvSpPr>
        <p:spPr>
          <a:xfrm>
            <a:off x="250825" y="1071722"/>
            <a:ext cx="8683625" cy="5492750"/>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zh-CN" sz="2600" b="1" dirty="0">
                <a:latin typeface="Times New Roman" panose="02020603050405020304" pitchFamily="18" charset="0"/>
                <a:ea typeface="宋体" panose="02010600030101010101" pitchFamily="2" charset="-122"/>
              </a:rPr>
              <a:t>一个</a:t>
            </a:r>
            <a:r>
              <a:rPr lang="zh-CN" sz="2600" b="1" dirty="0">
                <a:solidFill>
                  <a:srgbClr val="FF3300"/>
                </a:solidFill>
                <a:latin typeface="微软雅黑" panose="020B0503020204020204" charset="-122"/>
                <a:ea typeface="微软雅黑" panose="020B0503020204020204" charset="-122"/>
                <a:cs typeface="微软雅黑" panose="020B0503020204020204" charset="-122"/>
              </a:rPr>
              <a:t>大的</a:t>
            </a:r>
            <a:r>
              <a:rPr lang="en-US" altLang="zh-CN" sz="2600" b="1" dirty="0">
                <a:solidFill>
                  <a:srgbClr val="FF3300"/>
                </a:solidFill>
                <a:latin typeface="微软雅黑" panose="020B0503020204020204" charset="-122"/>
                <a:ea typeface="微软雅黑" panose="020B0503020204020204" charset="-122"/>
                <a:cs typeface="微软雅黑" panose="020B0503020204020204" charset="-122"/>
              </a:rPr>
              <a:t>MapReduce</a:t>
            </a:r>
            <a:r>
              <a:rPr lang="zh-CN" altLang="en-US" sz="2600" b="1" dirty="0">
                <a:solidFill>
                  <a:srgbClr val="FF3300"/>
                </a:solidFill>
                <a:latin typeface="微软雅黑" panose="020B0503020204020204" charset="-122"/>
                <a:ea typeface="微软雅黑" panose="020B0503020204020204" charset="-122"/>
                <a:cs typeface="微软雅黑" panose="020B0503020204020204" charset="-122"/>
              </a:rPr>
              <a:t>作业</a:t>
            </a:r>
            <a:r>
              <a:rPr lang="zh-CN" altLang="en-US" sz="2600" b="1" dirty="0">
                <a:latin typeface="Times New Roman" panose="02020603050405020304" pitchFamily="18" charset="0"/>
                <a:ea typeface="宋体" panose="02010600030101010101" pitchFamily="2" charset="-122"/>
              </a:rPr>
              <a:t>，首先拆分成许多个</a:t>
            </a:r>
            <a:r>
              <a:rPr lang="zh-CN" altLang="en-US" sz="2600" b="1" dirty="0">
                <a:solidFill>
                  <a:srgbClr val="FF3300"/>
                </a:solidFill>
                <a:latin typeface="微软雅黑" panose="020B0503020204020204" charset="-122"/>
                <a:ea typeface="微软雅黑" panose="020B0503020204020204" charset="-122"/>
                <a:cs typeface="微软雅黑" panose="020B0503020204020204" charset="-122"/>
              </a:rPr>
              <a:t>Map任务</a:t>
            </a:r>
            <a:r>
              <a:rPr lang="zh-CN" altLang="en-US" sz="2600" b="1" dirty="0">
                <a:latin typeface="Times New Roman" panose="02020603050405020304" pitchFamily="18" charset="0"/>
                <a:ea typeface="宋体" panose="02010600030101010101" pitchFamily="2" charset="-122"/>
              </a:rPr>
              <a:t>在多台机器上并行执行，每个</a:t>
            </a:r>
            <a:r>
              <a:rPr lang="en-US" altLang="zh-CN" sz="2600" b="1" dirty="0">
                <a:latin typeface="Times New Roman" panose="02020603050405020304" pitchFamily="18" charset="0"/>
                <a:ea typeface="宋体" panose="02010600030101010101" pitchFamily="2" charset="-122"/>
              </a:rPr>
              <a:t>Map</a:t>
            </a:r>
            <a:r>
              <a:rPr lang="zh-CN" altLang="en-US" sz="2600" b="1" dirty="0">
                <a:latin typeface="Times New Roman" panose="02020603050405020304" pitchFamily="18" charset="0"/>
                <a:ea typeface="宋体" panose="02010600030101010101" pitchFamily="2" charset="-122"/>
              </a:rPr>
              <a:t>任务通常运行在数据存储的结点上，进行</a:t>
            </a:r>
            <a:r>
              <a:rPr lang="zh-CN" altLang="en-US" sz="2600" b="1" dirty="0">
                <a:solidFill>
                  <a:srgbClr val="FF3300"/>
                </a:solidFill>
                <a:latin typeface="微软雅黑" panose="020B0503020204020204" charset="-122"/>
                <a:ea typeface="微软雅黑" panose="020B0503020204020204" charset="-122"/>
                <a:cs typeface="微软雅黑" panose="020B0503020204020204" charset="-122"/>
              </a:rPr>
              <a:t>本地计算</a:t>
            </a:r>
            <a:r>
              <a:rPr lang="zh-CN" altLang="en-US" sz="2600" b="1" dirty="0">
                <a:latin typeface="Times New Roman" panose="02020603050405020304" pitchFamily="18" charset="0"/>
                <a:ea typeface="宋体" panose="02010600030101010101" pitchFamily="2" charset="-122"/>
                <a:sym typeface="+mn-ea"/>
              </a:rPr>
              <a:t>。</a:t>
            </a:r>
            <a:endParaRPr lang="zh-CN" altLang="en-US" sz="2600" b="1" dirty="0">
              <a:latin typeface="Times New Roman" panose="02020603050405020304" pitchFamily="18" charset="0"/>
              <a:ea typeface="宋体" panose="02010600030101010101" pitchFamily="2" charset="-122"/>
              <a:sym typeface="+mn-ea"/>
            </a:endParaRPr>
          </a:p>
          <a:p>
            <a:pPr marL="457200" indent="-457200" algn="just" eaLnBrk="0" hangingPunct="0">
              <a:lnSpc>
                <a:spcPct val="150000"/>
              </a:lnSpc>
              <a:buFont typeface="Wingdings" panose="05000000000000000000" charset="0"/>
              <a:buChar char="l"/>
            </a:pPr>
            <a:r>
              <a:rPr lang="zh-CN" altLang="en-US" sz="2600" b="1" dirty="0">
                <a:latin typeface="Times New Roman" panose="02020603050405020304" pitchFamily="18" charset="0"/>
                <a:ea typeface="宋体" panose="02010600030101010101" pitchFamily="2" charset="-122"/>
                <a:sym typeface="+mn-ea"/>
              </a:rPr>
              <a:t>当</a:t>
            </a:r>
            <a:r>
              <a:rPr lang="en-US" altLang="zh-CN" sz="2600" b="1" dirty="0">
                <a:latin typeface="Times New Roman" panose="02020603050405020304" pitchFamily="18" charset="0"/>
                <a:ea typeface="宋体" panose="02010600030101010101" pitchFamily="2" charset="-122"/>
                <a:sym typeface="+mn-ea"/>
              </a:rPr>
              <a:t>Map</a:t>
            </a:r>
            <a:r>
              <a:rPr lang="zh-CN" altLang="en-US" sz="2600" b="1" dirty="0">
                <a:latin typeface="Times New Roman" panose="02020603050405020304" pitchFamily="18" charset="0"/>
                <a:ea typeface="宋体" panose="02010600030101010101" pitchFamily="2" charset="-122"/>
                <a:sym typeface="+mn-ea"/>
              </a:rPr>
              <a:t>任务结束后，会生成</a:t>
            </a:r>
            <a:r>
              <a:rPr lang="en-US" altLang="zh-CN" sz="2600" b="1" dirty="0">
                <a:latin typeface="Times New Roman" panose="02020603050405020304" pitchFamily="18" charset="0"/>
                <a:ea typeface="宋体" panose="02010600030101010101" pitchFamily="2" charset="-122"/>
                <a:sym typeface="+mn-ea"/>
              </a:rPr>
              <a:t>&lt;key, value&gt;</a:t>
            </a:r>
            <a:r>
              <a:rPr lang="zh-CN" altLang="en-US" sz="2600" b="1" dirty="0">
                <a:latin typeface="Times New Roman" panose="02020603050405020304" pitchFamily="18" charset="0"/>
                <a:ea typeface="宋体" panose="02010600030101010101" pitchFamily="2" charset="-122"/>
                <a:sym typeface="+mn-ea"/>
              </a:rPr>
              <a:t>形式的许多中间结果。</a:t>
            </a:r>
            <a:endParaRPr lang="zh-CN" altLang="en-US" sz="2600" b="1" dirty="0">
              <a:latin typeface="Times New Roman" panose="02020603050405020304" pitchFamily="18" charset="0"/>
              <a:ea typeface="宋体" panose="02010600030101010101" pitchFamily="2" charset="-122"/>
              <a:sym typeface="+mn-ea"/>
            </a:endParaRPr>
          </a:p>
          <a:p>
            <a:pPr marL="457200" indent="-457200" algn="just" eaLnBrk="0" hangingPunct="0">
              <a:lnSpc>
                <a:spcPct val="150000"/>
              </a:lnSpc>
              <a:buFont typeface="Wingdings" panose="05000000000000000000" charset="0"/>
              <a:buChar char="l"/>
            </a:pPr>
            <a:r>
              <a:rPr lang="zh-CN" altLang="en-US" sz="2600" b="1" dirty="0">
                <a:latin typeface="Times New Roman" panose="02020603050405020304" pitchFamily="18" charset="0"/>
                <a:ea typeface="宋体" panose="02010600030101010101" pitchFamily="2" charset="-122"/>
                <a:sym typeface="+mn-ea"/>
              </a:rPr>
              <a:t>这些中间结果会被分发到多个</a:t>
            </a:r>
            <a:r>
              <a:rPr lang="zh-CN" altLang="en-US" sz="2600" b="1" dirty="0">
                <a:solidFill>
                  <a:srgbClr val="FF3300"/>
                </a:solidFill>
                <a:latin typeface="微软雅黑" panose="020B0503020204020204" charset="-122"/>
                <a:ea typeface="微软雅黑" panose="020B0503020204020204" charset="-122"/>
                <a:cs typeface="微软雅黑" panose="020B0503020204020204" charset="-122"/>
                <a:sym typeface="+mn-ea"/>
              </a:rPr>
              <a:t>Redue任务</a:t>
            </a:r>
            <a:r>
              <a:rPr lang="zh-CN" altLang="en-US" sz="2600" b="1" dirty="0">
                <a:latin typeface="Times New Roman" panose="02020603050405020304" pitchFamily="18" charset="0"/>
                <a:ea typeface="宋体" panose="02010600030101010101" pitchFamily="2" charset="-122"/>
                <a:sym typeface="+mn-ea"/>
              </a:rPr>
              <a:t>在多台机器上并行执行，具有</a:t>
            </a:r>
            <a:r>
              <a:rPr lang="zh-CN" altLang="en-US" sz="2600" b="1" dirty="0">
                <a:solidFill>
                  <a:srgbClr val="FF3300"/>
                </a:solidFill>
                <a:latin typeface="微软雅黑" panose="020B0503020204020204" charset="-122"/>
                <a:ea typeface="微软雅黑" panose="020B0503020204020204" charset="-122"/>
                <a:cs typeface="微软雅黑" panose="020B0503020204020204" charset="-122"/>
                <a:sym typeface="+mn-ea"/>
              </a:rPr>
              <a:t>相同key </a:t>
            </a:r>
            <a:r>
              <a:rPr lang="zh-CN" altLang="en-US" sz="2600" b="1" dirty="0">
                <a:latin typeface="Times New Roman" panose="02020603050405020304" pitchFamily="18" charset="0"/>
                <a:ea typeface="宋体" panose="02010600030101010101" pitchFamily="2" charset="-122"/>
                <a:sym typeface="+mn-ea"/>
              </a:rPr>
              <a:t>的</a:t>
            </a:r>
            <a:r>
              <a:rPr lang="en-US" altLang="zh-CN" sz="2600" b="1" dirty="0">
                <a:latin typeface="Times New Roman" panose="02020603050405020304" pitchFamily="18" charset="0"/>
                <a:ea typeface="宋体" panose="02010600030101010101" pitchFamily="2" charset="-122"/>
                <a:sym typeface="+mn-ea"/>
              </a:rPr>
              <a:t>&lt;key, value&gt;</a:t>
            </a:r>
            <a:r>
              <a:rPr lang="zh-CN" altLang="en-US" sz="2600" b="1" dirty="0">
                <a:latin typeface="Times New Roman" panose="02020603050405020304" pitchFamily="18" charset="0"/>
                <a:ea typeface="宋体" panose="02010600030101010101" pitchFamily="2" charset="-122"/>
                <a:sym typeface="+mn-ea"/>
              </a:rPr>
              <a:t>会被发送到</a:t>
            </a:r>
            <a:r>
              <a:rPr lang="zh-CN" altLang="en-US" sz="2600" b="1" dirty="0">
                <a:solidFill>
                  <a:srgbClr val="FF3300"/>
                </a:solidFill>
                <a:latin typeface="微软雅黑" panose="020B0503020204020204" charset="-122"/>
                <a:ea typeface="微软雅黑" panose="020B0503020204020204" charset="-122"/>
                <a:cs typeface="微软雅黑" panose="020B0503020204020204" charset="-122"/>
                <a:sym typeface="+mn-ea"/>
              </a:rPr>
              <a:t>同一个Reduce任务</a:t>
            </a:r>
            <a:r>
              <a:rPr lang="zh-CN" altLang="en-US" sz="2600" b="1" dirty="0">
                <a:latin typeface="Times New Roman" panose="02020603050405020304" pitchFamily="18" charset="0"/>
                <a:ea typeface="宋体" panose="02010600030101010101" pitchFamily="2" charset="-122"/>
                <a:sym typeface="+mn-ea"/>
              </a:rPr>
              <a:t>，</a:t>
            </a:r>
            <a:r>
              <a:rPr lang="en-US" altLang="zh-CN" sz="2600" b="1" dirty="0">
                <a:latin typeface="Times New Roman" panose="02020603050405020304" pitchFamily="18" charset="0"/>
                <a:ea typeface="宋体" panose="02010600030101010101" pitchFamily="2" charset="-122"/>
                <a:sym typeface="+mn-ea"/>
              </a:rPr>
              <a:t>Reduce</a:t>
            </a:r>
            <a:r>
              <a:rPr lang="zh-CN" altLang="en-US" sz="2600" b="1" dirty="0">
                <a:latin typeface="Times New Roman" panose="02020603050405020304" pitchFamily="18" charset="0"/>
                <a:ea typeface="宋体" panose="02010600030101010101" pitchFamily="2" charset="-122"/>
                <a:sym typeface="+mn-ea"/>
              </a:rPr>
              <a:t>任务会对中间结果进行汇总计算得到最后结果，并输出到分布式文件系统。</a:t>
            </a:r>
            <a:r>
              <a:rPr lang="en-US" altLang="zh-CN" sz="2600" b="1" dirty="0">
                <a:latin typeface="Times New Roman" panose="02020603050405020304" pitchFamily="18" charset="0"/>
                <a:ea typeface="宋体" panose="02010600030101010101" pitchFamily="2" charset="-122"/>
                <a:sym typeface="+mn-ea"/>
              </a:rPr>
              <a:t> </a:t>
            </a:r>
            <a:endParaRPr lang="en-US" altLang="zh-CN" sz="2600" b="1" dirty="0">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grpSp>
        <p:nvGrpSpPr>
          <p:cNvPr id="22530" name="组合 1"/>
          <p:cNvGrpSpPr/>
          <p:nvPr/>
        </p:nvGrpSpPr>
        <p:grpSpPr>
          <a:xfrm>
            <a:off x="101600" y="1301750"/>
            <a:ext cx="8997950" cy="5057775"/>
            <a:chOff x="161" y="2049"/>
            <a:chExt cx="14170" cy="7967"/>
          </a:xfrm>
        </p:grpSpPr>
        <p:pic>
          <p:nvPicPr>
            <p:cNvPr id="22531" name="Picture 4"/>
            <p:cNvPicPr>
              <a:picLocks noChangeAspect="1"/>
            </p:cNvPicPr>
            <p:nvPr/>
          </p:nvPicPr>
          <p:blipFill>
            <a:blip r:embed="rId1"/>
            <a:stretch>
              <a:fillRect/>
            </a:stretch>
          </p:blipFill>
          <p:spPr>
            <a:xfrm>
              <a:off x="161" y="2049"/>
              <a:ext cx="14171" cy="6991"/>
            </a:xfrm>
            <a:prstGeom prst="rect">
              <a:avLst/>
            </a:prstGeom>
            <a:noFill/>
            <a:ln w="9525">
              <a:noFill/>
            </a:ln>
          </p:spPr>
        </p:pic>
        <p:sp>
          <p:nvSpPr>
            <p:cNvPr id="22532" name="Rectangle 5"/>
            <p:cNvSpPr/>
            <p:nvPr/>
          </p:nvSpPr>
          <p:spPr>
            <a:xfrm>
              <a:off x="4015" y="9292"/>
              <a:ext cx="6219" cy="725"/>
            </a:xfrm>
            <a:prstGeom prst="rect">
              <a:avLst/>
            </a:prstGeom>
            <a:noFill/>
            <a:ln w="9525">
              <a:noFill/>
            </a:ln>
          </p:spPr>
          <p:txBody>
            <a:bodyPr wrap="none" anchor="ctr" anchorCtr="0">
              <a:spAutoFit/>
            </a:bodyPr>
            <a:p>
              <a:pPr algn="ctr" eaLnBrk="0" hangingPunct="0"/>
              <a:r>
                <a:rPr lang="zh-CN" altLang="en-US"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7-1 MapReduce</a:t>
              </a:r>
              <a:r>
                <a:rPr lang="zh-CN" altLang="en-US" sz="2400" b="1" dirty="0">
                  <a:latin typeface="Arial" panose="020B0604020202020204" pitchFamily="34" charset="0"/>
                  <a:ea typeface="宋体" panose="02010600030101010101" pitchFamily="2" charset="-122"/>
                </a:rPr>
                <a:t>工作流程</a:t>
              </a:r>
              <a:endParaRPr lang="zh-CN" altLang="en-US" sz="2400" b="1" dirty="0">
                <a:latin typeface="Arial" panose="020B0604020202020204" pitchFamily="34" charset="0"/>
                <a:ea typeface="宋体" panose="02010600030101010101" pitchFamily="2" charset="-122"/>
              </a:endParaRPr>
            </a:p>
          </p:txBody>
        </p:sp>
        <p:sp>
          <p:nvSpPr>
            <p:cNvPr id="22533" name="TextBox 4"/>
            <p:cNvSpPr txBox="1"/>
            <p:nvPr/>
          </p:nvSpPr>
          <p:spPr>
            <a:xfrm>
              <a:off x="6570" y="2876"/>
              <a:ext cx="1998" cy="822"/>
            </a:xfrm>
            <a:prstGeom prst="rect">
              <a:avLst/>
            </a:prstGeom>
            <a:noFill/>
            <a:ln w="9525">
              <a:noFill/>
            </a:ln>
          </p:spPr>
          <p:txBody>
            <a:bodyPr wrap="none" anchor="t" anchorCtr="0">
              <a:spAutoFit/>
            </a:bodyPr>
            <a:p>
              <a:pPr algn="ctr"/>
              <a:r>
                <a:rPr lang="en-US" altLang="zh-CN" sz="2800" b="1" dirty="0">
                  <a:latin typeface="Times New Roman" panose="02020603050405020304" pitchFamily="18" charset="0"/>
                  <a:ea typeface="宋体" panose="02010600030101010101" pitchFamily="2" charset="-122"/>
                </a:rPr>
                <a:t>Shuffle</a:t>
              </a:r>
              <a:endParaRPr lang="en-US" altLang="zh-CN" sz="28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100455"/>
            <a:ext cx="8707438" cy="5515610"/>
          </a:xfrm>
          <a:prstGeom prst="rect">
            <a:avLst/>
          </a:prstGeom>
          <a:noFill/>
          <a:ln w="9525">
            <a:noFill/>
          </a:ln>
        </p:spPr>
        <p:txBody>
          <a:bodyPr wrap="square" anchor="t" anchorCtr="0">
            <a:spAutoFit/>
          </a:bodyPr>
          <a:p>
            <a:pPr marL="457200" indent="-457200" algn="just">
              <a:lnSpc>
                <a:spcPct val="140000"/>
              </a:lnSpc>
              <a:buClrTx/>
              <a:buSzTx/>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MapReduce按照执行的</a:t>
            </a:r>
            <a:r>
              <a:rPr lang="zh-CN" altLang="en-US" sz="2800" b="1" dirty="0">
                <a:solidFill>
                  <a:srgbClr val="FF0000"/>
                </a:solidFill>
                <a:latin typeface="微软雅黑" panose="020B0503020204020204" charset="-122"/>
                <a:ea typeface="微软雅黑" panose="020B0503020204020204" charset="-122"/>
              </a:rPr>
              <a:t>先后顺序</a:t>
            </a:r>
            <a:r>
              <a:rPr lang="zh-CN" altLang="en-US" sz="2800" b="1" dirty="0">
                <a:latin typeface="Times New Roman" panose="02020603050405020304" pitchFamily="18" charset="0"/>
              </a:rPr>
              <a:t>，大致分为以下几个阶段</a:t>
            </a:r>
            <a:r>
              <a:rPr lang="zh-CN" altLang="en-US" sz="2800" b="1" dirty="0">
                <a:latin typeface="Times New Roman" panose="02020603050405020304" pitchFamily="18" charset="0"/>
                <a:ea typeface="宋体" panose="02010600030101010101" pitchFamily="2" charset="-122"/>
              </a:rPr>
              <a:t>：InputSplit → Map </a:t>
            </a:r>
            <a:r>
              <a:rPr lang="zh-CN" altLang="en-US" sz="2800" b="1" dirty="0">
                <a:latin typeface="Times New Roman" panose="02020603050405020304" pitchFamily="18" charset="0"/>
                <a:sym typeface="+mn-ea"/>
              </a:rPr>
              <a:t>→ Shuffle（Par</a:t>
            </a:r>
            <a:r>
              <a:rPr lang="en-US" altLang="zh-CN" sz="2800" b="1" dirty="0">
                <a:latin typeface="Times New Roman" panose="02020603050405020304" pitchFamily="18" charset="0"/>
                <a:sym typeface="+mn-ea"/>
              </a:rPr>
              <a:t>ti</a:t>
            </a:r>
            <a:r>
              <a:rPr lang="zh-CN" altLang="en-US" sz="2800" b="1" dirty="0">
                <a:latin typeface="Times New Roman" panose="02020603050405020304" pitchFamily="18" charset="0"/>
                <a:sym typeface="+mn-ea"/>
              </a:rPr>
              <a:t>tion → Sort → Combine</a:t>
            </a:r>
            <a:r>
              <a:rPr lang="en-US" altLang="zh-CN" sz="2800" b="1" dirty="0">
                <a:latin typeface="Times New Roman" panose="02020603050405020304" pitchFamily="18" charset="0"/>
                <a:sym typeface="+mn-ea"/>
              </a:rPr>
              <a:t> </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 Merge</a:t>
            </a:r>
            <a:r>
              <a:rPr lang="zh-CN" altLang="en-US" sz="2800" b="1" dirty="0">
                <a:latin typeface="Times New Roman" panose="02020603050405020304" pitchFamily="18" charset="0"/>
                <a:sym typeface="+mn-ea"/>
              </a:rPr>
              <a:t>） → Reduce。如下图所示。</a:t>
            </a:r>
            <a:endParaRPr lang="zh-CN" altLang="en-US" sz="2800" b="1" dirty="0">
              <a:latin typeface="Times New Roman" panose="02020603050405020304" pitchFamily="18" charset="0"/>
              <a:sym typeface="+mn-ea"/>
            </a:endParaRPr>
          </a:p>
          <a:p>
            <a:pPr marL="457200" indent="-457200" algn="just">
              <a:lnSpc>
                <a:spcPct val="140000"/>
              </a:lnSpc>
              <a:buClrTx/>
              <a:buSzTx/>
              <a:buFont typeface="Wingdings" panose="05000000000000000000" charset="0"/>
              <a:buChar char="l"/>
            </a:pPr>
            <a:r>
              <a:rPr lang="zh-CN" altLang="en-US" sz="2800" b="1" dirty="0">
                <a:latin typeface="Times New Roman" panose="02020603050405020304" pitchFamily="18" charset="0"/>
                <a:sym typeface="+mn-ea"/>
              </a:rPr>
              <a:t>注意：（</a:t>
            </a:r>
            <a:r>
              <a:rPr lang="en-US" altLang="zh-CN" sz="2800" b="1" dirty="0">
                <a:latin typeface="Times New Roman" panose="02020603050405020304" pitchFamily="18" charset="0"/>
                <a:sym typeface="+mn-ea"/>
              </a:rPr>
              <a:t>1</a:t>
            </a:r>
            <a:r>
              <a:rPr lang="zh-CN" altLang="en-US" sz="2800" b="1" dirty="0">
                <a:latin typeface="Times New Roman" panose="02020603050405020304" pitchFamily="18" charset="0"/>
                <a:sym typeface="+mn-ea"/>
              </a:rPr>
              <a:t>）</a:t>
            </a:r>
            <a:r>
              <a:rPr lang="zh-CN" altLang="en-US" sz="2800" b="1" dirty="0">
                <a:latin typeface="Times New Roman" panose="02020603050405020304" pitchFamily="18" charset="0"/>
                <a:sym typeface="+mn-ea"/>
              </a:rPr>
              <a:t>MapReduce框架使用</a:t>
            </a:r>
            <a:r>
              <a:rPr lang="en-US" altLang="zh-CN" sz="2800" b="1" dirty="0">
                <a:latin typeface="Times New Roman" panose="02020603050405020304" pitchFamily="18" charset="0"/>
                <a:sym typeface="+mn-ea"/>
              </a:rPr>
              <a:t>InputFormat</a:t>
            </a:r>
            <a:r>
              <a:rPr lang="zh-CN" altLang="en-US" sz="2800" b="1" dirty="0">
                <a:latin typeface="Times New Roman" panose="02020603050405020304" pitchFamily="18" charset="0"/>
                <a:sym typeface="+mn-ea"/>
              </a:rPr>
              <a:t>模块做</a:t>
            </a:r>
            <a:r>
              <a:rPr lang="en-US" altLang="zh-CN" sz="2800" b="1" dirty="0">
                <a:latin typeface="Times New Roman" panose="02020603050405020304" pitchFamily="18" charset="0"/>
                <a:sym typeface="+mn-ea"/>
              </a:rPr>
              <a:t>Map</a:t>
            </a:r>
            <a:r>
              <a:rPr lang="zh-CN" altLang="en-US" sz="2800" b="1" dirty="0">
                <a:latin typeface="Times New Roman" panose="02020603050405020304" pitchFamily="18" charset="0"/>
                <a:sym typeface="+mn-ea"/>
              </a:rPr>
              <a:t>前的预处理（如验证输入格式的合法性），然后才将输入文件切分为逻辑上的多个</a:t>
            </a:r>
            <a:r>
              <a:rPr lang="en-US" altLang="zh-CN" sz="2800" b="1" dirty="0">
                <a:latin typeface="Times New Roman" panose="02020603050405020304" pitchFamily="18" charset="0"/>
                <a:sym typeface="+mn-ea"/>
              </a:rPr>
              <a:t>InputSplit</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2</a:t>
            </a:r>
            <a:r>
              <a:rPr lang="zh-CN" altLang="en-US" sz="2800" b="1" dirty="0">
                <a:latin typeface="Times New Roman" panose="02020603050405020304" pitchFamily="18" charset="0"/>
                <a:sym typeface="+mn-ea"/>
              </a:rPr>
              <a:t>）</a:t>
            </a:r>
            <a:r>
              <a:rPr lang="en-US" altLang="zh-CN" sz="2800" b="1" dirty="0">
                <a:solidFill>
                  <a:srgbClr val="FF3300"/>
                </a:solidFill>
                <a:latin typeface="微软雅黑" panose="020B0503020204020204" charset="-122"/>
                <a:ea typeface="微软雅黑" panose="020B0503020204020204" charset="-122"/>
                <a:sym typeface="+mn-ea"/>
              </a:rPr>
              <a:t>InputSplit</a:t>
            </a:r>
            <a:r>
              <a:rPr lang="zh-CN" altLang="en-US" sz="2800" b="1" dirty="0">
                <a:latin typeface="Times New Roman" panose="02020603050405020304" pitchFamily="18" charset="0"/>
                <a:sym typeface="+mn-ea"/>
              </a:rPr>
              <a:t>是</a:t>
            </a:r>
            <a:r>
              <a:rPr lang="en-US" altLang="zh-CN" sz="2800" b="1" dirty="0">
                <a:latin typeface="Times New Roman" panose="02020603050405020304" pitchFamily="18" charset="0"/>
                <a:sym typeface="+mn-ea"/>
              </a:rPr>
              <a:t>MapRedue</a:t>
            </a:r>
            <a:r>
              <a:rPr lang="zh-CN" altLang="en-US" sz="2800" b="1" dirty="0">
                <a:latin typeface="Times New Roman" panose="02020603050405020304" pitchFamily="18" charset="0"/>
                <a:sym typeface="+mn-ea"/>
              </a:rPr>
              <a:t>对文件进行处理和运算的</a:t>
            </a:r>
            <a:r>
              <a:rPr lang="zh-CN" altLang="en-US" sz="2800" b="1" dirty="0">
                <a:solidFill>
                  <a:srgbClr val="FF3300"/>
                </a:solidFill>
                <a:latin typeface="微软雅黑" panose="020B0503020204020204" charset="-122"/>
                <a:ea typeface="微软雅黑" panose="020B0503020204020204" charset="-122"/>
                <a:sym typeface="+mn-ea"/>
              </a:rPr>
              <a:t>输入单位</a:t>
            </a:r>
            <a:r>
              <a:rPr lang="zh-CN" altLang="en-US" sz="2800" b="1" dirty="0">
                <a:latin typeface="Times New Roman" panose="02020603050405020304" pitchFamily="18" charset="0"/>
                <a:sym typeface="+mn-ea"/>
              </a:rPr>
              <a:t>，只是一个</a:t>
            </a:r>
            <a:r>
              <a:rPr lang="zh-CN" altLang="en-US" sz="2800" b="1" dirty="0">
                <a:solidFill>
                  <a:srgbClr val="FF3300"/>
                </a:solidFill>
                <a:latin typeface="微软雅黑" panose="020B0503020204020204" charset="-122"/>
                <a:ea typeface="微软雅黑" panose="020B0503020204020204" charset="-122"/>
                <a:sym typeface="+mn-ea"/>
              </a:rPr>
              <a:t>逻辑概念</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a typeface="宋体" panose="02010600030101010101" pitchFamily="2" charset="-122"/>
              <a:cs typeface="Arial" panose="020B0604020202020204" pitchFamily="3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91440" tIns="45720" rIns="91440" bIns="45720" anchor="ctr" anchorCtr="0"/>
          <a:p>
            <a:r>
              <a:rPr lang="en-US" altLang="zh-CN" dirty="0"/>
              <a:t>7.3.2	 MapReduce</a:t>
            </a:r>
            <a:r>
              <a:rPr lang="zh-CN" altLang="en-US" dirty="0"/>
              <a:t>各个执行阶段</a:t>
            </a:r>
            <a:endParaRPr lang="zh-CN" altLang="en-US" dirty="0"/>
          </a:p>
        </p:txBody>
      </p:sp>
      <p:pic>
        <p:nvPicPr>
          <p:cNvPr id="24578" name="Picture 4"/>
          <p:cNvPicPr>
            <a:picLocks noChangeAspect="1"/>
          </p:cNvPicPr>
          <p:nvPr/>
        </p:nvPicPr>
        <p:blipFill>
          <a:blip r:embed="rId1"/>
          <a:stretch>
            <a:fillRect/>
          </a:stretch>
        </p:blipFill>
        <p:spPr>
          <a:xfrm>
            <a:off x="838200" y="1066800"/>
            <a:ext cx="7842250" cy="55626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327150"/>
            <a:ext cx="8707438" cy="4338320"/>
          </a:xfrm>
          <a:prstGeom prst="rect">
            <a:avLst/>
          </a:prstGeom>
          <a:noFill/>
          <a:ln w="9525">
            <a:noFill/>
          </a:ln>
        </p:spPr>
        <p:txBody>
          <a:bodyPr wrap="square" anchor="t" anchorCtr="0">
            <a:spAutoFit/>
          </a:bodyPr>
          <a:p>
            <a:pPr algn="just">
              <a:lnSpc>
                <a:spcPct val="200000"/>
              </a:lnSpc>
            </a:pPr>
            <a:r>
              <a:rPr lang="en-US" altLang="zh-CN" sz="2800" b="1" dirty="0">
                <a:solidFill>
                  <a:srgbClr val="FF0000"/>
                </a:solidFill>
                <a:latin typeface="Times New Roman" panose="02020603050405020304" pitchFamily="18" charset="0"/>
                <a:ea typeface="宋体" panose="02010600030101010101" pitchFamily="2" charset="-122"/>
              </a:rPr>
              <a:t>1</a:t>
            </a:r>
            <a:r>
              <a:rPr lang="zh-CN" altLang="en-US" sz="2800" b="1" dirty="0">
                <a:solidFill>
                  <a:srgbClr val="FF0000"/>
                </a:solidFill>
                <a:latin typeface="Times New Roman" panose="02020603050405020304" pitchFamily="18"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rPr>
              <a:t>输入分片</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Input Split</a:t>
            </a:r>
            <a:r>
              <a:rPr lang="zh-CN" altLang="en-US" sz="2800" b="1" dirty="0">
                <a:latin typeface="Times New Roman" panose="02020603050405020304" pitchFamily="18" charset="0"/>
                <a:ea typeface="宋体" panose="02010600030101010101" pitchFamily="2" charset="-122"/>
              </a:rPr>
              <a:t>）：进行</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计算之前，</a:t>
            </a:r>
            <a:r>
              <a:rPr lang="en-US" altLang="zh-CN" sz="2800" b="1" dirty="0">
                <a:latin typeface="Times New Roman" panose="02020603050405020304" pitchFamily="18" charset="0"/>
                <a:ea typeface="宋体" panose="02010600030101010101" pitchFamily="2" charset="-122"/>
              </a:rPr>
              <a:t>MapReduce</a:t>
            </a:r>
            <a:r>
              <a:rPr lang="zh-CN" altLang="en-US" sz="2800" b="1" dirty="0">
                <a:latin typeface="Times New Roman" panose="02020603050405020304" pitchFamily="18" charset="0"/>
                <a:ea typeface="宋体" panose="02010600030101010101" pitchFamily="2" charset="-122"/>
              </a:rPr>
              <a:t>根据输入文件计算输入分片，每个输入分片启动一个</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任务（即</a:t>
            </a:r>
            <a:r>
              <a:rPr lang="en-US" altLang="zh-CN" sz="2800" b="1" dirty="0">
                <a:solidFill>
                  <a:srgbClr val="FF3300"/>
                </a:solidFill>
                <a:latin typeface="微软雅黑" panose="020B0503020204020204" charset="-122"/>
                <a:ea typeface="微软雅黑" panose="020B0503020204020204" charset="-122"/>
                <a:cs typeface="微软雅黑" panose="020B0503020204020204" charset="-122"/>
              </a:rPr>
              <a:t>Map</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任务个数由输入分片决定</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个数的计算公式为：</a:t>
            </a:r>
            <a:endParaRPr lang="zh-CN" altLang="en-US" sz="2800" b="1" dirty="0">
              <a:latin typeface="Times New Roman" panose="02020603050405020304" pitchFamily="18" charset="0"/>
              <a:ea typeface="宋体" panose="02010600030101010101" pitchFamily="2" charset="-122"/>
            </a:endParaRPr>
          </a:p>
          <a:p>
            <a:pPr algn="ctr">
              <a:lnSpc>
                <a:spcPct val="200000"/>
              </a:lnSpc>
            </a:pPr>
            <a:r>
              <a:rPr lang="en-US" altLang="zh-CN" sz="2600" b="1" dirty="0">
                <a:latin typeface="Times New Roman" panose="02020603050405020304" pitchFamily="18" charset="0"/>
                <a:ea typeface="宋体" panose="02010600030101010101" pitchFamily="2" charset="-122"/>
              </a:rPr>
              <a:t>splitsize=max(minimumsize,min(maximumsize,blocksize))</a:t>
            </a:r>
            <a:endParaRPr lang="en-US" altLang="zh-CN" sz="2600" b="1" dirty="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100455"/>
            <a:ext cx="8707438" cy="5490210"/>
          </a:xfrm>
          <a:prstGeom prst="rect">
            <a:avLst/>
          </a:prstGeom>
          <a:noFill/>
          <a:ln w="9525">
            <a:noFill/>
          </a:ln>
        </p:spPr>
        <p:txBody>
          <a:bodyPr wrap="square" anchor="t" anchorCtr="0">
            <a:spAutoFit/>
          </a:bodyPr>
          <a:p>
            <a:pPr algn="just">
              <a:lnSpc>
                <a:spcPct val="130000"/>
              </a:lnSpc>
            </a:pPr>
            <a:r>
              <a:rPr lang="zh-CN" altLang="en-US" sz="2800" b="1" dirty="0">
                <a:solidFill>
                  <a:srgbClr val="FF0000"/>
                </a:solidFill>
                <a:latin typeface="微软雅黑" panose="020B0503020204020204" charset="-122"/>
                <a:ea typeface="微软雅黑" panose="020B0503020204020204" charset="-122"/>
              </a:rPr>
              <a:t>说明：</a:t>
            </a:r>
            <a:endParaRPr lang="zh-CN" altLang="en-US" sz="2800" b="1" dirty="0">
              <a:solidFill>
                <a:srgbClr val="FF0000"/>
              </a:solidFill>
              <a:latin typeface="微软雅黑" panose="020B0503020204020204" charset="-122"/>
              <a:ea typeface="微软雅黑" panose="020B0503020204020204" charset="-122"/>
            </a:endParaRPr>
          </a:p>
          <a:p>
            <a:pPr algn="just">
              <a:lnSpc>
                <a:spcPct val="130000"/>
              </a:lnSpc>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sz="2800" b="1" dirty="0">
                <a:latin typeface="Times New Roman" panose="02020603050405020304" pitchFamily="18" charset="0"/>
                <a:ea typeface="宋体" panose="02010600030101010101" pitchFamily="2" charset="-122"/>
              </a:rPr>
              <a:t>blocksize</a:t>
            </a:r>
            <a:r>
              <a:rPr lang="zh-CN" altLang="en-US" sz="2800" b="1" dirty="0">
                <a:latin typeface="Times New Roman" panose="02020603050405020304" pitchFamily="18" charset="0"/>
                <a:ea typeface="宋体" panose="02010600030101010101" pitchFamily="2" charset="-122"/>
              </a:rPr>
              <a:t>为数据块大小；</a:t>
            </a:r>
            <a:endParaRPr lang="zh-CN" altLang="en-US" sz="2800" b="1" dirty="0">
              <a:latin typeface="Times New Roman" panose="02020603050405020304" pitchFamily="18" charset="0"/>
              <a:ea typeface="宋体" panose="02010600030101010101" pitchFamily="2" charset="-122"/>
            </a:endParaRPr>
          </a:p>
          <a:p>
            <a:pPr algn="just">
              <a:lnSpc>
                <a:spcPct val="130000"/>
              </a:lnSpc>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minimumsize</a:t>
            </a:r>
            <a:r>
              <a:rPr lang="zh-CN" altLang="en-US" sz="2800" b="1" dirty="0">
                <a:latin typeface="Times New Roman" panose="02020603050405020304" pitchFamily="18" charset="0"/>
                <a:ea typeface="宋体" panose="02010600030101010101" pitchFamily="2" charset="-122"/>
              </a:rPr>
              <a:t>和</a:t>
            </a:r>
            <a:r>
              <a:rPr lang="en-US" altLang="zh-CN" sz="2800" b="1" dirty="0">
                <a:latin typeface="Times New Roman" panose="02020603050405020304" pitchFamily="18" charset="0"/>
                <a:ea typeface="宋体" panose="02010600030101010101" pitchFamily="2" charset="-122"/>
              </a:rPr>
              <a:t>maximumsize</a:t>
            </a:r>
            <a:r>
              <a:rPr lang="zh-CN" altLang="en-US" sz="2800" b="1" dirty="0">
                <a:latin typeface="Times New Roman" panose="02020603050405020304" pitchFamily="18" charset="0"/>
                <a:ea typeface="宋体" panose="02010600030101010101" pitchFamily="2" charset="-122"/>
              </a:rPr>
              <a:t>可以在配置文件中设置，没有设置时</a:t>
            </a:r>
            <a:r>
              <a:rPr lang="en-US" altLang="zh-CN" sz="2800" b="1" dirty="0">
                <a:latin typeface="Times New Roman" panose="02020603050405020304" pitchFamily="18" charset="0"/>
                <a:ea typeface="宋体" panose="02010600030101010101" pitchFamily="2" charset="-122"/>
              </a:rPr>
              <a:t>splitsize</a:t>
            </a:r>
            <a:r>
              <a:rPr lang="zh-CN" altLang="en-US" sz="2800" b="1" dirty="0">
                <a:latin typeface="Times New Roman" panose="02020603050405020304" pitchFamily="18" charset="0"/>
                <a:ea typeface="宋体" panose="02010600030101010101" pitchFamily="2" charset="-122"/>
              </a:rPr>
              <a:t>的大小默认等于</a:t>
            </a:r>
            <a:r>
              <a:rPr lang="en-US" altLang="zh-CN" sz="2800" b="1" dirty="0">
                <a:latin typeface="Times New Roman" panose="02020603050405020304" pitchFamily="18" charset="0"/>
                <a:ea typeface="宋体" panose="02010600030101010101" pitchFamily="2" charset="-122"/>
              </a:rPr>
              <a:t>blocksize</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hadoop2</a:t>
            </a:r>
            <a:r>
              <a:rPr lang="zh-CN" altLang="en-US" sz="2800" b="1" dirty="0">
                <a:latin typeface="Times New Roman" panose="02020603050405020304" pitchFamily="18" charset="0"/>
                <a:ea typeface="宋体" panose="02010600030101010101" pitchFamily="2" charset="-122"/>
              </a:rPr>
              <a:t>为</a:t>
            </a:r>
            <a:r>
              <a:rPr lang="en-US" altLang="zh-CN" sz="2800" b="1" dirty="0">
                <a:latin typeface="Times New Roman" panose="02020603050405020304" pitchFamily="18" charset="0"/>
                <a:ea typeface="宋体" panose="02010600030101010101" pitchFamily="2" charset="-122"/>
              </a:rPr>
              <a:t>128MB</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algn="just">
              <a:lnSpc>
                <a:spcPct val="130000"/>
              </a:lnSpc>
            </a:pPr>
            <a:r>
              <a:rPr lang="zh-CN" altLang="en-US" sz="2600" b="1" dirty="0">
                <a:solidFill>
                  <a:srgbClr val="FF0000"/>
                </a:solidFill>
                <a:latin typeface="微软雅黑" panose="020B0503020204020204" charset="-122"/>
                <a:ea typeface="微软雅黑" panose="020B0503020204020204" charset="-122"/>
              </a:rPr>
              <a:t>示例：</a:t>
            </a:r>
            <a:r>
              <a:rPr lang="zh-CN" altLang="en-US" sz="2600" b="1" dirty="0">
                <a:latin typeface="Times New Roman" panose="02020603050405020304" pitchFamily="18" charset="0"/>
                <a:ea typeface="宋体" panose="02010600030101010101" pitchFamily="2" charset="-122"/>
              </a:rPr>
              <a:t>假设有三个输入文件，大小分别为</a:t>
            </a:r>
            <a:r>
              <a:rPr lang="en-US" altLang="zh-CN" sz="2600" b="1" dirty="0">
                <a:latin typeface="Times New Roman" panose="02020603050405020304" pitchFamily="18" charset="0"/>
                <a:ea typeface="宋体" panose="02010600030101010101" pitchFamily="2" charset="-122"/>
              </a:rPr>
              <a:t>64MB</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129MB</a:t>
            </a:r>
            <a:r>
              <a:rPr lang="zh-CN" altLang="en-US" sz="2600" b="1" dirty="0">
                <a:latin typeface="Times New Roman" panose="02020603050405020304" pitchFamily="18" charset="0"/>
                <a:ea typeface="宋体" panose="02010600030101010101" pitchFamily="2" charset="-122"/>
              </a:rPr>
              <a:t>和</a:t>
            </a:r>
            <a:r>
              <a:rPr lang="en-US" altLang="zh-CN" sz="2600" b="1" dirty="0">
                <a:latin typeface="Times New Roman" panose="02020603050405020304" pitchFamily="18" charset="0"/>
                <a:ea typeface="宋体" panose="02010600030101010101" pitchFamily="2" charset="-122"/>
              </a:rPr>
              <a:t>256MB</a:t>
            </a:r>
            <a:r>
              <a:rPr lang="zh-CN" altLang="en-US" sz="2600" b="1" dirty="0">
                <a:latin typeface="Times New Roman" panose="02020603050405020304" pitchFamily="18" charset="0"/>
                <a:ea typeface="宋体" panose="02010600030101010101" pitchFamily="2" charset="-122"/>
              </a:rPr>
              <a:t>，那么</a:t>
            </a:r>
            <a:r>
              <a:rPr lang="en-US" altLang="zh-CN" sz="2600" b="1" dirty="0">
                <a:latin typeface="Times New Roman" panose="02020603050405020304" pitchFamily="18" charset="0"/>
                <a:ea typeface="宋体" panose="02010600030101010101" pitchFamily="2" charset="-122"/>
              </a:rPr>
              <a:t>MapReduce</a:t>
            </a:r>
            <a:r>
              <a:rPr lang="zh-CN" altLang="en-US" sz="2600" b="1" dirty="0">
                <a:latin typeface="Times New Roman" panose="02020603050405020304" pitchFamily="18" charset="0"/>
                <a:ea typeface="宋体" panose="02010600030101010101" pitchFamily="2" charset="-122"/>
              </a:rPr>
              <a:t>将</a:t>
            </a:r>
            <a:r>
              <a:rPr lang="en-US" altLang="zh-CN" sz="2600" b="1" dirty="0">
                <a:latin typeface="Times New Roman" panose="02020603050405020304" pitchFamily="18" charset="0"/>
                <a:ea typeface="宋体" panose="02010600030101010101" pitchFamily="2" charset="-122"/>
              </a:rPr>
              <a:t>64MB</a:t>
            </a:r>
            <a:r>
              <a:rPr lang="zh-CN" altLang="en-US" sz="2600" b="1" dirty="0">
                <a:latin typeface="Times New Roman" panose="02020603050405020304" pitchFamily="18" charset="0"/>
                <a:ea typeface="宋体" panose="02010600030101010101" pitchFamily="2" charset="-122"/>
              </a:rPr>
              <a:t>的文件划分为一个输入分片，</a:t>
            </a:r>
            <a:r>
              <a:rPr lang="en-US" altLang="zh-CN" sz="2600" b="1" dirty="0">
                <a:latin typeface="Times New Roman" panose="02020603050405020304" pitchFamily="18" charset="0"/>
                <a:ea typeface="宋体" panose="02010600030101010101" pitchFamily="2" charset="-122"/>
              </a:rPr>
              <a:t>129MB</a:t>
            </a:r>
            <a:r>
              <a:rPr lang="zh-CN" altLang="en-US" sz="2600" b="1" dirty="0">
                <a:latin typeface="Times New Roman" panose="02020603050405020304" pitchFamily="18" charset="0"/>
                <a:ea typeface="宋体" panose="02010600030101010101" pitchFamily="2" charset="-122"/>
              </a:rPr>
              <a:t>则是两个输入分片（</a:t>
            </a:r>
            <a:r>
              <a:rPr lang="en-US" altLang="zh-CN" sz="2600" b="1" dirty="0">
                <a:latin typeface="Times New Roman" panose="02020603050405020304" pitchFamily="18" charset="0"/>
                <a:ea typeface="宋体" panose="02010600030101010101" pitchFamily="2" charset="-122"/>
              </a:rPr>
              <a:t>128MB</a:t>
            </a:r>
            <a:r>
              <a:rPr lang="zh-CN" altLang="en-US" sz="2600" b="1" dirty="0">
                <a:latin typeface="Times New Roman" panose="02020603050405020304" pitchFamily="18" charset="0"/>
                <a:ea typeface="宋体" panose="02010600030101010101" pitchFamily="2" charset="-122"/>
              </a:rPr>
              <a:t>和</a:t>
            </a:r>
            <a:r>
              <a:rPr lang="en-US" altLang="zh-CN" sz="2600" b="1" dirty="0">
                <a:latin typeface="Times New Roman" panose="02020603050405020304" pitchFamily="18" charset="0"/>
                <a:ea typeface="宋体" panose="02010600030101010101" pitchFamily="2" charset="-122"/>
              </a:rPr>
              <a:t>1MB</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256MBbn</a:t>
            </a:r>
            <a:r>
              <a:rPr lang="zh-CN" altLang="en-US" sz="2600" b="1" dirty="0">
                <a:latin typeface="Times New Roman" panose="02020603050405020304" pitchFamily="18" charset="0"/>
                <a:ea typeface="宋体" panose="02010600030101010101" pitchFamily="2" charset="-122"/>
              </a:rPr>
              <a:t>是两个输入分片（均为</a:t>
            </a:r>
            <a:r>
              <a:rPr lang="en-US" altLang="zh-CN" sz="2600" b="1" dirty="0">
                <a:latin typeface="Times New Roman" panose="02020603050405020304" pitchFamily="18" charset="0"/>
                <a:ea typeface="宋体" panose="02010600030101010101" pitchFamily="2" charset="-122"/>
              </a:rPr>
              <a:t>128MB</a:t>
            </a:r>
            <a:r>
              <a:rPr lang="zh-CN" altLang="en-US" sz="2600" b="1" dirty="0">
                <a:latin typeface="Times New Roman" panose="02020603050405020304" pitchFamily="18" charset="0"/>
                <a:ea typeface="宋体" panose="02010600030101010101" pitchFamily="2" charset="-122"/>
              </a:rPr>
              <a:t>），启动</a:t>
            </a:r>
            <a:r>
              <a:rPr lang="en-US" altLang="zh-CN" sz="2600" b="1" dirty="0">
                <a:latin typeface="Times New Roman" panose="02020603050405020304" pitchFamily="18" charset="0"/>
                <a:ea typeface="宋体" panose="02010600030101010101" pitchFamily="2" charset="-122"/>
              </a:rPr>
              <a:t>5</a:t>
            </a:r>
            <a:r>
              <a:rPr lang="zh-CN" altLang="en-US" sz="2600" b="1" dirty="0">
                <a:latin typeface="Times New Roman" panose="02020603050405020304" pitchFamily="18" charset="0"/>
                <a:ea typeface="宋体" panose="02010600030101010101" pitchFamily="2" charset="-122"/>
              </a:rPr>
              <a:t>个</a:t>
            </a:r>
            <a:r>
              <a:rPr lang="en-US" altLang="zh-CN" sz="2600" b="1" dirty="0">
                <a:latin typeface="Times New Roman" panose="02020603050405020304" pitchFamily="18" charset="0"/>
                <a:ea typeface="宋体" panose="02010600030101010101" pitchFamily="2" charset="-122"/>
              </a:rPr>
              <a:t>Map</a:t>
            </a:r>
            <a:r>
              <a:rPr lang="zh-CN" altLang="en-US" sz="2600" b="1" dirty="0">
                <a:latin typeface="Times New Roman" panose="02020603050405020304" pitchFamily="18" charset="0"/>
                <a:ea typeface="宋体" panose="02010600030101010101" pitchFamily="2" charset="-122"/>
              </a:rPr>
              <a:t>任务。</a:t>
            </a:r>
            <a:endParaRPr lang="zh-CN" altLang="en-US" sz="2600" b="1" dirty="0">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2"/>
          <p:cNvSpPr>
            <a:spLocks noGrp="1"/>
          </p:cNvSpPr>
          <p:nvPr>
            <p:ph type="title" idx="10"/>
          </p:nvPr>
        </p:nvSpPr>
        <p:spPr/>
        <p:txBody>
          <a:bodyPr vert="horz" wrap="square" lIns="91440" tIns="45720" rIns="91440" bIns="45720" anchor="ctr" anchorCtr="0"/>
          <a:p>
            <a:r>
              <a:rPr lang="zh-CN" altLang="en-US" dirty="0"/>
              <a:t>提纲</a:t>
            </a:r>
            <a:endParaRPr lang="zh-CN" altLang="en-US" dirty="0"/>
          </a:p>
        </p:txBody>
      </p:sp>
      <p:sp>
        <p:nvSpPr>
          <p:cNvPr id="8194" name="Text Box 6"/>
          <p:cNvSpPr txBox="1"/>
          <p:nvPr/>
        </p:nvSpPr>
        <p:spPr>
          <a:xfrm>
            <a:off x="685800" y="1447800"/>
            <a:ext cx="5730875" cy="4300220"/>
          </a:xfrm>
          <a:prstGeom prst="rect">
            <a:avLst/>
          </a:prstGeom>
          <a:noFill/>
          <a:ln w="9525">
            <a:noFill/>
          </a:ln>
        </p:spPr>
        <p:txBody>
          <a:bodyPr anchor="t" anchorCtr="0">
            <a:spAutoFit/>
          </a:bodyPr>
          <a:p>
            <a:pPr>
              <a:lnSpc>
                <a:spcPct val="190000"/>
              </a:lnSpc>
            </a:pPr>
            <a:r>
              <a:rPr lang="en-US" altLang="zh-CN" sz="2400" b="1" dirty="0">
                <a:solidFill>
                  <a:srgbClr val="000000"/>
                </a:solidFill>
                <a:latin typeface="Arial" panose="020B0604020202020204" pitchFamily="34" charset="0"/>
                <a:ea typeface="黑体" panose="02010609060101010101" pitchFamily="49" charset="-122"/>
              </a:rPr>
              <a:t>7.1 </a:t>
            </a:r>
            <a:r>
              <a:rPr lang="zh-CN" altLang="en-US" sz="2400" b="1" dirty="0">
                <a:solidFill>
                  <a:srgbClr val="000000"/>
                </a:solidFill>
                <a:latin typeface="Arial" panose="020B0604020202020204" pitchFamily="34" charset="0"/>
                <a:ea typeface="黑体" panose="02010609060101010101" pitchFamily="49" charset="-122"/>
              </a:rPr>
              <a:t>概述</a:t>
            </a:r>
            <a:endParaRPr lang="zh-CN" altLang="en-US" sz="2400" b="1" dirty="0">
              <a:solidFill>
                <a:srgbClr val="000000"/>
              </a:solidFill>
              <a:latin typeface="Arial" panose="020B0604020202020204" pitchFamily="34" charset="0"/>
              <a:ea typeface="黑体" panose="02010609060101010101" pitchFamily="49" charset="-122"/>
            </a:endParaRPr>
          </a:p>
          <a:p>
            <a:pPr>
              <a:lnSpc>
                <a:spcPct val="190000"/>
              </a:lnSpc>
            </a:pPr>
            <a:r>
              <a:rPr lang="es-ES" altLang="zh-CN" sz="2400" b="1" dirty="0">
                <a:solidFill>
                  <a:srgbClr val="000000"/>
                </a:solidFill>
                <a:latin typeface="Arial" panose="020B0604020202020204" pitchFamily="34" charset="0"/>
                <a:ea typeface="黑体" panose="02010609060101010101" pitchFamily="49" charset="-122"/>
              </a:rPr>
              <a:t>7.2 </a:t>
            </a:r>
            <a:r>
              <a:rPr lang="en-US" altLang="zh-CN" sz="2400" b="1" dirty="0">
                <a:solidFill>
                  <a:srgbClr val="000000"/>
                </a:solidFill>
                <a:latin typeface="Arial" panose="020B0604020202020204" pitchFamily="34" charset="0"/>
                <a:ea typeface="黑体" panose="02010609060101010101" pitchFamily="49" charset="-122"/>
              </a:rPr>
              <a:t>MapReduce</a:t>
            </a:r>
            <a:r>
              <a:rPr lang="zh-CN" altLang="en-US" sz="2400" b="1" dirty="0">
                <a:solidFill>
                  <a:srgbClr val="000000"/>
                </a:solidFill>
                <a:latin typeface="Arial" panose="020B0604020202020204" pitchFamily="34" charset="0"/>
                <a:ea typeface="黑体" panose="02010609060101010101" pitchFamily="49" charset="-122"/>
              </a:rPr>
              <a:t>体系结构</a:t>
            </a:r>
            <a:endParaRPr lang="es-ES" altLang="zh-CN" sz="2400" b="1" dirty="0">
              <a:solidFill>
                <a:srgbClr val="000000"/>
              </a:solidFill>
              <a:latin typeface="Arial" panose="020B0604020202020204" pitchFamily="34" charset="0"/>
              <a:ea typeface="黑体" panose="02010609060101010101" pitchFamily="49" charset="-122"/>
            </a:endParaRPr>
          </a:p>
          <a:p>
            <a:pPr>
              <a:lnSpc>
                <a:spcPct val="190000"/>
              </a:lnSpc>
            </a:pPr>
            <a:r>
              <a:rPr lang="es-ES" altLang="zh-CN" sz="2400" b="1" dirty="0">
                <a:solidFill>
                  <a:srgbClr val="000000"/>
                </a:solidFill>
                <a:latin typeface="Arial" panose="020B0604020202020204" pitchFamily="34" charset="0"/>
                <a:ea typeface="黑体" panose="02010609060101010101" pitchFamily="49" charset="-122"/>
              </a:rPr>
              <a:t>7.3 MapReduce</a:t>
            </a:r>
            <a:r>
              <a:rPr lang="zh-CN" altLang="es-ES" sz="2400" b="1" dirty="0">
                <a:solidFill>
                  <a:srgbClr val="000000"/>
                </a:solidFill>
                <a:latin typeface="Arial" panose="020B0604020202020204" pitchFamily="34" charset="0"/>
                <a:ea typeface="黑体" panose="02010609060101010101" pitchFamily="49" charset="-122"/>
              </a:rPr>
              <a:t>的工作流程</a:t>
            </a:r>
            <a:endParaRPr lang="zh-CN" altLang="en-US" sz="2400" b="1" dirty="0">
              <a:solidFill>
                <a:srgbClr val="000000"/>
              </a:solidFill>
              <a:latin typeface="Arial" panose="020B0604020202020204" pitchFamily="34" charset="0"/>
              <a:ea typeface="黑体" panose="02010609060101010101" pitchFamily="49" charset="-122"/>
            </a:endParaRPr>
          </a:p>
          <a:p>
            <a:pPr>
              <a:lnSpc>
                <a:spcPct val="190000"/>
              </a:lnSpc>
            </a:pPr>
            <a:r>
              <a:rPr lang="en-US" altLang="zh-CN" sz="2400" b="1" dirty="0">
                <a:solidFill>
                  <a:srgbClr val="000000"/>
                </a:solidFill>
                <a:latin typeface="Arial" panose="020B0604020202020204" pitchFamily="34" charset="0"/>
                <a:ea typeface="黑体" panose="02010609060101010101" pitchFamily="49" charset="-122"/>
              </a:rPr>
              <a:t>7.4 </a:t>
            </a:r>
            <a:r>
              <a:rPr lang="zh-CN" altLang="en-US" sz="2400" b="1" dirty="0">
                <a:solidFill>
                  <a:srgbClr val="000000"/>
                </a:solidFill>
                <a:latin typeface="Arial" panose="020B0604020202020204" pitchFamily="34" charset="0"/>
                <a:ea typeface="黑体" panose="02010609060101010101" pitchFamily="49" charset="-122"/>
              </a:rPr>
              <a:t>实例分析：</a:t>
            </a:r>
            <a:r>
              <a:rPr lang="en-US" altLang="zh-CN" sz="2400" b="1" dirty="0">
                <a:solidFill>
                  <a:srgbClr val="000000"/>
                </a:solidFill>
                <a:latin typeface="Arial" panose="020B0604020202020204" pitchFamily="34" charset="0"/>
                <a:ea typeface="黑体" panose="02010609060101010101" pitchFamily="49" charset="-122"/>
              </a:rPr>
              <a:t>WordCount</a:t>
            </a:r>
            <a:endParaRPr lang="zh-CN" altLang="en-US" sz="2400" b="1" dirty="0">
              <a:solidFill>
                <a:srgbClr val="000000"/>
              </a:solidFill>
              <a:latin typeface="Arial" panose="020B0604020202020204" pitchFamily="34" charset="0"/>
              <a:ea typeface="黑体" panose="02010609060101010101" pitchFamily="49" charset="-122"/>
            </a:endParaRPr>
          </a:p>
          <a:p>
            <a:pPr>
              <a:lnSpc>
                <a:spcPct val="190000"/>
              </a:lnSpc>
            </a:pPr>
            <a:r>
              <a:rPr lang="en-US" altLang="zh-CN" sz="2400" b="1" dirty="0">
                <a:solidFill>
                  <a:srgbClr val="000000"/>
                </a:solidFill>
                <a:latin typeface="Arial" panose="020B0604020202020204" pitchFamily="34" charset="0"/>
                <a:ea typeface="黑体" panose="02010609060101010101" pitchFamily="49" charset="-122"/>
              </a:rPr>
              <a:t>7.5 MapReduce</a:t>
            </a:r>
            <a:r>
              <a:rPr lang="zh-CN" altLang="en-US" sz="2400" b="1" dirty="0">
                <a:solidFill>
                  <a:srgbClr val="000000"/>
                </a:solidFill>
                <a:latin typeface="Arial" panose="020B0604020202020204" pitchFamily="34" charset="0"/>
                <a:ea typeface="黑体" panose="02010609060101010101" pitchFamily="49" charset="-122"/>
              </a:rPr>
              <a:t>的具体应用</a:t>
            </a:r>
            <a:endParaRPr lang="zh-CN" altLang="en-US" sz="2400" b="1" dirty="0">
              <a:solidFill>
                <a:srgbClr val="000000"/>
              </a:solidFill>
              <a:latin typeface="Arial" panose="020B0604020202020204" pitchFamily="34" charset="0"/>
              <a:ea typeface="黑体" panose="02010609060101010101" pitchFamily="49" charset="-122"/>
            </a:endParaRPr>
          </a:p>
          <a:p>
            <a:pPr>
              <a:lnSpc>
                <a:spcPct val="190000"/>
              </a:lnSpc>
            </a:pPr>
            <a:r>
              <a:rPr lang="en-US" altLang="zh-CN" sz="2400" b="1" dirty="0">
                <a:solidFill>
                  <a:srgbClr val="000000"/>
                </a:solidFill>
                <a:latin typeface="Arial" panose="020B0604020202020204" pitchFamily="34" charset="0"/>
                <a:ea typeface="黑体" panose="02010609060101010101" pitchFamily="49" charset="-122"/>
              </a:rPr>
              <a:t>7.6 MapReduce</a:t>
            </a:r>
            <a:r>
              <a:rPr lang="zh-CN" altLang="en-US" sz="2400" b="1" dirty="0">
                <a:solidFill>
                  <a:srgbClr val="000000"/>
                </a:solidFill>
                <a:latin typeface="Arial" panose="020B0604020202020204" pitchFamily="34" charset="0"/>
                <a:ea typeface="黑体" panose="02010609060101010101" pitchFamily="49" charset="-122"/>
              </a:rPr>
              <a:t>编程实践</a:t>
            </a:r>
            <a:endParaRPr lang="zh-CN" altLang="en-US" sz="2400" b="1" dirty="0">
              <a:latin typeface="Arial" panose="020B0604020202020204" pitchFamily="34" charset="0"/>
              <a:ea typeface="宋体" panose="02010600030101010101" pitchFamily="2" charset="-122"/>
            </a:endParaRPr>
          </a:p>
        </p:txBody>
      </p:sp>
      <p:graphicFrame>
        <p:nvGraphicFramePr>
          <p:cNvPr id="8195" name="Object 5"/>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MSPhotoEd.3">
                  <p:embed/>
                </p:oleObj>
              </mc:Choice>
              <mc:Fallback>
                <p:oleObj name="" r:id="rId1" imgW="4762500" imgH="6505575" progId="MSPhotoEd.3">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176020"/>
            <a:ext cx="8707438" cy="5262245"/>
          </a:xfrm>
          <a:prstGeom prst="rect">
            <a:avLst/>
          </a:prstGeom>
          <a:noFill/>
          <a:ln w="9525">
            <a:noFill/>
          </a:ln>
        </p:spPr>
        <p:txBody>
          <a:bodyPr wrap="square" anchor="t" anchorCtr="0">
            <a:spAutoFit/>
          </a:bodyPr>
          <a:p>
            <a:pPr algn="just">
              <a:lnSpc>
                <a:spcPct val="150000"/>
              </a:lnSpc>
            </a:pPr>
            <a:r>
              <a:rPr lang="en-US" altLang="zh-CN" sz="2800" b="1" dirty="0">
                <a:solidFill>
                  <a:srgbClr val="FF0000"/>
                </a:solidFill>
                <a:latin typeface="Times New Roman" panose="02020603050405020304" pitchFamily="18" charset="0"/>
                <a:ea typeface="宋体" panose="02010600030101010101" pitchFamily="2" charset="-122"/>
              </a:rPr>
              <a:t>2</a:t>
            </a:r>
            <a:r>
              <a:rPr lang="zh-CN" altLang="en-US" sz="2800" b="1" dirty="0">
                <a:solidFill>
                  <a:srgbClr val="FF0000"/>
                </a:solidFill>
                <a:latin typeface="Times New Roman" panose="02020603050405020304" pitchFamily="18" charset="0"/>
                <a:ea typeface="宋体" panose="02010600030101010101" pitchFamily="2" charset="-122"/>
              </a:rPr>
              <a:t>、</a:t>
            </a:r>
            <a:r>
              <a:rPr lang="en-US" sz="2800" b="1" dirty="0">
                <a:solidFill>
                  <a:srgbClr val="FF0000"/>
                </a:solidFill>
                <a:latin typeface="微软雅黑" panose="020B0503020204020204" charset="-122"/>
                <a:ea typeface="微软雅黑" panose="020B0503020204020204" charset="-122"/>
              </a:rPr>
              <a:t>Map</a:t>
            </a:r>
            <a:r>
              <a:rPr lang="zh-CN" altLang="en-US" sz="2800" b="1" dirty="0">
                <a:solidFill>
                  <a:srgbClr val="FF0000"/>
                </a:solidFill>
                <a:latin typeface="微软雅黑" panose="020B0503020204020204" charset="-122"/>
                <a:ea typeface="微软雅黑" panose="020B0503020204020204" charset="-122"/>
              </a:rPr>
              <a:t>阶段</a:t>
            </a:r>
            <a:r>
              <a:rPr lang="zh-CN" altLang="en-US" sz="2800" b="1" dirty="0">
                <a:latin typeface="Times New Roman" panose="02020603050405020304" pitchFamily="18" charset="0"/>
                <a:ea typeface="宋体" panose="02010600030101010101" pitchFamily="2" charset="-122"/>
              </a:rPr>
              <a:t>：</a:t>
            </a:r>
            <a:r>
              <a:rPr lang="zh-CN" sz="2800" b="1" dirty="0">
                <a:latin typeface="Times New Roman" panose="02020603050405020304" pitchFamily="18" charset="0"/>
                <a:ea typeface="宋体" panose="02010600030101010101" pitchFamily="2" charset="-122"/>
              </a:rPr>
              <a:t>通过自定义</a:t>
            </a:r>
            <a:r>
              <a:rPr lang="en-US" altLang="zh-CN" sz="2800" b="1" dirty="0">
                <a:latin typeface="Times New Roman" panose="02020603050405020304" pitchFamily="18" charset="0"/>
                <a:ea typeface="宋体" panose="02010600030101010101" pitchFamily="2" charset="-122"/>
              </a:rPr>
              <a:t>Map( )</a:t>
            </a:r>
            <a:r>
              <a:rPr lang="zh-CN" altLang="en-US" sz="2800" b="1" dirty="0">
                <a:latin typeface="Times New Roman" panose="02020603050405020304" pitchFamily="18" charset="0"/>
                <a:ea typeface="宋体" panose="02010600030101010101" pitchFamily="2" charset="-122"/>
              </a:rPr>
              <a:t>函数读入数据分片，输出的</a:t>
            </a:r>
            <a:r>
              <a:rPr lang="en-US" altLang="zh-CN" sz="2800" b="1" dirty="0">
                <a:latin typeface="Times New Roman" panose="02020603050405020304" pitchFamily="18" charset="0"/>
                <a:ea typeface="宋体" panose="02010600030101010101" pitchFamily="2" charset="-122"/>
              </a:rPr>
              <a:t>key/value</a:t>
            </a:r>
            <a:r>
              <a:rPr lang="zh-CN" altLang="en-US" sz="2800" b="1" dirty="0">
                <a:latin typeface="Times New Roman" panose="02020603050405020304" pitchFamily="18" charset="0"/>
                <a:ea typeface="宋体" panose="02010600030101010101" pitchFamily="2" charset="-122"/>
              </a:rPr>
              <a:t>对放到</a:t>
            </a:r>
            <a:r>
              <a:rPr lang="zh-CN" altLang="en-US" sz="2800" b="1" dirty="0">
                <a:solidFill>
                  <a:srgbClr val="FF3300"/>
                </a:solidFill>
                <a:latin typeface="微软雅黑" panose="020B0503020204020204" charset="-122"/>
                <a:ea typeface="微软雅黑" panose="020B0503020204020204" charset="-122"/>
              </a:rPr>
              <a:t>环形内存缓冲区</a:t>
            </a:r>
            <a:r>
              <a:rPr lang="zh-CN" altLang="en-US" sz="2800" b="1" dirty="0">
                <a:latin typeface="Times New Roman" panose="02020603050405020304" pitchFamily="18" charset="0"/>
                <a:ea typeface="宋体" panose="02010600030101010101" pitchFamily="2" charset="-122"/>
              </a:rPr>
              <a:t>（其默认大小为</a:t>
            </a:r>
            <a:r>
              <a:rPr lang="en-US" altLang="zh-CN" sz="2800" b="1" dirty="0">
                <a:latin typeface="Times New Roman" panose="02020603050405020304" pitchFamily="18" charset="0"/>
                <a:ea typeface="宋体" panose="02010600030101010101" pitchFamily="2" charset="-122"/>
              </a:rPr>
              <a:t>100MB</a:t>
            </a:r>
            <a:r>
              <a:rPr lang="zh-CN" altLang="en-US" sz="2800" b="1" dirty="0">
                <a:latin typeface="Times New Roman" panose="02020603050405020304" pitchFamily="18" charset="0"/>
                <a:ea typeface="宋体" panose="02010600030101010101" pitchFamily="2" charset="-122"/>
              </a:rPr>
              <a:t>），并且在配置文件中为此缓冲区设定一个阈值（默认为</a:t>
            </a:r>
            <a:r>
              <a:rPr lang="en-US" altLang="zh-CN" sz="2800" b="1" dirty="0">
                <a:latin typeface="Times New Roman" panose="02020603050405020304" pitchFamily="18" charset="0"/>
                <a:ea typeface="宋体" panose="02010600030101010101" pitchFamily="2" charset="-122"/>
              </a:rPr>
              <a:t>0.80</a:t>
            </a:r>
            <a:r>
              <a:rPr lang="zh-CN" altLang="en-US" sz="2800" b="1" dirty="0">
                <a:latin typeface="Times New Roman" panose="02020603050405020304" pitchFamily="18" charset="0"/>
                <a:ea typeface="宋体" panose="02010600030101010101" pitchFamily="2" charset="-122"/>
              </a:rPr>
              <a:t>，缓冲区大小和阈值均可配置）。若缓冲区的内存达到了阈值时，将内容以一个临时文件的方式存放到磁盘，此过程叫</a:t>
            </a:r>
            <a:r>
              <a:rPr lang="en-US" altLang="zh-CN" sz="2800" b="1" dirty="0">
                <a:solidFill>
                  <a:srgbClr val="FF3300"/>
                </a:solidFill>
                <a:latin typeface="微软雅黑" panose="020B0503020204020204" charset="-122"/>
                <a:ea typeface="微软雅黑" panose="020B0503020204020204" charset="-122"/>
              </a:rPr>
              <a:t>spill</a:t>
            </a:r>
            <a:r>
              <a:rPr lang="zh-CN" altLang="en-US" sz="2800" b="1" dirty="0">
                <a:latin typeface="Times New Roman" panose="02020603050405020304" pitchFamily="18" charset="0"/>
                <a:ea typeface="宋体" panose="02010600030101010101" pitchFamily="2" charset="-122"/>
              </a:rPr>
              <a:t>。另外的</a:t>
            </a:r>
            <a:r>
              <a:rPr lang="en-US" altLang="zh-CN" sz="2800" b="1" dirty="0">
                <a:latin typeface="Times New Roman" panose="02020603050405020304" pitchFamily="18" charset="0"/>
                <a:ea typeface="宋体" panose="02010600030101010101" pitchFamily="2" charset="-122"/>
              </a:rPr>
              <a:t>20%</a:t>
            </a:r>
            <a:r>
              <a:rPr lang="zh-CN" altLang="en-US" sz="2800" b="1" dirty="0">
                <a:latin typeface="Times New Roman" panose="02020603050405020304" pitchFamily="18" charset="0"/>
                <a:ea typeface="宋体" panose="02010600030101010101" pitchFamily="2" charset="-122"/>
              </a:rPr>
              <a:t>内存可继续写入要写进磁盘的数据，写入磁盘和写入内存操作互不干扰。若缓冲区满，</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阻塞写入内存操作。</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176020"/>
            <a:ext cx="8707438" cy="5262245"/>
          </a:xfrm>
          <a:prstGeom prst="rect">
            <a:avLst/>
          </a:prstGeom>
          <a:noFill/>
          <a:ln w="9525">
            <a:noFill/>
          </a:ln>
        </p:spPr>
        <p:txBody>
          <a:bodyPr wrap="square" anchor="t" anchorCtr="0">
            <a:spAutoFit/>
          </a:bodyPr>
          <a:p>
            <a:pPr algn="just">
              <a:lnSpc>
                <a:spcPct val="150000"/>
              </a:lnSpc>
            </a:pPr>
            <a:r>
              <a:rPr lang="en-US" altLang="zh-CN" sz="2800" b="1" dirty="0">
                <a:solidFill>
                  <a:srgbClr val="FF0000"/>
                </a:solidFill>
                <a:latin typeface="Times New Roman" panose="02020603050405020304" pitchFamily="18" charset="0"/>
                <a:ea typeface="宋体" panose="02010600030101010101" pitchFamily="2" charset="-122"/>
              </a:rPr>
              <a:t>3</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微软雅黑" panose="020B0503020204020204" charset="-122"/>
                <a:ea typeface="微软雅黑" panose="020B0503020204020204" charset="-122"/>
              </a:rPr>
              <a:t>Partition</a:t>
            </a:r>
            <a:r>
              <a:rPr lang="zh-CN" altLang="en-US" sz="2800" b="1" dirty="0">
                <a:solidFill>
                  <a:srgbClr val="FF0000"/>
                </a:solidFill>
                <a:latin typeface="微软雅黑" panose="020B0503020204020204" charset="-122"/>
                <a:ea typeface="微软雅黑" panose="020B0503020204020204" charset="-122"/>
              </a:rPr>
              <a:t>阶段</a:t>
            </a:r>
            <a:r>
              <a:rPr lang="zh-CN" altLang="en-US" sz="2800" b="1" dirty="0">
                <a:latin typeface="Times New Roman" panose="02020603050405020304" pitchFamily="18" charset="0"/>
                <a:ea typeface="宋体" panose="02010600030101010101" pitchFamily="2" charset="-122"/>
              </a:rPr>
              <a:t>：对</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产生的中间结果进行分片，以便将同一分组的数据交给同一个</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处理。一个</a:t>
            </a:r>
            <a:r>
              <a:rPr lang="en-US" altLang="zh-CN" sz="2800" b="1" dirty="0">
                <a:latin typeface="Times New Roman" panose="02020603050405020304" pitchFamily="18" charset="0"/>
                <a:ea typeface="宋体" panose="02010600030101010101" pitchFamily="2" charset="-122"/>
              </a:rPr>
              <a:t>Partition</a:t>
            </a:r>
            <a:r>
              <a:rPr lang="zh-CN" altLang="en-US" sz="2800" b="1" dirty="0">
                <a:latin typeface="Times New Roman" panose="02020603050405020304" pitchFamily="18" charset="0"/>
                <a:ea typeface="宋体" panose="02010600030101010101" pitchFamily="2" charset="-122"/>
              </a:rPr>
              <a:t>对应一个</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作业（有几个</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就会有几个</a:t>
            </a:r>
            <a:r>
              <a:rPr lang="en-US" altLang="zh-CN" sz="2800" b="1" dirty="0">
                <a:latin typeface="Times New Roman" panose="02020603050405020304" pitchFamily="18" charset="0"/>
                <a:ea typeface="宋体" panose="02010600030101010101" pitchFamily="2" charset="-122"/>
              </a:rPr>
              <a:t>Partition</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Partition</a:t>
            </a:r>
            <a:r>
              <a:rPr lang="zh-CN" altLang="en-US" sz="2800" b="1" dirty="0">
                <a:latin typeface="Times New Roman" panose="02020603050405020304" pitchFamily="18" charset="0"/>
                <a:ea typeface="宋体" panose="02010600030101010101" pitchFamily="2" charset="-122"/>
              </a:rPr>
              <a:t>决定</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产生的</a:t>
            </a:r>
            <a:r>
              <a:rPr lang="en-US" altLang="zh-CN" sz="2800" b="1" dirty="0">
                <a:latin typeface="Times New Roman" panose="02020603050405020304" pitchFamily="18" charset="0"/>
                <a:ea typeface="宋体" panose="02010600030101010101" pitchFamily="2" charset="-122"/>
              </a:rPr>
              <a:t>key</a:t>
            </a:r>
            <a:r>
              <a:rPr lang="zh-CN" altLang="en-US" sz="2800" b="1" dirty="0">
                <a:latin typeface="Times New Roman" panose="02020603050405020304" pitchFamily="18" charset="0"/>
                <a:ea typeface="宋体" panose="02010600030101010101" pitchFamily="2" charset="-122"/>
              </a:rPr>
              <a:t>由哪个</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处理，</a:t>
            </a:r>
            <a:r>
              <a:rPr lang="zh-CN" altLang="en-US" sz="2800" b="1" dirty="0">
                <a:solidFill>
                  <a:srgbClr val="FF0000"/>
                </a:solidFill>
                <a:latin typeface="微软雅黑" panose="020B0503020204020204" charset="-122"/>
                <a:ea typeface="微软雅黑" panose="020B0503020204020204" charset="-122"/>
              </a:rPr>
              <a:t>默认处理</a:t>
            </a:r>
            <a:r>
              <a:rPr lang="zh-CN" altLang="en-US" sz="2800" b="1" dirty="0">
                <a:latin typeface="Times New Roman" panose="02020603050405020304" pitchFamily="18" charset="0"/>
                <a:ea typeface="宋体" panose="02010600030101010101" pitchFamily="2" charset="-122"/>
              </a:rPr>
              <a:t>：对</a:t>
            </a:r>
            <a:r>
              <a:rPr lang="en-US" altLang="zh-CN" sz="2800" b="1" dirty="0">
                <a:latin typeface="Times New Roman" panose="02020603050405020304" pitchFamily="18" charset="0"/>
                <a:ea typeface="宋体" panose="02010600030101010101" pitchFamily="2" charset="-122"/>
              </a:rPr>
              <a:t>key</a:t>
            </a:r>
            <a:r>
              <a:rPr lang="zh-CN" altLang="en-US" sz="2800" b="1" dirty="0">
                <a:latin typeface="Times New Roman" panose="02020603050405020304" pitchFamily="18" charset="0"/>
                <a:ea typeface="宋体" panose="02010600030101010101" pitchFamily="2" charset="-122"/>
              </a:rPr>
              <a:t>进行</a:t>
            </a:r>
            <a:r>
              <a:rPr lang="en-US" altLang="zh-CN" sz="2800" b="1" dirty="0">
                <a:latin typeface="Times New Roman" panose="02020603050405020304" pitchFamily="18" charset="0"/>
                <a:ea typeface="宋体" panose="02010600030101010101" pitchFamily="2" charset="-122"/>
              </a:rPr>
              <a:t>hash</a:t>
            </a:r>
            <a:r>
              <a:rPr lang="zh-CN" altLang="en-US" sz="2800" b="1" dirty="0">
                <a:latin typeface="Times New Roman" panose="02020603050405020304" pitchFamily="18" charset="0"/>
                <a:ea typeface="宋体" panose="02010600030101010101" pitchFamily="2" charset="-122"/>
              </a:rPr>
              <a:t>运算后再对</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数取模。</a:t>
            </a:r>
            <a:endParaRPr lang="zh-CN" altLang="en-US" sz="2800" b="1" dirty="0">
              <a:latin typeface="Times New Roman" panose="02020603050405020304" pitchFamily="18" charset="0"/>
              <a:ea typeface="宋体" panose="02010600030101010101" pitchFamily="2" charset="-122"/>
            </a:endParaRPr>
          </a:p>
          <a:p>
            <a:pPr marL="457200" indent="-457200" algn="just">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存在的问题</a:t>
            </a:r>
            <a:r>
              <a:rPr lang="zh-CN" altLang="en-US" sz="2800" b="1" dirty="0">
                <a:latin typeface="Times New Roman" panose="02020603050405020304" pitchFamily="18" charset="0"/>
                <a:ea typeface="宋体" panose="02010600030101010101" pitchFamily="2" charset="-122"/>
              </a:rPr>
              <a:t>：数据倾斜。</a:t>
            </a:r>
            <a:r>
              <a:rPr lang="zh-CN" altLang="en-US" sz="2800" b="1" dirty="0">
                <a:solidFill>
                  <a:srgbClr val="FF0000"/>
                </a:solidFill>
                <a:latin typeface="微软雅黑" panose="020B0503020204020204" charset="-122"/>
                <a:ea typeface="微软雅黑" panose="020B0503020204020204" charset="-122"/>
              </a:rPr>
              <a:t>解决办法</a:t>
            </a:r>
            <a:r>
              <a:rPr lang="zh-CN" altLang="en-US" sz="2800" b="1" dirty="0">
                <a:latin typeface="Times New Roman" panose="02020603050405020304" pitchFamily="18" charset="0"/>
                <a:ea typeface="宋体" panose="02010600030101010101" pitchFamily="2" charset="-122"/>
              </a:rPr>
              <a:t>：用户自定义</a:t>
            </a:r>
            <a:r>
              <a:rPr lang="en-US" altLang="zh-CN" sz="2800" b="1" dirty="0">
                <a:latin typeface="Times New Roman" panose="02020603050405020304" pitchFamily="18" charset="0"/>
                <a:ea typeface="宋体" panose="02010600030101010101" pitchFamily="2" charset="-122"/>
              </a:rPr>
              <a:t>Partition</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176020"/>
            <a:ext cx="8707438" cy="5262245"/>
          </a:xfrm>
          <a:prstGeom prst="rect">
            <a:avLst/>
          </a:prstGeom>
          <a:noFill/>
          <a:ln w="9525">
            <a:noFill/>
          </a:ln>
        </p:spPr>
        <p:txBody>
          <a:bodyPr wrap="square" anchor="t" anchorCtr="0">
            <a:spAutoFit/>
          </a:bodyPr>
          <a:p>
            <a:pPr algn="just">
              <a:lnSpc>
                <a:spcPct val="150000"/>
              </a:lnSpc>
            </a:pPr>
            <a:r>
              <a:rPr lang="en-US" altLang="zh-CN" sz="2800" b="1" dirty="0">
                <a:solidFill>
                  <a:srgbClr val="FF0000"/>
                </a:solidFill>
                <a:latin typeface="Times New Roman" panose="02020603050405020304" pitchFamily="18" charset="0"/>
                <a:ea typeface="宋体" panose="02010600030101010101" pitchFamily="2" charset="-122"/>
              </a:rPr>
              <a:t>4</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微软雅黑" panose="020B0503020204020204" charset="-122"/>
                <a:ea typeface="微软雅黑" panose="020B0503020204020204" charset="-122"/>
              </a:rPr>
              <a:t>Sort</a:t>
            </a:r>
            <a:r>
              <a:rPr lang="zh-CN" altLang="en-US" sz="2800" b="1" dirty="0">
                <a:solidFill>
                  <a:srgbClr val="FF0000"/>
                </a:solidFill>
                <a:latin typeface="微软雅黑" panose="020B0503020204020204" charset="-122"/>
                <a:ea typeface="微软雅黑" panose="020B0503020204020204" charset="-122"/>
              </a:rPr>
              <a:t>阶段</a:t>
            </a:r>
            <a:r>
              <a:rPr lang="zh-CN" altLang="en-US" sz="2800" b="1" dirty="0">
                <a:latin typeface="Times New Roman" panose="02020603050405020304" pitchFamily="18" charset="0"/>
                <a:ea typeface="宋体" panose="02010600030101010101" pitchFamily="2" charset="-122"/>
              </a:rPr>
              <a:t>：根据</a:t>
            </a:r>
            <a:r>
              <a:rPr lang="en-US" altLang="zh-CN" sz="2800" b="1" dirty="0">
                <a:latin typeface="Times New Roman" panose="02020603050405020304" pitchFamily="18" charset="0"/>
                <a:ea typeface="宋体" panose="02010600030101010101" pitchFamily="2" charset="-122"/>
              </a:rPr>
              <a:t>key</a:t>
            </a:r>
            <a:r>
              <a:rPr lang="zh-CN" altLang="en-US" sz="2800" b="1" dirty="0">
                <a:latin typeface="Times New Roman" panose="02020603050405020304" pitchFamily="18" charset="0"/>
                <a:ea typeface="宋体" panose="02010600030101010101" pitchFamily="2" charset="-122"/>
              </a:rPr>
              <a:t>按照</a:t>
            </a:r>
            <a:r>
              <a:rPr lang="zh-CN" altLang="en-US" sz="2800" b="1" dirty="0">
                <a:solidFill>
                  <a:srgbClr val="FF3300"/>
                </a:solidFill>
                <a:latin typeface="微软雅黑" panose="020B0503020204020204" charset="-122"/>
                <a:ea typeface="微软雅黑" panose="020B0503020204020204" charset="-122"/>
              </a:rPr>
              <a:t>字典升序</a:t>
            </a:r>
            <a:r>
              <a:rPr lang="zh-CN" altLang="en-US" sz="2800" b="1" dirty="0">
                <a:latin typeface="Times New Roman" panose="02020603050405020304" pitchFamily="18" charset="0"/>
                <a:ea typeface="宋体" panose="02010600030101010101" pitchFamily="2" charset="-122"/>
              </a:rPr>
              <a:t>排序。</a:t>
            </a:r>
            <a:endParaRPr lang="zh-CN" altLang="en-US" sz="2800" b="1" dirty="0">
              <a:latin typeface="Times New Roman" panose="02020603050405020304" pitchFamily="18" charset="0"/>
              <a:ea typeface="宋体" panose="02010600030101010101" pitchFamily="2" charset="-122"/>
            </a:endParaRPr>
          </a:p>
          <a:p>
            <a:pPr algn="just">
              <a:lnSpc>
                <a:spcPct val="150000"/>
              </a:lnSpc>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5</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Combine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阶段</a:t>
            </a:r>
            <a:r>
              <a:rPr lang="zh-CN" altLang="en-US" sz="2800" b="1" dirty="0">
                <a:latin typeface="Times New Roman" panose="02020603050405020304" pitchFamily="18" charset="0"/>
                <a:ea typeface="宋体" panose="02010600030101010101" pitchFamily="2" charset="-122"/>
              </a:rPr>
              <a:t>：可以由</a:t>
            </a:r>
            <a:r>
              <a:rPr lang="zh-CN" altLang="en-US" sz="2800" b="1" dirty="0">
                <a:solidFill>
                  <a:srgbClr val="FF3300"/>
                </a:solidFill>
                <a:latin typeface="微软雅黑" panose="020B0503020204020204" charset="-122"/>
                <a:ea typeface="微软雅黑" panose="020B0503020204020204" charset="-122"/>
              </a:rPr>
              <a:t>用户选择是否执行</a:t>
            </a:r>
            <a:r>
              <a:rPr lang="zh-CN" altLang="en-US" sz="2800" b="1" dirty="0">
                <a:latin typeface="Times New Roman" panose="02020603050405020304" pitchFamily="18" charset="0"/>
                <a:ea typeface="宋体" panose="02010600030101010101" pitchFamily="2" charset="-122"/>
              </a:rPr>
              <a:t>，是一个本地化的</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操作。它是在</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生成中间文件前做一个合并重复</a:t>
            </a:r>
            <a:r>
              <a:rPr lang="en-US" altLang="zh-CN" sz="2800" b="1" dirty="0">
                <a:latin typeface="Times New Roman" panose="02020603050405020304" pitchFamily="18" charset="0"/>
                <a:ea typeface="宋体" panose="02010600030101010101" pitchFamily="2" charset="-122"/>
              </a:rPr>
              <a:t>key</a:t>
            </a:r>
            <a:r>
              <a:rPr lang="zh-CN" altLang="en-US" sz="2800" b="1" dirty="0">
                <a:latin typeface="Times New Roman" panose="02020603050405020304" pitchFamily="18" charset="0"/>
                <a:ea typeface="宋体" panose="02010600030101010101" pitchFamily="2" charset="-122"/>
              </a:rPr>
              <a:t>值的操作，以减少磁盘存储和网络传输量。</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使用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Combine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的原则</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Combine</a:t>
            </a:r>
            <a:r>
              <a:rPr lang="zh-CN" altLang="en-US" sz="2800" b="1" dirty="0">
                <a:latin typeface="Times New Roman" panose="02020603050405020304" pitchFamily="18" charset="0"/>
                <a:ea typeface="宋体" panose="02010600030101010101" pitchFamily="2" charset="-122"/>
              </a:rPr>
              <a:t>的输出不能影响到</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的最终输出。</a:t>
            </a:r>
            <a:r>
              <a:rPr lang="zh-CN" altLang="en-US" sz="2800" b="1" dirty="0">
                <a:solidFill>
                  <a:srgbClr val="FF0000"/>
                </a:solidFill>
                <a:latin typeface="微软雅黑" panose="020B0503020204020204" charset="-122"/>
                <a:ea typeface="微软雅黑" panose="020B0503020204020204" charset="-122"/>
              </a:rPr>
              <a:t>一个例子</a:t>
            </a:r>
            <a:r>
              <a:rPr lang="zh-CN" altLang="en-US" sz="2800" b="1" dirty="0">
                <a:latin typeface="Times New Roman" panose="02020603050405020304" pitchFamily="18" charset="0"/>
                <a:ea typeface="宋体" panose="02010600030101010101" pitchFamily="2" charset="-122"/>
              </a:rPr>
              <a:t>：如果计算只是求总和、最大值或最小值，则可以使用</a:t>
            </a:r>
            <a:r>
              <a:rPr lang="en-US" altLang="zh-CN" sz="2800" b="1" dirty="0">
                <a:latin typeface="Times New Roman" panose="02020603050405020304" pitchFamily="18" charset="0"/>
                <a:ea typeface="宋体" panose="02010600030101010101" pitchFamily="2" charset="-122"/>
              </a:rPr>
              <a:t>Combine</a:t>
            </a:r>
            <a:r>
              <a:rPr lang="zh-CN" altLang="en-US" sz="2800" b="1" dirty="0">
                <a:latin typeface="Times New Roman" panose="02020603050405020304" pitchFamily="18" charset="0"/>
                <a:ea typeface="宋体" panose="02010600030101010101" pitchFamily="2" charset="-122"/>
              </a:rPr>
              <a:t>；如果是求平均值，则不能使用</a:t>
            </a:r>
            <a:r>
              <a:rPr lang="en-US" altLang="zh-CN" sz="2800" b="1" dirty="0">
                <a:latin typeface="Times New Roman" panose="02020603050405020304" pitchFamily="18" charset="0"/>
                <a:ea typeface="宋体" panose="02010600030101010101" pitchFamily="2" charset="-122"/>
              </a:rPr>
              <a:t>Combine</a:t>
            </a:r>
            <a:r>
              <a:rPr lang="zh-CN" altLang="en-US" sz="2800" b="1" dirty="0">
                <a:latin typeface="Times New Roman" panose="02020603050405020304" pitchFamily="18"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rPr>
              <a:t>为什么</a:t>
            </a:r>
            <a:r>
              <a:rPr lang="en-US" altLang="zh-CN" sz="2800" b="1" dirty="0">
                <a:solidFill>
                  <a:srgbClr val="FF0000"/>
                </a:solidFill>
                <a:latin typeface="微软雅黑" panose="020B0503020204020204" charset="-122"/>
                <a:ea typeface="微软雅黑" panose="020B0503020204020204" charset="-122"/>
              </a:rPr>
              <a:t>?</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327150"/>
            <a:ext cx="8707438" cy="3538220"/>
          </a:xfrm>
          <a:prstGeom prst="rect">
            <a:avLst/>
          </a:prstGeom>
          <a:noFill/>
          <a:ln w="9525">
            <a:noFill/>
          </a:ln>
        </p:spPr>
        <p:txBody>
          <a:bodyPr wrap="square" anchor="t" anchorCtr="0">
            <a:spAutoFit/>
          </a:bodyPr>
          <a:p>
            <a:pPr algn="just">
              <a:lnSpc>
                <a:spcPct val="200000"/>
              </a:lnSpc>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6</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阶段</a:t>
            </a:r>
            <a:r>
              <a:rPr lang="zh-CN" altLang="en-US" sz="2800" b="1" dirty="0">
                <a:latin typeface="Times New Roman" panose="02020603050405020304" pitchFamily="18" charset="0"/>
                <a:ea typeface="宋体" panose="02010600030101010101" pitchFamily="2" charset="-122"/>
              </a:rPr>
              <a:t>：</a:t>
            </a:r>
            <a:r>
              <a:rPr lang="zh-CN" sz="2800" b="1" dirty="0">
                <a:latin typeface="Times New Roman" panose="02020603050405020304" pitchFamily="18" charset="0"/>
                <a:ea typeface="宋体" panose="02010600030101010101" pitchFamily="2" charset="-122"/>
              </a:rPr>
              <a:t>需要用户自定义实现，可以没有，比如只是对原始数据做一些格式转换。在</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执行之前会将从各个</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中</a:t>
            </a:r>
            <a:r>
              <a:rPr lang="en-US" altLang="zh-CN" sz="2800" b="1" dirty="0">
                <a:latin typeface="Times New Roman" panose="02020603050405020304" pitchFamily="18" charset="0"/>
                <a:ea typeface="宋体" panose="02010600030101010101" pitchFamily="2" charset="-122"/>
              </a:rPr>
              <a:t>Partition</a:t>
            </a:r>
            <a:r>
              <a:rPr lang="zh-CN" altLang="en-US" sz="2800" b="1" dirty="0">
                <a:latin typeface="Times New Roman" panose="02020603050405020304" pitchFamily="18" charset="0"/>
                <a:ea typeface="宋体" panose="02010600030101010101" pitchFamily="2" charset="-122"/>
              </a:rPr>
              <a:t>相同的数据合并排序，执行的结果保存到</a:t>
            </a:r>
            <a:r>
              <a:rPr lang="en-US" altLang="zh-CN" sz="2800" b="1" dirty="0">
                <a:latin typeface="Times New Roman" panose="02020603050405020304" pitchFamily="18" charset="0"/>
                <a:ea typeface="宋体" panose="02010600030101010101" pitchFamily="2" charset="-122"/>
              </a:rPr>
              <a:t>HDFS</a:t>
            </a:r>
            <a:r>
              <a:rPr lang="zh-CN" altLang="en-US" sz="2800" b="1" dirty="0">
                <a:latin typeface="Times New Roman" panose="02020603050405020304" pitchFamily="18" charset="0"/>
                <a:ea typeface="宋体" panose="02010600030101010101" pitchFamily="2" charset="-122"/>
              </a:rPr>
              <a:t>上。</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7.3.1	 </a:t>
            </a:r>
            <a:r>
              <a:rPr lang="zh-CN" altLang="en-US" dirty="0"/>
              <a:t>工作流程概述</a:t>
            </a:r>
            <a:endParaRPr lang="zh-CN" altLang="en-US" dirty="0"/>
          </a:p>
        </p:txBody>
      </p:sp>
      <p:sp>
        <p:nvSpPr>
          <p:cNvPr id="23554" name="TextBox 6"/>
          <p:cNvSpPr txBox="1"/>
          <p:nvPr/>
        </p:nvSpPr>
        <p:spPr>
          <a:xfrm>
            <a:off x="231775" y="1176020"/>
            <a:ext cx="8707438" cy="5262245"/>
          </a:xfrm>
          <a:prstGeom prst="rect">
            <a:avLst/>
          </a:prstGeom>
          <a:noFill/>
          <a:ln w="9525">
            <a:noFill/>
          </a:ln>
        </p:spPr>
        <p:txBody>
          <a:bodyPr wrap="square" anchor="t" anchorCtr="0">
            <a:spAutoFit/>
          </a:bodyPr>
          <a:p>
            <a:pPr algn="just">
              <a:lnSpc>
                <a:spcPct val="200000"/>
              </a:lnSpc>
              <a:buFont typeface="Wingdings" panose="05000000000000000000" charset="0"/>
            </a:pPr>
            <a:r>
              <a:rPr lang="zh-CN" altLang="en-US" sz="2800" b="1" dirty="0">
                <a:solidFill>
                  <a:srgbClr val="FF0000"/>
                </a:solidFill>
                <a:latin typeface="微软雅黑" panose="020B0503020204020204" charset="-122"/>
                <a:ea typeface="微软雅黑" panose="020B0503020204020204" charset="-122"/>
              </a:rPr>
              <a:t>几点注意：</a:t>
            </a:r>
            <a:endParaRPr lang="zh-CN" altLang="en-US" sz="2800" b="1" dirty="0">
              <a:latin typeface="Times New Roman" panose="02020603050405020304" pitchFamily="18" charset="0"/>
              <a:ea typeface="宋体" panose="02010600030101010101" pitchFamily="2" charset="-122"/>
            </a:endParaRPr>
          </a:p>
          <a:p>
            <a:pPr marL="457200" indent="-457200" algn="just">
              <a:lnSpc>
                <a:spcPct val="20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不同的</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任务之间不会进行通信；</a:t>
            </a:r>
            <a:endParaRPr lang="en-US" altLang="zh-CN" sz="2800" b="1" dirty="0">
              <a:latin typeface="Times New Roman" panose="02020603050405020304" pitchFamily="18" charset="0"/>
              <a:ea typeface="宋体" panose="02010600030101010101" pitchFamily="2" charset="-122"/>
            </a:endParaRPr>
          </a:p>
          <a:p>
            <a:pPr marL="457200" indent="-457200" algn="just">
              <a:lnSpc>
                <a:spcPct val="20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不同的</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任务之间也不会发生任何信息交换；</a:t>
            </a:r>
            <a:endParaRPr lang="en-US" altLang="zh-CN" sz="2800" b="1" dirty="0">
              <a:latin typeface="Times New Roman" panose="02020603050405020304" pitchFamily="18" charset="0"/>
              <a:ea typeface="宋体" panose="02010600030101010101" pitchFamily="2" charset="-122"/>
            </a:endParaRPr>
          </a:p>
          <a:p>
            <a:pPr marL="457200" indent="-457200" algn="just">
              <a:lnSpc>
                <a:spcPct val="20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用户</a:t>
            </a:r>
            <a:r>
              <a:rPr lang="zh-CN" altLang="en-US" sz="2800" b="1" dirty="0">
                <a:solidFill>
                  <a:srgbClr val="FF3300"/>
                </a:solidFill>
                <a:latin typeface="微软雅黑" panose="020B0503020204020204" charset="-122"/>
                <a:ea typeface="微软雅黑" panose="020B0503020204020204" charset="-122"/>
              </a:rPr>
              <a:t>不能显式</a:t>
            </a:r>
            <a:r>
              <a:rPr lang="zh-CN" altLang="en-US" sz="2800" b="1" dirty="0">
                <a:latin typeface="Times New Roman" panose="02020603050405020304" pitchFamily="18" charset="0"/>
                <a:ea typeface="宋体" panose="02010600030101010101" pitchFamily="2" charset="-122"/>
              </a:rPr>
              <a:t>地从一台机器向另一台机器发送消息；</a:t>
            </a:r>
            <a:endParaRPr lang="en-US" altLang="zh-CN" sz="2800" b="1" dirty="0">
              <a:latin typeface="Times New Roman" panose="02020603050405020304" pitchFamily="18" charset="0"/>
              <a:ea typeface="宋体" panose="02010600030101010101" pitchFamily="2" charset="-122"/>
            </a:endParaRPr>
          </a:p>
          <a:p>
            <a:pPr marL="457200" indent="-457200" algn="just">
              <a:lnSpc>
                <a:spcPct val="20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所有的数据交换都是通过</a:t>
            </a:r>
            <a:r>
              <a:rPr lang="en-US" altLang="zh-CN" sz="2800" b="1" dirty="0">
                <a:solidFill>
                  <a:srgbClr val="FF3300"/>
                </a:solidFill>
                <a:latin typeface="微软雅黑" panose="020B0503020204020204" charset="-122"/>
                <a:ea typeface="微软雅黑" panose="020B0503020204020204" charset="-122"/>
                <a:cs typeface="微软雅黑" panose="020B0503020204020204" charset="-122"/>
              </a:rPr>
              <a:t>MapReduce</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框架自身</a:t>
            </a:r>
            <a:r>
              <a:rPr lang="zh-CN" altLang="en-US" sz="2800" b="1" dirty="0">
                <a:latin typeface="Times New Roman" panose="02020603050405020304" pitchFamily="18" charset="0"/>
                <a:ea typeface="宋体" panose="02010600030101010101" pitchFamily="2" charset="-122"/>
              </a:rPr>
              <a:t>去实现的。</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
          <p:cNvSpPr>
            <a:spLocks noGrp="1"/>
          </p:cNvSpPr>
          <p:nvPr>
            <p:ph type="title" idx="10"/>
          </p:nvPr>
        </p:nvSpPr>
        <p:spPr/>
        <p:txBody>
          <a:bodyPr vert="horz" wrap="square" lIns="91440" tIns="45720" rIns="91440" bIns="45720" anchor="ctr" anchorCtr="0"/>
          <a:p>
            <a:r>
              <a:rPr lang="en-US" altLang="zh-CN" dirty="0"/>
              <a:t>7.3.2	 MapReduce</a:t>
            </a:r>
            <a:r>
              <a:rPr lang="zh-CN" altLang="en-US" dirty="0"/>
              <a:t>各个执行阶段</a:t>
            </a:r>
            <a:endParaRPr lang="zh-CN" altLang="en-US" dirty="0"/>
          </a:p>
        </p:txBody>
      </p:sp>
      <p:pic>
        <p:nvPicPr>
          <p:cNvPr id="25602" name="Picture 2" descr="c:\users\lenovo\appdata\roaming\360se6\User Data\temp\20130608150258515.jpg"/>
          <p:cNvPicPr>
            <a:picLocks noChangeAspect="1"/>
          </p:cNvPicPr>
          <p:nvPr/>
        </p:nvPicPr>
        <p:blipFill>
          <a:blip r:embed="rId1"/>
          <a:stretch>
            <a:fillRect/>
          </a:stretch>
        </p:blipFill>
        <p:spPr>
          <a:xfrm>
            <a:off x="790575" y="1633538"/>
            <a:ext cx="7715250" cy="3438525"/>
          </a:xfrm>
          <a:prstGeom prst="rect">
            <a:avLst/>
          </a:prstGeom>
          <a:noFill/>
          <a:ln w="9525">
            <a:noFill/>
          </a:ln>
        </p:spPr>
      </p:pic>
      <p:sp>
        <p:nvSpPr>
          <p:cNvPr id="25603" name="矩形 4"/>
          <p:cNvSpPr/>
          <p:nvPr/>
        </p:nvSpPr>
        <p:spPr>
          <a:xfrm>
            <a:off x="219075" y="5022850"/>
            <a:ext cx="8709025" cy="1568450"/>
          </a:xfrm>
          <a:prstGeom prst="rect">
            <a:avLst/>
          </a:prstGeom>
          <a:noFill/>
          <a:ln w="9525">
            <a:noFill/>
          </a:ln>
        </p:spPr>
        <p:txBody>
          <a:bodyPr wrap="square" anchor="t" anchorCtr="0">
            <a:spAutoFit/>
          </a:bodyPr>
          <a:p>
            <a:pPr algn="just"/>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HDFS</a:t>
            </a:r>
            <a:r>
              <a:rPr lang="zh-CN" altLang="en-US" sz="2400" b="1" dirty="0">
                <a:latin typeface="Times New Roman" panose="02020603050405020304" pitchFamily="18" charset="0"/>
                <a:ea typeface="宋体" panose="02010600030101010101" pitchFamily="2" charset="-122"/>
              </a:rPr>
              <a:t>以固定大小的</a:t>
            </a:r>
            <a:r>
              <a:rPr lang="en-US" altLang="zh-CN" sz="2400" b="1" dirty="0">
                <a:latin typeface="Times New Roman" panose="02020603050405020304" pitchFamily="18" charset="0"/>
                <a:ea typeface="宋体" panose="02010600030101010101" pitchFamily="2" charset="-122"/>
              </a:rPr>
              <a:t>block</a:t>
            </a:r>
            <a:r>
              <a:rPr lang="zh-CN" altLang="en-US" sz="2400" b="1" dirty="0">
                <a:latin typeface="Times New Roman" panose="02020603050405020304" pitchFamily="18" charset="0"/>
                <a:ea typeface="宋体" panose="02010600030101010101" pitchFamily="2" charset="-122"/>
              </a:rPr>
              <a:t>为基本单位存储数据，而对于</a:t>
            </a:r>
            <a:r>
              <a:rPr lang="en-US" altLang="zh-CN" sz="2400" b="1" dirty="0">
                <a:latin typeface="Times New Roman" panose="02020603050405020304" pitchFamily="18" charset="0"/>
                <a:ea typeface="宋体" panose="02010600030101010101" pitchFamily="2" charset="-122"/>
              </a:rPr>
              <a:t>MapReduce </a:t>
            </a:r>
            <a:r>
              <a:rPr lang="zh-CN" altLang="en-US" sz="2400" b="1" dirty="0">
                <a:latin typeface="Times New Roman" panose="02020603050405020304" pitchFamily="18" charset="0"/>
                <a:ea typeface="宋体" panose="02010600030101010101" pitchFamily="2" charset="-122"/>
              </a:rPr>
              <a:t>而言，其处理单位是</a:t>
            </a:r>
            <a:r>
              <a:rPr lang="en-US" altLang="zh-CN" sz="2400" b="1" dirty="0">
                <a:latin typeface="Times New Roman" panose="02020603050405020304" pitchFamily="18" charset="0"/>
                <a:ea typeface="宋体" panose="02010600030101010101" pitchFamily="2" charset="-122"/>
              </a:rPr>
              <a:t>split</a:t>
            </a:r>
            <a:r>
              <a:rPr lang="zh-CN" altLang="en-US" sz="2400" b="1" dirty="0">
                <a:latin typeface="Times New Roman" panose="02020603050405020304" pitchFamily="18" charset="0"/>
                <a:ea typeface="宋体" panose="02010600030101010101" pitchFamily="2" charset="-122"/>
              </a:rPr>
              <a: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split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是一个逻辑概念，它只包含一些元数据信息，比如数据起始位置、数据长度、数据所在节点等。</a:t>
            </a:r>
            <a:r>
              <a:rPr lang="zh-CN" altLang="en-US" sz="2400" b="1" dirty="0">
                <a:latin typeface="Times New Roman" panose="02020603050405020304" pitchFamily="18" charset="0"/>
                <a:ea typeface="宋体" panose="02010600030101010101" pitchFamily="2" charset="-122"/>
              </a:rPr>
              <a:t>它的划分方法完全由用户自己决定。</a:t>
            </a:r>
            <a:endParaRPr lang="zh-CN" altLang="en-US" sz="2400" b="1" dirty="0">
              <a:latin typeface="Times New Roman" panose="02020603050405020304" pitchFamily="18" charset="0"/>
              <a:ea typeface="宋体" panose="02010600030101010101" pitchFamily="2" charset="-122"/>
            </a:endParaRPr>
          </a:p>
        </p:txBody>
      </p:sp>
      <p:sp>
        <p:nvSpPr>
          <p:cNvPr id="25604" name="TextBox 4"/>
          <p:cNvSpPr txBox="1"/>
          <p:nvPr/>
        </p:nvSpPr>
        <p:spPr>
          <a:xfrm>
            <a:off x="53975" y="1143000"/>
            <a:ext cx="8874125" cy="521970"/>
          </a:xfrm>
          <a:prstGeom prst="rect">
            <a:avLst/>
          </a:prstGeom>
          <a:noFill/>
          <a:ln w="9525">
            <a:noFill/>
          </a:ln>
        </p:spPr>
        <p:txBody>
          <a:bodyPr wrap="square" anchor="t" anchorCtr="0">
            <a:spAutoFit/>
          </a:bodyPr>
          <a:p>
            <a:pPr algn="just"/>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关于</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Split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（分片）</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
          <p:cNvSpPr>
            <a:spLocks noGrp="1"/>
          </p:cNvSpPr>
          <p:nvPr>
            <p:ph type="title" idx="10"/>
          </p:nvPr>
        </p:nvSpPr>
        <p:spPr/>
        <p:txBody>
          <a:bodyPr vert="horz" wrap="square" lIns="91440" tIns="45720" rIns="91440" bIns="45720" anchor="ctr" anchorCtr="0"/>
          <a:p>
            <a:r>
              <a:rPr lang="en-US" altLang="zh-CN" dirty="0"/>
              <a:t>7.3.2	 MapReduce</a:t>
            </a:r>
            <a:r>
              <a:rPr lang="zh-CN" altLang="en-US" dirty="0"/>
              <a:t>各个执行阶段</a:t>
            </a:r>
            <a:endParaRPr lang="zh-CN" altLang="en-US" dirty="0"/>
          </a:p>
        </p:txBody>
      </p:sp>
      <p:sp>
        <p:nvSpPr>
          <p:cNvPr id="18435" name="矩形 4"/>
          <p:cNvSpPr/>
          <p:nvPr/>
        </p:nvSpPr>
        <p:spPr>
          <a:xfrm>
            <a:off x="260350" y="1130300"/>
            <a:ext cx="8623300" cy="2501900"/>
          </a:xfrm>
          <a:prstGeom prst="rect">
            <a:avLst/>
          </a:prstGeom>
          <a:noFill/>
          <a:ln w="9525">
            <a:noFill/>
          </a:ln>
        </p:spPr>
        <p:txBody>
          <a:bodyPr wrap="square" anchor="t">
            <a:spAutoFit/>
          </a:bodyPr>
          <a:p>
            <a:pPr algn="just" fontAlgn="base">
              <a:lnSpc>
                <a:spcPct val="140000"/>
              </a:lnSpc>
            </a:pP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Map</a:t>
            </a:r>
            <a:r>
              <a:rPr lang="zh-CN" altLang="en-US"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任务的数量：</a:t>
            </a:r>
            <a:endPar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endParaRPr>
          </a:p>
          <a:p>
            <a:pPr marL="457200" indent="-457200" algn="just" fontAlgn="base">
              <a:lnSpc>
                <a:spcPct val="140000"/>
              </a:lnSpc>
              <a:buFont typeface="Wingdings" panose="05000000000000000000" charset="0"/>
              <a:buChar char="l"/>
            </a:pPr>
            <a:r>
              <a:rPr lang="en-US" altLang="zh-CN" sz="2800" b="1" strike="noStrike" noProof="1" dirty="0">
                <a:latin typeface="Arial" panose="020B0604020202020204" pitchFamily="34" charset="0"/>
                <a:ea typeface="宋体" panose="02010600030101010101" pitchFamily="2" charset="-122"/>
                <a:cs typeface="+mn-cs"/>
              </a:rPr>
              <a:t>Hadoop</a:t>
            </a:r>
            <a:r>
              <a:rPr lang="zh-CN" altLang="en-US" sz="2800" b="1" strike="noStrike" noProof="1" dirty="0">
                <a:latin typeface="Arial" panose="020B0604020202020204" pitchFamily="34" charset="0"/>
                <a:ea typeface="宋体" panose="02010600030101010101" pitchFamily="2" charset="-122"/>
                <a:cs typeface="+mn-cs"/>
              </a:rPr>
              <a:t>为每个</a:t>
            </a:r>
            <a:r>
              <a:rPr lang="en-US" altLang="zh-CN" sz="2800" b="1" strike="noStrike" noProof="1" dirty="0">
                <a:latin typeface="Arial" panose="020B0604020202020204" pitchFamily="34" charset="0"/>
                <a:ea typeface="宋体" panose="02010600030101010101" pitchFamily="2" charset="-122"/>
                <a:cs typeface="+mn-cs"/>
              </a:rPr>
              <a:t>split</a:t>
            </a:r>
            <a:r>
              <a:rPr lang="zh-CN" altLang="en-US" sz="2800" b="1" strike="noStrike" noProof="1" dirty="0">
                <a:latin typeface="Arial" panose="020B0604020202020204" pitchFamily="34" charset="0"/>
                <a:ea typeface="宋体" panose="02010600030101010101" pitchFamily="2" charset="-122"/>
                <a:cs typeface="+mn-cs"/>
              </a:rPr>
              <a:t>创建一个</a:t>
            </a:r>
            <a:r>
              <a:rPr lang="en-US" altLang="zh-CN" sz="2800" b="1" strike="noStrike" noProof="1" dirty="0">
                <a:latin typeface="Arial" panose="020B0604020202020204" pitchFamily="34" charset="0"/>
                <a:ea typeface="宋体" panose="02010600030101010101" pitchFamily="2" charset="-122"/>
                <a:cs typeface="+mn-cs"/>
              </a:rPr>
              <a:t>Map</a:t>
            </a:r>
            <a:r>
              <a:rPr lang="zh-CN" altLang="en-US" sz="2800" b="1" strike="noStrike" noProof="1" dirty="0">
                <a:latin typeface="Arial" panose="020B0604020202020204" pitchFamily="34" charset="0"/>
                <a:ea typeface="宋体" panose="02010600030101010101" pitchFamily="2" charset="-122"/>
                <a:cs typeface="+mn-cs"/>
              </a:rPr>
              <a:t>任务，</a:t>
            </a:r>
            <a:r>
              <a:rPr lang="en-US" altLang="zh-CN" sz="2800" b="1" strike="noStrike" noProof="1" dirty="0">
                <a:latin typeface="Arial" panose="020B0604020202020204" pitchFamily="34" charset="0"/>
                <a:ea typeface="宋体" panose="02010600030101010101" pitchFamily="2" charset="-122"/>
                <a:cs typeface="+mn-cs"/>
              </a:rPr>
              <a:t>split </a:t>
            </a:r>
            <a:r>
              <a:rPr lang="zh-CN" altLang="en-US" sz="2800" b="1" strike="noStrike" noProof="1" dirty="0">
                <a:latin typeface="Arial" panose="020B0604020202020204" pitchFamily="34" charset="0"/>
                <a:ea typeface="宋体" panose="02010600030101010101" pitchFamily="2" charset="-122"/>
                <a:cs typeface="+mn-cs"/>
              </a:rPr>
              <a:t>的多少决定了</a:t>
            </a:r>
            <a:r>
              <a:rPr lang="en-US" altLang="zh-CN" sz="2800" b="1" strike="noStrike" noProof="1" dirty="0">
                <a:latin typeface="Arial" panose="020B0604020202020204" pitchFamily="34" charset="0"/>
                <a:ea typeface="宋体" panose="02010600030101010101" pitchFamily="2" charset="-122"/>
                <a:cs typeface="+mn-cs"/>
              </a:rPr>
              <a:t>Map</a:t>
            </a:r>
            <a:r>
              <a:rPr lang="zh-CN" altLang="en-US" sz="2800" b="1" strike="noStrike" noProof="1" dirty="0">
                <a:latin typeface="Arial" panose="020B0604020202020204" pitchFamily="34" charset="0"/>
                <a:ea typeface="宋体" panose="02010600030101010101" pitchFamily="2" charset="-122"/>
                <a:cs typeface="+mn-cs"/>
              </a:rPr>
              <a:t>任务的数目。大多数情况下，理想的分片大小是一个</a:t>
            </a:r>
            <a:r>
              <a:rPr lang="en-US" altLang="zh-CN" sz="2800" b="1" strike="noStrike" noProof="1" dirty="0">
                <a:latin typeface="Arial" panose="020B0604020202020204" pitchFamily="34" charset="0"/>
                <a:ea typeface="宋体" panose="02010600030101010101" pitchFamily="2" charset="-122"/>
                <a:cs typeface="+mn-cs"/>
              </a:rPr>
              <a:t>HDFS</a:t>
            </a:r>
            <a:r>
              <a:rPr lang="zh-CN" altLang="en-US" sz="2800" b="1" strike="noStrike" noProof="1" dirty="0">
                <a:latin typeface="Arial" panose="020B0604020202020204" pitchFamily="34" charset="0"/>
                <a:ea typeface="宋体" panose="02010600030101010101" pitchFamily="2" charset="-122"/>
                <a:cs typeface="+mn-cs"/>
              </a:rPr>
              <a:t>块。</a:t>
            </a:r>
            <a:endParaRPr lang="zh-CN" altLang="en-US" sz="2800" b="1" strike="noStrike" noProof="1" dirty="0">
              <a:latin typeface="Arial" panose="020B0604020202020204" pitchFamily="34" charset="0"/>
              <a:ea typeface="宋体" panose="02010600030101010101" pitchFamily="2" charset="-122"/>
            </a:endParaRPr>
          </a:p>
        </p:txBody>
      </p:sp>
      <p:pic>
        <p:nvPicPr>
          <p:cNvPr id="26627" name="Picture 2" descr="c:\users\lenovo\appdata\roaming\360se6\User Data\temp\20130608150258515.jpg"/>
          <p:cNvPicPr>
            <a:picLocks noChangeAspect="1"/>
          </p:cNvPicPr>
          <p:nvPr/>
        </p:nvPicPr>
        <p:blipFill>
          <a:blip r:embed="rId1"/>
          <a:srcRect l="14815" t="70314" r="28889"/>
          <a:stretch>
            <a:fillRect/>
          </a:stretch>
        </p:blipFill>
        <p:spPr>
          <a:xfrm>
            <a:off x="152400" y="3721100"/>
            <a:ext cx="8882063" cy="2087563"/>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
          <p:cNvSpPr>
            <a:spLocks noGrp="1"/>
          </p:cNvSpPr>
          <p:nvPr>
            <p:ph type="title" idx="10"/>
          </p:nvPr>
        </p:nvSpPr>
        <p:spPr/>
        <p:txBody>
          <a:bodyPr vert="horz" wrap="square" lIns="91440" tIns="45720" rIns="91440" bIns="45720" anchor="ctr" anchorCtr="0"/>
          <a:p>
            <a:r>
              <a:rPr lang="en-US" altLang="zh-CN" dirty="0"/>
              <a:t>7.3.2	 MapReduce</a:t>
            </a:r>
            <a:r>
              <a:rPr lang="zh-CN" altLang="en-US" dirty="0"/>
              <a:t>各个执行阶段</a:t>
            </a:r>
            <a:endParaRPr lang="zh-CN" altLang="en-US" dirty="0"/>
          </a:p>
        </p:txBody>
      </p:sp>
      <p:sp>
        <p:nvSpPr>
          <p:cNvPr id="18434" name="TextBox 3"/>
          <p:cNvSpPr txBox="1"/>
          <p:nvPr/>
        </p:nvSpPr>
        <p:spPr>
          <a:xfrm>
            <a:off x="166688" y="1177925"/>
            <a:ext cx="8670925" cy="4657725"/>
          </a:xfrm>
          <a:prstGeom prst="rect">
            <a:avLst/>
          </a:prstGeom>
          <a:noFill/>
          <a:ln w="9525">
            <a:noFill/>
          </a:ln>
        </p:spPr>
        <p:txBody>
          <a:bodyPr wrap="square" anchor="t">
            <a:spAutoFit/>
          </a:bodyPr>
          <a:p>
            <a:pPr algn="just">
              <a:lnSpc>
                <a:spcPct val="160000"/>
              </a:lnSpc>
            </a:pPr>
            <a:r>
              <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rPr>
              <a:t>Reduce</a:t>
            </a:r>
            <a:r>
              <a:rPr lang="zh-CN" altLang="en-US" sz="2800" b="1" noProof="1" dirty="0">
                <a:solidFill>
                  <a:srgbClr val="FF0000"/>
                </a:solidFill>
                <a:latin typeface="微软雅黑" panose="020B0503020204020204" charset="-122"/>
                <a:ea typeface="微软雅黑" panose="020B0503020204020204" charset="-122"/>
                <a:cs typeface="微软雅黑" panose="020B0503020204020204" charset="-122"/>
              </a:rPr>
              <a:t>任务的数量：</a:t>
            </a:r>
            <a:endParaRPr lang="en-US" altLang="zh-CN" sz="2800" b="1" noProof="1" dirty="0">
              <a:solidFill>
                <a:srgbClr val="FF0000"/>
              </a:solidFill>
              <a:latin typeface="微软雅黑" panose="020B0503020204020204" charset="-122"/>
              <a:ea typeface="微软雅黑" panose="020B0503020204020204" charset="-122"/>
              <a:cs typeface="微软雅黑" panose="020B0503020204020204" charset="-122"/>
            </a:endParaRPr>
          </a:p>
          <a:p>
            <a:pPr marL="457200" indent="-457200" algn="just">
              <a:lnSpc>
                <a:spcPct val="160000"/>
              </a:lnSpc>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最优的</a:t>
            </a:r>
            <a:r>
              <a:rPr lang="en-US" altLang="zh-CN" sz="2800" b="1" noProof="1" dirty="0">
                <a:latin typeface="Arial" panose="020B0604020202020204" pitchFamily="34" charset="0"/>
                <a:ea typeface="宋体" panose="02010600030101010101" pitchFamily="2" charset="-122"/>
                <a:cs typeface="+mn-cs"/>
              </a:rPr>
              <a:t>Reduce</a:t>
            </a:r>
            <a:r>
              <a:rPr lang="zh-CN" altLang="en-US" sz="2800" b="1" noProof="1" dirty="0">
                <a:latin typeface="Arial" panose="020B0604020202020204" pitchFamily="34" charset="0"/>
                <a:ea typeface="宋体" panose="02010600030101010101" pitchFamily="2" charset="-122"/>
                <a:cs typeface="+mn-cs"/>
              </a:rPr>
              <a:t>任务个数取决于集群中可用的</a:t>
            </a:r>
            <a:r>
              <a:rPr lang="en-US" altLang="zh-CN" sz="2800" b="1" noProof="1" dirty="0">
                <a:latin typeface="Arial" panose="020B0604020202020204" pitchFamily="34" charset="0"/>
                <a:ea typeface="宋体" panose="02010600030101010101" pitchFamily="2" charset="-122"/>
                <a:cs typeface="+mn-cs"/>
              </a:rPr>
              <a:t>reduce</a:t>
            </a:r>
            <a:r>
              <a:rPr lang="zh-CN" altLang="en-US" sz="2800" b="1" noProof="1" dirty="0">
                <a:latin typeface="Arial" panose="020B0604020202020204" pitchFamily="34" charset="0"/>
                <a:ea typeface="宋体" panose="02010600030101010101" pitchFamily="2" charset="-122"/>
                <a:cs typeface="+mn-cs"/>
              </a:rPr>
              <a:t>任务槽（</a:t>
            </a:r>
            <a:r>
              <a:rPr lang="en-US" altLang="zh-CN" sz="2800" b="1" noProof="1" dirty="0">
                <a:latin typeface="Arial" panose="020B0604020202020204" pitchFamily="34" charset="0"/>
                <a:ea typeface="宋体" panose="02010600030101010101" pitchFamily="2" charset="-122"/>
                <a:cs typeface="+mn-cs"/>
                <a:sym typeface="+mn-ea"/>
              </a:rPr>
              <a:t>slot</a:t>
            </a:r>
            <a:r>
              <a:rPr lang="zh-CN" altLang="en-US" sz="2800" b="1" noProof="1" dirty="0">
                <a:latin typeface="Arial" panose="020B0604020202020204" pitchFamily="34" charset="0"/>
                <a:ea typeface="宋体" panose="02010600030101010101" pitchFamily="2" charset="-122"/>
                <a:cs typeface="+mn-cs"/>
              </a:rPr>
              <a:t>）的数目；</a:t>
            </a:r>
            <a:endParaRPr lang="en-US" altLang="zh-CN" sz="2800" b="1" noProof="1" dirty="0">
              <a:latin typeface="Arial" panose="020B0604020202020204" pitchFamily="34" charset="0"/>
              <a:ea typeface="宋体" panose="02010600030101010101" pitchFamily="2" charset="-122"/>
            </a:endParaRPr>
          </a:p>
          <a:p>
            <a:pPr marL="457200" indent="-457200" algn="just">
              <a:lnSpc>
                <a:spcPct val="160000"/>
              </a:lnSpc>
              <a:buFont typeface="Wingdings" panose="05000000000000000000" charset="0"/>
              <a:buChar char="l"/>
            </a:pPr>
            <a:r>
              <a:rPr lang="zh-CN" altLang="en-US" sz="2800" b="1" noProof="1" dirty="0">
                <a:latin typeface="Arial" panose="020B0604020202020204" pitchFamily="34" charset="0"/>
                <a:ea typeface="宋体" panose="02010600030101010101" pitchFamily="2" charset="-122"/>
                <a:cs typeface="+mn-cs"/>
              </a:rPr>
              <a:t>通常设置比</a:t>
            </a:r>
            <a:r>
              <a:rPr lang="en-US" altLang="zh-CN" sz="2800" b="1" noProof="1" dirty="0">
                <a:latin typeface="Arial" panose="020B0604020202020204" pitchFamily="34" charset="0"/>
                <a:ea typeface="宋体" panose="02010600030101010101" pitchFamily="2" charset="-122"/>
                <a:cs typeface="+mn-cs"/>
              </a:rPr>
              <a:t>reduce</a:t>
            </a:r>
            <a:r>
              <a:rPr lang="zh-CN" altLang="en-US" sz="2800" b="1" noProof="1" dirty="0">
                <a:latin typeface="Arial" panose="020B0604020202020204" pitchFamily="34" charset="0"/>
                <a:ea typeface="宋体" panose="02010600030101010101" pitchFamily="2" charset="-122"/>
                <a:cs typeface="+mn-cs"/>
              </a:rPr>
              <a:t>任务槽数目稍微小一些的</a:t>
            </a:r>
            <a:r>
              <a:rPr lang="en-US" altLang="zh-CN" sz="2800" b="1" noProof="1" dirty="0">
                <a:latin typeface="Arial" panose="020B0604020202020204" pitchFamily="34" charset="0"/>
                <a:ea typeface="宋体" panose="02010600030101010101" pitchFamily="2" charset="-122"/>
                <a:cs typeface="+mn-cs"/>
              </a:rPr>
              <a:t>Reduce</a:t>
            </a:r>
            <a:r>
              <a:rPr lang="zh-CN" altLang="en-US" sz="2800" b="1" noProof="1" dirty="0">
                <a:latin typeface="Arial" panose="020B0604020202020204" pitchFamily="34" charset="0"/>
                <a:ea typeface="宋体" panose="02010600030101010101" pitchFamily="2" charset="-122"/>
                <a:cs typeface="+mn-cs"/>
              </a:rPr>
              <a:t>任务个数（这样可以预留一些系统资源处理可能发生的错误）。</a:t>
            </a:r>
            <a:endParaRPr lang="en-US" altLang="zh-CN" sz="2800" b="1" noProof="1" dirty="0">
              <a:latin typeface="Arial" panose="020B0604020202020204" pitchFamily="34" charset="0"/>
              <a:ea typeface="宋体" panose="02010600030101010101" pitchFamily="2" charset="-122"/>
            </a:endParaRPr>
          </a:p>
          <a:p>
            <a:pPr marL="457200" indent="-457200" algn="just"/>
            <a:endParaRPr lang="zh-CN" altLang="en-US" sz="2800" b="1" noProof="1"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dirty="0"/>
              <a:t>7.3.3	 Shuffle</a:t>
            </a:r>
            <a:r>
              <a:rPr lang="zh-CN" altLang="en-US" dirty="0"/>
              <a:t>过程详解</a:t>
            </a:r>
            <a:endParaRPr lang="zh-CN" altLang="en-US" dirty="0"/>
          </a:p>
        </p:txBody>
      </p:sp>
      <p:pic>
        <p:nvPicPr>
          <p:cNvPr id="28674" name="Picture 4"/>
          <p:cNvPicPr>
            <a:picLocks noChangeAspect="1"/>
          </p:cNvPicPr>
          <p:nvPr/>
        </p:nvPicPr>
        <p:blipFill>
          <a:blip r:embed="rId1"/>
          <a:stretch>
            <a:fillRect/>
          </a:stretch>
        </p:blipFill>
        <p:spPr>
          <a:xfrm>
            <a:off x="266700" y="1814513"/>
            <a:ext cx="8645525" cy="3911600"/>
          </a:xfrm>
          <a:prstGeom prst="rect">
            <a:avLst/>
          </a:prstGeom>
          <a:noFill/>
          <a:ln w="9525">
            <a:noFill/>
          </a:ln>
        </p:spPr>
      </p:pic>
      <p:sp>
        <p:nvSpPr>
          <p:cNvPr id="28675" name="Rectangle 5"/>
          <p:cNvSpPr/>
          <p:nvPr/>
        </p:nvSpPr>
        <p:spPr>
          <a:xfrm>
            <a:off x="3213100" y="5967413"/>
            <a:ext cx="2516188"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7-3 Shuffle</a:t>
            </a:r>
            <a:r>
              <a:rPr lang="zh-CN" altLang="en-US" sz="2400" b="1" dirty="0">
                <a:latin typeface="Times New Roman" panose="02020603050405020304" pitchFamily="18" charset="0"/>
                <a:ea typeface="宋体" panose="02010600030101010101" pitchFamily="2" charset="-122"/>
              </a:rPr>
              <a:t>过程 </a:t>
            </a:r>
            <a:endParaRPr lang="zh-CN" altLang="en-US" sz="2400" b="1" dirty="0">
              <a:latin typeface="Times New Roman" panose="02020603050405020304" pitchFamily="18" charset="0"/>
              <a:ea typeface="宋体" panose="02010600030101010101" pitchFamily="2" charset="-122"/>
            </a:endParaRPr>
          </a:p>
        </p:txBody>
      </p:sp>
      <p:sp>
        <p:nvSpPr>
          <p:cNvPr id="28676" name="Rectangle 6"/>
          <p:cNvSpPr/>
          <p:nvPr/>
        </p:nvSpPr>
        <p:spPr>
          <a:xfrm>
            <a:off x="311150" y="1292384"/>
            <a:ext cx="8601075"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 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过程简介</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r>
              <a:rPr lang="en-US" altLang="zh-CN" dirty="0"/>
              <a:t>7.3.3	 Shuffle</a:t>
            </a:r>
            <a:r>
              <a:rPr lang="zh-CN" altLang="en-US" dirty="0"/>
              <a:t>过程详解</a:t>
            </a:r>
            <a:endParaRPr lang="zh-CN" altLang="en-US" dirty="0"/>
          </a:p>
        </p:txBody>
      </p:sp>
      <p:pic>
        <p:nvPicPr>
          <p:cNvPr id="29698" name="Picture 5"/>
          <p:cNvPicPr>
            <a:picLocks noChangeAspect="1"/>
          </p:cNvPicPr>
          <p:nvPr/>
        </p:nvPicPr>
        <p:blipFill>
          <a:blip r:embed="rId1"/>
          <a:stretch>
            <a:fillRect/>
          </a:stretch>
        </p:blipFill>
        <p:spPr>
          <a:xfrm>
            <a:off x="207963" y="1889125"/>
            <a:ext cx="4206875" cy="4600575"/>
          </a:xfrm>
          <a:prstGeom prst="rect">
            <a:avLst/>
          </a:prstGeom>
          <a:noFill/>
          <a:ln w="9525">
            <a:noFill/>
          </a:ln>
        </p:spPr>
      </p:pic>
      <p:sp>
        <p:nvSpPr>
          <p:cNvPr id="29699" name="TextBox 5"/>
          <p:cNvSpPr txBox="1"/>
          <p:nvPr/>
        </p:nvSpPr>
        <p:spPr>
          <a:xfrm>
            <a:off x="4415155" y="1183005"/>
            <a:ext cx="4544695" cy="5113020"/>
          </a:xfrm>
          <a:prstGeom prst="rect">
            <a:avLst/>
          </a:prstGeom>
          <a:noFill/>
          <a:ln w="9525">
            <a:noFill/>
          </a:ln>
        </p:spPr>
        <p:txBody>
          <a:bodyPr wrap="square" anchor="t" anchorCtr="0">
            <a:spAutoFit/>
          </a:bodyPr>
          <a:p>
            <a:pPr marL="342900" indent="-342900" algn="just">
              <a:lnSpc>
                <a:spcPct val="17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每个</a:t>
            </a:r>
            <a:r>
              <a:rPr lang="en-US" altLang="zh-CN" sz="2400" b="1" dirty="0">
                <a:latin typeface="Times New Roman" panose="02020603050405020304" pitchFamily="18" charset="0"/>
                <a:ea typeface="宋体" panose="02010600030101010101" pitchFamily="2" charset="-122"/>
              </a:rPr>
              <a:t>Map</a:t>
            </a:r>
            <a:r>
              <a:rPr lang="zh-CN" altLang="en-US" sz="2400" b="1" dirty="0">
                <a:latin typeface="Times New Roman" panose="02020603050405020304" pitchFamily="18" charset="0"/>
                <a:ea typeface="宋体" panose="02010600030101010101" pitchFamily="2" charset="-122"/>
              </a:rPr>
              <a:t>任务分配一个缓存</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70000"/>
              </a:lnSpc>
              <a:buFont typeface="Wingdings" panose="05000000000000000000" charset="0"/>
              <a:buChar char="l"/>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MapReduce</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默认</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100MB</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缓存</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7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设置溢写比例</a:t>
            </a:r>
            <a:r>
              <a:rPr lang="en-US" altLang="zh-CN" sz="2400" b="1" dirty="0">
                <a:latin typeface="Times New Roman" panose="02020603050405020304" pitchFamily="18" charset="0"/>
                <a:ea typeface="宋体" panose="02010600030101010101" pitchFamily="2" charset="-122"/>
              </a:rPr>
              <a:t>0.8</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7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分区默认采用哈希函数</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70000"/>
              </a:lnSpc>
              <a:buFont typeface="Wingdings" panose="05000000000000000000" charset="0"/>
              <a:buChar char="l"/>
            </a:pPr>
            <a:r>
              <a:rPr lang="zh-CN" altLang="en-US" sz="2400" b="1" dirty="0">
                <a:solidFill>
                  <a:srgbClr val="FF0000"/>
                </a:solidFill>
                <a:latin typeface="微软雅黑" panose="020B0503020204020204" charset="-122"/>
                <a:ea typeface="微软雅黑" panose="020B0503020204020204" charset="-122"/>
              </a:rPr>
              <a:t>排序</a:t>
            </a:r>
            <a:r>
              <a:rPr lang="zh-CN" altLang="en-US" sz="2400" b="1" dirty="0">
                <a:latin typeface="Times New Roman" panose="02020603050405020304" pitchFamily="18" charset="0"/>
                <a:ea typeface="宋体" panose="02010600030101010101" pitchFamily="2" charset="-122"/>
              </a:rPr>
              <a:t>是默认的操作</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7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排序后可以</a:t>
            </a:r>
            <a:r>
              <a:rPr lang="zh-CN" altLang="en-US" sz="2400" b="1" dirty="0">
                <a:solidFill>
                  <a:srgbClr val="FF0000"/>
                </a:solidFill>
                <a:latin typeface="微软雅黑" panose="020B0503020204020204" charset="-122"/>
                <a:ea typeface="微软雅黑" panose="020B0503020204020204" charset="-122"/>
              </a:rPr>
              <a:t>合并（Combine）</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7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合并不能改变最终结果</a:t>
            </a:r>
            <a:endParaRPr lang="zh-CN" altLang="en-US" sz="2400" b="1" dirty="0">
              <a:latin typeface="Times New Roman" panose="02020603050405020304" pitchFamily="18" charset="0"/>
              <a:ea typeface="宋体" panose="02010600030101010101" pitchFamily="2" charset="-122"/>
            </a:endParaRPr>
          </a:p>
        </p:txBody>
      </p:sp>
      <p:sp>
        <p:nvSpPr>
          <p:cNvPr id="29700" name="Rectangle 6"/>
          <p:cNvSpPr/>
          <p:nvPr/>
        </p:nvSpPr>
        <p:spPr>
          <a:xfrm>
            <a:off x="171450" y="1292543"/>
            <a:ext cx="4244340"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Ｍ</a:t>
            </a:r>
            <a:r>
              <a:rPr lang="en-US" altLang="en-US" sz="2800" b="1" dirty="0">
                <a:solidFill>
                  <a:srgbClr val="FF0000"/>
                </a:solidFill>
                <a:latin typeface="微软雅黑" panose="020B0503020204020204" charset="-122"/>
                <a:ea typeface="微软雅黑" panose="020B0503020204020204" charset="-122"/>
                <a:cs typeface="微软雅黑" panose="020B0503020204020204" charset="-122"/>
              </a:rPr>
              <a:t>ap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端的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r>
              <a:rPr lang="en-US" altLang="zh-CN" dirty="0"/>
              <a:t>7.1 </a:t>
            </a:r>
            <a:r>
              <a:rPr lang="zh-CN" altLang="en-US" dirty="0"/>
              <a:t>概述</a:t>
            </a:r>
            <a:endParaRPr lang="zh-CN" altLang="en-US" dirty="0"/>
          </a:p>
        </p:txBody>
      </p:sp>
      <p:sp>
        <p:nvSpPr>
          <p:cNvPr id="9218" name="Rectangle 3"/>
          <p:cNvSpPr>
            <a:spLocks noGrp="1"/>
          </p:cNvSpPr>
          <p:nvPr>
            <p:ph idx="1"/>
          </p:nvPr>
        </p:nvSpPr>
        <p:spPr/>
        <p:txBody>
          <a:bodyPr vert="horz" wrap="square" lIns="91440" tIns="45720" rIns="91440" bIns="45720" anchor="t" anchorCtr="0"/>
          <a:p>
            <a:pPr marL="0" indent="0" algn="just">
              <a:lnSpc>
                <a:spcPct val="130000"/>
              </a:lnSpc>
              <a:buNone/>
            </a:pPr>
            <a:r>
              <a:rPr lang="en-US" altLang="zh-CN" sz="2800" b="1" dirty="0"/>
              <a:t>7.1.0 </a:t>
            </a:r>
            <a:r>
              <a:rPr lang="zh-CN" altLang="en-US" sz="2800" b="1" dirty="0"/>
              <a:t>并行编程模型</a:t>
            </a:r>
            <a:endParaRPr lang="en-US" altLang="zh-CN" sz="2800" b="1" dirty="0"/>
          </a:p>
          <a:p>
            <a:pPr marL="0" indent="0" algn="just">
              <a:lnSpc>
                <a:spcPct val="130000"/>
              </a:lnSpc>
              <a:buNone/>
            </a:pPr>
            <a:r>
              <a:rPr lang="en-US" altLang="zh-CN" sz="2800" b="1" dirty="0"/>
              <a:t>7.1.1	</a:t>
            </a:r>
            <a:r>
              <a:rPr lang="zh-CN" altLang="en-US" sz="2800" b="1" dirty="0"/>
              <a:t>分布式并行编程</a:t>
            </a:r>
            <a:endParaRPr lang="zh-CN" altLang="en-US" sz="2800" b="1" dirty="0"/>
          </a:p>
          <a:p>
            <a:pPr marL="0" indent="0" algn="just">
              <a:lnSpc>
                <a:spcPct val="130000"/>
              </a:lnSpc>
              <a:buNone/>
            </a:pPr>
            <a:r>
              <a:rPr lang="en-US" altLang="zh-CN" sz="2800" b="1" dirty="0"/>
              <a:t>7.1.2	MapReduce</a:t>
            </a:r>
            <a:r>
              <a:rPr lang="zh-CN" altLang="en-US" sz="2800" b="1" dirty="0"/>
              <a:t>模型简介</a:t>
            </a:r>
            <a:endParaRPr lang="zh-CN" altLang="en-US" sz="2800" b="1" dirty="0"/>
          </a:p>
          <a:p>
            <a:pPr marL="0" indent="0" algn="just">
              <a:lnSpc>
                <a:spcPct val="130000"/>
              </a:lnSpc>
              <a:buNone/>
            </a:pPr>
            <a:r>
              <a:rPr lang="en-US" altLang="zh-CN" sz="2800" b="1" dirty="0"/>
              <a:t>7.1.3	Map</a:t>
            </a:r>
            <a:r>
              <a:rPr lang="zh-CN" altLang="en-US" sz="2800" b="1" dirty="0"/>
              <a:t>和</a:t>
            </a:r>
            <a:r>
              <a:rPr lang="en-US" altLang="zh-CN" sz="2800" b="1" dirty="0"/>
              <a:t>Reduce</a:t>
            </a:r>
            <a:r>
              <a:rPr lang="zh-CN" altLang="en-US" sz="2800" b="1" dirty="0"/>
              <a:t>函数</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r>
              <a:rPr lang="en-US" altLang="zh-CN" dirty="0"/>
              <a:t>7.3.3	 Shuffle</a:t>
            </a:r>
            <a:r>
              <a:rPr lang="zh-CN" altLang="en-US" dirty="0"/>
              <a:t>过程详解</a:t>
            </a:r>
            <a:endParaRPr lang="zh-CN" altLang="en-US" dirty="0"/>
          </a:p>
        </p:txBody>
      </p:sp>
      <p:pic>
        <p:nvPicPr>
          <p:cNvPr id="30722" name="Picture 5"/>
          <p:cNvPicPr>
            <a:picLocks noChangeAspect="1"/>
          </p:cNvPicPr>
          <p:nvPr/>
        </p:nvPicPr>
        <p:blipFill>
          <a:blip r:embed="rId1"/>
          <a:stretch>
            <a:fillRect/>
          </a:stretch>
        </p:blipFill>
        <p:spPr>
          <a:xfrm>
            <a:off x="207963" y="1889125"/>
            <a:ext cx="4206875" cy="4600575"/>
          </a:xfrm>
          <a:prstGeom prst="rect">
            <a:avLst/>
          </a:prstGeom>
          <a:noFill/>
          <a:ln w="9525">
            <a:noFill/>
          </a:ln>
        </p:spPr>
      </p:pic>
      <p:sp>
        <p:nvSpPr>
          <p:cNvPr id="30723" name="TextBox 5"/>
          <p:cNvSpPr txBox="1"/>
          <p:nvPr/>
        </p:nvSpPr>
        <p:spPr>
          <a:xfrm>
            <a:off x="4414838" y="1106488"/>
            <a:ext cx="4446587" cy="5367020"/>
          </a:xfrm>
          <a:prstGeom prst="rect">
            <a:avLst/>
          </a:prstGeom>
          <a:noFill/>
          <a:ln w="9525">
            <a:noFill/>
          </a:ln>
        </p:spPr>
        <p:txBody>
          <a:bodyPr wrap="square" anchor="t" anchorCtr="0">
            <a:spAutoFit/>
          </a:bodyPr>
          <a:p>
            <a:pPr marL="342900" indent="-342900" algn="just">
              <a:lnSpc>
                <a:spcPct val="13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在</a:t>
            </a:r>
            <a:r>
              <a:rPr lang="en-US" altLang="zh-CN" sz="2400" b="1" dirty="0">
                <a:latin typeface="Times New Roman" panose="02020603050405020304" pitchFamily="18" charset="0"/>
                <a:ea typeface="宋体" panose="02010600030101010101" pitchFamily="2" charset="-122"/>
              </a:rPr>
              <a:t>Map</a:t>
            </a:r>
            <a:r>
              <a:rPr lang="zh-CN" altLang="en-US" sz="2400" b="1" dirty="0">
                <a:latin typeface="Times New Roman" panose="02020603050405020304" pitchFamily="18" charset="0"/>
                <a:ea typeface="宋体" panose="02010600030101010101" pitchFamily="2" charset="-122"/>
              </a:rPr>
              <a:t>任务全部结束之前进行</a:t>
            </a:r>
            <a:r>
              <a:rPr lang="zh-CN" altLang="en-US" sz="2400" b="1" dirty="0">
                <a:solidFill>
                  <a:srgbClr val="FF0000"/>
                </a:solidFill>
                <a:latin typeface="微软雅黑" panose="020B0503020204020204" charset="-122"/>
                <a:ea typeface="微软雅黑" panose="020B0503020204020204" charset="-122"/>
              </a:rPr>
              <a:t>归并</a:t>
            </a:r>
            <a:endParaRPr lang="en-US" altLang="zh-CN" sz="2400" b="1" dirty="0">
              <a:latin typeface="Times New Roman" panose="02020603050405020304" pitchFamily="18" charset="0"/>
              <a:ea typeface="宋体" panose="02010600030101010101" pitchFamily="2" charset="-122"/>
            </a:endParaRPr>
          </a:p>
          <a:p>
            <a:pPr marL="342900" indent="-342900" algn="just">
              <a:lnSpc>
                <a:spcPct val="13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归并得到一个大的文件，放在</a:t>
            </a:r>
            <a:r>
              <a:rPr lang="zh-CN" altLang="en-US" sz="2400" b="1" dirty="0">
                <a:solidFill>
                  <a:srgbClr val="FF0000"/>
                </a:solidFill>
                <a:latin typeface="微软雅黑" panose="020B0503020204020204" charset="-122"/>
                <a:ea typeface="微软雅黑" panose="020B0503020204020204" charset="-122"/>
              </a:rPr>
              <a:t>本地磁盘</a:t>
            </a:r>
            <a:endParaRPr lang="zh-CN" altLang="en-US" sz="2400" b="1" dirty="0">
              <a:latin typeface="Arial" panose="020B0604020202020204" pitchFamily="34" charset="0"/>
              <a:ea typeface="宋体" panose="02010600030101010101" pitchFamily="2" charset="-122"/>
            </a:endParaRPr>
          </a:p>
          <a:p>
            <a:pPr marL="342900" indent="-342900" algn="just">
              <a:lnSpc>
                <a:spcPct val="130000"/>
              </a:lnSpc>
              <a:buFont typeface="Wingdings" panose="05000000000000000000" charset="0"/>
              <a:buChar char="l"/>
            </a:pPr>
            <a:r>
              <a:rPr lang="zh-CN" altLang="en-US" sz="2400" b="1" dirty="0">
                <a:latin typeface="Arial" panose="020B0604020202020204" pitchFamily="34" charset="0"/>
                <a:ea typeface="宋体" panose="02010600030101010101" pitchFamily="2" charset="-122"/>
              </a:rPr>
              <a:t>文件归并时，如果溢写文件数量大于预定值（默认是</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）则可以再次启动</a:t>
            </a:r>
            <a:r>
              <a:rPr lang="en-US" altLang="zh-CN" sz="2400" b="1" dirty="0">
                <a:latin typeface="Arial" panose="020B0604020202020204" pitchFamily="34" charset="0"/>
                <a:ea typeface="宋体" panose="02010600030101010101" pitchFamily="2" charset="-122"/>
              </a:rPr>
              <a:t>Combiner</a:t>
            </a:r>
            <a:r>
              <a:rPr lang="zh-CN" altLang="en-US" sz="2400" b="1" dirty="0">
                <a:latin typeface="Arial" panose="020B0604020202020204" pitchFamily="34" charset="0"/>
                <a:ea typeface="宋体" panose="02010600030101010101" pitchFamily="2" charset="-122"/>
              </a:rPr>
              <a:t>，少于</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不需要</a:t>
            </a:r>
            <a:endParaRPr lang="en-US" altLang="zh-CN" sz="2400" b="1" dirty="0">
              <a:latin typeface="Arial" panose="020B0604020202020204" pitchFamily="34" charset="0"/>
              <a:ea typeface="宋体" panose="02010600030101010101" pitchFamily="2" charset="-122"/>
            </a:endParaRPr>
          </a:p>
          <a:p>
            <a:pPr marL="342900" indent="-342900" algn="just">
              <a:lnSpc>
                <a:spcPct val="130000"/>
              </a:lnSpc>
              <a:buFont typeface="Wingdings" panose="05000000000000000000" charset="0"/>
              <a:buChar char="l"/>
            </a:pPr>
            <a:r>
              <a:rPr lang="en-US" altLang="zh-CN" sz="2400" b="1" dirty="0">
                <a:latin typeface="Arial" panose="020B0604020202020204" pitchFamily="34" charset="0"/>
                <a:ea typeface="宋体" panose="02010600030101010101" pitchFamily="2" charset="-122"/>
              </a:rPr>
              <a:t>JobTracker</a:t>
            </a:r>
            <a:r>
              <a:rPr lang="zh-CN" altLang="en-US" sz="2400" b="1" dirty="0">
                <a:latin typeface="Arial" panose="020B0604020202020204" pitchFamily="34" charset="0"/>
                <a:ea typeface="宋体" panose="02010600030101010101" pitchFamily="2" charset="-122"/>
              </a:rPr>
              <a:t>会一直监测</a:t>
            </a:r>
            <a:r>
              <a:rPr lang="en-US" altLang="zh-CN" sz="2400" b="1" dirty="0">
                <a:latin typeface="Arial" panose="020B0604020202020204" pitchFamily="34" charset="0"/>
                <a:ea typeface="宋体" panose="02010600030101010101" pitchFamily="2" charset="-122"/>
              </a:rPr>
              <a:t>Map</a:t>
            </a:r>
            <a:r>
              <a:rPr lang="zh-CN" altLang="en-US" sz="2400" b="1" dirty="0">
                <a:latin typeface="Arial" panose="020B0604020202020204" pitchFamily="34" charset="0"/>
                <a:ea typeface="宋体" panose="02010600030101010101" pitchFamily="2" charset="-122"/>
              </a:rPr>
              <a:t>任务的执行，并通知</a:t>
            </a:r>
            <a:r>
              <a:rPr lang="en-US" altLang="zh-CN" sz="2400" b="1" dirty="0">
                <a:latin typeface="Arial" panose="020B0604020202020204" pitchFamily="34" charset="0"/>
                <a:ea typeface="宋体" panose="02010600030101010101" pitchFamily="2" charset="-122"/>
              </a:rPr>
              <a:t>Reduce</a:t>
            </a:r>
            <a:r>
              <a:rPr lang="zh-CN" altLang="en-US" sz="2400" b="1" dirty="0">
                <a:latin typeface="Arial" panose="020B0604020202020204" pitchFamily="34" charset="0"/>
                <a:ea typeface="宋体" panose="02010600030101010101" pitchFamily="2" charset="-122"/>
              </a:rPr>
              <a:t>任务来领取数据</a:t>
            </a:r>
            <a:endParaRPr lang="zh-CN" altLang="en-US" sz="2400" b="1" dirty="0">
              <a:latin typeface="Arial" panose="020B0604020202020204" pitchFamily="34" charset="0"/>
              <a:ea typeface="宋体" panose="02010600030101010101" pitchFamily="2" charset="-122"/>
            </a:endParaRPr>
          </a:p>
        </p:txBody>
      </p:sp>
      <p:sp>
        <p:nvSpPr>
          <p:cNvPr id="29700" name="Rectangle 6"/>
          <p:cNvSpPr/>
          <p:nvPr>
            <p:custDataLst>
              <p:tags r:id="rId2"/>
            </p:custDataLst>
          </p:nvPr>
        </p:nvSpPr>
        <p:spPr>
          <a:xfrm>
            <a:off x="171450" y="1292543"/>
            <a:ext cx="4244340"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Ｍ</a:t>
            </a:r>
            <a:r>
              <a:rPr lang="en-US" altLang="en-US" sz="2800" b="1" dirty="0">
                <a:solidFill>
                  <a:srgbClr val="FF0000"/>
                </a:solidFill>
                <a:latin typeface="微软雅黑" panose="020B0503020204020204" charset="-122"/>
                <a:ea typeface="微软雅黑" panose="020B0503020204020204" charset="-122"/>
                <a:cs typeface="微软雅黑" panose="020B0503020204020204" charset="-122"/>
              </a:rPr>
              <a:t>ap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端的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r>
              <a:rPr lang="en-US" altLang="zh-CN" dirty="0"/>
              <a:t>7.3.3	 Shuffle</a:t>
            </a:r>
            <a:r>
              <a:rPr lang="zh-CN" altLang="en-US" dirty="0"/>
              <a:t>过程详解</a:t>
            </a:r>
            <a:endParaRPr lang="zh-CN" altLang="en-US" dirty="0"/>
          </a:p>
        </p:txBody>
      </p:sp>
      <p:sp>
        <p:nvSpPr>
          <p:cNvPr id="20484" name="TextBox 5"/>
          <p:cNvSpPr txBox="1"/>
          <p:nvPr/>
        </p:nvSpPr>
        <p:spPr>
          <a:xfrm>
            <a:off x="427038" y="1938338"/>
            <a:ext cx="8434388" cy="4488180"/>
          </a:xfrm>
          <a:prstGeom prst="rect">
            <a:avLst/>
          </a:prstGeom>
          <a:noFill/>
          <a:ln w="9525">
            <a:noFill/>
          </a:ln>
        </p:spPr>
        <p:txBody>
          <a:bodyPr wrap="square" anchor="t">
            <a:spAutoFit/>
          </a:bodyPr>
          <a:p>
            <a:pPr algn="just">
              <a:lnSpc>
                <a:spcPct val="130000"/>
              </a:lnSpc>
            </a:pP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合并</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和</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归并</a:t>
            </a:r>
            <a:r>
              <a:rPr lang="en-US" altLang="zh-CN"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a:t>
            </a:r>
            <a:r>
              <a:rPr lang="zh-CN" altLang="en-US" sz="2800" b="1" noProof="1" dirty="0">
                <a:solidFill>
                  <a:schemeClr val="accent2"/>
                </a:solidFill>
                <a:latin typeface="微软雅黑" panose="020B0503020204020204" charset="-122"/>
                <a:ea typeface="微软雅黑" panose="020B0503020204020204" charset="-122"/>
                <a:cs typeface="微软雅黑" panose="020B0503020204020204" charset="-122"/>
                <a:sym typeface="+mn-ea"/>
              </a:rPr>
              <a:t>的区别：</a:t>
            </a:r>
            <a:endParaRPr lang="zh-CN" altLang="en-US" sz="2800" b="1" noProof="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30000"/>
              </a:lnSpc>
              <a:buFont typeface="Wingdings" panose="05000000000000000000" charset="0"/>
              <a:buChar char="Ø"/>
            </a:pPr>
            <a:r>
              <a:rPr lang="en-US" sz="2400" b="1" noProof="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noProof="1" dirty="0">
                <a:solidFill>
                  <a:srgbClr val="FF0000"/>
                </a:solidFill>
                <a:latin typeface="微软雅黑" panose="020B0503020204020204" charset="-122"/>
                <a:ea typeface="微软雅黑" panose="020B0503020204020204" charset="-122"/>
                <a:cs typeface="微软雅黑" panose="020B0503020204020204" charset="-122"/>
                <a:sym typeface="+mn-ea"/>
              </a:rPr>
              <a:t>合并</a:t>
            </a:r>
            <a:r>
              <a:rPr lang="en-US" sz="2400" b="1" noProof="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noProof="1" dirty="0">
                <a:solidFill>
                  <a:srgbClr val="FF0000"/>
                </a:solidFill>
                <a:latin typeface="微软雅黑" panose="020B0503020204020204" charset="-122"/>
                <a:ea typeface="微软雅黑" panose="020B0503020204020204" charset="-122"/>
                <a:cs typeface="微软雅黑" panose="020B0503020204020204" charset="-122"/>
              </a:rPr>
              <a:t>是指将那些具有相同</a:t>
            </a:r>
            <a:r>
              <a:rPr lang="en-US" altLang="en-US" sz="2400" b="1" noProof="1" dirty="0">
                <a:solidFill>
                  <a:srgbClr val="FF0000"/>
                </a:solidFill>
                <a:latin typeface="微软雅黑" panose="020B0503020204020204" charset="-122"/>
                <a:ea typeface="微软雅黑" panose="020B0503020204020204" charset="-122"/>
                <a:cs typeface="微软雅黑" panose="020B0503020204020204" charset="-122"/>
              </a:rPr>
              <a:t>key</a:t>
            </a:r>
            <a:r>
              <a:rPr lang="zh-CN" altLang="en-US" sz="2400" b="1" noProof="1" dirty="0">
                <a:solidFill>
                  <a:srgbClr val="FF0000"/>
                </a:solidFill>
                <a:latin typeface="微软雅黑" panose="020B0503020204020204" charset="-122"/>
                <a:ea typeface="微软雅黑" panose="020B0503020204020204" charset="-122"/>
                <a:cs typeface="微软雅黑" panose="020B0503020204020204" charset="-122"/>
              </a:rPr>
              <a:t>的</a:t>
            </a:r>
            <a:r>
              <a:rPr lang="en-US" altLang="en-US" sz="2400" b="1" noProof="1" dirty="0">
                <a:solidFill>
                  <a:srgbClr val="FF0000"/>
                </a:solidFill>
                <a:latin typeface="微软雅黑" panose="020B0503020204020204" charset="-122"/>
                <a:ea typeface="微软雅黑" panose="020B0503020204020204" charset="-122"/>
                <a:cs typeface="微软雅黑" panose="020B0503020204020204" charset="-122"/>
              </a:rPr>
              <a:t>&lt;key,value&gt;</a:t>
            </a:r>
            <a:r>
              <a:rPr lang="zh-CN" altLang="en-US" sz="2400" b="1" noProof="1" dirty="0">
                <a:solidFill>
                  <a:srgbClr val="FF0000"/>
                </a:solidFill>
                <a:latin typeface="微软雅黑" panose="020B0503020204020204" charset="-122"/>
                <a:ea typeface="微软雅黑" panose="020B0503020204020204" charset="-122"/>
                <a:cs typeface="微软雅黑" panose="020B0503020204020204" charset="-122"/>
              </a:rPr>
              <a:t>的</a:t>
            </a:r>
            <a:r>
              <a:rPr lang="en-US" altLang="en-US" sz="2400" b="1" noProof="1" dirty="0">
                <a:solidFill>
                  <a:srgbClr val="FF0000"/>
                </a:solidFill>
                <a:latin typeface="微软雅黑" panose="020B0503020204020204" charset="-122"/>
                <a:ea typeface="微软雅黑" panose="020B0503020204020204" charset="-122"/>
                <a:cs typeface="微软雅黑" panose="020B0503020204020204" charset="-122"/>
              </a:rPr>
              <a:t>value</a:t>
            </a:r>
            <a:r>
              <a:rPr lang="zh-CN" altLang="en-US" sz="2400" b="1" noProof="1" dirty="0">
                <a:solidFill>
                  <a:srgbClr val="FF0000"/>
                </a:solidFill>
                <a:latin typeface="微软雅黑" panose="020B0503020204020204" charset="-122"/>
                <a:ea typeface="微软雅黑" panose="020B0503020204020204" charset="-122"/>
                <a:cs typeface="微软雅黑" panose="020B0503020204020204" charset="-122"/>
              </a:rPr>
              <a:t>加起来，</a:t>
            </a:r>
            <a:r>
              <a:rPr lang="zh-CN" altLang="en-US" sz="2400" b="1" noProof="1" dirty="0">
                <a:latin typeface="Arial" panose="020B0604020202020204" pitchFamily="34" charset="0"/>
                <a:ea typeface="宋体" panose="02010600030101010101" pitchFamily="2" charset="-122"/>
                <a:cs typeface="+mn-cs"/>
              </a:rPr>
              <a:t>比如，有两个键值对</a:t>
            </a:r>
            <a:r>
              <a:rPr lang="en-US" altLang="en-US" sz="2400" b="1" noProof="1" dirty="0">
                <a:latin typeface="Arial" panose="020B0604020202020204" pitchFamily="34" charset="0"/>
                <a:ea typeface="宋体" panose="02010600030101010101" pitchFamily="2" charset="-122"/>
                <a:cs typeface="+mn-cs"/>
              </a:rPr>
              <a:t>&lt;”xmu” 1&gt;</a:t>
            </a:r>
            <a:r>
              <a:rPr lang="zh-CN" altLang="en-US" sz="2400" b="1" noProof="1" dirty="0">
                <a:latin typeface="Arial" panose="020B0604020202020204" pitchFamily="34" charset="0"/>
                <a:ea typeface="宋体" panose="02010600030101010101" pitchFamily="2" charset="-122"/>
                <a:cs typeface="+mn-cs"/>
              </a:rPr>
              <a:t>和</a:t>
            </a:r>
            <a:r>
              <a:rPr lang="en-US" altLang="en-US" sz="2400" b="1" noProof="1" dirty="0">
                <a:latin typeface="Arial" panose="020B0604020202020204" pitchFamily="34" charset="0"/>
                <a:ea typeface="宋体" panose="02010600030101010101" pitchFamily="2" charset="-122"/>
                <a:cs typeface="+mn-cs"/>
              </a:rPr>
              <a:t>&lt;</a:t>
            </a:r>
            <a:r>
              <a:rPr lang="en-US" altLang="en-US" sz="2400" b="1" noProof="1" dirty="0">
                <a:latin typeface="Arial" panose="020B0604020202020204" pitchFamily="34" charset="0"/>
                <a:ea typeface="宋体" panose="02010600030101010101" pitchFamily="2" charset="-122"/>
                <a:cs typeface="+mn-cs"/>
                <a:sym typeface="+mn-ea"/>
              </a:rPr>
              <a:t>”xmu” 1</a:t>
            </a:r>
            <a:r>
              <a:rPr lang="en-US" altLang="en-US" sz="2400" b="1" noProof="1" dirty="0">
                <a:latin typeface="Arial" panose="020B0604020202020204" pitchFamily="34" charset="0"/>
                <a:ea typeface="宋体" panose="02010600030101010101" pitchFamily="2" charset="-122"/>
                <a:cs typeface="+mn-cs"/>
              </a:rPr>
              <a:t>&gt;</a:t>
            </a:r>
            <a:r>
              <a:rPr lang="zh-CN" altLang="en-US" sz="2400" b="1" noProof="1" dirty="0">
                <a:latin typeface="Arial" panose="020B0604020202020204" pitchFamily="34" charset="0"/>
                <a:ea typeface="宋体" panose="02010600030101010101" pitchFamily="2" charset="-122"/>
                <a:cs typeface="+mn-cs"/>
              </a:rPr>
              <a:t>，经合并操作后得到一个键值对</a:t>
            </a:r>
            <a:r>
              <a:rPr lang="en-US" altLang="en-US" sz="2400" b="1" noProof="1" dirty="0">
                <a:latin typeface="Arial" panose="020B0604020202020204" pitchFamily="34" charset="0"/>
                <a:ea typeface="宋体" panose="02010600030101010101" pitchFamily="2" charset="-122"/>
                <a:cs typeface="+mn-cs"/>
              </a:rPr>
              <a:t>&lt;</a:t>
            </a:r>
            <a:r>
              <a:rPr lang="en-US" altLang="en-US" sz="2400" b="1" noProof="1" dirty="0">
                <a:latin typeface="Arial" panose="020B0604020202020204" pitchFamily="34" charset="0"/>
                <a:ea typeface="宋体" panose="02010600030101010101" pitchFamily="2" charset="-122"/>
                <a:cs typeface="+mn-cs"/>
                <a:sym typeface="+mn-ea"/>
              </a:rPr>
              <a:t>”xmu” 2</a:t>
            </a:r>
            <a:r>
              <a:rPr lang="en-US" altLang="en-US" sz="2400" b="1" noProof="1" dirty="0">
                <a:latin typeface="Arial" panose="020B0604020202020204" pitchFamily="34" charset="0"/>
                <a:ea typeface="宋体" panose="02010600030101010101" pitchFamily="2" charset="-122"/>
                <a:cs typeface="+mn-cs"/>
              </a:rPr>
              <a:t>&gt;</a:t>
            </a:r>
            <a:r>
              <a:rPr lang="zh-CN" altLang="en-US" sz="2400" b="1" noProof="1" dirty="0">
                <a:latin typeface="Arial" panose="020B0604020202020204" pitchFamily="34" charset="0"/>
                <a:ea typeface="宋体" panose="02010600030101010101" pitchFamily="2" charset="-122"/>
                <a:cs typeface="+mn-cs"/>
              </a:rPr>
              <a:t>，减少了键值对的数量；</a:t>
            </a:r>
            <a:endParaRPr lang="zh-CN" altLang="en-US" sz="2400" b="1" noProof="1" dirty="0">
              <a:latin typeface="Arial" panose="020B0604020202020204" pitchFamily="34" charset="0"/>
              <a:ea typeface="宋体" panose="02010600030101010101" pitchFamily="2" charset="-122"/>
            </a:endParaRPr>
          </a:p>
          <a:p>
            <a:pPr marL="342900" indent="-342900" algn="just">
              <a:lnSpc>
                <a:spcPct val="130000"/>
              </a:lnSpc>
              <a:buFont typeface="Wingdings" panose="05000000000000000000" charset="0"/>
              <a:buChar char="Ø"/>
            </a:pPr>
            <a:r>
              <a:rPr lang="en-US" sz="2400" b="1" noProof="1" dirty="0">
                <a:solidFill>
                  <a:srgbClr val="FF0000"/>
                </a:solidFill>
                <a:latin typeface="微软雅黑" panose="020B0503020204020204" charset="-122"/>
                <a:ea typeface="微软雅黑" panose="020B0503020204020204" charset="-122"/>
                <a:cs typeface="微软雅黑" panose="020B0503020204020204" charset="-122"/>
              </a:rPr>
              <a:t>“归并”是指对于具有相同key的键值对会被归并成一个新</a:t>
            </a:r>
            <a:r>
              <a:rPr lang="en-US" sz="2400" b="1" noProof="1" dirty="0">
                <a:solidFill>
                  <a:srgbClr val="FF0000"/>
                </a:solidFill>
                <a:latin typeface="微软雅黑" panose="020B0503020204020204" charset="-122"/>
                <a:ea typeface="微软雅黑" panose="020B0503020204020204" charset="-122"/>
                <a:cs typeface="微软雅黑" panose="020B0503020204020204" charset="-122"/>
              </a:rPr>
              <a:t>的键值对。</a:t>
            </a:r>
            <a:r>
              <a:rPr lang="zh-CN" altLang="en-US" sz="2400" b="1" noProof="1" dirty="0">
                <a:latin typeface="Arial" panose="020B0604020202020204" pitchFamily="34" charset="0"/>
                <a:ea typeface="宋体" panose="02010600030101010101" pitchFamily="2" charset="-122"/>
                <a:cs typeface="+mn-cs"/>
              </a:rPr>
              <a:t>具体而言，对于若干个具有相同</a:t>
            </a:r>
            <a:r>
              <a:rPr lang="en-US" altLang="en-US" sz="2400" b="1" noProof="1" dirty="0">
                <a:latin typeface="Arial" panose="020B0604020202020204" pitchFamily="34" charset="0"/>
                <a:ea typeface="宋体" panose="02010600030101010101" pitchFamily="2" charset="-122"/>
                <a:cs typeface="+mn-cs"/>
              </a:rPr>
              <a:t>key</a:t>
            </a:r>
            <a:r>
              <a:rPr lang="zh-CN" altLang="en-US" sz="2400" b="1" noProof="1" dirty="0">
                <a:latin typeface="Arial" panose="020B0604020202020204" pitchFamily="34" charset="0"/>
                <a:ea typeface="宋体" panose="02010600030101010101" pitchFamily="2" charset="-122"/>
                <a:cs typeface="+mn-cs"/>
              </a:rPr>
              <a:t>的键值对</a:t>
            </a:r>
            <a:r>
              <a:rPr lang="en-US" altLang="en-US" sz="2400" b="1" noProof="1" dirty="0">
                <a:latin typeface="Arial" panose="020B0604020202020204" pitchFamily="34" charset="0"/>
                <a:ea typeface="宋体" panose="02010600030101010101" pitchFamily="2" charset="-122"/>
                <a:cs typeface="+mn-cs"/>
              </a:rPr>
              <a:t>&lt;k</a:t>
            </a:r>
            <a:r>
              <a:rPr lang="en-US" altLang="en-US" sz="2400" b="1" baseline="-25000" noProof="1" dirty="0">
                <a:latin typeface="Arial" panose="020B0604020202020204" pitchFamily="34" charset="0"/>
                <a:ea typeface="宋体" panose="02010600030101010101" pitchFamily="2" charset="-122"/>
                <a:cs typeface="+mn-cs"/>
              </a:rPr>
              <a:t>1</a:t>
            </a:r>
            <a:r>
              <a:rPr lang="en-US" altLang="en-US" sz="2400" b="1" noProof="1" dirty="0">
                <a:latin typeface="Arial" panose="020B0604020202020204" pitchFamily="34" charset="0"/>
                <a:ea typeface="宋体" panose="02010600030101010101" pitchFamily="2" charset="-122"/>
                <a:cs typeface="+mn-cs"/>
              </a:rPr>
              <a:t>,v</a:t>
            </a:r>
            <a:r>
              <a:rPr lang="en-US" altLang="en-US" sz="2400" b="1" baseline="-25000" noProof="1" dirty="0">
                <a:latin typeface="Arial" panose="020B0604020202020204" pitchFamily="34" charset="0"/>
                <a:ea typeface="宋体" panose="02010600030101010101" pitchFamily="2" charset="-122"/>
                <a:cs typeface="+mn-cs"/>
              </a:rPr>
              <a:t>1</a:t>
            </a:r>
            <a:r>
              <a:rPr lang="en-US" altLang="en-US" sz="2400" b="1" noProof="1" dirty="0">
                <a:latin typeface="Arial" panose="020B0604020202020204" pitchFamily="34" charset="0"/>
                <a:ea typeface="宋体" panose="02010600030101010101" pitchFamily="2" charset="-122"/>
                <a:cs typeface="+mn-cs"/>
              </a:rPr>
              <a:t>&gt;,&lt;k</a:t>
            </a:r>
            <a:r>
              <a:rPr lang="en-US" altLang="en-US" sz="2400" b="1" baseline="-25000" noProof="1" dirty="0">
                <a:latin typeface="Arial" panose="020B0604020202020204" pitchFamily="34" charset="0"/>
                <a:ea typeface="宋体" panose="02010600030101010101" pitchFamily="2" charset="-122"/>
                <a:cs typeface="+mn-cs"/>
              </a:rPr>
              <a:t>1</a:t>
            </a:r>
            <a:r>
              <a:rPr lang="en-US" altLang="en-US" sz="2400" b="1" noProof="1" dirty="0">
                <a:latin typeface="Arial" panose="020B0604020202020204" pitchFamily="34" charset="0"/>
                <a:ea typeface="宋体" panose="02010600030101010101" pitchFamily="2" charset="-122"/>
                <a:cs typeface="+mn-cs"/>
              </a:rPr>
              <a:t>,v</a:t>
            </a:r>
            <a:r>
              <a:rPr lang="en-US" altLang="en-US" sz="2400" b="1" baseline="-25000" noProof="1" dirty="0">
                <a:latin typeface="Arial" panose="020B0604020202020204" pitchFamily="34" charset="0"/>
                <a:ea typeface="宋体" panose="02010600030101010101" pitchFamily="2" charset="-122"/>
                <a:cs typeface="+mn-cs"/>
              </a:rPr>
              <a:t>2</a:t>
            </a:r>
            <a:r>
              <a:rPr lang="en-US" altLang="en-US" sz="2400" b="1" noProof="1" dirty="0">
                <a:latin typeface="Arial" panose="020B0604020202020204" pitchFamily="34" charset="0"/>
                <a:ea typeface="宋体" panose="02010600030101010101" pitchFamily="2" charset="-122"/>
                <a:cs typeface="+mn-cs"/>
              </a:rPr>
              <a:t>&gt;,...&lt;k</a:t>
            </a:r>
            <a:r>
              <a:rPr lang="en-US" altLang="en-US" sz="2400" b="1" baseline="-25000" noProof="1" dirty="0">
                <a:latin typeface="Arial" panose="020B0604020202020204" pitchFamily="34" charset="0"/>
                <a:ea typeface="宋体" panose="02010600030101010101" pitchFamily="2" charset="-122"/>
                <a:cs typeface="+mn-cs"/>
              </a:rPr>
              <a:t>1</a:t>
            </a:r>
            <a:r>
              <a:rPr lang="en-US" altLang="en-US" sz="2400" b="1" noProof="1" dirty="0">
                <a:latin typeface="Arial" panose="020B0604020202020204" pitchFamily="34" charset="0"/>
                <a:ea typeface="宋体" panose="02010600030101010101" pitchFamily="2" charset="-122"/>
                <a:cs typeface="+mn-cs"/>
              </a:rPr>
              <a:t>,v</a:t>
            </a:r>
            <a:r>
              <a:rPr lang="en-US" altLang="en-US" sz="2400" b="1" baseline="-25000" noProof="1" dirty="0">
                <a:latin typeface="Arial" panose="020B0604020202020204" pitchFamily="34" charset="0"/>
                <a:ea typeface="宋体" panose="02010600030101010101" pitchFamily="2" charset="-122"/>
                <a:cs typeface="+mn-cs"/>
              </a:rPr>
              <a:t>n</a:t>
            </a:r>
            <a:r>
              <a:rPr lang="en-US" altLang="en-US" sz="2400" b="1" noProof="1" dirty="0">
                <a:latin typeface="Arial" panose="020B0604020202020204" pitchFamily="34" charset="0"/>
                <a:ea typeface="宋体" panose="02010600030101010101" pitchFamily="2" charset="-122"/>
                <a:cs typeface="+mn-cs"/>
              </a:rPr>
              <a:t>&gt;</a:t>
            </a:r>
            <a:r>
              <a:rPr lang="zh-CN" altLang="en-US" sz="2400" b="1" noProof="1" dirty="0">
                <a:latin typeface="Arial" panose="020B0604020202020204" pitchFamily="34" charset="0"/>
                <a:ea typeface="宋体" panose="02010600030101010101" pitchFamily="2" charset="-122"/>
                <a:cs typeface="+mn-cs"/>
              </a:rPr>
              <a:t>会被归并成一个新的键值对</a:t>
            </a:r>
            <a:r>
              <a:rPr lang="en-US" altLang="en-US" sz="2400" b="1" noProof="1" dirty="0">
                <a:latin typeface="Arial" panose="020B0604020202020204" pitchFamily="34" charset="0"/>
                <a:ea typeface="宋体" panose="02010600030101010101" pitchFamily="2" charset="-122"/>
                <a:cs typeface="+mn-cs"/>
              </a:rPr>
              <a:t>&lt;k</a:t>
            </a:r>
            <a:r>
              <a:rPr lang="en-US" altLang="en-US" sz="2400" b="1" baseline="-25000" noProof="1" dirty="0">
                <a:latin typeface="Arial" panose="020B0604020202020204" pitchFamily="34" charset="0"/>
                <a:ea typeface="宋体" panose="02010600030101010101" pitchFamily="2" charset="-122"/>
                <a:cs typeface="+mn-cs"/>
              </a:rPr>
              <a:t>1</a:t>
            </a:r>
            <a:r>
              <a:rPr lang="en-US" altLang="en-US" sz="2400" b="1" noProof="1" dirty="0">
                <a:latin typeface="Arial" panose="020B0604020202020204" pitchFamily="34" charset="0"/>
                <a:ea typeface="宋体" panose="02010600030101010101" pitchFamily="2" charset="-122"/>
                <a:cs typeface="+mn-cs"/>
              </a:rPr>
              <a:t>,&lt;v</a:t>
            </a:r>
            <a:r>
              <a:rPr lang="en-US" altLang="en-US" sz="2400" b="1" baseline="-25000" noProof="1" dirty="0">
                <a:latin typeface="Arial" panose="020B0604020202020204" pitchFamily="34" charset="0"/>
                <a:ea typeface="宋体" panose="02010600030101010101" pitchFamily="2" charset="-122"/>
                <a:cs typeface="+mn-cs"/>
              </a:rPr>
              <a:t>1</a:t>
            </a:r>
            <a:r>
              <a:rPr lang="en-US" altLang="en-US" sz="2400" b="1" noProof="1" dirty="0">
                <a:latin typeface="Arial" panose="020B0604020202020204" pitchFamily="34" charset="0"/>
                <a:ea typeface="宋体" panose="02010600030101010101" pitchFamily="2" charset="-122"/>
                <a:cs typeface="+mn-cs"/>
              </a:rPr>
              <a:t>,v</a:t>
            </a:r>
            <a:r>
              <a:rPr lang="en-US" altLang="en-US" sz="2400" b="1" baseline="-25000" noProof="1" dirty="0">
                <a:latin typeface="Arial" panose="020B0604020202020204" pitchFamily="34" charset="0"/>
                <a:ea typeface="宋体" panose="02010600030101010101" pitchFamily="2" charset="-122"/>
                <a:cs typeface="+mn-cs"/>
              </a:rPr>
              <a:t>2</a:t>
            </a:r>
            <a:r>
              <a:rPr lang="en-US" altLang="en-US" sz="2400" b="1" noProof="1" dirty="0">
                <a:latin typeface="Arial" panose="020B0604020202020204" pitchFamily="34" charset="0"/>
                <a:ea typeface="宋体" panose="02010600030101010101" pitchFamily="2" charset="-122"/>
                <a:cs typeface="+mn-cs"/>
              </a:rPr>
              <a:t>,...,v</a:t>
            </a:r>
            <a:r>
              <a:rPr lang="en-US" altLang="en-US" sz="2400" b="1" baseline="-25000" noProof="1" dirty="0">
                <a:latin typeface="Arial" panose="020B0604020202020204" pitchFamily="34" charset="0"/>
                <a:ea typeface="宋体" panose="02010600030101010101" pitchFamily="2" charset="-122"/>
                <a:cs typeface="+mn-cs"/>
              </a:rPr>
              <a:t>n</a:t>
            </a:r>
            <a:r>
              <a:rPr lang="en-US" altLang="en-US" sz="2400" b="1" noProof="1" dirty="0">
                <a:latin typeface="Arial" panose="020B0604020202020204" pitchFamily="34" charset="0"/>
                <a:ea typeface="宋体" panose="02010600030101010101" pitchFamily="2" charset="-122"/>
                <a:cs typeface="+mn-cs"/>
              </a:rPr>
              <a:t>&gt;&gt;</a:t>
            </a:r>
            <a:r>
              <a:rPr lang="zh-CN" altLang="en-US" sz="2400" b="1" noProof="1" dirty="0">
                <a:latin typeface="Arial" panose="020B0604020202020204" pitchFamily="34" charset="0"/>
                <a:ea typeface="宋体" panose="02010600030101010101" pitchFamily="2" charset="-122"/>
                <a:cs typeface="+mn-cs"/>
              </a:rPr>
              <a:t>。</a:t>
            </a:r>
            <a:endParaRPr lang="zh-CN" altLang="en-US" sz="2400" b="1" noProof="1" dirty="0">
              <a:latin typeface="Arial" panose="020B0604020202020204" pitchFamily="34" charset="0"/>
              <a:ea typeface="宋体" panose="02010600030101010101" pitchFamily="2" charset="-122"/>
            </a:endParaRPr>
          </a:p>
        </p:txBody>
      </p:sp>
      <p:sp>
        <p:nvSpPr>
          <p:cNvPr id="31747" name="Rectangle 6"/>
          <p:cNvSpPr/>
          <p:nvPr/>
        </p:nvSpPr>
        <p:spPr>
          <a:xfrm>
            <a:off x="349250" y="1292384"/>
            <a:ext cx="8512175"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Ｍ</a:t>
            </a:r>
            <a:r>
              <a:rPr lang="en-US" altLang="en-US" sz="2800" b="1" dirty="0">
                <a:solidFill>
                  <a:srgbClr val="FF0000"/>
                </a:solidFill>
                <a:latin typeface="微软雅黑" panose="020B0503020204020204" charset="-122"/>
                <a:ea typeface="微软雅黑" panose="020B0503020204020204" charset="-122"/>
                <a:cs typeface="微软雅黑" panose="020B0503020204020204" charset="-122"/>
              </a:rPr>
              <a:t>ap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端的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45720" rIns="91440" bIns="45720" anchor="ctr" anchorCtr="0"/>
          <a:p>
            <a:r>
              <a:rPr lang="en-US" altLang="zh-CN" dirty="0"/>
              <a:t>7.3.3	 Shuffle</a:t>
            </a:r>
            <a:r>
              <a:rPr lang="zh-CN" altLang="en-US" dirty="0"/>
              <a:t>过程详解</a:t>
            </a:r>
            <a:endParaRPr lang="zh-CN" altLang="en-US" dirty="0"/>
          </a:p>
        </p:txBody>
      </p:sp>
      <p:sp>
        <p:nvSpPr>
          <p:cNvPr id="32770" name="TextBox 5"/>
          <p:cNvSpPr txBox="1"/>
          <p:nvPr/>
        </p:nvSpPr>
        <p:spPr>
          <a:xfrm>
            <a:off x="228600" y="1901825"/>
            <a:ext cx="8740775" cy="4569460"/>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领取</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任务通过</a:t>
            </a:r>
            <a:r>
              <a:rPr lang="en-US" altLang="zh-CN" sz="2800" b="1" dirty="0">
                <a:solidFill>
                  <a:srgbClr val="FF0000"/>
                </a:solidFill>
                <a:latin typeface="微软雅黑" panose="020B0503020204020204" charset="-122"/>
                <a:ea typeface="微软雅黑" panose="020B0503020204020204" charset="-122"/>
              </a:rPr>
              <a:t>RPC</a:t>
            </a:r>
            <a:r>
              <a:rPr lang="zh-CN" altLang="en-US" sz="2800" b="1" dirty="0">
                <a:latin typeface="Times New Roman" panose="02020603050405020304" pitchFamily="18" charset="0"/>
                <a:ea typeface="宋体" panose="02010600030101010101" pitchFamily="2" charset="-122"/>
              </a:rPr>
              <a:t>向</a:t>
            </a:r>
            <a:r>
              <a:rPr lang="en-US" altLang="zh-CN" sz="2800" b="1" dirty="0">
                <a:latin typeface="Times New Roman" panose="02020603050405020304" pitchFamily="18" charset="0"/>
                <a:ea typeface="宋体" panose="02010600030101010101" pitchFamily="2" charset="-122"/>
              </a:rPr>
              <a:t>JobTracker</a:t>
            </a:r>
            <a:r>
              <a:rPr lang="zh-CN" altLang="en-US" sz="2800" b="1" dirty="0">
                <a:latin typeface="Times New Roman" panose="02020603050405020304" pitchFamily="18" charset="0"/>
                <a:ea typeface="宋体" panose="02010600030101010101" pitchFamily="2" charset="-122"/>
              </a:rPr>
              <a:t>询问</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任务是否已经完成，若完成，则领取数据；</a:t>
            </a:r>
            <a:endParaRPr lang="en-US" altLang="zh-CN" sz="2800" b="1" dirty="0">
              <a:latin typeface="Times New Roman" panose="02020603050405020304" pitchFamily="18"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归并数据：</a:t>
            </a:r>
            <a:r>
              <a:rPr lang="en-US" altLang="zh-CN" sz="2800" b="1" dirty="0">
                <a:solidFill>
                  <a:schemeClr val="tx1"/>
                </a:solidFill>
                <a:latin typeface="宋体" panose="02010600030101010101" pitchFamily="2" charset="-122"/>
                <a:cs typeface="宋体" panose="02010600030101010101" pitchFamily="2" charset="-122"/>
              </a:rPr>
              <a:t>Reduce</a:t>
            </a:r>
            <a:r>
              <a:rPr lang="zh-CN" altLang="en-US" sz="2800" b="1" dirty="0">
                <a:solidFill>
                  <a:schemeClr val="tx1"/>
                </a:solidFill>
                <a:latin typeface="宋体" panose="02010600030101010101" pitchFamily="2" charset="-122"/>
                <a:cs typeface="宋体" panose="02010600030101010101" pitchFamily="2" charset="-122"/>
              </a:rPr>
              <a:t>领取数据先放入缓存，来自不同</a:t>
            </a:r>
            <a:r>
              <a:rPr lang="en-US" altLang="zh-CN" sz="2800" b="1" dirty="0">
                <a:solidFill>
                  <a:schemeClr val="tx1"/>
                </a:solidFill>
                <a:latin typeface="宋体" panose="02010600030101010101" pitchFamily="2" charset="-122"/>
                <a:cs typeface="宋体" panose="02010600030101010101" pitchFamily="2" charset="-122"/>
              </a:rPr>
              <a:t>Map</a:t>
            </a:r>
            <a:r>
              <a:rPr lang="zh-CN" altLang="en-US" sz="2800" b="1" dirty="0">
                <a:solidFill>
                  <a:schemeClr val="tx1"/>
                </a:solidFill>
                <a:latin typeface="宋体" panose="02010600030101010101" pitchFamily="2" charset="-122"/>
                <a:cs typeface="宋体" panose="02010600030101010101" pitchFamily="2" charset="-122"/>
              </a:rPr>
              <a:t>机器，先归并，再合并，写入磁盘；</a:t>
            </a:r>
            <a:r>
              <a:rPr lang="zh-CN" altLang="en-US" sz="2800" b="1" dirty="0">
                <a:latin typeface="Times New Roman" panose="02020603050405020304" pitchFamily="18" charset="0"/>
                <a:ea typeface="宋体" panose="02010600030101010101" pitchFamily="2" charset="-122"/>
              </a:rPr>
              <a:t>多个溢写文件归并成一个或多个大文件，文件中的键值对是</a:t>
            </a:r>
            <a:r>
              <a:rPr lang="zh-CN" altLang="en-US" sz="2800" b="1" dirty="0">
                <a:solidFill>
                  <a:srgbClr val="FF0000"/>
                </a:solidFill>
                <a:latin typeface="微软雅黑" panose="020B0503020204020204" charset="-122"/>
                <a:ea typeface="微软雅黑" panose="020B0503020204020204" charset="-122"/>
              </a:rPr>
              <a:t>排序</a:t>
            </a:r>
            <a:r>
              <a:rPr lang="zh-CN" altLang="en-US" sz="2800" b="1" dirty="0">
                <a:latin typeface="Times New Roman" panose="02020603050405020304" pitchFamily="18" charset="0"/>
                <a:ea typeface="宋体" panose="02010600030101010101" pitchFamily="2" charset="-122"/>
              </a:rPr>
              <a:t>的；当数据很少时，不需要溢写到磁盘，直接在缓存中归并，然后输出给</a:t>
            </a:r>
            <a:r>
              <a:rPr lang="en-US" altLang="zh-CN" sz="2800" b="1" dirty="0">
                <a:latin typeface="Times New Roman" panose="02020603050405020304" pitchFamily="18" charset="0"/>
                <a:ea typeface="宋体" panose="02010600030101010101" pitchFamily="2" charset="-122"/>
              </a:rPr>
              <a:t>Reduce</a:t>
            </a:r>
            <a:r>
              <a:rPr lang="zh-CN" altLang="zh-CN" sz="2800" b="1" dirty="0">
                <a:latin typeface="Times New Roman" panose="02020603050405020304" pitchFamily="18" charset="0"/>
                <a:ea typeface="宋体" panose="02010600030101010101" pitchFamily="2" charset="-122"/>
              </a:rPr>
              <a:t>。</a:t>
            </a:r>
            <a:endParaRPr lang="zh-CN" altLang="zh-CN" sz="2800" b="1" dirty="0">
              <a:latin typeface="Times New Roman" panose="02020603050405020304" pitchFamily="18" charset="0"/>
              <a:ea typeface="宋体" panose="02010600030101010101" pitchFamily="2" charset="-122"/>
            </a:endParaRPr>
          </a:p>
          <a:p>
            <a:pPr marL="457200" indent="-457200" algn="just">
              <a:lnSpc>
                <a:spcPct val="13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把数据输入给Reduce任务：</a:t>
            </a:r>
            <a:r>
              <a:rPr lang="zh-CN" altLang="en-US" sz="2800" b="1" dirty="0">
                <a:latin typeface="Times New Roman" panose="02020603050405020304" pitchFamily="18" charset="0"/>
                <a:ea typeface="宋体" panose="02010600030101010101" pitchFamily="2" charset="-122"/>
              </a:rPr>
              <a:t>将归并完成的数据输入。</a:t>
            </a:r>
            <a:endParaRPr lang="zh-CN" altLang="en-US" sz="2800" b="1" dirty="0">
              <a:latin typeface="Times New Roman" panose="02020603050405020304" pitchFamily="18" charset="0"/>
              <a:ea typeface="宋体" panose="02010600030101010101" pitchFamily="2" charset="-122"/>
            </a:endParaRPr>
          </a:p>
        </p:txBody>
      </p:sp>
      <p:sp>
        <p:nvSpPr>
          <p:cNvPr id="32771" name="Rectangle 6"/>
          <p:cNvSpPr/>
          <p:nvPr/>
        </p:nvSpPr>
        <p:spPr>
          <a:xfrm>
            <a:off x="153988" y="1292384"/>
            <a:ext cx="8815387"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3. 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端的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r>
              <a:rPr lang="en-US" altLang="zh-CN" dirty="0"/>
              <a:t>7.3.3	 Shuffle</a:t>
            </a:r>
            <a:r>
              <a:rPr lang="zh-CN" altLang="en-US" dirty="0"/>
              <a:t>过程详解</a:t>
            </a:r>
            <a:endParaRPr lang="zh-CN" altLang="en-US" dirty="0"/>
          </a:p>
        </p:txBody>
      </p:sp>
      <p:pic>
        <p:nvPicPr>
          <p:cNvPr id="33794" name="Picture 5"/>
          <p:cNvPicPr>
            <a:picLocks noChangeAspect="1"/>
          </p:cNvPicPr>
          <p:nvPr/>
        </p:nvPicPr>
        <p:blipFill>
          <a:blip r:embed="rId1"/>
          <a:stretch>
            <a:fillRect/>
          </a:stretch>
        </p:blipFill>
        <p:spPr>
          <a:xfrm>
            <a:off x="115888" y="1968500"/>
            <a:ext cx="8872537" cy="3902075"/>
          </a:xfrm>
          <a:prstGeom prst="rect">
            <a:avLst/>
          </a:prstGeom>
          <a:noFill/>
          <a:ln w="9525">
            <a:noFill/>
          </a:ln>
        </p:spPr>
      </p:pic>
      <p:sp>
        <p:nvSpPr>
          <p:cNvPr id="33795" name="Rectangle 6"/>
          <p:cNvSpPr/>
          <p:nvPr/>
        </p:nvSpPr>
        <p:spPr>
          <a:xfrm>
            <a:off x="2665413" y="5899150"/>
            <a:ext cx="409257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7-5 Reduce</a:t>
            </a:r>
            <a:r>
              <a:rPr lang="zh-CN" altLang="en-US" sz="2400" b="1" dirty="0">
                <a:latin typeface="Times New Roman" panose="02020603050405020304" pitchFamily="18" charset="0"/>
                <a:ea typeface="宋体" panose="02010600030101010101" pitchFamily="2" charset="-122"/>
              </a:rPr>
              <a:t>端的</a:t>
            </a:r>
            <a:r>
              <a:rPr lang="en-US" altLang="zh-CN" sz="2400" b="1" dirty="0">
                <a:latin typeface="Times New Roman" panose="02020603050405020304" pitchFamily="18" charset="0"/>
                <a:ea typeface="宋体" panose="02010600030101010101" pitchFamily="2" charset="-122"/>
              </a:rPr>
              <a:t>Shuffle</a:t>
            </a:r>
            <a:r>
              <a:rPr lang="zh-CN" altLang="en-US" sz="2400" b="1" dirty="0">
                <a:latin typeface="Times New Roman" panose="02020603050405020304" pitchFamily="18" charset="0"/>
                <a:ea typeface="宋体" panose="02010600030101010101" pitchFamily="2" charset="-122"/>
              </a:rPr>
              <a:t>过程 </a:t>
            </a:r>
            <a:endParaRPr lang="zh-CN" altLang="en-US" sz="2400" b="1" dirty="0">
              <a:latin typeface="Times New Roman" panose="02020603050405020304" pitchFamily="18" charset="0"/>
              <a:ea typeface="宋体" panose="02010600030101010101" pitchFamily="2" charset="-122"/>
            </a:endParaRPr>
          </a:p>
        </p:txBody>
      </p:sp>
      <p:sp>
        <p:nvSpPr>
          <p:cNvPr id="33796" name="Rectangle 6"/>
          <p:cNvSpPr/>
          <p:nvPr/>
        </p:nvSpPr>
        <p:spPr>
          <a:xfrm>
            <a:off x="153988" y="1292384"/>
            <a:ext cx="8834437" cy="521970"/>
          </a:xfrm>
          <a:prstGeom prst="rect">
            <a:avLst/>
          </a:prstGeom>
          <a:noFill/>
          <a:ln w="9525">
            <a:noFill/>
          </a:ln>
        </p:spPr>
        <p:txBody>
          <a:bodyPr wrap="square" anchor="ctr" anchorCtr="0">
            <a:spAutoFit/>
          </a:bodyPr>
          <a:p>
            <a:pPr algn="just" eaLnBrk="0" hangingPunct="0"/>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3. 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端的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
          <p:cNvSpPr>
            <a:spLocks noGrp="1"/>
          </p:cNvSpPr>
          <p:nvPr>
            <p:ph type="title" idx="10"/>
          </p:nvPr>
        </p:nvSpPr>
        <p:spPr/>
        <p:txBody>
          <a:bodyPr vert="horz" wrap="square" lIns="91440" tIns="45720" rIns="91440" bIns="45720" anchor="ctr" anchorCtr="0"/>
          <a:p>
            <a:r>
              <a:rPr lang="en-US" altLang="zh-CN" dirty="0"/>
              <a:t>7.3.4	 MapReduce</a:t>
            </a:r>
            <a:r>
              <a:rPr lang="zh-CN" altLang="en-US" dirty="0"/>
              <a:t>应用程序执行过程</a:t>
            </a:r>
            <a:endParaRPr lang="zh-CN" altLang="en-US" dirty="0"/>
          </a:p>
        </p:txBody>
      </p:sp>
      <p:pic>
        <p:nvPicPr>
          <p:cNvPr id="34818" name="Picture 4"/>
          <p:cNvPicPr>
            <a:picLocks noChangeAspect="1"/>
          </p:cNvPicPr>
          <p:nvPr/>
        </p:nvPicPr>
        <p:blipFill>
          <a:blip r:embed="rId1"/>
          <a:stretch>
            <a:fillRect/>
          </a:stretch>
        </p:blipFill>
        <p:spPr>
          <a:xfrm>
            <a:off x="196850" y="1128713"/>
            <a:ext cx="8782050" cy="54102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r>
              <a:rPr lang="en-US" altLang="zh-CN" dirty="0"/>
              <a:t>7.4 </a:t>
            </a:r>
            <a:r>
              <a:rPr lang="zh-CN" altLang="en-US" dirty="0"/>
              <a:t>实例分析：</a:t>
            </a:r>
            <a:r>
              <a:rPr lang="en-US" altLang="zh-CN" dirty="0"/>
              <a:t>WordCount</a:t>
            </a:r>
            <a:endParaRPr lang="zh-CN" altLang="en-US" dirty="0"/>
          </a:p>
        </p:txBody>
      </p:sp>
      <p:sp>
        <p:nvSpPr>
          <p:cNvPr id="35842" name="Rectangle 3"/>
          <p:cNvSpPr>
            <a:spLocks noGrp="1"/>
          </p:cNvSpPr>
          <p:nvPr>
            <p:ph idx="1"/>
          </p:nvPr>
        </p:nvSpPr>
        <p:spPr/>
        <p:txBody>
          <a:bodyPr vert="horz" wrap="square" lIns="91440" tIns="45720" rIns="91440" bIns="45720" anchor="t" anchorCtr="0"/>
          <a:p>
            <a:pPr marL="0" indent="0">
              <a:lnSpc>
                <a:spcPct val="160000"/>
              </a:lnSpc>
              <a:buNone/>
            </a:pPr>
            <a:r>
              <a:rPr lang="en-US" altLang="zh-CN" sz="2800" b="1" dirty="0"/>
              <a:t>7.4.1	WordCount</a:t>
            </a:r>
            <a:r>
              <a:rPr lang="zh-CN" altLang="en-US" sz="2800" b="1" dirty="0"/>
              <a:t>的程序任务</a:t>
            </a:r>
            <a:endParaRPr lang="zh-CN" altLang="en-US" sz="2800" b="1" dirty="0"/>
          </a:p>
          <a:p>
            <a:pPr marL="0" indent="0">
              <a:lnSpc>
                <a:spcPct val="160000"/>
              </a:lnSpc>
              <a:buNone/>
            </a:pPr>
            <a:r>
              <a:rPr lang="en-US" altLang="zh-CN" sz="2800" b="1" dirty="0"/>
              <a:t>7.4.2	WordCount</a:t>
            </a:r>
            <a:r>
              <a:rPr lang="zh-CN" altLang="en-US" sz="2800" b="1" dirty="0"/>
              <a:t>的设计思路</a:t>
            </a:r>
            <a:endParaRPr lang="zh-CN" altLang="en-US" sz="2800" b="1" dirty="0"/>
          </a:p>
          <a:p>
            <a:pPr marL="0" indent="0">
              <a:lnSpc>
                <a:spcPct val="160000"/>
              </a:lnSpc>
              <a:buNone/>
            </a:pPr>
            <a:r>
              <a:rPr lang="en-US" altLang="zh-CN" sz="2800" b="1" dirty="0"/>
              <a:t>7.4.3	WordCount</a:t>
            </a:r>
            <a:r>
              <a:rPr lang="zh-CN" altLang="en-US" sz="2800" b="1" dirty="0"/>
              <a:t>的具体执行过程</a:t>
            </a:r>
            <a:endParaRPr lang="zh-CN" altLang="en-US" sz="2800" b="1" dirty="0"/>
          </a:p>
          <a:p>
            <a:pPr marL="0" indent="0">
              <a:lnSpc>
                <a:spcPct val="160000"/>
              </a:lnSpc>
              <a:buNone/>
            </a:pPr>
            <a:r>
              <a:rPr lang="en-US" altLang="zh-CN" sz="2800" b="1" dirty="0">
                <a:sym typeface="+mn-ea"/>
              </a:rPr>
              <a:t>7.4.4	</a:t>
            </a:r>
            <a:r>
              <a:rPr lang="zh-CN" altLang="en-US" sz="2800" b="1" dirty="0">
                <a:sym typeface="+mn-ea"/>
              </a:rPr>
              <a:t>一个</a:t>
            </a:r>
            <a:r>
              <a:rPr lang="en-US" altLang="zh-CN" sz="2800" b="1" dirty="0">
                <a:sym typeface="+mn-ea"/>
              </a:rPr>
              <a:t>WordCount</a:t>
            </a:r>
            <a:r>
              <a:rPr lang="zh-CN" altLang="en-US" sz="2800" b="1" dirty="0">
                <a:sym typeface="+mn-ea"/>
              </a:rPr>
              <a:t>执行过程的实例</a:t>
            </a:r>
            <a:endParaRPr lang="zh-CN" altLang="en-US" sz="2800" b="1" dirty="0"/>
          </a:p>
          <a:p>
            <a:pPr marL="0" indent="0">
              <a:lnSpc>
                <a:spcPct val="160000"/>
              </a:lnSpc>
              <a:buNone/>
            </a:pPr>
            <a:endParaRPr lang="zh-CN" altLang="en-US" sz="28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nchorCtr="0"/>
          <a:p>
            <a:r>
              <a:rPr lang="en-US" altLang="en-US" dirty="0"/>
              <a:t>7.4.1	 WordCount</a:t>
            </a:r>
            <a:r>
              <a:rPr lang="zh-CN" altLang="en-US" dirty="0"/>
              <a:t>的</a:t>
            </a:r>
            <a:r>
              <a:rPr lang="en-US" altLang="en-US" dirty="0"/>
              <a:t>程序任务</a:t>
            </a:r>
            <a:endParaRPr lang="zh-CN" altLang="en-US" dirty="0"/>
          </a:p>
        </p:txBody>
      </p:sp>
      <p:sp>
        <p:nvSpPr>
          <p:cNvPr id="36866" name="Rectangle 4"/>
          <p:cNvSpPr/>
          <p:nvPr/>
        </p:nvSpPr>
        <p:spPr>
          <a:xfrm>
            <a:off x="2846388" y="1144588"/>
            <a:ext cx="374967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7-2 WordCount</a:t>
            </a:r>
            <a:r>
              <a:rPr lang="zh-CN" altLang="en-US" sz="2400" b="1" dirty="0">
                <a:latin typeface="Times New Roman" panose="02020603050405020304" pitchFamily="18" charset="0"/>
                <a:ea typeface="宋体" panose="02010600030101010101" pitchFamily="2" charset="-122"/>
              </a:rPr>
              <a:t>程序任务</a:t>
            </a:r>
            <a:endParaRPr lang="zh-CN" altLang="en-US" sz="2400" b="1" dirty="0">
              <a:latin typeface="Arial" panose="020B0604020202020204" pitchFamily="34" charset="0"/>
              <a:ea typeface="宋体" panose="02010600030101010101" pitchFamily="2" charset="-122"/>
            </a:endParaRPr>
          </a:p>
        </p:txBody>
      </p:sp>
      <p:graphicFrame>
        <p:nvGraphicFramePr>
          <p:cNvPr id="19531" name="Group 75"/>
          <p:cNvGraphicFramePr>
            <a:graphicFrameLocks noGrp="1"/>
          </p:cNvGraphicFramePr>
          <p:nvPr/>
        </p:nvGraphicFramePr>
        <p:xfrm>
          <a:off x="314325" y="1557338"/>
          <a:ext cx="8561705" cy="2298700"/>
        </p:xfrm>
        <a:graphic>
          <a:graphicData uri="http://schemas.openxmlformats.org/drawingml/2006/table">
            <a:tbl>
              <a:tblPr/>
              <a:tblGrid>
                <a:gridCol w="1631950"/>
                <a:gridCol w="6929755"/>
              </a:tblGrid>
              <a:tr h="50736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WordCount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609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一个包含大量单词的文本文件</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85240">
                <a:tc>
                  <a:txBody>
                    <a:bodyPr/>
                    <a:lstStyle/>
                    <a:p>
                      <a:pPr marL="0" marR="0" lvl="0" indent="0" algn="ctr"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文件中每个单词及其出现次数（频数），并按照单词字母顺序排序，每个单词和其频数占一行，单词和频数之间有间隔</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881" name="Rectangle 44"/>
          <p:cNvSpPr/>
          <p:nvPr/>
        </p:nvSpPr>
        <p:spPr>
          <a:xfrm>
            <a:off x="1544638" y="4083050"/>
            <a:ext cx="5895975" cy="460375"/>
          </a:xfrm>
          <a:prstGeom prst="rect">
            <a:avLst/>
          </a:prstGeom>
          <a:noFill/>
          <a:ln w="9525">
            <a:noFill/>
          </a:ln>
        </p:spPr>
        <p:txBody>
          <a:bodyPr wrap="none" anchor="ctr" anchorCtr="0">
            <a:spAutoFit/>
          </a:bodyPr>
          <a:p>
            <a:pPr indent="304800"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7-3 </a:t>
            </a:r>
            <a:r>
              <a:rPr lang="zh-CN" altLang="en-US" sz="2400" b="1" dirty="0">
                <a:latin typeface="Times New Roman" panose="02020603050405020304" pitchFamily="18" charset="0"/>
                <a:ea typeface="宋体" panose="02010600030101010101" pitchFamily="2" charset="-122"/>
              </a:rPr>
              <a:t>一个</a:t>
            </a:r>
            <a:r>
              <a:rPr lang="en-US" altLang="zh-CN" sz="2400" b="1" dirty="0">
                <a:latin typeface="Times New Roman" panose="02020603050405020304" pitchFamily="18" charset="0"/>
                <a:ea typeface="宋体" panose="02010600030101010101" pitchFamily="2" charset="-122"/>
              </a:rPr>
              <a:t>WordCount</a:t>
            </a:r>
            <a:r>
              <a:rPr lang="zh-CN" altLang="en-US" sz="2400" b="1" dirty="0">
                <a:latin typeface="Times New Roman" panose="02020603050405020304" pitchFamily="18" charset="0"/>
                <a:ea typeface="宋体" panose="02010600030101010101" pitchFamily="2" charset="-122"/>
              </a:rPr>
              <a:t>的输入和输出实例</a:t>
            </a:r>
            <a:endParaRPr lang="zh-CN" altLang="en-US" sz="2400" b="1" dirty="0">
              <a:latin typeface="Arial" panose="020B0604020202020204" pitchFamily="34" charset="0"/>
              <a:ea typeface="宋体" panose="02010600030101010101" pitchFamily="2" charset="-122"/>
            </a:endParaRPr>
          </a:p>
        </p:txBody>
      </p:sp>
      <p:graphicFrame>
        <p:nvGraphicFramePr>
          <p:cNvPr id="19530" name="Group 74"/>
          <p:cNvGraphicFramePr>
            <a:graphicFrameLocks noGrp="1"/>
          </p:cNvGraphicFramePr>
          <p:nvPr/>
        </p:nvGraphicFramePr>
        <p:xfrm>
          <a:off x="312738" y="4559300"/>
          <a:ext cx="8562975" cy="2011363"/>
        </p:xfrm>
        <a:graphic>
          <a:graphicData uri="http://schemas.openxmlformats.org/drawingml/2006/table">
            <a:tbl>
              <a:tblPr/>
              <a:tblGrid>
                <a:gridCol w="4693285"/>
                <a:gridCol w="3869055"/>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64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Hello World</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Hello Hadoop</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Hello MapReduce</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Hadoop 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Hello 3</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MapReduce 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World 1</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dirty="0"/>
              <a:t>7.4.2	 WordCount</a:t>
            </a:r>
            <a:r>
              <a:rPr lang="zh-CN" altLang="en-US" dirty="0"/>
              <a:t>的设计思路</a:t>
            </a:r>
            <a:endParaRPr lang="zh-CN" altLang="en-US" dirty="0"/>
          </a:p>
        </p:txBody>
      </p:sp>
      <p:sp>
        <p:nvSpPr>
          <p:cNvPr id="37890" name="Rectangle 3"/>
          <p:cNvSpPr>
            <a:spLocks noGrp="1"/>
          </p:cNvSpPr>
          <p:nvPr>
            <p:ph idx="1"/>
          </p:nvPr>
        </p:nvSpPr>
        <p:spPr>
          <a:xfrm>
            <a:off x="381000" y="1373505"/>
            <a:ext cx="8458200" cy="4775200"/>
          </a:xfrm>
        </p:spPr>
        <p:txBody>
          <a:bodyPr vert="horz" wrap="square" lIns="91440" tIns="45720" rIns="91440" bIns="45720" anchor="t" anchorCtr="0"/>
          <a:p>
            <a:pPr algn="just">
              <a:lnSpc>
                <a:spcPct val="20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第一步：</a:t>
            </a:r>
            <a:r>
              <a:rPr lang="zh-CN" altLang="en-US" sz="2800" b="1" dirty="0"/>
              <a:t>需要检查</a:t>
            </a:r>
            <a:r>
              <a:rPr lang="en-US" altLang="zh-CN" sz="2800" b="1" dirty="0"/>
              <a:t>WordCount</a:t>
            </a:r>
            <a:r>
              <a:rPr lang="zh-CN" altLang="en-US" sz="2800" b="1" dirty="0"/>
              <a:t>程序任务是否可以采用</a:t>
            </a:r>
            <a:r>
              <a:rPr lang="en-US" altLang="zh-CN" sz="2800" b="1" dirty="0"/>
              <a:t>MapReduce</a:t>
            </a:r>
            <a:r>
              <a:rPr lang="zh-CN" altLang="en-US" sz="2800" b="1" dirty="0"/>
              <a:t>来实现。</a:t>
            </a:r>
            <a:endParaRPr lang="zh-CN" altLang="en-US" sz="2800" b="1" dirty="0"/>
          </a:p>
          <a:p>
            <a:pPr marL="0" indent="0" algn="just">
              <a:lnSpc>
                <a:spcPct val="200000"/>
              </a:lnSpc>
              <a:buFont typeface="Wingdings" panose="05000000000000000000" charset="0"/>
              <a:buNone/>
            </a:pPr>
            <a:r>
              <a:rPr lang="en-US" altLang="zh-CN" sz="2800" b="1" dirty="0">
                <a:solidFill>
                  <a:srgbClr val="FF0000"/>
                </a:solidFill>
                <a:sym typeface="+mn-ea"/>
              </a:rPr>
              <a:t>        </a:t>
            </a:r>
            <a:r>
              <a:rPr lang="zh-CN" altLang="en-US" sz="2800" b="1" dirty="0">
                <a:solidFill>
                  <a:schemeClr val="tx1"/>
                </a:solidFill>
                <a:sym typeface="+mn-ea"/>
              </a:rPr>
              <a:t>适合用</a:t>
            </a:r>
            <a:r>
              <a:rPr lang="en-US" altLang="zh-CN" sz="2800" b="1" dirty="0">
                <a:solidFill>
                  <a:schemeClr val="tx1"/>
                </a:solidFill>
                <a:sym typeface="+mn-ea"/>
              </a:rPr>
              <a:t>MapReduce</a:t>
            </a:r>
            <a:r>
              <a:rPr lang="zh-CN" altLang="en-US" sz="2800" b="1" dirty="0">
                <a:solidFill>
                  <a:schemeClr val="tx1"/>
                </a:solidFill>
                <a:sym typeface="+mn-ea"/>
              </a:rPr>
              <a:t>处理的数据集需要满足</a:t>
            </a:r>
            <a:r>
              <a:rPr lang="zh-CN" altLang="en-US" sz="2800" b="1" dirty="0">
                <a:solidFill>
                  <a:srgbClr val="FF0000"/>
                </a:solidFill>
                <a:latin typeface="微软雅黑" panose="020B0503020204020204" charset="-122"/>
                <a:ea typeface="微软雅黑" panose="020B0503020204020204" charset="-122"/>
                <a:sym typeface="+mn-ea"/>
              </a:rPr>
              <a:t>一个前提条件</a:t>
            </a:r>
            <a:r>
              <a:rPr lang="zh-CN" altLang="en-US" sz="2800" b="1" dirty="0">
                <a:solidFill>
                  <a:schemeClr val="tx1"/>
                </a:solidFill>
                <a:sym typeface="+mn-ea"/>
              </a:rPr>
              <a:t>：</a:t>
            </a:r>
            <a:r>
              <a:rPr lang="zh-CN" altLang="en-US" sz="2800" b="1" dirty="0">
                <a:solidFill>
                  <a:srgbClr val="FF0000"/>
                </a:solidFill>
                <a:latin typeface="微软雅黑" panose="020B0503020204020204" charset="-122"/>
                <a:ea typeface="微软雅黑" panose="020B0503020204020204" charset="-122"/>
                <a:sym typeface="+mn-ea"/>
              </a:rPr>
              <a:t>待处理的数据集可以分解成许多小的数据集，且每一个小数据集都可以完全并行地进行处理。</a:t>
            </a:r>
            <a:endParaRPr lang="zh-CN" altLang="en-US" sz="2800" b="1"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wipe(up)">
                                      <p:cBhvr>
                                        <p:cTn id="7" dur="500"/>
                                        <p:tgtEl>
                                          <p:spTgt spid="378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dirty="0"/>
              <a:t>7.4.2	 WordCount</a:t>
            </a:r>
            <a:r>
              <a:rPr lang="zh-CN" altLang="en-US" dirty="0"/>
              <a:t>的设计思路</a:t>
            </a:r>
            <a:endParaRPr lang="zh-CN" altLang="en-US" dirty="0"/>
          </a:p>
        </p:txBody>
      </p:sp>
      <p:sp>
        <p:nvSpPr>
          <p:cNvPr id="37890" name="Rectangle 3"/>
          <p:cNvSpPr>
            <a:spLocks noGrp="1"/>
          </p:cNvSpPr>
          <p:nvPr>
            <p:ph idx="1"/>
          </p:nvPr>
        </p:nvSpPr>
        <p:spPr>
          <a:xfrm>
            <a:off x="381000" y="1373505"/>
            <a:ext cx="8458200" cy="3954463"/>
          </a:xfrm>
        </p:spPr>
        <p:txBody>
          <a:bodyPr vert="horz" wrap="square" lIns="91440" tIns="45720" rIns="91440" bIns="45720" anchor="t" anchorCtr="0"/>
          <a:p>
            <a:pPr algn="just">
              <a:lnSpc>
                <a:spcPct val="18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第二步：</a:t>
            </a:r>
            <a:r>
              <a:rPr lang="zh-CN" altLang="en-US" sz="2800" b="1" dirty="0"/>
              <a:t>确定</a:t>
            </a:r>
            <a:r>
              <a:rPr lang="en-US" altLang="zh-CN" sz="2800" b="1" dirty="0"/>
              <a:t>MapReduce</a:t>
            </a:r>
            <a:r>
              <a:rPr lang="zh-CN" altLang="en-US" sz="2800" b="1" dirty="0"/>
              <a:t>程序的设计思路。</a:t>
            </a:r>
            <a:endParaRPr lang="zh-CN" altLang="en-US" sz="2800" b="1" dirty="0"/>
          </a:p>
          <a:p>
            <a:pPr marL="0" indent="0" algn="just">
              <a:lnSpc>
                <a:spcPct val="180000"/>
              </a:lnSpc>
              <a:buFont typeface="Wingdings" panose="05000000000000000000" charset="0"/>
              <a:buNone/>
            </a:pPr>
            <a:r>
              <a:rPr lang="en-US" altLang="zh-CN" sz="2800" b="1" dirty="0"/>
              <a:t>  </a:t>
            </a:r>
            <a:r>
              <a:rPr lang="en-US" altLang="zh-CN" sz="2800" b="1" dirty="0">
                <a:solidFill>
                  <a:srgbClr val="FF0000"/>
                </a:solidFill>
              </a:rPr>
              <a:t>      </a:t>
            </a:r>
            <a:r>
              <a:rPr lang="zh-CN" altLang="en-US" sz="2800" b="1" dirty="0">
                <a:solidFill>
                  <a:schemeClr val="tx1"/>
                </a:solidFill>
              </a:rPr>
              <a:t>根据题目要求，首先</a:t>
            </a:r>
            <a:r>
              <a:rPr lang="zh-CN" altLang="en-US" sz="2800" b="1" dirty="0">
                <a:solidFill>
                  <a:srgbClr val="FF0000"/>
                </a:solidFill>
                <a:latin typeface="微软雅黑" panose="020B0503020204020204" charset="-122"/>
                <a:ea typeface="微软雅黑" panose="020B0503020204020204" charset="-122"/>
              </a:rPr>
              <a:t>将文件内容解析成许多个单词</a:t>
            </a:r>
            <a:r>
              <a:rPr lang="zh-CN" altLang="en-US" sz="2800" b="1" dirty="0">
                <a:solidFill>
                  <a:schemeClr val="tx1"/>
                </a:solidFill>
              </a:rPr>
              <a:t>，然后</a:t>
            </a:r>
            <a:r>
              <a:rPr lang="zh-CN" altLang="en-US" sz="2800" b="1" dirty="0">
                <a:solidFill>
                  <a:srgbClr val="FF0000"/>
                </a:solidFill>
                <a:latin typeface="微软雅黑" panose="020B0503020204020204" charset="-122"/>
                <a:ea typeface="微软雅黑" panose="020B0503020204020204" charset="-122"/>
              </a:rPr>
              <a:t>将所有相同的单词聚集到一起</a:t>
            </a:r>
            <a:r>
              <a:rPr lang="zh-CN" altLang="en-US" sz="2800" b="1" dirty="0">
                <a:solidFill>
                  <a:schemeClr val="tx1"/>
                </a:solidFill>
              </a:rPr>
              <a:t>，最后</a:t>
            </a:r>
            <a:r>
              <a:rPr lang="zh-CN" altLang="en-US" sz="2800" b="1" dirty="0">
                <a:solidFill>
                  <a:srgbClr val="FF0000"/>
                </a:solidFill>
                <a:latin typeface="微软雅黑" panose="020B0503020204020204" charset="-122"/>
                <a:ea typeface="微软雅黑" panose="020B0503020204020204" charset="-122"/>
              </a:rPr>
              <a:t>计算出每个单词出现的次数并输出</a:t>
            </a:r>
            <a:r>
              <a:rPr lang="zh-CN" altLang="en-US" sz="2800" b="1" dirty="0">
                <a:solidFill>
                  <a:schemeClr val="tx1"/>
                </a:solidFill>
              </a:rPr>
              <a:t>。</a:t>
            </a:r>
            <a:endParaRPr lang="zh-CN" alt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wipe(up)">
                                      <p:cBhvr>
                                        <p:cTn id="7" dur="500"/>
                                        <p:tgtEl>
                                          <p:spTgt spid="378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dirty="0"/>
              <a:t>7.4.2	 WordCount</a:t>
            </a:r>
            <a:r>
              <a:rPr lang="zh-CN" altLang="en-US" dirty="0"/>
              <a:t>的设计思路</a:t>
            </a:r>
            <a:endParaRPr lang="zh-CN" altLang="en-US" dirty="0"/>
          </a:p>
        </p:txBody>
      </p:sp>
      <p:sp>
        <p:nvSpPr>
          <p:cNvPr id="37890" name="Rectangle 3"/>
          <p:cNvSpPr>
            <a:spLocks noGrp="1"/>
          </p:cNvSpPr>
          <p:nvPr>
            <p:ph idx="1"/>
          </p:nvPr>
        </p:nvSpPr>
        <p:spPr>
          <a:xfrm>
            <a:off x="207645" y="1220470"/>
            <a:ext cx="8744585" cy="4909820"/>
          </a:xfrm>
        </p:spPr>
        <p:txBody>
          <a:bodyPr vert="horz" wrap="square" lIns="91440" tIns="45720" rIns="91440" bIns="45720" anchor="t" anchorCtr="0"/>
          <a:p>
            <a:pPr algn="just">
              <a:lnSpc>
                <a:spcPct val="16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第三步：</a:t>
            </a:r>
            <a:r>
              <a:rPr lang="zh-CN" altLang="en-US" sz="2800" b="1" dirty="0"/>
              <a:t>确定</a:t>
            </a:r>
            <a:r>
              <a:rPr lang="en-US" altLang="zh-CN" sz="2800" b="1" dirty="0"/>
              <a:t>MapReduce</a:t>
            </a:r>
            <a:r>
              <a:rPr lang="zh-CN" altLang="en-US" sz="2800" b="1" dirty="0"/>
              <a:t>程序的执行过程。</a:t>
            </a:r>
            <a:endParaRPr lang="zh-CN" altLang="en-US" sz="2800" b="1" dirty="0"/>
          </a:p>
          <a:p>
            <a:pPr marL="0" indent="0" algn="just">
              <a:lnSpc>
                <a:spcPct val="160000"/>
              </a:lnSpc>
              <a:buFont typeface="Wingdings" panose="05000000000000000000" charset="0"/>
              <a:buNone/>
            </a:pPr>
            <a:r>
              <a:rPr lang="en-US" altLang="zh-CN" sz="2800" b="1" dirty="0"/>
              <a:t>  </a:t>
            </a:r>
            <a:r>
              <a:rPr lang="en-US" altLang="zh-CN" sz="2800" b="1" dirty="0">
                <a:solidFill>
                  <a:srgbClr val="FF0000"/>
                </a:solidFill>
              </a:rPr>
              <a:t>      </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、Map过程：</a:t>
            </a:r>
            <a:r>
              <a:rPr lang="zh-CN" altLang="en-US" sz="2700" b="1" dirty="0">
                <a:solidFill>
                  <a:schemeClr val="tx1"/>
                </a:solidFill>
                <a:latin typeface="宋体" panose="02010600030101010101" pitchFamily="2" charset="-122"/>
                <a:ea typeface="宋体" panose="02010600030101010101" pitchFamily="2" charset="-122"/>
                <a:cs typeface="宋体" panose="02010600030101010101" pitchFamily="2" charset="-122"/>
              </a:rPr>
              <a:t>将一个大文件切分为许多个分片，每个</a:t>
            </a:r>
            <a:r>
              <a:rPr lang="zh-CN" altLang="en-US" sz="2700" b="1" dirty="0">
                <a:solidFill>
                  <a:srgbClr val="FF0000"/>
                </a:solidFill>
                <a:latin typeface="微软雅黑" panose="020B0503020204020204" charset="-122"/>
                <a:ea typeface="微软雅黑" panose="020B0503020204020204" charset="-122"/>
                <a:cs typeface="宋体" panose="02010600030101010101" pitchFamily="2" charset="-122"/>
              </a:rPr>
              <a:t>分片</a:t>
            </a:r>
            <a:r>
              <a:rPr lang="zh-CN" altLang="en-US" sz="2700" b="1" dirty="0">
                <a:solidFill>
                  <a:schemeClr val="tx1"/>
                </a:solidFill>
                <a:latin typeface="宋体" panose="02010600030101010101" pitchFamily="2" charset="-122"/>
                <a:ea typeface="宋体" panose="02010600030101010101" pitchFamily="2" charset="-122"/>
                <a:cs typeface="宋体" panose="02010600030101010101" pitchFamily="2" charset="-122"/>
              </a:rPr>
              <a:t>输入给不同机器上的Map任务</a:t>
            </a:r>
            <a:r>
              <a:rPr lang="zh-CN" altLang="en-US" sz="2700" b="1" dirty="0">
                <a:solidFill>
                  <a:schemeClr val="tx1"/>
                </a:solidFill>
              </a:rPr>
              <a:t>，并行执行完成</a:t>
            </a:r>
            <a:r>
              <a:rPr lang="en-US" altLang="zh-CN" sz="2700" b="1" dirty="0">
                <a:solidFill>
                  <a:schemeClr val="tx1"/>
                </a:solidFill>
              </a:rPr>
              <a:t>“</a:t>
            </a:r>
            <a:r>
              <a:rPr lang="zh-CN" altLang="en-US" sz="2700" b="1" dirty="0">
                <a:solidFill>
                  <a:schemeClr val="tx1"/>
                </a:solidFill>
              </a:rPr>
              <a:t>从文件中解析出所有单词</a:t>
            </a:r>
            <a:r>
              <a:rPr lang="en-US" altLang="zh-CN" sz="2700" b="1" dirty="0">
                <a:solidFill>
                  <a:schemeClr val="tx1"/>
                </a:solidFill>
              </a:rPr>
              <a:t>”</a:t>
            </a:r>
            <a:r>
              <a:rPr lang="zh-CN" altLang="en-US" sz="2700" b="1" dirty="0">
                <a:solidFill>
                  <a:schemeClr val="tx1"/>
                </a:solidFill>
              </a:rPr>
              <a:t>的任务。</a:t>
            </a:r>
            <a:r>
              <a:rPr lang="zh-CN" altLang="en-US" sz="2700" b="1" dirty="0">
                <a:solidFill>
                  <a:srgbClr val="FF0000"/>
                </a:solidFill>
                <a:latin typeface="微软雅黑" panose="020B0503020204020204" charset="-122"/>
                <a:ea typeface="微软雅黑" panose="020B0503020204020204" charset="-122"/>
              </a:rPr>
              <a:t>Map输入采用hadoop默认的&lt;key,value&gt;输入方式，其中的key为行号，value取文件第key行的内容</a:t>
            </a:r>
            <a:r>
              <a:rPr lang="zh-CN" altLang="en-US" sz="2700" b="1" dirty="0">
                <a:solidFill>
                  <a:schemeClr val="tx1"/>
                </a:solidFill>
              </a:rPr>
              <a:t>；</a:t>
            </a:r>
            <a:r>
              <a:rPr lang="en-US" altLang="zh-CN" sz="2700" b="1" dirty="0">
                <a:solidFill>
                  <a:schemeClr val="tx1"/>
                </a:solidFill>
              </a:rPr>
              <a:t>Map</a:t>
            </a:r>
            <a:r>
              <a:rPr lang="zh-CN" altLang="en-US" sz="2700" b="1" dirty="0">
                <a:solidFill>
                  <a:schemeClr val="tx1"/>
                </a:solidFill>
              </a:rPr>
              <a:t>的输出以单词为</a:t>
            </a:r>
            <a:r>
              <a:rPr lang="en-US" altLang="zh-CN" sz="2700" b="1" dirty="0">
                <a:solidFill>
                  <a:schemeClr val="tx1"/>
                </a:solidFill>
              </a:rPr>
              <a:t>key</a:t>
            </a:r>
            <a:r>
              <a:rPr lang="zh-CN" altLang="en-US" sz="2700" b="1" dirty="0">
                <a:solidFill>
                  <a:schemeClr val="tx1"/>
                </a:solidFill>
              </a:rPr>
              <a:t>，</a:t>
            </a:r>
            <a:r>
              <a:rPr lang="en-US" altLang="zh-CN" sz="2700" b="1" dirty="0">
                <a:solidFill>
                  <a:schemeClr val="tx1"/>
                </a:solidFill>
              </a:rPr>
              <a:t>value</a:t>
            </a:r>
            <a:r>
              <a:rPr lang="zh-CN" altLang="en-US" sz="2700" b="1" dirty="0">
                <a:solidFill>
                  <a:schemeClr val="tx1"/>
                </a:solidFill>
              </a:rPr>
              <a:t>取</a:t>
            </a:r>
            <a:r>
              <a:rPr lang="en-US" altLang="zh-CN" sz="2700" b="1" dirty="0">
                <a:solidFill>
                  <a:schemeClr val="tx1"/>
                </a:solidFill>
              </a:rPr>
              <a:t>1</a:t>
            </a:r>
            <a:r>
              <a:rPr lang="zh-CN" altLang="en-US" sz="2700" b="1" dirty="0">
                <a:solidFill>
                  <a:schemeClr val="tx1"/>
                </a:solidFill>
              </a:rPr>
              <a:t>，即一系列</a:t>
            </a:r>
            <a:r>
              <a:rPr lang="en-US" altLang="zh-CN" sz="2700" b="1" dirty="0">
                <a:solidFill>
                  <a:schemeClr val="tx1"/>
                </a:solidFill>
              </a:rPr>
              <a:t>&lt;</a:t>
            </a:r>
            <a:r>
              <a:rPr lang="zh-CN" altLang="en-US" sz="2700" b="1" dirty="0">
                <a:solidFill>
                  <a:schemeClr val="tx1"/>
                </a:solidFill>
              </a:rPr>
              <a:t>单词，</a:t>
            </a:r>
            <a:r>
              <a:rPr lang="en-US" altLang="zh-CN" sz="2700" b="1" dirty="0">
                <a:solidFill>
                  <a:schemeClr val="tx1"/>
                </a:solidFill>
              </a:rPr>
              <a:t>1&gt;</a:t>
            </a:r>
            <a:r>
              <a:rPr lang="zh-CN" altLang="en-US" sz="2700" b="1" dirty="0">
                <a:solidFill>
                  <a:schemeClr val="tx1"/>
                </a:solidFill>
              </a:rPr>
              <a:t>形式的中间结果。</a:t>
            </a:r>
            <a:endParaRPr lang="zh-CN" altLang="en-US" sz="27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wipe(up)">
                                      <p:cBhvr>
                                        <p:cTn id="7" dur="500"/>
                                        <p:tgtEl>
                                          <p:spTgt spid="378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
          <p:cNvSpPr>
            <a:spLocks noGrp="1"/>
          </p:cNvSpPr>
          <p:nvPr>
            <p:ph type="title" idx="10"/>
          </p:nvPr>
        </p:nvSpPr>
        <p:spPr/>
        <p:txBody>
          <a:bodyPr vert="horz" wrap="square" lIns="91440" tIns="45720" rIns="91440" bIns="45720" anchor="ctr" anchorCtr="0"/>
          <a:p>
            <a:r>
              <a:rPr lang="en-US" altLang="zh-CN" dirty="0"/>
              <a:t>7.1.0 </a:t>
            </a:r>
            <a:r>
              <a:rPr lang="zh-CN" altLang="en-US" dirty="0"/>
              <a:t>并行编程模型</a:t>
            </a:r>
            <a:endParaRPr lang="zh-CN" altLang="en-US" dirty="0"/>
          </a:p>
        </p:txBody>
      </p:sp>
      <p:sp>
        <p:nvSpPr>
          <p:cNvPr id="10242" name="Rectangle 6"/>
          <p:cNvSpPr/>
          <p:nvPr/>
        </p:nvSpPr>
        <p:spPr>
          <a:xfrm>
            <a:off x="223838" y="1122522"/>
            <a:ext cx="8585200" cy="526224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摩尔定律：</a:t>
            </a:r>
            <a:r>
              <a:rPr lang="en-US" altLang="zh-CN" sz="2800" b="1" dirty="0">
                <a:latin typeface="Arial" panose="020B0604020202020204" pitchFamily="34" charset="0"/>
                <a:ea typeface="宋体" panose="02010600030101010101" pitchFamily="2" charset="-122"/>
              </a:rPr>
              <a:t> CPU</a:t>
            </a:r>
            <a:r>
              <a:rPr lang="zh-CN" altLang="en-US" sz="2800" b="1" dirty="0">
                <a:latin typeface="Arial" panose="020B0604020202020204" pitchFamily="34" charset="0"/>
                <a:ea typeface="宋体" panose="02010600030101010101" pitchFamily="2" charset="-122"/>
              </a:rPr>
              <a:t>性能约每隔</a:t>
            </a:r>
            <a:r>
              <a:rPr lang="en-US" altLang="zh-CN" sz="2800" b="1" dirty="0">
                <a:latin typeface="Arial" panose="020B0604020202020204" pitchFamily="34" charset="0"/>
                <a:ea typeface="宋体" panose="02010600030101010101" pitchFamily="2" charset="-122"/>
              </a:rPr>
              <a:t>18</a:t>
            </a:r>
            <a:r>
              <a:rPr lang="zh-CN" altLang="en-US" sz="2800" b="1" dirty="0">
                <a:latin typeface="Arial" panose="020B0604020202020204" pitchFamily="34" charset="0"/>
                <a:ea typeface="宋体" panose="02010600030101010101" pitchFamily="2" charset="-122"/>
              </a:rPr>
              <a:t>个月翻一番。</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从</a:t>
            </a:r>
            <a:r>
              <a:rPr lang="en-US" altLang="zh-CN" sz="2800" b="1" dirty="0">
                <a:latin typeface="Arial" panose="020B0604020202020204" pitchFamily="34" charset="0"/>
                <a:ea typeface="宋体" panose="02010600030101010101" pitchFamily="2" charset="-122"/>
              </a:rPr>
              <a:t>2005</a:t>
            </a:r>
            <a:r>
              <a:rPr lang="zh-CN" altLang="en-US" sz="2800" b="1" dirty="0">
                <a:latin typeface="Arial" panose="020B0604020202020204" pitchFamily="34" charset="0"/>
                <a:ea typeface="宋体" panose="02010600030101010101" pitchFamily="2" charset="-122"/>
              </a:rPr>
              <a:t>年开始摩尔定律逐渐失效 ，需要处理的数据量快速增加，人们开始借助于分布式并行编程来提高程序性能；</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并行编程模型：</a:t>
            </a:r>
            <a:r>
              <a:rPr lang="zh-CN" sz="2800" b="1" dirty="0">
                <a:latin typeface="Arial" panose="020B0604020202020204" pitchFamily="34" charset="0"/>
                <a:ea typeface="宋体" panose="02010600030101010101" pitchFamily="2" charset="-122"/>
              </a:rPr>
              <a:t>建立在硬件体系结构模型之上的一组程序的抽象</a:t>
            </a:r>
            <a:r>
              <a:rPr lang="zh-CN" altLang="en-US" sz="2800" b="1" dirty="0">
                <a:latin typeface="Arial" panose="020B0604020202020204" pitchFamily="34" charset="0"/>
                <a:ea typeface="宋体" panose="02010600030101010101" pitchFamily="2" charset="-122"/>
              </a:rPr>
              <a:t>。通俗地讲，是指并行编程时程序各模块并行执行时模块间的通信方式。</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并行编程模型可分为两类：</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进程通信</a:t>
            </a:r>
            <a:r>
              <a:rPr lang="zh-CN" altLang="en-US" sz="2800" b="1" dirty="0">
                <a:latin typeface="Arial" panose="020B0604020202020204" pitchFamily="34" charset="0"/>
                <a:ea typeface="宋体" panose="02010600030101010101" pitchFamily="2" charset="-122"/>
              </a:rPr>
              <a:t>和</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问题分解</a:t>
            </a:r>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dirty="0"/>
              <a:t>7.4.2	 WordCount</a:t>
            </a:r>
            <a:r>
              <a:rPr lang="zh-CN" altLang="en-US" dirty="0"/>
              <a:t>的设计思路</a:t>
            </a:r>
            <a:endParaRPr lang="zh-CN" altLang="en-US" dirty="0"/>
          </a:p>
        </p:txBody>
      </p:sp>
      <p:sp>
        <p:nvSpPr>
          <p:cNvPr id="37890" name="Rectangle 3"/>
          <p:cNvSpPr>
            <a:spLocks noGrp="1"/>
          </p:cNvSpPr>
          <p:nvPr>
            <p:ph idx="1"/>
          </p:nvPr>
        </p:nvSpPr>
        <p:spPr>
          <a:xfrm>
            <a:off x="207645" y="1220470"/>
            <a:ext cx="8744585" cy="4909820"/>
          </a:xfrm>
        </p:spPr>
        <p:txBody>
          <a:bodyPr vert="horz" wrap="square" lIns="91440" tIns="45720" rIns="91440" bIns="45720" anchor="t" anchorCtr="0"/>
          <a:p>
            <a:pPr algn="just">
              <a:lnSpc>
                <a:spcPct val="16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第三步：</a:t>
            </a:r>
            <a:r>
              <a:rPr lang="zh-CN" altLang="en-US" sz="2800" b="1" dirty="0"/>
              <a:t>确定</a:t>
            </a:r>
            <a:r>
              <a:rPr lang="en-US" altLang="zh-CN" sz="2800" b="1" dirty="0"/>
              <a:t>MapReduce</a:t>
            </a:r>
            <a:r>
              <a:rPr lang="zh-CN" altLang="en-US" sz="2800" b="1" dirty="0"/>
              <a:t>程序的执行过程。</a:t>
            </a:r>
            <a:endParaRPr lang="zh-CN" altLang="en-US" sz="2800" b="1" dirty="0"/>
          </a:p>
          <a:p>
            <a:pPr marL="0" indent="0" algn="just">
              <a:lnSpc>
                <a:spcPct val="160000"/>
              </a:lnSpc>
              <a:buFont typeface="Wingdings" panose="05000000000000000000" charset="0"/>
              <a:buNone/>
            </a:pPr>
            <a:r>
              <a:rPr lang="en-US" altLang="zh-CN" sz="2800" b="1" dirty="0"/>
              <a:t>  </a:t>
            </a:r>
            <a:r>
              <a:rPr lang="en-US" altLang="zh-CN" sz="2800" b="1" dirty="0">
                <a:solidFill>
                  <a:srgbClr val="FF0000"/>
                </a:solidFill>
              </a:rPr>
              <a:t>      2</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Shuffle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过程：</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对上述</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Map</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过程的中间结果进行</a:t>
            </a:r>
            <a:r>
              <a:rPr lang="zh-CN" altLang="en-US" sz="2800" b="1" dirty="0">
                <a:solidFill>
                  <a:srgbClr val="FF0000"/>
                </a:solidFill>
                <a:latin typeface="微软雅黑" panose="020B0503020204020204" charset="-122"/>
                <a:ea typeface="微软雅黑" panose="020B0503020204020204" charset="-122"/>
                <a:cs typeface="宋体" panose="02010600030101010101" pitchFamily="2" charset="-122"/>
              </a:rPr>
              <a:t>排序、分区</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，得到</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&lt;key, value-list&gt;</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的形式，如</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&lt;hadoop,&lt;1,1,1,1&gt;&gt;</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，再分发给不同的</a:t>
            </a:r>
            <a:r>
              <a:rPr lang="en-US" altLang="zh-CN" sz="2800" b="1" dirty="0">
                <a:solidFill>
                  <a:schemeClr val="tx1"/>
                </a:solidFill>
                <a:latin typeface="宋体" panose="02010600030101010101" pitchFamily="2" charset="-122"/>
                <a:ea typeface="宋体" panose="02010600030101010101" pitchFamily="2" charset="-122"/>
                <a:cs typeface="宋体" panose="02010600030101010101" pitchFamily="2" charset="-122"/>
              </a:rPr>
              <a:t>Reduce</a:t>
            </a:r>
            <a:r>
              <a:rPr lang="zh-CN" altLang="en-US" sz="2800" b="1" dirty="0">
                <a:solidFill>
                  <a:schemeClr val="tx1"/>
                </a:solidFill>
                <a:latin typeface="宋体" panose="02010600030101010101" pitchFamily="2" charset="-122"/>
                <a:ea typeface="宋体" panose="02010600030101010101" pitchFamily="2" charset="-122"/>
                <a:cs typeface="宋体" panose="02010600030101010101" pitchFamily="2" charset="-122"/>
              </a:rPr>
              <a:t>任务</a:t>
            </a:r>
            <a:r>
              <a:rPr lang="zh-CN" altLang="en-US" sz="2700" b="1" dirty="0">
                <a:solidFill>
                  <a:schemeClr val="tx1"/>
                </a:solidFill>
              </a:rPr>
              <a:t>。</a:t>
            </a:r>
            <a:endParaRPr lang="zh-CN" altLang="en-US" sz="2700" b="1" dirty="0">
              <a:solidFill>
                <a:schemeClr val="tx1"/>
              </a:solidFill>
            </a:endParaRPr>
          </a:p>
          <a:p>
            <a:pPr marL="0" indent="711200" algn="just" latinLnBrk="0">
              <a:lnSpc>
                <a:spcPct val="160000"/>
              </a:lnSpc>
              <a:spcBef>
                <a:spcPts val="0"/>
              </a:spcBef>
              <a:buFont typeface="Wingdings" panose="05000000000000000000" charset="0"/>
              <a:buNone/>
              <a:extLst>
                <a:ext uri="{35155182-B16C-46BC-9424-99874614C6A1}">
                  <wpsdc:indentchars xmlns:wpsdc="http://www.wps.cn/officeDocument/2017/drawingmlCustomData" val="200" checksum="3773799597"/>
                </a:ext>
              </a:extLst>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3、Reduce过程：</a:t>
            </a:r>
            <a:r>
              <a:rPr lang="en-US" altLang="zh-CN" sz="2700" b="1" dirty="0">
                <a:solidFill>
                  <a:schemeClr val="tx1"/>
                </a:solidFill>
              </a:rPr>
              <a:t>Reduce</a:t>
            </a:r>
            <a:r>
              <a:rPr lang="zh-CN" altLang="en-US" sz="2700" b="1" dirty="0">
                <a:solidFill>
                  <a:schemeClr val="tx1"/>
                </a:solidFill>
              </a:rPr>
              <a:t>任务接收到所有分配给自己的中间结果后，开始执行</a:t>
            </a:r>
            <a:r>
              <a:rPr lang="zh-CN" altLang="en-US" sz="2700" b="1" dirty="0">
                <a:solidFill>
                  <a:srgbClr val="FF0000"/>
                </a:solidFill>
                <a:latin typeface="微软雅黑" panose="020B0503020204020204" charset="-122"/>
                <a:ea typeface="微软雅黑" panose="020B0503020204020204" charset="-122"/>
              </a:rPr>
              <a:t>汇总计算</a:t>
            </a:r>
            <a:r>
              <a:rPr lang="zh-CN" altLang="en-US" sz="2700" b="1" dirty="0">
                <a:solidFill>
                  <a:schemeClr val="tx1"/>
                </a:solidFill>
              </a:rPr>
              <a:t>工作，计算得到每个单词的频数，并把结果输出到分布式文件系统。</a:t>
            </a:r>
            <a:endParaRPr lang="zh-CN" altLang="en-US" sz="27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wipe(up)">
                                      <p:cBhvr>
                                        <p:cTn id="7" dur="500"/>
                                        <p:tgtEl>
                                          <p:spTgt spid="378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890">
                                            <p:txEl>
                                              <p:pRg st="2" end="2"/>
                                            </p:txEl>
                                          </p:spTgt>
                                        </p:tgtEl>
                                        <p:attrNameLst>
                                          <p:attrName>style.visibility</p:attrName>
                                        </p:attrNameLst>
                                      </p:cBhvr>
                                      <p:to>
                                        <p:strVal val="visible"/>
                                      </p:to>
                                    </p:set>
                                    <p:animEffect transition="in" filter="wipe(up)">
                                      <p:cBhvr>
                                        <p:cTn id="12" dur="500"/>
                                        <p:tgtEl>
                                          <p:spTgt spid="378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4"/>
          <p:cNvPicPr>
            <a:picLocks noChangeAspect="1"/>
          </p:cNvPicPr>
          <p:nvPr/>
        </p:nvPicPr>
        <p:blipFill>
          <a:blip r:embed="rId1"/>
          <a:stretch>
            <a:fillRect/>
          </a:stretch>
        </p:blipFill>
        <p:spPr>
          <a:xfrm>
            <a:off x="196850" y="1128713"/>
            <a:ext cx="8782050" cy="5410200"/>
          </a:xfrm>
          <a:prstGeom prst="rect">
            <a:avLst/>
          </a:prstGeom>
          <a:noFill/>
          <a:ln w="9525">
            <a:noFill/>
          </a:ln>
        </p:spPr>
      </p:pic>
      <p:sp>
        <p:nvSpPr>
          <p:cNvPr id="37889" name="Rectangle 2"/>
          <p:cNvSpPr>
            <a:spLocks noGrp="1"/>
          </p:cNvSpPr>
          <p:nvPr>
            <p:ph type="title"/>
          </p:nvPr>
        </p:nvSpPr>
        <p:spPr/>
        <p:txBody>
          <a:bodyPr vert="horz" wrap="square" lIns="91440" tIns="45720" rIns="91440" bIns="45720" anchor="ctr" anchorCtr="0"/>
          <a:p>
            <a:r>
              <a:rPr lang="en-US" altLang="zh-CN" dirty="0"/>
              <a:t>7.4.3	 WordCount</a:t>
            </a:r>
            <a:r>
              <a:rPr lang="zh-CN" altLang="en-US" dirty="0"/>
              <a:t>的具体执行过程</a:t>
            </a:r>
            <a:endParaRPr lang="zh-CN" altLang="en-US" dirty="0"/>
          </a:p>
        </p:txBody>
      </p:sp>
      <p:sp>
        <p:nvSpPr>
          <p:cNvPr id="3" name="文本框 2"/>
          <p:cNvSpPr txBox="1"/>
          <p:nvPr/>
        </p:nvSpPr>
        <p:spPr>
          <a:xfrm>
            <a:off x="213360" y="1153160"/>
            <a:ext cx="2923540" cy="2306955"/>
          </a:xfrm>
          <a:prstGeom prst="rect">
            <a:avLst/>
          </a:prstGeom>
          <a:noFill/>
        </p:spPr>
        <p:txBody>
          <a:bodyPr wrap="square" rtlCol="0">
            <a:spAutoFit/>
          </a:bodyPr>
          <a:p>
            <a:pPr algn="just"/>
            <a:r>
              <a:rPr lang="zh-CN" altLang="en-US" b="1">
                <a:solidFill>
                  <a:srgbClr val="FF0000"/>
                </a:solidFill>
                <a:latin typeface="微软雅黑" panose="020B0503020204020204" charset="-122"/>
                <a:ea typeface="微软雅黑" panose="020B0503020204020204" charset="-122"/>
                <a:cs typeface="微软雅黑" panose="020B0503020204020204" charset="-122"/>
              </a:rPr>
              <a:t>（</a:t>
            </a:r>
            <a:r>
              <a:rPr lang="en-US" altLang="zh-CN" b="1">
                <a:solidFill>
                  <a:srgbClr val="FF0000"/>
                </a:solidFill>
                <a:latin typeface="微软雅黑" panose="020B0503020204020204" charset="-122"/>
                <a:ea typeface="微软雅黑" panose="020B0503020204020204" charset="-122"/>
                <a:cs typeface="微软雅黑" panose="020B0503020204020204" charset="-122"/>
              </a:rPr>
              <a:t>1</a:t>
            </a:r>
            <a:r>
              <a:rPr lang="zh-CN" altLang="en-US" b="1">
                <a:solidFill>
                  <a:srgbClr val="FF0000"/>
                </a:solidFill>
                <a:latin typeface="微软雅黑" panose="020B0503020204020204" charset="-122"/>
                <a:ea typeface="微软雅黑" panose="020B0503020204020204" charset="-122"/>
                <a:cs typeface="微软雅黑" panose="020B0503020204020204" charset="-122"/>
              </a:rPr>
              <a:t>）用户程序：</a:t>
            </a:r>
            <a:r>
              <a:rPr lang="en-US" altLang="zh-CN" b="1">
                <a:latin typeface="微软雅黑" panose="020B0503020204020204" charset="-122"/>
                <a:ea typeface="微软雅黑" panose="020B0503020204020204" charset="-122"/>
                <a:cs typeface="微软雅黑" panose="020B0503020204020204" charset="-122"/>
              </a:rPr>
              <a:t>WordCount</a:t>
            </a:r>
            <a:r>
              <a:rPr lang="zh-CN" altLang="en-US" b="1">
                <a:latin typeface="微软雅黑" panose="020B0503020204020204" charset="-122"/>
                <a:ea typeface="微软雅黑" panose="020B0503020204020204" charset="-122"/>
                <a:cs typeface="微软雅黑" panose="020B0503020204020204" charset="-122"/>
              </a:rPr>
              <a:t>。由系统分发部署到集群中的多台机器，其中一台机器作为</a:t>
            </a:r>
            <a:r>
              <a:rPr lang="en-US" altLang="zh-CN" b="1">
                <a:latin typeface="微软雅黑" panose="020B0503020204020204" charset="-122"/>
                <a:ea typeface="微软雅黑" panose="020B0503020204020204" charset="-122"/>
                <a:cs typeface="微软雅黑" panose="020B0503020204020204" charset="-122"/>
              </a:rPr>
              <a:t>Master</a:t>
            </a:r>
            <a:r>
              <a:rPr lang="zh-CN" altLang="en-US" b="1">
                <a:latin typeface="微软雅黑" panose="020B0503020204020204" charset="-122"/>
                <a:ea typeface="微软雅黑" panose="020B0503020204020204" charset="-122"/>
                <a:cs typeface="微软雅黑" panose="020B0503020204020204" charset="-122"/>
              </a:rPr>
              <a:t>，其余为</a:t>
            </a:r>
            <a:r>
              <a:rPr lang="en-US" altLang="zh-CN" b="1">
                <a:latin typeface="微软雅黑" panose="020B0503020204020204" charset="-122"/>
                <a:ea typeface="微软雅黑" panose="020B0503020204020204" charset="-122"/>
                <a:cs typeface="微软雅黑" panose="020B0503020204020204" charset="-122"/>
              </a:rPr>
              <a:t>Worker</a:t>
            </a:r>
            <a:r>
              <a:rPr lang="zh-CN" altLang="en-US" b="1">
                <a:latin typeface="微软雅黑" panose="020B0503020204020204" charset="-122"/>
                <a:ea typeface="微软雅黑" panose="020B0503020204020204" charset="-122"/>
                <a:cs typeface="微软雅黑" panose="020B0503020204020204" charset="-122"/>
              </a:rPr>
              <a:t>。</a:t>
            </a:r>
            <a:endParaRPr lang="zh-CN" altLang="en-US" b="1">
              <a:latin typeface="微软雅黑" panose="020B0503020204020204" charset="-122"/>
              <a:ea typeface="微软雅黑" panose="020B0503020204020204" charset="-122"/>
              <a:cs typeface="微软雅黑" panose="020B0503020204020204" charset="-122"/>
            </a:endParaRPr>
          </a:p>
          <a:p>
            <a:pPr algn="just"/>
            <a:r>
              <a:rPr lang="zh-CN" altLang="en-US" b="1">
                <a:latin typeface="微软雅黑" panose="020B0503020204020204" charset="-122"/>
                <a:ea typeface="微软雅黑" panose="020B0503020204020204" charset="-122"/>
                <a:cs typeface="微软雅黑" panose="020B0503020204020204" charset="-122"/>
              </a:rPr>
              <a:t>（</a:t>
            </a:r>
            <a:r>
              <a:rPr lang="en-US" altLang="zh-CN" b="1">
                <a:latin typeface="微软雅黑" panose="020B0503020204020204" charset="-122"/>
                <a:ea typeface="微软雅黑" panose="020B0503020204020204" charset="-122"/>
                <a:cs typeface="微软雅黑" panose="020B0503020204020204" charset="-122"/>
              </a:rPr>
              <a:t>2</a:t>
            </a:r>
            <a:r>
              <a:rPr lang="zh-CN" altLang="en-US" b="1">
                <a:latin typeface="微软雅黑" panose="020B0503020204020204" charset="-122"/>
                <a:ea typeface="微软雅黑" panose="020B0503020204020204" charset="-122"/>
                <a:cs typeface="微软雅黑" panose="020B0503020204020204" charset="-122"/>
              </a:rPr>
              <a:t>）部分</a:t>
            </a:r>
            <a:r>
              <a:rPr lang="en-US" altLang="zh-CN" b="1">
                <a:latin typeface="微软雅黑" panose="020B0503020204020204" charset="-122"/>
                <a:ea typeface="微软雅黑" panose="020B0503020204020204" charset="-122"/>
                <a:cs typeface="微软雅黑" panose="020B0503020204020204" charset="-122"/>
              </a:rPr>
              <a:t>Worker</a:t>
            </a:r>
            <a:r>
              <a:rPr lang="zh-CN" altLang="en-US" b="1">
                <a:latin typeface="微软雅黑" panose="020B0503020204020204" charset="-122"/>
                <a:ea typeface="微软雅黑" panose="020B0503020204020204" charset="-122"/>
                <a:cs typeface="微软雅黑" panose="020B0503020204020204" charset="-122"/>
              </a:rPr>
              <a:t>执行</a:t>
            </a:r>
            <a:r>
              <a:rPr lang="en-US" altLang="zh-CN" b="1">
                <a:latin typeface="微软雅黑" panose="020B0503020204020204" charset="-122"/>
                <a:ea typeface="微软雅黑" panose="020B0503020204020204" charset="-122"/>
                <a:cs typeface="微软雅黑" panose="020B0503020204020204" charset="-122"/>
              </a:rPr>
              <a:t>Map</a:t>
            </a:r>
            <a:r>
              <a:rPr lang="zh-CN" altLang="en-US" b="1">
                <a:latin typeface="微软雅黑" panose="020B0503020204020204" charset="-122"/>
                <a:ea typeface="微软雅黑" panose="020B0503020204020204" charset="-122"/>
                <a:cs typeface="微软雅黑" panose="020B0503020204020204" charset="-122"/>
              </a:rPr>
              <a:t>任务，部分执行</a:t>
            </a:r>
            <a:r>
              <a:rPr lang="en-US" altLang="zh-CN" b="1">
                <a:latin typeface="微软雅黑" panose="020B0503020204020204" charset="-122"/>
                <a:ea typeface="微软雅黑" panose="020B0503020204020204" charset="-122"/>
                <a:cs typeface="微软雅黑" panose="020B0503020204020204" charset="-122"/>
              </a:rPr>
              <a:t>Reduce</a:t>
            </a:r>
            <a:r>
              <a:rPr lang="zh-CN" altLang="en-US" b="1">
                <a:latin typeface="微软雅黑" panose="020B0503020204020204" charset="-122"/>
                <a:ea typeface="微软雅黑" panose="020B0503020204020204" charset="-122"/>
                <a:cs typeface="微软雅黑" panose="020B0503020204020204" charset="-122"/>
              </a:rPr>
              <a:t>任务。</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412230" y="1129030"/>
            <a:ext cx="2684780" cy="2306955"/>
          </a:xfrm>
          <a:prstGeom prst="rect">
            <a:avLst/>
          </a:prstGeom>
          <a:noFill/>
        </p:spPr>
        <p:txBody>
          <a:bodyPr wrap="square" rtlCol="0">
            <a:spAutoFit/>
          </a:bodyPr>
          <a:p>
            <a:pPr algn="just"/>
            <a:r>
              <a:rPr lang="zh-CN" altLang="en-US" b="1">
                <a:latin typeface="微软雅黑" panose="020B0503020204020204" charset="-122"/>
                <a:ea typeface="微软雅黑" panose="020B0503020204020204" charset="-122"/>
                <a:cs typeface="微软雅黑" panose="020B0503020204020204" charset="-122"/>
              </a:rPr>
              <a:t>（</a:t>
            </a:r>
            <a:r>
              <a:rPr lang="en-US" altLang="zh-CN" b="1">
                <a:latin typeface="微软雅黑" panose="020B0503020204020204" charset="-122"/>
                <a:ea typeface="微软雅黑" panose="020B0503020204020204" charset="-122"/>
                <a:cs typeface="微软雅黑" panose="020B0503020204020204" charset="-122"/>
              </a:rPr>
              <a:t>3</a:t>
            </a:r>
            <a:r>
              <a:rPr lang="zh-CN" altLang="en-US" b="1">
                <a:latin typeface="微软雅黑" panose="020B0503020204020204" charset="-122"/>
                <a:ea typeface="微软雅黑" panose="020B0503020204020204" charset="-122"/>
                <a:cs typeface="微软雅黑" panose="020B0503020204020204" charset="-122"/>
              </a:rPr>
              <a:t>）</a:t>
            </a:r>
            <a:r>
              <a:rPr lang="zh-CN" b="1">
                <a:latin typeface="微软雅黑" panose="020B0503020204020204" charset="-122"/>
                <a:ea typeface="微软雅黑" panose="020B0503020204020204" charset="-122"/>
                <a:cs typeface="微软雅黑" panose="020B0503020204020204" charset="-122"/>
              </a:rPr>
              <a:t>执行</a:t>
            </a:r>
            <a:r>
              <a:rPr lang="en-US" altLang="zh-CN" b="1">
                <a:latin typeface="微软雅黑" panose="020B0503020204020204" charset="-122"/>
                <a:ea typeface="微软雅黑" panose="020B0503020204020204" charset="-122"/>
                <a:cs typeface="微软雅黑" panose="020B0503020204020204" charset="-122"/>
              </a:rPr>
              <a:t>Map</a:t>
            </a:r>
            <a:r>
              <a:rPr lang="zh-CN" altLang="en-US" b="1">
                <a:latin typeface="微软雅黑" panose="020B0503020204020204" charset="-122"/>
                <a:ea typeface="微软雅黑" panose="020B0503020204020204" charset="-122"/>
                <a:cs typeface="微软雅黑" panose="020B0503020204020204" charset="-122"/>
              </a:rPr>
              <a:t>任务的</a:t>
            </a:r>
            <a:r>
              <a:rPr lang="en-US" altLang="zh-CN" b="1">
                <a:latin typeface="微软雅黑" panose="020B0503020204020204" charset="-122"/>
                <a:ea typeface="微软雅黑" panose="020B0503020204020204" charset="-122"/>
                <a:cs typeface="微软雅黑" panose="020B0503020204020204" charset="-122"/>
              </a:rPr>
              <a:t>Worker</a:t>
            </a:r>
            <a:r>
              <a:rPr lang="zh-CN" altLang="en-US" b="1">
                <a:latin typeface="微软雅黑" panose="020B0503020204020204" charset="-122"/>
                <a:ea typeface="微软雅黑" panose="020B0503020204020204" charset="-122"/>
                <a:cs typeface="微软雅黑" panose="020B0503020204020204" charset="-122"/>
              </a:rPr>
              <a:t>读取输入分片数据。</a:t>
            </a:r>
            <a:endParaRPr lang="zh-CN" altLang="en-US" b="1">
              <a:latin typeface="微软雅黑" panose="020B0503020204020204" charset="-122"/>
              <a:ea typeface="微软雅黑" panose="020B0503020204020204" charset="-122"/>
              <a:cs typeface="微软雅黑" panose="020B0503020204020204" charset="-122"/>
            </a:endParaRPr>
          </a:p>
          <a:p>
            <a:pPr algn="just"/>
            <a:r>
              <a:rPr lang="zh-CN" altLang="en-US" b="1">
                <a:latin typeface="微软雅黑" panose="020B0503020204020204" charset="-122"/>
                <a:ea typeface="微软雅黑" panose="020B0503020204020204" charset="-122"/>
                <a:cs typeface="微软雅黑" panose="020B0503020204020204" charset="-122"/>
              </a:rPr>
              <a:t>（</a:t>
            </a:r>
            <a:r>
              <a:rPr lang="en-US" altLang="zh-CN" b="1">
                <a:latin typeface="微软雅黑" panose="020B0503020204020204" charset="-122"/>
                <a:ea typeface="微软雅黑" panose="020B0503020204020204" charset="-122"/>
                <a:cs typeface="微软雅黑" panose="020B0503020204020204" charset="-122"/>
              </a:rPr>
              <a:t>4</a:t>
            </a:r>
            <a:r>
              <a:rPr lang="zh-CN" altLang="en-US" b="1">
                <a:latin typeface="微软雅黑" panose="020B0503020204020204" charset="-122"/>
                <a:ea typeface="微软雅黑" panose="020B0503020204020204" charset="-122"/>
                <a:cs typeface="微软雅黑" panose="020B0503020204020204" charset="-122"/>
              </a:rPr>
              <a:t>）缓冲区中的中间结果定期写到本地磁盘，并划分为</a:t>
            </a:r>
            <a:r>
              <a:rPr lang="en-US" altLang="zh-CN" b="1">
                <a:latin typeface="微软雅黑" panose="020B0503020204020204" charset="-122"/>
                <a:ea typeface="微软雅黑" panose="020B0503020204020204" charset="-122"/>
                <a:cs typeface="微软雅黑" panose="020B0503020204020204" charset="-122"/>
              </a:rPr>
              <a:t>R</a:t>
            </a:r>
            <a:r>
              <a:rPr lang="zh-CN" altLang="en-US" b="1">
                <a:latin typeface="微软雅黑" panose="020B0503020204020204" charset="-122"/>
                <a:ea typeface="微软雅黑" panose="020B0503020204020204" charset="-122"/>
                <a:cs typeface="微软雅黑" panose="020B0503020204020204" charset="-122"/>
              </a:rPr>
              <a:t>个分区，以分发给</a:t>
            </a:r>
            <a:r>
              <a:rPr lang="en-US" altLang="zh-CN" b="1">
                <a:latin typeface="微软雅黑" panose="020B0503020204020204" charset="-122"/>
                <a:ea typeface="微软雅黑" panose="020B0503020204020204" charset="-122"/>
                <a:cs typeface="微软雅黑" panose="020B0503020204020204" charset="-122"/>
              </a:rPr>
              <a:t>R</a:t>
            </a:r>
            <a:r>
              <a:rPr lang="zh-CN" altLang="en-US" b="1">
                <a:latin typeface="微软雅黑" panose="020B0503020204020204" charset="-122"/>
                <a:ea typeface="微软雅黑" panose="020B0503020204020204" charset="-122"/>
                <a:cs typeface="微软雅黑" panose="020B0503020204020204" charset="-122"/>
              </a:rPr>
              <a:t>个执行</a:t>
            </a:r>
            <a:r>
              <a:rPr lang="en-US" altLang="zh-CN" b="1">
                <a:latin typeface="微软雅黑" panose="020B0503020204020204" charset="-122"/>
                <a:ea typeface="微软雅黑" panose="020B0503020204020204" charset="-122"/>
                <a:cs typeface="微软雅黑" panose="020B0503020204020204" charset="-122"/>
              </a:rPr>
              <a:t>Reduce</a:t>
            </a:r>
            <a:r>
              <a:rPr lang="zh-CN" altLang="en-US" b="1">
                <a:latin typeface="微软雅黑" panose="020B0503020204020204" charset="-122"/>
                <a:ea typeface="微软雅黑" panose="020B0503020204020204" charset="-122"/>
                <a:cs typeface="微软雅黑" panose="020B0503020204020204" charset="-122"/>
              </a:rPr>
              <a:t>任务的</a:t>
            </a:r>
            <a:r>
              <a:rPr lang="en-US" altLang="zh-CN" b="1">
                <a:latin typeface="微软雅黑" panose="020B0503020204020204" charset="-122"/>
                <a:ea typeface="微软雅黑" panose="020B0503020204020204" charset="-122"/>
                <a:cs typeface="微软雅黑" panose="020B0503020204020204" charset="-122"/>
              </a:rPr>
              <a:t>Worker</a:t>
            </a:r>
            <a:r>
              <a:rPr lang="zh-CN" altLang="en-US" b="1">
                <a:latin typeface="微软雅黑" panose="020B0503020204020204" charset="-122"/>
                <a:ea typeface="微软雅黑" panose="020B0503020204020204" charset="-122"/>
                <a:cs typeface="微软雅黑" panose="020B0503020204020204" charset="-122"/>
              </a:rPr>
              <a:t>处理。</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212840" y="5058410"/>
            <a:ext cx="2884170" cy="1476375"/>
          </a:xfrm>
          <a:prstGeom prst="rect">
            <a:avLst/>
          </a:prstGeom>
          <a:noFill/>
        </p:spPr>
        <p:txBody>
          <a:bodyPr wrap="square" rtlCol="0">
            <a:spAutoFit/>
          </a:bodyPr>
          <a:p>
            <a:pPr algn="just"/>
            <a:r>
              <a:rPr lang="zh-CN" altLang="en-US" b="1">
                <a:latin typeface="微软雅黑" panose="020B0503020204020204" charset="-122"/>
                <a:ea typeface="微软雅黑" panose="020B0503020204020204" charset="-122"/>
                <a:cs typeface="微软雅黑" panose="020B0503020204020204" charset="-122"/>
              </a:rPr>
              <a:t>（</a:t>
            </a:r>
            <a:r>
              <a:rPr lang="en-US" altLang="zh-CN" b="1">
                <a:latin typeface="微软雅黑" panose="020B0503020204020204" charset="-122"/>
                <a:ea typeface="微软雅黑" panose="020B0503020204020204" charset="-122"/>
                <a:cs typeface="微软雅黑" panose="020B0503020204020204" charset="-122"/>
              </a:rPr>
              <a:t>5</a:t>
            </a:r>
            <a:r>
              <a:rPr lang="zh-CN" altLang="en-US" b="1">
                <a:latin typeface="微软雅黑" panose="020B0503020204020204" charset="-122"/>
                <a:ea typeface="微软雅黑" panose="020B0503020204020204" charset="-122"/>
                <a:cs typeface="微软雅黑" panose="020B0503020204020204" charset="-122"/>
              </a:rPr>
              <a:t>）收到</a:t>
            </a:r>
            <a:r>
              <a:rPr lang="en-US" altLang="zh-CN" b="1">
                <a:latin typeface="微软雅黑" panose="020B0503020204020204" charset="-122"/>
                <a:ea typeface="微软雅黑" panose="020B0503020204020204" charset="-122"/>
                <a:cs typeface="微软雅黑" panose="020B0503020204020204" charset="-122"/>
              </a:rPr>
              <a:t>Master</a:t>
            </a:r>
            <a:r>
              <a:rPr lang="zh-CN" altLang="en-US" b="1">
                <a:latin typeface="微软雅黑" panose="020B0503020204020204" charset="-122"/>
                <a:ea typeface="微软雅黑" panose="020B0503020204020204" charset="-122"/>
                <a:cs typeface="微软雅黑" panose="020B0503020204020204" charset="-122"/>
              </a:rPr>
              <a:t>通知后，到</a:t>
            </a:r>
            <a:r>
              <a:rPr lang="en-US" altLang="zh-CN" b="1">
                <a:latin typeface="微软雅黑" panose="020B0503020204020204" charset="-122"/>
                <a:ea typeface="微软雅黑" panose="020B0503020204020204" charset="-122"/>
                <a:cs typeface="微软雅黑" panose="020B0503020204020204" charset="-122"/>
              </a:rPr>
              <a:t>Map</a:t>
            </a:r>
            <a:r>
              <a:rPr lang="zh-CN" altLang="en-US" b="1">
                <a:latin typeface="微软雅黑" panose="020B0503020204020204" charset="-122"/>
                <a:ea typeface="微软雅黑" panose="020B0503020204020204" charset="-122"/>
                <a:cs typeface="微软雅黑" panose="020B0503020204020204" charset="-122"/>
              </a:rPr>
              <a:t>机器上</a:t>
            </a:r>
            <a:r>
              <a:rPr lang="en-US" altLang="zh-CN" b="1">
                <a:latin typeface="微软雅黑" panose="020B0503020204020204" charset="-122"/>
                <a:ea typeface="微软雅黑" panose="020B0503020204020204" charset="-122"/>
                <a:cs typeface="微软雅黑" panose="020B0503020204020204" charset="-122"/>
              </a:rPr>
              <a:t>“</a:t>
            </a:r>
            <a:r>
              <a:rPr lang="zh-CN" altLang="en-US" b="1">
                <a:latin typeface="微软雅黑" panose="020B0503020204020204" charset="-122"/>
                <a:ea typeface="微软雅黑" panose="020B0503020204020204" charset="-122"/>
                <a:cs typeface="微软雅黑" panose="020B0503020204020204" charset="-122"/>
              </a:rPr>
              <a:t>领取</a:t>
            </a:r>
            <a:r>
              <a:rPr lang="en-US" altLang="zh-CN" b="1">
                <a:latin typeface="微软雅黑" panose="020B0503020204020204" charset="-122"/>
                <a:ea typeface="微软雅黑" panose="020B0503020204020204" charset="-122"/>
                <a:cs typeface="微软雅黑" panose="020B0503020204020204" charset="-122"/>
              </a:rPr>
              <a:t>”</a:t>
            </a:r>
            <a:r>
              <a:rPr lang="zh-CN" altLang="en-US" b="1">
                <a:latin typeface="微软雅黑" panose="020B0503020204020204" charset="-122"/>
                <a:ea typeface="微软雅黑" panose="020B0503020204020204" charset="-122"/>
                <a:cs typeface="微软雅黑" panose="020B0503020204020204" charset="-122"/>
              </a:rPr>
              <a:t>数据。</a:t>
            </a:r>
            <a:endParaRPr lang="zh-CN" altLang="en-US" b="1">
              <a:latin typeface="微软雅黑" panose="020B0503020204020204" charset="-122"/>
              <a:ea typeface="微软雅黑" panose="020B0503020204020204" charset="-122"/>
              <a:cs typeface="微软雅黑" panose="020B0503020204020204" charset="-122"/>
            </a:endParaRPr>
          </a:p>
          <a:p>
            <a:pPr algn="just"/>
            <a:r>
              <a:rPr lang="zh-CN" altLang="en-US" b="1">
                <a:latin typeface="微软雅黑" panose="020B0503020204020204" charset="-122"/>
                <a:ea typeface="微软雅黑" panose="020B0503020204020204" charset="-122"/>
                <a:cs typeface="微软雅黑" panose="020B0503020204020204" charset="-122"/>
              </a:rPr>
              <a:t>（</a:t>
            </a:r>
            <a:r>
              <a:rPr lang="en-US" altLang="zh-CN" b="1">
                <a:latin typeface="微软雅黑" panose="020B0503020204020204" charset="-122"/>
                <a:ea typeface="微软雅黑" panose="020B0503020204020204" charset="-122"/>
                <a:cs typeface="微软雅黑" panose="020B0503020204020204" charset="-122"/>
              </a:rPr>
              <a:t>6</a:t>
            </a:r>
            <a:r>
              <a:rPr lang="zh-CN" altLang="en-US" b="1">
                <a:latin typeface="微软雅黑" panose="020B0503020204020204" charset="-122"/>
                <a:ea typeface="微软雅黑" panose="020B0503020204020204" charset="-122"/>
                <a:cs typeface="微软雅黑" panose="020B0503020204020204" charset="-122"/>
              </a:rPr>
              <a:t>）遍历中间结果，</a:t>
            </a:r>
            <a:r>
              <a:rPr lang="en-US" altLang="zh-CN" b="1">
                <a:latin typeface="微软雅黑" panose="020B0503020204020204" charset="-122"/>
                <a:ea typeface="微软雅黑" panose="020B0503020204020204" charset="-122"/>
                <a:cs typeface="微软雅黑" panose="020B0503020204020204" charset="-122"/>
              </a:rPr>
              <a:t>Reduce</a:t>
            </a:r>
            <a:r>
              <a:rPr lang="zh-CN" altLang="en-US" b="1">
                <a:latin typeface="微软雅黑" panose="020B0503020204020204" charset="-122"/>
                <a:ea typeface="微软雅黑" panose="020B0503020204020204" charset="-122"/>
                <a:cs typeface="微软雅黑" panose="020B0503020204020204" charset="-122"/>
              </a:rPr>
              <a:t>后写入输出文件。</a:t>
            </a:r>
            <a:endParaRPr lang="zh-CN" altLang="en-US"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up)">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up)">
                                      <p:cBhvr>
                                        <p:cTn id="3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r>
              <a:rPr lang="en-US" altLang="zh-CN" dirty="0"/>
              <a:t>7.4.3	 </a:t>
            </a:r>
            <a:r>
              <a:rPr lang="zh-CN" altLang="en-US" dirty="0"/>
              <a:t>一个</a:t>
            </a:r>
            <a:r>
              <a:rPr lang="en-US" altLang="zh-CN" dirty="0"/>
              <a:t>WordCount</a:t>
            </a:r>
            <a:r>
              <a:rPr lang="zh-CN" altLang="en-US" dirty="0"/>
              <a:t>执行过程的实例</a:t>
            </a:r>
            <a:endParaRPr lang="zh-CN" altLang="en-US" dirty="0"/>
          </a:p>
        </p:txBody>
      </p:sp>
      <p:pic>
        <p:nvPicPr>
          <p:cNvPr id="38914" name="Picture 4"/>
          <p:cNvPicPr>
            <a:picLocks noChangeAspect="1"/>
          </p:cNvPicPr>
          <p:nvPr/>
        </p:nvPicPr>
        <p:blipFill>
          <a:blip r:embed="rId1"/>
          <a:stretch>
            <a:fillRect/>
          </a:stretch>
        </p:blipFill>
        <p:spPr>
          <a:xfrm>
            <a:off x="1035050" y="1179513"/>
            <a:ext cx="6897688" cy="4864100"/>
          </a:xfrm>
          <a:prstGeom prst="rect">
            <a:avLst/>
          </a:prstGeom>
          <a:noFill/>
          <a:ln w="9525">
            <a:noFill/>
          </a:ln>
        </p:spPr>
      </p:pic>
      <p:sp>
        <p:nvSpPr>
          <p:cNvPr id="38915" name="Rectangle 5"/>
          <p:cNvSpPr/>
          <p:nvPr/>
        </p:nvSpPr>
        <p:spPr>
          <a:xfrm>
            <a:off x="2798763" y="6046788"/>
            <a:ext cx="3111500"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7-7 Map</a:t>
            </a:r>
            <a:r>
              <a:rPr lang="zh-CN" altLang="en-US" sz="2400" b="1" dirty="0">
                <a:latin typeface="Times New Roman" panose="02020603050405020304" pitchFamily="18" charset="0"/>
                <a:ea typeface="宋体" panose="02010600030101010101" pitchFamily="2" charset="-122"/>
              </a:rPr>
              <a:t>过程示意图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vert="horz" wrap="square" lIns="91440" tIns="45720" rIns="91440" bIns="45720" anchor="ctr" anchorCtr="0"/>
          <a:p>
            <a:r>
              <a:rPr lang="en-US" altLang="zh-CN" dirty="0"/>
              <a:t>7.4.3	 </a:t>
            </a:r>
            <a:r>
              <a:rPr lang="zh-CN" altLang="en-US" dirty="0"/>
              <a:t>一个</a:t>
            </a:r>
            <a:r>
              <a:rPr lang="en-US" altLang="zh-CN" dirty="0"/>
              <a:t>WordCount</a:t>
            </a:r>
            <a:r>
              <a:rPr lang="zh-CN" altLang="en-US" dirty="0"/>
              <a:t>执行过程的实例</a:t>
            </a:r>
            <a:endParaRPr lang="zh-CN" altLang="en-US" dirty="0"/>
          </a:p>
        </p:txBody>
      </p:sp>
      <p:pic>
        <p:nvPicPr>
          <p:cNvPr id="39938" name="Picture 4"/>
          <p:cNvPicPr>
            <a:picLocks noChangeAspect="1"/>
          </p:cNvPicPr>
          <p:nvPr/>
        </p:nvPicPr>
        <p:blipFill>
          <a:blip r:embed="rId1"/>
          <a:stretch>
            <a:fillRect/>
          </a:stretch>
        </p:blipFill>
        <p:spPr>
          <a:xfrm>
            <a:off x="290513" y="1255713"/>
            <a:ext cx="8451850" cy="4614862"/>
          </a:xfrm>
          <a:prstGeom prst="rect">
            <a:avLst/>
          </a:prstGeom>
          <a:noFill/>
          <a:ln w="9525">
            <a:noFill/>
          </a:ln>
        </p:spPr>
      </p:pic>
      <p:sp>
        <p:nvSpPr>
          <p:cNvPr id="39939" name="Rectangle 5"/>
          <p:cNvSpPr/>
          <p:nvPr/>
        </p:nvSpPr>
        <p:spPr>
          <a:xfrm>
            <a:off x="898208" y="5911850"/>
            <a:ext cx="7484110"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7-8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用户没有定义</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Combiner</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时</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Reduce</a:t>
            </a:r>
            <a:r>
              <a:rPr lang="zh-CN" altLang="en-US" sz="2400" b="1" dirty="0">
                <a:latin typeface="Times New Roman" panose="02020603050405020304" pitchFamily="18" charset="0"/>
                <a:ea typeface="宋体" panose="02010600030101010101" pitchFamily="2" charset="-122"/>
              </a:rPr>
              <a:t>过程示意图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r>
              <a:rPr lang="en-US" altLang="zh-CN" dirty="0"/>
              <a:t>7.4.3	 </a:t>
            </a:r>
            <a:r>
              <a:rPr lang="zh-CN" altLang="en-US" dirty="0"/>
              <a:t>一个</a:t>
            </a:r>
            <a:r>
              <a:rPr lang="en-US" altLang="zh-CN" dirty="0"/>
              <a:t>WordCount</a:t>
            </a:r>
            <a:r>
              <a:rPr lang="zh-CN" altLang="en-US" dirty="0"/>
              <a:t>执行过程的实例</a:t>
            </a:r>
            <a:endParaRPr lang="zh-CN" altLang="en-US" dirty="0"/>
          </a:p>
        </p:txBody>
      </p:sp>
      <p:pic>
        <p:nvPicPr>
          <p:cNvPr id="40962" name="Picture 4"/>
          <p:cNvPicPr>
            <a:picLocks noChangeAspect="1"/>
          </p:cNvPicPr>
          <p:nvPr/>
        </p:nvPicPr>
        <p:blipFill>
          <a:blip r:embed="rId1"/>
          <a:stretch>
            <a:fillRect/>
          </a:stretch>
        </p:blipFill>
        <p:spPr>
          <a:xfrm>
            <a:off x="361950" y="1127125"/>
            <a:ext cx="8415338" cy="4872038"/>
          </a:xfrm>
          <a:prstGeom prst="rect">
            <a:avLst/>
          </a:prstGeom>
          <a:noFill/>
          <a:ln w="9525">
            <a:noFill/>
          </a:ln>
        </p:spPr>
      </p:pic>
      <p:sp>
        <p:nvSpPr>
          <p:cNvPr id="40963" name="Rectangle 5"/>
          <p:cNvSpPr/>
          <p:nvPr/>
        </p:nvSpPr>
        <p:spPr>
          <a:xfrm>
            <a:off x="1010920" y="6124575"/>
            <a:ext cx="7179310"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7-9 </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用户有定义Combiner时</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Reduce</a:t>
            </a:r>
            <a:r>
              <a:rPr lang="zh-CN" altLang="en-US" sz="2400" b="1" dirty="0">
                <a:latin typeface="Times New Roman" panose="02020603050405020304" pitchFamily="18" charset="0"/>
                <a:ea typeface="宋体" panose="02010600030101010101" pitchFamily="2" charset="-122"/>
              </a:rPr>
              <a:t>过程示意图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idx="10"/>
          </p:nvPr>
        </p:nvSpPr>
        <p:spPr/>
        <p:txBody>
          <a:bodyPr vert="horz" wrap="square" lIns="91440" tIns="45720" rIns="91440" bIns="45720" anchor="ctr" anchorCtr="0"/>
          <a:p>
            <a:r>
              <a:rPr lang="en-US" altLang="zh-CN" dirty="0"/>
              <a:t>7.5 MapReduce</a:t>
            </a:r>
            <a:r>
              <a:rPr lang="zh-CN" altLang="en-US" dirty="0"/>
              <a:t>的具体应用</a:t>
            </a:r>
            <a:endParaRPr lang="zh-CN" altLang="en-US" dirty="0"/>
          </a:p>
        </p:txBody>
      </p:sp>
      <p:sp>
        <p:nvSpPr>
          <p:cNvPr id="41986" name="Rectangle 3"/>
          <p:cNvSpPr>
            <a:spLocks noGrp="1"/>
          </p:cNvSpPr>
          <p:nvPr>
            <p:ph type="body" idx="4294967295"/>
          </p:nvPr>
        </p:nvSpPr>
        <p:spPr>
          <a:xfrm>
            <a:off x="363538" y="1236663"/>
            <a:ext cx="8470900" cy="4687887"/>
          </a:xfrm>
        </p:spPr>
        <p:txBody>
          <a:bodyPr vert="horz" wrap="square" lIns="91440" tIns="45720" rIns="91440" bIns="45720" anchor="t" anchorCtr="0"/>
          <a:p>
            <a:pPr algn="just">
              <a:lnSpc>
                <a:spcPct val="180000"/>
              </a:lnSpc>
              <a:buNone/>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MapReduce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可以很好地应用于各种计算问题：</a:t>
            </a:r>
            <a:endParaRPr lang="en-US" altLang="zh-CN" sz="2800" b="1" dirty="0">
              <a:solidFill>
                <a:schemeClr val="accent2"/>
              </a:solidFill>
              <a:latin typeface="Times New Roman" panose="02020603050405020304" pitchFamily="18" charset="0"/>
              <a:ea typeface="黑体" panose="02010609060101010101" pitchFamily="49" charset="-122"/>
            </a:endParaRPr>
          </a:p>
          <a:p>
            <a:pPr algn="just">
              <a:lnSpc>
                <a:spcPct val="180000"/>
              </a:lnSpc>
              <a:buFont typeface="Wingdings" panose="05000000000000000000" charset="0"/>
              <a:buChar char="l"/>
            </a:pPr>
            <a:r>
              <a:rPr lang="zh-CN" altLang="en-US" sz="2800" b="1" dirty="0"/>
              <a:t>关系代数运算（选择、投影、并、交、差、连接）</a:t>
            </a:r>
            <a:endParaRPr lang="en-US" altLang="zh-CN" sz="2800" b="1" dirty="0"/>
          </a:p>
          <a:p>
            <a:pPr algn="just">
              <a:lnSpc>
                <a:spcPct val="180000"/>
              </a:lnSpc>
              <a:buFont typeface="Wingdings" panose="05000000000000000000" charset="0"/>
              <a:buChar char="l"/>
            </a:pPr>
            <a:r>
              <a:rPr lang="zh-CN" altLang="en-US" sz="2800" b="1" dirty="0"/>
              <a:t>分组与聚合运算</a:t>
            </a:r>
            <a:endParaRPr lang="en-US" altLang="zh-CN" sz="2800" b="1" dirty="0"/>
          </a:p>
          <a:p>
            <a:pPr algn="just">
              <a:lnSpc>
                <a:spcPct val="180000"/>
              </a:lnSpc>
              <a:buFont typeface="Wingdings" panose="05000000000000000000" charset="0"/>
              <a:buChar char="l"/>
            </a:pPr>
            <a:r>
              <a:rPr lang="zh-CN" altLang="en-US" sz="2800" b="1" dirty="0"/>
              <a:t>矩阵</a:t>
            </a:r>
            <a:r>
              <a:rPr lang="en-US" altLang="zh-CN" sz="2800" b="1" dirty="0"/>
              <a:t>-</a:t>
            </a:r>
            <a:r>
              <a:rPr lang="zh-CN" altLang="en-US" sz="2800" b="1" dirty="0"/>
              <a:t>向量乘法</a:t>
            </a:r>
            <a:endParaRPr lang="en-US" altLang="zh-CN" sz="2800" b="1" dirty="0"/>
          </a:p>
          <a:p>
            <a:pPr algn="just">
              <a:lnSpc>
                <a:spcPct val="180000"/>
              </a:lnSpc>
              <a:buFont typeface="Wingdings" panose="05000000000000000000" charset="0"/>
              <a:buChar char="l"/>
            </a:pPr>
            <a:r>
              <a:rPr lang="zh-CN" altLang="en-US" sz="2800" b="1" dirty="0"/>
              <a:t>矩阵乘法</a:t>
            </a:r>
            <a:endParaRPr lang="zh-CN" altLang="en-US" sz="2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7.5.1 MapReduce</a:t>
            </a:r>
            <a:r>
              <a:rPr lang="zh-CN" altLang="en-US" dirty="0"/>
              <a:t>在关系代数运算中的应用</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altLang="en-US" sz="2800" b="1" dirty="0">
                <a:latin typeface="Times New Roman" panose="02020603050405020304" pitchFamily="18" charset="0"/>
              </a:rPr>
              <a:t>针对数据的很多运算，都可以很容易地采用数据库查询语言来表达，即使这些查询本身并不在数据库管理系统（</a:t>
            </a:r>
            <a:r>
              <a:rPr lang="en-US" altLang="zh-CN" sz="2800" b="1" dirty="0">
                <a:latin typeface="Times New Roman" panose="02020603050405020304" pitchFamily="18" charset="0"/>
                <a:sym typeface="+mn-ea"/>
              </a:rPr>
              <a:t>DBMS</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DataBase Management System</a:t>
            </a:r>
            <a:r>
              <a:rPr lang="zh-CN" altLang="en-US" sz="2800" b="1" dirty="0">
                <a:latin typeface="Times New Roman" panose="02020603050405020304" pitchFamily="18" charset="0"/>
              </a:rPr>
              <a:t>）中执行。</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关系数据库（</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RDB</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：Relational Data</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B</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ase）中的关系（</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Relation</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）可看成由一系列属性（property ）组成的表，</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关系中的行（</a:t>
            </a:r>
            <a:r>
              <a:rPr lang="en-US" altLang="zh-CN" sz="2800" b="1" dirty="0">
                <a:latin typeface="Times New Roman" panose="02020603050405020304" pitchFamily="18" charset="0"/>
              </a:rPr>
              <a:t>Row</a:t>
            </a:r>
            <a:r>
              <a:rPr lang="zh-CN" altLang="en-US" sz="2800" b="1" dirty="0">
                <a:latin typeface="Times New Roman" panose="02020603050405020304" pitchFamily="18" charset="0"/>
              </a:rPr>
              <a:t>）称为元组（</a:t>
            </a:r>
            <a:r>
              <a:rPr lang="en-US" altLang="zh-CN" sz="2800" b="1" dirty="0">
                <a:latin typeface="Times New Roman" panose="02020603050405020304" pitchFamily="18" charset="0"/>
              </a:rPr>
              <a:t>Tuple</a:t>
            </a:r>
            <a:r>
              <a:rPr lang="zh-CN" altLang="en-US" sz="2800" b="1" dirty="0">
                <a:latin typeface="Times New Roman" panose="02020603050405020304" pitchFamily="18" charset="0"/>
              </a:rPr>
              <a:t>），属性的集合称为关系的</a:t>
            </a:r>
            <a:r>
              <a:rPr lang="zh-CN" altLang="en-US" sz="2800" b="1" dirty="0">
                <a:solidFill>
                  <a:srgbClr val="FF0000"/>
                </a:solidFill>
                <a:latin typeface="微软雅黑" panose="020B0503020204020204" charset="-122"/>
                <a:ea typeface="微软雅黑" panose="020B0503020204020204" charset="-122"/>
              </a:rPr>
              <a:t>模式</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7.5.1 MapReduce</a:t>
            </a:r>
            <a:r>
              <a:rPr lang="zh-CN" altLang="en-US" dirty="0"/>
              <a:t>在关系代数运算中的应用</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40000"/>
              </a:lnSpc>
              <a:buNone/>
            </a:pPr>
            <a:r>
              <a:rPr lang="en-US" sz="2800" b="1" dirty="0">
                <a:solidFill>
                  <a:schemeClr val="tx1"/>
                </a:solidFill>
                <a:latin typeface="Times New Roman" panose="02020603050405020304" pitchFamily="18" charset="0"/>
              </a:rPr>
              <a:t>       </a:t>
            </a:r>
            <a:r>
              <a:rPr lang="en-US" sz="2800" b="1" dirty="0">
                <a:solidFill>
                  <a:srgbClr val="666633"/>
                </a:solidFill>
                <a:latin typeface="微软雅黑" panose="020B0503020204020204" charset="-122"/>
                <a:ea typeface="微软雅黑" panose="020B0503020204020204" charset="-122"/>
                <a:cs typeface="微软雅黑" panose="020B0503020204020204" charset="-122"/>
              </a:rPr>
              <a:t> </a:t>
            </a:r>
            <a:r>
              <a:rPr lang="en-US" sz="28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、关系的选择运算</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algn="just">
              <a:lnSpc>
                <a:spcPct val="14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关系的选择运算：</a:t>
            </a:r>
            <a:r>
              <a:rPr lang="zh-CN" altLang="en-US" sz="2800" b="1" dirty="0">
                <a:latin typeface="Times New Roman" panose="02020603050405020304" pitchFamily="18" charset="0"/>
              </a:rPr>
              <a:t>对于关系</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中的每个元组</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，检查其是否为满足条件的所需元组。如果满足条件，则输出键值对</a:t>
            </a:r>
            <a:r>
              <a:rPr lang="en-US" altLang="zh-CN" sz="2800" b="1" dirty="0">
                <a:latin typeface="Times New Roman" panose="02020603050405020304" pitchFamily="18" charset="0"/>
              </a:rPr>
              <a:t>&lt;t,t&gt;</a:t>
            </a:r>
            <a:r>
              <a:rPr lang="zh-CN" altLang="en-US" sz="2800" b="1" dirty="0">
                <a:latin typeface="Times New Roman" panose="02020603050405020304" pitchFamily="18" charset="0"/>
              </a:rPr>
              <a:t>，即键和值都是</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marL="0" indent="0" algn="just">
              <a:lnSpc>
                <a:spcPct val="14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实现这种运算，</a:t>
            </a:r>
            <a:r>
              <a:rPr lang="zh-CN" sz="2800" b="1" dirty="0">
                <a:latin typeface="Times New Roman" panose="02020603050405020304" pitchFamily="18" charset="0"/>
                <a:sym typeface="+mn-ea"/>
              </a:rPr>
              <a:t>只需要</a:t>
            </a:r>
            <a:r>
              <a:rPr lang="en-US" altLang="zh-CN" sz="2800" b="1" dirty="0">
                <a:latin typeface="Times New Roman" panose="02020603050405020304" pitchFamily="18" charset="0"/>
                <a:sym typeface="+mn-ea"/>
              </a:rPr>
              <a:t>Map</a:t>
            </a:r>
            <a:r>
              <a:rPr lang="zh-CN" altLang="en-US" sz="2800" b="1" dirty="0">
                <a:latin typeface="Times New Roman" panose="02020603050405020304" pitchFamily="18" charset="0"/>
                <a:sym typeface="+mn-ea"/>
              </a:rPr>
              <a:t>过程就能实现。</a:t>
            </a:r>
            <a:r>
              <a:rPr lang="zh-CN" altLang="en-US" sz="2800" b="1" dirty="0">
                <a:latin typeface="Times New Roman" panose="02020603050405020304" pitchFamily="18" charset="0"/>
              </a:rPr>
              <a:t>这时的</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函数就只是一个恒等式，对输入不作任何变换就直接输出。</a:t>
            </a:r>
            <a:endParaRPr lang="zh-CN" altLang="en-US" sz="2800" b="1"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7.5.1 MapReduce</a:t>
            </a:r>
            <a:r>
              <a:rPr lang="zh-CN" altLang="en-US" dirty="0"/>
              <a:t>在关系代数运算中的应用</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40000"/>
              </a:lnSpc>
              <a:buNone/>
            </a:pPr>
            <a:r>
              <a:rPr lang="en-US" sz="2800" b="1" dirty="0">
                <a:solidFill>
                  <a:schemeClr val="tx1"/>
                </a:solidFill>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2、关系的投影运算</a:t>
            </a:r>
            <a:endParaRPr lang="zh-CN" altLang="en-US" sz="2800" b="1" dirty="0">
              <a:solidFill>
                <a:schemeClr val="tx1"/>
              </a:solidFill>
              <a:latin typeface="Times New Roman" panose="02020603050405020304" pitchFamily="18" charset="0"/>
            </a:endParaRPr>
          </a:p>
          <a:p>
            <a:pPr marL="0" indent="0" algn="just">
              <a:lnSpc>
                <a:spcPct val="14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关系的投影运算：</a:t>
            </a:r>
            <a:r>
              <a:rPr lang="zh-CN" sz="2800" b="1" dirty="0">
                <a:latin typeface="Times New Roman" panose="02020603050405020304" pitchFamily="18" charset="0"/>
              </a:rPr>
              <a:t>假设对关系</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投影后的属性集合为</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a:t>
            </a:r>
            <a:r>
              <a:rPr lang="zh-CN" sz="2800" b="1" dirty="0">
                <a:latin typeface="Times New Roman" panose="02020603050405020304" pitchFamily="18" charset="0"/>
              </a:rPr>
              <a:t>在</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函数中，对于</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中的每个元组</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，剔除</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中不属于</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的字段得到元组</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，输出键值对</a:t>
            </a:r>
            <a:r>
              <a:rPr lang="en-US" altLang="zh-CN" sz="2800" b="1" dirty="0">
                <a:latin typeface="Times New Roman" panose="02020603050405020304" pitchFamily="18" charset="0"/>
              </a:rPr>
              <a:t>&lt;t’,t’&gt;</a:t>
            </a:r>
            <a:r>
              <a:rPr lang="zh-CN" altLang="en-US" sz="2800" b="1" dirty="0">
                <a:latin typeface="Times New Roman" panose="02020603050405020304" pitchFamily="18" charset="0"/>
              </a:rPr>
              <a:t>。对于</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任务产生的每个键</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，可能存在一个或多个键值对</a:t>
            </a:r>
            <a:r>
              <a:rPr lang="en-US" altLang="zh-CN" sz="2800" b="1" dirty="0">
                <a:latin typeface="Times New Roman" panose="02020603050405020304" pitchFamily="18" charset="0"/>
              </a:rPr>
              <a:t>&lt;t’,t’&gt;</a:t>
            </a:r>
            <a:r>
              <a:rPr lang="zh-CN" altLang="en-US" sz="2800" b="1" dirty="0">
                <a:latin typeface="Times New Roman" panose="02020603050405020304" pitchFamily="18" charset="0"/>
              </a:rPr>
              <a:t>，因此需要通过</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函数</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剔除冗余</a:t>
            </a:r>
            <a:r>
              <a:rPr lang="zh-CN" altLang="en-US" sz="2800" b="1" dirty="0">
                <a:latin typeface="Times New Roman" panose="02020603050405020304" pitchFamily="18" charset="0"/>
              </a:rPr>
              <a:t>，把属性值完全相同的元组合并得到</a:t>
            </a:r>
            <a:r>
              <a:rPr lang="en-US" altLang="zh-CN" sz="2800" b="1" dirty="0">
                <a:latin typeface="Times New Roman" panose="02020603050405020304" pitchFamily="18" charset="0"/>
              </a:rPr>
              <a:t>&lt;t’,&lt;t’,t’,...&gt;&gt;</a:t>
            </a:r>
            <a:r>
              <a:rPr lang="zh-CN" altLang="en-US" sz="2800" b="1" dirty="0">
                <a:latin typeface="Times New Roman" panose="02020603050405020304" pitchFamily="18" charset="0"/>
              </a:rPr>
              <a:t>，剔除冗余后只输出一个</a:t>
            </a:r>
            <a:r>
              <a:rPr lang="en-US" altLang="zh-CN" sz="2800" b="1" dirty="0">
                <a:latin typeface="Times New Roman" panose="02020603050405020304" pitchFamily="18" charset="0"/>
              </a:rPr>
              <a:t>&lt;t’,t’&gt;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7.5.1 MapReduce</a:t>
            </a:r>
            <a:r>
              <a:rPr lang="zh-CN" altLang="en-US" dirty="0"/>
              <a:t>在关系代数运算中的应用</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40000"/>
              </a:lnSpc>
              <a:buNone/>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       3、关系的并、交、差运算</a:t>
            </a:r>
            <a:endParaRPr lang="zh-CN" altLang="en-US" sz="2800" b="1" dirty="0">
              <a:solidFill>
                <a:schemeClr val="tx1"/>
              </a:solidFill>
              <a:latin typeface="Times New Roman" panose="02020603050405020304" pitchFamily="18" charset="0"/>
            </a:endParaRPr>
          </a:p>
          <a:p>
            <a:pPr marL="0" indent="0" algn="just">
              <a:lnSpc>
                <a:spcPct val="140000"/>
              </a:lnSpc>
              <a:buNone/>
            </a:pPr>
            <a:r>
              <a:rPr lang="zh-CN" altLang="en-US" sz="2800" b="1" dirty="0">
                <a:solidFill>
                  <a:srgbClr val="FF3300"/>
                </a:solidFill>
                <a:latin typeface="Times New Roman" panose="02020603050405020304" pitchFamily="18" charset="0"/>
              </a:rPr>
              <a:t> </a:t>
            </a:r>
            <a:r>
              <a:rPr lang="en-US" altLang="zh-CN" sz="2800" b="1" dirty="0">
                <a:solidFill>
                  <a:srgbClr val="FF3300"/>
                </a:solidFill>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两个关系的并运算：</a:t>
            </a:r>
            <a:r>
              <a:rPr lang="en-US" altLang="zh-CN" sz="2800" b="1" dirty="0">
                <a:latin typeface="Times New Roman" panose="02020603050405020304" pitchFamily="18" charset="0"/>
              </a:rPr>
              <a:t>Map</a:t>
            </a:r>
            <a:r>
              <a:rPr lang="zh-CN" sz="2800" b="1" dirty="0">
                <a:latin typeface="Times New Roman" panose="02020603050405020304" pitchFamily="18" charset="0"/>
              </a:rPr>
              <a:t>任务将两个关系的元组转换成</a:t>
            </a:r>
            <a:r>
              <a:rPr lang="zh-CN" altLang="en-US" sz="2800" b="1" dirty="0">
                <a:latin typeface="Times New Roman" panose="02020603050405020304" pitchFamily="18" charset="0"/>
              </a:rPr>
              <a:t>键值对</a:t>
            </a:r>
            <a:r>
              <a:rPr lang="en-US" altLang="zh-CN" sz="2800" b="1" dirty="0">
                <a:latin typeface="Times New Roman" panose="02020603050405020304" pitchFamily="18" charset="0"/>
              </a:rPr>
              <a:t>&lt;t,t&gt;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任务</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剔除</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冗余</a:t>
            </a:r>
            <a:r>
              <a:rPr lang="zh-CN" altLang="en-US" sz="2800" b="1" dirty="0">
                <a:latin typeface="Times New Roman" panose="02020603050405020304" pitchFamily="18" charset="0"/>
              </a:rPr>
              <a:t>数据（合并到一个文件中）。</a:t>
            </a:r>
            <a:endParaRPr lang="zh-CN" altLang="en-US" sz="2800" b="1" dirty="0">
              <a:latin typeface="Times New Roman" panose="02020603050405020304" pitchFamily="18" charset="0"/>
            </a:endParaRPr>
          </a:p>
          <a:p>
            <a:pPr marL="0" indent="0" algn="just">
              <a:lnSpc>
                <a:spcPct val="14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两个关系的交运算：</a:t>
            </a:r>
            <a:r>
              <a:rPr lang="en-US" altLang="zh-CN" sz="2800" b="1" dirty="0">
                <a:latin typeface="Times New Roman" panose="02020603050405020304" pitchFamily="18" charset="0"/>
                <a:sym typeface="+mn-ea"/>
              </a:rPr>
              <a:t>Map</a:t>
            </a:r>
            <a:r>
              <a:rPr lang="zh-CN" sz="2800" b="1" dirty="0">
                <a:latin typeface="Times New Roman" panose="02020603050405020304" pitchFamily="18" charset="0"/>
                <a:sym typeface="+mn-ea"/>
              </a:rPr>
              <a:t>任务将两个关系的元组转换成</a:t>
            </a:r>
            <a:r>
              <a:rPr lang="zh-CN" altLang="en-US" sz="2800" b="1" dirty="0">
                <a:latin typeface="Times New Roman" panose="02020603050405020304" pitchFamily="18" charset="0"/>
                <a:sym typeface="+mn-ea"/>
              </a:rPr>
              <a:t>键值对</a:t>
            </a:r>
            <a:r>
              <a:rPr lang="en-US" altLang="zh-CN" sz="2800" b="1" dirty="0">
                <a:latin typeface="Times New Roman" panose="02020603050405020304" pitchFamily="18" charset="0"/>
                <a:sym typeface="+mn-ea"/>
              </a:rPr>
              <a:t>&lt;t,t&gt;</a:t>
            </a:r>
            <a:r>
              <a:rPr lang="zh-CN" altLang="en-US" sz="2800" b="1" dirty="0">
                <a:latin typeface="Times New Roman" panose="02020603050405020304" pitchFamily="18" charset="0"/>
                <a:sym typeface="+mn-ea"/>
              </a:rPr>
              <a:t>，在</a:t>
            </a:r>
            <a:r>
              <a:rPr lang="en-US" altLang="zh-CN" sz="2800" b="1" dirty="0">
                <a:latin typeface="Times New Roman" panose="02020603050405020304" pitchFamily="18" charset="0"/>
                <a:sym typeface="+mn-ea"/>
              </a:rPr>
              <a:t>Reduce</a:t>
            </a:r>
            <a:r>
              <a:rPr lang="zh-CN" altLang="en-US" sz="2800" b="1" dirty="0">
                <a:latin typeface="Times New Roman" panose="02020603050405020304" pitchFamily="18" charset="0"/>
                <a:sym typeface="+mn-ea"/>
              </a:rPr>
              <a:t>过程中，如果键</a:t>
            </a:r>
            <a:r>
              <a:rPr lang="en-US" altLang="zh-CN" sz="2800" b="1" dirty="0">
                <a:latin typeface="Times New Roman" panose="02020603050405020304" pitchFamily="18" charset="0"/>
                <a:sym typeface="+mn-ea"/>
              </a:rPr>
              <a:t>t</a:t>
            </a:r>
            <a:r>
              <a:rPr lang="zh-CN" altLang="en-US" sz="2800" b="1" dirty="0">
                <a:latin typeface="Times New Roman" panose="02020603050405020304" pitchFamily="18" charset="0"/>
                <a:sym typeface="+mn-ea"/>
              </a:rPr>
              <a:t>有两个相同值与它关联，则输出一个元组</a:t>
            </a:r>
            <a:r>
              <a:rPr lang="en-US" altLang="zh-CN" sz="2800" b="1" dirty="0">
                <a:latin typeface="Times New Roman" panose="02020603050405020304" pitchFamily="18" charset="0"/>
                <a:sym typeface="+mn-ea"/>
              </a:rPr>
              <a:t>&lt;t,t&gt;</a:t>
            </a:r>
            <a:r>
              <a:rPr lang="zh-CN" altLang="en-US" sz="2800" b="1" dirty="0">
                <a:latin typeface="Times New Roman" panose="02020603050405020304" pitchFamily="18" charset="0"/>
                <a:sym typeface="+mn-ea"/>
              </a:rPr>
              <a:t>，如果与键关联的只有一个值，则输出空值（</a:t>
            </a:r>
            <a:r>
              <a:rPr lang="en-US" altLang="zh-CN" sz="2800" b="1" dirty="0">
                <a:latin typeface="Times New Roman" panose="02020603050405020304" pitchFamily="18" charset="0"/>
                <a:sym typeface="+mn-ea"/>
              </a:rPr>
              <a:t>NULL</a:t>
            </a:r>
            <a:r>
              <a:rPr lang="zh-CN" altLang="en-US" sz="2800" b="1" dirty="0">
                <a:latin typeface="Times New Roman" panose="02020603050405020304" pitchFamily="18" charset="0"/>
                <a:sym typeface="+mn-ea"/>
              </a:rPr>
              <a:t>）</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endParaRPr>
          </a:p>
          <a:p>
            <a:pPr marL="0" indent="0" algn="just">
              <a:lnSpc>
                <a:spcPct val="140000"/>
              </a:lnSpc>
              <a:buNone/>
            </a:pPr>
            <a:endParaRPr lang="zh-CN" altLang="en-US" sz="2800" b="1"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6"/>
          <p:cNvSpPr/>
          <p:nvPr/>
        </p:nvSpPr>
        <p:spPr>
          <a:xfrm>
            <a:off x="223838" y="1084105"/>
            <a:ext cx="8585200" cy="5490210"/>
          </a:xfrm>
          <a:prstGeom prst="rect">
            <a:avLst/>
          </a:prstGeom>
          <a:noFill/>
          <a:ln w="9525">
            <a:noFill/>
          </a:ln>
        </p:spPr>
        <p:txBody>
          <a:bodyPr wrap="square" anchor="ctr" anchorCtr="0">
            <a:spAutoFit/>
          </a:bodyPr>
          <a:p>
            <a:pPr marL="457200" indent="-457200" algn="just" eaLnBrk="0" hangingPunct="0">
              <a:lnSpc>
                <a:spcPct val="130000"/>
              </a:lnSpc>
              <a:buFont typeface="Wingdings" panose="05000000000000000000" charset="0"/>
              <a:buChar char="l"/>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进程通信：</a:t>
            </a:r>
            <a:r>
              <a:rPr lang="zh-CN" altLang="en-US" sz="2800" b="1" dirty="0"/>
              <a:t>涉及并行进程互相通信的机制</a:t>
            </a:r>
            <a:r>
              <a:rPr lang="zh-CN" altLang="en-US" sz="2800" b="1" dirty="0">
                <a:latin typeface="Arial" panose="020B0604020202020204" pitchFamily="34" charset="0"/>
                <a:ea typeface="宋体" panose="02010600030101010101" pitchFamily="2" charset="-122"/>
              </a:rPr>
              <a:t>。最常用的通信形式有</a:t>
            </a:r>
            <a:r>
              <a:rPr lang="zh-CN" sz="2800" b="1" dirty="0">
                <a:solidFill>
                  <a:srgbClr val="FF0000"/>
                </a:solidFill>
                <a:latin typeface="微软雅黑" panose="020B0503020204020204" charset="-122"/>
                <a:ea typeface="微软雅黑" panose="020B0503020204020204" charset="-122"/>
                <a:cs typeface="微软雅黑" panose="020B0503020204020204" charset="-122"/>
              </a:rPr>
              <a:t>共享内存</a:t>
            </a:r>
            <a:r>
              <a:rPr lang="zh-CN" altLang="en-US" sz="2800" b="1" dirty="0">
                <a:latin typeface="Arial" panose="020B0604020202020204" pitchFamily="34" charset="0"/>
                <a:ea typeface="宋体" panose="02010600030101010101" pitchFamily="2" charset="-122"/>
              </a:rPr>
              <a:t>和</a:t>
            </a:r>
            <a:r>
              <a:rPr lang="zh-CN" sz="2800" b="1" dirty="0">
                <a:solidFill>
                  <a:srgbClr val="FF0000"/>
                </a:solidFill>
                <a:latin typeface="微软雅黑" panose="020B0503020204020204" charset="-122"/>
                <a:ea typeface="微软雅黑" panose="020B0503020204020204" charset="-122"/>
                <a:cs typeface="微软雅黑" panose="020B0503020204020204" charset="-122"/>
              </a:rPr>
              <a:t>消息传递</a:t>
            </a:r>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30000"/>
              </a:lnSpc>
              <a:buFont typeface="Wingdings" panose="05000000000000000000" charset="0"/>
              <a:buChar char="Ø"/>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共享内存：</a:t>
            </a:r>
            <a:r>
              <a:rPr lang="zh-CN" altLang="en-US" sz="2600" b="1" dirty="0">
                <a:latin typeface="Arial" panose="020B0604020202020204" pitchFamily="34" charset="0"/>
                <a:ea typeface="宋体" panose="02010600030101010101" pitchFamily="2" charset="-122"/>
              </a:rPr>
              <a:t>并行进程共享一个进行异步读取的全局地址空间。异步并发访问可能导致</a:t>
            </a:r>
            <a:r>
              <a:rPr lang="zh-CN" sz="2600" b="1" dirty="0">
                <a:solidFill>
                  <a:srgbClr val="FF0000"/>
                </a:solidFill>
                <a:latin typeface="微软雅黑" panose="020B0503020204020204" charset="-122"/>
                <a:ea typeface="微软雅黑" panose="020B0503020204020204" charset="-122"/>
                <a:cs typeface="微软雅黑" panose="020B0503020204020204" charset="-122"/>
              </a:rPr>
              <a:t>条件竞争</a:t>
            </a:r>
            <a:r>
              <a:rPr lang="zh-CN" altLang="en-US" sz="2600" b="1" dirty="0">
                <a:latin typeface="Arial" panose="020B0604020202020204" pitchFamily="34" charset="0"/>
                <a:ea typeface="宋体" panose="02010600030101010101" pitchFamily="2" charset="-122"/>
              </a:rPr>
              <a:t>，所以需要</a:t>
            </a:r>
            <a:r>
              <a:rPr lang="zh-CN" sz="2600" b="1" dirty="0">
                <a:solidFill>
                  <a:srgbClr val="FF0000"/>
                </a:solidFill>
                <a:latin typeface="微软雅黑" panose="020B0503020204020204" charset="-122"/>
                <a:ea typeface="微软雅黑" panose="020B0503020204020204" charset="-122"/>
                <a:cs typeface="微软雅黑" panose="020B0503020204020204" charset="-122"/>
              </a:rPr>
              <a:t>同步机制</a:t>
            </a:r>
            <a:r>
              <a:rPr lang="zh-CN" altLang="en-US" sz="2600" b="1" dirty="0">
                <a:latin typeface="Arial" panose="020B0604020202020204" pitchFamily="34" charset="0"/>
                <a:ea typeface="宋体" panose="02010600030101010101" pitchFamily="2" charset="-122"/>
              </a:rPr>
              <a:t>避免条件竞争，同步机制包括锁、信号量、管程。</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30000"/>
              </a:lnSpc>
              <a:buFont typeface="Wingdings" panose="05000000000000000000" charset="0"/>
              <a:buChar char="Ø"/>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消息传递：</a:t>
            </a:r>
            <a:r>
              <a:rPr lang="zh-CN" altLang="en-US" sz="2600" b="1" dirty="0">
                <a:latin typeface="Arial" panose="020B0604020202020204" pitchFamily="34" charset="0"/>
                <a:ea typeface="宋体" panose="02010600030101010101" pitchFamily="2" charset="-122"/>
              </a:rPr>
              <a:t>并行进程通过消息传递交换数据。可以是</a:t>
            </a:r>
            <a:r>
              <a:rPr lang="zh-CN" sz="2600" b="1" dirty="0">
                <a:solidFill>
                  <a:srgbClr val="FF0000"/>
                </a:solidFill>
                <a:latin typeface="微软雅黑" panose="020B0503020204020204" charset="-122"/>
                <a:ea typeface="微软雅黑" panose="020B0503020204020204" charset="-122"/>
                <a:cs typeface="微软雅黑" panose="020B0503020204020204" charset="-122"/>
              </a:rPr>
              <a:t>异步的</a:t>
            </a:r>
            <a:r>
              <a:rPr lang="zh-CN" altLang="en-US" sz="2600" b="1" dirty="0">
                <a:latin typeface="Arial" panose="020B0604020202020204" pitchFamily="34" charset="0"/>
                <a:ea typeface="宋体" panose="02010600030101010101" pitchFamily="2" charset="-122"/>
              </a:rPr>
              <a:t>（消息可以在接收者做好准备前发送），也可以是</a:t>
            </a:r>
            <a:r>
              <a:rPr lang="zh-CN" sz="2600" b="1" dirty="0">
                <a:solidFill>
                  <a:srgbClr val="FF0000"/>
                </a:solidFill>
                <a:latin typeface="微软雅黑" panose="020B0503020204020204" charset="-122"/>
                <a:ea typeface="微软雅黑" panose="020B0503020204020204" charset="-122"/>
                <a:cs typeface="微软雅黑" panose="020B0503020204020204" charset="-122"/>
              </a:rPr>
              <a:t>同步的</a:t>
            </a:r>
            <a:r>
              <a:rPr lang="zh-CN" altLang="en-US" sz="2600" b="1" dirty="0">
                <a:latin typeface="Arial" panose="020B0604020202020204" pitchFamily="34" charset="0"/>
                <a:ea typeface="宋体" panose="02010600030101010101" pitchFamily="2" charset="-122"/>
              </a:rPr>
              <a:t>（只有接收者准备好接收消息时才发送）。</a:t>
            </a:r>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
        <p:nvSpPr>
          <p:cNvPr id="3" name="标题 2"/>
          <p:cNvSpPr>
            <a:spLocks noGrp="1"/>
          </p:cNvSpPr>
          <p:nvPr>
            <p:ph type="title" idx="10"/>
          </p:nvPr>
        </p:nvSpPr>
        <p:spPr/>
        <p:txBody>
          <a:bodyPr vert="horz" wrap="square" lIns="91440" tIns="45720" rIns="91440" bIns="45720" anchor="ctr" anchorCtr="0"/>
          <a:p>
            <a:r>
              <a:rPr lang="en-US" altLang="zh-CN" dirty="0"/>
              <a:t>7.1.0 </a:t>
            </a:r>
            <a:r>
              <a:rPr lang="zh-CN" altLang="en-US" dirty="0"/>
              <a:t>并行编程模型</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7.5.1 MapReduce</a:t>
            </a:r>
            <a:r>
              <a:rPr lang="zh-CN" altLang="en-US" dirty="0"/>
              <a:t>在关系代数运算中的应用</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40000"/>
              </a:lnSpc>
              <a:buNone/>
            </a:pPr>
            <a:r>
              <a:rPr lang="en-US" sz="2800" b="1" dirty="0">
                <a:solidFill>
                  <a:schemeClr val="tx1"/>
                </a:solidFill>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3、关系</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的并、交、差运算</a:t>
            </a:r>
            <a:endParaRPr lang="zh-CN" altLang="en-US" sz="2800" b="1" dirty="0">
              <a:solidFill>
                <a:schemeClr val="tx1"/>
              </a:solidFill>
              <a:latin typeface="Times New Roman" panose="02020603050405020304" pitchFamily="18" charset="0"/>
            </a:endParaRPr>
          </a:p>
          <a:p>
            <a:pPr marL="0" indent="0" algn="just">
              <a:lnSpc>
                <a:spcPct val="140000"/>
              </a:lnSpc>
              <a:buNone/>
            </a:pPr>
            <a:r>
              <a:rPr lang="zh-CN" altLang="en-US" sz="2800" b="1" dirty="0">
                <a:solidFill>
                  <a:srgbClr val="FF3300"/>
                </a:solidFill>
                <a:latin typeface="Times New Roman" panose="02020603050405020304" pitchFamily="18" charset="0"/>
              </a:rPr>
              <a:t> </a:t>
            </a:r>
            <a:r>
              <a:rPr lang="en-US" altLang="zh-CN" sz="2800" b="1" dirty="0">
                <a:solidFill>
                  <a:srgbClr val="FF3300"/>
                </a:solidFill>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两个关系的差运算：</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过程产生的键值对不仅要记录元组的信息，还要记录该元组来自哪个关系（</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或</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过程中将键值相同的</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合并后，与键</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相关联的值如果只有</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（说明该元组只属于关系</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，不属于关系</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），于是输出该元组，其他情况下均输出空值（</a:t>
            </a:r>
            <a:r>
              <a:rPr lang="en-US" altLang="zh-CN" sz="2800" b="1" dirty="0">
                <a:latin typeface="Times New Roman" panose="02020603050405020304" pitchFamily="18" charset="0"/>
              </a:rPr>
              <a:t>NULL</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idx="10"/>
          </p:nvPr>
        </p:nvSpPr>
        <p:spPr/>
        <p:txBody>
          <a:bodyPr vert="horz" wrap="square" lIns="91440" tIns="45720" rIns="91440" bIns="45720" anchor="ctr" anchorCtr="0"/>
          <a:p>
            <a:r>
              <a:rPr lang="en-US" altLang="zh-CN" dirty="0">
                <a:sym typeface="+mn-ea"/>
              </a:rPr>
              <a:t>7.5.1 MapReduce</a:t>
            </a:r>
            <a:r>
              <a:rPr lang="zh-CN" altLang="en-US" dirty="0">
                <a:sym typeface="+mn-ea"/>
              </a:rPr>
              <a:t>在关系代数运算中的应用</a:t>
            </a:r>
            <a:endParaRPr lang="zh-CN" altLang="en-US" dirty="0"/>
          </a:p>
        </p:txBody>
      </p:sp>
      <p:sp>
        <p:nvSpPr>
          <p:cNvPr id="43010" name="Rectangle 4"/>
          <p:cNvSpPr/>
          <p:nvPr/>
        </p:nvSpPr>
        <p:spPr>
          <a:xfrm>
            <a:off x="144463" y="1367790"/>
            <a:ext cx="8812212" cy="521970"/>
          </a:xfrm>
          <a:prstGeom prst="rect">
            <a:avLst/>
          </a:prstGeom>
          <a:noFill/>
          <a:ln w="9525">
            <a:noFill/>
          </a:ln>
        </p:spPr>
        <p:txBody>
          <a:bodyPr wrap="square" anchor="ctr" anchorCtr="0">
            <a:spAutoFit/>
          </a:bodyPr>
          <a:p>
            <a:pPr algn="just" eaLnBrk="0" hangingPunct="0">
              <a:buFont typeface="Wingdings" panose="05000000000000000000" charset="0"/>
            </a:pPr>
            <a:r>
              <a:rPr lang="zh-CN" altLang="en-US" sz="2800" b="1" kern="0" dirty="0">
                <a:solidFill>
                  <a:srgbClr val="FF0000"/>
                </a:solidFill>
                <a:latin typeface="微软雅黑" panose="020B0503020204020204" charset="-122"/>
                <a:ea typeface="微软雅黑" panose="020B0503020204020204" charset="-122"/>
                <a:cs typeface="微软雅黑" panose="020B0503020204020204" charset="-122"/>
              </a:rPr>
              <a:t>4、关系的自然连接运算</a:t>
            </a:r>
            <a:endParaRPr lang="zh-CN" altLang="en-US" sz="2800" b="1" dirty="0">
              <a:solidFill>
                <a:schemeClr val="accent2"/>
              </a:solidFill>
              <a:latin typeface="Times New Roman" panose="02020603050405020304" pitchFamily="18" charset="0"/>
              <a:ea typeface="黑体" panose="02010609060101010101" pitchFamily="49" charset="-122"/>
            </a:endParaRPr>
          </a:p>
        </p:txBody>
      </p:sp>
      <p:graphicFrame>
        <p:nvGraphicFramePr>
          <p:cNvPr id="43011" name="Object 8"/>
          <p:cNvGraphicFramePr/>
          <p:nvPr/>
        </p:nvGraphicFramePr>
        <p:xfrm>
          <a:off x="144463" y="2019300"/>
          <a:ext cx="8937625" cy="3327400"/>
        </p:xfrm>
        <a:graphic>
          <a:graphicData uri="http://schemas.openxmlformats.org/presentationml/2006/ole">
            <mc:AlternateContent xmlns:mc="http://schemas.openxmlformats.org/markup-compatibility/2006">
              <mc:Choice xmlns:v="urn:schemas-microsoft-com:vml" Requires="v">
                <p:oleObj spid="_x0000_s3076" name="" r:id="rId1" imgW="9384030" imgH="2259965" progId="Photoshop.Image.7">
                  <p:embed/>
                </p:oleObj>
              </mc:Choice>
              <mc:Fallback>
                <p:oleObj name="" r:id="rId1" imgW="9384030" imgH="2259965" progId="Photoshop.Image.7">
                  <p:embed/>
                  <p:pic>
                    <p:nvPicPr>
                      <p:cNvPr id="0" name="图片 3075"/>
                      <p:cNvPicPr/>
                      <p:nvPr/>
                    </p:nvPicPr>
                    <p:blipFill>
                      <a:blip r:embed="rId2"/>
                      <a:stretch>
                        <a:fillRect/>
                      </a:stretch>
                    </p:blipFill>
                    <p:spPr>
                      <a:xfrm>
                        <a:off x="144463" y="2019300"/>
                        <a:ext cx="8937625" cy="3327400"/>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sym typeface="+mn-ea"/>
              </a:rPr>
              <a:t>7.5.1 MapReduce</a:t>
            </a:r>
            <a:r>
              <a:rPr lang="zh-CN" altLang="en-US" dirty="0">
                <a:sym typeface="+mn-ea"/>
              </a:rPr>
              <a:t>在关系代数运算中的应用</a:t>
            </a:r>
            <a:endParaRPr lang="zh-CN" altLang="en-US" dirty="0"/>
          </a:p>
        </p:txBody>
      </p:sp>
      <p:sp>
        <p:nvSpPr>
          <p:cNvPr id="44034" name="Rectangle 3"/>
          <p:cNvSpPr>
            <a:spLocks noGrp="1"/>
          </p:cNvSpPr>
          <p:nvPr>
            <p:ph type="body" idx="4294967295"/>
          </p:nvPr>
        </p:nvSpPr>
        <p:spPr>
          <a:xfrm>
            <a:off x="230188" y="2070100"/>
            <a:ext cx="8688387" cy="4337050"/>
          </a:xfrm>
        </p:spPr>
        <p:txBody>
          <a:bodyPr vert="horz" wrap="square" lIns="91440" tIns="45720" rIns="91440" bIns="45720" anchor="t" anchorCtr="0"/>
          <a:p>
            <a:pPr algn="just">
              <a:lnSpc>
                <a:spcPct val="120000"/>
              </a:lnSpc>
              <a:buFont typeface="Wingdings" panose="05000000000000000000" charset="0"/>
              <a:buChar char="Ø"/>
            </a:pPr>
            <a:r>
              <a:rPr lang="zh-CN" altLang="en-US" sz="2800" b="1" dirty="0">
                <a:latin typeface="Times New Roman" panose="02020603050405020304" pitchFamily="18" charset="0"/>
              </a:rPr>
              <a:t>假设有关系</a:t>
            </a:r>
            <a:r>
              <a:rPr lang="en-US" altLang="zh-CN" sz="2800" b="1" dirty="0">
                <a:latin typeface="Times New Roman" panose="02020603050405020304" pitchFamily="18" charset="0"/>
              </a:rPr>
              <a:t>R(A</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S(B</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C)</a:t>
            </a:r>
            <a:r>
              <a:rPr lang="zh-CN" altLang="en-US" sz="2800" b="1" dirty="0">
                <a:latin typeface="Times New Roman" panose="02020603050405020304" pitchFamily="18" charset="0"/>
              </a:rPr>
              <a:t>，对二者进行自然连接操作；</a:t>
            </a:r>
            <a:endParaRPr lang="zh-CN" altLang="en-US" sz="2800" b="1" dirty="0">
              <a:latin typeface="Times New Roman" panose="02020603050405020304" pitchFamily="18" charset="0"/>
            </a:endParaRPr>
          </a:p>
          <a:p>
            <a:pPr algn="just">
              <a:lnSpc>
                <a:spcPct val="120000"/>
              </a:lnSpc>
              <a:buFont typeface="Wingdings" panose="05000000000000000000" charset="0"/>
              <a:buChar char="Ø"/>
            </a:pPr>
            <a:r>
              <a:rPr lang="zh-CN" altLang="en-US" sz="2800" b="1" dirty="0">
                <a:latin typeface="Times New Roman" panose="02020603050405020304" pitchFamily="18" charset="0"/>
              </a:rPr>
              <a:t>使用</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Map过程</a:t>
            </a:r>
            <a:r>
              <a:rPr lang="zh-CN" altLang="en-US" sz="2800" b="1" dirty="0">
                <a:latin typeface="Times New Roman" panose="02020603050405020304" pitchFamily="18" charset="0"/>
              </a:rPr>
              <a:t>，把来自</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的每个元组</a:t>
            </a:r>
            <a:r>
              <a:rPr lang="en-US" altLang="zh-CN" sz="2800" b="1" dirty="0">
                <a:latin typeface="Times New Roman" panose="02020603050405020304" pitchFamily="18" charset="0"/>
              </a:rPr>
              <a:t>&lt;a,b&gt;</a:t>
            </a:r>
            <a:r>
              <a:rPr lang="zh-CN" altLang="en-US" sz="2800" b="1" dirty="0">
                <a:latin typeface="Times New Roman" panose="02020603050405020304" pitchFamily="18" charset="0"/>
              </a:rPr>
              <a:t>转换成一个键值对</a:t>
            </a:r>
            <a:r>
              <a:rPr lang="en-US" altLang="zh-CN" sz="2800" b="1" dirty="0">
                <a:latin typeface="Times New Roman" panose="02020603050405020304" pitchFamily="18" charset="0"/>
              </a:rPr>
              <a:t>&lt;b, &lt;R,a&gt;&gt;</a:t>
            </a:r>
            <a:r>
              <a:rPr lang="zh-CN" altLang="en-US" sz="2800" b="1" dirty="0">
                <a:latin typeface="Times New Roman" panose="02020603050405020304" pitchFamily="18" charset="0"/>
              </a:rPr>
              <a:t>，其中的键就是属性</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的值。把关系</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包含到值中，这样做使得我们可以在</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阶段，只把那些来自</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的元组和来自</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的元组进行匹配。类似地，使用</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过程，把来自</a:t>
            </a:r>
            <a:r>
              <a:rPr lang="en-US" altLang="zh-CN" sz="2800" b="1" dirty="0">
                <a:latin typeface="Times New Roman" panose="02020603050405020304" pitchFamily="18" charset="0"/>
              </a:rPr>
              <a:t>S</a:t>
            </a:r>
            <a:r>
              <a:rPr lang="zh-CN" altLang="en-US" sz="2800" b="1" dirty="0">
                <a:latin typeface="Times New Roman" panose="02020603050405020304" pitchFamily="18" charset="0"/>
              </a:rPr>
              <a:t>的每个元组</a:t>
            </a:r>
            <a:r>
              <a:rPr lang="en-US" altLang="zh-CN" sz="2800" b="1" dirty="0">
                <a:latin typeface="Times New Roman" panose="02020603050405020304" pitchFamily="18" charset="0"/>
              </a:rPr>
              <a:t>&lt;b,c&gt;</a:t>
            </a:r>
            <a:r>
              <a:rPr lang="zh-CN" altLang="en-US" sz="2800" b="1" dirty="0">
                <a:latin typeface="Times New Roman" panose="02020603050405020304" pitchFamily="18" charset="0"/>
              </a:rPr>
              <a:t>，转换成一个键值对</a:t>
            </a:r>
            <a:r>
              <a:rPr lang="en-US" altLang="zh-CN" sz="2800" b="1" dirty="0">
                <a:latin typeface="Times New Roman" panose="02020603050405020304" pitchFamily="18" charset="0"/>
              </a:rPr>
              <a:t>&lt;b,&lt;S,c&gt;&gt;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44035" name="Rectangle 4"/>
          <p:cNvSpPr/>
          <p:nvPr/>
        </p:nvSpPr>
        <p:spPr>
          <a:xfrm>
            <a:off x="144463" y="1367790"/>
            <a:ext cx="8774112" cy="521970"/>
          </a:xfrm>
          <a:prstGeom prst="rect">
            <a:avLst/>
          </a:prstGeom>
          <a:noFill/>
          <a:ln w="9525">
            <a:noFill/>
          </a:ln>
        </p:spPr>
        <p:txBody>
          <a:bodyPr wrap="square" anchor="ctr" anchorCtr="0">
            <a:spAutoFit/>
          </a:bodyPr>
          <a:p>
            <a:pPr marL="342900" indent="-342900" algn="just" eaLnBrk="0" hangingPunct="0">
              <a:buFont typeface="Wingdings" panose="05000000000000000000" charset="0"/>
              <a:buChar char="l"/>
            </a:pPr>
            <a:r>
              <a:rPr lang="zh-CN" altLang="en-US" sz="2800" b="1" kern="0" dirty="0">
                <a:solidFill>
                  <a:srgbClr val="FF0000"/>
                </a:solidFill>
                <a:latin typeface="微软雅黑" panose="020B0503020204020204" charset="-122"/>
                <a:ea typeface="微软雅黑" panose="020B0503020204020204" charset="-122"/>
                <a:cs typeface="微软雅黑" panose="020B0503020204020204" charset="-122"/>
              </a:rPr>
              <a:t>用MapReduce实现关系的自然连接</a:t>
            </a:r>
            <a:endParaRPr lang="zh-CN" altLang="en-US" sz="2800" b="1" dirty="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idx="10"/>
          </p:nvPr>
        </p:nvSpPr>
        <p:spPr/>
        <p:txBody>
          <a:bodyPr vert="horz" wrap="square" lIns="91440" tIns="45720" rIns="91440" bIns="45720" anchor="ctr" anchorCtr="0"/>
          <a:p>
            <a:r>
              <a:rPr lang="en-US" altLang="zh-CN" dirty="0">
                <a:sym typeface="+mn-ea"/>
              </a:rPr>
              <a:t>7.5.1 MapReduce</a:t>
            </a:r>
            <a:r>
              <a:rPr lang="zh-CN" altLang="en-US" dirty="0">
                <a:sym typeface="+mn-ea"/>
              </a:rPr>
              <a:t>在关系代数运算中的应用</a:t>
            </a:r>
            <a:endParaRPr lang="en-US" altLang="zh-CN" dirty="0">
              <a:sym typeface="+mn-ea"/>
            </a:endParaRPr>
          </a:p>
        </p:txBody>
      </p:sp>
      <p:sp>
        <p:nvSpPr>
          <p:cNvPr id="45058" name="Rectangle 3"/>
          <p:cNvSpPr>
            <a:spLocks noGrp="1"/>
          </p:cNvSpPr>
          <p:nvPr>
            <p:ph type="body" idx="4294967295"/>
          </p:nvPr>
        </p:nvSpPr>
        <p:spPr>
          <a:xfrm>
            <a:off x="230505" y="1994535"/>
            <a:ext cx="8688070" cy="4514215"/>
          </a:xfrm>
        </p:spPr>
        <p:txBody>
          <a:bodyPr vert="horz" wrap="square" lIns="91440" tIns="45720" rIns="91440" bIns="45720" anchor="t" anchorCtr="0"/>
          <a:p>
            <a:pPr algn="just">
              <a:lnSpc>
                <a:spcPct val="140000"/>
              </a:lnSpc>
              <a:buFont typeface="Wingdings" panose="05000000000000000000" charset="0"/>
              <a:buChar char="Ø"/>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Reduce进程的任务：</a:t>
            </a:r>
            <a:r>
              <a:rPr lang="zh-CN" altLang="en-US" sz="2800" b="1" dirty="0">
                <a:latin typeface="Times New Roman" panose="02020603050405020304" pitchFamily="18" charset="0"/>
                <a:sym typeface="+mn-ea"/>
              </a:rPr>
              <a:t>把来自关系</a:t>
            </a:r>
            <a:r>
              <a:rPr lang="en-US" altLang="zh-CN" sz="2800" b="1" dirty="0">
                <a:latin typeface="Times New Roman" panose="02020603050405020304" pitchFamily="18" charset="0"/>
                <a:sym typeface="+mn-ea"/>
              </a:rPr>
              <a:t>R</a:t>
            </a:r>
            <a:r>
              <a:rPr lang="zh-CN" altLang="en-US" sz="2800" b="1" dirty="0">
                <a:latin typeface="Times New Roman" panose="02020603050405020304" pitchFamily="18" charset="0"/>
                <a:sym typeface="+mn-ea"/>
              </a:rPr>
              <a:t>和</a:t>
            </a:r>
            <a:r>
              <a:rPr lang="en-US" altLang="zh-CN" sz="2800" b="1" dirty="0">
                <a:latin typeface="Times New Roman" panose="02020603050405020304" pitchFamily="18" charset="0"/>
                <a:sym typeface="+mn-ea"/>
              </a:rPr>
              <a:t>S</a:t>
            </a:r>
            <a:r>
              <a:rPr lang="zh-CN" altLang="en-US" sz="2800" b="1" dirty="0">
                <a:latin typeface="Times New Roman" panose="02020603050405020304" pitchFamily="18" charset="0"/>
                <a:sym typeface="+mn-ea"/>
              </a:rPr>
              <a:t>的具有共同属性</a:t>
            </a:r>
            <a:r>
              <a:rPr lang="en-US" altLang="zh-CN" sz="2800" b="1" dirty="0">
                <a:latin typeface="Times New Roman" panose="02020603050405020304" pitchFamily="18" charset="0"/>
                <a:sym typeface="+mn-ea"/>
              </a:rPr>
              <a:t>B</a:t>
            </a:r>
            <a:r>
              <a:rPr lang="zh-CN" altLang="en-US" sz="2800" b="1" dirty="0">
                <a:latin typeface="Times New Roman" panose="02020603050405020304" pitchFamily="18" charset="0"/>
                <a:sym typeface="+mn-ea"/>
              </a:rPr>
              <a:t>值的元组进行合并。</a:t>
            </a:r>
            <a:r>
              <a:rPr lang="zh-CN" altLang="en-US" sz="2800" b="1" dirty="0">
                <a:latin typeface="Times New Roman" panose="02020603050405020304" pitchFamily="18" charset="0"/>
              </a:rPr>
              <a:t>所有具有特定</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值的元组必须被发送到同一个</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进程。假设使用</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个</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进程，可以选择一个</a:t>
            </a:r>
            <a:r>
              <a:rPr lang="en-US" altLang="zh-CN" sz="2800" b="1" dirty="0">
                <a:latin typeface="Times New Roman" panose="02020603050405020304" pitchFamily="18" charset="0"/>
              </a:rPr>
              <a:t>Hash</a:t>
            </a:r>
            <a:r>
              <a:rPr lang="zh-CN" altLang="en-US" sz="2800" b="1" dirty="0">
                <a:latin typeface="Times New Roman" panose="02020603050405020304" pitchFamily="18" charset="0"/>
              </a:rPr>
              <a:t>函数</a:t>
            </a:r>
            <a:r>
              <a:rPr lang="en-US" altLang="zh-CN" sz="2800" b="1" dirty="0">
                <a:latin typeface="Times New Roman" panose="02020603050405020304" pitchFamily="18" charset="0"/>
              </a:rPr>
              <a:t>h</a:t>
            </a:r>
            <a:r>
              <a:rPr lang="zh-CN" altLang="en-US" sz="2800" b="1" dirty="0">
                <a:latin typeface="Times New Roman" panose="02020603050405020304" pitchFamily="18" charset="0"/>
              </a:rPr>
              <a:t>，将属性</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的值映射到</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个</a:t>
            </a:r>
            <a:r>
              <a:rPr lang="en-US" altLang="zh-CN" sz="2800" b="1" dirty="0">
                <a:latin typeface="Times New Roman" panose="02020603050405020304" pitchFamily="18" charset="0"/>
              </a:rPr>
              <a:t>Hash</a:t>
            </a:r>
            <a:r>
              <a:rPr lang="zh-CN" altLang="en-US" sz="2800" b="1" dirty="0">
                <a:latin typeface="Times New Roman" panose="02020603050405020304" pitchFamily="18" charset="0"/>
              </a:rPr>
              <a:t>桶，每个</a:t>
            </a:r>
            <a:r>
              <a:rPr lang="en-US" altLang="zh-CN" sz="2800" b="1" dirty="0">
                <a:latin typeface="Times New Roman" panose="02020603050405020304" pitchFamily="18" charset="0"/>
              </a:rPr>
              <a:t>Hash</a:t>
            </a:r>
            <a:r>
              <a:rPr lang="zh-CN" altLang="en-US" sz="2800" b="1" dirty="0">
                <a:latin typeface="Times New Roman" panose="02020603050405020304" pitchFamily="18" charset="0"/>
              </a:rPr>
              <a:t>值对应一个</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进程。</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进程将连接后的元组</a:t>
            </a:r>
            <a:r>
              <a:rPr lang="en-US" altLang="zh-CN" sz="2800" b="1" dirty="0">
                <a:latin typeface="Times New Roman" panose="02020603050405020304" pitchFamily="18" charset="0"/>
              </a:rPr>
              <a:t>&lt;a,b,c&gt;</a:t>
            </a:r>
            <a:r>
              <a:rPr lang="zh-CN" altLang="en-US" sz="2800" b="1" dirty="0">
                <a:latin typeface="Times New Roman" panose="02020603050405020304" pitchFamily="18" charset="0"/>
              </a:rPr>
              <a:t>写到一个单独的输出文件中。</a:t>
            </a:r>
            <a:endParaRPr lang="zh-CN" altLang="en-US" sz="2800" b="1" dirty="0">
              <a:latin typeface="Times New Roman" panose="02020603050405020304" pitchFamily="18" charset="0"/>
            </a:endParaRPr>
          </a:p>
        </p:txBody>
      </p:sp>
      <p:sp>
        <p:nvSpPr>
          <p:cNvPr id="45059" name="Rectangle 4"/>
          <p:cNvSpPr/>
          <p:nvPr/>
        </p:nvSpPr>
        <p:spPr>
          <a:xfrm>
            <a:off x="144463" y="1367790"/>
            <a:ext cx="8774112" cy="521970"/>
          </a:xfrm>
          <a:prstGeom prst="rect">
            <a:avLst/>
          </a:prstGeom>
          <a:noFill/>
          <a:ln w="9525">
            <a:noFill/>
          </a:ln>
        </p:spPr>
        <p:txBody>
          <a:bodyPr wrap="square" anchor="ctr" anchorCtr="0">
            <a:spAutoFit/>
          </a:bodyPr>
          <a:p>
            <a:pPr marL="342900" indent="-342900" algn="just" eaLnBrk="0" hangingPunct="0">
              <a:buFont typeface="Wingdings" panose="05000000000000000000" charset="0"/>
              <a:buChar char="l"/>
            </a:pPr>
            <a:r>
              <a:rPr lang="zh-CN" altLang="en-US" sz="2800" b="1" kern="0" dirty="0">
                <a:solidFill>
                  <a:srgbClr val="FF0000"/>
                </a:solidFill>
                <a:latin typeface="微软雅黑" panose="020B0503020204020204" charset="-122"/>
                <a:ea typeface="微软雅黑" panose="020B0503020204020204" charset="-122"/>
                <a:cs typeface="微软雅黑" panose="020B0503020204020204" charset="-122"/>
              </a:rPr>
              <a:t>用MapReduce实现关系的自然连接</a:t>
            </a:r>
            <a:endParaRPr lang="zh-CN" altLang="en-US" sz="2800" b="1" dirty="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idx="10"/>
          </p:nvPr>
        </p:nvSpPr>
        <p:spPr/>
        <p:txBody>
          <a:bodyPr vert="horz" wrap="square" lIns="91440" tIns="45720" rIns="91440" bIns="45720" anchor="ctr" anchorCtr="0"/>
          <a:p>
            <a:r>
              <a:rPr lang="en-US" altLang="zh-CN" dirty="0">
                <a:sym typeface="+mn-ea"/>
              </a:rPr>
              <a:t>7.5.1 MapReduce</a:t>
            </a:r>
            <a:r>
              <a:rPr lang="zh-CN" altLang="en-US" dirty="0">
                <a:sym typeface="+mn-ea"/>
              </a:rPr>
              <a:t>在关系代数运算中的应用</a:t>
            </a:r>
            <a:endParaRPr lang="zh-CN" altLang="en-US" dirty="0"/>
          </a:p>
        </p:txBody>
      </p:sp>
      <p:pic>
        <p:nvPicPr>
          <p:cNvPr id="46082" name="Picture 6"/>
          <p:cNvPicPr>
            <a:picLocks noChangeAspect="1"/>
          </p:cNvPicPr>
          <p:nvPr/>
        </p:nvPicPr>
        <p:blipFill>
          <a:blip r:embed="rId1"/>
          <a:stretch>
            <a:fillRect/>
          </a:stretch>
        </p:blipFill>
        <p:spPr>
          <a:xfrm>
            <a:off x="282575" y="1600200"/>
            <a:ext cx="8509000" cy="5003800"/>
          </a:xfrm>
          <a:prstGeom prst="rect">
            <a:avLst/>
          </a:prstGeom>
          <a:noFill/>
          <a:ln w="9525">
            <a:noFill/>
          </a:ln>
        </p:spPr>
      </p:pic>
      <p:sp>
        <p:nvSpPr>
          <p:cNvPr id="46083" name="Rectangle 4"/>
          <p:cNvSpPr/>
          <p:nvPr/>
        </p:nvSpPr>
        <p:spPr>
          <a:xfrm>
            <a:off x="144463" y="1065372"/>
            <a:ext cx="8647112" cy="521970"/>
          </a:xfrm>
          <a:prstGeom prst="rect">
            <a:avLst/>
          </a:prstGeom>
          <a:noFill/>
          <a:ln w="9525">
            <a:noFill/>
          </a:ln>
        </p:spPr>
        <p:txBody>
          <a:bodyPr wrap="square" anchor="ctr" anchorCtr="0">
            <a:spAutoFit/>
          </a:bodyPr>
          <a:p>
            <a:pPr marL="342900" indent="-342900" algn="just" eaLnBrk="0" hangingPunct="0">
              <a:buFont typeface="Wingdings" panose="05000000000000000000" charset="0"/>
              <a:buChar char="l"/>
            </a:pPr>
            <a:r>
              <a:rPr lang="zh-CN" altLang="en-US" sz="2800" b="1" kern="0" dirty="0">
                <a:solidFill>
                  <a:srgbClr val="FF0000"/>
                </a:solidFill>
                <a:latin typeface="微软雅黑" panose="020B0503020204020204" charset="-122"/>
                <a:ea typeface="微软雅黑" panose="020B0503020204020204" charset="-122"/>
                <a:cs typeface="微软雅黑" panose="020B0503020204020204" charset="-122"/>
              </a:rPr>
              <a:t>用MapReduce实现关系的自然连接</a:t>
            </a:r>
            <a:endParaRPr lang="zh-CN" altLang="en-US" sz="2800" b="1" dirty="0">
              <a:solidFill>
                <a:schemeClr val="accent2"/>
              </a:solidFill>
              <a:latin typeface="Times New Roman" panose="02020603050405020304" pitchFamily="18" charset="0"/>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7.5.2 </a:t>
            </a:r>
            <a:r>
              <a:rPr lang="zh-CN" dirty="0"/>
              <a:t>分组与聚合运算</a:t>
            </a:r>
            <a:endParaRPr lang="zh-CN"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词频计算</a:t>
            </a:r>
            <a:r>
              <a:rPr lang="zh-CN" sz="2800" b="1" dirty="0">
                <a:latin typeface="Times New Roman" panose="02020603050405020304" pitchFamily="18" charset="0"/>
              </a:rPr>
              <a:t>是典型的</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分组聚合运算</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marL="0" indent="0" algn="just">
              <a:lnSpc>
                <a:spcPct val="16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过程中，选择关系的某一字段（也可以是某些属性构成的属性表）的值作为键，其他字段的值作为与键相关的值。将该键值对输入</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过程后，对与相同键相关联的值施加某种聚合运算，如求和、计数、求平均值、求最小值、求最大值等等，输出则为</a:t>
            </a:r>
            <a:r>
              <a:rPr lang="en-US" altLang="zh-CN" sz="2800" b="1" dirty="0">
                <a:latin typeface="Times New Roman" panose="02020603050405020304" pitchFamily="18" charset="0"/>
              </a:rPr>
              <a:t>&lt;</a:t>
            </a:r>
            <a:r>
              <a:rPr lang="zh-CN" altLang="en-US" sz="2800" b="1" dirty="0">
                <a:latin typeface="Times New Roman" panose="02020603050405020304" pitchFamily="18" charset="0"/>
              </a:rPr>
              <a:t>键，聚合运算结果</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7.5.3 </a:t>
            </a:r>
            <a:r>
              <a:rPr lang="zh-CN" dirty="0"/>
              <a:t>矩阵</a:t>
            </a:r>
            <a:r>
              <a:rPr lang="en-US" altLang="zh-CN" dirty="0"/>
              <a:t>-</a:t>
            </a:r>
            <a:r>
              <a:rPr lang="zh-CN" altLang="en-US" dirty="0"/>
              <a:t>向量乘法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sz="2800" b="1" dirty="0">
                <a:latin typeface="Times New Roman" panose="02020603050405020304" pitchFamily="18" charset="0"/>
              </a:rPr>
              <a:t>假设一个</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维向量</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，其第</a:t>
            </a:r>
            <a:r>
              <a:rPr lang="en-US" altLang="zh-CN" sz="2800" b="1" dirty="0">
                <a:latin typeface="Times New Roman" panose="02020603050405020304" pitchFamily="18" charset="0"/>
              </a:rPr>
              <a:t>j</a:t>
            </a:r>
            <a:r>
              <a:rPr lang="zh-CN" altLang="en-US" sz="2800" b="1" dirty="0">
                <a:latin typeface="Times New Roman" panose="02020603050405020304" pitchFamily="18" charset="0"/>
              </a:rPr>
              <a:t>个元素记为</a:t>
            </a:r>
            <a:r>
              <a:rPr lang="en-US" altLang="zh-CN" sz="2800" b="1" dirty="0">
                <a:latin typeface="Times New Roman" panose="02020603050405020304" pitchFamily="18" charset="0"/>
              </a:rPr>
              <a:t>v</a:t>
            </a:r>
            <a:r>
              <a:rPr lang="en-US" altLang="zh-CN" sz="2800" b="1" baseline="-25000" dirty="0">
                <a:latin typeface="Times New Roman" panose="02020603050405020304" pitchFamily="18" charset="0"/>
              </a:rPr>
              <a:t>j</a:t>
            </a:r>
            <a:r>
              <a:rPr lang="zh-CN" altLang="en-US" sz="2800" b="1" dirty="0">
                <a:latin typeface="Times New Roman" panose="02020603050405020304" pitchFamily="18" charset="0"/>
              </a:rPr>
              <a:t>，假定一个</a:t>
            </a:r>
            <a:r>
              <a:rPr lang="en-US" altLang="zh-CN" sz="2800" b="1" dirty="0">
                <a:latin typeface="Times New Roman" panose="02020603050405020304" pitchFamily="18" charset="0"/>
              </a:rPr>
              <a:t>n</a:t>
            </a:r>
            <a:r>
              <a:rPr lang="en-US" altLang="zh-CN" sz="2800" b="1" dirty="0">
                <a:latin typeface="Arial" panose="020B0604020202020204" pitchFamily="34" charset="0"/>
              </a:rPr>
              <a:t>×</a:t>
            </a:r>
            <a:r>
              <a:rPr lang="en-US" altLang="zh-CN" sz="2800" b="1" dirty="0">
                <a:latin typeface="Times New Roman" panose="02020603050405020304" pitchFamily="18" charset="0"/>
              </a:rPr>
              <a:t>n</a:t>
            </a:r>
            <a:r>
              <a:rPr lang="zh-CN" altLang="en-US" sz="2800" b="1" dirty="0">
                <a:latin typeface="Arial" panose="020B0604020202020204" pitchFamily="34" charset="0"/>
              </a:rPr>
              <a:t>的矩阵</a:t>
            </a:r>
            <a:r>
              <a:rPr lang="en-US" altLang="zh-CN" sz="2800" b="1" dirty="0">
                <a:latin typeface="Arial" panose="020B0604020202020204" pitchFamily="34" charset="0"/>
              </a:rPr>
              <a:t>M</a:t>
            </a:r>
            <a:r>
              <a:rPr lang="zh-CN" altLang="en-US" sz="2800" b="1" dirty="0">
                <a:latin typeface="Arial" panose="020B0604020202020204" pitchFamily="34" charset="0"/>
              </a:rPr>
              <a:t>，其第</a:t>
            </a:r>
            <a:r>
              <a:rPr lang="en-US" altLang="zh-CN" sz="2800" b="1" dirty="0">
                <a:latin typeface="Arial" panose="020B0604020202020204" pitchFamily="34" charset="0"/>
              </a:rPr>
              <a:t>i</a:t>
            </a:r>
            <a:r>
              <a:rPr lang="zh-CN" altLang="en-US" sz="2800" b="1" dirty="0">
                <a:latin typeface="Arial" panose="020B0604020202020204" pitchFamily="34" charset="0"/>
              </a:rPr>
              <a:t>行第</a:t>
            </a:r>
            <a:r>
              <a:rPr lang="en-US" altLang="zh-CN" sz="2800" b="1" dirty="0">
                <a:latin typeface="Arial" panose="020B0604020202020204" pitchFamily="34" charset="0"/>
              </a:rPr>
              <a:t>j</a:t>
            </a:r>
            <a:r>
              <a:rPr lang="zh-CN" altLang="en-US" sz="2800" b="1" dirty="0">
                <a:latin typeface="Arial" panose="020B0604020202020204" pitchFamily="34" charset="0"/>
              </a:rPr>
              <a:t>列元素记为</a:t>
            </a:r>
            <a:r>
              <a:rPr lang="en-US" altLang="zh-CN" sz="2800" b="1" dirty="0">
                <a:latin typeface="Arial" panose="020B0604020202020204" pitchFamily="34" charset="0"/>
              </a:rPr>
              <a:t>m</a:t>
            </a:r>
            <a:r>
              <a:rPr lang="en-US" altLang="zh-CN" sz="2800" b="1" baseline="-25000" dirty="0">
                <a:latin typeface="Arial" panose="020B0604020202020204" pitchFamily="34" charset="0"/>
              </a:rPr>
              <a:t>ij</a:t>
            </a:r>
            <a:r>
              <a:rPr lang="zh-CN" altLang="en-US" sz="2800" b="1" dirty="0">
                <a:latin typeface="Arial" panose="020B0604020202020204" pitchFamily="34" charset="0"/>
              </a:rPr>
              <a:t>，则矩阵</a:t>
            </a:r>
            <a:r>
              <a:rPr lang="en-US" altLang="zh-CN" sz="2800" b="1" dirty="0">
                <a:latin typeface="Arial" panose="020B0604020202020204" pitchFamily="34" charset="0"/>
              </a:rPr>
              <a:t>M</a:t>
            </a:r>
            <a:r>
              <a:rPr lang="zh-CN" altLang="en-US" sz="2800" b="1" dirty="0">
                <a:latin typeface="Arial" panose="020B0604020202020204" pitchFamily="34" charset="0"/>
              </a:rPr>
              <a:t>和向量</a:t>
            </a:r>
            <a:r>
              <a:rPr lang="en-US" altLang="zh-CN" sz="2800" b="1" dirty="0">
                <a:latin typeface="Arial" panose="020B0604020202020204" pitchFamily="34" charset="0"/>
              </a:rPr>
              <a:t>V</a:t>
            </a:r>
            <a:r>
              <a:rPr lang="zh-CN" altLang="en-US" sz="2800" b="1" dirty="0">
                <a:latin typeface="Arial" panose="020B0604020202020204" pitchFamily="34" charset="0"/>
              </a:rPr>
              <a:t>的乘积是一个</a:t>
            </a:r>
            <a:r>
              <a:rPr lang="en-US" altLang="zh-CN" sz="2800" b="1" dirty="0">
                <a:latin typeface="Arial" panose="020B0604020202020204" pitchFamily="34" charset="0"/>
              </a:rPr>
              <a:t>n</a:t>
            </a:r>
            <a:r>
              <a:rPr lang="zh-CN" altLang="en-US" sz="2800" b="1" dirty="0">
                <a:latin typeface="Arial" panose="020B0604020202020204" pitchFamily="34" charset="0"/>
              </a:rPr>
              <a:t>维向量</a:t>
            </a:r>
            <a:r>
              <a:rPr lang="en-US" altLang="zh-CN" sz="2800" b="1" dirty="0">
                <a:latin typeface="Arial" panose="020B0604020202020204" pitchFamily="34" charset="0"/>
              </a:rPr>
              <a:t>X</a:t>
            </a:r>
            <a:r>
              <a:rPr lang="zh-CN" altLang="en-US" sz="2800" b="1" dirty="0">
                <a:latin typeface="Arial" panose="020B0604020202020204" pitchFamily="34" charset="0"/>
              </a:rPr>
              <a:t>，其第</a:t>
            </a:r>
            <a:r>
              <a:rPr lang="en-US" altLang="zh-CN" sz="2800" b="1" dirty="0">
                <a:latin typeface="Arial" panose="020B0604020202020204" pitchFamily="34" charset="0"/>
              </a:rPr>
              <a:t>i</a:t>
            </a:r>
            <a:r>
              <a:rPr lang="zh-CN" altLang="en-US" sz="2800" b="1" dirty="0">
                <a:latin typeface="Arial" panose="020B0604020202020204" pitchFamily="34" charset="0"/>
              </a:rPr>
              <a:t>个元素</a:t>
            </a:r>
            <a:r>
              <a:rPr lang="en-US" altLang="zh-CN" sz="2800" b="1" dirty="0">
                <a:latin typeface="Arial" panose="020B0604020202020204" pitchFamily="34" charset="0"/>
              </a:rPr>
              <a:t>x</a:t>
            </a:r>
            <a:r>
              <a:rPr lang="en-US" altLang="zh-CN" sz="2800" b="1" baseline="-25000" dirty="0">
                <a:latin typeface="Arial" panose="020B0604020202020204" pitchFamily="34" charset="0"/>
              </a:rPr>
              <a:t>i</a:t>
            </a:r>
            <a:r>
              <a:rPr lang="zh-CN" altLang="en-US" sz="2800" b="1" dirty="0">
                <a:latin typeface="Arial" panose="020B0604020202020204" pitchFamily="34" charset="0"/>
              </a:rPr>
              <a:t>为</a:t>
            </a:r>
            <a:r>
              <a:rPr lang="zh-CN" altLang="en-US" sz="2800" b="1" dirty="0">
                <a:latin typeface="Arial" panose="020B0604020202020204" pitchFamily="34" charset="0"/>
              </a:rPr>
              <a:t>：</a:t>
            </a:r>
            <a:endParaRPr lang="zh-CN" altLang="en-US" sz="2800" b="1" dirty="0">
              <a:latin typeface="Arial" panose="020B0604020202020204" pitchFamily="34" charset="0"/>
            </a:endParaRPr>
          </a:p>
        </p:txBody>
      </p:sp>
      <p:graphicFrame>
        <p:nvGraphicFramePr>
          <p:cNvPr id="2" name="对象 1">
            <a:hlinkClick r:id="" action="ppaction://ole?verb="/>
          </p:cNvPr>
          <p:cNvGraphicFramePr>
            <a:graphicFrameLocks noChangeAspect="1"/>
          </p:cNvGraphicFramePr>
          <p:nvPr/>
        </p:nvGraphicFramePr>
        <p:xfrm>
          <a:off x="2819400" y="3730625"/>
          <a:ext cx="3719195" cy="2066290"/>
        </p:xfrm>
        <a:graphic>
          <a:graphicData uri="http://schemas.openxmlformats.org/presentationml/2006/ole">
            <mc:AlternateContent xmlns:mc="http://schemas.openxmlformats.org/markup-compatibility/2006">
              <mc:Choice xmlns:v="urn:schemas-microsoft-com:vml" Requires="v">
                <p:oleObj spid="_x0000_s1025" name="" r:id="rId1" imgW="800100" imgH="444500" progId="Equation.KSEE3">
                  <p:embed/>
                </p:oleObj>
              </mc:Choice>
              <mc:Fallback>
                <p:oleObj name="" r:id="rId1" imgW="800100" imgH="444500" progId="Equation.KSEE3">
                  <p:embed/>
                  <p:pic>
                    <p:nvPicPr>
                      <p:cNvPr id="0" name="图片 1024"/>
                      <p:cNvPicPr/>
                      <p:nvPr/>
                    </p:nvPicPr>
                    <p:blipFill>
                      <a:blip r:embed="rId2"/>
                      <a:stretch>
                        <a:fillRect/>
                      </a:stretch>
                    </p:blipFill>
                    <p:spPr>
                      <a:xfrm>
                        <a:off x="2819400" y="3730625"/>
                        <a:ext cx="3719195" cy="2066290"/>
                      </a:xfrm>
                      <a:prstGeom prst="rect">
                        <a:avLst/>
                      </a:prstGeom>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7.5.3 </a:t>
            </a:r>
            <a:r>
              <a:rPr lang="zh-CN" dirty="0"/>
              <a:t>矩阵</a:t>
            </a:r>
            <a:r>
              <a:rPr lang="en-US" altLang="zh-CN" dirty="0"/>
              <a:t>-</a:t>
            </a:r>
            <a:r>
              <a:rPr lang="zh-CN" altLang="en-US" dirty="0"/>
              <a:t>向量乘法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sz="2800" b="1" dirty="0">
                <a:latin typeface="Times New Roman" panose="02020603050405020304" pitchFamily="18" charset="0"/>
              </a:rPr>
              <a:t>矩阵</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和向量</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各自在分布式文件系统中存储为一个文件。假设我们可以得到矩阵元素的行列下标（如从矩阵元素在文件中的位置获得，或者从元素显式存储的三元组（</a:t>
            </a:r>
            <a:r>
              <a:rPr lang="en-US" altLang="zh-CN" sz="2800" b="1" dirty="0">
                <a:latin typeface="Times New Roman" panose="02020603050405020304" pitchFamily="18" charset="0"/>
              </a:rPr>
              <a:t>i,j,m</a:t>
            </a:r>
            <a:r>
              <a:rPr lang="en-US" altLang="zh-CN" sz="2800" b="1" baseline="-25000" dirty="0">
                <a:latin typeface="Times New Roman" panose="02020603050405020304" pitchFamily="18" charset="0"/>
              </a:rPr>
              <a:t>ij</a:t>
            </a:r>
            <a:r>
              <a:rPr lang="zh-CN" altLang="en-US" sz="2800" b="1" dirty="0">
                <a:latin typeface="Times New Roman" panose="02020603050405020304" pitchFamily="18" charset="0"/>
              </a:rPr>
              <a:t>）中获得）。</a:t>
            </a:r>
            <a:endParaRPr lang="zh-CN" altLang="en-US" sz="2800" b="1" dirty="0">
              <a:latin typeface="Times New Roman" panose="02020603050405020304" pitchFamily="18" charset="0"/>
            </a:endParaRPr>
          </a:p>
          <a:p>
            <a:pPr marL="0" indent="0" algn="just">
              <a:lnSpc>
                <a:spcPct val="160000"/>
              </a:lnSpc>
              <a:buNone/>
            </a:pPr>
            <a:r>
              <a:rPr lang="en-US" altLang="zh-CN"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计算矩阵-向</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量乘法的Map和Reduce函数</a:t>
            </a:r>
            <a:r>
              <a:rPr lang="zh-CN" altLang="en-US" sz="2800" b="1" dirty="0">
                <a:latin typeface="Times New Roman" panose="02020603050405020304" pitchFamily="18" charset="0"/>
              </a:rPr>
              <a:t>可以按照如下方式设计：</a:t>
            </a:r>
            <a:endParaRPr lang="zh-CN" altLang="en-US" sz="2800" b="1"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7.5.3 </a:t>
            </a:r>
            <a:r>
              <a:rPr lang="zh-CN" dirty="0"/>
              <a:t>矩阵</a:t>
            </a:r>
            <a:r>
              <a:rPr lang="en-US" altLang="zh-CN" dirty="0"/>
              <a:t>-</a:t>
            </a:r>
            <a:r>
              <a:rPr lang="zh-CN" altLang="en-US" dirty="0"/>
              <a:t>向量乘法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（1）Map函数</a:t>
            </a:r>
            <a:r>
              <a:rPr lang="zh-CN" altLang="en-US" sz="2800" b="1" dirty="0">
                <a:latin typeface="Times New Roman" panose="02020603050405020304" pitchFamily="18" charset="0"/>
              </a:rPr>
              <a:t>。每个</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任务将整个向量</a:t>
            </a:r>
            <a:r>
              <a:rPr lang="en-US" altLang="zh-CN" sz="2800" b="1" dirty="0">
                <a:latin typeface="Times New Roman" panose="02020603050405020304" pitchFamily="18" charset="0"/>
              </a:rPr>
              <a:t>V</a:t>
            </a:r>
            <a:r>
              <a:rPr lang="zh-CN" altLang="en-US" sz="2800" b="1" dirty="0">
                <a:latin typeface="Times New Roman" panose="02020603050405020304" pitchFamily="18" charset="0"/>
              </a:rPr>
              <a:t>和矩阵</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的一个文件块作为输入。对每个矩阵元素</a:t>
            </a:r>
            <a:r>
              <a:rPr lang="en-US" altLang="zh-CN" sz="2800" b="1" dirty="0">
                <a:latin typeface="Times New Roman" panose="02020603050405020304" pitchFamily="18" charset="0"/>
              </a:rPr>
              <a:t>mij</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任务产生键值对</a:t>
            </a:r>
            <a:r>
              <a:rPr lang="en-US" altLang="zh-CN" sz="2800" b="1" dirty="0">
                <a:latin typeface="Times New Roman" panose="02020603050405020304" pitchFamily="18" charset="0"/>
              </a:rPr>
              <a:t>&lt;i,m</a:t>
            </a:r>
            <a:r>
              <a:rPr lang="en-US" altLang="zh-CN" sz="2800" b="1" baseline="-25000" dirty="0">
                <a:latin typeface="Times New Roman" panose="02020603050405020304" pitchFamily="18" charset="0"/>
              </a:rPr>
              <a:t>ij</a:t>
            </a:r>
            <a:r>
              <a:rPr lang="en-US" altLang="zh-CN" sz="2800" b="1" dirty="0">
                <a:latin typeface="Times New Roman" panose="02020603050405020304" pitchFamily="18" charset="0"/>
              </a:rPr>
              <a:t>v</a:t>
            </a:r>
            <a:r>
              <a:rPr lang="en-US" altLang="zh-CN" sz="2800" b="1" baseline="-25000" dirty="0">
                <a:latin typeface="Times New Roman" panose="02020603050405020304" pitchFamily="18" charset="0"/>
              </a:rPr>
              <a:t>j</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。因此，计算</a:t>
            </a:r>
            <a:r>
              <a:rPr lang="en-US" altLang="zh-CN" sz="2800" b="1" dirty="0">
                <a:latin typeface="Times New Roman" panose="02020603050405020304" pitchFamily="18" charset="0"/>
              </a:rPr>
              <a:t>xi</a:t>
            </a:r>
            <a:r>
              <a:rPr lang="zh-CN" altLang="en-US" sz="2800" b="1" dirty="0">
                <a:latin typeface="Times New Roman" panose="02020603050405020304" pitchFamily="18" charset="0"/>
              </a:rPr>
              <a:t>的所有</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个求和项</a:t>
            </a:r>
            <a:r>
              <a:rPr lang="en-US" altLang="zh-CN" sz="2800" b="1" dirty="0">
                <a:latin typeface="Times New Roman" panose="02020603050405020304" pitchFamily="18" charset="0"/>
                <a:sym typeface="+mn-ea"/>
              </a:rPr>
              <a:t>m</a:t>
            </a:r>
            <a:r>
              <a:rPr lang="en-US" altLang="zh-CN" sz="2800" b="1" baseline="-25000" dirty="0">
                <a:latin typeface="Times New Roman" panose="02020603050405020304" pitchFamily="18" charset="0"/>
                <a:sym typeface="+mn-ea"/>
              </a:rPr>
              <a:t>ij</a:t>
            </a:r>
            <a:r>
              <a:rPr lang="en-US" altLang="zh-CN" sz="2800" b="1" dirty="0">
                <a:latin typeface="Times New Roman" panose="02020603050405020304" pitchFamily="18" charset="0"/>
                <a:sym typeface="+mn-ea"/>
              </a:rPr>
              <a:t>v</a:t>
            </a:r>
            <a:r>
              <a:rPr lang="en-US" altLang="zh-CN" sz="2800" b="1" baseline="-25000" dirty="0">
                <a:latin typeface="Times New Roman" panose="02020603050405020304" pitchFamily="18" charset="0"/>
                <a:sym typeface="+mn-ea"/>
              </a:rPr>
              <a:t>j</a:t>
            </a:r>
            <a:r>
              <a:rPr lang="zh-CN" altLang="en-US" sz="2800" b="1" dirty="0">
                <a:latin typeface="Times New Roman" panose="02020603050405020304" pitchFamily="18" charset="0"/>
              </a:rPr>
              <a:t>的键都相同，即</a:t>
            </a:r>
            <a:r>
              <a:rPr lang="en-US" altLang="zh-CN" sz="2800" b="1" dirty="0">
                <a:latin typeface="Times New Roman" panose="02020603050405020304" pitchFamily="18" charset="0"/>
              </a:rPr>
              <a:t>i</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marL="0" indent="0" algn="just">
              <a:lnSpc>
                <a:spcPct val="160000"/>
              </a:lnSpc>
              <a:buNone/>
            </a:pPr>
            <a:r>
              <a:rPr lang="en-US" altLang="zh-CN"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（2）Reduce函数</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Reduce</a:t>
            </a:r>
            <a:r>
              <a:rPr lang="zh-CN" altLang="en-US" sz="2800" b="1" dirty="0">
                <a:latin typeface="Times New Roman" panose="02020603050405020304" pitchFamily="18" charset="0"/>
              </a:rPr>
              <a:t>任务将所有与给定键</a:t>
            </a:r>
            <a:r>
              <a:rPr lang="en-US" altLang="zh-CN" sz="2800" b="1" dirty="0">
                <a:latin typeface="Times New Roman" panose="02020603050405020304" pitchFamily="18" charset="0"/>
              </a:rPr>
              <a:t>i</a:t>
            </a:r>
            <a:r>
              <a:rPr lang="zh-CN" altLang="en-US" sz="2800" b="1" dirty="0">
                <a:latin typeface="Times New Roman" panose="02020603050405020304" pitchFamily="18" charset="0"/>
              </a:rPr>
              <a:t>关联的值相加即可得到</a:t>
            </a:r>
            <a:r>
              <a:rPr lang="en-US" altLang="zh-CN" sz="2800" b="1" dirty="0">
                <a:latin typeface="Times New Roman" panose="02020603050405020304" pitchFamily="18" charset="0"/>
              </a:rPr>
              <a:t>&lt;i,x</a:t>
            </a:r>
            <a:r>
              <a:rPr lang="en-US" altLang="zh-CN" sz="2800" b="1" baseline="-25000" dirty="0">
                <a:latin typeface="Times New Roman" panose="02020603050405020304" pitchFamily="18" charset="0"/>
              </a:rPr>
              <a:t>i</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7.5.4 </a:t>
            </a:r>
            <a:r>
              <a:rPr lang="zh-CN" dirty="0"/>
              <a:t>矩阵</a:t>
            </a:r>
            <a:r>
              <a:rPr lang="zh-CN" altLang="en-US" dirty="0"/>
              <a:t>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sz="2800" b="1" dirty="0">
                <a:latin typeface="Times New Roman" panose="02020603050405020304" pitchFamily="18" charset="0"/>
              </a:rPr>
              <a:t>矩阵</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第</a:t>
            </a:r>
            <a:r>
              <a:rPr lang="en-US" altLang="zh-CN" sz="2800" b="1" dirty="0">
                <a:latin typeface="Times New Roman" panose="02020603050405020304" pitchFamily="18" charset="0"/>
              </a:rPr>
              <a:t>i</a:t>
            </a:r>
            <a:r>
              <a:rPr lang="zh-CN" altLang="en-US" sz="2800" b="1" dirty="0">
                <a:latin typeface="Times New Roman" panose="02020603050405020304" pitchFamily="18" charset="0"/>
              </a:rPr>
              <a:t>行第</a:t>
            </a:r>
            <a:r>
              <a:rPr lang="en-US" altLang="zh-CN" sz="2800" b="1" dirty="0">
                <a:latin typeface="Times New Roman" panose="02020603050405020304" pitchFamily="18" charset="0"/>
              </a:rPr>
              <a:t>j</a:t>
            </a:r>
            <a:r>
              <a:rPr lang="zh-CN" altLang="en-US" sz="2800" b="1" dirty="0">
                <a:latin typeface="Times New Roman" panose="02020603050405020304" pitchFamily="18" charset="0"/>
              </a:rPr>
              <a:t>列的元素记为</a:t>
            </a:r>
            <a:r>
              <a:rPr lang="en-US" altLang="zh-CN" sz="2800" b="1" dirty="0">
                <a:latin typeface="Times New Roman" panose="02020603050405020304" pitchFamily="18" charset="0"/>
              </a:rPr>
              <a:t>m</a:t>
            </a:r>
            <a:r>
              <a:rPr lang="en-US" altLang="zh-CN" sz="2800" b="1" baseline="-25000" dirty="0">
                <a:latin typeface="Times New Roman" panose="02020603050405020304" pitchFamily="18" charset="0"/>
              </a:rPr>
              <a:t>ij</a:t>
            </a:r>
            <a:r>
              <a:rPr lang="zh-CN" altLang="en-US" sz="2800" b="1" dirty="0">
                <a:latin typeface="Times New Roman" panose="02020603050405020304" pitchFamily="18" charset="0"/>
              </a:rPr>
              <a:t>，</a:t>
            </a:r>
            <a:r>
              <a:rPr lang="zh-CN" sz="2800" b="1" dirty="0">
                <a:latin typeface="Times New Roman" panose="02020603050405020304" pitchFamily="18" charset="0"/>
              </a:rPr>
              <a:t>矩阵</a:t>
            </a:r>
            <a:r>
              <a:rPr lang="en-US" altLang="zh-CN" sz="2800" b="1" dirty="0">
                <a:latin typeface="Times New Roman" panose="02020603050405020304" pitchFamily="18" charset="0"/>
              </a:rPr>
              <a:t>N</a:t>
            </a:r>
            <a:r>
              <a:rPr lang="zh-CN" sz="2800" b="1" dirty="0">
                <a:latin typeface="Times New Roman" panose="02020603050405020304" pitchFamily="18" charset="0"/>
              </a:rPr>
              <a:t>第</a:t>
            </a:r>
            <a:r>
              <a:rPr lang="en-US" altLang="zh-CN" sz="2800" b="1" dirty="0">
                <a:latin typeface="Times New Roman" panose="02020603050405020304" pitchFamily="18" charset="0"/>
              </a:rPr>
              <a:t>j</a:t>
            </a:r>
            <a:r>
              <a:rPr lang="zh-CN" altLang="en-US" sz="2800" b="1" dirty="0">
                <a:latin typeface="Times New Roman" panose="02020603050405020304" pitchFamily="18" charset="0"/>
              </a:rPr>
              <a:t>行第</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列记为</a:t>
            </a:r>
            <a:r>
              <a:rPr lang="en-US" altLang="zh-CN" sz="2800" b="1" dirty="0">
                <a:latin typeface="Times New Roman" panose="02020603050405020304" pitchFamily="18" charset="0"/>
              </a:rPr>
              <a:t>n</a:t>
            </a:r>
            <a:r>
              <a:rPr lang="en-US" altLang="zh-CN" sz="2800" b="1" baseline="-25000" dirty="0">
                <a:latin typeface="Times New Roman" panose="02020603050405020304" pitchFamily="18" charset="0"/>
              </a:rPr>
              <a:t>jk</a:t>
            </a:r>
            <a:r>
              <a:rPr lang="zh-CN" altLang="en-US" sz="2800" b="1" dirty="0">
                <a:latin typeface="Times New Roman" panose="02020603050405020304" pitchFamily="18" charset="0"/>
              </a:rPr>
              <a:t>，矩阵</a:t>
            </a:r>
            <a:r>
              <a:rPr lang="en-US" altLang="zh-CN" sz="2800" b="1" dirty="0">
                <a:latin typeface="Times New Roman" panose="02020603050405020304" pitchFamily="18" charset="0"/>
              </a:rPr>
              <a:t>P=M</a:t>
            </a:r>
            <a:r>
              <a:rPr lang="en-US" altLang="zh-CN" sz="2800" b="1" dirty="0">
                <a:latin typeface="Arial" panose="020B0604020202020204" pitchFamily="34" charset="0"/>
              </a:rPr>
              <a:t>×</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，其第</a:t>
            </a:r>
            <a:r>
              <a:rPr lang="en-US" altLang="zh-CN" sz="2800" b="1" dirty="0">
                <a:latin typeface="Times New Roman" panose="02020603050405020304" pitchFamily="18" charset="0"/>
              </a:rPr>
              <a:t>i</a:t>
            </a:r>
            <a:r>
              <a:rPr lang="zh-CN" altLang="en-US" sz="2800" b="1" dirty="0">
                <a:latin typeface="Times New Roman" panose="02020603050405020304" pitchFamily="18" charset="0"/>
              </a:rPr>
              <a:t>行第</a:t>
            </a:r>
            <a:r>
              <a:rPr lang="en-US" altLang="zh-CN" sz="2800" b="1" dirty="0">
                <a:latin typeface="Times New Roman" panose="02020603050405020304" pitchFamily="18" charset="0"/>
              </a:rPr>
              <a:t>k</a:t>
            </a:r>
            <a:r>
              <a:rPr lang="zh-CN" altLang="en-US" sz="2800" b="1" dirty="0">
                <a:latin typeface="Times New Roman" panose="02020603050405020304" pitchFamily="18" charset="0"/>
              </a:rPr>
              <a:t>列元素为</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0" indent="0" algn="just">
              <a:lnSpc>
                <a:spcPct val="160000"/>
              </a:lnSpc>
              <a:buNone/>
            </a:pPr>
            <a:endParaRPr lang="en-US" altLang="zh-CN" sz="2800" b="1" dirty="0">
              <a:latin typeface="Times New Roman" panose="02020603050405020304" pitchFamily="18" charset="0"/>
            </a:endParaRPr>
          </a:p>
          <a:p>
            <a:pPr marL="0" indent="0" algn="just">
              <a:lnSpc>
                <a:spcPct val="16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将矩阵看成一个带有</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个属性的关系：</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行下标、列下标和值</a:t>
            </a:r>
            <a:r>
              <a:rPr lang="zh-CN" altLang="en-US" sz="2800" b="1" dirty="0">
                <a:latin typeface="Times New Roman" panose="02020603050405020304" pitchFamily="18" charset="0"/>
              </a:rPr>
              <a:t>。矩阵</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可以看成关系</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，记为</a:t>
            </a:r>
            <a:r>
              <a:rPr lang="en-US" altLang="zh-CN" sz="2800" b="1" dirty="0">
                <a:latin typeface="Times New Roman" panose="02020603050405020304" pitchFamily="18" charset="0"/>
              </a:rPr>
              <a:t>M(I,J,V)</a:t>
            </a:r>
            <a:r>
              <a:rPr lang="zh-CN" altLang="en-US" sz="2800" b="1" dirty="0">
                <a:latin typeface="Times New Roman" panose="02020603050405020304" pitchFamily="18" charset="0"/>
              </a:rPr>
              <a:t>，元组为</a:t>
            </a:r>
            <a:r>
              <a:rPr lang="en-US" altLang="zh-CN" sz="2800" b="1" dirty="0">
                <a:latin typeface="Times New Roman" panose="02020603050405020304" pitchFamily="18" charset="0"/>
              </a:rPr>
              <a:t>&lt;i,j,m</a:t>
            </a:r>
            <a:r>
              <a:rPr lang="en-US" altLang="zh-CN" sz="2800" b="1" baseline="-25000" dirty="0">
                <a:latin typeface="Times New Roman" panose="02020603050405020304" pitchFamily="18" charset="0"/>
              </a:rPr>
              <a:t>ij</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，同理，矩阵</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可看作关系</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a:t>
            </a:r>
            <a:r>
              <a:rPr lang="zh-CN" altLang="en-US" sz="2800" b="1" dirty="0">
                <a:latin typeface="Times New Roman" panose="02020603050405020304" pitchFamily="18" charset="0"/>
                <a:sym typeface="+mn-ea"/>
              </a:rPr>
              <a:t>记为</a:t>
            </a:r>
            <a:r>
              <a:rPr lang="en-US" altLang="zh-CN" sz="2800" b="1" dirty="0">
                <a:latin typeface="Times New Roman" panose="02020603050405020304" pitchFamily="18" charset="0"/>
                <a:sym typeface="+mn-ea"/>
              </a:rPr>
              <a:t>N(J,K,W)</a:t>
            </a:r>
            <a:r>
              <a:rPr lang="zh-CN" altLang="en-US" sz="2800" b="1" dirty="0">
                <a:latin typeface="Times New Roman" panose="02020603050405020304" pitchFamily="18" charset="0"/>
                <a:sym typeface="+mn-ea"/>
              </a:rPr>
              <a:t>，元组为</a:t>
            </a:r>
            <a:r>
              <a:rPr lang="en-US" altLang="zh-CN" sz="2800" b="1" dirty="0">
                <a:latin typeface="Times New Roman" panose="02020603050405020304" pitchFamily="18" charset="0"/>
                <a:sym typeface="+mn-ea"/>
              </a:rPr>
              <a:t>&lt;j,k,n</a:t>
            </a:r>
            <a:r>
              <a:rPr lang="en-US" altLang="zh-CN" sz="2800" b="1" baseline="-25000" dirty="0">
                <a:latin typeface="Times New Roman" panose="02020603050405020304" pitchFamily="18" charset="0"/>
                <a:sym typeface="+mn-ea"/>
              </a:rPr>
              <a:t>jk</a:t>
            </a:r>
            <a:r>
              <a:rPr lang="en-US" altLang="zh-CN" sz="2800" b="1" dirty="0">
                <a:latin typeface="Times New Roman" panose="02020603050405020304" pitchFamily="18" charset="0"/>
                <a:sym typeface="+mn-ea"/>
              </a:rPr>
              <a:t>&gt;</a:t>
            </a:r>
            <a:r>
              <a:rPr lang="zh-CN" altLang="en-US" sz="2800" b="1" dirty="0">
                <a:latin typeface="Times New Roman" panose="02020603050405020304" pitchFamily="18" charset="0"/>
                <a:sym typeface="+mn-ea"/>
              </a:rPr>
              <a:t>。</a:t>
            </a:r>
            <a:endParaRPr lang="en-US" altLang="zh-CN" sz="2800" b="1" dirty="0">
              <a:latin typeface="Times New Roman" panose="02020603050405020304" pitchFamily="18" charset="0"/>
            </a:endParaRPr>
          </a:p>
          <a:p>
            <a:pPr marL="0" indent="0" algn="ctr">
              <a:lnSpc>
                <a:spcPct val="160000"/>
              </a:lnSpc>
              <a:buNone/>
            </a:pPr>
            <a:endParaRPr lang="en-US" altLang="zh-CN" sz="2800" b="1" dirty="0">
              <a:latin typeface="Times New Roman" panose="02020603050405020304" pitchFamily="18" charset="0"/>
            </a:endParaRPr>
          </a:p>
        </p:txBody>
      </p:sp>
      <p:graphicFrame>
        <p:nvGraphicFramePr>
          <p:cNvPr id="2" name="对象 1">
            <a:hlinkClick r:id="" action="ppaction://ole?verb="/>
          </p:cNvPr>
          <p:cNvGraphicFramePr>
            <a:graphicFrameLocks noChangeAspect="1"/>
          </p:cNvGraphicFramePr>
          <p:nvPr/>
        </p:nvGraphicFramePr>
        <p:xfrm>
          <a:off x="2592705" y="2823845"/>
          <a:ext cx="2710180" cy="1068705"/>
        </p:xfrm>
        <a:graphic>
          <a:graphicData uri="http://schemas.openxmlformats.org/presentationml/2006/ole">
            <mc:AlternateContent xmlns:mc="http://schemas.openxmlformats.org/markup-compatibility/2006">
              <mc:Choice xmlns:v="urn:schemas-microsoft-com:vml" Requires="v">
                <p:oleObj spid="_x0000_s2049" name="" r:id="rId1" imgW="901700" imgH="355600" progId="Equation.KSEE3">
                  <p:embed/>
                </p:oleObj>
              </mc:Choice>
              <mc:Fallback>
                <p:oleObj name="" r:id="rId1" imgW="901700" imgH="355600" progId="Equation.KSEE3">
                  <p:embed/>
                  <p:pic>
                    <p:nvPicPr>
                      <p:cNvPr id="0" name="图片 2048"/>
                      <p:cNvPicPr/>
                      <p:nvPr/>
                    </p:nvPicPr>
                    <p:blipFill>
                      <a:blip r:embed="rId2"/>
                      <a:stretch>
                        <a:fillRect/>
                      </a:stretch>
                    </p:blipFill>
                    <p:spPr>
                      <a:xfrm>
                        <a:off x="2592705" y="2823845"/>
                        <a:ext cx="2710180" cy="106870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6"/>
          <p:cNvSpPr/>
          <p:nvPr/>
        </p:nvSpPr>
        <p:spPr>
          <a:xfrm>
            <a:off x="223838" y="1024415"/>
            <a:ext cx="8585200" cy="5609590"/>
          </a:xfrm>
          <a:prstGeom prst="rect">
            <a:avLst/>
          </a:prstGeom>
          <a:noFill/>
          <a:ln w="9525">
            <a:noFill/>
          </a:ln>
        </p:spPr>
        <p:txBody>
          <a:bodyPr wrap="square" anchor="ctr" anchorCtr="0">
            <a:spAutoFit/>
          </a:bodyPr>
          <a:p>
            <a:pPr marL="457200" indent="-457200" algn="just" eaLnBrk="0" hangingPunct="0">
              <a:lnSpc>
                <a:spcPct val="130000"/>
              </a:lnSpc>
              <a:buFont typeface="Wingdings" panose="05000000000000000000" charset="0"/>
              <a:buChar char="l"/>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问题分解：</a:t>
            </a:r>
            <a:r>
              <a:rPr lang="zh-CN" altLang="en-US" sz="2800" b="1" dirty="0"/>
              <a:t>并行程序由同时运行的进程组成，问题分解涉及所有进程如何被组织起来的方式。包括三种并行模型：任务并行模型、数据并行模型和隐式并行模型</a:t>
            </a:r>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30000"/>
              </a:lnSpc>
              <a:buFont typeface="Wingdings" panose="05000000000000000000" charset="0"/>
              <a:buChar char="Ø"/>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任务并行模型：</a:t>
            </a:r>
            <a:r>
              <a:rPr lang="zh-CN" altLang="en-US" sz="2600" b="1" dirty="0">
                <a:latin typeface="Arial" panose="020B0604020202020204" pitchFamily="34" charset="0"/>
                <a:ea typeface="宋体" panose="02010600030101010101" pitchFamily="2" charset="-122"/>
              </a:rPr>
              <a:t>关注进程或线程的执行，是表示消息传递通信的一种自然方式</a:t>
            </a:r>
            <a:r>
              <a:rPr lang="zh-CN" altLang="en-US" sz="26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30000"/>
              </a:lnSpc>
              <a:buFont typeface="Wingdings" panose="05000000000000000000" charset="0"/>
              <a:buChar char="Ø"/>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数据并行模型：</a:t>
            </a:r>
            <a:r>
              <a:rPr lang="zh-CN" altLang="en-US" sz="2600" b="1" dirty="0">
                <a:latin typeface="Arial" panose="020B0604020202020204" pitchFamily="34" charset="0"/>
                <a:ea typeface="宋体" panose="02010600030101010101" pitchFamily="2" charset="-122"/>
              </a:rPr>
              <a:t>关注在数据集上执行的操作，一组任务对数据集的不同分区进行运算。</a:t>
            </a:r>
            <a:endParaRPr lang="zh-CN" altLang="en-US" sz="2600" b="1" dirty="0">
              <a:latin typeface="Arial" panose="020B0604020202020204" pitchFamily="34" charset="0"/>
              <a:ea typeface="宋体" panose="02010600030101010101" pitchFamily="2" charset="-122"/>
            </a:endParaRPr>
          </a:p>
          <a:p>
            <a:pPr marL="914400" lvl="1" indent="-457200" algn="just" eaLnBrk="0" hangingPunct="0">
              <a:lnSpc>
                <a:spcPct val="130000"/>
              </a:lnSpc>
              <a:buFont typeface="Wingdings" panose="05000000000000000000" charset="0"/>
              <a:buChar char="Ø"/>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隐式并行模型：</a:t>
            </a:r>
            <a:r>
              <a:rPr lang="zh-CN" altLang="en-US" sz="2600" b="1" dirty="0">
                <a:sym typeface="+mn-ea"/>
              </a:rPr>
              <a:t>对程序员不可见，</a:t>
            </a:r>
            <a:r>
              <a:rPr lang="zh-CN" altLang="en-US" sz="2600" b="1" dirty="0">
                <a:latin typeface="Arial" panose="020B0604020202020204" pitchFamily="34" charset="0"/>
                <a:ea typeface="宋体" panose="02010600030101010101" pitchFamily="2" charset="-122"/>
              </a:rPr>
              <a:t>由编译器、运行时或硬件负责实现。</a:t>
            </a:r>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
        <p:nvSpPr>
          <p:cNvPr id="3" name="标题 2"/>
          <p:cNvSpPr>
            <a:spLocks noGrp="1"/>
          </p:cNvSpPr>
          <p:nvPr>
            <p:ph type="title" idx="10"/>
          </p:nvPr>
        </p:nvSpPr>
        <p:spPr/>
        <p:txBody>
          <a:bodyPr vert="horz" wrap="square" lIns="91440" tIns="45720" rIns="91440" bIns="45720" anchor="ctr" anchorCtr="0"/>
          <a:p>
            <a:r>
              <a:rPr lang="en-US" altLang="zh-CN" dirty="0"/>
              <a:t>7.1.0 </a:t>
            </a:r>
            <a:r>
              <a:rPr lang="zh-CN" altLang="en-US" dirty="0"/>
              <a:t>并行编程模型</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7.5.4 </a:t>
            </a:r>
            <a:r>
              <a:rPr lang="zh-CN" dirty="0"/>
              <a:t>矩阵</a:t>
            </a:r>
            <a:r>
              <a:rPr lang="zh-CN" altLang="en-US" dirty="0"/>
              <a:t>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sz="2800" b="1" dirty="0">
                <a:latin typeface="Times New Roman" panose="02020603050405020304" pitchFamily="18" charset="0"/>
              </a:rPr>
              <a:t>根据上面的描述，矩阵乘法可以看成一个</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自然连接运算</a:t>
            </a:r>
            <a:r>
              <a:rPr lang="zh-CN" sz="2800" b="1" dirty="0">
                <a:latin typeface="Times New Roman" panose="02020603050405020304" pitchFamily="18" charset="0"/>
              </a:rPr>
              <a:t>再加上</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分组聚合运算</a:t>
            </a:r>
            <a:r>
              <a:rPr lang="zh-CN" sz="2800" b="1" dirty="0">
                <a:latin typeface="Times New Roman" panose="02020603050405020304" pitchFamily="18" charset="0"/>
              </a:rPr>
              <a:t>。关系</a:t>
            </a:r>
            <a:r>
              <a:rPr lang="en-US" altLang="zh-CN" sz="2800" b="1" dirty="0">
                <a:latin typeface="Times New Roman" panose="02020603050405020304" pitchFamily="18" charset="0"/>
              </a:rPr>
              <a:t>M</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的公共属性</a:t>
            </a:r>
            <a:r>
              <a:rPr lang="en-US" altLang="zh-CN" sz="2800" b="1" dirty="0">
                <a:latin typeface="Times New Roman" panose="02020603050405020304" pitchFamily="18" charset="0"/>
              </a:rPr>
              <a:t>J</a:t>
            </a:r>
            <a:r>
              <a:rPr lang="zh-CN" altLang="en-US" sz="2800" b="1" dirty="0">
                <a:latin typeface="Times New Roman" panose="02020603050405020304" pitchFamily="18" charset="0"/>
              </a:rPr>
              <a:t>将两个元组连接得到元组</a:t>
            </a:r>
            <a:r>
              <a:rPr lang="en-US" altLang="zh-CN" sz="2800" b="1" dirty="0">
                <a:latin typeface="Times New Roman" panose="02020603050405020304" pitchFamily="18" charset="0"/>
              </a:rPr>
              <a:t>&lt;i,j,k,v,w&gt;</a:t>
            </a:r>
            <a:r>
              <a:rPr lang="zh-CN" altLang="en-US" sz="2800" b="1" dirty="0">
                <a:latin typeface="Times New Roman" panose="02020603050405020304" pitchFamily="18" charset="0"/>
              </a:rPr>
              <a:t>，这个五字段元组代表了两个矩阵的元组对</a:t>
            </a:r>
            <a:r>
              <a:rPr lang="en-US" altLang="zh-CN" sz="2800" b="1" dirty="0">
                <a:latin typeface="Times New Roman" panose="02020603050405020304" pitchFamily="18" charset="0"/>
              </a:rPr>
              <a:t>&lt;</a:t>
            </a:r>
            <a:r>
              <a:rPr lang="en-US" altLang="zh-CN" sz="2800" b="1" dirty="0">
                <a:latin typeface="Times New Roman" panose="02020603050405020304" pitchFamily="18" charset="0"/>
                <a:sym typeface="+mn-ea"/>
              </a:rPr>
              <a:t>m</a:t>
            </a:r>
            <a:r>
              <a:rPr lang="en-US" altLang="zh-CN" sz="2800" b="1" baseline="-25000" dirty="0">
                <a:latin typeface="Times New Roman" panose="02020603050405020304" pitchFamily="18" charset="0"/>
                <a:sym typeface="+mn-ea"/>
              </a:rPr>
              <a:t>ij </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n</a:t>
            </a:r>
            <a:r>
              <a:rPr lang="en-US" altLang="zh-CN" sz="2800" b="1" baseline="-25000" dirty="0">
                <a:latin typeface="Times New Roman" panose="02020603050405020304" pitchFamily="18" charset="0"/>
                <a:sym typeface="+mn-ea"/>
              </a:rPr>
              <a:t>jk</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，对矩阵元素进行求积运算后可以得到四字段元组</a:t>
            </a:r>
            <a:r>
              <a:rPr lang="en-US" altLang="zh-CN" sz="2800" b="1" dirty="0">
                <a:latin typeface="Times New Roman" panose="02020603050405020304" pitchFamily="18" charset="0"/>
                <a:sym typeface="+mn-ea"/>
              </a:rPr>
              <a:t>&lt;i,j,k,v</a:t>
            </a:r>
            <a:r>
              <a:rPr lang="en-US" altLang="zh-CN" sz="1800" b="1" dirty="0">
                <a:latin typeface="Times New Roman" panose="02020603050405020304" pitchFamily="18" charset="0"/>
                <a:sym typeface="+mn-ea"/>
              </a:rPr>
              <a:t>×</a:t>
            </a:r>
            <a:r>
              <a:rPr lang="en-US" altLang="zh-CN" sz="2800" b="1" dirty="0">
                <a:latin typeface="Times New Roman" panose="02020603050405020304" pitchFamily="18" charset="0"/>
                <a:sym typeface="+mn-ea"/>
              </a:rPr>
              <a:t>w&gt;</a:t>
            </a:r>
            <a:r>
              <a:rPr lang="zh-CN" altLang="en-US" sz="2800" b="1" dirty="0">
                <a:latin typeface="Times New Roman" panose="02020603050405020304" pitchFamily="18" charset="0"/>
                <a:sym typeface="+mn-ea"/>
              </a:rPr>
              <a:t>，然后进行分组聚合运算。</a:t>
            </a:r>
            <a:endParaRPr lang="en-US" altLang="zh-CN" sz="2800" b="1" dirty="0">
              <a:latin typeface="Times New Roman" panose="02020603050405020304" pitchFamily="18" charset="0"/>
            </a:endParaRPr>
          </a:p>
          <a:p>
            <a:pPr marL="0" indent="0" algn="ctr">
              <a:lnSpc>
                <a:spcPct val="160000"/>
              </a:lnSpc>
              <a:buNone/>
            </a:pPr>
            <a:endParaRPr lang="en-US" altLang="zh-CN" sz="2800" b="1"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7.5.4 </a:t>
            </a:r>
            <a:r>
              <a:rPr lang="zh-CN" dirty="0"/>
              <a:t>矩阵</a:t>
            </a:r>
            <a:r>
              <a:rPr lang="zh-CN" altLang="en-US" dirty="0"/>
              <a:t>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60000"/>
              </a:lnSpc>
              <a:buNone/>
            </a:pPr>
            <a:r>
              <a:rPr lang="en-US"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1、自然连接阶段</a:t>
            </a:r>
            <a:endParaRPr lang="zh-CN" altLang="en-US" sz="2800" b="1" dirty="0">
              <a:latin typeface="Times New Roman" panose="02020603050405020304" pitchFamily="18" charset="0"/>
            </a:endParaRPr>
          </a:p>
          <a:p>
            <a:pPr marL="698500" lvl="2" indent="711200" algn="just" latinLnBrk="0">
              <a:lnSpc>
                <a:spcPct val="160000"/>
              </a:lnSpc>
              <a:spcBef>
                <a:spcPts val="0"/>
              </a:spcBef>
              <a:buFont typeface="Wingdings" panose="05000000000000000000" charset="0"/>
              <a:buChar char="l"/>
              <a:extLst>
                <a:ext uri="{35155182-B16C-46BC-9424-99874614C6A1}">
                  <wpsdc:indentchars xmlns:wpsdc="http://www.wps.cn/officeDocument/2017/drawingmlCustomData" val="200" checksum="3773799597"/>
                </a:ext>
              </a:extLst>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Map函数：</a:t>
            </a:r>
            <a:r>
              <a:rPr lang="zh-CN" altLang="en-US" sz="2800" b="1" dirty="0">
                <a:latin typeface="Times New Roman" panose="02020603050405020304" pitchFamily="18" charset="0"/>
              </a:rPr>
              <a:t>对每个矩阵元素</a:t>
            </a:r>
            <a:r>
              <a:rPr lang="en-US" altLang="zh-CN" sz="2800" b="1" dirty="0">
                <a:latin typeface="Times New Roman" panose="02020603050405020304" pitchFamily="18" charset="0"/>
                <a:sym typeface="+mn-ea"/>
              </a:rPr>
              <a:t>m</a:t>
            </a:r>
            <a:r>
              <a:rPr lang="en-US" altLang="zh-CN" sz="2800" b="1" baseline="-25000" dirty="0">
                <a:latin typeface="Times New Roman" panose="02020603050405020304" pitchFamily="18" charset="0"/>
                <a:sym typeface="+mn-ea"/>
              </a:rPr>
              <a:t>ij</a:t>
            </a:r>
            <a:r>
              <a:rPr lang="zh-CN" altLang="en-US" sz="2800" b="1" dirty="0">
                <a:latin typeface="Times New Roman" panose="02020603050405020304" pitchFamily="18" charset="0"/>
                <a:sym typeface="+mn-ea"/>
              </a:rPr>
              <a:t>产生一个键值对</a:t>
            </a:r>
            <a:r>
              <a:rPr lang="en-US" altLang="zh-CN" sz="2800" b="1" dirty="0">
                <a:latin typeface="Times New Roman" panose="02020603050405020304" pitchFamily="18" charset="0"/>
                <a:sym typeface="+mn-ea"/>
              </a:rPr>
              <a:t>&lt;j,&lt;M,i,m</a:t>
            </a:r>
            <a:r>
              <a:rPr lang="en-US" altLang="zh-CN" sz="2800" b="1" baseline="-25000" dirty="0">
                <a:latin typeface="Times New Roman" panose="02020603050405020304" pitchFamily="18" charset="0"/>
                <a:sym typeface="+mn-ea"/>
              </a:rPr>
              <a:t>ij</a:t>
            </a:r>
            <a:r>
              <a:rPr lang="en-US" altLang="zh-CN" sz="2800" b="1" dirty="0">
                <a:latin typeface="Times New Roman" panose="02020603050405020304" pitchFamily="18" charset="0"/>
                <a:sym typeface="+mn-ea"/>
              </a:rPr>
              <a:t>&gt;&gt;</a:t>
            </a:r>
            <a:r>
              <a:rPr lang="zh-CN" altLang="en-US" sz="2800" b="1" dirty="0">
                <a:latin typeface="Times New Roman" panose="02020603050405020304" pitchFamily="18" charset="0"/>
                <a:sym typeface="+mn-ea"/>
              </a:rPr>
              <a:t>，对每个矩阵元素</a:t>
            </a:r>
            <a:r>
              <a:rPr lang="en-US" altLang="zh-CN" sz="2800" b="1" dirty="0">
                <a:latin typeface="Times New Roman" panose="02020603050405020304" pitchFamily="18" charset="0"/>
                <a:sym typeface="+mn-ea"/>
              </a:rPr>
              <a:t>n</a:t>
            </a:r>
            <a:r>
              <a:rPr lang="en-US" altLang="zh-CN" sz="2800" b="1" baseline="-25000" dirty="0">
                <a:latin typeface="Times New Roman" panose="02020603050405020304" pitchFamily="18" charset="0"/>
                <a:sym typeface="+mn-ea"/>
              </a:rPr>
              <a:t>jk</a:t>
            </a:r>
            <a:r>
              <a:rPr lang="zh-CN" altLang="en-US" sz="2800" b="1" dirty="0">
                <a:latin typeface="Times New Roman" panose="02020603050405020304" pitchFamily="18" charset="0"/>
                <a:sym typeface="+mn-ea"/>
              </a:rPr>
              <a:t>产生一个键值对</a:t>
            </a:r>
            <a:r>
              <a:rPr lang="en-US" altLang="zh-CN" sz="2800" b="1" dirty="0">
                <a:latin typeface="Times New Roman" panose="02020603050405020304" pitchFamily="18" charset="0"/>
                <a:sym typeface="+mn-ea"/>
              </a:rPr>
              <a:t>&lt;j,&lt;N,k,n</a:t>
            </a:r>
            <a:r>
              <a:rPr lang="en-US" altLang="zh-CN" sz="2800" b="1" baseline="-25000" dirty="0">
                <a:latin typeface="Times New Roman" panose="02020603050405020304" pitchFamily="18" charset="0"/>
                <a:sym typeface="+mn-ea"/>
              </a:rPr>
              <a:t>jk</a:t>
            </a:r>
            <a:r>
              <a:rPr lang="en-US" altLang="zh-CN" sz="2800" b="1" dirty="0">
                <a:latin typeface="Times New Roman" panose="02020603050405020304" pitchFamily="18" charset="0"/>
                <a:sym typeface="+mn-ea"/>
              </a:rPr>
              <a:t>&gt;&gt;</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sym typeface="+mn-ea"/>
            </a:endParaRPr>
          </a:p>
          <a:p>
            <a:pPr marL="698500" lvl="2" indent="711200" algn="just" latinLnBrk="0">
              <a:lnSpc>
                <a:spcPct val="160000"/>
              </a:lnSpc>
              <a:spcBef>
                <a:spcPts val="0"/>
              </a:spcBef>
              <a:buFont typeface="Wingdings" panose="05000000000000000000" charset="0"/>
              <a:buChar char="l"/>
              <a:extLst>
                <a:ext uri="{35155182-B16C-46BC-9424-99874614C6A1}">
                  <wpsdc:indentchars xmlns:wpsdc="http://www.wps.cn/officeDocument/2017/drawingmlCustomData" val="200" checksum="3773799597"/>
                </a:ext>
              </a:extLst>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Reduce函数：</a:t>
            </a:r>
            <a:r>
              <a:rPr lang="zh-CN" altLang="en-US" sz="2800" b="1" dirty="0">
                <a:latin typeface="Times New Roman" panose="02020603050405020304" pitchFamily="18" charset="0"/>
                <a:sym typeface="+mn-ea"/>
              </a:rPr>
              <a:t>对每个相同键</a:t>
            </a:r>
            <a:r>
              <a:rPr lang="en-US" altLang="zh-CN" sz="2800" b="1" dirty="0">
                <a:latin typeface="Times New Roman" panose="02020603050405020304" pitchFamily="18" charset="0"/>
                <a:sym typeface="+mn-ea"/>
              </a:rPr>
              <a:t>j</a:t>
            </a:r>
            <a:r>
              <a:rPr lang="zh-CN" altLang="en-US" sz="2800" b="1" dirty="0">
                <a:latin typeface="Times New Roman" panose="02020603050405020304" pitchFamily="18" charset="0"/>
                <a:sym typeface="+mn-ea"/>
              </a:rPr>
              <a:t>，输出所有满足形式</a:t>
            </a:r>
            <a:r>
              <a:rPr lang="en-US" altLang="zh-CN" sz="2800" b="1" dirty="0">
                <a:latin typeface="Times New Roman" panose="02020603050405020304" pitchFamily="18" charset="0"/>
                <a:sym typeface="+mn-ea"/>
              </a:rPr>
              <a:t>&lt;j,&lt;i,k,m</a:t>
            </a:r>
            <a:r>
              <a:rPr lang="en-US" altLang="zh-CN" sz="2800" b="1" baseline="-25000" dirty="0">
                <a:latin typeface="Times New Roman" panose="02020603050405020304" pitchFamily="18" charset="0"/>
                <a:sym typeface="+mn-ea"/>
              </a:rPr>
              <a:t>ij</a:t>
            </a:r>
            <a:r>
              <a:rPr lang="en-US" altLang="zh-CN" sz="2800" b="1" dirty="0">
                <a:latin typeface="Times New Roman" panose="02020603050405020304" pitchFamily="18" charset="0"/>
                <a:sym typeface="+mn-ea"/>
              </a:rPr>
              <a:t>,n</a:t>
            </a:r>
            <a:r>
              <a:rPr lang="en-US" altLang="zh-CN" sz="2800" b="1" baseline="-25000" dirty="0">
                <a:latin typeface="Times New Roman" panose="02020603050405020304" pitchFamily="18" charset="0"/>
                <a:sym typeface="+mn-ea"/>
              </a:rPr>
              <a:t>jk</a:t>
            </a:r>
            <a:r>
              <a:rPr lang="en-US" altLang="zh-CN" sz="2800" b="1" dirty="0">
                <a:latin typeface="Times New Roman" panose="02020603050405020304" pitchFamily="18" charset="0"/>
                <a:sym typeface="+mn-ea"/>
              </a:rPr>
              <a:t>&gt;&gt;</a:t>
            </a:r>
            <a:r>
              <a:rPr lang="zh-CN" altLang="en-US" sz="2800" b="1" dirty="0">
                <a:latin typeface="Times New Roman" panose="02020603050405020304" pitchFamily="18" charset="0"/>
                <a:sym typeface="+mn-ea"/>
              </a:rPr>
              <a:t>的元组。</a:t>
            </a:r>
            <a:endParaRPr lang="zh-CN" altLang="en-US" sz="2800" b="1" dirty="0">
              <a:latin typeface="Times New Roman" panose="02020603050405020304" pitchFamily="18" charset="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10"/>
          </p:nvPr>
        </p:nvSpPr>
        <p:spPr/>
        <p:txBody>
          <a:bodyPr vert="horz" wrap="square" lIns="91440" tIns="45720" rIns="91440" bIns="45720" anchor="ctr" anchorCtr="0"/>
          <a:p>
            <a:r>
              <a:rPr lang="en-US" altLang="zh-CN" dirty="0"/>
              <a:t>7.5.4 </a:t>
            </a:r>
            <a:r>
              <a:rPr lang="zh-CN" dirty="0"/>
              <a:t>矩阵</a:t>
            </a:r>
            <a:r>
              <a:rPr lang="zh-CN" altLang="en-US" dirty="0"/>
              <a:t>乘法</a:t>
            </a:r>
            <a:endParaRPr lang="zh-CN" altLang="en-US" dirty="0"/>
          </a:p>
        </p:txBody>
      </p:sp>
      <p:sp>
        <p:nvSpPr>
          <p:cNvPr id="44034" name="Rectangle 3"/>
          <p:cNvSpPr>
            <a:spLocks noGrp="1"/>
          </p:cNvSpPr>
          <p:nvPr>
            <p:ph type="body" idx="4294967295"/>
          </p:nvPr>
        </p:nvSpPr>
        <p:spPr>
          <a:xfrm>
            <a:off x="230505" y="1238885"/>
            <a:ext cx="8688070" cy="5274310"/>
          </a:xfrm>
        </p:spPr>
        <p:txBody>
          <a:bodyPr vert="horz" wrap="square" lIns="91440" tIns="45720" rIns="91440" bIns="45720" anchor="t" anchorCtr="0"/>
          <a:p>
            <a:pPr marL="0" indent="0" algn="just">
              <a:lnSpc>
                <a:spcPct val="150000"/>
              </a:lnSpc>
              <a:buNone/>
            </a:pPr>
            <a:r>
              <a:rPr lang="en-US" sz="2800" b="1" dirty="0">
                <a:latin typeface="Times New Roman" panose="02020603050405020304" pitchFamily="18" charset="0"/>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2、分组聚合阶段</a:t>
            </a:r>
            <a:endParaRPr lang="zh-CN" altLang="en-US" sz="2800" b="1" dirty="0">
              <a:latin typeface="Times New Roman" panose="02020603050405020304" pitchFamily="18" charset="0"/>
            </a:endParaRPr>
          </a:p>
          <a:p>
            <a:pPr marL="698500" lvl="2" indent="711200" algn="just" latinLnBrk="0">
              <a:lnSpc>
                <a:spcPct val="150000"/>
              </a:lnSpc>
              <a:spcBef>
                <a:spcPts val="0"/>
              </a:spcBef>
              <a:buFont typeface="Wingdings" panose="05000000000000000000" charset="0"/>
              <a:buChar char="l"/>
              <a:extLst>
                <a:ext uri="{35155182-B16C-46BC-9424-99874614C6A1}">
                  <wpsdc:indentchars xmlns:wpsdc="http://www.wps.cn/officeDocument/2017/drawingmlCustomData" val="200" checksum="3773799597"/>
                </a:ext>
              </a:extLst>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Map函数：</a:t>
            </a:r>
            <a:r>
              <a:rPr lang="zh-CN" sz="2800" b="1" dirty="0">
                <a:latin typeface="Times New Roman" panose="02020603050405020304" pitchFamily="18" charset="0"/>
              </a:rPr>
              <a:t>对自然连接阶段产生的键值对</a:t>
            </a:r>
            <a:r>
              <a:rPr lang="en-US" altLang="zh-CN" sz="2800" b="1" dirty="0">
                <a:latin typeface="Times New Roman" panose="02020603050405020304" pitchFamily="18" charset="0"/>
              </a:rPr>
              <a:t>&lt;j,&lt;&lt;i</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,k</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,v</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&gt;,...,&lt;i</a:t>
            </a:r>
            <a:r>
              <a:rPr lang="en-US" altLang="zh-CN" sz="2800" b="1" baseline="-25000" dirty="0">
                <a:latin typeface="Times New Roman" panose="02020603050405020304" pitchFamily="18" charset="0"/>
              </a:rPr>
              <a:t>p</a:t>
            </a:r>
            <a:r>
              <a:rPr lang="en-US" altLang="zh-CN" sz="2800" b="1" dirty="0">
                <a:latin typeface="Times New Roman" panose="02020603050405020304" pitchFamily="18" charset="0"/>
              </a:rPr>
              <a:t>,k</a:t>
            </a:r>
            <a:r>
              <a:rPr lang="en-US" altLang="zh-CN" sz="2800" b="1" baseline="-25000" dirty="0">
                <a:latin typeface="Times New Roman" panose="02020603050405020304" pitchFamily="18" charset="0"/>
              </a:rPr>
              <a:t>p</a:t>
            </a:r>
            <a:r>
              <a:rPr lang="en-US" altLang="zh-CN" sz="2800" b="1" dirty="0">
                <a:latin typeface="Times New Roman" panose="02020603050405020304" pitchFamily="18" charset="0"/>
              </a:rPr>
              <a:t>,v</a:t>
            </a:r>
            <a:r>
              <a:rPr lang="en-US" altLang="zh-CN" sz="2800" b="1" baseline="-25000" dirty="0">
                <a:latin typeface="Times New Roman" panose="02020603050405020304" pitchFamily="18" charset="0"/>
              </a:rPr>
              <a:t>p</a:t>
            </a:r>
            <a:r>
              <a:rPr lang="en-US" altLang="zh-CN" sz="2800" b="1" dirty="0">
                <a:latin typeface="Times New Roman" panose="02020603050405020304" pitchFamily="18" charset="0"/>
              </a:rPr>
              <a:t>&gt;&gt;&gt;</a:t>
            </a:r>
            <a:r>
              <a:rPr lang="zh-CN" altLang="en-US" sz="2800" b="1" dirty="0">
                <a:latin typeface="Times New Roman" panose="02020603050405020304" pitchFamily="18" charset="0"/>
              </a:rPr>
              <a:t>（其中每个</a:t>
            </a:r>
            <a:r>
              <a:rPr lang="en-US" altLang="zh-CN" sz="2800" b="1" dirty="0">
                <a:latin typeface="Times New Roman" panose="02020603050405020304" pitchFamily="18" charset="0"/>
              </a:rPr>
              <a:t>v</a:t>
            </a:r>
            <a:r>
              <a:rPr lang="en-US" altLang="zh-CN" sz="2800" b="1" baseline="-25000" dirty="0">
                <a:latin typeface="Times New Roman" panose="02020603050405020304" pitchFamily="18" charset="0"/>
              </a:rPr>
              <a:t>q</a:t>
            </a:r>
            <a:r>
              <a:rPr lang="zh-CN" altLang="en-US" sz="2800" b="1" dirty="0">
                <a:latin typeface="Times New Roman" panose="02020603050405020304" pitchFamily="18" charset="0"/>
              </a:rPr>
              <a:t>是对应的</a:t>
            </a:r>
            <a:r>
              <a:rPr lang="en-US" altLang="zh-CN" sz="2800" b="1" dirty="0">
                <a:latin typeface="Times New Roman" panose="02020603050405020304" pitchFamily="18" charset="0"/>
              </a:rPr>
              <a:t>m</a:t>
            </a:r>
            <a:r>
              <a:rPr lang="en-US" altLang="zh-CN" sz="2800" b="1" baseline="-25000" dirty="0">
                <a:latin typeface="Times New Roman" panose="02020603050405020304" pitchFamily="18" charset="0"/>
              </a:rPr>
              <a:t>qj</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n</a:t>
            </a:r>
            <a:r>
              <a:rPr lang="en-US" altLang="zh-CN" sz="2800" b="1" baseline="-25000" dirty="0">
                <a:latin typeface="Times New Roman" panose="02020603050405020304" pitchFamily="18" charset="0"/>
              </a:rPr>
              <a:t>jq</a:t>
            </a:r>
            <a:r>
              <a:rPr lang="zh-CN" altLang="en-US" sz="2800" b="1" dirty="0">
                <a:latin typeface="Times New Roman" panose="02020603050405020304" pitchFamily="18" charset="0"/>
              </a:rPr>
              <a:t>的乘积），</a:t>
            </a:r>
            <a:r>
              <a:rPr lang="en-US" altLang="zh-CN" sz="2800" b="1" dirty="0">
                <a:latin typeface="Times New Roman" panose="02020603050405020304" pitchFamily="18" charset="0"/>
              </a:rPr>
              <a:t>Map</a:t>
            </a:r>
            <a:r>
              <a:rPr lang="zh-CN" altLang="en-US" sz="2800" b="1" dirty="0">
                <a:latin typeface="Times New Roman" panose="02020603050405020304" pitchFamily="18" charset="0"/>
              </a:rPr>
              <a:t>任务产生</a:t>
            </a:r>
            <a:r>
              <a:rPr lang="en-US" altLang="zh-CN" sz="2800" b="1" dirty="0">
                <a:latin typeface="Times New Roman" panose="02020603050405020304" pitchFamily="18" charset="0"/>
              </a:rPr>
              <a:t>p</a:t>
            </a:r>
            <a:r>
              <a:rPr lang="zh-CN" altLang="en-US" sz="2800" b="1" dirty="0">
                <a:latin typeface="Times New Roman" panose="02020603050405020304" pitchFamily="18" charset="0"/>
              </a:rPr>
              <a:t>个键值对</a:t>
            </a:r>
            <a:r>
              <a:rPr lang="en-US" altLang="zh-CN" sz="2800" b="1" dirty="0">
                <a:latin typeface="Times New Roman" panose="02020603050405020304" pitchFamily="18" charset="0"/>
              </a:rPr>
              <a:t>&lt;&lt;&lt;i</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,k</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&gt;,v</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&gt;,...,&lt;&lt;i</a:t>
            </a:r>
            <a:r>
              <a:rPr lang="en-US" altLang="zh-CN" sz="2800" b="1" baseline="-25000" dirty="0">
                <a:latin typeface="Times New Roman" panose="02020603050405020304" pitchFamily="18" charset="0"/>
              </a:rPr>
              <a:t>p</a:t>
            </a:r>
            <a:r>
              <a:rPr lang="en-US" altLang="zh-CN" sz="2800" b="1" dirty="0">
                <a:latin typeface="Times New Roman" panose="02020603050405020304" pitchFamily="18" charset="0"/>
              </a:rPr>
              <a:t>,k</a:t>
            </a:r>
            <a:r>
              <a:rPr lang="en-US" altLang="zh-CN" sz="2800" b="1" baseline="-25000" dirty="0">
                <a:latin typeface="Times New Roman" panose="02020603050405020304" pitchFamily="18" charset="0"/>
              </a:rPr>
              <a:t>p</a:t>
            </a:r>
            <a:r>
              <a:rPr lang="en-US" altLang="zh-CN" sz="2800" b="1" dirty="0">
                <a:latin typeface="Times New Roman" panose="02020603050405020304" pitchFamily="18" charset="0"/>
              </a:rPr>
              <a:t>&gt;,v</a:t>
            </a:r>
            <a:r>
              <a:rPr lang="en-US" altLang="zh-CN" sz="2800" b="1" baseline="-25000" dirty="0">
                <a:latin typeface="Times New Roman" panose="02020603050405020304" pitchFamily="18" charset="0"/>
              </a:rPr>
              <a:t>p</a:t>
            </a:r>
            <a:r>
              <a:rPr lang="en-US" altLang="zh-CN" sz="2800" b="1" dirty="0">
                <a:latin typeface="Times New Roman" panose="02020603050405020304" pitchFamily="18" charset="0"/>
              </a:rPr>
              <a:t>&gt;&gt;</a:t>
            </a:r>
            <a:r>
              <a:rPr lang="zh-CN" altLang="en-US" sz="2800" b="1" dirty="0">
                <a:latin typeface="Times New Roman" panose="02020603050405020304" pitchFamily="18" charset="0"/>
                <a:sym typeface="+mn-ea"/>
              </a:rPr>
              <a:t>。</a:t>
            </a:r>
            <a:endParaRPr lang="zh-CN" altLang="en-US" sz="2800" b="1" dirty="0">
              <a:latin typeface="Times New Roman" panose="02020603050405020304" pitchFamily="18" charset="0"/>
              <a:sym typeface="+mn-ea"/>
            </a:endParaRPr>
          </a:p>
          <a:p>
            <a:pPr marL="698500" lvl="2" indent="711200" algn="just" latinLnBrk="0">
              <a:lnSpc>
                <a:spcPct val="150000"/>
              </a:lnSpc>
              <a:spcBef>
                <a:spcPts val="0"/>
              </a:spcBef>
              <a:buFont typeface="Wingdings" panose="05000000000000000000" charset="0"/>
              <a:buChar char="l"/>
              <a:extLst>
                <a:ext uri="{35155182-B16C-46BC-9424-99874614C6A1}">
                  <wpsdc:indentchars xmlns:wpsdc="http://www.wps.cn/officeDocument/2017/drawingmlCustomData" val="200" checksum="3773799597"/>
                </a:ext>
              </a:extLst>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Reduce函数：</a:t>
            </a:r>
            <a:r>
              <a:rPr lang="zh-CN" altLang="en-US" sz="2800" b="1" dirty="0">
                <a:latin typeface="Times New Roman" panose="02020603050405020304" pitchFamily="18" charset="0"/>
                <a:sym typeface="+mn-ea"/>
              </a:rPr>
              <a:t>对每个键</a:t>
            </a:r>
            <a:r>
              <a:rPr lang="en-US" altLang="zh-CN" sz="2800" b="1" dirty="0">
                <a:latin typeface="Times New Roman" panose="02020603050405020304" pitchFamily="18" charset="0"/>
                <a:sym typeface="+mn-ea"/>
              </a:rPr>
              <a:t>&lt;i,k&gt;</a:t>
            </a:r>
            <a:r>
              <a:rPr lang="zh-CN" altLang="en-US" sz="2800" b="1" dirty="0">
                <a:latin typeface="Times New Roman" panose="02020603050405020304" pitchFamily="18" charset="0"/>
                <a:sym typeface="+mn-ea"/>
              </a:rPr>
              <a:t>，</a:t>
            </a:r>
            <a:r>
              <a:rPr lang="zh-CN" sz="2800" b="1" dirty="0">
                <a:latin typeface="Times New Roman" panose="02020603050405020304" pitchFamily="18" charset="0"/>
                <a:sym typeface="+mn-ea"/>
              </a:rPr>
              <a:t>计算与此键关联的所有值的和，结果记为</a:t>
            </a:r>
            <a:r>
              <a:rPr lang="en-US" altLang="zh-CN" sz="2800" b="1" dirty="0">
                <a:latin typeface="Times New Roman" panose="02020603050405020304" pitchFamily="18" charset="0"/>
                <a:sym typeface="+mn-ea"/>
              </a:rPr>
              <a:t>&lt;&lt;i,k&gt;,v&gt;</a:t>
            </a:r>
            <a:r>
              <a:rPr lang="zh-CN" altLang="en-US" sz="2800" b="1" dirty="0">
                <a:latin typeface="Times New Roman" panose="02020603050405020304" pitchFamily="18" charset="0"/>
                <a:sym typeface="+mn-ea"/>
              </a:rPr>
              <a:t>。其中，</a:t>
            </a:r>
            <a:r>
              <a:rPr lang="en-US" altLang="zh-CN" sz="2800" b="1" dirty="0">
                <a:latin typeface="Times New Roman" panose="02020603050405020304" pitchFamily="18" charset="0"/>
                <a:sym typeface="+mn-ea"/>
              </a:rPr>
              <a:t>v</a:t>
            </a:r>
            <a:r>
              <a:rPr lang="zh-CN" altLang="en-US" sz="2800" b="1" dirty="0">
                <a:latin typeface="Times New Roman" panose="02020603050405020304" pitchFamily="18" charset="0"/>
                <a:sym typeface="+mn-ea"/>
              </a:rPr>
              <a:t>是矩阵</a:t>
            </a:r>
            <a:r>
              <a:rPr lang="en-US" altLang="zh-CN" sz="2800" b="1" dirty="0">
                <a:latin typeface="Times New Roman" panose="02020603050405020304" pitchFamily="18" charset="0"/>
                <a:sym typeface="+mn-ea"/>
              </a:rPr>
              <a:t>P</a:t>
            </a:r>
            <a:r>
              <a:rPr lang="zh-CN" altLang="en-US" sz="2800" b="1" dirty="0">
                <a:latin typeface="Times New Roman" panose="02020603050405020304" pitchFamily="18" charset="0"/>
                <a:sym typeface="+mn-ea"/>
              </a:rPr>
              <a:t>的第</a:t>
            </a:r>
            <a:r>
              <a:rPr lang="en-US" altLang="zh-CN" sz="2800" b="1" dirty="0">
                <a:latin typeface="Times New Roman" panose="02020603050405020304" pitchFamily="18" charset="0"/>
                <a:sym typeface="+mn-ea"/>
              </a:rPr>
              <a:t>i</a:t>
            </a:r>
            <a:r>
              <a:rPr lang="zh-CN" altLang="en-US" sz="2800" b="1" dirty="0">
                <a:latin typeface="Times New Roman" panose="02020603050405020304" pitchFamily="18" charset="0"/>
                <a:sym typeface="+mn-ea"/>
              </a:rPr>
              <a:t>行第</a:t>
            </a:r>
            <a:r>
              <a:rPr lang="en-US" altLang="zh-CN" sz="2800" b="1" dirty="0">
                <a:latin typeface="Times New Roman" panose="02020603050405020304" pitchFamily="18" charset="0"/>
                <a:sym typeface="+mn-ea"/>
              </a:rPr>
              <a:t>k</a:t>
            </a:r>
            <a:r>
              <a:rPr lang="zh-CN" altLang="en-US" sz="2800" b="1" dirty="0">
                <a:latin typeface="Times New Roman" panose="02020603050405020304" pitchFamily="18" charset="0"/>
                <a:sym typeface="+mn-ea"/>
              </a:rPr>
              <a:t>列的值。</a:t>
            </a:r>
            <a:endParaRPr lang="zh-CN" altLang="en-US" sz="2800" b="1" dirty="0">
              <a:latin typeface="Times New Roman" panose="02020603050405020304" pitchFamily="18" charset="0"/>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91440" tIns="45720" rIns="91440" bIns="45720" anchor="ctr" anchorCtr="0"/>
          <a:p>
            <a:r>
              <a:rPr lang="en-US" altLang="zh-CN" dirty="0"/>
              <a:t>7.6 MapReduce</a:t>
            </a:r>
            <a:r>
              <a:rPr lang="zh-CN" altLang="en-US" dirty="0"/>
              <a:t>编程实践</a:t>
            </a:r>
            <a:endParaRPr lang="zh-CN" altLang="en-US" dirty="0"/>
          </a:p>
        </p:txBody>
      </p:sp>
      <p:sp>
        <p:nvSpPr>
          <p:cNvPr id="47106" name="Rectangle 3"/>
          <p:cNvSpPr>
            <a:spLocks noGrp="1"/>
          </p:cNvSpPr>
          <p:nvPr>
            <p:ph idx="1"/>
          </p:nvPr>
        </p:nvSpPr>
        <p:spPr>
          <a:xfrm>
            <a:off x="457200" y="1295400"/>
            <a:ext cx="8229600" cy="4938713"/>
          </a:xfrm>
        </p:spPr>
        <p:txBody>
          <a:bodyPr vert="horz" wrap="square" lIns="91440" tIns="45720" rIns="91440" bIns="45720" anchor="t" anchorCtr="0"/>
          <a:p>
            <a:pPr marL="0" indent="0" algn="just">
              <a:lnSpc>
                <a:spcPct val="150000"/>
              </a:lnSpc>
              <a:buNone/>
            </a:pPr>
            <a:r>
              <a:rPr lang="en-US" altLang="zh-CN" sz="2800" b="1" dirty="0"/>
              <a:t>7.6.1	</a:t>
            </a:r>
            <a:r>
              <a:rPr lang="zh-CN" altLang="en-US" sz="2800" b="1" dirty="0"/>
              <a:t>任务要求</a:t>
            </a:r>
            <a:endParaRPr lang="zh-CN" altLang="en-US" sz="2800" b="1" dirty="0"/>
          </a:p>
          <a:p>
            <a:pPr marL="0" indent="0" algn="just">
              <a:lnSpc>
                <a:spcPct val="150000"/>
              </a:lnSpc>
              <a:buNone/>
            </a:pPr>
            <a:r>
              <a:rPr lang="en-US" altLang="zh-CN" sz="2800" b="1" dirty="0"/>
              <a:t>7.6.2	</a:t>
            </a:r>
            <a:r>
              <a:rPr lang="zh-CN" altLang="en-US" sz="2800" b="1" dirty="0"/>
              <a:t>编写</a:t>
            </a:r>
            <a:r>
              <a:rPr lang="en-US" altLang="zh-CN" sz="2800" b="1" dirty="0"/>
              <a:t>Map</a:t>
            </a:r>
            <a:r>
              <a:rPr lang="zh-CN" altLang="en-US" sz="2800" b="1" dirty="0"/>
              <a:t>处理逻辑</a:t>
            </a:r>
            <a:endParaRPr lang="zh-CN" altLang="en-US" sz="2800" b="1" dirty="0"/>
          </a:p>
          <a:p>
            <a:pPr marL="0" indent="0" algn="just">
              <a:lnSpc>
                <a:spcPct val="150000"/>
              </a:lnSpc>
              <a:buNone/>
            </a:pPr>
            <a:r>
              <a:rPr lang="en-US" altLang="zh-CN" sz="2800" b="1" dirty="0"/>
              <a:t>7.6.3	</a:t>
            </a:r>
            <a:r>
              <a:rPr lang="zh-CN" altLang="en-US" sz="2800" b="1" dirty="0"/>
              <a:t>编写</a:t>
            </a:r>
            <a:r>
              <a:rPr lang="en-US" altLang="zh-CN" sz="2800" b="1" dirty="0"/>
              <a:t>Reduce</a:t>
            </a:r>
            <a:r>
              <a:rPr lang="zh-CN" altLang="en-US" sz="2800" b="1" dirty="0"/>
              <a:t>处理逻辑</a:t>
            </a:r>
            <a:endParaRPr lang="zh-CN" altLang="en-US" sz="2800" b="1" dirty="0"/>
          </a:p>
          <a:p>
            <a:pPr marL="0" indent="0" algn="just">
              <a:lnSpc>
                <a:spcPct val="150000"/>
              </a:lnSpc>
              <a:buNone/>
            </a:pPr>
            <a:r>
              <a:rPr lang="en-US" altLang="zh-CN" sz="2800" b="1" dirty="0"/>
              <a:t>7.6.4	 </a:t>
            </a:r>
            <a:r>
              <a:rPr lang="zh-CN" altLang="en-US" sz="2800" b="1" dirty="0"/>
              <a:t>编写</a:t>
            </a:r>
            <a:r>
              <a:rPr lang="en-US" altLang="zh-CN" sz="2800" b="1" dirty="0"/>
              <a:t>main</a:t>
            </a:r>
            <a:r>
              <a:rPr lang="zh-CN" altLang="en-US" sz="2800" b="1" dirty="0"/>
              <a:t>方法</a:t>
            </a:r>
            <a:endParaRPr lang="zh-CN" altLang="en-US" sz="2800" b="1" dirty="0"/>
          </a:p>
          <a:p>
            <a:pPr marL="0" indent="0" algn="just">
              <a:lnSpc>
                <a:spcPct val="150000"/>
              </a:lnSpc>
              <a:buNone/>
            </a:pPr>
            <a:r>
              <a:rPr lang="en-US" altLang="zh-CN" sz="2800" b="1" dirty="0"/>
              <a:t>7.6.5	 </a:t>
            </a:r>
            <a:r>
              <a:rPr lang="zh-CN" altLang="en-US" sz="2800" b="1" dirty="0"/>
              <a:t>编译打包代码以及运行程序</a:t>
            </a:r>
            <a:endParaRPr lang="en-US" altLang="zh-CN" sz="2800" b="1" dirty="0"/>
          </a:p>
          <a:p>
            <a:pPr marL="0" indent="0" algn="just">
              <a:lnSpc>
                <a:spcPct val="150000"/>
              </a:lnSpc>
              <a:buNone/>
            </a:pPr>
            <a:r>
              <a:rPr lang="en-US" altLang="zh-CN" sz="2800" b="1" dirty="0"/>
              <a:t>7.6.6 Hadoop</a:t>
            </a:r>
            <a:r>
              <a:rPr lang="zh-CN" altLang="en-US" sz="2800" b="1" dirty="0"/>
              <a:t>中执行</a:t>
            </a:r>
            <a:r>
              <a:rPr lang="en-US" altLang="zh-CN" sz="2800" b="1" dirty="0"/>
              <a:t>MapReduce</a:t>
            </a:r>
            <a:r>
              <a:rPr lang="zh-CN" altLang="en-US" sz="2800" b="1" dirty="0"/>
              <a:t>任务的几种方式</a:t>
            </a:r>
            <a:endParaRPr lang="zh-CN" altLang="en-US" sz="28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2"/>
          <p:cNvSpPr>
            <a:spLocks noGrp="1"/>
          </p:cNvSpPr>
          <p:nvPr>
            <p:ph type="title" idx="10"/>
          </p:nvPr>
        </p:nvSpPr>
        <p:spPr/>
        <p:txBody>
          <a:bodyPr vert="horz" wrap="square" lIns="91440" tIns="45720" rIns="91440" bIns="45720" anchor="ctr" anchorCtr="0"/>
          <a:p>
            <a:r>
              <a:rPr lang="en-US" altLang="zh-CN" dirty="0"/>
              <a:t>7.6.1 </a:t>
            </a:r>
            <a:r>
              <a:rPr lang="zh-CN" altLang="zh-CN" dirty="0"/>
              <a:t>任务要求</a:t>
            </a:r>
            <a:endParaRPr lang="zh-CN" altLang="en-US" dirty="0"/>
          </a:p>
        </p:txBody>
      </p:sp>
      <p:sp>
        <p:nvSpPr>
          <p:cNvPr id="48130" name="矩形 6"/>
          <p:cNvSpPr/>
          <p:nvPr/>
        </p:nvSpPr>
        <p:spPr>
          <a:xfrm>
            <a:off x="288925" y="1295400"/>
            <a:ext cx="4149725" cy="460375"/>
          </a:xfrm>
          <a:prstGeom prst="rect">
            <a:avLst/>
          </a:prstGeom>
          <a:noFill/>
          <a:ln w="9525">
            <a:noFill/>
          </a:ln>
        </p:spPr>
        <p:txBody>
          <a:bodyPr wrap="square" anchor="t" anchorCtr="0">
            <a:spAutoFit/>
          </a:bodyPr>
          <a:p>
            <a:pPr algn="ctr"/>
            <a:r>
              <a:rPr lang="zh-CN" altLang="zh-CN" sz="2400" b="1" dirty="0">
                <a:latin typeface="Arial" panose="020B0604020202020204" pitchFamily="34" charset="0"/>
                <a:ea typeface="宋体" panose="02010600030101010101" pitchFamily="2" charset="-122"/>
              </a:rPr>
              <a:t>文件</a:t>
            </a:r>
            <a:r>
              <a:rPr lang="en-US" altLang="zh-CN" sz="2400" b="1" dirty="0">
                <a:latin typeface="Arial" panose="020B0604020202020204" pitchFamily="34" charset="0"/>
                <a:ea typeface="宋体" panose="02010600030101010101" pitchFamily="2" charset="-122"/>
              </a:rPr>
              <a:t>A</a:t>
            </a:r>
            <a:r>
              <a:rPr lang="zh-CN" altLang="zh-CN" sz="2400" b="1" dirty="0">
                <a:latin typeface="Arial" panose="020B0604020202020204" pitchFamily="34" charset="0"/>
                <a:ea typeface="宋体" panose="02010600030101010101" pitchFamily="2" charset="-122"/>
              </a:rPr>
              <a:t>的内容如下：</a:t>
            </a:r>
            <a:endParaRPr lang="zh-CN" altLang="zh-CN" sz="2400" b="1" dirty="0">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533400" y="1903413"/>
          <a:ext cx="3905250" cy="858838"/>
        </p:xfrm>
        <a:graphic>
          <a:graphicData uri="http://schemas.openxmlformats.org/drawingml/2006/table">
            <a:tbl>
              <a:tblPr/>
              <a:tblGrid>
                <a:gridCol w="3905250"/>
              </a:tblGrid>
              <a:tr h="782955">
                <a:tc>
                  <a:txBody>
                    <a:bodyPr/>
                    <a:lstStyle/>
                    <a:p>
                      <a:pPr marL="0" marR="0" lvl="0" indent="0" algn="just" defTabSz="914400" rtl="0" eaLnBrk="1" fontAlgn="base" latinLnBrk="0" hangingPunct="1">
                        <a:lnSpc>
                          <a:spcPct val="100000"/>
                        </a:lnSpc>
                        <a:spcBef>
                          <a:spcPts val="500"/>
                        </a:spcBef>
                        <a:spcAft>
                          <a:spcPts val="50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China is my motherland</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just" defTabSz="914400" rtl="0" eaLnBrk="1" fontAlgn="base" latinLnBrk="0" hangingPunct="1">
                        <a:lnSpc>
                          <a:spcPct val="100000"/>
                        </a:lnSpc>
                        <a:spcBef>
                          <a:spcPts val="500"/>
                        </a:spcBef>
                        <a:spcAft>
                          <a:spcPts val="50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I love China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a:noFill/>
                    </a:lnL>
                    <a:lnR>
                      <a:noFill/>
                    </a:lnR>
                    <a:lnT>
                      <a:noFill/>
                    </a:lnT>
                    <a:lnB>
                      <a:noFill/>
                    </a:lnB>
                    <a:lnTlToBr>
                      <a:noFill/>
                    </a:lnTlToBr>
                    <a:lnBlToTr>
                      <a:noFill/>
                    </a:lnBlToTr>
                    <a:solidFill>
                      <a:srgbClr val="F3F3F3"/>
                    </a:solidFill>
                  </a:tcPr>
                </a:tc>
              </a:tr>
            </a:tbl>
          </a:graphicData>
        </a:graphic>
      </p:graphicFrame>
      <p:sp>
        <p:nvSpPr>
          <p:cNvPr id="48137" name="矩形 8"/>
          <p:cNvSpPr/>
          <p:nvPr/>
        </p:nvSpPr>
        <p:spPr>
          <a:xfrm>
            <a:off x="4929188" y="1295400"/>
            <a:ext cx="3751262" cy="460375"/>
          </a:xfrm>
          <a:prstGeom prst="rect">
            <a:avLst/>
          </a:prstGeom>
          <a:noFill/>
          <a:ln w="9525">
            <a:noFill/>
          </a:ln>
        </p:spPr>
        <p:txBody>
          <a:bodyPr wrap="square" anchor="t" anchorCtr="0">
            <a:spAutoFit/>
          </a:bodyPr>
          <a:p>
            <a:pPr algn="ctr"/>
            <a:r>
              <a:rPr lang="zh-CN" altLang="zh-CN" sz="2400" b="1" dirty="0">
                <a:latin typeface="Arial" panose="020B0604020202020204" pitchFamily="34" charset="0"/>
                <a:ea typeface="宋体" panose="02010600030101010101" pitchFamily="2" charset="-122"/>
              </a:rPr>
              <a:t>文件</a:t>
            </a:r>
            <a:r>
              <a:rPr lang="en-US" altLang="zh-CN" sz="2400" b="1" dirty="0">
                <a:latin typeface="Arial" panose="020B0604020202020204" pitchFamily="34" charset="0"/>
                <a:ea typeface="宋体" panose="02010600030101010101" pitchFamily="2" charset="-122"/>
              </a:rPr>
              <a:t>B</a:t>
            </a:r>
            <a:r>
              <a:rPr lang="zh-CN" altLang="zh-CN" sz="2400" b="1" dirty="0">
                <a:latin typeface="Arial" panose="020B0604020202020204" pitchFamily="34" charset="0"/>
                <a:ea typeface="宋体" panose="02010600030101010101" pitchFamily="2" charset="-122"/>
              </a:rPr>
              <a:t>的内容如下：</a:t>
            </a:r>
            <a:endParaRPr lang="zh-CN" altLang="zh-CN" sz="2400" b="1" dirty="0">
              <a:latin typeface="Arial" panose="020B0604020202020204" pitchFamily="34" charset="0"/>
              <a:ea typeface="宋体" panose="02010600030101010101" pitchFamily="2" charset="-122"/>
            </a:endParaRPr>
          </a:p>
        </p:txBody>
      </p:sp>
      <p:graphicFrame>
        <p:nvGraphicFramePr>
          <p:cNvPr id="10" name="表格 9"/>
          <p:cNvGraphicFramePr>
            <a:graphicFrameLocks noGrp="1"/>
          </p:cNvGraphicFramePr>
          <p:nvPr/>
        </p:nvGraphicFramePr>
        <p:xfrm>
          <a:off x="5181600" y="1903413"/>
          <a:ext cx="3498850" cy="457200"/>
        </p:xfrm>
        <a:graphic>
          <a:graphicData uri="http://schemas.openxmlformats.org/drawingml/2006/table">
            <a:tbl>
              <a:tblPr/>
              <a:tblGrid>
                <a:gridCol w="3498215"/>
              </a:tblGrid>
              <a:tr h="457200">
                <a:tc>
                  <a:txBody>
                    <a:bodyPr/>
                    <a:lstStyle/>
                    <a:p>
                      <a:pPr marL="0" marR="0" lvl="0" indent="0" algn="just" defTabSz="914400" rtl="0" eaLnBrk="1" fontAlgn="base" latinLnBrk="0" hangingPunct="1">
                        <a:lnSpc>
                          <a:spcPct val="100000"/>
                        </a:lnSpc>
                        <a:spcBef>
                          <a:spcPts val="500"/>
                        </a:spcBef>
                        <a:spcAft>
                          <a:spcPts val="50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I am from  China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68580" marR="68580" marT="0" marB="0" horzOverflow="overflow">
                    <a:lnL>
                      <a:noFill/>
                    </a:lnL>
                    <a:lnR>
                      <a:noFill/>
                    </a:lnR>
                    <a:lnT>
                      <a:noFill/>
                    </a:lnT>
                    <a:lnB>
                      <a:noFill/>
                    </a:lnB>
                    <a:lnTlToBr>
                      <a:noFill/>
                    </a:lnTlToBr>
                    <a:lnBlToTr>
                      <a:noFill/>
                    </a:lnBlToTr>
                    <a:solidFill>
                      <a:srgbClr val="F3F3F3"/>
                    </a:solidFill>
                  </a:tcPr>
                </a:tc>
              </a:tr>
            </a:tbl>
          </a:graphicData>
        </a:graphic>
      </p:graphicFrame>
      <p:sp>
        <p:nvSpPr>
          <p:cNvPr id="48144" name="矩形 10"/>
          <p:cNvSpPr/>
          <p:nvPr/>
        </p:nvSpPr>
        <p:spPr>
          <a:xfrm>
            <a:off x="309563" y="3352800"/>
            <a:ext cx="3243262" cy="460375"/>
          </a:xfrm>
          <a:prstGeom prst="rect">
            <a:avLst/>
          </a:prstGeom>
          <a:noFill/>
          <a:ln w="9525">
            <a:noFill/>
          </a:ln>
        </p:spPr>
        <p:txBody>
          <a:bodyPr wrap="none" anchor="t" anchorCtr="0">
            <a:spAutoFit/>
          </a:bodyPr>
          <a:p>
            <a:pPr algn="ctr"/>
            <a:r>
              <a:rPr lang="zh-CN" altLang="en-US" sz="2400" b="1" dirty="0">
                <a:latin typeface="Arial" panose="020B0604020202020204" pitchFamily="34" charset="0"/>
                <a:ea typeface="宋体" panose="02010600030101010101" pitchFamily="2" charset="-122"/>
              </a:rPr>
              <a:t>期望结果</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右侧所示</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graphicFrame>
        <p:nvGraphicFramePr>
          <p:cNvPr id="12" name="表格 11"/>
          <p:cNvGraphicFramePr>
            <a:graphicFrameLocks noGrp="1"/>
          </p:cNvGraphicFramePr>
          <p:nvPr/>
        </p:nvGraphicFramePr>
        <p:xfrm>
          <a:off x="5164138" y="2762250"/>
          <a:ext cx="2747963" cy="3562985"/>
        </p:xfrm>
        <a:graphic>
          <a:graphicData uri="http://schemas.openxmlformats.org/drawingml/2006/table">
            <a:tbl>
              <a:tblPr/>
              <a:tblGrid>
                <a:gridCol w="2747645"/>
              </a:tblGrid>
              <a:tr h="3562985">
                <a:tc>
                  <a:txBody>
                    <a:bodyPr/>
                    <a:lstStyle/>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I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2</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is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1</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China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3</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my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love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am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from              </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fontAlgn="base">
                        <a:lnSpc>
                          <a:spcPct val="80000"/>
                        </a:lnSpc>
                        <a:spcBef>
                          <a:spcPts val="600"/>
                        </a:spcBef>
                        <a:spcAft>
                          <a:spcPts val="60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motherland      1</a:t>
                      </a:r>
                      <a:endParaRPr kumimoji="0" lang="zh-CN" altLang="zh-CN" sz="24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68580" marR="68580" marT="0" marB="0" horzOverflow="overflow">
                    <a:lnL>
                      <a:noFill/>
                    </a:lnL>
                    <a:lnR>
                      <a:noFill/>
                    </a:lnR>
                    <a:lnT>
                      <a:noFill/>
                    </a:lnT>
                    <a:lnB>
                      <a:noFill/>
                    </a:lnB>
                    <a:lnTlToBr>
                      <a:noFill/>
                    </a:lnTlToBr>
                    <a:lnBlToTr>
                      <a:noFill/>
                    </a:lnBlToTr>
                    <a:solidFill>
                      <a:srgbClr val="F3F3F3"/>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2"/>
          <p:cNvSpPr>
            <a:spLocks noGrp="1"/>
          </p:cNvSpPr>
          <p:nvPr>
            <p:ph type="title" idx="10"/>
          </p:nvPr>
        </p:nvSpPr>
        <p:spPr/>
        <p:txBody>
          <a:bodyPr vert="horz" wrap="square" lIns="91440" tIns="45720" rIns="91440" bIns="45720" anchor="ctr" anchorCtr="0"/>
          <a:p>
            <a:r>
              <a:rPr lang="en-US" altLang="zh-CN" dirty="0"/>
              <a:t>7.6.1 </a:t>
            </a:r>
            <a:r>
              <a:rPr lang="zh-CN" altLang="zh-CN" dirty="0"/>
              <a:t>任务要求</a:t>
            </a:r>
            <a:endParaRPr lang="zh-CN" altLang="en-US" dirty="0"/>
          </a:p>
        </p:txBody>
      </p:sp>
      <p:sp>
        <p:nvSpPr>
          <p:cNvPr id="49154" name="矩形 6"/>
          <p:cNvSpPr/>
          <p:nvPr/>
        </p:nvSpPr>
        <p:spPr>
          <a:xfrm>
            <a:off x="288925" y="1295400"/>
            <a:ext cx="8582025" cy="4742815"/>
          </a:xfrm>
          <a:prstGeom prst="rect">
            <a:avLst/>
          </a:prstGeom>
          <a:noFill/>
          <a:ln w="9525">
            <a:noFill/>
          </a:ln>
        </p:spPr>
        <p:txBody>
          <a:bodyPr wrap="square" anchor="t" anchorCtr="0">
            <a:spAutoFit/>
          </a:bodyPr>
          <a:p>
            <a:pPr algn="just">
              <a:lnSpc>
                <a:spcPct val="180000"/>
              </a:lnSpc>
            </a:pPr>
            <a:r>
              <a:rPr lang="en-US" altLang="zh-CN" sz="24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下面编写</a:t>
            </a: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程序来实现这个功能，主要包括以下</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4</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个步骤</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algn="just">
              <a:lnSpc>
                <a:spcPct val="180000"/>
              </a:lnSpc>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）编写</a:t>
            </a:r>
            <a:r>
              <a:rPr lang="en-US" altLang="zh-CN" sz="2800" b="1" dirty="0">
                <a:latin typeface="Arial" panose="020B0604020202020204" pitchFamily="34" charset="0"/>
                <a:ea typeface="宋体" panose="02010600030101010101" pitchFamily="2" charset="-122"/>
              </a:rPr>
              <a:t>Map</a:t>
            </a:r>
            <a:r>
              <a:rPr lang="zh-CN" altLang="en-US" sz="2800" b="1" dirty="0">
                <a:latin typeface="Arial" panose="020B0604020202020204" pitchFamily="34" charset="0"/>
                <a:ea typeface="宋体" panose="02010600030101010101" pitchFamily="2" charset="-122"/>
              </a:rPr>
              <a:t>处理逻辑。</a:t>
            </a:r>
            <a:endParaRPr lang="zh-CN" altLang="en-US" sz="2800" b="1" dirty="0">
              <a:latin typeface="Arial" panose="020B0604020202020204" pitchFamily="34" charset="0"/>
              <a:ea typeface="宋体" panose="02010600030101010101" pitchFamily="2" charset="-122"/>
            </a:endParaRPr>
          </a:p>
          <a:p>
            <a:pPr algn="just">
              <a:lnSpc>
                <a:spcPct val="180000"/>
              </a:lnSpc>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）编写</a:t>
            </a:r>
            <a:r>
              <a:rPr lang="en-US" altLang="zh-CN" sz="2800" b="1" dirty="0">
                <a:latin typeface="Arial" panose="020B0604020202020204" pitchFamily="34" charset="0"/>
                <a:ea typeface="宋体" panose="02010600030101010101" pitchFamily="2" charset="-122"/>
              </a:rPr>
              <a:t>Reduce</a:t>
            </a:r>
            <a:r>
              <a:rPr lang="zh-CN" altLang="en-US" sz="2800" b="1" dirty="0">
                <a:latin typeface="Arial" panose="020B0604020202020204" pitchFamily="34" charset="0"/>
                <a:ea typeface="宋体" panose="02010600030101010101" pitchFamily="2" charset="-122"/>
              </a:rPr>
              <a:t>处理逻辑。</a:t>
            </a:r>
            <a:endParaRPr lang="zh-CN" altLang="en-US" sz="2800" b="1" dirty="0">
              <a:latin typeface="Arial" panose="020B0604020202020204" pitchFamily="34" charset="0"/>
              <a:ea typeface="宋体" panose="02010600030101010101" pitchFamily="2" charset="-122"/>
            </a:endParaRPr>
          </a:p>
          <a:p>
            <a:pPr algn="just">
              <a:lnSpc>
                <a:spcPct val="180000"/>
              </a:lnSpc>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3</a:t>
            </a:r>
            <a:r>
              <a:rPr lang="zh-CN" altLang="en-US" sz="2800" b="1" dirty="0">
                <a:latin typeface="Arial" panose="020B0604020202020204" pitchFamily="34" charset="0"/>
                <a:ea typeface="宋体" panose="02010600030101010101" pitchFamily="2" charset="-122"/>
              </a:rPr>
              <a:t>）编写</a:t>
            </a:r>
            <a:r>
              <a:rPr lang="en-US" altLang="zh-CN" sz="2800" b="1" dirty="0">
                <a:latin typeface="Arial" panose="020B0604020202020204" pitchFamily="34" charset="0"/>
                <a:ea typeface="宋体" panose="02010600030101010101" pitchFamily="2" charset="-122"/>
              </a:rPr>
              <a:t>main</a:t>
            </a:r>
            <a:r>
              <a:rPr lang="zh-CN" altLang="en-US" sz="2800" b="1" dirty="0">
                <a:latin typeface="Arial" panose="020B0604020202020204" pitchFamily="34" charset="0"/>
                <a:ea typeface="宋体" panose="02010600030101010101" pitchFamily="2" charset="-122"/>
              </a:rPr>
              <a:t>方法。</a:t>
            </a:r>
            <a:endParaRPr lang="zh-CN" altLang="en-US" sz="2800" b="1" dirty="0">
              <a:latin typeface="Arial" panose="020B0604020202020204" pitchFamily="34" charset="0"/>
              <a:ea typeface="宋体" panose="02010600030101010101" pitchFamily="2" charset="-122"/>
            </a:endParaRPr>
          </a:p>
          <a:p>
            <a:pPr algn="just">
              <a:lnSpc>
                <a:spcPct val="180000"/>
              </a:lnSpc>
            </a:pP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4</a:t>
            </a:r>
            <a:r>
              <a:rPr lang="zh-CN" altLang="en-US" sz="2800" b="1" dirty="0">
                <a:latin typeface="Arial" panose="020B0604020202020204" pitchFamily="34" charset="0"/>
                <a:ea typeface="宋体" panose="02010600030101010101" pitchFamily="2" charset="-122"/>
              </a:rPr>
              <a:t>）编译打包代码以及运行程序。</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2"/>
          <p:cNvSpPr>
            <a:spLocks noGrp="1"/>
          </p:cNvSpPr>
          <p:nvPr>
            <p:ph type="title" idx="10"/>
          </p:nvPr>
        </p:nvSpPr>
        <p:spPr/>
        <p:txBody>
          <a:bodyPr vert="horz" wrap="square" lIns="91440" tIns="45720" rIns="91440" bIns="45720" anchor="ctr" anchorCtr="0"/>
          <a:p>
            <a:r>
              <a:rPr lang="en-US" altLang="zh-CN" dirty="0"/>
              <a:t>7.6.2 </a:t>
            </a:r>
            <a:r>
              <a:rPr lang="zh-CN" altLang="zh-CN" dirty="0"/>
              <a:t>编写</a:t>
            </a:r>
            <a:r>
              <a:rPr lang="en-US" altLang="zh-CN" dirty="0"/>
              <a:t>Map</a:t>
            </a:r>
            <a:r>
              <a:rPr lang="zh-CN" altLang="zh-CN" dirty="0"/>
              <a:t>处理逻辑</a:t>
            </a:r>
            <a:endParaRPr lang="zh-CN" altLang="en-US" dirty="0"/>
          </a:p>
        </p:txBody>
      </p:sp>
      <p:sp>
        <p:nvSpPr>
          <p:cNvPr id="50178" name="TextBox 2"/>
          <p:cNvSpPr txBox="1"/>
          <p:nvPr/>
        </p:nvSpPr>
        <p:spPr>
          <a:xfrm>
            <a:off x="457200" y="1293813"/>
            <a:ext cx="8382000" cy="1900555"/>
          </a:xfrm>
          <a:prstGeom prst="rect">
            <a:avLst/>
          </a:prstGeom>
          <a:noFill/>
          <a:ln w="9525">
            <a:noFill/>
          </a:ln>
        </p:spPr>
        <p:txBody>
          <a:bodyPr anchor="t" anchorCtr="0">
            <a:spAutoFit/>
          </a:bodyPr>
          <a:p>
            <a:pPr marL="285750" indent="-285750" algn="just">
              <a:lnSpc>
                <a:spcPct val="21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 Map</a:t>
            </a:r>
            <a:r>
              <a:rPr lang="zh-CN" altLang="en-US" sz="2800" b="1" dirty="0">
                <a:latin typeface="Times New Roman" panose="02020603050405020304" pitchFamily="18" charset="0"/>
                <a:ea typeface="宋体" panose="02010600030101010101" pitchFamily="2" charset="-122"/>
              </a:rPr>
              <a:t>输入类型为</a:t>
            </a:r>
            <a:r>
              <a:rPr lang="en-US" altLang="zh-CN" sz="2800" b="1" dirty="0">
                <a:latin typeface="Times New Roman" panose="02020603050405020304" pitchFamily="18" charset="0"/>
                <a:ea typeface="宋体" panose="02010600030101010101" pitchFamily="2" charset="-122"/>
              </a:rPr>
              <a:t>&lt;key,value&gt;</a:t>
            </a:r>
            <a:endParaRPr lang="en-US" altLang="zh-CN" sz="2800" b="1" dirty="0">
              <a:latin typeface="Times New Roman" panose="02020603050405020304" pitchFamily="18" charset="0"/>
              <a:ea typeface="宋体" panose="02010600030101010101" pitchFamily="2" charset="-122"/>
            </a:endParaRPr>
          </a:p>
          <a:p>
            <a:pPr marL="285750" indent="-285750" algn="just">
              <a:lnSpc>
                <a:spcPct val="21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期望的</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输出类型为</a:t>
            </a:r>
            <a:r>
              <a:rPr lang="en-US" altLang="zh-CN" sz="2800" b="1" dirty="0">
                <a:latin typeface="Times New Roman" panose="02020603050405020304" pitchFamily="18" charset="0"/>
                <a:ea typeface="宋体" panose="02010600030101010101" pitchFamily="2" charset="-122"/>
              </a:rPr>
              <a:t>&lt;</a:t>
            </a:r>
            <a:r>
              <a:rPr lang="zh-CN" altLang="en-US" sz="2800" b="1" dirty="0">
                <a:latin typeface="Times New Roman" panose="02020603050405020304" pitchFamily="18" charset="0"/>
                <a:ea typeface="宋体" panose="02010600030101010101" pitchFamily="2" charset="-122"/>
              </a:rPr>
              <a:t>单词，出现次数</a:t>
            </a:r>
            <a:r>
              <a:rPr lang="en-US" altLang="zh-CN" sz="2800" b="1" dirty="0">
                <a:latin typeface="Times New Roman" panose="02020603050405020304" pitchFamily="18" charset="0"/>
                <a:ea typeface="宋体" panose="02010600030101010101" pitchFamily="2" charset="-122"/>
              </a:rPr>
              <a:t>&gt;</a:t>
            </a:r>
            <a:endParaRPr lang="en-US" altLang="zh-CN" sz="2800" b="1" dirty="0">
              <a:latin typeface="Times New Roman" panose="02020603050405020304" pitchFamily="18" charset="0"/>
              <a:ea typeface="宋体" panose="02010600030101010101" pitchFamily="2" charset="-122"/>
            </a:endParaRPr>
          </a:p>
        </p:txBody>
      </p:sp>
      <p:sp>
        <p:nvSpPr>
          <p:cNvPr id="50179" name="TextBox 2"/>
          <p:cNvSpPr txBox="1"/>
          <p:nvPr/>
        </p:nvSpPr>
        <p:spPr>
          <a:xfrm>
            <a:off x="457200" y="3038475"/>
            <a:ext cx="8382000" cy="1900555"/>
          </a:xfrm>
          <a:prstGeom prst="rect">
            <a:avLst/>
          </a:prstGeom>
          <a:noFill/>
          <a:ln w="9525">
            <a:noFill/>
          </a:ln>
        </p:spPr>
        <p:txBody>
          <a:bodyPr anchor="t" anchorCtr="0">
            <a:spAutoFit/>
          </a:bodyPr>
          <a:p>
            <a:pPr marL="285750" indent="-285750" algn="just">
              <a:lnSpc>
                <a:spcPct val="21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 Map</a:t>
            </a:r>
            <a:r>
              <a:rPr lang="zh-CN" altLang="en-US" sz="2800" b="1" dirty="0">
                <a:latin typeface="Times New Roman" panose="02020603050405020304" pitchFamily="18" charset="0"/>
                <a:ea typeface="宋体" panose="02010600030101010101" pitchFamily="2" charset="-122"/>
              </a:rPr>
              <a:t>输入类型最终确定为</a:t>
            </a:r>
            <a:r>
              <a:rPr lang="en-US" altLang="zh-CN" sz="2800" b="1" dirty="0">
                <a:latin typeface="Times New Roman" panose="02020603050405020304" pitchFamily="18" charset="0"/>
                <a:ea typeface="宋体" panose="02010600030101010101" pitchFamily="2" charset="-122"/>
              </a:rPr>
              <a:t>&lt;Object,Text&gt;</a:t>
            </a:r>
            <a:endParaRPr lang="en-US" altLang="zh-CN" sz="2800" b="1" dirty="0">
              <a:latin typeface="Times New Roman" panose="02020603050405020304" pitchFamily="18" charset="0"/>
              <a:ea typeface="宋体" panose="02010600030101010101" pitchFamily="2" charset="-122"/>
            </a:endParaRPr>
          </a:p>
          <a:p>
            <a:pPr marL="285750" indent="-285750" algn="just">
              <a:lnSpc>
                <a:spcPct val="21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 Map</a:t>
            </a:r>
            <a:r>
              <a:rPr lang="zh-CN" altLang="en-US" sz="2800" b="1" dirty="0">
                <a:latin typeface="Times New Roman" panose="02020603050405020304" pitchFamily="18" charset="0"/>
                <a:ea typeface="宋体" panose="02010600030101010101" pitchFamily="2" charset="-122"/>
              </a:rPr>
              <a:t>输出类型最终确定为</a:t>
            </a:r>
            <a:r>
              <a:rPr lang="en-US" altLang="zh-CN" sz="2800" b="1" dirty="0">
                <a:latin typeface="Times New Roman" panose="02020603050405020304" pitchFamily="18" charset="0"/>
                <a:ea typeface="宋体" panose="02010600030101010101" pitchFamily="2" charset="-122"/>
              </a:rPr>
              <a:t>&lt;Text,IntWritable&gt;</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2"/>
          <p:cNvSpPr>
            <a:spLocks noGrp="1"/>
          </p:cNvSpPr>
          <p:nvPr>
            <p:ph type="title" idx="10"/>
          </p:nvPr>
        </p:nvSpPr>
        <p:spPr/>
        <p:txBody>
          <a:bodyPr vert="horz" wrap="square" lIns="91440" tIns="45720" rIns="91440" bIns="45720" anchor="ctr" anchorCtr="0"/>
          <a:p>
            <a:r>
              <a:rPr lang="en-US" altLang="zh-CN" dirty="0"/>
              <a:t>7.6.2 </a:t>
            </a:r>
            <a:r>
              <a:rPr lang="zh-CN" altLang="zh-CN" dirty="0"/>
              <a:t>编写</a:t>
            </a:r>
            <a:r>
              <a:rPr lang="en-US" altLang="zh-CN" dirty="0"/>
              <a:t>Map</a:t>
            </a:r>
            <a:r>
              <a:rPr lang="zh-CN" altLang="zh-CN" dirty="0"/>
              <a:t>处理逻辑</a:t>
            </a:r>
            <a:endParaRPr lang="zh-CN" altLang="en-US" dirty="0"/>
          </a:p>
        </p:txBody>
      </p:sp>
      <p:sp>
        <p:nvSpPr>
          <p:cNvPr id="5" name="Rectangle 1"/>
          <p:cNvSpPr>
            <a:spLocks noChangeArrowheads="1"/>
          </p:cNvSpPr>
          <p:nvPr/>
        </p:nvSpPr>
        <p:spPr bwMode="auto">
          <a:xfrm>
            <a:off x="114300" y="1228725"/>
            <a:ext cx="8915400" cy="5260975"/>
          </a:xfrm>
          <a:prstGeom prst="rect">
            <a:avLst/>
          </a:prstGeom>
          <a:solidFill>
            <a:schemeClr val="bg1"/>
          </a:solidFill>
          <a:ln w="9525">
            <a:noFill/>
            <a:miter lim="800000"/>
          </a:ln>
          <a:effec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public static class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MyMapper</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extends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Mapper</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Object,Text,Text,IntWritable</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private final static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IntWritable</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one = new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IntWritable</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private Text word = new Text();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public void map(Object key, Text value, Context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context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throws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IOException,InterruptedException</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StringTokenizer</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itr</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new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StringTokenizer</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value.toString</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while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itr.hasMoreTokens</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this.</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word.set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itr.nextToken</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context.write</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(this.</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word,one</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2"/>
          <p:cNvSpPr>
            <a:spLocks noGrp="1"/>
          </p:cNvSpPr>
          <p:nvPr>
            <p:ph type="title" idx="10"/>
          </p:nvPr>
        </p:nvSpPr>
        <p:spPr/>
        <p:txBody>
          <a:bodyPr vert="horz" wrap="square" lIns="91440" tIns="45720" rIns="91440" bIns="45720" anchor="ctr" anchorCtr="0"/>
          <a:p>
            <a:pPr marL="342900" indent="-342900"/>
            <a:r>
              <a:rPr lang="en-US" altLang="zh-CN" dirty="0"/>
              <a:t>7.6.3 </a:t>
            </a:r>
            <a:r>
              <a:rPr lang="zh-CN" altLang="zh-CN" b="1" dirty="0"/>
              <a:t>编写</a:t>
            </a:r>
            <a:r>
              <a:rPr lang="en-US" altLang="zh-CN" b="1" dirty="0"/>
              <a:t>Reduce</a:t>
            </a:r>
            <a:r>
              <a:rPr lang="zh-CN" altLang="zh-CN" b="1" dirty="0"/>
              <a:t>处理逻辑</a:t>
            </a:r>
            <a:endParaRPr lang="zh-CN" altLang="en-US" dirty="0"/>
          </a:p>
        </p:txBody>
      </p:sp>
      <p:sp>
        <p:nvSpPr>
          <p:cNvPr id="52226" name="TextBox 2"/>
          <p:cNvSpPr txBox="1"/>
          <p:nvPr/>
        </p:nvSpPr>
        <p:spPr>
          <a:xfrm>
            <a:off x="155575" y="1141413"/>
            <a:ext cx="8826500" cy="2158365"/>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在</a:t>
            </a: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处理数据之前，</a:t>
            </a:r>
            <a:r>
              <a:rPr lang="en-US" altLang="zh-CN" sz="2800" b="1" dirty="0">
                <a:latin typeface="Times New Roman" panose="02020603050405020304" pitchFamily="18" charset="0"/>
                <a:ea typeface="宋体" panose="02010600030101010101" pitchFamily="2" charset="-122"/>
              </a:rPr>
              <a:t>Map</a:t>
            </a:r>
            <a:r>
              <a:rPr lang="zh-CN" altLang="en-US" sz="2800" b="1" dirty="0">
                <a:latin typeface="Times New Roman" panose="02020603050405020304" pitchFamily="18" charset="0"/>
                <a:ea typeface="宋体" panose="02010600030101010101" pitchFamily="2" charset="-122"/>
              </a:rPr>
              <a:t>的结果首先通过</a:t>
            </a:r>
            <a:r>
              <a:rPr lang="en-US" altLang="zh-CN" sz="2800" b="1" dirty="0">
                <a:latin typeface="Times New Roman" panose="02020603050405020304" pitchFamily="18" charset="0"/>
                <a:ea typeface="宋体" panose="02010600030101010101" pitchFamily="2" charset="-122"/>
              </a:rPr>
              <a:t>Shuffle</a:t>
            </a:r>
            <a:r>
              <a:rPr lang="zh-CN" altLang="en-US" sz="2800" b="1" dirty="0">
                <a:latin typeface="Times New Roman" panose="02020603050405020304" pitchFamily="18" charset="0"/>
                <a:ea typeface="宋体" panose="02010600030101010101" pitchFamily="2" charset="-122"/>
              </a:rPr>
              <a:t>阶段进行整理；</a:t>
            </a:r>
            <a:endParaRPr lang="zh-CN" altLang="en-US" sz="2800" b="1" dirty="0">
              <a:latin typeface="Times New Roman" panose="02020603050405020304" pitchFamily="18" charset="0"/>
              <a:ea typeface="宋体" panose="02010600030101010101" pitchFamily="2" charset="-122"/>
            </a:endParaRPr>
          </a:p>
          <a:p>
            <a:pPr marL="457200" indent="-457200" algn="just">
              <a:lnSpc>
                <a:spcPct val="12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阶段的任务：</a:t>
            </a:r>
            <a:r>
              <a:rPr lang="zh-CN" altLang="en-US" sz="2800" b="1" dirty="0">
                <a:latin typeface="Times New Roman" panose="02020603050405020304" pitchFamily="18" charset="0"/>
                <a:ea typeface="宋体" panose="02010600030101010101" pitchFamily="2" charset="-122"/>
              </a:rPr>
              <a:t>对输入数字序列进行求和；</a:t>
            </a:r>
            <a:endParaRPr lang="en-US" altLang="zh-CN" sz="2800" b="1" dirty="0">
              <a:latin typeface="Times New Roman" panose="02020603050405020304" pitchFamily="18" charset="0"/>
              <a:ea typeface="宋体" panose="02010600030101010101" pitchFamily="2" charset="-122"/>
            </a:endParaRPr>
          </a:p>
          <a:p>
            <a:pPr marL="457200" indent="-457200" algn="just">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Reduce</a:t>
            </a:r>
            <a:r>
              <a:rPr lang="zh-CN" altLang="en-US" sz="2800" b="1" dirty="0">
                <a:latin typeface="Times New Roman" panose="02020603050405020304" pitchFamily="18" charset="0"/>
                <a:ea typeface="宋体" panose="02010600030101010101" pitchFamily="2" charset="-122"/>
              </a:rPr>
              <a:t>的输入数据为</a:t>
            </a:r>
            <a:r>
              <a:rPr lang="en-US" altLang="zh-CN" sz="2800" b="1" dirty="0">
                <a:latin typeface="Times New Roman" panose="02020603050405020304" pitchFamily="18" charset="0"/>
                <a:ea typeface="宋体" panose="02010600030101010101" pitchFamily="2" charset="-122"/>
              </a:rPr>
              <a:t>&lt;key,Iterable</a:t>
            </a:r>
            <a:r>
              <a:rPr lang="zh-CN" altLang="en-US" sz="2800" b="1" dirty="0">
                <a:latin typeface="Times New Roman" panose="02020603050405020304" pitchFamily="18" charset="0"/>
                <a:ea typeface="宋体" panose="02010600030101010101" pitchFamily="2" charset="-122"/>
              </a:rPr>
              <a:t>容器</a:t>
            </a:r>
            <a:r>
              <a:rPr lang="en-US" altLang="zh-CN" sz="2800" b="1" dirty="0">
                <a:latin typeface="Times New Roman" panose="02020603050405020304" pitchFamily="18" charset="0"/>
                <a:ea typeface="宋体" panose="02010600030101010101" pitchFamily="2" charset="-122"/>
              </a:rPr>
              <a:t>&gt;</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52227" name="Rectangle 4"/>
          <p:cNvSpPr/>
          <p:nvPr/>
        </p:nvSpPr>
        <p:spPr>
          <a:xfrm>
            <a:off x="230188" y="3340577"/>
            <a:ext cx="8751887" cy="2934335"/>
          </a:xfrm>
          <a:prstGeom prst="rect">
            <a:avLst/>
          </a:prstGeom>
          <a:noFill/>
          <a:ln w="9525">
            <a:noFill/>
          </a:ln>
        </p:spPr>
        <p:txBody>
          <a:bodyPr wrap="square" anchor="ctr" anchorCtr="0">
            <a:spAutoFit/>
          </a:bodyPr>
          <a:p>
            <a:pPr eaLnBrk="0" hangingPunct="0">
              <a:lnSpc>
                <a:spcPct val="110000"/>
              </a:lnSpc>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任务的输入数据：</a:t>
            </a:r>
            <a:endParaRPr lang="en-US" altLang="zh-CN" sz="2800" b="1" dirty="0">
              <a:solidFill>
                <a:schemeClr val="accent2"/>
              </a:solidFill>
              <a:latin typeface="Times New Roman" panose="02020603050405020304" pitchFamily="18" charset="0"/>
              <a:ea typeface="黑体" panose="02010609060101010101" pitchFamily="49" charset="-122"/>
            </a:endParaRPr>
          </a:p>
          <a:p>
            <a:pPr eaLnBrk="0" hangingPunct="0">
              <a:lnSpc>
                <a:spcPct val="110000"/>
              </a:lnSpc>
            </a:pPr>
            <a:r>
              <a:rPr lang="en-US" altLang="zh-CN" sz="2800" b="1" dirty="0">
                <a:latin typeface="Times New Roman" panose="02020603050405020304" pitchFamily="18" charset="0"/>
                <a:ea typeface="宋体" panose="02010600030101010101" pitchFamily="2" charset="-122"/>
              </a:rPr>
              <a:t>&lt;</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I</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,&lt;1,1&gt;&gt;</a:t>
            </a:r>
            <a:endParaRPr lang="en-US" altLang="zh-CN" sz="2800" b="1" dirty="0">
              <a:latin typeface="Arial" panose="020B0604020202020204" pitchFamily="34" charset="0"/>
              <a:ea typeface="宋体" panose="02010600030101010101" pitchFamily="2" charset="-122"/>
            </a:endParaRPr>
          </a:p>
          <a:p>
            <a:pPr eaLnBrk="0" hangingPunct="0">
              <a:lnSpc>
                <a:spcPct val="110000"/>
              </a:lnSpc>
            </a:pPr>
            <a:r>
              <a:rPr lang="en-US" altLang="zh-CN" sz="2800" b="1" dirty="0">
                <a:latin typeface="Times New Roman" panose="02020603050405020304" pitchFamily="18" charset="0"/>
                <a:ea typeface="宋体" panose="02010600030101010101" pitchFamily="2" charset="-122"/>
              </a:rPr>
              <a:t>&lt;</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is</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,1&gt;</a:t>
            </a:r>
            <a:endParaRPr lang="en-US" altLang="zh-CN" sz="2800" b="1" dirty="0">
              <a:latin typeface="Arial" panose="020B0604020202020204" pitchFamily="34" charset="0"/>
              <a:ea typeface="宋体" panose="02010600030101010101" pitchFamily="2" charset="-122"/>
            </a:endParaRPr>
          </a:p>
          <a:p>
            <a:pPr eaLnBrk="0" hangingPunct="0">
              <a:lnSpc>
                <a:spcPct val="110000"/>
              </a:lnSpc>
            </a:pPr>
            <a:r>
              <a:rPr lang="en-US" altLang="zh-CN" sz="2800" b="1" dirty="0">
                <a:latin typeface="Arial" panose="020B0604020202020204" pitchFamily="34" charset="0"/>
                <a:ea typeface="Times New Roman" panose="02020603050405020304" pitchFamily="18" charset="0"/>
              </a:rPr>
              <a:t>……</a:t>
            </a:r>
            <a:endParaRPr lang="en-US" altLang="zh-CN" sz="2800" b="1" dirty="0">
              <a:latin typeface="Arial" panose="020B0604020202020204" pitchFamily="34" charset="0"/>
              <a:ea typeface="宋体" panose="02010600030101010101" pitchFamily="2" charset="-122"/>
            </a:endParaRPr>
          </a:p>
          <a:p>
            <a:pPr eaLnBrk="0" hangingPunct="0">
              <a:lnSpc>
                <a:spcPct val="110000"/>
              </a:lnSpc>
            </a:pPr>
            <a:r>
              <a:rPr lang="en-US" altLang="zh-CN" sz="2800" b="1" dirty="0">
                <a:latin typeface="Times New Roman" panose="02020603050405020304" pitchFamily="18" charset="0"/>
                <a:ea typeface="宋体" panose="02010600030101010101" pitchFamily="2" charset="-122"/>
              </a:rPr>
              <a:t>&lt;</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from</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,1&gt;</a:t>
            </a:r>
            <a:endParaRPr lang="en-US" altLang="zh-CN" sz="2800" b="1" dirty="0">
              <a:latin typeface="Times New Roman" panose="02020603050405020304" pitchFamily="18" charset="0"/>
              <a:ea typeface="宋体" panose="02010600030101010101" pitchFamily="2" charset="-122"/>
            </a:endParaRPr>
          </a:p>
          <a:p>
            <a:pPr eaLnBrk="0" hangingPunct="0">
              <a:lnSpc>
                <a:spcPct val="110000"/>
              </a:lnSpc>
            </a:pPr>
            <a:r>
              <a:rPr lang="en-US" altLang="zh-CN" sz="2800" b="1" dirty="0">
                <a:latin typeface="Times New Roman" panose="02020603050405020304" pitchFamily="18" charset="0"/>
                <a:ea typeface="宋体" panose="02010600030101010101" pitchFamily="2" charset="-122"/>
              </a:rPr>
              <a:t>&lt;</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China</a:t>
            </a:r>
            <a:r>
              <a:rPr lang="en-US" altLang="zh-CN" sz="2800" b="1" dirty="0">
                <a:latin typeface="Arial" panose="020B0604020202020204" pitchFamily="34"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,&lt;1,1,1&gt;&gt;</a:t>
            </a:r>
            <a:r>
              <a:rPr lang="en-US" altLang="zh-CN" sz="2800" b="1" dirty="0">
                <a:latin typeface="Arial" panose="020B0604020202020204" pitchFamily="34" charset="0"/>
                <a:ea typeface="宋体" panose="02010600030101010101" pitchFamily="2" charset="-122"/>
              </a:rPr>
              <a:t> </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1"/>
          <p:cNvSpPr/>
          <p:nvPr/>
        </p:nvSpPr>
        <p:spPr>
          <a:xfrm>
            <a:off x="219075" y="1231900"/>
            <a:ext cx="8764588" cy="5262563"/>
          </a:xfrm>
          <a:prstGeom prst="rect">
            <a:avLst/>
          </a:prstGeom>
          <a:noFill/>
          <a:ln w="9525">
            <a:noFill/>
          </a:ln>
        </p:spPr>
        <p:txBody>
          <a:bodyPr wrap="square" anchor="ctr" anchorCtr="0">
            <a:spAutoFit/>
          </a:bodyPr>
          <a:p>
            <a:pPr eaLnBrk="0" hangingPunct="0"/>
            <a:r>
              <a:rPr lang="en-US" altLang="zh-CN" sz="2400" b="1" dirty="0">
                <a:latin typeface="Times New Roman" panose="02020603050405020304" pitchFamily="18" charset="0"/>
                <a:ea typeface="宋体" panose="02010600030101010101" pitchFamily="2" charset="-122"/>
              </a:rPr>
              <a:t>public static class MyReducer extends </a:t>
            </a:r>
            <a:endParaRPr lang="en-US" altLang="zh-CN" sz="2400" b="1" dirty="0">
              <a:latin typeface="Times New Roman" panose="02020603050405020304" pitchFamily="18" charset="0"/>
              <a:ea typeface="宋体" panose="02010600030101010101" pitchFamily="2" charset="-122"/>
            </a:endParaRPr>
          </a:p>
          <a:p>
            <a:pPr eaLnBrk="0" hangingPunct="0"/>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Reducer&lt;Text,IntWritable,Text,IntWritable&gt;{ </a:t>
            </a:r>
            <a:endParaRPr lang="en-US" altLang="zh-CN" sz="2400" b="1" dirty="0">
              <a:latin typeface="Arial" panose="020B0604020202020204" pitchFamily="34" charset="0"/>
              <a:ea typeface="宋体" panose="02010600030101010101" pitchFamily="2" charset="-122"/>
            </a:endParaRPr>
          </a:p>
          <a:p>
            <a:pPr eaLnBrk="0" hangingPunct="0"/>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private IntWritable result = new IntWritable(); </a:t>
            </a:r>
            <a:endParaRPr lang="en-US" altLang="zh-CN" sz="2400" b="1" dirty="0">
              <a:latin typeface="Arial" panose="020B0604020202020204" pitchFamily="34" charset="0"/>
              <a:ea typeface="宋体" panose="02010600030101010101" pitchFamily="2" charset="-122"/>
            </a:endParaRPr>
          </a:p>
          <a:p>
            <a:pPr eaLnBrk="0" hangingPunct="0"/>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public void reduce(Text key, Iterable&lt;IntWritable&gt; values, </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eaLnBrk="0" hangingPunct="0"/>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Context context) throws IOException,InterruptedException{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int sum = 0;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for (IntWritable val : values)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sum += val.get();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this.result.set(sum);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context.write(key,this.result);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53250" name="标题 2"/>
          <p:cNvSpPr txBox="1"/>
          <p:nvPr/>
        </p:nvSpPr>
        <p:spPr>
          <a:xfrm>
            <a:off x="1143000" y="76200"/>
            <a:ext cx="8001000" cy="914400"/>
          </a:xfrm>
          <a:prstGeom prst="rect">
            <a:avLst/>
          </a:prstGeom>
          <a:noFill/>
          <a:ln w="9525">
            <a:noFill/>
          </a:ln>
        </p:spPr>
        <p:txBody>
          <a:bodyPr anchor="ctr" anchorCtr="0"/>
          <a:p>
            <a:pPr marL="342900" indent="-342900" eaLnBrk="0" hangingPunct="0"/>
            <a:r>
              <a:rPr lang="en-US" altLang="zh-CN" sz="3200" dirty="0">
                <a:solidFill>
                  <a:schemeClr val="bg1"/>
                </a:solidFill>
                <a:latin typeface="Arial" panose="020B0604020202020204" pitchFamily="34" charset="0"/>
                <a:ea typeface="黑体" panose="02010609060101010101" pitchFamily="49" charset="-122"/>
              </a:rPr>
              <a:t>7.6.3 </a:t>
            </a:r>
            <a:r>
              <a:rPr lang="zh-CN" altLang="zh-CN" sz="3200" b="1" dirty="0">
                <a:solidFill>
                  <a:schemeClr val="bg1"/>
                </a:solidFill>
                <a:latin typeface="Arial" panose="020B0604020202020204" pitchFamily="34" charset="0"/>
                <a:ea typeface="黑体" panose="02010609060101010101" pitchFamily="49" charset="-122"/>
              </a:rPr>
              <a:t>编写</a:t>
            </a:r>
            <a:r>
              <a:rPr lang="en-US" altLang="zh-CN" sz="3200" b="1" dirty="0">
                <a:solidFill>
                  <a:schemeClr val="bg1"/>
                </a:solidFill>
                <a:latin typeface="Arial" panose="020B0604020202020204" pitchFamily="34" charset="0"/>
                <a:ea typeface="黑体" panose="02010609060101010101" pitchFamily="49" charset="-122"/>
              </a:rPr>
              <a:t>Reduce</a:t>
            </a:r>
            <a:r>
              <a:rPr lang="zh-CN" altLang="zh-CN" sz="3200" b="1" dirty="0">
                <a:solidFill>
                  <a:schemeClr val="bg1"/>
                </a:solidFill>
                <a:latin typeface="Arial" panose="020B0604020202020204" pitchFamily="34" charset="0"/>
                <a:ea typeface="黑体" panose="02010609060101010101" pitchFamily="49" charset="-122"/>
              </a:rPr>
              <a:t>处理逻辑</a:t>
            </a:r>
            <a:endParaRPr lang="zh-CN" altLang="en-US" sz="32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
          <p:cNvSpPr>
            <a:spLocks noGrp="1"/>
          </p:cNvSpPr>
          <p:nvPr>
            <p:ph type="title" idx="10"/>
          </p:nvPr>
        </p:nvSpPr>
        <p:spPr/>
        <p:txBody>
          <a:bodyPr vert="horz" wrap="square" lIns="91440" tIns="45720" rIns="91440" bIns="45720" anchor="ctr" anchorCtr="0"/>
          <a:p>
            <a:r>
              <a:rPr lang="en-US" altLang="zh-CN" dirty="0"/>
              <a:t>7.1.0	 </a:t>
            </a:r>
            <a:r>
              <a:rPr lang="zh-CN" altLang="en-US" dirty="0"/>
              <a:t>并行计算编程模型</a:t>
            </a:r>
            <a:endParaRPr lang="zh-CN" altLang="en-US" dirty="0"/>
          </a:p>
        </p:txBody>
      </p:sp>
      <p:sp>
        <p:nvSpPr>
          <p:cNvPr id="10242" name="Rectangle 6"/>
          <p:cNvSpPr/>
          <p:nvPr/>
        </p:nvSpPr>
        <p:spPr>
          <a:xfrm>
            <a:off x="223838" y="961233"/>
            <a:ext cx="8585200" cy="558482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并行计算编程模型：</a:t>
            </a:r>
            <a:r>
              <a:rPr lang="zh-CN" altLang="en-US" sz="2600" b="1" dirty="0"/>
              <a:t>一种一次可以执行多个指令的算法，可以分为</a:t>
            </a:r>
            <a:r>
              <a:rPr lang="zh-CN" sz="2600" b="1" dirty="0">
                <a:solidFill>
                  <a:srgbClr val="FF0000"/>
                </a:solidFill>
                <a:latin typeface="微软雅黑" panose="020B0503020204020204" charset="-122"/>
                <a:ea typeface="微软雅黑" panose="020B0503020204020204" charset="-122"/>
                <a:cs typeface="微软雅黑" panose="020B0503020204020204" charset="-122"/>
              </a:rPr>
              <a:t>时间上的并行</a:t>
            </a:r>
            <a:r>
              <a:rPr lang="zh-CN" altLang="en-US" sz="2600" b="1" dirty="0"/>
              <a:t>和</a:t>
            </a:r>
            <a:r>
              <a:rPr lang="zh-CN" sz="2600" b="1" dirty="0">
                <a:solidFill>
                  <a:srgbClr val="FF0000"/>
                </a:solidFill>
                <a:latin typeface="微软雅黑" panose="020B0503020204020204" charset="-122"/>
                <a:ea typeface="微软雅黑" panose="020B0503020204020204" charset="-122"/>
                <a:cs typeface="微软雅黑" panose="020B0503020204020204" charset="-122"/>
              </a:rPr>
              <a:t>空间上的并行</a:t>
            </a:r>
            <a:r>
              <a:rPr lang="zh-CN" altLang="en-US" sz="2600" b="1" dirty="0">
                <a:latin typeface="Arial" panose="020B0604020202020204" pitchFamily="34" charset="0"/>
                <a:ea typeface="宋体" panose="02010600030101010101" pitchFamily="2" charset="-122"/>
              </a:rPr>
              <a:t>。时间上的并行就是流水线技术，空间上的并行指用多个处理器并发地执行计算。 </a:t>
            </a:r>
            <a:endParaRPr lang="zh-CN" altLang="en-US" sz="2600" b="1" dirty="0">
              <a:latin typeface="Arial" panose="020B0604020202020204" pitchFamily="34"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zh-CN" sz="2800" b="1" dirty="0">
                <a:solidFill>
                  <a:srgbClr val="FF0000"/>
                </a:solidFill>
                <a:latin typeface="微软雅黑" panose="020B0503020204020204" charset="-122"/>
                <a:ea typeface="微软雅黑" panose="020B0503020204020204" charset="-122"/>
                <a:cs typeface="微软雅黑" panose="020B0503020204020204" charset="-122"/>
              </a:rPr>
              <a:t>并行计算基本思想：</a:t>
            </a:r>
            <a:r>
              <a:rPr lang="zh-CN" altLang="en-US" sz="2600" b="1" dirty="0">
                <a:latin typeface="Arial" panose="020B0604020202020204" pitchFamily="34" charset="0"/>
                <a:ea typeface="宋体" panose="02010600030101010101" pitchFamily="2" charset="-122"/>
              </a:rPr>
              <a:t>用多个处理器协同求解同一个问题，即将被求解的问题分解成若干部分，各部分均由一个独立的处理机来并行计算。并行计算系统可以是专门设计的、含多个处理器的超级计算机，也可以是以某种方式互连的若干台独立计算机构成的集群。</a:t>
            </a:r>
            <a:endParaRPr lang="zh-CN" altLang="en-US" sz="2600" b="1" dirty="0">
              <a:latin typeface="Arial" panose="020B060402020202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2"/>
          <p:cNvSpPr>
            <a:spLocks noGrp="1"/>
          </p:cNvSpPr>
          <p:nvPr>
            <p:ph type="title" idx="10"/>
          </p:nvPr>
        </p:nvSpPr>
        <p:spPr/>
        <p:txBody>
          <a:bodyPr vert="horz" wrap="square" lIns="91440" tIns="45720" rIns="91440" bIns="45720" anchor="ctr" anchorCtr="0"/>
          <a:p>
            <a:r>
              <a:rPr lang="en-US" altLang="zh-CN" dirty="0"/>
              <a:t>7.6.4 </a:t>
            </a:r>
            <a:r>
              <a:rPr lang="zh-CN" altLang="zh-CN" dirty="0"/>
              <a:t>编写</a:t>
            </a:r>
            <a:r>
              <a:rPr lang="en-US" altLang="zh-CN" dirty="0"/>
              <a:t>main</a:t>
            </a:r>
            <a:r>
              <a:rPr lang="zh-CN" altLang="zh-CN" dirty="0"/>
              <a:t>方法</a:t>
            </a:r>
            <a:endParaRPr lang="zh-CN" altLang="en-US" dirty="0"/>
          </a:p>
        </p:txBody>
      </p:sp>
      <p:graphicFrame>
        <p:nvGraphicFramePr>
          <p:cNvPr id="5" name="表格 4"/>
          <p:cNvGraphicFramePr>
            <a:graphicFrameLocks noGrp="1"/>
          </p:cNvGraphicFramePr>
          <p:nvPr/>
        </p:nvGraphicFramePr>
        <p:xfrm>
          <a:off x="303213" y="1292225"/>
          <a:ext cx="8636635" cy="5092700"/>
        </p:xfrm>
        <a:graphic>
          <a:graphicData uri="http://schemas.openxmlformats.org/drawingml/2006/table">
            <a:tbl>
              <a:tblPr/>
              <a:tblGrid>
                <a:gridCol w="8636635"/>
              </a:tblGrid>
              <a:tr h="5092065">
                <a:tc>
                  <a:txBody>
                    <a:bodyPr/>
                    <a:lstStyle/>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public static void main(String[]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args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throws Exception{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Configuration conf = new Configuration();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程序运行时参数</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String[]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otherArgs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 new </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GenericOptionsParser</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conf,args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getRemainingArgs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if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otherArgs.length</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 2)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System.err.println</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("Usage: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wordcount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&lt;in&gt; &lt;out&gt;");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System.exit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(2);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Job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 new Job(</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conf,"word</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count");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设置环境参数</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job.setJarByClass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WordCount.class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设置整个程序的类名</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1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job.setMapperClass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MyMapper.class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MyMapper</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55306" marR="55306" marT="0" marB="0" horzOverflow="overflow">
                    <a:lnL>
                      <a:noFill/>
                    </a:lnL>
                    <a:lnR>
                      <a:noFill/>
                    </a:lnR>
                    <a:lnT>
                      <a:noFill/>
                    </a:lnT>
                    <a:lnB>
                      <a:noFill/>
                    </a:lnB>
                    <a:lnTlToBr>
                      <a:noFill/>
                    </a:lnTlToBr>
                    <a:lnBlToTr>
                      <a:noFill/>
                    </a:lnBlToTr>
                    <a:solidFill>
                      <a:schemeClr val="bg1"/>
                    </a:solid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2"/>
          <p:cNvSpPr>
            <a:spLocks noGrp="1"/>
          </p:cNvSpPr>
          <p:nvPr>
            <p:ph type="title" idx="10"/>
          </p:nvPr>
        </p:nvSpPr>
        <p:spPr/>
        <p:txBody>
          <a:bodyPr vert="horz" wrap="square" lIns="91440" tIns="45720" rIns="91440" bIns="45720" anchor="ctr" anchorCtr="0"/>
          <a:p>
            <a:r>
              <a:rPr lang="en-US" altLang="zh-CN" dirty="0"/>
              <a:t>7.6.4 </a:t>
            </a:r>
            <a:r>
              <a:rPr lang="zh-CN" altLang="zh-CN" dirty="0"/>
              <a:t>编写</a:t>
            </a:r>
            <a:r>
              <a:rPr lang="en-US" altLang="zh-CN" dirty="0"/>
              <a:t>main</a:t>
            </a:r>
            <a:r>
              <a:rPr lang="zh-CN" altLang="zh-CN" dirty="0"/>
              <a:t>方法</a:t>
            </a:r>
            <a:endParaRPr lang="zh-CN" altLang="en-US" dirty="0"/>
          </a:p>
        </p:txBody>
      </p:sp>
      <p:graphicFrame>
        <p:nvGraphicFramePr>
          <p:cNvPr id="5" name="表格 4"/>
          <p:cNvGraphicFramePr>
            <a:graphicFrameLocks noGrp="1"/>
          </p:cNvGraphicFramePr>
          <p:nvPr/>
        </p:nvGraphicFramePr>
        <p:xfrm>
          <a:off x="287338" y="1277938"/>
          <a:ext cx="8569325" cy="5130800"/>
        </p:xfrm>
        <a:graphic>
          <a:graphicData uri="http://schemas.openxmlformats.org/drawingml/2006/table">
            <a:tbl>
              <a:tblPr/>
              <a:tblGrid>
                <a:gridCol w="8568690"/>
              </a:tblGrid>
              <a:tr h="4958080">
                <a:tc>
                  <a:txBody>
                    <a:bodyPr/>
                    <a:lstStyle/>
                    <a:p>
                      <a:pPr marL="0" marR="0" lvl="0" indent="0" algn="just" defTabSz="914400" rtl="0" eaLnBrk="1" fontAlgn="base" latinLnBrk="0" hangingPunct="1">
                        <a:lnSpc>
                          <a:spcPct val="15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job.setReducerClass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MyReducer.class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MyReducer</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job.setOutputKeyClass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Text.class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设置输出类型</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job.setOutputValueClass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IntWritable.class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设置输出类型</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FileInputFormat.addInputPath</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job,new</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Path(</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otherArgs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[0]));  </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设置输入文件</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FileOutputFormat.setOutputPath</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job,new</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Path(</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otherArgs</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 </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设置输出文件</a:t>
                      </a:r>
                      <a:endParaRPr kumimoji="0" 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System.exit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r>
                        <a:rPr kumimoji="0" lang="en-US" altLang="zh-CN" sz="20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job.waitForCompletion</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(true)?0:1);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p>
                      <a:pPr marL="0" marR="0" lvl="0" indent="0" algn="just" defTabSz="914400" rtl="0" eaLnBrk="1" fontAlgn="base" latinLnBrk="0" hangingPunct="1">
                        <a:lnSpc>
                          <a:spcPct val="150000"/>
                        </a:lnSpc>
                        <a:spcBef>
                          <a:spcPts val="500"/>
                        </a:spcBef>
                        <a:spcAft>
                          <a:spcPts val="50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2000" b="1" i="0" u="none" strike="noStrike" cap="none" normalizeH="0" baseline="0" dirty="0" smtClean="0">
                        <a:ln>
                          <a:noFill/>
                        </a:ln>
                        <a:solidFill>
                          <a:schemeClr val="tx1"/>
                        </a:solidFill>
                        <a:effectLst/>
                        <a:latin typeface="Calibri" panose="020F0502020204030204" pitchFamily="34" charset="0"/>
                        <a:ea typeface="黑体" panose="02010609060101010101" pitchFamily="49" charset="-122"/>
                      </a:endParaRPr>
                    </a:p>
                  </a:txBody>
                  <a:tcPr marL="55306" marR="55306" marT="0" marB="0" horzOverflow="overflow">
                    <a:lnL>
                      <a:noFill/>
                    </a:lnL>
                    <a:lnR>
                      <a:noFill/>
                    </a:lnR>
                    <a:lnT>
                      <a:noFill/>
                    </a:lnT>
                    <a:lnB>
                      <a:noFill/>
                    </a:lnB>
                    <a:lnTlToBr>
                      <a:noFill/>
                    </a:lnTlToBr>
                    <a:lnBlToTr>
                      <a:noFill/>
                    </a:lnBlToTr>
                    <a:solidFill>
                      <a:schemeClr val="bg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2"/>
          <p:cNvSpPr/>
          <p:nvPr/>
        </p:nvSpPr>
        <p:spPr>
          <a:xfrm>
            <a:off x="285750" y="1143000"/>
            <a:ext cx="8631238" cy="5172075"/>
          </a:xfrm>
          <a:prstGeom prst="rect">
            <a:avLst/>
          </a:prstGeom>
          <a:noFill/>
          <a:ln w="9525">
            <a:noFill/>
          </a:ln>
        </p:spPr>
        <p:txBody>
          <a:bodyPr wrap="square" anchor="t" anchorCtr="0">
            <a:spAutoFit/>
          </a:bodyPr>
          <a:p>
            <a:pPr algn="just" eaLnBrk="0" hangingPunct="0">
              <a:lnSpc>
                <a:spcPct val="140000"/>
              </a:lnSpc>
            </a:pPr>
            <a:r>
              <a:rPr lang="zh-CN" altLang="en-US" sz="2800" b="1" dirty="0">
                <a:latin typeface="Times New Roman" panose="02020603050405020304" pitchFamily="18" charset="0"/>
                <a:ea typeface="宋体" panose="02010600030101010101" pitchFamily="2" charset="-122"/>
              </a:rPr>
              <a:t>以下几个是</a:t>
            </a:r>
            <a:r>
              <a:rPr lang="en-US" altLang="zh-CN" sz="2800" b="1" dirty="0">
                <a:latin typeface="Times New Roman" panose="02020603050405020304" pitchFamily="18" charset="0"/>
                <a:ea typeface="宋体" panose="02010600030101010101" pitchFamily="2" charset="-122"/>
              </a:rPr>
              <a:t>Hadoop</a:t>
            </a:r>
            <a:r>
              <a:rPr lang="zh-CN" altLang="en-US" sz="2800" b="1" dirty="0">
                <a:latin typeface="Times New Roman" panose="02020603050405020304" pitchFamily="18" charset="0"/>
                <a:ea typeface="宋体" panose="02010600030101010101" pitchFamily="2" charset="-122"/>
              </a:rPr>
              <a:t>自己的组件：</a:t>
            </a:r>
            <a:endParaRPr lang="en-US" altLang="zh-CN" sz="2800" b="1" dirty="0">
              <a:latin typeface="Times New Roman" panose="02020603050405020304" pitchFamily="18" charset="0"/>
              <a:ea typeface="宋体" panose="02010600030101010101" pitchFamily="2" charset="-122"/>
            </a:endParaRPr>
          </a:p>
          <a:p>
            <a:pPr algn="just" eaLnBrk="0" hangingPunct="0">
              <a:lnSpc>
                <a:spcPct val="14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org.apache.hadoop.conf</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dirty="0">
                <a:latin typeface="Times New Roman" panose="02020603050405020304" pitchFamily="18" charset="0"/>
                <a:ea typeface="宋体" panose="02010600030101010101" pitchFamily="2" charset="-122"/>
              </a:rPr>
              <a:t>定义了系统参数的配置文件处理方法。</a:t>
            </a:r>
            <a:endParaRPr lang="en-US" altLang="zh-CN" sz="2400" b="1" dirty="0">
              <a:latin typeface="Arial" panose="020B0604020202020204" pitchFamily="34" charset="0"/>
              <a:ea typeface="宋体" panose="02010600030101010101" pitchFamily="2" charset="-122"/>
            </a:endParaRPr>
          </a:p>
          <a:p>
            <a:pPr algn="just" eaLnBrk="0" hangingPunct="0">
              <a:lnSpc>
                <a:spcPct val="14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（2）org.apache.hadoop.fs：</a:t>
            </a:r>
            <a:r>
              <a:rPr lang="zh-CN" altLang="en-US" sz="2400" b="1" dirty="0">
                <a:latin typeface="Times New Roman" panose="02020603050405020304" pitchFamily="18" charset="0"/>
                <a:ea typeface="宋体" panose="02010600030101010101" pitchFamily="2" charset="-122"/>
              </a:rPr>
              <a:t>定义了抽象文件系统的</a:t>
            </a:r>
            <a:r>
              <a:rPr lang="en-US" altLang="zh-CN" sz="2400" b="1" dirty="0">
                <a:latin typeface="Times New Roman" panose="02020603050405020304" pitchFamily="18" charset="0"/>
                <a:ea typeface="宋体" panose="02010600030101010101" pitchFamily="2" charset="-122"/>
              </a:rPr>
              <a:t>API</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algn="just" eaLnBrk="0" hangingPunct="0">
              <a:lnSpc>
                <a:spcPct val="14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（3）org.apache.hadoop.io：</a:t>
            </a:r>
            <a:r>
              <a:rPr lang="zh-CN" altLang="en-US" sz="2400" b="1" dirty="0">
                <a:latin typeface="Times New Roman" panose="02020603050405020304" pitchFamily="18" charset="0"/>
                <a:ea typeface="宋体" panose="02010600030101010101" pitchFamily="2" charset="-122"/>
              </a:rPr>
              <a:t>定义通用</a:t>
            </a:r>
            <a:r>
              <a:rPr lang="en-US" altLang="zh-CN" sz="2400" b="1" dirty="0">
                <a:latin typeface="Times New Roman" panose="02020603050405020304" pitchFamily="18" charset="0"/>
                <a:ea typeface="宋体" panose="02010600030101010101" pitchFamily="2" charset="-122"/>
              </a:rPr>
              <a:t>I/</a:t>
            </a:r>
            <a:r>
              <a:rPr lang="en-US" altLang="zh-CN" sz="2400" b="1" dirty="0">
                <a:latin typeface="Arial" panose="020B0604020202020204" pitchFamily="34" charset="0"/>
                <a:ea typeface="宋体" panose="02010600030101010101" pitchFamily="2" charset="-122"/>
              </a:rPr>
              <a:t>O API</a:t>
            </a:r>
            <a:r>
              <a:rPr lang="zh-CN" altLang="en-US" sz="2400" b="1" dirty="0">
                <a:latin typeface="Arial" panose="020B0604020202020204" pitchFamily="34" charset="0"/>
                <a:ea typeface="宋体" panose="02010600030101010101" pitchFamily="2" charset="-122"/>
              </a:rPr>
              <a:t>，用于针对网络、数据库、文件等数据对象进行读写操作等。</a:t>
            </a:r>
            <a:endParaRPr lang="en-US" altLang="zh-CN" sz="2400" b="1" dirty="0">
              <a:latin typeface="Arial" panose="020B0604020202020204" pitchFamily="34" charset="0"/>
              <a:ea typeface="宋体" panose="02010600030101010101" pitchFamily="2" charset="-122"/>
            </a:endParaRPr>
          </a:p>
          <a:p>
            <a:pPr algn="just" eaLnBrk="0" hangingPunct="0">
              <a:lnSpc>
                <a:spcPct val="14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（4）org.apache.hadoop.mapreduce：</a:t>
            </a:r>
            <a:r>
              <a:rPr lang="en-US" altLang="zh-CN" sz="2400" b="1" dirty="0">
                <a:latin typeface="Times New Roman" panose="02020603050405020304" pitchFamily="18" charset="0"/>
                <a:ea typeface="宋体" panose="02010600030101010101" pitchFamily="2" charset="-122"/>
              </a:rPr>
              <a:t>Hadoop</a:t>
            </a:r>
            <a:r>
              <a:rPr lang="zh-CN" altLang="en-US" sz="2400" b="1" dirty="0">
                <a:latin typeface="Times New Roman" panose="02020603050405020304" pitchFamily="18" charset="0"/>
                <a:ea typeface="宋体" panose="02010600030101010101" pitchFamily="2" charset="-122"/>
              </a:rPr>
              <a:t>分布式计算框架</a:t>
            </a:r>
            <a:r>
              <a:rPr lang="en-US" altLang="zh-CN" sz="2400" b="1" dirty="0">
                <a:latin typeface="Times New Roman" panose="02020603050405020304" pitchFamily="18" charset="0"/>
                <a:ea typeface="宋体" panose="02010600030101010101" pitchFamily="2" charset="-122"/>
              </a:rPr>
              <a:t>MapReduce</a:t>
            </a:r>
            <a:r>
              <a:rPr lang="zh-CN" altLang="en-US" sz="2400" b="1" dirty="0">
                <a:latin typeface="Times New Roman" panose="02020603050405020304" pitchFamily="18" charset="0"/>
                <a:ea typeface="宋体" panose="02010600030101010101" pitchFamily="2" charset="-122"/>
              </a:rPr>
              <a:t>实现，包括任务的分发调度等。</a:t>
            </a:r>
            <a:endParaRPr lang="zh-CN" altLang="en-US" sz="2400" b="1" dirty="0">
              <a:latin typeface="Times New Roman" panose="02020603050405020304" pitchFamily="18" charset="0"/>
              <a:ea typeface="宋体" panose="02010600030101010101" pitchFamily="2" charset="-122"/>
            </a:endParaRPr>
          </a:p>
        </p:txBody>
      </p:sp>
      <p:sp>
        <p:nvSpPr>
          <p:cNvPr id="56322" name="标题 2"/>
          <p:cNvSpPr>
            <a:spLocks noGrp="1"/>
          </p:cNvSpPr>
          <p:nvPr>
            <p:ph type="title" idx="10"/>
          </p:nvPr>
        </p:nvSpPr>
        <p:spPr/>
        <p:txBody>
          <a:bodyPr vert="horz" wrap="square" lIns="91440" tIns="45720" rIns="91440" bIns="45720" anchor="ctr" anchorCtr="0"/>
          <a:p>
            <a:r>
              <a:rPr lang="zh-CN" altLang="en-US" dirty="0"/>
              <a:t>关于程序最初引用的外部包的说明</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矩形 2"/>
          <p:cNvSpPr/>
          <p:nvPr/>
        </p:nvSpPr>
        <p:spPr>
          <a:xfrm>
            <a:off x="285750" y="1143000"/>
            <a:ext cx="8631238" cy="5476875"/>
          </a:xfrm>
          <a:prstGeom prst="rect">
            <a:avLst/>
          </a:prstGeom>
          <a:noFill/>
          <a:ln w="9525">
            <a:noFill/>
          </a:ln>
        </p:spPr>
        <p:txBody>
          <a:bodyPr wrap="square" anchor="t" anchorCtr="0">
            <a:spAutoFit/>
          </a:bodyPr>
          <a:p>
            <a:pPr algn="just" eaLnBrk="0" hangingPunct="0"/>
            <a:r>
              <a:rPr lang="en-US" altLang="zh-CN" sz="2200" b="1" dirty="0">
                <a:latin typeface="Times New Roman" panose="02020603050405020304" pitchFamily="18" charset="0"/>
                <a:ea typeface="宋体" panose="02010600030101010101" pitchFamily="2" charset="-122"/>
              </a:rPr>
              <a:t>import java.io.IOException;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java.util.StringTokenizer;</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org.apache.hadoop.conf.Configuration;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org.apache.hadoop.fs.Path;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org.apache.hadoop.io.IntWritable;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org.apache.hadoop.io.Text;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org.apache.hadoop.mapreduce.Job;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org.apache.hadoop.mapreduce.Mapper;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org.apache.hadoop.mapreduce.Reducer;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org.apache.hadoop.mapreduce.lib.input.FileInputFormat;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org.apache.hadoop.mapreduce.lib.output.FileOutputFormat;  </a:t>
            </a:r>
            <a:endParaRPr lang="en-US" altLang="zh-CN" sz="2200" b="1" dirty="0">
              <a:latin typeface="Arial" panose="020B0604020202020204" pitchFamily="34"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import org.apache.hadoop.util.GenericOptionsParser;</a:t>
            </a:r>
            <a:endParaRPr lang="en-US" altLang="zh-CN" sz="2200" b="1" dirty="0">
              <a:latin typeface="Times New Roman" panose="02020603050405020304" pitchFamily="18" charset="0"/>
              <a:ea typeface="宋体" panose="02010600030101010101" pitchFamily="2" charset="-122"/>
            </a:endParaRPr>
          </a:p>
          <a:p>
            <a:pPr algn="just" eaLnBrk="0" hangingPunct="0"/>
            <a:endParaRPr lang="en-US" altLang="zh-CN" sz="2000" b="1" dirty="0">
              <a:latin typeface="Times New Roman" panose="02020603050405020304" pitchFamily="18"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public class WordCount{</a:t>
            </a:r>
            <a:endParaRPr lang="en-US" altLang="zh-CN" sz="2200" b="1" dirty="0">
              <a:latin typeface="Times New Roman" panose="02020603050405020304" pitchFamily="18" charset="0"/>
              <a:ea typeface="宋体" panose="02010600030101010101" pitchFamily="2" charset="-122"/>
            </a:endParaRPr>
          </a:p>
          <a:p>
            <a:pPr algn="just" eaLnBrk="0" hangingPunct="0"/>
            <a:r>
              <a:rPr lang="en-US" altLang="zh-CN" sz="2200" b="1" dirty="0">
                <a:solidFill>
                  <a:srgbClr val="FF0000"/>
                </a:solidFill>
                <a:latin typeface="Times New Roman" panose="02020603050405020304" pitchFamily="18" charset="0"/>
                <a:ea typeface="宋体" panose="02010600030101010101" pitchFamily="2" charset="-122"/>
              </a:rPr>
              <a:t>//WordCount</a:t>
            </a:r>
            <a:r>
              <a:rPr lang="zh-CN" altLang="en-US" sz="2200" b="1" dirty="0">
                <a:solidFill>
                  <a:srgbClr val="FF0000"/>
                </a:solidFill>
                <a:latin typeface="Times New Roman" panose="02020603050405020304" pitchFamily="18" charset="0"/>
                <a:ea typeface="宋体" panose="02010600030101010101" pitchFamily="2" charset="-122"/>
              </a:rPr>
              <a:t>类的具体代码见下一页</a:t>
            </a:r>
            <a:endParaRPr lang="en-US" altLang="zh-CN" sz="2200" b="1" dirty="0">
              <a:latin typeface="Times New Roman" panose="02020603050405020304" pitchFamily="18" charset="0"/>
              <a:ea typeface="宋体" panose="02010600030101010101" pitchFamily="2" charset="-122"/>
            </a:endParaRPr>
          </a:p>
          <a:p>
            <a:pPr algn="just" eaLnBrk="0" hangingPunct="0"/>
            <a:r>
              <a:rPr lang="en-US" altLang="zh-CN" sz="2200" b="1" dirty="0">
                <a:latin typeface="Times New Roman" panose="02020603050405020304" pitchFamily="18" charset="0"/>
                <a:ea typeface="宋体" panose="02010600030101010101" pitchFamily="2" charset="-122"/>
              </a:rPr>
              <a:t>}</a:t>
            </a:r>
            <a:endParaRPr lang="zh-CN" altLang="en-US" sz="2200" b="1" dirty="0">
              <a:latin typeface="Arial" panose="020B0604020202020204" pitchFamily="34" charset="0"/>
              <a:ea typeface="宋体" panose="02010600030101010101" pitchFamily="2" charset="-122"/>
            </a:endParaRPr>
          </a:p>
        </p:txBody>
      </p:sp>
      <p:sp>
        <p:nvSpPr>
          <p:cNvPr id="57346" name="标题 2"/>
          <p:cNvSpPr>
            <a:spLocks noGrp="1"/>
          </p:cNvSpPr>
          <p:nvPr>
            <p:ph type="title" idx="10"/>
          </p:nvPr>
        </p:nvSpPr>
        <p:spPr/>
        <p:txBody>
          <a:bodyPr vert="horz" wrap="square" lIns="91440" tIns="45720" rIns="91440" bIns="45720" anchor="ctr" anchorCtr="0"/>
          <a:p>
            <a:r>
              <a:rPr lang="zh-CN" altLang="en-US" dirty="0"/>
              <a:t>完整代码</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1"/>
          <p:cNvSpPr/>
          <p:nvPr/>
        </p:nvSpPr>
        <p:spPr>
          <a:xfrm>
            <a:off x="157163" y="1030288"/>
            <a:ext cx="8840787" cy="5630862"/>
          </a:xfrm>
          <a:prstGeom prst="rect">
            <a:avLst/>
          </a:prstGeom>
          <a:noFill/>
          <a:ln w="9525">
            <a:noFill/>
          </a:ln>
        </p:spPr>
        <p:txBody>
          <a:bodyPr wrap="square" anchor="ctr" anchorCtr="0">
            <a:spAutoFit/>
          </a:bodyPr>
          <a:p>
            <a:pPr eaLnBrk="0" hangingPunct="0"/>
            <a:r>
              <a:rPr lang="en-US" altLang="zh-CN" sz="2400" b="1" dirty="0">
                <a:latin typeface="Times New Roman" panose="02020603050405020304" pitchFamily="18" charset="0"/>
                <a:ea typeface="宋体" panose="02010600030101010101" pitchFamily="2" charset="-122"/>
              </a:rPr>
              <a:t>public class WordCount{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public static class MyMapper extends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Mapper&lt;Object,Text,Text,IntWritable&gt;{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private final static IntWritable one = new IntWritable(1);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private Text word = new Text();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public void map(Object key, Text value, Context context)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throws IOException,InterruptedException{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StringTokenizer itr = new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StringTokenizer(value.toString());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while (itr.hasMoreTokens()){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word.set(itr.nextToken());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context.write(word,one);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p:txBody>
      </p:sp>
      <p:sp>
        <p:nvSpPr>
          <p:cNvPr id="58370" name="标题 2"/>
          <p:cNvSpPr>
            <a:spLocks noGrp="1"/>
          </p:cNvSpPr>
          <p:nvPr>
            <p:ph type="title" idx="10"/>
          </p:nvPr>
        </p:nvSpPr>
        <p:spPr/>
        <p:txBody>
          <a:bodyPr vert="horz" wrap="square" lIns="91440" tIns="45720" rIns="91440" bIns="45720" anchor="ctr" anchorCtr="0"/>
          <a:p>
            <a:r>
              <a:rPr lang="zh-CN" altLang="en-US" dirty="0"/>
              <a:t>完整代码</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1"/>
          <p:cNvSpPr/>
          <p:nvPr/>
        </p:nvSpPr>
        <p:spPr>
          <a:xfrm>
            <a:off x="196850" y="1035050"/>
            <a:ext cx="8709025" cy="5632450"/>
          </a:xfrm>
          <a:prstGeom prst="rect">
            <a:avLst/>
          </a:prstGeom>
          <a:noFill/>
          <a:ln w="9525">
            <a:noFill/>
          </a:ln>
        </p:spPr>
        <p:txBody>
          <a:bodyPr wrap="square" anchor="ctr" anchorCtr="0">
            <a:spAutoFit/>
          </a:bodyPr>
          <a:p>
            <a:pPr eaLnBrk="0" hangingPunct="0"/>
            <a:r>
              <a:rPr lang="en-US" altLang="zh-CN" sz="2400" b="1" dirty="0">
                <a:latin typeface="Times New Roman" panose="02020603050405020304" pitchFamily="18" charset="0"/>
                <a:ea typeface="宋体" panose="02010600030101010101" pitchFamily="2" charset="-122"/>
              </a:rPr>
              <a:t>public static class MyReducer extends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Reducer&lt;Text,IntWritable,Text,IntWritable&gt;{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private IntWritable result = new IntWritable();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public void reduce(Text key, Iterable&lt;IntWritable&gt;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values, Context context) throws    </a:t>
            </a:r>
            <a:endParaRPr lang="en-US" altLang="zh-CN" sz="2400" b="1" dirty="0">
              <a:latin typeface="Times New Roman" panose="02020603050405020304" pitchFamily="18"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IOException,InterruptedException{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int sum = 0;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for (IntWritable val : values)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sum += val.get();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result.set(sum);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context.write(key,result);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Times New Roman" panose="02020603050405020304" pitchFamily="18" charset="0"/>
                <a:ea typeface="宋体" panose="02010600030101010101" pitchFamily="2" charset="-122"/>
              </a:rPr>
              <a:t>	 }  </a:t>
            </a:r>
            <a:endParaRPr lang="en-US" altLang="zh-CN" sz="2400" b="1" dirty="0">
              <a:latin typeface="Arial" panose="020B0604020202020204" pitchFamily="34" charset="0"/>
              <a:ea typeface="宋体" panose="02010600030101010101" pitchFamily="2" charset="-122"/>
            </a:endParaRPr>
          </a:p>
        </p:txBody>
      </p:sp>
      <p:sp>
        <p:nvSpPr>
          <p:cNvPr id="59394" name="标题 2"/>
          <p:cNvSpPr>
            <a:spLocks noGrp="1"/>
          </p:cNvSpPr>
          <p:nvPr>
            <p:ph type="title" idx="10"/>
          </p:nvPr>
        </p:nvSpPr>
        <p:spPr/>
        <p:txBody>
          <a:bodyPr vert="horz" wrap="square" lIns="91440" tIns="45720" rIns="91440" bIns="45720" anchor="ctr" anchorCtr="0"/>
          <a:p>
            <a:r>
              <a:rPr lang="zh-CN" altLang="en-US" dirty="0"/>
              <a:t>完整代码</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1"/>
          <p:cNvSpPr/>
          <p:nvPr/>
        </p:nvSpPr>
        <p:spPr>
          <a:xfrm>
            <a:off x="142875" y="1206500"/>
            <a:ext cx="8856663" cy="5354638"/>
          </a:xfrm>
          <a:prstGeom prst="rect">
            <a:avLst/>
          </a:prstGeom>
          <a:noFill/>
          <a:ln w="9525">
            <a:noFill/>
          </a:ln>
        </p:spPr>
        <p:txBody>
          <a:bodyPr wrap="square" anchor="ctr" anchorCtr="0">
            <a:spAutoFit/>
          </a:bodyPr>
          <a:p>
            <a:pPr eaLnBrk="0" hangingPunct="0">
              <a:lnSpc>
                <a:spcPct val="90000"/>
              </a:lnSpc>
            </a:pPr>
            <a:r>
              <a:rPr lang="en-US" altLang="zh-CN" sz="2000" b="1" dirty="0">
                <a:latin typeface="Times New Roman" panose="02020603050405020304" pitchFamily="18" charset="0"/>
                <a:ea typeface="宋体" panose="02010600030101010101" pitchFamily="2" charset="-122"/>
              </a:rPr>
              <a:t>   public static void main(String[] args) throws Exception{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Configuration conf = new Configuration();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String[] otherArgs = new  </a:t>
            </a:r>
            <a:endParaRPr lang="en-US" altLang="zh-CN" sz="2000" b="1" dirty="0">
              <a:latin typeface="Times New Roman" panose="02020603050405020304" pitchFamily="18"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GenericOptionsParser(conf,args).getRemainingArgs();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if (otherArgs.length != 2)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System.err.println("Usage: wordcount &lt;in&gt; &lt;out&gt;");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System.exit(2);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  </a:t>
            </a:r>
            <a:endParaRPr lang="en-US" altLang="zh-CN" sz="2000" b="1" dirty="0">
              <a:latin typeface="Times New Roman" panose="02020603050405020304" pitchFamily="18"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Job job = new Job(conf,"word count");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job.setJarByClass(WordCount.class);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job.setMapperClass(MyMapper.class);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job.setReducerClass(MyReducer.class);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job.setOutputKeyClass(Text.class);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job.setOutputValueClass(IntWritable.class);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FileInputFormat.addInputPath(job,new Path(otherArgs[0]));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FileOutputFormat.setOutputPath(job,new Path(otherArgs[1]));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System.exit(job.waitForCompletion(true)?0:1);  </a:t>
            </a:r>
            <a:endParaRPr lang="en-US" altLang="zh-CN" sz="2000" b="1" dirty="0">
              <a:latin typeface="Arial" panose="020B0604020202020204" pitchFamily="34" charset="0"/>
              <a:ea typeface="宋体" panose="02010600030101010101" pitchFamily="2" charset="-122"/>
            </a:endParaRPr>
          </a:p>
          <a:p>
            <a:pPr eaLnBrk="0" hangingPunct="0">
              <a:lnSpc>
                <a:spcPct val="90000"/>
              </a:lnSpc>
            </a:pPr>
            <a:r>
              <a:rPr lang="en-US" altLang="zh-CN" sz="2000" b="1" dirty="0">
                <a:latin typeface="Times New Roman" panose="02020603050405020304" pitchFamily="18" charset="0"/>
                <a:ea typeface="宋体" panose="02010600030101010101" pitchFamily="2" charset="-122"/>
              </a:rPr>
              <a:t>     }  }  </a:t>
            </a:r>
            <a:endParaRPr lang="en-US" altLang="zh-CN" sz="2000" b="1" dirty="0">
              <a:latin typeface="Arial" panose="020B0604020202020204" pitchFamily="34" charset="0"/>
              <a:ea typeface="宋体" panose="02010600030101010101" pitchFamily="2" charset="-122"/>
            </a:endParaRPr>
          </a:p>
        </p:txBody>
      </p:sp>
      <p:sp>
        <p:nvSpPr>
          <p:cNvPr id="60418" name="标题 2"/>
          <p:cNvSpPr>
            <a:spLocks noGrp="1"/>
          </p:cNvSpPr>
          <p:nvPr>
            <p:ph type="title" idx="10"/>
          </p:nvPr>
        </p:nvSpPr>
        <p:spPr/>
        <p:txBody>
          <a:bodyPr vert="horz" wrap="square" lIns="91440" tIns="45720" rIns="91440" bIns="45720" anchor="ctr" anchorCtr="0"/>
          <a:p>
            <a:r>
              <a:rPr lang="zh-CN" altLang="en-US" dirty="0"/>
              <a:t>完整代码</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2"/>
          <p:cNvSpPr>
            <a:spLocks noGrp="1"/>
          </p:cNvSpPr>
          <p:nvPr>
            <p:ph type="title" idx="10"/>
          </p:nvPr>
        </p:nvSpPr>
        <p:spPr/>
        <p:txBody>
          <a:bodyPr vert="horz" wrap="square" lIns="91440" tIns="45720" rIns="91440" bIns="45720" anchor="ctr" anchorCtr="0"/>
          <a:p>
            <a:r>
              <a:rPr lang="en-US" altLang="zh-CN" dirty="0"/>
              <a:t>7.6.5 </a:t>
            </a:r>
            <a:r>
              <a:rPr lang="zh-CN" altLang="zh-CN" dirty="0"/>
              <a:t>编译打包代码以及运行程序</a:t>
            </a:r>
            <a:endParaRPr lang="zh-CN" altLang="en-US" dirty="0"/>
          </a:p>
        </p:txBody>
      </p:sp>
      <p:sp>
        <p:nvSpPr>
          <p:cNvPr id="61442" name="TextBox 4"/>
          <p:cNvSpPr txBox="1"/>
          <p:nvPr/>
        </p:nvSpPr>
        <p:spPr>
          <a:xfrm>
            <a:off x="177800" y="1146175"/>
            <a:ext cx="8791575" cy="4399915"/>
          </a:xfrm>
          <a:prstGeom prst="rect">
            <a:avLst/>
          </a:prstGeom>
          <a:noFill/>
          <a:ln w="9525">
            <a:noFill/>
          </a:ln>
        </p:spPr>
        <p:txBody>
          <a:bodyPr wrap="square" anchor="t" anchorCtr="0">
            <a:spAutoFit/>
          </a:bodyPr>
          <a:p>
            <a:pPr marL="457200" indent="-457200" algn="just">
              <a:lnSpc>
                <a:spcPct val="20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实验步骤：</a:t>
            </a:r>
            <a:endParaRPr lang="en-US" altLang="zh-CN" sz="2800" b="1" dirty="0">
              <a:solidFill>
                <a:schemeClr val="accent2"/>
              </a:solidFill>
              <a:latin typeface="Times New Roman" panose="02020603050405020304" pitchFamily="18" charset="0"/>
              <a:ea typeface="黑体" panose="02010609060101010101" pitchFamily="49" charset="-122"/>
            </a:endParaRPr>
          </a:p>
          <a:p>
            <a:pPr marL="914400" lvl="1" indent="-457200" algn="just">
              <a:lnSpc>
                <a:spcPct val="20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使用</a:t>
            </a:r>
            <a:r>
              <a:rPr lang="en-US" altLang="zh-CN" sz="2800" b="1" dirty="0">
                <a:latin typeface="Times New Roman" panose="02020603050405020304" pitchFamily="18" charset="0"/>
                <a:ea typeface="宋体" panose="02010600030101010101" pitchFamily="2" charset="-122"/>
              </a:rPr>
              <a:t>java</a:t>
            </a:r>
            <a:r>
              <a:rPr lang="zh-CN" altLang="en-US" sz="2800" b="1" dirty="0">
                <a:latin typeface="Times New Roman" panose="02020603050405020304" pitchFamily="18" charset="0"/>
                <a:ea typeface="宋体" panose="02010600030101010101" pitchFamily="2" charset="-122"/>
              </a:rPr>
              <a:t>编译程序，生成</a:t>
            </a:r>
            <a:r>
              <a:rPr lang="en-US" altLang="zh-CN" sz="2800" b="1" dirty="0">
                <a:latin typeface="Times New Roman" panose="02020603050405020304" pitchFamily="18" charset="0"/>
                <a:ea typeface="宋体" panose="02010600030101010101" pitchFamily="2" charset="-122"/>
              </a:rPr>
              <a:t>.class</a:t>
            </a:r>
            <a:r>
              <a:rPr lang="zh-CN" altLang="en-US" sz="2800" b="1" dirty="0">
                <a:latin typeface="Times New Roman" panose="02020603050405020304" pitchFamily="18" charset="0"/>
                <a:ea typeface="宋体" panose="02010600030101010101" pitchFamily="2" charset="-122"/>
              </a:rPr>
              <a:t>文件；</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20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将</a:t>
            </a:r>
            <a:r>
              <a:rPr lang="en-US" altLang="zh-CN" sz="2800" b="1" dirty="0">
                <a:latin typeface="Times New Roman" panose="02020603050405020304" pitchFamily="18" charset="0"/>
                <a:ea typeface="宋体" panose="02010600030101010101" pitchFamily="2" charset="-122"/>
              </a:rPr>
              <a:t>.class</a:t>
            </a:r>
            <a:r>
              <a:rPr lang="zh-CN" altLang="en-US" sz="2800" b="1" dirty="0">
                <a:latin typeface="Times New Roman" panose="02020603050405020304" pitchFamily="18" charset="0"/>
                <a:ea typeface="宋体" panose="02010600030101010101" pitchFamily="2" charset="-122"/>
              </a:rPr>
              <a:t>文件打包为</a:t>
            </a:r>
            <a:r>
              <a:rPr lang="en-US" altLang="zh-CN" sz="2800" b="1" dirty="0">
                <a:latin typeface="Times New Roman" panose="02020603050405020304" pitchFamily="18" charset="0"/>
                <a:ea typeface="宋体" panose="02010600030101010101" pitchFamily="2" charset="-122"/>
              </a:rPr>
              <a:t>jar</a:t>
            </a:r>
            <a:r>
              <a:rPr lang="zh-CN" altLang="en-US" sz="2800" b="1" dirty="0">
                <a:latin typeface="Times New Roman" panose="02020603050405020304" pitchFamily="18" charset="0"/>
                <a:ea typeface="宋体" panose="02010600030101010101" pitchFamily="2" charset="-122"/>
              </a:rPr>
              <a:t>包；</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20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运行</a:t>
            </a:r>
            <a:r>
              <a:rPr lang="en-US" altLang="zh-CN" sz="2800" b="1" dirty="0">
                <a:latin typeface="Times New Roman" panose="02020603050405020304" pitchFamily="18" charset="0"/>
                <a:ea typeface="宋体" panose="02010600030101010101" pitchFamily="2" charset="-122"/>
              </a:rPr>
              <a:t>jar</a:t>
            </a:r>
            <a:r>
              <a:rPr lang="zh-CN" altLang="en-US" sz="2800" b="1" dirty="0">
                <a:latin typeface="Times New Roman" panose="02020603050405020304" pitchFamily="18" charset="0"/>
                <a:ea typeface="宋体" panose="02010600030101010101" pitchFamily="2" charset="-122"/>
              </a:rPr>
              <a:t>包（</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需要启动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20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查看结果。</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idx="10"/>
          </p:nvPr>
        </p:nvSpPr>
        <p:spPr/>
        <p:txBody>
          <a:bodyPr vert="horz" wrap="square" lIns="91440" tIns="45720" rIns="91440" bIns="45720" anchor="ctr" anchorCtr="0"/>
          <a:p>
            <a:r>
              <a:rPr lang="en-US" altLang="zh-CN" dirty="0"/>
              <a:t>7.6.5 </a:t>
            </a:r>
            <a:r>
              <a:rPr lang="zh-CN" altLang="zh-CN" dirty="0"/>
              <a:t>编译打包代码以及运行程序</a:t>
            </a:r>
            <a:endParaRPr lang="zh-CN" altLang="en-US" dirty="0"/>
          </a:p>
        </p:txBody>
      </p:sp>
      <p:sp>
        <p:nvSpPr>
          <p:cNvPr id="62466" name="矩形 2"/>
          <p:cNvSpPr/>
          <p:nvPr/>
        </p:nvSpPr>
        <p:spPr>
          <a:xfrm>
            <a:off x="179388" y="1263015"/>
            <a:ext cx="8731250" cy="521970"/>
          </a:xfrm>
          <a:prstGeom prst="rect">
            <a:avLst/>
          </a:prstGeom>
          <a:noFill/>
          <a:ln w="9525">
            <a:noFill/>
          </a:ln>
        </p:spPr>
        <p:txBody>
          <a:bodyPr wrap="square" anchor="t" anchorCtr="0">
            <a:spAutoFit/>
          </a:bodyPr>
          <a:p>
            <a:pPr algn="just"/>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 2.x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版本中的依赖 </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jar</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2467" name="Rectangle 1"/>
          <p:cNvSpPr/>
          <p:nvPr/>
        </p:nvSpPr>
        <p:spPr>
          <a:xfrm>
            <a:off x="179388" y="1939925"/>
            <a:ext cx="8731250" cy="4313238"/>
          </a:xfrm>
          <a:prstGeom prst="rect">
            <a:avLst/>
          </a:prstGeom>
          <a:noFill/>
          <a:ln w="9525">
            <a:noFill/>
          </a:ln>
        </p:spPr>
        <p:txBody>
          <a:bodyPr wrap="square" lIns="95220" tIns="0" rIns="0" bIns="95220" anchor="ctr" anchorCtr="0">
            <a:spAutoFit/>
          </a:bodyPr>
          <a:p>
            <a:pPr marL="457200" indent="-457200" algn="just" eaLnBrk="0" hangingPunct="0">
              <a:lnSpc>
                <a:spcPct val="140000"/>
              </a:lnSpc>
              <a:buFont typeface="Wingdings" panose="05000000000000000000" charset="0"/>
              <a:buChar char="l"/>
            </a:pPr>
            <a:r>
              <a:rPr lang="zh-CN" altLang="zh-CN" sz="2800" b="1" dirty="0">
                <a:solidFill>
                  <a:srgbClr val="333333"/>
                </a:solidFill>
                <a:latin typeface="Times New Roman" panose="02020603050405020304" pitchFamily="18" charset="0"/>
                <a:ea typeface="宋体" panose="02010600030101010101" pitchFamily="2" charset="-122"/>
              </a:rPr>
              <a:t>Hadoop 2.x </a:t>
            </a:r>
            <a:r>
              <a:rPr lang="zh-CN" altLang="en-US" sz="2800" b="1" dirty="0">
                <a:solidFill>
                  <a:srgbClr val="333333"/>
                </a:solidFill>
                <a:latin typeface="Times New Roman" panose="02020603050405020304" pitchFamily="18" charset="0"/>
                <a:ea typeface="宋体" panose="02010600030101010101" pitchFamily="2" charset="-122"/>
              </a:rPr>
              <a:t>版本中 </a:t>
            </a:r>
            <a:r>
              <a:rPr lang="zh-CN" altLang="zh-CN" sz="2800" b="1" dirty="0">
                <a:solidFill>
                  <a:srgbClr val="333333"/>
                </a:solidFill>
                <a:latin typeface="Times New Roman" panose="02020603050405020304" pitchFamily="18" charset="0"/>
                <a:ea typeface="宋体" panose="02010600030101010101" pitchFamily="2" charset="-122"/>
              </a:rPr>
              <a:t>jar </a:t>
            </a:r>
            <a:r>
              <a:rPr lang="zh-CN" altLang="en-US" sz="2800" b="1" dirty="0">
                <a:solidFill>
                  <a:srgbClr val="333333"/>
                </a:solidFill>
                <a:latin typeface="Times New Roman" panose="02020603050405020304" pitchFamily="18" charset="0"/>
                <a:ea typeface="宋体" panose="02010600030101010101" pitchFamily="2" charset="-122"/>
              </a:rPr>
              <a:t>不再集中在一个 </a:t>
            </a:r>
            <a:r>
              <a:rPr lang="zh-CN" altLang="zh-CN" sz="2800" b="1" dirty="0">
                <a:solidFill>
                  <a:srgbClr val="333333"/>
                </a:solidFill>
                <a:latin typeface="Times New Roman" panose="02020603050405020304" pitchFamily="18" charset="0"/>
                <a:ea typeface="宋体" panose="02010600030101010101" pitchFamily="2" charset="-122"/>
              </a:rPr>
              <a:t>hadoop-core*.jar </a:t>
            </a:r>
            <a:r>
              <a:rPr lang="zh-CN" altLang="en-US" sz="2800" b="1" dirty="0">
                <a:solidFill>
                  <a:srgbClr val="333333"/>
                </a:solidFill>
                <a:latin typeface="Times New Roman" panose="02020603050405020304" pitchFamily="18" charset="0"/>
                <a:ea typeface="宋体" panose="02010600030101010101" pitchFamily="2" charset="-122"/>
              </a:rPr>
              <a:t>中，而是分成多个 </a:t>
            </a:r>
            <a:r>
              <a:rPr lang="zh-CN" altLang="zh-CN" sz="2800" b="1" dirty="0">
                <a:solidFill>
                  <a:srgbClr val="333333"/>
                </a:solidFill>
                <a:latin typeface="Times New Roman" panose="02020603050405020304" pitchFamily="18" charset="0"/>
                <a:ea typeface="宋体" panose="02010600030101010101" pitchFamily="2" charset="-122"/>
              </a:rPr>
              <a:t>jar</a:t>
            </a:r>
            <a:r>
              <a:rPr lang="zh-CN" altLang="en-US" sz="2800" b="1" dirty="0">
                <a:solidFill>
                  <a:srgbClr val="333333"/>
                </a:solidFill>
                <a:latin typeface="Times New Roman" panose="02020603050405020304" pitchFamily="18" charset="0"/>
                <a:ea typeface="宋体" panose="02010600030101010101" pitchFamily="2" charset="-122"/>
              </a:rPr>
              <a:t>，如使用 </a:t>
            </a:r>
            <a:r>
              <a:rPr lang="zh-CN" altLang="zh-CN" sz="2800" b="1" dirty="0">
                <a:solidFill>
                  <a:srgbClr val="333333"/>
                </a:solidFill>
                <a:latin typeface="Times New Roman" panose="02020603050405020304" pitchFamily="18" charset="0"/>
                <a:ea typeface="宋体" panose="02010600030101010101" pitchFamily="2" charset="-122"/>
              </a:rPr>
              <a:t>Hadoop 2.6.0 </a:t>
            </a:r>
            <a:r>
              <a:rPr lang="zh-CN" altLang="en-US" sz="2800" b="1" dirty="0">
                <a:solidFill>
                  <a:srgbClr val="333333"/>
                </a:solidFill>
                <a:latin typeface="Times New Roman" panose="02020603050405020304" pitchFamily="18" charset="0"/>
                <a:ea typeface="宋体" panose="02010600030101010101" pitchFamily="2" charset="-122"/>
              </a:rPr>
              <a:t>运行 </a:t>
            </a:r>
            <a:r>
              <a:rPr lang="zh-CN" altLang="zh-CN" sz="2800" b="1" dirty="0">
                <a:solidFill>
                  <a:srgbClr val="333333"/>
                </a:solidFill>
                <a:latin typeface="Times New Roman" panose="02020603050405020304" pitchFamily="18" charset="0"/>
                <a:ea typeface="宋体" panose="02010600030101010101" pitchFamily="2" charset="-122"/>
              </a:rPr>
              <a:t>WordCount </a:t>
            </a:r>
            <a:r>
              <a:rPr lang="zh-CN" altLang="en-US" sz="2800" b="1" dirty="0">
                <a:solidFill>
                  <a:srgbClr val="333333"/>
                </a:solidFill>
                <a:latin typeface="Times New Roman" panose="02020603050405020304" pitchFamily="18" charset="0"/>
                <a:ea typeface="宋体" panose="02010600030101010101" pitchFamily="2" charset="-122"/>
              </a:rPr>
              <a:t>实例至少需要如下三个 </a:t>
            </a:r>
            <a:r>
              <a:rPr lang="zh-CN" altLang="zh-CN" sz="2800" b="1" dirty="0">
                <a:solidFill>
                  <a:srgbClr val="333333"/>
                </a:solidFill>
                <a:latin typeface="Times New Roman" panose="02020603050405020304" pitchFamily="18" charset="0"/>
                <a:ea typeface="宋体" panose="02010600030101010101" pitchFamily="2" charset="-122"/>
              </a:rPr>
              <a:t>jar:</a:t>
            </a:r>
            <a:endParaRPr lang="zh-CN" altLang="zh-CN"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buFont typeface="Wingdings" panose="05000000000000000000" charset="0"/>
              <a:buChar char="l"/>
            </a:pPr>
            <a:r>
              <a:rPr lang="zh-CN" altLang="zh-CN" sz="2800" b="1" dirty="0">
                <a:solidFill>
                  <a:srgbClr val="333333"/>
                </a:solidFill>
                <a:latin typeface="Times New Roman" panose="02020603050405020304" pitchFamily="18" charset="0"/>
                <a:ea typeface="宋体" panose="02010600030101010101" pitchFamily="2" charset="-122"/>
              </a:rPr>
              <a:t>$HADOOP_HOME/share/hadoop/common/hadoop-common-2.6.0.jar</a:t>
            </a:r>
            <a:endParaRPr lang="zh-CN" altLang="zh-CN" sz="2800" b="1" dirty="0">
              <a:solidFill>
                <a:srgbClr val="333333"/>
              </a:solidFill>
              <a:latin typeface="Times New Roman" panose="02020603050405020304" pitchFamily="18" charset="0"/>
              <a:ea typeface="宋体" panose="02010600030101010101" pitchFamily="2" charset="-122"/>
            </a:endParaRPr>
          </a:p>
          <a:p>
            <a:pPr marL="457200" indent="-457200" algn="just" eaLnBrk="0" hangingPunct="0">
              <a:lnSpc>
                <a:spcPct val="140000"/>
              </a:lnSpc>
              <a:buFont typeface="Wingdings" panose="05000000000000000000" charset="0"/>
              <a:buChar char="l"/>
            </a:pPr>
            <a:r>
              <a:rPr lang="zh-CN" altLang="zh-CN" sz="2800" b="1" dirty="0">
                <a:solidFill>
                  <a:srgbClr val="333333"/>
                </a:solidFill>
                <a:latin typeface="Times New Roman" panose="02020603050405020304" pitchFamily="18" charset="0"/>
                <a:ea typeface="宋体" panose="02010600030101010101" pitchFamily="2" charset="-122"/>
              </a:rPr>
              <a:t>$HADOOP_HOME/share/hadoop/mapreduce/hadoop-mapreduce-client-core-2.6.0.jar</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idx="10"/>
          </p:nvPr>
        </p:nvSpPr>
        <p:spPr/>
        <p:txBody>
          <a:bodyPr vert="horz" wrap="square" lIns="91440" tIns="45720" rIns="91440" bIns="45720" anchor="ctr" anchorCtr="0"/>
          <a:p>
            <a:r>
              <a:rPr lang="en-US" altLang="zh-CN" dirty="0"/>
              <a:t>7.6.5 </a:t>
            </a:r>
            <a:r>
              <a:rPr lang="zh-CN" altLang="zh-CN" dirty="0"/>
              <a:t>编译打包代码以及运行程序</a:t>
            </a:r>
            <a:endParaRPr lang="zh-CN" altLang="en-US" dirty="0"/>
          </a:p>
        </p:txBody>
      </p:sp>
      <p:sp>
        <p:nvSpPr>
          <p:cNvPr id="63490" name="矩形 2"/>
          <p:cNvSpPr/>
          <p:nvPr/>
        </p:nvSpPr>
        <p:spPr>
          <a:xfrm>
            <a:off x="179388" y="1263015"/>
            <a:ext cx="8731250" cy="521970"/>
          </a:xfrm>
          <a:prstGeom prst="rect">
            <a:avLst/>
          </a:prstGeom>
          <a:noFill/>
          <a:ln w="9525">
            <a:noFill/>
          </a:ln>
        </p:spPr>
        <p:txBody>
          <a:bodyPr wrap="square" anchor="t" anchorCtr="0">
            <a:spAutoFit/>
          </a:bodyPr>
          <a:p>
            <a:pPr algn="just"/>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Hadoop 2.x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版本中的依赖 </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jar</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3491" name="Rectangle 1"/>
          <p:cNvSpPr/>
          <p:nvPr/>
        </p:nvSpPr>
        <p:spPr>
          <a:xfrm>
            <a:off x="179388" y="2032000"/>
            <a:ext cx="8731250" cy="1558925"/>
          </a:xfrm>
          <a:prstGeom prst="rect">
            <a:avLst/>
          </a:prstGeom>
          <a:noFill/>
          <a:ln w="9525">
            <a:noFill/>
          </a:ln>
        </p:spPr>
        <p:txBody>
          <a:bodyPr wrap="square" lIns="95220" tIns="0" rIns="0" bIns="95220" anchor="ctr" anchorCtr="0">
            <a:spAutoFit/>
          </a:bodyPr>
          <a:p>
            <a:pPr marL="457200" indent="-457200" algn="just" eaLnBrk="0" hangingPunct="0">
              <a:lnSpc>
                <a:spcPct val="170000"/>
              </a:lnSpc>
              <a:buFont typeface="Wingdings" panose="05000000000000000000" charset="0"/>
              <a:buChar char="l"/>
            </a:pPr>
            <a:r>
              <a:rPr lang="zh-CN" altLang="en-US" sz="2800" b="1" dirty="0">
                <a:solidFill>
                  <a:srgbClr val="333333"/>
                </a:solidFill>
                <a:latin typeface="Times New Roman" panose="02020603050405020304" pitchFamily="18" charset="0"/>
                <a:ea typeface="宋体" panose="02010600030101010101" pitchFamily="2" charset="-122"/>
              </a:rPr>
              <a:t>通过命令</a:t>
            </a:r>
            <a:r>
              <a:rPr lang="en-US" altLang="zh-CN" sz="2800" b="1" dirty="0">
                <a:solidFill>
                  <a:srgbClr val="333333"/>
                </a:solidFill>
                <a:latin typeface="Times New Roman" panose="02020603050405020304" pitchFamily="18" charset="0"/>
                <a:ea typeface="宋体" panose="02010600030101010101" pitchFamily="2" charset="-122"/>
              </a:rPr>
              <a:t> </a:t>
            </a:r>
            <a:r>
              <a:rPr lang="zh-CN" altLang="zh-CN" sz="2800" b="1" dirty="0">
                <a:solidFill>
                  <a:srgbClr val="333333"/>
                </a:solidFill>
                <a:latin typeface="Times New Roman" panose="02020603050405020304" pitchFamily="18" charset="0"/>
                <a:ea typeface="宋体" panose="02010600030101010101" pitchFamily="2" charset="-122"/>
              </a:rPr>
              <a:t>hadoop classpath </a:t>
            </a:r>
            <a:r>
              <a:rPr lang="zh-CN" altLang="en-US" sz="2800" b="1" dirty="0">
                <a:solidFill>
                  <a:srgbClr val="333333"/>
                </a:solidFill>
                <a:latin typeface="Times New Roman" panose="02020603050405020304" pitchFamily="18" charset="0"/>
                <a:ea typeface="宋体" panose="02010600030101010101" pitchFamily="2" charset="-122"/>
              </a:rPr>
              <a:t>可以得到运行 </a:t>
            </a:r>
            <a:r>
              <a:rPr lang="zh-CN" altLang="zh-CN" sz="2800" b="1" dirty="0">
                <a:solidFill>
                  <a:srgbClr val="333333"/>
                </a:solidFill>
                <a:latin typeface="Times New Roman" panose="02020603050405020304" pitchFamily="18" charset="0"/>
                <a:ea typeface="宋体" panose="02010600030101010101" pitchFamily="2" charset="-122"/>
              </a:rPr>
              <a:t>Hadoop </a:t>
            </a:r>
            <a:r>
              <a:rPr lang="zh-CN" altLang="en-US" sz="2800" b="1" dirty="0">
                <a:solidFill>
                  <a:srgbClr val="333333"/>
                </a:solidFill>
                <a:latin typeface="Times New Roman" panose="02020603050405020304" pitchFamily="18" charset="0"/>
                <a:ea typeface="宋体" panose="02010600030101010101" pitchFamily="2" charset="-122"/>
              </a:rPr>
              <a:t>程序所需的全部 </a:t>
            </a:r>
            <a:r>
              <a:rPr lang="zh-CN" altLang="zh-CN" sz="2800" b="1" dirty="0">
                <a:solidFill>
                  <a:srgbClr val="333333"/>
                </a:solidFill>
                <a:latin typeface="Times New Roman" panose="02020603050405020304" pitchFamily="18" charset="0"/>
                <a:ea typeface="宋体" panose="02010600030101010101" pitchFamily="2" charset="-122"/>
              </a:rPr>
              <a:t>classpath</a:t>
            </a:r>
            <a:r>
              <a:rPr lang="zh-CN" altLang="en-US" sz="2800" b="1" dirty="0">
                <a:solidFill>
                  <a:srgbClr val="333333"/>
                </a:solidFill>
                <a:latin typeface="Times New Roman" panose="02020603050405020304" pitchFamily="18" charset="0"/>
                <a:ea typeface="宋体" panose="02010600030101010101" pitchFamily="2" charset="-122"/>
              </a:rPr>
              <a:t>信息。</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
          <p:cNvSpPr>
            <a:spLocks noGrp="1"/>
          </p:cNvSpPr>
          <p:nvPr>
            <p:ph type="title" idx="10"/>
          </p:nvPr>
        </p:nvSpPr>
        <p:spPr/>
        <p:txBody>
          <a:bodyPr vert="horz" wrap="square" lIns="91440" tIns="45720" rIns="91440" bIns="45720" anchor="ctr" anchorCtr="0"/>
          <a:p>
            <a:r>
              <a:rPr lang="en-US" altLang="zh-CN" dirty="0"/>
              <a:t>7.1.1	 </a:t>
            </a:r>
            <a:r>
              <a:rPr lang="zh-CN" altLang="en-US" dirty="0"/>
              <a:t>分布式并行编程</a:t>
            </a:r>
            <a:endParaRPr lang="zh-CN" altLang="en-US" dirty="0"/>
          </a:p>
        </p:txBody>
      </p:sp>
      <p:sp>
        <p:nvSpPr>
          <p:cNvPr id="10242" name="Rectangle 6"/>
          <p:cNvSpPr/>
          <p:nvPr/>
        </p:nvSpPr>
        <p:spPr>
          <a:xfrm>
            <a:off x="223838" y="1124109"/>
            <a:ext cx="8585200" cy="5259070"/>
          </a:xfrm>
          <a:prstGeom prst="rect">
            <a:avLst/>
          </a:prstGeom>
          <a:noFill/>
          <a:ln w="9525">
            <a:noFill/>
          </a:ln>
        </p:spPr>
        <p:txBody>
          <a:bodyPr wrap="square" anchor="ctr" anchorCtr="0">
            <a:spAutoFit/>
          </a:bodyPr>
          <a:p>
            <a:pPr marL="457200" indent="-457200" algn="just" eaLnBrk="0" hangingPunct="0">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分布式程序运行在大规模计算机集群上，可以</a:t>
            </a:r>
            <a:r>
              <a:rPr lang="zh-CN" altLang="en-US" sz="2800" b="1" dirty="0">
                <a:solidFill>
                  <a:srgbClr val="FF0000"/>
                </a:solidFill>
                <a:latin typeface="微软雅黑" panose="020B0503020204020204" charset="-122"/>
                <a:ea typeface="微软雅黑" panose="020B0503020204020204" charset="-122"/>
              </a:rPr>
              <a:t>并行执行</a:t>
            </a:r>
            <a:r>
              <a:rPr lang="zh-CN" altLang="en-US" sz="2800" b="1" dirty="0">
                <a:latin typeface="Arial" panose="020B0604020202020204" pitchFamily="34" charset="0"/>
                <a:ea typeface="宋体" panose="02010600030101010101" pitchFamily="2" charset="-122"/>
              </a:rPr>
              <a:t>大规模数据处理任务，从而获得海量的计算能力；</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谷歌公司最先提出了</a:t>
            </a:r>
            <a:r>
              <a:rPr lang="zh-CN" altLang="en-US" sz="2800" b="1" dirty="0">
                <a:solidFill>
                  <a:srgbClr val="FF0000"/>
                </a:solidFill>
                <a:latin typeface="微软雅黑" panose="020B0503020204020204" charset="-122"/>
                <a:ea typeface="微软雅黑" panose="020B0503020204020204" charset="-122"/>
              </a:rPr>
              <a:t>分布式并行编程模型MapReduce</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Hadoop MapReduce</a:t>
            </a:r>
            <a:r>
              <a:rPr lang="zh-CN" altLang="es-ES" sz="2800" b="1" dirty="0">
                <a:latin typeface="Arial" panose="020B0604020202020204" pitchFamily="34" charset="0"/>
                <a:ea typeface="宋体" panose="02010600030101010101" pitchFamily="2" charset="-122"/>
              </a:rPr>
              <a:t>是它的开源实现</a:t>
            </a:r>
            <a:r>
              <a:rPr lang="zh-CN" altLang="en-US" sz="2800" b="1" dirty="0">
                <a:latin typeface="Arial" panose="020B0604020202020204" pitchFamily="34" charset="0"/>
                <a:ea typeface="宋体" panose="02010600030101010101" pitchFamily="2" charset="-122"/>
              </a:rPr>
              <a:t>，后者比前者使用门槛低很多。  </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2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Spark</a:t>
            </a:r>
            <a:r>
              <a:rPr lang="zh-CN" altLang="en-US" sz="2800" b="1" dirty="0">
                <a:latin typeface="Arial" panose="020B0604020202020204" pitchFamily="34" charset="0"/>
                <a:ea typeface="宋体" panose="02010600030101010101" pitchFamily="2" charset="-122"/>
              </a:rPr>
              <a:t>是基于</a:t>
            </a: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算法实现的</a:t>
            </a:r>
            <a:r>
              <a:rPr lang="zh-CN" altLang="en-US" sz="2800" b="1" dirty="0">
                <a:solidFill>
                  <a:srgbClr val="FF0000"/>
                </a:solidFill>
                <a:latin typeface="微软雅黑" panose="020B0503020204020204" charset="-122"/>
                <a:ea typeface="微软雅黑" panose="020B0503020204020204" charset="-122"/>
              </a:rPr>
              <a:t>分布式计算模型</a:t>
            </a:r>
            <a:r>
              <a:rPr lang="zh-CN" altLang="en-US" sz="2800" b="1" dirty="0">
                <a:latin typeface="Arial" panose="020B0604020202020204" pitchFamily="34" charset="0"/>
                <a:ea typeface="宋体" panose="02010600030101010101" pitchFamily="2" charset="-122"/>
              </a:rPr>
              <a:t>，拥有</a:t>
            </a:r>
            <a:r>
              <a:rPr lang="en-US" altLang="zh-CN" sz="2800" b="1" dirty="0">
                <a:latin typeface="Arial" panose="020B0604020202020204" pitchFamily="34" charset="0"/>
                <a:ea typeface="宋体" panose="02010600030101010101" pitchFamily="2" charset="-122"/>
              </a:rPr>
              <a:t>MapReduce</a:t>
            </a:r>
            <a:r>
              <a:rPr lang="zh-CN" altLang="en-US" sz="2800" b="1" dirty="0">
                <a:latin typeface="Arial" panose="020B0604020202020204" pitchFamily="34" charset="0"/>
                <a:ea typeface="宋体" panose="02010600030101010101" pitchFamily="2" charset="-122"/>
              </a:rPr>
              <a:t>的所有优点，但其中间输出结果可以保存在内存中，不需要读写</a:t>
            </a:r>
            <a:r>
              <a:rPr lang="en-US" altLang="zh-CN" sz="2800" b="1" dirty="0">
                <a:latin typeface="Arial" panose="020B0604020202020204" pitchFamily="34" charset="0"/>
                <a:ea typeface="宋体" panose="02010600030101010101" pitchFamily="2" charset="-122"/>
              </a:rPr>
              <a:t>HDFS</a:t>
            </a:r>
            <a:r>
              <a:rPr lang="zh-CN" altLang="en-US" sz="2800" b="1" dirty="0">
                <a:latin typeface="Arial" panose="020B0604020202020204" pitchFamily="34" charset="0"/>
                <a:ea typeface="宋体" panose="02010600030101010101" pitchFamily="2" charset="-122"/>
              </a:rPr>
              <a:t>，所以能更好地适用于数据挖掘和机器学习等领域。</a:t>
            </a: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4514" name="标题 1"/>
          <p:cNvSpPr>
            <a:spLocks noGrp="1"/>
          </p:cNvSpPr>
          <p:nvPr>
            <p:ph type="title" idx="10"/>
          </p:nvPr>
        </p:nvSpPr>
        <p:spPr/>
        <p:txBody>
          <a:bodyPr vert="horz" wrap="square" lIns="91440" tIns="45720" rIns="91440" bIns="45720" anchor="ctr" anchorCtr="0"/>
          <a:p>
            <a:r>
              <a:rPr lang="en-US" altLang="zh-CN" dirty="0"/>
              <a:t>7.6.5 </a:t>
            </a:r>
            <a:r>
              <a:rPr lang="zh-CN" altLang="zh-CN" dirty="0"/>
              <a:t>编译打包代码以及运行程序</a:t>
            </a:r>
            <a:endParaRPr lang="zh-CN" altLang="en-US" dirty="0"/>
          </a:p>
        </p:txBody>
      </p:sp>
      <p:sp>
        <p:nvSpPr>
          <p:cNvPr id="64515" name="矩形 2"/>
          <p:cNvSpPr/>
          <p:nvPr/>
        </p:nvSpPr>
        <p:spPr>
          <a:xfrm>
            <a:off x="327025" y="1220788"/>
            <a:ext cx="8553450" cy="1211262"/>
          </a:xfrm>
          <a:prstGeom prst="rect">
            <a:avLst/>
          </a:prstGeom>
          <a:noFill/>
          <a:ln w="9525">
            <a:noFill/>
          </a:ln>
        </p:spPr>
        <p:txBody>
          <a:bodyPr wrap="square" anchor="t" anchorCtr="0">
            <a:spAutoFit/>
          </a:bodyPr>
          <a:p>
            <a:pPr marL="457200" indent="-457200" algn="just">
              <a:lnSpc>
                <a:spcPct val="13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将 </a:t>
            </a:r>
            <a:r>
              <a:rPr lang="en-US" altLang="zh-CN" sz="2800" b="1" dirty="0">
                <a:latin typeface="Times New Roman" panose="02020603050405020304" pitchFamily="18" charset="0"/>
                <a:ea typeface="宋体" panose="02010600030101010101" pitchFamily="2" charset="-122"/>
              </a:rPr>
              <a:t>Hadoop </a:t>
            </a:r>
            <a:r>
              <a:rPr lang="zh-CN" altLang="en-US" sz="2800" b="1" dirty="0">
                <a:latin typeface="Times New Roman" panose="02020603050405020304" pitchFamily="18" charset="0"/>
                <a:ea typeface="宋体" panose="02010600030101010101" pitchFamily="2" charset="-122"/>
              </a:rPr>
              <a:t>的 </a:t>
            </a:r>
            <a:r>
              <a:rPr lang="en-US" altLang="zh-CN" sz="2800" b="1" dirty="0">
                <a:latin typeface="Times New Roman" panose="02020603050405020304" pitchFamily="18" charset="0"/>
                <a:ea typeface="宋体" panose="02010600030101010101" pitchFamily="2" charset="-122"/>
              </a:rPr>
              <a:t>classhpath </a:t>
            </a:r>
            <a:r>
              <a:rPr lang="zh-CN" altLang="en-US" sz="2800" b="1" dirty="0">
                <a:latin typeface="Times New Roman" panose="02020603050405020304" pitchFamily="18" charset="0"/>
                <a:ea typeface="宋体" panose="02010600030101010101" pitchFamily="2" charset="-122"/>
              </a:rPr>
              <a:t>信息添加到 </a:t>
            </a:r>
            <a:r>
              <a:rPr lang="en-US" altLang="zh-CN" sz="2800" b="1" dirty="0">
                <a:latin typeface="Times New Roman" panose="02020603050405020304" pitchFamily="18" charset="0"/>
                <a:ea typeface="宋体" panose="02010600030101010101" pitchFamily="2" charset="-122"/>
              </a:rPr>
              <a:t>CLASSPATH </a:t>
            </a:r>
            <a:r>
              <a:rPr lang="zh-CN" altLang="en-US" sz="2800" b="1" dirty="0">
                <a:latin typeface="Times New Roman" panose="02020603050405020304" pitchFamily="18" charset="0"/>
                <a:ea typeface="宋体" panose="02010600030101010101" pitchFamily="2" charset="-122"/>
              </a:rPr>
              <a:t>变量中，在 </a:t>
            </a:r>
            <a:r>
              <a:rPr lang="en-US" altLang="zh-CN" sz="2800" b="1" dirty="0">
                <a:latin typeface="Times New Roman" panose="02020603050405020304" pitchFamily="18" charset="0"/>
                <a:ea typeface="宋体" panose="02010600030101010101" pitchFamily="2" charset="-122"/>
              </a:rPr>
              <a:t>~/.bashrc </a:t>
            </a:r>
            <a:r>
              <a:rPr lang="zh-CN" altLang="en-US" sz="2800" b="1" dirty="0">
                <a:latin typeface="Times New Roman" panose="02020603050405020304" pitchFamily="18" charset="0"/>
                <a:ea typeface="宋体" panose="02010600030101010101" pitchFamily="2" charset="-122"/>
              </a:rPr>
              <a:t>中增加如下几行：</a:t>
            </a:r>
            <a:endParaRPr lang="zh-CN" altLang="en-US" sz="2800" b="1" dirty="0">
              <a:latin typeface="Times New Roman" panose="02020603050405020304" pitchFamily="18" charset="0"/>
              <a:ea typeface="宋体" panose="02010600030101010101" pitchFamily="2" charset="-122"/>
            </a:endParaRPr>
          </a:p>
        </p:txBody>
      </p:sp>
      <p:sp>
        <p:nvSpPr>
          <p:cNvPr id="64516" name="Rectangle 2"/>
          <p:cNvSpPr/>
          <p:nvPr/>
        </p:nvSpPr>
        <p:spPr>
          <a:xfrm>
            <a:off x="876300" y="2506663"/>
            <a:ext cx="8004175" cy="1552575"/>
          </a:xfrm>
          <a:prstGeom prst="rect">
            <a:avLst/>
          </a:prstGeom>
          <a:solidFill>
            <a:srgbClr val="F5F5F5"/>
          </a:solidFill>
          <a:ln w="9525">
            <a:noFill/>
          </a:ln>
        </p:spPr>
        <p:txBody>
          <a:bodyPr wrap="square" lIns="0" tIns="0" rIns="0" bIns="114264" anchor="ctr" anchorCtr="0">
            <a:spAutoFit/>
          </a:bodyPr>
          <a:p>
            <a:pPr algn="just" eaLnBrk="0" fontAlgn="ctr" hangingPunct="0">
              <a:lnSpc>
                <a:spcPct val="130000"/>
              </a:lnSpc>
            </a:pPr>
            <a:r>
              <a:rPr lang="zh-CN" altLang="zh-CN" sz="2400" b="1" dirty="0">
                <a:solidFill>
                  <a:srgbClr val="151515"/>
                </a:solidFill>
                <a:latin typeface="Times New Roman" panose="02020603050405020304" pitchFamily="18" charset="0"/>
                <a:ea typeface="宋体" panose="02010600030101010101" pitchFamily="2" charset="-122"/>
              </a:rPr>
              <a:t>export HADOOP_HOME=/usr/local/hadoop export CLASSPATH=$($HADOOP_HOME/bin/hadoop classpath):$CLASSPATH</a:t>
            </a:r>
            <a:r>
              <a:rPr lang="zh-CN" altLang="zh-CN" sz="2400" b="1" dirty="0">
                <a:latin typeface="Times New Roman" panose="02020603050405020304" pitchFamily="18" charset="0"/>
                <a:ea typeface="宋体" panose="02010600030101010101" pitchFamily="2" charset="-122"/>
              </a:rPr>
              <a:t> </a:t>
            </a:r>
            <a:endParaRPr lang="zh-CN" altLang="zh-CN" sz="2400" b="1" dirty="0">
              <a:latin typeface="Times New Roman" panose="02020603050405020304" pitchFamily="18" charset="0"/>
              <a:ea typeface="宋体" panose="02010600030101010101" pitchFamily="2" charset="-122"/>
            </a:endParaRPr>
          </a:p>
        </p:txBody>
      </p:sp>
      <p:sp>
        <p:nvSpPr>
          <p:cNvPr id="64517" name="矩形 5"/>
          <p:cNvSpPr/>
          <p:nvPr/>
        </p:nvSpPr>
        <p:spPr>
          <a:xfrm>
            <a:off x="384175" y="4068763"/>
            <a:ext cx="8420100" cy="1125537"/>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执行 </a:t>
            </a:r>
            <a:r>
              <a:rPr lang="en-US" altLang="zh-CN" sz="2800" b="1" dirty="0">
                <a:latin typeface="Arial" panose="020B0604020202020204" pitchFamily="34" charset="0"/>
                <a:ea typeface="宋体" panose="02010600030101010101" pitchFamily="2" charset="-122"/>
              </a:rPr>
              <a:t>source ~/.bashrc </a:t>
            </a:r>
            <a:r>
              <a:rPr lang="zh-CN" altLang="en-US" sz="2800" b="1" dirty="0">
                <a:latin typeface="Arial" panose="020B0604020202020204" pitchFamily="34" charset="0"/>
                <a:ea typeface="宋体" panose="02010600030101010101" pitchFamily="2" charset="-122"/>
              </a:rPr>
              <a:t>使变量生效，接着就可以通过 </a:t>
            </a:r>
            <a:r>
              <a:rPr lang="en-US" altLang="zh-CN" sz="2800" b="1" dirty="0">
                <a:latin typeface="Arial" panose="020B0604020202020204" pitchFamily="34" charset="0"/>
                <a:ea typeface="宋体" panose="02010600030101010101" pitchFamily="2" charset="-122"/>
              </a:rPr>
              <a:t>javac </a:t>
            </a:r>
            <a:r>
              <a:rPr lang="zh-CN" altLang="en-US" sz="2800" b="1" dirty="0">
                <a:latin typeface="Arial" panose="020B0604020202020204" pitchFamily="34" charset="0"/>
                <a:ea typeface="宋体" panose="02010600030101010101" pitchFamily="2" charset="-122"/>
              </a:rPr>
              <a:t>命令编译 </a:t>
            </a:r>
            <a:r>
              <a:rPr lang="en-US" altLang="zh-CN" sz="2800" b="1" dirty="0">
                <a:latin typeface="Arial" panose="020B0604020202020204" pitchFamily="34" charset="0"/>
                <a:ea typeface="宋体" panose="02010600030101010101" pitchFamily="2" charset="-122"/>
              </a:rPr>
              <a:t>WordCount.java</a:t>
            </a:r>
            <a:endParaRPr lang="zh-CN" altLang="en-US" sz="2800" b="1" dirty="0">
              <a:latin typeface="Arial" panose="020B0604020202020204" pitchFamily="34" charset="0"/>
              <a:ea typeface="宋体" panose="02010600030101010101" pitchFamily="2" charset="-122"/>
            </a:endParaRPr>
          </a:p>
        </p:txBody>
      </p:sp>
      <p:pic>
        <p:nvPicPr>
          <p:cNvPr id="64518" name="Picture 4" descr="C:\Users\Lenovo\AppData\Roaming\Tencent\Users\70004972\QQ\WinTemp\RichOle\%BK4J)O{IILLLGNA5E(}7FO.png"/>
          <p:cNvPicPr>
            <a:picLocks noChangeAspect="1"/>
          </p:cNvPicPr>
          <p:nvPr/>
        </p:nvPicPr>
        <p:blipFill>
          <a:blip r:embed="rId1"/>
          <a:stretch>
            <a:fillRect/>
          </a:stretch>
        </p:blipFill>
        <p:spPr>
          <a:xfrm>
            <a:off x="876300" y="5268913"/>
            <a:ext cx="6067425" cy="1143000"/>
          </a:xfrm>
          <a:prstGeom prst="rect">
            <a:avLst/>
          </a:prstGeom>
          <a:no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5538" name="标题 1"/>
          <p:cNvSpPr>
            <a:spLocks noGrp="1"/>
          </p:cNvSpPr>
          <p:nvPr>
            <p:ph type="title" idx="10"/>
          </p:nvPr>
        </p:nvSpPr>
        <p:spPr/>
        <p:txBody>
          <a:bodyPr vert="horz" wrap="square" lIns="91440" tIns="45720" rIns="91440" bIns="45720" anchor="ctr" anchorCtr="0"/>
          <a:p>
            <a:r>
              <a:rPr lang="en-US" altLang="zh-CN" dirty="0"/>
              <a:t>7.6.5 </a:t>
            </a:r>
            <a:r>
              <a:rPr lang="zh-CN" altLang="zh-CN" dirty="0"/>
              <a:t>编译打包代码以及运行程序</a:t>
            </a:r>
            <a:endParaRPr lang="zh-CN" altLang="en-US" dirty="0"/>
          </a:p>
        </p:txBody>
      </p:sp>
      <p:sp>
        <p:nvSpPr>
          <p:cNvPr id="65539" name="矩形 7"/>
          <p:cNvSpPr/>
          <p:nvPr/>
        </p:nvSpPr>
        <p:spPr>
          <a:xfrm>
            <a:off x="225425" y="1244600"/>
            <a:ext cx="8561388" cy="1296988"/>
          </a:xfrm>
          <a:prstGeom prst="rect">
            <a:avLst/>
          </a:prstGeom>
          <a:noFill/>
          <a:ln w="9525">
            <a:noFill/>
          </a:ln>
        </p:spPr>
        <p:txBody>
          <a:bodyPr wrap="square" anchor="t" anchorCtr="0">
            <a:spAutoFit/>
          </a:bodyPr>
          <a:p>
            <a:pPr marL="457200" indent="-457200" algn="just">
              <a:lnSpc>
                <a:spcPct val="14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接着把 </a:t>
            </a:r>
            <a:r>
              <a:rPr lang="en-US" altLang="zh-CN" sz="2800" b="1" dirty="0">
                <a:latin typeface="Times New Roman" panose="02020603050405020304" pitchFamily="18" charset="0"/>
                <a:ea typeface="宋体" panose="02010600030101010101" pitchFamily="2" charset="-122"/>
              </a:rPr>
              <a:t>.class </a:t>
            </a:r>
            <a:r>
              <a:rPr lang="zh-CN" altLang="en-US" sz="2800" b="1" dirty="0">
                <a:latin typeface="Times New Roman" panose="02020603050405020304" pitchFamily="18" charset="0"/>
                <a:ea typeface="宋体" panose="02010600030101010101" pitchFamily="2" charset="-122"/>
              </a:rPr>
              <a:t>文件打包成 </a:t>
            </a:r>
            <a:r>
              <a:rPr lang="en-US" altLang="zh-CN" sz="2800" b="1" dirty="0">
                <a:latin typeface="Times New Roman" panose="02020603050405020304" pitchFamily="18" charset="0"/>
                <a:ea typeface="宋体" panose="02010600030101010101" pitchFamily="2" charset="-122"/>
              </a:rPr>
              <a:t>jar</a:t>
            </a:r>
            <a:r>
              <a:rPr lang="zh-CN" altLang="en-US" sz="2800" b="1" dirty="0">
                <a:latin typeface="Times New Roman" panose="02020603050405020304" pitchFamily="18" charset="0"/>
                <a:ea typeface="宋体" panose="02010600030101010101" pitchFamily="2" charset="-122"/>
              </a:rPr>
              <a:t>，才能在 </a:t>
            </a:r>
            <a:r>
              <a:rPr lang="en-US" altLang="zh-CN" sz="2800" b="1" dirty="0">
                <a:latin typeface="Times New Roman" panose="02020603050405020304" pitchFamily="18" charset="0"/>
                <a:ea typeface="宋体" panose="02010600030101010101" pitchFamily="2" charset="-122"/>
              </a:rPr>
              <a:t>Hadoop </a:t>
            </a:r>
            <a:r>
              <a:rPr lang="zh-CN" altLang="en-US" sz="2800" b="1" dirty="0">
                <a:latin typeface="Times New Roman" panose="02020603050405020304" pitchFamily="18" charset="0"/>
                <a:ea typeface="宋体" panose="02010600030101010101" pitchFamily="2" charset="-122"/>
              </a:rPr>
              <a:t>中运行：</a:t>
            </a:r>
            <a:endParaRPr lang="zh-CN" altLang="en-US" sz="2800" b="1" dirty="0">
              <a:latin typeface="Times New Roman" panose="02020603050405020304" pitchFamily="18" charset="0"/>
              <a:ea typeface="宋体" panose="02010600030101010101" pitchFamily="2" charset="-122"/>
            </a:endParaRPr>
          </a:p>
        </p:txBody>
      </p:sp>
      <p:pic>
        <p:nvPicPr>
          <p:cNvPr id="65540" name="Picture 5" descr="C:\Users\Lenovo\AppData\Roaming\Tencent\Users\70004972\QQ\WinTemp\RichOle\I$BMKG$%2T1YL5EP[_09(64.png"/>
          <p:cNvPicPr>
            <a:picLocks noChangeAspect="1"/>
          </p:cNvPicPr>
          <p:nvPr/>
        </p:nvPicPr>
        <p:blipFill>
          <a:blip r:embed="rId1"/>
          <a:stretch>
            <a:fillRect/>
          </a:stretch>
        </p:blipFill>
        <p:spPr>
          <a:xfrm>
            <a:off x="409575" y="4483100"/>
            <a:ext cx="8701088" cy="1046163"/>
          </a:xfrm>
          <a:prstGeom prst="rect">
            <a:avLst/>
          </a:prstGeom>
          <a:noFill/>
          <a:ln w="9525">
            <a:noFill/>
          </a:ln>
        </p:spPr>
      </p:pic>
      <p:pic>
        <p:nvPicPr>
          <p:cNvPr id="65541" name="Picture 6" descr="C:\Users\Lenovo\AppData\Roaming\Tencent\Users\70004972\QQ\WinTemp\RichOle\XB`E1U%Z_F2@VS9U8F%XKLC.png"/>
          <p:cNvPicPr>
            <a:picLocks noChangeAspect="1"/>
          </p:cNvPicPr>
          <p:nvPr/>
        </p:nvPicPr>
        <p:blipFill>
          <a:blip r:embed="rId2"/>
          <a:stretch>
            <a:fillRect/>
          </a:stretch>
        </p:blipFill>
        <p:spPr>
          <a:xfrm>
            <a:off x="439738" y="2692400"/>
            <a:ext cx="8670925" cy="822325"/>
          </a:xfrm>
          <a:prstGeom prst="rect">
            <a:avLst/>
          </a:prstGeom>
          <a:noFill/>
          <a:ln w="9525">
            <a:noFill/>
          </a:ln>
        </p:spPr>
      </p:pic>
      <p:sp>
        <p:nvSpPr>
          <p:cNvPr id="65542" name="TextBox 10"/>
          <p:cNvSpPr txBox="1"/>
          <p:nvPr/>
        </p:nvSpPr>
        <p:spPr>
          <a:xfrm>
            <a:off x="268288" y="3898900"/>
            <a:ext cx="2236787" cy="522288"/>
          </a:xfrm>
          <a:prstGeom prst="rect">
            <a:avLst/>
          </a:prstGeom>
          <a:noFill/>
          <a:ln w="9525">
            <a:noFill/>
          </a:ln>
        </p:spPr>
        <p:txBody>
          <a:bodyPr wrap="none" anchor="t" anchorCtr="0">
            <a:spAutoFit/>
          </a:bodyPr>
          <a:p>
            <a:pPr marL="457200" indent="-457200" algn="just">
              <a:buFont typeface="Wingdings" panose="05000000000000000000" charset="0"/>
              <a:buChar char="l"/>
            </a:pPr>
            <a:r>
              <a:rPr lang="zh-CN" altLang="en-US" sz="2800" b="1" dirty="0">
                <a:latin typeface="Arial" panose="020B0604020202020204" pitchFamily="34" charset="0"/>
                <a:ea typeface="宋体" panose="02010600030101010101" pitchFamily="2" charset="-122"/>
              </a:rPr>
              <a:t>运行程序：</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idx="10"/>
          </p:nvPr>
        </p:nvSpPr>
        <p:spPr/>
        <p:txBody>
          <a:bodyPr vert="horz" wrap="square" lIns="91440" tIns="45720" rIns="91440" bIns="45720" anchor="ctr" anchorCtr="0"/>
          <a:p>
            <a:r>
              <a:rPr lang="en-US" altLang="zh-CN" sz="2800" dirty="0"/>
              <a:t>7.6.6 Hadoop</a:t>
            </a:r>
            <a:r>
              <a:rPr lang="zh-CN" altLang="en-US" sz="2800" dirty="0"/>
              <a:t>中执行</a:t>
            </a:r>
            <a:r>
              <a:rPr lang="en-US" altLang="zh-CN" sz="2800" dirty="0"/>
              <a:t>MapReduce</a:t>
            </a:r>
            <a:r>
              <a:rPr lang="zh-CN" altLang="en-US" sz="2800" dirty="0"/>
              <a:t>任务的几种方式</a:t>
            </a:r>
            <a:endParaRPr lang="zh-CN" altLang="en-US" sz="2800" dirty="0"/>
          </a:p>
        </p:txBody>
      </p:sp>
      <p:sp>
        <p:nvSpPr>
          <p:cNvPr id="66562" name="TextBox 2"/>
          <p:cNvSpPr txBox="1"/>
          <p:nvPr/>
        </p:nvSpPr>
        <p:spPr>
          <a:xfrm>
            <a:off x="469900" y="1247775"/>
            <a:ext cx="8194675" cy="4615815"/>
          </a:xfrm>
          <a:prstGeom prst="rect">
            <a:avLst/>
          </a:prstGeom>
          <a:noFill/>
          <a:ln w="9525">
            <a:noFill/>
          </a:ln>
        </p:spPr>
        <p:txBody>
          <a:bodyPr wrap="square" anchor="t" anchorCtr="0">
            <a:spAutoFit/>
          </a:bodyPr>
          <a:p>
            <a:pPr marL="457200"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Hadoop jar</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Pig</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Hive</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Python</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Shell</a:t>
            </a:r>
            <a:r>
              <a:rPr lang="zh-CN" altLang="en-US" sz="2800" b="1" dirty="0">
                <a:latin typeface="Arial" panose="020B0604020202020204" pitchFamily="34" charset="0"/>
                <a:ea typeface="宋体" panose="02010600030101010101" pitchFamily="2" charset="-122"/>
              </a:rPr>
              <a:t>脚本</a:t>
            </a:r>
            <a:endParaRPr lang="en-US" altLang="zh-CN" sz="2800" b="1" dirty="0">
              <a:latin typeface="Arial" panose="020B0604020202020204" pitchFamily="34" charset="0"/>
              <a:ea typeface="宋体" panose="02010600030101010101" pitchFamily="2" charset="-122"/>
            </a:endParaRPr>
          </a:p>
          <a:p>
            <a:pPr marL="457200" indent="-457200" algn="just">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rPr>
              <a:t>在解决问题的过程中，开发效率、执行效率都是要考虑的因素，不要太局限于某一种方法。</a:t>
            </a:r>
            <a:endParaRPr lang="zh-CN" altLang="en-US" sz="2800" b="1"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67586" name="Rectangle 3"/>
          <p:cNvSpPr>
            <a:spLocks noGrp="1"/>
          </p:cNvSpPr>
          <p:nvPr>
            <p:ph idx="1"/>
          </p:nvPr>
        </p:nvSpPr>
        <p:spPr>
          <a:xfrm>
            <a:off x="242888" y="1222375"/>
            <a:ext cx="8699500" cy="4964113"/>
          </a:xfrm>
        </p:spPr>
        <p:txBody>
          <a:bodyPr vert="horz" wrap="square" lIns="91440" tIns="45720" rIns="91440" bIns="45720" anchor="t" anchorCtr="0"/>
          <a:p>
            <a:pPr algn="just">
              <a:lnSpc>
                <a:spcPct val="160000"/>
              </a:lnSpc>
              <a:buFont typeface="Wingdings" panose="05000000000000000000" charset="0"/>
              <a:buChar char="l"/>
            </a:pPr>
            <a:r>
              <a:rPr lang="zh-CN" altLang="en-US" sz="2800" b="1" dirty="0"/>
              <a:t>本章介绍了</a:t>
            </a:r>
            <a:r>
              <a:rPr lang="en-US" altLang="zh-CN" sz="2800" b="1" dirty="0"/>
              <a:t>MapReduce</a:t>
            </a:r>
            <a:r>
              <a:rPr lang="zh-CN" altLang="en-US" sz="2800" b="1" dirty="0"/>
              <a:t>编程模型的相关知识。</a:t>
            </a:r>
            <a:r>
              <a:rPr lang="en-US" altLang="zh-CN" sz="2800" b="1" dirty="0"/>
              <a:t>MapReduce</a:t>
            </a:r>
            <a:r>
              <a:rPr lang="zh-CN" altLang="en-US" sz="2800" b="1" dirty="0"/>
              <a:t>将复杂的、运行于大规模集群上的</a:t>
            </a:r>
            <a:r>
              <a:rPr lang="zh-CN" altLang="en-US" sz="2800" b="1" dirty="0">
                <a:solidFill>
                  <a:srgbClr val="FF0000"/>
                </a:solidFill>
                <a:latin typeface="微软雅黑" panose="020B0503020204020204" charset="-122"/>
                <a:ea typeface="微软雅黑" panose="020B0503020204020204" charset="-122"/>
              </a:rPr>
              <a:t>并行计算过程</a:t>
            </a:r>
            <a:r>
              <a:rPr lang="zh-CN" altLang="en-US" sz="2800" b="1" dirty="0"/>
              <a:t>高度地抽象到了</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两个函数：</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Map</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Reduce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函数</a:t>
            </a:r>
            <a:r>
              <a:rPr lang="zh-CN" altLang="en-US" sz="2800" b="1" dirty="0"/>
              <a:t>，并极大地方便了分布式编程工作，编程人员在不会分布式并行编程的情况下，也可以很容易将自己的程序运行在分布式系统上，完成海量数据集的计算；</a:t>
            </a:r>
            <a:endParaRPr lang="zh-CN" altLang="en-US" sz="28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68610" name="Rectangle 3"/>
          <p:cNvSpPr>
            <a:spLocks noGrp="1"/>
          </p:cNvSpPr>
          <p:nvPr>
            <p:ph idx="1"/>
          </p:nvPr>
        </p:nvSpPr>
        <p:spPr>
          <a:xfrm>
            <a:off x="242888" y="1222375"/>
            <a:ext cx="8699500" cy="5084763"/>
          </a:xfrm>
        </p:spPr>
        <p:txBody>
          <a:bodyPr vert="horz" wrap="square" lIns="91440" tIns="45720" rIns="91440" bIns="45720" anchor="t" anchorCtr="0"/>
          <a:p>
            <a:pPr algn="just">
              <a:lnSpc>
                <a:spcPct val="160000"/>
              </a:lnSpc>
              <a:buFont typeface="Wingdings" panose="05000000000000000000" charset="0"/>
              <a:buChar char="l"/>
            </a:pPr>
            <a:r>
              <a:rPr lang="en-US" altLang="zh-CN" sz="2800" b="1" dirty="0"/>
              <a:t>MapReduce</a:t>
            </a:r>
            <a:r>
              <a:rPr lang="zh-CN" altLang="en-US" sz="2800" b="1" dirty="0"/>
              <a:t>执行的全过程包括以下</a:t>
            </a:r>
            <a:r>
              <a:rPr lang="zh-CN" altLang="en-US" sz="2800" b="1" dirty="0">
                <a:solidFill>
                  <a:srgbClr val="FF0000"/>
                </a:solidFill>
                <a:latin typeface="微软雅黑" panose="020B0503020204020204" charset="-122"/>
                <a:ea typeface="微软雅黑" panose="020B0503020204020204" charset="-122"/>
              </a:rPr>
              <a:t>几个主要阶段</a:t>
            </a:r>
            <a:r>
              <a:rPr lang="zh-CN" altLang="en-US" sz="2800" b="1" dirty="0"/>
              <a:t>：（</a:t>
            </a:r>
            <a:r>
              <a:rPr lang="en-US" altLang="zh-CN" sz="2800" b="1" dirty="0"/>
              <a:t>1</a:t>
            </a:r>
            <a:r>
              <a:rPr lang="zh-CN" altLang="en-US" sz="2800" b="1" dirty="0"/>
              <a:t>）从分布式文件系统读入数据；（</a:t>
            </a:r>
            <a:r>
              <a:rPr lang="en-US" altLang="zh-CN" sz="2800" b="1" dirty="0"/>
              <a:t>2</a:t>
            </a:r>
            <a:r>
              <a:rPr lang="zh-CN" altLang="en-US" sz="2800" b="1" dirty="0"/>
              <a:t>）执行</a:t>
            </a:r>
            <a:r>
              <a:rPr lang="en-US" altLang="zh-CN" sz="2800" b="1" dirty="0"/>
              <a:t>Map</a:t>
            </a:r>
            <a:r>
              <a:rPr lang="zh-CN" altLang="en-US" sz="2800" b="1" dirty="0"/>
              <a:t>任务输出中间结果；（</a:t>
            </a:r>
            <a:r>
              <a:rPr lang="en-US" altLang="zh-CN" sz="2800" b="1" dirty="0"/>
              <a:t>3</a:t>
            </a:r>
            <a:r>
              <a:rPr lang="zh-CN" altLang="en-US" sz="2800" b="1" dirty="0"/>
              <a:t>）通过 </a:t>
            </a:r>
            <a:r>
              <a:rPr lang="en-US" altLang="zh-CN" sz="2800" b="1" dirty="0"/>
              <a:t>Shuffle</a:t>
            </a:r>
            <a:r>
              <a:rPr lang="zh-CN" altLang="en-US" sz="2800" b="1" dirty="0"/>
              <a:t>阶段把中间结果分区排序整理后发送给</a:t>
            </a:r>
            <a:r>
              <a:rPr lang="en-US" altLang="zh-CN" sz="2800" b="1" dirty="0"/>
              <a:t>Reduce</a:t>
            </a:r>
            <a:r>
              <a:rPr lang="zh-CN" altLang="en-US" sz="2800" b="1" dirty="0"/>
              <a:t>任务；（</a:t>
            </a:r>
            <a:r>
              <a:rPr lang="en-US" altLang="zh-CN" sz="2800" b="1" dirty="0"/>
              <a:t>4</a:t>
            </a:r>
            <a:r>
              <a:rPr lang="zh-CN" altLang="en-US" sz="2800" b="1" dirty="0"/>
              <a:t>）执行</a:t>
            </a:r>
            <a:r>
              <a:rPr lang="en-US" altLang="zh-CN" sz="2800" b="1" dirty="0"/>
              <a:t>Reduce</a:t>
            </a:r>
            <a:r>
              <a:rPr lang="zh-CN" altLang="en-US" sz="2800" b="1" dirty="0"/>
              <a:t>任务得最终结果并写入分布式文件系统。在这几个阶段中，</a:t>
            </a:r>
            <a:r>
              <a:rPr lang="en-US" altLang="zh-CN" sz="2800" b="1" dirty="0"/>
              <a:t>Shuffle</a:t>
            </a:r>
            <a:r>
              <a:rPr lang="zh-CN" altLang="en-US" sz="2800" b="1" dirty="0"/>
              <a:t>阶段非常关键，必须深刻理解这个阶段的详细执行过程；</a:t>
            </a:r>
            <a:endParaRPr lang="zh-CN" altLang="en-US" sz="28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69634" name="Rectangle 3"/>
          <p:cNvSpPr>
            <a:spLocks noGrp="1"/>
          </p:cNvSpPr>
          <p:nvPr>
            <p:ph idx="1"/>
          </p:nvPr>
        </p:nvSpPr>
        <p:spPr>
          <a:xfrm>
            <a:off x="242888" y="1222375"/>
            <a:ext cx="8699500" cy="4264025"/>
          </a:xfrm>
        </p:spPr>
        <p:txBody>
          <a:bodyPr vert="horz" wrap="square" lIns="91440" tIns="45720" rIns="91440" bIns="45720" anchor="t" anchorCtr="0"/>
          <a:p>
            <a:pPr algn="just">
              <a:lnSpc>
                <a:spcPct val="160000"/>
              </a:lnSpc>
              <a:buFont typeface="Wingdings" panose="05000000000000000000" charset="0"/>
              <a:buChar char="l"/>
            </a:pPr>
            <a:r>
              <a:rPr lang="en-US" altLang="zh-CN" sz="2800" b="1" dirty="0"/>
              <a:t>MapReduce</a:t>
            </a:r>
            <a:r>
              <a:rPr lang="zh-CN" altLang="en-US" sz="2800" b="1" dirty="0"/>
              <a:t>具有广泛的应用，比如关系代数运算、分组与聚合运算、矩阵</a:t>
            </a:r>
            <a:r>
              <a:rPr lang="en-US" altLang="zh-CN" sz="2800" b="1" dirty="0"/>
              <a:t>-</a:t>
            </a:r>
            <a:r>
              <a:rPr lang="zh-CN" altLang="en-US" sz="2800" b="1" dirty="0"/>
              <a:t>向量乘法、矩阵乘法等；</a:t>
            </a:r>
            <a:endParaRPr lang="zh-CN" altLang="en-US" sz="2800" b="1" dirty="0"/>
          </a:p>
          <a:p>
            <a:pPr algn="just">
              <a:lnSpc>
                <a:spcPct val="160000"/>
              </a:lnSpc>
              <a:buFont typeface="Wingdings" panose="05000000000000000000" charset="0"/>
              <a:buChar char="l"/>
            </a:pPr>
            <a:r>
              <a:rPr lang="zh-CN" altLang="en-US" sz="2800" b="1" dirty="0"/>
              <a:t>本章最后以一个单词统计程序为实例，详细演示了如何编写</a:t>
            </a:r>
            <a:r>
              <a:rPr lang="en-US" altLang="zh-CN" sz="2800" b="1" dirty="0"/>
              <a:t>MapReduce</a:t>
            </a:r>
            <a:r>
              <a:rPr lang="zh-CN" altLang="en-US" sz="2800" b="1" dirty="0"/>
              <a:t>程序代码以及如何运行程序。</a:t>
            </a:r>
            <a:endParaRPr lang="zh-CN" altLang="en-US" sz="28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r>
              <a:rPr lang="zh-CN" altLang="en-US" dirty="0"/>
              <a:t>作业</a:t>
            </a:r>
            <a:endParaRPr lang="zh-CN" altLang="en-US" dirty="0"/>
          </a:p>
        </p:txBody>
      </p:sp>
      <p:sp>
        <p:nvSpPr>
          <p:cNvPr id="69634" name="Rectangle 3"/>
          <p:cNvSpPr>
            <a:spLocks noGrp="1"/>
          </p:cNvSpPr>
          <p:nvPr>
            <p:ph idx="1"/>
          </p:nvPr>
        </p:nvSpPr>
        <p:spPr>
          <a:xfrm>
            <a:off x="242888" y="1222375"/>
            <a:ext cx="8699500" cy="4264025"/>
          </a:xfrm>
        </p:spPr>
        <p:txBody>
          <a:bodyPr vert="horz" wrap="square" lIns="91440" tIns="45720" rIns="91440" bIns="45720" anchor="t" anchorCtr="0"/>
          <a:p>
            <a:pPr algn="just">
              <a:lnSpc>
                <a:spcPct val="160000"/>
              </a:lnSpc>
              <a:buFont typeface="Wingdings" panose="05000000000000000000" charset="0"/>
              <a:buChar char="l"/>
            </a:pPr>
            <a:r>
              <a:rPr lang="zh-CN" sz="2800" b="1" dirty="0"/>
              <a:t>见学习通第</a:t>
            </a:r>
            <a:r>
              <a:rPr lang="en-US" altLang="zh-CN" sz="2800" b="1" dirty="0"/>
              <a:t>7</a:t>
            </a:r>
            <a:r>
              <a:rPr lang="zh-CN" altLang="en-US" sz="2800" b="1" dirty="0"/>
              <a:t>章作业。</a:t>
            </a:r>
            <a:endParaRPr lang="zh-CN" altLang="en-US" sz="2800" b="1" dirty="0"/>
          </a:p>
        </p:txBody>
      </p:sp>
    </p:spTree>
  </p:cSld>
  <p:clrMapOvr>
    <a:masterClrMapping/>
  </p:clrMapOvr>
</p:sld>
</file>

<file path=ppt/tags/tag1.xml><?xml version="1.0" encoding="utf-8"?>
<p:tagLst xmlns:p="http://schemas.openxmlformats.org/presentationml/2006/main">
  <p:tag name="KSO_WM_UNIT_TABLE_BEAUTIFY" val="smartTable{cc933d21-157f-4379-8704-686ecf717a8f}"/>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1ade9d6a-c685-4f10-9ed5-9ab0a3cfce6a}"/>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ZTE3ZTEwNjE3NjA3OWY3MTM2OTg2NGNlMzQ0NGQwN2UifQ=="/>
  <p:tag name="KSO_WPP_MARK_KEY" val="ac5f1fa2-bdbe-4d24-8731-dc687cbb496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18347</Words>
  <Application>WPS 演示</Application>
  <PresentationFormat>全屏显示(4:3)</PresentationFormat>
  <Paragraphs>771</Paragraphs>
  <Slides>96</Slides>
  <Notes>1</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5</vt:i4>
      </vt:variant>
      <vt:variant>
        <vt:lpstr>幻灯片标题</vt:lpstr>
      </vt:variant>
      <vt:variant>
        <vt:i4>96</vt:i4>
      </vt:variant>
    </vt:vector>
  </HeadingPairs>
  <TitlesOfParts>
    <vt:vector size="113" baseType="lpstr">
      <vt:lpstr>Arial</vt:lpstr>
      <vt:lpstr>宋体</vt:lpstr>
      <vt:lpstr>Wingdings</vt:lpstr>
      <vt:lpstr>黑体</vt:lpstr>
      <vt:lpstr>Times New Roman</vt:lpstr>
      <vt:lpstr>Wingdings</vt:lpstr>
      <vt:lpstr>微软雅黑</vt:lpstr>
      <vt:lpstr>Arial Unicode MS</vt:lpstr>
      <vt:lpstr>Calibri</vt:lpstr>
      <vt:lpstr>默认设计模板</vt:lpstr>
      <vt:lpstr>1_默认设计模板</vt:lpstr>
      <vt:lpstr>2_默认设计模板</vt:lpstr>
      <vt:lpstr>MSPhotoEd.3</vt:lpstr>
      <vt:lpstr>Visio.Drawing.15</vt:lpstr>
      <vt:lpstr>Photoshop.Image.7</vt:lpstr>
      <vt:lpstr>Equation.KSEE3</vt:lpstr>
      <vt:lpstr>Equation.KSEE3</vt:lpstr>
      <vt:lpstr> 第7章 MapReduce   </vt:lpstr>
      <vt:lpstr>重点与难点</vt:lpstr>
      <vt:lpstr>提纲</vt:lpstr>
      <vt:lpstr>7.1 概述</vt:lpstr>
      <vt:lpstr>7.1.0 并行编程模型</vt:lpstr>
      <vt:lpstr>7.1.0 并行编程模型</vt:lpstr>
      <vt:lpstr>7.1.0 并行编程模型</vt:lpstr>
      <vt:lpstr>7.1.0	 并行计算编程模型</vt:lpstr>
      <vt:lpstr>7.1.1	 分布式并行编程</vt:lpstr>
      <vt:lpstr>7.1.1	 分布式并行编程</vt:lpstr>
      <vt:lpstr>7.1.2	 MapReduce模型简介</vt:lpstr>
      <vt:lpstr>7.1.2	 MapReduce模型简介</vt:lpstr>
      <vt:lpstr>7.1.3	 Map和Reduce函数</vt:lpstr>
      <vt:lpstr>7.1.3	 Map和Reduce函数</vt:lpstr>
      <vt:lpstr>7.1.3	 Map和Reduce函数</vt:lpstr>
      <vt:lpstr>7.1.3	 Map和Reduce函数</vt:lpstr>
      <vt:lpstr>7.2  MapReduce的体系结构</vt:lpstr>
      <vt:lpstr>7.2 MapReduce的体系结构</vt:lpstr>
      <vt:lpstr>7.2 MapReduce的体系结构</vt:lpstr>
      <vt:lpstr>7.2 MapReduce的体系结构</vt:lpstr>
      <vt:lpstr>7.2 MapReduce的体系结构</vt:lpstr>
      <vt:lpstr>7.2 MapReduce的体系结构</vt:lpstr>
      <vt:lpstr>7.3 MapReduce工作流程</vt:lpstr>
      <vt:lpstr>7.3.1 工作流程概述</vt:lpstr>
      <vt:lpstr>7.3.1 工作流程概述</vt:lpstr>
      <vt:lpstr>7.3.1	 工作流程概述</vt:lpstr>
      <vt:lpstr>7.3.2	 MapReduce各个执行阶段</vt:lpstr>
      <vt:lpstr>7.3.1	 工作流程概述</vt:lpstr>
      <vt:lpstr>7.3.1	 工作流程概述</vt:lpstr>
      <vt:lpstr>7.3.1	 工作流程概述</vt:lpstr>
      <vt:lpstr>7.3.1	 工作流程概述</vt:lpstr>
      <vt:lpstr>7.3.1	 工作流程概述</vt:lpstr>
      <vt:lpstr>7.3.1	 工作流程概述</vt:lpstr>
      <vt:lpstr>7.3.1	 工作流程概述</vt:lpstr>
      <vt:lpstr>7.3.2	 MapReduce各个执行阶段</vt:lpstr>
      <vt:lpstr>7.3.2	 MapReduce各个执行阶段</vt:lpstr>
      <vt:lpstr>7.3.2	 MapReduce各个执行阶段</vt:lpstr>
      <vt:lpstr>7.3.3	 Shuffle过程详解</vt:lpstr>
      <vt:lpstr>7.3.3	 Shuffle过程详解</vt:lpstr>
      <vt:lpstr>7.3.3	 Shuffle过程详解</vt:lpstr>
      <vt:lpstr>7.3.3	 Shuffle过程详解</vt:lpstr>
      <vt:lpstr>7.3.3	 Shuffle过程详解</vt:lpstr>
      <vt:lpstr>7.3.3	 Shuffle过程详解</vt:lpstr>
      <vt:lpstr>7.3.4	 MapReduce应用程序执行过程</vt:lpstr>
      <vt:lpstr>7.4 实例分析：WordCount</vt:lpstr>
      <vt:lpstr>7.4.1	 WordCount的程序任务</vt:lpstr>
      <vt:lpstr>7.4.2	 WordCount的设计思路</vt:lpstr>
      <vt:lpstr>7.4.2	 WordCount的设计思路</vt:lpstr>
      <vt:lpstr>7.4.2	 WordCount的设计思路</vt:lpstr>
      <vt:lpstr>7.4.2	 WordCount的设计思路</vt:lpstr>
      <vt:lpstr>7.4.3	 WordCount的具体执行过程</vt:lpstr>
      <vt:lpstr>7.4.3	 一个WordCount执行过程的实例</vt:lpstr>
      <vt:lpstr>7.4.3	 一个WordCount执行过程的实例</vt:lpstr>
      <vt:lpstr>7.4.3	 一个WordCount执行过程的实例</vt:lpstr>
      <vt:lpstr>7.5 MapReduce的具体应用</vt:lpstr>
      <vt:lpstr>7.5.1 MapReduce在关系代数运算中的应用</vt:lpstr>
      <vt:lpstr>7.5.1 MapReduce在关系代数运算中的应用</vt:lpstr>
      <vt:lpstr>7.5.1 MapReduce在关系代数运算中的应用</vt:lpstr>
      <vt:lpstr>7.5.1 MapReduce在关系代数运算中的应用</vt:lpstr>
      <vt:lpstr>7.5.1 MapReduce在关系代数运算中的应用</vt:lpstr>
      <vt:lpstr>7.5.1 MapReduce在关系代数运算中的应用</vt:lpstr>
      <vt:lpstr>7.5.1 MapReduce在关系代数运算中的应用</vt:lpstr>
      <vt:lpstr>.7.5.1 MapReduce在关系代数运算中的应用</vt:lpstr>
      <vt:lpstr>7.5.1 MapReduce在关系代数运算中的应用</vt:lpstr>
      <vt:lpstr>7.5.2 分组与聚合运算</vt:lpstr>
      <vt:lpstr>7.5.3 矩阵-向量乘法</vt:lpstr>
      <vt:lpstr>7.5.3 矩阵-向量乘法</vt:lpstr>
      <vt:lpstr>7.5.3 矩阵-向量乘法</vt:lpstr>
      <vt:lpstr>7.5.4 矩阵乘法</vt:lpstr>
      <vt:lpstr>7.5.4 矩阵乘法</vt:lpstr>
      <vt:lpstr>7.5.4 矩阵乘法</vt:lpstr>
      <vt:lpstr>7.5.4 矩阵乘法</vt:lpstr>
      <vt:lpstr>7.6 MapReduce编程实践</vt:lpstr>
      <vt:lpstr>7.6.1 任务要求</vt:lpstr>
      <vt:lpstr>7.6.1 任务要求</vt:lpstr>
      <vt:lpstr>7.6.2 编写Map处理逻辑</vt:lpstr>
      <vt:lpstr>7.6.2 编写Map处理逻辑</vt:lpstr>
      <vt:lpstr>7.6.3 编写Reduce处理逻辑</vt:lpstr>
      <vt:lpstr>PowerPoint 演示文稿</vt:lpstr>
      <vt:lpstr>7.6.4 编写main方法</vt:lpstr>
      <vt:lpstr>7.6.4 编写main方法</vt:lpstr>
      <vt:lpstr>关于程序最初引用的外部包的说明</vt:lpstr>
      <vt:lpstr>完整代码</vt:lpstr>
      <vt:lpstr>完整代码</vt:lpstr>
      <vt:lpstr>完整代码</vt:lpstr>
      <vt:lpstr>完整代码</vt:lpstr>
      <vt:lpstr>7.6.5 编译打包代码以及运行程序</vt:lpstr>
      <vt:lpstr>7.6.5 编译打包代码以及运行程序</vt:lpstr>
      <vt:lpstr>7.6.5 编译打包代码以及运行程序</vt:lpstr>
      <vt:lpstr>7.6.5 编译打包代码以及运行程序</vt:lpstr>
      <vt:lpstr>7.6.5 编译打包代码以及运行程序</vt:lpstr>
      <vt:lpstr>7.6.6 Hadoop中执行MapReduce任务的几种方式</vt:lpstr>
      <vt:lpstr>本章小结</vt:lpstr>
      <vt:lpstr>本章小结</vt:lpstr>
      <vt:lpstr>本章小结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kyfu</dc:creator>
  <cp:lastModifiedBy>耀哥</cp:lastModifiedBy>
  <cp:revision>2227</cp:revision>
  <dcterms:created xsi:type="dcterms:W3CDTF">2020-01-06T14:22:00Z</dcterms:created>
  <dcterms:modified xsi:type="dcterms:W3CDTF">2023-05-20T04:46:37Z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2052-11.1.0.14309</vt:lpwstr>
  </property>
  <property fmtid="{D5CDD505-2E9C-101B-9397-08002B2CF9AE}" pid="4" name="ICV">
    <vt:lpwstr>C11D5CE8BAE6474CAE56423ECAB337AC</vt:lpwstr>
  </property>
</Properties>
</file>