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</p:sldMasterIdLst>
  <p:notesMasterIdLst>
    <p:notesMasterId r:id="rId6"/>
  </p:notesMasterIdLst>
  <p:sldIdLst>
    <p:sldId id="256" r:id="rId5"/>
    <p:sldId id="657" r:id="rId7"/>
    <p:sldId id="347" r:id="rId8"/>
    <p:sldId id="390" r:id="rId9"/>
    <p:sldId id="360" r:id="rId10"/>
    <p:sldId id="822" r:id="rId11"/>
    <p:sldId id="823" r:id="rId12"/>
    <p:sldId id="425" r:id="rId13"/>
    <p:sldId id="824" r:id="rId14"/>
    <p:sldId id="487" r:id="rId15"/>
    <p:sldId id="825" r:id="rId16"/>
    <p:sldId id="826" r:id="rId17"/>
    <p:sldId id="827" r:id="rId18"/>
    <p:sldId id="426" r:id="rId19"/>
    <p:sldId id="423" r:id="rId20"/>
    <p:sldId id="828" r:id="rId21"/>
    <p:sldId id="830" r:id="rId22"/>
    <p:sldId id="829" r:id="rId23"/>
    <p:sldId id="428" r:id="rId24"/>
    <p:sldId id="745" r:id="rId25"/>
    <p:sldId id="831" r:id="rId26"/>
    <p:sldId id="832" r:id="rId27"/>
    <p:sldId id="549" r:id="rId28"/>
    <p:sldId id="429" r:id="rId29"/>
    <p:sldId id="550" r:id="rId30"/>
    <p:sldId id="833" r:id="rId31"/>
    <p:sldId id="363" r:id="rId32"/>
    <p:sldId id="834" r:id="rId33"/>
    <p:sldId id="835" r:id="rId34"/>
    <p:sldId id="836" r:id="rId35"/>
    <p:sldId id="837" r:id="rId36"/>
    <p:sldId id="838" r:id="rId37"/>
    <p:sldId id="839" r:id="rId38"/>
    <p:sldId id="367" r:id="rId39"/>
    <p:sldId id="840" r:id="rId40"/>
    <p:sldId id="841" r:id="rId41"/>
    <p:sldId id="842" r:id="rId42"/>
    <p:sldId id="843" r:id="rId43"/>
    <p:sldId id="844" r:id="rId44"/>
    <p:sldId id="845" r:id="rId45"/>
    <p:sldId id="846" r:id="rId46"/>
    <p:sldId id="427" r:id="rId47"/>
    <p:sldId id="847" r:id="rId48"/>
    <p:sldId id="848" r:id="rId49"/>
    <p:sldId id="366" r:id="rId50"/>
    <p:sldId id="424" r:id="rId51"/>
    <p:sldId id="849" r:id="rId52"/>
    <p:sldId id="850" r:id="rId53"/>
    <p:sldId id="852" r:id="rId54"/>
    <p:sldId id="368" r:id="rId55"/>
    <p:sldId id="853" r:id="rId56"/>
    <p:sldId id="851" r:id="rId57"/>
    <p:sldId id="856" r:id="rId58"/>
    <p:sldId id="857" r:id="rId59"/>
    <p:sldId id="418" r:id="rId60"/>
    <p:sldId id="858" r:id="rId61"/>
    <p:sldId id="859" r:id="rId62"/>
    <p:sldId id="860" r:id="rId63"/>
    <p:sldId id="861" r:id="rId64"/>
    <p:sldId id="551" r:id="rId65"/>
    <p:sldId id="862" r:id="rId66"/>
    <p:sldId id="863" r:id="rId67"/>
    <p:sldId id="864" r:id="rId68"/>
    <p:sldId id="419" r:id="rId69"/>
    <p:sldId id="865" r:id="rId70"/>
    <p:sldId id="866" r:id="rId71"/>
    <p:sldId id="867" r:id="rId72"/>
    <p:sldId id="868" r:id="rId73"/>
    <p:sldId id="869" r:id="rId74"/>
    <p:sldId id="870" r:id="rId75"/>
    <p:sldId id="871" r:id="rId76"/>
    <p:sldId id="872" r:id="rId77"/>
    <p:sldId id="873" r:id="rId78"/>
    <p:sldId id="874" r:id="rId79"/>
    <p:sldId id="875" r:id="rId80"/>
    <p:sldId id="876" r:id="rId81"/>
    <p:sldId id="877" r:id="rId82"/>
    <p:sldId id="878" r:id="rId83"/>
    <p:sldId id="879" r:id="rId84"/>
    <p:sldId id="880" r:id="rId85"/>
    <p:sldId id="881" r:id="rId86"/>
    <p:sldId id="882" r:id="rId87"/>
    <p:sldId id="883" r:id="rId88"/>
    <p:sldId id="884" r:id="rId89"/>
    <p:sldId id="885" r:id="rId90"/>
    <p:sldId id="886" r:id="rId91"/>
    <p:sldId id="888" r:id="rId92"/>
    <p:sldId id="889" r:id="rId93"/>
    <p:sldId id="890" r:id="rId94"/>
    <p:sldId id="891" r:id="rId95"/>
    <p:sldId id="892" r:id="rId96"/>
    <p:sldId id="893" r:id="rId97"/>
    <p:sldId id="821" r:id="rId98"/>
  </p:sldIdLst>
  <p:sldSz cx="9144000" cy="6858000" type="screen4x3"/>
  <p:notesSz cx="6858000" cy="9144000"/>
  <p:custDataLst>
    <p:tags r:id="rId10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9DE"/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39"/>
    <p:restoredTop sz="93065"/>
  </p:normalViewPr>
  <p:slideViewPr>
    <p:cSldViewPr showGuides="1">
      <p:cViewPr varScale="1">
        <p:scale>
          <a:sx n="99" d="100"/>
          <a:sy n="99" d="100"/>
        </p:scale>
        <p:origin x="-1770" y="-84"/>
      </p:cViewPr>
      <p:guideLst>
        <p:guide orient="horz" pos="2144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05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2" Type="http://schemas.openxmlformats.org/officeDocument/2006/relationships/tags" Target="tags/tag115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2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1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1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tags" Target="../tags/tag5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tags" Target="../tags/tag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tags" Target="../tags/tag6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6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4478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9</a:t>
            </a:r>
            <a:r>
              <a:rPr lang="zh-CN" altLang="en-US" sz="3600" b="1" dirty="0">
                <a:solidFill>
                  <a:schemeClr val="tx1"/>
                </a:solidFill>
              </a:rPr>
              <a:t>章 数据仓库</a:t>
            </a:r>
            <a:r>
              <a:rPr lang="en-US" altLang="zh-CN" sz="3600" b="1" dirty="0">
                <a:solidFill>
                  <a:schemeClr val="tx1"/>
                </a:solidFill>
              </a:rPr>
              <a:t>Hive</a:t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47" name="Oval 7"/>
          <p:cNvSpPr/>
          <p:nvPr/>
        </p:nvSpPr>
        <p:spPr>
          <a:xfrm>
            <a:off x="1447800" y="304800"/>
            <a:ext cx="990600" cy="16002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AutoShape 8"/>
          <p:cNvSpPr/>
          <p:nvPr/>
        </p:nvSpPr>
        <p:spPr>
          <a:xfrm>
            <a:off x="609600" y="-80962"/>
            <a:ext cx="990600" cy="2286000"/>
          </a:xfrm>
          <a:custGeom>
            <a:avLst/>
            <a:gdLst/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9" name="Rectangle 9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50" name="Picture 10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4738688"/>
            <a:ext cx="200025" cy="11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Text Box 12"/>
          <p:cNvSpPr txBox="1"/>
          <p:nvPr/>
        </p:nvSpPr>
        <p:spPr>
          <a:xfrm>
            <a:off x="1600200" y="762000"/>
            <a:ext cx="7315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大数据技术原理与应用（第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Text Box 5"/>
          <p:cNvSpPr txBox="1"/>
          <p:nvPr/>
        </p:nvSpPr>
        <p:spPr>
          <a:xfrm>
            <a:off x="2005013" y="3965575"/>
            <a:ext cx="5286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符开耀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湖南科技大学计算机科学与工程学院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E-mail: kyfu@hnust.edu.cn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9.1.4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生态系统中其他组件的关系</a:t>
            </a:r>
            <a:endParaRPr lang="zh-CN" altLang="en-US" dirty="0"/>
          </a:p>
        </p:txBody>
      </p:sp>
      <p:sp>
        <p:nvSpPr>
          <p:cNvPr id="17411" name="Rectangle 8"/>
          <p:cNvSpPr/>
          <p:nvPr>
            <p:custDataLst>
              <p:tags r:id="rId1"/>
            </p:custDataLst>
          </p:nvPr>
        </p:nvSpPr>
        <p:spPr>
          <a:xfrm>
            <a:off x="1193007" y="5670392"/>
            <a:ext cx="6940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</a:rPr>
              <a:t>12-1 Hadoop</a:t>
            </a:r>
            <a:r>
              <a:rPr lang="zh-CN" altLang="en-US" sz="2400" b="1" dirty="0">
                <a:latin typeface="Arial" panose="020B0604020202020204" pitchFamily="34" charset="0"/>
              </a:rPr>
              <a:t>生态系统中</a:t>
            </a:r>
            <a:r>
              <a:rPr lang="en-US" altLang="zh-CN" sz="2400" b="1" dirty="0">
                <a:latin typeface="Arial" panose="020B0604020202020204" pitchFamily="34" charset="0"/>
              </a:rPr>
              <a:t>Hive</a:t>
            </a:r>
            <a:r>
              <a:rPr lang="zh-CN" altLang="en-US" sz="2400" b="1" dirty="0">
                <a:latin typeface="Arial" panose="020B0604020202020204" pitchFamily="34" charset="0"/>
              </a:rPr>
              <a:t>与其他部分的关系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17412" name="Picture 7" descr="C:\Users\admin\AppData\Local\Temp\ksohtml\wps6152.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25955" y="1252220"/>
            <a:ext cx="5006975" cy="4293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9.1.4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生态系统中其他组件的关系</a:t>
            </a:r>
            <a:endParaRPr lang="zh-CN" altLang="en-US" dirty="0"/>
          </a:p>
        </p:txBody>
      </p:sp>
      <p:sp>
        <p:nvSpPr>
          <p:cNvPr id="18435" name="TextBox 3"/>
          <p:cNvSpPr txBox="1"/>
          <p:nvPr>
            <p:custDataLst>
              <p:tags r:id="rId1"/>
            </p:custDataLst>
          </p:nvPr>
        </p:nvSpPr>
        <p:spPr>
          <a:xfrm>
            <a:off x="253365" y="1076325"/>
            <a:ext cx="8659495" cy="54413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45720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Hive依赖于HDFS 存储数据：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HDFS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作为高可靠性的底层存储，用来存储海量数据。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Hive依赖于MapReduce 处理数据：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对这些海量数据进行处理，实现高性能计算，用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HiveQL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语句编写的处理逻辑最终均要转化为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任务来运行。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9.1.4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生态系统中其他组件的关系</a:t>
            </a:r>
            <a:endParaRPr lang="zh-CN" altLang="en-US" dirty="0"/>
          </a:p>
        </p:txBody>
      </p:sp>
      <p:sp>
        <p:nvSpPr>
          <p:cNvPr id="18435" name="TextBox 3"/>
          <p:cNvSpPr txBox="1"/>
          <p:nvPr>
            <p:custDataLst>
              <p:tags r:id="rId1"/>
            </p:custDataLst>
          </p:nvPr>
        </p:nvSpPr>
        <p:spPr>
          <a:xfrm>
            <a:off x="253365" y="1076325"/>
            <a:ext cx="8659495" cy="54413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457200" indent="-457200" algn="just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Pig可以作为Hive的替代工具：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pig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是一种数据流语言和运行环境，适合用于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平台上查询半结构化数据集。常用于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过程的一部分，即将外部数据装载到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集群中，然后转换为用户期待的数据格式。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9.1.4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生态系统中其他组件的关系</a:t>
            </a:r>
            <a:endParaRPr lang="zh-CN" altLang="en-US" dirty="0"/>
          </a:p>
        </p:txBody>
      </p:sp>
      <p:sp>
        <p:nvSpPr>
          <p:cNvPr id="18435" name="TextBox 3"/>
          <p:cNvSpPr txBox="1"/>
          <p:nvPr>
            <p:custDataLst>
              <p:tags r:id="rId1"/>
            </p:custDataLst>
          </p:nvPr>
        </p:nvSpPr>
        <p:spPr>
          <a:xfrm>
            <a:off x="253365" y="1076325"/>
            <a:ext cx="8659495" cy="54413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457200" indent="-457200" algn="just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HBase提供数据的实时访问：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HBase一个面向列的、分布式的、可伸缩的数据库，它可以提供数据的实时访问功能，而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Hive只能处理静态数据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，主要是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BI报表数据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，所以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HBase与Hive的功能是互补的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，它实现了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Hive不能提供功能。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9.1.</a:t>
            </a:r>
            <a:r>
              <a:rPr lang="en-US" dirty="0">
                <a:sym typeface="+mn-ea"/>
              </a:rPr>
              <a:t>5 </a:t>
            </a:r>
            <a:r>
              <a:rPr lang="en-US" altLang="zh-CN" b="1" dirty="0">
                <a:sym typeface="+mn-ea"/>
              </a:rPr>
              <a:t>Hive</a:t>
            </a:r>
            <a:r>
              <a:rPr lang="zh-CN" altLang="en-US" b="1" dirty="0">
                <a:sym typeface="+mn-ea"/>
              </a:rPr>
              <a:t>与传统数据库的对比分析</a:t>
            </a:r>
            <a:endParaRPr lang="zh-CN" altLang="en-US" dirty="0"/>
          </a:p>
        </p:txBody>
      </p:sp>
      <p:sp>
        <p:nvSpPr>
          <p:cNvPr id="10242" name="TextBox 4"/>
          <p:cNvSpPr txBox="1"/>
          <p:nvPr/>
        </p:nvSpPr>
        <p:spPr>
          <a:xfrm>
            <a:off x="250825" y="1068705"/>
            <a:ext cx="8612188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在很多方面和传统的关系数据库类似，但是它的底层依赖的是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，所以在很多方面又有别于传统数据库。</a:t>
            </a:r>
            <a:endParaRPr lang="zh-CN" altLang="en-US" sz="2800" b="1" noProof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5810" y="2689860"/>
          <a:ext cx="7781925" cy="3829050"/>
        </p:xfrm>
        <a:graphic>
          <a:graphicData uri="http://schemas.openxmlformats.org/drawingml/2006/table">
            <a:tbl>
              <a:tblPr/>
              <a:tblGrid>
                <a:gridCol w="1915795"/>
                <a:gridCol w="3171190"/>
                <a:gridCol w="2694940"/>
              </a:tblGrid>
              <a:tr h="474345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对比内容</a:t>
                      </a:r>
                      <a:endParaRPr lang="zh-CN" altLang="en-US" sz="2400" b="1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Hive</a:t>
                      </a:r>
                      <a:endParaRPr lang="en-US" sz="2400" b="1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传统数据库</a:t>
                      </a:r>
                      <a:endParaRPr lang="zh-CN" altLang="en-US" sz="2400" b="1" kern="10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05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数据存储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HDFS</a:t>
                      </a:r>
                      <a:endParaRPr lang="en-US" altLang="zh-CN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本地文件系统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45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索引</a:t>
                      </a:r>
                      <a:endParaRPr lang="zh-CN" altLang="en-US" sz="2400" b="1" kern="1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支持有限索引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支持复杂索引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10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分区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支持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支持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075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执行引擎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MapReduce</a:t>
                      </a: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en-US" altLang="zh-CN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Spark</a:t>
                      </a: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等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自身的执行引擎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80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执行延迟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高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低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45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扩展性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好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有限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45">
                <a:tc>
                  <a:txBody>
                    <a:bodyPr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数据规模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大</a:t>
                      </a:r>
                      <a:endParaRPr lang="zh-CN" altLang="en-US" sz="2400" b="1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小</a:t>
                      </a:r>
                      <a:endParaRPr lang="zh-CN" altLang="en-US" sz="2400" b="1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45730" marB="4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9.1.6 </a:t>
            </a:r>
            <a:r>
              <a:rPr lang="en-US" altLang="zh-CN" b="1" dirty="0">
                <a:sym typeface="+mn-ea"/>
              </a:rPr>
              <a:t>Hive</a:t>
            </a:r>
            <a:r>
              <a:rPr lang="zh-CN" altLang="en-US" b="1" dirty="0">
                <a:sym typeface="+mn-ea"/>
              </a:rPr>
              <a:t>在企业中的部署和应用</a:t>
            </a:r>
            <a:endParaRPr lang="zh-CN" altLang="en-US" dirty="0"/>
          </a:p>
        </p:txBody>
      </p:sp>
      <p:sp>
        <p:nvSpPr>
          <p:cNvPr id="16386" name="文本框 3"/>
          <p:cNvSpPr txBox="1"/>
          <p:nvPr/>
        </p:nvSpPr>
        <p:spPr>
          <a:xfrm>
            <a:off x="193040" y="1146175"/>
            <a:ext cx="87807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在企业大数据平台部署框架中的应用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34390" y="1981200"/>
            <a:ext cx="7548245" cy="4223385"/>
            <a:chOff x="1314" y="3120"/>
            <a:chExt cx="11887" cy="6651"/>
          </a:xfrm>
        </p:grpSpPr>
        <p:sp>
          <p:nvSpPr>
            <p:cNvPr id="4" name="矩形 3"/>
            <p:cNvSpPr/>
            <p:nvPr/>
          </p:nvSpPr>
          <p:spPr>
            <a:xfrm>
              <a:off x="1320" y="3120"/>
              <a:ext cx="11880" cy="66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680" y="7440"/>
              <a:ext cx="5160" cy="21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85" y="8943"/>
              <a:ext cx="48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HDFS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4847" y="8040"/>
              <a:ext cx="4800" cy="7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>
              <a:no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MapReduce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00" y="7372"/>
              <a:ext cx="4800" cy="580"/>
            </a:xfrm>
            <a:prstGeom prst="rect">
              <a:avLst/>
            </a:prstGeom>
          </p:spPr>
          <p:txBody>
            <a:bodyPr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Hadoop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25" y="4754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Hive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4560" y="4754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Pig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7380" y="4716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HBase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10236" y="4716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Mahout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14" y="4279"/>
              <a:ext cx="11887" cy="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668" y="3407"/>
              <a:ext cx="2400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应用层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4167" y="3407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报表中心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7380" y="3407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在线业务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10236" y="3407"/>
              <a:ext cx="2400" cy="5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BI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1749" y="5868"/>
              <a:ext cx="2400" cy="96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800">
                  <a:latin typeface="Arial" panose="020B0604020202020204" pitchFamily="34" charset="0"/>
                  <a:ea typeface="微软雅黑" panose="020B0503020204020204" charset="-122"/>
                </a:rPr>
                <a:t>Hadoop</a:t>
              </a:r>
              <a:endParaRPr lang="en-US" altLang="zh-CN" sz="180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数据仓库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22" name="直接箭头连接符 21"/>
            <p:cNvCxnSpPr>
              <a:stCxn id="9" idx="0"/>
              <a:endCxn id="10" idx="2"/>
            </p:cNvCxnSpPr>
            <p:nvPr/>
          </p:nvCxnSpPr>
          <p:spPr>
            <a:xfrm flipH="1" flipV="1">
              <a:off x="3025" y="5334"/>
              <a:ext cx="4175" cy="203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2" idx="2"/>
            </p:cNvCxnSpPr>
            <p:nvPr/>
          </p:nvCxnSpPr>
          <p:spPr>
            <a:xfrm flipH="1" flipV="1">
              <a:off x="5760" y="5334"/>
              <a:ext cx="1440" cy="19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0"/>
              <a:endCxn id="13" idx="2"/>
            </p:cNvCxnSpPr>
            <p:nvPr/>
          </p:nvCxnSpPr>
          <p:spPr>
            <a:xfrm flipV="1">
              <a:off x="7200" y="5296"/>
              <a:ext cx="1380" cy="207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4" idx="2"/>
            </p:cNvCxnSpPr>
            <p:nvPr/>
          </p:nvCxnSpPr>
          <p:spPr>
            <a:xfrm flipV="1">
              <a:off x="7200" y="5296"/>
              <a:ext cx="4236" cy="21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0"/>
              <a:endCxn id="17" idx="2"/>
            </p:cNvCxnSpPr>
            <p:nvPr/>
          </p:nvCxnSpPr>
          <p:spPr>
            <a:xfrm flipV="1">
              <a:off x="3025" y="3987"/>
              <a:ext cx="2342" cy="76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0"/>
            </p:cNvCxnSpPr>
            <p:nvPr/>
          </p:nvCxnSpPr>
          <p:spPr>
            <a:xfrm flipH="1" flipV="1">
              <a:off x="5520" y="3960"/>
              <a:ext cx="240" cy="7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0"/>
              <a:endCxn id="18" idx="2"/>
            </p:cNvCxnSpPr>
            <p:nvPr/>
          </p:nvCxnSpPr>
          <p:spPr>
            <a:xfrm flipV="1">
              <a:off x="8580" y="3987"/>
              <a:ext cx="0" cy="7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>
              <p:custDataLst>
                <p:tags r:id="rId10"/>
              </p:custDataLst>
            </p:nvPr>
          </p:nvCxnSpPr>
          <p:spPr>
            <a:xfrm flipV="1">
              <a:off x="11517" y="3949"/>
              <a:ext cx="0" cy="7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9.1.6 </a:t>
            </a:r>
            <a:r>
              <a:rPr lang="en-US" altLang="zh-CN" b="1" dirty="0">
                <a:sym typeface="+mn-ea"/>
              </a:rPr>
              <a:t>Hive</a:t>
            </a:r>
            <a:r>
              <a:rPr lang="zh-CN" altLang="en-US" b="1" dirty="0">
                <a:sym typeface="+mn-ea"/>
              </a:rPr>
              <a:t>在企业中的部署和应用</a:t>
            </a:r>
            <a:endParaRPr lang="zh-CN" altLang="en-US" dirty="0"/>
          </a:p>
        </p:txBody>
      </p:sp>
      <p:sp>
        <p:nvSpPr>
          <p:cNvPr id="16386" name="文本框 3"/>
          <p:cNvSpPr txBox="1"/>
          <p:nvPr/>
        </p:nvSpPr>
        <p:spPr>
          <a:xfrm>
            <a:off x="193040" y="1146175"/>
            <a:ext cx="87807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Hive在一些公司的应用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2532" name="Picture 2" descr="C:\Users\admin\AppData\Local\Temp\ksohtml\wps8680.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9705" y="1899285"/>
            <a:ext cx="6478905" cy="4592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8"/>
          <p:cNvSpPr/>
          <p:nvPr>
            <p:custDataLst>
              <p:tags r:id="rId3"/>
            </p:custDataLst>
          </p:nvPr>
        </p:nvSpPr>
        <p:spPr>
          <a:xfrm>
            <a:off x="3132773" y="6320949"/>
            <a:ext cx="27165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Facebook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的数据仓库架构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9.1.6 </a:t>
            </a:r>
            <a:r>
              <a:rPr lang="en-US" altLang="zh-CN" b="1" dirty="0">
                <a:sym typeface="+mn-ea"/>
              </a:rPr>
              <a:t>Hive</a:t>
            </a:r>
            <a:r>
              <a:rPr lang="zh-CN" altLang="en-US" b="1" dirty="0">
                <a:sym typeface="+mn-ea"/>
              </a:rPr>
              <a:t>在企业中的部署和应用</a:t>
            </a:r>
            <a:endParaRPr lang="zh-CN" altLang="en-US" dirty="0"/>
          </a:p>
        </p:txBody>
      </p:sp>
      <p:sp>
        <p:nvSpPr>
          <p:cNvPr id="9219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7015" y="1144905"/>
            <a:ext cx="8628380" cy="512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p>
            <a:pPr marR="0" algn="just" defTabSz="914400">
              <a:lnSpc>
                <a:spcPct val="160000"/>
              </a:lnSpc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随着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Facebook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网站使用量的增加，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Facebook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公司开始把数据仓库构建在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集群上，此时的数据处理过程描述如下：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indent="711200" algn="just" defTabSz="914400">
              <a:lnSpc>
                <a:spcPct val="160000"/>
              </a:lnSpc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Web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服务器及内部服务（如搜索后台）产生日志数据；</a:t>
            </a:r>
            <a:endParaRPr lang="zh-CN" altLang="en-US" sz="2800" b="1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R="0" indent="711200" algn="just" defTabSz="914400">
              <a:lnSpc>
                <a:spcPct val="160000"/>
              </a:lnSpc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Scribe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服务器把几百个甚至上千个日志数据集存放在几个甚至几十个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Filers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（网络文件服务器）上；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sym typeface="+mn-ea"/>
              </a:rPr>
              <a:t>9.1.6 </a:t>
            </a:r>
            <a:r>
              <a:rPr lang="en-US" altLang="zh-CN" b="1" dirty="0">
                <a:sym typeface="+mn-ea"/>
              </a:rPr>
              <a:t>Hive</a:t>
            </a:r>
            <a:r>
              <a:rPr lang="zh-CN" altLang="en-US" b="1" dirty="0">
                <a:sym typeface="+mn-ea"/>
              </a:rPr>
              <a:t>在企业中的部署和应用</a:t>
            </a:r>
            <a:endParaRPr lang="zh-CN" altLang="en-US" dirty="0"/>
          </a:p>
        </p:txBody>
      </p:sp>
      <p:sp>
        <p:nvSpPr>
          <p:cNvPr id="9219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7015" y="1069340"/>
            <a:ext cx="8628380" cy="5309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p>
            <a:pPr marR="0" algn="just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3、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网络文件服务器上的大部分日志文件被复制存放在HDFS系统中。并且维度数据也会每天从内部的MySQL数据库上复制到这个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系统中；</a:t>
            </a:r>
            <a:endParaRPr lang="zh-CN" altLang="en-US" sz="2800" b="1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R="0" indent="711200" algn="just" defTabSz="914400">
              <a:lnSpc>
                <a:spcPct val="140000"/>
              </a:lnSpc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Hive为HDFS收集所有数据创建一个数据仓库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，用户可以通过编写HiveQL语言创建各种概要信息和报表以及数据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执行的历史分析，同时内部的MySQL数据库也可以从中获取处理后的数据。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indent="711200" algn="just" defTabSz="914400">
              <a:lnSpc>
                <a:spcPct val="140000"/>
              </a:lnSpc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、把需要</a:t>
            </a:r>
            <a:r>
              <a:rPr kumimoji="0" lang="zh-CN" altLang="en-US" sz="2800" b="1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实时联机访问的数据存放在Oracle RAC上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9.2 Hive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graphicFrame>
        <p:nvGraphicFramePr>
          <p:cNvPr id="2050" name="对象 3"/>
          <p:cNvGraphicFramePr/>
          <p:nvPr>
            <p:custDataLst>
              <p:tags r:id="rId1"/>
            </p:custDataLst>
          </p:nvPr>
        </p:nvGraphicFramePr>
        <p:xfrm>
          <a:off x="1385570" y="1194435"/>
          <a:ext cx="6372225" cy="532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6756400" imgH="5842000" progId="Visio.Drawing.15">
                  <p:embed/>
                </p:oleObj>
              </mc:Choice>
              <mc:Fallback>
                <p:oleObj name="" r:id="rId2" imgW="6756400" imgH="5842000" progId="Visio.Drawing.1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5570" y="1194435"/>
                        <a:ext cx="6372225" cy="5329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zh-CN" dirty="0"/>
              <a:t>重点与难点</a:t>
            </a:r>
            <a:endParaRPr lang="zh-CN" altLang="zh-CN" dirty="0"/>
          </a:p>
        </p:txBody>
      </p:sp>
      <p:sp>
        <p:nvSpPr>
          <p:cNvPr id="8194" name="Rectangle 3"/>
          <p:cNvSpPr/>
          <p:nvPr/>
        </p:nvSpPr>
        <p:spPr>
          <a:xfrm>
            <a:off x="457200" y="1189038"/>
            <a:ext cx="8458200" cy="519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Hive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的系统架构和工作原理；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Hive HA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的基本原理；使用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Hive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进行编程。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b="1" dirty="0">
                <a:sym typeface="+mn-ea"/>
              </a:rPr>
              <a:t>使用</a:t>
            </a:r>
            <a:r>
              <a:rPr lang="en-US" altLang="zh-CN" sz="2800" b="1" dirty="0">
                <a:sym typeface="+mn-ea"/>
              </a:rPr>
              <a:t>Hive</a:t>
            </a:r>
            <a:r>
              <a:rPr lang="zh-CN" altLang="en-US" sz="2800" b="1" dirty="0">
                <a:sym typeface="+mn-ea"/>
              </a:rPr>
              <a:t>进行编程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9.2 Hive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20482" name="TextBox 3"/>
          <p:cNvSpPr txBox="1"/>
          <p:nvPr/>
        </p:nvSpPr>
        <p:spPr>
          <a:xfrm>
            <a:off x="304800" y="1143000"/>
            <a:ext cx="8577263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marR="0" lvl="0" indent="-457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用户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r>
              <a:rPr lang="zh-CN" altLang="zh-CN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模块</a:t>
            </a:r>
            <a:endParaRPr lang="zh-CN" altLang="zh-CN" sz="2800" b="1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R="0" lvl="0" indent="711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包括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HWI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ODBC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以及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Thrift Server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CLI是Hive自带的一个命令行界面</a:t>
            </a:r>
            <a:r>
              <a:rPr lang="zh-CN" altLang="en-US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HWI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的一个简单网页界面</a:t>
            </a: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 b="1" kern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lvl="1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ODBC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以及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Thrift Server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可以向用户提供进行编程访问的接口</a:t>
            </a: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9.2 Hive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20482" name="TextBox 3"/>
          <p:cNvSpPr txBox="1"/>
          <p:nvPr/>
        </p:nvSpPr>
        <p:spPr>
          <a:xfrm>
            <a:off x="304800" y="1143000"/>
            <a:ext cx="8577263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marR="0" lvl="0" indent="-457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驱动模块</a:t>
            </a:r>
            <a:endParaRPr lang="zh-CN" altLang="en-US" sz="2800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R="0" lvl="0" indent="711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包括编译器、优化器、执行器等。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711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所有命令和查询都会进入到驱动模块，通过该模块对输入进行解析编译，对需求的计算进行优化，然后按照指定的步骤进行执行。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9.2 Hive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20482" name="TextBox 3"/>
          <p:cNvSpPr txBox="1"/>
          <p:nvPr/>
        </p:nvSpPr>
        <p:spPr>
          <a:xfrm>
            <a:off x="304800" y="1143000"/>
            <a:ext cx="8577263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marR="0" lvl="0" indent="-457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元数据存储模块（</a:t>
            </a:r>
            <a:r>
              <a:rPr lang="en-US" altLang="zh-CN" sz="2800" b="1" kern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Metastore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lvl="0" indent="711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独立的关系型数据库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zh-CN" sz="2800" b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通常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是与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数据库连接后创建的一个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实例，也可以是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自带的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derby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数据库实例。元数据存储模块中主要保存表模式和其他系统元数据，如表的名称、表的列及其属性、表的分区及其属性、表的属性、表中数据所在位置信息等。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9.3 Hive</a:t>
            </a:r>
            <a:r>
              <a:rPr lang="zh-CN" altLang="en-US" dirty="0">
                <a:sym typeface="+mn-ea"/>
              </a:rPr>
              <a:t>工作原理</a:t>
            </a:r>
            <a:endParaRPr lang="zh-CN" altLang="en-US" dirty="0"/>
          </a:p>
        </p:txBody>
      </p:sp>
      <p:sp>
        <p:nvSpPr>
          <p:cNvPr id="21506" name="TextBox 3"/>
          <p:cNvSpPr txBox="1"/>
          <p:nvPr/>
        </p:nvSpPr>
        <p:spPr>
          <a:xfrm>
            <a:off x="307975" y="1143000"/>
            <a:ext cx="8577263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9.3.2 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查询转换成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作业的过程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16386" name="TextBox 3"/>
          <p:cNvSpPr txBox="1"/>
          <p:nvPr/>
        </p:nvSpPr>
        <p:spPr>
          <a:xfrm>
            <a:off x="228600" y="1143000"/>
            <a:ext cx="8709025" cy="4098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80000"/>
              </a:lnSpc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实现连接操作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711200" algn="just" eaLnBrk="0" hangingPunct="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假设参与连接（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join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）的两个表分别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是用户（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user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）表和订单（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order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）表。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user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表有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uid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两个属性，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order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表有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uid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orderid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两个属性，它们的连接键为公共属性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uid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711200" algn="just" eaLnBrk="0" hangingPunct="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连接的实现原理如下图所示。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3076" name="Rectangle 8"/>
          <p:cNvSpPr/>
          <p:nvPr>
            <p:custDataLst>
              <p:tags r:id="rId1"/>
            </p:custDataLst>
          </p:nvPr>
        </p:nvSpPr>
        <p:spPr>
          <a:xfrm>
            <a:off x="2597468" y="5820252"/>
            <a:ext cx="29508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</a:rPr>
              <a:t>图：</a:t>
            </a:r>
            <a:r>
              <a:rPr lang="en-US" altLang="zh-CN" sz="2400" b="1" dirty="0">
                <a:latin typeface="Arial" panose="020B0604020202020204" pitchFamily="34" charset="0"/>
              </a:rPr>
              <a:t> join</a:t>
            </a:r>
            <a:r>
              <a:rPr lang="zh-CN" altLang="zh-CN" sz="2400" b="1" dirty="0">
                <a:latin typeface="Arial" panose="020B0604020202020204" pitchFamily="34" charset="0"/>
              </a:rPr>
              <a:t>的实现原理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1"/>
          <p:cNvGraphicFramePr/>
          <p:nvPr>
            <p:custDataLst>
              <p:tags r:id="rId2"/>
            </p:custDataLst>
          </p:nvPr>
        </p:nvGraphicFramePr>
        <p:xfrm>
          <a:off x="252730" y="1277620"/>
          <a:ext cx="8701405" cy="444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280900" imgH="5168900" progId="Visio.Drawing.15">
                  <p:embed/>
                </p:oleObj>
              </mc:Choice>
              <mc:Fallback>
                <p:oleObj name="" r:id="rId3" imgW="12280900" imgH="5168900" progId="Visio.Drawing.1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730" y="1277620"/>
                        <a:ext cx="8701405" cy="444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82600" y="1676400"/>
            <a:ext cx="8280400" cy="4046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marR="0" indent="-457200" algn="just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阶段，表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中记录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uid,name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映射为键值对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,&lt;1,name&gt;)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中记录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映射为键值对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,&lt;2, 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的标记位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Lily)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Lily&gt;)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(1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101)    (1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&lt;2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101&gt;)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join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82600" y="1676400"/>
            <a:ext cx="8280400" cy="49898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marR="0" indent="-457200" algn="just" defTabSz="9144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Shuffle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阶段，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,&lt;1,name&gt;)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,&lt;2, 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orderid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按键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uid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值进行哈希，然后传送给对应的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机器执行，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并在该机器上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按表的标记位对这些键值对进行排序。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4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(1,&lt;1,Lily&gt;)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(1,&lt;2,101&gt;)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(1,&lt;2,102&gt;)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传送到同一台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机器上，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并按该顺序排序；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4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(2,&lt;1,Tom&gt;)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(2,&lt;2,103&gt;)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传送到同一台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机器上，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并按该顺序排序。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join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82600" y="1676400"/>
            <a:ext cx="8280400" cy="4046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marR="0" indent="-457200" algn="just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阶段，对同一台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机器上的键值对，根据表标记位对来自不同表的数据进行笛卡尔积连接操作，以生成最终的连接结果。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(1,&lt;1,Lily&gt;)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(1,&lt;2,101&gt;)    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(Lily, 101) 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(1,&lt;1,Lily&gt;)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(1,&lt;2,102&gt;)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(Lily, 102)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(2,&lt;1,Tom&gt;)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∞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(2,&lt;2,103&gt;)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(Tom, 103)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join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16386" name="TextBox 3"/>
          <p:cNvSpPr txBox="1"/>
          <p:nvPr/>
        </p:nvSpPr>
        <p:spPr>
          <a:xfrm>
            <a:off x="228600" y="1143000"/>
            <a:ext cx="8709025" cy="4098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80000"/>
              </a:lnSpc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实现分组操作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711200" algn="just" eaLnBrk="0" hangingPunct="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</a:t>
            </a:r>
            <a:r>
              <a:rPr 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score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有两个属性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rank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（排名）和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level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（级别）。存在一个分组（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group by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）操作，将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score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表的不同片段按照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rank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level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的组合值进行合并，计算不同的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rank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level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的组合值分别有几条记录。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711200" algn="just" eaLnBrk="0" hangingPunct="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实现原理如下图所示。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9218" name="Text Box 6"/>
          <p:cNvSpPr txBox="1"/>
          <p:nvPr/>
        </p:nvSpPr>
        <p:spPr>
          <a:xfrm>
            <a:off x="517525" y="1204913"/>
            <a:ext cx="5045075" cy="5217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9.1 概述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9.2 Hive系统架构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9.3 Hive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工作原理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9.4 Hive HA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基本原理</a:t>
            </a:r>
            <a:endParaRPr lang="en-US" altLang="zh-CN" sz="2800" b="1" dirty="0">
              <a:solidFill>
                <a:srgbClr val="000000"/>
              </a:solidFill>
              <a:ea typeface="黑体" panose="02010609060101010101" pitchFamily="49" charset="-122"/>
              <a:sym typeface="+mn-ea"/>
            </a:endParaRPr>
          </a:p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9.5 Impala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7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  <a:sym typeface="+mn-ea"/>
              </a:rPr>
              <a:t>9.6 Hive编程实践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9.7 </a:t>
            </a:r>
            <a:r>
              <a:rPr 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本章小结</a:t>
            </a:r>
            <a:endParaRPr lang="zh-CN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62500" imgH="6505575" progId="MSPhotoEd.3">
                  <p:embed/>
                </p:oleObj>
              </mc:Choice>
              <mc:Fallback>
                <p:oleObj name="" r:id="rId1" imgW="4762500" imgH="6505575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3076" name="Rectangle 8"/>
          <p:cNvSpPr/>
          <p:nvPr>
            <p:custDataLst>
              <p:tags r:id="rId1"/>
            </p:custDataLst>
          </p:nvPr>
        </p:nvSpPr>
        <p:spPr>
          <a:xfrm>
            <a:off x="2274888" y="5820252"/>
            <a:ext cx="35960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</a:rPr>
              <a:t>图：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ym typeface="+mn-ea"/>
              </a:rPr>
              <a:t>group by</a:t>
            </a:r>
            <a:r>
              <a:rPr lang="zh-CN" altLang="zh-CN" sz="2400" b="1" dirty="0">
                <a:latin typeface="Arial" panose="020B0604020202020204" pitchFamily="34" charset="0"/>
              </a:rPr>
              <a:t>的实现原理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Object 3"/>
          <p:cNvGraphicFramePr/>
          <p:nvPr>
            <p:custDataLst>
              <p:tags r:id="rId2"/>
            </p:custDataLst>
          </p:nvPr>
        </p:nvGraphicFramePr>
        <p:xfrm>
          <a:off x="230505" y="1341120"/>
          <a:ext cx="8758555" cy="428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63500" imgH="4686300" progId="Visio.Drawing.15">
                  <p:embed/>
                </p:oleObj>
              </mc:Choice>
              <mc:Fallback>
                <p:oleObj name="" r:id="rId3" imgW="12763500" imgH="46863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05" y="1341120"/>
                        <a:ext cx="8758555" cy="4284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82600" y="1676400"/>
            <a:ext cx="8280400" cy="4046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marR="0" indent="-457200" algn="just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阶段，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</a:t>
            </a:r>
            <a:r>
              <a:rPr lang="zh-CN" alt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中记录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映射为键值对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(&lt;</a:t>
            </a:r>
            <a:r>
              <a:rPr lang="en-US" altLang="zh-CN" sz="2800" b="1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 , count(</a:t>
            </a:r>
            <a:r>
              <a:rPr lang="en-US" altLang="zh-CN" sz="2800" b="1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 </a:t>
            </a:r>
            <a:r>
              <a:rPr lang="zh-CN" alt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表的第一片段中有两条记录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(A,1)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(A,1)     (&lt;A,1&gt; ,2) 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表的第</a:t>
            </a:r>
            <a:r>
              <a:rPr lang="zh-CN" alt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片段中有</a:t>
            </a:r>
            <a:r>
              <a:rPr lang="zh-CN" alt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条记录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(A,1)</a:t>
            </a:r>
            <a:r>
              <a:rPr lang="zh-CN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(A,1)     (&lt;A,1&gt; ,1) 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group by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514350" y="1758950"/>
            <a:ext cx="8248650" cy="46723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marR="0" indent="-457200" algn="just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Shuffle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阶段，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&gt; ,count(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))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按键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值进行哈希，然后传送给对应的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机器执行，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并在该机器上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按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值对这些键值对进行排序。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(&lt;A,1&gt;,2)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(&lt;A,1&gt;,1)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传送到同一台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机器上，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按到达顺序排序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(&lt;B,2&gt;,1&gt;)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传送到</a:t>
            </a:r>
            <a:r>
              <a:rPr lang="zh-CN" altLang="en-US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另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一台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机器上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join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9.3.1 SQL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的基本原理</a:t>
            </a:r>
            <a:endParaRPr lang="zh-CN" alt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82600" y="1676400"/>
            <a:ext cx="8280400" cy="33997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marR="0" indent="-457200" algn="just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阶段，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机器上的这些键值对，把具有相同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键的所有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count(</a:t>
            </a:r>
            <a:r>
              <a:rPr lang="en-US" altLang="zh-CN" sz="2800" b="1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rank,level</a:t>
            </a: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值进行累加，生成最终结果。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(&lt;A,1&gt;,2&gt;)+ (&lt;A,1&gt;,1&gt;)   (A,1,3)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 sz="2800" b="1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(&lt;B,2&gt;,1)    (B,2,1)</a:t>
            </a:r>
            <a:endParaRPr kumimoji="0" lang="zh-CN" altLang="en-US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2" name="TextBox 7"/>
          <p:cNvSpPr txBox="1"/>
          <p:nvPr>
            <p:custDataLst>
              <p:tags r:id="rId2"/>
            </p:custDataLst>
          </p:nvPr>
        </p:nvSpPr>
        <p:spPr>
          <a:xfrm>
            <a:off x="457200" y="1143635"/>
            <a:ext cx="828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join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转化为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任务的具体过程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endParaRPr lang="zh-CN" altLang="en-US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09980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marR="0" lvl="0" indent="711200" algn="just" defTabSz="914400" rtl="0">
              <a:lnSpc>
                <a:spcPct val="15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当用户向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输入一段命令或查询时，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需要与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交互工作来完成该操作。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首先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驱动模块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接收该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命令或查询编译器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接着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，对该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命令或查询进行解析编译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然后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，由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优化器对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该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命令或查询进行优化计算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最后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该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命令或查询通过执行器进行执行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indent="711200" algn="just" defTabSz="914400" rtl="0">
              <a:lnSpc>
                <a:spcPct val="15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执行器通常的任务是启动一个或多个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任务，有时也不需要启动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任务，像执行包含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的操作（如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* from 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表）时。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endParaRPr lang="zh-CN" altLang="en-US" dirty="0"/>
          </a:p>
        </p:txBody>
      </p:sp>
      <p:sp>
        <p:nvSpPr>
          <p:cNvPr id="5123" name="Rectangle 8"/>
          <p:cNvSpPr/>
          <p:nvPr>
            <p:custDataLst>
              <p:tags r:id="rId1"/>
            </p:custDataLst>
          </p:nvPr>
        </p:nvSpPr>
        <p:spPr>
          <a:xfrm>
            <a:off x="1301750" y="6125687"/>
            <a:ext cx="68364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图：</a:t>
            </a:r>
            <a:r>
              <a:rPr lang="en-US" altLang="zh-CN" sz="2400" b="1" dirty="0">
                <a:latin typeface="Arial" panose="020B0604020202020204" pitchFamily="34" charset="0"/>
              </a:rPr>
              <a:t>Hive</a:t>
            </a:r>
            <a:r>
              <a:rPr lang="zh-CN" altLang="zh-CN" sz="2400" b="1" dirty="0">
                <a:latin typeface="Arial" panose="020B0604020202020204" pitchFamily="34" charset="0"/>
              </a:rPr>
              <a:t>中</a:t>
            </a:r>
            <a:r>
              <a:rPr lang="en-US" altLang="zh-CN" sz="2400" b="1" dirty="0">
                <a:latin typeface="Arial" panose="020B0604020202020204" pitchFamily="34" charset="0"/>
              </a:rPr>
              <a:t>SQL</a:t>
            </a:r>
            <a:r>
              <a:rPr lang="zh-CN" altLang="zh-CN" sz="2400" b="1" dirty="0">
                <a:latin typeface="Arial" panose="020B0604020202020204" pitchFamily="34" charset="0"/>
              </a:rPr>
              <a:t>查询的</a:t>
            </a:r>
            <a:r>
              <a:rPr lang="en-US" altLang="zh-CN" sz="2400" b="1" dirty="0">
                <a:latin typeface="Arial" panose="020B0604020202020204" pitchFamily="34" charset="0"/>
              </a:rPr>
              <a:t>MapReduce</a:t>
            </a:r>
            <a:r>
              <a:rPr lang="zh-CN" altLang="zh-CN" sz="2400" b="1" dirty="0">
                <a:latin typeface="Arial" panose="020B0604020202020204" pitchFamily="34" charset="0"/>
              </a:rPr>
              <a:t>作业转化过程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5122" name="Object 1"/>
          <p:cNvGraphicFramePr/>
          <p:nvPr>
            <p:custDataLst>
              <p:tags r:id="rId2"/>
            </p:custDataLst>
          </p:nvPr>
        </p:nvGraphicFramePr>
        <p:xfrm>
          <a:off x="2307590" y="1099185"/>
          <a:ext cx="4344035" cy="503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985000" imgH="10541000" progId="Visio.Drawing.15">
                  <p:embed/>
                </p:oleObj>
              </mc:Choice>
              <mc:Fallback>
                <p:oleObj name="" r:id="rId3" imgW="6985000" imgH="10541000" progId="Visio.Drawing.1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7590" y="1099185"/>
                        <a:ext cx="4344035" cy="5031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r>
              <a:rPr lang="en-US" altLang="zh-CN" dirty="0">
                <a:sym typeface="+mn-ea"/>
              </a:rPr>
              <a:t>--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Hive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查询的具体执行过程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85545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indent="711200" algn="just">
              <a:lnSpc>
                <a:spcPct val="17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步：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用户通过命令行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或其他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访问工具，向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输入一段命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或查询。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711200" algn="just">
              <a:lnSpc>
                <a:spcPct val="17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第1步：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驱动模块中的编译器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Antlr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语言识别工具，对用户输入的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语言进行词法和语法解析，将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语句转化为抽象语法树（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AST Tree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）的形式。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r>
              <a:rPr lang="en-US" altLang="zh-CN" dirty="0">
                <a:sym typeface="+mn-ea"/>
              </a:rPr>
              <a:t>--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Hive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查询的具体执行过程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85545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第2步：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对该抽象语法树进行遍历，进一步转化成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QueryBlock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查询单元。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因为抽象语法树的结构仍很复杂，不方便直接翻译为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算法程序，所以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把抽象语法树进一步转化为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QueryBlock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QueryBlock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是一条最基本的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语法组成单元，包括输入源、计算过程和输出三部分。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r>
              <a:rPr lang="en-US" altLang="zh-CN" dirty="0">
                <a:sym typeface="+mn-ea"/>
              </a:rPr>
              <a:t>--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Hive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查询的具体执行过程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85545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第3步：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再对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QueryBlock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进行遍历，生成执行操作树（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其中，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由很多逻辑操作符组成，如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TableScanOperator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SelectOperator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FilterOperator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JoinOperator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GroupByOperator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ReduceSinkOperator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等。这些逻辑操作符可以在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阶段和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阶段完成某一特定操作。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r>
              <a:rPr lang="en-US" altLang="zh-CN" dirty="0">
                <a:sym typeface="+mn-ea"/>
              </a:rPr>
              <a:t>--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Hive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查询的具体执行过程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85545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第4步：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通过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驱动模块中的逻辑优化器对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进行优化。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变换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的形式，来合并多余的操作符，已减少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任务数量以及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Shuffle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阶段的数据量。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  </a:t>
            </a:r>
            <a:r>
              <a:rPr lang="zh-CN" dirty="0"/>
              <a:t>概述</a:t>
            </a:r>
            <a:endParaRPr lang="zh-CN" dirty="0"/>
          </a:p>
        </p:txBody>
      </p:sp>
      <p:sp>
        <p:nvSpPr>
          <p:cNvPr id="7170" name="矩形 3"/>
          <p:cNvSpPr/>
          <p:nvPr/>
        </p:nvSpPr>
        <p:spPr>
          <a:xfrm>
            <a:off x="579755" y="1148080"/>
            <a:ext cx="8272780" cy="4227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9.1.1	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数据仓库概念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9.1.2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传统数据仓库面临的挑战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9.1.3  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简介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9.1.4	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生态系统中其他组件的关系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9.1.5	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与传统数据库的对比分析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9.1.6	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在企业中的部署和应用</a:t>
            </a:r>
            <a:endParaRPr lang="en-US" altLang="zh-CN" sz="2800" b="1" strike="noStrike" noProof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r>
              <a:rPr lang="en-US" altLang="zh-CN" dirty="0">
                <a:sym typeface="+mn-ea"/>
              </a:rPr>
              <a:t>--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Hive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sym typeface="+mn-ea"/>
              </a:rPr>
              <a:t>查询的具体执行过程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85545"/>
            <a:ext cx="8571865" cy="5363210"/>
          </a:xfrm>
          <a:prstGeom prst="rect">
            <a:avLst/>
          </a:prstGeom>
        </p:spPr>
        <p:txBody>
          <a:bodyPr wrap="square">
            <a:noAutofit/>
          </a:bodyPr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第5步：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对优化后的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进行遍历，根据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OperatorTree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中的逻辑操作符生成需要执行的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第6步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启动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驱动模块中的物理优化器，对生成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任务进行优化，生成最终的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任务执行计划。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第7步：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最后，由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驱动模块中的执行器，对最终的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任务进行执行。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711200" algn="just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en-US" dirty="0">
                <a:sym typeface="+mn-ea"/>
              </a:rPr>
              <a:t>9.3.2  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查询转换成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作业的过程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7020" y="1109980"/>
            <a:ext cx="8571865" cy="562737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当启动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程序时，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Hive本身是不会生成MapReduce算法程序的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7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需要通过一个表示“</a:t>
            </a:r>
            <a:r>
              <a:rPr lang="en-US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job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执行计划”的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XML文件驱动执行内置的、原生的Mapper和Reducer模块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7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通过和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JobTracker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通信初始化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任务，不必直接部署在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JobTracker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所在的管理节点上执行。</a:t>
            </a:r>
            <a:endParaRPr kumimoji="0" lang="en-US" altLang="zh-CN" sz="27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通常在大型集群上，会有专门的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网关机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来部署</a:t>
            </a:r>
            <a:r>
              <a:rPr lang="en-US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工具。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网关机的作用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主要是远程操作和管理节点上的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JobTracker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通信，来执行任务。</a:t>
            </a:r>
            <a:endParaRPr kumimoji="0" lang="en-US" altLang="zh-CN" sz="27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数据文件通常存储在</a:t>
            </a:r>
            <a:r>
              <a:rPr lang="en-US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上，</a:t>
            </a:r>
            <a:r>
              <a:rPr lang="en-US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7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NameNode</a:t>
            </a:r>
            <a:r>
              <a:rPr lang="zh-CN" altLang="zh-CN" sz="27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节点管理。</a:t>
            </a:r>
            <a:endParaRPr kumimoji="0" lang="zh-CN" altLang="zh-CN" sz="27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9.4  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Hive HA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基本</a:t>
            </a:r>
            <a:r>
              <a:rPr lang="zh-CN" altLang="zh-CN" b="1" dirty="0">
                <a:latin typeface="Arial" panose="020B0604020202020204" pitchFamily="34" charset="0"/>
                <a:sym typeface="+mn-ea"/>
              </a:rPr>
              <a:t>原理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160872" y="5924233"/>
            <a:ext cx="2842895" cy="53403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Hive HA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基本原理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0" name="对象 6"/>
          <p:cNvGraphicFramePr/>
          <p:nvPr>
            <p:custDataLst>
              <p:tags r:id="rId2"/>
            </p:custDataLst>
          </p:nvPr>
        </p:nvGraphicFramePr>
        <p:xfrm>
          <a:off x="435610" y="1134110"/>
          <a:ext cx="8496935" cy="494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3004800" imgH="6159500" progId="Visio.Drawing.15">
                  <p:embed/>
                </p:oleObj>
              </mc:Choice>
              <mc:Fallback>
                <p:oleObj name="" r:id="rId3" imgW="13004800" imgH="6159500" progId="Visio.Drawing.1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" y="1134110"/>
                        <a:ext cx="8496935" cy="4947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9.4  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Hive HA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基本</a:t>
            </a:r>
            <a:r>
              <a:rPr lang="zh-CN" altLang="zh-CN" b="1" dirty="0">
                <a:latin typeface="Arial" panose="020B0604020202020204" pitchFamily="34" charset="0"/>
                <a:sym typeface="+mn-ea"/>
              </a:rPr>
              <a:t>原理</a:t>
            </a:r>
            <a:endParaRPr lang="zh-CN" altLang="en-US" dirty="0"/>
          </a:p>
        </p:txBody>
      </p:sp>
      <p:sp>
        <p:nvSpPr>
          <p:cNvPr id="37892" name="矩形 4"/>
          <p:cNvSpPr/>
          <p:nvPr>
            <p:custDataLst>
              <p:tags r:id="rId1"/>
            </p:custDataLst>
          </p:nvPr>
        </p:nvSpPr>
        <p:spPr>
          <a:xfrm>
            <a:off x="217170" y="1198880"/>
            <a:ext cx="8684895" cy="37839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 indent="711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将若干个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 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实例纳入一个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资源池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，然后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对外提供一个唯一的接口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，进行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 relay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711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对于程序开发人员，就把它认为是一台超强“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hive"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。每次它接收到一个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查询连接后，都会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轮询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资源池里可用的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资源。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9.4  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Hive HA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基本</a:t>
            </a:r>
            <a:r>
              <a:rPr lang="zh-CN" altLang="zh-CN" b="1" dirty="0">
                <a:latin typeface="Arial" panose="020B0604020202020204" pitchFamily="34" charset="0"/>
                <a:sym typeface="+mn-ea"/>
              </a:rPr>
              <a:t>原理</a:t>
            </a:r>
            <a:endParaRPr lang="zh-CN" altLang="en-US" dirty="0"/>
          </a:p>
        </p:txBody>
      </p:sp>
      <p:sp>
        <p:nvSpPr>
          <p:cNvPr id="37892" name="矩形 4"/>
          <p:cNvSpPr/>
          <p:nvPr>
            <p:custDataLst>
              <p:tags r:id="rId1"/>
            </p:custDataLst>
          </p:nvPr>
        </p:nvSpPr>
        <p:spPr>
          <a:xfrm>
            <a:off x="217170" y="1123315"/>
            <a:ext cx="8684895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R="0" lvl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</a:t>
            </a:r>
            <a:r>
              <a:rPr lang="zh-CN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在报表中心的应用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集群上构建的数据仓库由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多个Hive进行管理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HAProxy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提供一个接口，对</a:t>
            </a: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实例进行访问；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处理后得到的各种数据信息，或存放在</a:t>
            </a: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数据库中，或直接以报表的形式展现；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不同人员会根据所需数据进行相应工作。</a:t>
            </a:r>
            <a:endParaRPr lang="zh-CN" altLang="zh-CN" sz="28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R="0" lvl="1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HAProxy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 HA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原理的具体实现。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9.5  </a:t>
            </a:r>
            <a:r>
              <a:rPr lang="en-US" altLang="zh-CN" dirty="0">
                <a:sym typeface="+mn-ea"/>
              </a:rPr>
              <a:t>Impala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271905"/>
            <a:ext cx="8229600" cy="4552315"/>
          </a:xfrm>
        </p:spPr>
        <p:txBody>
          <a:bodyPr vert="horz" wrap="square" lIns="91440" tIns="45720" rIns="91440" bIns="45720" anchor="t" anchorCtr="0"/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9.5.1	Impala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9.5.2	Impala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9.5.3	Impala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9.5.1 Impala</a:t>
            </a:r>
            <a:r>
              <a:rPr lang="zh-CN" altLang="en-US" dirty="0"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28676" name="矩形 5"/>
          <p:cNvSpPr/>
          <p:nvPr/>
        </p:nvSpPr>
        <p:spPr>
          <a:xfrm>
            <a:off x="209550" y="1116330"/>
            <a:ext cx="8717915" cy="2792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711200" algn="just" eaLnBrk="0" hangingPunct="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是由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Cloudera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公司开发的新型查询系统，它提供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语义，能查询存储在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PB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级大数据。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最开始是参照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Dremel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系统进行设计的，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Impala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的目的不在于替换现有的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MapReduce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工具，而是提供一个统一的平台用于实时查询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194" name="对象 2"/>
          <p:cNvGraphicFramePr/>
          <p:nvPr>
            <p:custDataLst>
              <p:tags r:id="rId1"/>
            </p:custDataLst>
          </p:nvPr>
        </p:nvGraphicFramePr>
        <p:xfrm>
          <a:off x="1899285" y="4031615"/>
          <a:ext cx="565277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4127500" imgH="2921000" progId="Visio.Drawing.15">
                  <p:embed/>
                </p:oleObj>
              </mc:Choice>
              <mc:Fallback>
                <p:oleObj name="" r:id="rId2" imgW="4127500" imgH="2921000" progId="Visio.Drawing.15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285" y="4031615"/>
                        <a:ext cx="5652770" cy="215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610803" y="6155373"/>
            <a:ext cx="3766820" cy="53403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Impala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与其他组件的关系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9.5.1 Impala</a:t>
            </a:r>
            <a:r>
              <a:rPr lang="zh-CN" altLang="en-US" dirty="0"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28676" name="矩形 5"/>
          <p:cNvSpPr/>
          <p:nvPr/>
        </p:nvSpPr>
        <p:spPr>
          <a:xfrm>
            <a:off x="209550" y="1116330"/>
            <a:ext cx="8717915" cy="2792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711200" algn="just" eaLnBrk="0" hangingPunct="0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是由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Cloudera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公司开发的新型查询系统，它提供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语义，能查询存储在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PB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级大数据。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最开始是参照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Dremel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系统进行设计的，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Impala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的目的不在于替换现有的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MapReduce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工具，而是提供一个统一的平台用于实时查询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194" name="对象 2"/>
          <p:cNvGraphicFramePr/>
          <p:nvPr>
            <p:custDataLst>
              <p:tags r:id="rId1"/>
            </p:custDataLst>
          </p:nvPr>
        </p:nvGraphicFramePr>
        <p:xfrm>
          <a:off x="1899285" y="4031615"/>
          <a:ext cx="565277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4127500" imgH="2921000" progId="Visio.Drawing.15">
                  <p:embed/>
                </p:oleObj>
              </mc:Choice>
              <mc:Fallback>
                <p:oleObj name="" r:id="rId2" imgW="4127500" imgH="2921000" progId="Visio.Drawing.15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285" y="4031615"/>
                        <a:ext cx="5652770" cy="215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610803" y="6155373"/>
            <a:ext cx="3766820" cy="53403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Impala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与其他组件的关系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9.5.1 Impala</a:t>
            </a:r>
            <a:r>
              <a:rPr lang="zh-CN" altLang="en-US" dirty="0"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28676" name="矩形 5"/>
          <p:cNvSpPr/>
          <p:nvPr/>
        </p:nvSpPr>
        <p:spPr>
          <a:xfrm>
            <a:off x="209550" y="1116330"/>
            <a:ext cx="8717915" cy="2792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可以直接与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进行交互。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底层执行使用的是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，所以主要用于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处理长时间运行的批处理任务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，例如批量提取、转化、加载类型的任务。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通过与商用并行关系数据库中类似的分布式查询引擎，可直接从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语句查询数据，从而大大降低延迟，主要用于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实时查询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采用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相同的SQL语法、ODBC 驱动程序和用户接口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8620" y="1144905"/>
            <a:ext cx="8413115" cy="5262245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Impala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主要由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Impalad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State Store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三部分组成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Impalad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Impala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的一个进程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负责协调客户端提交的查询的执行，给其他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impalad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分配任务以及收集其他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impalad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的执行结果进行汇总；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4572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执行其他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impalad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给其分配的任务，主要就是对本地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里的部分数据进行操作。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9.1.1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数据仓库概念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290" name="文本框 1"/>
          <p:cNvSpPr txBox="1"/>
          <p:nvPr/>
        </p:nvSpPr>
        <p:spPr>
          <a:xfrm>
            <a:off x="223838" y="1093788"/>
            <a:ext cx="8696325" cy="5648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</a:t>
            </a:r>
            <a:r>
              <a:rPr 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数据仓库</a:t>
            </a:r>
            <a:r>
              <a:rPr 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的一个比较公认的定义是由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W.H.Inmon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给出的：数据仓库是一个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面向主题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Oriented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集成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相对稳定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Non-Volatile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反映历史变化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Variant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）的数据集合，用于支持管理决策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数据仓库的体系结构通常包括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个层次：数据源、数据存储和管理、数据服务、数据应用。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（1）数据源：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数据仓库的数据来源，包括外部数据、再有业务（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、联机事务处理）系统和文档资料等。</a:t>
            </a:r>
            <a:endParaRPr lang="zh-CN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8620" y="1144905"/>
            <a:ext cx="8413115" cy="5104765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</a:t>
            </a:r>
            <a:r>
              <a:rPr lang="zh-CN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State Store会创建一个statestored进程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跟踪集群中的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的健康状态及位置信息；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创建多个线程来处理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的注册订阅和与各类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保持心跳连接：当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State Store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离线后，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一旦发现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State Store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处于离线时，就会进入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recovery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模式，并进行反复注册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；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State Store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重新加入集群后，自动恢复正常，更新缓存数据。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8620" y="1144905"/>
            <a:ext cx="8413115" cy="5104765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CLI给用户提供查询使用的命令行工具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1" indent="-457200" algn="just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提供了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Hue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JDBC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及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lang="zh-CN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使用接口。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graphicFrame>
        <p:nvGraphicFramePr>
          <p:cNvPr id="9218" name="对象 2"/>
          <p:cNvGraphicFramePr/>
          <p:nvPr>
            <p:custDataLst>
              <p:tags r:id="rId1"/>
            </p:custDataLst>
          </p:nvPr>
        </p:nvGraphicFramePr>
        <p:xfrm>
          <a:off x="355600" y="1075690"/>
          <a:ext cx="8580755" cy="506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1125200" imgH="5638800" progId="Visio.Drawing.15">
                  <p:embed/>
                </p:oleObj>
              </mc:Choice>
              <mc:Fallback>
                <p:oleObj name="" r:id="rId2" imgW="11125200" imgH="5638800" progId="Visio.Drawing.1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0" y="1075690"/>
                        <a:ext cx="8580755" cy="5069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045778" y="6045200"/>
            <a:ext cx="2605405" cy="53403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系统架构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13385" y="1154430"/>
            <a:ext cx="8388350" cy="509524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Impala的元数据直接存储在Hive中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采用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与Hive相同的元数据、SQL语法、ODBC驱动程序和用户接口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，从而使得在一个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平台上，可以统一部署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等分析工具，同时支持批处理和实时查询。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State Store负责收集分布在集群中各个impalad进程的资源信息，用于查询的调度。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9.5.2 Impala</a:t>
            </a:r>
            <a:r>
              <a:rPr lang="zh-CN" altLang="en-US" dirty="0">
                <a:sym typeface="+mn-ea"/>
              </a:rPr>
              <a:t>系统架构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8620" y="1144905"/>
            <a:ext cx="8413115" cy="5104765"/>
          </a:xfrm>
          <a:prstGeom prst="rect">
            <a:avLst/>
          </a:prstGeom>
        </p:spPr>
        <p:txBody>
          <a:bodyPr wrap="square">
            <a:noAutofit/>
          </a:bodyPr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名称节点（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 NN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）记录了每个文件中各个块所在的数据节点的位置信息。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进程主要包含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Query Planner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Query Coordinator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Query Exec Engine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三个模块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的数据节点（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 DN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）运行在同一节点上。完全分布运行在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MPP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（大规模并行处理系统）架构。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9.5.3 Impala</a:t>
            </a:r>
            <a:r>
              <a:rPr lang="zh-CN" altLang="en-US" dirty="0">
                <a:sym typeface="+mn-ea"/>
              </a:rPr>
              <a:t>查询执行过程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84830" y="5969635"/>
            <a:ext cx="2678430" cy="534035"/>
          </a:xfrm>
          <a:prstGeom prst="rect">
            <a:avLst/>
          </a:prstGeom>
        </p:spPr>
        <p:txBody>
          <a:bodyPr wrap="none">
            <a:spAutoFit/>
          </a:bodyPr>
          <a:p>
            <a:pPr marR="0" lvl="0" algn="ctr" defTabSz="914400" rtl="0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Impala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查询过程图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015" name="Picture 4" descr="C:\Users\admin\AppData\Local\Temp\ksohtml\wps9CEA.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5135" y="1296670"/>
            <a:ext cx="8179435" cy="4700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9.5.3 Impala</a:t>
            </a:r>
            <a:r>
              <a:rPr lang="zh-CN" altLang="en-US" dirty="0">
                <a:sym typeface="+mn-ea"/>
              </a:rPr>
              <a:t>查询执行过程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78130" y="1179830"/>
            <a:ext cx="8662035" cy="5102860"/>
          </a:xfrm>
          <a:prstGeom prst="rect">
            <a:avLst/>
          </a:prstGeom>
        </p:spPr>
        <p:txBody>
          <a:bodyPr>
            <a:noAutofit/>
          </a:bodyPr>
          <a:p>
            <a:pPr marR="0" lvl="0" indent="711200" algn="just" defTabSz="914400" rtl="0"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步：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当用户提交查询前，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Impala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kumimoji="0" lang="zh-CN" altLang="en-US" sz="2800" b="1" i="0" u="none" strike="noStrike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一个负责协调客户端提交的查询的</a:t>
            </a:r>
            <a:r>
              <a:rPr kumimoji="0" lang="zh-CN" altLang="en-US" sz="2800" b="1" i="0" u="none" strike="noStrike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Impalad进程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，该进程会向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Impala State Store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提交注册订阅信息，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 Store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会创建一个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statestored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进程，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statestored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进程通过创建</a:t>
            </a:r>
            <a:r>
              <a:rPr kumimoji="0" lang="zh-CN" altLang="en-US" sz="2800" b="1" i="0" u="none" strike="noStrike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多个线程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来处理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Impalad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的注册订阅信息。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9.5.3 Impala</a:t>
            </a:r>
            <a:r>
              <a:rPr lang="zh-CN" altLang="en-US" dirty="0">
                <a:sym typeface="+mn-ea"/>
              </a:rPr>
              <a:t>查询执行过程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78130" y="1179830"/>
            <a:ext cx="8662035" cy="5310505"/>
          </a:xfrm>
          <a:prstGeom prst="rect">
            <a:avLst/>
          </a:prstGeom>
        </p:spPr>
        <p:txBody>
          <a:bodyPr>
            <a:noAutofit/>
          </a:bodyPr>
          <a:p>
            <a:pPr marR="0" lvl="0" indent="711200" algn="just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第1步：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用户通过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客户端提交一个查询到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impalad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进程，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Impalad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Planner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语句进行解析，生成</a:t>
            </a:r>
            <a:r>
              <a:rPr kumimoji="0" lang="zh-CN" altLang="en-US" sz="2800" b="1" i="0" u="none" strike="noStrike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解析树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；然后，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Planner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把此查询的解析树变成若干个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PlanFragment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，发送到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Coordinator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，其中，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PlanFragment</a:t>
            </a:r>
            <a:r>
              <a:rPr kumimoji="0" lang="zh-CN" altLang="en-US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PlanNode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组成的，能被分发到单独的节点上</a:t>
            </a:r>
            <a:r>
              <a:rPr kumimoji="0" lang="zh-CN" altLang="en-US" sz="2800" b="1" i="0" u="none" strike="noStrike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原子执行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PlanNode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表示一个关系操作和对其执行优化需要的信息。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9.5.4 Impala</a:t>
            </a:r>
            <a:r>
              <a:rPr lang="zh-CN" altLang="en-US" dirty="0">
                <a:sym typeface="+mn-ea"/>
              </a:rPr>
              <a:t>查询执行过程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78130" y="1179830"/>
            <a:ext cx="8662035" cy="5310505"/>
          </a:xfrm>
          <a:prstGeom prst="rect">
            <a:avLst/>
          </a:prstGeom>
        </p:spPr>
        <p:txBody>
          <a:bodyPr>
            <a:noAutofit/>
          </a:bodyPr>
          <a:p>
            <a:pPr marR="0" lvl="0" indent="711200" algn="just" defTabSz="914400" rtl="0"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第2步：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Coordinator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通过从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的名称节点中获取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数据地址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，从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元数据库中获取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元数据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，以得到存储这个查询相关数据的所有数据节点。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711200" algn="just" defTabSz="914400" rtl="0"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第3步：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Coordinator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初始化相应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上的任务执行，即把查询任务分配给所有存储这个查询相关数据的数据节点。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9.5.3 Impala</a:t>
            </a:r>
            <a:r>
              <a:rPr lang="zh-CN" altLang="en-US" dirty="0">
                <a:sym typeface="+mn-ea"/>
              </a:rPr>
              <a:t>查询执行过程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41935" y="1179830"/>
            <a:ext cx="8641080" cy="5310505"/>
          </a:xfrm>
          <a:prstGeom prst="rect">
            <a:avLst/>
          </a:prstGeom>
        </p:spPr>
        <p:txBody>
          <a:bodyPr>
            <a:noAutofit/>
          </a:bodyPr>
          <a:p>
            <a:pPr marR="0" lvl="0" indent="711200" algn="just" defTabSz="914400" rtl="0" ea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第4步：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Query  Executor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流式交换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中间输出，并且由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Query  Coordinator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汇聚来自各个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impalad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的结果。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711200" algn="just" defTabSz="914400" rtl="0" ea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第5步：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Coordinator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把汇总后的结果返回给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客户端。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9.1.1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数据仓库概念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290" name="文本框 1"/>
          <p:cNvSpPr txBox="1"/>
          <p:nvPr/>
        </p:nvSpPr>
        <p:spPr>
          <a:xfrm>
            <a:off x="223838" y="1093788"/>
            <a:ext cx="8696325" cy="550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）数据存储和管理：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主要涉及对数据的存储和管理，包括数据仓库、数据集市、数据仓库监视、运行与维护工具和无数据管理等。</a:t>
            </a:r>
            <a:endParaRPr lang="zh-CN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）数据服务：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为前端工具以及应用提供数据服务，可以直接从数据仓库中获取数据供前端应用使用，也可以通过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OLAP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（联机分析处理）服务器为前端应用提供更加复杂的数据服务。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7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）数据应用：</a:t>
            </a:r>
            <a:r>
              <a:rPr 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直接面向最终用户，包括数据查询工具、自动报表工具、数据分析工具、数据挖掘工具和各类应用系统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7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9.5.4 Impala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的比较</a:t>
            </a:r>
            <a:endParaRPr lang="zh-CN" altLang="en-US" dirty="0"/>
          </a:p>
        </p:txBody>
      </p:sp>
      <p:graphicFrame>
        <p:nvGraphicFramePr>
          <p:cNvPr id="10242" name="对象 2"/>
          <p:cNvGraphicFramePr/>
          <p:nvPr>
            <p:custDataLst>
              <p:tags r:id="rId1"/>
            </p:custDataLst>
          </p:nvPr>
        </p:nvGraphicFramePr>
        <p:xfrm>
          <a:off x="1471930" y="1141730"/>
          <a:ext cx="6290945" cy="521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076700" imgH="4254500" progId="Visio.Drawing.15">
                  <p:embed/>
                </p:oleObj>
              </mc:Choice>
              <mc:Fallback>
                <p:oleObj name="" r:id="rId2" imgW="4076700" imgH="4254500" progId="Visio.Drawing.1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1930" y="1141730"/>
                        <a:ext cx="6290945" cy="5210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9.5.4 Impala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的比较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不同点</a:t>
            </a:r>
            <a:endParaRPr lang="zh-CN" altLang="en-US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0825" y="1070610"/>
            <a:ext cx="8677275" cy="5420360"/>
          </a:xfrm>
          <a:prstGeom prst="rect">
            <a:avLst/>
          </a:prstGeom>
        </p:spPr>
        <p:txBody>
          <a:bodyPr wrap="square">
            <a:noAutofit/>
          </a:bodyPr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适合于长时间的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批处理查询分析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适合于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实时交互式SQL查询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依赖于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计算框架，执行计划组合成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管道型的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任务模式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进行执行，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把执行计划表现为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一棵完整的执行计划树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，可以更自然地分发执行计划到各个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Impalad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执行查询。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9.5.4 Impala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的比较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不同点</a:t>
            </a:r>
            <a:endParaRPr lang="zh-CN" altLang="en-US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0825" y="1070610"/>
            <a:ext cx="8677275" cy="3020060"/>
          </a:xfrm>
          <a:prstGeom prst="rect">
            <a:avLst/>
          </a:prstGeom>
        </p:spPr>
        <p:txBody>
          <a:bodyPr wrap="square">
            <a:spAutoFit/>
          </a:bodyPr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在执行过程中，如果内存放不下所有数据，则会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使用外存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，以保证查询能顺序执行完成，而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在遇到内存放不下数据时，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不会利用外存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，所以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Impala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目前处理查询时会受到一定的限制。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9.5.4 Impala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的比较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相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同点</a:t>
            </a:r>
            <a:endParaRPr lang="zh-CN" altLang="en-US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0825" y="1070610"/>
            <a:ext cx="8677275" cy="5393690"/>
          </a:xfrm>
          <a:prstGeom prst="rect">
            <a:avLst/>
          </a:prstGeom>
        </p:spPr>
        <p:txBody>
          <a:bodyPr wrap="square">
            <a:noAutofit/>
          </a:bodyPr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使用</a:t>
            </a: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相同的存储数据池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，都支持把数据存储于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中，其中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支持存储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TEXT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RCFILE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PARQUET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AVRO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ETC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格式数据，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存储表中记录。</a:t>
            </a:r>
            <a:endParaRPr lang="zh-CN" altLang="zh-CN" sz="2800" b="1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使用</a:t>
            </a: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相同的元数据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indent="711200" algn="just" defTabSz="914400" rtl="0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defRPr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Impala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中对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的解释处理比较相似，</a:t>
            </a: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都是通过词法分析生成执行计划</a:t>
            </a:r>
            <a:r>
              <a:rPr lang="zh-CN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 Hive</a:t>
            </a:r>
            <a:r>
              <a:rPr lang="zh-CN" altLang="en-US" dirty="0">
                <a:sym typeface="+mn-ea"/>
              </a:rPr>
              <a:t>编程实践</a:t>
            </a:r>
            <a:endParaRPr lang="zh-CN" altLang="en-US" dirty="0"/>
          </a:p>
        </p:txBody>
      </p:sp>
      <p:sp>
        <p:nvSpPr>
          <p:cNvPr id="48131" name="矩形 1"/>
          <p:cNvSpPr/>
          <p:nvPr>
            <p:custDataLst>
              <p:tags r:id="rId1"/>
            </p:custDataLst>
          </p:nvPr>
        </p:nvSpPr>
        <p:spPr>
          <a:xfrm>
            <a:off x="346710" y="1343660"/>
            <a:ext cx="8472805" cy="3537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9.6.1   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的安装与配置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9.6.2   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的数据类型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9.6.3	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基本操作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9.6.4	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应用实例：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WordCount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9.6.5  Hive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在执行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WordCount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时的对比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9.6.1 Hive</a:t>
            </a:r>
            <a:r>
              <a:rPr lang="zh-CN" altLang="en-US" dirty="0">
                <a:sym typeface="+mn-ea"/>
              </a:rPr>
              <a:t>的安装与配置</a:t>
            </a:r>
            <a:endParaRPr lang="zh-CN" altLang="en-US" dirty="0"/>
          </a:p>
        </p:txBody>
      </p:sp>
      <p:sp>
        <p:nvSpPr>
          <p:cNvPr id="49155" name="TextBox 3"/>
          <p:cNvSpPr txBox="1"/>
          <p:nvPr>
            <p:custDataLst>
              <p:tags r:id="rId1"/>
            </p:custDataLst>
          </p:nvPr>
        </p:nvSpPr>
        <p:spPr>
          <a:xfrm>
            <a:off x="262890" y="1241425"/>
            <a:ext cx="2167255" cy="530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just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Hive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156" name="矩形 4"/>
          <p:cNvSpPr/>
          <p:nvPr>
            <p:custDataLst>
              <p:tags r:id="rId2"/>
            </p:custDataLst>
          </p:nvPr>
        </p:nvSpPr>
        <p:spPr>
          <a:xfrm>
            <a:off x="262890" y="1777365"/>
            <a:ext cx="8641715" cy="476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just"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安装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之前需要安装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jdk1.6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以上版本以及启动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下载安装包：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apache-hive-1.2.1-bin.tar.gz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下载地址：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http://www.apache.org/dyn/closer.cgi/hive/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解压安装包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apache-hive-1.2.1-bin.tar.gz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至路径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/usr/local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配置系统环境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目录添加到系统的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9.6.1 Hive</a:t>
            </a:r>
            <a:r>
              <a:rPr lang="zh-CN" altLang="en-US" dirty="0">
                <a:sym typeface="+mn-ea"/>
              </a:rPr>
              <a:t>的安装与配置</a:t>
            </a:r>
            <a:endParaRPr lang="zh-CN" altLang="en-US" dirty="0"/>
          </a:p>
        </p:txBody>
      </p:sp>
      <p:sp>
        <p:nvSpPr>
          <p:cNvPr id="49155" name="TextBox 3"/>
          <p:cNvSpPr txBox="1"/>
          <p:nvPr>
            <p:custDataLst>
              <p:tags r:id="rId1"/>
            </p:custDataLst>
          </p:nvPr>
        </p:nvSpPr>
        <p:spPr>
          <a:xfrm>
            <a:off x="319723" y="1250315"/>
            <a:ext cx="21259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Hive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9158" name="矩形 6"/>
          <p:cNvSpPr/>
          <p:nvPr>
            <p:custDataLst>
              <p:tags r:id="rId2"/>
            </p:custDataLst>
          </p:nvPr>
        </p:nvSpPr>
        <p:spPr>
          <a:xfrm>
            <a:off x="308610" y="1866265"/>
            <a:ext cx="8512175" cy="4503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457200" indent="-457200" algn="just" eaLnBrk="1" hangingPunct="1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有三种运行模式：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单机模式、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伪分布式模式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分布式模式。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just" eaLnBrk="1" hangingPunct="1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均是通过修改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hive-site.xml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文件实现，如果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hive-site.xml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文件不存在，可以参考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$HIVE_HOME/conf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hive-default.xml.template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文件新建。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的数据类型</a:t>
            </a:r>
            <a:endParaRPr lang="zh-CN" altLang="en-US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90800" y="1201420"/>
            <a:ext cx="3581400" cy="443230"/>
          </a:xfrm>
          <a:prstGeom prst="rect">
            <a:avLst/>
          </a:prstGeom>
        </p:spPr>
        <p:txBody>
          <a:bodyPr>
            <a:no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的基本数据类型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40360" y="1699260"/>
          <a:ext cx="8397875" cy="4618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335"/>
                <a:gridCol w="3988435"/>
                <a:gridCol w="2999105"/>
              </a:tblGrid>
              <a:tr h="4000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示例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TINYINT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位）有符号整数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94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zh-CN" sz="1600" kern="100" dirty="0">
                          <a:effectLst/>
                        </a:rPr>
                        <a:t>位）有符号整数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32</a:t>
                      </a:r>
                      <a:r>
                        <a:rPr lang="zh-CN" sz="1600" kern="100" dirty="0">
                          <a:effectLst/>
                        </a:rPr>
                        <a:t>位）有符号整数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94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BIGINT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位）有符号整数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32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32</a:t>
                      </a:r>
                      <a:r>
                        <a:rPr lang="zh-CN" sz="1600" kern="100" dirty="0">
                          <a:effectLst/>
                        </a:rPr>
                        <a:t>位）单精度浮点数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87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个字节（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位）双精度浮点数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94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布尔类型，</a:t>
                      </a:r>
                      <a:r>
                        <a:rPr lang="en-US" sz="1600" kern="100" dirty="0">
                          <a:effectLst/>
                        </a:rPr>
                        <a:t>true/false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字符串，可以指定字符集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“</a:t>
                      </a:r>
                      <a:r>
                        <a:rPr lang="en-US" sz="1600" kern="100" dirty="0" err="1">
                          <a:effectLst/>
                        </a:rPr>
                        <a:t>xmu</a:t>
                      </a:r>
                      <a:r>
                        <a:rPr lang="en-US" sz="1600" kern="100" dirty="0">
                          <a:effectLst/>
                        </a:rPr>
                        <a:t>”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039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整数、浮点数或者字符串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1327882394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Unix</a:t>
                      </a:r>
                      <a:r>
                        <a:rPr lang="zh-CN" sz="1600" kern="100" dirty="0">
                          <a:effectLst/>
                        </a:rPr>
                        <a:t>新纪元秒）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字节数组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[0,1,0,1,0,1,0,1]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的数据类型</a:t>
            </a:r>
            <a:endParaRPr lang="zh-CN" altLang="en-US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90800" y="1201420"/>
            <a:ext cx="3581400" cy="443230"/>
          </a:xfrm>
          <a:prstGeom prst="rect">
            <a:avLst/>
          </a:prstGeom>
        </p:spPr>
        <p:txBody>
          <a:bodyPr>
            <a:noAutofit/>
          </a:bodyPr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的集合数据类型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6700" y="1684020"/>
          <a:ext cx="8596630" cy="419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535"/>
                <a:gridCol w="5357495"/>
                <a:gridCol w="1752600"/>
              </a:tblGrid>
              <a:tr h="64643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示例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612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一组有序字段，字段的类型必须相同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Array(1,2)</a:t>
                      </a:r>
                      <a:endParaRPr lang="en-US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19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一组无序的键</a:t>
                      </a:r>
                      <a:r>
                        <a:rPr lang="en-US" sz="2400" b="1" kern="100" dirty="0">
                          <a:effectLst/>
                        </a:rPr>
                        <a:t>/</a:t>
                      </a:r>
                      <a:r>
                        <a:rPr lang="zh-CN" sz="2400" b="1" kern="100" dirty="0">
                          <a:effectLst/>
                        </a:rPr>
                        <a:t>值对，键的类型必须是原子的，值可以是任何数据类型，同一个映射的键和值的类型必须相同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Map(‘a’,1,’b’,2)</a:t>
                      </a:r>
                      <a:endParaRPr lang="en-US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9286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一组命名的字段，字段类型可以不同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effectLst/>
                        </a:rPr>
                        <a:t>Struct</a:t>
                      </a:r>
                      <a:r>
                        <a:rPr lang="en-US" sz="2400" b="1" kern="100" dirty="0">
                          <a:effectLst/>
                        </a:rPr>
                        <a:t>(‘a’,1,1,0)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 create: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创建数据库、表、视图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78025"/>
            <a:ext cx="8493760" cy="4066540"/>
          </a:xfrm>
          <a:prstGeom prst="rect">
            <a:avLst/>
          </a:prstGeom>
        </p:spPr>
        <p:txBody>
          <a:bodyPr wrap="square">
            <a:spAutoFit/>
          </a:bodyPr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创建数据库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创建数据库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hive&gt; create database hive;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创建数据库hive。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已经存在，所以会抛出异常，加上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not exists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关键字，则不会抛出异常：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hive&gt; create database if not exists hive;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9.1.2  </a:t>
            </a:r>
            <a:r>
              <a:rPr lang="zh-CN" altLang="en-US" dirty="0"/>
              <a:t>传统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数据仓库面临的挑战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290" name="文本框 1"/>
          <p:cNvSpPr txBox="1"/>
          <p:nvPr/>
        </p:nvSpPr>
        <p:spPr>
          <a:xfrm>
            <a:off x="223838" y="1093788"/>
            <a:ext cx="869632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大数据时代的全面到来，传统数据仓库的主要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挑战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包括：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无法满足快速增长的海量数据存储需求。</a:t>
            </a: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因为传统数据仓库大都基于关系数据库。</a:t>
            </a:r>
            <a:endParaRPr 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buClrTx/>
              <a:buSzTx/>
              <a:buFontTx/>
            </a:pP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（2）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无法有效处理不同类型的数据。</a:t>
            </a: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因为传统数据仓库通常只能存储和处理结构化数据。</a:t>
            </a:r>
            <a:endParaRPr 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计算和处理能力不足。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因为传统数据仓库建立在关系数据库基础之上。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创建表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数据库中，创建表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usr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含三个属性</a:t>
            </a:r>
            <a:r>
              <a:rPr kumimoji="0" lang="en-US" altLang="zh-CN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kumimoji="0" lang="zh-CN" altLang="en-US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kumimoji="0" lang="zh-CN" altLang="en-US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</a:t>
            </a:r>
            <a:endParaRPr kumimoji="0" lang="en-US" altLang="zh-CN" sz="26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hive&gt; use hive;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hive&gt;create table if not exists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usr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(id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bigint,name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string,age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在hive数据库中，创建表usr，含三个属性id，name，age，存储路径为：“/usr/local/hive/warehouse/hive/usr”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-342900" algn="l" defTabSz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hive&gt;create table if not exists hive.usr(id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bigint,name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string,age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&gt;location ‘/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usr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/local/hive/warehouse/hive/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usr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创建视图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创建视图little_usr，只包含usr表中id，age属性：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hive&gt;create view 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little_usr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 select 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id,age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</a:t>
            </a:r>
            <a:r>
              <a:rPr lang="en-US" altLang="zh-CN" sz="2800" b="1" kern="1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2.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drop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：删除数据库、表、视图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64690"/>
            <a:ext cx="8493760" cy="429577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3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删除数据库</a:t>
            </a:r>
            <a:endParaRPr kumimoji="0" lang="zh-CN" altLang="en-US" sz="2800" b="1" i="0" u="none" strike="noStrike" cap="none" spc="0" normalizeH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删除数据库</a:t>
            </a: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，如果不存在会出现警告。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drop database hive;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删除数据库</a:t>
            </a: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，因为有</a:t>
            </a: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if exists</a:t>
            </a: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关键字，即使不存在也不会抛出异常。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hive&gt;drop database if not exists hive;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3"/>
              <a:defRPr/>
            </a:pP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删除数据库</a:t>
            </a: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，加上</a:t>
            </a: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cascade</a:t>
            </a:r>
            <a:r>
              <a:rPr lang="zh-CN" altLang="en-US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关键字，可以删除当前数据库和该数据库中的表。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hive&gt; drop database if not exists hive cascade;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删除表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，如果是内部表，元数据和实际数据都会被删除；如果是外部表，只删除元数据，不删除实际数据。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drop table if exists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删除视图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删除视图little_usr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drop view if exists little_usr;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alter：修改数据库、表、视图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64690"/>
            <a:ext cx="8493760" cy="429577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修改数据库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为hive数据库设置dbproperties键值对属性值来描述数据库属性信息。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alter database hive set dbproperties(‘edited-by’=’lily’);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17600"/>
            <a:ext cx="8575040" cy="522541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4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修改表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重命名表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user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rename to user;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为表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增加新分区：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add if not exists partition(age=10);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3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中分区：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hive&gt; 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drop if exists partition(age=10);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202690"/>
            <a:ext cx="8575040" cy="514032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4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修改表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把表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中列名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name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修改为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username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，并把该列置于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age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列后。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change name username string after age;</a:t>
            </a:r>
            <a:endParaRPr lang="en-US" altLang="zh-CN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5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在对表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分区字段之前，增加一个新列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sex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    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hive&gt;alter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add columns(sex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boolean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修改表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删除表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中所有字段并重新指定新字段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newid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newname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newage</a:t>
            </a:r>
            <a:r>
              <a:rPr lang="zh-CN" altLang="en-US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     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hive&gt;alter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replace columns(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newid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bigint,newname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string,newage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7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表设置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tblproperties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键值对属性值来描述表的属性信息。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sym typeface="+mn-ea"/>
              </a:rPr>
              <a:t>      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hive&gt; alter table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set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tabproperties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(‘notes’=’the columns in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may be null except id’);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defRPr/>
            </a:pP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8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修改视图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修改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little_usr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视图元数据中的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tblproperties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属性信息。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hive&gt; alter view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little_usr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set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tabproperties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(‘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create_at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’=’refer to timestamp’);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show：查看数据库、表、视图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64690"/>
            <a:ext cx="8493760" cy="429577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6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查看数据库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中包含的所有数据库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show databases;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中以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开头的所有数据库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hive&gt;show databases like ‘h.*’;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 </a:t>
            </a:r>
            <a:r>
              <a:rPr lang="en-US" dirty="0"/>
              <a:t>Hive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3315" name="TextBox 4"/>
          <p:cNvSpPr txBox="1"/>
          <p:nvPr/>
        </p:nvSpPr>
        <p:spPr>
          <a:xfrm>
            <a:off x="228600" y="1148080"/>
            <a:ext cx="8582660" cy="536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600" b="1" dirty="0">
                <a:sym typeface="+mn-ea"/>
              </a:rPr>
              <a:t>Hive是一个构建于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Hadoop</a:t>
            </a:r>
            <a:r>
              <a:rPr lang="zh-CN" altLang="en-US" sz="2600" b="1" dirty="0">
                <a:sym typeface="+mn-ea"/>
              </a:rPr>
              <a:t>之上的数据仓库工具。在</a:t>
            </a:r>
            <a:r>
              <a:rPr lang="en-US" altLang="zh-CN" sz="2600" b="1" dirty="0">
                <a:sym typeface="+mn-ea"/>
              </a:rPr>
              <a:t>2008</a:t>
            </a:r>
            <a:r>
              <a:rPr lang="zh-CN" altLang="en-US" sz="2600" b="1" dirty="0">
                <a:sym typeface="+mn-ea"/>
              </a:rPr>
              <a:t>年开源。</a:t>
            </a:r>
            <a:endParaRPr lang="zh-CN" altLang="en-US" sz="2600" b="1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600" b="1" dirty="0">
                <a:sym typeface="+mn-ea"/>
              </a:rPr>
              <a:t>Hive</a:t>
            </a:r>
            <a:r>
              <a:rPr lang="zh-CN" altLang="en-US" sz="2600" b="1" dirty="0">
                <a:sym typeface="+mn-ea"/>
              </a:rPr>
              <a:t>在某种程度上可以看作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用户编程接口</a:t>
            </a:r>
            <a:r>
              <a:rPr lang="zh-CN" altLang="en-US" sz="2600" b="1" dirty="0">
                <a:sym typeface="+mn-ea"/>
              </a:rPr>
              <a:t>，其本身并不存储和处理数据，而是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依赖分布式文件系统HDFS存储数据，依赖分布式并行计算模型MapReduce处理数据。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600" b="1" dirty="0">
                <a:sym typeface="+mn-ea"/>
              </a:rPr>
              <a:t>Hive</a:t>
            </a:r>
            <a:r>
              <a:rPr lang="zh-CN" altLang="en-US" sz="2600" b="1" dirty="0">
                <a:sym typeface="+mn-ea"/>
              </a:rPr>
              <a:t>定义了简单的类似SQL的查询语言</a:t>
            </a:r>
            <a:r>
              <a:rPr lang="en-US" altLang="zh-CN" sz="2600" b="1" dirty="0">
                <a:sym typeface="+mn-ea"/>
              </a:rPr>
              <a:t>--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HiveQL</a:t>
            </a:r>
            <a:r>
              <a:rPr lang="zh-CN" altLang="en-US" sz="2600" b="1" dirty="0">
                <a:sym typeface="+mn-ea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用户可以通过编写的HiveQL语句来运行MapReduce任务，而不必编写复杂的MapReduce应用程序。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just" eaLnBrk="0" hangingPunct="0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600" b="1" dirty="0">
                <a:sym typeface="+mn-ea"/>
              </a:rPr>
              <a:t>Hive</a:t>
            </a:r>
            <a:r>
              <a:rPr lang="zh-CN" altLang="en-US" sz="2600" b="1" dirty="0">
                <a:sym typeface="+mn-ea"/>
              </a:rPr>
              <a:t>是一个可以提供有效、合理、直观地组织和使用数据的分析工具。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67765"/>
            <a:ext cx="8575040" cy="5175250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查看表和视图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60000"/>
              </a:lnSpc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查看数据库hive中所有表和视图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6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use hive;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6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show tables;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60000"/>
              </a:lnSpc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查看数据库hive中以u开头的所有表和视图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6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show tables in hive like ‘u.*’;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5.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describe：描述数据库、表、视图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51355"/>
            <a:ext cx="8493760" cy="446468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描述数据库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查看数据库hive的基本信息，包括数据库中文件位置信息等。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describe database hive;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查看数据库hive的详细信息，包括数据库的基本信息及属性信息等。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hive&gt;describe database extended hive;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5910" y="1153160"/>
            <a:ext cx="8575040" cy="518985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描述表和视图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查看表usr和视图little_usr的基本信息，包括列信息。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hive&gt; describe hive.usr/ hive.little_usr;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查看表usr和视图little_usr的详细信息，包括列信息、位置信息、属性信息等。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hive&gt; describe extended hive.usr/ hive.little_usr;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buAutoNum type="circleNumDbPlain" startAt="3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查看表usr中列id的信息。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4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hive&gt; describe extended hive.usr.id;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load：向表中装载数据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51355"/>
            <a:ext cx="8493760" cy="4464685"/>
          </a:xfrm>
          <a:prstGeom prst="rect">
            <a:avLst/>
          </a:prstGeom>
        </p:spPr>
        <p:txBody>
          <a:bodyPr wrap="square">
            <a:noAutofit/>
          </a:bodyPr>
          <a:p>
            <a:pPr marL="342900" marR="0" lvl="0" indent="-342900" algn="just" defTabSz="914400" rtl="0" fontAlgn="base" latinLnBrk="0">
              <a:lnSpc>
                <a:spcPct val="120000"/>
              </a:lnSpc>
              <a:spcAft>
                <a:spcPts val="70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把目录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/usr/local/data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下的数据文件中的数据装载进usr表并覆盖原有数据。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fontAlgn="base" latinLnBrk="0">
              <a:lnSpc>
                <a:spcPct val="12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load data local inpath ‘/usr/local/data’ overwrite into table usr;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just" defTabSz="914400" rtl="0" fontAlgn="base" latinLnBrk="0">
              <a:lnSpc>
                <a:spcPct val="120000"/>
              </a:lnSpc>
              <a:spcAft>
                <a:spcPts val="70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把目录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/usr/local/data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下的数据文件中的数据装载进usr表不覆盖原有数据。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fontAlgn="base" latinLnBrk="0">
              <a:lnSpc>
                <a:spcPct val="120000"/>
              </a:lnSpc>
              <a:spcAft>
                <a:spcPts val="70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load data local inpath ‘/usr/local/data’ into table usr;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126490"/>
            <a:ext cx="86652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load：向表中装载数据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51355"/>
            <a:ext cx="8493760" cy="4464685"/>
          </a:xfrm>
          <a:prstGeom prst="rect">
            <a:avLst/>
          </a:prstGeom>
        </p:spPr>
        <p:txBody>
          <a:bodyPr wrap="square">
            <a:noAutofit/>
          </a:bodyPr>
          <a:p>
            <a:pPr marL="514350" marR="0" lvl="0" indent="-514350" algn="just" defTabSz="914400" rtl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3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把分布式文件系统目录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hdfs://master_srever/usr/local/data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下的数据文件数据装载进usr表并覆盖原有数据。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load data inpath ‘hdfs://master_srever/usr/local/data’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&gt;overwrite into   table usr;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9.6.2 Hive</a:t>
            </a:r>
            <a:r>
              <a:rPr lang="zh-CN" altLang="zh-CN" dirty="0">
                <a:sym typeface="+mn-ea"/>
              </a:rPr>
              <a:t>的基本操作</a:t>
            </a:r>
            <a:endParaRPr lang="zh-CN" altLang="en-US" dirty="0"/>
          </a:p>
        </p:txBody>
      </p:sp>
      <p:sp>
        <p:nvSpPr>
          <p:cNvPr id="52227" name="Rectangle 5"/>
          <p:cNvSpPr/>
          <p:nvPr>
            <p:custDataLst>
              <p:tags r:id="rId1"/>
            </p:custDataLst>
          </p:nvPr>
        </p:nvSpPr>
        <p:spPr>
          <a:xfrm>
            <a:off x="180340" y="1234123"/>
            <a:ext cx="8665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insert：向表中插入数据或从表中导出数据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45440" y="1951355"/>
            <a:ext cx="8493760" cy="4464685"/>
          </a:xfrm>
          <a:prstGeom prst="rect">
            <a:avLst/>
          </a:prstGeom>
        </p:spPr>
        <p:txBody>
          <a:bodyPr wrap="square">
            <a:noAutofit/>
          </a:bodyPr>
          <a:p>
            <a:pPr marL="514350" indent="-514350"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向表usr1中插入来自usr表的数据并覆盖原有数据。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insert overwrite table usr1 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&gt; select * from usr where age=10;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向表usr1中插入来自usr表的数据并追加在原有数据后。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hive&gt; insert into table usr1 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&gt; select * from usr </a:t>
            </a:r>
            <a:endParaRPr lang="zh-CN" altLang="en-US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buClrTx/>
              <a:buSzTx/>
              <a:buFont typeface="+mj-ea"/>
              <a:defRPr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&gt; where age=10;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9.6.3 </a:t>
            </a:r>
            <a:r>
              <a:rPr lang="en-US" alt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应用实例：</a:t>
            </a:r>
            <a:r>
              <a:rPr lang="en-US" altLang="en-US" dirty="0">
                <a:sym typeface="+mn-ea"/>
              </a:rPr>
              <a:t>WordCount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120140"/>
            <a:ext cx="8493760" cy="4464685"/>
          </a:xfrm>
          <a:prstGeom prst="rect">
            <a:avLst/>
          </a:prstGeom>
        </p:spPr>
        <p:txBody>
          <a:bodyPr wrap="square">
            <a:no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现在我们通过一个实例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词频统计，来深入学习一下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的具体使用。首先，需要创建一个需要分析的输入数据文件，然后编写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HiveQL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语句实现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WordCount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算法，在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nux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下实现步骤如下。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9.6.3 </a:t>
            </a:r>
            <a:r>
              <a:rPr lang="en-US" alt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应用实例：</a:t>
            </a:r>
            <a:r>
              <a:rPr lang="en-US" altLang="en-US" dirty="0">
                <a:sym typeface="+mn-ea"/>
              </a:rPr>
              <a:t>WordCount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120140"/>
            <a:ext cx="8493760" cy="5180330"/>
          </a:xfrm>
          <a:prstGeom prst="rect">
            <a:avLst/>
          </a:prstGeom>
        </p:spPr>
        <p:txBody>
          <a:bodyPr wrap="square">
            <a:noAutofit/>
          </a:bodyPr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）创建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目录，其中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为输入目录。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命令如下：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$ cd /usr/local/hadoop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$ mkdir input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（2）在input文件夹中创建两个测试文件file1.txt和file2.txt。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命令如下：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$ cd  /usr/local/hadoop/input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$ echo "hello world" &gt; file1.txt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$ echo "hello hadoop" &gt; file2.txt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9.6.3 </a:t>
            </a:r>
            <a:r>
              <a:rPr lang="en-US" alt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应用实例：</a:t>
            </a:r>
            <a:r>
              <a:rPr lang="en-US" altLang="en-US" dirty="0">
                <a:sym typeface="+mn-ea"/>
              </a:rPr>
              <a:t>WordCount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120140"/>
            <a:ext cx="8493760" cy="5180330"/>
          </a:xfrm>
          <a:prstGeom prst="rect">
            <a:avLst/>
          </a:prstGeom>
        </p:spPr>
        <p:txBody>
          <a:bodyPr wrap="square">
            <a:noAutofit/>
          </a:bodyPr>
          <a:p>
            <a:pPr indent="266700" algn="just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（3）进入hive命令行界面，编写HiveQL语句实现WordCount算法。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命令如下：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$ hive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hive&gt; create table docs(line string);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hive&gt; load data inpath 'input' overwrite into table docs;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hive&gt;create table word_count as 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select word, count(1) as count from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(select explode(split(line,' '))as word from docs) w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group by word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order by word;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9.6.3 </a:t>
            </a:r>
            <a:r>
              <a:rPr lang="en-US" alt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应用实例：</a:t>
            </a:r>
            <a:r>
              <a:rPr lang="en-US" altLang="en-US" dirty="0">
                <a:sym typeface="+mn-ea"/>
              </a:rPr>
              <a:t>WordCount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120140"/>
            <a:ext cx="8493760" cy="518033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执行完成后，用select语句查看运行结果如下：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</a:t>
            </a:r>
            <a:endParaRPr kumimoji="0" lang="zh-CN" altLang="en-US" sz="28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3492" name="Pictur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4655" y="1779905"/>
            <a:ext cx="8324215" cy="1691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 </a:t>
            </a:r>
            <a:r>
              <a:rPr lang="en-US" dirty="0"/>
              <a:t>Hive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3315" name="TextBox 4"/>
          <p:cNvSpPr txBox="1"/>
          <p:nvPr/>
        </p:nvSpPr>
        <p:spPr>
          <a:xfrm>
            <a:off x="228600" y="1072515"/>
            <a:ext cx="8582660" cy="5609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  <a:buClrTx/>
              <a:buSzTx/>
              <a:buFont typeface="Wingdings" panose="05000000000000000000" charset="0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具有的特点非常适用于数据仓库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 b="1" dirty="0"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采用批处理方式处理海量数据：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（1）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需要把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HiveQL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语句转换成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任务进行运行；（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）数据仓库存储的是静态数据，对静态数据的分析适合采用批处理方式，不需要快速响应给出结果，而且数据本身也不会频繁变化。</a:t>
            </a:r>
            <a:endParaRPr lang="zh-CN" altLang="en-US" sz="2600" dirty="0"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提供适合数据仓库操作的工具：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（1）Hive本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身提供了一系列对数据进行提取转化加载的工具，可以存储、查询和分析存储在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中的大规模数据；（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）非常适合数据仓库应用程序维护海量数据、对数据进行挖掘、形成意见和报告等。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9.6</a:t>
            </a:r>
            <a:r>
              <a:rPr lang="en-US" altLang="en-US" dirty="0">
                <a:sym typeface="+mn-ea"/>
              </a:rPr>
              <a:t>.4 Hive</a:t>
            </a:r>
            <a:r>
              <a:rPr lang="zh-CN" dirty="0">
                <a:sym typeface="+mn-ea"/>
              </a:rPr>
              <a:t>的编程优势</a:t>
            </a:r>
            <a:endParaRPr lang="zh-CN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044575"/>
            <a:ext cx="8493760" cy="5479415"/>
          </a:xfrm>
          <a:prstGeom prst="rect">
            <a:avLst/>
          </a:prstGeom>
        </p:spPr>
        <p:txBody>
          <a:bodyPr wrap="square">
            <a:noAutofit/>
          </a:bodyPr>
          <a:p>
            <a:pPr indent="685800" algn="just">
              <a:lnSpc>
                <a:spcPct val="140000"/>
              </a:lnSpc>
              <a:extLst>
                <a:ext uri="{35155182-B16C-46BC-9424-99874614C6A1}">
                  <wpsdc:indentchars xmlns:wpsdc="http://www.wps.cn/officeDocument/2017/drawingmlCustomData" val="200" checksum="2706502786"/>
                </a:ext>
              </a:extLst>
            </a:pP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词频统计算法是最能体现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思想的算法之一，接下来，比较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WordCount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算法在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中的编程实现和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中编程实现的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主要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不同点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514350"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1.  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采用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实现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WordCount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算法需要编写较少的代码量。在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中，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wordcount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类由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数十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代码编写而成，而在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中只需要编写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几</a:t>
            </a:r>
            <a:r>
              <a:rPr lang="zh-CN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行代码。</a:t>
            </a:r>
            <a:endParaRPr lang="en-US" altLang="zh-CN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514350"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的实现中，需要进行编译生成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jar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文件来执行算法，而在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中不需要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HiveQL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语句的最终实现需要转换为</a:t>
            </a:r>
            <a:r>
              <a:rPr lang="en-US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MapReduce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任务来执行。</a:t>
            </a:r>
            <a:endParaRPr kumimoji="0" lang="zh-CN" altLang="zh-CN" sz="27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9.7</a:t>
            </a:r>
            <a:r>
              <a:rPr lang="en-US" altLang="en-US" dirty="0">
                <a:sym typeface="+mn-ea"/>
              </a:rPr>
              <a:t> </a:t>
            </a:r>
            <a:r>
              <a:rPr lang="zh-CN" dirty="0">
                <a:sym typeface="+mn-ea"/>
              </a:rPr>
              <a:t>本章小结</a:t>
            </a:r>
            <a:endParaRPr lang="zh-CN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044575"/>
            <a:ext cx="8493760" cy="547941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本章详细介绍了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的基本知识。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是一个构建于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之上的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数据仓库工具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，主要用于对存储在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kern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文件中的数据集进行数据整理、特殊查询和分析处理。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在某种程度上可以看作是用户编程接口，本身不存储和处理数据，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依赖HDFS存储数据，依赖MapReduce处理数据。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支持使用自身提供的命令行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CLI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、简单网页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HWI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访问方式，及通过</a:t>
            </a:r>
            <a:r>
              <a:rPr lang="en-US" altLang="zh-CN" sz="2800" b="1" kern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Karmasphere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Hue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kern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Qubole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等工具的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外部访问。</a:t>
            </a:r>
            <a:endParaRPr kumimoji="0" lang="zh-CN" altLang="zh-CN" sz="28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ym typeface="+mn-ea"/>
              </a:rPr>
              <a:t>9.7</a:t>
            </a:r>
            <a:r>
              <a:rPr lang="en-US" altLang="en-US" dirty="0">
                <a:sym typeface="+mn-ea"/>
              </a:rPr>
              <a:t> </a:t>
            </a:r>
            <a:r>
              <a:rPr lang="zh-CN" dirty="0">
                <a:sym typeface="+mn-ea"/>
              </a:rPr>
              <a:t>本章小结</a:t>
            </a:r>
            <a:endParaRPr lang="zh-CN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45440" y="1044575"/>
            <a:ext cx="8493760" cy="5479415"/>
          </a:xfrm>
          <a:prstGeom prst="rect">
            <a:avLst/>
          </a:prstGeom>
        </p:spPr>
        <p:txBody>
          <a:bodyPr wrap="square">
            <a:noAutofit/>
          </a:bodyPr>
          <a:p>
            <a:pPr marL="457200" marR="0" lvl="0" indent="-4572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在数据仓库中的具体应用中，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主要用于报表中心的报表分析统计上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。在</a:t>
            </a:r>
            <a:r>
              <a:rPr lang="en-US" altLang="zh-CN" sz="2800" b="1" kern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集群上构建的数据仓库由多个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进行管理，具体实现采用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Hive HA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原理的方式，实现一台超强“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hive"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Impala作为新一代开源大数据分析引擎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支持实时计算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，并号称在性能上比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高出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3~30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倍，甚至预言说在将来的某一天可能会超过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的使用率而成为</a:t>
            </a:r>
            <a:r>
              <a:rPr lang="en-US" altLang="zh-CN" sz="2800" b="1" kern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上最流行的实时计算平台。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本章最后以单词统计为例，详细介绍了如何使用</a:t>
            </a:r>
            <a:r>
              <a:rPr lang="en-US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800" b="1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进行简单编程。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zh-CN" sz="28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277813" y="1266825"/>
            <a:ext cx="8583612" cy="52546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sz="2800" b="1" dirty="0">
                <a:latin typeface="Times New Roman" panose="02020603050405020304" pitchFamily="18" charset="0"/>
              </a:rPr>
              <a:t>见学习通第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章作业</a:t>
            </a:r>
            <a:r>
              <a:rPr lang="zh-CN" sz="2800" b="1" dirty="0">
                <a:latin typeface="Times New Roman" panose="02020603050405020304" pitchFamily="18" charset="0"/>
              </a:rPr>
              <a:t>。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COMMONDATA" val="eyJoZGlkIjoiZTE3ZTEwNjE3NjA3OWY3MTM2OTg2NGNlMzQ0NGQwN2UifQ=="/>
  <p:tag name="KSO_WPP_MARK_KEY" val="5b27c0e8-3084-4f8d-80eb-f6673bf04cbf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d7642a3e-06bc-40d2-935f-debf972db11f}"/>
  <p:tag name="KSO_WM_BEAUTIFY_FLAG" val=""/>
  <p:tag name="TABLE_ENDDRAG_ORIGIN_RECT" val="612*289"/>
  <p:tag name="TABLE_ENDDRAG_RECT" val="60*229*612*289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  <p:tag name="KSO_WM_UNIT_TABLE_BEAUTIFY" val="smartTable{c5a0a25d-84ed-4347-80a8-22880744c1a5}"/>
  <p:tag name="TABLE_ENDDRAG_ORIGIN_RECT" val="661*377"/>
  <p:tag name="TABLE_ENDDRAG_RECT" val="38*133*661*377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UNIT_TABLE_BEAUTIFY" val="smartTable{7e5b1ed4-f12b-4424-b958-1f7bd0cb1c55}"/>
  <p:tag name="KSO_WM_BEAUTIFY_FLAG" val=""/>
  <p:tag name="TABLE_ENDDRAG_ORIGIN_RECT" val="676*361"/>
  <p:tag name="TABLE_ENDDRAG_RECT" val="26*132*676*36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15401</Words>
  <Application>WPS 演示</Application>
  <PresentationFormat>全屏显示(4:3)</PresentationFormat>
  <Paragraphs>775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93</vt:i4>
      </vt:variant>
    </vt:vector>
  </HeadingPairs>
  <TitlesOfParts>
    <vt:vector size="116" baseType="lpstr">
      <vt:lpstr>Arial</vt:lpstr>
      <vt:lpstr>宋体</vt:lpstr>
      <vt:lpstr>Wingdings</vt:lpstr>
      <vt:lpstr>黑体</vt:lpstr>
      <vt:lpstr>Times New Roman</vt:lpstr>
      <vt:lpstr>Wingdings</vt:lpstr>
      <vt:lpstr>微软雅黑</vt:lpstr>
      <vt:lpstr>Arial Unicode MS</vt:lpstr>
      <vt:lpstr>Times New Roman</vt:lpstr>
      <vt:lpstr>Calibri</vt:lpstr>
      <vt:lpstr>默认设计模板</vt:lpstr>
      <vt:lpstr>1_默认设计模板</vt:lpstr>
      <vt:lpstr>2_默认设计模板</vt:lpstr>
      <vt:lpstr>MSPhotoEd.3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 第9章 数据仓库Hive  </vt:lpstr>
      <vt:lpstr>重点与难点</vt:lpstr>
      <vt:lpstr>提纲</vt:lpstr>
      <vt:lpstr>9.1  概述</vt:lpstr>
      <vt:lpstr>9.1.1  数据仓库概念</vt:lpstr>
      <vt:lpstr>9.1.1  数据仓库概念</vt:lpstr>
      <vt:lpstr>9.1.2  传统数据仓库面临的挑战</vt:lpstr>
      <vt:lpstr>9.1.3  Hive简介</vt:lpstr>
      <vt:lpstr>9.1.3  Hive简介</vt:lpstr>
      <vt:lpstr>9.1.4 Hive与Hadoop生态系统中其他组件的关系</vt:lpstr>
      <vt:lpstr>9.1.4 Hive与Hadoop生态系统中其他组件的关系</vt:lpstr>
      <vt:lpstr>9.1.4 Hive与Hadoop生态系统中其他组件的关系</vt:lpstr>
      <vt:lpstr>9.1.4 Hive与Hadoop生态系统中其他组件的关系</vt:lpstr>
      <vt:lpstr>9.1.5 Hive与传统数据库的对比分析</vt:lpstr>
      <vt:lpstr>9.1.6 Hive在企业中的部署和应用</vt:lpstr>
      <vt:lpstr>9.1.6 Hive在企业中的部署和应用</vt:lpstr>
      <vt:lpstr>9.1.6 Hive在企业中的部署和应用</vt:lpstr>
      <vt:lpstr>9.1.6 Hive在企业中的部署和应用</vt:lpstr>
      <vt:lpstr>9.2 Hive系统架构</vt:lpstr>
      <vt:lpstr>9.2 Hive系统架构</vt:lpstr>
      <vt:lpstr>9.2 Hive系统架构</vt:lpstr>
      <vt:lpstr>9.2 Hive系统架构</vt:lpstr>
      <vt:lpstr>9.3 Hive工作原理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9.3.1 SQL语句转换成MapReduce的基本原理</vt:lpstr>
      <vt:lpstr>9.3.2  Hive中SQL查询转换成MapReduce作业的过程</vt:lpstr>
      <vt:lpstr>9.3.2  Hive中SQL查询转换成MapReduce作业的过程</vt:lpstr>
      <vt:lpstr>9.3.2  Hive中SQL查询转换成MapReduce作业的过程--Hive查询的具体执行过程</vt:lpstr>
      <vt:lpstr>9.3.2  Hive中SQL查询转换成MapReduce作业的过程--Hive查询的具体执行过程</vt:lpstr>
      <vt:lpstr>9.3.2  Hive中SQL查询转换成MapReduce作业的过程--Hive查询的具体执行过程</vt:lpstr>
      <vt:lpstr>9.3.2  Hive中SQL查询转换成MapReduce作业的过程--Hive查询的具体执行过程</vt:lpstr>
      <vt:lpstr>9.3.2  Hive中SQL查询转换成MapReduce作业的过程--Hive查询的具体执行过程</vt:lpstr>
      <vt:lpstr>9.3.2  Hive中SQL查询转换成MapReduce作业的过程</vt:lpstr>
      <vt:lpstr>9.4  Hive HA基本原理</vt:lpstr>
      <vt:lpstr>9.4  Hive HA基本原理</vt:lpstr>
      <vt:lpstr>9.4  Hive HA基本原理</vt:lpstr>
      <vt:lpstr>9.5  Impala</vt:lpstr>
      <vt:lpstr>9.5.1 Impala简介</vt:lpstr>
      <vt:lpstr>9.5.1 Impala简介</vt:lpstr>
      <vt:lpstr>9.5.1 Impala简介</vt:lpstr>
      <vt:lpstr>9.5.2 Impala系统架构</vt:lpstr>
      <vt:lpstr>9.5.2 Impala系统架构</vt:lpstr>
      <vt:lpstr>9.5.2 Impala系统架构</vt:lpstr>
      <vt:lpstr>9.5.2 Impala系统架构</vt:lpstr>
      <vt:lpstr>9.5.2 Impala系统架构</vt:lpstr>
      <vt:lpstr>9.5.2 Impala系统架构</vt:lpstr>
      <vt:lpstr>9.5.3 Impala查询执行过程</vt:lpstr>
      <vt:lpstr>9.5.3 Impala查询执行过程</vt:lpstr>
      <vt:lpstr>9.5.3 Impala查询执行过程</vt:lpstr>
      <vt:lpstr>9.5.4 Impala查询执行过程</vt:lpstr>
      <vt:lpstr>9.5.3 Impala查询执行过程</vt:lpstr>
      <vt:lpstr>9.5.4 Impala与Hive的比较</vt:lpstr>
      <vt:lpstr>9.5.4 Impala与Hive的比较--不同点</vt:lpstr>
      <vt:lpstr>9.5.4 Impala与Hive的比较--不同点</vt:lpstr>
      <vt:lpstr>9.5.4 Impala与Hive的比较--相同点</vt:lpstr>
      <vt:lpstr>9.6 Hive编程实践</vt:lpstr>
      <vt:lpstr>9.6.1 Hive的安装与配置</vt:lpstr>
      <vt:lpstr>9.6.1 Hive的安装与配置</vt:lpstr>
      <vt:lpstr>9.6.2 Hive的数据类型</vt:lpstr>
      <vt:lpstr>9.6.2 Hive的数据类型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9.6.2 Hive的基本操作</vt:lpstr>
      <vt:lpstr>9.6.3 Hive应用实例：WordCount</vt:lpstr>
      <vt:lpstr>9.6.3 Hive应用实例：WordCount</vt:lpstr>
      <vt:lpstr>9.6.3 Hive应用实例：WordCount</vt:lpstr>
      <vt:lpstr>9.6.3 Hive应用实例：WordCount</vt:lpstr>
      <vt:lpstr>9.6.4 Hive的编程优势</vt:lpstr>
      <vt:lpstr>9.7 本章小结</vt:lpstr>
      <vt:lpstr>9.7 本章小结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kyfu</dc:creator>
  <cp:lastModifiedBy>耀哥</cp:lastModifiedBy>
  <cp:revision>2365</cp:revision>
  <dcterms:created xsi:type="dcterms:W3CDTF">2020-01-06T14:19:00Z</dcterms:created>
  <dcterms:modified xsi:type="dcterms:W3CDTF">2023-06-04T14:15:26Z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2052-11.1.0.14309</vt:lpwstr>
  </property>
  <property fmtid="{D5CDD505-2E9C-101B-9397-08002B2CF9AE}" pid="4" name="ICV">
    <vt:lpwstr>AAE1DE7041A74EB984B4B13706F4A38F</vt:lpwstr>
  </property>
</Properties>
</file>