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61" r:id="rId8"/>
    <p:sldId id="262" r:id="rId9"/>
    <p:sldId id="263" r:id="rId10"/>
    <p:sldId id="266" r:id="rId11"/>
    <p:sldId id="267" r:id="rId12"/>
    <p:sldId id="268" r:id="rId13"/>
    <p:sldId id="270" r:id="rId14"/>
    <p:sldId id="271" r:id="rId15"/>
    <p:sldId id="269" r:id="rId16"/>
    <p:sldId id="275" r:id="rId17"/>
    <p:sldId id="276"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1" r:id="rId31"/>
    <p:sldId id="290"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1" r:id="rId61"/>
    <p:sldId id="322" r:id="rId62"/>
    <p:sldId id="323" r:id="rId63"/>
    <p:sldId id="324" r:id="rId64"/>
    <p:sldId id="325" r:id="rId65"/>
    <p:sldId id="327" r:id="rId66"/>
    <p:sldId id="328" r:id="rId67"/>
    <p:sldId id="329" r:id="rId68"/>
    <p:sldId id="330" r:id="rId69"/>
    <p:sldId id="332" r:id="rId70"/>
    <p:sldId id="333" r:id="rId71"/>
    <p:sldId id="334" r:id="rId72"/>
    <p:sldId id="335" r:id="rId73"/>
    <p:sldId id="337" r:id="rId74"/>
    <p:sldId id="344" r:id="rId75"/>
    <p:sldId id="357" r:id="rId76"/>
    <p:sldId id="350" r:id="rId77"/>
    <p:sldId id="351" r:id="rId78"/>
    <p:sldId id="352" r:id="rId79"/>
    <p:sldId id="353" r:id="rId80"/>
    <p:sldId id="354" r:id="rId81"/>
    <p:sldId id="355" r:id="rId82"/>
    <p:sldId id="358" r:id="rId83"/>
    <p:sldId id="359" r:id="rId84"/>
    <p:sldId id="360" r:id="rId85"/>
    <p:sldId id="361" r:id="rId86"/>
    <p:sldId id="362" r:id="rId87"/>
    <p:sldId id="363" r:id="rId88"/>
    <p:sldId id="364" r:id="rId89"/>
    <p:sldId id="365" r:id="rId90"/>
    <p:sldId id="366" r:id="rId91"/>
    <p:sldId id="367" r:id="rId9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1" lang="zh-CN" altLang="en-US" dirty="0"/>
              <a:t>数据挖掘的过程由以下步骤组成：定义业务问题，提取与预处理数据，选择挖掘方法分析，解释挖掘结果，探査新模式以及运用发现的知识，各步骤所占的工作量如图 </a:t>
            </a:r>
            <a:r>
              <a:rPr kumimoji="1" lang="en-US" altLang="zh-CN" dirty="0"/>
              <a:t>5.1 </a:t>
            </a:r>
            <a:r>
              <a:rPr kumimoji="1" lang="zh-CN" altLang="en-US" dirty="0"/>
              <a:t>所示整个过程需要数据库管理员、业务分析师、数据挖掘专家（数据科学家、数据分析师、数据工程师等）、数据质量分析人员、系统开发人员等共同合作能顺利完成。其中业务人员提出业务需求，协助熟悉数据挖掘算法和相关数据挖掘软件的数据分析员把业务问题转化为数据挖掘问题，并评价数据挖掘结果，最终把数据挖掘模型转化为企业的行动，创造价值。数据挖掘是一个非平凡的过程，一些步骤很难自动完成，后续步骤的结果不令人满意可能会回溯，这个过程需要循环多次才能达到目标。</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C4A08D6A-97DB-47FF-BEFD-7D6BA57570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US" altLang="zh-CN" dirty="0"/>
              <a:t>1</a:t>
            </a:r>
            <a:r>
              <a:rPr kumimoji="1" lang="zh-CN" altLang="en-US" dirty="0"/>
              <a:t>、例如，在分析顾客的购买模式时，数据挖掘的最终目的是通过了解顾客的购买模式，确定哪些潜在顾客会对公司的新产品感兴趣，从而针对这些目标顾客制定出相应的市场策略，以实现利润最大化。</a:t>
            </a:r>
            <a:endParaRPr kumimoji="1" lang="en-US" altLang="zh-CN" dirty="0"/>
          </a:p>
          <a:p>
            <a:endParaRPr kumimoji="1" lang="en-US" altLang="zh-CN" dirty="0"/>
          </a:p>
          <a:p>
            <a:r>
              <a:rPr kumimoji="1" lang="en-US" altLang="zh-CN" dirty="0"/>
              <a:t>4</a:t>
            </a:r>
            <a:r>
              <a:rPr kumimoji="1" lang="zh-CN" altLang="en-US" dirty="0"/>
              <a:t>、混合数据挖掘（</a:t>
            </a:r>
            <a:r>
              <a:rPr kumimoji="1" lang="zh-CN" altLang="zh-CN" dirty="0"/>
              <a:t>hybrid data mining）</a:t>
            </a:r>
            <a:r>
              <a:rPr kumimoji="1" lang="zh-CN" altLang="en-US" dirty="0"/>
              <a:t>综合运用多种数据挖掘模型或算法，以解决更复杂的问题。例如，在银行客户分析时，可以先使用聚类算法，对客户进行细分，掌握各类客户的群体描述。在此基础上，再使用决策树算法对各类客户的特征进行识别，便于对新客户的类别进行预测，辅助企业的精准营销、产品推荐、客户价值分析以及风险评估等业务决策。</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C4A08D6A-97DB-47FF-BEFD-7D6BA57570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1.wdp"/><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0.wdp"/><Relationship Id="rId1"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jpe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052" name="矩形 2"/>
          <p:cNvSpPr>
            <a:spLocks noChangeArrowheads="1"/>
          </p:cNvSpPr>
          <p:nvPr/>
        </p:nvSpPr>
        <p:spPr bwMode="auto">
          <a:xfrm>
            <a:off x="3825239" y="1861711"/>
            <a:ext cx="734483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4800" b="1" dirty="0">
                <a:solidFill>
                  <a:srgbClr val="E46C0A"/>
                </a:solidFill>
                <a:effectLst>
                  <a:outerShdw blurRad="38100" dist="38100" dir="2700000" algn="tl">
                    <a:srgbClr val="000000">
                      <a:alpha val="43137"/>
                    </a:srgbClr>
                  </a:outerShdw>
                </a:effectLst>
                <a:latin typeface="宋体" panose="02010600030101010101" pitchFamily="2" charset="-122"/>
                <a:cs typeface="Arial" panose="020B0604020202020204" pitchFamily="34" charset="0"/>
              </a:rPr>
              <a:t>商务智能概论</a:t>
            </a:r>
            <a:endParaRPr lang="zh-CN" altLang="en-US" sz="4800" b="1" dirty="0">
              <a:solidFill>
                <a:srgbClr val="E46C0A"/>
              </a:solidFill>
              <a:effectLst>
                <a:outerShdw blurRad="38100" dist="38100" dir="2700000" algn="tl">
                  <a:srgbClr val="000000">
                    <a:alpha val="43137"/>
                  </a:srgbClr>
                </a:outerShdw>
              </a:effectLst>
              <a:latin typeface="宋体" panose="02010600030101010101" pitchFamily="2" charset="-122"/>
              <a:cs typeface="Arial" panose="020B0604020202020204" pitchFamily="34" charset="0"/>
            </a:endParaRPr>
          </a:p>
        </p:txBody>
      </p:sp>
      <p:sp>
        <p:nvSpPr>
          <p:cNvPr id="2" name="TextBox 1"/>
          <p:cNvSpPr txBox="1">
            <a:spLocks noChangeArrowheads="1"/>
          </p:cNvSpPr>
          <p:nvPr/>
        </p:nvSpPr>
        <p:spPr bwMode="auto">
          <a:xfrm>
            <a:off x="5751831" y="4438227"/>
            <a:ext cx="364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pic>
        <p:nvPicPr>
          <p:cNvPr id="1026" name="Picture 2" descr="C:\Users\admin\Desktop\课程课件\商务智能\商务智能教材\商务智能（第五版）\立体封面-商务智能（第五版）\立体800-商务智能（第五版）.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1688" y="1467177"/>
            <a:ext cx="3350944" cy="335094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商务智能系统的架构</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graphicFrame>
        <p:nvGraphicFramePr>
          <p:cNvPr id="331829" name="对象 331828"/>
          <p:cNvGraphicFramePr/>
          <p:nvPr/>
        </p:nvGraphicFramePr>
        <p:xfrm>
          <a:off x="1342813" y="1014307"/>
          <a:ext cx="9505527" cy="5436447"/>
        </p:xfrm>
        <a:graphic>
          <a:graphicData uri="http://schemas.openxmlformats.org/presentationml/2006/ole">
            <mc:AlternateContent xmlns:mc="http://schemas.openxmlformats.org/markup-compatibility/2006">
              <mc:Choice xmlns:v="urn:schemas-microsoft-com:vml" Requires="v">
                <p:oleObj spid="_x0000_s3092" name="" r:id="rId1" imgW="5039995" imgH="4180205" progId="Word.Picture.8">
                  <p:embed/>
                </p:oleObj>
              </mc:Choice>
              <mc:Fallback>
                <p:oleObj name="" r:id="rId1" imgW="5039995" imgH="4180205" progId="Word.Picture.8">
                  <p:embed/>
                  <p:pic>
                    <p:nvPicPr>
                      <p:cNvPr id="0" name="图片 3075"/>
                      <p:cNvPicPr/>
                      <p:nvPr/>
                    </p:nvPicPr>
                    <p:blipFill>
                      <a:blip r:embed="rId2"/>
                      <a:stretch>
                        <a:fillRect/>
                      </a:stretch>
                    </p:blipFill>
                    <p:spPr>
                      <a:xfrm>
                        <a:off x="1342813" y="1014307"/>
                        <a:ext cx="9505527" cy="5436447"/>
                      </a:xfrm>
                      <a:prstGeom prst="rect">
                        <a:avLst/>
                      </a:prstGeom>
                      <a:noFill/>
                      <a:ln w="38100">
                        <a:noFill/>
                        <a:miter/>
                      </a:ln>
                    </p:spPr>
                  </p:pic>
                </p:oleObj>
              </mc:Fallback>
            </mc:AlternateContent>
          </a:graphicData>
        </a:graphic>
      </p:graphicFrame>
      <p:sp>
        <p:nvSpPr>
          <p:cNvPr id="4" name="文本框 3"/>
          <p:cNvSpPr txBox="1"/>
          <p:nvPr/>
        </p:nvSpPr>
        <p:spPr>
          <a:xfrm>
            <a:off x="1485900" y="6450965"/>
            <a:ext cx="8670925" cy="368300"/>
          </a:xfrm>
          <a:prstGeom prst="rect">
            <a:avLst/>
          </a:prstGeom>
          <a:noFill/>
        </p:spPr>
        <p:txBody>
          <a:bodyPr wrap="square" rtlCol="0" anchor="t">
            <a:spAutoFit/>
          </a:bodyPr>
          <a:p>
            <a:r>
              <a:rPr lang="zh-CN" altLang="en-US"/>
              <a:t>业务系统的操作和日志数据→ETL抽取、转化、加载</a:t>
            </a:r>
            <a:r>
              <a:rPr lang="zh-CN" altLang="en-US">
                <a:sym typeface="+mn-ea"/>
              </a:rPr>
              <a:t>→ODS层</a:t>
            </a:r>
            <a:r>
              <a:rPr lang="zh-CN" altLang="en-US"/>
              <a:t>→数据仓库→反哺业务</a:t>
            </a:r>
            <a:endParaRPr lang="zh-CN" altLang="en-US"/>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4190" y="3071495"/>
            <a:ext cx="11050905" cy="2580640"/>
          </a:xfrm>
          <a:prstGeom prst="rect">
            <a:avLst/>
          </a:prstGeom>
          <a:noFill/>
        </p:spPr>
        <p:txBody>
          <a:bodyPr wrap="square" rtlCol="0" anchor="t">
            <a:noAutofit/>
          </a:bodyPr>
          <a:p>
            <a:pPr marL="171450" indent="-171450">
              <a:buFont typeface="Arial" panose="020B0604020202020204" pitchFamily="34" charset="0"/>
              <a:buChar char="•"/>
            </a:pPr>
            <a:r>
              <a:rPr lang="zh-CN" altLang="en-US" sz="1600"/>
              <a:t>ETL层，它是数据仓库中的关键层，负责将数据从各种业务系统中提取出来，并进行初步的清洗和转换。在ETL过程中，数据会被抽取出来，去除重复、缺失或错误的数据，并进行格式化和统一处理。然后，数据会被装载到下一个层次，即ODS层。</a:t>
            </a:r>
            <a:endParaRPr lang="zh-CN" altLang="en-US" sz="1600"/>
          </a:p>
          <a:p>
            <a:pPr marL="171450" indent="-171450">
              <a:buFont typeface="Arial" panose="020B0604020202020204" pitchFamily="34" charset="0"/>
              <a:buChar char="•"/>
            </a:pPr>
            <a:endParaRPr lang="zh-CN" altLang="en-US" sz="1600"/>
          </a:p>
          <a:p>
            <a:pPr marL="171450" indent="-171450">
              <a:buFont typeface="Arial" panose="020B0604020202020204" pitchFamily="34" charset="0"/>
              <a:buChar char="•"/>
            </a:pPr>
            <a:endParaRPr lang="zh-CN" altLang="en-US" sz="1600"/>
          </a:p>
          <a:p>
            <a:pPr marL="171450" indent="-171450">
              <a:buFont typeface="Arial" panose="020B0604020202020204" pitchFamily="34" charset="0"/>
              <a:buChar char="•"/>
            </a:pPr>
            <a:r>
              <a:rPr lang="zh-CN" altLang="en-US" sz="1600"/>
              <a:t>ODS层是操作数据存储层，它是ETL层的下一个层次。ODS层的作用是将ETL层处理过的数据存储在一个可更新的位置，供其他层次使用。ODS层的数据通常与源系统保持一致，因此它是一个可更新的数据存储，用于支持各种业务查询和报表。</a:t>
            </a:r>
            <a:endParaRPr lang="zh-CN" altLang="en-US" sz="1600"/>
          </a:p>
          <a:p>
            <a:pPr marL="171450" indent="-171450">
              <a:buFont typeface="Arial" panose="020B0604020202020204" pitchFamily="34" charset="0"/>
              <a:buChar char="•"/>
            </a:pPr>
            <a:endParaRPr lang="zh-CN" altLang="en-US" sz="1600"/>
          </a:p>
        </p:txBody>
      </p:sp>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altLang="en-US" sz="2400">
                <a:sym typeface="+mn-ea"/>
              </a:rPr>
              <a:t>数据仓库分层介绍</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2400"/>
          </a:p>
        </p:txBody>
      </p:sp>
      <p:sp>
        <p:nvSpPr>
          <p:cNvPr id="10" name="文本框 9"/>
          <p:cNvSpPr txBox="1"/>
          <p:nvPr/>
        </p:nvSpPr>
        <p:spPr>
          <a:xfrm>
            <a:off x="504190" y="1122680"/>
            <a:ext cx="6096000" cy="398780"/>
          </a:xfrm>
          <a:prstGeom prst="rect">
            <a:avLst/>
          </a:prstGeom>
          <a:noFill/>
        </p:spPr>
        <p:txBody>
          <a:bodyPr wrap="square" rtlCol="0" anchor="t">
            <a:spAutoFit/>
          </a:bodyPr>
          <a:p>
            <a:r>
              <a:rPr lang="zh-CN" altLang="en-US" sz="2000">
                <a:sym typeface="+mn-ea"/>
              </a:rPr>
              <a:t>数据仓库分层介绍（ETL、ODS、DW、APP、DIM）</a:t>
            </a:r>
            <a:endParaRPr lang="zh-CN" altLang="en-US" sz="2000">
              <a:sym typeface="+mn-ea"/>
            </a:endParaRPr>
          </a:p>
        </p:txBody>
      </p:sp>
      <p:sp>
        <p:nvSpPr>
          <p:cNvPr id="11" name="文本框 10"/>
          <p:cNvSpPr txBox="1"/>
          <p:nvPr/>
        </p:nvSpPr>
        <p:spPr>
          <a:xfrm>
            <a:off x="680720" y="1796415"/>
            <a:ext cx="9945370" cy="829945"/>
          </a:xfrm>
          <a:prstGeom prst="rect">
            <a:avLst/>
          </a:prstGeom>
          <a:noFill/>
        </p:spPr>
        <p:txBody>
          <a:bodyPr wrap="square" rtlCol="0" anchor="t">
            <a:spAutoFit/>
          </a:bodyPr>
          <a:p>
            <a:r>
              <a:rPr lang="zh-CN" altLang="en-US" sz="1600">
                <a:sym typeface="+mn-ea"/>
              </a:rPr>
              <a:t>数据仓库将来自不同业务系统的数据整合到一个集中的位置，并进行清洗、转换和装载，以提供干净、一致和可用的数据。在数据仓库中，数据被分层存储，每一层都承担着特定的角色和功能，包括ETL层、ODS层、DW层、APP层和DIM层。</a:t>
            </a:r>
            <a:endParaRPr lang="zh-CN" altLang="en-US" sz="1600">
              <a:sym typeface="+mn-ea"/>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75030" y="1783080"/>
            <a:ext cx="10159365" cy="4154170"/>
          </a:xfrm>
          <a:prstGeom prst="rect">
            <a:avLst/>
          </a:prstGeom>
          <a:noFill/>
        </p:spPr>
        <p:txBody>
          <a:bodyPr wrap="square" rtlCol="0" anchor="t">
            <a:spAutoFit/>
          </a:bodyPr>
          <a:p>
            <a:pPr marL="171450" indent="-171450" fontAlgn="auto">
              <a:lnSpc>
                <a:spcPct val="150000"/>
              </a:lnSpc>
              <a:buFont typeface="Arial" panose="020B0604020202020204" pitchFamily="34" charset="0"/>
              <a:buChar char="•"/>
            </a:pPr>
            <a:r>
              <a:rPr lang="zh-CN" altLang="en-US" sz="1600">
                <a:sym typeface="+mn-ea"/>
              </a:rPr>
              <a:t>DW层是数据仓库的核心，它是数据在数据仓库中的最终目的地。DW层的作用是将ODS层中的数据整合到一个集中的位置，并进行更深入的数据分析和汇总。DW层的数据通常是汇总级别的，它可以帮助用户更好地理解企业的业务情况。在DW层中，数据通常被组织成星形模型或雪花模型，以方便查询和报表生成。</a:t>
            </a:r>
            <a:endParaRPr lang="zh-CN" altLang="en-US" sz="1600">
              <a:sym typeface="+mn-ea"/>
            </a:endParaRPr>
          </a:p>
          <a:p>
            <a:pPr marL="171450" indent="-171450" fontAlgn="auto">
              <a:lnSpc>
                <a:spcPct val="150000"/>
              </a:lnSpc>
              <a:buFont typeface="Arial" panose="020B0604020202020204" pitchFamily="34" charset="0"/>
              <a:buChar char="•"/>
            </a:pPr>
            <a:endParaRPr lang="zh-CN" altLang="en-US" sz="1600"/>
          </a:p>
          <a:p>
            <a:pPr marL="171450" indent="-171450" fontAlgn="auto">
              <a:lnSpc>
                <a:spcPct val="150000"/>
              </a:lnSpc>
              <a:buFont typeface="Arial" panose="020B0604020202020204" pitchFamily="34" charset="0"/>
              <a:buChar char="•"/>
            </a:pPr>
            <a:r>
              <a:rPr lang="zh-CN" altLang="en-US" sz="1600">
                <a:sym typeface="+mn-ea"/>
              </a:rPr>
              <a:t>APP层是应用层，它是数据仓库的顶层。APP层的作用是将数据提供给最终用户使用，它通常包含各种报表、查询和数据分析工具。APP层的数据通常是干净、一致和可用的，它可以帮助用户更好地理解企业的业务情况，并做出更好的决策。</a:t>
            </a:r>
            <a:endParaRPr lang="zh-CN" altLang="en-US" sz="1600">
              <a:sym typeface="+mn-ea"/>
            </a:endParaRPr>
          </a:p>
          <a:p>
            <a:pPr marL="171450" indent="-171450" fontAlgn="auto">
              <a:lnSpc>
                <a:spcPct val="150000"/>
              </a:lnSpc>
              <a:buFont typeface="Arial" panose="020B0604020202020204" pitchFamily="34" charset="0"/>
              <a:buChar char="•"/>
            </a:pPr>
            <a:endParaRPr lang="zh-CN" altLang="en-US" sz="1600"/>
          </a:p>
          <a:p>
            <a:pPr marL="171450" indent="-171450" fontAlgn="auto">
              <a:lnSpc>
                <a:spcPct val="150000"/>
              </a:lnSpc>
              <a:buFont typeface="Arial" panose="020B0604020202020204" pitchFamily="34" charset="0"/>
              <a:buChar char="•"/>
            </a:pPr>
            <a:r>
              <a:rPr lang="zh-CN" altLang="en-US" sz="1600">
                <a:sym typeface="+mn-ea"/>
              </a:rPr>
              <a:t>DIM层，它是维度表的层次。DIM层的作用是为DW层提供维度信息，它通常包含描述业务情况的维度信息，如时间、地点、产品等。DIM层的数据通常是静态的，它可以帮助DW层更好地理解业务情况，并提供更准确的数据分析结果。</a:t>
            </a:r>
            <a:endParaRPr lang="zh-CN" altLang="en-US" sz="1600">
              <a:sym typeface="+mn-ea"/>
            </a:endParaRPr>
          </a:p>
        </p:txBody>
      </p:sp>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altLang="en-US" sz="2400">
                <a:sym typeface="+mn-ea"/>
              </a:rPr>
              <a:t>数据仓库分层介绍</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2400"/>
          </a:p>
        </p:txBody>
      </p:sp>
      <p:sp>
        <p:nvSpPr>
          <p:cNvPr id="10" name="文本框 9"/>
          <p:cNvSpPr txBox="1"/>
          <p:nvPr/>
        </p:nvSpPr>
        <p:spPr>
          <a:xfrm>
            <a:off x="504190" y="1122680"/>
            <a:ext cx="6096000" cy="398780"/>
          </a:xfrm>
          <a:prstGeom prst="rect">
            <a:avLst/>
          </a:prstGeom>
          <a:noFill/>
        </p:spPr>
        <p:txBody>
          <a:bodyPr wrap="square" rtlCol="0" anchor="t">
            <a:spAutoFit/>
          </a:bodyPr>
          <a:p>
            <a:r>
              <a:rPr lang="zh-CN" altLang="en-US" sz="2000">
                <a:sym typeface="+mn-ea"/>
              </a:rPr>
              <a:t>数据仓库分层介绍（ETL、ODS、DW、APP、DIM）</a:t>
            </a:r>
            <a:endParaRPr lang="zh-CN" altLang="en-US" sz="2000">
              <a:sym typeface="+mn-ea"/>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商务智能系统主要部分</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503767" y="1182793"/>
            <a:ext cx="9878907" cy="4676140"/>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rPr>
              <a:t>数据源与</a:t>
            </a:r>
            <a:r>
              <a:rPr lang="zh-CN" altLang="en-US" sz="1600" dirty="0" smtClean="0">
                <a:solidFill>
                  <a:schemeClr val="tx1"/>
                </a:solidFill>
              </a:rPr>
              <a:t>数据获取</a:t>
            </a:r>
            <a:endParaRPr lang="zh-CN" altLang="en-US" sz="1600" dirty="0">
              <a:solidFill>
                <a:schemeClr val="tx1"/>
              </a:solidFill>
            </a:endParaRPr>
          </a:p>
          <a:p>
            <a:pPr marL="628650" lvl="1" indent="-171450">
              <a:lnSpc>
                <a:spcPct val="150000"/>
              </a:lnSpc>
              <a:buFont typeface="Arial" panose="020B0604020202020204" pitchFamily="34" charset="0"/>
              <a:buChar char="•"/>
            </a:pPr>
            <a:r>
              <a:rPr lang="zh-CN" altLang="en-US" sz="1600" dirty="0">
                <a:solidFill>
                  <a:schemeClr val="tx1"/>
                </a:solidFill>
              </a:rPr>
              <a:t>数据通常包括企业内部数据与外部数据。</a:t>
            </a:r>
            <a:endParaRPr lang="zh-CN" altLang="en-US" sz="1600" dirty="0">
              <a:solidFill>
                <a:schemeClr val="tx1"/>
              </a:solidFill>
            </a:endParaRPr>
          </a:p>
          <a:p>
            <a:pPr marL="628650" lvl="1" indent="-171450">
              <a:lnSpc>
                <a:spcPct val="150000"/>
              </a:lnSpc>
              <a:buFont typeface="Arial" panose="020B0604020202020204" pitchFamily="34" charset="0"/>
              <a:buChar char="•"/>
            </a:pPr>
            <a:r>
              <a:rPr lang="zh-CN" altLang="en-US" sz="1600" dirty="0">
                <a:latin typeface="+mn-ea"/>
                <a:ea typeface="+mn-ea"/>
                <a:cs typeface="+mn-ea"/>
                <a:sym typeface="+mn-ea"/>
              </a:rPr>
              <a:t>内部数据：企业各种应用系统、办公室自动化系统等产生的业务数据、文档等。</a:t>
            </a:r>
            <a:endParaRPr lang="zh-CN" altLang="en-US" sz="1600" dirty="0">
              <a:latin typeface="+mn-ea"/>
              <a:ea typeface="+mn-ea"/>
              <a:cs typeface="+mn-ea"/>
              <a:sym typeface="+mn-ea"/>
            </a:endParaRPr>
          </a:p>
          <a:p>
            <a:pPr marL="628650" lvl="1" indent="-171450">
              <a:lnSpc>
                <a:spcPct val="150000"/>
              </a:lnSpc>
              <a:buFont typeface="Arial" panose="020B0604020202020204" pitchFamily="34" charset="0"/>
              <a:buChar char="•"/>
            </a:pPr>
            <a:r>
              <a:rPr lang="zh-CN" altLang="en-US" sz="1600" dirty="0">
                <a:latin typeface="+mn-ea"/>
                <a:ea typeface="+mn-ea"/>
                <a:cs typeface="+mn-ea"/>
                <a:sym typeface="+mn-ea"/>
              </a:rPr>
              <a:t>外部数据：市场、竞争对手的数据以及各类外部统计数据等。</a:t>
            </a:r>
            <a:endParaRPr lang="zh-CN" altLang="en-US" sz="1600" dirty="0">
              <a:latin typeface="+mn-ea"/>
              <a:ea typeface="+mn-ea"/>
              <a:cs typeface="+mn-ea"/>
              <a:sym typeface="+mn-ea"/>
            </a:endParaRPr>
          </a:p>
          <a:p>
            <a:pPr marL="628650" lvl="1" indent="-171450">
              <a:lnSpc>
                <a:spcPct val="150000"/>
              </a:lnSpc>
              <a:buFont typeface="Arial" panose="020B0604020202020204" pitchFamily="34" charset="0"/>
              <a:buChar char="•"/>
            </a:pPr>
            <a:r>
              <a:rPr lang="zh-CN" altLang="en-US" sz="1600" dirty="0">
                <a:latin typeface="+mn-ea"/>
                <a:ea typeface="+mn-ea"/>
                <a:cs typeface="+mn-ea"/>
                <a:sym typeface="+mn-ea"/>
              </a:rPr>
              <a:t>业务数据需要经过数据评价、数据筛选以及</a:t>
            </a:r>
            <a:r>
              <a:rPr lang="en-US" altLang="zh-CN" sz="1600" dirty="0">
                <a:latin typeface="+mn-ea"/>
                <a:ea typeface="+mn-ea"/>
                <a:cs typeface="+mn-ea"/>
                <a:sym typeface="+mn-ea"/>
              </a:rPr>
              <a:t>ETL</a:t>
            </a:r>
            <a:r>
              <a:rPr lang="zh-CN" altLang="en-US" sz="1600" dirty="0">
                <a:latin typeface="+mn-ea"/>
                <a:ea typeface="+mn-ea"/>
                <a:cs typeface="+mn-ea"/>
                <a:sym typeface="+mn-ea"/>
              </a:rPr>
              <a:t>（数据抽取、转换、装载）后才可存储在数据仓库</a:t>
            </a:r>
            <a:r>
              <a:rPr lang="zh-CN" altLang="en-US" sz="1600" dirty="0">
                <a:sym typeface="+mn-ea"/>
              </a:rPr>
              <a:t>中。</a:t>
            </a:r>
            <a:endParaRPr lang="zh-CN" altLang="en-US" sz="1600" dirty="0">
              <a:sym typeface="+mn-ea"/>
            </a:endParaRPr>
          </a:p>
          <a:p>
            <a:pPr lvl="1" indent="0">
              <a:lnSpc>
                <a:spcPct val="150000"/>
              </a:lnSpc>
              <a:buFont typeface="Arial" panose="020B0604020202020204" pitchFamily="34" charset="0"/>
              <a:buNone/>
            </a:pPr>
            <a:r>
              <a:rPr lang="en-US" altLang="zh-CN" sz="1600" b="1" dirty="0">
                <a:latin typeface="+mn-ea"/>
                <a:cs typeface="+mn-ea"/>
                <a:sym typeface="+mn-ea"/>
              </a:rPr>
              <a:t>ETL</a:t>
            </a:r>
            <a:r>
              <a:rPr lang="zh-CN" altLang="en-US" sz="1600" b="1" dirty="0">
                <a:solidFill>
                  <a:schemeClr val="tx1"/>
                </a:solidFill>
              </a:rPr>
              <a:t>是构建数据仓库的重要一环，用户从数据源抽取出所需的数据，经过数据清洗</a:t>
            </a:r>
            <a:r>
              <a:rPr lang="zh-CN" altLang="en-US" sz="1600" b="1" dirty="0">
                <a:sym typeface="+mn-ea"/>
              </a:rPr>
              <a:t>，</a:t>
            </a:r>
            <a:r>
              <a:rPr lang="zh-CN" altLang="en-US" sz="1600" b="1" dirty="0">
                <a:solidFill>
                  <a:schemeClr val="tx1"/>
                </a:solidFill>
              </a:rPr>
              <a:t>最终按照预先定义好的数据仓库模型，将数据加载到数据仓库中去。</a:t>
            </a:r>
            <a:endParaRPr lang="zh-CN" altLang="en-US" sz="1600" b="1"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数据仓库与数据集市</a:t>
            </a:r>
            <a:endParaRPr lang="zh-CN" altLang="en-US" sz="1600" dirty="0">
              <a:solidFill>
                <a:schemeClr val="tx1"/>
              </a:solidFill>
            </a:endParaRPr>
          </a:p>
          <a:p>
            <a:pPr marL="0" indent="0">
              <a:lnSpc>
                <a:spcPct val="150000"/>
              </a:lnSpc>
              <a:buFont typeface="Arial" panose="020B0604020202020204" pitchFamily="34" charset="0"/>
              <a:buNone/>
            </a:pPr>
            <a:r>
              <a:rPr lang="en-US" altLang="zh-CN" sz="1600" dirty="0">
                <a:solidFill>
                  <a:schemeClr val="tx1"/>
                </a:solidFill>
              </a:rPr>
              <a:t>         </a:t>
            </a:r>
            <a:r>
              <a:rPr lang="zh-CN" altLang="en-US" sz="1600" dirty="0">
                <a:solidFill>
                  <a:schemeClr val="tx1"/>
                </a:solidFill>
              </a:rPr>
              <a:t>数据仓库是面向所有主题的，其数据包括元数据和经过</a:t>
            </a:r>
            <a:r>
              <a:rPr lang="en-US" altLang="zh-CN" sz="1600" dirty="0">
                <a:solidFill>
                  <a:schemeClr val="tx1"/>
                </a:solidFill>
              </a:rPr>
              <a:t>ETL</a:t>
            </a:r>
            <a:r>
              <a:rPr lang="zh-CN" altLang="en-US" sz="1600" dirty="0">
                <a:solidFill>
                  <a:schemeClr val="tx1"/>
                </a:solidFill>
              </a:rPr>
              <a:t>的业务数据。</a:t>
            </a:r>
            <a:endParaRPr lang="zh-CN" altLang="en-US" sz="1600" dirty="0">
              <a:solidFill>
                <a:schemeClr val="tx1"/>
              </a:solidFill>
            </a:endParaRPr>
          </a:p>
          <a:p>
            <a:pPr marL="0" indent="457200">
              <a:lnSpc>
                <a:spcPct val="150000"/>
              </a:lnSpc>
              <a:buFont typeface="Arial" panose="020B0604020202020204" pitchFamily="34" charset="0"/>
              <a:buNone/>
            </a:pPr>
            <a:r>
              <a:rPr lang="zh-CN" altLang="en-US" sz="1600" dirty="0">
                <a:solidFill>
                  <a:schemeClr val="tx1"/>
                </a:solidFill>
              </a:rPr>
              <a:t>数据集市是数据仓库的一个子集。</a:t>
            </a:r>
            <a:endParaRPr lang="zh-CN" altLang="en-US" sz="1600" dirty="0">
              <a:solidFill>
                <a:schemeClr val="tx1"/>
              </a:solidFill>
            </a:endParaRPr>
          </a:p>
          <a:p>
            <a:pPr marL="0" indent="457200">
              <a:lnSpc>
                <a:spcPct val="150000"/>
              </a:lnSpc>
              <a:buFont typeface="Arial" panose="020B0604020202020204" pitchFamily="34" charset="0"/>
              <a:buNone/>
            </a:pPr>
            <a:r>
              <a:rPr lang="zh-CN" altLang="en-US" sz="1600" dirty="0">
                <a:solidFill>
                  <a:schemeClr val="tx1"/>
                </a:solidFill>
              </a:rPr>
              <a:t>元数据包括了数据源、数据的抽取规则、转换规则、加载频率、数据仓库模型。</a:t>
            </a:r>
            <a:endParaRPr lang="zh-CN" altLang="en-US" sz="1600" dirty="0">
              <a:solidFill>
                <a:schemeClr val="tx1"/>
              </a:solidFill>
            </a:endParaRPr>
          </a:p>
          <a:p>
            <a:pPr marL="0" indent="457200">
              <a:lnSpc>
                <a:spcPct val="150000"/>
              </a:lnSpc>
              <a:buFont typeface="Arial" panose="020B0604020202020204" pitchFamily="34" charset="0"/>
              <a:buNone/>
            </a:pPr>
            <a:r>
              <a:rPr lang="zh-CN" altLang="en-US" sz="1600" dirty="0">
                <a:solidFill>
                  <a:schemeClr val="tx1"/>
                </a:solidFill>
              </a:rPr>
              <a:t>数据集市包含了特定的主题，一般是给某个部门使用。</a:t>
            </a:r>
            <a:endParaRPr lang="zh-CN" altLang="en-US" sz="1600" dirty="0">
              <a:solidFill>
                <a:schemeClr val="tx1"/>
              </a:solidFill>
            </a:endParaRPr>
          </a:p>
          <a:p>
            <a:pPr marL="285750" indent="-285750">
              <a:lnSpc>
                <a:spcPct val="150000"/>
              </a:lnSpc>
              <a:buFont typeface="Wingdings" panose="05000000000000000000" charset="0"/>
              <a:buChar char="Ø"/>
            </a:pPr>
            <a:endParaRPr lang="zh-CN" altLang="en-US" sz="1600" dirty="0">
              <a:solidFill>
                <a:schemeClr val="tx1"/>
              </a:solidFill>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商务智能系统主要部分</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503767" y="1182793"/>
            <a:ext cx="9878907" cy="4676140"/>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rPr>
              <a:t>访问工具</a:t>
            </a:r>
            <a:endParaRPr lang="zh-CN" altLang="en-US" sz="1600" dirty="0">
              <a:solidFill>
                <a:schemeClr val="tx1"/>
              </a:solidFill>
            </a:endParaRPr>
          </a:p>
          <a:p>
            <a:pPr marL="457200" lvl="1" indent="0">
              <a:lnSpc>
                <a:spcPct val="150000"/>
              </a:lnSpc>
              <a:buFont typeface="Arial" panose="020B0604020202020204" pitchFamily="34" charset="0"/>
              <a:buNone/>
            </a:pPr>
            <a:r>
              <a:rPr lang="zh-CN" altLang="en-US" sz="1600" dirty="0">
                <a:solidFill>
                  <a:schemeClr val="tx1"/>
                </a:solidFill>
              </a:rPr>
              <a:t>访问工具包括应用接口和中间件服务器。数据库中间件允许用户透明地访问数据仓库服务器，即用于即席查询（</a:t>
            </a:r>
            <a:r>
              <a:rPr lang="en-US" altLang="zh-CN" sz="1600" dirty="0">
                <a:solidFill>
                  <a:schemeClr val="tx1"/>
                </a:solidFill>
              </a:rPr>
              <a:t>ad-hoc query</a:t>
            </a:r>
            <a:r>
              <a:rPr lang="zh-CN" altLang="en-US" sz="1600" dirty="0">
                <a:solidFill>
                  <a:schemeClr val="tx1"/>
                </a:solidFill>
              </a:rPr>
              <a:t>）、在线分析处理和数据挖掘。</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决策支持工具</a:t>
            </a:r>
            <a:endParaRPr lang="zh-CN" altLang="en-US" sz="1600" dirty="0">
              <a:solidFill>
                <a:schemeClr val="tx1"/>
              </a:solidFill>
            </a:endParaRPr>
          </a:p>
          <a:p>
            <a:pPr marL="0" indent="0">
              <a:lnSpc>
                <a:spcPct val="150000"/>
              </a:lnSpc>
              <a:buFont typeface="Arial" panose="020B0604020202020204" pitchFamily="34" charset="0"/>
              <a:buNone/>
            </a:pPr>
            <a:r>
              <a:rPr lang="en-US" altLang="zh-CN" sz="1600" dirty="0">
                <a:solidFill>
                  <a:schemeClr val="tx1"/>
                </a:solidFill>
              </a:rPr>
              <a:t>          </a:t>
            </a:r>
            <a:r>
              <a:rPr lang="zh-CN" altLang="en-US" sz="1600" dirty="0">
                <a:solidFill>
                  <a:schemeClr val="tx1"/>
                </a:solidFill>
              </a:rPr>
              <a:t>决策支持工具由即席查询、报表、在线分析处理（</a:t>
            </a:r>
            <a:r>
              <a:rPr lang="en-US" altLang="zh-CN" sz="1600" dirty="0">
                <a:solidFill>
                  <a:schemeClr val="tx1"/>
                </a:solidFill>
              </a:rPr>
              <a:t>OLAP</a:t>
            </a:r>
            <a:r>
              <a:rPr lang="zh-CN" altLang="en-US" sz="1600" dirty="0">
                <a:solidFill>
                  <a:schemeClr val="tx1"/>
                </a:solidFill>
              </a:rPr>
              <a:t>）和数据挖掘等工具组成。</a:t>
            </a:r>
            <a:endParaRPr lang="zh-CN" altLang="en-US" sz="1600" dirty="0">
              <a:solidFill>
                <a:schemeClr val="tx1"/>
              </a:solidFill>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商务智能系统主要部分</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503767" y="1173587"/>
            <a:ext cx="10193020" cy="4676140"/>
          </a:xfrm>
          <a:prstGeom prst="rect">
            <a:avLst/>
          </a:prstGeom>
          <a:noFill/>
        </p:spPr>
        <p:txBody>
          <a:bodyPr/>
          <a:lstStyle/>
          <a:p>
            <a:pPr marL="285750" indent="-285750">
              <a:lnSpc>
                <a:spcPct val="150000"/>
              </a:lnSpc>
              <a:buFont typeface="Wingdings" panose="05000000000000000000" charset="0"/>
              <a:buChar char="Ø"/>
            </a:pPr>
            <a:r>
              <a:rPr lang="zh-CN" sz="1600" dirty="0">
                <a:solidFill>
                  <a:schemeClr val="tx1"/>
                </a:solidFill>
              </a:rPr>
              <a:t>商务智能应用</a:t>
            </a:r>
            <a:endParaRPr lang="zh-CN" sz="1600" dirty="0">
              <a:solidFill>
                <a:schemeClr val="tx1"/>
              </a:solidFill>
            </a:endParaRPr>
          </a:p>
          <a:p>
            <a:pPr marL="457200" lvl="1" indent="0">
              <a:lnSpc>
                <a:spcPct val="150000"/>
              </a:lnSpc>
              <a:buFont typeface="Wingdings" panose="05000000000000000000" charset="0"/>
              <a:buNone/>
            </a:pPr>
            <a:r>
              <a:rPr lang="zh-CN" altLang="en-US" sz="1600" dirty="0" smtClean="0">
                <a:solidFill>
                  <a:schemeClr val="tx1"/>
                </a:solidFill>
              </a:rPr>
              <a:t>利润</a:t>
            </a:r>
            <a:r>
              <a:rPr lang="zh-CN" altLang="en-US" sz="1600" dirty="0">
                <a:solidFill>
                  <a:schemeClr val="tx1"/>
                </a:solidFill>
              </a:rPr>
              <a:t>成本分析、资产分析、营销分析、投资组合分析以及人力资源管理、顾客关系管理、供应链管理等各种业务的分析。</a:t>
            </a:r>
            <a:endParaRPr lang="zh-CN" sz="1600" dirty="0">
              <a:solidFill>
                <a:schemeClr val="tx1"/>
              </a:solidFill>
            </a:endParaRPr>
          </a:p>
          <a:p>
            <a:pPr marL="285750" indent="-285750">
              <a:lnSpc>
                <a:spcPct val="150000"/>
              </a:lnSpc>
              <a:buFont typeface="Wingdings" panose="05000000000000000000" charset="0"/>
              <a:buChar char="Ø"/>
            </a:pPr>
            <a:r>
              <a:rPr lang="zh-CN" sz="1600" dirty="0">
                <a:solidFill>
                  <a:schemeClr val="tx1"/>
                </a:solidFill>
              </a:rPr>
              <a:t>系统管理</a:t>
            </a:r>
            <a:endParaRPr lang="zh-CN" sz="1600" dirty="0">
              <a:solidFill>
                <a:schemeClr val="tx1"/>
              </a:solidFill>
            </a:endParaRPr>
          </a:p>
          <a:p>
            <a:pPr marL="457200" lvl="1" indent="0">
              <a:lnSpc>
                <a:spcPct val="150000"/>
              </a:lnSpc>
              <a:buFont typeface="Wingdings" panose="05000000000000000000" charset="0"/>
              <a:buNone/>
            </a:pPr>
            <a:r>
              <a:rPr lang="zh-CN" sz="1600" dirty="0" smtClean="0">
                <a:sym typeface="+mn-ea"/>
              </a:rPr>
              <a:t>系统安全</a:t>
            </a:r>
            <a:r>
              <a:rPr lang="zh-CN" sz="1600" dirty="0">
                <a:sym typeface="+mn-ea"/>
              </a:rPr>
              <a:t>管理（用户身份验证和权限管理）、元数据的管理与更新、数据仓库的日常维护与监控、数据使用审计和容量规划等。</a:t>
            </a:r>
            <a:endParaRPr lang="zh-CN" sz="1600" dirty="0">
              <a:solidFill>
                <a:schemeClr val="tx1"/>
              </a:solidFill>
            </a:endParaRPr>
          </a:p>
          <a:p>
            <a:pPr marL="285750" indent="-285750">
              <a:lnSpc>
                <a:spcPct val="150000"/>
              </a:lnSpc>
              <a:buFont typeface="Wingdings" panose="05000000000000000000" charset="0"/>
              <a:buChar char="Ø"/>
            </a:pPr>
            <a:r>
              <a:rPr lang="zh-CN" sz="1600" dirty="0">
                <a:solidFill>
                  <a:schemeClr val="tx1"/>
                </a:solidFill>
              </a:rPr>
              <a:t>元数据管理</a:t>
            </a:r>
            <a:endParaRPr lang="zh-CN" sz="1600" dirty="0">
              <a:solidFill>
                <a:schemeClr val="tx1"/>
              </a:solidFill>
            </a:endParaRPr>
          </a:p>
          <a:p>
            <a:pPr marL="0" indent="0">
              <a:lnSpc>
                <a:spcPct val="150000"/>
              </a:lnSpc>
              <a:buFont typeface="Wingdings" panose="05000000000000000000" charset="0"/>
              <a:buNone/>
            </a:pPr>
            <a:r>
              <a:rPr lang="en-US" altLang="zh-CN" sz="1600" dirty="0" smtClean="0">
                <a:solidFill>
                  <a:schemeClr val="tx1"/>
                </a:solidFill>
              </a:rPr>
              <a:t>           </a:t>
            </a:r>
            <a:r>
              <a:rPr lang="zh-CN" altLang="en-US" sz="1600" dirty="0" smtClean="0">
                <a:solidFill>
                  <a:schemeClr val="tx1"/>
                </a:solidFill>
              </a:rPr>
              <a:t>对</a:t>
            </a:r>
            <a:r>
              <a:rPr lang="zh-CN" altLang="en-US" sz="1600" dirty="0">
                <a:solidFill>
                  <a:schemeClr val="tx1"/>
                </a:solidFill>
              </a:rPr>
              <a:t>开发、管理数据仓库时所用的</a:t>
            </a:r>
            <a:r>
              <a:rPr lang="zh-CN" altLang="en-US" sz="1600" b="1" dirty="0">
                <a:solidFill>
                  <a:schemeClr val="tx1"/>
                </a:solidFill>
              </a:rPr>
              <a:t>技术元数据</a:t>
            </a:r>
            <a:r>
              <a:rPr lang="zh-CN" altLang="en-US" sz="1600" dirty="0">
                <a:solidFill>
                  <a:schemeClr val="tx1"/>
                </a:solidFill>
              </a:rPr>
              <a:t>和支持业务人员的</a:t>
            </a:r>
            <a:r>
              <a:rPr lang="zh-CN" altLang="en-US" sz="1600" b="1" dirty="0">
                <a:solidFill>
                  <a:schemeClr val="tx1"/>
                </a:solidFill>
              </a:rPr>
              <a:t>业务元数据</a:t>
            </a:r>
            <a:r>
              <a:rPr lang="zh-CN" altLang="en-US" sz="1600" dirty="0">
                <a:solidFill>
                  <a:schemeClr val="tx1"/>
                </a:solidFill>
              </a:rPr>
              <a:t>的管理。</a:t>
            </a:r>
            <a:endParaRPr lang="zh-CN" altLang="en-US" sz="1600" dirty="0">
              <a:solidFill>
                <a:schemeClr val="tx1"/>
              </a:solidFill>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数据集成</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856827" y="1234228"/>
            <a:ext cx="9785773" cy="3113193"/>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rPr>
              <a:t>数据集成的原因</a:t>
            </a:r>
            <a:endParaRPr lang="zh-CN" altLang="en-US" sz="1600" dirty="0">
              <a:solidFill>
                <a:schemeClr val="tx1"/>
              </a:solidFill>
            </a:endParaRPr>
          </a:p>
          <a:p>
            <a:pPr marL="628650" lvl="1" indent="-171450">
              <a:lnSpc>
                <a:spcPct val="150000"/>
              </a:lnSpc>
              <a:buFont typeface="Arial" panose="020B0604020202020204" pitchFamily="34" charset="0"/>
              <a:buChar char="•"/>
            </a:pPr>
            <a:r>
              <a:rPr lang="zh-CN" altLang="en-US" sz="1600" dirty="0">
                <a:sym typeface="+mn-ea"/>
              </a:rPr>
              <a:t>企业的子公司、各部门往往各自负责局部的信息系统选型、建设和维护，导致大量的信息孤岛。</a:t>
            </a:r>
            <a:endParaRPr lang="zh-CN" altLang="en-US" sz="1600" dirty="0">
              <a:solidFill>
                <a:schemeClr val="tx1"/>
              </a:solidFill>
            </a:endParaRPr>
          </a:p>
          <a:p>
            <a:pPr marL="628650" lvl="1" indent="-171450">
              <a:lnSpc>
                <a:spcPct val="150000"/>
              </a:lnSpc>
              <a:buFont typeface="Arial" panose="020B0604020202020204" pitchFamily="34" charset="0"/>
              <a:buChar char="•"/>
            </a:pPr>
            <a:r>
              <a:rPr lang="zh-CN" altLang="en-US" sz="1600" dirty="0">
                <a:sym typeface="+mn-ea"/>
              </a:rPr>
              <a:t>不同的用户提供的数据可能来自不同的数据源，数据内容、数据格式和质量千差万别，数据的准确性、真实性和完整性都不同，实施数据共享和数据分析就需要对数据进行整理。</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数据集成的目的</a:t>
            </a:r>
            <a:endParaRPr lang="zh-CN" altLang="en-US" sz="1600" dirty="0">
              <a:solidFill>
                <a:schemeClr val="tx1"/>
              </a:solidFill>
            </a:endParaRPr>
          </a:p>
          <a:p>
            <a:pPr marL="628650" lvl="1" indent="-171450">
              <a:lnSpc>
                <a:spcPct val="150000"/>
              </a:lnSpc>
              <a:buFont typeface="Arial" panose="020B0604020202020204" pitchFamily="34" charset="0"/>
              <a:buChar char="•"/>
            </a:pPr>
            <a:r>
              <a:rPr lang="zh-CN" altLang="en-US" sz="1600" dirty="0">
                <a:sym typeface="+mn-ea"/>
              </a:rPr>
              <a:t>运用一定的技术手段把分布在异构系统中的数据按一定的规则组织成一个整体，使用户能有效地对其进行共享、分析。</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数据集成通常采用数据联邦、基于中间件模型、数据仓库和主数据管理等方法来构建集成的系统。</a:t>
            </a:r>
            <a:endParaRPr lang="zh-CN" altLang="en-US" sz="1600" dirty="0">
              <a:solidFill>
                <a:schemeClr val="tx1"/>
              </a:solidFill>
            </a:endParaRPr>
          </a:p>
          <a:p>
            <a:pPr marL="0" indent="0">
              <a:lnSpc>
                <a:spcPct val="150000"/>
              </a:lnSpc>
              <a:buFont typeface="Arial" panose="020B0604020202020204" pitchFamily="34" charset="0"/>
              <a:buNone/>
            </a:pPr>
            <a:endParaRPr lang="zh-CN" altLang="en-US" sz="1600" dirty="0">
              <a:solidFill>
                <a:schemeClr val="tx1"/>
              </a:solidFill>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9769" y="4448387"/>
            <a:ext cx="2842767" cy="177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数据联邦</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503933" y="1261533"/>
            <a:ext cx="9140613" cy="3113193"/>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rPr>
              <a:t>数据联邦是数据集成的方法之一。</a:t>
            </a:r>
            <a:endParaRPr lang="zh-CN" altLang="en-US" sz="1600" dirty="0">
              <a:solidFill>
                <a:schemeClr val="tx1"/>
              </a:solidFill>
            </a:endParaRPr>
          </a:p>
          <a:p>
            <a:pPr indent="457200">
              <a:lnSpc>
                <a:spcPct val="150000"/>
              </a:lnSpc>
              <a:buFont typeface="Wingdings" panose="05000000000000000000" charset="0"/>
              <a:buNone/>
            </a:pPr>
            <a:r>
              <a:rPr lang="zh-CN" altLang="en-US" sz="1600" dirty="0">
                <a:solidFill>
                  <a:schemeClr val="tx1"/>
                </a:solidFill>
              </a:rPr>
              <a:t>数据联邦技术通过在现有的各种数据源上增加一个联邦计算引擎的方式，提供统一的数据视图，并且支持开发者通过联邦计算引擎来统一查询和分析异构数据源里的数据，开发者无需考虑数据物理位置、数据结构、操作接口和储存能力等问题，即可在一个系统上对同构或者异构数据库进行访问和分析。</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优点：数据依然保留在原来的存储位置，不必构建一个集中式数据仓库。</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缺点：查询反应慢，不适合频繁查询，容易出现锁争用和资源冲突问题。</a:t>
            </a:r>
            <a:endParaRPr lang="zh-CN" altLang="en-US" sz="1600" dirty="0">
              <a:solidFill>
                <a:schemeClr val="tx1"/>
              </a:solidFill>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中间件</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503933" y="1261533"/>
            <a:ext cx="9140613" cy="3113193"/>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rPr>
              <a:t>中间件通过统一的全局数据模型来访问异构的数据库、遗留系统和</a:t>
            </a:r>
            <a:r>
              <a:rPr lang="en-US" altLang="zh-CN" sz="1600" dirty="0">
                <a:solidFill>
                  <a:schemeClr val="tx1"/>
                </a:solidFill>
              </a:rPr>
              <a:t>Web</a:t>
            </a:r>
            <a:r>
              <a:rPr lang="zh-CN" altLang="en-US" sz="1600" dirty="0">
                <a:solidFill>
                  <a:schemeClr val="tx1"/>
                </a:solidFill>
              </a:rPr>
              <a:t>资源</a:t>
            </a:r>
            <a:r>
              <a:rPr lang="zh-CN" altLang="en-US" sz="1600">
                <a:solidFill>
                  <a:schemeClr val="tx1"/>
                </a:solidFill>
              </a:rPr>
              <a:t>等</a:t>
            </a:r>
            <a:r>
              <a:rPr lang="zh-CN" altLang="en-US" sz="1600" smtClean="0">
                <a:solidFill>
                  <a:schemeClr val="tx1"/>
                </a:solidFill>
              </a:rPr>
              <a:t>，为</a:t>
            </a:r>
            <a:r>
              <a:rPr lang="zh-CN" altLang="en-US" sz="1600" dirty="0">
                <a:solidFill>
                  <a:schemeClr val="tx1"/>
                </a:solidFill>
              </a:rPr>
              <a:t>异构数据源提供一种检索服务。</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中间件位于数据层与应用层之间，向下协调各数据源系统，向上为访问集成数据的应用提供统一</a:t>
            </a:r>
            <a:r>
              <a:rPr lang="zh-CN" altLang="en-US" sz="1600" dirty="0" smtClean="0">
                <a:solidFill>
                  <a:schemeClr val="tx1"/>
                </a:solidFill>
              </a:rPr>
              <a:t>数据格式和</a:t>
            </a:r>
            <a:r>
              <a:rPr lang="zh-CN" altLang="en-US" sz="1600" dirty="0">
                <a:solidFill>
                  <a:schemeClr val="tx1"/>
                </a:solidFill>
              </a:rPr>
              <a:t>数据访问的通用接口。</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数据仓库的数据集成依赖于提取、转换和装载（</a:t>
            </a:r>
            <a:r>
              <a:rPr lang="en-US" altLang="zh-CN" sz="1600" dirty="0">
                <a:solidFill>
                  <a:schemeClr val="tx1"/>
                </a:solidFill>
              </a:rPr>
              <a:t>ETL</a:t>
            </a:r>
            <a:r>
              <a:rPr lang="zh-CN" altLang="en-US" sz="1600" dirty="0">
                <a:solidFill>
                  <a:schemeClr val="tx1"/>
                </a:solidFill>
              </a:rPr>
              <a:t>）过程。</a:t>
            </a:r>
            <a:endParaRPr lang="zh-CN" altLang="en-US" sz="1600" dirty="0">
              <a:solidFill>
                <a:schemeClr val="tx1"/>
              </a:solidFill>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主数据管理</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3" name="文本框 2"/>
          <p:cNvSpPr txBox="1"/>
          <p:nvPr/>
        </p:nvSpPr>
        <p:spPr>
          <a:xfrm>
            <a:off x="661670" y="1330960"/>
            <a:ext cx="10172065" cy="4344035"/>
          </a:xfrm>
          <a:prstGeom prst="rect">
            <a:avLst/>
          </a:prstGeom>
          <a:noFill/>
        </p:spPr>
        <p:txBody>
          <a:bodyPr wrap="square" rtlCol="0" anchor="t">
            <a:noAutofit/>
          </a:bodyPr>
          <a:p>
            <a:r>
              <a:rPr lang="zh-CN" altLang="en-US" sz="1400"/>
              <a:t>主数据（Master Data）是指在一个组织内部跨多个系统、应用程序和业务过程中共享、使用和维护的关键业务实体的核心数据。这些数据通常包括客户、产品、供应商、员工和其他重要的业务对象的信息。主数据的目的是确保数据在组织内的一致性、准确性和可靠性。</a:t>
            </a:r>
            <a:endParaRPr lang="zh-CN" altLang="en-US" sz="1400"/>
          </a:p>
          <a:p>
            <a:endParaRPr lang="zh-CN" altLang="en-US" sz="1400"/>
          </a:p>
          <a:p>
            <a:r>
              <a:rPr lang="zh-CN" altLang="en-US" sz="1400"/>
              <a:t>主数据可以根据不同的业务领域和实体进行分类。以下是一些主数据类别：</a:t>
            </a:r>
            <a:endParaRPr lang="zh-CN" altLang="en-US" sz="1400"/>
          </a:p>
          <a:p>
            <a:endParaRPr lang="zh-CN" altLang="en-US" sz="1400"/>
          </a:p>
          <a:p>
            <a:r>
              <a:rPr lang="zh-CN" altLang="en-US" sz="1400"/>
              <a:t>（1）客户数据（Customer Data）：包括客户的基本信息、联系方式、交易历史、信用评分等。</a:t>
            </a:r>
            <a:endParaRPr lang="zh-CN" altLang="en-US" sz="1400"/>
          </a:p>
          <a:p>
            <a:endParaRPr lang="zh-CN" altLang="en-US" sz="1400"/>
          </a:p>
          <a:p>
            <a:r>
              <a:rPr lang="zh-CN" altLang="en-US" sz="1400"/>
              <a:t>（2）产品数据（Product Data）：包括产品的描述、分类、规格、价格、供应商信息等。</a:t>
            </a:r>
            <a:endParaRPr lang="zh-CN" altLang="en-US" sz="1400"/>
          </a:p>
          <a:p>
            <a:endParaRPr lang="zh-CN" altLang="en-US" sz="1400"/>
          </a:p>
          <a:p>
            <a:r>
              <a:rPr lang="zh-CN" altLang="en-US" sz="1400"/>
              <a:t>（3）供应商数据（Supplier Data）：包括供应商的基本信息、联系方式、合同信息、评价等。</a:t>
            </a:r>
            <a:endParaRPr lang="zh-CN" altLang="en-US" sz="1400"/>
          </a:p>
          <a:p>
            <a:endParaRPr lang="zh-CN" altLang="en-US" sz="1400"/>
          </a:p>
          <a:p>
            <a:r>
              <a:rPr lang="zh-CN" altLang="en-US" sz="1400"/>
              <a:t>（4）资产数据（Asset Data）：包括组织的固定资产、设备、设施、软件许可等的详细信息。</a:t>
            </a:r>
            <a:endParaRPr lang="zh-CN" altLang="en-US" sz="1400"/>
          </a:p>
          <a:p>
            <a:endParaRPr lang="zh-CN" altLang="en-US" sz="1400"/>
          </a:p>
          <a:p>
            <a:r>
              <a:rPr lang="zh-CN" altLang="en-US" sz="1400"/>
              <a:t>（5）员工数据（Employee Data）：包括员工的个人信息、职位、履历、培训记录、绩效评估等。</a:t>
            </a:r>
            <a:endParaRPr lang="zh-CN" altLang="en-US" sz="1400"/>
          </a:p>
          <a:p>
            <a:endParaRPr lang="zh-CN" altLang="en-US" sz="1400"/>
          </a:p>
          <a:p>
            <a:r>
              <a:rPr lang="zh-CN" altLang="en-US" sz="1400"/>
              <a:t>（6）组织数据（Organization Data）：包括公司的部门、地点、业务单元、成本中心等相关信息。</a:t>
            </a:r>
            <a:endParaRPr lang="zh-CN" altLang="en-US" sz="1400"/>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数据、信息与知识</a:t>
            </a:r>
            <a:endParaRPr lang="en-US" alt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3" name="文本框 2"/>
          <p:cNvSpPr txBox="1"/>
          <p:nvPr/>
        </p:nvSpPr>
        <p:spPr>
          <a:xfrm>
            <a:off x="503767" y="1261533"/>
            <a:ext cx="9987280" cy="3113193"/>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rPr>
              <a:t>数据是记录、描述和识别事物的符号，通过有意义的组合来表达现实世界中某种实体的特征。数据多表现为简单的事实。数据也称为记录、案例、样本等。数据用属性描述。属性也称为变量、特征、字段或维等</a:t>
            </a:r>
            <a:endParaRPr lang="zh-CN" altLang="en-US" sz="1600" dirty="0">
              <a:solidFill>
                <a:schemeClr val="tx1"/>
              </a:solidFill>
            </a:endParaRPr>
          </a:p>
          <a:p>
            <a:pPr marL="285750" indent="-285750">
              <a:lnSpc>
                <a:spcPct val="150000"/>
              </a:lnSpc>
              <a:buFont typeface="Wingdings" panose="05000000000000000000" charset="0"/>
              <a:buChar char="Ø"/>
            </a:pP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数据</a:t>
            </a:r>
            <a:r>
              <a:rPr lang="zh-CN" altLang="en-US" sz="1600" dirty="0" smtClean="0">
                <a:solidFill>
                  <a:schemeClr val="tx1"/>
                </a:solidFill>
              </a:rPr>
              <a:t>经过分析后</a:t>
            </a:r>
            <a:r>
              <a:rPr lang="zh-CN" altLang="en-US" sz="1600" dirty="0">
                <a:solidFill>
                  <a:schemeClr val="tx1"/>
                </a:solidFill>
              </a:rPr>
              <a:t>可以转换为有用的信息。信息是经过某种提炼、加工和集成后的数据。 信息是可以</a:t>
            </a:r>
            <a:r>
              <a:rPr lang="zh-CN" altLang="en-US" sz="1600" dirty="0" smtClean="0">
                <a:solidFill>
                  <a:schemeClr val="tx1"/>
                </a:solidFill>
              </a:rPr>
              <a:t>被理解</a:t>
            </a:r>
            <a:r>
              <a:rPr lang="zh-CN" altLang="en-US" sz="1600" dirty="0">
                <a:solidFill>
                  <a:schemeClr val="tx1"/>
                </a:solidFill>
              </a:rPr>
              <a:t>和解释的，对不同的人可能价值不同。</a:t>
            </a:r>
            <a:endParaRPr lang="zh-CN" altLang="en-US" sz="1600" dirty="0">
              <a:solidFill>
                <a:schemeClr val="tx1"/>
              </a:solidFill>
            </a:endParaRPr>
          </a:p>
          <a:p>
            <a:pPr marL="285750" indent="-285750">
              <a:lnSpc>
                <a:spcPct val="150000"/>
              </a:lnSpc>
              <a:buFont typeface="Wingdings" panose="05000000000000000000" charset="0"/>
              <a:buChar char="Ø"/>
            </a:pP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数据和信息虽然不等同，却也是密不可分</a:t>
            </a:r>
            <a:r>
              <a:rPr lang="zh-CN" altLang="en-US" sz="1600" dirty="0" smtClean="0">
                <a:solidFill>
                  <a:schemeClr val="tx1"/>
                </a:solidFill>
              </a:rPr>
              <a:t>的：数据</a:t>
            </a:r>
            <a:r>
              <a:rPr lang="zh-CN" altLang="en-US" sz="1600" dirty="0">
                <a:solidFill>
                  <a:schemeClr val="tx1"/>
                </a:solidFill>
              </a:rPr>
              <a:t>是信息的载体</a:t>
            </a:r>
            <a:r>
              <a:rPr lang="zh-CN" altLang="en-US" sz="1600" dirty="0" smtClean="0">
                <a:solidFill>
                  <a:schemeClr val="tx1"/>
                </a:solidFill>
              </a:rPr>
              <a:t>，信息</a:t>
            </a:r>
            <a:r>
              <a:rPr lang="zh-CN" altLang="en-US" sz="1600" dirty="0">
                <a:solidFill>
                  <a:schemeClr val="tx1"/>
                </a:solidFill>
              </a:rPr>
              <a:t>是对数据的解释。</a:t>
            </a:r>
            <a:endParaRPr lang="zh-CN" altLang="en-US" sz="1600" dirty="0">
              <a:solidFill>
                <a:schemeClr val="tx1"/>
              </a:solidFill>
            </a:endParaRPr>
          </a:p>
          <a:p>
            <a:pPr marL="285750" indent="-285750">
              <a:lnSpc>
                <a:spcPct val="150000"/>
              </a:lnSpc>
              <a:buFont typeface="Wingdings" panose="05000000000000000000" charset="0"/>
              <a:buChar char="Ø"/>
            </a:pP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ym typeface="+mn-ea"/>
              </a:rPr>
              <a:t>知识就是对信息内容进行的提炼、比较、挖掘、分析、概括、判断和推论。</a:t>
            </a:r>
            <a:endParaRPr lang="zh-CN" altLang="en-US" sz="1600" dirty="0">
              <a:solidFill>
                <a:schemeClr val="tx1"/>
              </a:solidFill>
            </a:endParaRPr>
          </a:p>
          <a:p>
            <a:pPr marL="285750" indent="-285750">
              <a:lnSpc>
                <a:spcPct val="150000"/>
              </a:lnSpc>
              <a:buFont typeface="Wingdings" panose="05000000000000000000" charset="0"/>
              <a:buChar char="Ø"/>
            </a:pPr>
            <a:endParaRPr lang="zh-CN" altLang="en-US" sz="1600" dirty="0">
              <a:solidFill>
                <a:schemeClr val="tx1"/>
              </a:solidFill>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altLang="en-US" sz="2400" dirty="0"/>
              <a:t>主数据管理</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2400"/>
          </a:p>
        </p:txBody>
      </p:sp>
      <p:sp>
        <p:nvSpPr>
          <p:cNvPr id="4" name="文本框 3"/>
          <p:cNvSpPr txBox="1"/>
          <p:nvPr/>
        </p:nvSpPr>
        <p:spPr>
          <a:xfrm>
            <a:off x="503933" y="1261533"/>
            <a:ext cx="9140613" cy="3113193"/>
          </a:xfrm>
          <a:prstGeom prst="rect">
            <a:avLst/>
          </a:prstGeom>
          <a:noFill/>
        </p:spPr>
        <p:txBody>
          <a:bodyPr/>
          <a:p>
            <a:pPr marL="285750" indent="-285750">
              <a:lnSpc>
                <a:spcPct val="150000"/>
              </a:lnSpc>
              <a:buFont typeface="Wingdings" panose="05000000000000000000" charset="0"/>
              <a:buChar char="Ø"/>
            </a:pPr>
            <a:r>
              <a:rPr lang="zh-CN" altLang="en-US" sz="1600" dirty="0">
                <a:solidFill>
                  <a:schemeClr val="tx1"/>
                </a:solidFill>
              </a:rPr>
              <a:t>主数据管理能够较好解决数据仓库中数据不准确的问题。</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主数据包括顾客、合作伙伴、员工和产品等业务主题及其关系的数据，存在于多个异构的应用系统中，可以被各个业务部门重复使用。</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不同行业的主数据类型一般不同。</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主数据管理是通过</a:t>
            </a:r>
            <a:r>
              <a:rPr lang="en-US" altLang="zh-CN" sz="1600" dirty="0">
                <a:solidFill>
                  <a:schemeClr val="tx1"/>
                </a:solidFill>
              </a:rPr>
              <a:t>ETL</a:t>
            </a:r>
            <a:r>
              <a:rPr lang="zh-CN" altLang="en-US" sz="1600" dirty="0">
                <a:solidFill>
                  <a:schemeClr val="tx1"/>
                </a:solidFill>
              </a:rPr>
              <a:t>、企业信息集成（</a:t>
            </a:r>
            <a:r>
              <a:rPr lang="en-US" altLang="zh-CN" sz="1600" dirty="0">
                <a:solidFill>
                  <a:schemeClr val="tx1"/>
                </a:solidFill>
              </a:rPr>
              <a:t>EII</a:t>
            </a:r>
            <a:r>
              <a:rPr lang="zh-CN" altLang="en-US" sz="1600" dirty="0">
                <a:solidFill>
                  <a:schemeClr val="tx1"/>
                </a:solidFill>
              </a:rPr>
              <a:t>）等技术，从企业的多个业务系统中整合需要共享的主数据，集中进行数据的清洗，维护主数据的完整性、一致性和准确性的一整套规范、技术和方案，以便为业务应用系统和分析型应用提供可靠的数据源。</a:t>
            </a:r>
            <a:endParaRPr lang="zh-CN" altLang="en-US" sz="1600" dirty="0">
              <a:solidFill>
                <a:schemeClr val="tx1"/>
              </a:solidFill>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主数据管理与数据仓库的关系</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499533" y="1261533"/>
            <a:ext cx="6424507" cy="3113193"/>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rPr>
              <a:t>联系</a:t>
            </a:r>
            <a:endParaRPr lang="zh-CN" altLang="en-US" sz="1600" dirty="0">
              <a:solidFill>
                <a:schemeClr val="tx1"/>
              </a:solidFill>
            </a:endParaRPr>
          </a:p>
          <a:p>
            <a:pPr marL="628650" lvl="1" indent="-171450">
              <a:lnSpc>
                <a:spcPct val="150000"/>
              </a:lnSpc>
              <a:buFont typeface="Arial" panose="020B0604020202020204" pitchFamily="34" charset="0"/>
              <a:buChar char="•"/>
            </a:pPr>
            <a:r>
              <a:rPr lang="zh-CN" altLang="en-US" sz="1600" dirty="0">
                <a:solidFill>
                  <a:schemeClr val="tx1"/>
                </a:solidFill>
              </a:rPr>
              <a:t>它们都是减少数据冗余和不一致性的跨部门集中式系统，都依赖</a:t>
            </a:r>
            <a:r>
              <a:rPr lang="en-US" altLang="zh-CN" sz="1600" dirty="0">
                <a:solidFill>
                  <a:schemeClr val="tx1"/>
                </a:solidFill>
              </a:rPr>
              <a:t>ETL</a:t>
            </a:r>
            <a:r>
              <a:rPr lang="zh-CN" altLang="en-US" sz="1600" dirty="0">
                <a:solidFill>
                  <a:schemeClr val="tx1"/>
                </a:solidFill>
              </a:rPr>
              <a:t>、元数据管理等技术保证数据质量。</a:t>
            </a:r>
            <a:endParaRPr lang="zh-CN" altLang="en-US" sz="1600" dirty="0">
              <a:solidFill>
                <a:schemeClr val="tx1"/>
              </a:solidFill>
            </a:endParaRPr>
          </a:p>
          <a:p>
            <a:pPr marL="628650" lvl="1" indent="-171450">
              <a:lnSpc>
                <a:spcPct val="150000"/>
              </a:lnSpc>
              <a:buFont typeface="Arial" panose="020B0604020202020204" pitchFamily="34" charset="0"/>
              <a:buChar char="•"/>
            </a:pPr>
            <a:r>
              <a:rPr lang="zh-CN" altLang="en-US" sz="1600" dirty="0">
                <a:solidFill>
                  <a:schemeClr val="tx1"/>
                </a:solidFill>
              </a:rPr>
              <a:t>数据仓库系统的分析结果可以输入到主数据管理系统中。</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区别</a:t>
            </a:r>
            <a:endParaRPr lang="zh-CN" altLang="en-US" sz="1600" dirty="0">
              <a:solidFill>
                <a:schemeClr val="tx1"/>
              </a:solidFill>
            </a:endParaRPr>
          </a:p>
          <a:p>
            <a:pPr marL="628650" lvl="1" indent="-171450">
              <a:lnSpc>
                <a:spcPct val="150000"/>
              </a:lnSpc>
              <a:buFont typeface="Arial" panose="020B0604020202020204" pitchFamily="34" charset="0"/>
              <a:buChar char="•"/>
            </a:pPr>
            <a:r>
              <a:rPr lang="zh-CN" altLang="en-US" sz="1600" dirty="0">
                <a:solidFill>
                  <a:schemeClr val="tx1"/>
                </a:solidFill>
              </a:rPr>
              <a:t>主数据管理是为业务系统提供联机交易服务的，而数据仓库是面向分析型的应用。</a:t>
            </a:r>
            <a:endParaRPr lang="zh-CN" altLang="en-US" sz="1600" dirty="0">
              <a:solidFill>
                <a:schemeClr val="tx1"/>
              </a:solidFill>
            </a:endParaRPr>
          </a:p>
          <a:p>
            <a:pPr marL="628650" lvl="1" indent="-171450">
              <a:lnSpc>
                <a:spcPct val="150000"/>
              </a:lnSpc>
              <a:buFont typeface="Arial" panose="020B0604020202020204" pitchFamily="34" charset="0"/>
              <a:buChar char="•"/>
            </a:pPr>
            <a:r>
              <a:rPr lang="zh-CN" altLang="en-US" sz="1600" dirty="0">
                <a:solidFill>
                  <a:schemeClr val="tx1"/>
                </a:solidFill>
              </a:rPr>
              <a:t>主数据管理涉及的数据量相对较小，在运行中主数据的集成实时性要求比数据仓库高。</a:t>
            </a:r>
            <a:endParaRPr lang="zh-CN" altLang="en-US" sz="1600" dirty="0">
              <a:solidFill>
                <a:schemeClr val="tx1"/>
              </a:solidFill>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75377" y="2354696"/>
            <a:ext cx="3532689" cy="1781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052" name="矩形 2"/>
          <p:cNvSpPr>
            <a:spLocks noChangeArrowheads="1"/>
          </p:cNvSpPr>
          <p:nvPr/>
        </p:nvSpPr>
        <p:spPr bwMode="auto">
          <a:xfrm>
            <a:off x="3249422" y="2351930"/>
            <a:ext cx="7344833"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3735"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数据仓库</a:t>
            </a:r>
            <a:endParaRPr lang="zh-CN" altLang="en-US" sz="3735"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Picture 2" descr="C:\Users\admin\Desktop\课程课件\商务智能\商务智能教材\商务智能（第五版）\立体封面-商务智能（第五版）\立体800-商务智能（第五版）.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40513" y="1620457"/>
            <a:ext cx="3238254" cy="3238254"/>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数据库系统的局限性</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5948680" cy="3113405"/>
          </a:xfrm>
          <a:prstGeom prst="rect">
            <a:avLst/>
          </a:prstGeom>
          <a:noFill/>
        </p:spPr>
        <p:txBody>
          <a:bodyPr/>
          <a:lstStyle/>
          <a:p>
            <a:pPr marL="285750" indent="-285750" fontAlgn="auto">
              <a:lnSpc>
                <a:spcPct val="150000"/>
              </a:lnSpc>
              <a:buFont typeface="Wingdings" panose="05000000000000000000" charset="0"/>
              <a:buChar char="Ø"/>
            </a:pPr>
            <a:r>
              <a:rPr lang="zh-CN" altLang="en-US" sz="1600" dirty="0">
                <a:latin typeface="+mn-ea"/>
                <a:sym typeface="+mn-ea"/>
              </a:rPr>
              <a:t>数据库适于存储</a:t>
            </a:r>
            <a:r>
              <a:rPr lang="zh-CN" altLang="en-US" sz="1600" b="1" dirty="0">
                <a:latin typeface="+mn-ea"/>
                <a:sym typeface="+mn-ea"/>
              </a:rPr>
              <a:t>高度结构化</a:t>
            </a:r>
            <a:r>
              <a:rPr lang="zh-CN" altLang="en-US" sz="1600" dirty="0">
                <a:latin typeface="+mn-ea"/>
                <a:sym typeface="+mn-ea"/>
              </a:rPr>
              <a:t>的日常事务细节数据，而决策型数据多为</a:t>
            </a:r>
            <a:r>
              <a:rPr lang="zh-CN" altLang="en-US" sz="1600" b="1" dirty="0">
                <a:latin typeface="+mn-ea"/>
                <a:sym typeface="+mn-ea"/>
              </a:rPr>
              <a:t>历史性、汇总性或计算</a:t>
            </a:r>
            <a:r>
              <a:rPr lang="zh-CN" altLang="en-US" sz="1600" b="1" dirty="0" smtClean="0">
                <a:latin typeface="+mn-ea"/>
                <a:sym typeface="+mn-ea"/>
              </a:rPr>
              <a:t>性</a:t>
            </a:r>
            <a:r>
              <a:rPr lang="zh-CN" altLang="en-US" sz="1600" dirty="0" smtClean="0">
                <a:latin typeface="+mn-ea"/>
                <a:sym typeface="+mn-ea"/>
              </a:rPr>
              <a:t>的数据</a:t>
            </a:r>
            <a:r>
              <a:rPr lang="zh-CN" altLang="en-US" sz="1600" dirty="0">
                <a:latin typeface="+mn-ea"/>
                <a:sym typeface="+mn-ea"/>
              </a:rPr>
              <a:t>，多表现为静态数据，不需直接更新，但可周期性刷新。</a:t>
            </a:r>
            <a:endParaRPr lang="zh-CN" altLang="en-US" sz="1600" dirty="0">
              <a:latin typeface="+mn-ea"/>
            </a:endParaRPr>
          </a:p>
          <a:p>
            <a:pPr marL="285750" indent="-285750" fontAlgn="auto">
              <a:lnSpc>
                <a:spcPct val="150000"/>
              </a:lnSpc>
              <a:buFont typeface="Wingdings" panose="05000000000000000000" charset="0"/>
              <a:buChar char="Ø"/>
            </a:pPr>
            <a:r>
              <a:rPr lang="zh-CN" altLang="en-US" sz="1600" dirty="0">
                <a:latin typeface="+mn-ea"/>
                <a:sym typeface="+mn-ea"/>
              </a:rPr>
              <a:t>决策分析型数据是</a:t>
            </a:r>
            <a:r>
              <a:rPr lang="zh-CN" altLang="en-US" sz="1600" b="1" dirty="0">
                <a:latin typeface="+mn-ea"/>
                <a:sym typeface="+mn-ea"/>
              </a:rPr>
              <a:t>多维性</a:t>
            </a:r>
            <a:r>
              <a:rPr lang="zh-CN" altLang="en-US" sz="1600" dirty="0">
                <a:latin typeface="+mn-ea"/>
                <a:sym typeface="+mn-ea"/>
              </a:rPr>
              <a:t>，分析内容复杂。</a:t>
            </a:r>
            <a:endParaRPr lang="zh-CN" altLang="en-US" sz="1600" dirty="0">
              <a:latin typeface="+mn-ea"/>
            </a:endParaRPr>
          </a:p>
          <a:p>
            <a:pPr marL="285750" indent="-285750" fontAlgn="auto">
              <a:lnSpc>
                <a:spcPct val="150000"/>
              </a:lnSpc>
              <a:buFont typeface="Wingdings" panose="05000000000000000000" charset="0"/>
              <a:buChar char="Ø"/>
            </a:pPr>
            <a:r>
              <a:rPr lang="zh-CN" altLang="en-US" sz="1600" dirty="0">
                <a:latin typeface="+mn-ea"/>
                <a:sym typeface="+mn-ea"/>
              </a:rPr>
              <a:t>在事务处理环境中，决策者可能并不关心具体的细节信息，在决策分析环境中，如果这些细节数据量太</a:t>
            </a:r>
            <a:r>
              <a:rPr lang="zh-CN" altLang="en-US" sz="1600" dirty="0" smtClean="0">
                <a:latin typeface="+mn-ea"/>
                <a:sym typeface="+mn-ea"/>
              </a:rPr>
              <a:t>大，一方面</a:t>
            </a:r>
            <a:r>
              <a:rPr lang="zh-CN" altLang="en-US" sz="1600" dirty="0">
                <a:latin typeface="+mn-ea"/>
                <a:sym typeface="+mn-ea"/>
              </a:rPr>
              <a:t>会严重影响分析效率，另一方面这些细节数据会分散决策者的注意力。</a:t>
            </a:r>
            <a:endParaRPr lang="zh-CN" altLang="en-US" sz="1600" dirty="0">
              <a:latin typeface="+mn-ea"/>
              <a:sym typeface="+mn-ea"/>
            </a:endParaRPr>
          </a:p>
          <a:p>
            <a:pPr marL="285750" indent="-285750" fontAlgn="auto">
              <a:lnSpc>
                <a:spcPct val="150000"/>
              </a:lnSpc>
              <a:buFont typeface="Wingdings" panose="05000000000000000000" charset="0"/>
              <a:buChar char="Ø"/>
            </a:pPr>
            <a:endParaRPr lang="zh-CN" altLang="en-US" sz="1600" dirty="0">
              <a:solidFill>
                <a:schemeClr val="tx1"/>
              </a:solidFill>
              <a:latin typeface="+mn-ea"/>
              <a:sym typeface="+mn-ea"/>
            </a:endParaRPr>
          </a:p>
        </p:txBody>
      </p:sp>
      <p:grpSp>
        <p:nvGrpSpPr>
          <p:cNvPr id="162820" name="组合 162819"/>
          <p:cNvGrpSpPr/>
          <p:nvPr/>
        </p:nvGrpSpPr>
        <p:grpSpPr>
          <a:xfrm>
            <a:off x="6459538" y="1488123"/>
            <a:ext cx="4916487" cy="4392612"/>
            <a:chOff x="2083" y="922"/>
            <a:chExt cx="3607" cy="2969"/>
          </a:xfrm>
        </p:grpSpPr>
        <p:pic>
          <p:nvPicPr>
            <p:cNvPr id="162821" name="内容占位符 162820" descr="beveled bot GRAY"/>
            <p:cNvPicPr>
              <a:picLocks noGrp="1" noChangeAspect="1"/>
            </p:cNvPicPr>
            <p:nvPr>
              <p:ph sz="half" idx="2"/>
            </p:nvPr>
          </p:nvPicPr>
          <p:blipFill>
            <a:blip r:embed="rId1"/>
            <a:stretch>
              <a:fillRect/>
            </a:stretch>
          </p:blipFill>
          <p:spPr>
            <a:xfrm>
              <a:off x="2095" y="935"/>
              <a:ext cx="3595" cy="2956"/>
            </a:xfrm>
            <a:prstGeom prst="rect">
              <a:avLst/>
            </a:prstGeom>
            <a:noFill/>
            <a:ln w="9525">
              <a:noFill/>
            </a:ln>
          </p:spPr>
        </p:pic>
        <p:grpSp>
          <p:nvGrpSpPr>
            <p:cNvPr id="162822" name="组合 162821"/>
            <p:cNvGrpSpPr/>
            <p:nvPr/>
          </p:nvGrpSpPr>
          <p:grpSpPr>
            <a:xfrm>
              <a:off x="4426" y="1046"/>
              <a:ext cx="600" cy="481"/>
              <a:chOff x="3704" y="948"/>
              <a:chExt cx="856" cy="514"/>
            </a:xfrm>
          </p:grpSpPr>
          <p:sp>
            <p:nvSpPr>
              <p:cNvPr id="162823" name="任意多边形 162822"/>
              <p:cNvSpPr/>
              <p:nvPr/>
            </p:nvSpPr>
            <p:spPr>
              <a:xfrm>
                <a:off x="3755" y="991"/>
                <a:ext cx="805" cy="471"/>
              </a:xfrm>
              <a:custGeom>
                <a:avLst/>
                <a:gdLst/>
                <a:ahLst/>
                <a:cxnLst/>
                <a:rect l="0" t="0" r="0" b="0"/>
                <a:pathLst>
                  <a:path w="805" h="941">
                    <a:moveTo>
                      <a:pt x="72" y="312"/>
                    </a:moveTo>
                    <a:lnTo>
                      <a:pt x="57" y="318"/>
                    </a:lnTo>
                    <a:lnTo>
                      <a:pt x="44" y="327"/>
                    </a:lnTo>
                    <a:lnTo>
                      <a:pt x="31" y="338"/>
                    </a:lnTo>
                    <a:lnTo>
                      <a:pt x="21" y="354"/>
                    </a:lnTo>
                    <a:lnTo>
                      <a:pt x="12" y="373"/>
                    </a:lnTo>
                    <a:lnTo>
                      <a:pt x="5" y="395"/>
                    </a:lnTo>
                    <a:lnTo>
                      <a:pt x="1" y="418"/>
                    </a:lnTo>
                    <a:lnTo>
                      <a:pt x="0" y="442"/>
                    </a:lnTo>
                    <a:lnTo>
                      <a:pt x="1" y="459"/>
                    </a:lnTo>
                    <a:lnTo>
                      <a:pt x="3" y="475"/>
                    </a:lnTo>
                    <a:lnTo>
                      <a:pt x="6" y="491"/>
                    </a:lnTo>
                    <a:lnTo>
                      <a:pt x="10" y="506"/>
                    </a:lnTo>
                    <a:lnTo>
                      <a:pt x="17" y="521"/>
                    </a:lnTo>
                    <a:lnTo>
                      <a:pt x="23" y="533"/>
                    </a:lnTo>
                    <a:lnTo>
                      <a:pt x="40" y="554"/>
                    </a:lnTo>
                    <a:lnTo>
                      <a:pt x="40" y="552"/>
                    </a:lnTo>
                    <a:lnTo>
                      <a:pt x="30" y="570"/>
                    </a:lnTo>
                    <a:lnTo>
                      <a:pt x="23" y="592"/>
                    </a:lnTo>
                    <a:lnTo>
                      <a:pt x="19" y="616"/>
                    </a:lnTo>
                    <a:lnTo>
                      <a:pt x="18" y="639"/>
                    </a:lnTo>
                    <a:lnTo>
                      <a:pt x="20" y="665"/>
                    </a:lnTo>
                    <a:lnTo>
                      <a:pt x="24" y="691"/>
                    </a:lnTo>
                    <a:lnTo>
                      <a:pt x="31" y="713"/>
                    </a:lnTo>
                    <a:lnTo>
                      <a:pt x="42" y="731"/>
                    </a:lnTo>
                    <a:lnTo>
                      <a:pt x="53" y="747"/>
                    </a:lnTo>
                    <a:lnTo>
                      <a:pt x="67" y="758"/>
                    </a:lnTo>
                    <a:lnTo>
                      <a:pt x="83" y="767"/>
                    </a:lnTo>
                    <a:lnTo>
                      <a:pt x="98" y="769"/>
                    </a:lnTo>
                    <a:lnTo>
                      <a:pt x="103" y="769"/>
                    </a:lnTo>
                    <a:lnTo>
                      <a:pt x="108" y="767"/>
                    </a:lnTo>
                    <a:lnTo>
                      <a:pt x="108" y="769"/>
                    </a:lnTo>
                    <a:lnTo>
                      <a:pt x="118" y="795"/>
                    </a:lnTo>
                    <a:lnTo>
                      <a:pt x="131" y="817"/>
                    </a:lnTo>
                    <a:lnTo>
                      <a:pt x="144" y="837"/>
                    </a:lnTo>
                    <a:lnTo>
                      <a:pt x="160" y="853"/>
                    </a:lnTo>
                    <a:lnTo>
                      <a:pt x="177" y="866"/>
                    </a:lnTo>
                    <a:lnTo>
                      <a:pt x="195" y="877"/>
                    </a:lnTo>
                    <a:lnTo>
                      <a:pt x="214" y="883"/>
                    </a:lnTo>
                    <a:lnTo>
                      <a:pt x="232" y="884"/>
                    </a:lnTo>
                    <a:lnTo>
                      <a:pt x="252" y="883"/>
                    </a:lnTo>
                    <a:lnTo>
                      <a:pt x="271" y="877"/>
                    </a:lnTo>
                    <a:lnTo>
                      <a:pt x="289" y="866"/>
                    </a:lnTo>
                    <a:lnTo>
                      <a:pt x="307" y="851"/>
                    </a:lnTo>
                    <a:lnTo>
                      <a:pt x="307" y="851"/>
                    </a:lnTo>
                    <a:lnTo>
                      <a:pt x="316" y="872"/>
                    </a:lnTo>
                    <a:lnTo>
                      <a:pt x="327" y="890"/>
                    </a:lnTo>
                    <a:lnTo>
                      <a:pt x="338" y="904"/>
                    </a:lnTo>
                    <a:lnTo>
                      <a:pt x="352" y="917"/>
                    </a:lnTo>
                    <a:lnTo>
                      <a:pt x="365" y="928"/>
                    </a:lnTo>
                    <a:lnTo>
                      <a:pt x="380" y="936"/>
                    </a:lnTo>
                    <a:lnTo>
                      <a:pt x="395" y="939"/>
                    </a:lnTo>
                    <a:lnTo>
                      <a:pt x="411" y="941"/>
                    </a:lnTo>
                    <a:lnTo>
                      <a:pt x="431" y="939"/>
                    </a:lnTo>
                    <a:lnTo>
                      <a:pt x="450" y="930"/>
                    </a:lnTo>
                    <a:lnTo>
                      <a:pt x="469" y="917"/>
                    </a:lnTo>
                    <a:lnTo>
                      <a:pt x="486" y="901"/>
                    </a:lnTo>
                    <a:lnTo>
                      <a:pt x="501" y="881"/>
                    </a:lnTo>
                    <a:lnTo>
                      <a:pt x="513" y="857"/>
                    </a:lnTo>
                    <a:lnTo>
                      <a:pt x="524" y="830"/>
                    </a:lnTo>
                    <a:lnTo>
                      <a:pt x="531" y="798"/>
                    </a:lnTo>
                    <a:lnTo>
                      <a:pt x="531" y="800"/>
                    </a:lnTo>
                    <a:lnTo>
                      <a:pt x="545" y="811"/>
                    </a:lnTo>
                    <a:lnTo>
                      <a:pt x="559" y="819"/>
                    </a:lnTo>
                    <a:lnTo>
                      <a:pt x="574" y="824"/>
                    </a:lnTo>
                    <a:lnTo>
                      <a:pt x="589" y="826"/>
                    </a:lnTo>
                    <a:lnTo>
                      <a:pt x="610" y="822"/>
                    </a:lnTo>
                    <a:lnTo>
                      <a:pt x="631" y="813"/>
                    </a:lnTo>
                    <a:lnTo>
                      <a:pt x="648" y="797"/>
                    </a:lnTo>
                    <a:lnTo>
                      <a:pt x="664" y="777"/>
                    </a:lnTo>
                    <a:lnTo>
                      <a:pt x="678" y="751"/>
                    </a:lnTo>
                    <a:lnTo>
                      <a:pt x="687" y="722"/>
                    </a:lnTo>
                    <a:lnTo>
                      <a:pt x="695" y="691"/>
                    </a:lnTo>
                    <a:lnTo>
                      <a:pt x="696" y="672"/>
                    </a:lnTo>
                    <a:lnTo>
                      <a:pt x="697" y="656"/>
                    </a:lnTo>
                    <a:lnTo>
                      <a:pt x="696" y="654"/>
                    </a:lnTo>
                    <a:lnTo>
                      <a:pt x="719" y="647"/>
                    </a:lnTo>
                    <a:lnTo>
                      <a:pt x="740" y="632"/>
                    </a:lnTo>
                    <a:lnTo>
                      <a:pt x="757" y="612"/>
                    </a:lnTo>
                    <a:lnTo>
                      <a:pt x="774" y="588"/>
                    </a:lnTo>
                    <a:lnTo>
                      <a:pt x="787" y="559"/>
                    </a:lnTo>
                    <a:lnTo>
                      <a:pt x="796" y="528"/>
                    </a:lnTo>
                    <a:lnTo>
                      <a:pt x="802" y="493"/>
                    </a:lnTo>
                    <a:lnTo>
                      <a:pt x="805" y="475"/>
                    </a:lnTo>
                    <a:lnTo>
                      <a:pt x="805" y="457"/>
                    </a:lnTo>
                    <a:lnTo>
                      <a:pt x="802" y="424"/>
                    </a:lnTo>
                    <a:lnTo>
                      <a:pt x="798" y="391"/>
                    </a:lnTo>
                    <a:lnTo>
                      <a:pt x="790" y="362"/>
                    </a:lnTo>
                    <a:lnTo>
                      <a:pt x="778" y="334"/>
                    </a:lnTo>
                    <a:lnTo>
                      <a:pt x="778" y="334"/>
                    </a:lnTo>
                    <a:lnTo>
                      <a:pt x="781" y="320"/>
                    </a:lnTo>
                    <a:lnTo>
                      <a:pt x="784" y="303"/>
                    </a:lnTo>
                    <a:lnTo>
                      <a:pt x="786" y="270"/>
                    </a:lnTo>
                    <a:lnTo>
                      <a:pt x="785" y="245"/>
                    </a:lnTo>
                    <a:lnTo>
                      <a:pt x="780" y="219"/>
                    </a:lnTo>
                    <a:lnTo>
                      <a:pt x="774" y="195"/>
                    </a:lnTo>
                    <a:lnTo>
                      <a:pt x="766" y="175"/>
                    </a:lnTo>
                    <a:lnTo>
                      <a:pt x="755" y="155"/>
                    </a:lnTo>
                    <a:lnTo>
                      <a:pt x="743" y="141"/>
                    </a:lnTo>
                    <a:lnTo>
                      <a:pt x="728" y="128"/>
                    </a:lnTo>
                    <a:lnTo>
                      <a:pt x="712" y="119"/>
                    </a:lnTo>
                    <a:lnTo>
                      <a:pt x="713" y="119"/>
                    </a:lnTo>
                    <a:lnTo>
                      <a:pt x="709" y="93"/>
                    </a:lnTo>
                    <a:lnTo>
                      <a:pt x="702" y="71"/>
                    </a:lnTo>
                    <a:lnTo>
                      <a:pt x="693" y="51"/>
                    </a:lnTo>
                    <a:lnTo>
                      <a:pt x="682" y="33"/>
                    </a:lnTo>
                    <a:lnTo>
                      <a:pt x="669" y="20"/>
                    </a:lnTo>
                    <a:lnTo>
                      <a:pt x="656" y="9"/>
                    </a:lnTo>
                    <a:lnTo>
                      <a:pt x="640" y="2"/>
                    </a:lnTo>
                    <a:lnTo>
                      <a:pt x="624" y="0"/>
                    </a:lnTo>
                    <a:lnTo>
                      <a:pt x="604" y="4"/>
                    </a:lnTo>
                    <a:lnTo>
                      <a:pt x="586" y="13"/>
                    </a:lnTo>
                    <a:lnTo>
                      <a:pt x="569" y="29"/>
                    </a:lnTo>
                    <a:lnTo>
                      <a:pt x="555" y="51"/>
                    </a:lnTo>
                    <a:lnTo>
                      <a:pt x="555" y="51"/>
                    </a:lnTo>
                    <a:lnTo>
                      <a:pt x="543" y="29"/>
                    </a:lnTo>
                    <a:lnTo>
                      <a:pt x="527" y="13"/>
                    </a:lnTo>
                    <a:lnTo>
                      <a:pt x="509" y="4"/>
                    </a:lnTo>
                    <a:lnTo>
                      <a:pt x="490" y="0"/>
                    </a:lnTo>
                    <a:lnTo>
                      <a:pt x="479" y="2"/>
                    </a:lnTo>
                    <a:lnTo>
                      <a:pt x="468" y="5"/>
                    </a:lnTo>
                    <a:lnTo>
                      <a:pt x="458" y="11"/>
                    </a:lnTo>
                    <a:lnTo>
                      <a:pt x="448" y="20"/>
                    </a:lnTo>
                    <a:lnTo>
                      <a:pt x="439" y="29"/>
                    </a:lnTo>
                    <a:lnTo>
                      <a:pt x="430" y="42"/>
                    </a:lnTo>
                    <a:lnTo>
                      <a:pt x="424" y="55"/>
                    </a:lnTo>
                    <a:lnTo>
                      <a:pt x="418" y="71"/>
                    </a:lnTo>
                    <a:lnTo>
                      <a:pt x="418" y="73"/>
                    </a:lnTo>
                    <a:lnTo>
                      <a:pt x="403" y="53"/>
                    </a:lnTo>
                    <a:lnTo>
                      <a:pt x="386" y="40"/>
                    </a:lnTo>
                    <a:lnTo>
                      <a:pt x="369" y="31"/>
                    </a:lnTo>
                    <a:lnTo>
                      <a:pt x="349" y="27"/>
                    </a:lnTo>
                    <a:lnTo>
                      <a:pt x="335" y="29"/>
                    </a:lnTo>
                    <a:lnTo>
                      <a:pt x="321" y="33"/>
                    </a:lnTo>
                    <a:lnTo>
                      <a:pt x="309" y="40"/>
                    </a:lnTo>
                    <a:lnTo>
                      <a:pt x="297" y="51"/>
                    </a:lnTo>
                    <a:lnTo>
                      <a:pt x="286" y="62"/>
                    </a:lnTo>
                    <a:lnTo>
                      <a:pt x="276" y="77"/>
                    </a:lnTo>
                    <a:lnTo>
                      <a:pt x="268" y="93"/>
                    </a:lnTo>
                    <a:lnTo>
                      <a:pt x="261" y="111"/>
                    </a:lnTo>
                    <a:lnTo>
                      <a:pt x="261" y="113"/>
                    </a:lnTo>
                    <a:lnTo>
                      <a:pt x="245" y="100"/>
                    </a:lnTo>
                    <a:lnTo>
                      <a:pt x="229" y="93"/>
                    </a:lnTo>
                    <a:lnTo>
                      <a:pt x="214" y="88"/>
                    </a:lnTo>
                    <a:lnTo>
                      <a:pt x="197" y="86"/>
                    </a:lnTo>
                    <a:lnTo>
                      <a:pt x="184" y="88"/>
                    </a:lnTo>
                    <a:lnTo>
                      <a:pt x="172" y="89"/>
                    </a:lnTo>
                    <a:lnTo>
                      <a:pt x="159" y="95"/>
                    </a:lnTo>
                    <a:lnTo>
                      <a:pt x="147" y="102"/>
                    </a:lnTo>
                    <a:lnTo>
                      <a:pt x="127" y="120"/>
                    </a:lnTo>
                    <a:lnTo>
                      <a:pt x="108" y="144"/>
                    </a:lnTo>
                    <a:lnTo>
                      <a:pt x="93" y="173"/>
                    </a:lnTo>
                    <a:lnTo>
                      <a:pt x="87" y="190"/>
                    </a:lnTo>
                    <a:lnTo>
                      <a:pt x="81" y="208"/>
                    </a:lnTo>
                    <a:lnTo>
                      <a:pt x="76" y="226"/>
                    </a:lnTo>
                    <a:lnTo>
                      <a:pt x="73" y="247"/>
                    </a:lnTo>
                    <a:lnTo>
                      <a:pt x="72" y="267"/>
                    </a:lnTo>
                    <a:lnTo>
                      <a:pt x="71" y="287"/>
                    </a:lnTo>
                    <a:lnTo>
                      <a:pt x="71" y="300"/>
                    </a:lnTo>
                    <a:lnTo>
                      <a:pt x="72" y="312"/>
                    </a:lnTo>
                    <a:close/>
                  </a:path>
                </a:pathLst>
              </a:custGeom>
              <a:solidFill>
                <a:schemeClr val="accent2"/>
              </a:solidFill>
              <a:ln w="9525">
                <a:noFill/>
              </a:ln>
            </p:spPr>
            <p:txBody>
              <a:bodyPr/>
              <a:lstStyle/>
              <a:p>
                <a:endParaRPr lang="zh-CN" altLang="en-US"/>
              </a:p>
            </p:txBody>
          </p:sp>
          <p:sp>
            <p:nvSpPr>
              <p:cNvPr id="162824" name="任意多边形 162823"/>
              <p:cNvSpPr/>
              <p:nvPr/>
            </p:nvSpPr>
            <p:spPr>
              <a:xfrm>
                <a:off x="3704" y="948"/>
                <a:ext cx="805" cy="470"/>
              </a:xfrm>
              <a:custGeom>
                <a:avLst/>
                <a:gdLst/>
                <a:ahLst/>
                <a:cxnLst/>
                <a:rect l="0" t="0" r="0" b="0"/>
                <a:pathLst>
                  <a:path w="805" h="941">
                    <a:moveTo>
                      <a:pt x="73" y="313"/>
                    </a:moveTo>
                    <a:lnTo>
                      <a:pt x="58" y="318"/>
                    </a:lnTo>
                    <a:lnTo>
                      <a:pt x="44" y="327"/>
                    </a:lnTo>
                    <a:lnTo>
                      <a:pt x="32" y="338"/>
                    </a:lnTo>
                    <a:lnTo>
                      <a:pt x="21" y="355"/>
                    </a:lnTo>
                    <a:lnTo>
                      <a:pt x="13" y="373"/>
                    </a:lnTo>
                    <a:lnTo>
                      <a:pt x="6" y="395"/>
                    </a:lnTo>
                    <a:lnTo>
                      <a:pt x="1" y="419"/>
                    </a:lnTo>
                    <a:lnTo>
                      <a:pt x="0" y="442"/>
                    </a:lnTo>
                    <a:lnTo>
                      <a:pt x="1" y="459"/>
                    </a:lnTo>
                    <a:lnTo>
                      <a:pt x="4" y="475"/>
                    </a:lnTo>
                    <a:lnTo>
                      <a:pt x="7" y="492"/>
                    </a:lnTo>
                    <a:lnTo>
                      <a:pt x="11" y="506"/>
                    </a:lnTo>
                    <a:lnTo>
                      <a:pt x="17" y="521"/>
                    </a:lnTo>
                    <a:lnTo>
                      <a:pt x="23" y="534"/>
                    </a:lnTo>
                    <a:lnTo>
                      <a:pt x="40" y="554"/>
                    </a:lnTo>
                    <a:lnTo>
                      <a:pt x="40" y="552"/>
                    </a:lnTo>
                    <a:lnTo>
                      <a:pt x="31" y="570"/>
                    </a:lnTo>
                    <a:lnTo>
                      <a:pt x="23" y="592"/>
                    </a:lnTo>
                    <a:lnTo>
                      <a:pt x="19" y="616"/>
                    </a:lnTo>
                    <a:lnTo>
                      <a:pt x="18" y="640"/>
                    </a:lnTo>
                    <a:lnTo>
                      <a:pt x="20" y="665"/>
                    </a:lnTo>
                    <a:lnTo>
                      <a:pt x="25" y="691"/>
                    </a:lnTo>
                    <a:lnTo>
                      <a:pt x="32" y="713"/>
                    </a:lnTo>
                    <a:lnTo>
                      <a:pt x="42" y="731"/>
                    </a:lnTo>
                    <a:lnTo>
                      <a:pt x="54" y="748"/>
                    </a:lnTo>
                    <a:lnTo>
                      <a:pt x="68" y="759"/>
                    </a:lnTo>
                    <a:lnTo>
                      <a:pt x="83" y="768"/>
                    </a:lnTo>
                    <a:lnTo>
                      <a:pt x="99" y="769"/>
                    </a:lnTo>
                    <a:lnTo>
                      <a:pt x="104" y="769"/>
                    </a:lnTo>
                    <a:lnTo>
                      <a:pt x="108" y="768"/>
                    </a:lnTo>
                    <a:lnTo>
                      <a:pt x="108" y="769"/>
                    </a:lnTo>
                    <a:lnTo>
                      <a:pt x="119" y="795"/>
                    </a:lnTo>
                    <a:lnTo>
                      <a:pt x="131" y="817"/>
                    </a:lnTo>
                    <a:lnTo>
                      <a:pt x="145" y="837"/>
                    </a:lnTo>
                    <a:lnTo>
                      <a:pt x="161" y="854"/>
                    </a:lnTo>
                    <a:lnTo>
                      <a:pt x="178" y="866"/>
                    </a:lnTo>
                    <a:lnTo>
                      <a:pt x="195" y="877"/>
                    </a:lnTo>
                    <a:lnTo>
                      <a:pt x="214" y="883"/>
                    </a:lnTo>
                    <a:lnTo>
                      <a:pt x="233" y="885"/>
                    </a:lnTo>
                    <a:lnTo>
                      <a:pt x="253" y="883"/>
                    </a:lnTo>
                    <a:lnTo>
                      <a:pt x="272" y="877"/>
                    </a:lnTo>
                    <a:lnTo>
                      <a:pt x="290" y="866"/>
                    </a:lnTo>
                    <a:lnTo>
                      <a:pt x="307" y="852"/>
                    </a:lnTo>
                    <a:lnTo>
                      <a:pt x="307" y="852"/>
                    </a:lnTo>
                    <a:lnTo>
                      <a:pt x="317" y="872"/>
                    </a:lnTo>
                    <a:lnTo>
                      <a:pt x="327" y="890"/>
                    </a:lnTo>
                    <a:lnTo>
                      <a:pt x="339" y="905"/>
                    </a:lnTo>
                    <a:lnTo>
                      <a:pt x="353" y="918"/>
                    </a:lnTo>
                    <a:lnTo>
                      <a:pt x="366" y="928"/>
                    </a:lnTo>
                    <a:lnTo>
                      <a:pt x="381" y="936"/>
                    </a:lnTo>
                    <a:lnTo>
                      <a:pt x="396" y="939"/>
                    </a:lnTo>
                    <a:lnTo>
                      <a:pt x="411" y="941"/>
                    </a:lnTo>
                    <a:lnTo>
                      <a:pt x="432" y="939"/>
                    </a:lnTo>
                    <a:lnTo>
                      <a:pt x="451" y="930"/>
                    </a:lnTo>
                    <a:lnTo>
                      <a:pt x="470" y="918"/>
                    </a:lnTo>
                    <a:lnTo>
                      <a:pt x="487" y="901"/>
                    </a:lnTo>
                    <a:lnTo>
                      <a:pt x="501" y="881"/>
                    </a:lnTo>
                    <a:lnTo>
                      <a:pt x="514" y="857"/>
                    </a:lnTo>
                    <a:lnTo>
                      <a:pt x="524" y="830"/>
                    </a:lnTo>
                    <a:lnTo>
                      <a:pt x="532" y="799"/>
                    </a:lnTo>
                    <a:lnTo>
                      <a:pt x="532" y="801"/>
                    </a:lnTo>
                    <a:lnTo>
                      <a:pt x="545" y="812"/>
                    </a:lnTo>
                    <a:lnTo>
                      <a:pt x="560" y="819"/>
                    </a:lnTo>
                    <a:lnTo>
                      <a:pt x="575" y="824"/>
                    </a:lnTo>
                    <a:lnTo>
                      <a:pt x="589" y="826"/>
                    </a:lnTo>
                    <a:lnTo>
                      <a:pt x="610" y="822"/>
                    </a:lnTo>
                    <a:lnTo>
                      <a:pt x="631" y="813"/>
                    </a:lnTo>
                    <a:lnTo>
                      <a:pt x="649" y="797"/>
                    </a:lnTo>
                    <a:lnTo>
                      <a:pt x="665" y="777"/>
                    </a:lnTo>
                    <a:lnTo>
                      <a:pt x="678" y="751"/>
                    </a:lnTo>
                    <a:lnTo>
                      <a:pt x="688" y="722"/>
                    </a:lnTo>
                    <a:lnTo>
                      <a:pt x="695" y="691"/>
                    </a:lnTo>
                    <a:lnTo>
                      <a:pt x="696" y="673"/>
                    </a:lnTo>
                    <a:lnTo>
                      <a:pt x="697" y="656"/>
                    </a:lnTo>
                    <a:lnTo>
                      <a:pt x="696" y="654"/>
                    </a:lnTo>
                    <a:lnTo>
                      <a:pt x="719" y="647"/>
                    </a:lnTo>
                    <a:lnTo>
                      <a:pt x="740" y="632"/>
                    </a:lnTo>
                    <a:lnTo>
                      <a:pt x="758" y="612"/>
                    </a:lnTo>
                    <a:lnTo>
                      <a:pt x="775" y="589"/>
                    </a:lnTo>
                    <a:lnTo>
                      <a:pt x="787" y="559"/>
                    </a:lnTo>
                    <a:lnTo>
                      <a:pt x="797" y="528"/>
                    </a:lnTo>
                    <a:lnTo>
                      <a:pt x="803" y="494"/>
                    </a:lnTo>
                    <a:lnTo>
                      <a:pt x="805" y="475"/>
                    </a:lnTo>
                    <a:lnTo>
                      <a:pt x="805" y="457"/>
                    </a:lnTo>
                    <a:lnTo>
                      <a:pt x="803" y="424"/>
                    </a:lnTo>
                    <a:lnTo>
                      <a:pt x="799" y="391"/>
                    </a:lnTo>
                    <a:lnTo>
                      <a:pt x="791" y="362"/>
                    </a:lnTo>
                    <a:lnTo>
                      <a:pt x="779" y="335"/>
                    </a:lnTo>
                    <a:lnTo>
                      <a:pt x="779" y="335"/>
                    </a:lnTo>
                    <a:lnTo>
                      <a:pt x="782" y="320"/>
                    </a:lnTo>
                    <a:lnTo>
                      <a:pt x="784" y="304"/>
                    </a:lnTo>
                    <a:lnTo>
                      <a:pt x="786" y="271"/>
                    </a:lnTo>
                    <a:lnTo>
                      <a:pt x="785" y="245"/>
                    </a:lnTo>
                    <a:lnTo>
                      <a:pt x="781" y="219"/>
                    </a:lnTo>
                    <a:lnTo>
                      <a:pt x="775" y="196"/>
                    </a:lnTo>
                    <a:lnTo>
                      <a:pt x="766" y="176"/>
                    </a:lnTo>
                    <a:lnTo>
                      <a:pt x="756" y="155"/>
                    </a:lnTo>
                    <a:lnTo>
                      <a:pt x="743" y="141"/>
                    </a:lnTo>
                    <a:lnTo>
                      <a:pt x="729" y="128"/>
                    </a:lnTo>
                    <a:lnTo>
                      <a:pt x="713" y="119"/>
                    </a:lnTo>
                    <a:lnTo>
                      <a:pt x="714" y="119"/>
                    </a:lnTo>
                    <a:lnTo>
                      <a:pt x="710" y="93"/>
                    </a:lnTo>
                    <a:lnTo>
                      <a:pt x="703" y="71"/>
                    </a:lnTo>
                    <a:lnTo>
                      <a:pt x="694" y="51"/>
                    </a:lnTo>
                    <a:lnTo>
                      <a:pt x="683" y="33"/>
                    </a:lnTo>
                    <a:lnTo>
                      <a:pt x="670" y="20"/>
                    </a:lnTo>
                    <a:lnTo>
                      <a:pt x="656" y="9"/>
                    </a:lnTo>
                    <a:lnTo>
                      <a:pt x="641" y="2"/>
                    </a:lnTo>
                    <a:lnTo>
                      <a:pt x="625" y="0"/>
                    </a:lnTo>
                    <a:lnTo>
                      <a:pt x="605" y="4"/>
                    </a:lnTo>
                    <a:lnTo>
                      <a:pt x="586" y="13"/>
                    </a:lnTo>
                    <a:lnTo>
                      <a:pt x="569" y="29"/>
                    </a:lnTo>
                    <a:lnTo>
                      <a:pt x="556" y="51"/>
                    </a:lnTo>
                    <a:lnTo>
                      <a:pt x="556" y="51"/>
                    </a:lnTo>
                    <a:lnTo>
                      <a:pt x="543" y="29"/>
                    </a:lnTo>
                    <a:lnTo>
                      <a:pt x="528" y="13"/>
                    </a:lnTo>
                    <a:lnTo>
                      <a:pt x="510" y="4"/>
                    </a:lnTo>
                    <a:lnTo>
                      <a:pt x="491" y="0"/>
                    </a:lnTo>
                    <a:lnTo>
                      <a:pt x="479" y="2"/>
                    </a:lnTo>
                    <a:lnTo>
                      <a:pt x="469" y="6"/>
                    </a:lnTo>
                    <a:lnTo>
                      <a:pt x="458" y="11"/>
                    </a:lnTo>
                    <a:lnTo>
                      <a:pt x="449" y="20"/>
                    </a:lnTo>
                    <a:lnTo>
                      <a:pt x="440" y="29"/>
                    </a:lnTo>
                    <a:lnTo>
                      <a:pt x="431" y="42"/>
                    </a:lnTo>
                    <a:lnTo>
                      <a:pt x="425" y="55"/>
                    </a:lnTo>
                    <a:lnTo>
                      <a:pt x="419" y="71"/>
                    </a:lnTo>
                    <a:lnTo>
                      <a:pt x="419" y="73"/>
                    </a:lnTo>
                    <a:lnTo>
                      <a:pt x="404" y="53"/>
                    </a:lnTo>
                    <a:lnTo>
                      <a:pt x="387" y="40"/>
                    </a:lnTo>
                    <a:lnTo>
                      <a:pt x="369" y="31"/>
                    </a:lnTo>
                    <a:lnTo>
                      <a:pt x="349" y="28"/>
                    </a:lnTo>
                    <a:lnTo>
                      <a:pt x="336" y="29"/>
                    </a:lnTo>
                    <a:lnTo>
                      <a:pt x="322" y="33"/>
                    </a:lnTo>
                    <a:lnTo>
                      <a:pt x="310" y="40"/>
                    </a:lnTo>
                    <a:lnTo>
                      <a:pt x="298" y="51"/>
                    </a:lnTo>
                    <a:lnTo>
                      <a:pt x="287" y="62"/>
                    </a:lnTo>
                    <a:lnTo>
                      <a:pt x="277" y="77"/>
                    </a:lnTo>
                    <a:lnTo>
                      <a:pt x="269" y="93"/>
                    </a:lnTo>
                    <a:lnTo>
                      <a:pt x="261" y="112"/>
                    </a:lnTo>
                    <a:lnTo>
                      <a:pt x="261" y="113"/>
                    </a:lnTo>
                    <a:lnTo>
                      <a:pt x="246" y="101"/>
                    </a:lnTo>
                    <a:lnTo>
                      <a:pt x="230" y="93"/>
                    </a:lnTo>
                    <a:lnTo>
                      <a:pt x="214" y="88"/>
                    </a:lnTo>
                    <a:lnTo>
                      <a:pt x="197" y="86"/>
                    </a:lnTo>
                    <a:lnTo>
                      <a:pt x="185" y="88"/>
                    </a:lnTo>
                    <a:lnTo>
                      <a:pt x="172" y="90"/>
                    </a:lnTo>
                    <a:lnTo>
                      <a:pt x="160" y="95"/>
                    </a:lnTo>
                    <a:lnTo>
                      <a:pt x="148" y="102"/>
                    </a:lnTo>
                    <a:lnTo>
                      <a:pt x="127" y="121"/>
                    </a:lnTo>
                    <a:lnTo>
                      <a:pt x="108" y="145"/>
                    </a:lnTo>
                    <a:lnTo>
                      <a:pt x="94" y="174"/>
                    </a:lnTo>
                    <a:lnTo>
                      <a:pt x="87" y="190"/>
                    </a:lnTo>
                    <a:lnTo>
                      <a:pt x="82" y="208"/>
                    </a:lnTo>
                    <a:lnTo>
                      <a:pt x="77" y="227"/>
                    </a:lnTo>
                    <a:lnTo>
                      <a:pt x="74" y="247"/>
                    </a:lnTo>
                    <a:lnTo>
                      <a:pt x="73" y="267"/>
                    </a:lnTo>
                    <a:lnTo>
                      <a:pt x="72" y="287"/>
                    </a:lnTo>
                    <a:lnTo>
                      <a:pt x="72" y="300"/>
                    </a:lnTo>
                    <a:lnTo>
                      <a:pt x="73" y="313"/>
                    </a:lnTo>
                    <a:close/>
                  </a:path>
                </a:pathLst>
              </a:custGeom>
              <a:solidFill>
                <a:schemeClr val="accent2"/>
              </a:solidFill>
              <a:ln w="9525">
                <a:noFill/>
              </a:ln>
            </p:spPr>
            <p:txBody>
              <a:bodyPr/>
              <a:lstStyle/>
              <a:p>
                <a:endParaRPr lang="zh-CN" altLang="en-US"/>
              </a:p>
            </p:txBody>
          </p:sp>
          <p:sp>
            <p:nvSpPr>
              <p:cNvPr id="162825" name="任意多边形 162824"/>
              <p:cNvSpPr/>
              <p:nvPr/>
            </p:nvSpPr>
            <p:spPr>
              <a:xfrm>
                <a:off x="3704" y="948"/>
                <a:ext cx="805" cy="470"/>
              </a:xfrm>
              <a:custGeom>
                <a:avLst/>
                <a:gdLst/>
                <a:ahLst/>
                <a:cxnLst/>
                <a:rect l="0" t="0" r="0" b="0"/>
                <a:pathLst>
                  <a:path w="805" h="941">
                    <a:moveTo>
                      <a:pt x="73" y="313"/>
                    </a:moveTo>
                    <a:lnTo>
                      <a:pt x="58" y="318"/>
                    </a:lnTo>
                    <a:lnTo>
                      <a:pt x="44" y="327"/>
                    </a:lnTo>
                    <a:lnTo>
                      <a:pt x="32" y="338"/>
                    </a:lnTo>
                    <a:lnTo>
                      <a:pt x="21" y="355"/>
                    </a:lnTo>
                    <a:lnTo>
                      <a:pt x="13" y="373"/>
                    </a:lnTo>
                    <a:lnTo>
                      <a:pt x="6" y="395"/>
                    </a:lnTo>
                    <a:lnTo>
                      <a:pt x="1" y="419"/>
                    </a:lnTo>
                    <a:lnTo>
                      <a:pt x="0" y="442"/>
                    </a:lnTo>
                    <a:lnTo>
                      <a:pt x="1" y="459"/>
                    </a:lnTo>
                    <a:lnTo>
                      <a:pt x="4" y="475"/>
                    </a:lnTo>
                    <a:lnTo>
                      <a:pt x="7" y="492"/>
                    </a:lnTo>
                    <a:lnTo>
                      <a:pt x="11" y="506"/>
                    </a:lnTo>
                    <a:lnTo>
                      <a:pt x="17" y="521"/>
                    </a:lnTo>
                    <a:lnTo>
                      <a:pt x="23" y="534"/>
                    </a:lnTo>
                    <a:lnTo>
                      <a:pt x="40" y="554"/>
                    </a:lnTo>
                    <a:lnTo>
                      <a:pt x="40" y="552"/>
                    </a:lnTo>
                    <a:lnTo>
                      <a:pt x="31" y="570"/>
                    </a:lnTo>
                    <a:lnTo>
                      <a:pt x="23" y="592"/>
                    </a:lnTo>
                    <a:lnTo>
                      <a:pt x="19" y="616"/>
                    </a:lnTo>
                    <a:lnTo>
                      <a:pt x="18" y="640"/>
                    </a:lnTo>
                    <a:lnTo>
                      <a:pt x="20" y="665"/>
                    </a:lnTo>
                    <a:lnTo>
                      <a:pt x="25" y="691"/>
                    </a:lnTo>
                    <a:lnTo>
                      <a:pt x="32" y="713"/>
                    </a:lnTo>
                    <a:lnTo>
                      <a:pt x="42" y="731"/>
                    </a:lnTo>
                    <a:lnTo>
                      <a:pt x="54" y="748"/>
                    </a:lnTo>
                    <a:lnTo>
                      <a:pt x="68" y="759"/>
                    </a:lnTo>
                    <a:lnTo>
                      <a:pt x="83" y="768"/>
                    </a:lnTo>
                    <a:lnTo>
                      <a:pt x="99" y="769"/>
                    </a:lnTo>
                    <a:lnTo>
                      <a:pt x="104" y="769"/>
                    </a:lnTo>
                    <a:lnTo>
                      <a:pt x="108" y="768"/>
                    </a:lnTo>
                    <a:lnTo>
                      <a:pt x="108" y="769"/>
                    </a:lnTo>
                    <a:lnTo>
                      <a:pt x="119" y="795"/>
                    </a:lnTo>
                    <a:lnTo>
                      <a:pt x="131" y="817"/>
                    </a:lnTo>
                    <a:lnTo>
                      <a:pt x="145" y="837"/>
                    </a:lnTo>
                    <a:lnTo>
                      <a:pt x="161" y="854"/>
                    </a:lnTo>
                    <a:lnTo>
                      <a:pt x="178" y="866"/>
                    </a:lnTo>
                    <a:lnTo>
                      <a:pt x="195" y="877"/>
                    </a:lnTo>
                    <a:lnTo>
                      <a:pt x="214" y="883"/>
                    </a:lnTo>
                    <a:lnTo>
                      <a:pt x="233" y="885"/>
                    </a:lnTo>
                    <a:lnTo>
                      <a:pt x="253" y="883"/>
                    </a:lnTo>
                    <a:lnTo>
                      <a:pt x="272" y="877"/>
                    </a:lnTo>
                    <a:lnTo>
                      <a:pt x="290" y="866"/>
                    </a:lnTo>
                    <a:lnTo>
                      <a:pt x="307" y="852"/>
                    </a:lnTo>
                    <a:lnTo>
                      <a:pt x="307" y="852"/>
                    </a:lnTo>
                    <a:lnTo>
                      <a:pt x="317" y="872"/>
                    </a:lnTo>
                    <a:lnTo>
                      <a:pt x="327" y="890"/>
                    </a:lnTo>
                    <a:lnTo>
                      <a:pt x="339" y="905"/>
                    </a:lnTo>
                    <a:lnTo>
                      <a:pt x="353" y="918"/>
                    </a:lnTo>
                    <a:lnTo>
                      <a:pt x="366" y="928"/>
                    </a:lnTo>
                    <a:lnTo>
                      <a:pt x="381" y="936"/>
                    </a:lnTo>
                    <a:lnTo>
                      <a:pt x="396" y="939"/>
                    </a:lnTo>
                    <a:lnTo>
                      <a:pt x="411" y="941"/>
                    </a:lnTo>
                    <a:lnTo>
                      <a:pt x="432" y="939"/>
                    </a:lnTo>
                    <a:lnTo>
                      <a:pt x="451" y="930"/>
                    </a:lnTo>
                    <a:lnTo>
                      <a:pt x="470" y="918"/>
                    </a:lnTo>
                    <a:lnTo>
                      <a:pt x="487" y="901"/>
                    </a:lnTo>
                    <a:lnTo>
                      <a:pt x="501" y="881"/>
                    </a:lnTo>
                    <a:lnTo>
                      <a:pt x="514" y="857"/>
                    </a:lnTo>
                    <a:lnTo>
                      <a:pt x="524" y="830"/>
                    </a:lnTo>
                    <a:lnTo>
                      <a:pt x="532" y="799"/>
                    </a:lnTo>
                    <a:lnTo>
                      <a:pt x="532" y="801"/>
                    </a:lnTo>
                    <a:lnTo>
                      <a:pt x="545" y="812"/>
                    </a:lnTo>
                    <a:lnTo>
                      <a:pt x="560" y="819"/>
                    </a:lnTo>
                    <a:lnTo>
                      <a:pt x="575" y="824"/>
                    </a:lnTo>
                    <a:lnTo>
                      <a:pt x="589" y="826"/>
                    </a:lnTo>
                    <a:lnTo>
                      <a:pt x="610" y="822"/>
                    </a:lnTo>
                    <a:lnTo>
                      <a:pt x="631" y="813"/>
                    </a:lnTo>
                    <a:lnTo>
                      <a:pt x="649" y="797"/>
                    </a:lnTo>
                    <a:lnTo>
                      <a:pt x="665" y="777"/>
                    </a:lnTo>
                    <a:lnTo>
                      <a:pt x="678" y="751"/>
                    </a:lnTo>
                    <a:lnTo>
                      <a:pt x="688" y="722"/>
                    </a:lnTo>
                    <a:lnTo>
                      <a:pt x="695" y="691"/>
                    </a:lnTo>
                    <a:lnTo>
                      <a:pt x="696" y="673"/>
                    </a:lnTo>
                    <a:lnTo>
                      <a:pt x="697" y="656"/>
                    </a:lnTo>
                    <a:lnTo>
                      <a:pt x="696" y="654"/>
                    </a:lnTo>
                    <a:lnTo>
                      <a:pt x="719" y="647"/>
                    </a:lnTo>
                    <a:lnTo>
                      <a:pt x="740" y="632"/>
                    </a:lnTo>
                    <a:lnTo>
                      <a:pt x="758" y="612"/>
                    </a:lnTo>
                    <a:lnTo>
                      <a:pt x="775" y="589"/>
                    </a:lnTo>
                    <a:lnTo>
                      <a:pt x="787" y="559"/>
                    </a:lnTo>
                    <a:lnTo>
                      <a:pt x="797" y="528"/>
                    </a:lnTo>
                    <a:lnTo>
                      <a:pt x="803" y="494"/>
                    </a:lnTo>
                    <a:lnTo>
                      <a:pt x="805" y="475"/>
                    </a:lnTo>
                    <a:lnTo>
                      <a:pt x="805" y="457"/>
                    </a:lnTo>
                    <a:lnTo>
                      <a:pt x="803" y="424"/>
                    </a:lnTo>
                    <a:lnTo>
                      <a:pt x="799" y="391"/>
                    </a:lnTo>
                    <a:lnTo>
                      <a:pt x="791" y="362"/>
                    </a:lnTo>
                    <a:lnTo>
                      <a:pt x="779" y="335"/>
                    </a:lnTo>
                    <a:lnTo>
                      <a:pt x="779" y="335"/>
                    </a:lnTo>
                    <a:lnTo>
                      <a:pt x="782" y="320"/>
                    </a:lnTo>
                    <a:lnTo>
                      <a:pt x="784" y="304"/>
                    </a:lnTo>
                    <a:lnTo>
                      <a:pt x="786" y="271"/>
                    </a:lnTo>
                    <a:lnTo>
                      <a:pt x="785" y="245"/>
                    </a:lnTo>
                    <a:lnTo>
                      <a:pt x="781" y="219"/>
                    </a:lnTo>
                    <a:lnTo>
                      <a:pt x="775" y="196"/>
                    </a:lnTo>
                    <a:lnTo>
                      <a:pt x="766" y="176"/>
                    </a:lnTo>
                    <a:lnTo>
                      <a:pt x="756" y="155"/>
                    </a:lnTo>
                    <a:lnTo>
                      <a:pt x="743" y="141"/>
                    </a:lnTo>
                    <a:lnTo>
                      <a:pt x="729" y="128"/>
                    </a:lnTo>
                    <a:lnTo>
                      <a:pt x="713" y="119"/>
                    </a:lnTo>
                    <a:lnTo>
                      <a:pt x="714" y="119"/>
                    </a:lnTo>
                    <a:lnTo>
                      <a:pt x="710" y="93"/>
                    </a:lnTo>
                    <a:lnTo>
                      <a:pt x="703" y="71"/>
                    </a:lnTo>
                    <a:lnTo>
                      <a:pt x="694" y="51"/>
                    </a:lnTo>
                    <a:lnTo>
                      <a:pt x="683" y="33"/>
                    </a:lnTo>
                    <a:lnTo>
                      <a:pt x="670" y="20"/>
                    </a:lnTo>
                    <a:lnTo>
                      <a:pt x="656" y="9"/>
                    </a:lnTo>
                    <a:lnTo>
                      <a:pt x="641" y="2"/>
                    </a:lnTo>
                    <a:lnTo>
                      <a:pt x="625" y="0"/>
                    </a:lnTo>
                    <a:lnTo>
                      <a:pt x="605" y="4"/>
                    </a:lnTo>
                    <a:lnTo>
                      <a:pt x="586" y="13"/>
                    </a:lnTo>
                    <a:lnTo>
                      <a:pt x="569" y="29"/>
                    </a:lnTo>
                    <a:lnTo>
                      <a:pt x="556" y="51"/>
                    </a:lnTo>
                    <a:lnTo>
                      <a:pt x="556" y="51"/>
                    </a:lnTo>
                    <a:lnTo>
                      <a:pt x="543" y="29"/>
                    </a:lnTo>
                    <a:lnTo>
                      <a:pt x="528" y="13"/>
                    </a:lnTo>
                    <a:lnTo>
                      <a:pt x="510" y="4"/>
                    </a:lnTo>
                    <a:lnTo>
                      <a:pt x="491" y="0"/>
                    </a:lnTo>
                    <a:lnTo>
                      <a:pt x="479" y="2"/>
                    </a:lnTo>
                    <a:lnTo>
                      <a:pt x="469" y="6"/>
                    </a:lnTo>
                    <a:lnTo>
                      <a:pt x="458" y="11"/>
                    </a:lnTo>
                    <a:lnTo>
                      <a:pt x="449" y="20"/>
                    </a:lnTo>
                    <a:lnTo>
                      <a:pt x="440" y="29"/>
                    </a:lnTo>
                    <a:lnTo>
                      <a:pt x="431" y="42"/>
                    </a:lnTo>
                    <a:lnTo>
                      <a:pt x="425" y="55"/>
                    </a:lnTo>
                    <a:lnTo>
                      <a:pt x="419" y="71"/>
                    </a:lnTo>
                    <a:lnTo>
                      <a:pt x="419" y="73"/>
                    </a:lnTo>
                    <a:lnTo>
                      <a:pt x="404" y="53"/>
                    </a:lnTo>
                    <a:lnTo>
                      <a:pt x="387" y="40"/>
                    </a:lnTo>
                    <a:lnTo>
                      <a:pt x="369" y="31"/>
                    </a:lnTo>
                    <a:lnTo>
                      <a:pt x="349" y="28"/>
                    </a:lnTo>
                    <a:lnTo>
                      <a:pt x="336" y="29"/>
                    </a:lnTo>
                    <a:lnTo>
                      <a:pt x="322" y="33"/>
                    </a:lnTo>
                    <a:lnTo>
                      <a:pt x="310" y="40"/>
                    </a:lnTo>
                    <a:lnTo>
                      <a:pt x="298" y="51"/>
                    </a:lnTo>
                    <a:lnTo>
                      <a:pt x="287" y="62"/>
                    </a:lnTo>
                    <a:lnTo>
                      <a:pt x="277" y="77"/>
                    </a:lnTo>
                    <a:lnTo>
                      <a:pt x="269" y="93"/>
                    </a:lnTo>
                    <a:lnTo>
                      <a:pt x="261" y="112"/>
                    </a:lnTo>
                    <a:lnTo>
                      <a:pt x="261" y="113"/>
                    </a:lnTo>
                    <a:lnTo>
                      <a:pt x="246" y="101"/>
                    </a:lnTo>
                    <a:lnTo>
                      <a:pt x="230" y="93"/>
                    </a:lnTo>
                    <a:lnTo>
                      <a:pt x="214" y="88"/>
                    </a:lnTo>
                    <a:lnTo>
                      <a:pt x="197" y="86"/>
                    </a:lnTo>
                    <a:lnTo>
                      <a:pt x="185" y="88"/>
                    </a:lnTo>
                    <a:lnTo>
                      <a:pt x="172" y="90"/>
                    </a:lnTo>
                    <a:lnTo>
                      <a:pt x="160" y="95"/>
                    </a:lnTo>
                    <a:lnTo>
                      <a:pt x="148" y="102"/>
                    </a:lnTo>
                    <a:lnTo>
                      <a:pt x="127" y="121"/>
                    </a:lnTo>
                    <a:lnTo>
                      <a:pt x="108" y="145"/>
                    </a:lnTo>
                    <a:lnTo>
                      <a:pt x="94" y="174"/>
                    </a:lnTo>
                    <a:lnTo>
                      <a:pt x="87" y="190"/>
                    </a:lnTo>
                    <a:lnTo>
                      <a:pt x="82" y="208"/>
                    </a:lnTo>
                    <a:lnTo>
                      <a:pt x="77" y="227"/>
                    </a:lnTo>
                    <a:lnTo>
                      <a:pt x="74" y="247"/>
                    </a:lnTo>
                    <a:lnTo>
                      <a:pt x="73" y="267"/>
                    </a:lnTo>
                    <a:lnTo>
                      <a:pt x="72" y="287"/>
                    </a:lnTo>
                    <a:lnTo>
                      <a:pt x="72" y="300"/>
                    </a:lnTo>
                    <a:lnTo>
                      <a:pt x="73" y="313"/>
                    </a:lnTo>
                    <a:close/>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26" name="任意多边形 162825"/>
              <p:cNvSpPr/>
              <p:nvPr/>
            </p:nvSpPr>
            <p:spPr>
              <a:xfrm>
                <a:off x="3744" y="1224"/>
                <a:ext cx="47" cy="10"/>
              </a:xfrm>
              <a:custGeom>
                <a:avLst/>
                <a:gdLst/>
                <a:ahLst/>
                <a:cxnLst/>
                <a:rect l="0" t="0" r="0" b="0"/>
                <a:pathLst>
                  <a:path w="47" h="18">
                    <a:moveTo>
                      <a:pt x="0" y="0"/>
                    </a:moveTo>
                    <a:lnTo>
                      <a:pt x="10" y="7"/>
                    </a:lnTo>
                    <a:lnTo>
                      <a:pt x="20" y="13"/>
                    </a:lnTo>
                    <a:lnTo>
                      <a:pt x="31" y="16"/>
                    </a:lnTo>
                    <a:lnTo>
                      <a:pt x="41" y="18"/>
                    </a:lnTo>
                    <a:lnTo>
                      <a:pt x="44" y="18"/>
                    </a:lnTo>
                    <a:lnTo>
                      <a:pt x="47" y="16"/>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27" name="任意多边形 162826"/>
              <p:cNvSpPr/>
              <p:nvPr/>
            </p:nvSpPr>
            <p:spPr>
              <a:xfrm>
                <a:off x="3812" y="1328"/>
                <a:ext cx="21" cy="3"/>
              </a:xfrm>
              <a:custGeom>
                <a:avLst/>
                <a:gdLst/>
                <a:ahLst/>
                <a:cxnLst/>
                <a:rect l="0" t="0" r="0" b="0"/>
                <a:pathLst>
                  <a:path w="21" h="8">
                    <a:moveTo>
                      <a:pt x="0" y="8"/>
                    </a:moveTo>
                    <a:lnTo>
                      <a:pt x="11" y="6"/>
                    </a:lnTo>
                    <a:lnTo>
                      <a:pt x="21" y="0"/>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28" name="任意多边形 162827"/>
              <p:cNvSpPr/>
              <p:nvPr/>
            </p:nvSpPr>
            <p:spPr>
              <a:xfrm>
                <a:off x="3999" y="1354"/>
                <a:ext cx="12" cy="19"/>
              </a:xfrm>
              <a:custGeom>
                <a:avLst/>
                <a:gdLst/>
                <a:ahLst/>
                <a:cxnLst/>
                <a:rect l="0" t="0" r="0" b="0"/>
                <a:pathLst>
                  <a:path w="12" h="39">
                    <a:moveTo>
                      <a:pt x="0" y="0"/>
                    </a:moveTo>
                    <a:lnTo>
                      <a:pt x="5" y="20"/>
                    </a:lnTo>
                    <a:lnTo>
                      <a:pt x="12" y="39"/>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29" name="任意多边形 162828"/>
              <p:cNvSpPr/>
              <p:nvPr/>
            </p:nvSpPr>
            <p:spPr>
              <a:xfrm>
                <a:off x="4236" y="1326"/>
                <a:ext cx="5" cy="21"/>
              </a:xfrm>
              <a:custGeom>
                <a:avLst/>
                <a:gdLst/>
                <a:ahLst/>
                <a:cxnLst/>
                <a:rect l="0" t="0" r="0" b="0"/>
                <a:pathLst>
                  <a:path w="5" h="42">
                    <a:moveTo>
                      <a:pt x="0" y="42"/>
                    </a:moveTo>
                    <a:lnTo>
                      <a:pt x="3" y="22"/>
                    </a:lnTo>
                    <a:lnTo>
                      <a:pt x="5" y="0"/>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30" name="任意多边形 162829"/>
              <p:cNvSpPr/>
              <p:nvPr/>
            </p:nvSpPr>
            <p:spPr>
              <a:xfrm>
                <a:off x="4341" y="1198"/>
                <a:ext cx="60" cy="78"/>
              </a:xfrm>
              <a:custGeom>
                <a:avLst/>
                <a:gdLst/>
                <a:ahLst/>
                <a:cxnLst/>
                <a:rect l="0" t="0" r="0" b="0"/>
                <a:pathLst>
                  <a:path w="60" h="155">
                    <a:moveTo>
                      <a:pt x="60" y="155"/>
                    </a:moveTo>
                    <a:lnTo>
                      <a:pt x="60" y="153"/>
                    </a:lnTo>
                    <a:lnTo>
                      <a:pt x="60" y="153"/>
                    </a:lnTo>
                    <a:lnTo>
                      <a:pt x="59" y="130"/>
                    </a:lnTo>
                    <a:lnTo>
                      <a:pt x="56" y="106"/>
                    </a:lnTo>
                    <a:lnTo>
                      <a:pt x="51" y="84"/>
                    </a:lnTo>
                    <a:lnTo>
                      <a:pt x="44" y="62"/>
                    </a:lnTo>
                    <a:lnTo>
                      <a:pt x="35" y="44"/>
                    </a:lnTo>
                    <a:lnTo>
                      <a:pt x="25" y="25"/>
                    </a:lnTo>
                    <a:lnTo>
                      <a:pt x="13" y="11"/>
                    </a:lnTo>
                    <a:lnTo>
                      <a:pt x="0" y="0"/>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31" name="任意多边形 162830"/>
              <p:cNvSpPr/>
              <p:nvPr/>
            </p:nvSpPr>
            <p:spPr>
              <a:xfrm>
                <a:off x="4456" y="1115"/>
                <a:ext cx="27" cy="29"/>
              </a:xfrm>
              <a:custGeom>
                <a:avLst/>
                <a:gdLst/>
                <a:ahLst/>
                <a:cxnLst/>
                <a:rect l="0" t="0" r="0" b="0"/>
                <a:pathLst>
                  <a:path w="27" h="58">
                    <a:moveTo>
                      <a:pt x="0" y="58"/>
                    </a:moveTo>
                    <a:lnTo>
                      <a:pt x="16" y="31"/>
                    </a:lnTo>
                    <a:lnTo>
                      <a:pt x="22" y="16"/>
                    </a:lnTo>
                    <a:lnTo>
                      <a:pt x="27" y="0"/>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32" name="任意多边形 162831"/>
              <p:cNvSpPr/>
              <p:nvPr/>
            </p:nvSpPr>
            <p:spPr>
              <a:xfrm>
                <a:off x="4418" y="1007"/>
                <a:ext cx="1" cy="14"/>
              </a:xfrm>
              <a:custGeom>
                <a:avLst/>
                <a:gdLst/>
                <a:ahLst/>
                <a:cxnLst/>
                <a:rect l="0" t="0" r="0" b="0"/>
                <a:pathLst>
                  <a:path w="1" h="27">
                    <a:moveTo>
                      <a:pt x="1" y="27"/>
                    </a:moveTo>
                    <a:lnTo>
                      <a:pt x="1" y="26"/>
                    </a:lnTo>
                    <a:lnTo>
                      <a:pt x="1" y="26"/>
                    </a:lnTo>
                    <a:lnTo>
                      <a:pt x="1" y="13"/>
                    </a:lnTo>
                    <a:lnTo>
                      <a:pt x="0" y="0"/>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33" name="任意多边形 162832"/>
              <p:cNvSpPr/>
              <p:nvPr/>
            </p:nvSpPr>
            <p:spPr>
              <a:xfrm>
                <a:off x="4246" y="973"/>
                <a:ext cx="14" cy="18"/>
              </a:xfrm>
              <a:custGeom>
                <a:avLst/>
                <a:gdLst/>
                <a:ahLst/>
                <a:cxnLst/>
                <a:rect l="0" t="0" r="0" b="0"/>
                <a:pathLst>
                  <a:path w="14" h="35">
                    <a:moveTo>
                      <a:pt x="14" y="0"/>
                    </a:moveTo>
                    <a:lnTo>
                      <a:pt x="6" y="17"/>
                    </a:lnTo>
                    <a:lnTo>
                      <a:pt x="0" y="35"/>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34" name="任意多边形 162833"/>
              <p:cNvSpPr/>
              <p:nvPr/>
            </p:nvSpPr>
            <p:spPr>
              <a:xfrm>
                <a:off x="4116" y="983"/>
                <a:ext cx="7" cy="16"/>
              </a:xfrm>
              <a:custGeom>
                <a:avLst/>
                <a:gdLst/>
                <a:ahLst/>
                <a:cxnLst/>
                <a:rect l="0" t="0" r="0" b="0"/>
                <a:pathLst>
                  <a:path w="7" h="31">
                    <a:moveTo>
                      <a:pt x="7" y="0"/>
                    </a:moveTo>
                    <a:lnTo>
                      <a:pt x="2" y="15"/>
                    </a:lnTo>
                    <a:lnTo>
                      <a:pt x="0" y="31"/>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35" name="任意多边形 162834"/>
              <p:cNvSpPr/>
              <p:nvPr/>
            </p:nvSpPr>
            <p:spPr>
              <a:xfrm>
                <a:off x="3965" y="1004"/>
                <a:ext cx="24" cy="15"/>
              </a:xfrm>
              <a:custGeom>
                <a:avLst/>
                <a:gdLst/>
                <a:ahLst/>
                <a:cxnLst/>
                <a:rect l="0" t="0" r="0" b="0"/>
                <a:pathLst>
                  <a:path w="24" h="30">
                    <a:moveTo>
                      <a:pt x="24" y="30"/>
                    </a:moveTo>
                    <a:lnTo>
                      <a:pt x="13" y="15"/>
                    </a:lnTo>
                    <a:lnTo>
                      <a:pt x="0" y="0"/>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62836" name="任意多边形 162835"/>
              <p:cNvSpPr/>
              <p:nvPr/>
            </p:nvSpPr>
            <p:spPr>
              <a:xfrm>
                <a:off x="3777" y="1104"/>
                <a:ext cx="4" cy="15"/>
              </a:xfrm>
              <a:custGeom>
                <a:avLst/>
                <a:gdLst/>
                <a:ahLst/>
                <a:cxnLst/>
                <a:rect l="0" t="0" r="0" b="0"/>
                <a:pathLst>
                  <a:path w="4" h="31">
                    <a:moveTo>
                      <a:pt x="0" y="0"/>
                    </a:moveTo>
                    <a:lnTo>
                      <a:pt x="2" y="16"/>
                    </a:lnTo>
                    <a:lnTo>
                      <a:pt x="4" y="31"/>
                    </a:lnTo>
                  </a:path>
                </a:pathLst>
              </a:cu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grpSp>
        <p:sp>
          <p:nvSpPr>
            <p:cNvPr id="162837" name="矩形 162836"/>
            <p:cNvSpPr/>
            <p:nvPr/>
          </p:nvSpPr>
          <p:spPr>
            <a:xfrm>
              <a:off x="2395" y="936"/>
              <a:ext cx="1777" cy="247"/>
            </a:xfrm>
            <a:prstGeom prst="rect">
              <a:avLst/>
            </a:prstGeom>
            <a:noFill/>
            <a:ln w="9525">
              <a:noFill/>
            </a:ln>
          </p:spPr>
          <p:txBody>
            <a:bodyPr/>
            <a:lstStyle/>
            <a:p>
              <a:endParaRPr lang="zh-CN" altLang="en-US"/>
            </a:p>
          </p:txBody>
        </p:sp>
        <p:sp>
          <p:nvSpPr>
            <p:cNvPr id="162838" name="矩形 162837"/>
            <p:cNvSpPr/>
            <p:nvPr/>
          </p:nvSpPr>
          <p:spPr>
            <a:xfrm>
              <a:off x="2383" y="922"/>
              <a:ext cx="1777" cy="247"/>
            </a:xfrm>
            <a:prstGeom prst="rect">
              <a:avLst/>
            </a:prstGeom>
            <a:noFill/>
            <a:ln w="9525">
              <a:noFill/>
            </a:ln>
          </p:spPr>
          <p:txBody>
            <a:bodyPr/>
            <a:lstStyle/>
            <a:p>
              <a:endParaRPr lang="zh-CN" altLang="en-US"/>
            </a:p>
          </p:txBody>
        </p:sp>
        <p:sp>
          <p:nvSpPr>
            <p:cNvPr id="162839" name="任意多边形 162838"/>
            <p:cNvSpPr/>
            <p:nvPr/>
          </p:nvSpPr>
          <p:spPr>
            <a:xfrm>
              <a:off x="3081" y="3264"/>
              <a:ext cx="422" cy="493"/>
            </a:xfrm>
            <a:custGeom>
              <a:avLst/>
              <a:gdLst/>
              <a:ahLst/>
              <a:cxnLst/>
              <a:rect l="0" t="0" r="0" b="0"/>
              <a:pathLst>
                <a:path w="603" h="1052">
                  <a:moveTo>
                    <a:pt x="301" y="0"/>
                  </a:moveTo>
                  <a:lnTo>
                    <a:pt x="241" y="2"/>
                  </a:lnTo>
                  <a:lnTo>
                    <a:pt x="211" y="5"/>
                  </a:lnTo>
                  <a:lnTo>
                    <a:pt x="184" y="11"/>
                  </a:lnTo>
                  <a:lnTo>
                    <a:pt x="158" y="16"/>
                  </a:lnTo>
                  <a:lnTo>
                    <a:pt x="133" y="22"/>
                  </a:lnTo>
                  <a:lnTo>
                    <a:pt x="110" y="29"/>
                  </a:lnTo>
                  <a:lnTo>
                    <a:pt x="88" y="38"/>
                  </a:lnTo>
                  <a:lnTo>
                    <a:pt x="69" y="47"/>
                  </a:lnTo>
                  <a:lnTo>
                    <a:pt x="51" y="58"/>
                  </a:lnTo>
                  <a:lnTo>
                    <a:pt x="36" y="69"/>
                  </a:lnTo>
                  <a:lnTo>
                    <a:pt x="24" y="80"/>
                  </a:lnTo>
                  <a:lnTo>
                    <a:pt x="13" y="93"/>
                  </a:lnTo>
                  <a:lnTo>
                    <a:pt x="6" y="104"/>
                  </a:lnTo>
                  <a:lnTo>
                    <a:pt x="2" y="119"/>
                  </a:lnTo>
                  <a:lnTo>
                    <a:pt x="0" y="131"/>
                  </a:lnTo>
                  <a:lnTo>
                    <a:pt x="0" y="921"/>
                  </a:lnTo>
                  <a:lnTo>
                    <a:pt x="2" y="934"/>
                  </a:lnTo>
                  <a:lnTo>
                    <a:pt x="6" y="948"/>
                  </a:lnTo>
                  <a:lnTo>
                    <a:pt x="13" y="961"/>
                  </a:lnTo>
                  <a:lnTo>
                    <a:pt x="24" y="972"/>
                  </a:lnTo>
                  <a:lnTo>
                    <a:pt x="36" y="983"/>
                  </a:lnTo>
                  <a:lnTo>
                    <a:pt x="51" y="994"/>
                  </a:lnTo>
                  <a:lnTo>
                    <a:pt x="69" y="1005"/>
                  </a:lnTo>
                  <a:lnTo>
                    <a:pt x="88" y="1014"/>
                  </a:lnTo>
                  <a:lnTo>
                    <a:pt x="110" y="1023"/>
                  </a:lnTo>
                  <a:lnTo>
                    <a:pt x="133" y="1030"/>
                  </a:lnTo>
                  <a:lnTo>
                    <a:pt x="158" y="1036"/>
                  </a:lnTo>
                  <a:lnTo>
                    <a:pt x="184" y="1041"/>
                  </a:lnTo>
                  <a:lnTo>
                    <a:pt x="211" y="1047"/>
                  </a:lnTo>
                  <a:lnTo>
                    <a:pt x="241" y="1051"/>
                  </a:lnTo>
                  <a:lnTo>
                    <a:pt x="301" y="1052"/>
                  </a:lnTo>
                  <a:lnTo>
                    <a:pt x="362" y="1051"/>
                  </a:lnTo>
                  <a:lnTo>
                    <a:pt x="391" y="1047"/>
                  </a:lnTo>
                  <a:lnTo>
                    <a:pt x="419" y="1041"/>
                  </a:lnTo>
                  <a:lnTo>
                    <a:pt x="445" y="1036"/>
                  </a:lnTo>
                  <a:lnTo>
                    <a:pt x="470" y="1030"/>
                  </a:lnTo>
                  <a:lnTo>
                    <a:pt x="493" y="1023"/>
                  </a:lnTo>
                  <a:lnTo>
                    <a:pt x="515" y="1014"/>
                  </a:lnTo>
                  <a:lnTo>
                    <a:pt x="534" y="1005"/>
                  </a:lnTo>
                  <a:lnTo>
                    <a:pt x="552" y="994"/>
                  </a:lnTo>
                  <a:lnTo>
                    <a:pt x="566" y="983"/>
                  </a:lnTo>
                  <a:lnTo>
                    <a:pt x="579" y="972"/>
                  </a:lnTo>
                  <a:lnTo>
                    <a:pt x="590" y="961"/>
                  </a:lnTo>
                  <a:lnTo>
                    <a:pt x="597" y="948"/>
                  </a:lnTo>
                  <a:lnTo>
                    <a:pt x="602" y="934"/>
                  </a:lnTo>
                  <a:lnTo>
                    <a:pt x="603" y="921"/>
                  </a:lnTo>
                  <a:lnTo>
                    <a:pt x="603" y="131"/>
                  </a:lnTo>
                  <a:lnTo>
                    <a:pt x="602" y="119"/>
                  </a:lnTo>
                  <a:lnTo>
                    <a:pt x="597" y="104"/>
                  </a:lnTo>
                  <a:lnTo>
                    <a:pt x="590" y="93"/>
                  </a:lnTo>
                  <a:lnTo>
                    <a:pt x="579" y="80"/>
                  </a:lnTo>
                  <a:lnTo>
                    <a:pt x="566" y="69"/>
                  </a:lnTo>
                  <a:lnTo>
                    <a:pt x="552" y="58"/>
                  </a:lnTo>
                  <a:lnTo>
                    <a:pt x="534" y="47"/>
                  </a:lnTo>
                  <a:lnTo>
                    <a:pt x="515" y="38"/>
                  </a:lnTo>
                  <a:lnTo>
                    <a:pt x="493" y="29"/>
                  </a:lnTo>
                  <a:lnTo>
                    <a:pt x="470" y="22"/>
                  </a:lnTo>
                  <a:lnTo>
                    <a:pt x="445" y="16"/>
                  </a:lnTo>
                  <a:lnTo>
                    <a:pt x="419" y="11"/>
                  </a:lnTo>
                  <a:lnTo>
                    <a:pt x="391" y="5"/>
                  </a:lnTo>
                  <a:lnTo>
                    <a:pt x="362" y="2"/>
                  </a:lnTo>
                  <a:lnTo>
                    <a:pt x="301" y="0"/>
                  </a:lnTo>
                  <a:close/>
                </a:path>
              </a:pathLst>
            </a:custGeom>
            <a:solidFill>
              <a:srgbClr val="00CC00">
                <a:alpha val="100000"/>
              </a:srgbClr>
            </a:solidFill>
            <a:ln w="9525">
              <a:noFill/>
            </a:ln>
          </p:spPr>
          <p:txBody>
            <a:bodyPr/>
            <a:lstStyle/>
            <a:p>
              <a:endParaRPr lang="zh-CN" altLang="en-US"/>
            </a:p>
          </p:txBody>
        </p:sp>
        <p:sp>
          <p:nvSpPr>
            <p:cNvPr id="162840" name="任意多边形 162839"/>
            <p:cNvSpPr/>
            <p:nvPr/>
          </p:nvSpPr>
          <p:spPr>
            <a:xfrm>
              <a:off x="3081" y="3264"/>
              <a:ext cx="422" cy="123"/>
            </a:xfrm>
            <a:custGeom>
              <a:avLst/>
              <a:gdLst/>
              <a:ahLst/>
              <a:cxnLst/>
              <a:rect l="0" t="0" r="0" b="0"/>
              <a:pathLst>
                <a:path w="603" h="263">
                  <a:moveTo>
                    <a:pt x="0" y="131"/>
                  </a:moveTo>
                  <a:lnTo>
                    <a:pt x="2" y="144"/>
                  </a:lnTo>
                  <a:lnTo>
                    <a:pt x="6" y="159"/>
                  </a:lnTo>
                  <a:lnTo>
                    <a:pt x="13" y="172"/>
                  </a:lnTo>
                  <a:lnTo>
                    <a:pt x="24" y="183"/>
                  </a:lnTo>
                  <a:lnTo>
                    <a:pt x="36" y="194"/>
                  </a:lnTo>
                  <a:lnTo>
                    <a:pt x="51" y="204"/>
                  </a:lnTo>
                  <a:lnTo>
                    <a:pt x="69" y="215"/>
                  </a:lnTo>
                  <a:lnTo>
                    <a:pt x="88" y="225"/>
                  </a:lnTo>
                  <a:lnTo>
                    <a:pt x="110" y="234"/>
                  </a:lnTo>
                  <a:lnTo>
                    <a:pt x="133" y="241"/>
                  </a:lnTo>
                  <a:lnTo>
                    <a:pt x="158" y="247"/>
                  </a:lnTo>
                  <a:lnTo>
                    <a:pt x="184" y="252"/>
                  </a:lnTo>
                  <a:lnTo>
                    <a:pt x="211" y="257"/>
                  </a:lnTo>
                  <a:lnTo>
                    <a:pt x="241" y="261"/>
                  </a:lnTo>
                  <a:lnTo>
                    <a:pt x="301" y="263"/>
                  </a:lnTo>
                  <a:lnTo>
                    <a:pt x="362" y="261"/>
                  </a:lnTo>
                  <a:lnTo>
                    <a:pt x="391" y="257"/>
                  </a:lnTo>
                  <a:lnTo>
                    <a:pt x="419" y="252"/>
                  </a:lnTo>
                  <a:lnTo>
                    <a:pt x="445" y="247"/>
                  </a:lnTo>
                  <a:lnTo>
                    <a:pt x="470" y="241"/>
                  </a:lnTo>
                  <a:lnTo>
                    <a:pt x="493" y="234"/>
                  </a:lnTo>
                  <a:lnTo>
                    <a:pt x="515" y="225"/>
                  </a:lnTo>
                  <a:lnTo>
                    <a:pt x="534" y="215"/>
                  </a:lnTo>
                  <a:lnTo>
                    <a:pt x="552" y="204"/>
                  </a:lnTo>
                  <a:lnTo>
                    <a:pt x="566" y="194"/>
                  </a:lnTo>
                  <a:lnTo>
                    <a:pt x="579" y="183"/>
                  </a:lnTo>
                  <a:lnTo>
                    <a:pt x="590" y="172"/>
                  </a:lnTo>
                  <a:lnTo>
                    <a:pt x="597" y="159"/>
                  </a:lnTo>
                  <a:lnTo>
                    <a:pt x="602" y="144"/>
                  </a:lnTo>
                  <a:lnTo>
                    <a:pt x="603" y="131"/>
                  </a:lnTo>
                  <a:lnTo>
                    <a:pt x="602" y="119"/>
                  </a:lnTo>
                  <a:lnTo>
                    <a:pt x="597" y="104"/>
                  </a:lnTo>
                  <a:lnTo>
                    <a:pt x="590" y="93"/>
                  </a:lnTo>
                  <a:lnTo>
                    <a:pt x="579" y="80"/>
                  </a:lnTo>
                  <a:lnTo>
                    <a:pt x="566" y="69"/>
                  </a:lnTo>
                  <a:lnTo>
                    <a:pt x="552" y="58"/>
                  </a:lnTo>
                  <a:lnTo>
                    <a:pt x="534" y="47"/>
                  </a:lnTo>
                  <a:lnTo>
                    <a:pt x="515" y="38"/>
                  </a:lnTo>
                  <a:lnTo>
                    <a:pt x="493" y="29"/>
                  </a:lnTo>
                  <a:lnTo>
                    <a:pt x="470" y="22"/>
                  </a:lnTo>
                  <a:lnTo>
                    <a:pt x="445" y="16"/>
                  </a:lnTo>
                  <a:lnTo>
                    <a:pt x="419" y="11"/>
                  </a:lnTo>
                  <a:lnTo>
                    <a:pt x="391" y="5"/>
                  </a:lnTo>
                  <a:lnTo>
                    <a:pt x="362" y="2"/>
                  </a:lnTo>
                  <a:lnTo>
                    <a:pt x="301" y="0"/>
                  </a:lnTo>
                  <a:lnTo>
                    <a:pt x="241" y="2"/>
                  </a:lnTo>
                  <a:lnTo>
                    <a:pt x="211" y="5"/>
                  </a:lnTo>
                  <a:lnTo>
                    <a:pt x="184" y="11"/>
                  </a:lnTo>
                  <a:lnTo>
                    <a:pt x="158" y="16"/>
                  </a:lnTo>
                  <a:lnTo>
                    <a:pt x="133" y="22"/>
                  </a:lnTo>
                  <a:lnTo>
                    <a:pt x="110" y="29"/>
                  </a:lnTo>
                  <a:lnTo>
                    <a:pt x="88" y="38"/>
                  </a:lnTo>
                  <a:lnTo>
                    <a:pt x="69" y="47"/>
                  </a:lnTo>
                  <a:lnTo>
                    <a:pt x="51" y="58"/>
                  </a:lnTo>
                  <a:lnTo>
                    <a:pt x="36" y="69"/>
                  </a:lnTo>
                  <a:lnTo>
                    <a:pt x="24" y="80"/>
                  </a:lnTo>
                  <a:lnTo>
                    <a:pt x="13" y="93"/>
                  </a:lnTo>
                  <a:lnTo>
                    <a:pt x="6" y="104"/>
                  </a:lnTo>
                  <a:lnTo>
                    <a:pt x="2" y="119"/>
                  </a:lnTo>
                  <a:lnTo>
                    <a:pt x="0" y="131"/>
                  </a:lnTo>
                  <a:close/>
                </a:path>
              </a:pathLst>
            </a:custGeom>
            <a:solidFill>
              <a:srgbClr val="00CC00"/>
            </a:solidFill>
            <a:ln w="9525">
              <a:noFill/>
            </a:ln>
          </p:spPr>
          <p:txBody>
            <a:bodyPr/>
            <a:lstStyle/>
            <a:p>
              <a:endParaRPr lang="zh-CN" altLang="en-US"/>
            </a:p>
          </p:txBody>
        </p:sp>
        <p:sp>
          <p:nvSpPr>
            <p:cNvPr id="162841" name="任意多边形 162840"/>
            <p:cNvSpPr/>
            <p:nvPr/>
          </p:nvSpPr>
          <p:spPr>
            <a:xfrm>
              <a:off x="3081" y="3264"/>
              <a:ext cx="422" cy="493"/>
            </a:xfrm>
            <a:custGeom>
              <a:avLst/>
              <a:gdLst/>
              <a:ahLst/>
              <a:cxnLst/>
              <a:rect l="0" t="0" r="0" b="0"/>
              <a:pathLst>
                <a:path w="603" h="1052">
                  <a:moveTo>
                    <a:pt x="301" y="0"/>
                  </a:moveTo>
                  <a:lnTo>
                    <a:pt x="241" y="2"/>
                  </a:lnTo>
                  <a:lnTo>
                    <a:pt x="211" y="5"/>
                  </a:lnTo>
                  <a:lnTo>
                    <a:pt x="184" y="11"/>
                  </a:lnTo>
                  <a:lnTo>
                    <a:pt x="158" y="16"/>
                  </a:lnTo>
                  <a:lnTo>
                    <a:pt x="133" y="22"/>
                  </a:lnTo>
                  <a:lnTo>
                    <a:pt x="110" y="29"/>
                  </a:lnTo>
                  <a:lnTo>
                    <a:pt x="88" y="38"/>
                  </a:lnTo>
                  <a:lnTo>
                    <a:pt x="69" y="47"/>
                  </a:lnTo>
                  <a:lnTo>
                    <a:pt x="51" y="58"/>
                  </a:lnTo>
                  <a:lnTo>
                    <a:pt x="36" y="69"/>
                  </a:lnTo>
                  <a:lnTo>
                    <a:pt x="24" y="80"/>
                  </a:lnTo>
                  <a:lnTo>
                    <a:pt x="13" y="93"/>
                  </a:lnTo>
                  <a:lnTo>
                    <a:pt x="6" y="104"/>
                  </a:lnTo>
                  <a:lnTo>
                    <a:pt x="2" y="119"/>
                  </a:lnTo>
                  <a:lnTo>
                    <a:pt x="0" y="131"/>
                  </a:lnTo>
                  <a:lnTo>
                    <a:pt x="0" y="921"/>
                  </a:lnTo>
                  <a:lnTo>
                    <a:pt x="2" y="934"/>
                  </a:lnTo>
                  <a:lnTo>
                    <a:pt x="6" y="948"/>
                  </a:lnTo>
                  <a:lnTo>
                    <a:pt x="13" y="961"/>
                  </a:lnTo>
                  <a:lnTo>
                    <a:pt x="24" y="972"/>
                  </a:lnTo>
                  <a:lnTo>
                    <a:pt x="36" y="983"/>
                  </a:lnTo>
                  <a:lnTo>
                    <a:pt x="51" y="994"/>
                  </a:lnTo>
                  <a:lnTo>
                    <a:pt x="69" y="1005"/>
                  </a:lnTo>
                  <a:lnTo>
                    <a:pt x="88" y="1014"/>
                  </a:lnTo>
                  <a:lnTo>
                    <a:pt x="110" y="1023"/>
                  </a:lnTo>
                  <a:lnTo>
                    <a:pt x="133" y="1030"/>
                  </a:lnTo>
                  <a:lnTo>
                    <a:pt x="158" y="1036"/>
                  </a:lnTo>
                  <a:lnTo>
                    <a:pt x="184" y="1041"/>
                  </a:lnTo>
                  <a:lnTo>
                    <a:pt x="211" y="1047"/>
                  </a:lnTo>
                  <a:lnTo>
                    <a:pt x="241" y="1051"/>
                  </a:lnTo>
                  <a:lnTo>
                    <a:pt x="301" y="1052"/>
                  </a:lnTo>
                  <a:lnTo>
                    <a:pt x="362" y="1051"/>
                  </a:lnTo>
                  <a:lnTo>
                    <a:pt x="391" y="1047"/>
                  </a:lnTo>
                  <a:lnTo>
                    <a:pt x="419" y="1041"/>
                  </a:lnTo>
                  <a:lnTo>
                    <a:pt x="445" y="1036"/>
                  </a:lnTo>
                  <a:lnTo>
                    <a:pt x="470" y="1030"/>
                  </a:lnTo>
                  <a:lnTo>
                    <a:pt x="493" y="1023"/>
                  </a:lnTo>
                  <a:lnTo>
                    <a:pt x="515" y="1014"/>
                  </a:lnTo>
                  <a:lnTo>
                    <a:pt x="534" y="1005"/>
                  </a:lnTo>
                  <a:lnTo>
                    <a:pt x="552" y="994"/>
                  </a:lnTo>
                  <a:lnTo>
                    <a:pt x="566" y="983"/>
                  </a:lnTo>
                  <a:lnTo>
                    <a:pt x="579" y="972"/>
                  </a:lnTo>
                  <a:lnTo>
                    <a:pt x="590" y="961"/>
                  </a:lnTo>
                  <a:lnTo>
                    <a:pt x="597" y="948"/>
                  </a:lnTo>
                  <a:lnTo>
                    <a:pt x="602" y="934"/>
                  </a:lnTo>
                  <a:lnTo>
                    <a:pt x="603" y="921"/>
                  </a:lnTo>
                  <a:lnTo>
                    <a:pt x="603" y="131"/>
                  </a:lnTo>
                  <a:lnTo>
                    <a:pt x="602" y="119"/>
                  </a:lnTo>
                  <a:lnTo>
                    <a:pt x="597" y="104"/>
                  </a:lnTo>
                  <a:lnTo>
                    <a:pt x="590" y="93"/>
                  </a:lnTo>
                  <a:lnTo>
                    <a:pt x="579" y="80"/>
                  </a:lnTo>
                  <a:lnTo>
                    <a:pt x="566" y="69"/>
                  </a:lnTo>
                  <a:lnTo>
                    <a:pt x="552" y="58"/>
                  </a:lnTo>
                  <a:lnTo>
                    <a:pt x="534" y="47"/>
                  </a:lnTo>
                  <a:lnTo>
                    <a:pt x="515" y="38"/>
                  </a:lnTo>
                  <a:lnTo>
                    <a:pt x="493" y="29"/>
                  </a:lnTo>
                  <a:lnTo>
                    <a:pt x="470" y="22"/>
                  </a:lnTo>
                  <a:lnTo>
                    <a:pt x="445" y="16"/>
                  </a:lnTo>
                  <a:lnTo>
                    <a:pt x="419" y="11"/>
                  </a:lnTo>
                  <a:lnTo>
                    <a:pt x="391" y="5"/>
                  </a:lnTo>
                  <a:lnTo>
                    <a:pt x="362" y="2"/>
                  </a:lnTo>
                  <a:lnTo>
                    <a:pt x="301" y="0"/>
                  </a:lnTo>
                  <a:close/>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162842" name="任意多边形 162841"/>
            <p:cNvSpPr/>
            <p:nvPr/>
          </p:nvSpPr>
          <p:spPr>
            <a:xfrm>
              <a:off x="3081" y="3326"/>
              <a:ext cx="422" cy="61"/>
            </a:xfrm>
            <a:custGeom>
              <a:avLst/>
              <a:gdLst/>
              <a:ahLst/>
              <a:cxnLst/>
              <a:rect l="0" t="0" r="0" b="0"/>
              <a:pathLst>
                <a:path w="603" h="132">
                  <a:moveTo>
                    <a:pt x="0" y="0"/>
                  </a:moveTo>
                  <a:lnTo>
                    <a:pt x="2" y="13"/>
                  </a:lnTo>
                  <a:lnTo>
                    <a:pt x="6" y="28"/>
                  </a:lnTo>
                  <a:lnTo>
                    <a:pt x="13" y="41"/>
                  </a:lnTo>
                  <a:lnTo>
                    <a:pt x="24" y="52"/>
                  </a:lnTo>
                  <a:lnTo>
                    <a:pt x="36" y="63"/>
                  </a:lnTo>
                  <a:lnTo>
                    <a:pt x="51" y="73"/>
                  </a:lnTo>
                  <a:lnTo>
                    <a:pt x="69" y="84"/>
                  </a:lnTo>
                  <a:lnTo>
                    <a:pt x="88" y="94"/>
                  </a:lnTo>
                  <a:lnTo>
                    <a:pt x="110" y="103"/>
                  </a:lnTo>
                  <a:lnTo>
                    <a:pt x="133" y="110"/>
                  </a:lnTo>
                  <a:lnTo>
                    <a:pt x="158" y="116"/>
                  </a:lnTo>
                  <a:lnTo>
                    <a:pt x="184" y="121"/>
                  </a:lnTo>
                  <a:lnTo>
                    <a:pt x="211" y="126"/>
                  </a:lnTo>
                  <a:lnTo>
                    <a:pt x="241" y="130"/>
                  </a:lnTo>
                  <a:lnTo>
                    <a:pt x="301" y="132"/>
                  </a:lnTo>
                  <a:lnTo>
                    <a:pt x="362" y="130"/>
                  </a:lnTo>
                  <a:lnTo>
                    <a:pt x="391" y="126"/>
                  </a:lnTo>
                  <a:lnTo>
                    <a:pt x="419" y="121"/>
                  </a:lnTo>
                  <a:lnTo>
                    <a:pt x="445" y="116"/>
                  </a:lnTo>
                  <a:lnTo>
                    <a:pt x="470" y="110"/>
                  </a:lnTo>
                  <a:lnTo>
                    <a:pt x="493" y="103"/>
                  </a:lnTo>
                  <a:lnTo>
                    <a:pt x="515" y="94"/>
                  </a:lnTo>
                  <a:lnTo>
                    <a:pt x="534" y="84"/>
                  </a:lnTo>
                  <a:lnTo>
                    <a:pt x="552" y="73"/>
                  </a:lnTo>
                  <a:lnTo>
                    <a:pt x="566" y="63"/>
                  </a:lnTo>
                  <a:lnTo>
                    <a:pt x="579" y="52"/>
                  </a:lnTo>
                  <a:lnTo>
                    <a:pt x="590" y="41"/>
                  </a:lnTo>
                  <a:lnTo>
                    <a:pt x="597" y="28"/>
                  </a:lnTo>
                  <a:lnTo>
                    <a:pt x="602" y="13"/>
                  </a:lnTo>
                  <a:lnTo>
                    <a:pt x="603" y="0"/>
                  </a:ln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162843" name="矩形 162842"/>
            <p:cNvSpPr/>
            <p:nvPr/>
          </p:nvSpPr>
          <p:spPr>
            <a:xfrm>
              <a:off x="3168" y="3469"/>
              <a:ext cx="247" cy="165"/>
            </a:xfrm>
            <a:prstGeom prst="rect">
              <a:avLst/>
            </a:prstGeom>
            <a:solidFill>
              <a:srgbClr val="00CC00"/>
            </a:solidFill>
            <a:ln w="9525">
              <a:noFill/>
            </a:ln>
          </p:spPr>
          <p:txBody>
            <a:bodyPr/>
            <a:lstStyle/>
            <a:p>
              <a:endParaRPr lang="zh-CN" altLang="en-US"/>
            </a:p>
          </p:txBody>
        </p:sp>
        <p:sp>
          <p:nvSpPr>
            <p:cNvPr id="162844" name="矩形 162843"/>
            <p:cNvSpPr/>
            <p:nvPr/>
          </p:nvSpPr>
          <p:spPr>
            <a:xfrm>
              <a:off x="3175" y="3498"/>
              <a:ext cx="229" cy="134"/>
            </a:xfrm>
            <a:prstGeom prst="rect">
              <a:avLst/>
            </a:prstGeom>
            <a:noFill/>
            <a:ln w="9525">
              <a:noFill/>
            </a:ln>
          </p:spPr>
          <p:txBody>
            <a:bodyPr wrap="none" lIns="0" tIns="0" rIns="0" bIns="0">
              <a:spAutoFit/>
            </a:bodyPr>
            <a:lstStyle/>
            <a:p>
              <a:pPr algn="ctr"/>
              <a:r>
                <a:rPr lang="en-US" altLang="zh-CN" sz="1300" b="1">
                  <a:solidFill>
                    <a:srgbClr val="FFFFFF"/>
                  </a:solidFill>
                  <a:latin typeface="Times New Roman" panose="02020603050405020304" pitchFamily="18" charset="0"/>
                  <a:cs typeface="Times New Roman" panose="02020603050405020304" pitchFamily="18" charset="0"/>
                </a:rPr>
                <a:t>DB2</a:t>
              </a:r>
              <a:endParaRPr lang="en-US" altLang="zh-CN">
                <a:latin typeface="Arial Narrow" panose="020B0606020202030204" pitchFamily="34" charset="0"/>
                <a:ea typeface="Times New Roman" panose="02020603050405020304" pitchFamily="18" charset="0"/>
              </a:endParaRPr>
            </a:p>
          </p:txBody>
        </p:sp>
        <p:sp>
          <p:nvSpPr>
            <p:cNvPr id="162845" name="任意多边形 162844"/>
            <p:cNvSpPr/>
            <p:nvPr/>
          </p:nvSpPr>
          <p:spPr>
            <a:xfrm>
              <a:off x="3715" y="2935"/>
              <a:ext cx="423" cy="493"/>
            </a:xfrm>
            <a:custGeom>
              <a:avLst/>
              <a:gdLst/>
              <a:ahLst/>
              <a:cxnLst/>
              <a:rect l="0" t="0" r="0" b="0"/>
              <a:pathLst>
                <a:path w="604" h="1053">
                  <a:moveTo>
                    <a:pt x="302" y="0"/>
                  </a:moveTo>
                  <a:lnTo>
                    <a:pt x="241" y="2"/>
                  </a:lnTo>
                  <a:lnTo>
                    <a:pt x="212" y="6"/>
                  </a:lnTo>
                  <a:lnTo>
                    <a:pt x="184" y="11"/>
                  </a:lnTo>
                  <a:lnTo>
                    <a:pt x="158" y="17"/>
                  </a:lnTo>
                  <a:lnTo>
                    <a:pt x="133" y="22"/>
                  </a:lnTo>
                  <a:lnTo>
                    <a:pt x="110" y="29"/>
                  </a:lnTo>
                  <a:lnTo>
                    <a:pt x="88" y="38"/>
                  </a:lnTo>
                  <a:lnTo>
                    <a:pt x="69" y="48"/>
                  </a:lnTo>
                  <a:lnTo>
                    <a:pt x="51" y="59"/>
                  </a:lnTo>
                  <a:lnTo>
                    <a:pt x="37" y="70"/>
                  </a:lnTo>
                  <a:lnTo>
                    <a:pt x="24" y="80"/>
                  </a:lnTo>
                  <a:lnTo>
                    <a:pt x="14" y="93"/>
                  </a:lnTo>
                  <a:lnTo>
                    <a:pt x="6" y="104"/>
                  </a:lnTo>
                  <a:lnTo>
                    <a:pt x="2" y="119"/>
                  </a:lnTo>
                  <a:lnTo>
                    <a:pt x="0" y="132"/>
                  </a:lnTo>
                  <a:lnTo>
                    <a:pt x="0" y="921"/>
                  </a:lnTo>
                  <a:lnTo>
                    <a:pt x="2" y="934"/>
                  </a:lnTo>
                  <a:lnTo>
                    <a:pt x="6" y="949"/>
                  </a:lnTo>
                  <a:lnTo>
                    <a:pt x="14" y="961"/>
                  </a:lnTo>
                  <a:lnTo>
                    <a:pt x="24" y="972"/>
                  </a:lnTo>
                  <a:lnTo>
                    <a:pt x="37" y="983"/>
                  </a:lnTo>
                  <a:lnTo>
                    <a:pt x="51" y="994"/>
                  </a:lnTo>
                  <a:lnTo>
                    <a:pt x="69" y="1005"/>
                  </a:lnTo>
                  <a:lnTo>
                    <a:pt x="88" y="1014"/>
                  </a:lnTo>
                  <a:lnTo>
                    <a:pt x="110" y="1023"/>
                  </a:lnTo>
                  <a:lnTo>
                    <a:pt x="133" y="1031"/>
                  </a:lnTo>
                  <a:lnTo>
                    <a:pt x="158" y="1036"/>
                  </a:lnTo>
                  <a:lnTo>
                    <a:pt x="184" y="1042"/>
                  </a:lnTo>
                  <a:lnTo>
                    <a:pt x="212" y="1047"/>
                  </a:lnTo>
                  <a:lnTo>
                    <a:pt x="241" y="1051"/>
                  </a:lnTo>
                  <a:lnTo>
                    <a:pt x="302" y="1053"/>
                  </a:lnTo>
                  <a:lnTo>
                    <a:pt x="363" y="1051"/>
                  </a:lnTo>
                  <a:lnTo>
                    <a:pt x="392" y="1047"/>
                  </a:lnTo>
                  <a:lnTo>
                    <a:pt x="419" y="1042"/>
                  </a:lnTo>
                  <a:lnTo>
                    <a:pt x="445" y="1036"/>
                  </a:lnTo>
                  <a:lnTo>
                    <a:pt x="470" y="1031"/>
                  </a:lnTo>
                  <a:lnTo>
                    <a:pt x="494" y="1023"/>
                  </a:lnTo>
                  <a:lnTo>
                    <a:pt x="516" y="1014"/>
                  </a:lnTo>
                  <a:lnTo>
                    <a:pt x="534" y="1005"/>
                  </a:lnTo>
                  <a:lnTo>
                    <a:pt x="552" y="994"/>
                  </a:lnTo>
                  <a:lnTo>
                    <a:pt x="567" y="983"/>
                  </a:lnTo>
                  <a:lnTo>
                    <a:pt x="579" y="972"/>
                  </a:lnTo>
                  <a:lnTo>
                    <a:pt x="590" y="961"/>
                  </a:lnTo>
                  <a:lnTo>
                    <a:pt x="597" y="949"/>
                  </a:lnTo>
                  <a:lnTo>
                    <a:pt x="603" y="934"/>
                  </a:lnTo>
                  <a:lnTo>
                    <a:pt x="604" y="921"/>
                  </a:lnTo>
                  <a:lnTo>
                    <a:pt x="604" y="132"/>
                  </a:lnTo>
                  <a:lnTo>
                    <a:pt x="603" y="119"/>
                  </a:lnTo>
                  <a:lnTo>
                    <a:pt x="597" y="104"/>
                  </a:lnTo>
                  <a:lnTo>
                    <a:pt x="590" y="93"/>
                  </a:lnTo>
                  <a:lnTo>
                    <a:pt x="579" y="80"/>
                  </a:lnTo>
                  <a:lnTo>
                    <a:pt x="567" y="70"/>
                  </a:lnTo>
                  <a:lnTo>
                    <a:pt x="552" y="59"/>
                  </a:lnTo>
                  <a:lnTo>
                    <a:pt x="534" y="48"/>
                  </a:lnTo>
                  <a:lnTo>
                    <a:pt x="516" y="38"/>
                  </a:lnTo>
                  <a:lnTo>
                    <a:pt x="494" y="29"/>
                  </a:lnTo>
                  <a:lnTo>
                    <a:pt x="470" y="22"/>
                  </a:lnTo>
                  <a:lnTo>
                    <a:pt x="445" y="17"/>
                  </a:lnTo>
                  <a:lnTo>
                    <a:pt x="419" y="11"/>
                  </a:lnTo>
                  <a:lnTo>
                    <a:pt x="392" y="6"/>
                  </a:lnTo>
                  <a:lnTo>
                    <a:pt x="363" y="2"/>
                  </a:lnTo>
                  <a:lnTo>
                    <a:pt x="302" y="0"/>
                  </a:lnTo>
                  <a:close/>
                </a:path>
              </a:pathLst>
            </a:custGeom>
            <a:solidFill>
              <a:srgbClr val="00CC00"/>
            </a:solidFill>
            <a:ln w="9525">
              <a:noFill/>
            </a:ln>
          </p:spPr>
          <p:txBody>
            <a:bodyPr/>
            <a:lstStyle/>
            <a:p>
              <a:endParaRPr lang="zh-CN" altLang="en-US"/>
            </a:p>
          </p:txBody>
        </p:sp>
        <p:sp>
          <p:nvSpPr>
            <p:cNvPr id="162846" name="任意多边形 162845"/>
            <p:cNvSpPr/>
            <p:nvPr/>
          </p:nvSpPr>
          <p:spPr>
            <a:xfrm>
              <a:off x="3715" y="2935"/>
              <a:ext cx="423" cy="124"/>
            </a:xfrm>
            <a:custGeom>
              <a:avLst/>
              <a:gdLst/>
              <a:ahLst/>
              <a:cxnLst/>
              <a:rect l="0" t="0" r="0" b="0"/>
              <a:pathLst>
                <a:path w="604" h="263">
                  <a:moveTo>
                    <a:pt x="0" y="132"/>
                  </a:moveTo>
                  <a:lnTo>
                    <a:pt x="2" y="144"/>
                  </a:lnTo>
                  <a:lnTo>
                    <a:pt x="6" y="159"/>
                  </a:lnTo>
                  <a:lnTo>
                    <a:pt x="14" y="172"/>
                  </a:lnTo>
                  <a:lnTo>
                    <a:pt x="24" y="183"/>
                  </a:lnTo>
                  <a:lnTo>
                    <a:pt x="37" y="194"/>
                  </a:lnTo>
                  <a:lnTo>
                    <a:pt x="51" y="205"/>
                  </a:lnTo>
                  <a:lnTo>
                    <a:pt x="69" y="216"/>
                  </a:lnTo>
                  <a:lnTo>
                    <a:pt x="88" y="225"/>
                  </a:lnTo>
                  <a:lnTo>
                    <a:pt x="110" y="234"/>
                  </a:lnTo>
                  <a:lnTo>
                    <a:pt x="133" y="241"/>
                  </a:lnTo>
                  <a:lnTo>
                    <a:pt x="158" y="247"/>
                  </a:lnTo>
                  <a:lnTo>
                    <a:pt x="184" y="252"/>
                  </a:lnTo>
                  <a:lnTo>
                    <a:pt x="212" y="258"/>
                  </a:lnTo>
                  <a:lnTo>
                    <a:pt x="241" y="261"/>
                  </a:lnTo>
                  <a:lnTo>
                    <a:pt x="302" y="263"/>
                  </a:lnTo>
                  <a:lnTo>
                    <a:pt x="363" y="261"/>
                  </a:lnTo>
                  <a:lnTo>
                    <a:pt x="392" y="258"/>
                  </a:lnTo>
                  <a:lnTo>
                    <a:pt x="419" y="252"/>
                  </a:lnTo>
                  <a:lnTo>
                    <a:pt x="445" y="247"/>
                  </a:lnTo>
                  <a:lnTo>
                    <a:pt x="470" y="241"/>
                  </a:lnTo>
                  <a:lnTo>
                    <a:pt x="494" y="234"/>
                  </a:lnTo>
                  <a:lnTo>
                    <a:pt x="516" y="225"/>
                  </a:lnTo>
                  <a:lnTo>
                    <a:pt x="534" y="216"/>
                  </a:lnTo>
                  <a:lnTo>
                    <a:pt x="552" y="205"/>
                  </a:lnTo>
                  <a:lnTo>
                    <a:pt x="567" y="194"/>
                  </a:lnTo>
                  <a:lnTo>
                    <a:pt x="579" y="183"/>
                  </a:lnTo>
                  <a:lnTo>
                    <a:pt x="590" y="172"/>
                  </a:lnTo>
                  <a:lnTo>
                    <a:pt x="597" y="159"/>
                  </a:lnTo>
                  <a:lnTo>
                    <a:pt x="603" y="144"/>
                  </a:lnTo>
                  <a:lnTo>
                    <a:pt x="604" y="132"/>
                  </a:lnTo>
                  <a:lnTo>
                    <a:pt x="603" y="119"/>
                  </a:lnTo>
                  <a:lnTo>
                    <a:pt x="597" y="104"/>
                  </a:lnTo>
                  <a:lnTo>
                    <a:pt x="590" y="93"/>
                  </a:lnTo>
                  <a:lnTo>
                    <a:pt x="579" y="80"/>
                  </a:lnTo>
                  <a:lnTo>
                    <a:pt x="567" y="70"/>
                  </a:lnTo>
                  <a:lnTo>
                    <a:pt x="552" y="59"/>
                  </a:lnTo>
                  <a:lnTo>
                    <a:pt x="534" y="48"/>
                  </a:lnTo>
                  <a:lnTo>
                    <a:pt x="516" y="38"/>
                  </a:lnTo>
                  <a:lnTo>
                    <a:pt x="494" y="29"/>
                  </a:lnTo>
                  <a:lnTo>
                    <a:pt x="470" y="22"/>
                  </a:lnTo>
                  <a:lnTo>
                    <a:pt x="445" y="17"/>
                  </a:lnTo>
                  <a:lnTo>
                    <a:pt x="419" y="11"/>
                  </a:lnTo>
                  <a:lnTo>
                    <a:pt x="392" y="6"/>
                  </a:lnTo>
                  <a:lnTo>
                    <a:pt x="363" y="2"/>
                  </a:lnTo>
                  <a:lnTo>
                    <a:pt x="302" y="0"/>
                  </a:lnTo>
                  <a:lnTo>
                    <a:pt x="241" y="2"/>
                  </a:lnTo>
                  <a:lnTo>
                    <a:pt x="212" y="6"/>
                  </a:lnTo>
                  <a:lnTo>
                    <a:pt x="184" y="11"/>
                  </a:lnTo>
                  <a:lnTo>
                    <a:pt x="158" y="17"/>
                  </a:lnTo>
                  <a:lnTo>
                    <a:pt x="133" y="22"/>
                  </a:lnTo>
                  <a:lnTo>
                    <a:pt x="110" y="29"/>
                  </a:lnTo>
                  <a:lnTo>
                    <a:pt x="88" y="38"/>
                  </a:lnTo>
                  <a:lnTo>
                    <a:pt x="69" y="48"/>
                  </a:lnTo>
                  <a:lnTo>
                    <a:pt x="51" y="59"/>
                  </a:lnTo>
                  <a:lnTo>
                    <a:pt x="37" y="70"/>
                  </a:lnTo>
                  <a:lnTo>
                    <a:pt x="24" y="80"/>
                  </a:lnTo>
                  <a:lnTo>
                    <a:pt x="14" y="93"/>
                  </a:lnTo>
                  <a:lnTo>
                    <a:pt x="6" y="104"/>
                  </a:lnTo>
                  <a:lnTo>
                    <a:pt x="2" y="119"/>
                  </a:lnTo>
                  <a:lnTo>
                    <a:pt x="0" y="132"/>
                  </a:lnTo>
                  <a:close/>
                </a:path>
              </a:pathLst>
            </a:custGeom>
            <a:solidFill>
              <a:srgbClr val="00CC00"/>
            </a:solidFill>
            <a:ln w="9525">
              <a:noFill/>
            </a:ln>
          </p:spPr>
          <p:txBody>
            <a:bodyPr/>
            <a:lstStyle/>
            <a:p>
              <a:endParaRPr lang="zh-CN" altLang="en-US"/>
            </a:p>
          </p:txBody>
        </p:sp>
        <p:sp>
          <p:nvSpPr>
            <p:cNvPr id="162847" name="任意多边形 162846"/>
            <p:cNvSpPr/>
            <p:nvPr/>
          </p:nvSpPr>
          <p:spPr>
            <a:xfrm>
              <a:off x="3715" y="2935"/>
              <a:ext cx="423" cy="493"/>
            </a:xfrm>
            <a:custGeom>
              <a:avLst/>
              <a:gdLst/>
              <a:ahLst/>
              <a:cxnLst/>
              <a:rect l="0" t="0" r="0" b="0"/>
              <a:pathLst>
                <a:path w="604" h="1053">
                  <a:moveTo>
                    <a:pt x="302" y="0"/>
                  </a:moveTo>
                  <a:lnTo>
                    <a:pt x="241" y="2"/>
                  </a:lnTo>
                  <a:lnTo>
                    <a:pt x="212" y="6"/>
                  </a:lnTo>
                  <a:lnTo>
                    <a:pt x="184" y="11"/>
                  </a:lnTo>
                  <a:lnTo>
                    <a:pt x="158" y="17"/>
                  </a:lnTo>
                  <a:lnTo>
                    <a:pt x="133" y="22"/>
                  </a:lnTo>
                  <a:lnTo>
                    <a:pt x="110" y="29"/>
                  </a:lnTo>
                  <a:lnTo>
                    <a:pt x="88" y="38"/>
                  </a:lnTo>
                  <a:lnTo>
                    <a:pt x="69" y="48"/>
                  </a:lnTo>
                  <a:lnTo>
                    <a:pt x="51" y="59"/>
                  </a:lnTo>
                  <a:lnTo>
                    <a:pt x="37" y="70"/>
                  </a:lnTo>
                  <a:lnTo>
                    <a:pt x="24" y="80"/>
                  </a:lnTo>
                  <a:lnTo>
                    <a:pt x="14" y="93"/>
                  </a:lnTo>
                  <a:lnTo>
                    <a:pt x="6" y="104"/>
                  </a:lnTo>
                  <a:lnTo>
                    <a:pt x="2" y="119"/>
                  </a:lnTo>
                  <a:lnTo>
                    <a:pt x="0" y="132"/>
                  </a:lnTo>
                  <a:lnTo>
                    <a:pt x="0" y="921"/>
                  </a:lnTo>
                  <a:lnTo>
                    <a:pt x="2" y="934"/>
                  </a:lnTo>
                  <a:lnTo>
                    <a:pt x="6" y="949"/>
                  </a:lnTo>
                  <a:lnTo>
                    <a:pt x="14" y="961"/>
                  </a:lnTo>
                  <a:lnTo>
                    <a:pt x="24" y="972"/>
                  </a:lnTo>
                  <a:lnTo>
                    <a:pt x="37" y="983"/>
                  </a:lnTo>
                  <a:lnTo>
                    <a:pt x="51" y="994"/>
                  </a:lnTo>
                  <a:lnTo>
                    <a:pt x="69" y="1005"/>
                  </a:lnTo>
                  <a:lnTo>
                    <a:pt x="88" y="1014"/>
                  </a:lnTo>
                  <a:lnTo>
                    <a:pt x="110" y="1023"/>
                  </a:lnTo>
                  <a:lnTo>
                    <a:pt x="133" y="1031"/>
                  </a:lnTo>
                  <a:lnTo>
                    <a:pt x="158" y="1036"/>
                  </a:lnTo>
                  <a:lnTo>
                    <a:pt x="184" y="1042"/>
                  </a:lnTo>
                  <a:lnTo>
                    <a:pt x="212" y="1047"/>
                  </a:lnTo>
                  <a:lnTo>
                    <a:pt x="241" y="1051"/>
                  </a:lnTo>
                  <a:lnTo>
                    <a:pt x="302" y="1053"/>
                  </a:lnTo>
                  <a:lnTo>
                    <a:pt x="363" y="1051"/>
                  </a:lnTo>
                  <a:lnTo>
                    <a:pt x="392" y="1047"/>
                  </a:lnTo>
                  <a:lnTo>
                    <a:pt x="419" y="1042"/>
                  </a:lnTo>
                  <a:lnTo>
                    <a:pt x="445" y="1036"/>
                  </a:lnTo>
                  <a:lnTo>
                    <a:pt x="470" y="1031"/>
                  </a:lnTo>
                  <a:lnTo>
                    <a:pt x="494" y="1023"/>
                  </a:lnTo>
                  <a:lnTo>
                    <a:pt x="516" y="1014"/>
                  </a:lnTo>
                  <a:lnTo>
                    <a:pt x="534" y="1005"/>
                  </a:lnTo>
                  <a:lnTo>
                    <a:pt x="552" y="994"/>
                  </a:lnTo>
                  <a:lnTo>
                    <a:pt x="567" y="983"/>
                  </a:lnTo>
                  <a:lnTo>
                    <a:pt x="579" y="972"/>
                  </a:lnTo>
                  <a:lnTo>
                    <a:pt x="590" y="961"/>
                  </a:lnTo>
                  <a:lnTo>
                    <a:pt x="597" y="949"/>
                  </a:lnTo>
                  <a:lnTo>
                    <a:pt x="603" y="934"/>
                  </a:lnTo>
                  <a:lnTo>
                    <a:pt x="604" y="921"/>
                  </a:lnTo>
                  <a:lnTo>
                    <a:pt x="604" y="132"/>
                  </a:lnTo>
                  <a:lnTo>
                    <a:pt x="603" y="119"/>
                  </a:lnTo>
                  <a:lnTo>
                    <a:pt x="597" y="104"/>
                  </a:lnTo>
                  <a:lnTo>
                    <a:pt x="590" y="93"/>
                  </a:lnTo>
                  <a:lnTo>
                    <a:pt x="579" y="80"/>
                  </a:lnTo>
                  <a:lnTo>
                    <a:pt x="567" y="70"/>
                  </a:lnTo>
                  <a:lnTo>
                    <a:pt x="552" y="59"/>
                  </a:lnTo>
                  <a:lnTo>
                    <a:pt x="534" y="48"/>
                  </a:lnTo>
                  <a:lnTo>
                    <a:pt x="516" y="38"/>
                  </a:lnTo>
                  <a:lnTo>
                    <a:pt x="494" y="29"/>
                  </a:lnTo>
                  <a:lnTo>
                    <a:pt x="470" y="22"/>
                  </a:lnTo>
                  <a:lnTo>
                    <a:pt x="445" y="17"/>
                  </a:lnTo>
                  <a:lnTo>
                    <a:pt x="419" y="11"/>
                  </a:lnTo>
                  <a:lnTo>
                    <a:pt x="392" y="6"/>
                  </a:lnTo>
                  <a:lnTo>
                    <a:pt x="363" y="2"/>
                  </a:lnTo>
                  <a:lnTo>
                    <a:pt x="302" y="0"/>
                  </a:lnTo>
                  <a:close/>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162848" name="任意多边形 162847"/>
            <p:cNvSpPr/>
            <p:nvPr/>
          </p:nvSpPr>
          <p:spPr>
            <a:xfrm>
              <a:off x="3715" y="2997"/>
              <a:ext cx="423" cy="62"/>
            </a:xfrm>
            <a:custGeom>
              <a:avLst/>
              <a:gdLst/>
              <a:ahLst/>
              <a:cxnLst/>
              <a:rect l="0" t="0" r="0" b="0"/>
              <a:pathLst>
                <a:path w="604" h="131">
                  <a:moveTo>
                    <a:pt x="0" y="0"/>
                  </a:moveTo>
                  <a:lnTo>
                    <a:pt x="2" y="12"/>
                  </a:lnTo>
                  <a:lnTo>
                    <a:pt x="6" y="27"/>
                  </a:lnTo>
                  <a:lnTo>
                    <a:pt x="14" y="40"/>
                  </a:lnTo>
                  <a:lnTo>
                    <a:pt x="24" y="51"/>
                  </a:lnTo>
                  <a:lnTo>
                    <a:pt x="37" y="62"/>
                  </a:lnTo>
                  <a:lnTo>
                    <a:pt x="51" y="73"/>
                  </a:lnTo>
                  <a:lnTo>
                    <a:pt x="69" y="84"/>
                  </a:lnTo>
                  <a:lnTo>
                    <a:pt x="88" y="93"/>
                  </a:lnTo>
                  <a:lnTo>
                    <a:pt x="110" y="102"/>
                  </a:lnTo>
                  <a:lnTo>
                    <a:pt x="133" y="109"/>
                  </a:lnTo>
                  <a:lnTo>
                    <a:pt x="158" y="115"/>
                  </a:lnTo>
                  <a:lnTo>
                    <a:pt x="184" y="120"/>
                  </a:lnTo>
                  <a:lnTo>
                    <a:pt x="212" y="126"/>
                  </a:lnTo>
                  <a:lnTo>
                    <a:pt x="241" y="129"/>
                  </a:lnTo>
                  <a:lnTo>
                    <a:pt x="302" y="131"/>
                  </a:lnTo>
                  <a:lnTo>
                    <a:pt x="363" y="129"/>
                  </a:lnTo>
                  <a:lnTo>
                    <a:pt x="392" y="126"/>
                  </a:lnTo>
                  <a:lnTo>
                    <a:pt x="419" y="120"/>
                  </a:lnTo>
                  <a:lnTo>
                    <a:pt x="445" y="115"/>
                  </a:lnTo>
                  <a:lnTo>
                    <a:pt x="470" y="109"/>
                  </a:lnTo>
                  <a:lnTo>
                    <a:pt x="494" y="102"/>
                  </a:lnTo>
                  <a:lnTo>
                    <a:pt x="516" y="93"/>
                  </a:lnTo>
                  <a:lnTo>
                    <a:pt x="534" y="84"/>
                  </a:lnTo>
                  <a:lnTo>
                    <a:pt x="552" y="73"/>
                  </a:lnTo>
                  <a:lnTo>
                    <a:pt x="567" y="62"/>
                  </a:lnTo>
                  <a:lnTo>
                    <a:pt x="579" y="51"/>
                  </a:lnTo>
                  <a:lnTo>
                    <a:pt x="590" y="40"/>
                  </a:lnTo>
                  <a:lnTo>
                    <a:pt x="597" y="27"/>
                  </a:lnTo>
                  <a:lnTo>
                    <a:pt x="603" y="12"/>
                  </a:lnTo>
                  <a:lnTo>
                    <a:pt x="604" y="0"/>
                  </a:ln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162849" name="矩形 162848"/>
            <p:cNvSpPr/>
            <p:nvPr/>
          </p:nvSpPr>
          <p:spPr>
            <a:xfrm>
              <a:off x="3750" y="3140"/>
              <a:ext cx="352" cy="165"/>
            </a:xfrm>
            <a:prstGeom prst="rect">
              <a:avLst/>
            </a:prstGeom>
            <a:solidFill>
              <a:srgbClr val="00CC00"/>
            </a:solidFill>
            <a:ln w="9525">
              <a:noFill/>
            </a:ln>
          </p:spPr>
          <p:txBody>
            <a:bodyPr/>
            <a:lstStyle/>
            <a:p>
              <a:endParaRPr lang="zh-CN" altLang="en-US"/>
            </a:p>
          </p:txBody>
        </p:sp>
        <p:sp>
          <p:nvSpPr>
            <p:cNvPr id="162850" name="矩形 162849"/>
            <p:cNvSpPr/>
            <p:nvPr/>
          </p:nvSpPr>
          <p:spPr>
            <a:xfrm>
              <a:off x="3739" y="3170"/>
              <a:ext cx="350" cy="134"/>
            </a:xfrm>
            <a:prstGeom prst="rect">
              <a:avLst/>
            </a:prstGeom>
            <a:noFill/>
            <a:ln w="9525">
              <a:noFill/>
            </a:ln>
          </p:spPr>
          <p:txBody>
            <a:bodyPr wrap="none" lIns="0" tIns="0" rIns="0" bIns="0">
              <a:spAutoFit/>
            </a:bodyPr>
            <a:lstStyle/>
            <a:p>
              <a:pPr algn="ctr"/>
              <a:r>
                <a:rPr lang="en-US" altLang="zh-CN" sz="1300" b="1">
                  <a:solidFill>
                    <a:srgbClr val="FFFFFF"/>
                  </a:solidFill>
                  <a:latin typeface="Times New Roman" panose="02020603050405020304" pitchFamily="18" charset="0"/>
                  <a:cs typeface="Times New Roman" panose="02020603050405020304" pitchFamily="18" charset="0"/>
                </a:rPr>
                <a:t>Oracle</a:t>
              </a:r>
              <a:endParaRPr lang="en-US" altLang="zh-CN">
                <a:latin typeface="Arial Narrow" panose="020B0606020202030204" pitchFamily="34" charset="0"/>
                <a:ea typeface="Times New Roman" panose="02020603050405020304" pitchFamily="18" charset="0"/>
              </a:endParaRPr>
            </a:p>
          </p:txBody>
        </p:sp>
        <p:sp>
          <p:nvSpPr>
            <p:cNvPr id="162851" name="任意多边形 162850"/>
            <p:cNvSpPr/>
            <p:nvPr/>
          </p:nvSpPr>
          <p:spPr>
            <a:xfrm>
              <a:off x="4367" y="3264"/>
              <a:ext cx="422" cy="493"/>
            </a:xfrm>
            <a:custGeom>
              <a:avLst/>
              <a:gdLst/>
              <a:ahLst/>
              <a:cxnLst/>
              <a:rect l="0" t="0" r="0" b="0"/>
              <a:pathLst>
                <a:path w="603" h="1052">
                  <a:moveTo>
                    <a:pt x="301" y="0"/>
                  </a:moveTo>
                  <a:lnTo>
                    <a:pt x="241" y="2"/>
                  </a:lnTo>
                  <a:lnTo>
                    <a:pt x="211" y="5"/>
                  </a:lnTo>
                  <a:lnTo>
                    <a:pt x="184" y="11"/>
                  </a:lnTo>
                  <a:lnTo>
                    <a:pt x="158" y="16"/>
                  </a:lnTo>
                  <a:lnTo>
                    <a:pt x="133" y="22"/>
                  </a:lnTo>
                  <a:lnTo>
                    <a:pt x="110" y="29"/>
                  </a:lnTo>
                  <a:lnTo>
                    <a:pt x="88" y="38"/>
                  </a:lnTo>
                  <a:lnTo>
                    <a:pt x="69" y="47"/>
                  </a:lnTo>
                  <a:lnTo>
                    <a:pt x="51" y="58"/>
                  </a:lnTo>
                  <a:lnTo>
                    <a:pt x="36" y="69"/>
                  </a:lnTo>
                  <a:lnTo>
                    <a:pt x="24" y="80"/>
                  </a:lnTo>
                  <a:lnTo>
                    <a:pt x="13" y="93"/>
                  </a:lnTo>
                  <a:lnTo>
                    <a:pt x="6" y="104"/>
                  </a:lnTo>
                  <a:lnTo>
                    <a:pt x="2" y="119"/>
                  </a:lnTo>
                  <a:lnTo>
                    <a:pt x="0" y="131"/>
                  </a:lnTo>
                  <a:lnTo>
                    <a:pt x="0" y="921"/>
                  </a:lnTo>
                  <a:lnTo>
                    <a:pt x="2" y="934"/>
                  </a:lnTo>
                  <a:lnTo>
                    <a:pt x="6" y="948"/>
                  </a:lnTo>
                  <a:lnTo>
                    <a:pt x="13" y="961"/>
                  </a:lnTo>
                  <a:lnTo>
                    <a:pt x="24" y="972"/>
                  </a:lnTo>
                  <a:lnTo>
                    <a:pt x="36" y="983"/>
                  </a:lnTo>
                  <a:lnTo>
                    <a:pt x="51" y="994"/>
                  </a:lnTo>
                  <a:lnTo>
                    <a:pt x="69" y="1005"/>
                  </a:lnTo>
                  <a:lnTo>
                    <a:pt x="88" y="1014"/>
                  </a:lnTo>
                  <a:lnTo>
                    <a:pt x="110" y="1023"/>
                  </a:lnTo>
                  <a:lnTo>
                    <a:pt x="133" y="1030"/>
                  </a:lnTo>
                  <a:lnTo>
                    <a:pt x="158" y="1036"/>
                  </a:lnTo>
                  <a:lnTo>
                    <a:pt x="184" y="1041"/>
                  </a:lnTo>
                  <a:lnTo>
                    <a:pt x="211" y="1047"/>
                  </a:lnTo>
                  <a:lnTo>
                    <a:pt x="241" y="1051"/>
                  </a:lnTo>
                  <a:lnTo>
                    <a:pt x="301" y="1052"/>
                  </a:lnTo>
                  <a:lnTo>
                    <a:pt x="362" y="1051"/>
                  </a:lnTo>
                  <a:lnTo>
                    <a:pt x="391" y="1047"/>
                  </a:lnTo>
                  <a:lnTo>
                    <a:pt x="419" y="1041"/>
                  </a:lnTo>
                  <a:lnTo>
                    <a:pt x="445" y="1036"/>
                  </a:lnTo>
                  <a:lnTo>
                    <a:pt x="470" y="1030"/>
                  </a:lnTo>
                  <a:lnTo>
                    <a:pt x="493" y="1023"/>
                  </a:lnTo>
                  <a:lnTo>
                    <a:pt x="515" y="1014"/>
                  </a:lnTo>
                  <a:lnTo>
                    <a:pt x="534" y="1005"/>
                  </a:lnTo>
                  <a:lnTo>
                    <a:pt x="552" y="994"/>
                  </a:lnTo>
                  <a:lnTo>
                    <a:pt x="566" y="983"/>
                  </a:lnTo>
                  <a:lnTo>
                    <a:pt x="579" y="972"/>
                  </a:lnTo>
                  <a:lnTo>
                    <a:pt x="589" y="961"/>
                  </a:lnTo>
                  <a:lnTo>
                    <a:pt x="597" y="948"/>
                  </a:lnTo>
                  <a:lnTo>
                    <a:pt x="602" y="934"/>
                  </a:lnTo>
                  <a:lnTo>
                    <a:pt x="603" y="921"/>
                  </a:lnTo>
                  <a:lnTo>
                    <a:pt x="603" y="131"/>
                  </a:lnTo>
                  <a:lnTo>
                    <a:pt x="602" y="119"/>
                  </a:lnTo>
                  <a:lnTo>
                    <a:pt x="597" y="104"/>
                  </a:lnTo>
                  <a:lnTo>
                    <a:pt x="589" y="93"/>
                  </a:lnTo>
                  <a:lnTo>
                    <a:pt x="579" y="80"/>
                  </a:lnTo>
                  <a:lnTo>
                    <a:pt x="566" y="69"/>
                  </a:lnTo>
                  <a:lnTo>
                    <a:pt x="552" y="58"/>
                  </a:lnTo>
                  <a:lnTo>
                    <a:pt x="534" y="47"/>
                  </a:lnTo>
                  <a:lnTo>
                    <a:pt x="515" y="38"/>
                  </a:lnTo>
                  <a:lnTo>
                    <a:pt x="493" y="29"/>
                  </a:lnTo>
                  <a:lnTo>
                    <a:pt x="470" y="22"/>
                  </a:lnTo>
                  <a:lnTo>
                    <a:pt x="445" y="16"/>
                  </a:lnTo>
                  <a:lnTo>
                    <a:pt x="419" y="11"/>
                  </a:lnTo>
                  <a:lnTo>
                    <a:pt x="391" y="5"/>
                  </a:lnTo>
                  <a:lnTo>
                    <a:pt x="362" y="2"/>
                  </a:lnTo>
                  <a:lnTo>
                    <a:pt x="301" y="0"/>
                  </a:lnTo>
                  <a:close/>
                </a:path>
              </a:pathLst>
            </a:custGeom>
            <a:solidFill>
              <a:srgbClr val="4D4D4D"/>
            </a:solidFill>
            <a:ln w="9525">
              <a:noFill/>
            </a:ln>
          </p:spPr>
          <p:txBody>
            <a:bodyPr/>
            <a:lstStyle/>
            <a:p>
              <a:endParaRPr lang="zh-CN" altLang="en-US"/>
            </a:p>
          </p:txBody>
        </p:sp>
        <p:sp>
          <p:nvSpPr>
            <p:cNvPr id="162852" name="任意多边形 162851"/>
            <p:cNvSpPr/>
            <p:nvPr/>
          </p:nvSpPr>
          <p:spPr>
            <a:xfrm>
              <a:off x="4359" y="3264"/>
              <a:ext cx="430" cy="102"/>
            </a:xfrm>
            <a:custGeom>
              <a:avLst/>
              <a:gdLst/>
              <a:ahLst/>
              <a:cxnLst/>
              <a:rect l="0" t="0" r="0" b="0"/>
              <a:pathLst>
                <a:path w="603" h="263">
                  <a:moveTo>
                    <a:pt x="0" y="131"/>
                  </a:moveTo>
                  <a:lnTo>
                    <a:pt x="2" y="144"/>
                  </a:lnTo>
                  <a:lnTo>
                    <a:pt x="6" y="159"/>
                  </a:lnTo>
                  <a:lnTo>
                    <a:pt x="13" y="172"/>
                  </a:lnTo>
                  <a:lnTo>
                    <a:pt x="24" y="183"/>
                  </a:lnTo>
                  <a:lnTo>
                    <a:pt x="36" y="194"/>
                  </a:lnTo>
                  <a:lnTo>
                    <a:pt x="51" y="204"/>
                  </a:lnTo>
                  <a:lnTo>
                    <a:pt x="69" y="215"/>
                  </a:lnTo>
                  <a:lnTo>
                    <a:pt x="88" y="225"/>
                  </a:lnTo>
                  <a:lnTo>
                    <a:pt x="110" y="234"/>
                  </a:lnTo>
                  <a:lnTo>
                    <a:pt x="133" y="241"/>
                  </a:lnTo>
                  <a:lnTo>
                    <a:pt x="158" y="247"/>
                  </a:lnTo>
                  <a:lnTo>
                    <a:pt x="184" y="252"/>
                  </a:lnTo>
                  <a:lnTo>
                    <a:pt x="211" y="257"/>
                  </a:lnTo>
                  <a:lnTo>
                    <a:pt x="241" y="261"/>
                  </a:lnTo>
                  <a:lnTo>
                    <a:pt x="301" y="263"/>
                  </a:lnTo>
                  <a:lnTo>
                    <a:pt x="362" y="261"/>
                  </a:lnTo>
                  <a:lnTo>
                    <a:pt x="391" y="257"/>
                  </a:lnTo>
                  <a:lnTo>
                    <a:pt x="419" y="252"/>
                  </a:lnTo>
                  <a:lnTo>
                    <a:pt x="445" y="247"/>
                  </a:lnTo>
                  <a:lnTo>
                    <a:pt x="470" y="241"/>
                  </a:lnTo>
                  <a:lnTo>
                    <a:pt x="493" y="234"/>
                  </a:lnTo>
                  <a:lnTo>
                    <a:pt x="515" y="225"/>
                  </a:lnTo>
                  <a:lnTo>
                    <a:pt x="534" y="215"/>
                  </a:lnTo>
                  <a:lnTo>
                    <a:pt x="552" y="204"/>
                  </a:lnTo>
                  <a:lnTo>
                    <a:pt x="566" y="194"/>
                  </a:lnTo>
                  <a:lnTo>
                    <a:pt x="579" y="183"/>
                  </a:lnTo>
                  <a:lnTo>
                    <a:pt x="589" y="172"/>
                  </a:lnTo>
                  <a:lnTo>
                    <a:pt x="597" y="159"/>
                  </a:lnTo>
                  <a:lnTo>
                    <a:pt x="602" y="144"/>
                  </a:lnTo>
                  <a:lnTo>
                    <a:pt x="603" y="131"/>
                  </a:lnTo>
                  <a:lnTo>
                    <a:pt x="602" y="119"/>
                  </a:lnTo>
                  <a:lnTo>
                    <a:pt x="597" y="104"/>
                  </a:lnTo>
                  <a:lnTo>
                    <a:pt x="589" y="93"/>
                  </a:lnTo>
                  <a:lnTo>
                    <a:pt x="579" y="80"/>
                  </a:lnTo>
                  <a:lnTo>
                    <a:pt x="566" y="69"/>
                  </a:lnTo>
                  <a:lnTo>
                    <a:pt x="552" y="58"/>
                  </a:lnTo>
                  <a:lnTo>
                    <a:pt x="534" y="47"/>
                  </a:lnTo>
                  <a:lnTo>
                    <a:pt x="515" y="38"/>
                  </a:lnTo>
                  <a:lnTo>
                    <a:pt x="493" y="29"/>
                  </a:lnTo>
                  <a:lnTo>
                    <a:pt x="470" y="22"/>
                  </a:lnTo>
                  <a:lnTo>
                    <a:pt x="445" y="16"/>
                  </a:lnTo>
                  <a:lnTo>
                    <a:pt x="419" y="11"/>
                  </a:lnTo>
                  <a:lnTo>
                    <a:pt x="391" y="5"/>
                  </a:lnTo>
                  <a:lnTo>
                    <a:pt x="362" y="2"/>
                  </a:lnTo>
                  <a:lnTo>
                    <a:pt x="301" y="0"/>
                  </a:lnTo>
                  <a:lnTo>
                    <a:pt x="241" y="2"/>
                  </a:lnTo>
                  <a:lnTo>
                    <a:pt x="211" y="5"/>
                  </a:lnTo>
                  <a:lnTo>
                    <a:pt x="184" y="11"/>
                  </a:lnTo>
                  <a:lnTo>
                    <a:pt x="158" y="16"/>
                  </a:lnTo>
                  <a:lnTo>
                    <a:pt x="133" y="22"/>
                  </a:lnTo>
                  <a:lnTo>
                    <a:pt x="110" y="29"/>
                  </a:lnTo>
                  <a:lnTo>
                    <a:pt x="88" y="38"/>
                  </a:lnTo>
                  <a:lnTo>
                    <a:pt x="69" y="47"/>
                  </a:lnTo>
                  <a:lnTo>
                    <a:pt x="51" y="58"/>
                  </a:lnTo>
                  <a:lnTo>
                    <a:pt x="36" y="69"/>
                  </a:lnTo>
                  <a:lnTo>
                    <a:pt x="24" y="80"/>
                  </a:lnTo>
                  <a:lnTo>
                    <a:pt x="13" y="93"/>
                  </a:lnTo>
                  <a:lnTo>
                    <a:pt x="6" y="104"/>
                  </a:lnTo>
                  <a:lnTo>
                    <a:pt x="2" y="119"/>
                  </a:lnTo>
                  <a:lnTo>
                    <a:pt x="0" y="131"/>
                  </a:lnTo>
                  <a:close/>
                </a:path>
              </a:pathLst>
            </a:custGeom>
            <a:solidFill>
              <a:srgbClr val="707070"/>
            </a:solidFill>
            <a:ln w="9525">
              <a:noFill/>
            </a:ln>
          </p:spPr>
          <p:txBody>
            <a:bodyPr/>
            <a:lstStyle/>
            <a:p>
              <a:endParaRPr lang="zh-CN" altLang="en-US"/>
            </a:p>
          </p:txBody>
        </p:sp>
        <p:sp>
          <p:nvSpPr>
            <p:cNvPr id="162853" name="任意多边形 162852"/>
            <p:cNvSpPr/>
            <p:nvPr/>
          </p:nvSpPr>
          <p:spPr>
            <a:xfrm>
              <a:off x="4340" y="3264"/>
              <a:ext cx="449" cy="493"/>
            </a:xfrm>
            <a:custGeom>
              <a:avLst/>
              <a:gdLst/>
              <a:ahLst/>
              <a:cxnLst/>
              <a:rect l="0" t="0" r="0" b="0"/>
              <a:pathLst>
                <a:path w="603" h="1052">
                  <a:moveTo>
                    <a:pt x="301" y="0"/>
                  </a:moveTo>
                  <a:lnTo>
                    <a:pt x="241" y="2"/>
                  </a:lnTo>
                  <a:lnTo>
                    <a:pt x="211" y="5"/>
                  </a:lnTo>
                  <a:lnTo>
                    <a:pt x="184" y="11"/>
                  </a:lnTo>
                  <a:lnTo>
                    <a:pt x="158" y="16"/>
                  </a:lnTo>
                  <a:lnTo>
                    <a:pt x="133" y="22"/>
                  </a:lnTo>
                  <a:lnTo>
                    <a:pt x="110" y="29"/>
                  </a:lnTo>
                  <a:lnTo>
                    <a:pt x="88" y="38"/>
                  </a:lnTo>
                  <a:lnTo>
                    <a:pt x="69" y="47"/>
                  </a:lnTo>
                  <a:lnTo>
                    <a:pt x="51" y="58"/>
                  </a:lnTo>
                  <a:lnTo>
                    <a:pt x="36" y="69"/>
                  </a:lnTo>
                  <a:lnTo>
                    <a:pt x="24" y="80"/>
                  </a:lnTo>
                  <a:lnTo>
                    <a:pt x="13" y="93"/>
                  </a:lnTo>
                  <a:lnTo>
                    <a:pt x="6" y="104"/>
                  </a:lnTo>
                  <a:lnTo>
                    <a:pt x="2" y="119"/>
                  </a:lnTo>
                  <a:lnTo>
                    <a:pt x="0" y="131"/>
                  </a:lnTo>
                  <a:lnTo>
                    <a:pt x="0" y="921"/>
                  </a:lnTo>
                  <a:lnTo>
                    <a:pt x="2" y="934"/>
                  </a:lnTo>
                  <a:lnTo>
                    <a:pt x="6" y="948"/>
                  </a:lnTo>
                  <a:lnTo>
                    <a:pt x="13" y="961"/>
                  </a:lnTo>
                  <a:lnTo>
                    <a:pt x="24" y="972"/>
                  </a:lnTo>
                  <a:lnTo>
                    <a:pt x="36" y="983"/>
                  </a:lnTo>
                  <a:lnTo>
                    <a:pt x="51" y="994"/>
                  </a:lnTo>
                  <a:lnTo>
                    <a:pt x="69" y="1005"/>
                  </a:lnTo>
                  <a:lnTo>
                    <a:pt x="88" y="1014"/>
                  </a:lnTo>
                  <a:lnTo>
                    <a:pt x="110" y="1023"/>
                  </a:lnTo>
                  <a:lnTo>
                    <a:pt x="133" y="1030"/>
                  </a:lnTo>
                  <a:lnTo>
                    <a:pt x="158" y="1036"/>
                  </a:lnTo>
                  <a:lnTo>
                    <a:pt x="184" y="1041"/>
                  </a:lnTo>
                  <a:lnTo>
                    <a:pt x="211" y="1047"/>
                  </a:lnTo>
                  <a:lnTo>
                    <a:pt x="241" y="1051"/>
                  </a:lnTo>
                  <a:lnTo>
                    <a:pt x="301" y="1052"/>
                  </a:lnTo>
                  <a:lnTo>
                    <a:pt x="362" y="1051"/>
                  </a:lnTo>
                  <a:lnTo>
                    <a:pt x="391" y="1047"/>
                  </a:lnTo>
                  <a:lnTo>
                    <a:pt x="419" y="1041"/>
                  </a:lnTo>
                  <a:lnTo>
                    <a:pt x="445" y="1036"/>
                  </a:lnTo>
                  <a:lnTo>
                    <a:pt x="470" y="1030"/>
                  </a:lnTo>
                  <a:lnTo>
                    <a:pt x="493" y="1023"/>
                  </a:lnTo>
                  <a:lnTo>
                    <a:pt x="515" y="1014"/>
                  </a:lnTo>
                  <a:lnTo>
                    <a:pt x="534" y="1005"/>
                  </a:lnTo>
                  <a:lnTo>
                    <a:pt x="552" y="994"/>
                  </a:lnTo>
                  <a:lnTo>
                    <a:pt x="566" y="983"/>
                  </a:lnTo>
                  <a:lnTo>
                    <a:pt x="579" y="972"/>
                  </a:lnTo>
                  <a:lnTo>
                    <a:pt x="589" y="961"/>
                  </a:lnTo>
                  <a:lnTo>
                    <a:pt x="597" y="948"/>
                  </a:lnTo>
                  <a:lnTo>
                    <a:pt x="602" y="934"/>
                  </a:lnTo>
                  <a:lnTo>
                    <a:pt x="603" y="921"/>
                  </a:lnTo>
                  <a:lnTo>
                    <a:pt x="603" y="131"/>
                  </a:lnTo>
                  <a:lnTo>
                    <a:pt x="602" y="119"/>
                  </a:lnTo>
                  <a:lnTo>
                    <a:pt x="597" y="104"/>
                  </a:lnTo>
                  <a:lnTo>
                    <a:pt x="589" y="93"/>
                  </a:lnTo>
                  <a:lnTo>
                    <a:pt x="579" y="80"/>
                  </a:lnTo>
                  <a:lnTo>
                    <a:pt x="566" y="69"/>
                  </a:lnTo>
                  <a:lnTo>
                    <a:pt x="552" y="58"/>
                  </a:lnTo>
                  <a:lnTo>
                    <a:pt x="534" y="47"/>
                  </a:lnTo>
                  <a:lnTo>
                    <a:pt x="515" y="38"/>
                  </a:lnTo>
                  <a:lnTo>
                    <a:pt x="493" y="29"/>
                  </a:lnTo>
                  <a:lnTo>
                    <a:pt x="470" y="22"/>
                  </a:lnTo>
                  <a:lnTo>
                    <a:pt x="445" y="16"/>
                  </a:lnTo>
                  <a:lnTo>
                    <a:pt x="419" y="11"/>
                  </a:lnTo>
                  <a:lnTo>
                    <a:pt x="391" y="5"/>
                  </a:lnTo>
                  <a:lnTo>
                    <a:pt x="362" y="2"/>
                  </a:lnTo>
                  <a:lnTo>
                    <a:pt x="301" y="0"/>
                  </a:lnTo>
                  <a:close/>
                </a:path>
              </a:pathLst>
            </a:custGeom>
            <a:solidFill>
              <a:srgbClr val="00CC00"/>
            </a:solidFill>
            <a:ln w="9525" cap="flat" cmpd="sng">
              <a:solidFill>
                <a:srgbClr val="000000"/>
              </a:solidFill>
              <a:prstDash val="solid"/>
              <a:headEnd type="none" w="med" len="med"/>
              <a:tailEnd type="none" w="med" len="med"/>
            </a:ln>
          </p:spPr>
          <p:txBody>
            <a:bodyPr/>
            <a:lstStyle/>
            <a:p>
              <a:endParaRPr lang="zh-CN" altLang="en-US"/>
            </a:p>
          </p:txBody>
        </p:sp>
        <p:sp>
          <p:nvSpPr>
            <p:cNvPr id="162854" name="任意多边形 162853"/>
            <p:cNvSpPr/>
            <p:nvPr/>
          </p:nvSpPr>
          <p:spPr>
            <a:xfrm>
              <a:off x="4330" y="3326"/>
              <a:ext cx="459" cy="43"/>
            </a:xfrm>
            <a:custGeom>
              <a:avLst/>
              <a:gdLst/>
              <a:ahLst/>
              <a:cxnLst/>
              <a:rect l="0" t="0" r="0" b="0"/>
              <a:pathLst>
                <a:path w="603" h="132">
                  <a:moveTo>
                    <a:pt x="0" y="0"/>
                  </a:moveTo>
                  <a:lnTo>
                    <a:pt x="2" y="13"/>
                  </a:lnTo>
                  <a:lnTo>
                    <a:pt x="6" y="28"/>
                  </a:lnTo>
                  <a:lnTo>
                    <a:pt x="13" y="41"/>
                  </a:lnTo>
                  <a:lnTo>
                    <a:pt x="24" y="52"/>
                  </a:lnTo>
                  <a:lnTo>
                    <a:pt x="36" y="63"/>
                  </a:lnTo>
                  <a:lnTo>
                    <a:pt x="51" y="73"/>
                  </a:lnTo>
                  <a:lnTo>
                    <a:pt x="69" y="84"/>
                  </a:lnTo>
                  <a:lnTo>
                    <a:pt x="88" y="94"/>
                  </a:lnTo>
                  <a:lnTo>
                    <a:pt x="110" y="103"/>
                  </a:lnTo>
                  <a:lnTo>
                    <a:pt x="133" y="110"/>
                  </a:lnTo>
                  <a:lnTo>
                    <a:pt x="158" y="116"/>
                  </a:lnTo>
                  <a:lnTo>
                    <a:pt x="184" y="121"/>
                  </a:lnTo>
                  <a:lnTo>
                    <a:pt x="211" y="126"/>
                  </a:lnTo>
                  <a:lnTo>
                    <a:pt x="241" y="130"/>
                  </a:lnTo>
                  <a:lnTo>
                    <a:pt x="301" y="132"/>
                  </a:lnTo>
                  <a:lnTo>
                    <a:pt x="362" y="130"/>
                  </a:lnTo>
                  <a:lnTo>
                    <a:pt x="391" y="126"/>
                  </a:lnTo>
                  <a:lnTo>
                    <a:pt x="419" y="121"/>
                  </a:lnTo>
                  <a:lnTo>
                    <a:pt x="445" y="116"/>
                  </a:lnTo>
                  <a:lnTo>
                    <a:pt x="470" y="110"/>
                  </a:lnTo>
                  <a:lnTo>
                    <a:pt x="493" y="103"/>
                  </a:lnTo>
                  <a:lnTo>
                    <a:pt x="515" y="94"/>
                  </a:lnTo>
                  <a:lnTo>
                    <a:pt x="534" y="84"/>
                  </a:lnTo>
                  <a:lnTo>
                    <a:pt x="552" y="73"/>
                  </a:lnTo>
                  <a:lnTo>
                    <a:pt x="566" y="63"/>
                  </a:lnTo>
                  <a:lnTo>
                    <a:pt x="579" y="52"/>
                  </a:lnTo>
                  <a:lnTo>
                    <a:pt x="589" y="41"/>
                  </a:lnTo>
                  <a:lnTo>
                    <a:pt x="597" y="28"/>
                  </a:lnTo>
                  <a:lnTo>
                    <a:pt x="602" y="13"/>
                  </a:lnTo>
                  <a:lnTo>
                    <a:pt x="603" y="0"/>
                  </a:lnTo>
                </a:path>
              </a:pathLst>
            </a:custGeom>
            <a:solidFill>
              <a:srgbClr val="00CC00"/>
            </a:solidFill>
            <a:ln w="9525" cap="flat" cmpd="sng">
              <a:solidFill>
                <a:srgbClr val="000000"/>
              </a:solidFill>
              <a:prstDash val="solid"/>
              <a:headEnd type="none" w="med" len="med"/>
              <a:tailEnd type="none" w="med" len="med"/>
            </a:ln>
          </p:spPr>
          <p:txBody>
            <a:bodyPr/>
            <a:lstStyle/>
            <a:p>
              <a:endParaRPr lang="zh-CN" altLang="en-US"/>
            </a:p>
          </p:txBody>
        </p:sp>
        <p:sp>
          <p:nvSpPr>
            <p:cNvPr id="162855" name="矩形 162854"/>
            <p:cNvSpPr/>
            <p:nvPr/>
          </p:nvSpPr>
          <p:spPr>
            <a:xfrm>
              <a:off x="4366" y="3428"/>
              <a:ext cx="388" cy="279"/>
            </a:xfrm>
            <a:prstGeom prst="rect">
              <a:avLst/>
            </a:prstGeom>
            <a:solidFill>
              <a:srgbClr val="00CC00"/>
            </a:solidFill>
            <a:ln w="9525">
              <a:noFill/>
            </a:ln>
          </p:spPr>
          <p:txBody>
            <a:bodyPr/>
            <a:lstStyle/>
            <a:p>
              <a:endParaRPr sz="1800" b="1" dirty="0">
                <a:latin typeface="Arial" panose="020B0604020202020204" pitchFamily="34" charset="0"/>
                <a:ea typeface="Arial" panose="020B0604020202020204" pitchFamily="34" charset="0"/>
              </a:endParaRPr>
            </a:p>
          </p:txBody>
        </p:sp>
        <p:sp>
          <p:nvSpPr>
            <p:cNvPr id="162856" name="矩形 162855"/>
            <p:cNvSpPr/>
            <p:nvPr/>
          </p:nvSpPr>
          <p:spPr>
            <a:xfrm>
              <a:off x="4457" y="3461"/>
              <a:ext cx="242" cy="134"/>
            </a:xfrm>
            <a:prstGeom prst="rect">
              <a:avLst/>
            </a:prstGeom>
            <a:noFill/>
            <a:ln w="9525">
              <a:noFill/>
            </a:ln>
          </p:spPr>
          <p:txBody>
            <a:bodyPr wrap="none" lIns="0" tIns="0" rIns="0" bIns="0">
              <a:spAutoFit/>
            </a:bodyPr>
            <a:lstStyle/>
            <a:p>
              <a:pPr algn="ctr"/>
              <a:r>
                <a:rPr lang="en-US" altLang="zh-CN" sz="1300" b="1">
                  <a:solidFill>
                    <a:srgbClr val="FFFFFF"/>
                  </a:solidFill>
                  <a:latin typeface="Times New Roman" panose="02020603050405020304" pitchFamily="18" charset="0"/>
                  <a:cs typeface="Times New Roman" panose="02020603050405020304" pitchFamily="18" charset="0"/>
                </a:rPr>
                <a:t>SQL</a:t>
              </a:r>
              <a:endParaRPr lang="en-US" altLang="zh-CN" b="1">
                <a:latin typeface="Arial Narrow" panose="020B0606020202030204" pitchFamily="34" charset="0"/>
                <a:ea typeface="Times New Roman" panose="02020603050405020304" pitchFamily="18" charset="0"/>
              </a:endParaRPr>
            </a:p>
          </p:txBody>
        </p:sp>
        <p:sp>
          <p:nvSpPr>
            <p:cNvPr id="162857" name="矩形 162856"/>
            <p:cNvSpPr/>
            <p:nvPr/>
          </p:nvSpPr>
          <p:spPr>
            <a:xfrm>
              <a:off x="4407" y="3574"/>
              <a:ext cx="342" cy="135"/>
            </a:xfrm>
            <a:prstGeom prst="rect">
              <a:avLst/>
            </a:prstGeom>
            <a:noFill/>
            <a:ln w="9525">
              <a:noFill/>
            </a:ln>
          </p:spPr>
          <p:txBody>
            <a:bodyPr wrap="none" lIns="0" tIns="0" rIns="0" bIns="0">
              <a:spAutoFit/>
            </a:bodyPr>
            <a:lstStyle/>
            <a:p>
              <a:pPr algn="ctr"/>
              <a:r>
                <a:rPr lang="en-US" altLang="zh-CN" sz="1300" b="1">
                  <a:solidFill>
                    <a:srgbClr val="FFFFFF"/>
                  </a:solidFill>
                  <a:latin typeface="Times New Roman" panose="02020603050405020304" pitchFamily="18" charset="0"/>
                  <a:cs typeface="Times New Roman" panose="02020603050405020304" pitchFamily="18" charset="0"/>
                </a:rPr>
                <a:t>Server</a:t>
              </a:r>
              <a:endParaRPr lang="en-US" altLang="zh-CN" b="1">
                <a:latin typeface="Arial Narrow" panose="020B0606020202030204" pitchFamily="34" charset="0"/>
                <a:ea typeface="Times New Roman" panose="02020603050405020304" pitchFamily="18" charset="0"/>
              </a:endParaRPr>
            </a:p>
          </p:txBody>
        </p:sp>
        <p:sp>
          <p:nvSpPr>
            <p:cNvPr id="162858" name="矩形 162857"/>
            <p:cNvSpPr/>
            <p:nvPr/>
          </p:nvSpPr>
          <p:spPr>
            <a:xfrm>
              <a:off x="4807" y="2784"/>
              <a:ext cx="606" cy="301"/>
            </a:xfrm>
            <a:prstGeom prst="rect">
              <a:avLst/>
            </a:prstGeom>
            <a:solidFill>
              <a:srgbClr val="0066FF"/>
            </a:solidFill>
            <a:ln w="39751" cap="flat" cmpd="sng">
              <a:solidFill>
                <a:srgbClr val="000000"/>
              </a:solidFill>
              <a:prstDash val="solid"/>
              <a:miter/>
              <a:headEnd type="none" w="med" len="med"/>
              <a:tailEnd type="none" w="med" len="med"/>
            </a:ln>
          </p:spPr>
          <p:txBody>
            <a:bodyPr/>
            <a:lstStyle/>
            <a:p>
              <a:endParaRPr lang="zh-CN" altLang="en-US"/>
            </a:p>
          </p:txBody>
        </p:sp>
        <p:sp>
          <p:nvSpPr>
            <p:cNvPr id="162859" name="矩形 162858"/>
            <p:cNvSpPr/>
            <p:nvPr/>
          </p:nvSpPr>
          <p:spPr>
            <a:xfrm>
              <a:off x="4970" y="2824"/>
              <a:ext cx="282" cy="135"/>
            </a:xfrm>
            <a:prstGeom prst="rect">
              <a:avLst/>
            </a:prstGeom>
            <a:noFill/>
            <a:ln w="9525">
              <a:noFill/>
            </a:ln>
          </p:spPr>
          <p:txBody>
            <a:bodyPr wrap="none" lIns="0" tIns="0" rIns="0" bIns="0">
              <a:spAutoFit/>
            </a:bodyPr>
            <a:lstStyle/>
            <a:p>
              <a:pPr algn="ctr"/>
              <a:r>
                <a:rPr lang="en-US" altLang="zh-CN" sz="1300" b="1">
                  <a:solidFill>
                    <a:srgbClr val="FFFFFF"/>
                  </a:solidFill>
                  <a:latin typeface="Times New Roman" panose="02020603050405020304" pitchFamily="18" charset="0"/>
                  <a:cs typeface="Times New Roman" panose="02020603050405020304" pitchFamily="18" charset="0"/>
                </a:rPr>
                <a:t>Excel</a:t>
              </a:r>
              <a:endParaRPr lang="en-US" altLang="zh-CN">
                <a:latin typeface="Arial Narrow" panose="020B0606020202030204" pitchFamily="34" charset="0"/>
                <a:ea typeface="Times New Roman" panose="02020603050405020304" pitchFamily="18" charset="0"/>
              </a:endParaRPr>
            </a:p>
          </p:txBody>
        </p:sp>
        <p:sp>
          <p:nvSpPr>
            <p:cNvPr id="162860" name="矩形 162859"/>
            <p:cNvSpPr/>
            <p:nvPr/>
          </p:nvSpPr>
          <p:spPr>
            <a:xfrm>
              <a:off x="4797" y="2939"/>
              <a:ext cx="611" cy="134"/>
            </a:xfrm>
            <a:prstGeom prst="rect">
              <a:avLst/>
            </a:prstGeom>
            <a:noFill/>
            <a:ln w="9525">
              <a:noFill/>
            </a:ln>
          </p:spPr>
          <p:txBody>
            <a:bodyPr wrap="none" lIns="0" tIns="0" rIns="0" bIns="0">
              <a:spAutoFit/>
            </a:bodyPr>
            <a:lstStyle/>
            <a:p>
              <a:pPr algn="ctr"/>
              <a:r>
                <a:rPr lang="en-US" altLang="zh-CN" sz="1300" b="1">
                  <a:solidFill>
                    <a:srgbClr val="FFFFFF"/>
                  </a:solidFill>
                  <a:latin typeface="Times New Roman" panose="02020603050405020304" pitchFamily="18" charset="0"/>
                  <a:cs typeface="Times New Roman" panose="02020603050405020304" pitchFamily="18" charset="0"/>
                </a:rPr>
                <a:t>spreadsheet</a:t>
              </a:r>
              <a:endParaRPr lang="en-US" altLang="zh-CN">
                <a:latin typeface="Arial Narrow" panose="020B0606020202030204" pitchFamily="34" charset="0"/>
                <a:ea typeface="Times New Roman" panose="02020603050405020304" pitchFamily="18" charset="0"/>
              </a:endParaRPr>
            </a:p>
          </p:txBody>
        </p:sp>
        <p:grpSp>
          <p:nvGrpSpPr>
            <p:cNvPr id="162861" name="组合 162860"/>
            <p:cNvGrpSpPr/>
            <p:nvPr/>
          </p:nvGrpSpPr>
          <p:grpSpPr>
            <a:xfrm>
              <a:off x="3440" y="1497"/>
              <a:ext cx="352" cy="411"/>
              <a:chOff x="2296" y="1430"/>
              <a:chExt cx="503" cy="439"/>
            </a:xfrm>
          </p:grpSpPr>
          <p:sp>
            <p:nvSpPr>
              <p:cNvPr id="162862" name="任意多边形 162861"/>
              <p:cNvSpPr/>
              <p:nvPr/>
            </p:nvSpPr>
            <p:spPr>
              <a:xfrm>
                <a:off x="2296" y="1430"/>
                <a:ext cx="503" cy="439"/>
              </a:xfrm>
              <a:custGeom>
                <a:avLst/>
                <a:gdLst/>
                <a:ahLst/>
                <a:cxnLst/>
                <a:rect l="0" t="0" r="0" b="0"/>
                <a:pathLst>
                  <a:path w="503" h="877">
                    <a:moveTo>
                      <a:pt x="489" y="824"/>
                    </a:moveTo>
                    <a:lnTo>
                      <a:pt x="438" y="747"/>
                    </a:lnTo>
                    <a:lnTo>
                      <a:pt x="438" y="535"/>
                    </a:lnTo>
                    <a:lnTo>
                      <a:pt x="361" y="535"/>
                    </a:lnTo>
                    <a:lnTo>
                      <a:pt x="361" y="472"/>
                    </a:lnTo>
                    <a:lnTo>
                      <a:pt x="403" y="472"/>
                    </a:lnTo>
                    <a:lnTo>
                      <a:pt x="403" y="453"/>
                    </a:lnTo>
                    <a:lnTo>
                      <a:pt x="403" y="0"/>
                    </a:lnTo>
                    <a:lnTo>
                      <a:pt x="253" y="0"/>
                    </a:lnTo>
                    <a:lnTo>
                      <a:pt x="100" y="0"/>
                    </a:lnTo>
                    <a:lnTo>
                      <a:pt x="100" y="448"/>
                    </a:lnTo>
                    <a:lnTo>
                      <a:pt x="100" y="472"/>
                    </a:lnTo>
                    <a:lnTo>
                      <a:pt x="143" y="472"/>
                    </a:lnTo>
                    <a:lnTo>
                      <a:pt x="143" y="535"/>
                    </a:lnTo>
                    <a:lnTo>
                      <a:pt x="65" y="535"/>
                    </a:lnTo>
                    <a:lnTo>
                      <a:pt x="65" y="751"/>
                    </a:lnTo>
                    <a:lnTo>
                      <a:pt x="16" y="824"/>
                    </a:lnTo>
                    <a:lnTo>
                      <a:pt x="11" y="830"/>
                    </a:lnTo>
                    <a:lnTo>
                      <a:pt x="5" y="839"/>
                    </a:lnTo>
                    <a:lnTo>
                      <a:pt x="3" y="848"/>
                    </a:lnTo>
                    <a:lnTo>
                      <a:pt x="0" y="857"/>
                    </a:lnTo>
                    <a:lnTo>
                      <a:pt x="0" y="863"/>
                    </a:lnTo>
                    <a:lnTo>
                      <a:pt x="3" y="868"/>
                    </a:lnTo>
                    <a:lnTo>
                      <a:pt x="3" y="872"/>
                    </a:lnTo>
                    <a:lnTo>
                      <a:pt x="5" y="872"/>
                    </a:lnTo>
                    <a:lnTo>
                      <a:pt x="8" y="877"/>
                    </a:lnTo>
                    <a:lnTo>
                      <a:pt x="14" y="877"/>
                    </a:lnTo>
                    <a:lnTo>
                      <a:pt x="16" y="877"/>
                    </a:lnTo>
                    <a:lnTo>
                      <a:pt x="253" y="877"/>
                    </a:lnTo>
                    <a:lnTo>
                      <a:pt x="487" y="877"/>
                    </a:lnTo>
                    <a:lnTo>
                      <a:pt x="493" y="877"/>
                    </a:lnTo>
                    <a:lnTo>
                      <a:pt x="495" y="877"/>
                    </a:lnTo>
                    <a:lnTo>
                      <a:pt x="498" y="872"/>
                    </a:lnTo>
                    <a:lnTo>
                      <a:pt x="500" y="872"/>
                    </a:lnTo>
                    <a:lnTo>
                      <a:pt x="503" y="868"/>
                    </a:lnTo>
                    <a:lnTo>
                      <a:pt x="503" y="863"/>
                    </a:lnTo>
                    <a:lnTo>
                      <a:pt x="503" y="857"/>
                    </a:lnTo>
                    <a:lnTo>
                      <a:pt x="500" y="848"/>
                    </a:lnTo>
                    <a:lnTo>
                      <a:pt x="498" y="839"/>
                    </a:lnTo>
                    <a:lnTo>
                      <a:pt x="495" y="830"/>
                    </a:lnTo>
                    <a:lnTo>
                      <a:pt x="489" y="824"/>
                    </a:lnTo>
                    <a:close/>
                  </a:path>
                </a:pathLst>
              </a:custGeom>
              <a:solidFill>
                <a:schemeClr val="bg2"/>
              </a:solidFill>
              <a:ln w="9525">
                <a:noFill/>
              </a:ln>
            </p:spPr>
            <p:txBody>
              <a:bodyPr/>
              <a:lstStyle/>
              <a:p>
                <a:endParaRPr lang="zh-CN" altLang="en-US"/>
              </a:p>
            </p:txBody>
          </p:sp>
          <p:sp>
            <p:nvSpPr>
              <p:cNvPr id="162863" name="任意多边形 162862"/>
              <p:cNvSpPr/>
              <p:nvPr/>
            </p:nvSpPr>
            <p:spPr>
              <a:xfrm>
                <a:off x="2382" y="1794"/>
                <a:ext cx="333" cy="12"/>
              </a:xfrm>
              <a:custGeom>
                <a:avLst/>
                <a:gdLst/>
                <a:ahLst/>
                <a:cxnLst/>
                <a:rect l="0" t="0" r="0" b="0"/>
                <a:pathLst>
                  <a:path w="333" h="24">
                    <a:moveTo>
                      <a:pt x="333" y="24"/>
                    </a:moveTo>
                    <a:lnTo>
                      <a:pt x="317" y="0"/>
                    </a:lnTo>
                    <a:lnTo>
                      <a:pt x="17" y="0"/>
                    </a:lnTo>
                    <a:lnTo>
                      <a:pt x="0" y="24"/>
                    </a:lnTo>
                    <a:lnTo>
                      <a:pt x="333" y="24"/>
                    </a:lnTo>
                    <a:close/>
                  </a:path>
                </a:pathLst>
              </a:custGeom>
              <a:solidFill>
                <a:schemeClr val="bg2"/>
              </a:solidFill>
              <a:ln w="9525">
                <a:noFill/>
              </a:ln>
            </p:spPr>
            <p:txBody>
              <a:bodyPr/>
              <a:lstStyle/>
              <a:p>
                <a:endParaRPr lang="zh-CN" altLang="en-US"/>
              </a:p>
            </p:txBody>
          </p:sp>
          <p:sp>
            <p:nvSpPr>
              <p:cNvPr id="162864" name="任意多边形 162863"/>
              <p:cNvSpPr/>
              <p:nvPr/>
            </p:nvSpPr>
            <p:spPr>
              <a:xfrm>
                <a:off x="2353" y="1818"/>
                <a:ext cx="389" cy="12"/>
              </a:xfrm>
              <a:custGeom>
                <a:avLst/>
                <a:gdLst/>
                <a:ahLst/>
                <a:cxnLst/>
                <a:rect l="0" t="0" r="0" b="0"/>
                <a:pathLst>
                  <a:path w="389" h="23">
                    <a:moveTo>
                      <a:pt x="389" y="23"/>
                    </a:moveTo>
                    <a:lnTo>
                      <a:pt x="374" y="0"/>
                    </a:lnTo>
                    <a:lnTo>
                      <a:pt x="15" y="0"/>
                    </a:lnTo>
                    <a:lnTo>
                      <a:pt x="0" y="23"/>
                    </a:lnTo>
                    <a:lnTo>
                      <a:pt x="389" y="23"/>
                    </a:lnTo>
                    <a:close/>
                  </a:path>
                </a:pathLst>
              </a:custGeom>
              <a:solidFill>
                <a:schemeClr val="bg2"/>
              </a:solidFill>
              <a:ln w="9525">
                <a:noFill/>
              </a:ln>
            </p:spPr>
            <p:txBody>
              <a:bodyPr/>
              <a:lstStyle/>
              <a:p>
                <a:endParaRPr lang="zh-CN" altLang="en-US"/>
              </a:p>
            </p:txBody>
          </p:sp>
          <p:sp>
            <p:nvSpPr>
              <p:cNvPr id="162865" name="任意多边形 162864"/>
              <p:cNvSpPr/>
              <p:nvPr/>
            </p:nvSpPr>
            <p:spPr>
              <a:xfrm>
                <a:off x="2323" y="1839"/>
                <a:ext cx="452" cy="13"/>
              </a:xfrm>
              <a:custGeom>
                <a:avLst/>
                <a:gdLst/>
                <a:ahLst/>
                <a:cxnLst/>
                <a:rect l="0" t="0" r="0" b="0"/>
                <a:pathLst>
                  <a:path w="452" h="25">
                    <a:moveTo>
                      <a:pt x="452" y="25"/>
                    </a:moveTo>
                    <a:lnTo>
                      <a:pt x="435" y="0"/>
                    </a:lnTo>
                    <a:lnTo>
                      <a:pt x="16" y="0"/>
                    </a:lnTo>
                    <a:lnTo>
                      <a:pt x="0" y="25"/>
                    </a:lnTo>
                    <a:lnTo>
                      <a:pt x="452" y="25"/>
                    </a:lnTo>
                    <a:close/>
                  </a:path>
                </a:pathLst>
              </a:custGeom>
              <a:solidFill>
                <a:schemeClr val="bg2"/>
              </a:solidFill>
              <a:ln w="9525">
                <a:noFill/>
              </a:ln>
            </p:spPr>
            <p:txBody>
              <a:bodyPr/>
              <a:lstStyle/>
              <a:p>
                <a:endParaRPr lang="zh-CN" altLang="en-US"/>
              </a:p>
            </p:txBody>
          </p:sp>
          <p:sp>
            <p:nvSpPr>
              <p:cNvPr id="162866" name="任意多边形 162865"/>
              <p:cNvSpPr>
                <a:spLocks noEditPoints="1"/>
              </p:cNvSpPr>
              <p:nvPr/>
            </p:nvSpPr>
            <p:spPr>
              <a:xfrm>
                <a:off x="2361" y="1717"/>
                <a:ext cx="373" cy="89"/>
              </a:xfrm>
              <a:custGeom>
                <a:avLst/>
                <a:gdLst/>
                <a:ahLst/>
                <a:cxnLst/>
                <a:rect l="0" t="0" r="0" b="0"/>
                <a:pathLst>
                  <a:path w="373" h="177">
                    <a:moveTo>
                      <a:pt x="373" y="173"/>
                    </a:moveTo>
                    <a:lnTo>
                      <a:pt x="342" y="124"/>
                    </a:lnTo>
                    <a:lnTo>
                      <a:pt x="31" y="124"/>
                    </a:lnTo>
                    <a:lnTo>
                      <a:pt x="0" y="177"/>
                    </a:lnTo>
                    <a:lnTo>
                      <a:pt x="373" y="173"/>
                    </a:lnTo>
                    <a:close/>
                    <a:moveTo>
                      <a:pt x="242" y="0"/>
                    </a:moveTo>
                    <a:lnTo>
                      <a:pt x="242" y="24"/>
                    </a:lnTo>
                    <a:lnTo>
                      <a:pt x="349" y="24"/>
                    </a:lnTo>
                    <a:lnTo>
                      <a:pt x="349" y="0"/>
                    </a:lnTo>
                    <a:lnTo>
                      <a:pt x="242" y="0"/>
                    </a:lnTo>
                    <a:lnTo>
                      <a:pt x="242" y="0"/>
                    </a:lnTo>
                    <a:close/>
                  </a:path>
                </a:pathLst>
              </a:custGeom>
              <a:solidFill>
                <a:schemeClr val="bg2"/>
              </a:solidFill>
              <a:ln w="9525">
                <a:noFill/>
              </a:ln>
            </p:spPr>
            <p:txBody>
              <a:bodyPr/>
              <a:lstStyle/>
              <a:p>
                <a:endParaRPr lang="zh-CN" altLang="en-US"/>
              </a:p>
            </p:txBody>
          </p:sp>
          <p:sp>
            <p:nvSpPr>
              <p:cNvPr id="162867" name="任意多边形 162866"/>
              <p:cNvSpPr>
                <a:spLocks noEditPoints="1"/>
              </p:cNvSpPr>
              <p:nvPr/>
            </p:nvSpPr>
            <p:spPr>
              <a:xfrm>
                <a:off x="2439" y="1468"/>
                <a:ext cx="218" cy="230"/>
              </a:xfrm>
              <a:custGeom>
                <a:avLst/>
                <a:gdLst/>
                <a:ahLst/>
                <a:cxnLst/>
                <a:rect l="0" t="0" r="0" b="0"/>
                <a:pathLst>
                  <a:path w="218" h="458">
                    <a:moveTo>
                      <a:pt x="0" y="0"/>
                    </a:moveTo>
                    <a:lnTo>
                      <a:pt x="0" y="318"/>
                    </a:lnTo>
                    <a:lnTo>
                      <a:pt x="218" y="318"/>
                    </a:lnTo>
                    <a:lnTo>
                      <a:pt x="218" y="0"/>
                    </a:lnTo>
                    <a:lnTo>
                      <a:pt x="0" y="0"/>
                    </a:lnTo>
                    <a:lnTo>
                      <a:pt x="0" y="0"/>
                    </a:lnTo>
                    <a:close/>
                    <a:moveTo>
                      <a:pt x="0" y="395"/>
                    </a:moveTo>
                    <a:lnTo>
                      <a:pt x="218" y="395"/>
                    </a:lnTo>
                    <a:lnTo>
                      <a:pt x="218" y="458"/>
                    </a:lnTo>
                    <a:lnTo>
                      <a:pt x="0" y="458"/>
                    </a:lnTo>
                    <a:lnTo>
                      <a:pt x="0" y="395"/>
                    </a:lnTo>
                    <a:lnTo>
                      <a:pt x="0" y="395"/>
                    </a:lnTo>
                    <a:close/>
                  </a:path>
                </a:pathLst>
              </a:custGeom>
              <a:solidFill>
                <a:schemeClr val="bg2"/>
              </a:solidFill>
              <a:ln w="9525">
                <a:noFill/>
              </a:ln>
            </p:spPr>
            <p:txBody>
              <a:bodyPr/>
              <a:lstStyle/>
              <a:p>
                <a:endParaRPr lang="zh-CN" altLang="en-US"/>
              </a:p>
            </p:txBody>
          </p:sp>
          <p:sp>
            <p:nvSpPr>
              <p:cNvPr id="162868" name="任意多边形 162867"/>
              <p:cNvSpPr/>
              <p:nvPr/>
            </p:nvSpPr>
            <p:spPr>
              <a:xfrm>
                <a:off x="2296" y="1430"/>
                <a:ext cx="503" cy="439"/>
              </a:xfrm>
              <a:custGeom>
                <a:avLst/>
                <a:gdLst/>
                <a:ahLst/>
                <a:cxnLst/>
                <a:rect l="0" t="0" r="0" b="0"/>
                <a:pathLst>
                  <a:path w="503" h="877">
                    <a:moveTo>
                      <a:pt x="489" y="824"/>
                    </a:moveTo>
                    <a:lnTo>
                      <a:pt x="438" y="747"/>
                    </a:lnTo>
                    <a:lnTo>
                      <a:pt x="438" y="535"/>
                    </a:lnTo>
                    <a:lnTo>
                      <a:pt x="361" y="535"/>
                    </a:lnTo>
                    <a:lnTo>
                      <a:pt x="361" y="472"/>
                    </a:lnTo>
                    <a:lnTo>
                      <a:pt x="403" y="472"/>
                    </a:lnTo>
                    <a:lnTo>
                      <a:pt x="403" y="453"/>
                    </a:lnTo>
                    <a:lnTo>
                      <a:pt x="403" y="0"/>
                    </a:lnTo>
                    <a:lnTo>
                      <a:pt x="253" y="0"/>
                    </a:lnTo>
                    <a:lnTo>
                      <a:pt x="100" y="0"/>
                    </a:lnTo>
                    <a:lnTo>
                      <a:pt x="100" y="448"/>
                    </a:lnTo>
                    <a:lnTo>
                      <a:pt x="100" y="472"/>
                    </a:lnTo>
                    <a:lnTo>
                      <a:pt x="143" y="472"/>
                    </a:lnTo>
                    <a:lnTo>
                      <a:pt x="143" y="535"/>
                    </a:lnTo>
                    <a:lnTo>
                      <a:pt x="65" y="535"/>
                    </a:lnTo>
                    <a:lnTo>
                      <a:pt x="65" y="751"/>
                    </a:lnTo>
                    <a:lnTo>
                      <a:pt x="16" y="824"/>
                    </a:lnTo>
                    <a:lnTo>
                      <a:pt x="11" y="830"/>
                    </a:lnTo>
                    <a:lnTo>
                      <a:pt x="5" y="839"/>
                    </a:lnTo>
                    <a:lnTo>
                      <a:pt x="3" y="848"/>
                    </a:lnTo>
                    <a:lnTo>
                      <a:pt x="0" y="857"/>
                    </a:lnTo>
                    <a:lnTo>
                      <a:pt x="0" y="863"/>
                    </a:lnTo>
                    <a:lnTo>
                      <a:pt x="3" y="868"/>
                    </a:lnTo>
                    <a:lnTo>
                      <a:pt x="3" y="872"/>
                    </a:lnTo>
                    <a:lnTo>
                      <a:pt x="5" y="872"/>
                    </a:lnTo>
                    <a:lnTo>
                      <a:pt x="8" y="877"/>
                    </a:lnTo>
                    <a:lnTo>
                      <a:pt x="14" y="877"/>
                    </a:lnTo>
                    <a:lnTo>
                      <a:pt x="16" y="877"/>
                    </a:lnTo>
                    <a:lnTo>
                      <a:pt x="253" y="877"/>
                    </a:lnTo>
                    <a:lnTo>
                      <a:pt x="487" y="877"/>
                    </a:lnTo>
                    <a:lnTo>
                      <a:pt x="493" y="877"/>
                    </a:lnTo>
                    <a:lnTo>
                      <a:pt x="495" y="877"/>
                    </a:lnTo>
                    <a:lnTo>
                      <a:pt x="498" y="872"/>
                    </a:lnTo>
                    <a:lnTo>
                      <a:pt x="500" y="872"/>
                    </a:lnTo>
                    <a:lnTo>
                      <a:pt x="503" y="868"/>
                    </a:lnTo>
                    <a:lnTo>
                      <a:pt x="503" y="863"/>
                    </a:lnTo>
                    <a:lnTo>
                      <a:pt x="503" y="857"/>
                    </a:lnTo>
                    <a:lnTo>
                      <a:pt x="500" y="848"/>
                    </a:lnTo>
                    <a:lnTo>
                      <a:pt x="498" y="839"/>
                    </a:lnTo>
                    <a:lnTo>
                      <a:pt x="495" y="830"/>
                    </a:lnTo>
                    <a:lnTo>
                      <a:pt x="489" y="824"/>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69" name="任意多边形 162868"/>
              <p:cNvSpPr/>
              <p:nvPr/>
            </p:nvSpPr>
            <p:spPr>
              <a:xfrm>
                <a:off x="2382" y="1794"/>
                <a:ext cx="333" cy="12"/>
              </a:xfrm>
              <a:custGeom>
                <a:avLst/>
                <a:gdLst/>
                <a:ahLst/>
                <a:cxnLst/>
                <a:rect l="0" t="0" r="0" b="0"/>
                <a:pathLst>
                  <a:path w="333" h="24">
                    <a:moveTo>
                      <a:pt x="333" y="24"/>
                    </a:moveTo>
                    <a:lnTo>
                      <a:pt x="317" y="0"/>
                    </a:lnTo>
                    <a:lnTo>
                      <a:pt x="17" y="0"/>
                    </a:lnTo>
                    <a:lnTo>
                      <a:pt x="0" y="24"/>
                    </a:lnTo>
                    <a:lnTo>
                      <a:pt x="333" y="24"/>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70" name="任意多边形 162869"/>
              <p:cNvSpPr/>
              <p:nvPr/>
            </p:nvSpPr>
            <p:spPr>
              <a:xfrm>
                <a:off x="2353" y="1818"/>
                <a:ext cx="389" cy="12"/>
              </a:xfrm>
              <a:custGeom>
                <a:avLst/>
                <a:gdLst/>
                <a:ahLst/>
                <a:cxnLst/>
                <a:rect l="0" t="0" r="0" b="0"/>
                <a:pathLst>
                  <a:path w="389" h="23">
                    <a:moveTo>
                      <a:pt x="389" y="23"/>
                    </a:moveTo>
                    <a:lnTo>
                      <a:pt x="374" y="0"/>
                    </a:lnTo>
                    <a:lnTo>
                      <a:pt x="15" y="0"/>
                    </a:lnTo>
                    <a:lnTo>
                      <a:pt x="0" y="23"/>
                    </a:lnTo>
                    <a:lnTo>
                      <a:pt x="389" y="23"/>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71" name="任意多边形 162870"/>
              <p:cNvSpPr/>
              <p:nvPr/>
            </p:nvSpPr>
            <p:spPr>
              <a:xfrm>
                <a:off x="2323" y="1839"/>
                <a:ext cx="452" cy="13"/>
              </a:xfrm>
              <a:custGeom>
                <a:avLst/>
                <a:gdLst/>
                <a:ahLst/>
                <a:cxnLst/>
                <a:rect l="0" t="0" r="0" b="0"/>
                <a:pathLst>
                  <a:path w="452" h="25">
                    <a:moveTo>
                      <a:pt x="452" y="25"/>
                    </a:moveTo>
                    <a:lnTo>
                      <a:pt x="435" y="0"/>
                    </a:lnTo>
                    <a:lnTo>
                      <a:pt x="16" y="0"/>
                    </a:lnTo>
                    <a:lnTo>
                      <a:pt x="0" y="25"/>
                    </a:lnTo>
                    <a:lnTo>
                      <a:pt x="452" y="25"/>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72" name="任意多边形 162871"/>
              <p:cNvSpPr/>
              <p:nvPr/>
            </p:nvSpPr>
            <p:spPr>
              <a:xfrm>
                <a:off x="2361" y="1779"/>
                <a:ext cx="373" cy="27"/>
              </a:xfrm>
              <a:custGeom>
                <a:avLst/>
                <a:gdLst/>
                <a:ahLst/>
                <a:cxnLst/>
                <a:rect l="0" t="0" r="0" b="0"/>
                <a:pathLst>
                  <a:path w="373" h="53">
                    <a:moveTo>
                      <a:pt x="373" y="49"/>
                    </a:moveTo>
                    <a:lnTo>
                      <a:pt x="342" y="0"/>
                    </a:lnTo>
                    <a:lnTo>
                      <a:pt x="31" y="0"/>
                    </a:lnTo>
                    <a:lnTo>
                      <a:pt x="0" y="53"/>
                    </a:lnTo>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73" name="矩形 162872"/>
              <p:cNvSpPr/>
              <p:nvPr/>
            </p:nvSpPr>
            <p:spPr>
              <a:xfrm>
                <a:off x="2603" y="1717"/>
                <a:ext cx="107" cy="1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874" name="矩形 162873"/>
              <p:cNvSpPr/>
              <p:nvPr/>
            </p:nvSpPr>
            <p:spPr>
              <a:xfrm>
                <a:off x="2439" y="1468"/>
                <a:ext cx="218" cy="159"/>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875" name="矩形 162874"/>
              <p:cNvSpPr/>
              <p:nvPr/>
            </p:nvSpPr>
            <p:spPr>
              <a:xfrm>
                <a:off x="2439" y="1666"/>
                <a:ext cx="218" cy="3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grpSp>
        <p:grpSp>
          <p:nvGrpSpPr>
            <p:cNvPr id="162876" name="组合 162875"/>
            <p:cNvGrpSpPr/>
            <p:nvPr/>
          </p:nvGrpSpPr>
          <p:grpSpPr>
            <a:xfrm>
              <a:off x="3088" y="1621"/>
              <a:ext cx="352" cy="410"/>
              <a:chOff x="1793" y="1562"/>
              <a:chExt cx="503" cy="438"/>
            </a:xfrm>
          </p:grpSpPr>
          <p:sp>
            <p:nvSpPr>
              <p:cNvPr id="162877" name="任意多边形 162876"/>
              <p:cNvSpPr/>
              <p:nvPr/>
            </p:nvSpPr>
            <p:spPr>
              <a:xfrm>
                <a:off x="1793" y="1562"/>
                <a:ext cx="503" cy="438"/>
              </a:xfrm>
              <a:custGeom>
                <a:avLst/>
                <a:gdLst/>
                <a:ahLst/>
                <a:cxnLst/>
                <a:rect l="0" t="0" r="0" b="0"/>
                <a:pathLst>
                  <a:path w="503" h="877">
                    <a:moveTo>
                      <a:pt x="489" y="824"/>
                    </a:moveTo>
                    <a:lnTo>
                      <a:pt x="438" y="748"/>
                    </a:lnTo>
                    <a:lnTo>
                      <a:pt x="438" y="536"/>
                    </a:lnTo>
                    <a:lnTo>
                      <a:pt x="361" y="536"/>
                    </a:lnTo>
                    <a:lnTo>
                      <a:pt x="361" y="472"/>
                    </a:lnTo>
                    <a:lnTo>
                      <a:pt x="404" y="472"/>
                    </a:lnTo>
                    <a:lnTo>
                      <a:pt x="404" y="453"/>
                    </a:lnTo>
                    <a:lnTo>
                      <a:pt x="404" y="0"/>
                    </a:lnTo>
                    <a:lnTo>
                      <a:pt x="253" y="0"/>
                    </a:lnTo>
                    <a:lnTo>
                      <a:pt x="100" y="0"/>
                    </a:lnTo>
                    <a:lnTo>
                      <a:pt x="100" y="448"/>
                    </a:lnTo>
                    <a:lnTo>
                      <a:pt x="100" y="472"/>
                    </a:lnTo>
                    <a:lnTo>
                      <a:pt x="143" y="472"/>
                    </a:lnTo>
                    <a:lnTo>
                      <a:pt x="143" y="536"/>
                    </a:lnTo>
                    <a:lnTo>
                      <a:pt x="65" y="536"/>
                    </a:lnTo>
                    <a:lnTo>
                      <a:pt x="65" y="751"/>
                    </a:lnTo>
                    <a:lnTo>
                      <a:pt x="16" y="824"/>
                    </a:lnTo>
                    <a:lnTo>
                      <a:pt x="11" y="830"/>
                    </a:lnTo>
                    <a:lnTo>
                      <a:pt x="5" y="839"/>
                    </a:lnTo>
                    <a:lnTo>
                      <a:pt x="3" y="848"/>
                    </a:lnTo>
                    <a:lnTo>
                      <a:pt x="0" y="857"/>
                    </a:lnTo>
                    <a:lnTo>
                      <a:pt x="0" y="863"/>
                    </a:lnTo>
                    <a:lnTo>
                      <a:pt x="3" y="868"/>
                    </a:lnTo>
                    <a:lnTo>
                      <a:pt x="3" y="872"/>
                    </a:lnTo>
                    <a:lnTo>
                      <a:pt x="5" y="872"/>
                    </a:lnTo>
                    <a:lnTo>
                      <a:pt x="8" y="877"/>
                    </a:lnTo>
                    <a:lnTo>
                      <a:pt x="14" y="877"/>
                    </a:lnTo>
                    <a:lnTo>
                      <a:pt x="16" y="877"/>
                    </a:lnTo>
                    <a:lnTo>
                      <a:pt x="253" y="877"/>
                    </a:lnTo>
                    <a:lnTo>
                      <a:pt x="487" y="877"/>
                    </a:lnTo>
                    <a:lnTo>
                      <a:pt x="493" y="877"/>
                    </a:lnTo>
                    <a:lnTo>
                      <a:pt x="495" y="877"/>
                    </a:lnTo>
                    <a:lnTo>
                      <a:pt x="498" y="872"/>
                    </a:lnTo>
                    <a:lnTo>
                      <a:pt x="500" y="872"/>
                    </a:lnTo>
                    <a:lnTo>
                      <a:pt x="503" y="868"/>
                    </a:lnTo>
                    <a:lnTo>
                      <a:pt x="503" y="863"/>
                    </a:lnTo>
                    <a:lnTo>
                      <a:pt x="503" y="857"/>
                    </a:lnTo>
                    <a:lnTo>
                      <a:pt x="500" y="848"/>
                    </a:lnTo>
                    <a:lnTo>
                      <a:pt x="498" y="839"/>
                    </a:lnTo>
                    <a:lnTo>
                      <a:pt x="495" y="830"/>
                    </a:lnTo>
                    <a:lnTo>
                      <a:pt x="489" y="824"/>
                    </a:lnTo>
                    <a:close/>
                  </a:path>
                </a:pathLst>
              </a:custGeom>
              <a:solidFill>
                <a:schemeClr val="bg2"/>
              </a:solidFill>
              <a:ln w="9525">
                <a:noFill/>
              </a:ln>
            </p:spPr>
            <p:txBody>
              <a:bodyPr/>
              <a:lstStyle/>
              <a:p>
                <a:endParaRPr lang="zh-CN" altLang="en-US"/>
              </a:p>
            </p:txBody>
          </p:sp>
          <p:sp>
            <p:nvSpPr>
              <p:cNvPr id="162878" name="任意多边形 162877"/>
              <p:cNvSpPr/>
              <p:nvPr/>
            </p:nvSpPr>
            <p:spPr>
              <a:xfrm>
                <a:off x="1879" y="1925"/>
                <a:ext cx="333" cy="12"/>
              </a:xfrm>
              <a:custGeom>
                <a:avLst/>
                <a:gdLst/>
                <a:ahLst/>
                <a:cxnLst/>
                <a:rect l="0" t="0" r="0" b="0"/>
                <a:pathLst>
                  <a:path w="333" h="24">
                    <a:moveTo>
                      <a:pt x="333" y="24"/>
                    </a:moveTo>
                    <a:lnTo>
                      <a:pt x="318" y="0"/>
                    </a:lnTo>
                    <a:lnTo>
                      <a:pt x="17" y="0"/>
                    </a:lnTo>
                    <a:lnTo>
                      <a:pt x="0" y="24"/>
                    </a:lnTo>
                    <a:lnTo>
                      <a:pt x="333" y="24"/>
                    </a:lnTo>
                    <a:close/>
                  </a:path>
                </a:pathLst>
              </a:custGeom>
              <a:solidFill>
                <a:schemeClr val="bg2"/>
              </a:solidFill>
              <a:ln w="9525">
                <a:noFill/>
              </a:ln>
            </p:spPr>
            <p:txBody>
              <a:bodyPr/>
              <a:lstStyle/>
              <a:p>
                <a:endParaRPr lang="zh-CN" altLang="en-US"/>
              </a:p>
            </p:txBody>
          </p:sp>
          <p:sp>
            <p:nvSpPr>
              <p:cNvPr id="162879" name="任意多边形 162878"/>
              <p:cNvSpPr/>
              <p:nvPr/>
            </p:nvSpPr>
            <p:spPr>
              <a:xfrm>
                <a:off x="1850" y="1950"/>
                <a:ext cx="389" cy="12"/>
              </a:xfrm>
              <a:custGeom>
                <a:avLst/>
                <a:gdLst/>
                <a:ahLst/>
                <a:cxnLst/>
                <a:rect l="0" t="0" r="0" b="0"/>
                <a:pathLst>
                  <a:path w="389" h="24">
                    <a:moveTo>
                      <a:pt x="389" y="24"/>
                    </a:moveTo>
                    <a:lnTo>
                      <a:pt x="374" y="0"/>
                    </a:lnTo>
                    <a:lnTo>
                      <a:pt x="15" y="0"/>
                    </a:lnTo>
                    <a:lnTo>
                      <a:pt x="0" y="24"/>
                    </a:lnTo>
                    <a:lnTo>
                      <a:pt x="389" y="24"/>
                    </a:lnTo>
                    <a:close/>
                  </a:path>
                </a:pathLst>
              </a:custGeom>
              <a:solidFill>
                <a:schemeClr val="bg2"/>
              </a:solidFill>
              <a:ln w="9525">
                <a:noFill/>
              </a:ln>
            </p:spPr>
            <p:txBody>
              <a:bodyPr/>
              <a:lstStyle/>
              <a:p>
                <a:endParaRPr lang="zh-CN" altLang="en-US"/>
              </a:p>
            </p:txBody>
          </p:sp>
          <p:sp>
            <p:nvSpPr>
              <p:cNvPr id="162880" name="任意多边形 162879"/>
              <p:cNvSpPr/>
              <p:nvPr/>
            </p:nvSpPr>
            <p:spPr>
              <a:xfrm>
                <a:off x="1820" y="1971"/>
                <a:ext cx="452" cy="13"/>
              </a:xfrm>
              <a:custGeom>
                <a:avLst/>
                <a:gdLst/>
                <a:ahLst/>
                <a:cxnLst/>
                <a:rect l="0" t="0" r="0" b="0"/>
                <a:pathLst>
                  <a:path w="452" h="25">
                    <a:moveTo>
                      <a:pt x="452" y="25"/>
                    </a:moveTo>
                    <a:lnTo>
                      <a:pt x="435" y="0"/>
                    </a:lnTo>
                    <a:lnTo>
                      <a:pt x="16" y="0"/>
                    </a:lnTo>
                    <a:lnTo>
                      <a:pt x="0" y="25"/>
                    </a:lnTo>
                    <a:lnTo>
                      <a:pt x="452" y="25"/>
                    </a:lnTo>
                    <a:close/>
                  </a:path>
                </a:pathLst>
              </a:custGeom>
              <a:solidFill>
                <a:schemeClr val="bg2"/>
              </a:solidFill>
              <a:ln w="9525">
                <a:noFill/>
              </a:ln>
            </p:spPr>
            <p:txBody>
              <a:bodyPr/>
              <a:lstStyle/>
              <a:p>
                <a:endParaRPr lang="zh-CN" altLang="en-US"/>
              </a:p>
            </p:txBody>
          </p:sp>
          <p:sp>
            <p:nvSpPr>
              <p:cNvPr id="162881" name="任意多边形 162880"/>
              <p:cNvSpPr>
                <a:spLocks noEditPoints="1"/>
              </p:cNvSpPr>
              <p:nvPr/>
            </p:nvSpPr>
            <p:spPr>
              <a:xfrm>
                <a:off x="1858" y="1848"/>
                <a:ext cx="373" cy="89"/>
              </a:xfrm>
              <a:custGeom>
                <a:avLst/>
                <a:gdLst/>
                <a:ahLst/>
                <a:cxnLst/>
                <a:rect l="0" t="0" r="0" b="0"/>
                <a:pathLst>
                  <a:path w="373" h="177">
                    <a:moveTo>
                      <a:pt x="373" y="174"/>
                    </a:moveTo>
                    <a:lnTo>
                      <a:pt x="342" y="124"/>
                    </a:lnTo>
                    <a:lnTo>
                      <a:pt x="31" y="124"/>
                    </a:lnTo>
                    <a:lnTo>
                      <a:pt x="0" y="177"/>
                    </a:lnTo>
                    <a:lnTo>
                      <a:pt x="373" y="174"/>
                    </a:lnTo>
                    <a:close/>
                    <a:moveTo>
                      <a:pt x="242" y="0"/>
                    </a:moveTo>
                    <a:lnTo>
                      <a:pt x="242" y="24"/>
                    </a:lnTo>
                    <a:lnTo>
                      <a:pt x="349" y="24"/>
                    </a:lnTo>
                    <a:lnTo>
                      <a:pt x="349" y="0"/>
                    </a:lnTo>
                    <a:lnTo>
                      <a:pt x="242" y="0"/>
                    </a:lnTo>
                    <a:lnTo>
                      <a:pt x="242" y="0"/>
                    </a:lnTo>
                    <a:close/>
                  </a:path>
                </a:pathLst>
              </a:custGeom>
              <a:solidFill>
                <a:schemeClr val="bg2"/>
              </a:solidFill>
              <a:ln w="9525">
                <a:noFill/>
              </a:ln>
            </p:spPr>
            <p:txBody>
              <a:bodyPr/>
              <a:lstStyle/>
              <a:p>
                <a:endParaRPr lang="zh-CN" altLang="en-US"/>
              </a:p>
            </p:txBody>
          </p:sp>
          <p:sp>
            <p:nvSpPr>
              <p:cNvPr id="162882" name="任意多边形 162881"/>
              <p:cNvSpPr>
                <a:spLocks noEditPoints="1"/>
              </p:cNvSpPr>
              <p:nvPr/>
            </p:nvSpPr>
            <p:spPr>
              <a:xfrm>
                <a:off x="1936" y="1600"/>
                <a:ext cx="218" cy="229"/>
              </a:xfrm>
              <a:custGeom>
                <a:avLst/>
                <a:gdLst/>
                <a:ahLst/>
                <a:cxnLst/>
                <a:rect l="0" t="0" r="0" b="0"/>
                <a:pathLst>
                  <a:path w="218" h="459">
                    <a:moveTo>
                      <a:pt x="0" y="0"/>
                    </a:moveTo>
                    <a:lnTo>
                      <a:pt x="0" y="318"/>
                    </a:lnTo>
                    <a:lnTo>
                      <a:pt x="218" y="318"/>
                    </a:lnTo>
                    <a:lnTo>
                      <a:pt x="218" y="0"/>
                    </a:lnTo>
                    <a:lnTo>
                      <a:pt x="0" y="0"/>
                    </a:lnTo>
                    <a:lnTo>
                      <a:pt x="0" y="0"/>
                    </a:lnTo>
                    <a:close/>
                    <a:moveTo>
                      <a:pt x="0" y="395"/>
                    </a:moveTo>
                    <a:lnTo>
                      <a:pt x="218" y="395"/>
                    </a:lnTo>
                    <a:lnTo>
                      <a:pt x="218" y="459"/>
                    </a:lnTo>
                    <a:lnTo>
                      <a:pt x="0" y="459"/>
                    </a:lnTo>
                    <a:lnTo>
                      <a:pt x="0" y="395"/>
                    </a:lnTo>
                    <a:lnTo>
                      <a:pt x="0" y="395"/>
                    </a:lnTo>
                    <a:close/>
                  </a:path>
                </a:pathLst>
              </a:custGeom>
              <a:solidFill>
                <a:schemeClr val="bg2"/>
              </a:solidFill>
              <a:ln w="9525">
                <a:noFill/>
              </a:ln>
            </p:spPr>
            <p:txBody>
              <a:bodyPr/>
              <a:lstStyle/>
              <a:p>
                <a:endParaRPr lang="zh-CN" altLang="en-US"/>
              </a:p>
            </p:txBody>
          </p:sp>
          <p:sp>
            <p:nvSpPr>
              <p:cNvPr id="162883" name="任意多边形 162882"/>
              <p:cNvSpPr/>
              <p:nvPr/>
            </p:nvSpPr>
            <p:spPr>
              <a:xfrm>
                <a:off x="1793" y="1562"/>
                <a:ext cx="503" cy="438"/>
              </a:xfrm>
              <a:custGeom>
                <a:avLst/>
                <a:gdLst/>
                <a:ahLst/>
                <a:cxnLst/>
                <a:rect l="0" t="0" r="0" b="0"/>
                <a:pathLst>
                  <a:path w="503" h="877">
                    <a:moveTo>
                      <a:pt x="489" y="824"/>
                    </a:moveTo>
                    <a:lnTo>
                      <a:pt x="438" y="748"/>
                    </a:lnTo>
                    <a:lnTo>
                      <a:pt x="438" y="536"/>
                    </a:lnTo>
                    <a:lnTo>
                      <a:pt x="361" y="536"/>
                    </a:lnTo>
                    <a:lnTo>
                      <a:pt x="361" y="472"/>
                    </a:lnTo>
                    <a:lnTo>
                      <a:pt x="404" y="472"/>
                    </a:lnTo>
                    <a:lnTo>
                      <a:pt x="404" y="453"/>
                    </a:lnTo>
                    <a:lnTo>
                      <a:pt x="404" y="0"/>
                    </a:lnTo>
                    <a:lnTo>
                      <a:pt x="253" y="0"/>
                    </a:lnTo>
                    <a:lnTo>
                      <a:pt x="100" y="0"/>
                    </a:lnTo>
                    <a:lnTo>
                      <a:pt x="100" y="448"/>
                    </a:lnTo>
                    <a:lnTo>
                      <a:pt x="100" y="472"/>
                    </a:lnTo>
                    <a:lnTo>
                      <a:pt x="143" y="472"/>
                    </a:lnTo>
                    <a:lnTo>
                      <a:pt x="143" y="536"/>
                    </a:lnTo>
                    <a:lnTo>
                      <a:pt x="65" y="536"/>
                    </a:lnTo>
                    <a:lnTo>
                      <a:pt x="65" y="751"/>
                    </a:lnTo>
                    <a:lnTo>
                      <a:pt x="16" y="824"/>
                    </a:lnTo>
                    <a:lnTo>
                      <a:pt x="11" y="830"/>
                    </a:lnTo>
                    <a:lnTo>
                      <a:pt x="5" y="839"/>
                    </a:lnTo>
                    <a:lnTo>
                      <a:pt x="3" y="848"/>
                    </a:lnTo>
                    <a:lnTo>
                      <a:pt x="0" y="857"/>
                    </a:lnTo>
                    <a:lnTo>
                      <a:pt x="0" y="863"/>
                    </a:lnTo>
                    <a:lnTo>
                      <a:pt x="3" y="868"/>
                    </a:lnTo>
                    <a:lnTo>
                      <a:pt x="3" y="872"/>
                    </a:lnTo>
                    <a:lnTo>
                      <a:pt x="5" y="872"/>
                    </a:lnTo>
                    <a:lnTo>
                      <a:pt x="8" y="877"/>
                    </a:lnTo>
                    <a:lnTo>
                      <a:pt x="14" y="877"/>
                    </a:lnTo>
                    <a:lnTo>
                      <a:pt x="16" y="877"/>
                    </a:lnTo>
                    <a:lnTo>
                      <a:pt x="253" y="877"/>
                    </a:lnTo>
                    <a:lnTo>
                      <a:pt x="487" y="877"/>
                    </a:lnTo>
                    <a:lnTo>
                      <a:pt x="493" y="877"/>
                    </a:lnTo>
                    <a:lnTo>
                      <a:pt x="495" y="877"/>
                    </a:lnTo>
                    <a:lnTo>
                      <a:pt x="498" y="872"/>
                    </a:lnTo>
                    <a:lnTo>
                      <a:pt x="500" y="872"/>
                    </a:lnTo>
                    <a:lnTo>
                      <a:pt x="503" y="868"/>
                    </a:lnTo>
                    <a:lnTo>
                      <a:pt x="503" y="863"/>
                    </a:lnTo>
                    <a:lnTo>
                      <a:pt x="503" y="857"/>
                    </a:lnTo>
                    <a:lnTo>
                      <a:pt x="500" y="848"/>
                    </a:lnTo>
                    <a:lnTo>
                      <a:pt x="498" y="839"/>
                    </a:lnTo>
                    <a:lnTo>
                      <a:pt x="495" y="830"/>
                    </a:lnTo>
                    <a:lnTo>
                      <a:pt x="489" y="824"/>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84" name="任意多边形 162883"/>
              <p:cNvSpPr/>
              <p:nvPr/>
            </p:nvSpPr>
            <p:spPr>
              <a:xfrm>
                <a:off x="1879" y="1925"/>
                <a:ext cx="333" cy="12"/>
              </a:xfrm>
              <a:custGeom>
                <a:avLst/>
                <a:gdLst/>
                <a:ahLst/>
                <a:cxnLst/>
                <a:rect l="0" t="0" r="0" b="0"/>
                <a:pathLst>
                  <a:path w="333" h="24">
                    <a:moveTo>
                      <a:pt x="333" y="24"/>
                    </a:moveTo>
                    <a:lnTo>
                      <a:pt x="318" y="0"/>
                    </a:lnTo>
                    <a:lnTo>
                      <a:pt x="17" y="0"/>
                    </a:lnTo>
                    <a:lnTo>
                      <a:pt x="0" y="24"/>
                    </a:lnTo>
                    <a:lnTo>
                      <a:pt x="333" y="24"/>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85" name="任意多边形 162884"/>
              <p:cNvSpPr/>
              <p:nvPr/>
            </p:nvSpPr>
            <p:spPr>
              <a:xfrm>
                <a:off x="1850" y="1950"/>
                <a:ext cx="389" cy="12"/>
              </a:xfrm>
              <a:custGeom>
                <a:avLst/>
                <a:gdLst/>
                <a:ahLst/>
                <a:cxnLst/>
                <a:rect l="0" t="0" r="0" b="0"/>
                <a:pathLst>
                  <a:path w="389" h="24">
                    <a:moveTo>
                      <a:pt x="389" y="24"/>
                    </a:moveTo>
                    <a:lnTo>
                      <a:pt x="374" y="0"/>
                    </a:lnTo>
                    <a:lnTo>
                      <a:pt x="15" y="0"/>
                    </a:lnTo>
                    <a:lnTo>
                      <a:pt x="0" y="24"/>
                    </a:lnTo>
                    <a:lnTo>
                      <a:pt x="389" y="24"/>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86" name="任意多边形 162885"/>
              <p:cNvSpPr/>
              <p:nvPr/>
            </p:nvSpPr>
            <p:spPr>
              <a:xfrm>
                <a:off x="1820" y="1971"/>
                <a:ext cx="452" cy="13"/>
              </a:xfrm>
              <a:custGeom>
                <a:avLst/>
                <a:gdLst/>
                <a:ahLst/>
                <a:cxnLst/>
                <a:rect l="0" t="0" r="0" b="0"/>
                <a:pathLst>
                  <a:path w="452" h="25">
                    <a:moveTo>
                      <a:pt x="452" y="25"/>
                    </a:moveTo>
                    <a:lnTo>
                      <a:pt x="435" y="0"/>
                    </a:lnTo>
                    <a:lnTo>
                      <a:pt x="16" y="0"/>
                    </a:lnTo>
                    <a:lnTo>
                      <a:pt x="0" y="25"/>
                    </a:lnTo>
                    <a:lnTo>
                      <a:pt x="452" y="25"/>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87" name="任意多边形 162886"/>
              <p:cNvSpPr/>
              <p:nvPr/>
            </p:nvSpPr>
            <p:spPr>
              <a:xfrm>
                <a:off x="1858" y="1911"/>
                <a:ext cx="373" cy="26"/>
              </a:xfrm>
              <a:custGeom>
                <a:avLst/>
                <a:gdLst/>
                <a:ahLst/>
                <a:cxnLst/>
                <a:rect l="0" t="0" r="0" b="0"/>
                <a:pathLst>
                  <a:path w="373" h="53">
                    <a:moveTo>
                      <a:pt x="373" y="50"/>
                    </a:moveTo>
                    <a:lnTo>
                      <a:pt x="342" y="0"/>
                    </a:lnTo>
                    <a:lnTo>
                      <a:pt x="31" y="0"/>
                    </a:lnTo>
                    <a:lnTo>
                      <a:pt x="0" y="53"/>
                    </a:lnTo>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88" name="矩形 162887"/>
              <p:cNvSpPr/>
              <p:nvPr/>
            </p:nvSpPr>
            <p:spPr>
              <a:xfrm>
                <a:off x="2100" y="1848"/>
                <a:ext cx="107" cy="1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889" name="矩形 162888"/>
              <p:cNvSpPr/>
              <p:nvPr/>
            </p:nvSpPr>
            <p:spPr>
              <a:xfrm>
                <a:off x="1936" y="1600"/>
                <a:ext cx="218" cy="159"/>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890" name="矩形 162889"/>
              <p:cNvSpPr/>
              <p:nvPr/>
            </p:nvSpPr>
            <p:spPr>
              <a:xfrm>
                <a:off x="1936" y="1797"/>
                <a:ext cx="218" cy="3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grpSp>
        <p:grpSp>
          <p:nvGrpSpPr>
            <p:cNvPr id="162891" name="组合 162890"/>
            <p:cNvGrpSpPr/>
            <p:nvPr/>
          </p:nvGrpSpPr>
          <p:grpSpPr>
            <a:xfrm>
              <a:off x="4025" y="1415"/>
              <a:ext cx="226" cy="493"/>
              <a:chOff x="3131" y="1342"/>
              <a:chExt cx="322" cy="527"/>
            </a:xfrm>
          </p:grpSpPr>
          <p:sp>
            <p:nvSpPr>
              <p:cNvPr id="162892" name="任意多边形 162891"/>
              <p:cNvSpPr/>
              <p:nvPr/>
            </p:nvSpPr>
            <p:spPr>
              <a:xfrm>
                <a:off x="3131" y="1342"/>
                <a:ext cx="322" cy="527"/>
              </a:xfrm>
              <a:custGeom>
                <a:avLst/>
                <a:gdLst/>
                <a:ahLst/>
                <a:cxnLst/>
                <a:rect l="0" t="0" r="0" b="0"/>
                <a:pathLst>
                  <a:path w="322" h="1052">
                    <a:moveTo>
                      <a:pt x="0" y="106"/>
                    </a:moveTo>
                    <a:lnTo>
                      <a:pt x="100" y="0"/>
                    </a:lnTo>
                    <a:lnTo>
                      <a:pt x="161" y="0"/>
                    </a:lnTo>
                    <a:lnTo>
                      <a:pt x="322" y="0"/>
                    </a:lnTo>
                    <a:lnTo>
                      <a:pt x="322" y="568"/>
                    </a:lnTo>
                    <a:lnTo>
                      <a:pt x="322" y="946"/>
                    </a:lnTo>
                    <a:lnTo>
                      <a:pt x="227" y="1052"/>
                    </a:lnTo>
                    <a:lnTo>
                      <a:pt x="157" y="1052"/>
                    </a:lnTo>
                    <a:lnTo>
                      <a:pt x="0" y="1052"/>
                    </a:lnTo>
                    <a:lnTo>
                      <a:pt x="0" y="561"/>
                    </a:lnTo>
                    <a:lnTo>
                      <a:pt x="0" y="106"/>
                    </a:lnTo>
                    <a:close/>
                  </a:path>
                </a:pathLst>
              </a:custGeom>
              <a:solidFill>
                <a:schemeClr val="bg2"/>
              </a:solidFill>
              <a:ln w="9525">
                <a:noFill/>
              </a:ln>
            </p:spPr>
            <p:txBody>
              <a:bodyPr/>
              <a:lstStyle/>
              <a:p>
                <a:endParaRPr lang="zh-CN" altLang="en-US"/>
              </a:p>
            </p:txBody>
          </p:sp>
          <p:sp>
            <p:nvSpPr>
              <p:cNvPr id="162893" name="任意多边形 162892"/>
              <p:cNvSpPr>
                <a:spLocks noEditPoints="1"/>
              </p:cNvSpPr>
              <p:nvPr/>
            </p:nvSpPr>
            <p:spPr>
              <a:xfrm>
                <a:off x="3131" y="1342"/>
                <a:ext cx="322" cy="527"/>
              </a:xfrm>
              <a:custGeom>
                <a:avLst/>
                <a:gdLst/>
                <a:ahLst/>
                <a:cxnLst/>
                <a:rect l="0" t="0" r="0" b="0"/>
                <a:pathLst>
                  <a:path w="322" h="1052">
                    <a:moveTo>
                      <a:pt x="0" y="106"/>
                    </a:moveTo>
                    <a:lnTo>
                      <a:pt x="0" y="106"/>
                    </a:lnTo>
                    <a:lnTo>
                      <a:pt x="219" y="106"/>
                    </a:lnTo>
                    <a:lnTo>
                      <a:pt x="322" y="0"/>
                    </a:lnTo>
                    <a:lnTo>
                      <a:pt x="0" y="106"/>
                    </a:lnTo>
                    <a:close/>
                    <a:moveTo>
                      <a:pt x="0" y="106"/>
                    </a:moveTo>
                    <a:lnTo>
                      <a:pt x="219" y="106"/>
                    </a:lnTo>
                    <a:lnTo>
                      <a:pt x="219" y="259"/>
                    </a:lnTo>
                    <a:lnTo>
                      <a:pt x="219" y="851"/>
                    </a:lnTo>
                    <a:lnTo>
                      <a:pt x="219" y="1052"/>
                    </a:lnTo>
                    <a:lnTo>
                      <a:pt x="0" y="106"/>
                    </a:lnTo>
                    <a:close/>
                    <a:moveTo>
                      <a:pt x="17" y="148"/>
                    </a:moveTo>
                    <a:lnTo>
                      <a:pt x="198" y="148"/>
                    </a:lnTo>
                    <a:lnTo>
                      <a:pt x="198" y="171"/>
                    </a:lnTo>
                    <a:lnTo>
                      <a:pt x="17" y="171"/>
                    </a:lnTo>
                    <a:lnTo>
                      <a:pt x="17" y="148"/>
                    </a:lnTo>
                    <a:lnTo>
                      <a:pt x="17" y="148"/>
                    </a:lnTo>
                    <a:close/>
                    <a:moveTo>
                      <a:pt x="17" y="219"/>
                    </a:moveTo>
                    <a:lnTo>
                      <a:pt x="198" y="219"/>
                    </a:lnTo>
                    <a:lnTo>
                      <a:pt x="198" y="235"/>
                    </a:lnTo>
                    <a:lnTo>
                      <a:pt x="17" y="235"/>
                    </a:lnTo>
                    <a:lnTo>
                      <a:pt x="17" y="219"/>
                    </a:lnTo>
                    <a:lnTo>
                      <a:pt x="17" y="219"/>
                    </a:lnTo>
                    <a:close/>
                    <a:moveTo>
                      <a:pt x="17" y="290"/>
                    </a:moveTo>
                    <a:lnTo>
                      <a:pt x="198" y="290"/>
                    </a:lnTo>
                    <a:lnTo>
                      <a:pt x="198" y="307"/>
                    </a:lnTo>
                    <a:lnTo>
                      <a:pt x="17" y="307"/>
                    </a:lnTo>
                    <a:lnTo>
                      <a:pt x="17" y="290"/>
                    </a:lnTo>
                    <a:lnTo>
                      <a:pt x="17" y="290"/>
                    </a:lnTo>
                    <a:close/>
                  </a:path>
                </a:pathLst>
              </a:custGeom>
              <a:solidFill>
                <a:schemeClr val="bg2"/>
              </a:solidFill>
              <a:ln w="9525">
                <a:noFill/>
              </a:ln>
            </p:spPr>
            <p:txBody>
              <a:bodyPr/>
              <a:lstStyle/>
              <a:p>
                <a:endParaRPr lang="zh-CN" altLang="en-US"/>
              </a:p>
            </p:txBody>
          </p:sp>
          <p:sp>
            <p:nvSpPr>
              <p:cNvPr id="162894" name="任意多边形 162893"/>
              <p:cNvSpPr/>
              <p:nvPr/>
            </p:nvSpPr>
            <p:spPr>
              <a:xfrm>
                <a:off x="3131" y="1342"/>
                <a:ext cx="322" cy="527"/>
              </a:xfrm>
              <a:custGeom>
                <a:avLst/>
                <a:gdLst/>
                <a:ahLst/>
                <a:cxnLst/>
                <a:rect l="0" t="0" r="0" b="0"/>
                <a:pathLst>
                  <a:path w="322" h="1052">
                    <a:moveTo>
                      <a:pt x="0" y="106"/>
                    </a:moveTo>
                    <a:lnTo>
                      <a:pt x="100" y="0"/>
                    </a:lnTo>
                    <a:lnTo>
                      <a:pt x="161" y="0"/>
                    </a:lnTo>
                    <a:lnTo>
                      <a:pt x="322" y="0"/>
                    </a:lnTo>
                    <a:lnTo>
                      <a:pt x="322" y="568"/>
                    </a:lnTo>
                    <a:lnTo>
                      <a:pt x="322" y="946"/>
                    </a:lnTo>
                    <a:lnTo>
                      <a:pt x="227" y="1052"/>
                    </a:lnTo>
                    <a:lnTo>
                      <a:pt x="157" y="1052"/>
                    </a:lnTo>
                    <a:lnTo>
                      <a:pt x="0" y="1052"/>
                    </a:lnTo>
                    <a:lnTo>
                      <a:pt x="0" y="561"/>
                    </a:lnTo>
                    <a:lnTo>
                      <a:pt x="0" y="106"/>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95" name="任意多边形 162894"/>
              <p:cNvSpPr/>
              <p:nvPr/>
            </p:nvSpPr>
            <p:spPr>
              <a:xfrm>
                <a:off x="3131" y="1342"/>
                <a:ext cx="322" cy="53"/>
              </a:xfrm>
              <a:custGeom>
                <a:avLst/>
                <a:gdLst/>
                <a:ahLst/>
                <a:cxnLst/>
                <a:rect l="0" t="0" r="0" b="0"/>
                <a:pathLst>
                  <a:path w="322" h="106">
                    <a:moveTo>
                      <a:pt x="0" y="106"/>
                    </a:moveTo>
                    <a:lnTo>
                      <a:pt x="0" y="106"/>
                    </a:lnTo>
                    <a:lnTo>
                      <a:pt x="219" y="106"/>
                    </a:lnTo>
                    <a:lnTo>
                      <a:pt x="322" y="0"/>
                    </a:lnTo>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96" name="任意多边形 162895"/>
              <p:cNvSpPr/>
              <p:nvPr/>
            </p:nvSpPr>
            <p:spPr>
              <a:xfrm>
                <a:off x="3131" y="1395"/>
                <a:ext cx="219" cy="474"/>
              </a:xfrm>
              <a:custGeom>
                <a:avLst/>
                <a:gdLst/>
                <a:ahLst/>
                <a:cxnLst/>
                <a:rect l="0" t="0" r="0" b="0"/>
                <a:pathLst>
                  <a:path w="219" h="946">
                    <a:moveTo>
                      <a:pt x="0" y="0"/>
                    </a:moveTo>
                    <a:lnTo>
                      <a:pt x="219" y="0"/>
                    </a:lnTo>
                    <a:lnTo>
                      <a:pt x="219" y="153"/>
                    </a:lnTo>
                    <a:lnTo>
                      <a:pt x="219" y="745"/>
                    </a:lnTo>
                    <a:lnTo>
                      <a:pt x="219" y="946"/>
                    </a:lnTo>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897" name="矩形 162896"/>
              <p:cNvSpPr/>
              <p:nvPr/>
            </p:nvSpPr>
            <p:spPr>
              <a:xfrm>
                <a:off x="3148" y="1416"/>
                <a:ext cx="181" cy="1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898" name="矩形 162897"/>
              <p:cNvSpPr/>
              <p:nvPr/>
            </p:nvSpPr>
            <p:spPr>
              <a:xfrm>
                <a:off x="3148" y="1452"/>
                <a:ext cx="181" cy="8"/>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899" name="矩形 162898"/>
              <p:cNvSpPr/>
              <p:nvPr/>
            </p:nvSpPr>
            <p:spPr>
              <a:xfrm>
                <a:off x="3148" y="1488"/>
                <a:ext cx="181" cy="8"/>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grpSp>
        <p:grpSp>
          <p:nvGrpSpPr>
            <p:cNvPr id="162900" name="组合 162899"/>
            <p:cNvGrpSpPr/>
            <p:nvPr/>
          </p:nvGrpSpPr>
          <p:grpSpPr>
            <a:xfrm>
              <a:off x="4377" y="1661"/>
              <a:ext cx="226" cy="494"/>
              <a:chOff x="3634" y="1605"/>
              <a:chExt cx="322" cy="527"/>
            </a:xfrm>
          </p:grpSpPr>
          <p:sp>
            <p:nvSpPr>
              <p:cNvPr id="162901" name="任意多边形 162900"/>
              <p:cNvSpPr/>
              <p:nvPr/>
            </p:nvSpPr>
            <p:spPr>
              <a:xfrm>
                <a:off x="3634" y="1605"/>
                <a:ext cx="322" cy="527"/>
              </a:xfrm>
              <a:custGeom>
                <a:avLst/>
                <a:gdLst/>
                <a:ahLst/>
                <a:cxnLst/>
                <a:rect l="0" t="0" r="0" b="0"/>
                <a:pathLst>
                  <a:path w="322" h="1052">
                    <a:moveTo>
                      <a:pt x="0" y="106"/>
                    </a:moveTo>
                    <a:lnTo>
                      <a:pt x="100" y="0"/>
                    </a:lnTo>
                    <a:lnTo>
                      <a:pt x="161" y="0"/>
                    </a:lnTo>
                    <a:lnTo>
                      <a:pt x="322" y="0"/>
                    </a:lnTo>
                    <a:lnTo>
                      <a:pt x="322" y="568"/>
                    </a:lnTo>
                    <a:lnTo>
                      <a:pt x="322" y="946"/>
                    </a:lnTo>
                    <a:lnTo>
                      <a:pt x="227" y="1052"/>
                    </a:lnTo>
                    <a:lnTo>
                      <a:pt x="157" y="1052"/>
                    </a:lnTo>
                    <a:lnTo>
                      <a:pt x="0" y="1052"/>
                    </a:lnTo>
                    <a:lnTo>
                      <a:pt x="0" y="561"/>
                    </a:lnTo>
                    <a:lnTo>
                      <a:pt x="0" y="106"/>
                    </a:lnTo>
                    <a:close/>
                  </a:path>
                </a:pathLst>
              </a:custGeom>
              <a:solidFill>
                <a:schemeClr val="bg2"/>
              </a:solidFill>
              <a:ln w="9525">
                <a:noFill/>
              </a:ln>
            </p:spPr>
            <p:txBody>
              <a:bodyPr/>
              <a:lstStyle/>
              <a:p>
                <a:endParaRPr lang="zh-CN" altLang="en-US"/>
              </a:p>
            </p:txBody>
          </p:sp>
          <p:sp>
            <p:nvSpPr>
              <p:cNvPr id="162902" name="任意多边形 162901"/>
              <p:cNvSpPr>
                <a:spLocks noEditPoints="1"/>
              </p:cNvSpPr>
              <p:nvPr/>
            </p:nvSpPr>
            <p:spPr>
              <a:xfrm>
                <a:off x="3634" y="1605"/>
                <a:ext cx="322" cy="527"/>
              </a:xfrm>
              <a:custGeom>
                <a:avLst/>
                <a:gdLst/>
                <a:ahLst/>
                <a:cxnLst/>
                <a:rect l="0" t="0" r="0" b="0"/>
                <a:pathLst>
                  <a:path w="322" h="1052">
                    <a:moveTo>
                      <a:pt x="0" y="106"/>
                    </a:moveTo>
                    <a:lnTo>
                      <a:pt x="0" y="106"/>
                    </a:lnTo>
                    <a:lnTo>
                      <a:pt x="219" y="106"/>
                    </a:lnTo>
                    <a:lnTo>
                      <a:pt x="322" y="0"/>
                    </a:lnTo>
                    <a:lnTo>
                      <a:pt x="0" y="106"/>
                    </a:lnTo>
                    <a:close/>
                    <a:moveTo>
                      <a:pt x="0" y="106"/>
                    </a:moveTo>
                    <a:lnTo>
                      <a:pt x="219" y="106"/>
                    </a:lnTo>
                    <a:lnTo>
                      <a:pt x="219" y="259"/>
                    </a:lnTo>
                    <a:lnTo>
                      <a:pt x="219" y="851"/>
                    </a:lnTo>
                    <a:lnTo>
                      <a:pt x="219" y="1052"/>
                    </a:lnTo>
                    <a:lnTo>
                      <a:pt x="0" y="106"/>
                    </a:lnTo>
                    <a:close/>
                    <a:moveTo>
                      <a:pt x="17" y="148"/>
                    </a:moveTo>
                    <a:lnTo>
                      <a:pt x="198" y="148"/>
                    </a:lnTo>
                    <a:lnTo>
                      <a:pt x="198" y="172"/>
                    </a:lnTo>
                    <a:lnTo>
                      <a:pt x="17" y="172"/>
                    </a:lnTo>
                    <a:lnTo>
                      <a:pt x="17" y="148"/>
                    </a:lnTo>
                    <a:lnTo>
                      <a:pt x="17" y="148"/>
                    </a:lnTo>
                    <a:close/>
                    <a:moveTo>
                      <a:pt x="17" y="219"/>
                    </a:moveTo>
                    <a:lnTo>
                      <a:pt x="198" y="219"/>
                    </a:lnTo>
                    <a:lnTo>
                      <a:pt x="198" y="236"/>
                    </a:lnTo>
                    <a:lnTo>
                      <a:pt x="17" y="236"/>
                    </a:lnTo>
                    <a:lnTo>
                      <a:pt x="17" y="219"/>
                    </a:lnTo>
                    <a:lnTo>
                      <a:pt x="17" y="219"/>
                    </a:lnTo>
                    <a:close/>
                    <a:moveTo>
                      <a:pt x="17" y="290"/>
                    </a:moveTo>
                    <a:lnTo>
                      <a:pt x="198" y="290"/>
                    </a:lnTo>
                    <a:lnTo>
                      <a:pt x="198" y="307"/>
                    </a:lnTo>
                    <a:lnTo>
                      <a:pt x="17" y="307"/>
                    </a:lnTo>
                    <a:lnTo>
                      <a:pt x="17" y="290"/>
                    </a:lnTo>
                    <a:lnTo>
                      <a:pt x="17" y="290"/>
                    </a:lnTo>
                    <a:close/>
                  </a:path>
                </a:pathLst>
              </a:custGeom>
              <a:solidFill>
                <a:schemeClr val="bg2"/>
              </a:solidFill>
              <a:ln w="9525">
                <a:noFill/>
              </a:ln>
            </p:spPr>
            <p:txBody>
              <a:bodyPr/>
              <a:lstStyle/>
              <a:p>
                <a:endParaRPr lang="zh-CN" altLang="en-US"/>
              </a:p>
            </p:txBody>
          </p:sp>
          <p:sp>
            <p:nvSpPr>
              <p:cNvPr id="162903" name="任意多边形 162902"/>
              <p:cNvSpPr/>
              <p:nvPr/>
            </p:nvSpPr>
            <p:spPr>
              <a:xfrm>
                <a:off x="3634" y="1605"/>
                <a:ext cx="322" cy="527"/>
              </a:xfrm>
              <a:custGeom>
                <a:avLst/>
                <a:gdLst/>
                <a:ahLst/>
                <a:cxnLst/>
                <a:rect l="0" t="0" r="0" b="0"/>
                <a:pathLst>
                  <a:path w="322" h="1052">
                    <a:moveTo>
                      <a:pt x="0" y="106"/>
                    </a:moveTo>
                    <a:lnTo>
                      <a:pt x="100" y="0"/>
                    </a:lnTo>
                    <a:lnTo>
                      <a:pt x="161" y="0"/>
                    </a:lnTo>
                    <a:lnTo>
                      <a:pt x="322" y="0"/>
                    </a:lnTo>
                    <a:lnTo>
                      <a:pt x="322" y="568"/>
                    </a:lnTo>
                    <a:lnTo>
                      <a:pt x="322" y="946"/>
                    </a:lnTo>
                    <a:lnTo>
                      <a:pt x="227" y="1052"/>
                    </a:lnTo>
                    <a:lnTo>
                      <a:pt x="157" y="1052"/>
                    </a:lnTo>
                    <a:lnTo>
                      <a:pt x="0" y="1052"/>
                    </a:lnTo>
                    <a:lnTo>
                      <a:pt x="0" y="561"/>
                    </a:lnTo>
                    <a:lnTo>
                      <a:pt x="0" y="106"/>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04" name="任意多边形 162903"/>
              <p:cNvSpPr/>
              <p:nvPr/>
            </p:nvSpPr>
            <p:spPr>
              <a:xfrm>
                <a:off x="3634" y="1605"/>
                <a:ext cx="322" cy="53"/>
              </a:xfrm>
              <a:custGeom>
                <a:avLst/>
                <a:gdLst/>
                <a:ahLst/>
                <a:cxnLst/>
                <a:rect l="0" t="0" r="0" b="0"/>
                <a:pathLst>
                  <a:path w="322" h="106">
                    <a:moveTo>
                      <a:pt x="0" y="106"/>
                    </a:moveTo>
                    <a:lnTo>
                      <a:pt x="0" y="106"/>
                    </a:lnTo>
                    <a:lnTo>
                      <a:pt x="219" y="106"/>
                    </a:lnTo>
                    <a:lnTo>
                      <a:pt x="322" y="0"/>
                    </a:lnTo>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05" name="任意多边形 162904"/>
              <p:cNvSpPr/>
              <p:nvPr/>
            </p:nvSpPr>
            <p:spPr>
              <a:xfrm>
                <a:off x="3634" y="1658"/>
                <a:ext cx="219" cy="474"/>
              </a:xfrm>
              <a:custGeom>
                <a:avLst/>
                <a:gdLst/>
                <a:ahLst/>
                <a:cxnLst/>
                <a:rect l="0" t="0" r="0" b="0"/>
                <a:pathLst>
                  <a:path w="219" h="946">
                    <a:moveTo>
                      <a:pt x="0" y="0"/>
                    </a:moveTo>
                    <a:lnTo>
                      <a:pt x="219" y="0"/>
                    </a:lnTo>
                    <a:lnTo>
                      <a:pt x="219" y="153"/>
                    </a:lnTo>
                    <a:lnTo>
                      <a:pt x="219" y="745"/>
                    </a:lnTo>
                    <a:lnTo>
                      <a:pt x="219" y="946"/>
                    </a:lnTo>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06" name="矩形 162905"/>
              <p:cNvSpPr/>
              <p:nvPr/>
            </p:nvSpPr>
            <p:spPr>
              <a:xfrm>
                <a:off x="3651" y="1679"/>
                <a:ext cx="181" cy="1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907" name="矩形 162906"/>
              <p:cNvSpPr/>
              <p:nvPr/>
            </p:nvSpPr>
            <p:spPr>
              <a:xfrm>
                <a:off x="3651" y="1715"/>
                <a:ext cx="181" cy="8"/>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908" name="矩形 162907"/>
              <p:cNvSpPr/>
              <p:nvPr/>
            </p:nvSpPr>
            <p:spPr>
              <a:xfrm>
                <a:off x="3651" y="1751"/>
                <a:ext cx="181" cy="8"/>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grpSp>
        <p:grpSp>
          <p:nvGrpSpPr>
            <p:cNvPr id="162909" name="组合 162908"/>
            <p:cNvGrpSpPr/>
            <p:nvPr/>
          </p:nvGrpSpPr>
          <p:grpSpPr>
            <a:xfrm>
              <a:off x="4815" y="1661"/>
              <a:ext cx="352" cy="411"/>
              <a:chOff x="4258" y="1605"/>
              <a:chExt cx="503" cy="439"/>
            </a:xfrm>
          </p:grpSpPr>
          <p:sp>
            <p:nvSpPr>
              <p:cNvPr id="162910" name="任意多边形 162909"/>
              <p:cNvSpPr/>
              <p:nvPr/>
            </p:nvSpPr>
            <p:spPr>
              <a:xfrm>
                <a:off x="4258" y="1605"/>
                <a:ext cx="503" cy="439"/>
              </a:xfrm>
              <a:custGeom>
                <a:avLst/>
                <a:gdLst/>
                <a:ahLst/>
                <a:cxnLst/>
                <a:rect l="0" t="0" r="0" b="0"/>
                <a:pathLst>
                  <a:path w="503" h="877">
                    <a:moveTo>
                      <a:pt x="489" y="824"/>
                    </a:moveTo>
                    <a:lnTo>
                      <a:pt x="438" y="747"/>
                    </a:lnTo>
                    <a:lnTo>
                      <a:pt x="438" y="535"/>
                    </a:lnTo>
                    <a:lnTo>
                      <a:pt x="360" y="535"/>
                    </a:lnTo>
                    <a:lnTo>
                      <a:pt x="360" y="471"/>
                    </a:lnTo>
                    <a:lnTo>
                      <a:pt x="403" y="471"/>
                    </a:lnTo>
                    <a:lnTo>
                      <a:pt x="403" y="453"/>
                    </a:lnTo>
                    <a:lnTo>
                      <a:pt x="403" y="0"/>
                    </a:lnTo>
                    <a:lnTo>
                      <a:pt x="252" y="0"/>
                    </a:lnTo>
                    <a:lnTo>
                      <a:pt x="99" y="0"/>
                    </a:lnTo>
                    <a:lnTo>
                      <a:pt x="99" y="448"/>
                    </a:lnTo>
                    <a:lnTo>
                      <a:pt x="99" y="471"/>
                    </a:lnTo>
                    <a:lnTo>
                      <a:pt x="142" y="471"/>
                    </a:lnTo>
                    <a:lnTo>
                      <a:pt x="142" y="535"/>
                    </a:lnTo>
                    <a:lnTo>
                      <a:pt x="65" y="535"/>
                    </a:lnTo>
                    <a:lnTo>
                      <a:pt x="65" y="751"/>
                    </a:lnTo>
                    <a:lnTo>
                      <a:pt x="15" y="824"/>
                    </a:lnTo>
                    <a:lnTo>
                      <a:pt x="10" y="830"/>
                    </a:lnTo>
                    <a:lnTo>
                      <a:pt x="5" y="839"/>
                    </a:lnTo>
                    <a:lnTo>
                      <a:pt x="3" y="848"/>
                    </a:lnTo>
                    <a:lnTo>
                      <a:pt x="0" y="857"/>
                    </a:lnTo>
                    <a:lnTo>
                      <a:pt x="0" y="862"/>
                    </a:lnTo>
                    <a:lnTo>
                      <a:pt x="3" y="868"/>
                    </a:lnTo>
                    <a:lnTo>
                      <a:pt x="3" y="872"/>
                    </a:lnTo>
                    <a:lnTo>
                      <a:pt x="5" y="872"/>
                    </a:lnTo>
                    <a:lnTo>
                      <a:pt x="8" y="877"/>
                    </a:lnTo>
                    <a:lnTo>
                      <a:pt x="13" y="877"/>
                    </a:lnTo>
                    <a:lnTo>
                      <a:pt x="15" y="877"/>
                    </a:lnTo>
                    <a:lnTo>
                      <a:pt x="252" y="877"/>
                    </a:lnTo>
                    <a:lnTo>
                      <a:pt x="487" y="877"/>
                    </a:lnTo>
                    <a:lnTo>
                      <a:pt x="492" y="877"/>
                    </a:lnTo>
                    <a:lnTo>
                      <a:pt x="494" y="877"/>
                    </a:lnTo>
                    <a:lnTo>
                      <a:pt x="497" y="872"/>
                    </a:lnTo>
                    <a:lnTo>
                      <a:pt x="500" y="872"/>
                    </a:lnTo>
                    <a:lnTo>
                      <a:pt x="503" y="868"/>
                    </a:lnTo>
                    <a:lnTo>
                      <a:pt x="503" y="862"/>
                    </a:lnTo>
                    <a:lnTo>
                      <a:pt x="503" y="857"/>
                    </a:lnTo>
                    <a:lnTo>
                      <a:pt x="500" y="848"/>
                    </a:lnTo>
                    <a:lnTo>
                      <a:pt x="497" y="839"/>
                    </a:lnTo>
                    <a:lnTo>
                      <a:pt x="494" y="830"/>
                    </a:lnTo>
                    <a:lnTo>
                      <a:pt x="489" y="824"/>
                    </a:lnTo>
                    <a:close/>
                  </a:path>
                </a:pathLst>
              </a:custGeom>
              <a:solidFill>
                <a:schemeClr val="bg2"/>
              </a:solidFill>
              <a:ln w="9525">
                <a:noFill/>
              </a:ln>
            </p:spPr>
            <p:txBody>
              <a:bodyPr/>
              <a:lstStyle/>
              <a:p>
                <a:endParaRPr lang="zh-CN" altLang="en-US"/>
              </a:p>
            </p:txBody>
          </p:sp>
          <p:sp>
            <p:nvSpPr>
              <p:cNvPr id="162911" name="任意多边形 162910"/>
              <p:cNvSpPr/>
              <p:nvPr/>
            </p:nvSpPr>
            <p:spPr>
              <a:xfrm>
                <a:off x="4344" y="1969"/>
                <a:ext cx="333" cy="12"/>
              </a:xfrm>
              <a:custGeom>
                <a:avLst/>
                <a:gdLst/>
                <a:ahLst/>
                <a:cxnLst/>
                <a:rect l="0" t="0" r="0" b="0"/>
                <a:pathLst>
                  <a:path w="333" h="24">
                    <a:moveTo>
                      <a:pt x="333" y="24"/>
                    </a:moveTo>
                    <a:lnTo>
                      <a:pt x="317" y="0"/>
                    </a:lnTo>
                    <a:lnTo>
                      <a:pt x="16" y="0"/>
                    </a:lnTo>
                    <a:lnTo>
                      <a:pt x="0" y="24"/>
                    </a:lnTo>
                    <a:lnTo>
                      <a:pt x="333" y="24"/>
                    </a:lnTo>
                    <a:close/>
                  </a:path>
                </a:pathLst>
              </a:custGeom>
              <a:solidFill>
                <a:schemeClr val="bg2"/>
              </a:solidFill>
              <a:ln w="9525">
                <a:noFill/>
              </a:ln>
            </p:spPr>
            <p:txBody>
              <a:bodyPr/>
              <a:lstStyle/>
              <a:p>
                <a:endParaRPr lang="zh-CN" altLang="en-US"/>
              </a:p>
            </p:txBody>
          </p:sp>
          <p:sp>
            <p:nvSpPr>
              <p:cNvPr id="162912" name="任意多边形 162911"/>
              <p:cNvSpPr/>
              <p:nvPr/>
            </p:nvSpPr>
            <p:spPr>
              <a:xfrm>
                <a:off x="4314" y="1994"/>
                <a:ext cx="390" cy="12"/>
              </a:xfrm>
              <a:custGeom>
                <a:avLst/>
                <a:gdLst/>
                <a:ahLst/>
                <a:cxnLst/>
                <a:rect l="0" t="0" r="0" b="0"/>
                <a:pathLst>
                  <a:path w="390" h="23">
                    <a:moveTo>
                      <a:pt x="390" y="23"/>
                    </a:moveTo>
                    <a:lnTo>
                      <a:pt x="374" y="0"/>
                    </a:lnTo>
                    <a:lnTo>
                      <a:pt x="16" y="0"/>
                    </a:lnTo>
                    <a:lnTo>
                      <a:pt x="0" y="23"/>
                    </a:lnTo>
                    <a:lnTo>
                      <a:pt x="390" y="23"/>
                    </a:lnTo>
                    <a:close/>
                  </a:path>
                </a:pathLst>
              </a:custGeom>
              <a:solidFill>
                <a:schemeClr val="bg2"/>
              </a:solidFill>
              <a:ln w="9525">
                <a:noFill/>
              </a:ln>
            </p:spPr>
            <p:txBody>
              <a:bodyPr/>
              <a:lstStyle/>
              <a:p>
                <a:endParaRPr lang="zh-CN" altLang="en-US"/>
              </a:p>
            </p:txBody>
          </p:sp>
          <p:sp>
            <p:nvSpPr>
              <p:cNvPr id="162913" name="任意多边形 162912"/>
              <p:cNvSpPr/>
              <p:nvPr/>
            </p:nvSpPr>
            <p:spPr>
              <a:xfrm>
                <a:off x="4285" y="2015"/>
                <a:ext cx="452" cy="13"/>
              </a:xfrm>
              <a:custGeom>
                <a:avLst/>
                <a:gdLst/>
                <a:ahLst/>
                <a:cxnLst/>
                <a:rect l="0" t="0" r="0" b="0"/>
                <a:pathLst>
                  <a:path w="452" h="25">
                    <a:moveTo>
                      <a:pt x="452" y="25"/>
                    </a:moveTo>
                    <a:lnTo>
                      <a:pt x="435" y="0"/>
                    </a:lnTo>
                    <a:lnTo>
                      <a:pt x="16" y="0"/>
                    </a:lnTo>
                    <a:lnTo>
                      <a:pt x="0" y="25"/>
                    </a:lnTo>
                    <a:lnTo>
                      <a:pt x="452" y="25"/>
                    </a:lnTo>
                    <a:close/>
                  </a:path>
                </a:pathLst>
              </a:custGeom>
              <a:solidFill>
                <a:schemeClr val="bg2"/>
              </a:solidFill>
              <a:ln w="9525">
                <a:noFill/>
              </a:ln>
            </p:spPr>
            <p:txBody>
              <a:bodyPr/>
              <a:lstStyle/>
              <a:p>
                <a:endParaRPr lang="zh-CN" altLang="en-US"/>
              </a:p>
            </p:txBody>
          </p:sp>
          <p:sp>
            <p:nvSpPr>
              <p:cNvPr id="162914" name="任意多边形 162913"/>
              <p:cNvSpPr>
                <a:spLocks noEditPoints="1"/>
              </p:cNvSpPr>
              <p:nvPr/>
            </p:nvSpPr>
            <p:spPr>
              <a:xfrm>
                <a:off x="4323" y="1892"/>
                <a:ext cx="373" cy="89"/>
              </a:xfrm>
              <a:custGeom>
                <a:avLst/>
                <a:gdLst/>
                <a:ahLst/>
                <a:cxnLst/>
                <a:rect l="0" t="0" r="0" b="0"/>
                <a:pathLst>
                  <a:path w="373" h="177">
                    <a:moveTo>
                      <a:pt x="373" y="173"/>
                    </a:moveTo>
                    <a:lnTo>
                      <a:pt x="341" y="124"/>
                    </a:lnTo>
                    <a:lnTo>
                      <a:pt x="31" y="124"/>
                    </a:lnTo>
                    <a:lnTo>
                      <a:pt x="0" y="177"/>
                    </a:lnTo>
                    <a:lnTo>
                      <a:pt x="373" y="173"/>
                    </a:lnTo>
                    <a:close/>
                    <a:moveTo>
                      <a:pt x="242" y="0"/>
                    </a:moveTo>
                    <a:lnTo>
                      <a:pt x="242" y="23"/>
                    </a:lnTo>
                    <a:lnTo>
                      <a:pt x="349" y="23"/>
                    </a:lnTo>
                    <a:lnTo>
                      <a:pt x="349" y="0"/>
                    </a:lnTo>
                    <a:lnTo>
                      <a:pt x="242" y="0"/>
                    </a:lnTo>
                    <a:lnTo>
                      <a:pt x="242" y="0"/>
                    </a:lnTo>
                    <a:close/>
                  </a:path>
                </a:pathLst>
              </a:custGeom>
              <a:solidFill>
                <a:schemeClr val="bg2"/>
              </a:solidFill>
              <a:ln w="9525">
                <a:noFill/>
              </a:ln>
            </p:spPr>
            <p:txBody>
              <a:bodyPr/>
              <a:lstStyle/>
              <a:p>
                <a:endParaRPr lang="zh-CN" altLang="en-US"/>
              </a:p>
            </p:txBody>
          </p:sp>
          <p:sp>
            <p:nvSpPr>
              <p:cNvPr id="162915" name="任意多边形 162914"/>
              <p:cNvSpPr>
                <a:spLocks noEditPoints="1"/>
              </p:cNvSpPr>
              <p:nvPr/>
            </p:nvSpPr>
            <p:spPr>
              <a:xfrm>
                <a:off x="4400" y="1644"/>
                <a:ext cx="218" cy="229"/>
              </a:xfrm>
              <a:custGeom>
                <a:avLst/>
                <a:gdLst/>
                <a:ahLst/>
                <a:cxnLst/>
                <a:rect l="0" t="0" r="0" b="0"/>
                <a:pathLst>
                  <a:path w="218" h="458">
                    <a:moveTo>
                      <a:pt x="0" y="0"/>
                    </a:moveTo>
                    <a:lnTo>
                      <a:pt x="0" y="318"/>
                    </a:lnTo>
                    <a:lnTo>
                      <a:pt x="218" y="318"/>
                    </a:lnTo>
                    <a:lnTo>
                      <a:pt x="218" y="0"/>
                    </a:lnTo>
                    <a:lnTo>
                      <a:pt x="0" y="0"/>
                    </a:lnTo>
                    <a:lnTo>
                      <a:pt x="0" y="0"/>
                    </a:lnTo>
                    <a:close/>
                    <a:moveTo>
                      <a:pt x="0" y="394"/>
                    </a:moveTo>
                    <a:lnTo>
                      <a:pt x="218" y="394"/>
                    </a:lnTo>
                    <a:lnTo>
                      <a:pt x="218" y="458"/>
                    </a:lnTo>
                    <a:lnTo>
                      <a:pt x="0" y="458"/>
                    </a:lnTo>
                    <a:lnTo>
                      <a:pt x="0" y="394"/>
                    </a:lnTo>
                    <a:lnTo>
                      <a:pt x="0" y="394"/>
                    </a:lnTo>
                    <a:close/>
                  </a:path>
                </a:pathLst>
              </a:custGeom>
              <a:solidFill>
                <a:schemeClr val="bg2"/>
              </a:solidFill>
              <a:ln w="9525">
                <a:noFill/>
              </a:ln>
            </p:spPr>
            <p:txBody>
              <a:bodyPr/>
              <a:lstStyle/>
              <a:p>
                <a:endParaRPr lang="zh-CN" altLang="en-US"/>
              </a:p>
            </p:txBody>
          </p:sp>
          <p:sp>
            <p:nvSpPr>
              <p:cNvPr id="162916" name="任意多边形 162915"/>
              <p:cNvSpPr/>
              <p:nvPr/>
            </p:nvSpPr>
            <p:spPr>
              <a:xfrm>
                <a:off x="4258" y="1605"/>
                <a:ext cx="503" cy="439"/>
              </a:xfrm>
              <a:custGeom>
                <a:avLst/>
                <a:gdLst/>
                <a:ahLst/>
                <a:cxnLst/>
                <a:rect l="0" t="0" r="0" b="0"/>
                <a:pathLst>
                  <a:path w="503" h="877">
                    <a:moveTo>
                      <a:pt x="489" y="824"/>
                    </a:moveTo>
                    <a:lnTo>
                      <a:pt x="438" y="747"/>
                    </a:lnTo>
                    <a:lnTo>
                      <a:pt x="438" y="535"/>
                    </a:lnTo>
                    <a:lnTo>
                      <a:pt x="360" y="535"/>
                    </a:lnTo>
                    <a:lnTo>
                      <a:pt x="360" y="471"/>
                    </a:lnTo>
                    <a:lnTo>
                      <a:pt x="403" y="471"/>
                    </a:lnTo>
                    <a:lnTo>
                      <a:pt x="403" y="453"/>
                    </a:lnTo>
                    <a:lnTo>
                      <a:pt x="403" y="0"/>
                    </a:lnTo>
                    <a:lnTo>
                      <a:pt x="252" y="0"/>
                    </a:lnTo>
                    <a:lnTo>
                      <a:pt x="99" y="0"/>
                    </a:lnTo>
                    <a:lnTo>
                      <a:pt x="99" y="448"/>
                    </a:lnTo>
                    <a:lnTo>
                      <a:pt x="99" y="471"/>
                    </a:lnTo>
                    <a:lnTo>
                      <a:pt x="142" y="471"/>
                    </a:lnTo>
                    <a:lnTo>
                      <a:pt x="142" y="535"/>
                    </a:lnTo>
                    <a:lnTo>
                      <a:pt x="65" y="535"/>
                    </a:lnTo>
                    <a:lnTo>
                      <a:pt x="65" y="751"/>
                    </a:lnTo>
                    <a:lnTo>
                      <a:pt x="15" y="824"/>
                    </a:lnTo>
                    <a:lnTo>
                      <a:pt x="10" y="830"/>
                    </a:lnTo>
                    <a:lnTo>
                      <a:pt x="5" y="839"/>
                    </a:lnTo>
                    <a:lnTo>
                      <a:pt x="3" y="848"/>
                    </a:lnTo>
                    <a:lnTo>
                      <a:pt x="0" y="857"/>
                    </a:lnTo>
                    <a:lnTo>
                      <a:pt x="0" y="862"/>
                    </a:lnTo>
                    <a:lnTo>
                      <a:pt x="3" y="868"/>
                    </a:lnTo>
                    <a:lnTo>
                      <a:pt x="3" y="872"/>
                    </a:lnTo>
                    <a:lnTo>
                      <a:pt x="5" y="872"/>
                    </a:lnTo>
                    <a:lnTo>
                      <a:pt x="8" y="877"/>
                    </a:lnTo>
                    <a:lnTo>
                      <a:pt x="13" y="877"/>
                    </a:lnTo>
                    <a:lnTo>
                      <a:pt x="15" y="877"/>
                    </a:lnTo>
                    <a:lnTo>
                      <a:pt x="252" y="877"/>
                    </a:lnTo>
                    <a:lnTo>
                      <a:pt x="487" y="877"/>
                    </a:lnTo>
                    <a:lnTo>
                      <a:pt x="492" y="877"/>
                    </a:lnTo>
                    <a:lnTo>
                      <a:pt x="494" y="877"/>
                    </a:lnTo>
                    <a:lnTo>
                      <a:pt x="497" y="872"/>
                    </a:lnTo>
                    <a:lnTo>
                      <a:pt x="500" y="872"/>
                    </a:lnTo>
                    <a:lnTo>
                      <a:pt x="503" y="868"/>
                    </a:lnTo>
                    <a:lnTo>
                      <a:pt x="503" y="862"/>
                    </a:lnTo>
                    <a:lnTo>
                      <a:pt x="503" y="857"/>
                    </a:lnTo>
                    <a:lnTo>
                      <a:pt x="500" y="848"/>
                    </a:lnTo>
                    <a:lnTo>
                      <a:pt x="497" y="839"/>
                    </a:lnTo>
                    <a:lnTo>
                      <a:pt x="494" y="830"/>
                    </a:lnTo>
                    <a:lnTo>
                      <a:pt x="489" y="824"/>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17" name="任意多边形 162916"/>
              <p:cNvSpPr/>
              <p:nvPr/>
            </p:nvSpPr>
            <p:spPr>
              <a:xfrm>
                <a:off x="4344" y="1969"/>
                <a:ext cx="333" cy="12"/>
              </a:xfrm>
              <a:custGeom>
                <a:avLst/>
                <a:gdLst/>
                <a:ahLst/>
                <a:cxnLst/>
                <a:rect l="0" t="0" r="0" b="0"/>
                <a:pathLst>
                  <a:path w="333" h="24">
                    <a:moveTo>
                      <a:pt x="333" y="24"/>
                    </a:moveTo>
                    <a:lnTo>
                      <a:pt x="317" y="0"/>
                    </a:lnTo>
                    <a:lnTo>
                      <a:pt x="16" y="0"/>
                    </a:lnTo>
                    <a:lnTo>
                      <a:pt x="0" y="24"/>
                    </a:lnTo>
                    <a:lnTo>
                      <a:pt x="333" y="24"/>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18" name="任意多边形 162917"/>
              <p:cNvSpPr/>
              <p:nvPr/>
            </p:nvSpPr>
            <p:spPr>
              <a:xfrm>
                <a:off x="4314" y="1994"/>
                <a:ext cx="390" cy="12"/>
              </a:xfrm>
              <a:custGeom>
                <a:avLst/>
                <a:gdLst/>
                <a:ahLst/>
                <a:cxnLst/>
                <a:rect l="0" t="0" r="0" b="0"/>
                <a:pathLst>
                  <a:path w="390" h="23">
                    <a:moveTo>
                      <a:pt x="390" y="23"/>
                    </a:moveTo>
                    <a:lnTo>
                      <a:pt x="374" y="0"/>
                    </a:lnTo>
                    <a:lnTo>
                      <a:pt x="16" y="0"/>
                    </a:lnTo>
                    <a:lnTo>
                      <a:pt x="0" y="23"/>
                    </a:lnTo>
                    <a:lnTo>
                      <a:pt x="390" y="23"/>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19" name="任意多边形 162918"/>
              <p:cNvSpPr/>
              <p:nvPr/>
            </p:nvSpPr>
            <p:spPr>
              <a:xfrm>
                <a:off x="4285" y="2015"/>
                <a:ext cx="452" cy="13"/>
              </a:xfrm>
              <a:custGeom>
                <a:avLst/>
                <a:gdLst/>
                <a:ahLst/>
                <a:cxnLst/>
                <a:rect l="0" t="0" r="0" b="0"/>
                <a:pathLst>
                  <a:path w="452" h="25">
                    <a:moveTo>
                      <a:pt x="452" y="25"/>
                    </a:moveTo>
                    <a:lnTo>
                      <a:pt x="435" y="0"/>
                    </a:lnTo>
                    <a:lnTo>
                      <a:pt x="16" y="0"/>
                    </a:lnTo>
                    <a:lnTo>
                      <a:pt x="0" y="25"/>
                    </a:lnTo>
                    <a:lnTo>
                      <a:pt x="452" y="25"/>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20" name="任意多边形 162919"/>
              <p:cNvSpPr/>
              <p:nvPr/>
            </p:nvSpPr>
            <p:spPr>
              <a:xfrm>
                <a:off x="4323" y="1954"/>
                <a:ext cx="373" cy="27"/>
              </a:xfrm>
              <a:custGeom>
                <a:avLst/>
                <a:gdLst/>
                <a:ahLst/>
                <a:cxnLst/>
                <a:rect l="0" t="0" r="0" b="0"/>
                <a:pathLst>
                  <a:path w="373" h="53">
                    <a:moveTo>
                      <a:pt x="373" y="49"/>
                    </a:moveTo>
                    <a:lnTo>
                      <a:pt x="341" y="0"/>
                    </a:lnTo>
                    <a:lnTo>
                      <a:pt x="31" y="0"/>
                    </a:lnTo>
                    <a:lnTo>
                      <a:pt x="0" y="53"/>
                    </a:lnTo>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21" name="矩形 162920"/>
              <p:cNvSpPr/>
              <p:nvPr/>
            </p:nvSpPr>
            <p:spPr>
              <a:xfrm>
                <a:off x="4565" y="1892"/>
                <a:ext cx="107" cy="1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922" name="矩形 162921"/>
              <p:cNvSpPr/>
              <p:nvPr/>
            </p:nvSpPr>
            <p:spPr>
              <a:xfrm>
                <a:off x="4400" y="1644"/>
                <a:ext cx="218" cy="159"/>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923" name="矩形 162922"/>
              <p:cNvSpPr/>
              <p:nvPr/>
            </p:nvSpPr>
            <p:spPr>
              <a:xfrm>
                <a:off x="4400" y="1841"/>
                <a:ext cx="218" cy="3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grpSp>
        <p:sp>
          <p:nvSpPr>
            <p:cNvPr id="162924" name="矩形 162923"/>
            <p:cNvSpPr/>
            <p:nvPr/>
          </p:nvSpPr>
          <p:spPr>
            <a:xfrm>
              <a:off x="2524" y="2771"/>
              <a:ext cx="670" cy="300"/>
            </a:xfrm>
            <a:prstGeom prst="rect">
              <a:avLst/>
            </a:prstGeom>
            <a:solidFill>
              <a:srgbClr val="0066FF"/>
            </a:solidFill>
            <a:ln w="39751" cap="flat" cmpd="sng">
              <a:solidFill>
                <a:srgbClr val="000000"/>
              </a:solidFill>
              <a:prstDash val="solid"/>
              <a:miter/>
              <a:headEnd type="none" w="med" len="med"/>
              <a:tailEnd type="none" w="med" len="med"/>
            </a:ln>
          </p:spPr>
          <p:txBody>
            <a:bodyPr/>
            <a:lstStyle/>
            <a:p>
              <a:endParaRPr lang="zh-CN" altLang="en-US"/>
            </a:p>
          </p:txBody>
        </p:sp>
        <p:sp>
          <p:nvSpPr>
            <p:cNvPr id="162925" name="矩形 162924"/>
            <p:cNvSpPr/>
            <p:nvPr/>
          </p:nvSpPr>
          <p:spPr>
            <a:xfrm>
              <a:off x="2718" y="2810"/>
              <a:ext cx="282" cy="135"/>
            </a:xfrm>
            <a:prstGeom prst="rect">
              <a:avLst/>
            </a:prstGeom>
            <a:noFill/>
            <a:ln w="9525">
              <a:noFill/>
            </a:ln>
          </p:spPr>
          <p:txBody>
            <a:bodyPr wrap="none" lIns="0" tIns="0" rIns="0" bIns="0">
              <a:spAutoFit/>
            </a:bodyPr>
            <a:lstStyle/>
            <a:p>
              <a:pPr algn="ctr"/>
              <a:r>
                <a:rPr lang="en-US" altLang="zh-CN" sz="1300" b="1">
                  <a:solidFill>
                    <a:srgbClr val="FFFFFF"/>
                  </a:solidFill>
                  <a:latin typeface="Times New Roman" panose="02020603050405020304" pitchFamily="18" charset="0"/>
                  <a:cs typeface="Times New Roman" panose="02020603050405020304" pitchFamily="18" charset="0"/>
                </a:rPr>
                <a:t>XML</a:t>
              </a:r>
              <a:endParaRPr lang="en-US" altLang="zh-CN">
                <a:latin typeface="Arial Narrow" panose="020B0606020202030204" pitchFamily="34" charset="0"/>
                <a:ea typeface="Times New Roman" panose="02020603050405020304" pitchFamily="18" charset="0"/>
              </a:endParaRPr>
            </a:p>
          </p:txBody>
        </p:sp>
        <p:sp>
          <p:nvSpPr>
            <p:cNvPr id="162926" name="矩形 162925"/>
            <p:cNvSpPr/>
            <p:nvPr/>
          </p:nvSpPr>
          <p:spPr>
            <a:xfrm>
              <a:off x="2601" y="2925"/>
              <a:ext cx="513" cy="134"/>
            </a:xfrm>
            <a:prstGeom prst="rect">
              <a:avLst/>
            </a:prstGeom>
            <a:noFill/>
            <a:ln w="9525">
              <a:noFill/>
            </a:ln>
          </p:spPr>
          <p:txBody>
            <a:bodyPr wrap="none" lIns="0" tIns="0" rIns="0" bIns="0">
              <a:spAutoFit/>
            </a:bodyPr>
            <a:lstStyle/>
            <a:p>
              <a:pPr algn="ctr"/>
              <a:r>
                <a:rPr lang="en-US" altLang="zh-CN" sz="1300" b="1">
                  <a:solidFill>
                    <a:srgbClr val="FFFFFF"/>
                  </a:solidFill>
                  <a:latin typeface="Times New Roman" panose="02020603050405020304" pitchFamily="18" charset="0"/>
                  <a:cs typeface="Times New Roman" panose="02020603050405020304" pitchFamily="18" charset="0"/>
                </a:rPr>
                <a:t>document</a:t>
              </a:r>
              <a:endParaRPr lang="en-US" altLang="zh-CN">
                <a:latin typeface="Arial Narrow" panose="020B0606020202030204" pitchFamily="34" charset="0"/>
                <a:ea typeface="Times New Roman" panose="02020603050405020304" pitchFamily="18" charset="0"/>
              </a:endParaRPr>
            </a:p>
          </p:txBody>
        </p:sp>
        <p:grpSp>
          <p:nvGrpSpPr>
            <p:cNvPr id="162927" name="组合 162926"/>
            <p:cNvGrpSpPr/>
            <p:nvPr/>
          </p:nvGrpSpPr>
          <p:grpSpPr>
            <a:xfrm>
              <a:off x="4885" y="1744"/>
              <a:ext cx="352" cy="411"/>
              <a:chOff x="4358" y="1693"/>
              <a:chExt cx="503" cy="439"/>
            </a:xfrm>
          </p:grpSpPr>
          <p:sp>
            <p:nvSpPr>
              <p:cNvPr id="162928" name="任意多边形 162927"/>
              <p:cNvSpPr/>
              <p:nvPr/>
            </p:nvSpPr>
            <p:spPr>
              <a:xfrm>
                <a:off x="4358" y="1693"/>
                <a:ext cx="503" cy="439"/>
              </a:xfrm>
              <a:custGeom>
                <a:avLst/>
                <a:gdLst/>
                <a:ahLst/>
                <a:cxnLst/>
                <a:rect l="0" t="0" r="0" b="0"/>
                <a:pathLst>
                  <a:path w="503" h="877">
                    <a:moveTo>
                      <a:pt x="490" y="824"/>
                    </a:moveTo>
                    <a:lnTo>
                      <a:pt x="438" y="748"/>
                    </a:lnTo>
                    <a:lnTo>
                      <a:pt x="438" y="536"/>
                    </a:lnTo>
                    <a:lnTo>
                      <a:pt x="361" y="536"/>
                    </a:lnTo>
                    <a:lnTo>
                      <a:pt x="361" y="472"/>
                    </a:lnTo>
                    <a:lnTo>
                      <a:pt x="404" y="472"/>
                    </a:lnTo>
                    <a:lnTo>
                      <a:pt x="404" y="454"/>
                    </a:lnTo>
                    <a:lnTo>
                      <a:pt x="404" y="0"/>
                    </a:lnTo>
                    <a:lnTo>
                      <a:pt x="253" y="0"/>
                    </a:lnTo>
                    <a:lnTo>
                      <a:pt x="100" y="0"/>
                    </a:lnTo>
                    <a:lnTo>
                      <a:pt x="100" y="448"/>
                    </a:lnTo>
                    <a:lnTo>
                      <a:pt x="100" y="472"/>
                    </a:lnTo>
                    <a:lnTo>
                      <a:pt x="143" y="472"/>
                    </a:lnTo>
                    <a:lnTo>
                      <a:pt x="143" y="536"/>
                    </a:lnTo>
                    <a:lnTo>
                      <a:pt x="65" y="536"/>
                    </a:lnTo>
                    <a:lnTo>
                      <a:pt x="65" y="751"/>
                    </a:lnTo>
                    <a:lnTo>
                      <a:pt x="16" y="824"/>
                    </a:lnTo>
                    <a:lnTo>
                      <a:pt x="11" y="830"/>
                    </a:lnTo>
                    <a:lnTo>
                      <a:pt x="6" y="839"/>
                    </a:lnTo>
                    <a:lnTo>
                      <a:pt x="3" y="848"/>
                    </a:lnTo>
                    <a:lnTo>
                      <a:pt x="0" y="857"/>
                    </a:lnTo>
                    <a:lnTo>
                      <a:pt x="0" y="863"/>
                    </a:lnTo>
                    <a:lnTo>
                      <a:pt x="3" y="868"/>
                    </a:lnTo>
                    <a:lnTo>
                      <a:pt x="3" y="872"/>
                    </a:lnTo>
                    <a:lnTo>
                      <a:pt x="6" y="872"/>
                    </a:lnTo>
                    <a:lnTo>
                      <a:pt x="9" y="877"/>
                    </a:lnTo>
                    <a:lnTo>
                      <a:pt x="14" y="877"/>
                    </a:lnTo>
                    <a:lnTo>
                      <a:pt x="16" y="877"/>
                    </a:lnTo>
                    <a:lnTo>
                      <a:pt x="253" y="877"/>
                    </a:lnTo>
                    <a:lnTo>
                      <a:pt x="488" y="877"/>
                    </a:lnTo>
                    <a:lnTo>
                      <a:pt x="493" y="877"/>
                    </a:lnTo>
                    <a:lnTo>
                      <a:pt x="495" y="877"/>
                    </a:lnTo>
                    <a:lnTo>
                      <a:pt x="498" y="872"/>
                    </a:lnTo>
                    <a:lnTo>
                      <a:pt x="500" y="872"/>
                    </a:lnTo>
                    <a:lnTo>
                      <a:pt x="503" y="868"/>
                    </a:lnTo>
                    <a:lnTo>
                      <a:pt x="503" y="863"/>
                    </a:lnTo>
                    <a:lnTo>
                      <a:pt x="503" y="857"/>
                    </a:lnTo>
                    <a:lnTo>
                      <a:pt x="500" y="848"/>
                    </a:lnTo>
                    <a:lnTo>
                      <a:pt x="498" y="839"/>
                    </a:lnTo>
                    <a:lnTo>
                      <a:pt x="495" y="830"/>
                    </a:lnTo>
                    <a:lnTo>
                      <a:pt x="490" y="824"/>
                    </a:lnTo>
                    <a:close/>
                  </a:path>
                </a:pathLst>
              </a:custGeom>
              <a:solidFill>
                <a:schemeClr val="bg2"/>
              </a:solidFill>
              <a:ln w="9525">
                <a:noFill/>
              </a:ln>
            </p:spPr>
            <p:txBody>
              <a:bodyPr/>
              <a:lstStyle/>
              <a:p>
                <a:endParaRPr lang="zh-CN" altLang="en-US"/>
              </a:p>
            </p:txBody>
          </p:sp>
          <p:sp>
            <p:nvSpPr>
              <p:cNvPr id="162929" name="任意多边形 162928"/>
              <p:cNvSpPr/>
              <p:nvPr/>
            </p:nvSpPr>
            <p:spPr>
              <a:xfrm>
                <a:off x="4444" y="2057"/>
                <a:ext cx="334" cy="12"/>
              </a:xfrm>
              <a:custGeom>
                <a:avLst/>
                <a:gdLst/>
                <a:ahLst/>
                <a:cxnLst/>
                <a:rect l="0" t="0" r="0" b="0"/>
                <a:pathLst>
                  <a:path w="334" h="23">
                    <a:moveTo>
                      <a:pt x="334" y="23"/>
                    </a:moveTo>
                    <a:lnTo>
                      <a:pt x="318" y="0"/>
                    </a:lnTo>
                    <a:lnTo>
                      <a:pt x="17" y="0"/>
                    </a:lnTo>
                    <a:lnTo>
                      <a:pt x="0" y="23"/>
                    </a:lnTo>
                    <a:lnTo>
                      <a:pt x="334" y="23"/>
                    </a:lnTo>
                    <a:close/>
                  </a:path>
                </a:pathLst>
              </a:custGeom>
              <a:solidFill>
                <a:schemeClr val="bg2"/>
              </a:solidFill>
              <a:ln w="9525">
                <a:noFill/>
              </a:ln>
            </p:spPr>
            <p:txBody>
              <a:bodyPr/>
              <a:lstStyle/>
              <a:p>
                <a:endParaRPr lang="zh-CN" altLang="en-US"/>
              </a:p>
            </p:txBody>
          </p:sp>
          <p:sp>
            <p:nvSpPr>
              <p:cNvPr id="162930" name="任意多边形 162929"/>
              <p:cNvSpPr/>
              <p:nvPr/>
            </p:nvSpPr>
            <p:spPr>
              <a:xfrm>
                <a:off x="4415" y="2081"/>
                <a:ext cx="390" cy="12"/>
              </a:xfrm>
              <a:custGeom>
                <a:avLst/>
                <a:gdLst/>
                <a:ahLst/>
                <a:cxnLst/>
                <a:rect l="0" t="0" r="0" b="0"/>
                <a:pathLst>
                  <a:path w="390" h="24">
                    <a:moveTo>
                      <a:pt x="390" y="24"/>
                    </a:moveTo>
                    <a:lnTo>
                      <a:pt x="374" y="0"/>
                    </a:lnTo>
                    <a:lnTo>
                      <a:pt x="16" y="0"/>
                    </a:lnTo>
                    <a:lnTo>
                      <a:pt x="0" y="24"/>
                    </a:lnTo>
                    <a:lnTo>
                      <a:pt x="390" y="24"/>
                    </a:lnTo>
                    <a:close/>
                  </a:path>
                </a:pathLst>
              </a:custGeom>
              <a:solidFill>
                <a:schemeClr val="bg2"/>
              </a:solidFill>
              <a:ln w="9525">
                <a:noFill/>
              </a:ln>
            </p:spPr>
            <p:txBody>
              <a:bodyPr/>
              <a:lstStyle/>
              <a:p>
                <a:endParaRPr lang="zh-CN" altLang="en-US"/>
              </a:p>
            </p:txBody>
          </p:sp>
          <p:sp>
            <p:nvSpPr>
              <p:cNvPr id="162931" name="任意多边形 162930"/>
              <p:cNvSpPr/>
              <p:nvPr/>
            </p:nvSpPr>
            <p:spPr>
              <a:xfrm>
                <a:off x="4386" y="2103"/>
                <a:ext cx="451" cy="12"/>
              </a:xfrm>
              <a:custGeom>
                <a:avLst/>
                <a:gdLst/>
                <a:ahLst/>
                <a:cxnLst/>
                <a:rect l="0" t="0" r="0" b="0"/>
                <a:pathLst>
                  <a:path w="451" h="26">
                    <a:moveTo>
                      <a:pt x="451" y="26"/>
                    </a:moveTo>
                    <a:lnTo>
                      <a:pt x="434" y="0"/>
                    </a:lnTo>
                    <a:lnTo>
                      <a:pt x="15" y="0"/>
                    </a:lnTo>
                    <a:lnTo>
                      <a:pt x="0" y="26"/>
                    </a:lnTo>
                    <a:lnTo>
                      <a:pt x="451" y="26"/>
                    </a:lnTo>
                    <a:close/>
                  </a:path>
                </a:pathLst>
              </a:custGeom>
              <a:solidFill>
                <a:schemeClr val="bg2"/>
              </a:solidFill>
              <a:ln w="9525">
                <a:noFill/>
              </a:ln>
            </p:spPr>
            <p:txBody>
              <a:bodyPr/>
              <a:lstStyle/>
              <a:p>
                <a:endParaRPr lang="zh-CN" altLang="en-US"/>
              </a:p>
            </p:txBody>
          </p:sp>
          <p:sp>
            <p:nvSpPr>
              <p:cNvPr id="162932" name="任意多边形 162931"/>
              <p:cNvSpPr>
                <a:spLocks noEditPoints="1"/>
              </p:cNvSpPr>
              <p:nvPr/>
            </p:nvSpPr>
            <p:spPr>
              <a:xfrm>
                <a:off x="4423" y="1980"/>
                <a:ext cx="373" cy="89"/>
              </a:xfrm>
              <a:custGeom>
                <a:avLst/>
                <a:gdLst/>
                <a:ahLst/>
                <a:cxnLst/>
                <a:rect l="0" t="0" r="0" b="0"/>
                <a:pathLst>
                  <a:path w="373" h="177">
                    <a:moveTo>
                      <a:pt x="373" y="174"/>
                    </a:moveTo>
                    <a:lnTo>
                      <a:pt x="342" y="124"/>
                    </a:lnTo>
                    <a:lnTo>
                      <a:pt x="32" y="124"/>
                    </a:lnTo>
                    <a:lnTo>
                      <a:pt x="0" y="177"/>
                    </a:lnTo>
                    <a:lnTo>
                      <a:pt x="373" y="174"/>
                    </a:lnTo>
                    <a:close/>
                    <a:moveTo>
                      <a:pt x="242" y="0"/>
                    </a:moveTo>
                    <a:lnTo>
                      <a:pt x="242" y="24"/>
                    </a:lnTo>
                    <a:lnTo>
                      <a:pt x="349" y="24"/>
                    </a:lnTo>
                    <a:lnTo>
                      <a:pt x="349" y="0"/>
                    </a:lnTo>
                    <a:lnTo>
                      <a:pt x="242" y="0"/>
                    </a:lnTo>
                    <a:lnTo>
                      <a:pt x="242" y="0"/>
                    </a:lnTo>
                    <a:close/>
                  </a:path>
                </a:pathLst>
              </a:custGeom>
              <a:solidFill>
                <a:schemeClr val="bg2"/>
              </a:solidFill>
              <a:ln w="9525">
                <a:noFill/>
              </a:ln>
            </p:spPr>
            <p:txBody>
              <a:bodyPr/>
              <a:lstStyle/>
              <a:p>
                <a:endParaRPr lang="zh-CN" altLang="en-US"/>
              </a:p>
            </p:txBody>
          </p:sp>
          <p:sp>
            <p:nvSpPr>
              <p:cNvPr id="162933" name="任意多边形 162932"/>
              <p:cNvSpPr>
                <a:spLocks noEditPoints="1"/>
              </p:cNvSpPr>
              <p:nvPr/>
            </p:nvSpPr>
            <p:spPr>
              <a:xfrm>
                <a:off x="4501" y="1732"/>
                <a:ext cx="218" cy="229"/>
              </a:xfrm>
              <a:custGeom>
                <a:avLst/>
                <a:gdLst/>
                <a:ahLst/>
                <a:cxnLst/>
                <a:rect l="0" t="0" r="0" b="0"/>
                <a:pathLst>
                  <a:path w="218" h="459">
                    <a:moveTo>
                      <a:pt x="0" y="0"/>
                    </a:moveTo>
                    <a:lnTo>
                      <a:pt x="0" y="318"/>
                    </a:lnTo>
                    <a:lnTo>
                      <a:pt x="218" y="318"/>
                    </a:lnTo>
                    <a:lnTo>
                      <a:pt x="218" y="0"/>
                    </a:lnTo>
                    <a:lnTo>
                      <a:pt x="0" y="0"/>
                    </a:lnTo>
                    <a:lnTo>
                      <a:pt x="0" y="0"/>
                    </a:lnTo>
                    <a:close/>
                    <a:moveTo>
                      <a:pt x="0" y="395"/>
                    </a:moveTo>
                    <a:lnTo>
                      <a:pt x="218" y="395"/>
                    </a:lnTo>
                    <a:lnTo>
                      <a:pt x="218" y="459"/>
                    </a:lnTo>
                    <a:lnTo>
                      <a:pt x="0" y="459"/>
                    </a:lnTo>
                    <a:lnTo>
                      <a:pt x="0" y="395"/>
                    </a:lnTo>
                    <a:lnTo>
                      <a:pt x="0" y="395"/>
                    </a:lnTo>
                    <a:close/>
                  </a:path>
                </a:pathLst>
              </a:custGeom>
              <a:solidFill>
                <a:schemeClr val="bg2"/>
              </a:solidFill>
              <a:ln w="9525">
                <a:noFill/>
              </a:ln>
            </p:spPr>
            <p:txBody>
              <a:bodyPr/>
              <a:lstStyle/>
              <a:p>
                <a:endParaRPr lang="zh-CN" altLang="en-US"/>
              </a:p>
            </p:txBody>
          </p:sp>
          <p:sp>
            <p:nvSpPr>
              <p:cNvPr id="162934" name="任意多边形 162933"/>
              <p:cNvSpPr/>
              <p:nvPr/>
            </p:nvSpPr>
            <p:spPr>
              <a:xfrm>
                <a:off x="4358" y="1693"/>
                <a:ext cx="503" cy="439"/>
              </a:xfrm>
              <a:custGeom>
                <a:avLst/>
                <a:gdLst/>
                <a:ahLst/>
                <a:cxnLst/>
                <a:rect l="0" t="0" r="0" b="0"/>
                <a:pathLst>
                  <a:path w="503" h="877">
                    <a:moveTo>
                      <a:pt x="490" y="824"/>
                    </a:moveTo>
                    <a:lnTo>
                      <a:pt x="438" y="748"/>
                    </a:lnTo>
                    <a:lnTo>
                      <a:pt x="438" y="536"/>
                    </a:lnTo>
                    <a:lnTo>
                      <a:pt x="361" y="536"/>
                    </a:lnTo>
                    <a:lnTo>
                      <a:pt x="361" y="472"/>
                    </a:lnTo>
                    <a:lnTo>
                      <a:pt x="404" y="472"/>
                    </a:lnTo>
                    <a:lnTo>
                      <a:pt x="404" y="454"/>
                    </a:lnTo>
                    <a:lnTo>
                      <a:pt x="404" y="0"/>
                    </a:lnTo>
                    <a:lnTo>
                      <a:pt x="253" y="0"/>
                    </a:lnTo>
                    <a:lnTo>
                      <a:pt x="100" y="0"/>
                    </a:lnTo>
                    <a:lnTo>
                      <a:pt x="100" y="448"/>
                    </a:lnTo>
                    <a:lnTo>
                      <a:pt x="100" y="472"/>
                    </a:lnTo>
                    <a:lnTo>
                      <a:pt x="143" y="472"/>
                    </a:lnTo>
                    <a:lnTo>
                      <a:pt x="143" y="536"/>
                    </a:lnTo>
                    <a:lnTo>
                      <a:pt x="65" y="536"/>
                    </a:lnTo>
                    <a:lnTo>
                      <a:pt x="65" y="751"/>
                    </a:lnTo>
                    <a:lnTo>
                      <a:pt x="16" y="824"/>
                    </a:lnTo>
                    <a:lnTo>
                      <a:pt x="11" y="830"/>
                    </a:lnTo>
                    <a:lnTo>
                      <a:pt x="6" y="839"/>
                    </a:lnTo>
                    <a:lnTo>
                      <a:pt x="3" y="848"/>
                    </a:lnTo>
                    <a:lnTo>
                      <a:pt x="0" y="857"/>
                    </a:lnTo>
                    <a:lnTo>
                      <a:pt x="0" y="863"/>
                    </a:lnTo>
                    <a:lnTo>
                      <a:pt x="3" y="868"/>
                    </a:lnTo>
                    <a:lnTo>
                      <a:pt x="3" y="872"/>
                    </a:lnTo>
                    <a:lnTo>
                      <a:pt x="6" y="872"/>
                    </a:lnTo>
                    <a:lnTo>
                      <a:pt x="9" y="877"/>
                    </a:lnTo>
                    <a:lnTo>
                      <a:pt x="14" y="877"/>
                    </a:lnTo>
                    <a:lnTo>
                      <a:pt x="16" y="877"/>
                    </a:lnTo>
                    <a:lnTo>
                      <a:pt x="253" y="877"/>
                    </a:lnTo>
                    <a:lnTo>
                      <a:pt x="488" y="877"/>
                    </a:lnTo>
                    <a:lnTo>
                      <a:pt x="493" y="877"/>
                    </a:lnTo>
                    <a:lnTo>
                      <a:pt x="495" y="877"/>
                    </a:lnTo>
                    <a:lnTo>
                      <a:pt x="498" y="872"/>
                    </a:lnTo>
                    <a:lnTo>
                      <a:pt x="500" y="872"/>
                    </a:lnTo>
                    <a:lnTo>
                      <a:pt x="503" y="868"/>
                    </a:lnTo>
                    <a:lnTo>
                      <a:pt x="503" y="863"/>
                    </a:lnTo>
                    <a:lnTo>
                      <a:pt x="503" y="857"/>
                    </a:lnTo>
                    <a:lnTo>
                      <a:pt x="500" y="848"/>
                    </a:lnTo>
                    <a:lnTo>
                      <a:pt x="498" y="839"/>
                    </a:lnTo>
                    <a:lnTo>
                      <a:pt x="495" y="830"/>
                    </a:lnTo>
                    <a:lnTo>
                      <a:pt x="490" y="824"/>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35" name="任意多边形 162934"/>
              <p:cNvSpPr/>
              <p:nvPr/>
            </p:nvSpPr>
            <p:spPr>
              <a:xfrm>
                <a:off x="4444" y="2057"/>
                <a:ext cx="334" cy="12"/>
              </a:xfrm>
              <a:custGeom>
                <a:avLst/>
                <a:gdLst/>
                <a:ahLst/>
                <a:cxnLst/>
                <a:rect l="0" t="0" r="0" b="0"/>
                <a:pathLst>
                  <a:path w="334" h="23">
                    <a:moveTo>
                      <a:pt x="334" y="23"/>
                    </a:moveTo>
                    <a:lnTo>
                      <a:pt x="318" y="0"/>
                    </a:lnTo>
                    <a:lnTo>
                      <a:pt x="17" y="0"/>
                    </a:lnTo>
                    <a:lnTo>
                      <a:pt x="0" y="23"/>
                    </a:lnTo>
                    <a:lnTo>
                      <a:pt x="334" y="23"/>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36" name="任意多边形 162935"/>
              <p:cNvSpPr/>
              <p:nvPr/>
            </p:nvSpPr>
            <p:spPr>
              <a:xfrm>
                <a:off x="4415" y="2081"/>
                <a:ext cx="390" cy="12"/>
              </a:xfrm>
              <a:custGeom>
                <a:avLst/>
                <a:gdLst/>
                <a:ahLst/>
                <a:cxnLst/>
                <a:rect l="0" t="0" r="0" b="0"/>
                <a:pathLst>
                  <a:path w="390" h="24">
                    <a:moveTo>
                      <a:pt x="390" y="24"/>
                    </a:moveTo>
                    <a:lnTo>
                      <a:pt x="374" y="0"/>
                    </a:lnTo>
                    <a:lnTo>
                      <a:pt x="16" y="0"/>
                    </a:lnTo>
                    <a:lnTo>
                      <a:pt x="0" y="24"/>
                    </a:lnTo>
                    <a:lnTo>
                      <a:pt x="390" y="24"/>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37" name="任意多边形 162936"/>
              <p:cNvSpPr/>
              <p:nvPr/>
            </p:nvSpPr>
            <p:spPr>
              <a:xfrm>
                <a:off x="4386" y="2103"/>
                <a:ext cx="451" cy="12"/>
              </a:xfrm>
              <a:custGeom>
                <a:avLst/>
                <a:gdLst/>
                <a:ahLst/>
                <a:cxnLst/>
                <a:rect l="0" t="0" r="0" b="0"/>
                <a:pathLst>
                  <a:path w="451" h="26">
                    <a:moveTo>
                      <a:pt x="451" y="26"/>
                    </a:moveTo>
                    <a:lnTo>
                      <a:pt x="434" y="0"/>
                    </a:lnTo>
                    <a:lnTo>
                      <a:pt x="15" y="0"/>
                    </a:lnTo>
                    <a:lnTo>
                      <a:pt x="0" y="26"/>
                    </a:lnTo>
                    <a:lnTo>
                      <a:pt x="451" y="26"/>
                    </a:lnTo>
                    <a:close/>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38" name="任意多边形 162937"/>
              <p:cNvSpPr/>
              <p:nvPr/>
            </p:nvSpPr>
            <p:spPr>
              <a:xfrm>
                <a:off x="4423" y="2042"/>
                <a:ext cx="373" cy="27"/>
              </a:xfrm>
              <a:custGeom>
                <a:avLst/>
                <a:gdLst/>
                <a:ahLst/>
                <a:cxnLst/>
                <a:rect l="0" t="0" r="0" b="0"/>
                <a:pathLst>
                  <a:path w="373" h="53">
                    <a:moveTo>
                      <a:pt x="373" y="50"/>
                    </a:moveTo>
                    <a:lnTo>
                      <a:pt x="342" y="0"/>
                    </a:lnTo>
                    <a:lnTo>
                      <a:pt x="32" y="0"/>
                    </a:lnTo>
                    <a:lnTo>
                      <a:pt x="0" y="53"/>
                    </a:lnTo>
                  </a:path>
                </a:pathLst>
              </a:custGeom>
              <a:solidFill>
                <a:schemeClr val="bg2"/>
              </a:solidFill>
              <a:ln w="9525" cap="flat" cmpd="sng">
                <a:solidFill>
                  <a:srgbClr val="000000"/>
                </a:solidFill>
                <a:prstDash val="solid"/>
                <a:headEnd type="none" w="med" len="med"/>
                <a:tailEnd type="none" w="med" len="med"/>
              </a:ln>
            </p:spPr>
            <p:txBody>
              <a:bodyPr/>
              <a:lstStyle/>
              <a:p>
                <a:endParaRPr lang="zh-CN" altLang="en-US"/>
              </a:p>
            </p:txBody>
          </p:sp>
          <p:sp>
            <p:nvSpPr>
              <p:cNvPr id="162939" name="矩形 162938"/>
              <p:cNvSpPr/>
              <p:nvPr/>
            </p:nvSpPr>
            <p:spPr>
              <a:xfrm>
                <a:off x="4665" y="1980"/>
                <a:ext cx="107" cy="1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940" name="矩形 162939"/>
              <p:cNvSpPr/>
              <p:nvPr/>
            </p:nvSpPr>
            <p:spPr>
              <a:xfrm>
                <a:off x="4501" y="1732"/>
                <a:ext cx="218" cy="159"/>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sp>
            <p:nvSpPr>
              <p:cNvPr id="162941" name="矩形 162940"/>
              <p:cNvSpPr/>
              <p:nvPr/>
            </p:nvSpPr>
            <p:spPr>
              <a:xfrm>
                <a:off x="4501" y="1929"/>
                <a:ext cx="218" cy="32"/>
              </a:xfrm>
              <a:prstGeom prst="rect">
                <a:avLst/>
              </a:prstGeom>
              <a:solidFill>
                <a:schemeClr val="bg2"/>
              </a:solidFill>
              <a:ln w="9525" cap="flat" cmpd="sng">
                <a:solidFill>
                  <a:srgbClr val="000000"/>
                </a:solidFill>
                <a:prstDash val="solid"/>
                <a:miter/>
                <a:headEnd type="none" w="med" len="med"/>
                <a:tailEnd type="none" w="med" len="med"/>
              </a:ln>
            </p:spPr>
            <p:txBody>
              <a:bodyPr/>
              <a:lstStyle/>
              <a:p>
                <a:endParaRPr lang="zh-CN" altLang="en-US"/>
              </a:p>
            </p:txBody>
          </p:sp>
        </p:grpSp>
        <p:sp>
          <p:nvSpPr>
            <p:cNvPr id="162942" name="任意多边形 162941"/>
            <p:cNvSpPr/>
            <p:nvPr/>
          </p:nvSpPr>
          <p:spPr>
            <a:xfrm>
              <a:off x="4603" y="1819"/>
              <a:ext cx="282" cy="90"/>
            </a:xfrm>
            <a:custGeom>
              <a:avLst/>
              <a:gdLst/>
              <a:ahLst/>
              <a:cxnLst/>
              <a:rect l="0" t="0" r="0" b="0"/>
              <a:pathLst>
                <a:path w="402" h="194">
                  <a:moveTo>
                    <a:pt x="0" y="17"/>
                  </a:moveTo>
                  <a:lnTo>
                    <a:pt x="41" y="11"/>
                  </a:lnTo>
                  <a:lnTo>
                    <a:pt x="81" y="6"/>
                  </a:lnTo>
                  <a:lnTo>
                    <a:pt x="118" y="2"/>
                  </a:lnTo>
                  <a:lnTo>
                    <a:pt x="154" y="0"/>
                  </a:lnTo>
                  <a:lnTo>
                    <a:pt x="171" y="0"/>
                  </a:lnTo>
                  <a:lnTo>
                    <a:pt x="185" y="0"/>
                  </a:lnTo>
                  <a:lnTo>
                    <a:pt x="200" y="0"/>
                  </a:lnTo>
                  <a:lnTo>
                    <a:pt x="214" y="2"/>
                  </a:lnTo>
                  <a:lnTo>
                    <a:pt x="225" y="4"/>
                  </a:lnTo>
                  <a:lnTo>
                    <a:pt x="236" y="8"/>
                  </a:lnTo>
                  <a:lnTo>
                    <a:pt x="244" y="11"/>
                  </a:lnTo>
                  <a:lnTo>
                    <a:pt x="251" y="17"/>
                  </a:lnTo>
                  <a:lnTo>
                    <a:pt x="257" y="24"/>
                  </a:lnTo>
                  <a:lnTo>
                    <a:pt x="258" y="31"/>
                  </a:lnTo>
                  <a:lnTo>
                    <a:pt x="257" y="42"/>
                  </a:lnTo>
                  <a:lnTo>
                    <a:pt x="255" y="55"/>
                  </a:lnTo>
                  <a:lnTo>
                    <a:pt x="249" y="68"/>
                  </a:lnTo>
                  <a:lnTo>
                    <a:pt x="244" y="81"/>
                  </a:lnTo>
                  <a:lnTo>
                    <a:pt x="229" y="110"/>
                  </a:lnTo>
                  <a:lnTo>
                    <a:pt x="215" y="137"/>
                  </a:lnTo>
                  <a:lnTo>
                    <a:pt x="208" y="150"/>
                  </a:lnTo>
                  <a:lnTo>
                    <a:pt x="203" y="163"/>
                  </a:lnTo>
                  <a:lnTo>
                    <a:pt x="199" y="174"/>
                  </a:lnTo>
                  <a:lnTo>
                    <a:pt x="198" y="181"/>
                  </a:lnTo>
                  <a:lnTo>
                    <a:pt x="198" y="189"/>
                  </a:lnTo>
                  <a:lnTo>
                    <a:pt x="201" y="192"/>
                  </a:lnTo>
                  <a:lnTo>
                    <a:pt x="207" y="194"/>
                  </a:lnTo>
                  <a:lnTo>
                    <a:pt x="216" y="194"/>
                  </a:lnTo>
                  <a:lnTo>
                    <a:pt x="226" y="190"/>
                  </a:lnTo>
                  <a:lnTo>
                    <a:pt x="239" y="187"/>
                  </a:lnTo>
                  <a:lnTo>
                    <a:pt x="252" y="181"/>
                  </a:lnTo>
                  <a:lnTo>
                    <a:pt x="267" y="174"/>
                  </a:lnTo>
                  <a:lnTo>
                    <a:pt x="299" y="159"/>
                  </a:lnTo>
                  <a:lnTo>
                    <a:pt x="331" y="143"/>
                  </a:lnTo>
                  <a:lnTo>
                    <a:pt x="346" y="134"/>
                  </a:lnTo>
                  <a:lnTo>
                    <a:pt x="360" y="126"/>
                  </a:lnTo>
                  <a:lnTo>
                    <a:pt x="373" y="119"/>
                  </a:lnTo>
                  <a:lnTo>
                    <a:pt x="386" y="114"/>
                  </a:lnTo>
                  <a:lnTo>
                    <a:pt x="395" y="108"/>
                  </a:lnTo>
                  <a:lnTo>
                    <a:pt x="402" y="104"/>
                  </a:ln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162943" name="矩形 162942"/>
            <p:cNvSpPr/>
            <p:nvPr/>
          </p:nvSpPr>
          <p:spPr>
            <a:xfrm>
              <a:off x="4497" y="1168"/>
              <a:ext cx="373" cy="165"/>
            </a:xfrm>
            <a:prstGeom prst="rect">
              <a:avLst/>
            </a:prstGeom>
            <a:solidFill>
              <a:schemeClr val="accent2"/>
            </a:solidFill>
            <a:ln w="9525">
              <a:noFill/>
            </a:ln>
          </p:spPr>
          <p:txBody>
            <a:bodyPr/>
            <a:lstStyle/>
            <a:p>
              <a:endParaRPr lang="zh-CN" altLang="en-US"/>
            </a:p>
          </p:txBody>
        </p:sp>
        <p:sp>
          <p:nvSpPr>
            <p:cNvPr id="162944" name="矩形 162943"/>
            <p:cNvSpPr/>
            <p:nvPr/>
          </p:nvSpPr>
          <p:spPr>
            <a:xfrm>
              <a:off x="4490" y="1197"/>
              <a:ext cx="424" cy="134"/>
            </a:xfrm>
            <a:prstGeom prst="rect">
              <a:avLst/>
            </a:prstGeom>
            <a:noFill/>
            <a:ln w="9525">
              <a:noFill/>
            </a:ln>
          </p:spPr>
          <p:txBody>
            <a:bodyPr wrap="none" lIns="0" tIns="0" rIns="0" bIns="0">
              <a:spAutoFit/>
            </a:bodyPr>
            <a:lstStyle/>
            <a:p>
              <a:pPr algn="ctr"/>
              <a:r>
                <a:rPr lang="en-US" altLang="zh-CN" sz="1300" b="1">
                  <a:solidFill>
                    <a:srgbClr val="FFFFFF"/>
                  </a:solidFill>
                  <a:latin typeface="Times New Roman" panose="02020603050405020304" pitchFamily="18" charset="0"/>
                  <a:cs typeface="Times New Roman" panose="02020603050405020304" pitchFamily="18" charset="0"/>
                </a:rPr>
                <a:t>Internet</a:t>
              </a:r>
              <a:endParaRPr lang="en-US" altLang="zh-CN">
                <a:latin typeface="Arial Narrow" panose="020B0606020202030204" pitchFamily="34" charset="0"/>
                <a:ea typeface="Times New Roman" panose="02020603050405020304" pitchFamily="18" charset="0"/>
              </a:endParaRPr>
            </a:p>
          </p:txBody>
        </p:sp>
        <p:sp>
          <p:nvSpPr>
            <p:cNvPr id="162945" name="任意多边形 162944"/>
            <p:cNvSpPr/>
            <p:nvPr/>
          </p:nvSpPr>
          <p:spPr>
            <a:xfrm>
              <a:off x="4246" y="1325"/>
              <a:ext cx="222" cy="221"/>
            </a:xfrm>
            <a:custGeom>
              <a:avLst/>
              <a:gdLst/>
              <a:ahLst/>
              <a:cxnLst/>
              <a:rect l="0" t="0" r="0" b="0"/>
              <a:pathLst>
                <a:path w="317" h="471">
                  <a:moveTo>
                    <a:pt x="317" y="33"/>
                  </a:moveTo>
                  <a:lnTo>
                    <a:pt x="301" y="0"/>
                  </a:lnTo>
                  <a:lnTo>
                    <a:pt x="0" y="438"/>
                  </a:lnTo>
                  <a:lnTo>
                    <a:pt x="15" y="471"/>
                  </a:lnTo>
                  <a:lnTo>
                    <a:pt x="317" y="33"/>
                  </a:lnTo>
                  <a:close/>
                </a:path>
              </a:pathLst>
            </a:custGeom>
            <a:solidFill>
              <a:srgbClr val="000000"/>
            </a:solidFill>
            <a:ln w="9525">
              <a:noFill/>
            </a:ln>
          </p:spPr>
          <p:txBody>
            <a:bodyPr/>
            <a:lstStyle/>
            <a:p>
              <a:endParaRPr lang="zh-CN" altLang="en-US"/>
            </a:p>
          </p:txBody>
        </p:sp>
        <p:sp>
          <p:nvSpPr>
            <p:cNvPr id="162946" name="矩形 162945"/>
            <p:cNvSpPr/>
            <p:nvPr/>
          </p:nvSpPr>
          <p:spPr>
            <a:xfrm>
              <a:off x="4217" y="1267"/>
              <a:ext cx="210" cy="149"/>
            </a:xfrm>
            <a:prstGeom prst="rect">
              <a:avLst/>
            </a:prstGeom>
            <a:noFill/>
            <a:ln w="9525">
              <a:noFill/>
            </a:ln>
          </p:spPr>
          <p:txBody>
            <a:bodyPr/>
            <a:lstStyle/>
            <a:p>
              <a:endParaRPr lang="zh-CN" altLang="en-US"/>
            </a:p>
          </p:txBody>
        </p:sp>
        <p:sp>
          <p:nvSpPr>
            <p:cNvPr id="162947" name="矩形 162946"/>
            <p:cNvSpPr/>
            <p:nvPr/>
          </p:nvSpPr>
          <p:spPr>
            <a:xfrm>
              <a:off x="4218" y="1296"/>
              <a:ext cx="183" cy="114"/>
            </a:xfrm>
            <a:prstGeom prst="rect">
              <a:avLst/>
            </a:prstGeom>
            <a:noFill/>
            <a:ln w="9525">
              <a:noFill/>
            </a:ln>
          </p:spPr>
          <p:txBody>
            <a:bodyPr wrap="none" lIns="0" tIns="0" rIns="0" bIns="0">
              <a:spAutoFit/>
            </a:bodyPr>
            <a:lstStyle/>
            <a:p>
              <a:pPr algn="ctr"/>
              <a:r>
                <a:rPr lang="en-US" altLang="zh-CN" sz="1100" b="1">
                  <a:solidFill>
                    <a:srgbClr val="B2B2B2"/>
                  </a:solidFill>
                  <a:latin typeface="Times New Roman" panose="02020603050405020304" pitchFamily="18" charset="0"/>
                  <a:cs typeface="Times New Roman" panose="02020603050405020304" pitchFamily="18" charset="0"/>
                </a:rPr>
                <a:t>SSL</a:t>
              </a:r>
              <a:endParaRPr lang="en-US" altLang="zh-CN" b="1">
                <a:latin typeface="Arial Narrow" panose="020B0606020202030204" pitchFamily="34" charset="0"/>
                <a:ea typeface="Times New Roman" panose="02020603050405020304" pitchFamily="18" charset="0"/>
              </a:endParaRPr>
            </a:p>
          </p:txBody>
        </p:sp>
        <p:sp>
          <p:nvSpPr>
            <p:cNvPr id="162948" name="矩形 162947"/>
            <p:cNvSpPr/>
            <p:nvPr/>
          </p:nvSpPr>
          <p:spPr>
            <a:xfrm>
              <a:off x="3016" y="1344"/>
              <a:ext cx="511" cy="280"/>
            </a:xfrm>
            <a:prstGeom prst="rect">
              <a:avLst/>
            </a:prstGeom>
            <a:noFill/>
            <a:ln w="9525">
              <a:noFill/>
            </a:ln>
          </p:spPr>
          <p:txBody>
            <a:bodyPr/>
            <a:lstStyle/>
            <a:p>
              <a:endParaRPr lang="zh-CN" altLang="en-US"/>
            </a:p>
          </p:txBody>
        </p:sp>
        <p:sp>
          <p:nvSpPr>
            <p:cNvPr id="162949" name="矩形 162948"/>
            <p:cNvSpPr/>
            <p:nvPr/>
          </p:nvSpPr>
          <p:spPr>
            <a:xfrm>
              <a:off x="3130" y="1257"/>
              <a:ext cx="304" cy="144"/>
            </a:xfrm>
            <a:prstGeom prst="rect">
              <a:avLst/>
            </a:prstGeom>
            <a:noFill/>
            <a:ln w="9525">
              <a:noFill/>
            </a:ln>
          </p:spPr>
          <p:txBody>
            <a:bodyPr wrap="none" lIns="0" tIns="0" rIns="0" bIns="0">
              <a:spAutoFit/>
            </a:bodyPr>
            <a:lstStyle/>
            <a:p>
              <a:pPr algn="ctr"/>
              <a:r>
                <a:rPr lang="en-US" altLang="zh-CN" sz="1400" b="1">
                  <a:solidFill>
                    <a:schemeClr val="accent2"/>
                  </a:solidFill>
                  <a:latin typeface="Times New Roman" panose="02020603050405020304" pitchFamily="18" charset="0"/>
                  <a:cs typeface="Times New Roman" panose="02020603050405020304" pitchFamily="18" charset="0"/>
                </a:rPr>
                <a:t>client</a:t>
              </a:r>
              <a:endParaRPr lang="en-US" altLang="zh-CN" sz="1400">
                <a:solidFill>
                  <a:schemeClr val="accent2"/>
                </a:solidFill>
                <a:latin typeface="Arial Narrow" panose="020B0606020202030204" pitchFamily="34" charset="0"/>
                <a:ea typeface="Times New Roman" panose="02020603050405020304" pitchFamily="18" charset="0"/>
              </a:endParaRPr>
            </a:p>
          </p:txBody>
        </p:sp>
        <p:sp>
          <p:nvSpPr>
            <p:cNvPr id="162950" name="矩形 162949"/>
            <p:cNvSpPr/>
            <p:nvPr/>
          </p:nvSpPr>
          <p:spPr>
            <a:xfrm>
              <a:off x="2948" y="1371"/>
              <a:ext cx="674" cy="143"/>
            </a:xfrm>
            <a:prstGeom prst="rect">
              <a:avLst/>
            </a:prstGeom>
            <a:noFill/>
            <a:ln w="9525">
              <a:noFill/>
            </a:ln>
          </p:spPr>
          <p:txBody>
            <a:bodyPr wrap="none" lIns="0" tIns="0" rIns="0" bIns="0">
              <a:spAutoFit/>
            </a:bodyPr>
            <a:lstStyle/>
            <a:p>
              <a:pPr algn="ctr"/>
              <a:r>
                <a:rPr lang="en-US" altLang="zh-CN" sz="1400" b="1">
                  <a:solidFill>
                    <a:schemeClr val="accent2"/>
                  </a:solidFill>
                  <a:latin typeface="Times New Roman" panose="02020603050405020304" pitchFamily="18" charset="0"/>
                  <a:cs typeface="Times New Roman" panose="02020603050405020304" pitchFamily="18" charset="0"/>
                </a:rPr>
                <a:t>applications</a:t>
              </a:r>
              <a:endParaRPr lang="en-US" altLang="zh-CN" sz="1400">
                <a:solidFill>
                  <a:schemeClr val="accent2"/>
                </a:solidFill>
                <a:latin typeface="Arial Narrow" panose="020B0606020202030204" pitchFamily="34" charset="0"/>
                <a:ea typeface="Times New Roman" panose="02020603050405020304" pitchFamily="18" charset="0"/>
              </a:endParaRPr>
            </a:p>
          </p:txBody>
        </p:sp>
        <p:sp>
          <p:nvSpPr>
            <p:cNvPr id="162951" name="矩形 162950"/>
            <p:cNvSpPr/>
            <p:nvPr/>
          </p:nvSpPr>
          <p:spPr>
            <a:xfrm>
              <a:off x="5112" y="1612"/>
              <a:ext cx="417" cy="164"/>
            </a:xfrm>
            <a:prstGeom prst="rect">
              <a:avLst/>
            </a:prstGeom>
            <a:noFill/>
            <a:ln w="9525">
              <a:noFill/>
            </a:ln>
          </p:spPr>
          <p:txBody>
            <a:bodyPr/>
            <a:lstStyle/>
            <a:p>
              <a:endParaRPr lang="zh-CN" altLang="en-US"/>
            </a:p>
          </p:txBody>
        </p:sp>
        <p:sp>
          <p:nvSpPr>
            <p:cNvPr id="162952" name="矩形 162951"/>
            <p:cNvSpPr/>
            <p:nvPr/>
          </p:nvSpPr>
          <p:spPr>
            <a:xfrm>
              <a:off x="5079" y="1623"/>
              <a:ext cx="524" cy="143"/>
            </a:xfrm>
            <a:prstGeom prst="rect">
              <a:avLst/>
            </a:prstGeom>
            <a:noFill/>
            <a:ln w="9525">
              <a:noFill/>
            </a:ln>
          </p:spPr>
          <p:txBody>
            <a:bodyPr wrap="none" lIns="0" tIns="0" rIns="0" bIns="0">
              <a:spAutoFit/>
            </a:bodyPr>
            <a:lstStyle/>
            <a:p>
              <a:pPr algn="ctr"/>
              <a:r>
                <a:rPr lang="en-US" altLang="zh-CN" sz="1400" b="1">
                  <a:solidFill>
                    <a:schemeClr val="accent2"/>
                  </a:solidFill>
                  <a:latin typeface="Times New Roman" panose="02020603050405020304" pitchFamily="18" charset="0"/>
                  <a:cs typeface="Times New Roman" panose="02020603050405020304" pitchFamily="18" charset="0"/>
                </a:rPr>
                <a:t>Browsers</a:t>
              </a:r>
              <a:endParaRPr lang="en-US" altLang="zh-CN" sz="1400">
                <a:solidFill>
                  <a:schemeClr val="accent2"/>
                </a:solidFill>
                <a:latin typeface="Arial Narrow" panose="020B0606020202030204" pitchFamily="34" charset="0"/>
                <a:ea typeface="Times New Roman" panose="02020603050405020304" pitchFamily="18" charset="0"/>
              </a:endParaRPr>
            </a:p>
          </p:txBody>
        </p:sp>
        <p:sp>
          <p:nvSpPr>
            <p:cNvPr id="162953" name="矩形 162952"/>
            <p:cNvSpPr/>
            <p:nvPr/>
          </p:nvSpPr>
          <p:spPr>
            <a:xfrm>
              <a:off x="2336" y="3127"/>
              <a:ext cx="820" cy="314"/>
            </a:xfrm>
            <a:prstGeom prst="rect">
              <a:avLst/>
            </a:prstGeom>
            <a:noFill/>
            <a:ln w="9525">
              <a:noFill/>
            </a:ln>
          </p:spPr>
          <p:txBody>
            <a:bodyPr/>
            <a:lstStyle/>
            <a:p>
              <a:endParaRPr lang="zh-CN" altLang="en-US"/>
            </a:p>
          </p:txBody>
        </p:sp>
        <p:sp>
          <p:nvSpPr>
            <p:cNvPr id="162954" name="矩形 162953"/>
            <p:cNvSpPr/>
            <p:nvPr/>
          </p:nvSpPr>
          <p:spPr>
            <a:xfrm>
              <a:off x="2083" y="3158"/>
              <a:ext cx="1092" cy="155"/>
            </a:xfrm>
            <a:prstGeom prst="rect">
              <a:avLst/>
            </a:prstGeom>
            <a:noFill/>
            <a:ln w="9525">
              <a:noFill/>
            </a:ln>
          </p:spPr>
          <p:txBody>
            <a:bodyPr wrap="none" lIns="0" tIns="0" rIns="0" bIns="0">
              <a:spAutoFit/>
            </a:bodyPr>
            <a:lstStyle/>
            <a:p>
              <a:pPr algn="ctr"/>
              <a:r>
                <a:rPr lang="en-US" altLang="zh-CN" sz="1500" b="1">
                  <a:solidFill>
                    <a:srgbClr val="3333CC"/>
                  </a:solidFill>
                  <a:latin typeface="Times New Roman" panose="02020603050405020304" pitchFamily="18" charset="0"/>
                  <a:cs typeface="Times New Roman" panose="02020603050405020304" pitchFamily="18" charset="0"/>
                </a:rPr>
                <a:t>Data management</a:t>
              </a:r>
              <a:endParaRPr lang="en-US" altLang="zh-CN">
                <a:latin typeface="Arial Narrow" panose="020B0606020202030204" pitchFamily="34" charset="0"/>
                <a:ea typeface="Times New Roman" panose="02020603050405020304" pitchFamily="18" charset="0"/>
              </a:endParaRPr>
            </a:p>
          </p:txBody>
        </p:sp>
        <p:sp>
          <p:nvSpPr>
            <p:cNvPr id="162955" name="矩形 162954"/>
            <p:cNvSpPr/>
            <p:nvPr/>
          </p:nvSpPr>
          <p:spPr>
            <a:xfrm>
              <a:off x="2443" y="3289"/>
              <a:ext cx="302" cy="155"/>
            </a:xfrm>
            <a:prstGeom prst="rect">
              <a:avLst/>
            </a:prstGeom>
            <a:noFill/>
            <a:ln w="9525">
              <a:noFill/>
            </a:ln>
          </p:spPr>
          <p:txBody>
            <a:bodyPr wrap="none" lIns="0" tIns="0" rIns="0" bIns="0">
              <a:spAutoFit/>
            </a:bodyPr>
            <a:lstStyle/>
            <a:p>
              <a:pPr algn="ctr"/>
              <a:r>
                <a:rPr lang="en-US" altLang="zh-CN" sz="1500" b="1">
                  <a:solidFill>
                    <a:srgbClr val="3333CC"/>
                  </a:solidFill>
                  <a:latin typeface="Times New Roman" panose="02020603050405020304" pitchFamily="18" charset="0"/>
                  <a:cs typeface="Times New Roman" panose="02020603050405020304" pitchFamily="18" charset="0"/>
                </a:rPr>
                <a:t>layer</a:t>
              </a:r>
              <a:endParaRPr lang="en-US" altLang="zh-CN">
                <a:latin typeface="Arial Narrow" panose="020B0606020202030204" pitchFamily="34" charset="0"/>
                <a:ea typeface="Times New Roman" panose="02020603050405020304" pitchFamily="18" charset="0"/>
              </a:endParaRPr>
            </a:p>
          </p:txBody>
        </p:sp>
        <p:sp>
          <p:nvSpPr>
            <p:cNvPr id="162956" name="矩形 162955"/>
            <p:cNvSpPr/>
            <p:nvPr/>
          </p:nvSpPr>
          <p:spPr>
            <a:xfrm>
              <a:off x="2348" y="1446"/>
              <a:ext cx="556" cy="314"/>
            </a:xfrm>
            <a:prstGeom prst="rect">
              <a:avLst/>
            </a:prstGeom>
            <a:noFill/>
            <a:ln w="9525">
              <a:noFill/>
            </a:ln>
          </p:spPr>
          <p:txBody>
            <a:bodyPr/>
            <a:lstStyle/>
            <a:p>
              <a:endParaRPr lang="zh-CN" altLang="en-US"/>
            </a:p>
          </p:txBody>
        </p:sp>
        <p:sp>
          <p:nvSpPr>
            <p:cNvPr id="162957" name="矩形 162956"/>
            <p:cNvSpPr/>
            <p:nvPr/>
          </p:nvSpPr>
          <p:spPr>
            <a:xfrm>
              <a:off x="2259" y="1477"/>
              <a:ext cx="699" cy="154"/>
            </a:xfrm>
            <a:prstGeom prst="rect">
              <a:avLst/>
            </a:prstGeom>
            <a:noFill/>
            <a:ln w="9525">
              <a:noFill/>
            </a:ln>
          </p:spPr>
          <p:txBody>
            <a:bodyPr wrap="none" lIns="0" tIns="0" rIns="0" bIns="0">
              <a:spAutoFit/>
            </a:bodyPr>
            <a:lstStyle/>
            <a:p>
              <a:pPr algn="ctr"/>
              <a:r>
                <a:rPr lang="en-US" altLang="zh-CN" sz="1500" b="1">
                  <a:solidFill>
                    <a:srgbClr val="3333CC"/>
                  </a:solidFill>
                  <a:latin typeface="Times New Roman" panose="02020603050405020304" pitchFamily="18" charset="0"/>
                  <a:cs typeface="Times New Roman" panose="02020603050405020304" pitchFamily="18" charset="0"/>
                </a:rPr>
                <a:t>Application</a:t>
              </a:r>
              <a:endParaRPr lang="en-US" altLang="zh-CN">
                <a:latin typeface="Arial Narrow" panose="020B0606020202030204" pitchFamily="34" charset="0"/>
                <a:ea typeface="Times New Roman" panose="02020603050405020304" pitchFamily="18" charset="0"/>
              </a:endParaRPr>
            </a:p>
          </p:txBody>
        </p:sp>
        <p:sp>
          <p:nvSpPr>
            <p:cNvPr id="162958" name="矩形 162957"/>
            <p:cNvSpPr/>
            <p:nvPr/>
          </p:nvSpPr>
          <p:spPr>
            <a:xfrm>
              <a:off x="2446" y="1609"/>
              <a:ext cx="301" cy="154"/>
            </a:xfrm>
            <a:prstGeom prst="rect">
              <a:avLst/>
            </a:prstGeom>
            <a:noFill/>
            <a:ln w="9525">
              <a:noFill/>
            </a:ln>
          </p:spPr>
          <p:txBody>
            <a:bodyPr wrap="none" lIns="0" tIns="0" rIns="0" bIns="0">
              <a:spAutoFit/>
            </a:bodyPr>
            <a:lstStyle/>
            <a:p>
              <a:pPr algn="ctr"/>
              <a:r>
                <a:rPr lang="en-US" altLang="zh-CN" sz="1500" b="1">
                  <a:solidFill>
                    <a:srgbClr val="3333CC"/>
                  </a:solidFill>
                  <a:latin typeface="Times New Roman" panose="02020603050405020304" pitchFamily="18" charset="0"/>
                  <a:cs typeface="Times New Roman" panose="02020603050405020304" pitchFamily="18" charset="0"/>
                </a:rPr>
                <a:t>layer</a:t>
              </a:r>
              <a:endParaRPr lang="en-US" altLang="zh-CN">
                <a:latin typeface="Arial Narrow" panose="020B0606020202030204" pitchFamily="34" charset="0"/>
                <a:ea typeface="Times New Roman" panose="02020603050405020304" pitchFamily="18" charset="0"/>
              </a:endParaRPr>
            </a:p>
          </p:txBody>
        </p:sp>
        <p:sp>
          <p:nvSpPr>
            <p:cNvPr id="162959" name="直接连接符 162958"/>
            <p:cNvSpPr/>
            <p:nvPr/>
          </p:nvSpPr>
          <p:spPr>
            <a:xfrm>
              <a:off x="3298" y="2038"/>
              <a:ext cx="1269" cy="1228"/>
            </a:xfrm>
            <a:prstGeom prst="line">
              <a:avLst/>
            </a:prstGeom>
            <a:ln w="9525" cap="flat" cmpd="sng">
              <a:solidFill>
                <a:srgbClr val="000000"/>
              </a:solidFill>
              <a:prstDash val="solid"/>
              <a:headEnd type="none" w="med" len="med"/>
              <a:tailEnd type="none" w="med" len="med"/>
            </a:ln>
          </p:spPr>
        </p:sp>
        <p:grpSp>
          <p:nvGrpSpPr>
            <p:cNvPr id="162960" name="组合 162959"/>
            <p:cNvGrpSpPr/>
            <p:nvPr/>
          </p:nvGrpSpPr>
          <p:grpSpPr>
            <a:xfrm>
              <a:off x="2847" y="2029"/>
              <a:ext cx="1970" cy="1245"/>
              <a:chOff x="1450" y="1998"/>
              <a:chExt cx="2811" cy="1329"/>
            </a:xfrm>
          </p:grpSpPr>
          <p:sp>
            <p:nvSpPr>
              <p:cNvPr id="162961" name="直接连接符 162960"/>
              <p:cNvSpPr/>
              <p:nvPr/>
            </p:nvSpPr>
            <p:spPr>
              <a:xfrm flipH="1">
                <a:off x="1450" y="2007"/>
                <a:ext cx="575" cy="794"/>
              </a:xfrm>
              <a:prstGeom prst="line">
                <a:avLst/>
              </a:prstGeom>
              <a:ln w="9525" cap="flat" cmpd="sng">
                <a:solidFill>
                  <a:srgbClr val="000000"/>
                </a:solidFill>
                <a:prstDash val="solid"/>
                <a:headEnd type="none" w="med" len="med"/>
                <a:tailEnd type="none" w="med" len="med"/>
              </a:ln>
            </p:spPr>
          </p:sp>
          <p:sp>
            <p:nvSpPr>
              <p:cNvPr id="162962" name="直接连接符 162961"/>
              <p:cNvSpPr/>
              <p:nvPr/>
            </p:nvSpPr>
            <p:spPr>
              <a:xfrm>
                <a:off x="2035" y="2007"/>
                <a:ext cx="49" cy="1320"/>
              </a:xfrm>
              <a:prstGeom prst="line">
                <a:avLst/>
              </a:prstGeom>
              <a:ln w="9525" cap="flat" cmpd="sng">
                <a:solidFill>
                  <a:srgbClr val="000000"/>
                </a:solidFill>
                <a:prstDash val="solid"/>
                <a:headEnd type="none" w="med" len="med"/>
                <a:tailEnd type="none" w="med" len="med"/>
              </a:ln>
            </p:spPr>
          </p:sp>
          <p:sp>
            <p:nvSpPr>
              <p:cNvPr id="162963" name="直接连接符 162962"/>
              <p:cNvSpPr/>
              <p:nvPr/>
            </p:nvSpPr>
            <p:spPr>
              <a:xfrm>
                <a:off x="2054" y="1998"/>
                <a:ext cx="891" cy="958"/>
              </a:xfrm>
              <a:prstGeom prst="line">
                <a:avLst/>
              </a:prstGeom>
              <a:ln w="9525" cap="flat" cmpd="sng">
                <a:solidFill>
                  <a:srgbClr val="000000"/>
                </a:solidFill>
                <a:prstDash val="solid"/>
                <a:headEnd type="none" w="med" len="med"/>
                <a:tailEnd type="none" w="med" len="med"/>
              </a:ln>
            </p:spPr>
          </p:sp>
          <p:sp>
            <p:nvSpPr>
              <p:cNvPr id="162964" name="直接连接符 162963"/>
              <p:cNvSpPr/>
              <p:nvPr/>
            </p:nvSpPr>
            <p:spPr>
              <a:xfrm>
                <a:off x="2054" y="1998"/>
                <a:ext cx="2207" cy="880"/>
              </a:xfrm>
              <a:prstGeom prst="line">
                <a:avLst/>
              </a:prstGeom>
              <a:ln w="9525" cap="flat" cmpd="sng">
                <a:solidFill>
                  <a:srgbClr val="000000"/>
                </a:solidFill>
                <a:prstDash val="solid"/>
                <a:headEnd type="none" w="med" len="med"/>
                <a:tailEnd type="none" w="med" len="med"/>
              </a:ln>
            </p:spPr>
          </p:sp>
        </p:grpSp>
        <p:sp>
          <p:nvSpPr>
            <p:cNvPr id="162965" name="直接连接符 162964"/>
            <p:cNvSpPr/>
            <p:nvPr/>
          </p:nvSpPr>
          <p:spPr>
            <a:xfrm>
              <a:off x="3298" y="2038"/>
              <a:ext cx="1269" cy="1228"/>
            </a:xfrm>
            <a:prstGeom prst="line">
              <a:avLst/>
            </a:prstGeom>
            <a:ln w="9525" cap="flat" cmpd="sng">
              <a:solidFill>
                <a:srgbClr val="000000"/>
              </a:solidFill>
              <a:prstDash val="solid"/>
              <a:headEnd type="none" w="med" len="med"/>
              <a:tailEnd type="none" w="med" len="med"/>
            </a:ln>
          </p:spPr>
        </p:sp>
        <p:sp>
          <p:nvSpPr>
            <p:cNvPr id="162966" name="直接连接符 162965"/>
            <p:cNvSpPr/>
            <p:nvPr/>
          </p:nvSpPr>
          <p:spPr>
            <a:xfrm flipH="1">
              <a:off x="2847" y="2038"/>
              <a:ext cx="403" cy="744"/>
            </a:xfrm>
            <a:prstGeom prst="line">
              <a:avLst/>
            </a:prstGeom>
            <a:ln w="9525" cap="flat" cmpd="sng">
              <a:solidFill>
                <a:srgbClr val="000000"/>
              </a:solidFill>
              <a:prstDash val="solid"/>
              <a:headEnd type="none" w="med" len="med"/>
              <a:tailEnd type="none" w="med" len="med"/>
            </a:ln>
          </p:spPr>
        </p:sp>
        <p:sp>
          <p:nvSpPr>
            <p:cNvPr id="162967" name="直接连接符 162966"/>
            <p:cNvSpPr/>
            <p:nvPr/>
          </p:nvSpPr>
          <p:spPr>
            <a:xfrm>
              <a:off x="3257" y="2038"/>
              <a:ext cx="34" cy="1236"/>
            </a:xfrm>
            <a:prstGeom prst="line">
              <a:avLst/>
            </a:prstGeom>
            <a:ln w="9525" cap="flat" cmpd="sng">
              <a:solidFill>
                <a:srgbClr val="000000"/>
              </a:solidFill>
              <a:prstDash val="solid"/>
              <a:headEnd type="none" w="med" len="med"/>
              <a:tailEnd type="none" w="med" len="med"/>
            </a:ln>
          </p:spPr>
        </p:sp>
        <p:sp>
          <p:nvSpPr>
            <p:cNvPr id="162968" name="直接连接符 162967"/>
            <p:cNvSpPr/>
            <p:nvPr/>
          </p:nvSpPr>
          <p:spPr>
            <a:xfrm>
              <a:off x="3270" y="2029"/>
              <a:ext cx="625" cy="898"/>
            </a:xfrm>
            <a:prstGeom prst="line">
              <a:avLst/>
            </a:prstGeom>
            <a:ln w="9525" cap="flat" cmpd="sng">
              <a:solidFill>
                <a:srgbClr val="000000"/>
              </a:solidFill>
              <a:prstDash val="solid"/>
              <a:headEnd type="none" w="med" len="med"/>
              <a:tailEnd type="none" w="med" len="med"/>
            </a:ln>
          </p:spPr>
        </p:sp>
        <p:sp>
          <p:nvSpPr>
            <p:cNvPr id="162969" name="直接连接符 162968"/>
            <p:cNvSpPr/>
            <p:nvPr/>
          </p:nvSpPr>
          <p:spPr>
            <a:xfrm>
              <a:off x="3270" y="2029"/>
              <a:ext cx="1547" cy="825"/>
            </a:xfrm>
            <a:prstGeom prst="line">
              <a:avLst/>
            </a:prstGeom>
            <a:ln w="9525" cap="flat" cmpd="sng">
              <a:solidFill>
                <a:srgbClr val="000000"/>
              </a:solidFill>
              <a:prstDash val="solid"/>
              <a:headEnd type="none" w="med" len="med"/>
              <a:tailEnd type="none" w="med" len="med"/>
            </a:ln>
          </p:spPr>
        </p:sp>
        <p:sp>
          <p:nvSpPr>
            <p:cNvPr id="162970" name="直接连接符 162969"/>
            <p:cNvSpPr/>
            <p:nvPr/>
          </p:nvSpPr>
          <p:spPr>
            <a:xfrm flipH="1">
              <a:off x="2847" y="2038"/>
              <a:ext cx="403" cy="744"/>
            </a:xfrm>
            <a:prstGeom prst="line">
              <a:avLst/>
            </a:prstGeom>
            <a:ln w="9525" cap="flat" cmpd="sng">
              <a:solidFill>
                <a:srgbClr val="000000"/>
              </a:solidFill>
              <a:prstDash val="solid"/>
              <a:headEnd type="none" w="med" len="med"/>
              <a:tailEnd type="none" w="med" len="med"/>
            </a:ln>
          </p:spPr>
        </p:sp>
        <p:sp>
          <p:nvSpPr>
            <p:cNvPr id="162971" name="直接连接符 162970"/>
            <p:cNvSpPr/>
            <p:nvPr/>
          </p:nvSpPr>
          <p:spPr>
            <a:xfrm>
              <a:off x="3257" y="2038"/>
              <a:ext cx="34" cy="1236"/>
            </a:xfrm>
            <a:prstGeom prst="line">
              <a:avLst/>
            </a:prstGeom>
            <a:ln w="9525" cap="flat" cmpd="sng">
              <a:solidFill>
                <a:srgbClr val="000000"/>
              </a:solidFill>
              <a:prstDash val="solid"/>
              <a:headEnd type="none" w="med" len="med"/>
              <a:tailEnd type="none" w="med" len="med"/>
            </a:ln>
          </p:spPr>
        </p:sp>
        <p:sp>
          <p:nvSpPr>
            <p:cNvPr id="162972" name="直接连接符 162971"/>
            <p:cNvSpPr/>
            <p:nvPr/>
          </p:nvSpPr>
          <p:spPr>
            <a:xfrm>
              <a:off x="3270" y="2029"/>
              <a:ext cx="625" cy="898"/>
            </a:xfrm>
            <a:prstGeom prst="line">
              <a:avLst/>
            </a:prstGeom>
            <a:ln w="9525" cap="flat" cmpd="sng">
              <a:solidFill>
                <a:srgbClr val="000000"/>
              </a:solidFill>
              <a:prstDash val="solid"/>
              <a:headEnd type="none" w="med" len="med"/>
              <a:tailEnd type="none" w="med" len="med"/>
            </a:ln>
          </p:spPr>
        </p:sp>
        <p:sp>
          <p:nvSpPr>
            <p:cNvPr id="162973" name="直接连接符 162972"/>
            <p:cNvSpPr/>
            <p:nvPr/>
          </p:nvSpPr>
          <p:spPr>
            <a:xfrm>
              <a:off x="3270" y="2029"/>
              <a:ext cx="1547" cy="825"/>
            </a:xfrm>
            <a:prstGeom prst="line">
              <a:avLst/>
            </a:prstGeom>
            <a:ln w="9525" cap="flat" cmpd="sng">
              <a:solidFill>
                <a:srgbClr val="000000"/>
              </a:solidFill>
              <a:prstDash val="solid"/>
              <a:headEnd type="none" w="med" len="med"/>
              <a:tailEnd type="none" w="med" len="med"/>
            </a:ln>
          </p:spPr>
        </p:sp>
        <p:sp>
          <p:nvSpPr>
            <p:cNvPr id="162974" name="直接连接符 162973"/>
            <p:cNvSpPr/>
            <p:nvPr/>
          </p:nvSpPr>
          <p:spPr>
            <a:xfrm flipH="1">
              <a:off x="2938" y="1908"/>
              <a:ext cx="672" cy="857"/>
            </a:xfrm>
            <a:prstGeom prst="line">
              <a:avLst/>
            </a:prstGeom>
            <a:ln w="9525" cap="flat" cmpd="sng">
              <a:solidFill>
                <a:srgbClr val="000000"/>
              </a:solidFill>
              <a:prstDash val="solid"/>
              <a:headEnd type="none" w="med" len="med"/>
              <a:tailEnd type="none" w="med" len="med"/>
            </a:ln>
          </p:spPr>
        </p:sp>
        <p:sp>
          <p:nvSpPr>
            <p:cNvPr id="162975" name="直接连接符 162974"/>
            <p:cNvSpPr/>
            <p:nvPr/>
          </p:nvSpPr>
          <p:spPr>
            <a:xfrm flipH="1">
              <a:off x="3319" y="1908"/>
              <a:ext cx="285" cy="1358"/>
            </a:xfrm>
            <a:prstGeom prst="line">
              <a:avLst/>
            </a:prstGeom>
            <a:ln w="9525" cap="flat" cmpd="sng">
              <a:solidFill>
                <a:srgbClr val="000000"/>
              </a:solidFill>
              <a:prstDash val="solid"/>
              <a:headEnd type="none" w="med" len="med"/>
              <a:tailEnd type="none" w="med" len="med"/>
            </a:ln>
          </p:spPr>
        </p:sp>
        <p:sp>
          <p:nvSpPr>
            <p:cNvPr id="162976" name="直接连接符 162975"/>
            <p:cNvSpPr/>
            <p:nvPr/>
          </p:nvSpPr>
          <p:spPr>
            <a:xfrm>
              <a:off x="3604" y="1908"/>
              <a:ext cx="319" cy="1019"/>
            </a:xfrm>
            <a:prstGeom prst="line">
              <a:avLst/>
            </a:prstGeom>
            <a:ln w="9525" cap="flat" cmpd="sng">
              <a:solidFill>
                <a:srgbClr val="000000"/>
              </a:solidFill>
              <a:prstDash val="solid"/>
              <a:headEnd type="none" w="med" len="med"/>
              <a:tailEnd type="none" w="med" len="med"/>
            </a:ln>
          </p:spPr>
        </p:sp>
        <p:sp>
          <p:nvSpPr>
            <p:cNvPr id="162977" name="直接连接符 162976"/>
            <p:cNvSpPr/>
            <p:nvPr/>
          </p:nvSpPr>
          <p:spPr>
            <a:xfrm>
              <a:off x="3610" y="1924"/>
              <a:ext cx="978" cy="1342"/>
            </a:xfrm>
            <a:prstGeom prst="line">
              <a:avLst/>
            </a:prstGeom>
            <a:ln w="9525" cap="flat" cmpd="sng">
              <a:solidFill>
                <a:srgbClr val="000000"/>
              </a:solidFill>
              <a:prstDash val="solid"/>
              <a:headEnd type="none" w="med" len="med"/>
              <a:tailEnd type="none" w="med" len="med"/>
            </a:ln>
          </p:spPr>
        </p:sp>
        <p:sp>
          <p:nvSpPr>
            <p:cNvPr id="162978" name="直接连接符 162977"/>
            <p:cNvSpPr/>
            <p:nvPr/>
          </p:nvSpPr>
          <p:spPr>
            <a:xfrm>
              <a:off x="3610" y="1908"/>
              <a:ext cx="1289" cy="874"/>
            </a:xfrm>
            <a:prstGeom prst="line">
              <a:avLst/>
            </a:prstGeom>
            <a:ln w="9525" cap="flat" cmpd="sng">
              <a:solidFill>
                <a:srgbClr val="000000"/>
              </a:solidFill>
              <a:prstDash val="solid"/>
              <a:headEnd type="none" w="med" len="med"/>
              <a:tailEnd type="none" w="med" len="med"/>
            </a:ln>
          </p:spPr>
        </p:sp>
        <p:sp>
          <p:nvSpPr>
            <p:cNvPr id="162979" name="直接连接符 162978"/>
            <p:cNvSpPr/>
            <p:nvPr/>
          </p:nvSpPr>
          <p:spPr>
            <a:xfrm flipH="1">
              <a:off x="2938" y="1908"/>
              <a:ext cx="672" cy="857"/>
            </a:xfrm>
            <a:prstGeom prst="line">
              <a:avLst/>
            </a:prstGeom>
            <a:ln w="9525" cap="flat" cmpd="sng">
              <a:solidFill>
                <a:srgbClr val="000000"/>
              </a:solidFill>
              <a:prstDash val="solid"/>
              <a:headEnd type="none" w="med" len="med"/>
              <a:tailEnd type="none" w="med" len="med"/>
            </a:ln>
          </p:spPr>
        </p:sp>
        <p:sp>
          <p:nvSpPr>
            <p:cNvPr id="162980" name="直接连接符 162979"/>
            <p:cNvSpPr/>
            <p:nvPr/>
          </p:nvSpPr>
          <p:spPr>
            <a:xfrm flipH="1">
              <a:off x="3319" y="1908"/>
              <a:ext cx="285" cy="1358"/>
            </a:xfrm>
            <a:prstGeom prst="line">
              <a:avLst/>
            </a:prstGeom>
            <a:ln w="9525" cap="flat" cmpd="sng">
              <a:solidFill>
                <a:srgbClr val="000000"/>
              </a:solidFill>
              <a:prstDash val="solid"/>
              <a:headEnd type="none" w="med" len="med"/>
              <a:tailEnd type="none" w="med" len="med"/>
            </a:ln>
          </p:spPr>
        </p:sp>
        <p:sp>
          <p:nvSpPr>
            <p:cNvPr id="162981" name="直接连接符 162980"/>
            <p:cNvSpPr/>
            <p:nvPr/>
          </p:nvSpPr>
          <p:spPr>
            <a:xfrm>
              <a:off x="3604" y="1908"/>
              <a:ext cx="319" cy="1019"/>
            </a:xfrm>
            <a:prstGeom prst="line">
              <a:avLst/>
            </a:prstGeom>
            <a:ln w="9525" cap="flat" cmpd="sng">
              <a:solidFill>
                <a:srgbClr val="000000"/>
              </a:solidFill>
              <a:prstDash val="solid"/>
              <a:headEnd type="none" w="med" len="med"/>
              <a:tailEnd type="none" w="med" len="med"/>
            </a:ln>
          </p:spPr>
        </p:sp>
        <p:sp>
          <p:nvSpPr>
            <p:cNvPr id="162982" name="直接连接符 162981"/>
            <p:cNvSpPr/>
            <p:nvPr/>
          </p:nvSpPr>
          <p:spPr>
            <a:xfrm>
              <a:off x="3610" y="1924"/>
              <a:ext cx="978" cy="1342"/>
            </a:xfrm>
            <a:prstGeom prst="line">
              <a:avLst/>
            </a:prstGeom>
            <a:ln w="9525" cap="flat" cmpd="sng">
              <a:solidFill>
                <a:srgbClr val="000000"/>
              </a:solidFill>
              <a:prstDash val="solid"/>
              <a:headEnd type="none" w="med" len="med"/>
              <a:tailEnd type="none" w="med" len="med"/>
            </a:ln>
          </p:spPr>
        </p:sp>
        <p:sp>
          <p:nvSpPr>
            <p:cNvPr id="162983" name="直接连接符 162982"/>
            <p:cNvSpPr/>
            <p:nvPr/>
          </p:nvSpPr>
          <p:spPr>
            <a:xfrm>
              <a:off x="3610" y="1908"/>
              <a:ext cx="1289" cy="874"/>
            </a:xfrm>
            <a:prstGeom prst="line">
              <a:avLst/>
            </a:prstGeom>
            <a:ln w="9525" cap="flat" cmpd="sng">
              <a:solidFill>
                <a:srgbClr val="000000"/>
              </a:solidFill>
              <a:prstDash val="solid"/>
              <a:headEnd type="none" w="med" len="med"/>
              <a:tailEnd type="none" w="med" len="med"/>
            </a:ln>
          </p:spPr>
        </p:sp>
        <p:sp>
          <p:nvSpPr>
            <p:cNvPr id="162984" name="直接连接符 162983"/>
            <p:cNvSpPr/>
            <p:nvPr/>
          </p:nvSpPr>
          <p:spPr>
            <a:xfrm flipH="1">
              <a:off x="3008" y="1908"/>
              <a:ext cx="1067" cy="857"/>
            </a:xfrm>
            <a:prstGeom prst="line">
              <a:avLst/>
            </a:prstGeom>
            <a:ln w="9525" cap="flat" cmpd="sng">
              <a:solidFill>
                <a:srgbClr val="000000"/>
              </a:solidFill>
              <a:prstDash val="solid"/>
              <a:headEnd type="none" w="med" len="med"/>
              <a:tailEnd type="none" w="med" len="med"/>
            </a:ln>
          </p:spPr>
        </p:sp>
        <p:sp>
          <p:nvSpPr>
            <p:cNvPr id="162985" name="直接连接符 162984"/>
            <p:cNvSpPr/>
            <p:nvPr/>
          </p:nvSpPr>
          <p:spPr>
            <a:xfrm flipH="1">
              <a:off x="3354" y="1916"/>
              <a:ext cx="735" cy="1358"/>
            </a:xfrm>
            <a:prstGeom prst="line">
              <a:avLst/>
            </a:prstGeom>
            <a:ln w="9525" cap="flat" cmpd="sng">
              <a:solidFill>
                <a:srgbClr val="000000"/>
              </a:solidFill>
              <a:prstDash val="solid"/>
              <a:headEnd type="none" w="med" len="med"/>
              <a:tailEnd type="none" w="med" len="med"/>
            </a:ln>
          </p:spPr>
        </p:sp>
        <p:sp>
          <p:nvSpPr>
            <p:cNvPr id="162986" name="直接连接符 162985"/>
            <p:cNvSpPr/>
            <p:nvPr/>
          </p:nvSpPr>
          <p:spPr>
            <a:xfrm flipH="1">
              <a:off x="3943" y="1916"/>
              <a:ext cx="153" cy="1018"/>
            </a:xfrm>
            <a:prstGeom prst="line">
              <a:avLst/>
            </a:prstGeom>
            <a:ln w="9525" cap="flat" cmpd="sng">
              <a:solidFill>
                <a:srgbClr val="000000"/>
              </a:solidFill>
              <a:prstDash val="solid"/>
              <a:headEnd type="none" w="med" len="med"/>
              <a:tailEnd type="none" w="med" len="med"/>
            </a:ln>
          </p:spPr>
        </p:sp>
        <p:sp>
          <p:nvSpPr>
            <p:cNvPr id="162987" name="直接连接符 162986"/>
            <p:cNvSpPr/>
            <p:nvPr/>
          </p:nvSpPr>
          <p:spPr>
            <a:xfrm>
              <a:off x="4096" y="1916"/>
              <a:ext cx="520" cy="1342"/>
            </a:xfrm>
            <a:prstGeom prst="line">
              <a:avLst/>
            </a:prstGeom>
            <a:ln w="9525" cap="flat" cmpd="sng">
              <a:solidFill>
                <a:srgbClr val="000000"/>
              </a:solidFill>
              <a:prstDash val="solid"/>
              <a:headEnd type="none" w="med" len="med"/>
              <a:tailEnd type="none" w="med" len="med"/>
            </a:ln>
          </p:spPr>
        </p:sp>
        <p:sp>
          <p:nvSpPr>
            <p:cNvPr id="162988" name="直接连接符 162987"/>
            <p:cNvSpPr/>
            <p:nvPr/>
          </p:nvSpPr>
          <p:spPr>
            <a:xfrm>
              <a:off x="4096" y="1916"/>
              <a:ext cx="859" cy="866"/>
            </a:xfrm>
            <a:prstGeom prst="line">
              <a:avLst/>
            </a:prstGeom>
            <a:ln w="9525" cap="flat" cmpd="sng">
              <a:solidFill>
                <a:srgbClr val="000000"/>
              </a:solidFill>
              <a:prstDash val="solid"/>
              <a:headEnd type="none" w="med" len="med"/>
              <a:tailEnd type="none" w="med" len="med"/>
            </a:ln>
          </p:spPr>
        </p:sp>
        <p:sp>
          <p:nvSpPr>
            <p:cNvPr id="162989" name="直接连接符 162988"/>
            <p:cNvSpPr/>
            <p:nvPr/>
          </p:nvSpPr>
          <p:spPr>
            <a:xfrm flipH="1">
              <a:off x="3008" y="1908"/>
              <a:ext cx="1067" cy="857"/>
            </a:xfrm>
            <a:prstGeom prst="line">
              <a:avLst/>
            </a:prstGeom>
            <a:ln w="9525" cap="flat" cmpd="sng">
              <a:solidFill>
                <a:srgbClr val="000000"/>
              </a:solidFill>
              <a:prstDash val="solid"/>
              <a:headEnd type="none" w="med" len="med"/>
              <a:tailEnd type="none" w="med" len="med"/>
            </a:ln>
          </p:spPr>
        </p:sp>
        <p:sp>
          <p:nvSpPr>
            <p:cNvPr id="162990" name="直接连接符 162989"/>
            <p:cNvSpPr/>
            <p:nvPr/>
          </p:nvSpPr>
          <p:spPr>
            <a:xfrm flipH="1">
              <a:off x="3354" y="1916"/>
              <a:ext cx="735" cy="1358"/>
            </a:xfrm>
            <a:prstGeom prst="line">
              <a:avLst/>
            </a:prstGeom>
            <a:ln w="9525" cap="flat" cmpd="sng">
              <a:solidFill>
                <a:srgbClr val="000000"/>
              </a:solidFill>
              <a:prstDash val="solid"/>
              <a:headEnd type="none" w="med" len="med"/>
              <a:tailEnd type="none" w="med" len="med"/>
            </a:ln>
          </p:spPr>
        </p:sp>
        <p:sp>
          <p:nvSpPr>
            <p:cNvPr id="162991" name="直接连接符 162990"/>
            <p:cNvSpPr/>
            <p:nvPr/>
          </p:nvSpPr>
          <p:spPr>
            <a:xfrm flipH="1">
              <a:off x="3943" y="1916"/>
              <a:ext cx="153" cy="1018"/>
            </a:xfrm>
            <a:prstGeom prst="line">
              <a:avLst/>
            </a:prstGeom>
            <a:ln w="9525" cap="flat" cmpd="sng">
              <a:solidFill>
                <a:srgbClr val="000000"/>
              </a:solidFill>
              <a:prstDash val="solid"/>
              <a:headEnd type="none" w="med" len="med"/>
              <a:tailEnd type="none" w="med" len="med"/>
            </a:ln>
          </p:spPr>
        </p:sp>
        <p:sp>
          <p:nvSpPr>
            <p:cNvPr id="162992" name="直接连接符 162991"/>
            <p:cNvSpPr/>
            <p:nvPr/>
          </p:nvSpPr>
          <p:spPr>
            <a:xfrm>
              <a:off x="4096" y="1916"/>
              <a:ext cx="520" cy="1342"/>
            </a:xfrm>
            <a:prstGeom prst="line">
              <a:avLst/>
            </a:prstGeom>
            <a:ln w="9525" cap="flat" cmpd="sng">
              <a:solidFill>
                <a:srgbClr val="000000"/>
              </a:solidFill>
              <a:prstDash val="solid"/>
              <a:headEnd type="none" w="med" len="med"/>
              <a:tailEnd type="none" w="med" len="med"/>
            </a:ln>
          </p:spPr>
        </p:sp>
        <p:sp>
          <p:nvSpPr>
            <p:cNvPr id="162993" name="直接连接符 162992"/>
            <p:cNvSpPr/>
            <p:nvPr/>
          </p:nvSpPr>
          <p:spPr>
            <a:xfrm>
              <a:off x="4096" y="1916"/>
              <a:ext cx="859" cy="866"/>
            </a:xfrm>
            <a:prstGeom prst="line">
              <a:avLst/>
            </a:prstGeom>
            <a:ln w="9525" cap="flat" cmpd="sng">
              <a:solidFill>
                <a:srgbClr val="000000"/>
              </a:solidFill>
              <a:prstDash val="solid"/>
              <a:headEnd type="none" w="med" len="med"/>
              <a:tailEnd type="none" w="med" len="med"/>
            </a:ln>
          </p:spPr>
        </p:sp>
        <p:grpSp>
          <p:nvGrpSpPr>
            <p:cNvPr id="162994" name="组合 162993"/>
            <p:cNvGrpSpPr/>
            <p:nvPr/>
          </p:nvGrpSpPr>
          <p:grpSpPr>
            <a:xfrm>
              <a:off x="3070" y="1889"/>
              <a:ext cx="1954" cy="1393"/>
              <a:chOff x="1768" y="1848"/>
              <a:chExt cx="2789" cy="1487"/>
            </a:xfrm>
          </p:grpSpPr>
          <p:sp>
            <p:nvSpPr>
              <p:cNvPr id="162995" name="直接连接符 162994"/>
              <p:cNvSpPr/>
              <p:nvPr/>
            </p:nvSpPr>
            <p:spPr>
              <a:xfrm flipH="1">
                <a:off x="1768" y="2127"/>
                <a:ext cx="1978" cy="664"/>
              </a:xfrm>
              <a:prstGeom prst="line">
                <a:avLst/>
              </a:prstGeom>
              <a:ln w="9525" cap="flat" cmpd="sng">
                <a:solidFill>
                  <a:srgbClr val="000000"/>
                </a:solidFill>
                <a:prstDash val="solid"/>
                <a:headEnd type="none" w="med" len="med"/>
                <a:tailEnd type="none" w="med" len="med"/>
              </a:ln>
            </p:spPr>
          </p:sp>
          <p:sp>
            <p:nvSpPr>
              <p:cNvPr id="162996" name="直接连接符 162995"/>
              <p:cNvSpPr/>
              <p:nvPr/>
            </p:nvSpPr>
            <p:spPr>
              <a:xfrm flipH="1">
                <a:off x="2223" y="2154"/>
                <a:ext cx="1514" cy="1181"/>
              </a:xfrm>
              <a:prstGeom prst="line">
                <a:avLst/>
              </a:prstGeom>
              <a:ln w="9525" cap="flat" cmpd="sng">
                <a:solidFill>
                  <a:srgbClr val="000000"/>
                </a:solidFill>
                <a:prstDash val="solid"/>
                <a:headEnd type="none" w="med" len="med"/>
                <a:tailEnd type="none" w="med" len="med"/>
              </a:ln>
            </p:spPr>
          </p:sp>
          <p:sp>
            <p:nvSpPr>
              <p:cNvPr id="162997" name="直接连接符 162996"/>
              <p:cNvSpPr/>
              <p:nvPr/>
            </p:nvSpPr>
            <p:spPr>
              <a:xfrm flipH="1">
                <a:off x="3083" y="2127"/>
                <a:ext cx="683" cy="854"/>
              </a:xfrm>
              <a:prstGeom prst="line">
                <a:avLst/>
              </a:prstGeom>
              <a:ln w="9525" cap="flat" cmpd="sng">
                <a:solidFill>
                  <a:srgbClr val="000000"/>
                </a:solidFill>
                <a:prstDash val="solid"/>
                <a:headEnd type="none" w="med" len="med"/>
                <a:tailEnd type="none" w="med" len="med"/>
              </a:ln>
            </p:spPr>
          </p:sp>
          <p:sp>
            <p:nvSpPr>
              <p:cNvPr id="162998" name="直接连接符 162997"/>
              <p:cNvSpPr/>
              <p:nvPr/>
            </p:nvSpPr>
            <p:spPr>
              <a:xfrm>
                <a:off x="3766" y="2136"/>
                <a:ext cx="258" cy="1182"/>
              </a:xfrm>
              <a:prstGeom prst="line">
                <a:avLst/>
              </a:prstGeom>
              <a:ln w="9525" cap="flat" cmpd="sng">
                <a:solidFill>
                  <a:srgbClr val="000000"/>
                </a:solidFill>
                <a:prstDash val="solid"/>
                <a:headEnd type="none" w="med" len="med"/>
                <a:tailEnd type="none" w="med" len="med"/>
              </a:ln>
            </p:spPr>
          </p:sp>
          <p:sp>
            <p:nvSpPr>
              <p:cNvPr id="162999" name="直接连接符 162998"/>
              <p:cNvSpPr/>
              <p:nvPr/>
            </p:nvSpPr>
            <p:spPr>
              <a:xfrm>
                <a:off x="3757" y="2127"/>
                <a:ext cx="800" cy="674"/>
              </a:xfrm>
              <a:prstGeom prst="line">
                <a:avLst/>
              </a:prstGeom>
              <a:ln w="9525" cap="flat" cmpd="sng">
                <a:solidFill>
                  <a:srgbClr val="000000"/>
                </a:solidFill>
                <a:prstDash val="solid"/>
                <a:headEnd type="none" w="med" len="med"/>
                <a:tailEnd type="none" w="med" len="med"/>
              </a:ln>
            </p:spPr>
          </p:sp>
          <p:sp>
            <p:nvSpPr>
              <p:cNvPr id="163000" name="直接连接符 162999"/>
              <p:cNvSpPr/>
              <p:nvPr/>
            </p:nvSpPr>
            <p:spPr>
              <a:xfrm flipH="1">
                <a:off x="1768" y="2127"/>
                <a:ext cx="1978" cy="664"/>
              </a:xfrm>
              <a:prstGeom prst="line">
                <a:avLst/>
              </a:prstGeom>
              <a:ln w="9525" cap="flat" cmpd="sng">
                <a:solidFill>
                  <a:srgbClr val="000000"/>
                </a:solidFill>
                <a:prstDash val="solid"/>
                <a:headEnd type="none" w="med" len="med"/>
                <a:tailEnd type="none" w="med" len="med"/>
              </a:ln>
            </p:spPr>
          </p:sp>
          <p:sp>
            <p:nvSpPr>
              <p:cNvPr id="163001" name="直接连接符 163000"/>
              <p:cNvSpPr/>
              <p:nvPr/>
            </p:nvSpPr>
            <p:spPr>
              <a:xfrm flipH="1">
                <a:off x="2223" y="2154"/>
                <a:ext cx="1514" cy="1181"/>
              </a:xfrm>
              <a:prstGeom prst="line">
                <a:avLst/>
              </a:prstGeom>
              <a:ln w="9525" cap="flat" cmpd="sng">
                <a:solidFill>
                  <a:srgbClr val="000000"/>
                </a:solidFill>
                <a:prstDash val="solid"/>
                <a:headEnd type="none" w="med" len="med"/>
                <a:tailEnd type="none" w="med" len="med"/>
              </a:ln>
            </p:spPr>
          </p:sp>
          <p:sp>
            <p:nvSpPr>
              <p:cNvPr id="163002" name="直接连接符 163001"/>
              <p:cNvSpPr/>
              <p:nvPr/>
            </p:nvSpPr>
            <p:spPr>
              <a:xfrm flipH="1">
                <a:off x="3083" y="2127"/>
                <a:ext cx="683" cy="854"/>
              </a:xfrm>
              <a:prstGeom prst="line">
                <a:avLst/>
              </a:prstGeom>
              <a:ln w="9525" cap="flat" cmpd="sng">
                <a:solidFill>
                  <a:srgbClr val="000000"/>
                </a:solidFill>
                <a:prstDash val="solid"/>
                <a:headEnd type="none" w="med" len="med"/>
                <a:tailEnd type="none" w="med" len="med"/>
              </a:ln>
            </p:spPr>
          </p:sp>
          <p:sp>
            <p:nvSpPr>
              <p:cNvPr id="163003" name="直接连接符 163002"/>
              <p:cNvSpPr/>
              <p:nvPr/>
            </p:nvSpPr>
            <p:spPr>
              <a:xfrm>
                <a:off x="3766" y="2136"/>
                <a:ext cx="258" cy="1182"/>
              </a:xfrm>
              <a:prstGeom prst="line">
                <a:avLst/>
              </a:prstGeom>
              <a:ln w="9525" cap="flat" cmpd="sng">
                <a:solidFill>
                  <a:srgbClr val="000000"/>
                </a:solidFill>
                <a:prstDash val="solid"/>
                <a:headEnd type="none" w="med" len="med"/>
                <a:tailEnd type="none" w="med" len="med"/>
              </a:ln>
            </p:spPr>
          </p:sp>
          <p:sp>
            <p:nvSpPr>
              <p:cNvPr id="163004" name="直接连接符 163003"/>
              <p:cNvSpPr/>
              <p:nvPr/>
            </p:nvSpPr>
            <p:spPr>
              <a:xfrm>
                <a:off x="3757" y="2127"/>
                <a:ext cx="800" cy="674"/>
              </a:xfrm>
              <a:prstGeom prst="line">
                <a:avLst/>
              </a:prstGeom>
              <a:ln w="9525" cap="flat" cmpd="sng">
                <a:solidFill>
                  <a:srgbClr val="000000"/>
                </a:solidFill>
                <a:prstDash val="solid"/>
                <a:headEnd type="none" w="med" len="med"/>
                <a:tailEnd type="none" w="med" len="med"/>
              </a:ln>
            </p:spPr>
          </p:sp>
          <p:sp>
            <p:nvSpPr>
              <p:cNvPr id="163005" name="矩形 163004"/>
              <p:cNvSpPr/>
              <p:nvPr/>
            </p:nvSpPr>
            <p:spPr>
              <a:xfrm>
                <a:off x="3234" y="1848"/>
                <a:ext cx="483" cy="299"/>
              </a:xfrm>
              <a:prstGeom prst="rect">
                <a:avLst/>
              </a:prstGeom>
              <a:noFill/>
              <a:ln w="9525">
                <a:noFill/>
              </a:ln>
            </p:spPr>
            <p:txBody>
              <a:bodyPr/>
              <a:lstStyle/>
              <a:p>
                <a:endParaRPr lang="zh-CN" altLang="en-US"/>
              </a:p>
            </p:txBody>
          </p:sp>
          <p:sp>
            <p:nvSpPr>
              <p:cNvPr id="163006" name="矩形 163005"/>
              <p:cNvSpPr/>
              <p:nvPr/>
            </p:nvSpPr>
            <p:spPr>
              <a:xfrm>
                <a:off x="3254" y="1880"/>
                <a:ext cx="372" cy="154"/>
              </a:xfrm>
              <a:prstGeom prst="rect">
                <a:avLst/>
              </a:prstGeom>
              <a:noFill/>
              <a:ln w="9525">
                <a:noFill/>
              </a:ln>
            </p:spPr>
            <p:txBody>
              <a:bodyPr wrap="none" lIns="0" tIns="0" rIns="0" bIns="0">
                <a:spAutoFit/>
              </a:bodyPr>
              <a:lstStyle/>
              <a:p>
                <a:pPr algn="ctr"/>
                <a:r>
                  <a:rPr lang="en-US" altLang="zh-CN" sz="1400" b="1">
                    <a:solidFill>
                      <a:schemeClr val="accent2"/>
                    </a:solidFill>
                    <a:latin typeface="Times New Roman" panose="02020603050405020304" pitchFamily="18" charset="0"/>
                    <a:cs typeface="Times New Roman" panose="02020603050405020304" pitchFamily="18" charset="0"/>
                  </a:rPr>
                  <a:t>Web</a:t>
                </a:r>
                <a:endParaRPr lang="en-US" altLang="zh-CN" sz="1400">
                  <a:solidFill>
                    <a:schemeClr val="accent2"/>
                  </a:solidFill>
                  <a:latin typeface="Arial Narrow" panose="020B0606020202030204" pitchFamily="34" charset="0"/>
                  <a:ea typeface="Times New Roman" panose="02020603050405020304" pitchFamily="18" charset="0"/>
                </a:endParaRPr>
              </a:p>
            </p:txBody>
          </p:sp>
          <p:sp>
            <p:nvSpPr>
              <p:cNvPr id="163007" name="矩形 163006"/>
              <p:cNvSpPr/>
              <p:nvPr/>
            </p:nvSpPr>
            <p:spPr>
              <a:xfrm>
                <a:off x="3221" y="2003"/>
                <a:ext cx="571" cy="153"/>
              </a:xfrm>
              <a:prstGeom prst="rect">
                <a:avLst/>
              </a:prstGeom>
              <a:noFill/>
              <a:ln w="9525">
                <a:noFill/>
              </a:ln>
            </p:spPr>
            <p:txBody>
              <a:bodyPr wrap="none" lIns="0" tIns="0" rIns="0" bIns="0">
                <a:spAutoFit/>
              </a:bodyPr>
              <a:lstStyle/>
              <a:p>
                <a:pPr algn="ctr"/>
                <a:r>
                  <a:rPr lang="en-US" altLang="zh-CN" sz="1400" b="1">
                    <a:solidFill>
                      <a:schemeClr val="accent2"/>
                    </a:solidFill>
                    <a:latin typeface="Times New Roman" panose="02020603050405020304" pitchFamily="18" charset="0"/>
                    <a:cs typeface="Times New Roman" panose="02020603050405020304" pitchFamily="18" charset="0"/>
                  </a:rPr>
                  <a:t>servers</a:t>
                </a:r>
                <a:endParaRPr lang="en-US" altLang="zh-CN" sz="1400">
                  <a:solidFill>
                    <a:schemeClr val="accent2"/>
                  </a:solidFill>
                  <a:latin typeface="Arial Narrow" panose="020B0606020202030204" pitchFamily="34" charset="0"/>
                  <a:ea typeface="Times New Roman" panose="02020603050405020304" pitchFamily="18" charset="0"/>
                </a:endParaRPr>
              </a:p>
            </p:txBody>
          </p:sp>
        </p:grpSp>
      </p:gr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数据库系统的局限性（续）</a:t>
            </a:r>
            <a:endParaRPr lang="en-US" alt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9948545" cy="3113405"/>
          </a:xfrm>
          <a:prstGeom prst="rect">
            <a:avLst/>
          </a:prstGeom>
          <a:noFill/>
        </p:spPr>
        <p:txBody>
          <a:bodyPr/>
          <a:lstStyle/>
          <a:p>
            <a:pPr marL="285750" indent="-285750" fontAlgn="auto">
              <a:lnSpc>
                <a:spcPct val="150000"/>
              </a:lnSpc>
              <a:buFont typeface="Wingdings" panose="05000000000000000000" charset="0"/>
              <a:buChar char="Ø"/>
            </a:pPr>
            <a:r>
              <a:rPr lang="zh-CN" altLang="en-US" sz="1600" dirty="0">
                <a:latin typeface="+mn-ea"/>
                <a:sym typeface="+mn-ea"/>
              </a:rPr>
              <a:t>当事务型处理环境和分析型处理环境在同一个数据库系统中，事务型处理对数据的</a:t>
            </a:r>
            <a:r>
              <a:rPr lang="zh-CN" altLang="en-US" sz="1600" b="1" dirty="0">
                <a:latin typeface="+mn-ea"/>
                <a:sym typeface="+mn-ea"/>
              </a:rPr>
              <a:t>存取操作频率高，操作处理的时间短</a:t>
            </a:r>
            <a:r>
              <a:rPr lang="zh-CN" altLang="en-US" sz="1600" dirty="0">
                <a:latin typeface="+mn-ea"/>
                <a:sym typeface="+mn-ea"/>
              </a:rPr>
              <a:t>，而分析型处理可能需要连续运行几个小时，从而消耗大量的系统资源。</a:t>
            </a:r>
            <a:endParaRPr lang="zh-CN" altLang="en-US" sz="1600" dirty="0">
              <a:latin typeface="+mn-ea"/>
              <a:sym typeface="+mn-ea"/>
            </a:endParaRPr>
          </a:p>
          <a:p>
            <a:pPr marL="285750" indent="-285750" fontAlgn="auto">
              <a:lnSpc>
                <a:spcPct val="150000"/>
              </a:lnSpc>
              <a:buFont typeface="Wingdings" panose="05000000000000000000" charset="0"/>
              <a:buChar char="Ø"/>
            </a:pPr>
            <a:endParaRPr lang="zh-CN" altLang="en-US" sz="1600" dirty="0">
              <a:latin typeface="+mn-ea"/>
            </a:endParaRPr>
          </a:p>
          <a:p>
            <a:pPr marL="285750" indent="-285750" fontAlgn="auto">
              <a:lnSpc>
                <a:spcPct val="150000"/>
              </a:lnSpc>
              <a:buFont typeface="Wingdings" panose="05000000000000000000" charset="0"/>
              <a:buChar char="Ø"/>
            </a:pPr>
            <a:r>
              <a:rPr lang="zh-CN" altLang="en-US" sz="1600" dirty="0">
                <a:latin typeface="+mn-ea"/>
                <a:sym typeface="+mn-ea"/>
              </a:rPr>
              <a:t>决策型分析数据的数据量大，这些</a:t>
            </a:r>
            <a:r>
              <a:rPr lang="zh-CN" altLang="en-US" sz="1600" dirty="0" smtClean="0">
                <a:latin typeface="+mn-ea"/>
                <a:sym typeface="+mn-ea"/>
              </a:rPr>
              <a:t>数据来自</a:t>
            </a:r>
            <a:r>
              <a:rPr lang="zh-CN" altLang="en-US" sz="1600" dirty="0">
                <a:latin typeface="+mn-ea"/>
                <a:sym typeface="+mn-ea"/>
              </a:rPr>
              <a:t>企业</a:t>
            </a:r>
            <a:r>
              <a:rPr lang="zh-CN" altLang="en-US" sz="1600" dirty="0" smtClean="0">
                <a:latin typeface="+mn-ea"/>
                <a:sym typeface="+mn-ea"/>
              </a:rPr>
              <a:t>内部或外部。</a:t>
            </a:r>
            <a:r>
              <a:rPr lang="zh-CN" altLang="en-US" sz="1600" dirty="0">
                <a:latin typeface="+mn-ea"/>
                <a:sym typeface="+mn-ea"/>
              </a:rPr>
              <a:t>来自企业外部的数据又可能来自不同的数据库系统，在分析</a:t>
            </a:r>
            <a:r>
              <a:rPr lang="zh-CN" altLang="en-US" sz="1600" dirty="0" smtClean="0">
                <a:latin typeface="+mn-ea"/>
                <a:sym typeface="+mn-ea"/>
              </a:rPr>
              <a:t>时直接</a:t>
            </a:r>
            <a:r>
              <a:rPr lang="zh-CN" altLang="en-US" sz="1600" dirty="0">
                <a:latin typeface="+mn-ea"/>
                <a:sym typeface="+mn-ea"/>
              </a:rPr>
              <a:t>对这些数据操作会造成分析的混乱。对于外部数据中的一些非结构化数据</a:t>
            </a:r>
            <a:r>
              <a:rPr lang="zh-CN" altLang="en-US" sz="1600" dirty="0" smtClean="0">
                <a:latin typeface="+mn-ea"/>
                <a:sym typeface="+mn-ea"/>
              </a:rPr>
              <a:t>，传统数据库系统</a:t>
            </a:r>
            <a:r>
              <a:rPr lang="zh-CN" altLang="en-US" sz="1600" dirty="0">
                <a:latin typeface="+mn-ea"/>
                <a:sym typeface="+mn-ea"/>
              </a:rPr>
              <a:t>常常是无能为力。</a:t>
            </a:r>
            <a:endParaRPr lang="zh-CN" altLang="en-US" sz="1600" dirty="0">
              <a:solidFill>
                <a:schemeClr val="tx1"/>
              </a:solidFill>
              <a:latin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实施数据仓库的条件</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8873" y="1261533"/>
            <a:ext cx="9140613" cy="3113193"/>
          </a:xfrm>
          <a:prstGeom prst="rect">
            <a:avLst/>
          </a:prstGeom>
          <a:noFill/>
        </p:spPr>
        <p:txBody>
          <a:bodyPr/>
          <a:lstStyle/>
          <a:p>
            <a:pPr marL="285750" indent="-285750">
              <a:lnSpc>
                <a:spcPct val="150000"/>
              </a:lnSpc>
              <a:buFont typeface="Wingdings" panose="05000000000000000000" charset="0"/>
              <a:buChar char="Ø"/>
            </a:pPr>
            <a:r>
              <a:rPr lang="zh-CN" sz="1600" dirty="0">
                <a:solidFill>
                  <a:schemeClr val="tx1"/>
                </a:solidFill>
                <a:latin typeface="+mn-ea"/>
                <a:cs typeface="+mn-ea"/>
              </a:rPr>
              <a:t>数据积累已达到一定规模。</a:t>
            </a:r>
            <a:endParaRPr lang="zh-CN" sz="1600" dirty="0">
              <a:solidFill>
                <a:schemeClr val="tx1"/>
              </a:solidFill>
              <a:latin typeface="+mn-ea"/>
              <a:cs typeface="+mn-ea"/>
            </a:endParaRPr>
          </a:p>
          <a:p>
            <a:pPr marL="285750" indent="-285750">
              <a:lnSpc>
                <a:spcPct val="150000"/>
              </a:lnSpc>
              <a:buFont typeface="Wingdings" panose="05000000000000000000" charset="0"/>
              <a:buChar char="Ø"/>
            </a:pPr>
            <a:r>
              <a:rPr lang="zh-CN" sz="1600" dirty="0">
                <a:solidFill>
                  <a:schemeClr val="tx1"/>
                </a:solidFill>
                <a:latin typeface="+mn-ea"/>
                <a:cs typeface="+mn-ea"/>
                <a:sym typeface="+mn-ea"/>
              </a:rPr>
              <a:t>面临激烈的市场竞争。</a:t>
            </a:r>
            <a:endParaRPr lang="zh-CN" sz="1600" dirty="0">
              <a:solidFill>
                <a:schemeClr val="tx1"/>
              </a:solidFill>
              <a:latin typeface="+mn-ea"/>
              <a:cs typeface="+mn-ea"/>
              <a:sym typeface="+mn-ea"/>
            </a:endParaRPr>
          </a:p>
          <a:p>
            <a:pPr marL="285750" indent="-285750">
              <a:lnSpc>
                <a:spcPct val="150000"/>
              </a:lnSpc>
              <a:buFont typeface="Wingdings" panose="05000000000000000000" charset="0"/>
              <a:buChar char="Ø"/>
            </a:pPr>
            <a:r>
              <a:rPr lang="zh-CN" sz="1600" dirty="0">
                <a:solidFill>
                  <a:schemeClr val="tx1"/>
                </a:solidFill>
                <a:latin typeface="+mn-ea"/>
                <a:cs typeface="+mn-ea"/>
                <a:sym typeface="+mn-ea"/>
              </a:rPr>
              <a:t>在</a:t>
            </a:r>
            <a:r>
              <a:rPr lang="en-US" altLang="zh-CN" sz="1600" dirty="0">
                <a:solidFill>
                  <a:schemeClr val="tx1"/>
                </a:solidFill>
                <a:latin typeface="+mn-ea"/>
                <a:cs typeface="+mn-ea"/>
                <a:sym typeface="+mn-ea"/>
              </a:rPr>
              <a:t>IT</a:t>
            </a:r>
            <a:r>
              <a:rPr lang="zh-CN" altLang="en-US" sz="1600" dirty="0">
                <a:solidFill>
                  <a:schemeClr val="tx1"/>
                </a:solidFill>
                <a:latin typeface="+mn-ea"/>
                <a:cs typeface="+mn-ea"/>
                <a:sym typeface="+mn-ea"/>
              </a:rPr>
              <a:t>方面的资金能得到保障。</a:t>
            </a:r>
            <a:endParaRPr lang="zh-CN" altLang="en-US" sz="1600" dirty="0">
              <a:solidFill>
                <a:schemeClr val="tx1"/>
              </a:solidFill>
              <a:latin typeface="+mn-ea"/>
              <a:cs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数据仓库（</a:t>
            </a:r>
            <a:r>
              <a:rPr lang="en-US" altLang="zh-CN" sz="2400" dirty="0"/>
              <a:t>Data Warehouse</a:t>
            </a:r>
            <a:r>
              <a:rPr lang="zh-CN" sz="2400" dirty="0"/>
              <a:t>）</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3" name="文本框 2"/>
          <p:cNvSpPr txBox="1"/>
          <p:nvPr/>
        </p:nvSpPr>
        <p:spPr>
          <a:xfrm>
            <a:off x="299085" y="1261745"/>
            <a:ext cx="9570720" cy="4123055"/>
          </a:xfrm>
          <a:prstGeom prst="rect">
            <a:avLst/>
          </a:prstGeom>
          <a:noFill/>
        </p:spPr>
        <p:txBody>
          <a:bodyPr/>
          <a:lstStyle/>
          <a:p>
            <a:pPr marL="0" lvl="1" indent="-285750" fontAlgn="auto">
              <a:lnSpc>
                <a:spcPct val="150000"/>
              </a:lnSpc>
              <a:buFont typeface="Wingdings" panose="05000000000000000000" charset="0"/>
              <a:buChar char="Ø"/>
            </a:pPr>
            <a:r>
              <a:rPr lang="zh-CN" altLang="en-US" sz="1600" dirty="0">
                <a:latin typeface="+mn-ea"/>
                <a:cs typeface="+mn-ea"/>
                <a:sym typeface="+mn-ea"/>
              </a:rPr>
              <a:t>数据仓库用来保存从多个数据库或其它信息源选取的数据</a:t>
            </a:r>
            <a:r>
              <a:rPr lang="en-US" altLang="zh-CN" sz="1600" dirty="0">
                <a:latin typeface="+mn-ea"/>
                <a:cs typeface="+mn-ea"/>
                <a:sym typeface="+mn-ea"/>
              </a:rPr>
              <a:t>, </a:t>
            </a:r>
            <a:r>
              <a:rPr lang="zh-CN" altLang="en-US" sz="1600" dirty="0">
                <a:latin typeface="+mn-ea"/>
                <a:cs typeface="+mn-ea"/>
                <a:sym typeface="+mn-ea"/>
              </a:rPr>
              <a:t>并为上层应用提供统一用户接口，完成数据查询和分析。支持整个企业范围</a:t>
            </a:r>
            <a:r>
              <a:rPr lang="zh-CN" altLang="en-US" sz="1600" dirty="0" smtClean="0">
                <a:latin typeface="+mn-ea"/>
                <a:cs typeface="+mn-ea"/>
                <a:sym typeface="+mn-ea"/>
              </a:rPr>
              <a:t>的决策支持，提供大量</a:t>
            </a:r>
            <a:r>
              <a:rPr lang="zh-CN" altLang="en-US" sz="1600" dirty="0">
                <a:latin typeface="+mn-ea"/>
                <a:cs typeface="+mn-ea"/>
                <a:sym typeface="+mn-ea"/>
              </a:rPr>
              <a:t>面向整个企业的综合</a:t>
            </a:r>
            <a:r>
              <a:rPr lang="zh-CN" altLang="en-US" sz="1600" dirty="0" smtClean="0">
                <a:latin typeface="+mn-ea"/>
                <a:cs typeface="+mn-ea"/>
                <a:sym typeface="+mn-ea"/>
              </a:rPr>
              <a:t>信息。</a:t>
            </a:r>
            <a:endParaRPr lang="zh-CN" altLang="en-US" sz="1600" dirty="0">
              <a:latin typeface="+mn-ea"/>
              <a:cs typeface="+mn-ea"/>
            </a:endParaRPr>
          </a:p>
          <a:p>
            <a:pPr marL="0" lvl="1" indent="-285750" fontAlgn="auto">
              <a:lnSpc>
                <a:spcPct val="150000"/>
              </a:lnSpc>
              <a:buFont typeface="Wingdings" panose="05000000000000000000" charset="0"/>
              <a:buChar char="Ø"/>
            </a:pPr>
            <a:r>
              <a:rPr lang="zh-CN" altLang="en-US" sz="1600" dirty="0">
                <a:latin typeface="+mn-ea"/>
                <a:cs typeface="+mn-ea"/>
                <a:sym typeface="+mn-ea"/>
              </a:rPr>
              <a:t>数据仓库是</a:t>
            </a:r>
            <a:r>
              <a:rPr lang="zh-CN" altLang="en-US" sz="1600" dirty="0" smtClean="0">
                <a:latin typeface="+mn-ea"/>
                <a:cs typeface="+mn-ea"/>
                <a:sym typeface="+mn-ea"/>
              </a:rPr>
              <a:t>作为决策</a:t>
            </a:r>
            <a:r>
              <a:rPr lang="zh-CN" altLang="zh-CN" sz="1600" dirty="0" smtClean="0">
                <a:latin typeface="+mn-ea"/>
                <a:cs typeface="+mn-ea"/>
                <a:sym typeface="+mn-ea"/>
              </a:rPr>
              <a:t>服务的分析型</a:t>
            </a:r>
            <a:r>
              <a:rPr lang="zh-CN" altLang="en-US" sz="1600" dirty="0" smtClean="0">
                <a:latin typeface="+mn-ea"/>
                <a:cs typeface="+mn-ea"/>
                <a:sym typeface="+mn-ea"/>
              </a:rPr>
              <a:t>数据库，</a:t>
            </a:r>
            <a:r>
              <a:rPr lang="zh-CN" altLang="zh-CN" sz="1600" dirty="0">
                <a:latin typeface="+mn-ea"/>
                <a:cs typeface="+mn-ea"/>
                <a:sym typeface="+mn-ea"/>
              </a:rPr>
              <a:t>用来存放</a:t>
            </a:r>
            <a:r>
              <a:rPr lang="zh-CN" altLang="zh-CN" sz="1600" b="1" dirty="0">
                <a:latin typeface="+mn-ea"/>
                <a:cs typeface="+mn-ea"/>
                <a:sym typeface="+mn-ea"/>
              </a:rPr>
              <a:t>大容量的只读数据</a:t>
            </a:r>
            <a:r>
              <a:rPr lang="zh-CN" altLang="zh-CN" sz="1600" dirty="0">
                <a:latin typeface="+mn-ea"/>
                <a:cs typeface="+mn-ea"/>
                <a:sym typeface="+mn-ea"/>
              </a:rPr>
              <a:t>，为制定决策提供所需要的信息。</a:t>
            </a:r>
            <a:endParaRPr lang="zh-CN" altLang="en-US" sz="1600" dirty="0">
              <a:latin typeface="+mn-ea"/>
              <a:cs typeface="+mn-ea"/>
            </a:endParaRPr>
          </a:p>
          <a:p>
            <a:pPr marL="0" lvl="1" indent="-285750" fontAlgn="auto">
              <a:lnSpc>
                <a:spcPct val="150000"/>
              </a:lnSpc>
              <a:buFont typeface="Wingdings" panose="05000000000000000000" charset="0"/>
              <a:buChar char="Ø"/>
            </a:pPr>
            <a:r>
              <a:rPr lang="zh-CN" altLang="en-US" sz="1600" dirty="0">
                <a:latin typeface="+mn-ea"/>
                <a:cs typeface="+mn-ea"/>
                <a:sym typeface="+mn-ea"/>
              </a:rPr>
              <a:t>数据仓库是</a:t>
            </a:r>
            <a:r>
              <a:rPr lang="zh-CN" altLang="en-US" sz="1600" dirty="0" smtClean="0">
                <a:latin typeface="+mn-ea"/>
                <a:cs typeface="+mn-ea"/>
                <a:sym typeface="+mn-ea"/>
              </a:rPr>
              <a:t>与业务系统</a:t>
            </a:r>
            <a:r>
              <a:rPr lang="zh-CN" altLang="en-US" sz="1600" dirty="0">
                <a:latin typeface="+mn-ea"/>
                <a:cs typeface="+mn-ea"/>
                <a:sym typeface="+mn-ea"/>
              </a:rPr>
              <a:t>相分离的、基于标准企业模型集成的、带有时间属性的、面向主题及不可更新的数据集合。</a:t>
            </a:r>
            <a:endParaRPr lang="zh-CN" altLang="en-US" sz="1600" dirty="0">
              <a:latin typeface="+mn-ea"/>
              <a:cs typeface="+mn-ea"/>
            </a:endParaRPr>
          </a:p>
          <a:p>
            <a:pPr marL="0" lvl="1" indent="-285750" fontAlgn="auto">
              <a:lnSpc>
                <a:spcPct val="150000"/>
              </a:lnSpc>
              <a:buFont typeface="Wingdings" panose="05000000000000000000" charset="0"/>
              <a:buChar char="Ø"/>
            </a:pPr>
            <a:r>
              <a:rPr lang="zh-CN" altLang="en-US" sz="1600" dirty="0">
                <a:latin typeface="+mn-ea"/>
                <a:cs typeface="+mn-ea"/>
                <a:sym typeface="+mn-ea"/>
              </a:rPr>
              <a:t>以</a:t>
            </a:r>
            <a:r>
              <a:rPr lang="en-US" altLang="zh-CN" sz="1600" dirty="0">
                <a:latin typeface="+mn-ea"/>
                <a:cs typeface="+mn-ea"/>
                <a:sym typeface="+mn-ea"/>
              </a:rPr>
              <a:t>1992</a:t>
            </a:r>
            <a:r>
              <a:rPr lang="zh-CN" altLang="en-US" sz="1600" dirty="0">
                <a:latin typeface="+mn-ea"/>
                <a:cs typeface="+mn-ea"/>
                <a:sym typeface="+mn-ea"/>
              </a:rPr>
              <a:t>年数据仓库之</a:t>
            </a:r>
            <a:r>
              <a:rPr lang="zh-CN" altLang="en-US" sz="1600" dirty="0" smtClean="0">
                <a:latin typeface="+mn-ea"/>
                <a:cs typeface="+mn-ea"/>
                <a:sym typeface="+mn-ea"/>
              </a:rPr>
              <a:t>父</a:t>
            </a:r>
            <a:r>
              <a:rPr lang="en-US" altLang="zh-CN" sz="1600" dirty="0" err="1" smtClean="0">
                <a:latin typeface="+mn-ea"/>
                <a:cs typeface="+mn-ea"/>
                <a:sym typeface="+mn-ea"/>
              </a:rPr>
              <a:t>Inmon</a:t>
            </a:r>
            <a:r>
              <a:rPr lang="zh-CN" altLang="en-US" sz="1600" dirty="0">
                <a:latin typeface="+mn-ea"/>
                <a:cs typeface="+mn-ea"/>
                <a:sym typeface="+mn-ea"/>
              </a:rPr>
              <a:t>出版</a:t>
            </a:r>
            <a:r>
              <a:rPr lang="en-US" altLang="zh-CN" sz="1600" dirty="0">
                <a:latin typeface="+mn-ea"/>
                <a:cs typeface="+mn-ea"/>
                <a:sym typeface="+mn-ea"/>
              </a:rPr>
              <a:t>《Building the Data Warehouse》</a:t>
            </a:r>
            <a:r>
              <a:rPr lang="zh-CN" altLang="en-US" sz="1600" dirty="0">
                <a:latin typeface="+mn-ea"/>
                <a:cs typeface="+mn-ea"/>
                <a:sym typeface="+mn-ea"/>
              </a:rPr>
              <a:t>为标志，数据仓库发展速度</a:t>
            </a:r>
            <a:r>
              <a:rPr lang="zh-CN" altLang="en-US" sz="1600" dirty="0" smtClean="0">
                <a:latin typeface="+mn-ea"/>
                <a:cs typeface="+mn-ea"/>
                <a:sym typeface="+mn-ea"/>
              </a:rPr>
              <a:t>很快。</a:t>
            </a:r>
            <a:endParaRPr lang="zh-CN" altLang="en-US" sz="1600" dirty="0">
              <a:latin typeface="+mn-ea"/>
              <a:cs typeface="+mn-ea"/>
              <a:sym typeface="+mn-ea"/>
            </a:endParaRPr>
          </a:p>
          <a:p>
            <a:pPr marL="0" lvl="1" indent="-285750" fontAlgn="auto">
              <a:lnSpc>
                <a:spcPct val="150000"/>
              </a:lnSpc>
              <a:buFont typeface="Wingdings" panose="05000000000000000000" charset="0"/>
              <a:buChar char="Ø"/>
            </a:pPr>
            <a:r>
              <a:rPr lang="en-US" altLang="zh-CN" sz="1600" dirty="0" err="1" smtClean="0">
                <a:latin typeface="+mn-ea"/>
                <a:cs typeface="+mn-ea"/>
                <a:sym typeface="+mn-ea"/>
              </a:rPr>
              <a:t>Inmon</a:t>
            </a:r>
            <a:r>
              <a:rPr lang="zh-CN" altLang="en-US" sz="1600" dirty="0">
                <a:latin typeface="+mn-ea"/>
                <a:cs typeface="+mn-ea"/>
                <a:sym typeface="+mn-ea"/>
              </a:rPr>
              <a:t>对数据</a:t>
            </a:r>
            <a:r>
              <a:rPr lang="zh-CN" altLang="en-US" sz="1600" dirty="0" smtClean="0">
                <a:latin typeface="+mn-ea"/>
                <a:cs typeface="+mn-ea"/>
                <a:sym typeface="+mn-ea"/>
              </a:rPr>
              <a:t>仓库的认识：</a:t>
            </a:r>
            <a:r>
              <a:rPr lang="zh-CN" altLang="en-US" sz="1600" dirty="0">
                <a:latin typeface="+mn-ea"/>
                <a:cs typeface="+mn-ea"/>
                <a:sym typeface="+mn-ea"/>
              </a:rPr>
              <a:t>数据仓库是</a:t>
            </a:r>
            <a:r>
              <a:rPr lang="zh-CN" altLang="en-US" sz="1600" dirty="0">
                <a:solidFill>
                  <a:srgbClr val="FF0000"/>
                </a:solidFill>
                <a:latin typeface="+mn-ea"/>
                <a:cs typeface="+mn-ea"/>
                <a:sym typeface="+mn-ea"/>
              </a:rPr>
              <a:t>面向主题的、集成的、稳定的、随时间变化的</a:t>
            </a:r>
            <a:r>
              <a:rPr lang="zh-CN" altLang="en-US" sz="1600" dirty="0">
                <a:latin typeface="+mn-ea"/>
                <a:cs typeface="+mn-ea"/>
                <a:sym typeface="+mn-ea"/>
              </a:rPr>
              <a:t>数据集合，用以支持管理决策的过程。</a:t>
            </a:r>
            <a:endParaRPr lang="zh-CN" altLang="en-US" sz="1600" dirty="0">
              <a:latin typeface="+mn-ea"/>
              <a:cs typeface="+mn-ea"/>
            </a:endParaRPr>
          </a:p>
          <a:p>
            <a:pPr marL="0" lvl="1" indent="0" fontAlgn="auto">
              <a:lnSpc>
                <a:spcPct val="150000"/>
              </a:lnSpc>
              <a:buFont typeface="Wingdings" panose="05000000000000000000" charset="0"/>
              <a:buNone/>
            </a:pPr>
            <a:endParaRPr lang="zh-CN" altLang="en-US" sz="1600" dirty="0">
              <a:solidFill>
                <a:schemeClr val="tx1"/>
              </a:solidFill>
              <a:latin typeface="+mn-ea"/>
              <a:cs typeface="+mn-ea"/>
              <a:sym typeface="+mn-ea"/>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数据仓库的特性</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3" name="文本框 2"/>
          <p:cNvSpPr txBox="1"/>
          <p:nvPr/>
        </p:nvSpPr>
        <p:spPr>
          <a:xfrm>
            <a:off x="299085" y="1261745"/>
            <a:ext cx="9570720" cy="4123055"/>
          </a:xfrm>
          <a:prstGeom prst="rect">
            <a:avLst/>
          </a:prstGeom>
          <a:noFill/>
        </p:spPr>
        <p:txBody>
          <a:bodyPr/>
          <a:lstStyle/>
          <a:p>
            <a:pPr marL="0" lvl="1" indent="-285750" fontAlgn="auto">
              <a:lnSpc>
                <a:spcPct val="150000"/>
              </a:lnSpc>
              <a:buFont typeface="Wingdings" panose="05000000000000000000" charset="0"/>
              <a:buChar char="Ø"/>
            </a:pPr>
            <a:r>
              <a:rPr lang="zh-CN" altLang="en-US" sz="1600" dirty="0">
                <a:latin typeface="+mn-ea"/>
                <a:cs typeface="宋体" panose="02010600030101010101" pitchFamily="2" charset="-122"/>
                <a:sym typeface="+mn-ea"/>
              </a:rPr>
              <a:t>面向主题</a:t>
            </a:r>
            <a:endParaRPr lang="zh-CN" altLang="en-US" sz="1600" dirty="0">
              <a:latin typeface="+mn-ea"/>
              <a:cs typeface="宋体" panose="02010600030101010101" pitchFamily="2" charset="-122"/>
              <a:sym typeface="+mn-ea"/>
            </a:endParaRPr>
          </a:p>
          <a:p>
            <a:pPr marL="0" lvl="1" indent="-285750" fontAlgn="auto">
              <a:lnSpc>
                <a:spcPct val="150000"/>
              </a:lnSpc>
              <a:buFont typeface="Wingdings" panose="05000000000000000000" charset="0"/>
              <a:buChar char="Ø"/>
            </a:pPr>
            <a:r>
              <a:rPr lang="zh-CN" altLang="en-US" sz="1600" dirty="0">
                <a:solidFill>
                  <a:schemeClr val="tx1"/>
                </a:solidFill>
                <a:latin typeface="+mn-ea"/>
                <a:cs typeface="宋体" panose="02010600030101010101" pitchFamily="2" charset="-122"/>
                <a:sym typeface="+mn-ea"/>
              </a:rPr>
              <a:t>集成性</a:t>
            </a:r>
            <a:endParaRPr lang="zh-CN" altLang="en-US" sz="1600" dirty="0">
              <a:solidFill>
                <a:schemeClr val="tx1"/>
              </a:solidFill>
              <a:latin typeface="+mn-ea"/>
              <a:cs typeface="宋体" panose="02010600030101010101" pitchFamily="2" charset="-122"/>
              <a:sym typeface="+mn-ea"/>
            </a:endParaRPr>
          </a:p>
          <a:p>
            <a:pPr marL="0" lvl="1" indent="-285750" fontAlgn="auto">
              <a:lnSpc>
                <a:spcPct val="150000"/>
              </a:lnSpc>
              <a:buFont typeface="Wingdings" panose="05000000000000000000" charset="0"/>
              <a:buChar char="Ø"/>
            </a:pPr>
            <a:r>
              <a:rPr lang="zh-CN" altLang="en-US" sz="1600" dirty="0">
                <a:solidFill>
                  <a:schemeClr val="tx1"/>
                </a:solidFill>
                <a:latin typeface="+mn-ea"/>
                <a:cs typeface="宋体" panose="02010600030101010101" pitchFamily="2" charset="-122"/>
                <a:sym typeface="+mn-ea"/>
              </a:rPr>
              <a:t>数据的非易失性</a:t>
            </a:r>
            <a:endParaRPr lang="zh-CN" altLang="en-US" sz="1600" dirty="0">
              <a:solidFill>
                <a:schemeClr val="tx1"/>
              </a:solidFill>
              <a:latin typeface="+mn-ea"/>
              <a:cs typeface="宋体" panose="02010600030101010101" pitchFamily="2" charset="-122"/>
              <a:sym typeface="+mn-ea"/>
            </a:endParaRPr>
          </a:p>
          <a:p>
            <a:pPr marL="0" lvl="1" indent="-285750" fontAlgn="auto">
              <a:lnSpc>
                <a:spcPct val="150000"/>
              </a:lnSpc>
              <a:buFont typeface="Wingdings" panose="05000000000000000000" charset="0"/>
              <a:buChar char="Ø"/>
            </a:pPr>
            <a:r>
              <a:rPr lang="zh-CN" altLang="en-US" sz="1600" dirty="0">
                <a:solidFill>
                  <a:schemeClr val="tx1"/>
                </a:solidFill>
                <a:latin typeface="+mn-ea"/>
                <a:cs typeface="宋体" panose="02010600030101010101" pitchFamily="2" charset="-122"/>
                <a:sym typeface="+mn-ea"/>
              </a:rPr>
              <a:t>数据的时变性</a:t>
            </a:r>
            <a:endParaRPr lang="zh-CN" altLang="en-US" sz="1600" dirty="0">
              <a:solidFill>
                <a:schemeClr val="tx1"/>
              </a:solidFill>
              <a:latin typeface="+mn-ea"/>
              <a:cs typeface="宋体" panose="02010600030101010101" pitchFamily="2" charset="-122"/>
              <a:sym typeface="+mn-ea"/>
            </a:endParaRPr>
          </a:p>
          <a:p>
            <a:pPr marL="0" lvl="1" indent="0" fontAlgn="auto">
              <a:lnSpc>
                <a:spcPct val="150000"/>
              </a:lnSpc>
              <a:buFont typeface="Wingdings" panose="05000000000000000000" charset="0"/>
              <a:buNone/>
            </a:pPr>
            <a:endParaRPr lang="zh-CN" altLang="en-US" sz="1600" dirty="0">
              <a:solidFill>
                <a:schemeClr val="tx1"/>
              </a:solidFill>
              <a:latin typeface="+mn-ea"/>
              <a:cs typeface="宋体" panose="02010600030101010101" pitchFamily="2" charset="-122"/>
              <a:sym typeface="+mn-ea"/>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集成性</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698480" cy="3113405"/>
          </a:xfrm>
          <a:prstGeom prst="rect">
            <a:avLst/>
          </a:prstGeom>
          <a:noFill/>
        </p:spPr>
        <p:txBody>
          <a:bodyPr/>
          <a:lstStyle/>
          <a:p>
            <a:pPr marL="285750" indent="-285750" fontAlgn="auto">
              <a:lnSpc>
                <a:spcPct val="150000"/>
              </a:lnSpc>
              <a:buFont typeface="Wingdings" panose="05000000000000000000" charset="0"/>
              <a:buChar char="Ø"/>
            </a:pPr>
            <a:r>
              <a:rPr lang="zh-CN" altLang="en-US" sz="1600" dirty="0">
                <a:latin typeface="+mn-ea"/>
                <a:sym typeface="+mn-ea"/>
              </a:rPr>
              <a:t>数据仓库中的数据是从</a:t>
            </a:r>
            <a:r>
              <a:rPr lang="zh-CN" altLang="en-US" sz="1600" b="1" dirty="0">
                <a:latin typeface="+mn-ea"/>
                <a:sym typeface="+mn-ea"/>
              </a:rPr>
              <a:t>原有分散的源数据库</a:t>
            </a:r>
            <a:r>
              <a:rPr lang="zh-CN" altLang="en-US" sz="1600" dirty="0">
                <a:latin typeface="+mn-ea"/>
                <a:sym typeface="+mn-ea"/>
              </a:rPr>
              <a:t>中提取</a:t>
            </a:r>
            <a:r>
              <a:rPr lang="zh-CN" altLang="en-US" sz="1600" dirty="0" smtClean="0">
                <a:latin typeface="+mn-ea"/>
                <a:sym typeface="+mn-ea"/>
              </a:rPr>
              <a:t>出来，每</a:t>
            </a:r>
            <a:r>
              <a:rPr lang="zh-CN" altLang="en-US" sz="1600" dirty="0">
                <a:latin typeface="+mn-ea"/>
                <a:sym typeface="+mn-ea"/>
              </a:rPr>
              <a:t>一个主题所对应的源数据在原有的数据库中有许多冗余和不一致，且与不同的应用逻辑相关。为了创建一个有效的</a:t>
            </a:r>
            <a:r>
              <a:rPr lang="zh-CN" altLang="en-US" sz="1600" dirty="0" smtClean="0">
                <a:latin typeface="+mn-ea"/>
                <a:sym typeface="+mn-ea"/>
              </a:rPr>
              <a:t>主题，</a:t>
            </a:r>
            <a:r>
              <a:rPr lang="zh-CN" altLang="en-US" sz="1600" dirty="0">
                <a:latin typeface="+mn-ea"/>
                <a:sym typeface="+mn-ea"/>
              </a:rPr>
              <a:t>必须将这些来自不同数据源的数据集成起来，使之遵循统一的编码规则。</a:t>
            </a:r>
            <a:endParaRPr lang="zh-CN" altLang="en-US" sz="1600" dirty="0">
              <a:solidFill>
                <a:schemeClr val="tx1"/>
              </a:solidFill>
              <a:latin typeface="+mn-ea"/>
              <a:sym typeface="+mn-ea"/>
            </a:endParaRPr>
          </a:p>
        </p:txBody>
      </p:sp>
      <p:pic>
        <p:nvPicPr>
          <p:cNvPr id="171012" name="图片 171011" descr="II_Infrastructure"/>
          <p:cNvPicPr>
            <a:picLocks noChangeAspect="1"/>
          </p:cNvPicPr>
          <p:nvPr/>
        </p:nvPicPr>
        <p:blipFill>
          <a:blip r:embed="rId1"/>
          <a:stretch>
            <a:fillRect/>
          </a:stretch>
        </p:blipFill>
        <p:spPr>
          <a:xfrm>
            <a:off x="6471766" y="2503265"/>
            <a:ext cx="3565040" cy="2477659"/>
          </a:xfrm>
          <a:prstGeom prst="rect">
            <a:avLst/>
          </a:prstGeom>
          <a:noFill/>
          <a:ln w="9525">
            <a:noFill/>
          </a:ln>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面向主题</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8873" y="1261533"/>
            <a:ext cx="9140613" cy="3113193"/>
          </a:xfrm>
          <a:prstGeom prst="rect">
            <a:avLst/>
          </a:prstGeom>
          <a:noFill/>
        </p:spPr>
        <p:txBody>
          <a:bodyPr/>
          <a:lstStyle/>
          <a:p>
            <a:pPr marL="285750" indent="-285750">
              <a:lnSpc>
                <a:spcPct val="150000"/>
              </a:lnSpc>
              <a:buFont typeface="Wingdings" panose="05000000000000000000" charset="0"/>
              <a:buChar char="Ø"/>
            </a:pPr>
            <a:r>
              <a:rPr lang="zh-CN" altLang="en-US" sz="1600" dirty="0">
                <a:latin typeface="+mn-ea"/>
                <a:sym typeface="+mn-ea"/>
              </a:rPr>
              <a:t>数据仓库中的数据是按照各种主题来组织的。主题在数据仓库中的物理实现是一系列的相关</a:t>
            </a:r>
            <a:r>
              <a:rPr lang="zh-CN" altLang="en-US" sz="1600" dirty="0" smtClean="0">
                <a:latin typeface="+mn-ea"/>
                <a:sym typeface="+mn-ea"/>
              </a:rPr>
              <a:t>表。</a:t>
            </a:r>
            <a:r>
              <a:rPr lang="zh-CN" altLang="en-US" sz="1600" dirty="0">
                <a:latin typeface="+mn-ea"/>
                <a:sym typeface="+mn-ea"/>
              </a:rPr>
              <a:t>如</a:t>
            </a:r>
            <a:r>
              <a:rPr lang="zh-CN" altLang="en-US" sz="1600" dirty="0" smtClean="0">
                <a:latin typeface="+mn-ea"/>
                <a:sym typeface="+mn-ea"/>
              </a:rPr>
              <a:t>保险公司的主题可能</a:t>
            </a:r>
            <a:r>
              <a:rPr lang="zh-CN" altLang="en-US" sz="1600" dirty="0">
                <a:latin typeface="+mn-ea"/>
                <a:sym typeface="+mn-ea"/>
              </a:rPr>
              <a:t>是汽车保险、生命保险、伤亡保险，而数据仓库是按照客户、政策、保险金和索赔来组织数据。</a:t>
            </a:r>
            <a:endParaRPr lang="zh-CN" altLang="en-US" sz="1600" dirty="0">
              <a:latin typeface="+mn-ea"/>
            </a:endParaRPr>
          </a:p>
          <a:p>
            <a:pPr marL="285750" indent="-285750">
              <a:lnSpc>
                <a:spcPct val="150000"/>
              </a:lnSpc>
              <a:buFont typeface="Wingdings" panose="05000000000000000000" charset="0"/>
              <a:buChar char="Ø"/>
            </a:pPr>
            <a:r>
              <a:rPr lang="zh-CN" altLang="en-US" sz="1600" dirty="0">
                <a:latin typeface="+mn-ea"/>
                <a:sym typeface="+mn-ea"/>
              </a:rPr>
              <a:t>面向主题的数据组织方式可在较高层次上对分析对象的数据给出完整、一致的描述，能完整、</a:t>
            </a:r>
            <a:r>
              <a:rPr lang="zh-CN" altLang="en-US" sz="1600" dirty="0" smtClean="0">
                <a:latin typeface="+mn-ea"/>
                <a:sym typeface="+mn-ea"/>
              </a:rPr>
              <a:t>统一地刻画</a:t>
            </a:r>
            <a:r>
              <a:rPr lang="zh-CN" altLang="en-US" sz="1600" dirty="0">
                <a:latin typeface="+mn-ea"/>
                <a:sym typeface="+mn-ea"/>
              </a:rPr>
              <a:t>各个分析对象所涉及</a:t>
            </a:r>
            <a:r>
              <a:rPr lang="zh-CN" altLang="en-US" sz="1600" dirty="0" smtClean="0">
                <a:latin typeface="+mn-ea"/>
                <a:sym typeface="+mn-ea"/>
              </a:rPr>
              <a:t>的各项</a:t>
            </a:r>
            <a:r>
              <a:rPr lang="zh-CN" altLang="en-US" sz="1600" dirty="0">
                <a:latin typeface="+mn-ea"/>
                <a:sym typeface="+mn-ea"/>
              </a:rPr>
              <a:t>数据以及数据之间的</a:t>
            </a:r>
            <a:r>
              <a:rPr lang="zh-CN" altLang="en-US" sz="1600" dirty="0" smtClean="0">
                <a:latin typeface="+mn-ea"/>
                <a:sym typeface="+mn-ea"/>
              </a:rPr>
              <a:t>联系。</a:t>
            </a:r>
            <a:endParaRPr lang="zh-CN" altLang="en-US" sz="1600" dirty="0">
              <a:latin typeface="+mn-ea"/>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sym typeface="+mn-ea"/>
              </a:rPr>
              <a:t>一些主题相关的数据通常分布在多</a:t>
            </a:r>
            <a:r>
              <a:rPr lang="zh-CN" altLang="en-US" sz="1600" dirty="0" smtClean="0">
                <a:solidFill>
                  <a:schemeClr val="tx1"/>
                </a:solidFill>
                <a:latin typeface="+mn-ea"/>
                <a:sym typeface="+mn-ea"/>
              </a:rPr>
              <a:t>个业务系统</a:t>
            </a:r>
            <a:r>
              <a:rPr lang="zh-CN" altLang="en-US" sz="1600" dirty="0">
                <a:solidFill>
                  <a:schemeClr val="tx1"/>
                </a:solidFill>
                <a:latin typeface="+mn-ea"/>
                <a:sym typeface="+mn-ea"/>
              </a:rPr>
              <a:t>中。</a:t>
            </a:r>
            <a:endParaRPr lang="zh-CN" altLang="en-US" sz="1600" dirty="0">
              <a:solidFill>
                <a:schemeClr val="tx1"/>
              </a:solidFill>
              <a:latin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sym typeface="+mn-ea"/>
              </a:rPr>
              <a:t>商务智能支持商业决策</a:t>
            </a:r>
            <a:endParaRPr lang="zh-CN" altLang="en-US" sz="2400" dirty="0">
              <a:sym typeface="+mn-ea"/>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503935" y="914777"/>
            <a:ext cx="9885517" cy="4874649"/>
          </a:xfrm>
          <a:prstGeom prst="rect">
            <a:avLst/>
          </a:prstGeom>
          <a:noFill/>
        </p:spPr>
        <p:txBody>
          <a:bodyPr/>
          <a:lstStyle/>
          <a:p>
            <a:pPr marL="0" indent="0">
              <a:lnSpc>
                <a:spcPct val="150000"/>
              </a:lnSpc>
              <a:buFont typeface="Wingdings" panose="05000000000000000000" charset="0"/>
              <a:buNone/>
            </a:pP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商务智能可以使企业全面了解业务运营中的关键环节，准确获悉"</a:t>
            </a:r>
            <a:r>
              <a:rPr lang="zh-CN" altLang="en-US" sz="1600" b="1" dirty="0">
                <a:solidFill>
                  <a:schemeClr val="tx1"/>
                </a:solidFill>
              </a:rPr>
              <a:t>过去发生了什么事情</a:t>
            </a:r>
            <a:r>
              <a:rPr lang="zh-CN" altLang="en-US" sz="1600" dirty="0">
                <a:solidFill>
                  <a:schemeClr val="tx1"/>
                </a:solidFill>
              </a:rPr>
              <a:t>"，"</a:t>
            </a:r>
            <a:r>
              <a:rPr lang="zh-CN" altLang="en-US" sz="1600" b="1" dirty="0">
                <a:solidFill>
                  <a:schemeClr val="tx1"/>
                </a:solidFill>
              </a:rPr>
              <a:t>为什么发生这种事情</a:t>
            </a:r>
            <a:r>
              <a:rPr lang="zh-CN" altLang="en-US" sz="1600" dirty="0">
                <a:solidFill>
                  <a:schemeClr val="tx1"/>
                </a:solidFill>
              </a:rPr>
              <a:t>"，"</a:t>
            </a:r>
            <a:r>
              <a:rPr lang="zh-CN" altLang="en-US" sz="1600" b="1" dirty="0">
                <a:solidFill>
                  <a:schemeClr val="tx1"/>
                </a:solidFill>
              </a:rPr>
              <a:t>正在发生什么事情</a:t>
            </a:r>
            <a:r>
              <a:rPr lang="zh-CN" altLang="en-US" sz="1600" dirty="0">
                <a:solidFill>
                  <a:schemeClr val="tx1"/>
                </a:solidFill>
              </a:rPr>
              <a:t>"以及"</a:t>
            </a:r>
            <a:r>
              <a:rPr lang="zh-CN" altLang="en-US" sz="1600" b="1" dirty="0">
                <a:solidFill>
                  <a:schemeClr val="tx1"/>
                </a:solidFill>
              </a:rPr>
              <a:t>未来将如何发展</a:t>
            </a:r>
            <a:r>
              <a:rPr lang="zh-CN" altLang="en-US" sz="1600" dirty="0">
                <a:solidFill>
                  <a:schemeClr val="tx1"/>
                </a:solidFill>
              </a:rPr>
              <a:t>"等信息。怎样把积累下来的数据转变为企业经营者最需要的信息和知识，从而辅助决策，是商务智能关心的主要问题。</a:t>
            </a:r>
            <a:endParaRPr lang="en-US" altLang="zh-CN" sz="1600" dirty="0">
              <a:solidFill>
                <a:schemeClr val="tx1"/>
              </a:solidFill>
            </a:endParaRPr>
          </a:p>
          <a:p>
            <a:pPr marL="285750" indent="-285750">
              <a:lnSpc>
                <a:spcPct val="150000"/>
              </a:lnSpc>
              <a:buFont typeface="Wingdings" panose="05000000000000000000" charset="0"/>
              <a:buChar char="Ø"/>
            </a:pPr>
            <a:r>
              <a:rPr lang="zh-CN" altLang="en-US" sz="1600" dirty="0">
                <a:solidFill>
                  <a:schemeClr val="tx1"/>
                </a:solidFill>
              </a:rPr>
              <a:t>商务智能的技术基础是数据仓库(Data </a:t>
            </a:r>
            <a:r>
              <a:rPr lang="en-US" altLang="zh-CN" sz="1600" dirty="0">
                <a:solidFill>
                  <a:schemeClr val="tx1"/>
                </a:solidFill>
              </a:rPr>
              <a:t>W</a:t>
            </a:r>
            <a:r>
              <a:rPr lang="zh-CN" altLang="en-US" sz="1600" dirty="0">
                <a:solidFill>
                  <a:schemeClr val="tx1"/>
                </a:solidFill>
              </a:rPr>
              <a:t>areh</a:t>
            </a:r>
            <a:r>
              <a:rPr lang="en-US" altLang="zh-CN" sz="1600" dirty="0">
                <a:solidFill>
                  <a:schemeClr val="tx1"/>
                </a:solidFill>
              </a:rPr>
              <a:t>o</a:t>
            </a:r>
            <a:r>
              <a:rPr lang="zh-CN" altLang="en-US" sz="1600" dirty="0">
                <a:solidFill>
                  <a:schemeClr val="tx1"/>
                </a:solidFill>
              </a:rPr>
              <a:t>using，D</a:t>
            </a:r>
            <a:r>
              <a:rPr lang="en-US" altLang="zh-CN" sz="1600" dirty="0">
                <a:solidFill>
                  <a:schemeClr val="tx1"/>
                </a:solidFill>
              </a:rPr>
              <a:t>W</a:t>
            </a:r>
            <a:r>
              <a:rPr lang="zh-CN" altLang="en-US" sz="1600" dirty="0">
                <a:solidFill>
                  <a:schemeClr val="tx1"/>
                </a:solidFill>
              </a:rPr>
              <a:t>)、在线分析处理(On-Line</a:t>
            </a:r>
            <a:r>
              <a:rPr lang="en-US" altLang="zh-CN" sz="1600" dirty="0">
                <a:solidFill>
                  <a:schemeClr val="tx1"/>
                </a:solidFill>
              </a:rPr>
              <a:t> </a:t>
            </a:r>
            <a:r>
              <a:rPr lang="zh-CN" altLang="en-US" sz="1600" dirty="0">
                <a:solidFill>
                  <a:schemeClr val="tx1"/>
                </a:solidFill>
              </a:rPr>
              <a:t>Analytical</a:t>
            </a:r>
            <a:r>
              <a:rPr lang="en-US" altLang="zh-CN" sz="1600" dirty="0">
                <a:solidFill>
                  <a:schemeClr val="tx1"/>
                </a:solidFill>
              </a:rPr>
              <a:t> </a:t>
            </a:r>
            <a:r>
              <a:rPr lang="zh-CN" altLang="en-US" sz="1600" dirty="0">
                <a:solidFill>
                  <a:schemeClr val="tx1"/>
                </a:solidFill>
              </a:rPr>
              <a:t>Pr</a:t>
            </a:r>
            <a:r>
              <a:rPr lang="en-US" altLang="zh-CN" sz="1600" dirty="0">
                <a:solidFill>
                  <a:schemeClr val="tx1"/>
                </a:solidFill>
              </a:rPr>
              <a:t>o</a:t>
            </a:r>
            <a:r>
              <a:rPr lang="zh-CN" altLang="en-US" sz="1600" dirty="0">
                <a:solidFill>
                  <a:schemeClr val="tx1"/>
                </a:solidFill>
              </a:rPr>
              <a:t>cessing，OLAP)、数据挖掘(Data Mining，DM)等。</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b="1" dirty="0">
                <a:solidFill>
                  <a:schemeClr val="tx1"/>
                </a:solidFill>
              </a:rPr>
              <a:t>数据仓库</a:t>
            </a:r>
            <a:r>
              <a:rPr lang="zh-CN" altLang="en-US" sz="1600" dirty="0">
                <a:solidFill>
                  <a:schemeClr val="tx1"/>
                </a:solidFill>
              </a:rPr>
              <a:t>用以存储和管理数据，数据仓库的数据</a:t>
            </a:r>
            <a:r>
              <a:rPr lang="zh-CN" altLang="en-US" sz="1600" dirty="0" smtClean="0">
                <a:solidFill>
                  <a:schemeClr val="tx1"/>
                </a:solidFill>
              </a:rPr>
              <a:t>从</a:t>
            </a:r>
            <a:r>
              <a:rPr lang="zh-CN" altLang="en-US" sz="1600" dirty="0">
                <a:solidFill>
                  <a:schemeClr val="tx1"/>
                </a:solidFill>
              </a:rPr>
              <a:t>运营</a:t>
            </a:r>
            <a:r>
              <a:rPr lang="zh-CN" altLang="en-US" sz="1600" dirty="0" smtClean="0">
                <a:solidFill>
                  <a:schemeClr val="tx1"/>
                </a:solidFill>
              </a:rPr>
              <a:t>层系统而</a:t>
            </a:r>
            <a:r>
              <a:rPr lang="zh-CN" altLang="en-US" sz="1600" dirty="0">
                <a:solidFill>
                  <a:schemeClr val="tx1"/>
                </a:solidFill>
              </a:rPr>
              <a:t>来。</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b="1" dirty="0">
                <a:solidFill>
                  <a:schemeClr val="tx1"/>
                </a:solidFill>
              </a:rPr>
              <a:t>在线分析处理</a:t>
            </a:r>
            <a:r>
              <a:rPr lang="zh-CN" altLang="en-US" sz="1600" dirty="0">
                <a:solidFill>
                  <a:schemeClr val="tx1"/>
                </a:solidFill>
              </a:rPr>
              <a:t>用于把这些数据转化成信息，支持各级决策人员复杂查询和在线分析处理，并以直观易懂的图表把结果展现出来。</a:t>
            </a:r>
            <a:endParaRPr lang="zh-CN" altLang="en-US" sz="1600" dirty="0">
              <a:solidFill>
                <a:schemeClr val="tx1"/>
              </a:solidFill>
            </a:endParaRPr>
          </a:p>
          <a:p>
            <a:pPr marL="285750" indent="-285750">
              <a:lnSpc>
                <a:spcPct val="150000"/>
              </a:lnSpc>
              <a:buFont typeface="Wingdings" panose="05000000000000000000" charset="0"/>
              <a:buChar char="Ø"/>
            </a:pPr>
            <a:r>
              <a:rPr lang="zh-CN" altLang="en-US" sz="1600" b="1" dirty="0">
                <a:solidFill>
                  <a:schemeClr val="tx1"/>
                </a:solidFill>
              </a:rPr>
              <a:t>数据挖掘</a:t>
            </a:r>
            <a:r>
              <a:rPr lang="zh-CN" altLang="en-US" sz="1600" dirty="0">
                <a:solidFill>
                  <a:schemeClr val="tx1"/>
                </a:solidFill>
              </a:rPr>
              <a:t>可以从海量的数据中提取出隐含在数据中有用的知识，以便做出更有效的决策，提高企业智能。</a:t>
            </a:r>
            <a:endParaRPr lang="zh-CN" altLang="en-US" sz="1600" dirty="0">
              <a:solidFill>
                <a:schemeClr val="tx1"/>
              </a:solidFill>
            </a:endParaRPr>
          </a:p>
          <a:p>
            <a:pPr marL="285750" indent="-285750">
              <a:lnSpc>
                <a:spcPct val="150000"/>
              </a:lnSpc>
              <a:buFont typeface="Wingdings" panose="05000000000000000000" charset="0"/>
              <a:buChar char="Ø"/>
            </a:pPr>
            <a:endParaRPr lang="en-US" altLang="zh-CN" sz="1600" dirty="0">
              <a:solidFill>
                <a:schemeClr val="tx1"/>
              </a:solidFill>
            </a:endParaRPr>
          </a:p>
          <a:p>
            <a:pPr marL="285750" indent="-285750">
              <a:lnSpc>
                <a:spcPct val="150000"/>
              </a:lnSpc>
              <a:buFont typeface="Wingdings" panose="05000000000000000000" charset="0"/>
              <a:buChar char="Ø"/>
            </a:pPr>
            <a:endParaRPr lang="zh-CN" altLang="en-US" sz="1600" dirty="0">
              <a:solidFill>
                <a:schemeClr val="tx1"/>
              </a:solidFill>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数据的非易失性</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9140825" cy="3792220"/>
          </a:xfrm>
          <a:prstGeom prst="rect">
            <a:avLst/>
          </a:prstGeom>
          <a:noFill/>
        </p:spPr>
        <p:txBody>
          <a:bodyPr/>
          <a:lstStyle/>
          <a:p>
            <a:pPr marL="285750" indent="-285750">
              <a:lnSpc>
                <a:spcPct val="150000"/>
              </a:lnSpc>
              <a:buFont typeface="Wingdings" panose="05000000000000000000" charset="0"/>
              <a:buChar char="Ø"/>
            </a:pPr>
            <a:r>
              <a:rPr lang="zh-CN" altLang="en-US" sz="1600" dirty="0">
                <a:latin typeface="+mn-ea"/>
                <a:cs typeface="+mn-ea"/>
                <a:sym typeface="+mn-ea"/>
              </a:rPr>
              <a:t>数据仓库内的数据有很长的时间跨度，通常是</a:t>
            </a:r>
            <a:r>
              <a:rPr lang="en-US" altLang="zh-CN" sz="1600" dirty="0">
                <a:latin typeface="+mn-ea"/>
                <a:cs typeface="+mn-ea"/>
                <a:sym typeface="+mn-ea"/>
              </a:rPr>
              <a:t>5-10</a:t>
            </a:r>
            <a:r>
              <a:rPr lang="zh-CN" altLang="en-US" sz="1600" dirty="0">
                <a:latin typeface="+mn-ea"/>
                <a:cs typeface="+mn-ea"/>
                <a:sym typeface="+mn-ea"/>
              </a:rPr>
              <a:t>年。</a:t>
            </a:r>
            <a:endParaRPr lang="zh-CN" altLang="en-US" sz="1600" dirty="0">
              <a:latin typeface="+mn-ea"/>
              <a:cs typeface="+mn-ea"/>
            </a:endParaRPr>
          </a:p>
          <a:p>
            <a:pPr marL="285750" indent="-285750">
              <a:lnSpc>
                <a:spcPct val="150000"/>
              </a:lnSpc>
              <a:buFont typeface="Wingdings" panose="05000000000000000000" charset="0"/>
              <a:buChar char="Ø"/>
            </a:pPr>
            <a:r>
              <a:rPr lang="zh-CN" altLang="en-US" sz="1600" dirty="0">
                <a:latin typeface="+mn-ea"/>
                <a:cs typeface="+mn-ea"/>
                <a:sym typeface="+mn-ea"/>
              </a:rPr>
              <a:t>数据仓库中的数据</a:t>
            </a:r>
            <a:r>
              <a:rPr lang="zh-CN" altLang="en-US" sz="1600" dirty="0" smtClean="0">
                <a:latin typeface="+mn-ea"/>
                <a:cs typeface="+mn-ea"/>
                <a:sym typeface="+mn-ea"/>
              </a:rPr>
              <a:t>反映了</a:t>
            </a:r>
            <a:r>
              <a:rPr lang="zh-CN" altLang="en-US" sz="1600" b="1" dirty="0" smtClean="0">
                <a:latin typeface="+mn-ea"/>
                <a:cs typeface="+mn-ea"/>
                <a:sym typeface="+mn-ea"/>
              </a:rPr>
              <a:t>一段</a:t>
            </a:r>
            <a:r>
              <a:rPr lang="zh-CN" altLang="en-US" sz="1600" b="1" dirty="0">
                <a:latin typeface="+mn-ea"/>
                <a:cs typeface="+mn-ea"/>
                <a:sym typeface="+mn-ea"/>
              </a:rPr>
              <a:t>时间内历史数据</a:t>
            </a:r>
            <a:r>
              <a:rPr lang="zh-CN" altLang="en-US" sz="1600" dirty="0">
                <a:latin typeface="+mn-ea"/>
                <a:cs typeface="+mn-ea"/>
                <a:sym typeface="+mn-ea"/>
              </a:rPr>
              <a:t>的内容，是</a:t>
            </a:r>
            <a:r>
              <a:rPr lang="zh-CN" altLang="en-US" sz="1600" b="1" dirty="0">
                <a:latin typeface="+mn-ea"/>
                <a:cs typeface="+mn-ea"/>
                <a:sym typeface="+mn-ea"/>
              </a:rPr>
              <a:t>不同时点</a:t>
            </a:r>
            <a:r>
              <a:rPr lang="zh-CN" altLang="en-US" sz="1600" dirty="0">
                <a:latin typeface="+mn-ea"/>
                <a:cs typeface="+mn-ea"/>
                <a:sym typeface="+mn-ea"/>
              </a:rPr>
              <a:t>的数据库快照的集合，以及基于撰写快照进行统计、综合和重组的导出数据。主要供企业高层决策分析之用，所涉及的数据操作</a:t>
            </a:r>
            <a:r>
              <a:rPr lang="zh-CN" altLang="en-US" sz="1600" b="1" dirty="0">
                <a:latin typeface="+mn-ea"/>
                <a:cs typeface="+mn-ea"/>
                <a:sym typeface="+mn-ea"/>
              </a:rPr>
              <a:t>主要是查询</a:t>
            </a:r>
            <a:r>
              <a:rPr lang="zh-CN" altLang="en-US" sz="1600" dirty="0">
                <a:latin typeface="+mn-ea"/>
                <a:cs typeface="+mn-ea"/>
                <a:sym typeface="+mn-ea"/>
              </a:rPr>
              <a:t>，一般情况下并</a:t>
            </a:r>
            <a:r>
              <a:rPr lang="zh-CN" altLang="en-US" sz="1600" b="1" dirty="0">
                <a:latin typeface="+mn-ea"/>
                <a:cs typeface="+mn-ea"/>
                <a:sym typeface="+mn-ea"/>
              </a:rPr>
              <a:t>不进行修改操作</a:t>
            </a:r>
            <a:r>
              <a:rPr lang="zh-CN" altLang="en-US" sz="1600" dirty="0">
                <a:latin typeface="+mn-ea"/>
                <a:cs typeface="+mn-ea"/>
                <a:sym typeface="+mn-ea"/>
              </a:rPr>
              <a:t>。</a:t>
            </a:r>
            <a:endParaRPr lang="en-US" altLang="zh-CN" sz="1600" dirty="0">
              <a:latin typeface="+mn-ea"/>
              <a:cs typeface="+mn-ea"/>
            </a:endParaRPr>
          </a:p>
          <a:p>
            <a:pPr marL="285750" indent="-285750">
              <a:lnSpc>
                <a:spcPct val="150000"/>
              </a:lnSpc>
              <a:buFont typeface="Wingdings" panose="05000000000000000000" charset="0"/>
              <a:buChar char="Ø"/>
            </a:pPr>
            <a:r>
              <a:rPr lang="zh-CN" altLang="en-US" sz="1600" dirty="0">
                <a:latin typeface="+mn-ea"/>
                <a:cs typeface="+mn-ea"/>
                <a:sym typeface="+mn-ea"/>
              </a:rPr>
              <a:t>数据仓库中的数据是</a:t>
            </a:r>
            <a:r>
              <a:rPr lang="zh-CN" altLang="en-US" sz="1600" b="1" dirty="0">
                <a:latin typeface="+mn-ea"/>
                <a:cs typeface="+mn-ea"/>
                <a:sym typeface="+mn-ea"/>
              </a:rPr>
              <a:t>不可实时更新</a:t>
            </a:r>
            <a:r>
              <a:rPr lang="zh-CN" altLang="en-US" sz="1600" dirty="0">
                <a:latin typeface="+mn-ea"/>
                <a:cs typeface="+mn-ea"/>
                <a:sym typeface="+mn-ea"/>
              </a:rPr>
              <a:t>的，仅当超过规定的存储期限，才将其从数据仓库中删除，提取新的数据经集成后输入数据仓库。</a:t>
            </a:r>
            <a:endParaRPr lang="zh-CN" altLang="en-US" sz="1600" dirty="0">
              <a:latin typeface="+mn-ea"/>
              <a:cs typeface="+mn-ea"/>
              <a:sym typeface="+mn-ea"/>
            </a:endParaRPr>
          </a:p>
          <a:p>
            <a:pPr marL="285750" indent="-285750">
              <a:lnSpc>
                <a:spcPct val="150000"/>
              </a:lnSpc>
              <a:buFont typeface="Wingdings" panose="05000000000000000000" charset="0"/>
              <a:buChar char="Ø"/>
            </a:pPr>
            <a:r>
              <a:rPr lang="zh-CN" altLang="en-US" sz="1600" dirty="0">
                <a:latin typeface="+mn-ea"/>
                <a:cs typeface="+mn-ea"/>
                <a:sym typeface="+mn-ea"/>
              </a:rPr>
              <a:t>经过加工和集成进入数据仓库的数据是极少更新的，通常只需要</a:t>
            </a:r>
            <a:r>
              <a:rPr lang="zh-CN" altLang="en-US" sz="1600" b="1" dirty="0">
                <a:latin typeface="+mn-ea"/>
                <a:cs typeface="+mn-ea"/>
                <a:sym typeface="+mn-ea"/>
              </a:rPr>
              <a:t>定期加载和更新</a:t>
            </a:r>
            <a:r>
              <a:rPr lang="zh-CN" altLang="en-US" sz="1600" dirty="0">
                <a:latin typeface="+mn-ea"/>
                <a:cs typeface="+mn-ea"/>
                <a:sym typeface="+mn-ea"/>
              </a:rPr>
              <a:t>。</a:t>
            </a:r>
            <a:endParaRPr lang="zh-CN" altLang="en-US" sz="1600" dirty="0">
              <a:latin typeface="+mn-ea"/>
              <a:cs typeface="+mn-ea"/>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cs typeface="+mn-ea"/>
                <a:sym typeface="+mn-ea"/>
              </a:rPr>
              <a:t>不同类型数据的更新频率是不同的。例如，产品属性的变化每个星期更新一次，地理位置的变化每个月更新一次，销售数据每天更新一次。</a:t>
            </a:r>
            <a:endParaRPr lang="zh-CN" altLang="en-US" sz="1600" dirty="0">
              <a:solidFill>
                <a:schemeClr val="tx1"/>
              </a:solidFill>
              <a:latin typeface="+mn-ea"/>
              <a:cs typeface="+mn-ea"/>
              <a:sym typeface="+mn-ea"/>
            </a:endParaRPr>
          </a:p>
          <a:p>
            <a:pPr marL="285750" indent="-285750">
              <a:lnSpc>
                <a:spcPct val="150000"/>
              </a:lnSpc>
              <a:buFont typeface="Wingdings" panose="05000000000000000000" charset="0"/>
              <a:buChar char="Ø"/>
            </a:pPr>
            <a:endParaRPr lang="zh-CN" altLang="en-US" sz="1600" dirty="0">
              <a:solidFill>
                <a:schemeClr val="tx1"/>
              </a:solidFill>
              <a:latin typeface="+mn-ea"/>
              <a:cs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数据的时变性</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516235" cy="3113405"/>
          </a:xfrm>
          <a:prstGeom prst="rect">
            <a:avLst/>
          </a:prstGeom>
          <a:noFill/>
        </p:spPr>
        <p:txBody>
          <a:bodyPr/>
          <a:lstStyle/>
          <a:p>
            <a:pPr marL="285750" indent="-285750">
              <a:lnSpc>
                <a:spcPct val="150000"/>
              </a:lnSpc>
              <a:buFont typeface="Wingdings" panose="05000000000000000000" charset="0"/>
              <a:buChar char="Ø"/>
            </a:pPr>
            <a:r>
              <a:rPr lang="zh-CN" altLang="en-US" sz="1600" dirty="0">
                <a:latin typeface="+mn-ea"/>
                <a:cs typeface="+mn-ea"/>
                <a:sym typeface="+mn-ea"/>
              </a:rPr>
              <a:t>许多商业分析要求对发展趋势做出预测，发展趋势的分析需要访问历史数据。因此数据仓库</a:t>
            </a:r>
            <a:r>
              <a:rPr lang="zh-CN" altLang="en-US" sz="1600" dirty="0" smtClean="0">
                <a:latin typeface="+mn-ea"/>
                <a:cs typeface="+mn-ea"/>
                <a:sym typeface="+mn-ea"/>
              </a:rPr>
              <a:t>需要不断</a:t>
            </a:r>
            <a:r>
              <a:rPr lang="zh-CN" altLang="en-US" sz="1600" b="1" dirty="0">
                <a:latin typeface="+mn-ea"/>
                <a:cs typeface="+mn-ea"/>
                <a:sym typeface="+mn-ea"/>
              </a:rPr>
              <a:t>捕捉数据库中变化的数据</a:t>
            </a:r>
            <a:r>
              <a:rPr lang="zh-CN" altLang="en-US" sz="1600" dirty="0">
                <a:latin typeface="+mn-ea"/>
                <a:cs typeface="+mn-ea"/>
                <a:sym typeface="+mn-ea"/>
              </a:rPr>
              <a:t>，生成数据库的快照，经集成</a:t>
            </a:r>
            <a:r>
              <a:rPr lang="zh-CN" altLang="en-US" sz="1600" dirty="0" smtClean="0">
                <a:latin typeface="+mn-ea"/>
                <a:cs typeface="+mn-ea"/>
                <a:sym typeface="+mn-ea"/>
              </a:rPr>
              <a:t>后导入到</a:t>
            </a:r>
            <a:r>
              <a:rPr lang="zh-CN" altLang="en-US" sz="1600" dirty="0">
                <a:latin typeface="+mn-ea"/>
                <a:cs typeface="+mn-ea"/>
                <a:sym typeface="+mn-ea"/>
              </a:rPr>
              <a:t>数据</a:t>
            </a:r>
            <a:r>
              <a:rPr lang="zh-CN" altLang="en-US" sz="1600" dirty="0" smtClean="0">
                <a:latin typeface="+mn-ea"/>
                <a:cs typeface="+mn-ea"/>
                <a:sym typeface="+mn-ea"/>
              </a:rPr>
              <a:t>仓库；</a:t>
            </a:r>
            <a:r>
              <a:rPr lang="zh-CN" altLang="en-US" sz="1600" dirty="0">
                <a:latin typeface="+mn-ea"/>
                <a:cs typeface="+mn-ea"/>
                <a:sym typeface="+mn-ea"/>
              </a:rPr>
              <a:t>另外数据仓库还需要随时间的变化</a:t>
            </a:r>
            <a:r>
              <a:rPr lang="zh-CN" altLang="en-US" sz="1600" b="1" dirty="0">
                <a:latin typeface="+mn-ea"/>
                <a:cs typeface="+mn-ea"/>
                <a:sym typeface="+mn-ea"/>
              </a:rPr>
              <a:t>删去过期的、对分析</a:t>
            </a:r>
            <a:r>
              <a:rPr lang="zh-CN" altLang="en-US" sz="1600" b="1" dirty="0" smtClean="0">
                <a:latin typeface="+mn-ea"/>
                <a:cs typeface="+mn-ea"/>
                <a:sym typeface="+mn-ea"/>
              </a:rPr>
              <a:t>没有价值的数据</a:t>
            </a:r>
            <a:r>
              <a:rPr lang="zh-CN" altLang="en-US" sz="1600" dirty="0" smtClean="0">
                <a:latin typeface="+mn-ea"/>
                <a:cs typeface="+mn-ea"/>
                <a:sym typeface="+mn-ea"/>
              </a:rPr>
              <a:t>。</a:t>
            </a:r>
            <a:endParaRPr lang="zh-CN" altLang="en-US" sz="1600" dirty="0">
              <a:latin typeface="+mn-ea"/>
              <a:cs typeface="+mn-ea"/>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cs typeface="+mn-ea"/>
                <a:sym typeface="+mn-ea"/>
              </a:rPr>
              <a:t>数据仓库的数据随时间变化主要变现在以下几个方面：</a:t>
            </a:r>
            <a:endParaRPr lang="zh-CN" altLang="en-US" sz="1600" dirty="0">
              <a:solidFill>
                <a:schemeClr val="tx1"/>
              </a:solidFill>
              <a:latin typeface="+mn-ea"/>
              <a:cs typeface="+mn-ea"/>
              <a:sym typeface="+mn-ea"/>
            </a:endParaRPr>
          </a:p>
          <a:p>
            <a:pPr marL="742950" lvl="1" indent="-285750">
              <a:lnSpc>
                <a:spcPct val="150000"/>
              </a:lnSpc>
              <a:buFont typeface="Arial" panose="020B0604020202020204" pitchFamily="34" charset="0"/>
              <a:buChar char="•"/>
            </a:pPr>
            <a:r>
              <a:rPr lang="zh-CN" altLang="en-US" sz="1600" dirty="0">
                <a:solidFill>
                  <a:schemeClr val="tx1"/>
                </a:solidFill>
                <a:latin typeface="+mn-ea"/>
                <a:cs typeface="+mn-ea"/>
                <a:sym typeface="+mn-ea"/>
              </a:rPr>
              <a:t>数据仓库的数据时限一般要远远</a:t>
            </a:r>
            <a:r>
              <a:rPr lang="zh-CN" altLang="en-US" sz="1600" dirty="0" smtClean="0">
                <a:solidFill>
                  <a:schemeClr val="tx1"/>
                </a:solidFill>
                <a:latin typeface="+mn-ea"/>
                <a:cs typeface="+mn-ea"/>
                <a:sym typeface="+mn-ea"/>
              </a:rPr>
              <a:t>长于业务系统的</a:t>
            </a:r>
            <a:r>
              <a:rPr lang="zh-CN" altLang="en-US" sz="1600" dirty="0">
                <a:solidFill>
                  <a:schemeClr val="tx1"/>
                </a:solidFill>
                <a:latin typeface="+mn-ea"/>
                <a:cs typeface="+mn-ea"/>
                <a:sym typeface="+mn-ea"/>
              </a:rPr>
              <a:t>数据时限。</a:t>
            </a:r>
            <a:endParaRPr lang="zh-CN" altLang="en-US" sz="1600" dirty="0">
              <a:solidFill>
                <a:schemeClr val="tx1"/>
              </a:solidFill>
              <a:latin typeface="+mn-ea"/>
              <a:cs typeface="+mn-ea"/>
              <a:sym typeface="+mn-ea"/>
            </a:endParaRPr>
          </a:p>
          <a:p>
            <a:pPr marL="742950" lvl="1" indent="-285750">
              <a:lnSpc>
                <a:spcPct val="150000"/>
              </a:lnSpc>
              <a:buFont typeface="Arial" panose="020B0604020202020204" pitchFamily="34" charset="0"/>
              <a:buChar char="•"/>
            </a:pPr>
            <a:r>
              <a:rPr lang="zh-CN" altLang="en-US" sz="1600" dirty="0" smtClean="0">
                <a:solidFill>
                  <a:schemeClr val="tx1"/>
                </a:solidFill>
                <a:latin typeface="+mn-ea"/>
                <a:cs typeface="+mn-ea"/>
                <a:sym typeface="+mn-ea"/>
              </a:rPr>
              <a:t>业务系统</a:t>
            </a:r>
            <a:r>
              <a:rPr lang="zh-CN" altLang="en-US" sz="1600" dirty="0">
                <a:solidFill>
                  <a:schemeClr val="tx1"/>
                </a:solidFill>
                <a:latin typeface="+mn-ea"/>
                <a:cs typeface="+mn-ea"/>
                <a:sym typeface="+mn-ea"/>
              </a:rPr>
              <a:t>存储的是当前数据，而数据仓库中的数据是历史数据。</a:t>
            </a:r>
            <a:endParaRPr lang="zh-CN" altLang="en-US" sz="1600" dirty="0">
              <a:solidFill>
                <a:schemeClr val="tx1"/>
              </a:solidFill>
              <a:latin typeface="+mn-ea"/>
              <a:cs typeface="+mn-ea"/>
              <a:sym typeface="+mn-ea"/>
            </a:endParaRPr>
          </a:p>
          <a:p>
            <a:pPr marL="742950" lvl="1" indent="-285750">
              <a:lnSpc>
                <a:spcPct val="150000"/>
              </a:lnSpc>
              <a:buFont typeface="Arial" panose="020B0604020202020204" pitchFamily="34" charset="0"/>
              <a:buChar char="•"/>
            </a:pPr>
            <a:r>
              <a:rPr lang="zh-CN" altLang="en-US" sz="1600" dirty="0">
                <a:solidFill>
                  <a:schemeClr val="tx1"/>
                </a:solidFill>
                <a:latin typeface="+mn-ea"/>
                <a:cs typeface="+mn-ea"/>
                <a:sym typeface="+mn-ea"/>
              </a:rPr>
              <a:t>数据仓库中的数据是按照时间顺序追加的，它们都带有时间属性。</a:t>
            </a:r>
            <a:endParaRPr lang="zh-CN" altLang="en-US" sz="1600" dirty="0">
              <a:solidFill>
                <a:schemeClr val="tx1"/>
              </a:solidFill>
              <a:latin typeface="+mn-ea"/>
              <a:cs typeface="+mn-ea"/>
              <a:sym typeface="+mn-ea"/>
            </a:endParaRPr>
          </a:p>
          <a:p>
            <a:pPr marL="285750" indent="-285750">
              <a:lnSpc>
                <a:spcPct val="150000"/>
              </a:lnSpc>
              <a:buFont typeface="Wingdings" panose="05000000000000000000" charset="0"/>
              <a:buNone/>
            </a:pPr>
            <a:endParaRPr lang="zh-CN" altLang="en-US" sz="1600" dirty="0">
              <a:solidFill>
                <a:schemeClr val="tx1"/>
              </a:solidFill>
              <a:latin typeface="+mn-ea"/>
              <a:cs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数据仓库的技术要求</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8873" y="1261533"/>
            <a:ext cx="9140613" cy="3113193"/>
          </a:xfrm>
          <a:prstGeom prst="rect">
            <a:avLst/>
          </a:prstGeom>
          <a:noFill/>
        </p:spPr>
        <p:txBody>
          <a:bodyPr/>
          <a:lstStyle/>
          <a:p>
            <a:pPr marL="285750" indent="-285750" fontAlgn="auto">
              <a:lnSpc>
                <a:spcPct val="150000"/>
              </a:lnSpc>
              <a:buFont typeface="Wingdings" panose="05000000000000000000" charset="0"/>
              <a:buChar char="Ø"/>
            </a:pPr>
            <a:r>
              <a:rPr lang="zh-CN" altLang="en-US" sz="1600" dirty="0">
                <a:latin typeface="+mn-ea"/>
                <a:sym typeface="+mn-ea"/>
              </a:rPr>
              <a:t>复杂分析的高性能体现：涉及大量数据的聚集、综合等，在进行复杂查询时经常会使用多表的联接、累计、分类、排序等操作。</a:t>
            </a:r>
            <a:endParaRPr lang="zh-CN" altLang="en-US" sz="1600" dirty="0">
              <a:latin typeface="+mn-ea"/>
            </a:endParaRPr>
          </a:p>
          <a:p>
            <a:pPr marL="285750" indent="-285750" fontAlgn="auto">
              <a:lnSpc>
                <a:spcPct val="150000"/>
              </a:lnSpc>
              <a:buFont typeface="Wingdings" panose="05000000000000000000" charset="0"/>
              <a:buChar char="Ø"/>
            </a:pPr>
            <a:r>
              <a:rPr lang="zh-CN" altLang="en-US" sz="1600" dirty="0">
                <a:latin typeface="+mn-ea"/>
                <a:sym typeface="+mn-ea"/>
              </a:rPr>
              <a:t>对提取出来的数据进行集成：数据仓库中的数据是从多个应用领域中提取出来的，在不同的应用领域和不同的数据库系统中都有不同的结构和形式</a:t>
            </a:r>
            <a:r>
              <a:rPr lang="zh-CN" altLang="en-US" sz="1600" dirty="0" smtClean="0">
                <a:latin typeface="+mn-ea"/>
                <a:sym typeface="+mn-ea"/>
              </a:rPr>
              <a:t>，对</a:t>
            </a:r>
            <a:r>
              <a:rPr lang="zh-CN" altLang="en-US" sz="1600" dirty="0">
                <a:latin typeface="+mn-ea"/>
                <a:sym typeface="+mn-ea"/>
              </a:rPr>
              <a:t>数据进行集成也是构建数据仓库的一个重要方面。</a:t>
            </a:r>
            <a:endParaRPr lang="zh-CN" altLang="en-US" sz="1600" dirty="0">
              <a:latin typeface="+mn-ea"/>
            </a:endParaRPr>
          </a:p>
          <a:p>
            <a:pPr marL="285750" indent="-285750" fontAlgn="auto">
              <a:lnSpc>
                <a:spcPct val="150000"/>
              </a:lnSpc>
              <a:buFont typeface="Wingdings" panose="05000000000000000000" charset="0"/>
              <a:buChar char="Ø"/>
            </a:pPr>
            <a:r>
              <a:rPr lang="zh-CN" altLang="en-US" sz="1600" dirty="0">
                <a:latin typeface="+mn-ea"/>
                <a:sym typeface="+mn-ea"/>
              </a:rPr>
              <a:t>对进行高层决策的最终用户的界面支持：提供各种分析应用工具。</a:t>
            </a:r>
            <a:endParaRPr lang="zh-CN" altLang="en-US" sz="1600" dirty="0">
              <a:solidFill>
                <a:schemeClr val="tx1"/>
              </a:solidFill>
              <a:latin typeface="+mn-ea"/>
              <a:cs typeface="宋体" panose="02010600030101010101" pitchFamily="2" charset="-122"/>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数据仓库的结构</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9720580" cy="3113405"/>
          </a:xfrm>
          <a:prstGeom prst="rect">
            <a:avLst/>
          </a:prstGeom>
          <a:noFill/>
        </p:spPr>
        <p:txBody>
          <a:bodyPr/>
          <a:lstStyle/>
          <a:p>
            <a:pPr marL="285750" indent="-285750">
              <a:lnSpc>
                <a:spcPct val="150000"/>
              </a:lnSpc>
              <a:buFont typeface="Wingdings" panose="05000000000000000000" charset="0"/>
              <a:buChar char="Ø"/>
            </a:pPr>
            <a:r>
              <a:rPr lang="zh-CN" sz="1600" dirty="0">
                <a:latin typeface="+mn-ea"/>
                <a:cs typeface="+mn-ea"/>
                <a:sym typeface="+mn-ea"/>
              </a:rPr>
              <a:t>数据仓库主要包括数据的提取、转换与装载（</a:t>
            </a:r>
            <a:r>
              <a:rPr lang="en-US" altLang="zh-CN" sz="1600" dirty="0">
                <a:latin typeface="+mn-ea"/>
                <a:cs typeface="+mn-ea"/>
                <a:sym typeface="+mn-ea"/>
              </a:rPr>
              <a:t>ETL</a:t>
            </a:r>
            <a:r>
              <a:rPr lang="zh-CN" altLang="en-US" sz="1600" dirty="0">
                <a:latin typeface="+mn-ea"/>
                <a:cs typeface="+mn-ea"/>
                <a:sym typeface="+mn-ea"/>
              </a:rPr>
              <a:t>）、元数据、数据集市和操作数据存储等部分，常用的数据仓库结构如下图。</a:t>
            </a:r>
            <a:endParaRPr lang="zh-CN" altLang="en-US" sz="1600" dirty="0">
              <a:solidFill>
                <a:schemeClr val="tx1"/>
              </a:solidFill>
              <a:latin typeface="+mn-ea"/>
              <a:cs typeface="+mn-ea"/>
              <a:sym typeface="+mn-ea"/>
            </a:endParaRPr>
          </a:p>
        </p:txBody>
      </p:sp>
      <p:pic>
        <p:nvPicPr>
          <p:cNvPr id="4" name="图片 3"/>
          <p:cNvPicPr>
            <a:picLocks noChangeAspect="1"/>
          </p:cNvPicPr>
          <p:nvPr/>
        </p:nvPicPr>
        <p:blipFill>
          <a:blip r:embed="rId1"/>
          <a:stretch>
            <a:fillRect/>
          </a:stretch>
        </p:blipFill>
        <p:spPr>
          <a:xfrm>
            <a:off x="2453996" y="2099915"/>
            <a:ext cx="4355728" cy="2133844"/>
          </a:xfrm>
          <a:prstGeom prst="rect">
            <a:avLst/>
          </a:prstGeom>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数据仓库系统的组成</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9902825" cy="4223385"/>
          </a:xfrm>
          <a:prstGeom prst="rect">
            <a:avLst/>
          </a:prstGeom>
          <a:noFill/>
        </p:spPr>
        <p:txBody>
          <a:bodyPr/>
          <a:lstStyle/>
          <a:p>
            <a:pPr marL="285750" indent="0" fontAlgn="auto">
              <a:lnSpc>
                <a:spcPct val="150000"/>
              </a:lnSpc>
              <a:buFont typeface="Wingdings" panose="05000000000000000000" charset="0"/>
              <a:buChar char="Ø"/>
            </a:pPr>
            <a:r>
              <a:rPr lang="zh-CN" altLang="en-US" sz="1600" dirty="0">
                <a:latin typeface="+mn-ea"/>
                <a:cs typeface="+mn-ea"/>
                <a:sym typeface="+mn-ea"/>
              </a:rPr>
              <a:t>源数据：数据仓库中的数据来源于多个数据源，它不仅可以是企业内部的关系型数据库，还包括非传统数据，如文件、</a:t>
            </a:r>
            <a:r>
              <a:rPr lang="en-US" altLang="zh-CN" sz="1600" dirty="0">
                <a:latin typeface="+mn-ea"/>
                <a:cs typeface="+mn-ea"/>
                <a:sym typeface="+mn-ea"/>
              </a:rPr>
              <a:t>HTML</a:t>
            </a:r>
            <a:r>
              <a:rPr lang="zh-CN" altLang="en-US" sz="1600" dirty="0">
                <a:latin typeface="+mn-ea"/>
                <a:cs typeface="+mn-ea"/>
                <a:sym typeface="+mn-ea"/>
              </a:rPr>
              <a:t>文档等。</a:t>
            </a:r>
            <a:endParaRPr lang="zh-CN" altLang="en-US" sz="1600" dirty="0">
              <a:latin typeface="+mn-ea"/>
              <a:cs typeface="+mn-ea"/>
            </a:endParaRPr>
          </a:p>
          <a:p>
            <a:pPr marL="285750" indent="0" fontAlgn="auto">
              <a:lnSpc>
                <a:spcPct val="150000"/>
              </a:lnSpc>
              <a:buFont typeface="Wingdings" panose="05000000000000000000" charset="0"/>
              <a:buChar char="Ø"/>
            </a:pPr>
            <a:r>
              <a:rPr lang="zh-CN" altLang="en-US" sz="1600" dirty="0">
                <a:latin typeface="+mn-ea"/>
                <a:cs typeface="+mn-ea"/>
                <a:sym typeface="+mn-ea"/>
              </a:rPr>
              <a:t>数据仓库管理系统：</a:t>
            </a:r>
            <a:endParaRPr lang="zh-CN" altLang="en-US" sz="1600" dirty="0">
              <a:latin typeface="+mn-ea"/>
              <a:cs typeface="+mn-ea"/>
              <a:sym typeface="+mn-ea"/>
            </a:endParaRPr>
          </a:p>
          <a:p>
            <a:pPr marL="1028700" lvl="1" indent="-285750" fontAlgn="auto">
              <a:lnSpc>
                <a:spcPct val="150000"/>
              </a:lnSpc>
              <a:buFont typeface="Arial" panose="020B0604020202020204" pitchFamily="34" charset="0"/>
              <a:buChar char="•"/>
            </a:pPr>
            <a:r>
              <a:rPr lang="zh-CN" altLang="en-US" sz="1600" dirty="0">
                <a:latin typeface="+mn-ea"/>
                <a:cs typeface="+mn-ea"/>
                <a:sym typeface="+mn-ea"/>
              </a:rPr>
              <a:t>元数据库及元数据管理部件：元数据库用来存储由定义部件生成的关于</a:t>
            </a:r>
            <a:r>
              <a:rPr lang="zh-CN" altLang="en-US" sz="1600" b="1" dirty="0">
                <a:latin typeface="+mn-ea"/>
                <a:cs typeface="+mn-ea"/>
                <a:sym typeface="+mn-ea"/>
              </a:rPr>
              <a:t>源数据</a:t>
            </a:r>
            <a:r>
              <a:rPr lang="zh-CN" altLang="en-US" sz="1600" dirty="0">
                <a:latin typeface="+mn-ea"/>
                <a:cs typeface="+mn-ea"/>
                <a:sym typeface="+mn-ea"/>
              </a:rPr>
              <a:t>、</a:t>
            </a:r>
            <a:r>
              <a:rPr lang="zh-CN" altLang="en-US" sz="1600" b="1" dirty="0">
                <a:latin typeface="+mn-ea"/>
                <a:cs typeface="+mn-ea"/>
                <a:sym typeface="+mn-ea"/>
              </a:rPr>
              <a:t>目标数据</a:t>
            </a:r>
            <a:r>
              <a:rPr lang="zh-CN" altLang="en-US" sz="1600" dirty="0">
                <a:latin typeface="+mn-ea"/>
                <a:cs typeface="+mn-ea"/>
                <a:sym typeface="+mn-ea"/>
              </a:rPr>
              <a:t>、</a:t>
            </a:r>
            <a:r>
              <a:rPr lang="zh-CN" altLang="en-US" sz="1600" b="1" dirty="0">
                <a:latin typeface="+mn-ea"/>
                <a:cs typeface="+mn-ea"/>
                <a:sym typeface="+mn-ea"/>
              </a:rPr>
              <a:t>提取规则</a:t>
            </a:r>
            <a:r>
              <a:rPr lang="zh-CN" altLang="en-US" sz="1600" dirty="0">
                <a:latin typeface="+mn-ea"/>
                <a:cs typeface="+mn-ea"/>
                <a:sym typeface="+mn-ea"/>
              </a:rPr>
              <a:t>、</a:t>
            </a:r>
            <a:r>
              <a:rPr lang="zh-CN" altLang="en-US" sz="1600" b="1" dirty="0">
                <a:latin typeface="+mn-ea"/>
                <a:cs typeface="+mn-ea"/>
                <a:sym typeface="+mn-ea"/>
              </a:rPr>
              <a:t>转换规则</a:t>
            </a:r>
            <a:r>
              <a:rPr lang="zh-CN" altLang="en-US" sz="1600" dirty="0">
                <a:latin typeface="+mn-ea"/>
                <a:cs typeface="+mn-ea"/>
                <a:sym typeface="+mn-ea"/>
              </a:rPr>
              <a:t>以及源数据与数据仓库之间的</a:t>
            </a:r>
            <a:r>
              <a:rPr lang="zh-CN" altLang="en-US" sz="1600" b="1" dirty="0">
                <a:latin typeface="+mn-ea"/>
                <a:cs typeface="+mn-ea"/>
                <a:sym typeface="+mn-ea"/>
              </a:rPr>
              <a:t>映射信息</a:t>
            </a:r>
            <a:r>
              <a:rPr lang="zh-CN" altLang="en-US" sz="1600" dirty="0">
                <a:latin typeface="+mn-ea"/>
                <a:cs typeface="+mn-ea"/>
                <a:sym typeface="+mn-ea"/>
              </a:rPr>
              <a:t>等。</a:t>
            </a:r>
            <a:endParaRPr lang="zh-CN" altLang="en-US" sz="1600" dirty="0">
              <a:latin typeface="+mn-ea"/>
              <a:cs typeface="+mn-ea"/>
              <a:sym typeface="+mn-ea"/>
            </a:endParaRPr>
          </a:p>
          <a:p>
            <a:pPr marL="1028700" lvl="1" indent="-285750" fontAlgn="auto">
              <a:lnSpc>
                <a:spcPct val="150000"/>
              </a:lnSpc>
              <a:buFont typeface="Arial" panose="020B0604020202020204" pitchFamily="34" charset="0"/>
              <a:buChar char="•"/>
            </a:pPr>
            <a:r>
              <a:rPr lang="zh-CN" altLang="en-US" sz="1600" dirty="0">
                <a:latin typeface="+mn-ea"/>
                <a:cs typeface="+mn-ea"/>
                <a:sym typeface="+mn-ea"/>
              </a:rPr>
              <a:t>数据转换部件：该部件把数据从源数据中提取出来，依定义部件的规则</a:t>
            </a:r>
            <a:r>
              <a:rPr lang="zh-CN" altLang="en-US" sz="1600" b="1" dirty="0">
                <a:latin typeface="+mn-ea"/>
                <a:cs typeface="+mn-ea"/>
                <a:sym typeface="+mn-ea"/>
              </a:rPr>
              <a:t>将不同数据格式的源数据转换成数据仓库的数据格式</a:t>
            </a:r>
            <a:r>
              <a:rPr lang="zh-CN" altLang="en-US" sz="1600" dirty="0">
                <a:latin typeface="+mn-ea"/>
                <a:cs typeface="+mn-ea"/>
                <a:sym typeface="+mn-ea"/>
              </a:rPr>
              <a:t>并装载进数据仓库。</a:t>
            </a:r>
            <a:endParaRPr lang="zh-CN" altLang="en-US" sz="1600" dirty="0">
              <a:latin typeface="+mn-ea"/>
              <a:cs typeface="+mn-ea"/>
              <a:sym typeface="+mn-ea"/>
            </a:endParaRPr>
          </a:p>
          <a:p>
            <a:pPr marL="1028700" lvl="1" indent="-285750" fontAlgn="auto">
              <a:lnSpc>
                <a:spcPct val="150000"/>
              </a:lnSpc>
              <a:buFont typeface="Arial" panose="020B0604020202020204" pitchFamily="34" charset="0"/>
              <a:buChar char="•"/>
            </a:pPr>
            <a:r>
              <a:rPr lang="zh-CN" altLang="en-US" sz="1600" dirty="0">
                <a:latin typeface="+mn-ea"/>
                <a:cs typeface="+mn-ea"/>
                <a:sym typeface="+mn-ea"/>
              </a:rPr>
              <a:t>数据集成部件：该部件根据</a:t>
            </a:r>
            <a:r>
              <a:rPr lang="zh-CN" altLang="en-US" sz="1600" b="1" dirty="0">
                <a:latin typeface="+mn-ea"/>
                <a:cs typeface="+mn-ea"/>
                <a:sym typeface="+mn-ea"/>
              </a:rPr>
              <a:t>定义部件的规则、统一各源数据的编码规则</a:t>
            </a:r>
            <a:r>
              <a:rPr lang="zh-CN" altLang="en-US" sz="1600" dirty="0">
                <a:latin typeface="+mn-ea"/>
                <a:cs typeface="+mn-ea"/>
                <a:sym typeface="+mn-ea"/>
              </a:rPr>
              <a:t>，并净化数据，根据元数据中定义的数据组织形式对数据进行汇总、聚合计算。</a:t>
            </a:r>
            <a:endParaRPr lang="zh-CN" altLang="en-US" sz="1600" dirty="0">
              <a:latin typeface="+mn-ea"/>
              <a:cs typeface="+mn-ea"/>
              <a:sym typeface="+mn-ea"/>
            </a:endParaRPr>
          </a:p>
          <a:p>
            <a:pPr marL="1028700" lvl="1" indent="-285750" fontAlgn="auto">
              <a:lnSpc>
                <a:spcPct val="150000"/>
              </a:lnSpc>
              <a:buFont typeface="Arial" panose="020B0604020202020204" pitchFamily="34" charset="0"/>
              <a:buChar char="•"/>
            </a:pPr>
            <a:r>
              <a:rPr lang="zh-CN" altLang="en-US" sz="1600" dirty="0">
                <a:latin typeface="+mn-ea"/>
                <a:cs typeface="+mn-ea"/>
                <a:sym typeface="+mn-ea"/>
              </a:rPr>
              <a:t>数据仓库管理部件：它主要用于维护数据仓库中的数据，备份、恢复数据以及管理数据的安全权限问题。	</a:t>
            </a:r>
            <a:endParaRPr lang="zh-CN" altLang="en-US" sz="1600" dirty="0">
              <a:solidFill>
                <a:schemeClr val="tx1"/>
              </a:solidFill>
              <a:latin typeface="+mn-ea"/>
              <a:cs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数据仓库系统的组成（续</a:t>
            </a:r>
            <a:r>
              <a:rPr lang="zh-CN" altLang="en-US" sz="2400" dirty="0"/>
              <a:t>）</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217785" cy="3113405"/>
          </a:xfrm>
          <a:prstGeom prst="rect">
            <a:avLst/>
          </a:prstGeom>
          <a:noFill/>
        </p:spPr>
        <p:txBody>
          <a:bodyPr/>
          <a:lstStyle/>
          <a:p>
            <a:pPr marL="285750" indent="0" fontAlgn="auto">
              <a:lnSpc>
                <a:spcPct val="150000"/>
              </a:lnSpc>
              <a:buFont typeface="Wingdings" panose="05000000000000000000" charset="0"/>
              <a:buChar char="Ø"/>
            </a:pPr>
            <a:r>
              <a:rPr lang="zh-CN" altLang="en-US" sz="1600" dirty="0">
                <a:latin typeface="+mn-ea"/>
                <a:cs typeface="+mn-ea"/>
                <a:sym typeface="+mn-ea"/>
              </a:rPr>
              <a:t>数据仓库前端工具集</a:t>
            </a:r>
            <a:endParaRPr lang="zh-CN" altLang="en-US" sz="1600" dirty="0">
              <a:latin typeface="+mn-ea"/>
              <a:cs typeface="+mn-ea"/>
              <a:sym typeface="+mn-ea"/>
            </a:endParaRPr>
          </a:p>
          <a:p>
            <a:pPr marL="1200150" lvl="2" indent="-285750" fontAlgn="auto">
              <a:lnSpc>
                <a:spcPct val="150000"/>
              </a:lnSpc>
              <a:buFont typeface="Arial" panose="020B0604020202020204" pitchFamily="34" charset="0"/>
              <a:buChar char="•"/>
            </a:pPr>
            <a:r>
              <a:rPr lang="zh-CN" altLang="en-US" sz="1600" dirty="0">
                <a:latin typeface="+mn-ea"/>
                <a:cs typeface="+mn-ea"/>
                <a:sym typeface="+mn-ea"/>
              </a:rPr>
              <a:t>查询</a:t>
            </a:r>
            <a:r>
              <a:rPr lang="en-US" altLang="zh-CN" sz="1600" dirty="0">
                <a:latin typeface="+mn-ea"/>
                <a:cs typeface="+mn-ea"/>
                <a:sym typeface="+mn-ea"/>
              </a:rPr>
              <a:t>/</a:t>
            </a:r>
            <a:r>
              <a:rPr lang="zh-CN" altLang="en-US" sz="1600" dirty="0">
                <a:latin typeface="+mn-ea"/>
                <a:cs typeface="+mn-ea"/>
                <a:sym typeface="+mn-ea"/>
              </a:rPr>
              <a:t>报表工具：以图形化方式和报表方式显示数据，帮助了解数据的结构、关系以及动态性。</a:t>
            </a:r>
            <a:endParaRPr lang="zh-CN" altLang="en-US" sz="1600" dirty="0">
              <a:latin typeface="+mn-ea"/>
              <a:cs typeface="+mn-ea"/>
              <a:sym typeface="+mn-ea"/>
            </a:endParaRPr>
          </a:p>
          <a:p>
            <a:pPr marL="1200150" lvl="2" indent="-285750" fontAlgn="auto">
              <a:lnSpc>
                <a:spcPct val="150000"/>
              </a:lnSpc>
              <a:buFont typeface="Arial" panose="020B0604020202020204" pitchFamily="34" charset="0"/>
              <a:buChar char="•"/>
            </a:pPr>
            <a:r>
              <a:rPr lang="en-US" altLang="zh-CN" sz="1600" dirty="0">
                <a:latin typeface="+mn-ea"/>
                <a:cs typeface="+mn-ea"/>
                <a:sym typeface="+mn-ea"/>
              </a:rPr>
              <a:t>OLAP</a:t>
            </a:r>
            <a:r>
              <a:rPr lang="zh-CN" altLang="en-US" sz="1600" dirty="0">
                <a:latin typeface="+mn-ea"/>
                <a:cs typeface="+mn-ea"/>
                <a:sym typeface="+mn-ea"/>
              </a:rPr>
              <a:t>工具：通过对信息的多种可能的观察形式进行快速、一致和交互性的存取，便于用户对数据进行深入的</a:t>
            </a:r>
            <a:r>
              <a:rPr lang="zh-CN" altLang="en-US" sz="1600" dirty="0" smtClean="0">
                <a:latin typeface="+mn-ea"/>
                <a:cs typeface="+mn-ea"/>
                <a:sym typeface="+mn-ea"/>
              </a:rPr>
              <a:t>分析。</a:t>
            </a:r>
            <a:endParaRPr lang="zh-CN" altLang="en-US" sz="1600" dirty="0">
              <a:latin typeface="+mn-ea"/>
              <a:cs typeface="+mn-ea"/>
              <a:sym typeface="+mn-ea"/>
            </a:endParaRPr>
          </a:p>
          <a:p>
            <a:pPr marL="1200150" lvl="2" indent="-285750" fontAlgn="auto">
              <a:lnSpc>
                <a:spcPct val="150000"/>
              </a:lnSpc>
              <a:buFont typeface="Arial" panose="020B0604020202020204" pitchFamily="34" charset="0"/>
              <a:buChar char="•"/>
            </a:pPr>
            <a:r>
              <a:rPr lang="zh-CN" altLang="en-US" sz="1600" dirty="0">
                <a:latin typeface="+mn-ea"/>
                <a:cs typeface="+mn-ea"/>
                <a:sym typeface="+mn-ea"/>
              </a:rPr>
              <a:t>数据挖掘工具：从大量数据中挖掘出具有规律性的知识，以及数据之间的内在联系。</a:t>
            </a:r>
            <a:endParaRPr lang="zh-CN" altLang="en-US" sz="1600" dirty="0">
              <a:latin typeface="+mn-ea"/>
              <a:cs typeface="+mn-ea"/>
              <a:sym typeface="+mn-ea"/>
            </a:endParaRPr>
          </a:p>
          <a:p>
            <a:pPr marL="1200150" lvl="2" indent="-285750" fontAlgn="auto">
              <a:lnSpc>
                <a:spcPct val="150000"/>
              </a:lnSpc>
              <a:buFont typeface="Arial" panose="020B0604020202020204" pitchFamily="34" charset="0"/>
              <a:buChar char="•"/>
            </a:pPr>
            <a:r>
              <a:rPr lang="zh-CN" altLang="en-US" sz="1600" dirty="0">
                <a:latin typeface="+mn-ea"/>
                <a:cs typeface="+mn-ea"/>
                <a:sym typeface="+mn-ea"/>
              </a:rPr>
              <a:t>前端开发工具：提供用户编程接口，便于在现有系统的基础上进行二次开发，增强系统的伸缩性。</a:t>
            </a:r>
            <a:endParaRPr lang="zh-CN" altLang="en-US" sz="1600" dirty="0">
              <a:latin typeface="+mn-ea"/>
              <a:cs typeface="+mn-ea"/>
            </a:endParaRPr>
          </a:p>
          <a:p>
            <a:pPr marL="571500" indent="-285750" fontAlgn="auto">
              <a:lnSpc>
                <a:spcPct val="150000"/>
              </a:lnSpc>
              <a:buFont typeface="Wingdings" panose="05000000000000000000" charset="0"/>
              <a:buChar char="Ø"/>
            </a:pPr>
            <a:r>
              <a:rPr lang="zh-CN" altLang="en-US" sz="1600" dirty="0">
                <a:latin typeface="+mn-ea"/>
                <a:cs typeface="+mn-ea"/>
                <a:sym typeface="+mn-ea"/>
              </a:rPr>
              <a:t>数据仓库</a:t>
            </a:r>
            <a:r>
              <a:rPr lang="en-US" altLang="zh-CN" sz="1600" dirty="0">
                <a:latin typeface="+mn-ea"/>
                <a:cs typeface="+mn-ea"/>
                <a:sym typeface="+mn-ea"/>
              </a:rPr>
              <a:t>:</a:t>
            </a:r>
            <a:r>
              <a:rPr lang="zh-CN" altLang="en-US" sz="1600" dirty="0">
                <a:latin typeface="+mn-ea"/>
                <a:cs typeface="+mn-ea"/>
                <a:sym typeface="+mn-ea"/>
              </a:rPr>
              <a:t>在数据仓库系统中，数据仓库是一个数据存储集合，它的存储形式通常有多维</a:t>
            </a:r>
            <a:r>
              <a:rPr lang="zh-CN" altLang="en-US" sz="1600" dirty="0" smtClean="0">
                <a:latin typeface="+mn-ea"/>
                <a:cs typeface="+mn-ea"/>
                <a:sym typeface="+mn-ea"/>
              </a:rPr>
              <a:t>数据库、关系型</a:t>
            </a:r>
            <a:r>
              <a:rPr lang="zh-CN" altLang="en-US" sz="1600" dirty="0">
                <a:latin typeface="+mn-ea"/>
                <a:cs typeface="+mn-ea"/>
                <a:sym typeface="+mn-ea"/>
              </a:rPr>
              <a:t>数据库及其他存储方式。</a:t>
            </a:r>
            <a:endParaRPr lang="zh-CN" altLang="en-US" sz="1600" dirty="0">
              <a:latin typeface="+mn-ea"/>
              <a:cs typeface="+mn-ea"/>
            </a:endParaRPr>
          </a:p>
          <a:p>
            <a:pPr marL="571500" indent="0" fontAlgn="auto">
              <a:lnSpc>
                <a:spcPct val="150000"/>
              </a:lnSpc>
              <a:buFont typeface="Wingdings" panose="05000000000000000000" charset="0"/>
              <a:buChar char="Ø"/>
            </a:pPr>
            <a:endParaRPr lang="zh-CN" altLang="en-US" sz="1600" dirty="0">
              <a:solidFill>
                <a:schemeClr val="tx1"/>
              </a:solidFill>
              <a:latin typeface="+mn-ea"/>
              <a:cs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数据集市</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2242185"/>
            <a:ext cx="6242050" cy="3113405"/>
          </a:xfrm>
          <a:prstGeom prst="rect">
            <a:avLst/>
          </a:prstGeom>
          <a:noFill/>
        </p:spPr>
        <p:txBody>
          <a:bodyPr/>
          <a:lstStyle/>
          <a:p>
            <a:pPr marL="285750" indent="-285750">
              <a:lnSpc>
                <a:spcPct val="150000"/>
              </a:lnSpc>
              <a:buFont typeface="Wingdings" panose="05000000000000000000" charset="0"/>
              <a:buChar char="Ø"/>
            </a:pPr>
            <a:r>
              <a:rPr lang="zh-CN" altLang="en-US" sz="1600" b="1" dirty="0">
                <a:latin typeface="+mn-ea"/>
                <a:cs typeface="+mn-ea"/>
                <a:sym typeface="+mn-ea"/>
              </a:rPr>
              <a:t>数据仓库是企业级</a:t>
            </a:r>
            <a:r>
              <a:rPr lang="zh-CN" altLang="en-US" sz="1600" dirty="0">
                <a:latin typeface="+mn-ea"/>
                <a:cs typeface="+mn-ea"/>
                <a:sym typeface="+mn-ea"/>
              </a:rPr>
              <a:t>的，能为整个企业各部门的运行提供决策支持手段。而数据集市（ </a:t>
            </a:r>
            <a:r>
              <a:rPr lang="en-US" altLang="zh-CN" sz="1600" dirty="0">
                <a:latin typeface="+mn-ea"/>
                <a:cs typeface="+mn-ea"/>
                <a:sym typeface="+mn-ea"/>
              </a:rPr>
              <a:t>Data Mart </a:t>
            </a:r>
            <a:r>
              <a:rPr lang="zh-CN" altLang="en-US" sz="1600" dirty="0">
                <a:latin typeface="+mn-ea"/>
                <a:cs typeface="+mn-ea"/>
                <a:sym typeface="+mn-ea"/>
              </a:rPr>
              <a:t>）是</a:t>
            </a:r>
            <a:r>
              <a:rPr lang="zh-CN" altLang="en-US" sz="1600" b="1" dirty="0">
                <a:latin typeface="+mn-ea"/>
                <a:cs typeface="+mn-ea"/>
                <a:sym typeface="+mn-ea"/>
              </a:rPr>
              <a:t>部门级别</a:t>
            </a:r>
            <a:r>
              <a:rPr lang="zh-CN" altLang="en-US" sz="1600" dirty="0">
                <a:latin typeface="+mn-ea"/>
                <a:cs typeface="+mn-ea"/>
                <a:sym typeface="+mn-ea"/>
              </a:rPr>
              <a:t>的，一般只能为某个局部范围内的管理人员服务，也称为部门级的数据仓库。</a:t>
            </a:r>
            <a:endParaRPr lang="zh-CN" altLang="en-US" sz="1600" dirty="0">
              <a:latin typeface="+mn-ea"/>
              <a:cs typeface="+mn-ea"/>
            </a:endParaRPr>
          </a:p>
          <a:p>
            <a:pPr marL="285750" indent="-285750">
              <a:lnSpc>
                <a:spcPct val="150000"/>
              </a:lnSpc>
              <a:buFont typeface="Wingdings" panose="05000000000000000000" charset="0"/>
              <a:buChar char="Ø"/>
            </a:pPr>
            <a:r>
              <a:rPr lang="zh-CN" altLang="en-US" sz="1600" dirty="0">
                <a:latin typeface="+mn-ea"/>
                <a:cs typeface="+mn-ea"/>
                <a:sym typeface="+mn-ea"/>
              </a:rPr>
              <a:t>数据集市有两种：独立的数据集市和从属的数据集市。</a:t>
            </a:r>
            <a:endParaRPr lang="zh-CN" altLang="en-US" sz="1600" dirty="0">
              <a:latin typeface="+mn-ea"/>
              <a:cs typeface="+mn-ea"/>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cs typeface="+mn-ea"/>
                <a:sym typeface="+mn-ea"/>
              </a:rPr>
              <a:t>数据集市是专门为某一部门或某个特定的商业需求定制的，而不是根据数据容量命名的。</a:t>
            </a:r>
            <a:endParaRPr lang="zh-CN" altLang="en-US" sz="1600" dirty="0">
              <a:solidFill>
                <a:schemeClr val="tx1"/>
              </a:solidFill>
              <a:latin typeface="+mn-ea"/>
              <a:cs typeface="+mn-ea"/>
              <a:sym typeface="+mn-ea"/>
            </a:endParaRPr>
          </a:p>
          <a:p>
            <a:pPr marL="285750" indent="-285750">
              <a:lnSpc>
                <a:spcPct val="150000"/>
              </a:lnSpc>
              <a:buFont typeface="Wingdings" panose="05000000000000000000" charset="0"/>
              <a:buChar char="Ø"/>
            </a:pPr>
            <a:r>
              <a:rPr lang="zh-CN" altLang="en-US" sz="1600" dirty="0">
                <a:latin typeface="+mn-ea"/>
                <a:cs typeface="+mn-ea"/>
                <a:sym typeface="+mn-ea"/>
              </a:rPr>
              <a:t>数据集市不是数据仓库，也并非小的数据仓库，多个数据集市集合并</a:t>
            </a:r>
            <a:r>
              <a:rPr lang="zh-CN" altLang="en-US" sz="1600" dirty="0" smtClean="0">
                <a:latin typeface="+mn-ea"/>
                <a:cs typeface="+mn-ea"/>
                <a:sym typeface="+mn-ea"/>
              </a:rPr>
              <a:t>不简单构成</a:t>
            </a:r>
            <a:r>
              <a:rPr lang="zh-CN" altLang="en-US" sz="1600" dirty="0">
                <a:latin typeface="+mn-ea"/>
                <a:cs typeface="+mn-ea"/>
                <a:sym typeface="+mn-ea"/>
              </a:rPr>
              <a:t>数据仓库。</a:t>
            </a:r>
            <a:endParaRPr lang="zh-CN" altLang="en-US" sz="1600" dirty="0">
              <a:solidFill>
                <a:schemeClr val="tx1"/>
              </a:solidFill>
              <a:latin typeface="+mn-ea"/>
              <a:cs typeface="+mn-ea"/>
              <a:sym typeface="+mn-ea"/>
            </a:endParaRPr>
          </a:p>
          <a:p>
            <a:pPr marL="285750" indent="-285750">
              <a:lnSpc>
                <a:spcPct val="150000"/>
              </a:lnSpc>
              <a:buFont typeface="Wingdings" panose="05000000000000000000" charset="0"/>
              <a:buChar char="Ø"/>
            </a:pPr>
            <a:endParaRPr lang="zh-CN" altLang="en-US" sz="1600" dirty="0">
              <a:solidFill>
                <a:schemeClr val="tx1"/>
              </a:solidFill>
              <a:latin typeface="+mn-ea"/>
              <a:cs typeface="+mn-ea"/>
              <a:sym typeface="+mn-ea"/>
            </a:endParaRPr>
          </a:p>
          <a:p>
            <a:pPr indent="0">
              <a:lnSpc>
                <a:spcPct val="150000"/>
              </a:lnSpc>
              <a:buFont typeface="Wingdings" panose="05000000000000000000" charset="0"/>
              <a:buNone/>
            </a:pPr>
            <a:endParaRPr lang="zh-CN" altLang="en-US" sz="1600" dirty="0">
              <a:solidFill>
                <a:schemeClr val="tx1"/>
              </a:solidFill>
              <a:latin typeface="+mn-ea"/>
              <a:cs typeface="+mn-ea"/>
              <a:sym typeface="+mn-ea"/>
            </a:endParaRPr>
          </a:p>
        </p:txBody>
      </p:sp>
      <p:pic>
        <p:nvPicPr>
          <p:cNvPr id="382982" name="图片 382981"/>
          <p:cNvPicPr>
            <a:picLocks noChangeAspect="1"/>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a:fillRect/>
          </a:stretch>
        </p:blipFill>
        <p:spPr>
          <a:xfrm>
            <a:off x="6767297" y="1329899"/>
            <a:ext cx="4296375" cy="3169222"/>
          </a:xfrm>
          <a:prstGeom prst="rect">
            <a:avLst/>
          </a:prstGeom>
          <a:noFill/>
          <a:ln w="9525">
            <a:noFill/>
          </a:ln>
        </p:spPr>
      </p:pic>
      <p:sp>
        <p:nvSpPr>
          <p:cNvPr id="3" name="文本框 2"/>
          <p:cNvSpPr txBox="1"/>
          <p:nvPr/>
        </p:nvSpPr>
        <p:spPr>
          <a:xfrm>
            <a:off x="504190" y="1131570"/>
            <a:ext cx="6096000" cy="922020"/>
          </a:xfrm>
          <a:prstGeom prst="rect">
            <a:avLst/>
          </a:prstGeom>
          <a:noFill/>
        </p:spPr>
        <p:txBody>
          <a:bodyPr wrap="square" rtlCol="0" anchor="t">
            <a:spAutoFit/>
          </a:bodyPr>
          <a:p>
            <a:r>
              <a:rPr lang="en-US" altLang="zh-CN" dirty="0">
                <a:latin typeface="+mn-ea"/>
                <a:cs typeface="+mn-ea"/>
                <a:sym typeface="+mn-ea"/>
              </a:rPr>
              <a:t>1</a:t>
            </a:r>
            <a:r>
              <a:rPr lang="zh-CN" altLang="en-US" dirty="0">
                <a:latin typeface="+mn-ea"/>
                <a:cs typeface="+mn-ea"/>
                <a:sym typeface="+mn-ea"/>
              </a:rPr>
              <a:t>：随着部门增加，各部门都争抢数据仓库的资源</a:t>
            </a:r>
            <a:endParaRPr lang="zh-CN" altLang="en-US" dirty="0">
              <a:latin typeface="+mn-ea"/>
              <a:cs typeface="+mn-ea"/>
              <a:sym typeface="+mn-ea"/>
            </a:endParaRPr>
          </a:p>
          <a:p>
            <a:endParaRPr lang="zh-CN" altLang="en-US" dirty="0">
              <a:latin typeface="+mn-ea"/>
              <a:cs typeface="+mn-ea"/>
              <a:sym typeface="+mn-ea"/>
            </a:endParaRPr>
          </a:p>
          <a:p>
            <a:r>
              <a:rPr lang="en-US" altLang="zh-CN" dirty="0">
                <a:latin typeface="+mn-ea"/>
                <a:cs typeface="+mn-ea"/>
                <a:sym typeface="+mn-ea"/>
              </a:rPr>
              <a:t>2</a:t>
            </a:r>
            <a:r>
              <a:rPr lang="zh-CN" altLang="en-US" dirty="0">
                <a:latin typeface="+mn-ea"/>
                <a:cs typeface="+mn-ea"/>
                <a:sym typeface="+mn-ea"/>
              </a:rPr>
              <a:t>：各部门都希望定制数据仓库中数据</a:t>
            </a:r>
            <a:endParaRPr lang="zh-CN" altLang="en-US" dirty="0">
              <a:latin typeface="+mn-ea"/>
              <a:cs typeface="+mn-ea"/>
              <a:sym typeface="+mn-ea"/>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元数据</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100945" cy="3113405"/>
          </a:xfrm>
          <a:prstGeom prst="rect">
            <a:avLst/>
          </a:prstGeom>
          <a:noFill/>
        </p:spPr>
        <p:txBody>
          <a:bodyPr/>
          <a:lstStyle/>
          <a:p>
            <a:pPr marL="285750" indent="-285750">
              <a:lnSpc>
                <a:spcPct val="150000"/>
              </a:lnSpc>
              <a:buFont typeface="Wingdings" panose="05000000000000000000" charset="0"/>
              <a:buChar char="Ø"/>
            </a:pPr>
            <a:r>
              <a:rPr lang="zh-CN" altLang="en-US" sz="1600" dirty="0">
                <a:latin typeface="+mn-ea"/>
                <a:cs typeface="宋体" panose="02010600030101010101" pitchFamily="2" charset="-122"/>
                <a:sym typeface="+mn-ea"/>
              </a:rPr>
              <a:t>数据仓库中的元数据是关于数据仓库中数据的数据，作用类似于数据库管理系统的数据字典，用于保存逻辑数据结构、文件、地址和索引等信息。</a:t>
            </a:r>
            <a:endParaRPr lang="zh-CN" altLang="en-US" sz="1600" dirty="0">
              <a:latin typeface="+mn-ea"/>
              <a:cs typeface="宋体" panose="02010600030101010101" pitchFamily="2" charset="-122"/>
              <a:sym typeface="+mn-ea"/>
            </a:endParaRPr>
          </a:p>
          <a:p>
            <a:pPr marL="285750" indent="-285750">
              <a:lnSpc>
                <a:spcPct val="150000"/>
              </a:lnSpc>
              <a:buFont typeface="Wingdings" panose="05000000000000000000" charset="0"/>
              <a:buChar char="Ø"/>
            </a:pPr>
            <a:r>
              <a:rPr lang="zh-CN" altLang="en-US" sz="1600" dirty="0">
                <a:latin typeface="+mn-ea"/>
                <a:cs typeface="宋体" panose="02010600030101010101" pitchFamily="2" charset="-122"/>
                <a:sym typeface="+mn-ea"/>
              </a:rPr>
              <a:t>数据仓库的所有数据都要通过元数据来管理和控制。元数据是用来描述数据的数据，它描述关于</a:t>
            </a:r>
            <a:r>
              <a:rPr lang="zh-CN" altLang="en-US" sz="1600" b="1" dirty="0">
                <a:latin typeface="+mn-ea"/>
                <a:cs typeface="宋体" panose="02010600030101010101" pitchFamily="2" charset="-122"/>
                <a:sym typeface="+mn-ea"/>
              </a:rPr>
              <a:t>源数据的说明</a:t>
            </a:r>
            <a:r>
              <a:rPr lang="zh-CN" altLang="en-US" sz="1600" dirty="0">
                <a:latin typeface="+mn-ea"/>
                <a:cs typeface="宋体" panose="02010600030101010101" pitchFamily="2" charset="-122"/>
                <a:sym typeface="+mn-ea"/>
              </a:rPr>
              <a:t>，包括源数据的来源、源数据的名称、源数据的定义、源数据的创建时间等对源数据进行管理所需要的信息，也可反映数据仓库中的数据项是从哪个特定的数据源填充的，经过哪些转换、集成过程。</a:t>
            </a:r>
            <a:endParaRPr lang="zh-CN" altLang="en-US" sz="1600" dirty="0">
              <a:latin typeface="+mn-ea"/>
              <a:cs typeface="宋体" panose="02010600030101010101" pitchFamily="2" charset="-122"/>
            </a:endParaRPr>
          </a:p>
          <a:p>
            <a:pPr marL="285750" indent="-285750">
              <a:lnSpc>
                <a:spcPct val="150000"/>
              </a:lnSpc>
              <a:buFont typeface="Wingdings" panose="05000000000000000000" charset="0"/>
              <a:buChar char="Ø"/>
            </a:pPr>
            <a:r>
              <a:rPr lang="zh-CN" altLang="en-US" sz="1600" dirty="0">
                <a:latin typeface="+mn-ea"/>
                <a:cs typeface="宋体" panose="02010600030101010101" pitchFamily="2" charset="-122"/>
                <a:sym typeface="+mn-ea"/>
              </a:rPr>
              <a:t>用户在使用数据仓库时，通过元数据访问数据，明确数据项的含义以及定制报表。</a:t>
            </a:r>
            <a:endParaRPr lang="zh-CN" altLang="en-US" sz="1600" dirty="0">
              <a:latin typeface="+mn-ea"/>
              <a:cs typeface="宋体" panose="02010600030101010101" pitchFamily="2" charset="-122"/>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cs typeface="宋体" panose="02010600030101010101" pitchFamily="2" charset="-122"/>
                <a:sym typeface="+mn-ea"/>
              </a:rPr>
              <a:t>数据仓库的规模及其复杂性离不开正确的元数据管理，包括增加或移除外部数据源，改变数据清洗方法、控制出错的查询以及安排备份等。</a:t>
            </a:r>
            <a:endParaRPr lang="zh-CN" altLang="en-US" sz="1600" dirty="0">
              <a:solidFill>
                <a:schemeClr val="tx1"/>
              </a:solidFill>
              <a:latin typeface="+mn-ea"/>
              <a:cs typeface="宋体" panose="02010600030101010101" pitchFamily="2" charset="-122"/>
              <a:sym typeface="+mn-ea"/>
            </a:endParaRPr>
          </a:p>
          <a:p>
            <a:pPr indent="0">
              <a:lnSpc>
                <a:spcPct val="150000"/>
              </a:lnSpc>
              <a:buFont typeface="Wingdings" panose="05000000000000000000" charset="0"/>
              <a:buNone/>
            </a:pPr>
            <a:endParaRPr lang="zh-CN" altLang="en-US" sz="1600" dirty="0">
              <a:solidFill>
                <a:schemeClr val="tx1"/>
              </a:solidFill>
              <a:latin typeface="+mn-ea"/>
              <a:cs typeface="宋体" panose="02010600030101010101" pitchFamily="2" charset="-122"/>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技术元数据与业务元数据</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100945" cy="3113405"/>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latin typeface="+mn-ea"/>
                <a:cs typeface="+mn-ea"/>
                <a:sym typeface="+mn-ea"/>
              </a:rPr>
              <a:t>元数据可分为技术元数据与业务元数据。</a:t>
            </a:r>
            <a:endParaRPr lang="zh-CN" altLang="en-US" sz="1600" dirty="0">
              <a:solidFill>
                <a:schemeClr val="tx1"/>
              </a:solidFill>
              <a:latin typeface="+mn-ea"/>
              <a:cs typeface="+mn-ea"/>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cs typeface="+mn-ea"/>
                <a:sym typeface="+mn-ea"/>
              </a:rPr>
              <a:t>技术元数据</a:t>
            </a:r>
            <a:endParaRPr lang="zh-CN" altLang="en-US" sz="1600" dirty="0">
              <a:solidFill>
                <a:schemeClr val="tx1"/>
              </a:solidFill>
              <a:latin typeface="+mn-ea"/>
              <a:cs typeface="+mn-ea"/>
              <a:sym typeface="+mn-ea"/>
            </a:endParaRPr>
          </a:p>
          <a:p>
            <a:pPr lvl="1" indent="0">
              <a:lnSpc>
                <a:spcPct val="150000"/>
              </a:lnSpc>
              <a:buFont typeface="Wingdings" panose="05000000000000000000" charset="0"/>
              <a:buNone/>
            </a:pPr>
            <a:r>
              <a:rPr lang="zh-CN" altLang="en-US" sz="1600" dirty="0">
                <a:solidFill>
                  <a:schemeClr val="tx1"/>
                </a:solidFill>
                <a:latin typeface="+mn-ea"/>
                <a:cs typeface="+mn-ea"/>
                <a:sym typeface="+mn-ea"/>
              </a:rPr>
              <a:t>技术元数据为开发和管理数据仓库的</a:t>
            </a:r>
            <a:r>
              <a:rPr lang="en-US" altLang="zh-CN" sz="1600" dirty="0">
                <a:solidFill>
                  <a:schemeClr val="tx1"/>
                </a:solidFill>
                <a:latin typeface="+mn-ea"/>
                <a:cs typeface="+mn-ea"/>
                <a:sym typeface="+mn-ea"/>
              </a:rPr>
              <a:t>IT</a:t>
            </a:r>
            <a:r>
              <a:rPr lang="zh-CN" altLang="en-US" sz="1600" dirty="0">
                <a:solidFill>
                  <a:schemeClr val="tx1"/>
                </a:solidFill>
                <a:latin typeface="+mn-ea"/>
                <a:cs typeface="+mn-ea"/>
                <a:sym typeface="+mn-ea"/>
              </a:rPr>
              <a:t>人员使用，描述与数据仓库开发、管理和维护相关的数据，包括数据源信息、数据转换描述、数据仓库模型、数据清洗与更新规则、数据映射和访问权限等。</a:t>
            </a:r>
            <a:endParaRPr lang="zh-CN" altLang="en-US" sz="1600" dirty="0">
              <a:solidFill>
                <a:schemeClr val="tx1"/>
              </a:solidFill>
              <a:latin typeface="+mn-ea"/>
              <a:cs typeface="+mn-ea"/>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cs typeface="+mn-ea"/>
                <a:sym typeface="+mn-ea"/>
              </a:rPr>
              <a:t>业务元数据</a:t>
            </a:r>
            <a:endParaRPr lang="zh-CN" altLang="en-US" sz="1600" dirty="0">
              <a:solidFill>
                <a:schemeClr val="tx1"/>
              </a:solidFill>
              <a:latin typeface="+mn-ea"/>
              <a:cs typeface="+mn-ea"/>
              <a:sym typeface="+mn-ea"/>
            </a:endParaRPr>
          </a:p>
          <a:p>
            <a:pPr lvl="1" indent="0">
              <a:lnSpc>
                <a:spcPct val="150000"/>
              </a:lnSpc>
              <a:buFont typeface="Wingdings" panose="05000000000000000000" charset="0"/>
              <a:buNone/>
            </a:pPr>
            <a:r>
              <a:rPr lang="zh-CN" altLang="en-US" sz="1600" dirty="0">
                <a:solidFill>
                  <a:schemeClr val="tx1"/>
                </a:solidFill>
                <a:latin typeface="+mn-ea"/>
                <a:cs typeface="+mn-ea"/>
                <a:sym typeface="+mn-ea"/>
              </a:rPr>
              <a:t>业务元数据为管理层和业务分析人员服务，从业务角度描述数据，包括商务术语、数据仓库中有什么数据、数据的位置和数据的可用性等，使业务人员更好地理解数据仓库中哪些数据是可用的以及如何使用它们。</a:t>
            </a:r>
            <a:endParaRPr lang="zh-CN" altLang="en-US" sz="1600" dirty="0">
              <a:solidFill>
                <a:schemeClr val="tx1"/>
              </a:solidFill>
              <a:latin typeface="+mn-ea"/>
              <a:cs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粒度</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100945" cy="3113405"/>
          </a:xfrm>
          <a:prstGeom prst="rect">
            <a:avLst/>
          </a:prstGeom>
          <a:noFill/>
        </p:spPr>
        <p:txBody>
          <a:bodyPr/>
          <a:lstStyle/>
          <a:p>
            <a:pPr marL="285750" indent="-285750">
              <a:lnSpc>
                <a:spcPct val="150000"/>
              </a:lnSpc>
              <a:buFont typeface="Wingdings" panose="05000000000000000000" charset="0"/>
              <a:buChar char="Ø"/>
            </a:pPr>
            <a:r>
              <a:rPr lang="zh-CN" altLang="en-US" sz="1600" dirty="0">
                <a:latin typeface="+mn-ea"/>
                <a:cs typeface="宋体" panose="02010600030101010101" pitchFamily="2" charset="-122"/>
                <a:sym typeface="+mn-ea"/>
              </a:rPr>
              <a:t>粒度：对数据仓库中的数据综合程度高低的一个度量，它既影响数据仓库中的数据量的多少，也影响数据仓库所能回答询问的种类。</a:t>
            </a:r>
            <a:endParaRPr lang="zh-CN" altLang="en-US" sz="1600" dirty="0">
              <a:latin typeface="+mn-ea"/>
              <a:cs typeface="宋体" panose="02010600030101010101" pitchFamily="2" charset="-122"/>
            </a:endParaRPr>
          </a:p>
          <a:p>
            <a:pPr marL="285750" indent="-285750">
              <a:lnSpc>
                <a:spcPct val="150000"/>
              </a:lnSpc>
              <a:buFont typeface="Wingdings" panose="05000000000000000000" charset="0"/>
              <a:buChar char="Ø"/>
            </a:pPr>
            <a:r>
              <a:rPr lang="zh-CN" altLang="en-US" sz="1600" dirty="0">
                <a:latin typeface="+mn-ea"/>
                <a:cs typeface="宋体" panose="02010600030101010101" pitchFamily="2" charset="-122"/>
                <a:sym typeface="+mn-ea"/>
              </a:rPr>
              <a:t>粒度越小，数据越细，查询的范围就越广；粒度越高，细节程度越低，查询的范围就越小。</a:t>
            </a:r>
            <a:endParaRPr lang="zh-CN" altLang="en-US" sz="1600" dirty="0">
              <a:latin typeface="+mn-ea"/>
              <a:cs typeface="宋体" panose="02010600030101010101" pitchFamily="2" charset="-122"/>
            </a:endParaRPr>
          </a:p>
          <a:p>
            <a:pPr marL="285750" indent="-285750">
              <a:lnSpc>
                <a:spcPct val="150000"/>
              </a:lnSpc>
              <a:buFont typeface="Wingdings" panose="05000000000000000000" charset="0"/>
              <a:buChar char="Ø"/>
            </a:pPr>
            <a:r>
              <a:rPr lang="zh-CN" altLang="en-US" sz="1600" dirty="0">
                <a:latin typeface="+mn-ea"/>
                <a:cs typeface="宋体" panose="02010600030101010101" pitchFamily="2" charset="-122"/>
                <a:sym typeface="+mn-ea"/>
              </a:rPr>
              <a:t>在数据仓库中可将小粒度的数据存储在低速存储器上；大粒度的数据存储在高速存储器上。</a:t>
            </a:r>
            <a:endParaRPr lang="zh-CN" altLang="en-US" sz="1600" dirty="0">
              <a:latin typeface="+mn-ea"/>
              <a:cs typeface="宋体" panose="02010600030101010101" pitchFamily="2" charset="-122"/>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cs typeface="宋体" panose="02010600030101010101" pitchFamily="2" charset="-122"/>
                <a:sym typeface="+mn-ea"/>
              </a:rPr>
              <a:t>根据粒度的不同，可以把数据划分为早期细节级、当前细节级、轻度综合级和高度综合级等。</a:t>
            </a:r>
            <a:endParaRPr lang="zh-CN" altLang="en-US" sz="1600" dirty="0">
              <a:solidFill>
                <a:schemeClr val="tx1"/>
              </a:solidFill>
              <a:latin typeface="+mn-ea"/>
              <a:cs typeface="宋体" panose="02010600030101010101" pitchFamily="2" charset="-122"/>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cs typeface="宋体" panose="02010600030101010101" pitchFamily="2" charset="-122"/>
                <a:sym typeface="+mn-ea"/>
              </a:rPr>
              <a:t>数据仓库中数据的多粒度化为用户使用数据提供了一定的灵活性。</a:t>
            </a:r>
            <a:endParaRPr lang="zh-CN" altLang="en-US" sz="1600" dirty="0">
              <a:solidFill>
                <a:schemeClr val="tx1"/>
              </a:solidFill>
              <a:latin typeface="+mn-ea"/>
              <a:cs typeface="宋体" panose="02010600030101010101" pitchFamily="2" charset="-122"/>
              <a:sym typeface="+mn-ea"/>
            </a:endParaRPr>
          </a:p>
        </p:txBody>
      </p:sp>
      <p:grpSp>
        <p:nvGrpSpPr>
          <p:cNvPr id="89123" name="组合 89122"/>
          <p:cNvGrpSpPr/>
          <p:nvPr/>
        </p:nvGrpSpPr>
        <p:grpSpPr>
          <a:xfrm>
            <a:off x="6010276" y="3662045"/>
            <a:ext cx="4156036" cy="1416791"/>
            <a:chOff x="977" y="1207"/>
            <a:chExt cx="3717" cy="1588"/>
          </a:xfrm>
        </p:grpSpPr>
        <p:sp>
          <p:nvSpPr>
            <p:cNvPr id="89091" name="圆柱形 89090"/>
            <p:cNvSpPr/>
            <p:nvPr/>
          </p:nvSpPr>
          <p:spPr>
            <a:xfrm>
              <a:off x="977" y="1228"/>
              <a:ext cx="172" cy="261"/>
            </a:xfrm>
            <a:prstGeom prst="can">
              <a:avLst>
                <a:gd name="adj" fmla="val 37935"/>
              </a:avLst>
            </a:prstGeom>
            <a:solidFill>
              <a:srgbClr val="FFFFFF"/>
            </a:solidFill>
            <a:ln w="9525" cap="flat" cmpd="sng">
              <a:solidFill>
                <a:srgbClr val="000000"/>
              </a:solidFill>
              <a:prstDash val="solid"/>
              <a:headEnd type="none" w="med" len="med"/>
              <a:tailEnd type="none" w="med" len="med"/>
            </a:ln>
          </p:spPr>
          <p:txBody>
            <a:bodyPr/>
            <a:lstStyle/>
            <a:p>
              <a:endParaRPr lang="zh-CN" altLang="en-US" sz="1200"/>
            </a:p>
          </p:txBody>
        </p:sp>
        <p:sp>
          <p:nvSpPr>
            <p:cNvPr id="89092" name="圆柱形 89091"/>
            <p:cNvSpPr/>
            <p:nvPr/>
          </p:nvSpPr>
          <p:spPr>
            <a:xfrm>
              <a:off x="1321" y="1251"/>
              <a:ext cx="172" cy="261"/>
            </a:xfrm>
            <a:prstGeom prst="can">
              <a:avLst>
                <a:gd name="adj" fmla="val 37935"/>
              </a:avLst>
            </a:prstGeom>
            <a:solidFill>
              <a:srgbClr val="FFFFFF"/>
            </a:solidFill>
            <a:ln w="9525" cap="flat" cmpd="sng">
              <a:solidFill>
                <a:srgbClr val="000000"/>
              </a:solidFill>
              <a:prstDash val="solid"/>
              <a:headEnd type="none" w="med" len="med"/>
              <a:tailEnd type="none" w="med" len="med"/>
            </a:ln>
          </p:spPr>
          <p:txBody>
            <a:bodyPr/>
            <a:lstStyle/>
            <a:p>
              <a:endParaRPr lang="zh-CN" altLang="en-US" sz="1200"/>
            </a:p>
          </p:txBody>
        </p:sp>
        <p:sp>
          <p:nvSpPr>
            <p:cNvPr id="89093" name="圆柱形 89092"/>
            <p:cNvSpPr/>
            <p:nvPr/>
          </p:nvSpPr>
          <p:spPr>
            <a:xfrm>
              <a:off x="1665" y="1251"/>
              <a:ext cx="172" cy="261"/>
            </a:xfrm>
            <a:prstGeom prst="can">
              <a:avLst>
                <a:gd name="adj" fmla="val 37935"/>
              </a:avLst>
            </a:prstGeom>
            <a:solidFill>
              <a:srgbClr val="FFFFFF"/>
            </a:solidFill>
            <a:ln w="9525" cap="flat" cmpd="sng">
              <a:solidFill>
                <a:srgbClr val="000000"/>
              </a:solidFill>
              <a:prstDash val="solid"/>
              <a:headEnd type="none" w="med" len="med"/>
              <a:tailEnd type="none" w="med" len="med"/>
            </a:ln>
          </p:spPr>
          <p:txBody>
            <a:bodyPr/>
            <a:lstStyle/>
            <a:p>
              <a:endParaRPr lang="zh-CN" altLang="en-US" sz="1200"/>
            </a:p>
          </p:txBody>
        </p:sp>
        <p:sp>
          <p:nvSpPr>
            <p:cNvPr id="89094" name="圆柱形 89093"/>
            <p:cNvSpPr/>
            <p:nvPr/>
          </p:nvSpPr>
          <p:spPr>
            <a:xfrm>
              <a:off x="2181" y="1251"/>
              <a:ext cx="172" cy="261"/>
            </a:xfrm>
            <a:prstGeom prst="can">
              <a:avLst>
                <a:gd name="adj" fmla="val 37935"/>
              </a:avLst>
            </a:prstGeom>
            <a:solidFill>
              <a:srgbClr val="FFFFFF"/>
            </a:solidFill>
            <a:ln w="9525" cap="flat" cmpd="sng">
              <a:solidFill>
                <a:srgbClr val="000000"/>
              </a:solidFill>
              <a:prstDash val="solid"/>
              <a:headEnd type="none" w="med" len="med"/>
              <a:tailEnd type="none" w="med" len="med"/>
            </a:ln>
          </p:spPr>
          <p:txBody>
            <a:bodyPr/>
            <a:lstStyle/>
            <a:p>
              <a:endParaRPr lang="zh-CN" altLang="en-US" sz="1200"/>
            </a:p>
          </p:txBody>
        </p:sp>
        <p:sp>
          <p:nvSpPr>
            <p:cNvPr id="89095" name="圆柱形 89094"/>
            <p:cNvSpPr/>
            <p:nvPr/>
          </p:nvSpPr>
          <p:spPr>
            <a:xfrm>
              <a:off x="2525" y="1251"/>
              <a:ext cx="172" cy="261"/>
            </a:xfrm>
            <a:prstGeom prst="can">
              <a:avLst>
                <a:gd name="adj" fmla="val 37935"/>
              </a:avLst>
            </a:prstGeom>
            <a:solidFill>
              <a:srgbClr val="FFFFFF"/>
            </a:solidFill>
            <a:ln w="9525" cap="flat" cmpd="sng">
              <a:solidFill>
                <a:srgbClr val="000000"/>
              </a:solidFill>
              <a:prstDash val="solid"/>
              <a:headEnd type="none" w="med" len="med"/>
              <a:tailEnd type="none" w="med" len="med"/>
            </a:ln>
          </p:spPr>
          <p:txBody>
            <a:bodyPr/>
            <a:lstStyle/>
            <a:p>
              <a:endParaRPr lang="zh-CN" altLang="en-US" sz="1200"/>
            </a:p>
          </p:txBody>
        </p:sp>
        <p:sp>
          <p:nvSpPr>
            <p:cNvPr id="89096" name="圆柱形 89095"/>
            <p:cNvSpPr/>
            <p:nvPr/>
          </p:nvSpPr>
          <p:spPr>
            <a:xfrm>
              <a:off x="2869" y="1251"/>
              <a:ext cx="172" cy="261"/>
            </a:xfrm>
            <a:prstGeom prst="can">
              <a:avLst>
                <a:gd name="adj" fmla="val 37935"/>
              </a:avLst>
            </a:prstGeom>
            <a:solidFill>
              <a:srgbClr val="FFFFFF"/>
            </a:solidFill>
            <a:ln w="9525" cap="flat" cmpd="sng">
              <a:solidFill>
                <a:srgbClr val="000000"/>
              </a:solidFill>
              <a:prstDash val="solid"/>
              <a:headEnd type="none" w="med" len="med"/>
              <a:tailEnd type="none" w="med" len="med"/>
            </a:ln>
          </p:spPr>
          <p:txBody>
            <a:bodyPr/>
            <a:lstStyle/>
            <a:p>
              <a:endParaRPr lang="zh-CN" altLang="en-US" sz="1200"/>
            </a:p>
          </p:txBody>
        </p:sp>
        <p:sp>
          <p:nvSpPr>
            <p:cNvPr id="89097" name="圆柱形 89096"/>
            <p:cNvSpPr/>
            <p:nvPr/>
          </p:nvSpPr>
          <p:spPr>
            <a:xfrm>
              <a:off x="1235" y="1642"/>
              <a:ext cx="344" cy="326"/>
            </a:xfrm>
            <a:prstGeom prst="can">
              <a:avLst>
                <a:gd name="adj" fmla="val 25000"/>
              </a:avLst>
            </a:prstGeom>
            <a:solidFill>
              <a:srgbClr val="FFFFFF"/>
            </a:solidFill>
            <a:ln w="9525" cap="flat" cmpd="sng">
              <a:solidFill>
                <a:srgbClr val="000000"/>
              </a:solidFill>
              <a:prstDash val="solid"/>
              <a:headEnd type="none" w="med" len="med"/>
              <a:tailEnd type="none" w="med" len="med"/>
            </a:ln>
          </p:spPr>
          <p:txBody>
            <a:bodyPr/>
            <a:lstStyle/>
            <a:p>
              <a:endParaRPr lang="zh-CN" altLang="en-US" sz="1200"/>
            </a:p>
          </p:txBody>
        </p:sp>
        <p:sp>
          <p:nvSpPr>
            <p:cNvPr id="89098" name="圆柱形 89097"/>
            <p:cNvSpPr/>
            <p:nvPr/>
          </p:nvSpPr>
          <p:spPr>
            <a:xfrm>
              <a:off x="2439" y="1642"/>
              <a:ext cx="344" cy="326"/>
            </a:xfrm>
            <a:prstGeom prst="can">
              <a:avLst>
                <a:gd name="adj" fmla="val 25000"/>
              </a:avLst>
            </a:prstGeom>
            <a:solidFill>
              <a:srgbClr val="FFFFFF"/>
            </a:solidFill>
            <a:ln w="9525" cap="flat" cmpd="sng">
              <a:solidFill>
                <a:srgbClr val="000000"/>
              </a:solidFill>
              <a:prstDash val="solid"/>
              <a:headEnd type="none" w="med" len="med"/>
              <a:tailEnd type="none" w="med" len="med"/>
            </a:ln>
          </p:spPr>
          <p:txBody>
            <a:bodyPr/>
            <a:lstStyle/>
            <a:p>
              <a:endParaRPr lang="zh-CN" altLang="en-US" sz="1200"/>
            </a:p>
          </p:txBody>
        </p:sp>
        <p:sp>
          <p:nvSpPr>
            <p:cNvPr id="89099" name="圆柱形 89098"/>
            <p:cNvSpPr/>
            <p:nvPr/>
          </p:nvSpPr>
          <p:spPr>
            <a:xfrm>
              <a:off x="1751" y="2033"/>
              <a:ext cx="516" cy="326"/>
            </a:xfrm>
            <a:prstGeom prst="can">
              <a:avLst>
                <a:gd name="adj" fmla="val 25000"/>
              </a:avLst>
            </a:prstGeom>
            <a:solidFill>
              <a:srgbClr val="FFFFFF"/>
            </a:solidFill>
            <a:ln w="9525" cap="flat" cmpd="sng">
              <a:solidFill>
                <a:srgbClr val="000000"/>
              </a:solidFill>
              <a:prstDash val="solid"/>
              <a:headEnd type="none" w="med" len="med"/>
              <a:tailEnd type="none" w="med" len="med"/>
            </a:ln>
          </p:spPr>
          <p:txBody>
            <a:bodyPr/>
            <a:lstStyle/>
            <a:p>
              <a:endParaRPr lang="zh-CN" altLang="en-US" sz="1200"/>
            </a:p>
          </p:txBody>
        </p:sp>
        <p:sp>
          <p:nvSpPr>
            <p:cNvPr id="89100" name="流程图: 顺序访问存储器 89099"/>
            <p:cNvSpPr/>
            <p:nvPr/>
          </p:nvSpPr>
          <p:spPr>
            <a:xfrm>
              <a:off x="1493" y="2490"/>
              <a:ext cx="258" cy="195"/>
            </a:xfrm>
            <a:prstGeom prst="flowChartMagneticTape">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sz="1200"/>
            </a:p>
          </p:txBody>
        </p:sp>
        <p:sp>
          <p:nvSpPr>
            <p:cNvPr id="89101" name="流程图: 顺序访问存储器 89100"/>
            <p:cNvSpPr/>
            <p:nvPr/>
          </p:nvSpPr>
          <p:spPr>
            <a:xfrm>
              <a:off x="1923" y="2490"/>
              <a:ext cx="258" cy="195"/>
            </a:xfrm>
            <a:prstGeom prst="flowChartMagneticTape">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sz="1200"/>
            </a:p>
          </p:txBody>
        </p:sp>
        <p:sp>
          <p:nvSpPr>
            <p:cNvPr id="89102" name="流程图: 顺序访问存储器 89101"/>
            <p:cNvSpPr/>
            <p:nvPr/>
          </p:nvSpPr>
          <p:spPr>
            <a:xfrm>
              <a:off x="2353" y="2490"/>
              <a:ext cx="258" cy="195"/>
            </a:xfrm>
            <a:prstGeom prst="flowChartMagneticTape">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sz="1200"/>
            </a:p>
          </p:txBody>
        </p:sp>
        <p:sp>
          <p:nvSpPr>
            <p:cNvPr id="89103" name="左箭头 89102"/>
            <p:cNvSpPr/>
            <p:nvPr/>
          </p:nvSpPr>
          <p:spPr>
            <a:xfrm>
              <a:off x="3213" y="1251"/>
              <a:ext cx="258" cy="195"/>
            </a:xfrm>
            <a:prstGeom prst="leftArrow">
              <a:avLst>
                <a:gd name="adj1" fmla="val 50000"/>
                <a:gd name="adj2" fmla="val 33076"/>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sz="1200"/>
            </a:p>
          </p:txBody>
        </p:sp>
        <p:sp>
          <p:nvSpPr>
            <p:cNvPr id="89104" name="左箭头 89103"/>
            <p:cNvSpPr/>
            <p:nvPr/>
          </p:nvSpPr>
          <p:spPr>
            <a:xfrm>
              <a:off x="3213" y="1707"/>
              <a:ext cx="258" cy="196"/>
            </a:xfrm>
            <a:prstGeom prst="leftArrow">
              <a:avLst>
                <a:gd name="adj1" fmla="val 50000"/>
                <a:gd name="adj2" fmla="val 32908"/>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sz="1200"/>
            </a:p>
          </p:txBody>
        </p:sp>
        <p:sp>
          <p:nvSpPr>
            <p:cNvPr id="89105" name="左箭头 89104"/>
            <p:cNvSpPr/>
            <p:nvPr/>
          </p:nvSpPr>
          <p:spPr>
            <a:xfrm>
              <a:off x="3213" y="2098"/>
              <a:ext cx="258" cy="196"/>
            </a:xfrm>
            <a:prstGeom prst="leftArrow">
              <a:avLst>
                <a:gd name="adj1" fmla="val 50000"/>
                <a:gd name="adj2" fmla="val 32908"/>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sz="1200"/>
            </a:p>
          </p:txBody>
        </p:sp>
        <p:sp>
          <p:nvSpPr>
            <p:cNvPr id="89106" name="左箭头 89105"/>
            <p:cNvSpPr/>
            <p:nvPr/>
          </p:nvSpPr>
          <p:spPr>
            <a:xfrm>
              <a:off x="3213" y="2490"/>
              <a:ext cx="258" cy="195"/>
            </a:xfrm>
            <a:prstGeom prst="leftArrow">
              <a:avLst>
                <a:gd name="adj1" fmla="val 50000"/>
                <a:gd name="adj2" fmla="val 33076"/>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sz="1200"/>
            </a:p>
          </p:txBody>
        </p:sp>
        <p:sp>
          <p:nvSpPr>
            <p:cNvPr id="89107" name="矩形 89106"/>
            <p:cNvSpPr/>
            <p:nvPr/>
          </p:nvSpPr>
          <p:spPr>
            <a:xfrm>
              <a:off x="3557" y="1207"/>
              <a:ext cx="1092" cy="318"/>
            </a:xfrm>
            <a:prstGeom prst="rect">
              <a:avLst/>
            </a:prstGeom>
            <a:solidFill>
              <a:schemeClr val="accent1"/>
            </a:solidFill>
            <a:ln w="9525" cap="flat" cmpd="sng">
              <a:solidFill>
                <a:schemeClr val="tx2"/>
              </a:solidFill>
              <a:prstDash val="solid"/>
              <a:miter/>
              <a:headEnd type="none" w="med" len="med"/>
              <a:tailEnd type="none" w="med" len="med"/>
            </a:ln>
            <a:effectLst>
              <a:outerShdw dist="107763" dir="18900000" algn="ctr" rotWithShape="0">
                <a:srgbClr val="808080"/>
              </a:outerShdw>
            </a:effectLst>
          </p:spPr>
          <p:txBody>
            <a:bodyPr/>
            <a:lstStyle/>
            <a:p>
              <a:pPr algn="just"/>
              <a:r>
                <a:rPr lang="zh-CN" altLang="en-US" sz="1200" b="1" dirty="0">
                  <a:solidFill>
                    <a:schemeClr val="tx2"/>
                  </a:solidFill>
                  <a:latin typeface="Times New Roman" panose="02020603050405020304" pitchFamily="18" charset="0"/>
                </a:rPr>
                <a:t>高度综合级</a:t>
              </a:r>
              <a:endParaRPr lang="zh-CN" altLang="en-US" sz="1200" b="1" dirty="0">
                <a:solidFill>
                  <a:schemeClr val="tx2"/>
                </a:solidFill>
                <a:latin typeface="Times New Roman" panose="02020603050405020304" pitchFamily="18" charset="0"/>
              </a:endParaRPr>
            </a:p>
          </p:txBody>
        </p:sp>
        <p:sp>
          <p:nvSpPr>
            <p:cNvPr id="89108" name="矩形 89107"/>
            <p:cNvSpPr/>
            <p:nvPr/>
          </p:nvSpPr>
          <p:spPr>
            <a:xfrm>
              <a:off x="3552" y="1661"/>
              <a:ext cx="1142" cy="318"/>
            </a:xfrm>
            <a:prstGeom prst="rect">
              <a:avLst/>
            </a:prstGeom>
            <a:solidFill>
              <a:schemeClr val="accent1"/>
            </a:solidFill>
            <a:ln w="9525" cap="flat" cmpd="sng">
              <a:solidFill>
                <a:schemeClr val="tx2"/>
              </a:solidFill>
              <a:prstDash val="solid"/>
              <a:miter/>
              <a:headEnd type="none" w="med" len="med"/>
              <a:tailEnd type="none" w="med" len="med"/>
            </a:ln>
            <a:effectLst>
              <a:outerShdw dist="107763" dir="18900000" algn="ctr" rotWithShape="0">
                <a:srgbClr val="808080"/>
              </a:outerShdw>
            </a:effectLst>
          </p:spPr>
          <p:txBody>
            <a:bodyPr/>
            <a:lstStyle/>
            <a:p>
              <a:pPr algn="just"/>
              <a:r>
                <a:rPr lang="zh-CN" altLang="en-US" sz="1200" b="1" dirty="0">
                  <a:solidFill>
                    <a:schemeClr val="tx2"/>
                  </a:solidFill>
                  <a:latin typeface="Times New Roman" panose="02020603050405020304" pitchFamily="18" charset="0"/>
                </a:rPr>
                <a:t>轻度综合级</a:t>
              </a:r>
              <a:endParaRPr lang="zh-CN" altLang="en-US" sz="1200" b="1" dirty="0">
                <a:solidFill>
                  <a:schemeClr val="tx2"/>
                </a:solidFill>
                <a:latin typeface="Times New Roman" panose="02020603050405020304" pitchFamily="18" charset="0"/>
              </a:endParaRPr>
            </a:p>
          </p:txBody>
        </p:sp>
        <p:sp>
          <p:nvSpPr>
            <p:cNvPr id="89109" name="矩形 89108"/>
            <p:cNvSpPr/>
            <p:nvPr/>
          </p:nvSpPr>
          <p:spPr>
            <a:xfrm>
              <a:off x="3557" y="2098"/>
              <a:ext cx="1137" cy="243"/>
            </a:xfrm>
            <a:prstGeom prst="rect">
              <a:avLst/>
            </a:prstGeom>
            <a:solidFill>
              <a:schemeClr val="accent1"/>
            </a:solidFill>
            <a:ln w="9525" cap="flat" cmpd="sng">
              <a:solidFill>
                <a:schemeClr val="tx2"/>
              </a:solidFill>
              <a:prstDash val="solid"/>
              <a:miter/>
              <a:headEnd type="none" w="med" len="med"/>
              <a:tailEnd type="none" w="med" len="med"/>
            </a:ln>
            <a:effectLst>
              <a:outerShdw dist="107763" dir="18900000" algn="ctr" rotWithShape="0">
                <a:srgbClr val="808080"/>
              </a:outerShdw>
            </a:effectLst>
          </p:spPr>
          <p:txBody>
            <a:bodyPr/>
            <a:lstStyle/>
            <a:p>
              <a:pPr algn="just"/>
              <a:r>
                <a:rPr lang="zh-CN" altLang="en-US" sz="1200" b="1" dirty="0">
                  <a:solidFill>
                    <a:schemeClr val="tx2"/>
                  </a:solidFill>
                  <a:latin typeface="Times New Roman" panose="02020603050405020304" pitchFamily="18" charset="0"/>
                </a:rPr>
                <a:t>当前细节级</a:t>
              </a:r>
              <a:endParaRPr lang="zh-CN" altLang="en-US" sz="1200" dirty="0">
                <a:solidFill>
                  <a:schemeClr val="tx2"/>
                </a:solidFill>
                <a:latin typeface="Times New Roman" panose="02020603050405020304" pitchFamily="18" charset="0"/>
              </a:endParaRPr>
            </a:p>
          </p:txBody>
        </p:sp>
        <p:sp>
          <p:nvSpPr>
            <p:cNvPr id="89110" name="矩形 89109"/>
            <p:cNvSpPr/>
            <p:nvPr/>
          </p:nvSpPr>
          <p:spPr>
            <a:xfrm>
              <a:off x="3557" y="2490"/>
              <a:ext cx="1137" cy="305"/>
            </a:xfrm>
            <a:prstGeom prst="rect">
              <a:avLst/>
            </a:prstGeom>
            <a:solidFill>
              <a:schemeClr val="accent1"/>
            </a:solidFill>
            <a:ln w="9525" cap="flat" cmpd="sng">
              <a:solidFill>
                <a:schemeClr val="tx2"/>
              </a:solidFill>
              <a:prstDash val="solid"/>
              <a:miter/>
              <a:headEnd type="none" w="med" len="med"/>
              <a:tailEnd type="none" w="med" len="med"/>
            </a:ln>
            <a:effectLst>
              <a:outerShdw dist="107763" dir="18900000" algn="ctr" rotWithShape="0">
                <a:srgbClr val="808080"/>
              </a:outerShdw>
            </a:effectLst>
          </p:spPr>
          <p:txBody>
            <a:bodyPr/>
            <a:lstStyle/>
            <a:p>
              <a:pPr algn="just"/>
              <a:r>
                <a:rPr lang="zh-CN" altLang="en-US" sz="1200" b="1" dirty="0">
                  <a:solidFill>
                    <a:schemeClr val="tx2"/>
                  </a:solidFill>
                  <a:latin typeface="Times New Roman" panose="02020603050405020304" pitchFamily="18" charset="0"/>
                </a:rPr>
                <a:t>早期细节级</a:t>
              </a:r>
              <a:endParaRPr lang="zh-CN" altLang="en-US" sz="1200" dirty="0">
                <a:solidFill>
                  <a:schemeClr val="tx2"/>
                </a:solidFill>
                <a:latin typeface="Times New Roman" panose="02020603050405020304" pitchFamily="18" charset="0"/>
              </a:endParaRPr>
            </a:p>
          </p:txBody>
        </p:sp>
        <p:sp>
          <p:nvSpPr>
            <p:cNvPr id="89111" name="直接连接符 89110"/>
            <p:cNvSpPr/>
            <p:nvPr/>
          </p:nvSpPr>
          <p:spPr>
            <a:xfrm>
              <a:off x="1056" y="1488"/>
              <a:ext cx="288" cy="144"/>
            </a:xfrm>
            <a:prstGeom prst="line">
              <a:avLst/>
            </a:prstGeom>
            <a:ln w="12700" cap="sq" cmpd="sng">
              <a:solidFill>
                <a:schemeClr val="tx1"/>
              </a:solidFill>
              <a:prstDash val="solid"/>
              <a:headEnd type="none" w="sm" len="sm"/>
              <a:tailEnd type="none" w="sm" len="sm"/>
            </a:ln>
          </p:spPr>
        </p:sp>
        <p:sp>
          <p:nvSpPr>
            <p:cNvPr id="89112" name="直接连接符 89111"/>
            <p:cNvSpPr/>
            <p:nvPr/>
          </p:nvSpPr>
          <p:spPr>
            <a:xfrm>
              <a:off x="1392" y="1488"/>
              <a:ext cx="0" cy="144"/>
            </a:xfrm>
            <a:prstGeom prst="line">
              <a:avLst/>
            </a:prstGeom>
            <a:ln w="12700" cap="sq" cmpd="sng">
              <a:solidFill>
                <a:schemeClr val="tx1"/>
              </a:solidFill>
              <a:prstDash val="solid"/>
              <a:headEnd type="none" w="sm" len="sm"/>
              <a:tailEnd type="none" w="sm" len="sm"/>
            </a:ln>
          </p:spPr>
        </p:sp>
        <p:sp>
          <p:nvSpPr>
            <p:cNvPr id="89113" name="直接连接符 89112"/>
            <p:cNvSpPr/>
            <p:nvPr/>
          </p:nvSpPr>
          <p:spPr>
            <a:xfrm flipH="1">
              <a:off x="1440" y="1488"/>
              <a:ext cx="288" cy="144"/>
            </a:xfrm>
            <a:prstGeom prst="line">
              <a:avLst/>
            </a:prstGeom>
            <a:ln w="12700" cap="sq" cmpd="sng">
              <a:solidFill>
                <a:schemeClr val="tx1"/>
              </a:solidFill>
              <a:prstDash val="solid"/>
              <a:headEnd type="none" w="sm" len="sm"/>
              <a:tailEnd type="none" w="sm" len="sm"/>
            </a:ln>
          </p:spPr>
        </p:sp>
        <p:sp>
          <p:nvSpPr>
            <p:cNvPr id="89114" name="直接连接符 89113"/>
            <p:cNvSpPr/>
            <p:nvPr/>
          </p:nvSpPr>
          <p:spPr>
            <a:xfrm>
              <a:off x="2256" y="1488"/>
              <a:ext cx="288" cy="144"/>
            </a:xfrm>
            <a:prstGeom prst="line">
              <a:avLst/>
            </a:prstGeom>
            <a:ln w="12700" cap="sq" cmpd="sng">
              <a:solidFill>
                <a:schemeClr val="tx1"/>
              </a:solidFill>
              <a:prstDash val="solid"/>
              <a:headEnd type="none" w="sm" len="sm"/>
              <a:tailEnd type="none" w="sm" len="sm"/>
            </a:ln>
          </p:spPr>
        </p:sp>
        <p:sp>
          <p:nvSpPr>
            <p:cNvPr id="89115" name="直接连接符 89114"/>
            <p:cNvSpPr/>
            <p:nvPr/>
          </p:nvSpPr>
          <p:spPr>
            <a:xfrm>
              <a:off x="2592" y="1488"/>
              <a:ext cx="0" cy="144"/>
            </a:xfrm>
            <a:prstGeom prst="line">
              <a:avLst/>
            </a:prstGeom>
            <a:ln w="12700" cap="sq" cmpd="sng">
              <a:solidFill>
                <a:schemeClr val="tx1"/>
              </a:solidFill>
              <a:prstDash val="solid"/>
              <a:headEnd type="none" w="sm" len="sm"/>
              <a:tailEnd type="none" w="sm" len="sm"/>
            </a:ln>
          </p:spPr>
        </p:sp>
        <p:sp>
          <p:nvSpPr>
            <p:cNvPr id="89116" name="直接连接符 89115"/>
            <p:cNvSpPr/>
            <p:nvPr/>
          </p:nvSpPr>
          <p:spPr>
            <a:xfrm flipH="1">
              <a:off x="2640" y="1488"/>
              <a:ext cx="336" cy="144"/>
            </a:xfrm>
            <a:prstGeom prst="line">
              <a:avLst/>
            </a:prstGeom>
            <a:ln w="12700" cap="sq" cmpd="sng">
              <a:solidFill>
                <a:schemeClr val="tx1"/>
              </a:solidFill>
              <a:prstDash val="solid"/>
              <a:headEnd type="none" w="sm" len="sm"/>
              <a:tailEnd type="none" w="sm" len="sm"/>
            </a:ln>
          </p:spPr>
        </p:sp>
        <p:sp>
          <p:nvSpPr>
            <p:cNvPr id="89117" name="直接连接符 89116"/>
            <p:cNvSpPr/>
            <p:nvPr/>
          </p:nvSpPr>
          <p:spPr>
            <a:xfrm>
              <a:off x="1440" y="1968"/>
              <a:ext cx="384" cy="48"/>
            </a:xfrm>
            <a:prstGeom prst="line">
              <a:avLst/>
            </a:prstGeom>
            <a:ln w="12700" cap="sq" cmpd="sng">
              <a:solidFill>
                <a:schemeClr val="tx1"/>
              </a:solidFill>
              <a:prstDash val="solid"/>
              <a:headEnd type="none" w="sm" len="sm"/>
              <a:tailEnd type="none" w="sm" len="sm"/>
            </a:ln>
          </p:spPr>
        </p:sp>
        <p:sp>
          <p:nvSpPr>
            <p:cNvPr id="89118" name="直接连接符 89117"/>
            <p:cNvSpPr/>
            <p:nvPr/>
          </p:nvSpPr>
          <p:spPr>
            <a:xfrm flipH="1">
              <a:off x="2160" y="1968"/>
              <a:ext cx="432" cy="48"/>
            </a:xfrm>
            <a:prstGeom prst="line">
              <a:avLst/>
            </a:prstGeom>
            <a:ln w="12700" cap="sq" cmpd="sng">
              <a:solidFill>
                <a:schemeClr val="tx1"/>
              </a:solidFill>
              <a:prstDash val="solid"/>
              <a:headEnd type="none" w="sm" len="sm"/>
              <a:tailEnd type="none" w="sm" len="sm"/>
            </a:ln>
          </p:spPr>
        </p:sp>
        <p:sp>
          <p:nvSpPr>
            <p:cNvPr id="89119" name="直接连接符 89118"/>
            <p:cNvSpPr/>
            <p:nvPr/>
          </p:nvSpPr>
          <p:spPr>
            <a:xfrm flipH="1">
              <a:off x="1680" y="2352"/>
              <a:ext cx="288" cy="144"/>
            </a:xfrm>
            <a:prstGeom prst="line">
              <a:avLst/>
            </a:prstGeom>
            <a:ln w="12700" cap="sq" cmpd="sng">
              <a:solidFill>
                <a:schemeClr val="tx1"/>
              </a:solidFill>
              <a:prstDash val="solid"/>
              <a:headEnd type="none" w="sm" len="sm"/>
              <a:tailEnd type="none" w="sm" len="sm"/>
            </a:ln>
          </p:spPr>
        </p:sp>
        <p:sp>
          <p:nvSpPr>
            <p:cNvPr id="89120" name="直接连接符 89119"/>
            <p:cNvSpPr/>
            <p:nvPr/>
          </p:nvSpPr>
          <p:spPr>
            <a:xfrm>
              <a:off x="2064" y="2352"/>
              <a:ext cx="0" cy="144"/>
            </a:xfrm>
            <a:prstGeom prst="line">
              <a:avLst/>
            </a:prstGeom>
            <a:ln w="12700" cap="sq" cmpd="sng">
              <a:solidFill>
                <a:schemeClr val="tx1"/>
              </a:solidFill>
              <a:prstDash val="solid"/>
              <a:headEnd type="none" w="sm" len="sm"/>
              <a:tailEnd type="none" w="sm" len="sm"/>
            </a:ln>
          </p:spPr>
        </p:sp>
        <p:sp>
          <p:nvSpPr>
            <p:cNvPr id="89121" name="直接连接符 89120"/>
            <p:cNvSpPr/>
            <p:nvPr/>
          </p:nvSpPr>
          <p:spPr>
            <a:xfrm>
              <a:off x="2160" y="2352"/>
              <a:ext cx="288" cy="144"/>
            </a:xfrm>
            <a:prstGeom prst="line">
              <a:avLst/>
            </a:prstGeom>
            <a:ln w="12700" cap="sq" cmpd="sng">
              <a:solidFill>
                <a:schemeClr val="tx1"/>
              </a:solidFill>
              <a:prstDash val="solid"/>
              <a:headEnd type="none" w="sm" len="sm"/>
              <a:tailEnd type="none" w="sm" len="sm"/>
            </a:ln>
          </p:spPr>
        </p:sp>
      </p:gr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商务智能简介</a:t>
            </a:r>
            <a:r>
              <a:rPr lang="en-US" sz="2400" dirty="0"/>
              <a:t> </a:t>
            </a:r>
            <a:endParaRPr 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503767" y="1261533"/>
            <a:ext cx="9376833" cy="5134187"/>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rPr>
              <a:t>商务智能从20世纪90年代开始，</a:t>
            </a:r>
            <a:r>
              <a:rPr lang="zh-CN" altLang="en-US" sz="1600" dirty="0" smtClean="0">
                <a:solidFill>
                  <a:schemeClr val="tx1"/>
                </a:solidFill>
              </a:rPr>
              <a:t>已经被众多企业广泛</a:t>
            </a:r>
            <a:r>
              <a:rPr lang="zh-CN" altLang="en-US" sz="1600" dirty="0">
                <a:solidFill>
                  <a:schemeClr val="tx1"/>
                </a:solidFill>
              </a:rPr>
              <a:t>关注，成为业界关注的热点</a:t>
            </a:r>
            <a:r>
              <a:rPr lang="zh-CN" altLang="en-US" sz="1600" dirty="0" smtClean="0">
                <a:solidFill>
                  <a:schemeClr val="tx1"/>
                </a:solidFill>
              </a:rPr>
              <a:t>。商务</a:t>
            </a:r>
            <a:r>
              <a:rPr lang="zh-CN" altLang="en-US" sz="1600" dirty="0">
                <a:solidFill>
                  <a:schemeClr val="tx1"/>
                </a:solidFill>
              </a:rPr>
              <a:t>智能把企业的运营数据转化为信息或知识，并且</a:t>
            </a:r>
            <a:r>
              <a:rPr lang="zh-CN" altLang="en-US" sz="1600" dirty="0" smtClean="0">
                <a:solidFill>
                  <a:schemeClr val="tx1"/>
                </a:solidFill>
              </a:rPr>
              <a:t>在合适的</a:t>
            </a:r>
            <a:r>
              <a:rPr lang="zh-CN" altLang="en-US" sz="1600" dirty="0">
                <a:solidFill>
                  <a:schemeClr val="tx1"/>
                </a:solidFill>
              </a:rPr>
              <a:t>时间</a:t>
            </a:r>
            <a:r>
              <a:rPr lang="zh-CN" altLang="en-US" sz="1600" dirty="0" smtClean="0">
                <a:solidFill>
                  <a:schemeClr val="tx1"/>
                </a:solidFill>
              </a:rPr>
              <a:t>通过合适的</a:t>
            </a:r>
            <a:r>
              <a:rPr lang="zh-CN" altLang="en-US" sz="1600" dirty="0">
                <a:solidFill>
                  <a:schemeClr val="tx1"/>
                </a:solidFill>
              </a:rPr>
              <a:t>方式</a:t>
            </a:r>
            <a:r>
              <a:rPr lang="zh-CN" altLang="en-US" sz="1600" dirty="0" smtClean="0">
                <a:solidFill>
                  <a:schemeClr val="tx1"/>
                </a:solidFill>
              </a:rPr>
              <a:t>把合适的</a:t>
            </a:r>
            <a:r>
              <a:rPr lang="zh-CN" altLang="en-US" sz="1600" dirty="0">
                <a:solidFill>
                  <a:schemeClr val="tx1"/>
                </a:solidFill>
              </a:rPr>
              <a:t>信息传递给恰当的人。在21世纪，智能型的商务战略将是竟争中获胜的关键，改变了过去经营决策依赖"拍脑袋"的管理模式，能够把握此机会的企业将</a:t>
            </a:r>
            <a:r>
              <a:rPr lang="zh-CN" altLang="en-US" sz="1600" dirty="0" smtClean="0">
                <a:solidFill>
                  <a:schemeClr val="tx1"/>
                </a:solidFill>
              </a:rPr>
              <a:t>成为市场</a:t>
            </a:r>
            <a:r>
              <a:rPr lang="zh-CN" altLang="en-US" sz="1600" dirty="0">
                <a:solidFill>
                  <a:schemeClr val="tx1"/>
                </a:solidFill>
              </a:rPr>
              <a:t>的领先者。</a:t>
            </a:r>
            <a:endParaRPr lang="zh-CN" altLang="en-US" sz="1600" dirty="0">
              <a:solidFill>
                <a:schemeClr val="tx1"/>
              </a:solidFill>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粒度</a:t>
            </a:r>
            <a:endParaRPr lang="zh-CN" sz="2400" dirty="0"/>
          </a:p>
        </p:txBody>
      </p:sp>
      <p:sp>
        <p:nvSpPr>
          <p:cNvPr id="10" name="矩形 9"/>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11" name="文本框 10"/>
          <p:cNvSpPr txBox="1"/>
          <p:nvPr/>
        </p:nvSpPr>
        <p:spPr>
          <a:xfrm>
            <a:off x="299085" y="1261745"/>
            <a:ext cx="10100945" cy="3113405"/>
          </a:xfrm>
          <a:prstGeom prst="rect">
            <a:avLst/>
          </a:prstGeom>
          <a:noFill/>
        </p:spPr>
        <p:txBody>
          <a:bodyPr/>
          <a:lstStyle/>
          <a:p>
            <a:pPr indent="0">
              <a:lnSpc>
                <a:spcPct val="150000"/>
              </a:lnSpc>
              <a:buFont typeface="Wingdings" panose="05000000000000000000" charset="0"/>
              <a:buNone/>
            </a:pPr>
            <a:r>
              <a:rPr lang="zh-CN" altLang="en-US" sz="1600" dirty="0">
                <a:solidFill>
                  <a:schemeClr val="tx1"/>
                </a:solidFill>
                <a:latin typeface="+mn-ea"/>
                <a:cs typeface="宋体" panose="02010600030101010101" pitchFamily="2" charset="-122"/>
                <a:sym typeface="+mn-ea"/>
              </a:rPr>
              <a:t>细节级别：指数据的详细程度，如每个订单的具体信息、每个产品的详细信息等。</a:t>
            </a:r>
            <a:endParaRPr lang="zh-CN" altLang="en-US" sz="1600" dirty="0">
              <a:solidFill>
                <a:schemeClr val="tx1"/>
              </a:solidFill>
              <a:latin typeface="+mn-ea"/>
              <a:cs typeface="宋体" panose="02010600030101010101" pitchFamily="2" charset="-122"/>
              <a:sym typeface="+mn-ea"/>
            </a:endParaRPr>
          </a:p>
          <a:p>
            <a:pPr indent="0">
              <a:lnSpc>
                <a:spcPct val="150000"/>
              </a:lnSpc>
              <a:buFont typeface="Wingdings" panose="05000000000000000000" charset="0"/>
              <a:buNone/>
            </a:pPr>
            <a:r>
              <a:rPr lang="zh-CN" altLang="en-US" sz="1600" dirty="0">
                <a:solidFill>
                  <a:schemeClr val="tx1"/>
                </a:solidFill>
                <a:latin typeface="+mn-ea"/>
                <a:cs typeface="宋体" panose="02010600030101010101" pitchFamily="2" charset="-122"/>
                <a:sym typeface="+mn-ea"/>
              </a:rPr>
              <a:t>汇总级别：指数据按照一定规则进行汇总后的程度，如按照时间、地区、产品等分类汇总的数据。</a:t>
            </a:r>
            <a:endParaRPr lang="zh-CN" altLang="en-US" sz="1600" dirty="0">
              <a:solidFill>
                <a:schemeClr val="tx1"/>
              </a:solidFill>
              <a:latin typeface="+mn-ea"/>
              <a:cs typeface="宋体" panose="02010600030101010101" pitchFamily="2" charset="-122"/>
              <a:sym typeface="+mn-ea"/>
            </a:endParaRPr>
          </a:p>
          <a:p>
            <a:pPr indent="0">
              <a:lnSpc>
                <a:spcPct val="150000"/>
              </a:lnSpc>
              <a:buFont typeface="Wingdings" panose="05000000000000000000" charset="0"/>
              <a:buNone/>
            </a:pPr>
            <a:r>
              <a:rPr lang="zh-CN" altLang="en-US" sz="1600" dirty="0">
                <a:solidFill>
                  <a:schemeClr val="tx1"/>
                </a:solidFill>
                <a:latin typeface="+mn-ea"/>
                <a:cs typeface="宋体" panose="02010600030101010101" pitchFamily="2" charset="-122"/>
                <a:sym typeface="+mn-ea"/>
              </a:rPr>
              <a:t>粒度级别：指数据的粒度大小，如单个订单、单个产品、单个客户等。</a:t>
            </a:r>
            <a:endParaRPr lang="zh-CN" altLang="en-US" sz="1600" dirty="0">
              <a:solidFill>
                <a:schemeClr val="tx1"/>
              </a:solidFill>
              <a:latin typeface="+mn-ea"/>
              <a:cs typeface="宋体" panose="02010600030101010101" pitchFamily="2" charset="-122"/>
              <a:sym typeface="+mn-ea"/>
            </a:endParaRPr>
          </a:p>
        </p:txBody>
      </p:sp>
      <p:sp>
        <p:nvSpPr>
          <p:cNvPr id="44" name="文本框 43"/>
          <p:cNvSpPr txBox="1"/>
          <p:nvPr/>
        </p:nvSpPr>
        <p:spPr>
          <a:xfrm>
            <a:off x="779780" y="3131185"/>
            <a:ext cx="9460865" cy="2245360"/>
          </a:xfrm>
          <a:prstGeom prst="rect">
            <a:avLst/>
          </a:prstGeom>
          <a:noFill/>
        </p:spPr>
        <p:txBody>
          <a:bodyPr wrap="square" rtlCol="0" anchor="t">
            <a:spAutoFit/>
          </a:bodyPr>
          <a:p>
            <a:r>
              <a:rPr lang="zh-CN" altLang="en-US" sz="1400" b="1"/>
              <a:t>数据粒度是数据仓库中一个非常重要的因素，它对数据仓库的性能、精度和可扩展性都有重要影响：</a:t>
            </a:r>
            <a:endParaRPr lang="zh-CN" altLang="en-US" sz="1400" b="1"/>
          </a:p>
          <a:p>
            <a:endParaRPr lang="zh-CN" altLang="en-US" sz="1400"/>
          </a:p>
          <a:p>
            <a:r>
              <a:rPr lang="zh-CN" altLang="en-US" sz="1400"/>
              <a:t>数据精度：数据粒度越小，表示数据越细致，精度越高。例如，在分析产品销售情况时，如果数据粒度达到单个产品的级别，就可以分析出每个产品的详细销售情况，从而提高数据的精度。</a:t>
            </a:r>
            <a:endParaRPr lang="zh-CN" altLang="en-US" sz="1400"/>
          </a:p>
          <a:p>
            <a:endParaRPr lang="zh-CN" altLang="en-US" sz="1400"/>
          </a:p>
          <a:p>
            <a:r>
              <a:rPr lang="zh-CN" altLang="en-US" sz="1400"/>
              <a:t>处理速度：数据粒度越小，表示数据处理的速度越慢。这是因为，数据粒度小意味着需要处理的数据量更大，从而会导致数据处理速度变慢。</a:t>
            </a:r>
            <a:endParaRPr lang="zh-CN" altLang="en-US" sz="1400"/>
          </a:p>
          <a:p>
            <a:endParaRPr lang="zh-CN" altLang="en-US" sz="1400"/>
          </a:p>
          <a:p>
            <a:r>
              <a:rPr lang="zh-CN" altLang="en-US" sz="1400"/>
              <a:t>可扩展性：数据粒度越大，表示数据的可扩展性越好。这是因为，数据粒度越大意味着数据处理的速度更快，从而可以处理更多的数据，提高数据的可扩展性。</a:t>
            </a:r>
            <a:endParaRPr lang="zh-CN" altLang="en-US" sz="1400"/>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400" dirty="0"/>
              <a:t>ETL</a:t>
            </a:r>
            <a:endParaRPr lang="en-US" alt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100945" cy="3113405"/>
          </a:xfrm>
          <a:prstGeom prst="rect">
            <a:avLst/>
          </a:prstGeom>
          <a:noFill/>
        </p:spPr>
        <p:txBody>
          <a:bodyPr/>
          <a:lstStyle/>
          <a:p>
            <a:pPr marL="285750" indent="-285750">
              <a:lnSpc>
                <a:spcPct val="150000"/>
              </a:lnSpc>
              <a:buFont typeface="Wingdings" panose="05000000000000000000" charset="0"/>
              <a:buChar char="Ø"/>
            </a:pPr>
            <a:r>
              <a:rPr lang="zh-CN" sz="1600">
                <a:solidFill>
                  <a:schemeClr val="tx1"/>
                </a:solidFill>
                <a:latin typeface="+mn-ea"/>
                <a:cs typeface="+mn-ea"/>
                <a:sym typeface="+mn-ea"/>
              </a:rPr>
              <a:t>数据仓库并非只是数据的简单累积，而是要经过一系列的抽取、转换和装载的过程，即</a:t>
            </a:r>
            <a:r>
              <a:rPr lang="en-US" altLang="zh-CN" sz="1600">
                <a:solidFill>
                  <a:schemeClr val="tx1"/>
                </a:solidFill>
                <a:latin typeface="+mn-ea"/>
                <a:cs typeface="+mn-ea"/>
                <a:sym typeface="+mn-ea"/>
              </a:rPr>
              <a:t>ETL</a:t>
            </a:r>
            <a:r>
              <a:rPr lang="zh-CN" altLang="en-US" sz="1600">
                <a:solidFill>
                  <a:schemeClr val="tx1"/>
                </a:solidFill>
                <a:latin typeface="+mn-ea"/>
                <a:cs typeface="+mn-ea"/>
                <a:sym typeface="+mn-ea"/>
              </a:rPr>
              <a:t>。</a:t>
            </a:r>
            <a:endParaRPr lang="zh-CN" altLang="en-US" sz="1600">
              <a:solidFill>
                <a:schemeClr val="tx1"/>
              </a:solidFill>
              <a:latin typeface="+mn-ea"/>
              <a:cs typeface="+mn-ea"/>
              <a:sym typeface="+mn-ea"/>
            </a:endParaRPr>
          </a:p>
          <a:p>
            <a:pPr marL="285750" indent="-285750">
              <a:lnSpc>
                <a:spcPct val="150000"/>
              </a:lnSpc>
              <a:buFont typeface="Wingdings" panose="05000000000000000000" charset="0"/>
              <a:buChar char="Ø"/>
            </a:pPr>
            <a:r>
              <a:rPr lang="en-US" altLang="zh-CN" sz="1600">
                <a:solidFill>
                  <a:schemeClr val="tx1"/>
                </a:solidFill>
                <a:latin typeface="+mn-ea"/>
                <a:cs typeface="+mn-ea"/>
                <a:sym typeface="+mn-ea"/>
              </a:rPr>
              <a:t>ETL</a:t>
            </a:r>
            <a:r>
              <a:rPr lang="zh-CN" altLang="en-US" sz="1600">
                <a:solidFill>
                  <a:schemeClr val="tx1"/>
                </a:solidFill>
                <a:latin typeface="+mn-ea"/>
                <a:cs typeface="+mn-ea"/>
                <a:sym typeface="+mn-ea"/>
              </a:rPr>
              <a:t>是构建数据仓库的重要环节，也是企业数据管理的核心，对数据仓库的后续环节影响大。</a:t>
            </a:r>
            <a:endParaRPr lang="zh-CN" altLang="en-US" sz="1600">
              <a:solidFill>
                <a:schemeClr val="tx1"/>
              </a:solidFill>
              <a:latin typeface="+mn-ea"/>
              <a:cs typeface="+mn-ea"/>
              <a:sym typeface="+mn-ea"/>
            </a:endParaRPr>
          </a:p>
          <a:p>
            <a:pPr marL="285750" indent="-285750">
              <a:lnSpc>
                <a:spcPct val="150000"/>
              </a:lnSpc>
              <a:buFont typeface="Wingdings" panose="05000000000000000000" charset="0"/>
              <a:buChar char="Ø"/>
            </a:pPr>
            <a:r>
              <a:rPr lang="en-US" altLang="zh-CN" sz="1600">
                <a:solidFill>
                  <a:schemeClr val="tx1"/>
                </a:solidFill>
                <a:latin typeface="+mn-ea"/>
                <a:cs typeface="+mn-ea"/>
                <a:sym typeface="+mn-ea"/>
              </a:rPr>
              <a:t>ETL</a:t>
            </a:r>
            <a:r>
              <a:rPr lang="zh-CN" altLang="en-US" sz="1600">
                <a:solidFill>
                  <a:schemeClr val="tx1"/>
                </a:solidFill>
                <a:latin typeface="+mn-ea"/>
                <a:cs typeface="+mn-ea"/>
                <a:sym typeface="+mn-ea"/>
              </a:rPr>
              <a:t>的主要功能分为数据抽取、数据转换、数据清洗以及数据装载。</a:t>
            </a:r>
            <a:endParaRPr lang="zh-CN" altLang="en-US" sz="1600">
              <a:solidFill>
                <a:schemeClr val="tx1"/>
              </a:solidFill>
              <a:latin typeface="+mn-ea"/>
              <a:cs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数据抽取</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100945" cy="2442845"/>
          </a:xfrm>
          <a:prstGeom prst="rect">
            <a:avLst/>
          </a:prstGeom>
          <a:noFill/>
        </p:spPr>
        <p:txBody>
          <a:bodyPr/>
          <a:lstStyle/>
          <a:p>
            <a:pPr marL="285750" indent="-285750">
              <a:lnSpc>
                <a:spcPct val="150000"/>
              </a:lnSpc>
              <a:buFont typeface="Wingdings" panose="05000000000000000000" charset="0"/>
              <a:buChar char="Ø"/>
            </a:pPr>
            <a:r>
              <a:rPr lang="zh-CN" sz="1600" dirty="0">
                <a:solidFill>
                  <a:schemeClr val="tx1"/>
                </a:solidFill>
                <a:latin typeface="+mn-ea"/>
                <a:cs typeface="宋体" panose="02010600030101010101" pitchFamily="2" charset="-122"/>
                <a:sym typeface="+mn-ea"/>
              </a:rPr>
              <a:t>确认数据源的数据及其含义。</a:t>
            </a:r>
            <a:endParaRPr lang="zh-CN" sz="1600" dirty="0">
              <a:solidFill>
                <a:schemeClr val="tx1"/>
              </a:solidFill>
              <a:latin typeface="+mn-ea"/>
              <a:cs typeface="宋体" panose="02010600030101010101" pitchFamily="2" charset="-122"/>
              <a:sym typeface="+mn-ea"/>
            </a:endParaRPr>
          </a:p>
          <a:p>
            <a:pPr marL="285750" indent="-285750">
              <a:lnSpc>
                <a:spcPct val="150000"/>
              </a:lnSpc>
              <a:buFont typeface="Wingdings" panose="05000000000000000000" charset="0"/>
              <a:buChar char="Ø"/>
            </a:pPr>
            <a:r>
              <a:rPr lang="zh-CN" sz="1600" dirty="0">
                <a:solidFill>
                  <a:schemeClr val="tx1"/>
                </a:solidFill>
                <a:latin typeface="+mn-ea"/>
                <a:cs typeface="宋体" panose="02010600030101010101" pitchFamily="2" charset="-122"/>
                <a:sym typeface="+mn-ea"/>
              </a:rPr>
              <a:t>抽取。确定访问元数据库中的哪些文件或表，需要提取其中哪些字段。</a:t>
            </a:r>
            <a:endParaRPr lang="zh-CN" sz="1600" dirty="0">
              <a:solidFill>
                <a:schemeClr val="tx1"/>
              </a:solidFill>
              <a:latin typeface="+mn-ea"/>
              <a:cs typeface="宋体" panose="02010600030101010101" pitchFamily="2" charset="-122"/>
              <a:sym typeface="+mn-ea"/>
            </a:endParaRPr>
          </a:p>
          <a:p>
            <a:pPr marL="285750" indent="-285750">
              <a:lnSpc>
                <a:spcPct val="150000"/>
              </a:lnSpc>
              <a:buFont typeface="Wingdings" panose="05000000000000000000" charset="0"/>
              <a:buChar char="Ø"/>
            </a:pPr>
            <a:r>
              <a:rPr lang="zh-CN" sz="1600" dirty="0">
                <a:solidFill>
                  <a:schemeClr val="tx1"/>
                </a:solidFill>
                <a:latin typeface="+mn-ea"/>
                <a:cs typeface="宋体" panose="02010600030101010101" pitchFamily="2" charset="-122"/>
                <a:sym typeface="+mn-ea"/>
              </a:rPr>
              <a:t>抽取频率。需要定期更新数据仓库的数据，因此</a:t>
            </a:r>
            <a:r>
              <a:rPr lang="zh-CN" sz="1600" dirty="0" smtClean="0">
                <a:solidFill>
                  <a:schemeClr val="tx1"/>
                </a:solidFill>
                <a:latin typeface="+mn-ea"/>
                <a:cs typeface="宋体" panose="02010600030101010101" pitchFamily="2" charset="-122"/>
                <a:sym typeface="+mn-ea"/>
              </a:rPr>
              <a:t>对不同</a:t>
            </a:r>
            <a:r>
              <a:rPr lang="zh-CN" sz="1600" dirty="0">
                <a:solidFill>
                  <a:schemeClr val="tx1"/>
                </a:solidFill>
                <a:latin typeface="+mn-ea"/>
                <a:cs typeface="宋体" panose="02010600030101010101" pitchFamily="2" charset="-122"/>
                <a:sym typeface="+mn-ea"/>
              </a:rPr>
              <a:t>的数据源需要确定数据抽取的频率，如每天、每星期、每月或每季度等。</a:t>
            </a:r>
            <a:endParaRPr lang="zh-CN" sz="1600" dirty="0">
              <a:solidFill>
                <a:schemeClr val="tx1"/>
              </a:solidFill>
              <a:latin typeface="+mn-ea"/>
              <a:cs typeface="宋体" panose="02010600030101010101" pitchFamily="2" charset="-122"/>
              <a:sym typeface="+mn-ea"/>
            </a:endParaRPr>
          </a:p>
          <a:p>
            <a:pPr marL="285750" indent="-285750">
              <a:lnSpc>
                <a:spcPct val="150000"/>
              </a:lnSpc>
              <a:buFont typeface="Wingdings" panose="05000000000000000000" charset="0"/>
              <a:buChar char="Ø"/>
            </a:pPr>
            <a:r>
              <a:rPr lang="zh-CN" sz="1600" dirty="0">
                <a:solidFill>
                  <a:schemeClr val="tx1"/>
                </a:solidFill>
                <a:latin typeface="+mn-ea"/>
                <a:cs typeface="宋体" panose="02010600030101010101" pitchFamily="2" charset="-122"/>
                <a:sym typeface="+mn-ea"/>
              </a:rPr>
              <a:t>输出。数据输出的目的地和输出的格式。</a:t>
            </a:r>
            <a:endParaRPr lang="zh-CN" sz="1600" dirty="0">
              <a:solidFill>
                <a:schemeClr val="tx1"/>
              </a:solidFill>
              <a:latin typeface="+mn-ea"/>
              <a:cs typeface="宋体" panose="02010600030101010101" pitchFamily="2" charset="-122"/>
              <a:sym typeface="+mn-ea"/>
            </a:endParaRPr>
          </a:p>
          <a:p>
            <a:pPr marL="285750" indent="-285750">
              <a:lnSpc>
                <a:spcPct val="150000"/>
              </a:lnSpc>
              <a:buFont typeface="Wingdings" panose="05000000000000000000" charset="0"/>
              <a:buChar char="Ø"/>
            </a:pPr>
            <a:r>
              <a:rPr lang="zh-CN" sz="1600" dirty="0">
                <a:solidFill>
                  <a:schemeClr val="tx1"/>
                </a:solidFill>
                <a:latin typeface="+mn-ea"/>
                <a:cs typeface="宋体" panose="02010600030101010101" pitchFamily="2" charset="-122"/>
                <a:sym typeface="+mn-ea"/>
              </a:rPr>
              <a:t>异常处理。当需要的数据无法抽取时如何处理。</a:t>
            </a:r>
            <a:endParaRPr lang="zh-CN" sz="1600" dirty="0">
              <a:solidFill>
                <a:schemeClr val="tx1"/>
              </a:solidFill>
              <a:latin typeface="+mn-ea"/>
              <a:cs typeface="宋体" panose="02010600030101010101" pitchFamily="2" charset="-122"/>
              <a:sym typeface="+mn-ea"/>
            </a:endParaRPr>
          </a:p>
          <a:p>
            <a:pPr marL="285750" indent="-285750">
              <a:lnSpc>
                <a:spcPct val="150000"/>
              </a:lnSpc>
              <a:buFont typeface="Wingdings" panose="05000000000000000000" charset="0"/>
              <a:buChar char="Ø"/>
            </a:pPr>
            <a:endParaRPr lang="zh-CN" sz="1600" dirty="0">
              <a:solidFill>
                <a:schemeClr val="tx1"/>
              </a:solidFill>
              <a:latin typeface="+mn-ea"/>
              <a:cs typeface="宋体" panose="02010600030101010101" pitchFamily="2" charset="-122"/>
              <a:sym typeface="+mn-ea"/>
            </a:endParaRPr>
          </a:p>
          <a:p>
            <a:pPr marL="285750" indent="-285750">
              <a:lnSpc>
                <a:spcPct val="150000"/>
              </a:lnSpc>
              <a:buFont typeface="Wingdings" panose="05000000000000000000" charset="0"/>
              <a:buChar char="Ø"/>
            </a:pPr>
            <a:endParaRPr lang="zh-CN" sz="1600" dirty="0">
              <a:solidFill>
                <a:schemeClr val="tx1"/>
              </a:solidFill>
              <a:latin typeface="+mn-ea"/>
              <a:cs typeface="宋体" panose="02010600030101010101" pitchFamily="2" charset="-122"/>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81355" y="1378585"/>
            <a:ext cx="9978390" cy="3046095"/>
          </a:xfrm>
          <a:prstGeom prst="rect">
            <a:avLst/>
          </a:prstGeom>
          <a:noFill/>
        </p:spPr>
        <p:txBody>
          <a:bodyPr wrap="square" rtlCol="0" anchor="t">
            <a:spAutoFit/>
          </a:bodyPr>
          <a:p>
            <a:pPr marL="285750" indent="-285750">
              <a:buFont typeface="Wingdings" panose="05000000000000000000" charset="0"/>
              <a:buChar char="Ø"/>
            </a:pPr>
            <a:r>
              <a:rPr lang="zh-CN" altLang="en-US" sz="1600"/>
              <a:t>结构化数据：可以采用直连数据库的方式进行抽取，一般采用JDBC（Java Database Connectivity）。这种方式的优点是数据抽取效率高，但会增加数据库负载，因此需要控制抽取时间，一般企业选择在凌晨进行结构化数据的抽取。另外，也可以通过数据库日志方式进行抽取，这种方式对数据库产生的影响极小，但需要解析日志。</a:t>
            </a:r>
            <a:endParaRPr lang="zh-CN" altLang="en-US" sz="1600"/>
          </a:p>
          <a:p>
            <a:pPr marL="285750" indent="-285750">
              <a:buFont typeface="Wingdings" panose="05000000000000000000" charset="0"/>
              <a:buChar char="Ø"/>
            </a:pPr>
            <a:endParaRPr lang="zh-CN" altLang="en-US" sz="1600"/>
          </a:p>
          <a:p>
            <a:pPr marL="285750" indent="-285750">
              <a:buFont typeface="Wingdings" panose="05000000000000000000" charset="0"/>
              <a:buChar char="Ø"/>
            </a:pPr>
            <a:r>
              <a:rPr lang="zh-CN" altLang="en-US" sz="1600"/>
              <a:t>半结构化数据和非结构化数据：一般进行抽取所采用的方式为监听文件变动。这种方式的优点是比较灵活，可以实时抽取变动的内容，但需要解决增量抽取和数据格式转换等问题。</a:t>
            </a:r>
            <a:endParaRPr lang="zh-CN" altLang="en-US" sz="1600"/>
          </a:p>
          <a:p>
            <a:pPr indent="0">
              <a:buFont typeface="Wingdings" panose="05000000000000000000" charset="0"/>
              <a:buNone/>
            </a:pPr>
            <a:endParaRPr lang="zh-CN" altLang="en-US" sz="1600"/>
          </a:p>
          <a:p>
            <a:pPr indent="0">
              <a:buFont typeface="Wingdings" panose="05000000000000000000" charset="0"/>
              <a:buNone/>
            </a:pPr>
            <a:r>
              <a:rPr lang="zh-CN" altLang="en-US" sz="1600"/>
              <a:t>在抽取数据时，一般会采以下两种方式：</a:t>
            </a:r>
            <a:endParaRPr lang="zh-CN" altLang="en-US" sz="1600"/>
          </a:p>
          <a:p>
            <a:endParaRPr lang="zh-CN" altLang="en-US" sz="1600"/>
          </a:p>
          <a:p>
            <a:r>
              <a:rPr lang="zh-CN" altLang="en-US" sz="1600"/>
              <a:t>全量同步：将全部数据抽取到目标系统中，一般用于数据初始化装载。</a:t>
            </a:r>
            <a:endParaRPr lang="zh-CN" altLang="en-US" sz="1600"/>
          </a:p>
          <a:p>
            <a:r>
              <a:rPr lang="zh-CN" altLang="en-US" sz="1600"/>
              <a:t>增量同步：检测数据变动，只抽取发生变动的数据，一般用于数据更新。</a:t>
            </a:r>
            <a:endParaRPr lang="zh-CN" altLang="en-US" sz="1600"/>
          </a:p>
        </p:txBody>
      </p:sp>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sz="2400" dirty="0"/>
              <a:t>数据抽取</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2400"/>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数据转换</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332720" cy="3113405"/>
          </a:xfrm>
          <a:prstGeom prst="rect">
            <a:avLst/>
          </a:prstGeom>
          <a:noFill/>
        </p:spPr>
        <p:txBody>
          <a:bodyPr/>
          <a:lstStyle/>
          <a:p>
            <a:pPr marL="285750" indent="-285750">
              <a:lnSpc>
                <a:spcPct val="150000"/>
              </a:lnSpc>
              <a:buFont typeface="Wingdings" panose="05000000000000000000" charset="0"/>
              <a:buChar char="Ø"/>
            </a:pPr>
            <a:r>
              <a:rPr lang="zh-CN" sz="1600" dirty="0">
                <a:solidFill>
                  <a:schemeClr val="tx1"/>
                </a:solidFill>
                <a:latin typeface="+mn-ea"/>
                <a:cs typeface="+mn-ea"/>
                <a:sym typeface="+mn-ea"/>
              </a:rPr>
              <a:t>不一致数据的转换</a:t>
            </a:r>
            <a:endParaRPr lang="zh-CN" sz="1600" dirty="0">
              <a:solidFill>
                <a:schemeClr val="tx1"/>
              </a:solidFill>
              <a:latin typeface="+mn-ea"/>
              <a:cs typeface="+mn-ea"/>
              <a:sym typeface="+mn-ea"/>
            </a:endParaRPr>
          </a:p>
          <a:p>
            <a:pPr lvl="1" indent="0">
              <a:lnSpc>
                <a:spcPct val="150000"/>
              </a:lnSpc>
              <a:buFont typeface="Wingdings" panose="05000000000000000000" charset="0"/>
              <a:buNone/>
            </a:pPr>
            <a:r>
              <a:rPr lang="zh-CN" sz="1600" dirty="0">
                <a:solidFill>
                  <a:schemeClr val="tx1"/>
                </a:solidFill>
                <a:latin typeface="+mn-ea"/>
                <a:cs typeface="+mn-ea"/>
                <a:sym typeface="+mn-ea"/>
              </a:rPr>
              <a:t>数据不一致包括数据源内部的不一致和多个数据源之间的数据不一致等。不同业务系统的数量单位、编码、值域或语义等都需要统一。</a:t>
            </a:r>
            <a:endParaRPr lang="zh-CN" sz="1600" dirty="0">
              <a:solidFill>
                <a:schemeClr val="tx1"/>
              </a:solidFill>
              <a:latin typeface="+mn-ea"/>
              <a:cs typeface="+mn-ea"/>
              <a:sym typeface="+mn-ea"/>
            </a:endParaRPr>
          </a:p>
          <a:p>
            <a:pPr marL="285750" indent="-285750">
              <a:lnSpc>
                <a:spcPct val="150000"/>
              </a:lnSpc>
              <a:buFont typeface="Wingdings" panose="05000000000000000000" charset="0"/>
              <a:buChar char="Ø"/>
            </a:pPr>
            <a:r>
              <a:rPr lang="zh-CN" sz="1600" dirty="0">
                <a:solidFill>
                  <a:schemeClr val="tx1"/>
                </a:solidFill>
                <a:latin typeface="+mn-ea"/>
                <a:cs typeface="+mn-ea"/>
                <a:sym typeface="+mn-ea"/>
              </a:rPr>
              <a:t>数据粒度的转换</a:t>
            </a:r>
            <a:endParaRPr lang="zh-CN" sz="1600" dirty="0">
              <a:solidFill>
                <a:schemeClr val="tx1"/>
              </a:solidFill>
              <a:latin typeface="+mn-ea"/>
              <a:cs typeface="+mn-ea"/>
              <a:sym typeface="+mn-ea"/>
            </a:endParaRPr>
          </a:p>
          <a:p>
            <a:pPr lvl="1" indent="0">
              <a:lnSpc>
                <a:spcPct val="150000"/>
              </a:lnSpc>
              <a:buFont typeface="Wingdings" panose="05000000000000000000" charset="0"/>
              <a:buNone/>
            </a:pPr>
            <a:r>
              <a:rPr lang="zh-CN" sz="1600" dirty="0">
                <a:solidFill>
                  <a:schemeClr val="tx1"/>
                </a:solidFill>
                <a:latin typeface="+mn-ea"/>
                <a:cs typeface="+mn-ea"/>
                <a:sym typeface="+mn-ea"/>
              </a:rPr>
              <a:t>数据粒度的转换。业务系统一般存储细粒度的事务型数据，而数据仓库中的数据是用于查询、分析。因此需要多种不同粒度的数据。这些不同粒度的数据可以通过对细粒度的事务型数据进行聚合(aggregation)而产生。</a:t>
            </a:r>
            <a:endParaRPr lang="zh-CN" sz="1600" dirty="0">
              <a:solidFill>
                <a:schemeClr val="tx1"/>
              </a:solidFill>
              <a:latin typeface="+mn-ea"/>
              <a:cs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sz="2400" dirty="0"/>
              <a:t>数据转换</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2400"/>
          </a:p>
        </p:txBody>
      </p:sp>
      <p:sp>
        <p:nvSpPr>
          <p:cNvPr id="4" name="文本框 3"/>
          <p:cNvSpPr txBox="1"/>
          <p:nvPr/>
        </p:nvSpPr>
        <p:spPr>
          <a:xfrm>
            <a:off x="546735" y="1446530"/>
            <a:ext cx="9877425" cy="2553335"/>
          </a:xfrm>
          <a:prstGeom prst="rect">
            <a:avLst/>
          </a:prstGeom>
          <a:noFill/>
        </p:spPr>
        <p:txBody>
          <a:bodyPr wrap="square" rtlCol="0" anchor="t">
            <a:spAutoFit/>
          </a:bodyPr>
          <a:p>
            <a:r>
              <a:rPr lang="zh-CN" altLang="en-US" sz="1600"/>
              <a:t>1. 对于结构化数据，转换的逻辑相对简单，主要是对表结构和字段进行标准化处理。</a:t>
            </a:r>
            <a:endParaRPr lang="zh-CN" altLang="en-US" sz="1600"/>
          </a:p>
          <a:p>
            <a:endParaRPr lang="zh-CN" altLang="en-US" sz="1600"/>
          </a:p>
          <a:p>
            <a:r>
              <a:rPr lang="zh-CN" altLang="en-US" sz="1600"/>
              <a:t>2. 对于半结构化数据和非结构化数据，转换的逻辑更为复杂，需要进行文本解析、数据提取、数据关联和数据格式转换等操作。</a:t>
            </a:r>
            <a:endParaRPr lang="zh-CN" altLang="en-US" sz="1600"/>
          </a:p>
          <a:p>
            <a:endParaRPr lang="zh-CN" altLang="en-US" sz="1600"/>
          </a:p>
          <a:p>
            <a:r>
              <a:rPr lang="zh-CN" altLang="en-US" sz="1600"/>
              <a:t>在数据转换过程中，需要根据数据源的不同，针对性地选择合适的转换工具。同时，还需要根据业务需求和目标系统的要求，对转换规则进行定义和调整，以保证转换后的数据符合目标系统的要求。</a:t>
            </a:r>
            <a:endParaRPr lang="zh-CN" altLang="en-US" sz="1600"/>
          </a:p>
          <a:p>
            <a:endParaRPr lang="zh-CN" altLang="en-US" sz="1600"/>
          </a:p>
          <a:p>
            <a:r>
              <a:rPr lang="zh-CN" altLang="en-US" sz="1600"/>
              <a:t>数据清洗是数据转换的一个子集，主要是对原始数据进行清理、过滤、去重、处理异常数据等操作，以消除数据中的问题，如数据重复、二义性、不完整、违反业务或逻辑规则等，保证数据的准确性和稳定性。</a:t>
            </a:r>
            <a:endParaRPr lang="zh-CN" altLang="en-US" sz="1600"/>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数据清洗</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10100945" cy="4864100"/>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latin typeface="+mn-ea"/>
                <a:cs typeface="+mn-ea"/>
                <a:sym typeface="+mn-ea"/>
              </a:rPr>
              <a:t>数据源中数据的质量是非常重要的，低劣的“脏”数据容易导致低质量的决策甚至是错误的决策。此外，这些“脏”数据或不可用数据也可能造成报表的不一致等问题。因此有必要全面校验数据源的数据质量</a:t>
            </a:r>
            <a:r>
              <a:rPr lang="zh-CN" altLang="en-US" sz="1600" dirty="0" smtClean="0">
                <a:solidFill>
                  <a:schemeClr val="tx1"/>
                </a:solidFill>
                <a:latin typeface="+mn-ea"/>
                <a:cs typeface="+mn-ea"/>
                <a:sym typeface="+mn-ea"/>
              </a:rPr>
              <a:t>，此</a:t>
            </a:r>
            <a:r>
              <a:rPr lang="zh-CN" altLang="en-US" sz="1600" dirty="0">
                <a:solidFill>
                  <a:schemeClr val="tx1"/>
                </a:solidFill>
                <a:latin typeface="+mn-ea"/>
                <a:cs typeface="+mn-ea"/>
                <a:sym typeface="+mn-ea"/>
              </a:rPr>
              <a:t>过程就是数据清洗(datacleaning)</a:t>
            </a:r>
            <a:r>
              <a:rPr lang="zh-CN" altLang="en-US" sz="1600" dirty="0" smtClean="0">
                <a:solidFill>
                  <a:schemeClr val="tx1"/>
                </a:solidFill>
                <a:latin typeface="+mn-ea"/>
                <a:cs typeface="+mn-ea"/>
                <a:sym typeface="+mn-ea"/>
              </a:rPr>
              <a:t>。</a:t>
            </a:r>
            <a:endParaRPr lang="en-US" altLang="zh-CN" sz="1600" dirty="0" smtClean="0">
              <a:solidFill>
                <a:schemeClr val="tx1"/>
              </a:solidFill>
              <a:latin typeface="+mn-ea"/>
              <a:cs typeface="+mn-ea"/>
              <a:sym typeface="+mn-ea"/>
            </a:endParaRPr>
          </a:p>
          <a:p>
            <a:pPr marL="285750" indent="-285750">
              <a:lnSpc>
                <a:spcPct val="150000"/>
              </a:lnSpc>
              <a:buFont typeface="Wingdings" panose="05000000000000000000" charset="0"/>
              <a:buChar char="Ø"/>
            </a:pPr>
            <a:r>
              <a:rPr lang="zh-CN" altLang="en-US" sz="1600" dirty="0" smtClean="0">
                <a:solidFill>
                  <a:schemeClr val="tx1"/>
                </a:solidFill>
                <a:latin typeface="+mn-ea"/>
                <a:cs typeface="+mn-ea"/>
                <a:sym typeface="+mn-ea"/>
              </a:rPr>
              <a:t>主要</a:t>
            </a:r>
            <a:r>
              <a:rPr lang="zh-CN" altLang="en-US" sz="1600" dirty="0">
                <a:solidFill>
                  <a:schemeClr val="tx1"/>
                </a:solidFill>
                <a:latin typeface="+mn-ea"/>
                <a:cs typeface="+mn-ea"/>
                <a:sym typeface="+mn-ea"/>
              </a:rPr>
              <a:t>的数据质量问题有以下几种：</a:t>
            </a:r>
            <a:endParaRPr lang="zh-CN" altLang="en-US" sz="1600" dirty="0">
              <a:solidFill>
                <a:schemeClr val="tx1"/>
              </a:solidFill>
              <a:latin typeface="+mn-ea"/>
              <a:cs typeface="+mn-ea"/>
              <a:sym typeface="+mn-ea"/>
            </a:endParaRPr>
          </a:p>
          <a:p>
            <a:pPr marL="742950" lvl="1" indent="-285750">
              <a:lnSpc>
                <a:spcPct val="150000"/>
              </a:lnSpc>
              <a:buFont typeface="Arial" panose="020B0604020202020204" pitchFamily="34" charset="0"/>
              <a:buChar char="•"/>
            </a:pPr>
            <a:r>
              <a:rPr lang="zh-CN" altLang="en-US" sz="1600" dirty="0">
                <a:solidFill>
                  <a:schemeClr val="tx1"/>
                </a:solidFill>
                <a:latin typeface="+mn-ea"/>
                <a:cs typeface="+mn-ea"/>
                <a:sym typeface="+mn-ea"/>
              </a:rPr>
              <a:t>缺失(missing)数据，即数据值的缺失。</a:t>
            </a:r>
            <a:endParaRPr lang="zh-CN" altLang="en-US" sz="1600" dirty="0">
              <a:solidFill>
                <a:schemeClr val="tx1"/>
              </a:solidFill>
              <a:latin typeface="+mn-ea"/>
              <a:cs typeface="+mn-ea"/>
              <a:sym typeface="+mn-ea"/>
            </a:endParaRPr>
          </a:p>
          <a:p>
            <a:pPr marL="742950" lvl="1" indent="-285750">
              <a:lnSpc>
                <a:spcPct val="150000"/>
              </a:lnSpc>
              <a:buFont typeface="Arial" panose="020B0604020202020204" pitchFamily="34" charset="0"/>
              <a:buChar char="•"/>
            </a:pPr>
            <a:r>
              <a:rPr lang="zh-CN" altLang="en-US" sz="1600" dirty="0">
                <a:solidFill>
                  <a:schemeClr val="tx1"/>
                </a:solidFill>
                <a:latin typeface="+mn-ea"/>
                <a:cs typeface="+mn-ea"/>
                <a:sym typeface="+mn-ea"/>
              </a:rPr>
              <a:t>错误数据。常见的错误数据包括字段的虚假值、异常取值等。这些错误数据产生的主要原因是由于业务系统在数据输入后不能进行正确性判断而被录入数据库。错误数据需要被及时找出并限期修正。</a:t>
            </a:r>
            <a:endParaRPr lang="zh-CN" altLang="en-US" sz="1600" dirty="0">
              <a:solidFill>
                <a:schemeClr val="tx1"/>
              </a:solidFill>
              <a:latin typeface="+mn-ea"/>
              <a:cs typeface="+mn-ea"/>
              <a:sym typeface="+mn-ea"/>
            </a:endParaRPr>
          </a:p>
          <a:p>
            <a:pPr marL="742950" lvl="1" indent="-285750">
              <a:lnSpc>
                <a:spcPct val="150000"/>
              </a:lnSpc>
              <a:buFont typeface="Arial" panose="020B0604020202020204" pitchFamily="34" charset="0"/>
              <a:buChar char="•"/>
            </a:pPr>
            <a:r>
              <a:rPr lang="zh-CN" altLang="en-US" sz="1600" dirty="0">
                <a:solidFill>
                  <a:schemeClr val="tx1"/>
                </a:solidFill>
                <a:latin typeface="+mn-ea"/>
                <a:cs typeface="+mn-ea"/>
                <a:sym typeface="+mn-ea"/>
              </a:rPr>
              <a:t>数据重复。数据重复是反复录入同样的数据记录，这类数据会增加数据分析的开销。</a:t>
            </a:r>
            <a:endParaRPr lang="zh-CN" altLang="en-US" sz="1600" dirty="0">
              <a:solidFill>
                <a:schemeClr val="tx1"/>
              </a:solidFill>
              <a:latin typeface="+mn-ea"/>
              <a:cs typeface="+mn-ea"/>
              <a:sym typeface="+mn-ea"/>
            </a:endParaRPr>
          </a:p>
          <a:p>
            <a:pPr marL="742950" lvl="1" indent="-285750">
              <a:lnSpc>
                <a:spcPct val="150000"/>
              </a:lnSpc>
              <a:buFont typeface="Arial" panose="020B0604020202020204" pitchFamily="34" charset="0"/>
              <a:buChar char="•"/>
            </a:pPr>
            <a:r>
              <a:rPr lang="zh-CN" altLang="en-US" sz="1600" dirty="0">
                <a:solidFill>
                  <a:schemeClr val="tx1"/>
                </a:solidFill>
                <a:latin typeface="+mn-ea"/>
                <a:cs typeface="+mn-ea"/>
                <a:sym typeface="+mn-ea"/>
              </a:rPr>
              <a:t>数据冲突</a:t>
            </a:r>
            <a:r>
              <a:rPr lang="zh-CN" altLang="en-US" sz="1600" dirty="0" smtClean="0">
                <a:solidFill>
                  <a:schemeClr val="tx1"/>
                </a:solidFill>
                <a:latin typeface="+mn-ea"/>
                <a:cs typeface="+mn-ea"/>
                <a:sym typeface="+mn-ea"/>
              </a:rPr>
              <a:t>。数据</a:t>
            </a:r>
            <a:r>
              <a:rPr lang="zh-CN" altLang="en-US" sz="1600" dirty="0">
                <a:solidFill>
                  <a:schemeClr val="tx1"/>
                </a:solidFill>
                <a:latin typeface="+mn-ea"/>
                <a:cs typeface="+mn-ea"/>
                <a:sym typeface="+mn-ea"/>
              </a:rPr>
              <a:t>冲突包括同一数据源内部的数据冲突和多个数据源之间的数据冲突。冲突的数据也需要及时地修正。</a:t>
            </a:r>
            <a:endParaRPr lang="zh-CN" altLang="en-US" sz="1600" dirty="0">
              <a:solidFill>
                <a:schemeClr val="tx1"/>
              </a:solidFill>
              <a:latin typeface="+mn-ea"/>
              <a:cs typeface="+mn-ea"/>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sz="2400" dirty="0"/>
              <a:t>数据加载</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2400"/>
          </a:p>
        </p:txBody>
      </p:sp>
      <p:sp>
        <p:nvSpPr>
          <p:cNvPr id="5" name="文本框 4"/>
          <p:cNvSpPr txBox="1"/>
          <p:nvPr/>
        </p:nvSpPr>
        <p:spPr>
          <a:xfrm>
            <a:off x="574040" y="1305560"/>
            <a:ext cx="10682605" cy="2368550"/>
          </a:xfrm>
          <a:prstGeom prst="rect">
            <a:avLst/>
          </a:prstGeom>
          <a:noFill/>
        </p:spPr>
        <p:txBody>
          <a:bodyPr wrap="square" rtlCol="0" anchor="t">
            <a:spAutoFit/>
          </a:bodyPr>
          <a:p>
            <a:r>
              <a:rPr lang="zh-CN" altLang="en-US" sz="1600"/>
              <a:t>数据加载主要是将清洗、转换后的数据导入到目标数据源中，为企业业务提供数据支持。</a:t>
            </a:r>
            <a:endParaRPr lang="zh-CN" altLang="en-US" sz="1600"/>
          </a:p>
          <a:p>
            <a:endParaRPr lang="zh-CN" altLang="en-US" sz="1600"/>
          </a:p>
          <a:p>
            <a:r>
              <a:rPr lang="zh-CN" altLang="en-US" sz="1600"/>
              <a:t>数据加载的方式有两种：全量加载和增量加载。</a:t>
            </a:r>
            <a:endParaRPr lang="zh-CN" altLang="en-US" sz="1600"/>
          </a:p>
          <a:p>
            <a:endParaRPr lang="zh-CN" altLang="en-US" sz="1600"/>
          </a:p>
          <a:p>
            <a:pPr marL="285750" indent="-285750">
              <a:buFont typeface="Wingdings" panose="05000000000000000000" charset="0"/>
              <a:buChar char="Ø"/>
            </a:pPr>
            <a:r>
              <a:rPr lang="zh-CN" altLang="en-US" sz="1600"/>
              <a:t>全量加载是将所有数据都导入目标数据源中，适用于首次加载或者数据量较小的情况。</a:t>
            </a:r>
            <a:endParaRPr lang="zh-CN" altLang="en-US" sz="1600"/>
          </a:p>
          <a:p>
            <a:pPr marL="285750" indent="-285750">
              <a:buFont typeface="Wingdings" panose="05000000000000000000" charset="0"/>
              <a:buChar char="Ø"/>
            </a:pPr>
            <a:endParaRPr lang="zh-CN" altLang="en-US" sz="1600"/>
          </a:p>
          <a:p>
            <a:pPr marL="285750" indent="-285750">
              <a:buFont typeface="Wingdings" panose="05000000000000000000" charset="0"/>
              <a:buChar char="Ø"/>
            </a:pPr>
            <a:r>
              <a:rPr lang="zh-CN" altLang="en-US" sz="1600"/>
              <a:t>增量加载是将新增或修改的数据导入目标数据源中，以节省加载时间和系统资源，适用于数据量较大的情况。</a:t>
            </a:r>
            <a:endParaRPr lang="zh-CN" altLang="en-US" sz="1600"/>
          </a:p>
          <a:p>
            <a:endParaRPr lang="zh-CN" altLang="en-US"/>
          </a:p>
          <a:p>
            <a:endParaRPr lang="zh-CN" altLang="en-US"/>
          </a:p>
        </p:txBody>
      </p:sp>
      <p:sp>
        <p:nvSpPr>
          <p:cNvPr id="9" name="文本框 8"/>
          <p:cNvSpPr txBox="1"/>
          <p:nvPr/>
        </p:nvSpPr>
        <p:spPr>
          <a:xfrm>
            <a:off x="854710" y="3766185"/>
            <a:ext cx="9710420" cy="1568450"/>
          </a:xfrm>
          <a:prstGeom prst="rect">
            <a:avLst/>
          </a:prstGeom>
          <a:noFill/>
        </p:spPr>
        <p:txBody>
          <a:bodyPr wrap="square" rtlCol="0" anchor="t">
            <a:spAutoFit/>
          </a:bodyPr>
          <a:p>
            <a:r>
              <a:rPr lang="zh-CN" altLang="en-US" sz="1600">
                <a:sym typeface="+mn-ea"/>
              </a:rPr>
              <a:t>数据加载可以采用多种工具和方式，如数据仓库ETL工具、手动编写的SQL脚本、程序编写等。其中数据仓库ETL工具是最常用的工具之一，能够提供可视化的操作界面和强大的处理能力，可大幅减少开发和维护工作量。</a:t>
            </a:r>
            <a:endParaRPr lang="zh-CN" altLang="en-US" sz="1600"/>
          </a:p>
          <a:p>
            <a:endParaRPr lang="zh-CN" altLang="en-US" sz="1600"/>
          </a:p>
          <a:p>
            <a:r>
              <a:rPr lang="zh-CN" altLang="en-US" sz="1600">
                <a:sym typeface="+mn-ea"/>
              </a:rPr>
              <a:t>数据加载时，需要注意数据类型、长度、格式等问题，保证数据的完整性和准确性。同时，也要根据业务需求和目标系统的要求，对数据进行拆分、合并、计算等操作，使之符合业务需求和目标系统的要求。</a:t>
            </a:r>
            <a:endParaRPr lang="zh-CN" altLang="en-US" sz="1600">
              <a:sym typeface="+mn-ea"/>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操作数据存储</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5860415" cy="3113405"/>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latin typeface="+mn-ea"/>
                <a:cs typeface="+mn-ea"/>
                <a:sym typeface="+mn-ea"/>
              </a:rPr>
              <a:t>数据仓库实现操作型数据与分析型数据的分离，建立了数据库</a:t>
            </a:r>
            <a:r>
              <a:rPr lang="en-US" altLang="zh-CN" sz="1600" dirty="0">
                <a:solidFill>
                  <a:schemeClr val="tx1"/>
                </a:solidFill>
                <a:latin typeface="+mn-ea"/>
                <a:cs typeface="+mn-ea"/>
                <a:sym typeface="+mn-ea"/>
              </a:rPr>
              <a:t>-</a:t>
            </a:r>
            <a:r>
              <a:rPr lang="zh-CN" altLang="en-US" sz="1600" dirty="0">
                <a:solidFill>
                  <a:schemeClr val="tx1"/>
                </a:solidFill>
                <a:latin typeface="+mn-ea"/>
                <a:cs typeface="+mn-ea"/>
                <a:sym typeface="+mn-ea"/>
              </a:rPr>
              <a:t>数据仓库（</a:t>
            </a:r>
            <a:r>
              <a:rPr lang="en-US" altLang="zh-CN" sz="1600" dirty="0">
                <a:solidFill>
                  <a:schemeClr val="tx1"/>
                </a:solidFill>
                <a:latin typeface="+mn-ea"/>
                <a:cs typeface="+mn-ea"/>
                <a:sym typeface="+mn-ea"/>
              </a:rPr>
              <a:t>DB-DW</a:t>
            </a:r>
            <a:r>
              <a:rPr lang="zh-CN" altLang="en-US" sz="1600" dirty="0">
                <a:solidFill>
                  <a:schemeClr val="tx1"/>
                </a:solidFill>
                <a:latin typeface="+mn-ea"/>
                <a:cs typeface="+mn-ea"/>
                <a:sym typeface="+mn-ea"/>
              </a:rPr>
              <a:t>）两层体系结构。然而</a:t>
            </a:r>
            <a:r>
              <a:rPr lang="en-US" altLang="zh-CN" sz="1600" dirty="0">
                <a:solidFill>
                  <a:schemeClr val="tx1"/>
                </a:solidFill>
                <a:latin typeface="+mn-ea"/>
                <a:cs typeface="+mn-ea"/>
                <a:sym typeface="+mn-ea"/>
              </a:rPr>
              <a:t>DB-DW</a:t>
            </a:r>
            <a:r>
              <a:rPr lang="zh-CN" altLang="en-US" sz="1600" dirty="0">
                <a:solidFill>
                  <a:schemeClr val="tx1"/>
                </a:solidFill>
                <a:latin typeface="+mn-ea"/>
                <a:cs typeface="+mn-ea"/>
                <a:sym typeface="+mn-ea"/>
              </a:rPr>
              <a:t>并不能完全满足企业所有的数据处理需求，有时企业需要全局一致的、细粒度、面向主题、集成的和时变的当前或接近当前的数据，因而需要在</a:t>
            </a:r>
            <a:r>
              <a:rPr lang="en-US" altLang="zh-CN" sz="1600" dirty="0">
                <a:solidFill>
                  <a:schemeClr val="tx1"/>
                </a:solidFill>
                <a:latin typeface="+mn-ea"/>
                <a:cs typeface="+mn-ea"/>
                <a:sym typeface="+mn-ea"/>
              </a:rPr>
              <a:t>DB-DW</a:t>
            </a:r>
            <a:r>
              <a:rPr lang="zh-CN" altLang="en-US" sz="1600" dirty="0">
                <a:solidFill>
                  <a:schemeClr val="tx1"/>
                </a:solidFill>
                <a:latin typeface="+mn-ea"/>
                <a:cs typeface="+mn-ea"/>
                <a:sym typeface="+mn-ea"/>
              </a:rPr>
              <a:t>之间增加一个新的层次</a:t>
            </a:r>
            <a:r>
              <a:rPr lang="en-US" altLang="zh-CN" sz="1600" dirty="0">
                <a:solidFill>
                  <a:schemeClr val="tx1"/>
                </a:solidFill>
                <a:latin typeface="+mn-ea"/>
                <a:cs typeface="+mn-ea"/>
                <a:sym typeface="+mn-ea"/>
              </a:rPr>
              <a:t>——</a:t>
            </a:r>
            <a:r>
              <a:rPr lang="zh-CN" altLang="en-US" sz="1600" dirty="0">
                <a:solidFill>
                  <a:schemeClr val="tx1"/>
                </a:solidFill>
                <a:latin typeface="+mn-ea"/>
                <a:cs typeface="+mn-ea"/>
                <a:sym typeface="+mn-ea"/>
              </a:rPr>
              <a:t>操作数据存储，构建</a:t>
            </a:r>
            <a:r>
              <a:rPr lang="en-US" altLang="zh-CN" sz="1600" dirty="0">
                <a:solidFill>
                  <a:schemeClr val="tx1"/>
                </a:solidFill>
                <a:latin typeface="+mn-ea"/>
                <a:cs typeface="+mn-ea"/>
                <a:sym typeface="+mn-ea"/>
              </a:rPr>
              <a:t>DB-ODS-DW</a:t>
            </a:r>
            <a:r>
              <a:rPr lang="zh-CN" altLang="en-US" sz="1600" dirty="0">
                <a:solidFill>
                  <a:schemeClr val="tx1"/>
                </a:solidFill>
                <a:latin typeface="+mn-ea"/>
                <a:cs typeface="+mn-ea"/>
                <a:sym typeface="+mn-ea"/>
              </a:rPr>
              <a:t>结构，满足实时或近实时的查询要求和报表需求。</a:t>
            </a:r>
            <a:endParaRPr lang="zh-CN" altLang="en-US" sz="1600" dirty="0">
              <a:solidFill>
                <a:schemeClr val="tx1"/>
              </a:solidFill>
              <a:latin typeface="+mn-ea"/>
              <a:cs typeface="+mn-ea"/>
              <a:sym typeface="+mn-ea"/>
            </a:endParaRPr>
          </a:p>
          <a:p>
            <a:pPr marL="285750" indent="-285750">
              <a:lnSpc>
                <a:spcPct val="150000"/>
              </a:lnSpc>
              <a:buFont typeface="Wingdings" panose="05000000000000000000" charset="0"/>
              <a:buChar char="Ø"/>
            </a:pPr>
            <a:r>
              <a:rPr lang="zh-CN" altLang="en-US" sz="1600" dirty="0">
                <a:solidFill>
                  <a:schemeClr val="tx1"/>
                </a:solidFill>
                <a:latin typeface="+mn-ea"/>
                <a:cs typeface="+mn-ea"/>
                <a:sym typeface="+mn-ea"/>
              </a:rPr>
              <a:t>也有人将操作数据存储称为实时数据仓库。</a:t>
            </a:r>
            <a:endParaRPr lang="zh-CN" altLang="en-US" sz="1600" dirty="0">
              <a:solidFill>
                <a:schemeClr val="tx1"/>
              </a:solidFill>
              <a:latin typeface="+mn-ea"/>
              <a:cs typeface="+mn-ea"/>
              <a:sym typeface="+mn-ea"/>
            </a:endParaRPr>
          </a:p>
        </p:txBody>
      </p:sp>
      <p:grpSp>
        <p:nvGrpSpPr>
          <p:cNvPr id="498692" name="组合 498691"/>
          <p:cNvGrpSpPr/>
          <p:nvPr/>
        </p:nvGrpSpPr>
        <p:grpSpPr>
          <a:xfrm>
            <a:off x="6716762" y="1358039"/>
            <a:ext cx="4490314" cy="2883790"/>
            <a:chOff x="3593" y="1255"/>
            <a:chExt cx="2562" cy="3051"/>
          </a:xfrm>
        </p:grpSpPr>
        <p:sp>
          <p:nvSpPr>
            <p:cNvPr id="498693" name="矩形 498692"/>
            <p:cNvSpPr/>
            <p:nvPr/>
          </p:nvSpPr>
          <p:spPr>
            <a:xfrm>
              <a:off x="4379" y="2122"/>
              <a:ext cx="876" cy="334"/>
            </a:xfrm>
            <a:prstGeom prst="rect">
              <a:avLst/>
            </a:prstGeom>
            <a:pattFill prst="pct50">
              <a:fgClr>
                <a:srgbClr val="FB9214"/>
              </a:fgClr>
              <a:bgClr>
                <a:srgbClr val="FFFFFF"/>
              </a:bgClr>
            </a:pattFill>
            <a:ln w="25400" cap="flat" cmpd="sng">
              <a:solidFill>
                <a:srgbClr val="BE0E00"/>
              </a:solidFill>
              <a:prstDash val="solid"/>
              <a:miter/>
              <a:headEnd type="none" w="med" len="med"/>
              <a:tailEnd type="none" w="med" len="med"/>
            </a:ln>
          </p:spPr>
          <p:txBody>
            <a:bodyPr/>
            <a:lstStyle/>
            <a:p>
              <a:endParaRPr lang="zh-CN" altLang="en-US" sz="900"/>
            </a:p>
          </p:txBody>
        </p:sp>
        <p:sp>
          <p:nvSpPr>
            <p:cNvPr id="498694" name="任意多边形 498693"/>
            <p:cNvSpPr/>
            <p:nvPr/>
          </p:nvSpPr>
          <p:spPr>
            <a:xfrm>
              <a:off x="5000" y="2153"/>
              <a:ext cx="213" cy="199"/>
            </a:xfrm>
            <a:custGeom>
              <a:avLst/>
              <a:gdLst/>
              <a:ahLst/>
              <a:cxnLst/>
              <a:rect l="0" t="0" r="0" b="0"/>
              <a:pathLst>
                <a:path w="213" h="199">
                  <a:moveTo>
                    <a:pt x="0" y="199"/>
                  </a:moveTo>
                  <a:lnTo>
                    <a:pt x="0" y="0"/>
                  </a:lnTo>
                  <a:lnTo>
                    <a:pt x="213"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695" name="直接连接符 498694"/>
            <p:cNvSpPr/>
            <p:nvPr/>
          </p:nvSpPr>
          <p:spPr>
            <a:xfrm flipV="1">
              <a:off x="5054" y="2153"/>
              <a:ext cx="0" cy="199"/>
            </a:xfrm>
            <a:prstGeom prst="line">
              <a:avLst/>
            </a:prstGeom>
            <a:ln w="25400" cap="flat" cmpd="sng">
              <a:solidFill>
                <a:srgbClr val="BE0E00"/>
              </a:solidFill>
              <a:prstDash val="solid"/>
              <a:headEnd type="none" w="med" len="med"/>
              <a:tailEnd type="none" w="med" len="med"/>
            </a:ln>
          </p:spPr>
        </p:sp>
        <p:sp>
          <p:nvSpPr>
            <p:cNvPr id="498696" name="直接连接符 498695"/>
            <p:cNvSpPr/>
            <p:nvPr/>
          </p:nvSpPr>
          <p:spPr>
            <a:xfrm flipV="1">
              <a:off x="5106" y="2153"/>
              <a:ext cx="0" cy="199"/>
            </a:xfrm>
            <a:prstGeom prst="line">
              <a:avLst/>
            </a:prstGeom>
            <a:ln w="25400" cap="flat" cmpd="sng">
              <a:solidFill>
                <a:srgbClr val="BE0E00"/>
              </a:solidFill>
              <a:prstDash val="solid"/>
              <a:headEnd type="none" w="med" len="med"/>
              <a:tailEnd type="none" w="med" len="med"/>
            </a:ln>
          </p:spPr>
        </p:sp>
        <p:sp>
          <p:nvSpPr>
            <p:cNvPr id="498697" name="直接连接符 498696"/>
            <p:cNvSpPr/>
            <p:nvPr/>
          </p:nvSpPr>
          <p:spPr>
            <a:xfrm flipH="1">
              <a:off x="5000" y="2204"/>
              <a:ext cx="213" cy="0"/>
            </a:xfrm>
            <a:prstGeom prst="line">
              <a:avLst/>
            </a:prstGeom>
            <a:ln w="25400" cap="flat" cmpd="sng">
              <a:solidFill>
                <a:srgbClr val="BE0E00"/>
              </a:solidFill>
              <a:prstDash val="solid"/>
              <a:headEnd type="none" w="med" len="med"/>
              <a:tailEnd type="none" w="med" len="med"/>
            </a:ln>
          </p:spPr>
        </p:sp>
        <p:sp>
          <p:nvSpPr>
            <p:cNvPr id="498698" name="直接连接符 498697"/>
            <p:cNvSpPr/>
            <p:nvPr/>
          </p:nvSpPr>
          <p:spPr>
            <a:xfrm flipH="1">
              <a:off x="5000" y="2254"/>
              <a:ext cx="213" cy="0"/>
            </a:xfrm>
            <a:prstGeom prst="line">
              <a:avLst/>
            </a:prstGeom>
            <a:ln w="25400" cap="flat" cmpd="sng">
              <a:solidFill>
                <a:srgbClr val="BE0E00"/>
              </a:solidFill>
              <a:prstDash val="solid"/>
              <a:headEnd type="none" w="med" len="med"/>
              <a:tailEnd type="none" w="med" len="med"/>
            </a:ln>
          </p:spPr>
        </p:sp>
        <p:sp>
          <p:nvSpPr>
            <p:cNvPr id="498699" name="任意多边形 498698"/>
            <p:cNvSpPr/>
            <p:nvPr/>
          </p:nvSpPr>
          <p:spPr>
            <a:xfrm>
              <a:off x="5000" y="2300"/>
              <a:ext cx="213" cy="0"/>
            </a:xfrm>
            <a:custGeom>
              <a:avLst/>
              <a:gdLst/>
              <a:ahLst/>
              <a:cxnLst/>
              <a:rect l="0" t="0" r="0" b="0"/>
              <a:pathLst>
                <a:path w="213">
                  <a:moveTo>
                    <a:pt x="213" y="0"/>
                  </a:moveTo>
                  <a:lnTo>
                    <a:pt x="0" y="0"/>
                  </a:lnTo>
                  <a:lnTo>
                    <a:pt x="3"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00" name="直接连接符 498699"/>
            <p:cNvSpPr/>
            <p:nvPr/>
          </p:nvSpPr>
          <p:spPr>
            <a:xfrm flipV="1">
              <a:off x="5159" y="2153"/>
              <a:ext cx="0" cy="199"/>
            </a:xfrm>
            <a:prstGeom prst="line">
              <a:avLst/>
            </a:prstGeom>
            <a:ln w="25400" cap="flat" cmpd="sng">
              <a:solidFill>
                <a:srgbClr val="BE0E00"/>
              </a:solidFill>
              <a:prstDash val="solid"/>
              <a:headEnd type="none" w="med" len="med"/>
              <a:tailEnd type="none" w="med" len="med"/>
            </a:ln>
          </p:spPr>
        </p:sp>
        <p:sp>
          <p:nvSpPr>
            <p:cNvPr id="498701" name="矩形 498700"/>
            <p:cNvSpPr/>
            <p:nvPr/>
          </p:nvSpPr>
          <p:spPr>
            <a:xfrm>
              <a:off x="4291" y="2095"/>
              <a:ext cx="835" cy="335"/>
            </a:xfrm>
            <a:prstGeom prst="rect">
              <a:avLst/>
            </a:prstGeom>
            <a:pattFill prst="pct50">
              <a:fgClr>
                <a:srgbClr val="FB9214"/>
              </a:fgClr>
              <a:bgClr>
                <a:srgbClr val="FFFFFF"/>
              </a:bgClr>
            </a:pattFill>
            <a:ln w="25400" cap="flat" cmpd="sng">
              <a:solidFill>
                <a:srgbClr val="BE0E00"/>
              </a:solidFill>
              <a:prstDash val="solid"/>
              <a:miter/>
              <a:headEnd type="none" w="med" len="med"/>
              <a:tailEnd type="none" w="med" len="med"/>
            </a:ln>
          </p:spPr>
          <p:txBody>
            <a:bodyPr/>
            <a:lstStyle/>
            <a:p>
              <a:endParaRPr lang="zh-CN" altLang="en-US" sz="900"/>
            </a:p>
          </p:txBody>
        </p:sp>
        <p:sp>
          <p:nvSpPr>
            <p:cNvPr id="498702" name="任意多边形 498701"/>
            <p:cNvSpPr/>
            <p:nvPr/>
          </p:nvSpPr>
          <p:spPr>
            <a:xfrm>
              <a:off x="4316" y="2123"/>
              <a:ext cx="213" cy="199"/>
            </a:xfrm>
            <a:custGeom>
              <a:avLst/>
              <a:gdLst/>
              <a:ahLst/>
              <a:cxnLst/>
              <a:rect l="0" t="0" r="0" b="0"/>
              <a:pathLst>
                <a:path w="213" h="199">
                  <a:moveTo>
                    <a:pt x="0" y="199"/>
                  </a:moveTo>
                  <a:lnTo>
                    <a:pt x="0" y="0"/>
                  </a:lnTo>
                  <a:lnTo>
                    <a:pt x="213"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03" name="直接连接符 498702"/>
            <p:cNvSpPr/>
            <p:nvPr/>
          </p:nvSpPr>
          <p:spPr>
            <a:xfrm flipV="1">
              <a:off x="4369" y="2123"/>
              <a:ext cx="0" cy="199"/>
            </a:xfrm>
            <a:prstGeom prst="line">
              <a:avLst/>
            </a:prstGeom>
            <a:ln w="25400" cap="flat" cmpd="sng">
              <a:solidFill>
                <a:srgbClr val="BE0E00"/>
              </a:solidFill>
              <a:prstDash val="solid"/>
              <a:headEnd type="none" w="med" len="med"/>
              <a:tailEnd type="none" w="med" len="med"/>
            </a:ln>
          </p:spPr>
        </p:sp>
        <p:sp>
          <p:nvSpPr>
            <p:cNvPr id="498704" name="直接连接符 498703"/>
            <p:cNvSpPr/>
            <p:nvPr/>
          </p:nvSpPr>
          <p:spPr>
            <a:xfrm flipV="1">
              <a:off x="4420" y="2123"/>
              <a:ext cx="0" cy="199"/>
            </a:xfrm>
            <a:prstGeom prst="line">
              <a:avLst/>
            </a:prstGeom>
            <a:ln w="25400" cap="flat" cmpd="sng">
              <a:solidFill>
                <a:srgbClr val="BE0E00"/>
              </a:solidFill>
              <a:prstDash val="solid"/>
              <a:headEnd type="none" w="med" len="med"/>
              <a:tailEnd type="none" w="med" len="med"/>
            </a:ln>
          </p:spPr>
        </p:sp>
        <p:sp>
          <p:nvSpPr>
            <p:cNvPr id="498705" name="直接连接符 498704"/>
            <p:cNvSpPr/>
            <p:nvPr/>
          </p:nvSpPr>
          <p:spPr>
            <a:xfrm flipH="1">
              <a:off x="4316" y="2174"/>
              <a:ext cx="213" cy="0"/>
            </a:xfrm>
            <a:prstGeom prst="line">
              <a:avLst/>
            </a:prstGeom>
            <a:ln w="25400" cap="flat" cmpd="sng">
              <a:solidFill>
                <a:srgbClr val="BE0E00"/>
              </a:solidFill>
              <a:prstDash val="solid"/>
              <a:headEnd type="none" w="med" len="med"/>
              <a:tailEnd type="none" w="med" len="med"/>
            </a:ln>
          </p:spPr>
        </p:sp>
        <p:sp>
          <p:nvSpPr>
            <p:cNvPr id="498706" name="直接连接符 498705"/>
            <p:cNvSpPr/>
            <p:nvPr/>
          </p:nvSpPr>
          <p:spPr>
            <a:xfrm flipH="1">
              <a:off x="4316" y="2224"/>
              <a:ext cx="213" cy="0"/>
            </a:xfrm>
            <a:prstGeom prst="line">
              <a:avLst/>
            </a:prstGeom>
            <a:ln w="25400" cap="flat" cmpd="sng">
              <a:solidFill>
                <a:srgbClr val="BE0E00"/>
              </a:solidFill>
              <a:prstDash val="solid"/>
              <a:headEnd type="none" w="med" len="med"/>
              <a:tailEnd type="none" w="med" len="med"/>
            </a:ln>
          </p:spPr>
        </p:sp>
        <p:sp>
          <p:nvSpPr>
            <p:cNvPr id="498707" name="任意多边形 498706"/>
            <p:cNvSpPr/>
            <p:nvPr/>
          </p:nvSpPr>
          <p:spPr>
            <a:xfrm>
              <a:off x="4316" y="2272"/>
              <a:ext cx="213" cy="0"/>
            </a:xfrm>
            <a:custGeom>
              <a:avLst/>
              <a:gdLst/>
              <a:ahLst/>
              <a:cxnLst/>
              <a:rect l="0" t="0" r="0" b="0"/>
              <a:pathLst>
                <a:path w="213">
                  <a:moveTo>
                    <a:pt x="213" y="0"/>
                  </a:moveTo>
                  <a:lnTo>
                    <a:pt x="0" y="0"/>
                  </a:lnTo>
                  <a:lnTo>
                    <a:pt x="3"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08" name="直接连接符 498707"/>
            <p:cNvSpPr/>
            <p:nvPr/>
          </p:nvSpPr>
          <p:spPr>
            <a:xfrm flipV="1">
              <a:off x="4473" y="2123"/>
              <a:ext cx="0" cy="199"/>
            </a:xfrm>
            <a:prstGeom prst="line">
              <a:avLst/>
            </a:prstGeom>
            <a:ln w="25400" cap="flat" cmpd="sng">
              <a:solidFill>
                <a:srgbClr val="BE0E00"/>
              </a:solidFill>
              <a:prstDash val="solid"/>
              <a:headEnd type="none" w="med" len="med"/>
              <a:tailEnd type="none" w="med" len="med"/>
            </a:ln>
          </p:spPr>
        </p:sp>
        <p:sp>
          <p:nvSpPr>
            <p:cNvPr id="498709" name="任意多边形 498708"/>
            <p:cNvSpPr/>
            <p:nvPr/>
          </p:nvSpPr>
          <p:spPr>
            <a:xfrm>
              <a:off x="4600" y="2123"/>
              <a:ext cx="213" cy="199"/>
            </a:xfrm>
            <a:custGeom>
              <a:avLst/>
              <a:gdLst/>
              <a:ahLst/>
              <a:cxnLst/>
              <a:rect l="0" t="0" r="0" b="0"/>
              <a:pathLst>
                <a:path w="213" h="199">
                  <a:moveTo>
                    <a:pt x="0" y="199"/>
                  </a:moveTo>
                  <a:lnTo>
                    <a:pt x="0" y="0"/>
                  </a:lnTo>
                  <a:lnTo>
                    <a:pt x="213"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10" name="直接连接符 498709"/>
            <p:cNvSpPr/>
            <p:nvPr/>
          </p:nvSpPr>
          <p:spPr>
            <a:xfrm flipV="1">
              <a:off x="4654" y="2123"/>
              <a:ext cx="0" cy="199"/>
            </a:xfrm>
            <a:prstGeom prst="line">
              <a:avLst/>
            </a:prstGeom>
            <a:ln w="25400" cap="flat" cmpd="sng">
              <a:solidFill>
                <a:srgbClr val="BE0E00"/>
              </a:solidFill>
              <a:prstDash val="solid"/>
              <a:headEnd type="none" w="med" len="med"/>
              <a:tailEnd type="none" w="med" len="med"/>
            </a:ln>
          </p:spPr>
        </p:sp>
        <p:sp>
          <p:nvSpPr>
            <p:cNvPr id="498711" name="直接连接符 498710"/>
            <p:cNvSpPr/>
            <p:nvPr/>
          </p:nvSpPr>
          <p:spPr>
            <a:xfrm flipV="1">
              <a:off x="4705" y="2123"/>
              <a:ext cx="0" cy="199"/>
            </a:xfrm>
            <a:prstGeom prst="line">
              <a:avLst/>
            </a:prstGeom>
            <a:ln w="25400" cap="flat" cmpd="sng">
              <a:solidFill>
                <a:srgbClr val="BE0E00"/>
              </a:solidFill>
              <a:prstDash val="solid"/>
              <a:headEnd type="none" w="med" len="med"/>
              <a:tailEnd type="none" w="med" len="med"/>
            </a:ln>
          </p:spPr>
        </p:sp>
        <p:sp>
          <p:nvSpPr>
            <p:cNvPr id="498712" name="直接连接符 498711"/>
            <p:cNvSpPr/>
            <p:nvPr/>
          </p:nvSpPr>
          <p:spPr>
            <a:xfrm flipH="1">
              <a:off x="4600" y="2174"/>
              <a:ext cx="213" cy="0"/>
            </a:xfrm>
            <a:prstGeom prst="line">
              <a:avLst/>
            </a:prstGeom>
            <a:ln w="25400" cap="flat" cmpd="sng">
              <a:solidFill>
                <a:srgbClr val="BE0E00"/>
              </a:solidFill>
              <a:prstDash val="solid"/>
              <a:headEnd type="none" w="med" len="med"/>
              <a:tailEnd type="none" w="med" len="med"/>
            </a:ln>
          </p:spPr>
        </p:sp>
        <p:sp>
          <p:nvSpPr>
            <p:cNvPr id="498713" name="直接连接符 498712"/>
            <p:cNvSpPr/>
            <p:nvPr/>
          </p:nvSpPr>
          <p:spPr>
            <a:xfrm flipH="1">
              <a:off x="4600" y="2224"/>
              <a:ext cx="213" cy="0"/>
            </a:xfrm>
            <a:prstGeom prst="line">
              <a:avLst/>
            </a:prstGeom>
            <a:ln w="25400" cap="flat" cmpd="sng">
              <a:solidFill>
                <a:srgbClr val="BE0E00"/>
              </a:solidFill>
              <a:prstDash val="solid"/>
              <a:headEnd type="none" w="med" len="med"/>
              <a:tailEnd type="none" w="med" len="med"/>
            </a:ln>
          </p:spPr>
        </p:sp>
        <p:sp>
          <p:nvSpPr>
            <p:cNvPr id="498714" name="任意多边形 498713"/>
            <p:cNvSpPr/>
            <p:nvPr/>
          </p:nvSpPr>
          <p:spPr>
            <a:xfrm>
              <a:off x="4600" y="2272"/>
              <a:ext cx="213" cy="0"/>
            </a:xfrm>
            <a:custGeom>
              <a:avLst/>
              <a:gdLst/>
              <a:ahLst/>
              <a:cxnLst/>
              <a:rect l="0" t="0" r="0" b="0"/>
              <a:pathLst>
                <a:path w="213">
                  <a:moveTo>
                    <a:pt x="213" y="0"/>
                  </a:moveTo>
                  <a:lnTo>
                    <a:pt x="0" y="0"/>
                  </a:lnTo>
                  <a:lnTo>
                    <a:pt x="4"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15" name="直接连接符 498714"/>
            <p:cNvSpPr/>
            <p:nvPr/>
          </p:nvSpPr>
          <p:spPr>
            <a:xfrm flipV="1">
              <a:off x="4759" y="2123"/>
              <a:ext cx="0" cy="199"/>
            </a:xfrm>
            <a:prstGeom prst="line">
              <a:avLst/>
            </a:prstGeom>
            <a:ln w="25400" cap="flat" cmpd="sng">
              <a:solidFill>
                <a:srgbClr val="BE0E00"/>
              </a:solidFill>
              <a:prstDash val="solid"/>
              <a:headEnd type="none" w="med" len="med"/>
              <a:tailEnd type="none" w="med" len="med"/>
            </a:ln>
          </p:spPr>
        </p:sp>
        <p:sp>
          <p:nvSpPr>
            <p:cNvPr id="498716" name="任意多边形 498715"/>
            <p:cNvSpPr/>
            <p:nvPr/>
          </p:nvSpPr>
          <p:spPr>
            <a:xfrm>
              <a:off x="4879" y="2123"/>
              <a:ext cx="213" cy="199"/>
            </a:xfrm>
            <a:custGeom>
              <a:avLst/>
              <a:gdLst/>
              <a:ahLst/>
              <a:cxnLst/>
              <a:rect l="0" t="0" r="0" b="0"/>
              <a:pathLst>
                <a:path w="213" h="199">
                  <a:moveTo>
                    <a:pt x="0" y="199"/>
                  </a:moveTo>
                  <a:lnTo>
                    <a:pt x="0" y="0"/>
                  </a:lnTo>
                  <a:lnTo>
                    <a:pt x="213"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17" name="直接连接符 498716"/>
            <p:cNvSpPr/>
            <p:nvPr/>
          </p:nvSpPr>
          <p:spPr>
            <a:xfrm flipV="1">
              <a:off x="4934" y="2123"/>
              <a:ext cx="0" cy="199"/>
            </a:xfrm>
            <a:prstGeom prst="line">
              <a:avLst/>
            </a:prstGeom>
            <a:ln w="25400" cap="flat" cmpd="sng">
              <a:solidFill>
                <a:srgbClr val="BE0E00"/>
              </a:solidFill>
              <a:prstDash val="solid"/>
              <a:headEnd type="none" w="med" len="med"/>
              <a:tailEnd type="none" w="med" len="med"/>
            </a:ln>
          </p:spPr>
        </p:sp>
        <p:sp>
          <p:nvSpPr>
            <p:cNvPr id="498718" name="直接连接符 498717"/>
            <p:cNvSpPr/>
            <p:nvPr/>
          </p:nvSpPr>
          <p:spPr>
            <a:xfrm flipV="1">
              <a:off x="4984" y="2123"/>
              <a:ext cx="0" cy="199"/>
            </a:xfrm>
            <a:prstGeom prst="line">
              <a:avLst/>
            </a:prstGeom>
            <a:ln w="25400" cap="flat" cmpd="sng">
              <a:solidFill>
                <a:srgbClr val="BE0E00"/>
              </a:solidFill>
              <a:prstDash val="solid"/>
              <a:headEnd type="none" w="med" len="med"/>
              <a:tailEnd type="none" w="med" len="med"/>
            </a:ln>
          </p:spPr>
        </p:sp>
        <p:sp>
          <p:nvSpPr>
            <p:cNvPr id="498719" name="直接连接符 498718"/>
            <p:cNvSpPr/>
            <p:nvPr/>
          </p:nvSpPr>
          <p:spPr>
            <a:xfrm flipH="1">
              <a:off x="4879" y="2174"/>
              <a:ext cx="213" cy="0"/>
            </a:xfrm>
            <a:prstGeom prst="line">
              <a:avLst/>
            </a:prstGeom>
            <a:ln w="25400" cap="flat" cmpd="sng">
              <a:solidFill>
                <a:srgbClr val="BE0E00"/>
              </a:solidFill>
              <a:prstDash val="solid"/>
              <a:headEnd type="none" w="med" len="med"/>
              <a:tailEnd type="none" w="med" len="med"/>
            </a:ln>
          </p:spPr>
        </p:sp>
        <p:sp>
          <p:nvSpPr>
            <p:cNvPr id="498720" name="直接连接符 498719"/>
            <p:cNvSpPr/>
            <p:nvPr/>
          </p:nvSpPr>
          <p:spPr>
            <a:xfrm flipH="1">
              <a:off x="4879" y="2224"/>
              <a:ext cx="213" cy="0"/>
            </a:xfrm>
            <a:prstGeom prst="line">
              <a:avLst/>
            </a:prstGeom>
            <a:ln w="25400" cap="flat" cmpd="sng">
              <a:solidFill>
                <a:srgbClr val="BE0E00"/>
              </a:solidFill>
              <a:prstDash val="solid"/>
              <a:headEnd type="none" w="med" len="med"/>
              <a:tailEnd type="none" w="med" len="med"/>
            </a:ln>
          </p:spPr>
        </p:sp>
        <p:sp>
          <p:nvSpPr>
            <p:cNvPr id="498721" name="任意多边形 498720"/>
            <p:cNvSpPr/>
            <p:nvPr/>
          </p:nvSpPr>
          <p:spPr>
            <a:xfrm>
              <a:off x="4879" y="2272"/>
              <a:ext cx="213" cy="0"/>
            </a:xfrm>
            <a:custGeom>
              <a:avLst/>
              <a:gdLst/>
              <a:ahLst/>
              <a:cxnLst/>
              <a:rect l="0" t="0" r="0" b="0"/>
              <a:pathLst>
                <a:path w="213">
                  <a:moveTo>
                    <a:pt x="213" y="0"/>
                  </a:moveTo>
                  <a:lnTo>
                    <a:pt x="0" y="0"/>
                  </a:lnTo>
                  <a:lnTo>
                    <a:pt x="4"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22" name="直接连接符 498721"/>
            <p:cNvSpPr/>
            <p:nvPr/>
          </p:nvSpPr>
          <p:spPr>
            <a:xfrm flipV="1">
              <a:off x="5037" y="2123"/>
              <a:ext cx="0" cy="199"/>
            </a:xfrm>
            <a:prstGeom prst="line">
              <a:avLst/>
            </a:prstGeom>
            <a:ln w="25400" cap="flat" cmpd="sng">
              <a:solidFill>
                <a:srgbClr val="BE0E00"/>
              </a:solidFill>
              <a:prstDash val="solid"/>
              <a:headEnd type="none" w="med" len="med"/>
              <a:tailEnd type="none" w="med" len="med"/>
            </a:ln>
          </p:spPr>
        </p:sp>
        <p:sp>
          <p:nvSpPr>
            <p:cNvPr id="498723" name="文本框 498722"/>
            <p:cNvSpPr txBox="1"/>
            <p:nvPr/>
          </p:nvSpPr>
          <p:spPr>
            <a:xfrm>
              <a:off x="4310" y="2321"/>
              <a:ext cx="992" cy="147"/>
            </a:xfrm>
            <a:prstGeom prst="rect">
              <a:avLst/>
            </a:prstGeom>
            <a:noFill/>
            <a:ln w="12700">
              <a:noFill/>
            </a:ln>
          </p:spPr>
          <p:txBody>
            <a:bodyPr lIns="0" tIns="0" rIns="0" bIns="0">
              <a:spAutoFit/>
            </a:bodyPr>
            <a:lstStyle/>
            <a:p>
              <a:pPr eaLnBrk="0" hangingPunct="0"/>
              <a:r>
                <a:rPr lang="en-US" altLang="zh-CN" sz="900" b="1">
                  <a:solidFill>
                    <a:srgbClr val="000000"/>
                  </a:solidFill>
                  <a:latin typeface="Helvetica" pitchFamily="34" charset="0"/>
                  <a:cs typeface="Times New Roman" panose="02020603050405020304" pitchFamily="18" charset="0"/>
                </a:rPr>
                <a:t>Business data warehouse</a:t>
              </a:r>
              <a:endParaRPr lang="en-US" altLang="zh-CN" sz="900" b="1">
                <a:solidFill>
                  <a:srgbClr val="000000"/>
                </a:solidFill>
                <a:latin typeface="Helvetica" pitchFamily="34" charset="0"/>
                <a:ea typeface="Times New Roman" panose="02020603050405020304" pitchFamily="18" charset="0"/>
              </a:endParaRPr>
            </a:p>
          </p:txBody>
        </p:sp>
        <p:sp>
          <p:nvSpPr>
            <p:cNvPr id="498724" name="任意多边形 498723"/>
            <p:cNvSpPr/>
            <p:nvPr/>
          </p:nvSpPr>
          <p:spPr>
            <a:xfrm>
              <a:off x="5563" y="3749"/>
              <a:ext cx="181" cy="108"/>
            </a:xfrm>
            <a:custGeom>
              <a:avLst/>
              <a:gdLst/>
              <a:ahLst/>
              <a:cxnLst/>
              <a:rect l="0" t="0" r="0" b="0"/>
              <a:pathLst>
                <a:path w="181" h="108">
                  <a:moveTo>
                    <a:pt x="0" y="108"/>
                  </a:moveTo>
                  <a:lnTo>
                    <a:pt x="0" y="0"/>
                  </a:lnTo>
                  <a:lnTo>
                    <a:pt x="181" y="0"/>
                  </a:lnTo>
                  <a:lnTo>
                    <a:pt x="181"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25" name="任意多边形 498724"/>
            <p:cNvSpPr/>
            <p:nvPr/>
          </p:nvSpPr>
          <p:spPr>
            <a:xfrm>
              <a:off x="5836" y="3749"/>
              <a:ext cx="183" cy="108"/>
            </a:xfrm>
            <a:custGeom>
              <a:avLst/>
              <a:gdLst/>
              <a:ahLst/>
              <a:cxnLst/>
              <a:rect l="0" t="0" r="0" b="0"/>
              <a:pathLst>
                <a:path w="183" h="108">
                  <a:moveTo>
                    <a:pt x="0" y="108"/>
                  </a:moveTo>
                  <a:lnTo>
                    <a:pt x="0" y="0"/>
                  </a:lnTo>
                  <a:lnTo>
                    <a:pt x="183" y="0"/>
                  </a:lnTo>
                  <a:lnTo>
                    <a:pt x="183"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26" name="任意多边形 498725"/>
            <p:cNvSpPr/>
            <p:nvPr/>
          </p:nvSpPr>
          <p:spPr>
            <a:xfrm>
              <a:off x="5563" y="3669"/>
              <a:ext cx="592" cy="80"/>
            </a:xfrm>
            <a:custGeom>
              <a:avLst/>
              <a:gdLst/>
              <a:ahLst/>
              <a:cxnLst/>
              <a:rect l="0" t="0" r="0" b="0"/>
              <a:pathLst>
                <a:path w="592" h="80">
                  <a:moveTo>
                    <a:pt x="0" y="80"/>
                  </a:moveTo>
                  <a:lnTo>
                    <a:pt x="135" y="0"/>
                  </a:lnTo>
                  <a:lnTo>
                    <a:pt x="592" y="0"/>
                  </a:lnTo>
                  <a:lnTo>
                    <a:pt x="456" y="80"/>
                  </a:lnTo>
                  <a:lnTo>
                    <a:pt x="273" y="80"/>
                  </a:lnTo>
                  <a:lnTo>
                    <a:pt x="318" y="55"/>
                  </a:lnTo>
                  <a:lnTo>
                    <a:pt x="227" y="55"/>
                  </a:lnTo>
                  <a:lnTo>
                    <a:pt x="181" y="80"/>
                  </a:lnTo>
                  <a:lnTo>
                    <a:pt x="0" y="80"/>
                  </a:lnTo>
                  <a:lnTo>
                    <a:pt x="0" y="80"/>
                  </a:lnTo>
                  <a:lnTo>
                    <a:pt x="0" y="80"/>
                  </a:lnTo>
                  <a:lnTo>
                    <a:pt x="0" y="80"/>
                  </a:lnTo>
                  <a:lnTo>
                    <a:pt x="0" y="80"/>
                  </a:lnTo>
                  <a:lnTo>
                    <a:pt x="0" y="80"/>
                  </a:lnTo>
                  <a:lnTo>
                    <a:pt x="0" y="80"/>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27" name="任意多边形 498726"/>
            <p:cNvSpPr/>
            <p:nvPr/>
          </p:nvSpPr>
          <p:spPr>
            <a:xfrm>
              <a:off x="5790" y="3724"/>
              <a:ext cx="91" cy="105"/>
            </a:xfrm>
            <a:custGeom>
              <a:avLst/>
              <a:gdLst/>
              <a:ahLst/>
              <a:cxnLst/>
              <a:rect l="0" t="0" r="0" b="0"/>
              <a:pathLst>
                <a:path w="91" h="105">
                  <a:moveTo>
                    <a:pt x="0" y="105"/>
                  </a:moveTo>
                  <a:lnTo>
                    <a:pt x="0" y="0"/>
                  </a:lnTo>
                  <a:lnTo>
                    <a:pt x="91" y="0"/>
                  </a:lnTo>
                  <a:lnTo>
                    <a:pt x="46" y="25"/>
                  </a:lnTo>
                  <a:lnTo>
                    <a:pt x="46" y="105"/>
                  </a:lnTo>
                  <a:lnTo>
                    <a:pt x="0" y="105"/>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28" name="任意多边形 498727"/>
            <p:cNvSpPr/>
            <p:nvPr/>
          </p:nvSpPr>
          <p:spPr>
            <a:xfrm>
              <a:off x="6019" y="3669"/>
              <a:ext cx="136" cy="188"/>
            </a:xfrm>
            <a:custGeom>
              <a:avLst/>
              <a:gdLst/>
              <a:ahLst/>
              <a:cxnLst/>
              <a:rect l="0" t="0" r="0" b="0"/>
              <a:pathLst>
                <a:path w="136" h="188">
                  <a:moveTo>
                    <a:pt x="0" y="188"/>
                  </a:moveTo>
                  <a:lnTo>
                    <a:pt x="136" y="107"/>
                  </a:lnTo>
                  <a:lnTo>
                    <a:pt x="136" y="0"/>
                  </a:lnTo>
                  <a:lnTo>
                    <a:pt x="0" y="80"/>
                  </a:lnTo>
                  <a:lnTo>
                    <a:pt x="0" y="18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29" name="任意多边形 498728"/>
            <p:cNvSpPr/>
            <p:nvPr/>
          </p:nvSpPr>
          <p:spPr>
            <a:xfrm>
              <a:off x="5744" y="3724"/>
              <a:ext cx="46" cy="133"/>
            </a:xfrm>
            <a:custGeom>
              <a:avLst/>
              <a:gdLst/>
              <a:ahLst/>
              <a:cxnLst/>
              <a:rect l="0" t="0" r="0" b="0"/>
              <a:pathLst>
                <a:path w="46" h="133">
                  <a:moveTo>
                    <a:pt x="0" y="25"/>
                  </a:moveTo>
                  <a:lnTo>
                    <a:pt x="46" y="0"/>
                  </a:lnTo>
                  <a:lnTo>
                    <a:pt x="46" y="105"/>
                  </a:lnTo>
                  <a:lnTo>
                    <a:pt x="0" y="133"/>
                  </a:lnTo>
                  <a:lnTo>
                    <a:pt x="0" y="25"/>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0" name="任意多边形 498729"/>
            <p:cNvSpPr/>
            <p:nvPr/>
          </p:nvSpPr>
          <p:spPr>
            <a:xfrm>
              <a:off x="4194" y="3749"/>
              <a:ext cx="179" cy="108"/>
            </a:xfrm>
            <a:custGeom>
              <a:avLst/>
              <a:gdLst/>
              <a:ahLst/>
              <a:cxnLst/>
              <a:rect l="0" t="0" r="0" b="0"/>
              <a:pathLst>
                <a:path w="179" h="108">
                  <a:moveTo>
                    <a:pt x="0" y="108"/>
                  </a:moveTo>
                  <a:lnTo>
                    <a:pt x="0" y="0"/>
                  </a:lnTo>
                  <a:lnTo>
                    <a:pt x="179" y="0"/>
                  </a:lnTo>
                  <a:lnTo>
                    <a:pt x="179" y="108"/>
                  </a:lnTo>
                  <a:lnTo>
                    <a:pt x="0" y="108"/>
                  </a:lnTo>
                  <a:lnTo>
                    <a:pt x="0" y="108"/>
                  </a:lnTo>
                  <a:lnTo>
                    <a:pt x="0" y="108"/>
                  </a:lnTo>
                  <a:lnTo>
                    <a:pt x="0" y="108"/>
                  </a:lnTo>
                  <a:lnTo>
                    <a:pt x="0" y="108"/>
                  </a:lnTo>
                  <a:lnTo>
                    <a:pt x="0" y="108"/>
                  </a:lnTo>
                  <a:lnTo>
                    <a:pt x="0" y="10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1" name="任意多边形 498730"/>
            <p:cNvSpPr/>
            <p:nvPr/>
          </p:nvSpPr>
          <p:spPr>
            <a:xfrm>
              <a:off x="4464" y="3749"/>
              <a:ext cx="184" cy="108"/>
            </a:xfrm>
            <a:custGeom>
              <a:avLst/>
              <a:gdLst/>
              <a:ahLst/>
              <a:cxnLst/>
              <a:rect l="0" t="0" r="0" b="0"/>
              <a:pathLst>
                <a:path w="184" h="108">
                  <a:moveTo>
                    <a:pt x="0" y="108"/>
                  </a:moveTo>
                  <a:lnTo>
                    <a:pt x="0" y="0"/>
                  </a:lnTo>
                  <a:lnTo>
                    <a:pt x="184" y="0"/>
                  </a:lnTo>
                  <a:lnTo>
                    <a:pt x="184"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2" name="任意多边形 498731"/>
            <p:cNvSpPr/>
            <p:nvPr/>
          </p:nvSpPr>
          <p:spPr>
            <a:xfrm>
              <a:off x="4194" y="3667"/>
              <a:ext cx="591" cy="82"/>
            </a:xfrm>
            <a:custGeom>
              <a:avLst/>
              <a:gdLst/>
              <a:ahLst/>
              <a:cxnLst/>
              <a:rect l="0" t="0" r="0" b="0"/>
              <a:pathLst>
                <a:path w="591" h="82">
                  <a:moveTo>
                    <a:pt x="0" y="82"/>
                  </a:moveTo>
                  <a:lnTo>
                    <a:pt x="135" y="0"/>
                  </a:lnTo>
                  <a:lnTo>
                    <a:pt x="591" y="0"/>
                  </a:lnTo>
                  <a:lnTo>
                    <a:pt x="454" y="82"/>
                  </a:lnTo>
                  <a:lnTo>
                    <a:pt x="270" y="82"/>
                  </a:lnTo>
                  <a:lnTo>
                    <a:pt x="318" y="56"/>
                  </a:lnTo>
                  <a:lnTo>
                    <a:pt x="226" y="56"/>
                  </a:lnTo>
                  <a:lnTo>
                    <a:pt x="179" y="82"/>
                  </a:lnTo>
                  <a:lnTo>
                    <a:pt x="0" y="82"/>
                  </a:lnTo>
                  <a:lnTo>
                    <a:pt x="0" y="82"/>
                  </a:lnTo>
                  <a:lnTo>
                    <a:pt x="0" y="82"/>
                  </a:lnTo>
                  <a:lnTo>
                    <a:pt x="0" y="82"/>
                  </a:lnTo>
                  <a:lnTo>
                    <a:pt x="0" y="82"/>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3" name="任意多边形 498732"/>
            <p:cNvSpPr/>
            <p:nvPr/>
          </p:nvSpPr>
          <p:spPr>
            <a:xfrm>
              <a:off x="4420" y="3723"/>
              <a:ext cx="92" cy="106"/>
            </a:xfrm>
            <a:custGeom>
              <a:avLst/>
              <a:gdLst/>
              <a:ahLst/>
              <a:cxnLst/>
              <a:rect l="0" t="0" r="0" b="0"/>
              <a:pathLst>
                <a:path w="92" h="106">
                  <a:moveTo>
                    <a:pt x="0" y="106"/>
                  </a:moveTo>
                  <a:lnTo>
                    <a:pt x="0" y="0"/>
                  </a:lnTo>
                  <a:lnTo>
                    <a:pt x="92" y="0"/>
                  </a:lnTo>
                  <a:lnTo>
                    <a:pt x="44" y="26"/>
                  </a:lnTo>
                  <a:lnTo>
                    <a:pt x="44" y="106"/>
                  </a:lnTo>
                  <a:lnTo>
                    <a:pt x="0" y="106"/>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4" name="任意多边形 498733"/>
            <p:cNvSpPr/>
            <p:nvPr/>
          </p:nvSpPr>
          <p:spPr>
            <a:xfrm>
              <a:off x="4648" y="3667"/>
              <a:ext cx="137" cy="190"/>
            </a:xfrm>
            <a:custGeom>
              <a:avLst/>
              <a:gdLst/>
              <a:ahLst/>
              <a:cxnLst/>
              <a:rect l="0" t="0" r="0" b="0"/>
              <a:pathLst>
                <a:path w="137" h="190">
                  <a:moveTo>
                    <a:pt x="0" y="190"/>
                  </a:moveTo>
                  <a:lnTo>
                    <a:pt x="137" y="109"/>
                  </a:lnTo>
                  <a:lnTo>
                    <a:pt x="137" y="0"/>
                  </a:lnTo>
                  <a:lnTo>
                    <a:pt x="0" y="82"/>
                  </a:lnTo>
                  <a:lnTo>
                    <a:pt x="0" y="190"/>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5" name="任意多边形 498734"/>
            <p:cNvSpPr/>
            <p:nvPr/>
          </p:nvSpPr>
          <p:spPr>
            <a:xfrm>
              <a:off x="4373" y="3723"/>
              <a:ext cx="47" cy="134"/>
            </a:xfrm>
            <a:custGeom>
              <a:avLst/>
              <a:gdLst/>
              <a:ahLst/>
              <a:cxnLst/>
              <a:rect l="0" t="0" r="0" b="0"/>
              <a:pathLst>
                <a:path w="47" h="134">
                  <a:moveTo>
                    <a:pt x="0" y="26"/>
                  </a:moveTo>
                  <a:lnTo>
                    <a:pt x="47" y="0"/>
                  </a:lnTo>
                  <a:lnTo>
                    <a:pt x="47" y="106"/>
                  </a:lnTo>
                  <a:lnTo>
                    <a:pt x="0" y="134"/>
                  </a:lnTo>
                  <a:lnTo>
                    <a:pt x="0" y="26"/>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6" name="任意多边形 498735"/>
            <p:cNvSpPr/>
            <p:nvPr/>
          </p:nvSpPr>
          <p:spPr>
            <a:xfrm>
              <a:off x="4799" y="3749"/>
              <a:ext cx="147" cy="108"/>
            </a:xfrm>
            <a:custGeom>
              <a:avLst/>
              <a:gdLst/>
              <a:ahLst/>
              <a:cxnLst/>
              <a:rect l="0" t="0" r="0" b="0"/>
              <a:pathLst>
                <a:path w="147" h="108">
                  <a:moveTo>
                    <a:pt x="0" y="108"/>
                  </a:moveTo>
                  <a:lnTo>
                    <a:pt x="0" y="0"/>
                  </a:lnTo>
                  <a:lnTo>
                    <a:pt x="147" y="0"/>
                  </a:lnTo>
                  <a:lnTo>
                    <a:pt x="147"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7" name="任意多边形 498736"/>
            <p:cNvSpPr/>
            <p:nvPr/>
          </p:nvSpPr>
          <p:spPr>
            <a:xfrm>
              <a:off x="5033" y="3749"/>
              <a:ext cx="147" cy="108"/>
            </a:xfrm>
            <a:custGeom>
              <a:avLst/>
              <a:gdLst/>
              <a:ahLst/>
              <a:cxnLst/>
              <a:rect l="0" t="0" r="0" b="0"/>
              <a:pathLst>
                <a:path w="147" h="108">
                  <a:moveTo>
                    <a:pt x="0" y="108"/>
                  </a:moveTo>
                  <a:lnTo>
                    <a:pt x="0" y="0"/>
                  </a:lnTo>
                  <a:lnTo>
                    <a:pt x="147" y="0"/>
                  </a:lnTo>
                  <a:lnTo>
                    <a:pt x="147"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8" name="任意多边形 498737"/>
            <p:cNvSpPr/>
            <p:nvPr/>
          </p:nvSpPr>
          <p:spPr>
            <a:xfrm>
              <a:off x="5263" y="3749"/>
              <a:ext cx="149" cy="108"/>
            </a:xfrm>
            <a:custGeom>
              <a:avLst/>
              <a:gdLst/>
              <a:ahLst/>
              <a:cxnLst/>
              <a:rect l="0" t="0" r="0" b="0"/>
              <a:pathLst>
                <a:path w="149" h="108">
                  <a:moveTo>
                    <a:pt x="0" y="108"/>
                  </a:moveTo>
                  <a:lnTo>
                    <a:pt x="0" y="0"/>
                  </a:lnTo>
                  <a:lnTo>
                    <a:pt x="149" y="0"/>
                  </a:lnTo>
                  <a:lnTo>
                    <a:pt x="149"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lnTo>
                    <a:pt x="0" y="10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39" name="任意多边形 498738"/>
            <p:cNvSpPr/>
            <p:nvPr/>
          </p:nvSpPr>
          <p:spPr>
            <a:xfrm>
              <a:off x="4799" y="3667"/>
              <a:ext cx="742" cy="82"/>
            </a:xfrm>
            <a:custGeom>
              <a:avLst/>
              <a:gdLst/>
              <a:ahLst/>
              <a:cxnLst/>
              <a:rect l="0" t="0" r="0" b="0"/>
              <a:pathLst>
                <a:path w="742" h="82">
                  <a:moveTo>
                    <a:pt x="0" y="82"/>
                  </a:moveTo>
                  <a:lnTo>
                    <a:pt x="124" y="0"/>
                  </a:lnTo>
                  <a:lnTo>
                    <a:pt x="742" y="0"/>
                  </a:lnTo>
                  <a:lnTo>
                    <a:pt x="613" y="82"/>
                  </a:lnTo>
                  <a:lnTo>
                    <a:pt x="464" y="82"/>
                  </a:lnTo>
                  <a:lnTo>
                    <a:pt x="509" y="56"/>
                  </a:lnTo>
                  <a:lnTo>
                    <a:pt x="424" y="56"/>
                  </a:lnTo>
                  <a:lnTo>
                    <a:pt x="381" y="82"/>
                  </a:lnTo>
                  <a:lnTo>
                    <a:pt x="234" y="82"/>
                  </a:lnTo>
                  <a:lnTo>
                    <a:pt x="274" y="56"/>
                  </a:lnTo>
                  <a:lnTo>
                    <a:pt x="192" y="56"/>
                  </a:lnTo>
                  <a:lnTo>
                    <a:pt x="147" y="82"/>
                  </a:lnTo>
                  <a:lnTo>
                    <a:pt x="0" y="82"/>
                  </a:lnTo>
                  <a:lnTo>
                    <a:pt x="0" y="82"/>
                  </a:lnTo>
                  <a:lnTo>
                    <a:pt x="0" y="82"/>
                  </a:lnTo>
                  <a:lnTo>
                    <a:pt x="0" y="82"/>
                  </a:lnTo>
                  <a:lnTo>
                    <a:pt x="0" y="82"/>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40" name="任意多边形 498739"/>
            <p:cNvSpPr/>
            <p:nvPr/>
          </p:nvSpPr>
          <p:spPr>
            <a:xfrm>
              <a:off x="4991" y="3723"/>
              <a:ext cx="82" cy="106"/>
            </a:xfrm>
            <a:custGeom>
              <a:avLst/>
              <a:gdLst/>
              <a:ahLst/>
              <a:cxnLst/>
              <a:rect l="0" t="0" r="0" b="0"/>
              <a:pathLst>
                <a:path w="82" h="106">
                  <a:moveTo>
                    <a:pt x="0" y="106"/>
                  </a:moveTo>
                  <a:lnTo>
                    <a:pt x="0" y="0"/>
                  </a:lnTo>
                  <a:lnTo>
                    <a:pt x="82" y="0"/>
                  </a:lnTo>
                  <a:lnTo>
                    <a:pt x="42" y="26"/>
                  </a:lnTo>
                  <a:lnTo>
                    <a:pt x="42" y="106"/>
                  </a:lnTo>
                  <a:lnTo>
                    <a:pt x="0" y="106"/>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41" name="任意多边形 498740"/>
            <p:cNvSpPr/>
            <p:nvPr/>
          </p:nvSpPr>
          <p:spPr>
            <a:xfrm>
              <a:off x="5223" y="3723"/>
              <a:ext cx="85" cy="106"/>
            </a:xfrm>
            <a:custGeom>
              <a:avLst/>
              <a:gdLst/>
              <a:ahLst/>
              <a:cxnLst/>
              <a:rect l="0" t="0" r="0" b="0"/>
              <a:pathLst>
                <a:path w="85" h="106">
                  <a:moveTo>
                    <a:pt x="0" y="106"/>
                  </a:moveTo>
                  <a:lnTo>
                    <a:pt x="0" y="0"/>
                  </a:lnTo>
                  <a:lnTo>
                    <a:pt x="85" y="0"/>
                  </a:lnTo>
                  <a:lnTo>
                    <a:pt x="40" y="26"/>
                  </a:lnTo>
                  <a:lnTo>
                    <a:pt x="40" y="106"/>
                  </a:lnTo>
                  <a:lnTo>
                    <a:pt x="0" y="106"/>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42" name="任意多边形 498741"/>
            <p:cNvSpPr/>
            <p:nvPr/>
          </p:nvSpPr>
          <p:spPr>
            <a:xfrm>
              <a:off x="5412" y="3667"/>
              <a:ext cx="129" cy="190"/>
            </a:xfrm>
            <a:custGeom>
              <a:avLst/>
              <a:gdLst/>
              <a:ahLst/>
              <a:cxnLst/>
              <a:rect l="0" t="0" r="0" b="0"/>
              <a:pathLst>
                <a:path w="129" h="190">
                  <a:moveTo>
                    <a:pt x="0" y="190"/>
                  </a:moveTo>
                  <a:lnTo>
                    <a:pt x="126" y="107"/>
                  </a:lnTo>
                  <a:lnTo>
                    <a:pt x="129" y="0"/>
                  </a:lnTo>
                  <a:lnTo>
                    <a:pt x="0" y="82"/>
                  </a:lnTo>
                  <a:lnTo>
                    <a:pt x="0" y="190"/>
                  </a:lnTo>
                  <a:lnTo>
                    <a:pt x="0" y="190"/>
                  </a:lnTo>
                  <a:lnTo>
                    <a:pt x="0" y="190"/>
                  </a:lnTo>
                  <a:lnTo>
                    <a:pt x="0" y="190"/>
                  </a:lnTo>
                  <a:lnTo>
                    <a:pt x="0" y="190"/>
                  </a:lnTo>
                  <a:lnTo>
                    <a:pt x="0" y="190"/>
                  </a:lnTo>
                  <a:lnTo>
                    <a:pt x="0" y="190"/>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43" name="任意多边形 498742"/>
            <p:cNvSpPr/>
            <p:nvPr/>
          </p:nvSpPr>
          <p:spPr>
            <a:xfrm>
              <a:off x="4946" y="3723"/>
              <a:ext cx="42" cy="134"/>
            </a:xfrm>
            <a:custGeom>
              <a:avLst/>
              <a:gdLst/>
              <a:ahLst/>
              <a:cxnLst/>
              <a:rect l="0" t="0" r="0" b="0"/>
              <a:pathLst>
                <a:path w="42" h="134">
                  <a:moveTo>
                    <a:pt x="0" y="24"/>
                  </a:moveTo>
                  <a:lnTo>
                    <a:pt x="42" y="0"/>
                  </a:lnTo>
                  <a:lnTo>
                    <a:pt x="42" y="106"/>
                  </a:lnTo>
                  <a:lnTo>
                    <a:pt x="0" y="134"/>
                  </a:lnTo>
                  <a:lnTo>
                    <a:pt x="0" y="24"/>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44" name="任意多边形 498743"/>
            <p:cNvSpPr/>
            <p:nvPr/>
          </p:nvSpPr>
          <p:spPr>
            <a:xfrm>
              <a:off x="5180" y="3723"/>
              <a:ext cx="43" cy="134"/>
            </a:xfrm>
            <a:custGeom>
              <a:avLst/>
              <a:gdLst/>
              <a:ahLst/>
              <a:cxnLst/>
              <a:rect l="0" t="0" r="0" b="0"/>
              <a:pathLst>
                <a:path w="43" h="134">
                  <a:moveTo>
                    <a:pt x="0" y="24"/>
                  </a:moveTo>
                  <a:lnTo>
                    <a:pt x="43" y="0"/>
                  </a:lnTo>
                  <a:lnTo>
                    <a:pt x="43" y="106"/>
                  </a:lnTo>
                  <a:lnTo>
                    <a:pt x="0" y="134"/>
                  </a:lnTo>
                  <a:lnTo>
                    <a:pt x="0" y="24"/>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45" name="文本框 498744"/>
            <p:cNvSpPr txBox="1"/>
            <p:nvPr/>
          </p:nvSpPr>
          <p:spPr>
            <a:xfrm>
              <a:off x="4028" y="4159"/>
              <a:ext cx="1804" cy="147"/>
            </a:xfrm>
            <a:prstGeom prst="rect">
              <a:avLst/>
            </a:prstGeom>
            <a:noFill/>
            <a:ln w="12700">
              <a:noFill/>
            </a:ln>
          </p:spPr>
          <p:txBody>
            <a:bodyPr wrap="square" lIns="0" tIns="0" rIns="0" bIns="0">
              <a:spAutoFit/>
            </a:bodyPr>
            <a:lstStyle/>
            <a:p>
              <a:pPr eaLnBrk="0" hangingPunct="0"/>
              <a:r>
                <a:rPr lang="zh-CN" altLang="en-US" sz="900" b="1" dirty="0">
                  <a:solidFill>
                    <a:srgbClr val="000000"/>
                  </a:solidFill>
                  <a:latin typeface="Helvetica" pitchFamily="34" charset="0"/>
                  <a:cs typeface="Times New Roman" panose="02020603050405020304" pitchFamily="18" charset="0"/>
                </a:rPr>
                <a:t>业务系统（</a:t>
              </a:r>
              <a:r>
                <a:rPr lang="en-US" altLang="zh-CN" sz="900" b="1">
                  <a:solidFill>
                    <a:srgbClr val="000000"/>
                  </a:solidFill>
                  <a:latin typeface="Helvetica" pitchFamily="34" charset="0"/>
                  <a:cs typeface="Times New Roman" panose="02020603050405020304" pitchFamily="18" charset="0"/>
                </a:rPr>
                <a:t>Operational systems</a:t>
              </a:r>
              <a:r>
                <a:rPr lang="zh-CN" altLang="en-US" sz="900" b="1" dirty="0">
                  <a:solidFill>
                    <a:srgbClr val="000000"/>
                  </a:solidFill>
                  <a:latin typeface="Helvetica" pitchFamily="34" charset="0"/>
                  <a:cs typeface="Times New Roman" panose="02020603050405020304" pitchFamily="18" charset="0"/>
                </a:rPr>
                <a:t>）</a:t>
              </a:r>
              <a:endParaRPr lang="zh-CN" altLang="en-US" sz="900" b="1" dirty="0">
                <a:solidFill>
                  <a:srgbClr val="000000"/>
                </a:solidFill>
                <a:latin typeface="Helvetica" pitchFamily="34" charset="0"/>
                <a:ea typeface="Times New Roman" panose="02020603050405020304" pitchFamily="18" charset="0"/>
              </a:endParaRPr>
            </a:p>
          </p:txBody>
        </p:sp>
        <p:sp>
          <p:nvSpPr>
            <p:cNvPr id="498746" name="矩形 498745"/>
            <p:cNvSpPr/>
            <p:nvPr/>
          </p:nvSpPr>
          <p:spPr>
            <a:xfrm>
              <a:off x="4315" y="1469"/>
              <a:ext cx="268" cy="225"/>
            </a:xfrm>
            <a:prstGeom prst="rect">
              <a:avLst/>
            </a:prstGeom>
            <a:pattFill prst="pct25">
              <a:fgClr>
                <a:srgbClr val="FB9214"/>
              </a:fgClr>
              <a:bgClr>
                <a:srgbClr val="FFFFFF"/>
              </a:bgClr>
            </a:pattFill>
            <a:ln w="25400" cap="flat" cmpd="sng">
              <a:solidFill>
                <a:srgbClr val="BE0E00"/>
              </a:solidFill>
              <a:prstDash val="solid"/>
              <a:miter/>
              <a:headEnd type="none" w="med" len="med"/>
              <a:tailEnd type="none" w="med" len="med"/>
            </a:ln>
          </p:spPr>
          <p:txBody>
            <a:bodyPr/>
            <a:lstStyle/>
            <a:p>
              <a:endParaRPr lang="zh-CN" altLang="en-US" sz="900"/>
            </a:p>
          </p:txBody>
        </p:sp>
        <p:sp>
          <p:nvSpPr>
            <p:cNvPr id="498747" name="任意多边形 498746"/>
            <p:cNvSpPr/>
            <p:nvPr/>
          </p:nvSpPr>
          <p:spPr>
            <a:xfrm>
              <a:off x="4340" y="1490"/>
              <a:ext cx="214" cy="178"/>
            </a:xfrm>
            <a:custGeom>
              <a:avLst/>
              <a:gdLst/>
              <a:ahLst/>
              <a:cxnLst/>
              <a:rect l="0" t="0" r="0" b="0"/>
              <a:pathLst>
                <a:path w="214" h="178">
                  <a:moveTo>
                    <a:pt x="0" y="178"/>
                  </a:moveTo>
                  <a:lnTo>
                    <a:pt x="0" y="0"/>
                  </a:lnTo>
                  <a:lnTo>
                    <a:pt x="214"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48" name="直接连接符 498747"/>
            <p:cNvSpPr/>
            <p:nvPr/>
          </p:nvSpPr>
          <p:spPr>
            <a:xfrm flipV="1">
              <a:off x="4394" y="1490"/>
              <a:ext cx="0" cy="178"/>
            </a:xfrm>
            <a:prstGeom prst="line">
              <a:avLst/>
            </a:prstGeom>
            <a:ln w="25400" cap="flat" cmpd="sng">
              <a:solidFill>
                <a:srgbClr val="BE0E00"/>
              </a:solidFill>
              <a:prstDash val="solid"/>
              <a:headEnd type="none" w="med" len="med"/>
              <a:tailEnd type="none" w="med" len="med"/>
            </a:ln>
          </p:spPr>
        </p:sp>
        <p:sp>
          <p:nvSpPr>
            <p:cNvPr id="498749" name="直接连接符 498748"/>
            <p:cNvSpPr/>
            <p:nvPr/>
          </p:nvSpPr>
          <p:spPr>
            <a:xfrm flipV="1">
              <a:off x="4446" y="1490"/>
              <a:ext cx="0" cy="178"/>
            </a:xfrm>
            <a:prstGeom prst="line">
              <a:avLst/>
            </a:prstGeom>
            <a:ln w="25400" cap="flat" cmpd="sng">
              <a:solidFill>
                <a:srgbClr val="BE0E00"/>
              </a:solidFill>
              <a:prstDash val="solid"/>
              <a:headEnd type="none" w="med" len="med"/>
              <a:tailEnd type="none" w="med" len="med"/>
            </a:ln>
          </p:spPr>
        </p:sp>
        <p:sp>
          <p:nvSpPr>
            <p:cNvPr id="498750" name="直接连接符 498749"/>
            <p:cNvSpPr/>
            <p:nvPr/>
          </p:nvSpPr>
          <p:spPr>
            <a:xfrm flipH="1">
              <a:off x="4340" y="1536"/>
              <a:ext cx="214" cy="0"/>
            </a:xfrm>
            <a:prstGeom prst="line">
              <a:avLst/>
            </a:prstGeom>
            <a:ln w="25400" cap="flat" cmpd="sng">
              <a:solidFill>
                <a:srgbClr val="BE0E00"/>
              </a:solidFill>
              <a:prstDash val="solid"/>
              <a:headEnd type="none" w="med" len="med"/>
              <a:tailEnd type="none" w="med" len="med"/>
            </a:ln>
          </p:spPr>
        </p:sp>
        <p:sp>
          <p:nvSpPr>
            <p:cNvPr id="498751" name="直接连接符 498750"/>
            <p:cNvSpPr/>
            <p:nvPr/>
          </p:nvSpPr>
          <p:spPr>
            <a:xfrm flipH="1">
              <a:off x="4340" y="1581"/>
              <a:ext cx="214" cy="0"/>
            </a:xfrm>
            <a:prstGeom prst="line">
              <a:avLst/>
            </a:prstGeom>
            <a:ln w="25400" cap="flat" cmpd="sng">
              <a:solidFill>
                <a:srgbClr val="BE0E00"/>
              </a:solidFill>
              <a:prstDash val="solid"/>
              <a:headEnd type="none" w="med" len="med"/>
              <a:tailEnd type="none" w="med" len="med"/>
            </a:ln>
          </p:spPr>
        </p:sp>
        <p:sp>
          <p:nvSpPr>
            <p:cNvPr id="498752" name="任意多边形 498751"/>
            <p:cNvSpPr/>
            <p:nvPr/>
          </p:nvSpPr>
          <p:spPr>
            <a:xfrm>
              <a:off x="4340" y="1623"/>
              <a:ext cx="214" cy="0"/>
            </a:xfrm>
            <a:custGeom>
              <a:avLst/>
              <a:gdLst/>
              <a:ahLst/>
              <a:cxnLst/>
              <a:rect l="0" t="0" r="0" b="0"/>
              <a:pathLst>
                <a:path w="214">
                  <a:moveTo>
                    <a:pt x="214" y="0"/>
                  </a:moveTo>
                  <a:lnTo>
                    <a:pt x="0" y="0"/>
                  </a:lnTo>
                  <a:lnTo>
                    <a:pt x="3"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53" name="直接连接符 498752"/>
            <p:cNvSpPr/>
            <p:nvPr/>
          </p:nvSpPr>
          <p:spPr>
            <a:xfrm flipV="1">
              <a:off x="4500" y="1490"/>
              <a:ext cx="0" cy="178"/>
            </a:xfrm>
            <a:prstGeom prst="line">
              <a:avLst/>
            </a:prstGeom>
            <a:ln w="25400" cap="flat" cmpd="sng">
              <a:solidFill>
                <a:srgbClr val="BE0E00"/>
              </a:solidFill>
              <a:prstDash val="solid"/>
              <a:headEnd type="none" w="med" len="med"/>
              <a:tailEnd type="none" w="med" len="med"/>
            </a:ln>
          </p:spPr>
        </p:sp>
        <p:sp>
          <p:nvSpPr>
            <p:cNvPr id="498754" name="文本框 498753"/>
            <p:cNvSpPr txBox="1"/>
            <p:nvPr/>
          </p:nvSpPr>
          <p:spPr>
            <a:xfrm>
              <a:off x="4583" y="1255"/>
              <a:ext cx="1163" cy="147"/>
            </a:xfrm>
            <a:prstGeom prst="rect">
              <a:avLst/>
            </a:prstGeom>
            <a:noFill/>
            <a:ln w="12700">
              <a:noFill/>
            </a:ln>
          </p:spPr>
          <p:txBody>
            <a:bodyPr wrap="square" lIns="0" tIns="0" rIns="0" bIns="0">
              <a:spAutoFit/>
            </a:bodyPr>
            <a:lstStyle/>
            <a:p>
              <a:pPr eaLnBrk="0" hangingPunct="0"/>
              <a:r>
                <a:rPr lang="zh-CN" altLang="en-US" sz="900" b="1" dirty="0">
                  <a:solidFill>
                    <a:srgbClr val="000000"/>
                  </a:solidFill>
                  <a:latin typeface="Helvetica" pitchFamily="34" charset="0"/>
                  <a:cs typeface="Times New Roman" panose="02020603050405020304" pitchFamily="18" charset="0"/>
                </a:rPr>
                <a:t>数据集市（</a:t>
              </a:r>
              <a:r>
                <a:rPr lang="en-US" altLang="zh-CN" sz="900" b="1">
                  <a:solidFill>
                    <a:srgbClr val="000000"/>
                  </a:solidFill>
                  <a:latin typeface="Helvetica" pitchFamily="34" charset="0"/>
                  <a:cs typeface="Times New Roman" panose="02020603050405020304" pitchFamily="18" charset="0"/>
                </a:rPr>
                <a:t>Data marts</a:t>
              </a:r>
              <a:r>
                <a:rPr lang="zh-CN" altLang="en-US" sz="900" b="1" dirty="0">
                  <a:solidFill>
                    <a:srgbClr val="000000"/>
                  </a:solidFill>
                  <a:latin typeface="Helvetica" pitchFamily="34" charset="0"/>
                  <a:cs typeface="Times New Roman" panose="02020603050405020304" pitchFamily="18" charset="0"/>
                </a:rPr>
                <a:t>）</a:t>
              </a:r>
              <a:endParaRPr lang="zh-CN" altLang="en-US" sz="900" b="1" dirty="0">
                <a:solidFill>
                  <a:srgbClr val="000000"/>
                </a:solidFill>
                <a:latin typeface="Helvetica" pitchFamily="34" charset="0"/>
                <a:ea typeface="Times New Roman" panose="02020603050405020304" pitchFamily="18" charset="0"/>
              </a:endParaRPr>
            </a:p>
          </p:txBody>
        </p:sp>
        <p:sp>
          <p:nvSpPr>
            <p:cNvPr id="498755" name="直接连接符 498754"/>
            <p:cNvSpPr/>
            <p:nvPr/>
          </p:nvSpPr>
          <p:spPr>
            <a:xfrm flipH="1" flipV="1">
              <a:off x="4831" y="2493"/>
              <a:ext cx="120" cy="1175"/>
            </a:xfrm>
            <a:prstGeom prst="line">
              <a:avLst/>
            </a:prstGeom>
            <a:ln w="50800" cap="flat" cmpd="sng">
              <a:solidFill>
                <a:srgbClr val="000000"/>
              </a:solidFill>
              <a:prstDash val="solid"/>
              <a:headEnd type="none" w="med" len="med"/>
              <a:tailEnd type="triangle" w="med" len="med"/>
            </a:ln>
          </p:spPr>
        </p:sp>
        <p:sp>
          <p:nvSpPr>
            <p:cNvPr id="498756" name="直接连接符 498755"/>
            <p:cNvSpPr/>
            <p:nvPr/>
          </p:nvSpPr>
          <p:spPr>
            <a:xfrm flipV="1">
              <a:off x="4521" y="2497"/>
              <a:ext cx="98" cy="1156"/>
            </a:xfrm>
            <a:prstGeom prst="line">
              <a:avLst/>
            </a:prstGeom>
            <a:ln w="50800" cap="flat" cmpd="sng">
              <a:solidFill>
                <a:srgbClr val="000000"/>
              </a:solidFill>
              <a:prstDash val="solid"/>
              <a:headEnd type="none" w="med" len="med"/>
              <a:tailEnd type="triangle" w="med" len="med"/>
            </a:ln>
          </p:spPr>
        </p:sp>
        <p:sp>
          <p:nvSpPr>
            <p:cNvPr id="498757" name="直接连接符 498756"/>
            <p:cNvSpPr/>
            <p:nvPr/>
          </p:nvSpPr>
          <p:spPr>
            <a:xfrm flipH="1" flipV="1">
              <a:off x="4418" y="1694"/>
              <a:ext cx="195" cy="405"/>
            </a:xfrm>
            <a:prstGeom prst="line">
              <a:avLst/>
            </a:prstGeom>
            <a:ln w="50800" cap="flat" cmpd="sng">
              <a:solidFill>
                <a:srgbClr val="000000"/>
              </a:solidFill>
              <a:prstDash val="solid"/>
              <a:headEnd type="none" w="med" len="med"/>
              <a:tailEnd type="triangle" w="med" len="med"/>
            </a:ln>
          </p:spPr>
        </p:sp>
        <p:sp>
          <p:nvSpPr>
            <p:cNvPr id="498758" name="矩形 498757"/>
            <p:cNvSpPr/>
            <p:nvPr/>
          </p:nvSpPr>
          <p:spPr>
            <a:xfrm>
              <a:off x="5055" y="1472"/>
              <a:ext cx="268" cy="225"/>
            </a:xfrm>
            <a:prstGeom prst="rect">
              <a:avLst/>
            </a:prstGeom>
            <a:pattFill prst="pct25">
              <a:fgClr>
                <a:srgbClr val="FB9214"/>
              </a:fgClr>
              <a:bgClr>
                <a:srgbClr val="FFFFFF"/>
              </a:bgClr>
            </a:pattFill>
            <a:ln w="25400" cap="flat" cmpd="sng">
              <a:solidFill>
                <a:srgbClr val="BE0E00"/>
              </a:solidFill>
              <a:prstDash val="solid"/>
              <a:miter/>
              <a:headEnd type="none" w="med" len="med"/>
              <a:tailEnd type="none" w="med" len="med"/>
            </a:ln>
          </p:spPr>
          <p:txBody>
            <a:bodyPr/>
            <a:lstStyle/>
            <a:p>
              <a:endParaRPr lang="zh-CN" altLang="en-US" sz="900"/>
            </a:p>
          </p:txBody>
        </p:sp>
        <p:sp>
          <p:nvSpPr>
            <p:cNvPr id="498759" name="任意多边形 498758"/>
            <p:cNvSpPr/>
            <p:nvPr/>
          </p:nvSpPr>
          <p:spPr>
            <a:xfrm>
              <a:off x="5081" y="1492"/>
              <a:ext cx="212" cy="179"/>
            </a:xfrm>
            <a:custGeom>
              <a:avLst/>
              <a:gdLst/>
              <a:ahLst/>
              <a:cxnLst/>
              <a:rect l="0" t="0" r="0" b="0"/>
              <a:pathLst>
                <a:path w="212" h="179">
                  <a:moveTo>
                    <a:pt x="0" y="179"/>
                  </a:moveTo>
                  <a:lnTo>
                    <a:pt x="0" y="0"/>
                  </a:lnTo>
                  <a:lnTo>
                    <a:pt x="212"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60" name="直接连接符 498759"/>
            <p:cNvSpPr/>
            <p:nvPr/>
          </p:nvSpPr>
          <p:spPr>
            <a:xfrm flipV="1">
              <a:off x="5134" y="1492"/>
              <a:ext cx="0" cy="179"/>
            </a:xfrm>
            <a:prstGeom prst="line">
              <a:avLst/>
            </a:prstGeom>
            <a:ln w="25400" cap="flat" cmpd="sng">
              <a:solidFill>
                <a:srgbClr val="BE0E00"/>
              </a:solidFill>
              <a:prstDash val="solid"/>
              <a:headEnd type="none" w="med" len="med"/>
              <a:tailEnd type="none" w="med" len="med"/>
            </a:ln>
          </p:spPr>
        </p:sp>
        <p:sp>
          <p:nvSpPr>
            <p:cNvPr id="498761" name="直接连接符 498760"/>
            <p:cNvSpPr/>
            <p:nvPr/>
          </p:nvSpPr>
          <p:spPr>
            <a:xfrm flipV="1">
              <a:off x="5185" y="1492"/>
              <a:ext cx="0" cy="179"/>
            </a:xfrm>
            <a:prstGeom prst="line">
              <a:avLst/>
            </a:prstGeom>
            <a:ln w="25400" cap="flat" cmpd="sng">
              <a:solidFill>
                <a:srgbClr val="BE0E00"/>
              </a:solidFill>
              <a:prstDash val="solid"/>
              <a:headEnd type="none" w="med" len="med"/>
              <a:tailEnd type="none" w="med" len="med"/>
            </a:ln>
          </p:spPr>
        </p:sp>
        <p:sp>
          <p:nvSpPr>
            <p:cNvPr id="498762" name="直接连接符 498761"/>
            <p:cNvSpPr/>
            <p:nvPr/>
          </p:nvSpPr>
          <p:spPr>
            <a:xfrm flipH="1">
              <a:off x="5081" y="1539"/>
              <a:ext cx="212" cy="0"/>
            </a:xfrm>
            <a:prstGeom prst="line">
              <a:avLst/>
            </a:prstGeom>
            <a:ln w="25400" cap="flat" cmpd="sng">
              <a:solidFill>
                <a:srgbClr val="BE0E00"/>
              </a:solidFill>
              <a:prstDash val="solid"/>
              <a:headEnd type="none" w="med" len="med"/>
              <a:tailEnd type="none" w="med" len="med"/>
            </a:ln>
          </p:spPr>
        </p:sp>
        <p:sp>
          <p:nvSpPr>
            <p:cNvPr id="498763" name="直接连接符 498762"/>
            <p:cNvSpPr/>
            <p:nvPr/>
          </p:nvSpPr>
          <p:spPr>
            <a:xfrm flipH="1">
              <a:off x="5081" y="1583"/>
              <a:ext cx="212" cy="0"/>
            </a:xfrm>
            <a:prstGeom prst="line">
              <a:avLst/>
            </a:prstGeom>
            <a:ln w="25400" cap="flat" cmpd="sng">
              <a:solidFill>
                <a:srgbClr val="BE0E00"/>
              </a:solidFill>
              <a:prstDash val="solid"/>
              <a:headEnd type="none" w="med" len="med"/>
              <a:tailEnd type="none" w="med" len="med"/>
            </a:ln>
          </p:spPr>
        </p:sp>
        <p:sp>
          <p:nvSpPr>
            <p:cNvPr id="498764" name="任意多边形 498763"/>
            <p:cNvSpPr/>
            <p:nvPr/>
          </p:nvSpPr>
          <p:spPr>
            <a:xfrm>
              <a:off x="5081" y="1625"/>
              <a:ext cx="212" cy="0"/>
            </a:xfrm>
            <a:custGeom>
              <a:avLst/>
              <a:gdLst/>
              <a:ahLst/>
              <a:cxnLst/>
              <a:rect l="0" t="0" r="0" b="0"/>
              <a:pathLst>
                <a:path w="212">
                  <a:moveTo>
                    <a:pt x="212" y="0"/>
                  </a:moveTo>
                  <a:lnTo>
                    <a:pt x="0" y="0"/>
                  </a:lnTo>
                  <a:lnTo>
                    <a:pt x="3"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65" name="直接连接符 498764"/>
            <p:cNvSpPr/>
            <p:nvPr/>
          </p:nvSpPr>
          <p:spPr>
            <a:xfrm flipV="1">
              <a:off x="5239" y="1492"/>
              <a:ext cx="0" cy="179"/>
            </a:xfrm>
            <a:prstGeom prst="line">
              <a:avLst/>
            </a:prstGeom>
            <a:ln w="25400" cap="flat" cmpd="sng">
              <a:solidFill>
                <a:srgbClr val="BE0E00"/>
              </a:solidFill>
              <a:prstDash val="solid"/>
              <a:headEnd type="none" w="med" len="med"/>
              <a:tailEnd type="none" w="med" len="med"/>
            </a:ln>
          </p:spPr>
        </p:sp>
        <p:sp>
          <p:nvSpPr>
            <p:cNvPr id="498766" name="矩形 498765"/>
            <p:cNvSpPr/>
            <p:nvPr/>
          </p:nvSpPr>
          <p:spPr>
            <a:xfrm>
              <a:off x="5827" y="1466"/>
              <a:ext cx="267" cy="223"/>
            </a:xfrm>
            <a:prstGeom prst="rect">
              <a:avLst/>
            </a:prstGeom>
            <a:pattFill prst="pct25">
              <a:fgClr>
                <a:srgbClr val="FB9214"/>
              </a:fgClr>
              <a:bgClr>
                <a:srgbClr val="FFFFFF"/>
              </a:bgClr>
            </a:pattFill>
            <a:ln w="25400" cap="flat" cmpd="sng">
              <a:solidFill>
                <a:srgbClr val="BE0E00"/>
              </a:solidFill>
              <a:prstDash val="solid"/>
              <a:miter/>
              <a:headEnd type="none" w="med" len="med"/>
              <a:tailEnd type="none" w="med" len="med"/>
            </a:ln>
          </p:spPr>
          <p:txBody>
            <a:bodyPr/>
            <a:lstStyle/>
            <a:p>
              <a:endParaRPr lang="zh-CN" altLang="en-US" sz="900"/>
            </a:p>
          </p:txBody>
        </p:sp>
        <p:sp>
          <p:nvSpPr>
            <p:cNvPr id="498767" name="任意多边形 498766"/>
            <p:cNvSpPr/>
            <p:nvPr/>
          </p:nvSpPr>
          <p:spPr>
            <a:xfrm>
              <a:off x="5852" y="1486"/>
              <a:ext cx="212" cy="179"/>
            </a:xfrm>
            <a:custGeom>
              <a:avLst/>
              <a:gdLst/>
              <a:ahLst/>
              <a:cxnLst/>
              <a:rect l="0" t="0" r="0" b="0"/>
              <a:pathLst>
                <a:path w="212" h="179">
                  <a:moveTo>
                    <a:pt x="0" y="179"/>
                  </a:moveTo>
                  <a:lnTo>
                    <a:pt x="0" y="0"/>
                  </a:lnTo>
                  <a:lnTo>
                    <a:pt x="212"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68" name="直接连接符 498767"/>
            <p:cNvSpPr/>
            <p:nvPr/>
          </p:nvSpPr>
          <p:spPr>
            <a:xfrm flipV="1">
              <a:off x="5904" y="1486"/>
              <a:ext cx="0" cy="179"/>
            </a:xfrm>
            <a:prstGeom prst="line">
              <a:avLst/>
            </a:prstGeom>
            <a:ln w="25400" cap="flat" cmpd="sng">
              <a:solidFill>
                <a:srgbClr val="BE0E00"/>
              </a:solidFill>
              <a:prstDash val="solid"/>
              <a:headEnd type="none" w="med" len="med"/>
              <a:tailEnd type="none" w="med" len="med"/>
            </a:ln>
          </p:spPr>
        </p:sp>
        <p:sp>
          <p:nvSpPr>
            <p:cNvPr id="498769" name="直接连接符 498768"/>
            <p:cNvSpPr/>
            <p:nvPr/>
          </p:nvSpPr>
          <p:spPr>
            <a:xfrm flipV="1">
              <a:off x="5957" y="1486"/>
              <a:ext cx="0" cy="179"/>
            </a:xfrm>
            <a:prstGeom prst="line">
              <a:avLst/>
            </a:prstGeom>
            <a:ln w="25400" cap="flat" cmpd="sng">
              <a:solidFill>
                <a:srgbClr val="BE0E00"/>
              </a:solidFill>
              <a:prstDash val="solid"/>
              <a:headEnd type="none" w="med" len="med"/>
              <a:tailEnd type="none" w="med" len="med"/>
            </a:ln>
          </p:spPr>
        </p:sp>
        <p:sp>
          <p:nvSpPr>
            <p:cNvPr id="498770" name="直接连接符 498769"/>
            <p:cNvSpPr/>
            <p:nvPr/>
          </p:nvSpPr>
          <p:spPr>
            <a:xfrm flipH="1">
              <a:off x="5852" y="1532"/>
              <a:ext cx="212" cy="0"/>
            </a:xfrm>
            <a:prstGeom prst="line">
              <a:avLst/>
            </a:prstGeom>
            <a:ln w="25400" cap="flat" cmpd="sng">
              <a:solidFill>
                <a:srgbClr val="BE0E00"/>
              </a:solidFill>
              <a:prstDash val="solid"/>
              <a:headEnd type="none" w="med" len="med"/>
              <a:tailEnd type="none" w="med" len="med"/>
            </a:ln>
          </p:spPr>
        </p:sp>
        <p:sp>
          <p:nvSpPr>
            <p:cNvPr id="498771" name="直接连接符 498770"/>
            <p:cNvSpPr/>
            <p:nvPr/>
          </p:nvSpPr>
          <p:spPr>
            <a:xfrm flipH="1">
              <a:off x="5852" y="1577"/>
              <a:ext cx="212" cy="0"/>
            </a:xfrm>
            <a:prstGeom prst="line">
              <a:avLst/>
            </a:prstGeom>
            <a:ln w="25400" cap="flat" cmpd="sng">
              <a:solidFill>
                <a:srgbClr val="BE0E00"/>
              </a:solidFill>
              <a:prstDash val="solid"/>
              <a:headEnd type="none" w="med" len="med"/>
              <a:tailEnd type="none" w="med" len="med"/>
            </a:ln>
          </p:spPr>
        </p:sp>
        <p:sp>
          <p:nvSpPr>
            <p:cNvPr id="498772" name="任意多边形 498771"/>
            <p:cNvSpPr/>
            <p:nvPr/>
          </p:nvSpPr>
          <p:spPr>
            <a:xfrm>
              <a:off x="5852" y="1619"/>
              <a:ext cx="212" cy="0"/>
            </a:xfrm>
            <a:custGeom>
              <a:avLst/>
              <a:gdLst/>
              <a:ahLst/>
              <a:cxnLst/>
              <a:rect l="0" t="0" r="0" b="0"/>
              <a:pathLst>
                <a:path w="212">
                  <a:moveTo>
                    <a:pt x="212" y="0"/>
                  </a:moveTo>
                  <a:lnTo>
                    <a:pt x="0" y="0"/>
                  </a:lnTo>
                  <a:lnTo>
                    <a:pt x="3" y="0"/>
                  </a:lnTo>
                </a:path>
              </a:pathLst>
            </a:custGeom>
            <a:noFill/>
            <a:ln w="25400" cap="flat" cmpd="sng">
              <a:solidFill>
                <a:srgbClr val="BE0E00"/>
              </a:solidFill>
              <a:prstDash val="solid"/>
              <a:headEnd type="none" w="med" len="med"/>
              <a:tailEnd type="none" w="med" len="med"/>
            </a:ln>
          </p:spPr>
          <p:txBody>
            <a:bodyPr/>
            <a:lstStyle/>
            <a:p>
              <a:endParaRPr lang="zh-CN" altLang="en-US" sz="900"/>
            </a:p>
          </p:txBody>
        </p:sp>
        <p:sp>
          <p:nvSpPr>
            <p:cNvPr id="498773" name="直接连接符 498772"/>
            <p:cNvSpPr/>
            <p:nvPr/>
          </p:nvSpPr>
          <p:spPr>
            <a:xfrm flipV="1">
              <a:off x="6009" y="1486"/>
              <a:ext cx="0" cy="179"/>
            </a:xfrm>
            <a:prstGeom prst="line">
              <a:avLst/>
            </a:prstGeom>
            <a:ln w="25400" cap="flat" cmpd="sng">
              <a:solidFill>
                <a:srgbClr val="BE0E00"/>
              </a:solidFill>
              <a:prstDash val="solid"/>
              <a:headEnd type="none" w="med" len="med"/>
              <a:tailEnd type="none" w="med" len="med"/>
            </a:ln>
          </p:spPr>
        </p:sp>
        <p:sp>
          <p:nvSpPr>
            <p:cNvPr id="498774" name="直接连接符 498773"/>
            <p:cNvSpPr/>
            <p:nvPr/>
          </p:nvSpPr>
          <p:spPr>
            <a:xfrm flipV="1">
              <a:off x="4755" y="1710"/>
              <a:ext cx="363" cy="393"/>
            </a:xfrm>
            <a:prstGeom prst="line">
              <a:avLst/>
            </a:prstGeom>
            <a:ln w="50800" cap="flat" cmpd="sng">
              <a:solidFill>
                <a:srgbClr val="000000"/>
              </a:solidFill>
              <a:prstDash val="solid"/>
              <a:headEnd type="none" w="med" len="med"/>
              <a:tailEnd type="triangle" w="med" len="med"/>
            </a:ln>
          </p:spPr>
        </p:sp>
        <p:sp>
          <p:nvSpPr>
            <p:cNvPr id="498775" name="任意多边形 498774"/>
            <p:cNvSpPr/>
            <p:nvPr/>
          </p:nvSpPr>
          <p:spPr>
            <a:xfrm>
              <a:off x="4438" y="3999"/>
              <a:ext cx="181" cy="109"/>
            </a:xfrm>
            <a:custGeom>
              <a:avLst/>
              <a:gdLst/>
              <a:ahLst/>
              <a:cxnLst/>
              <a:rect l="0" t="0" r="0" b="0"/>
              <a:pathLst>
                <a:path w="181" h="109">
                  <a:moveTo>
                    <a:pt x="0" y="109"/>
                  </a:moveTo>
                  <a:lnTo>
                    <a:pt x="0" y="0"/>
                  </a:lnTo>
                  <a:lnTo>
                    <a:pt x="181" y="0"/>
                  </a:lnTo>
                  <a:lnTo>
                    <a:pt x="181" y="109"/>
                  </a:lnTo>
                  <a:lnTo>
                    <a:pt x="0" y="109"/>
                  </a:lnTo>
                  <a:lnTo>
                    <a:pt x="0" y="109"/>
                  </a:lnTo>
                  <a:lnTo>
                    <a:pt x="0" y="109"/>
                  </a:lnTo>
                  <a:lnTo>
                    <a:pt x="0" y="109"/>
                  </a:lnTo>
                  <a:lnTo>
                    <a:pt x="0" y="109"/>
                  </a:lnTo>
                  <a:lnTo>
                    <a:pt x="0" y="109"/>
                  </a:lnTo>
                  <a:lnTo>
                    <a:pt x="0" y="109"/>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76" name="任意多边形 498775"/>
            <p:cNvSpPr/>
            <p:nvPr/>
          </p:nvSpPr>
          <p:spPr>
            <a:xfrm>
              <a:off x="4710" y="3999"/>
              <a:ext cx="183" cy="109"/>
            </a:xfrm>
            <a:custGeom>
              <a:avLst/>
              <a:gdLst/>
              <a:ahLst/>
              <a:cxnLst/>
              <a:rect l="0" t="0" r="0" b="0"/>
              <a:pathLst>
                <a:path w="183" h="109">
                  <a:moveTo>
                    <a:pt x="0" y="109"/>
                  </a:moveTo>
                  <a:lnTo>
                    <a:pt x="0" y="0"/>
                  </a:lnTo>
                  <a:lnTo>
                    <a:pt x="183" y="0"/>
                  </a:lnTo>
                  <a:lnTo>
                    <a:pt x="183"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77" name="任意多边形 498776"/>
            <p:cNvSpPr/>
            <p:nvPr/>
          </p:nvSpPr>
          <p:spPr>
            <a:xfrm>
              <a:off x="4438" y="3920"/>
              <a:ext cx="591" cy="79"/>
            </a:xfrm>
            <a:custGeom>
              <a:avLst/>
              <a:gdLst/>
              <a:ahLst/>
              <a:cxnLst/>
              <a:rect l="0" t="0" r="0" b="0"/>
              <a:pathLst>
                <a:path w="591" h="79">
                  <a:moveTo>
                    <a:pt x="0" y="79"/>
                  </a:moveTo>
                  <a:lnTo>
                    <a:pt x="136" y="0"/>
                  </a:lnTo>
                  <a:lnTo>
                    <a:pt x="591" y="0"/>
                  </a:lnTo>
                  <a:lnTo>
                    <a:pt x="455" y="79"/>
                  </a:lnTo>
                  <a:lnTo>
                    <a:pt x="272" y="79"/>
                  </a:lnTo>
                  <a:lnTo>
                    <a:pt x="318" y="54"/>
                  </a:lnTo>
                  <a:lnTo>
                    <a:pt x="227" y="54"/>
                  </a:lnTo>
                  <a:lnTo>
                    <a:pt x="181" y="79"/>
                  </a:lnTo>
                  <a:lnTo>
                    <a:pt x="0" y="79"/>
                  </a:lnTo>
                  <a:lnTo>
                    <a:pt x="0" y="79"/>
                  </a:lnTo>
                  <a:lnTo>
                    <a:pt x="0" y="79"/>
                  </a:lnTo>
                  <a:lnTo>
                    <a:pt x="0" y="79"/>
                  </a:lnTo>
                  <a:lnTo>
                    <a:pt x="0" y="79"/>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78" name="任意多边形 498777"/>
            <p:cNvSpPr/>
            <p:nvPr/>
          </p:nvSpPr>
          <p:spPr>
            <a:xfrm>
              <a:off x="4665" y="3974"/>
              <a:ext cx="91" cy="107"/>
            </a:xfrm>
            <a:custGeom>
              <a:avLst/>
              <a:gdLst/>
              <a:ahLst/>
              <a:cxnLst/>
              <a:rect l="0" t="0" r="0" b="0"/>
              <a:pathLst>
                <a:path w="91" h="107">
                  <a:moveTo>
                    <a:pt x="0" y="107"/>
                  </a:moveTo>
                  <a:lnTo>
                    <a:pt x="0" y="0"/>
                  </a:lnTo>
                  <a:lnTo>
                    <a:pt x="91" y="0"/>
                  </a:lnTo>
                  <a:lnTo>
                    <a:pt x="45" y="25"/>
                  </a:lnTo>
                  <a:lnTo>
                    <a:pt x="45" y="107"/>
                  </a:lnTo>
                  <a:lnTo>
                    <a:pt x="0" y="107"/>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79" name="任意多边形 498778"/>
            <p:cNvSpPr/>
            <p:nvPr/>
          </p:nvSpPr>
          <p:spPr>
            <a:xfrm>
              <a:off x="4893" y="3920"/>
              <a:ext cx="136" cy="188"/>
            </a:xfrm>
            <a:custGeom>
              <a:avLst/>
              <a:gdLst/>
              <a:ahLst/>
              <a:cxnLst/>
              <a:rect l="0" t="0" r="0" b="0"/>
              <a:pathLst>
                <a:path w="136" h="188">
                  <a:moveTo>
                    <a:pt x="0" y="188"/>
                  </a:moveTo>
                  <a:lnTo>
                    <a:pt x="136" y="106"/>
                  </a:lnTo>
                  <a:lnTo>
                    <a:pt x="136" y="0"/>
                  </a:lnTo>
                  <a:lnTo>
                    <a:pt x="0" y="79"/>
                  </a:lnTo>
                  <a:lnTo>
                    <a:pt x="0" y="18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0" name="任意多边形 498779"/>
            <p:cNvSpPr/>
            <p:nvPr/>
          </p:nvSpPr>
          <p:spPr>
            <a:xfrm>
              <a:off x="4619" y="3974"/>
              <a:ext cx="46" cy="134"/>
            </a:xfrm>
            <a:custGeom>
              <a:avLst/>
              <a:gdLst/>
              <a:ahLst/>
              <a:cxnLst/>
              <a:rect l="0" t="0" r="0" b="0"/>
              <a:pathLst>
                <a:path w="46" h="134">
                  <a:moveTo>
                    <a:pt x="0" y="25"/>
                  </a:moveTo>
                  <a:lnTo>
                    <a:pt x="46" y="0"/>
                  </a:lnTo>
                  <a:lnTo>
                    <a:pt x="46" y="107"/>
                  </a:lnTo>
                  <a:lnTo>
                    <a:pt x="0" y="134"/>
                  </a:lnTo>
                  <a:lnTo>
                    <a:pt x="0" y="25"/>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1" name="任意多边形 498780"/>
            <p:cNvSpPr/>
            <p:nvPr/>
          </p:nvSpPr>
          <p:spPr>
            <a:xfrm>
              <a:off x="5042" y="3999"/>
              <a:ext cx="148" cy="109"/>
            </a:xfrm>
            <a:custGeom>
              <a:avLst/>
              <a:gdLst/>
              <a:ahLst/>
              <a:cxnLst/>
              <a:rect l="0" t="0" r="0" b="0"/>
              <a:pathLst>
                <a:path w="148" h="109">
                  <a:moveTo>
                    <a:pt x="0" y="109"/>
                  </a:moveTo>
                  <a:lnTo>
                    <a:pt x="0" y="0"/>
                  </a:lnTo>
                  <a:lnTo>
                    <a:pt x="148" y="0"/>
                  </a:lnTo>
                  <a:lnTo>
                    <a:pt x="148"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2" name="任意多边形 498781"/>
            <p:cNvSpPr/>
            <p:nvPr/>
          </p:nvSpPr>
          <p:spPr>
            <a:xfrm>
              <a:off x="5277" y="3999"/>
              <a:ext cx="148" cy="109"/>
            </a:xfrm>
            <a:custGeom>
              <a:avLst/>
              <a:gdLst/>
              <a:ahLst/>
              <a:cxnLst/>
              <a:rect l="0" t="0" r="0" b="0"/>
              <a:pathLst>
                <a:path w="148" h="109">
                  <a:moveTo>
                    <a:pt x="0" y="109"/>
                  </a:moveTo>
                  <a:lnTo>
                    <a:pt x="0" y="0"/>
                  </a:lnTo>
                  <a:lnTo>
                    <a:pt x="148" y="0"/>
                  </a:lnTo>
                  <a:lnTo>
                    <a:pt x="148"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3" name="任意多边形 498782"/>
            <p:cNvSpPr/>
            <p:nvPr/>
          </p:nvSpPr>
          <p:spPr>
            <a:xfrm>
              <a:off x="5509" y="3999"/>
              <a:ext cx="147" cy="109"/>
            </a:xfrm>
            <a:custGeom>
              <a:avLst/>
              <a:gdLst/>
              <a:ahLst/>
              <a:cxnLst/>
              <a:rect l="0" t="0" r="0" b="0"/>
              <a:pathLst>
                <a:path w="147" h="109">
                  <a:moveTo>
                    <a:pt x="0" y="109"/>
                  </a:moveTo>
                  <a:lnTo>
                    <a:pt x="0" y="0"/>
                  </a:lnTo>
                  <a:lnTo>
                    <a:pt x="147" y="0"/>
                  </a:lnTo>
                  <a:lnTo>
                    <a:pt x="147"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lnTo>
                    <a:pt x="0" y="109"/>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4" name="任意多边形 498783"/>
            <p:cNvSpPr/>
            <p:nvPr/>
          </p:nvSpPr>
          <p:spPr>
            <a:xfrm>
              <a:off x="5042" y="3920"/>
              <a:ext cx="743" cy="79"/>
            </a:xfrm>
            <a:custGeom>
              <a:avLst/>
              <a:gdLst/>
              <a:ahLst/>
              <a:cxnLst/>
              <a:rect l="0" t="0" r="0" b="0"/>
              <a:pathLst>
                <a:path w="743" h="79">
                  <a:moveTo>
                    <a:pt x="0" y="79"/>
                  </a:moveTo>
                  <a:lnTo>
                    <a:pt x="127" y="0"/>
                  </a:lnTo>
                  <a:lnTo>
                    <a:pt x="743" y="0"/>
                  </a:lnTo>
                  <a:lnTo>
                    <a:pt x="614" y="79"/>
                  </a:lnTo>
                  <a:lnTo>
                    <a:pt x="467" y="79"/>
                  </a:lnTo>
                  <a:lnTo>
                    <a:pt x="509" y="54"/>
                  </a:lnTo>
                  <a:lnTo>
                    <a:pt x="426" y="54"/>
                  </a:lnTo>
                  <a:lnTo>
                    <a:pt x="383" y="79"/>
                  </a:lnTo>
                  <a:lnTo>
                    <a:pt x="235" y="79"/>
                  </a:lnTo>
                  <a:lnTo>
                    <a:pt x="277" y="54"/>
                  </a:lnTo>
                  <a:lnTo>
                    <a:pt x="192" y="54"/>
                  </a:lnTo>
                  <a:lnTo>
                    <a:pt x="148" y="79"/>
                  </a:lnTo>
                  <a:lnTo>
                    <a:pt x="0" y="79"/>
                  </a:lnTo>
                  <a:lnTo>
                    <a:pt x="0" y="79"/>
                  </a:lnTo>
                  <a:lnTo>
                    <a:pt x="0" y="79"/>
                  </a:lnTo>
                  <a:lnTo>
                    <a:pt x="0" y="79"/>
                  </a:lnTo>
                  <a:lnTo>
                    <a:pt x="0" y="79"/>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5" name="任意多边形 498784"/>
            <p:cNvSpPr/>
            <p:nvPr/>
          </p:nvSpPr>
          <p:spPr>
            <a:xfrm>
              <a:off x="5234" y="3974"/>
              <a:ext cx="85" cy="107"/>
            </a:xfrm>
            <a:custGeom>
              <a:avLst/>
              <a:gdLst/>
              <a:ahLst/>
              <a:cxnLst/>
              <a:rect l="0" t="0" r="0" b="0"/>
              <a:pathLst>
                <a:path w="85" h="107">
                  <a:moveTo>
                    <a:pt x="0" y="107"/>
                  </a:moveTo>
                  <a:lnTo>
                    <a:pt x="0" y="0"/>
                  </a:lnTo>
                  <a:lnTo>
                    <a:pt x="85" y="0"/>
                  </a:lnTo>
                  <a:lnTo>
                    <a:pt x="43" y="25"/>
                  </a:lnTo>
                  <a:lnTo>
                    <a:pt x="43" y="107"/>
                  </a:lnTo>
                  <a:lnTo>
                    <a:pt x="0" y="107"/>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6" name="任意多边形 498785"/>
            <p:cNvSpPr/>
            <p:nvPr/>
          </p:nvSpPr>
          <p:spPr>
            <a:xfrm>
              <a:off x="5468" y="3974"/>
              <a:ext cx="83" cy="107"/>
            </a:xfrm>
            <a:custGeom>
              <a:avLst/>
              <a:gdLst/>
              <a:ahLst/>
              <a:cxnLst/>
              <a:rect l="0" t="0" r="0" b="0"/>
              <a:pathLst>
                <a:path w="83" h="107">
                  <a:moveTo>
                    <a:pt x="0" y="107"/>
                  </a:moveTo>
                  <a:lnTo>
                    <a:pt x="0" y="0"/>
                  </a:lnTo>
                  <a:lnTo>
                    <a:pt x="83" y="0"/>
                  </a:lnTo>
                  <a:lnTo>
                    <a:pt x="41" y="25"/>
                  </a:lnTo>
                  <a:lnTo>
                    <a:pt x="41" y="107"/>
                  </a:lnTo>
                  <a:lnTo>
                    <a:pt x="0" y="107"/>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7" name="任意多边形 498786"/>
            <p:cNvSpPr/>
            <p:nvPr/>
          </p:nvSpPr>
          <p:spPr>
            <a:xfrm>
              <a:off x="5656" y="3920"/>
              <a:ext cx="129" cy="188"/>
            </a:xfrm>
            <a:custGeom>
              <a:avLst/>
              <a:gdLst/>
              <a:ahLst/>
              <a:cxnLst/>
              <a:rect l="0" t="0" r="0" b="0"/>
              <a:pathLst>
                <a:path w="129" h="188">
                  <a:moveTo>
                    <a:pt x="0" y="188"/>
                  </a:moveTo>
                  <a:lnTo>
                    <a:pt x="127" y="105"/>
                  </a:lnTo>
                  <a:lnTo>
                    <a:pt x="129" y="0"/>
                  </a:lnTo>
                  <a:lnTo>
                    <a:pt x="0" y="79"/>
                  </a:lnTo>
                  <a:lnTo>
                    <a:pt x="0" y="188"/>
                  </a:lnTo>
                  <a:lnTo>
                    <a:pt x="0" y="188"/>
                  </a:lnTo>
                  <a:lnTo>
                    <a:pt x="0" y="188"/>
                  </a:lnTo>
                  <a:lnTo>
                    <a:pt x="0" y="188"/>
                  </a:lnTo>
                  <a:lnTo>
                    <a:pt x="0" y="188"/>
                  </a:lnTo>
                  <a:lnTo>
                    <a:pt x="0" y="188"/>
                  </a:lnTo>
                  <a:lnTo>
                    <a:pt x="0" y="188"/>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8" name="任意多边形 498787"/>
            <p:cNvSpPr/>
            <p:nvPr/>
          </p:nvSpPr>
          <p:spPr>
            <a:xfrm>
              <a:off x="5190" y="3974"/>
              <a:ext cx="42" cy="134"/>
            </a:xfrm>
            <a:custGeom>
              <a:avLst/>
              <a:gdLst/>
              <a:ahLst/>
              <a:cxnLst/>
              <a:rect l="0" t="0" r="0" b="0"/>
              <a:pathLst>
                <a:path w="42" h="134">
                  <a:moveTo>
                    <a:pt x="0" y="23"/>
                  </a:moveTo>
                  <a:lnTo>
                    <a:pt x="42" y="0"/>
                  </a:lnTo>
                  <a:lnTo>
                    <a:pt x="42" y="107"/>
                  </a:lnTo>
                  <a:lnTo>
                    <a:pt x="0" y="134"/>
                  </a:lnTo>
                  <a:lnTo>
                    <a:pt x="0" y="23"/>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89" name="任意多边形 498788"/>
            <p:cNvSpPr/>
            <p:nvPr/>
          </p:nvSpPr>
          <p:spPr>
            <a:xfrm>
              <a:off x="5425" y="3974"/>
              <a:ext cx="43" cy="134"/>
            </a:xfrm>
            <a:custGeom>
              <a:avLst/>
              <a:gdLst/>
              <a:ahLst/>
              <a:cxnLst/>
              <a:rect l="0" t="0" r="0" b="0"/>
              <a:pathLst>
                <a:path w="43" h="134">
                  <a:moveTo>
                    <a:pt x="0" y="23"/>
                  </a:moveTo>
                  <a:lnTo>
                    <a:pt x="43" y="0"/>
                  </a:lnTo>
                  <a:lnTo>
                    <a:pt x="43" y="107"/>
                  </a:lnTo>
                  <a:lnTo>
                    <a:pt x="0" y="134"/>
                  </a:lnTo>
                  <a:lnTo>
                    <a:pt x="0" y="23"/>
                  </a:lnTo>
                  <a:close/>
                </a:path>
              </a:pathLst>
            </a:custGeom>
            <a:pattFill prst="pct50">
              <a:fgClr>
                <a:srgbClr val="008000"/>
              </a:fgClr>
              <a:bgClr>
                <a:srgbClr val="DCDCDC"/>
              </a:bgClr>
            </a:pattFill>
            <a:ln w="25400" cap="flat" cmpd="sng">
              <a:solidFill>
                <a:srgbClr val="008000"/>
              </a:solidFill>
              <a:prstDash val="solid"/>
              <a:headEnd type="none" w="med" len="med"/>
              <a:tailEnd type="none" w="med" len="med"/>
            </a:ln>
          </p:spPr>
          <p:txBody>
            <a:bodyPr/>
            <a:lstStyle/>
            <a:p>
              <a:endParaRPr lang="zh-CN" altLang="en-US" sz="900"/>
            </a:p>
          </p:txBody>
        </p:sp>
        <p:sp>
          <p:nvSpPr>
            <p:cNvPr id="498790" name="直接连接符 498789"/>
            <p:cNvSpPr/>
            <p:nvPr/>
          </p:nvSpPr>
          <p:spPr>
            <a:xfrm flipV="1">
              <a:off x="5556" y="3811"/>
              <a:ext cx="159" cy="125"/>
            </a:xfrm>
            <a:prstGeom prst="line">
              <a:avLst/>
            </a:prstGeom>
            <a:ln w="25400" cap="flat" cmpd="sng">
              <a:solidFill>
                <a:srgbClr val="000000"/>
              </a:solidFill>
              <a:prstDash val="solid"/>
              <a:headEnd type="triangle" w="sm" len="sm"/>
              <a:tailEnd type="triangle" w="sm" len="sm"/>
            </a:ln>
          </p:spPr>
        </p:sp>
        <p:sp>
          <p:nvSpPr>
            <p:cNvPr id="498791" name="直接连接符 498790"/>
            <p:cNvSpPr/>
            <p:nvPr/>
          </p:nvSpPr>
          <p:spPr>
            <a:xfrm flipV="1">
              <a:off x="5398" y="3800"/>
              <a:ext cx="202" cy="1"/>
            </a:xfrm>
            <a:prstGeom prst="line">
              <a:avLst/>
            </a:prstGeom>
            <a:ln w="25400" cap="flat" cmpd="sng">
              <a:solidFill>
                <a:srgbClr val="000000"/>
              </a:solidFill>
              <a:prstDash val="solid"/>
              <a:headEnd type="triangle" w="sm" len="sm"/>
              <a:tailEnd type="triangle" w="sm" len="sm"/>
            </a:ln>
          </p:spPr>
        </p:sp>
        <p:sp>
          <p:nvSpPr>
            <p:cNvPr id="498792" name="直接连接符 498791"/>
            <p:cNvSpPr/>
            <p:nvPr/>
          </p:nvSpPr>
          <p:spPr>
            <a:xfrm flipH="1" flipV="1">
              <a:off x="5097" y="3812"/>
              <a:ext cx="158" cy="127"/>
            </a:xfrm>
            <a:prstGeom prst="line">
              <a:avLst/>
            </a:prstGeom>
            <a:ln w="25400" cap="flat" cmpd="sng">
              <a:solidFill>
                <a:srgbClr val="000000"/>
              </a:solidFill>
              <a:prstDash val="solid"/>
              <a:headEnd type="triangle" w="sm" len="sm"/>
              <a:tailEnd type="triangle" w="sm" len="sm"/>
            </a:ln>
          </p:spPr>
        </p:sp>
        <p:sp>
          <p:nvSpPr>
            <p:cNvPr id="498793" name="直接连接符 498792"/>
            <p:cNvSpPr/>
            <p:nvPr/>
          </p:nvSpPr>
          <p:spPr>
            <a:xfrm flipV="1">
              <a:off x="4711" y="3826"/>
              <a:ext cx="158" cy="126"/>
            </a:xfrm>
            <a:prstGeom prst="line">
              <a:avLst/>
            </a:prstGeom>
            <a:ln w="25400" cap="flat" cmpd="sng">
              <a:solidFill>
                <a:srgbClr val="000000"/>
              </a:solidFill>
              <a:prstDash val="solid"/>
              <a:headEnd type="triangle" w="sm" len="sm"/>
              <a:tailEnd type="triangle" w="sm" len="sm"/>
            </a:ln>
          </p:spPr>
        </p:sp>
        <p:sp>
          <p:nvSpPr>
            <p:cNvPr id="498794" name="直接连接符 498793"/>
            <p:cNvSpPr/>
            <p:nvPr/>
          </p:nvSpPr>
          <p:spPr>
            <a:xfrm>
              <a:off x="4609" y="3801"/>
              <a:ext cx="202" cy="0"/>
            </a:xfrm>
            <a:prstGeom prst="line">
              <a:avLst/>
            </a:prstGeom>
            <a:ln w="25400" cap="flat" cmpd="sng">
              <a:solidFill>
                <a:srgbClr val="000000"/>
              </a:solidFill>
              <a:prstDash val="solid"/>
              <a:headEnd type="triangle" w="sm" len="sm"/>
              <a:tailEnd type="triangle" w="sm" len="sm"/>
            </a:ln>
          </p:spPr>
        </p:sp>
        <p:sp>
          <p:nvSpPr>
            <p:cNvPr id="498795" name="直接连接符 498794"/>
            <p:cNvSpPr/>
            <p:nvPr/>
          </p:nvSpPr>
          <p:spPr>
            <a:xfrm flipV="1">
              <a:off x="5773" y="1703"/>
              <a:ext cx="189" cy="912"/>
            </a:xfrm>
            <a:prstGeom prst="line">
              <a:avLst/>
            </a:prstGeom>
            <a:ln w="63500" cap="flat" cmpd="sng">
              <a:solidFill>
                <a:srgbClr val="000000"/>
              </a:solidFill>
              <a:prstDash val="solid"/>
              <a:headEnd type="none" w="med" len="med"/>
              <a:tailEnd type="triangle" w="med" len="med"/>
            </a:ln>
          </p:spPr>
        </p:sp>
        <p:sp>
          <p:nvSpPr>
            <p:cNvPr id="498796" name="圆角矩形 498795"/>
            <p:cNvSpPr/>
            <p:nvPr/>
          </p:nvSpPr>
          <p:spPr>
            <a:xfrm>
              <a:off x="5075" y="2620"/>
              <a:ext cx="1035" cy="637"/>
            </a:xfrm>
            <a:prstGeom prst="roundRect">
              <a:avLst>
                <a:gd name="adj" fmla="val 16667"/>
              </a:avLst>
            </a:prstGeom>
            <a:pattFill prst="pct50">
              <a:fgClr>
                <a:srgbClr val="00FF00"/>
              </a:fgClr>
              <a:bgClr>
                <a:srgbClr val="FFFFFF"/>
              </a:bgClr>
            </a:pattFill>
            <a:ln w="25400" cap="flat" cmpd="sng">
              <a:solidFill>
                <a:srgbClr val="007000"/>
              </a:solidFill>
              <a:prstDash val="solid"/>
              <a:headEnd type="none" w="med" len="med"/>
              <a:tailEnd type="none" w="med" len="med"/>
            </a:ln>
          </p:spPr>
          <p:txBody>
            <a:bodyPr/>
            <a:lstStyle/>
            <a:p>
              <a:endParaRPr lang="zh-CN" altLang="en-US" sz="900"/>
            </a:p>
          </p:txBody>
        </p:sp>
        <p:sp>
          <p:nvSpPr>
            <p:cNvPr id="498797" name="文本框 498796"/>
            <p:cNvSpPr txBox="1"/>
            <p:nvPr/>
          </p:nvSpPr>
          <p:spPr>
            <a:xfrm>
              <a:off x="5073" y="2912"/>
              <a:ext cx="1021" cy="293"/>
            </a:xfrm>
            <a:prstGeom prst="rect">
              <a:avLst/>
            </a:prstGeom>
            <a:noFill/>
            <a:ln w="12700">
              <a:noFill/>
            </a:ln>
          </p:spPr>
          <p:txBody>
            <a:bodyPr wrap="square" lIns="0" tIns="0" rIns="0" bIns="0">
              <a:spAutoFit/>
            </a:bodyPr>
            <a:lstStyle/>
            <a:p>
              <a:pPr algn="ctr" eaLnBrk="0" hangingPunct="0"/>
              <a:r>
                <a:rPr lang="zh-CN" altLang="en-US" sz="900" b="1" dirty="0">
                  <a:solidFill>
                    <a:schemeClr val="hlink"/>
                  </a:solidFill>
                  <a:latin typeface="Helvetica" pitchFamily="34" charset="0"/>
                  <a:cs typeface="Times New Roman" panose="02020603050405020304" pitchFamily="18" charset="0"/>
                </a:rPr>
                <a:t>操作数据存储（</a:t>
              </a:r>
              <a:r>
                <a:rPr lang="en-US" altLang="zh-CN" sz="900" b="1">
                  <a:solidFill>
                    <a:schemeClr val="hlink"/>
                  </a:solidFill>
                  <a:latin typeface="Helvetica" pitchFamily="34" charset="0"/>
                  <a:cs typeface="Times New Roman" panose="02020603050405020304" pitchFamily="18" charset="0"/>
                </a:rPr>
                <a:t>Operational data store</a:t>
              </a:r>
              <a:r>
                <a:rPr lang="zh-CN" altLang="en-US" sz="900" b="1" dirty="0">
                  <a:solidFill>
                    <a:schemeClr val="hlink"/>
                  </a:solidFill>
                  <a:latin typeface="Helvetica" pitchFamily="34" charset="0"/>
                  <a:cs typeface="Times New Roman" panose="02020603050405020304" pitchFamily="18" charset="0"/>
                </a:rPr>
                <a:t>）</a:t>
              </a:r>
              <a:endParaRPr lang="zh-CN" altLang="en-US" sz="900" b="1" dirty="0">
                <a:solidFill>
                  <a:schemeClr val="hlink"/>
                </a:solidFill>
                <a:latin typeface="Helvetica" pitchFamily="34" charset="0"/>
                <a:ea typeface="Times New Roman" panose="02020603050405020304" pitchFamily="18" charset="0"/>
              </a:endParaRPr>
            </a:p>
          </p:txBody>
        </p:sp>
        <p:sp>
          <p:nvSpPr>
            <p:cNvPr id="498798" name="任意多边形 498797"/>
            <p:cNvSpPr/>
            <p:nvPr/>
          </p:nvSpPr>
          <p:spPr>
            <a:xfrm>
              <a:off x="5142" y="2683"/>
              <a:ext cx="278" cy="213"/>
            </a:xfrm>
            <a:custGeom>
              <a:avLst/>
              <a:gdLst/>
              <a:ahLst/>
              <a:cxnLst/>
              <a:rect l="0" t="0" r="0" b="0"/>
              <a:pathLst>
                <a:path w="278" h="213">
                  <a:moveTo>
                    <a:pt x="0" y="213"/>
                  </a:moveTo>
                  <a:lnTo>
                    <a:pt x="0" y="0"/>
                  </a:lnTo>
                  <a:lnTo>
                    <a:pt x="278" y="0"/>
                  </a:lnTo>
                </a:path>
              </a:pathLst>
            </a:custGeom>
            <a:noFill/>
            <a:ln w="25400" cap="flat" cmpd="sng">
              <a:solidFill>
                <a:srgbClr val="005100"/>
              </a:solidFill>
              <a:prstDash val="solid"/>
              <a:headEnd type="none" w="med" len="med"/>
              <a:tailEnd type="none" w="med" len="med"/>
            </a:ln>
          </p:spPr>
          <p:txBody>
            <a:bodyPr/>
            <a:lstStyle/>
            <a:p>
              <a:endParaRPr lang="zh-CN" altLang="en-US" sz="900"/>
            </a:p>
          </p:txBody>
        </p:sp>
        <p:sp>
          <p:nvSpPr>
            <p:cNvPr id="498799" name="直接连接符 498798"/>
            <p:cNvSpPr/>
            <p:nvPr/>
          </p:nvSpPr>
          <p:spPr>
            <a:xfrm flipV="1">
              <a:off x="5235" y="2683"/>
              <a:ext cx="0" cy="213"/>
            </a:xfrm>
            <a:prstGeom prst="line">
              <a:avLst/>
            </a:prstGeom>
            <a:ln w="25400" cap="flat" cmpd="sng">
              <a:solidFill>
                <a:srgbClr val="005100"/>
              </a:solidFill>
              <a:prstDash val="solid"/>
              <a:headEnd type="none" w="med" len="med"/>
              <a:tailEnd type="none" w="med" len="med"/>
            </a:ln>
          </p:spPr>
        </p:sp>
        <p:sp>
          <p:nvSpPr>
            <p:cNvPr id="498800" name="直接连接符 498799"/>
            <p:cNvSpPr/>
            <p:nvPr/>
          </p:nvSpPr>
          <p:spPr>
            <a:xfrm flipV="1">
              <a:off x="5323" y="2683"/>
              <a:ext cx="0" cy="213"/>
            </a:xfrm>
            <a:prstGeom prst="line">
              <a:avLst/>
            </a:prstGeom>
            <a:ln w="25400" cap="flat" cmpd="sng">
              <a:solidFill>
                <a:srgbClr val="005100"/>
              </a:solidFill>
              <a:prstDash val="solid"/>
              <a:headEnd type="none" w="med" len="med"/>
              <a:tailEnd type="none" w="med" len="med"/>
            </a:ln>
          </p:spPr>
        </p:sp>
        <p:sp>
          <p:nvSpPr>
            <p:cNvPr id="498801" name="直接连接符 498800"/>
            <p:cNvSpPr/>
            <p:nvPr/>
          </p:nvSpPr>
          <p:spPr>
            <a:xfrm flipH="1">
              <a:off x="5143" y="2737"/>
              <a:ext cx="368" cy="0"/>
            </a:xfrm>
            <a:prstGeom prst="line">
              <a:avLst/>
            </a:prstGeom>
            <a:ln w="25400" cap="flat" cmpd="sng">
              <a:solidFill>
                <a:srgbClr val="005100"/>
              </a:solidFill>
              <a:prstDash val="solid"/>
              <a:headEnd type="none" w="med" len="med"/>
              <a:tailEnd type="none" w="med" len="med"/>
            </a:ln>
          </p:spPr>
        </p:sp>
        <p:sp>
          <p:nvSpPr>
            <p:cNvPr id="498802" name="直接连接符 498801"/>
            <p:cNvSpPr/>
            <p:nvPr/>
          </p:nvSpPr>
          <p:spPr>
            <a:xfrm flipH="1">
              <a:off x="5143" y="2791"/>
              <a:ext cx="368" cy="0"/>
            </a:xfrm>
            <a:prstGeom prst="line">
              <a:avLst/>
            </a:prstGeom>
            <a:ln w="25400" cap="flat" cmpd="sng">
              <a:solidFill>
                <a:srgbClr val="005100"/>
              </a:solidFill>
              <a:prstDash val="solid"/>
              <a:headEnd type="none" w="med" len="med"/>
              <a:tailEnd type="none" w="med" len="med"/>
            </a:ln>
          </p:spPr>
        </p:sp>
        <p:sp>
          <p:nvSpPr>
            <p:cNvPr id="498803" name="任意多边形 498802"/>
            <p:cNvSpPr/>
            <p:nvPr/>
          </p:nvSpPr>
          <p:spPr>
            <a:xfrm>
              <a:off x="5143" y="2841"/>
              <a:ext cx="368" cy="0"/>
            </a:xfrm>
            <a:custGeom>
              <a:avLst/>
              <a:gdLst/>
              <a:ahLst/>
              <a:cxnLst/>
              <a:rect l="0" t="0" r="0" b="0"/>
              <a:pathLst>
                <a:path w="368">
                  <a:moveTo>
                    <a:pt x="368" y="0"/>
                  </a:moveTo>
                  <a:lnTo>
                    <a:pt x="0" y="0"/>
                  </a:lnTo>
                  <a:lnTo>
                    <a:pt x="5" y="0"/>
                  </a:lnTo>
                </a:path>
              </a:pathLst>
            </a:custGeom>
            <a:noFill/>
            <a:ln w="25400" cap="flat" cmpd="sng">
              <a:solidFill>
                <a:srgbClr val="005100"/>
              </a:solidFill>
              <a:prstDash val="solid"/>
              <a:headEnd type="none" w="med" len="med"/>
              <a:tailEnd type="none" w="med" len="med"/>
            </a:ln>
          </p:spPr>
          <p:txBody>
            <a:bodyPr/>
            <a:lstStyle/>
            <a:p>
              <a:endParaRPr lang="zh-CN" altLang="en-US" sz="900"/>
            </a:p>
          </p:txBody>
        </p:sp>
        <p:sp>
          <p:nvSpPr>
            <p:cNvPr id="498804" name="直接连接符 498803"/>
            <p:cNvSpPr/>
            <p:nvPr/>
          </p:nvSpPr>
          <p:spPr>
            <a:xfrm flipV="1">
              <a:off x="5415" y="2683"/>
              <a:ext cx="0" cy="213"/>
            </a:xfrm>
            <a:prstGeom prst="line">
              <a:avLst/>
            </a:prstGeom>
            <a:ln w="25400" cap="flat" cmpd="sng">
              <a:solidFill>
                <a:srgbClr val="005100"/>
              </a:solidFill>
              <a:prstDash val="solid"/>
              <a:headEnd type="none" w="med" len="med"/>
              <a:tailEnd type="none" w="med" len="med"/>
            </a:ln>
          </p:spPr>
        </p:sp>
        <p:sp>
          <p:nvSpPr>
            <p:cNvPr id="498805" name="任意多边形 498804"/>
            <p:cNvSpPr/>
            <p:nvPr/>
          </p:nvSpPr>
          <p:spPr>
            <a:xfrm>
              <a:off x="5419" y="2737"/>
              <a:ext cx="368" cy="213"/>
            </a:xfrm>
            <a:custGeom>
              <a:avLst/>
              <a:gdLst/>
              <a:ahLst/>
              <a:cxnLst/>
              <a:rect l="0" t="0" r="0" b="0"/>
              <a:pathLst>
                <a:path w="368" h="213">
                  <a:moveTo>
                    <a:pt x="0" y="213"/>
                  </a:moveTo>
                  <a:lnTo>
                    <a:pt x="0" y="0"/>
                  </a:lnTo>
                  <a:lnTo>
                    <a:pt x="368" y="0"/>
                  </a:lnTo>
                </a:path>
              </a:pathLst>
            </a:custGeom>
            <a:noFill/>
            <a:ln w="25400" cap="flat" cmpd="sng">
              <a:solidFill>
                <a:srgbClr val="005100"/>
              </a:solidFill>
              <a:prstDash val="solid"/>
              <a:headEnd type="none" w="med" len="med"/>
              <a:tailEnd type="none" w="med" len="med"/>
            </a:ln>
          </p:spPr>
          <p:txBody>
            <a:bodyPr/>
            <a:lstStyle/>
            <a:p>
              <a:endParaRPr lang="zh-CN" altLang="en-US" sz="900"/>
            </a:p>
          </p:txBody>
        </p:sp>
        <p:sp>
          <p:nvSpPr>
            <p:cNvPr id="498806" name="直接连接符 498805"/>
            <p:cNvSpPr/>
            <p:nvPr/>
          </p:nvSpPr>
          <p:spPr>
            <a:xfrm flipV="1">
              <a:off x="5513" y="2734"/>
              <a:ext cx="0" cy="213"/>
            </a:xfrm>
            <a:prstGeom prst="line">
              <a:avLst/>
            </a:prstGeom>
            <a:ln w="25400" cap="flat" cmpd="sng">
              <a:solidFill>
                <a:srgbClr val="005100"/>
              </a:solidFill>
              <a:prstDash val="solid"/>
              <a:headEnd type="none" w="med" len="med"/>
              <a:tailEnd type="none" w="med" len="med"/>
            </a:ln>
          </p:spPr>
        </p:sp>
        <p:sp>
          <p:nvSpPr>
            <p:cNvPr id="498807" name="直接连接符 498806"/>
            <p:cNvSpPr/>
            <p:nvPr/>
          </p:nvSpPr>
          <p:spPr>
            <a:xfrm flipV="1">
              <a:off x="5601" y="2734"/>
              <a:ext cx="0" cy="213"/>
            </a:xfrm>
            <a:prstGeom prst="line">
              <a:avLst/>
            </a:prstGeom>
            <a:ln w="25400" cap="flat" cmpd="sng">
              <a:solidFill>
                <a:srgbClr val="005100"/>
              </a:solidFill>
              <a:prstDash val="solid"/>
              <a:headEnd type="none" w="med" len="med"/>
              <a:tailEnd type="none" w="med" len="med"/>
            </a:ln>
          </p:spPr>
        </p:sp>
        <p:sp>
          <p:nvSpPr>
            <p:cNvPr id="498808" name="直接连接符 498807"/>
            <p:cNvSpPr/>
            <p:nvPr/>
          </p:nvSpPr>
          <p:spPr>
            <a:xfrm flipH="1">
              <a:off x="5419" y="2792"/>
              <a:ext cx="368" cy="0"/>
            </a:xfrm>
            <a:prstGeom prst="line">
              <a:avLst/>
            </a:prstGeom>
            <a:ln w="25400" cap="flat" cmpd="sng">
              <a:solidFill>
                <a:srgbClr val="005100"/>
              </a:solidFill>
              <a:prstDash val="solid"/>
              <a:headEnd type="none" w="med" len="med"/>
              <a:tailEnd type="none" w="med" len="med"/>
            </a:ln>
          </p:spPr>
        </p:sp>
        <p:sp>
          <p:nvSpPr>
            <p:cNvPr id="498809" name="直接连接符 498808"/>
            <p:cNvSpPr/>
            <p:nvPr/>
          </p:nvSpPr>
          <p:spPr>
            <a:xfrm flipH="1">
              <a:off x="5419" y="2842"/>
              <a:ext cx="368" cy="0"/>
            </a:xfrm>
            <a:prstGeom prst="line">
              <a:avLst/>
            </a:prstGeom>
            <a:ln w="25400" cap="flat" cmpd="sng">
              <a:solidFill>
                <a:srgbClr val="005100"/>
              </a:solidFill>
              <a:prstDash val="solid"/>
              <a:headEnd type="none" w="med" len="med"/>
              <a:tailEnd type="none" w="med" len="med"/>
            </a:ln>
          </p:spPr>
        </p:sp>
        <p:sp>
          <p:nvSpPr>
            <p:cNvPr id="498810" name="任意多边形 498809"/>
            <p:cNvSpPr/>
            <p:nvPr/>
          </p:nvSpPr>
          <p:spPr>
            <a:xfrm>
              <a:off x="5417" y="2893"/>
              <a:ext cx="279" cy="0"/>
            </a:xfrm>
            <a:custGeom>
              <a:avLst/>
              <a:gdLst/>
              <a:ahLst/>
              <a:cxnLst/>
              <a:rect l="0" t="0" r="0" b="0"/>
              <a:pathLst>
                <a:path w="279">
                  <a:moveTo>
                    <a:pt x="279" y="0"/>
                  </a:moveTo>
                  <a:lnTo>
                    <a:pt x="0" y="0"/>
                  </a:lnTo>
                  <a:lnTo>
                    <a:pt x="5" y="0"/>
                  </a:lnTo>
                </a:path>
              </a:pathLst>
            </a:custGeom>
            <a:noFill/>
            <a:ln w="25400" cap="flat" cmpd="sng">
              <a:solidFill>
                <a:srgbClr val="005100"/>
              </a:solidFill>
              <a:prstDash val="solid"/>
              <a:headEnd type="none" w="med" len="med"/>
              <a:tailEnd type="none" w="med" len="med"/>
            </a:ln>
          </p:spPr>
          <p:txBody>
            <a:bodyPr/>
            <a:lstStyle/>
            <a:p>
              <a:endParaRPr lang="zh-CN" altLang="en-US" sz="900"/>
            </a:p>
          </p:txBody>
        </p:sp>
        <p:sp>
          <p:nvSpPr>
            <p:cNvPr id="498811" name="直接连接符 498810"/>
            <p:cNvSpPr/>
            <p:nvPr/>
          </p:nvSpPr>
          <p:spPr>
            <a:xfrm flipV="1">
              <a:off x="5694" y="2737"/>
              <a:ext cx="0" cy="213"/>
            </a:xfrm>
            <a:prstGeom prst="line">
              <a:avLst/>
            </a:prstGeom>
            <a:ln w="25400" cap="flat" cmpd="sng">
              <a:solidFill>
                <a:srgbClr val="005100"/>
              </a:solidFill>
              <a:prstDash val="solid"/>
              <a:headEnd type="none" w="med" len="med"/>
              <a:tailEnd type="none" w="med" len="med"/>
            </a:ln>
          </p:spPr>
        </p:sp>
        <p:sp>
          <p:nvSpPr>
            <p:cNvPr id="498812" name="任意多边形 498811"/>
            <p:cNvSpPr/>
            <p:nvPr/>
          </p:nvSpPr>
          <p:spPr>
            <a:xfrm>
              <a:off x="5698" y="2683"/>
              <a:ext cx="273" cy="213"/>
            </a:xfrm>
            <a:custGeom>
              <a:avLst/>
              <a:gdLst/>
              <a:ahLst/>
              <a:cxnLst/>
              <a:rect l="0" t="0" r="0" b="0"/>
              <a:pathLst>
                <a:path w="273" h="213">
                  <a:moveTo>
                    <a:pt x="0" y="213"/>
                  </a:moveTo>
                  <a:lnTo>
                    <a:pt x="0" y="0"/>
                  </a:lnTo>
                  <a:lnTo>
                    <a:pt x="273" y="0"/>
                  </a:lnTo>
                </a:path>
              </a:pathLst>
            </a:custGeom>
            <a:noFill/>
            <a:ln w="25400" cap="flat" cmpd="sng">
              <a:solidFill>
                <a:srgbClr val="005100"/>
              </a:solidFill>
              <a:prstDash val="solid"/>
              <a:headEnd type="none" w="med" len="med"/>
              <a:tailEnd type="none" w="med" len="med"/>
            </a:ln>
          </p:spPr>
          <p:txBody>
            <a:bodyPr/>
            <a:lstStyle/>
            <a:p>
              <a:endParaRPr lang="zh-CN" altLang="en-US" sz="900"/>
            </a:p>
          </p:txBody>
        </p:sp>
        <p:sp>
          <p:nvSpPr>
            <p:cNvPr id="498813" name="直接连接符 498812"/>
            <p:cNvSpPr/>
            <p:nvPr/>
          </p:nvSpPr>
          <p:spPr>
            <a:xfrm flipV="1">
              <a:off x="5792" y="2683"/>
              <a:ext cx="0" cy="213"/>
            </a:xfrm>
            <a:prstGeom prst="line">
              <a:avLst/>
            </a:prstGeom>
            <a:ln w="25400" cap="flat" cmpd="sng">
              <a:solidFill>
                <a:srgbClr val="005100"/>
              </a:solidFill>
              <a:prstDash val="solid"/>
              <a:headEnd type="none" w="med" len="med"/>
              <a:tailEnd type="none" w="med" len="med"/>
            </a:ln>
          </p:spPr>
        </p:sp>
        <p:sp>
          <p:nvSpPr>
            <p:cNvPr id="498814" name="直接连接符 498813"/>
            <p:cNvSpPr/>
            <p:nvPr/>
          </p:nvSpPr>
          <p:spPr>
            <a:xfrm flipV="1">
              <a:off x="5879" y="2683"/>
              <a:ext cx="0" cy="213"/>
            </a:xfrm>
            <a:prstGeom prst="line">
              <a:avLst/>
            </a:prstGeom>
            <a:ln w="25400" cap="flat" cmpd="sng">
              <a:solidFill>
                <a:srgbClr val="005100"/>
              </a:solidFill>
              <a:prstDash val="solid"/>
              <a:headEnd type="none" w="med" len="med"/>
              <a:tailEnd type="none" w="med" len="med"/>
            </a:ln>
          </p:spPr>
        </p:sp>
        <p:sp>
          <p:nvSpPr>
            <p:cNvPr id="498815" name="直接连接符 498814"/>
            <p:cNvSpPr/>
            <p:nvPr/>
          </p:nvSpPr>
          <p:spPr>
            <a:xfrm flipH="1">
              <a:off x="5698" y="2737"/>
              <a:ext cx="273" cy="0"/>
            </a:xfrm>
            <a:prstGeom prst="line">
              <a:avLst/>
            </a:prstGeom>
            <a:ln w="25400" cap="flat" cmpd="sng">
              <a:solidFill>
                <a:srgbClr val="005100"/>
              </a:solidFill>
              <a:prstDash val="solid"/>
              <a:headEnd type="none" w="med" len="med"/>
              <a:tailEnd type="none" w="med" len="med"/>
            </a:ln>
          </p:spPr>
        </p:sp>
        <p:sp>
          <p:nvSpPr>
            <p:cNvPr id="498816" name="直接连接符 498815"/>
            <p:cNvSpPr/>
            <p:nvPr/>
          </p:nvSpPr>
          <p:spPr>
            <a:xfrm flipH="1">
              <a:off x="5698" y="2791"/>
              <a:ext cx="273" cy="0"/>
            </a:xfrm>
            <a:prstGeom prst="line">
              <a:avLst/>
            </a:prstGeom>
            <a:ln w="25400" cap="flat" cmpd="sng">
              <a:solidFill>
                <a:srgbClr val="005100"/>
              </a:solidFill>
              <a:prstDash val="solid"/>
              <a:headEnd type="none" w="med" len="med"/>
              <a:tailEnd type="none" w="med" len="med"/>
            </a:ln>
          </p:spPr>
        </p:sp>
        <p:sp>
          <p:nvSpPr>
            <p:cNvPr id="498817" name="任意多边形 498816"/>
            <p:cNvSpPr/>
            <p:nvPr/>
          </p:nvSpPr>
          <p:spPr>
            <a:xfrm>
              <a:off x="5698" y="2841"/>
              <a:ext cx="273" cy="0"/>
            </a:xfrm>
            <a:custGeom>
              <a:avLst/>
              <a:gdLst/>
              <a:ahLst/>
              <a:cxnLst/>
              <a:rect l="0" t="0" r="0" b="0"/>
              <a:pathLst>
                <a:path w="273">
                  <a:moveTo>
                    <a:pt x="273" y="0"/>
                  </a:moveTo>
                  <a:lnTo>
                    <a:pt x="0" y="0"/>
                  </a:lnTo>
                  <a:lnTo>
                    <a:pt x="4" y="0"/>
                  </a:lnTo>
                </a:path>
              </a:pathLst>
            </a:custGeom>
            <a:noFill/>
            <a:ln w="25400" cap="flat" cmpd="sng">
              <a:solidFill>
                <a:srgbClr val="005100"/>
              </a:solidFill>
              <a:prstDash val="solid"/>
              <a:headEnd type="none" w="med" len="med"/>
              <a:tailEnd type="none" w="med" len="med"/>
            </a:ln>
          </p:spPr>
          <p:txBody>
            <a:bodyPr/>
            <a:lstStyle/>
            <a:p>
              <a:endParaRPr lang="zh-CN" altLang="en-US" sz="900"/>
            </a:p>
          </p:txBody>
        </p:sp>
        <p:sp>
          <p:nvSpPr>
            <p:cNvPr id="498818" name="直接连接符 498817"/>
            <p:cNvSpPr/>
            <p:nvPr/>
          </p:nvSpPr>
          <p:spPr>
            <a:xfrm flipH="1" flipV="1">
              <a:off x="5701" y="3294"/>
              <a:ext cx="121" cy="362"/>
            </a:xfrm>
            <a:prstGeom prst="line">
              <a:avLst/>
            </a:prstGeom>
            <a:ln w="63500" cap="flat" cmpd="sng">
              <a:solidFill>
                <a:srgbClr val="000000"/>
              </a:solidFill>
              <a:prstDash val="solid"/>
              <a:headEnd type="triangle" w="med" len="med"/>
              <a:tailEnd type="triangle" w="med" len="med"/>
            </a:ln>
          </p:spPr>
        </p:sp>
        <p:sp>
          <p:nvSpPr>
            <p:cNvPr id="498819" name="直接连接符 498818"/>
            <p:cNvSpPr/>
            <p:nvPr/>
          </p:nvSpPr>
          <p:spPr>
            <a:xfrm flipV="1">
              <a:off x="5391" y="3295"/>
              <a:ext cx="98" cy="355"/>
            </a:xfrm>
            <a:prstGeom prst="line">
              <a:avLst/>
            </a:prstGeom>
            <a:ln w="63500" cap="flat" cmpd="sng">
              <a:solidFill>
                <a:srgbClr val="000000"/>
              </a:solidFill>
              <a:prstDash val="solid"/>
              <a:headEnd type="triangle" w="med" len="med"/>
              <a:tailEnd type="triangle" w="med" len="med"/>
            </a:ln>
          </p:spPr>
        </p:sp>
        <p:sp>
          <p:nvSpPr>
            <p:cNvPr id="498820" name="直接连接符 498819"/>
            <p:cNvSpPr/>
            <p:nvPr/>
          </p:nvSpPr>
          <p:spPr>
            <a:xfrm flipH="1" flipV="1">
              <a:off x="5281" y="2297"/>
              <a:ext cx="324" cy="323"/>
            </a:xfrm>
            <a:prstGeom prst="line">
              <a:avLst/>
            </a:prstGeom>
            <a:ln w="63500" cap="flat" cmpd="sng">
              <a:solidFill>
                <a:srgbClr val="000000"/>
              </a:solidFill>
              <a:prstDash val="solid"/>
              <a:headEnd type="none" w="med" len="med"/>
              <a:tailEnd type="triangle" w="med" len="med"/>
            </a:ln>
          </p:spPr>
        </p:sp>
        <p:sp>
          <p:nvSpPr>
            <p:cNvPr id="498821" name="圆角矩形 498820"/>
            <p:cNvSpPr/>
            <p:nvPr/>
          </p:nvSpPr>
          <p:spPr>
            <a:xfrm>
              <a:off x="3593" y="1712"/>
              <a:ext cx="506" cy="1371"/>
            </a:xfrm>
            <a:prstGeom prst="roundRect">
              <a:avLst>
                <a:gd name="adj" fmla="val 16667"/>
              </a:avLst>
            </a:prstGeom>
            <a:pattFill prst="pct50">
              <a:fgClr>
                <a:srgbClr val="FFED24"/>
              </a:fgClr>
              <a:bgClr>
                <a:srgbClr val="FFFFFF"/>
              </a:bgClr>
            </a:pattFill>
            <a:ln w="50800" cap="flat" cmpd="sng">
              <a:solidFill>
                <a:srgbClr val="000000"/>
              </a:solidFill>
              <a:prstDash val="sysDot"/>
              <a:headEnd type="none" w="med" len="med"/>
              <a:tailEnd type="none" w="med" len="med"/>
            </a:ln>
          </p:spPr>
          <p:txBody>
            <a:bodyPr/>
            <a:lstStyle/>
            <a:p>
              <a:endParaRPr lang="zh-CN" altLang="en-US" sz="900"/>
            </a:p>
          </p:txBody>
        </p:sp>
        <p:sp>
          <p:nvSpPr>
            <p:cNvPr id="498822" name="文本框 498821"/>
            <p:cNvSpPr txBox="1"/>
            <p:nvPr/>
          </p:nvSpPr>
          <p:spPr>
            <a:xfrm>
              <a:off x="3678" y="1788"/>
              <a:ext cx="350" cy="440"/>
            </a:xfrm>
            <a:prstGeom prst="rect">
              <a:avLst/>
            </a:prstGeom>
            <a:noFill/>
            <a:ln w="12700">
              <a:noFill/>
            </a:ln>
          </p:spPr>
          <p:txBody>
            <a:bodyPr lIns="0" tIns="0" rIns="0" bIns="0">
              <a:spAutoFit/>
            </a:bodyPr>
            <a:lstStyle/>
            <a:p>
              <a:pPr algn="ctr" eaLnBrk="0" hangingPunct="0"/>
              <a:r>
                <a:rPr lang="zh-CN" altLang="en-US" sz="900" b="1" dirty="0">
                  <a:solidFill>
                    <a:srgbClr val="000000"/>
                  </a:solidFill>
                  <a:latin typeface="Helvetica" pitchFamily="34" charset="0"/>
                  <a:cs typeface="Times New Roman" panose="02020603050405020304" pitchFamily="18" charset="0"/>
                </a:rPr>
                <a:t>元数据（</a:t>
              </a:r>
              <a:r>
                <a:rPr lang="en-US" altLang="zh-CN" sz="900" b="1">
                  <a:solidFill>
                    <a:srgbClr val="000000"/>
                  </a:solidFill>
                  <a:latin typeface="Helvetica" pitchFamily="34" charset="0"/>
                  <a:cs typeface="Times New Roman" panose="02020603050405020304" pitchFamily="18" charset="0"/>
                </a:rPr>
                <a:t>Meta</a:t>
              </a:r>
              <a:endParaRPr lang="en-US" altLang="zh-CN" sz="900" b="1">
                <a:solidFill>
                  <a:srgbClr val="000000"/>
                </a:solidFill>
                <a:latin typeface="Helvetica" pitchFamily="34" charset="0"/>
                <a:cs typeface="Times New Roman" panose="02020603050405020304" pitchFamily="18" charset="0"/>
              </a:endParaRPr>
            </a:p>
            <a:p>
              <a:pPr algn="ctr" eaLnBrk="0" hangingPunct="0"/>
              <a:r>
                <a:rPr lang="en-US" altLang="zh-CN" sz="900" b="1">
                  <a:solidFill>
                    <a:srgbClr val="000000"/>
                  </a:solidFill>
                  <a:latin typeface="Helvetica" pitchFamily="34" charset="0"/>
                  <a:cs typeface="Times New Roman" panose="02020603050405020304" pitchFamily="18" charset="0"/>
                </a:rPr>
                <a:t>Data</a:t>
              </a:r>
              <a:r>
                <a:rPr lang="zh-CN" altLang="en-US" sz="900" b="1" dirty="0">
                  <a:solidFill>
                    <a:srgbClr val="000000"/>
                  </a:solidFill>
                  <a:latin typeface="Helvetica" pitchFamily="34" charset="0"/>
                  <a:cs typeface="Times New Roman" panose="02020603050405020304" pitchFamily="18" charset="0"/>
                </a:rPr>
                <a:t>）</a:t>
              </a:r>
              <a:endParaRPr lang="zh-CN" altLang="en-US" sz="900" b="1" dirty="0">
                <a:solidFill>
                  <a:srgbClr val="000000"/>
                </a:solidFill>
                <a:latin typeface="Helvetica" pitchFamily="34" charset="0"/>
                <a:ea typeface="Times New Roman" panose="02020603050405020304" pitchFamily="18" charset="0"/>
              </a:endParaRPr>
            </a:p>
          </p:txBody>
        </p:sp>
        <p:sp>
          <p:nvSpPr>
            <p:cNvPr id="498823" name="直接连接符 498822"/>
            <p:cNvSpPr/>
            <p:nvPr/>
          </p:nvSpPr>
          <p:spPr>
            <a:xfrm>
              <a:off x="4110" y="2949"/>
              <a:ext cx="427" cy="0"/>
            </a:xfrm>
            <a:prstGeom prst="line">
              <a:avLst/>
            </a:prstGeom>
            <a:ln w="25400" cap="flat" cmpd="sng">
              <a:solidFill>
                <a:srgbClr val="000000"/>
              </a:solidFill>
              <a:prstDash val="solid"/>
              <a:headEnd type="none" w="med" len="med"/>
              <a:tailEnd type="none" w="med" len="med"/>
            </a:ln>
          </p:spPr>
        </p:sp>
        <p:sp>
          <p:nvSpPr>
            <p:cNvPr id="498824" name="椭圆 498823"/>
            <p:cNvSpPr/>
            <p:nvPr/>
          </p:nvSpPr>
          <p:spPr>
            <a:xfrm>
              <a:off x="4515" y="2917"/>
              <a:ext cx="124" cy="56"/>
            </a:xfrm>
            <a:prstGeom prst="ellipse">
              <a:avLst/>
            </a:prstGeom>
            <a:noFill/>
            <a:ln w="25400" cap="flat" cmpd="sng">
              <a:solidFill>
                <a:srgbClr val="000000"/>
              </a:solidFill>
              <a:prstDash val="solid"/>
              <a:headEnd type="none" w="med" len="med"/>
              <a:tailEnd type="none" w="med" len="med"/>
            </a:ln>
          </p:spPr>
          <p:txBody>
            <a:bodyPr/>
            <a:lstStyle/>
            <a:p>
              <a:endParaRPr lang="zh-CN" altLang="en-US" sz="900"/>
            </a:p>
          </p:txBody>
        </p:sp>
        <p:sp>
          <p:nvSpPr>
            <p:cNvPr id="498825" name="直接连接符 498824"/>
            <p:cNvSpPr/>
            <p:nvPr/>
          </p:nvSpPr>
          <p:spPr>
            <a:xfrm>
              <a:off x="4637" y="2952"/>
              <a:ext cx="181" cy="0"/>
            </a:xfrm>
            <a:prstGeom prst="line">
              <a:avLst/>
            </a:prstGeom>
            <a:ln w="25400" cap="flat" cmpd="sng">
              <a:solidFill>
                <a:srgbClr val="000000"/>
              </a:solidFill>
              <a:prstDash val="solid"/>
              <a:headEnd type="none" w="med" len="med"/>
              <a:tailEnd type="none" w="med" len="med"/>
            </a:ln>
          </p:spPr>
        </p:sp>
        <p:sp>
          <p:nvSpPr>
            <p:cNvPr id="498826" name="椭圆 498825"/>
            <p:cNvSpPr/>
            <p:nvPr/>
          </p:nvSpPr>
          <p:spPr>
            <a:xfrm>
              <a:off x="4801" y="2924"/>
              <a:ext cx="124" cy="56"/>
            </a:xfrm>
            <a:prstGeom prst="ellipse">
              <a:avLst/>
            </a:prstGeom>
            <a:noFill/>
            <a:ln w="25400" cap="flat" cmpd="sng">
              <a:solidFill>
                <a:srgbClr val="000000"/>
              </a:solidFill>
              <a:prstDash val="solid"/>
              <a:headEnd type="none" w="med" len="med"/>
              <a:tailEnd type="none" w="med" len="med"/>
            </a:ln>
          </p:spPr>
          <p:txBody>
            <a:bodyPr/>
            <a:lstStyle/>
            <a:p>
              <a:endParaRPr lang="zh-CN" altLang="en-US" sz="900"/>
            </a:p>
          </p:txBody>
        </p:sp>
        <p:sp>
          <p:nvSpPr>
            <p:cNvPr id="498827" name="任意多边形 498826"/>
            <p:cNvSpPr/>
            <p:nvPr/>
          </p:nvSpPr>
          <p:spPr>
            <a:xfrm>
              <a:off x="3937" y="3077"/>
              <a:ext cx="1428" cy="401"/>
            </a:xfrm>
            <a:custGeom>
              <a:avLst/>
              <a:gdLst/>
              <a:ahLst/>
              <a:cxnLst/>
              <a:rect l="0" t="0" r="0" b="0"/>
              <a:pathLst>
                <a:path w="1428" h="401">
                  <a:moveTo>
                    <a:pt x="0" y="0"/>
                  </a:moveTo>
                  <a:lnTo>
                    <a:pt x="102" y="400"/>
                  </a:lnTo>
                  <a:lnTo>
                    <a:pt x="1428" y="401"/>
                  </a:lnTo>
                </a:path>
              </a:pathLst>
            </a:custGeom>
            <a:noFill/>
            <a:ln w="25400" cap="flat" cmpd="sng">
              <a:solidFill>
                <a:srgbClr val="000000"/>
              </a:solidFill>
              <a:prstDash val="solid"/>
              <a:headEnd type="none" w="med" len="med"/>
              <a:tailEnd type="none" w="med" len="med"/>
            </a:ln>
          </p:spPr>
          <p:txBody>
            <a:bodyPr/>
            <a:lstStyle/>
            <a:p>
              <a:endParaRPr lang="zh-CN" altLang="en-US" sz="900"/>
            </a:p>
          </p:txBody>
        </p:sp>
        <p:sp>
          <p:nvSpPr>
            <p:cNvPr id="498828" name="椭圆 498827"/>
            <p:cNvSpPr/>
            <p:nvPr/>
          </p:nvSpPr>
          <p:spPr>
            <a:xfrm>
              <a:off x="5354" y="3445"/>
              <a:ext cx="136" cy="56"/>
            </a:xfrm>
            <a:prstGeom prst="ellipse">
              <a:avLst/>
            </a:prstGeom>
            <a:noFill/>
            <a:ln w="25400" cap="flat" cmpd="sng">
              <a:solidFill>
                <a:srgbClr val="000000"/>
              </a:solidFill>
              <a:prstDash val="solid"/>
              <a:headEnd type="none" w="med" len="med"/>
              <a:tailEnd type="none" w="med" len="med"/>
            </a:ln>
          </p:spPr>
          <p:txBody>
            <a:bodyPr/>
            <a:lstStyle/>
            <a:p>
              <a:endParaRPr lang="zh-CN" altLang="en-US" sz="900"/>
            </a:p>
          </p:txBody>
        </p:sp>
        <p:sp>
          <p:nvSpPr>
            <p:cNvPr id="498829" name="直接连接符 498828"/>
            <p:cNvSpPr/>
            <p:nvPr/>
          </p:nvSpPr>
          <p:spPr>
            <a:xfrm>
              <a:off x="5488" y="3480"/>
              <a:ext cx="199" cy="0"/>
            </a:xfrm>
            <a:prstGeom prst="line">
              <a:avLst/>
            </a:prstGeom>
            <a:ln w="25400" cap="flat" cmpd="sng">
              <a:solidFill>
                <a:srgbClr val="000000"/>
              </a:solidFill>
              <a:prstDash val="solid"/>
              <a:headEnd type="none" w="med" len="med"/>
              <a:tailEnd type="none" w="med" len="med"/>
            </a:ln>
          </p:spPr>
        </p:sp>
        <p:sp>
          <p:nvSpPr>
            <p:cNvPr id="498830" name="椭圆 498829"/>
            <p:cNvSpPr/>
            <p:nvPr/>
          </p:nvSpPr>
          <p:spPr>
            <a:xfrm>
              <a:off x="5668" y="3452"/>
              <a:ext cx="136" cy="56"/>
            </a:xfrm>
            <a:prstGeom prst="ellipse">
              <a:avLst/>
            </a:prstGeom>
            <a:noFill/>
            <a:ln w="25400" cap="flat" cmpd="sng">
              <a:solidFill>
                <a:srgbClr val="000000"/>
              </a:solidFill>
              <a:prstDash val="solid"/>
              <a:headEnd type="none" w="med" len="med"/>
              <a:tailEnd type="none" w="med" len="med"/>
            </a:ln>
          </p:spPr>
          <p:txBody>
            <a:bodyPr/>
            <a:lstStyle/>
            <a:p>
              <a:endParaRPr lang="zh-CN" altLang="en-US" sz="900"/>
            </a:p>
          </p:txBody>
        </p:sp>
        <p:sp>
          <p:nvSpPr>
            <p:cNvPr id="498831" name="直接连接符 498830"/>
            <p:cNvSpPr/>
            <p:nvPr/>
          </p:nvSpPr>
          <p:spPr>
            <a:xfrm>
              <a:off x="4096" y="1954"/>
              <a:ext cx="427" cy="0"/>
            </a:xfrm>
            <a:prstGeom prst="line">
              <a:avLst/>
            </a:prstGeom>
            <a:ln w="25400" cap="flat" cmpd="sng">
              <a:solidFill>
                <a:srgbClr val="000000"/>
              </a:solidFill>
              <a:prstDash val="solid"/>
              <a:headEnd type="none" w="med" len="med"/>
              <a:tailEnd type="none" w="med" len="med"/>
            </a:ln>
          </p:spPr>
        </p:sp>
        <p:sp>
          <p:nvSpPr>
            <p:cNvPr id="498832" name="椭圆 498831"/>
            <p:cNvSpPr/>
            <p:nvPr/>
          </p:nvSpPr>
          <p:spPr>
            <a:xfrm>
              <a:off x="4501" y="1921"/>
              <a:ext cx="124" cy="56"/>
            </a:xfrm>
            <a:prstGeom prst="ellipse">
              <a:avLst/>
            </a:prstGeom>
            <a:noFill/>
            <a:ln w="25400" cap="flat" cmpd="sng">
              <a:solidFill>
                <a:srgbClr val="000000"/>
              </a:solidFill>
              <a:prstDash val="solid"/>
              <a:headEnd type="none" w="med" len="med"/>
              <a:tailEnd type="none" w="med" len="med"/>
            </a:ln>
          </p:spPr>
          <p:txBody>
            <a:bodyPr/>
            <a:lstStyle/>
            <a:p>
              <a:endParaRPr lang="zh-CN" altLang="en-US" sz="900"/>
            </a:p>
          </p:txBody>
        </p:sp>
        <p:sp>
          <p:nvSpPr>
            <p:cNvPr id="498833" name="直接连接符 498832"/>
            <p:cNvSpPr/>
            <p:nvPr/>
          </p:nvSpPr>
          <p:spPr>
            <a:xfrm>
              <a:off x="4625" y="1961"/>
              <a:ext cx="223" cy="0"/>
            </a:xfrm>
            <a:prstGeom prst="line">
              <a:avLst/>
            </a:prstGeom>
            <a:ln w="25400" cap="flat" cmpd="sng">
              <a:solidFill>
                <a:srgbClr val="000000"/>
              </a:solidFill>
              <a:prstDash val="solid"/>
              <a:headEnd type="none" w="med" len="med"/>
              <a:tailEnd type="none" w="med" len="med"/>
            </a:ln>
          </p:spPr>
        </p:sp>
        <p:sp>
          <p:nvSpPr>
            <p:cNvPr id="498834" name="椭圆 498833"/>
            <p:cNvSpPr/>
            <p:nvPr/>
          </p:nvSpPr>
          <p:spPr>
            <a:xfrm>
              <a:off x="4831" y="1928"/>
              <a:ext cx="124" cy="56"/>
            </a:xfrm>
            <a:prstGeom prst="ellipse">
              <a:avLst/>
            </a:prstGeom>
            <a:noFill/>
            <a:ln w="25400" cap="flat" cmpd="sng">
              <a:solidFill>
                <a:srgbClr val="000000"/>
              </a:solidFill>
              <a:prstDash val="solid"/>
              <a:headEnd type="none" w="med" len="med"/>
              <a:tailEnd type="none" w="med" len="med"/>
            </a:ln>
          </p:spPr>
          <p:txBody>
            <a:bodyPr/>
            <a:lstStyle/>
            <a:p>
              <a:endParaRPr lang="zh-CN" altLang="en-US" sz="900"/>
            </a:p>
          </p:txBody>
        </p:sp>
      </p:gr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9085" y="370205"/>
            <a:ext cx="7205980" cy="57340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操作型数据库、操作数据存储和数据仓库之间的比较</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pic>
        <p:nvPicPr>
          <p:cNvPr id="3" name="图片 2"/>
          <p:cNvPicPr>
            <a:picLocks noChangeAspect="1"/>
          </p:cNvPicPr>
          <p:nvPr/>
        </p:nvPicPr>
        <p:blipFill>
          <a:blip r:embed="rId1"/>
          <a:stretch>
            <a:fillRect/>
          </a:stretch>
        </p:blipFill>
        <p:spPr>
          <a:xfrm>
            <a:off x="1254760" y="1217930"/>
            <a:ext cx="7446239" cy="3754131"/>
          </a:xfrm>
          <a:prstGeom prst="rect">
            <a:avLst/>
          </a:prstGeom>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商务智能概念</a:t>
            </a:r>
            <a:r>
              <a:rPr lang="en-US" sz="2400" dirty="0"/>
              <a:t> </a:t>
            </a:r>
            <a:endParaRPr 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10" name="文本框 9"/>
          <p:cNvSpPr txBox="1"/>
          <p:nvPr/>
        </p:nvSpPr>
        <p:spPr>
          <a:xfrm>
            <a:off x="611759" y="1350881"/>
            <a:ext cx="9159340" cy="430530"/>
          </a:xfrm>
          <a:prstGeom prst="rect">
            <a:avLst/>
          </a:prstGeom>
          <a:noFill/>
        </p:spPr>
        <p:txBody>
          <a:bodyPr wrap="square" rtlCol="0">
            <a:spAutoFit/>
          </a:bodyPr>
          <a:lstStyle/>
          <a:p>
            <a:pPr marL="171450" marR="0" lvl="0" indent="-171450" algn="l" defTabSz="4572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1" lang="en-US" altLang="zh-CN" sz="1465"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企业界对商务智能的定义倾向于从技术</a:t>
            </a:r>
            <a:r>
              <a:rPr kumimoji="1" lang="en-US" altLang="zh-CN" sz="1465"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、应用的角度，更多地从商务智能的过程去描述并理解商务智能</a:t>
            </a:r>
            <a:r>
              <a:rPr kumimoji="1" lang="en-US" altLang="zh-CN" sz="1465"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1" lang="en-US" altLang="zh-CN" sz="1465"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6697" y="2030067"/>
            <a:ext cx="6268484" cy="3688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sz="2400" dirty="0"/>
              <a:t>操作数据存储</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2400"/>
          </a:p>
        </p:txBody>
      </p:sp>
      <p:sp>
        <p:nvSpPr>
          <p:cNvPr id="5" name="文本框 4"/>
          <p:cNvSpPr txBox="1"/>
          <p:nvPr/>
        </p:nvSpPr>
        <p:spPr>
          <a:xfrm>
            <a:off x="1156335" y="1438275"/>
            <a:ext cx="8717280" cy="1599565"/>
          </a:xfrm>
          <a:prstGeom prst="rect">
            <a:avLst/>
          </a:prstGeom>
          <a:noFill/>
        </p:spPr>
        <p:txBody>
          <a:bodyPr wrap="square" rtlCol="0" anchor="t">
            <a:spAutoFit/>
          </a:bodyPr>
          <a:p>
            <a:pPr marL="285750" indent="-285750">
              <a:buFont typeface="Wingdings" panose="05000000000000000000" charset="0"/>
              <a:buChar char="Ø"/>
            </a:pPr>
            <a:r>
              <a:rPr lang="zh-CN" altLang="en-US" sz="1400"/>
              <a:t>实时采集和存储操作性数据。</a:t>
            </a:r>
            <a:endParaRPr lang="zh-CN" altLang="en-US" sz="1400"/>
          </a:p>
          <a:p>
            <a:pPr marL="285750" indent="-285750">
              <a:buFont typeface="Wingdings" panose="05000000000000000000" charset="0"/>
              <a:buChar char="Ø"/>
            </a:pPr>
            <a:endParaRPr lang="zh-CN" altLang="en-US" sz="1400"/>
          </a:p>
          <a:p>
            <a:pPr marL="285750" indent="-285750">
              <a:buFont typeface="Wingdings" panose="05000000000000000000" charset="0"/>
              <a:buChar char="Ø"/>
            </a:pPr>
            <a:r>
              <a:rPr lang="zh-CN" altLang="en-US" sz="1400"/>
              <a:t>支持数据仓库ETL过程，将ODS层中的数据转换为适合DW层使用的格式。</a:t>
            </a:r>
            <a:endParaRPr lang="zh-CN" altLang="en-US" sz="1400"/>
          </a:p>
          <a:p>
            <a:pPr marL="285750" indent="-285750">
              <a:buFont typeface="Wingdings" panose="05000000000000000000" charset="0"/>
              <a:buChar char="Ø"/>
            </a:pPr>
            <a:endParaRPr lang="zh-CN" altLang="en-US" sz="1400"/>
          </a:p>
          <a:p>
            <a:pPr marL="285750" indent="-285750">
              <a:buFont typeface="Wingdings" panose="05000000000000000000" charset="0"/>
              <a:buChar char="Ø"/>
            </a:pPr>
            <a:r>
              <a:rPr lang="zh-CN" altLang="en-US" sz="1400"/>
              <a:t>支持历史数据追溯，以便用户进行历史趋势分析。</a:t>
            </a:r>
            <a:endParaRPr lang="zh-CN" altLang="en-US" sz="1400"/>
          </a:p>
          <a:p>
            <a:pPr marL="285750" indent="-285750">
              <a:buFont typeface="Wingdings" panose="05000000000000000000" charset="0"/>
              <a:buChar char="Ø"/>
            </a:pPr>
            <a:endParaRPr lang="zh-CN" altLang="en-US" sz="1400"/>
          </a:p>
          <a:p>
            <a:pPr marL="285750" indent="-285750">
              <a:buFont typeface="Wingdings" panose="05000000000000000000" charset="0"/>
              <a:buChar char="Ø"/>
            </a:pPr>
            <a:r>
              <a:rPr lang="zh-CN" altLang="en-US" sz="1400"/>
              <a:t>减轻源系统负担，提高系统性能。同时也可以避免对源系统进行频繁查询和分析，减少对源系统的影响。</a:t>
            </a:r>
            <a:endParaRPr lang="zh-CN" altLang="en-US" sz="1400"/>
          </a:p>
        </p:txBody>
      </p:sp>
      <p:sp>
        <p:nvSpPr>
          <p:cNvPr id="9" name="文本框 8"/>
          <p:cNvSpPr txBox="1"/>
          <p:nvPr/>
        </p:nvSpPr>
        <p:spPr>
          <a:xfrm>
            <a:off x="808355" y="1080135"/>
            <a:ext cx="6096000" cy="368300"/>
          </a:xfrm>
          <a:prstGeom prst="rect">
            <a:avLst/>
          </a:prstGeom>
          <a:noFill/>
        </p:spPr>
        <p:txBody>
          <a:bodyPr wrap="square" rtlCol="0" anchor="t">
            <a:spAutoFit/>
          </a:bodyPr>
          <a:p>
            <a:r>
              <a:rPr lang="zh-CN" altLang="en-US">
                <a:sym typeface="+mn-ea"/>
              </a:rPr>
              <a:t>数据仓库ODS层的主要作用</a:t>
            </a:r>
            <a:endParaRPr lang="zh-CN" altLang="en-US">
              <a:sym typeface="+mn-ea"/>
            </a:endParaRPr>
          </a:p>
        </p:txBody>
      </p:sp>
      <p:sp>
        <p:nvSpPr>
          <p:cNvPr id="10" name="文本框 9"/>
          <p:cNvSpPr txBox="1"/>
          <p:nvPr/>
        </p:nvSpPr>
        <p:spPr>
          <a:xfrm>
            <a:off x="1156335" y="3509645"/>
            <a:ext cx="10233025" cy="1920240"/>
          </a:xfrm>
          <a:prstGeom prst="rect">
            <a:avLst/>
          </a:prstGeom>
          <a:noFill/>
        </p:spPr>
        <p:txBody>
          <a:bodyPr wrap="square" rtlCol="0" anchor="t">
            <a:noAutofit/>
          </a:bodyPr>
          <a:p>
            <a:endParaRPr lang="zh-CN" altLang="en-US" sz="1600"/>
          </a:p>
          <a:p>
            <a:pPr marL="285750" indent="-285750">
              <a:buFont typeface="Wingdings" panose="05000000000000000000" charset="0"/>
              <a:buChar char="Ø"/>
            </a:pPr>
            <a:r>
              <a:rPr lang="zh-CN" altLang="en-US" sz="1400"/>
              <a:t>数据源多样。数据仓库ODS层需要从多个数据源中获取数据，这些数据源可能来自不同的系统、应用程序或第三方服务，因此需要支持多种不同类型和格式的数据源。</a:t>
            </a:r>
            <a:endParaRPr lang="zh-CN" altLang="en-US" sz="1400"/>
          </a:p>
          <a:p>
            <a:pPr marL="285750" indent="-285750">
              <a:buFont typeface="Wingdings" panose="05000000000000000000" charset="0"/>
              <a:buChar char="Ø"/>
            </a:pPr>
            <a:endParaRPr lang="zh-CN" altLang="en-US" sz="1400"/>
          </a:p>
          <a:p>
            <a:pPr marL="285750" indent="-285750">
              <a:buFont typeface="Wingdings" panose="05000000000000000000" charset="0"/>
              <a:buChar char="Ø"/>
            </a:pPr>
            <a:r>
              <a:rPr lang="zh-CN" altLang="en-US" sz="1400"/>
              <a:t>数据结构多样。不同的数据源可能使用不同的数据结构和格式，这使得在将它们整合到ODS层时需要进行转换和标准化处理。这也需要ODS层具备足够灵活性和可扩展性。</a:t>
            </a:r>
            <a:endParaRPr lang="zh-CN" altLang="en-US" sz="1400"/>
          </a:p>
          <a:p>
            <a:pPr marL="285750" indent="-285750">
              <a:buFont typeface="Wingdings" panose="05000000000000000000" charset="0"/>
              <a:buChar char="Ø"/>
            </a:pPr>
            <a:endParaRPr lang="zh-CN" altLang="en-US" sz="1400"/>
          </a:p>
          <a:p>
            <a:pPr marL="285750" indent="-285750">
              <a:buFont typeface="Wingdings" panose="05000000000000000000" charset="0"/>
              <a:buChar char="Ø"/>
            </a:pPr>
            <a:r>
              <a:rPr lang="zh-CN" altLang="en-US" sz="1400"/>
              <a:t>增量变化的获取。由于业务需求和系统变化等原因，数据源中的数据可能会发生增量变化。因此，在将其整合到ODS层时，需要实现增量抽取和变更捕获等机制，以确保ODS层中存储的是最新、最全面、最准确的数据。</a:t>
            </a:r>
            <a:endParaRPr lang="zh-CN" altLang="en-US" sz="1400"/>
          </a:p>
        </p:txBody>
      </p:sp>
      <p:sp>
        <p:nvSpPr>
          <p:cNvPr id="11" name="文本框 10"/>
          <p:cNvSpPr txBox="1"/>
          <p:nvPr/>
        </p:nvSpPr>
        <p:spPr>
          <a:xfrm>
            <a:off x="808355" y="3375025"/>
            <a:ext cx="6096000" cy="368300"/>
          </a:xfrm>
          <a:prstGeom prst="rect">
            <a:avLst/>
          </a:prstGeom>
          <a:noFill/>
        </p:spPr>
        <p:txBody>
          <a:bodyPr wrap="square" rtlCol="0" anchor="t">
            <a:spAutoFit/>
          </a:bodyPr>
          <a:p>
            <a:r>
              <a:rPr lang="zh-CN" altLang="en-US">
                <a:sym typeface="+mn-ea"/>
              </a:rPr>
              <a:t>数据仓库ODS层面临的挑战</a:t>
            </a:r>
            <a:endParaRPr lang="zh-CN" altLang="en-US">
              <a:sym typeface="+mn-ea"/>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altLang="en-US" sz="2400" dirty="0"/>
              <a:t>数据仓库模型</a:t>
            </a:r>
            <a:endParaRPr lang="zh-CN" altLang="en-US" sz="2400" dirty="0"/>
          </a:p>
        </p:txBody>
      </p:sp>
      <p:sp>
        <p:nvSpPr>
          <p:cNvPr id="10" name="矩形 9"/>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2400"/>
          </a:p>
        </p:txBody>
      </p:sp>
      <p:sp>
        <p:nvSpPr>
          <p:cNvPr id="36" name="文本框 35"/>
          <p:cNvSpPr txBox="1"/>
          <p:nvPr/>
        </p:nvSpPr>
        <p:spPr>
          <a:xfrm>
            <a:off x="1012190" y="1847215"/>
            <a:ext cx="9527540" cy="2799715"/>
          </a:xfrm>
          <a:prstGeom prst="rect">
            <a:avLst/>
          </a:prstGeom>
          <a:noFill/>
        </p:spPr>
        <p:txBody>
          <a:bodyPr wrap="square" rtlCol="0" anchor="t">
            <a:spAutoFit/>
          </a:bodyPr>
          <a:p>
            <a:endParaRPr lang="zh-CN" altLang="en-US" sz="1600"/>
          </a:p>
          <a:p>
            <a:r>
              <a:rPr lang="zh-CN" altLang="en-US" sz="1600"/>
              <a:t>1. 概念模型设计：重点在于理解与抽象业务规则，将业务中的核心概念与主题建模，构建高层数据模型。概念模型一般通过实体-关系图（ERP）来表示，能够为企业提供全局的把握与统一的理解，为企业逻辑与物理模型的构建提供重要的参考。</a:t>
            </a:r>
            <a:endParaRPr lang="zh-CN" altLang="en-US" sz="1600"/>
          </a:p>
          <a:p>
            <a:endParaRPr lang="zh-CN" altLang="en-US" sz="1600"/>
          </a:p>
          <a:p>
            <a:r>
              <a:rPr lang="zh-CN" altLang="en-US" sz="1600"/>
              <a:t>2. 逻辑模型设计：在细化概念模型的基础上将数据的主题重新分割为实体以及实体间的关系。在确保数据的正确性、准确性和完整性的同时，也要考虑到数据的可执行性，并考虑到数据仓库的查询需要。</a:t>
            </a:r>
            <a:endParaRPr lang="zh-CN" altLang="en-US" sz="1600"/>
          </a:p>
          <a:p>
            <a:endParaRPr lang="zh-CN" altLang="en-US" sz="1600"/>
          </a:p>
          <a:p>
            <a:r>
              <a:rPr lang="zh-CN" altLang="en-US" sz="1600"/>
              <a:t>3. 物理模型设计：以逻辑模型为基础，详细地介绍了模型中的字段类型、长度、索引等元素，并把它们转化成一个物理表，并把它们保存到数据仓库中。为保证数据仓库的高效运行和稳定运行，需要对数据仓库的存储容量、性能和可维护性做出全面的评价。</a:t>
            </a:r>
            <a:endParaRPr lang="zh-CN" altLang="en-US" sz="1600"/>
          </a:p>
        </p:txBody>
      </p:sp>
      <p:sp>
        <p:nvSpPr>
          <p:cNvPr id="37" name="文本框 36"/>
          <p:cNvSpPr txBox="1"/>
          <p:nvPr/>
        </p:nvSpPr>
        <p:spPr>
          <a:xfrm>
            <a:off x="504190" y="1144270"/>
            <a:ext cx="11144885" cy="645160"/>
          </a:xfrm>
          <a:prstGeom prst="rect">
            <a:avLst/>
          </a:prstGeom>
          <a:noFill/>
        </p:spPr>
        <p:txBody>
          <a:bodyPr wrap="square" rtlCol="0" anchor="t">
            <a:spAutoFit/>
          </a:bodyPr>
          <a:p>
            <a:r>
              <a:rPr lang="zh-CN" altLang="en-US">
                <a:sym typeface="+mn-ea"/>
              </a:rPr>
              <a:t>数据仓库建模分为概念模型设计、逻辑模型设计和物理模型设计三个阶段，一般按照自上向下的顺序依次对模型进行设计：</a:t>
            </a:r>
            <a:endParaRPr lang="zh-CN" altLang="en-US">
              <a:sym typeface="+mn-ea"/>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概念模型</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6374130" cy="3113405"/>
          </a:xfrm>
          <a:prstGeom prst="rect">
            <a:avLst/>
          </a:prstGeom>
          <a:noFill/>
        </p:spPr>
        <p:txBody>
          <a:bodyPr/>
          <a:lstStyle/>
          <a:p>
            <a:pPr marL="285750" indent="-285750" fontAlgn="auto">
              <a:lnSpc>
                <a:spcPct val="150000"/>
              </a:lnSpc>
              <a:buFont typeface="Wingdings" panose="05000000000000000000" charset="0"/>
              <a:buChar char="Ø"/>
            </a:pPr>
            <a:r>
              <a:rPr lang="zh-CN" altLang="en-US" sz="1600" dirty="0">
                <a:latin typeface="+mn-ea"/>
                <a:cs typeface="+mn-ea"/>
                <a:sym typeface="+mn-ea"/>
              </a:rPr>
              <a:t>概念模型用来表达信息世界中的信息结构，关系数据库一般采用实体</a:t>
            </a:r>
            <a:r>
              <a:rPr lang="en-US" altLang="zh-CN" sz="1600" dirty="0">
                <a:latin typeface="+mn-ea"/>
                <a:cs typeface="+mn-ea"/>
                <a:sym typeface="+mn-ea"/>
              </a:rPr>
              <a:t>-</a:t>
            </a:r>
            <a:r>
              <a:rPr lang="zh-CN" altLang="en-US" sz="1600" dirty="0">
                <a:latin typeface="+mn-ea"/>
                <a:cs typeface="+mn-ea"/>
                <a:sym typeface="+mn-ea"/>
              </a:rPr>
              <a:t>关系（</a:t>
            </a:r>
            <a:r>
              <a:rPr lang="en-US" altLang="zh-CN" sz="1600" dirty="0">
                <a:latin typeface="+mn-ea"/>
                <a:cs typeface="+mn-ea"/>
                <a:sym typeface="+mn-ea"/>
              </a:rPr>
              <a:t>E-R</a:t>
            </a:r>
            <a:r>
              <a:rPr lang="zh-CN" altLang="en-US" sz="1600" dirty="0">
                <a:latin typeface="+mn-ea"/>
                <a:cs typeface="+mn-ea"/>
                <a:sym typeface="+mn-ea"/>
              </a:rPr>
              <a:t>）图来作为概念模型的表示方法。</a:t>
            </a:r>
            <a:endParaRPr lang="zh-CN" altLang="en-US" sz="1600" dirty="0">
              <a:latin typeface="+mn-ea"/>
              <a:cs typeface="+mn-ea"/>
              <a:sym typeface="+mn-ea"/>
            </a:endParaRPr>
          </a:p>
          <a:p>
            <a:pPr marL="285750" indent="-285750" fontAlgn="auto">
              <a:lnSpc>
                <a:spcPct val="150000"/>
              </a:lnSpc>
              <a:buFont typeface="Wingdings" panose="05000000000000000000" charset="0"/>
              <a:buChar char="Ø"/>
            </a:pPr>
            <a:r>
              <a:rPr lang="zh-CN" altLang="en-US" sz="1600" dirty="0">
                <a:latin typeface="+mn-ea"/>
                <a:cs typeface="+mn-ea"/>
                <a:sym typeface="+mn-ea"/>
              </a:rPr>
              <a:t>由于大多数商务数据是多维的，传统的数据模型表示三维以上的数据有一定困难。概念模型简化了这个过程并且允许用户与开发者和其他用户建立联系：</a:t>
            </a:r>
            <a:endParaRPr lang="zh-CN" altLang="en-US" sz="1600" dirty="0">
              <a:latin typeface="+mn-ea"/>
              <a:cs typeface="+mn-ea"/>
              <a:sym typeface="+mn-ea"/>
            </a:endParaRPr>
          </a:p>
          <a:p>
            <a:pPr marL="742950" lvl="1" indent="-285750" fontAlgn="auto">
              <a:lnSpc>
                <a:spcPct val="150000"/>
              </a:lnSpc>
              <a:buFont typeface="Arial" panose="020B0604020202020204" pitchFamily="34" charset="0"/>
              <a:buChar char="•"/>
            </a:pPr>
            <a:r>
              <a:rPr lang="zh-CN" altLang="en-US" sz="1600" dirty="0">
                <a:latin typeface="+mn-ea"/>
                <a:cs typeface="+mn-ea"/>
                <a:sym typeface="+mn-ea"/>
              </a:rPr>
              <a:t>确定系统边界：决策类型、需要的信息、原始信息</a:t>
            </a:r>
            <a:endParaRPr lang="zh-CN" altLang="en-US" sz="1600" dirty="0">
              <a:latin typeface="+mn-ea"/>
              <a:cs typeface="+mn-ea"/>
              <a:sym typeface="+mn-ea"/>
            </a:endParaRPr>
          </a:p>
          <a:p>
            <a:pPr marL="742950" lvl="1" indent="-285750" fontAlgn="auto">
              <a:lnSpc>
                <a:spcPct val="150000"/>
              </a:lnSpc>
              <a:buFont typeface="Arial" panose="020B0604020202020204" pitchFamily="34" charset="0"/>
              <a:buChar char="•"/>
            </a:pPr>
            <a:r>
              <a:rPr lang="zh-CN" altLang="en-US" sz="1600" dirty="0">
                <a:latin typeface="+mn-ea"/>
                <a:cs typeface="+mn-ea"/>
                <a:sym typeface="+mn-ea"/>
              </a:rPr>
              <a:t>确定主题域及其内容：主题域的公共键码、联系、属性组</a:t>
            </a:r>
            <a:endParaRPr lang="zh-CN" altLang="en-US" sz="1600" dirty="0">
              <a:latin typeface="+mn-ea"/>
              <a:cs typeface="+mn-ea"/>
              <a:sym typeface="+mn-ea"/>
            </a:endParaRPr>
          </a:p>
          <a:p>
            <a:pPr marL="742950" lvl="1" indent="-285750" fontAlgn="auto">
              <a:lnSpc>
                <a:spcPct val="150000"/>
              </a:lnSpc>
              <a:buFont typeface="Arial" panose="020B0604020202020204" pitchFamily="34" charset="0"/>
              <a:buChar char="•"/>
            </a:pPr>
            <a:r>
              <a:rPr lang="zh-CN" altLang="en-US" sz="1600" dirty="0">
                <a:latin typeface="+mn-ea"/>
                <a:cs typeface="+mn-ea"/>
                <a:sym typeface="+mn-ea"/>
              </a:rPr>
              <a:t>确定维度：如时间维、销售位置维、产品维、组别维等</a:t>
            </a:r>
            <a:endParaRPr lang="zh-CN" altLang="en-US" sz="1600" dirty="0">
              <a:latin typeface="+mn-ea"/>
              <a:cs typeface="+mn-ea"/>
              <a:sym typeface="+mn-ea"/>
            </a:endParaRPr>
          </a:p>
          <a:p>
            <a:pPr marL="742950" lvl="1" indent="-285750" fontAlgn="auto">
              <a:lnSpc>
                <a:spcPct val="150000"/>
              </a:lnSpc>
              <a:buFont typeface="Arial" panose="020B0604020202020204" pitchFamily="34" charset="0"/>
              <a:buChar char="•"/>
            </a:pPr>
            <a:r>
              <a:rPr lang="zh-CN" altLang="en-US" sz="1600" dirty="0">
                <a:latin typeface="+mn-ea"/>
                <a:cs typeface="+mn-ea"/>
                <a:sym typeface="+mn-ea"/>
              </a:rPr>
              <a:t>确定类别：相应维的详细类别</a:t>
            </a:r>
            <a:endParaRPr lang="zh-CN" altLang="en-US" sz="1600" dirty="0">
              <a:latin typeface="+mn-ea"/>
              <a:cs typeface="+mn-ea"/>
              <a:sym typeface="+mn-ea"/>
            </a:endParaRPr>
          </a:p>
          <a:p>
            <a:pPr marL="742950" lvl="1" indent="-285750" fontAlgn="auto">
              <a:lnSpc>
                <a:spcPct val="150000"/>
              </a:lnSpc>
              <a:buFont typeface="Arial" panose="020B0604020202020204" pitchFamily="34" charset="0"/>
              <a:buChar char="•"/>
            </a:pPr>
            <a:r>
              <a:rPr lang="zh-CN" altLang="en-US" sz="1600" dirty="0">
                <a:latin typeface="+mn-ea"/>
                <a:cs typeface="+mn-ea"/>
                <a:sym typeface="+mn-ea"/>
              </a:rPr>
              <a:t>确定指标和事实：用于进行分析的数值化信息</a:t>
            </a:r>
            <a:endParaRPr lang="en-US" altLang="zh-CN" sz="1600">
              <a:solidFill>
                <a:schemeClr val="tx1"/>
              </a:solidFill>
              <a:latin typeface="+mn-ea"/>
              <a:cs typeface="+mn-ea"/>
              <a:sym typeface="+mn-ea"/>
            </a:endParaRPr>
          </a:p>
        </p:txBody>
      </p:sp>
      <p:pic>
        <p:nvPicPr>
          <p:cNvPr id="296964" name="图片 296963" descr="未命名"/>
          <p:cNvPicPr>
            <a:picLocks noChangeAspect="1"/>
          </p:cNvPicPr>
          <p:nvPr/>
        </p:nvPicPr>
        <p:blipFill>
          <a:blip r:embed="rId1"/>
          <a:stretch>
            <a:fillRect/>
          </a:stretch>
        </p:blipFill>
        <p:spPr>
          <a:xfrm>
            <a:off x="7082140" y="1721469"/>
            <a:ext cx="3466651" cy="3113722"/>
          </a:xfrm>
          <a:prstGeom prst="rect">
            <a:avLst/>
          </a:prstGeom>
          <a:noFill/>
          <a:ln w="9525">
            <a:noFill/>
          </a:ln>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逻辑模型（</a:t>
            </a:r>
            <a:r>
              <a:rPr lang="en-US" altLang="zh-CN" sz="2400" dirty="0"/>
              <a:t>1</a:t>
            </a:r>
            <a:r>
              <a:rPr lang="zh-CN" altLang="en-US" sz="2400" dirty="0"/>
              <a:t>）星型模型</a:t>
            </a:r>
            <a:endParaRPr lang="zh-CN" alt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9553575" cy="3113405"/>
          </a:xfrm>
          <a:prstGeom prst="rect">
            <a:avLst/>
          </a:prstGeom>
          <a:noFill/>
        </p:spPr>
        <p:txBody>
          <a:bodyPr/>
          <a:lstStyle/>
          <a:p>
            <a:pPr marL="285750" indent="-285750" fontAlgn="auto">
              <a:lnSpc>
                <a:spcPct val="150000"/>
              </a:lnSpc>
              <a:buFont typeface="Wingdings" panose="05000000000000000000" charset="0"/>
              <a:buChar char="Ø"/>
            </a:pPr>
            <a:r>
              <a:rPr lang="zh-CN" altLang="en-US" sz="1600" dirty="0">
                <a:latin typeface="+mn-ea"/>
                <a:sym typeface="+mn-ea"/>
              </a:rPr>
              <a:t>数据仓库通常有两种基本的逻辑模型：星型模型和雪花模型。</a:t>
            </a:r>
            <a:endParaRPr lang="zh-CN" altLang="en-US" sz="1600" dirty="0">
              <a:latin typeface="+mn-ea"/>
              <a:sym typeface="+mn-ea"/>
            </a:endParaRPr>
          </a:p>
          <a:p>
            <a:pPr marL="285750" indent="-285750" fontAlgn="auto">
              <a:lnSpc>
                <a:spcPct val="150000"/>
              </a:lnSpc>
              <a:buFont typeface="Wingdings" panose="05000000000000000000" charset="0"/>
              <a:buChar char="Ø"/>
            </a:pPr>
            <a:r>
              <a:rPr lang="zh-CN" altLang="en-US" sz="1600" dirty="0">
                <a:latin typeface="+mn-ea"/>
                <a:sym typeface="+mn-ea"/>
              </a:rPr>
              <a:t>星型模型的核心是事实表，事实表把各种不同的维表连接起来。与传统的关系模型相比，星型模型简化了用户分析所需的关系，从支持决策的角度去定义数据实体，更适合大量复杂查询。</a:t>
            </a:r>
            <a:endParaRPr lang="zh-CN" altLang="en-US" sz="1600" dirty="0">
              <a:latin typeface="+mn-ea"/>
              <a:sym typeface="+mn-ea"/>
            </a:endParaRPr>
          </a:p>
          <a:p>
            <a:pPr marL="285750" indent="-285750" fontAlgn="auto">
              <a:lnSpc>
                <a:spcPct val="150000"/>
              </a:lnSpc>
              <a:buFont typeface="Wingdings" panose="05000000000000000000" charset="0"/>
              <a:buChar char="Ø"/>
            </a:pPr>
            <a:r>
              <a:rPr lang="zh-CN" altLang="en-US" sz="1600" dirty="0">
                <a:latin typeface="+mn-ea"/>
                <a:sym typeface="+mn-ea"/>
              </a:rPr>
              <a:t>星型图包括了三种逻辑实体：指标、维度和详细类别。</a:t>
            </a:r>
            <a:endParaRPr lang="zh-CN" altLang="en-US" sz="1600" dirty="0">
              <a:latin typeface="+mn-ea"/>
            </a:endParaRPr>
          </a:p>
          <a:p>
            <a:pPr marL="285750" indent="-285750" fontAlgn="auto">
              <a:lnSpc>
                <a:spcPct val="150000"/>
              </a:lnSpc>
              <a:buFont typeface="Wingdings" panose="05000000000000000000" charset="0"/>
              <a:buChar char="Ø"/>
            </a:pPr>
            <a:r>
              <a:rPr lang="zh-CN" altLang="en-US" sz="1600" dirty="0">
                <a:latin typeface="+mn-ea"/>
                <a:sym typeface="+mn-ea"/>
              </a:rPr>
              <a:t>维表的本质是多维分析空间在某个角度上的投影，多个维表共同建立一个多维分析空间。</a:t>
            </a:r>
            <a:endParaRPr lang="zh-CN" altLang="en-US" sz="1600" dirty="0">
              <a:latin typeface="+mn-ea"/>
            </a:endParaRPr>
          </a:p>
          <a:p>
            <a:pPr marL="285750" indent="-285750" fontAlgn="auto">
              <a:lnSpc>
                <a:spcPct val="150000"/>
              </a:lnSpc>
              <a:buFont typeface="Wingdings" panose="05000000000000000000" charset="0"/>
              <a:buChar char="Ø"/>
            </a:pPr>
            <a:endParaRPr lang="zh-CN" sz="1600" dirty="0">
              <a:solidFill>
                <a:schemeClr val="tx1"/>
              </a:solidFill>
              <a:latin typeface="+mn-ea"/>
              <a:cs typeface="宋体" panose="02010600030101010101" pitchFamily="2" charset="-122"/>
              <a:sym typeface="+mn-ea"/>
            </a:endParaRPr>
          </a:p>
        </p:txBody>
      </p:sp>
      <p:pic>
        <p:nvPicPr>
          <p:cNvPr id="299012" name="图片 299011" descr="fig2_4"/>
          <p:cNvPicPr>
            <a:picLocks noChangeAspect="1"/>
          </p:cNvPicPr>
          <p:nvPr/>
        </p:nvPicPr>
        <p:blipFill>
          <a:blip r:embed="rId1"/>
          <a:stretch>
            <a:fillRect/>
          </a:stretch>
        </p:blipFill>
        <p:spPr>
          <a:xfrm>
            <a:off x="1530668" y="3535680"/>
            <a:ext cx="4175125" cy="2327275"/>
          </a:xfrm>
          <a:prstGeom prst="rect">
            <a:avLst/>
          </a:prstGeom>
          <a:noFill/>
          <a:ln w="9525">
            <a:noFill/>
          </a:ln>
        </p:spPr>
      </p:pic>
      <p:pic>
        <p:nvPicPr>
          <p:cNvPr id="299014" name="图片 299013" descr="未命名"/>
          <p:cNvPicPr>
            <a:picLocks noChangeAspect="1"/>
          </p:cNvPicPr>
          <p:nvPr/>
        </p:nvPicPr>
        <p:blipFill>
          <a:blip r:embed="rId2"/>
          <a:stretch>
            <a:fillRect/>
          </a:stretch>
        </p:blipFill>
        <p:spPr>
          <a:xfrm>
            <a:off x="6654483" y="3535680"/>
            <a:ext cx="3527425" cy="2560638"/>
          </a:xfrm>
          <a:prstGeom prst="rect">
            <a:avLst/>
          </a:prstGeom>
          <a:noFill/>
          <a:ln w="9525">
            <a:noFill/>
          </a:ln>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逻辑模型（</a:t>
            </a:r>
            <a:r>
              <a:rPr lang="en-US" altLang="zh-CN" sz="2400" dirty="0"/>
              <a:t>2</a:t>
            </a:r>
            <a:r>
              <a:rPr lang="zh-CN" sz="2400" dirty="0"/>
              <a:t>）</a:t>
            </a:r>
            <a:r>
              <a:rPr lang="zh-CN" altLang="en-US" sz="2400" dirty="0"/>
              <a:t>雪花模型</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9553575" cy="3113405"/>
          </a:xfrm>
          <a:prstGeom prst="rect">
            <a:avLst/>
          </a:prstGeom>
          <a:noFill/>
        </p:spPr>
        <p:txBody>
          <a:bodyPr/>
          <a:lstStyle/>
          <a:p>
            <a:pPr marL="285750" indent="-285750">
              <a:lnSpc>
                <a:spcPct val="150000"/>
              </a:lnSpc>
              <a:buFont typeface="Wingdings" panose="05000000000000000000" charset="0"/>
              <a:buChar char="Ø"/>
            </a:pPr>
            <a:r>
              <a:rPr lang="zh-CN" sz="1600">
                <a:latin typeface="+mn-ea"/>
                <a:cs typeface="宋体" panose="02010600030101010101" pitchFamily="2" charset="-122"/>
                <a:sym typeface="+mn-ea"/>
              </a:rPr>
              <a:t>雪花模型是星型模型的扩展，某些维表中的数据可以进一步分解到附加的表中，以便减少冗余，节省存储空间。</a:t>
            </a:r>
            <a:endParaRPr lang="zh-CN" sz="1600">
              <a:latin typeface="+mn-ea"/>
              <a:cs typeface="宋体" panose="02010600030101010101" pitchFamily="2" charset="-122"/>
              <a:sym typeface="+mn-ea"/>
            </a:endParaRPr>
          </a:p>
          <a:p>
            <a:pPr marL="285750" indent="-285750">
              <a:lnSpc>
                <a:spcPct val="150000"/>
              </a:lnSpc>
              <a:buFont typeface="Wingdings" panose="05000000000000000000" charset="0"/>
              <a:buChar char="Ø"/>
            </a:pPr>
            <a:r>
              <a:rPr lang="zh-CN" sz="1600">
                <a:latin typeface="+mn-ea"/>
                <a:cs typeface="宋体" panose="02010600030101010101" pitchFamily="2" charset="-122"/>
                <a:sym typeface="+mn-ea"/>
              </a:rPr>
              <a:t>雪花模型对星型模型中的维表进行进一步标准化、规范化处理。</a:t>
            </a:r>
            <a:endParaRPr lang="zh-CN" sz="1600">
              <a:solidFill>
                <a:schemeClr val="tx1"/>
              </a:solidFill>
              <a:latin typeface="+mn-ea"/>
              <a:cs typeface="宋体" panose="02010600030101010101" pitchFamily="2" charset="-122"/>
              <a:sym typeface="+mn-ea"/>
            </a:endParaRPr>
          </a:p>
          <a:p>
            <a:pPr marL="285750" indent="-285750">
              <a:lnSpc>
                <a:spcPct val="150000"/>
              </a:lnSpc>
              <a:buFont typeface="Wingdings" panose="05000000000000000000" charset="0"/>
              <a:buChar char="Ø"/>
            </a:pPr>
            <a:endParaRPr lang="zh-CN" sz="1600">
              <a:solidFill>
                <a:schemeClr val="tx1"/>
              </a:solidFill>
              <a:latin typeface="+mn-ea"/>
              <a:cs typeface="宋体" panose="02010600030101010101" pitchFamily="2" charset="-122"/>
              <a:sym typeface="+mn-ea"/>
            </a:endParaRPr>
          </a:p>
          <a:p>
            <a:pPr indent="0">
              <a:lnSpc>
                <a:spcPct val="150000"/>
              </a:lnSpc>
              <a:buFont typeface="Wingdings" panose="05000000000000000000" charset="0"/>
              <a:buNone/>
            </a:pPr>
            <a:endParaRPr lang="zh-CN" sz="1600">
              <a:solidFill>
                <a:schemeClr val="tx1"/>
              </a:solidFill>
              <a:latin typeface="+mn-ea"/>
              <a:cs typeface="宋体" panose="02010600030101010101" pitchFamily="2" charset="-122"/>
              <a:sym typeface="+mn-ea"/>
            </a:endParaRPr>
          </a:p>
        </p:txBody>
      </p:sp>
      <p:pic>
        <p:nvPicPr>
          <p:cNvPr id="396292" name="图片 396291" descr="fig2_5"/>
          <p:cNvPicPr>
            <a:picLocks noChangeAspect="1"/>
          </p:cNvPicPr>
          <p:nvPr/>
        </p:nvPicPr>
        <p:blipFill>
          <a:blip r:embed="rId1"/>
          <a:stretch>
            <a:fillRect/>
          </a:stretch>
        </p:blipFill>
        <p:spPr>
          <a:xfrm>
            <a:off x="2910840" y="2640965"/>
            <a:ext cx="6370955" cy="3526155"/>
          </a:xfrm>
          <a:prstGeom prst="rect">
            <a:avLst/>
          </a:prstGeom>
          <a:noFill/>
          <a:ln w="9525">
            <a:noFill/>
          </a:ln>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9486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sz="2400" dirty="0"/>
              <a:t>物理模型</a:t>
            </a:r>
            <a:endParaRPr lang="zh-CN"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299085" y="1261745"/>
            <a:ext cx="9553575" cy="3113405"/>
          </a:xfrm>
          <a:prstGeom prst="rect">
            <a:avLst/>
          </a:prstGeom>
          <a:noFill/>
        </p:spPr>
        <p:txBody>
          <a:bodyPr/>
          <a:lstStyle/>
          <a:p>
            <a:pPr marL="285750" indent="-285750">
              <a:lnSpc>
                <a:spcPct val="150000"/>
              </a:lnSpc>
              <a:buFont typeface="Wingdings" panose="05000000000000000000" charset="0"/>
              <a:buChar char="Ø"/>
            </a:pPr>
            <a:r>
              <a:rPr lang="zh-CN" altLang="en-US" sz="1600" dirty="0">
                <a:latin typeface="+mn-ea"/>
                <a:sym typeface="+mn-ea"/>
              </a:rPr>
              <a:t>数据仓库的物理模型是逻辑模型在数据仓库中的实现，主要包含数据仓库的软硬件配置、数据的存储结构与索引、</a:t>
            </a:r>
            <a:r>
              <a:rPr lang="zh-CN" altLang="en-US" sz="1600" dirty="0" smtClean="0">
                <a:latin typeface="+mn-ea"/>
                <a:sym typeface="+mn-ea"/>
              </a:rPr>
              <a:t>数据存储位置</a:t>
            </a:r>
            <a:r>
              <a:rPr lang="zh-CN" altLang="en-US" sz="1600" dirty="0">
                <a:latin typeface="+mn-ea"/>
                <a:sym typeface="+mn-ea"/>
              </a:rPr>
              <a:t>和存储分配等。</a:t>
            </a:r>
            <a:endParaRPr lang="zh-CN" altLang="en-US" sz="1600" dirty="0">
              <a:latin typeface="+mn-ea"/>
            </a:endParaRPr>
          </a:p>
          <a:p>
            <a:pPr marL="285750" indent="-285750">
              <a:lnSpc>
                <a:spcPct val="150000"/>
              </a:lnSpc>
              <a:buFont typeface="Wingdings" panose="05000000000000000000" charset="0"/>
              <a:buChar char="Ø"/>
            </a:pPr>
            <a:r>
              <a:rPr lang="zh-CN" altLang="en-US" sz="1600" dirty="0">
                <a:latin typeface="+mn-ea"/>
                <a:sym typeface="+mn-ea"/>
              </a:rPr>
              <a:t>在物理设计时，常常要按数据的重要程度、使用频率以及对响应时间的要求进行分类，并将不同类的数据分别存储在不同的存储设备中。重要程度高、经常存取并对响应时间高的数据就存放在高速存储设备</a:t>
            </a:r>
            <a:r>
              <a:rPr lang="zh-CN" altLang="en-US" sz="1600" dirty="0" smtClean="0">
                <a:latin typeface="+mn-ea"/>
                <a:sym typeface="+mn-ea"/>
              </a:rPr>
              <a:t>上；</a:t>
            </a:r>
            <a:r>
              <a:rPr lang="zh-CN" altLang="en-US" sz="1600" dirty="0">
                <a:latin typeface="+mn-ea"/>
                <a:sym typeface="+mn-ea"/>
              </a:rPr>
              <a:t>存取频率低或对存取响应时间要求低的数据则可以放在低速存储设备上。</a:t>
            </a:r>
            <a:endParaRPr lang="zh-CN" altLang="en-US" sz="1600" dirty="0">
              <a:latin typeface="+mn-ea"/>
              <a:sym typeface="+mn-ea"/>
            </a:endParaRPr>
          </a:p>
          <a:p>
            <a:pPr marL="285750" indent="-285750">
              <a:lnSpc>
                <a:spcPct val="150000"/>
              </a:lnSpc>
              <a:buFont typeface="Wingdings" panose="05000000000000000000" charset="0"/>
              <a:buChar char="Ø"/>
            </a:pPr>
            <a:r>
              <a:rPr lang="zh-CN" sz="1600" dirty="0">
                <a:solidFill>
                  <a:schemeClr val="tx1"/>
                </a:solidFill>
                <a:latin typeface="+mn-ea"/>
                <a:cs typeface="宋体" panose="02010600030101010101" pitchFamily="2" charset="-122"/>
                <a:sym typeface="+mn-ea"/>
              </a:rPr>
              <a:t>同一个主题的数据并不一定要存储在相同的介质上。</a:t>
            </a:r>
            <a:endParaRPr lang="zh-CN" sz="1600" dirty="0">
              <a:solidFill>
                <a:schemeClr val="tx1"/>
              </a:solidFill>
              <a:latin typeface="+mn-ea"/>
              <a:cs typeface="宋体" panose="02010600030101010101" pitchFamily="2" charset="-122"/>
              <a:sym typeface="+mn-ea"/>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494780"/>
            <a:ext cx="12192000" cy="36322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4392929" y="2253533"/>
            <a:ext cx="550862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a:solidFill>
                  <a:srgbClr val="E46C0A"/>
                </a:solidFill>
                <a:effectLst>
                  <a:outerShdw blurRad="38100" dist="38100" dir="2700000" algn="tl">
                    <a:srgbClr val="000000">
                      <a:alpha val="43137"/>
                    </a:srgbClr>
                  </a:outerShdw>
                </a:effectLst>
                <a:latin typeface="宋体" panose="02010600030101010101" pitchFamily="2" charset="-122"/>
                <a:cs typeface="Arial" panose="020B0604020202020204" pitchFamily="34" charset="0"/>
              </a:rPr>
              <a:t>在线分析处理</a:t>
            </a:r>
            <a:endParaRPr lang="zh-CN" altLang="en-US" sz="2800" b="1" dirty="0">
              <a:solidFill>
                <a:srgbClr val="E46C0A"/>
              </a:solidFill>
              <a:effectLst>
                <a:outerShdw blurRad="38100" dist="38100" dir="2700000" algn="tl">
                  <a:srgbClr val="000000">
                    <a:alpha val="43137"/>
                  </a:srgbClr>
                </a:outerShdw>
              </a:effectLst>
              <a:latin typeface="宋体" panose="02010600030101010101" pitchFamily="2" charset="-122"/>
              <a:cs typeface="Arial" panose="020B0604020202020204" pitchFamily="34" charset="0"/>
            </a:endParaRPr>
          </a:p>
          <a:p>
            <a:pPr algn="ctr" eaLnBrk="1" hangingPunct="1">
              <a:defRPr/>
            </a:pPr>
            <a:endParaRPr lang="zh-CN" altLang="en-US" sz="4400" b="1" dirty="0">
              <a:solidFill>
                <a:srgbClr val="E46C0A"/>
              </a:solidFill>
              <a:effectLst>
                <a:outerShdw blurRad="38100" dist="38100" dir="2700000" algn="tl">
                  <a:srgbClr val="000000">
                    <a:alpha val="43137"/>
                  </a:srgbClr>
                </a:outerShdw>
              </a:effectLst>
              <a:latin typeface="宋体" panose="02010600030101010101" pitchFamily="2" charset="-122"/>
              <a:cs typeface="Arial" panose="020B0604020202020204" pitchFamily="34" charset="0"/>
            </a:endParaRPr>
          </a:p>
        </p:txBody>
      </p:sp>
      <p:sp>
        <p:nvSpPr>
          <p:cNvPr id="2" name="TextBox 1"/>
          <p:cNvSpPr txBox="1">
            <a:spLocks noChangeArrowheads="1"/>
          </p:cNvSpPr>
          <p:nvPr/>
        </p:nvSpPr>
        <p:spPr bwMode="auto">
          <a:xfrm>
            <a:off x="5837873" y="4185920"/>
            <a:ext cx="3187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  </a:t>
            </a:r>
            <a:endParaRPr lang="en-US" altLang="zh-CN" sz="1800" b="1" dirty="0">
              <a:latin typeface="微软雅黑" panose="020B0503020204020204" pitchFamily="34" charset="-122"/>
              <a:ea typeface="微软雅黑" panose="020B0503020204020204" pitchFamily="34" charset="-122"/>
            </a:endParaRPr>
          </a:p>
        </p:txBody>
      </p:sp>
      <p:pic>
        <p:nvPicPr>
          <p:cNvPr id="6" name="Picture 2" descr="C:\Users\admin\Desktop\课程课件\商务智能\商务智能教材\商务智能（第五版）\立体封面-商务智能（第五版）\立体800-商务智能（第五版）.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42167" y="2149596"/>
            <a:ext cx="2220474" cy="222047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3590" y="2090420"/>
            <a:ext cx="9025890" cy="2676525"/>
          </a:xfrm>
          <a:prstGeom prst="rect">
            <a:avLst/>
          </a:prstGeom>
          <a:noFill/>
        </p:spPr>
        <p:txBody>
          <a:bodyPr wrap="square" rtlCol="0" anchor="t">
            <a:spAutoFit/>
          </a:bodyPr>
          <a:lstStyle/>
          <a:p>
            <a:pPr marL="285750" indent="-285750" algn="just">
              <a:lnSpc>
                <a:spcPct val="150000"/>
              </a:lnSpc>
              <a:buFont typeface="Wingdings" panose="05000000000000000000" charset="0"/>
              <a:buChar char="Ø"/>
            </a:pPr>
            <a:r>
              <a:rPr lang="zh-CN" altLang="en-US" sz="1400" dirty="0">
                <a:sym typeface="+mn-ea"/>
              </a:rPr>
              <a:t>传统的系统对数据的分析和展现基本是基于二维信息的，当针对不同需求编写相应的二维报表时，会导致报表堆砌和大量的数据冗余。然而在日常决策中，决策者不能仅仅局限于粗略的数据查阅，更要注重精细的数据分析。他们往往需要从多个角度分析问题，以便发现多个变量之间的关系。例如某体育用品销售公司1 月份在哪个国家的什么地区头盔销售处于领先地位？ 这与销售的多个方面，如产品、销售、数量、地区和时间等有关。这些观察数据的角度称为维。</a:t>
            </a:r>
            <a:endParaRPr lang="zh-CN" altLang="en-US" sz="1400" dirty="0">
              <a:sym typeface="+mn-ea"/>
            </a:endParaRPr>
          </a:p>
          <a:p>
            <a:pPr marL="285750" indent="-285750" algn="just">
              <a:lnSpc>
                <a:spcPct val="150000"/>
              </a:lnSpc>
              <a:buFont typeface="Wingdings" panose="05000000000000000000" charset="0"/>
              <a:buChar char="Ø"/>
            </a:pPr>
            <a:endParaRPr lang="en-US" altLang="zh-CN" sz="1400" dirty="0"/>
          </a:p>
          <a:p>
            <a:pPr marL="285750" indent="-285750" algn="just">
              <a:lnSpc>
                <a:spcPct val="150000"/>
              </a:lnSpc>
              <a:buFont typeface="Wingdings" panose="05000000000000000000" charset="0"/>
              <a:buChar char="Ø"/>
            </a:pPr>
            <a:r>
              <a:rPr lang="zh-CN" altLang="en-US" sz="1400" dirty="0">
                <a:sym typeface="+mn-ea"/>
              </a:rPr>
              <a:t>在多维数据上的分析称为在线分析处理（OLAP），也称为多维分析。在线分析处理进行每一次查询都要数千次甚至数万次地对数据进行扫描。传统的 OLTP 很难满足这样复杂的查询。</a:t>
            </a:r>
            <a:endParaRPr lang="zh-CN" altLang="en-US" sz="1400" dirty="0">
              <a:sym typeface="+mn-ea"/>
            </a:endParaRPr>
          </a:p>
        </p:txBody>
      </p:sp>
      <p:sp>
        <p:nvSpPr>
          <p:cNvPr id="7" name="矩形 6"/>
          <p:cNvSpPr/>
          <p:nvPr/>
        </p:nvSpPr>
        <p:spPr>
          <a:xfrm>
            <a:off x="213360" y="578485"/>
            <a:ext cx="5273040"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t>在线分析处理</a:t>
            </a:r>
            <a:r>
              <a:rPr lang="en-US" altLang="zh-CN" dirty="0"/>
              <a:t>OLAP</a:t>
            </a:r>
            <a:r>
              <a:rPr lang="zh-CN" altLang="en-US" dirty="0"/>
              <a:t>概要</a:t>
            </a:r>
            <a:endParaRPr lang="zh-CN" altLang="en-US" dirty="0"/>
          </a:p>
        </p:txBody>
      </p:sp>
      <p:sp>
        <p:nvSpPr>
          <p:cNvPr id="8" name="矩形 7"/>
          <p:cNvSpPr/>
          <p:nvPr/>
        </p:nvSpPr>
        <p:spPr>
          <a:xfrm>
            <a:off x="0" y="6494780"/>
            <a:ext cx="12192000" cy="36322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831215" y="1137285"/>
            <a:ext cx="8690610" cy="737235"/>
          </a:xfrm>
          <a:prstGeom prst="rect">
            <a:avLst/>
          </a:prstGeom>
          <a:noFill/>
        </p:spPr>
        <p:txBody>
          <a:bodyPr wrap="square" rtlCol="0" anchor="t">
            <a:spAutoFit/>
          </a:bodyPr>
          <a:lstStyle/>
          <a:p>
            <a:pPr marL="285750" indent="-285750">
              <a:lnSpc>
                <a:spcPct val="150000"/>
              </a:lnSpc>
              <a:buFont typeface="Wingdings" panose="05000000000000000000" charset="0"/>
              <a:buChar char="Ø"/>
            </a:pPr>
            <a:r>
              <a:rPr lang="zh-CN" altLang="en-US" sz="1400" dirty="0">
                <a:sym typeface="+mn-ea"/>
              </a:rPr>
              <a:t>在线事务处理通常是一个或一组记录的查询和修改，用于处理短暂的交易事务，例如银行账目更新、实时库存变化、顾客的订单与发货情况的更新以及病人健康状况的更新等。</a:t>
            </a:r>
            <a:endParaRPr lang="zh-CN" altLang="en-US" sz="1400" dirty="0">
              <a:sym typeface="+mn-ea"/>
            </a:endParaRPr>
          </a:p>
        </p:txBody>
      </p:sp>
      <p:cxnSp>
        <p:nvCxnSpPr>
          <p:cNvPr id="2" name="直接连接符 1"/>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0580" y="1316567"/>
            <a:ext cx="10652760" cy="1240155"/>
          </a:xfrm>
          <a:prstGeom prst="rect">
            <a:avLst/>
          </a:prstGeom>
          <a:noFill/>
        </p:spPr>
        <p:txBody>
          <a:bodyPr wrap="square" rtlCol="0" anchor="t">
            <a:spAutoFit/>
          </a:bodyPr>
          <a:lstStyle/>
          <a:p>
            <a:pPr marL="285750" indent="-285750">
              <a:buFont typeface="Wingdings" panose="05000000000000000000" charset="0"/>
              <a:buChar char="Ø"/>
            </a:pPr>
            <a:r>
              <a:rPr lang="zh-CN" altLang="en-US" sz="1865"/>
              <a:t>OLAP 概念的核心是 OLAP Cube。OLAP 多维数据集是一种为非常快速的数据分析而优化的数据结构。</a:t>
            </a:r>
            <a:endParaRPr lang="zh-CN" altLang="en-US" sz="1865"/>
          </a:p>
          <a:p>
            <a:pPr marL="285750" indent="-285750">
              <a:buFont typeface="Wingdings" panose="05000000000000000000" charset="0"/>
              <a:buChar char="Ø"/>
            </a:pPr>
            <a:endParaRPr lang="zh-CN" altLang="en-US" sz="1865"/>
          </a:p>
          <a:p>
            <a:pPr marL="285750" indent="-285750">
              <a:buFont typeface="Wingdings" panose="05000000000000000000" charset="0"/>
              <a:buChar char="Ø"/>
            </a:pPr>
            <a:r>
              <a:rPr lang="zh-CN" altLang="en-US" sz="1865"/>
              <a:t>OLAP Cube 由按维度分类的称为度量的数字事实组成。OLAP Cube 也称为超立方体。</a:t>
            </a:r>
            <a:endParaRPr lang="zh-CN" altLang="en-US" sz="1865"/>
          </a:p>
        </p:txBody>
      </p:sp>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51191"/>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基本概念（</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pic>
        <p:nvPicPr>
          <p:cNvPr id="100" name="图片 99"/>
          <p:cNvPicPr/>
          <p:nvPr/>
        </p:nvPicPr>
        <p:blipFill>
          <a:blip r:embed="rId1"/>
          <a:stretch>
            <a:fillRect/>
          </a:stretch>
        </p:blipFill>
        <p:spPr>
          <a:xfrm>
            <a:off x="7728373" y="2979420"/>
            <a:ext cx="3651673" cy="2936240"/>
          </a:xfrm>
          <a:prstGeom prst="rect">
            <a:avLst/>
          </a:prstGeom>
          <a:noFill/>
          <a:ln w="9525">
            <a:noFill/>
          </a:ln>
        </p:spPr>
      </p:pic>
      <p:sp>
        <p:nvSpPr>
          <p:cNvPr id="5" name="文本框 4"/>
          <p:cNvSpPr txBox="1"/>
          <p:nvPr/>
        </p:nvSpPr>
        <p:spPr>
          <a:xfrm>
            <a:off x="712470" y="3071707"/>
            <a:ext cx="6096000" cy="1568450"/>
          </a:xfrm>
          <a:prstGeom prst="rect">
            <a:avLst/>
          </a:prstGeom>
          <a:noFill/>
        </p:spPr>
        <p:txBody>
          <a:bodyPr wrap="square" rtlCol="0" anchor="t">
            <a:spAutoFit/>
          </a:bodyPr>
          <a:lstStyle/>
          <a:p>
            <a:pPr indent="0" fontAlgn="auto">
              <a:lnSpc>
                <a:spcPct val="150000"/>
              </a:lnSpc>
            </a:pPr>
            <a:r>
              <a:rPr lang="zh-CN" altLang="en-US" sz="1600"/>
              <a:t>通常，数据操作和分析使用简单的电子表格进行，其中数据值以行列格式排列。这是二维数据的理想选择。但是，OLAP 包含多维数据，数据通常来自不同且不相关的来源。使用电子表格不是最佳选择。多维数据集可以逻辑有序地存储和分析多维数据。</a:t>
            </a:r>
            <a:endParaRPr lang="zh-CN" altLang="en-US" sz="1600"/>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51191"/>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00" dirty="0"/>
              <a:t> </a:t>
            </a:r>
            <a:r>
              <a:rPr lang="zh-CN" altLang="en-US" sz="1600" dirty="0"/>
              <a:t>基本概念（</a:t>
            </a:r>
            <a:r>
              <a:rPr lang="en-US" altLang="zh-CN" sz="1600" dirty="0"/>
              <a:t>1</a:t>
            </a:r>
            <a:r>
              <a:rPr lang="zh-CN" altLang="en-US" sz="1600" dirty="0"/>
              <a:t>）</a:t>
            </a:r>
            <a:endParaRPr lang="zh-CN" altLang="en-US" sz="16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767" y="1014307"/>
            <a:ext cx="7564120" cy="5194300"/>
          </a:xfrm>
          <a:prstGeom prst="rect">
            <a:avLst/>
          </a:prstGeom>
          <a:noFill/>
        </p:spPr>
        <p:txBody>
          <a:bodyPr/>
          <a:lstStyle/>
          <a:p>
            <a:pPr marL="285750" indent="-285750">
              <a:lnSpc>
                <a:spcPct val="150000"/>
              </a:lnSpc>
              <a:buFont typeface="Wingdings" panose="05000000000000000000" charset="0"/>
              <a:buChar char="Ø"/>
            </a:pPr>
            <a:r>
              <a:rPr lang="zh-CN" altLang="en-US" sz="1865" b="1" dirty="0">
                <a:latin typeface="微软雅黑" panose="020B0503020204020204" pitchFamily="34" charset="-122"/>
                <a:ea typeface="微软雅黑" panose="020B0503020204020204" pitchFamily="34" charset="-122"/>
                <a:cs typeface="微软雅黑" panose="020B0503020204020204" pitchFamily="34" charset="-122"/>
              </a:rPr>
              <a:t>变量：</a:t>
            </a:r>
            <a:r>
              <a:rPr sz="1600" dirty="0" err="1">
                <a:latin typeface="微软雅黑" panose="020B0503020204020204" pitchFamily="34" charset="-122"/>
                <a:ea typeface="微软雅黑" panose="020B0503020204020204" pitchFamily="34" charset="-122"/>
                <a:cs typeface="微软雅黑" panose="020B0503020204020204" pitchFamily="34" charset="-122"/>
              </a:rPr>
              <a:t>变量是数据度量的指标</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err="1">
                <a:latin typeface="微软雅黑" panose="020B0503020204020204" pitchFamily="34" charset="-122"/>
                <a:ea typeface="微软雅黑" panose="020B0503020204020204" pitchFamily="34" charset="-122"/>
                <a:cs typeface="微软雅黑" panose="020B0503020204020204" pitchFamily="34" charset="-122"/>
              </a:rPr>
              <a:t>是数据的实际意义</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a:latin typeface="微软雅黑" panose="020B0503020204020204" pitchFamily="34" charset="-122"/>
                <a:ea typeface="微软雅黑" panose="020B0503020204020204" pitchFamily="34" charset="-122"/>
                <a:cs typeface="微软雅黑" panose="020B0503020204020204" pitchFamily="34" charset="-122"/>
              </a:rPr>
              <a:t>图中的数据“560”本身并没有意义，但如果</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描述</a:t>
            </a:r>
            <a:r>
              <a:rPr sz="1600" dirty="0">
                <a:latin typeface="微软雅黑" panose="020B0503020204020204" pitchFamily="34" charset="-122"/>
                <a:ea typeface="微软雅黑" panose="020B0503020204020204" pitchFamily="34" charset="-122"/>
                <a:cs typeface="微软雅黑" panose="020B0503020204020204" pitchFamily="34" charset="-122"/>
              </a:rPr>
              <a:t>2007年第一季度大中华区 LCD 的销售量是560 万台，则数据"560"就有了实际意义，代表了产品销售量的度量。年、季度和月份是描述时间的三个层次，10万是变量"销售额"的值。通常也把变量称为度量。</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r>
              <a:rPr lang="zh-CN" altLang="en-US" sz="1865" b="1" dirty="0">
                <a:latin typeface="微软雅黑" panose="020B0503020204020204" pitchFamily="34" charset="-122"/>
                <a:ea typeface="微软雅黑" panose="020B0503020204020204" pitchFamily="34" charset="-122"/>
                <a:cs typeface="微软雅黑" panose="020B0503020204020204" pitchFamily="34" charset="-122"/>
              </a:rPr>
              <a:t>维：</a:t>
            </a:r>
            <a:r>
              <a:rPr sz="1600" dirty="0">
                <a:latin typeface="微软雅黑" panose="020B0503020204020204" pitchFamily="34" charset="-122"/>
                <a:ea typeface="微软雅黑" panose="020B0503020204020204" pitchFamily="34" charset="-122"/>
                <a:cs typeface="微软雅黑" panose="020B0503020204020204" pitchFamily="34" charset="-122"/>
              </a:rPr>
              <a:t>维是与业务主题相关的一组属性，单个属性或属性集合可以构成一维。例如计算机配件销售随着时间推移而产生的变化，这是从时间的角度对产品的销售进行观察。如果把一个主题的多种属性定义为多个维，那么用户就能够从多个角度组合分析销售情况。如图所示，可以从时间维、产品维（CPU、主板、LCD、硬盘、显卡和内存）和地区维（大中华区、北美区、拉丁美洲）分析销售量。</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9556" y="1262405"/>
            <a:ext cx="3541444" cy="3176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商务智能概念</a:t>
            </a:r>
            <a:r>
              <a:rPr lang="en-US" sz="2400" dirty="0"/>
              <a:t> </a:t>
            </a:r>
            <a:endParaRPr 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503767" y="1261533"/>
            <a:ext cx="10505440" cy="5134187"/>
          </a:xfrm>
          <a:prstGeom prst="rect">
            <a:avLst/>
          </a:prstGeom>
          <a:noFill/>
        </p:spPr>
        <p:txBody>
          <a:bodyPr/>
          <a:lstStyle/>
          <a:p>
            <a:pPr marL="285750" indent="-285750">
              <a:lnSpc>
                <a:spcPct val="150000"/>
              </a:lnSpc>
              <a:buFont typeface="Wingdings" panose="05000000000000000000" charset="0"/>
              <a:buChar char="Ø"/>
            </a:pPr>
            <a:r>
              <a:rPr lang="en-US" altLang="zh-CN" sz="1600" dirty="0">
                <a:solidFill>
                  <a:schemeClr val="tx1"/>
                </a:solidFill>
              </a:rPr>
              <a:t>在商务智能发展的早期，Gartner公司认为商务智能是数据仓库、数据集市、查询报表、数据分析、数据挖掘以及数据备份与恢复等辅助企业决策的技术及其应用。而在2007年的商务智能峰会上，人们对商务智能进行了新的定义，有学者认为商务智能可视为一个伞状的概念，其内容包括分析应用、基础架构、平台以及实践。</a:t>
            </a:r>
            <a:r>
              <a:rPr lang="en-US" altLang="zh-CN" sz="1600" dirty="0" smtClean="0">
                <a:solidFill>
                  <a:schemeClr val="tx1"/>
                </a:solidFill>
              </a:rPr>
              <a:t>这意味着人们对商务智能的认识跳出了</a:t>
            </a:r>
            <a:r>
              <a:rPr lang="zh-CN" altLang="en-US" sz="1600" dirty="0" smtClean="0">
                <a:solidFill>
                  <a:schemeClr val="tx1"/>
                </a:solidFill>
              </a:rPr>
              <a:t>纯</a:t>
            </a:r>
            <a:r>
              <a:rPr lang="en-US" altLang="zh-CN" sz="1600" dirty="0" smtClean="0">
                <a:solidFill>
                  <a:schemeClr val="tx1"/>
                </a:solidFill>
              </a:rPr>
              <a:t>技术的范畴</a:t>
            </a:r>
            <a:r>
              <a:rPr lang="en-US" altLang="zh-CN" sz="1600" dirty="0">
                <a:solidFill>
                  <a:schemeClr val="tx1"/>
                </a:solidFill>
              </a:rPr>
              <a:t>，商务智能不仅仅是技术工具的集合。</a:t>
            </a:r>
            <a:endParaRPr lang="en-US" sz="1600" dirty="0">
              <a:solidFill>
                <a:schemeClr val="tx1"/>
              </a:solidFill>
            </a:endParaRPr>
          </a:p>
          <a:p>
            <a:pPr marL="285750" indent="-285750">
              <a:lnSpc>
                <a:spcPct val="150000"/>
              </a:lnSpc>
              <a:buFont typeface="Wingdings" panose="05000000000000000000" charset="0"/>
              <a:buChar char="Ø"/>
            </a:pPr>
            <a:r>
              <a:rPr lang="en-US" altLang="zh-CN" sz="1600" dirty="0" smtClean="0">
                <a:sym typeface="+mn-ea"/>
              </a:rPr>
              <a:t>商务智能是融合了先进信息技术与创新管理理念的结合体</a:t>
            </a:r>
            <a:r>
              <a:rPr lang="en-US" altLang="zh-CN" sz="1600" dirty="0">
                <a:sym typeface="+mn-ea"/>
              </a:rPr>
              <a:t>，集成了企业内外的数据，进行加工并从中提取能够创造商业价值的信息，面向企业战略并服务于管理层、业务层，指导企业经营决策，提升企业竟争力，涉及企业战略、管理思想、业务整合和技术体系等层面，促进信息到知识再到利润的转变，从而实现更好的绩效</a:t>
            </a:r>
            <a:r>
              <a:rPr lang="en-US" altLang="zh-CN" sz="1600" dirty="0" smtClean="0">
                <a:sym typeface="+mn-ea"/>
              </a:rPr>
              <a:t>。</a:t>
            </a:r>
            <a:endParaRPr lang="en-US" altLang="zh-CN" sz="1600" dirty="0" smtClean="0">
              <a:sym typeface="+mn-ea"/>
            </a:endParaRPr>
          </a:p>
          <a:p>
            <a:pPr marL="285750" indent="-285750">
              <a:lnSpc>
                <a:spcPct val="150000"/>
              </a:lnSpc>
              <a:buFont typeface="Wingdings" panose="05000000000000000000" charset="0"/>
              <a:buChar char="Ø"/>
            </a:pPr>
            <a:r>
              <a:rPr lang="en-US" altLang="zh-CN" sz="1600" dirty="0" err="1" smtClean="0">
                <a:sym typeface="+mn-ea"/>
              </a:rPr>
              <a:t>事实上</a:t>
            </a:r>
            <a:r>
              <a:rPr lang="en-US" altLang="zh-CN" sz="1600" dirty="0" err="1">
                <a:sym typeface="+mn-ea"/>
              </a:rPr>
              <a:t>，商务智能应用的核心不在其功能，</a:t>
            </a:r>
            <a:r>
              <a:rPr lang="en-US" altLang="zh-CN" sz="1600" dirty="0" err="1" smtClean="0">
                <a:sym typeface="+mn-ea"/>
              </a:rPr>
              <a:t>而在于对业务的优化</a:t>
            </a:r>
            <a:r>
              <a:rPr lang="en-US" altLang="zh-CN" sz="1600" dirty="0" smtClean="0">
                <a:sym typeface="+mn-ea"/>
              </a:rPr>
              <a:t>。</a:t>
            </a:r>
            <a:endParaRPr lang="en-US" altLang="zh-CN" sz="1600" dirty="0">
              <a:solidFill>
                <a:schemeClr val="tx1"/>
              </a:solidFill>
            </a:endParaRPr>
          </a:p>
          <a:p>
            <a:pPr marL="0" indent="0">
              <a:lnSpc>
                <a:spcPct val="150000"/>
              </a:lnSpc>
              <a:buFont typeface="Wingdings" panose="05000000000000000000" charset="0"/>
              <a:buNone/>
            </a:pPr>
            <a:endParaRPr lang="en-US" sz="1600" dirty="0">
              <a:solidFill>
                <a:schemeClr val="tx1"/>
              </a:solidFill>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51191"/>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00" dirty="0"/>
              <a:t>OLAP </a:t>
            </a:r>
            <a:r>
              <a:rPr lang="zh-CN" altLang="en-US" sz="100" dirty="0"/>
              <a:t>简介</a:t>
            </a:r>
            <a:r>
              <a:rPr lang="en-US" altLang="zh-CN" sz="100" dirty="0"/>
              <a:t> </a:t>
            </a:r>
            <a:r>
              <a:rPr lang="zh-CN" altLang="en-US" sz="1600" dirty="0"/>
              <a:t>基本概念（</a:t>
            </a:r>
            <a:r>
              <a:rPr lang="en-US" altLang="zh-CN" sz="1600" dirty="0"/>
              <a:t>2</a:t>
            </a:r>
            <a:r>
              <a:rPr lang="zh-CN" altLang="en-US" sz="1600" dirty="0"/>
              <a:t>）</a:t>
            </a:r>
            <a:endParaRPr lang="zh-CN" altLang="en-US" sz="16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767" y="1218353"/>
            <a:ext cx="10441940" cy="4769273"/>
          </a:xfrm>
          <a:prstGeom prst="rect">
            <a:avLst/>
          </a:prstGeom>
          <a:noFill/>
        </p:spPr>
        <p:txBody>
          <a:bodyPr/>
          <a:lstStyle/>
          <a:p>
            <a:pPr marL="285750" indent="-285750">
              <a:lnSpc>
                <a:spcPct val="150000"/>
              </a:lnSpc>
              <a:buFont typeface="Wingdings" panose="05000000000000000000" charset="0"/>
              <a:buChar char="Ø"/>
            </a:pPr>
            <a:r>
              <a:rPr lang="zh-CN" altLang="en-US" sz="1865" b="1" dirty="0">
                <a:latin typeface="微软雅黑" panose="020B0503020204020204" pitchFamily="34" charset="-122"/>
                <a:ea typeface="微软雅黑" panose="020B0503020204020204" pitchFamily="34" charset="-122"/>
                <a:cs typeface="微软雅黑" panose="020B0503020204020204" pitchFamily="34" charset="-122"/>
              </a:rPr>
              <a:t>维的层次：</a:t>
            </a:r>
            <a:r>
              <a:rPr sz="1600" dirty="0">
                <a:latin typeface="微软雅黑" panose="020B0503020204020204" pitchFamily="34" charset="-122"/>
                <a:ea typeface="微软雅黑" panose="020B0503020204020204" pitchFamily="34" charset="-122"/>
                <a:cs typeface="微软雅黑" panose="020B0503020204020204" pitchFamily="34" charset="-122"/>
              </a:rPr>
              <a:t>一个维往往可以具有多个层次，例如时间维分为年、季度、月和日等层次，地区维可以分为国家、地区、省、市等层次。这里的层次表示数据细化程度，对应概念分层。后面</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提到</a:t>
            </a:r>
            <a:r>
              <a:rPr sz="1600" dirty="0" err="1">
                <a:latin typeface="微软雅黑" panose="020B0503020204020204" pitchFamily="34" charset="-122"/>
                <a:ea typeface="微软雅黑" panose="020B0503020204020204" pitchFamily="34" charset="-122"/>
                <a:cs typeface="微软雅黑" panose="020B0503020204020204" pitchFamily="34" charset="-122"/>
              </a:rPr>
              <a:t>的上钻操作就是由低层概念映射到较高层概念。概念分层除了根据概念的全序和偏序关系确定外，还可以通过对数据进行离散化或分组来实现</a:t>
            </a:r>
            <a:r>
              <a:rPr sz="1600" dirty="0">
                <a:latin typeface="微软雅黑" panose="020B0503020204020204" pitchFamily="34" charset="-122"/>
                <a:ea typeface="微软雅黑" panose="020B0503020204020204" pitchFamily="34" charset="-122"/>
                <a:cs typeface="微软雅黑" panose="020B0503020204020204" pitchFamily="34" charset="-122"/>
              </a:rPr>
              <a: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r>
              <a:rPr lang="zh-CN" altLang="en-US" sz="1865" b="1" dirty="0">
                <a:latin typeface="微软雅黑" panose="020B0503020204020204" pitchFamily="34" charset="-122"/>
                <a:ea typeface="微软雅黑" panose="020B0503020204020204" pitchFamily="34" charset="-122"/>
                <a:cs typeface="微软雅黑" panose="020B0503020204020204" pitchFamily="34" charset="-122"/>
              </a:rPr>
              <a:t>维的成员：</a:t>
            </a:r>
            <a:r>
              <a:rPr lang="zh-CN" sz="1600" dirty="0">
                <a:latin typeface="微软雅黑" panose="020B0503020204020204" pitchFamily="34" charset="-122"/>
                <a:ea typeface="微软雅黑" panose="020B0503020204020204" pitchFamily="34" charset="-122"/>
                <a:cs typeface="微软雅黑" panose="020B0503020204020204" pitchFamily="34" charset="-122"/>
              </a:rPr>
              <a:t>维是多层次的，不同层次的取值构成一个维成员</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err="1">
                <a:latin typeface="微软雅黑" panose="020B0503020204020204" pitchFamily="34" charset="-122"/>
                <a:ea typeface="微软雅黑" panose="020B0503020204020204" pitchFamily="34" charset="-122"/>
                <a:cs typeface="微软雅黑" panose="020B0503020204020204" pitchFamily="34" charset="-122"/>
              </a:rPr>
              <a:t>例如</a:t>
            </a:r>
            <a:r>
              <a:rPr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err="1">
                <a:latin typeface="微软雅黑" panose="020B0503020204020204" pitchFamily="34" charset="-122"/>
                <a:ea typeface="微软雅黑" panose="020B0503020204020204" pitchFamily="34" charset="-122"/>
                <a:cs typeface="微软雅黑" panose="020B0503020204020204" pitchFamily="34" charset="-122"/>
              </a:rPr>
              <a:t>某年某季度</a:t>
            </a:r>
            <a:r>
              <a:rPr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err="1">
                <a:latin typeface="微软雅黑" panose="020B0503020204020204" pitchFamily="34" charset="-122"/>
                <a:ea typeface="微软雅黑" panose="020B0503020204020204" pitchFamily="34" charset="-122"/>
                <a:cs typeface="微软雅黑" panose="020B0503020204020204" pitchFamily="34" charset="-122"/>
              </a:rPr>
              <a:t>某季度某月"等都可以是时间维的成员</a:t>
            </a:r>
            <a:r>
              <a:rPr sz="1600" dirty="0">
                <a:latin typeface="微软雅黑" panose="020B0503020204020204" pitchFamily="34" charset="-122"/>
                <a:ea typeface="微软雅黑" panose="020B0503020204020204" pitchFamily="34" charset="-122"/>
                <a:cs typeface="微软雅黑" panose="020B0503020204020204" pitchFamily="34" charset="-122"/>
              </a:rPr>
              <a: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51191"/>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t>基本概念</a:t>
            </a:r>
            <a:endParaRPr lang="zh-CN" altLang="en-US" sz="16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767" y="1180253"/>
            <a:ext cx="10776373" cy="4769273"/>
          </a:xfrm>
          <a:prstGeom prst="rect">
            <a:avLst/>
          </a:prstGeom>
          <a:noFill/>
        </p:spPr>
        <p:txBody>
          <a:bodyPr/>
          <a:lstStyle/>
          <a:p>
            <a:pPr marL="285750" indent="-285750">
              <a:lnSpc>
                <a:spcPct val="150000"/>
              </a:lnSpc>
              <a:buFont typeface="Wingdings" panose="05000000000000000000" charset="0"/>
              <a:buChar char="Ø"/>
            </a:pPr>
            <a:r>
              <a:rPr lang="zh-CN" altLang="en-US" sz="1865" b="1" dirty="0">
                <a:latin typeface="微软雅黑" panose="020B0503020204020204" pitchFamily="34" charset="-122"/>
                <a:ea typeface="微软雅黑" panose="020B0503020204020204" pitchFamily="34" charset="-122"/>
                <a:cs typeface="微软雅黑" panose="020B0503020204020204" pitchFamily="34" charset="-122"/>
              </a:rPr>
              <a:t>多维数组：</a:t>
            </a:r>
            <a:r>
              <a:rPr sz="1600" dirty="0" err="1">
                <a:latin typeface="微软雅黑" panose="020B0503020204020204" pitchFamily="34" charset="-122"/>
                <a:ea typeface="微软雅黑" panose="020B0503020204020204" pitchFamily="34" charset="-122"/>
                <a:cs typeface="微软雅黑" panose="020B0503020204020204" pitchFamily="34" charset="-122"/>
              </a:rPr>
              <a:t>多维数组用维和度量的组合表示一个多维数组</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err="1">
                <a:latin typeface="微软雅黑" panose="020B0503020204020204" pitchFamily="34" charset="-122"/>
                <a:ea typeface="微软雅黑" panose="020B0503020204020204" pitchFamily="34" charset="-122"/>
                <a:cs typeface="微软雅黑" panose="020B0503020204020204" pitchFamily="34" charset="-122"/>
              </a:rPr>
              <a:t>可以表示为</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a:latin typeface="微软雅黑" panose="020B0503020204020204" pitchFamily="34" charset="-122"/>
                <a:ea typeface="微软雅黑" panose="020B0503020204020204" pitchFamily="34" charset="-122"/>
                <a:cs typeface="微软雅黑" panose="020B0503020204020204" pitchFamily="34" charset="-122"/>
              </a:rPr>
              <a:t>维1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a:latin typeface="微软雅黑" panose="020B0503020204020204" pitchFamily="34" charset="-122"/>
                <a:ea typeface="微软雅黑" panose="020B0503020204020204" pitchFamily="34" charset="-122"/>
                <a:cs typeface="微软雅黑" panose="020B0503020204020204" pitchFamily="34" charset="-122"/>
              </a:rPr>
              <a:t>维2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err="1">
                <a:latin typeface="微软雅黑" panose="020B0503020204020204" pitchFamily="34" charset="-122"/>
                <a:ea typeface="微软雅黑" panose="020B0503020204020204" pitchFamily="34" charset="-122"/>
                <a:cs typeface="微软雅黑" panose="020B0503020204020204" pitchFamily="34" charset="-122"/>
              </a:rPr>
              <a:t>维n</a:t>
            </a:r>
            <a:r>
              <a:rPr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，度量</a:t>
            </a:r>
            <a:r>
              <a:rPr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err="1">
                <a:latin typeface="微软雅黑" panose="020B0503020204020204" pitchFamily="34" charset="-122"/>
                <a:ea typeface="微软雅黑" panose="020B0503020204020204" pitchFamily="34" charset="-122"/>
                <a:cs typeface="微软雅黑" panose="020B0503020204020204" pitchFamily="34" charset="-122"/>
              </a:rPr>
              <a:t>例如（月份，地区，产品，销售额）组成一个多维数组</a:t>
            </a:r>
            <a:r>
              <a:rPr sz="1600" dirty="0">
                <a:latin typeface="微软雅黑" panose="020B0503020204020204" pitchFamily="34" charset="-122"/>
                <a:ea typeface="微软雅黑" panose="020B0503020204020204" pitchFamily="34" charset="-122"/>
                <a:cs typeface="微软雅黑" panose="020B0503020204020204" pitchFamily="34" charset="-122"/>
              </a:rPr>
              <a: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r>
              <a:rPr lang="zh-CN" altLang="en-US" sz="1865" b="1" dirty="0">
                <a:latin typeface="微软雅黑" panose="020B0503020204020204" pitchFamily="34" charset="-122"/>
                <a:ea typeface="微软雅黑" panose="020B0503020204020204" pitchFamily="34" charset="-122"/>
                <a:cs typeface="微软雅黑" panose="020B0503020204020204" pitchFamily="34" charset="-122"/>
              </a:rPr>
              <a:t>数据单元（单元格）：</a:t>
            </a:r>
            <a:r>
              <a:rPr sz="1600" dirty="0">
                <a:latin typeface="微软雅黑" panose="020B0503020204020204" pitchFamily="34" charset="-122"/>
                <a:ea typeface="微软雅黑" panose="020B0503020204020204" pitchFamily="34" charset="-122"/>
                <a:cs typeface="微软雅黑" panose="020B0503020204020204" pitchFamily="34" charset="-122"/>
              </a:rPr>
              <a:t>多维数组的取值。当多维数组中每个维都有确定的取值时，就唯一确定一个变量的值。数据单元可以表示为（维1成员，维2成员，……，</a:t>
            </a:r>
            <a:r>
              <a:rPr sz="1600" dirty="0" err="1">
                <a:latin typeface="微软雅黑" panose="020B0503020204020204" pitchFamily="34" charset="-122"/>
                <a:ea typeface="微软雅黑" panose="020B0503020204020204" pitchFamily="34" charset="-122"/>
                <a:cs typeface="微软雅黑" panose="020B0503020204020204" pitchFamily="34" charset="-122"/>
              </a:rPr>
              <a:t>维n</a:t>
            </a:r>
            <a:r>
              <a:rPr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err="1">
                <a:latin typeface="微软雅黑" panose="020B0503020204020204" pitchFamily="34" charset="-122"/>
                <a:ea typeface="微软雅黑" panose="020B0503020204020204" pitchFamily="34" charset="-122"/>
                <a:cs typeface="微软雅黑" panose="020B0503020204020204" pitchFamily="34" charset="-122"/>
              </a:rPr>
              <a:t>成员</a:t>
            </a:r>
            <a:r>
              <a:rPr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度量值</a:t>
            </a:r>
            <a:r>
              <a:rPr sz="1600" dirty="0">
                <a:latin typeface="微软雅黑" panose="020B0503020204020204" pitchFamily="34" charset="-122"/>
                <a:ea typeface="微软雅黑" panose="020B0503020204020204" pitchFamily="34" charset="-122"/>
                <a:cs typeface="微软雅黑" panose="020B0503020204020204" pitchFamily="34" charset="-122"/>
              </a:rPr>
              <a:t>），例如（2007年第一季度，大中华区，LCD，560万台）表示一个数据单元</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sz="1600" dirty="0">
                <a:latin typeface="微软雅黑" panose="020B0503020204020204" pitchFamily="34" charset="-122"/>
                <a:ea typeface="微软雅黑" panose="020B0503020204020204" pitchFamily="34" charset="-122"/>
                <a:cs typeface="微软雅黑" panose="020B0503020204020204" pitchFamily="34" charset="-122"/>
              </a:rPr>
              <a:t>2007 </a:t>
            </a:r>
            <a:r>
              <a:rPr sz="1600" dirty="0" err="1">
                <a:latin typeface="微软雅黑" panose="020B0503020204020204" pitchFamily="34" charset="-122"/>
                <a:ea typeface="微软雅黑" panose="020B0503020204020204" pitchFamily="34" charset="-122"/>
                <a:cs typeface="微软雅黑" panose="020B0503020204020204" pitchFamily="34" charset="-122"/>
              </a:rPr>
              <a:t>年第一季度大中华区</a:t>
            </a:r>
            <a:r>
              <a:rPr sz="1600" dirty="0">
                <a:latin typeface="微软雅黑" panose="020B0503020204020204" pitchFamily="34" charset="-122"/>
                <a:ea typeface="微软雅黑" panose="020B0503020204020204" pitchFamily="34" charset="-122"/>
                <a:cs typeface="微软雅黑" panose="020B0503020204020204" pitchFamily="34" charset="-122"/>
              </a:rPr>
              <a:t> LCD产品销售560万台。</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7931" y="351191"/>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00" dirty="0"/>
              <a:t>OLAP </a:t>
            </a:r>
            <a:r>
              <a:rPr lang="zh-CN" altLang="en-US" sz="100" dirty="0"/>
              <a:t>简介</a:t>
            </a:r>
            <a:r>
              <a:rPr lang="en-US" altLang="zh-CN" sz="100" dirty="0"/>
              <a:t> </a:t>
            </a:r>
            <a:r>
              <a:rPr lang="zh-CN" altLang="en-US" sz="1600" dirty="0"/>
              <a:t>基本概念</a:t>
            </a:r>
            <a:endParaRPr lang="zh-CN" altLang="en-US" sz="16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933" y="1421577"/>
            <a:ext cx="6015567" cy="4769273"/>
          </a:xfrm>
          <a:prstGeom prst="rect">
            <a:avLst/>
          </a:prstGeom>
          <a:noFill/>
        </p:spPr>
        <p:txBody>
          <a:bodyPr/>
          <a:lstStyle/>
          <a:p>
            <a:pPr marL="285750" indent="-285750">
              <a:lnSpc>
                <a:spcPct val="150000"/>
              </a:lnSpc>
              <a:buFont typeface="Wingdings" panose="05000000000000000000" charset="0"/>
              <a:buChar char="Ø"/>
            </a:pPr>
            <a:r>
              <a:rPr lang="zh-CN" altLang="en-US" sz="1865" b="1" dirty="0">
                <a:latin typeface="微软雅黑" panose="020B0503020204020204" pitchFamily="34" charset="-122"/>
                <a:ea typeface="微软雅黑" panose="020B0503020204020204" pitchFamily="34" charset="-122"/>
                <a:cs typeface="微软雅黑" panose="020B0503020204020204" pitchFamily="34" charset="-122"/>
              </a:rPr>
              <a:t>事实：</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事实是不同维度在某一取值下的度量 。</a:t>
            </a:r>
            <a:r>
              <a:rPr lang="zh-CN" altLang="en-US" sz="1600" b="1"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在各维度值</a:t>
            </a:r>
            <a:r>
              <a:rPr lang="en-US" altLang="zh-CN" sz="1600" b="1"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客户、产品合约、账户、机构、币种、日期</a:t>
            </a:r>
            <a:r>
              <a:rPr lang="en-US" altLang="zh-CN" sz="1600" b="1"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的交点处就可以得到一个度量值。</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例如 上述2007年第一季度 LCD 在大中华区的销售额是560万台就表示在时间、产品和地区三个维度上企业销售事实的度量，同时包含时间维度的两个层次：年和季度。有关销售的多维分析视图如图所示。</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96121" y="1421577"/>
            <a:ext cx="3084380" cy="2766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3419" y="1047075"/>
            <a:ext cx="10465163" cy="5262245"/>
          </a:xfrm>
          <a:prstGeom prst="rect">
            <a:avLst/>
          </a:prstGeom>
          <a:noFill/>
        </p:spPr>
        <p:txBody>
          <a:bodyPr wrap="square">
            <a:spAutoFit/>
          </a:bodyPr>
          <a:lstStyle/>
          <a:p>
            <a:pPr marL="285750" indent="-285750" algn="l">
              <a:buFont typeface="Wingdings" panose="05000000000000000000" charset="0"/>
              <a:buChar char="Ø"/>
            </a:pP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基本含义不同：</a:t>
            </a:r>
            <a:endPar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buFont typeface="Wingdings" panose="05000000000000000000" charset="0"/>
            </a:pP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         OLTP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是传统的关系型数据库的主要应用，主要是基本的、日常的事务处理，记录即时的增、删、改、查，比如在银行存取一笔款，就是一个事务交易。</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OLAP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即联机分析处理，是数据仓库的核心部心，支持复杂的分析操作，侧重决策支持，并且提供直观易懂的查询结果。典型的应用就是复杂的动态报表系统。</a:t>
            </a: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buFont typeface="Wingdings" panose="05000000000000000000" charset="0"/>
            </a:pP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实时性要求不同：</a:t>
            </a:r>
            <a:endPar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buFont typeface="Wingdings" panose="05000000000000000000" charset="0"/>
            </a:pPr>
            <a:r>
              <a:rPr lang="en-US" altLang="zh-CN" sz="16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OLTP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实时性要求高，</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OLTP </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数据库旨在使事务应用程序仅写入所需的数据，以便尽快处理单个事务。</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OLAP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的实时性要求不是很高，很多应用顶多是每天更新一下数据。</a:t>
            </a: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buFont typeface="Wingdings" panose="05000000000000000000" charset="0"/>
            </a:pP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数据量不同：</a:t>
            </a:r>
            <a:endPar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buFont typeface="Wingdings" panose="05000000000000000000" charset="0"/>
            </a:pPr>
            <a:r>
              <a:rPr lang="en-US" altLang="zh-CN" sz="16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OLTP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数据量不是很大，一般只读</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写数十条记录，处理简单的事务。</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OLAP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数据量大：</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OLAP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支持的是动态查询，所以用户也许要通过将很多数据的统计后才能得到想要知道的信息，例如时间序列分析等等，所以处理的数据量很大。</a:t>
            </a: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buFont typeface="Wingdings" panose="05000000000000000000" charset="0"/>
            </a:pP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用户和系统的面向性不同：</a:t>
            </a:r>
            <a:b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b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   OLTP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是面向顾客的</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用于事务和查询处理。</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OLAP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是面向市场的</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用于数据分析。</a:t>
            </a: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数据库设计不同：</a:t>
            </a:r>
            <a:endPar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buFont typeface="Wingdings" panose="05000000000000000000" charset="0"/>
            </a:pP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         OLTP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采用实体</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联系</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ER</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模型和面向应用的数据库设计。</a:t>
            </a:r>
            <a:r>
              <a:rPr lang="en-US" altLang="zh-CN"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OLAP</a:t>
            </a:r>
            <a:r>
              <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采用星型或雪花模型和面向主题的数据库设计。</a:t>
            </a: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a:p>
            <a:b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OLTP与OLAP的区别</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800" dirty="0">
                <a:sym typeface="+mn-ea"/>
              </a:rPr>
              <a:t>OLAP操作</a:t>
            </a:r>
            <a:endParaRPr lang="zh-CN" altLang="en-US" sz="1800" dirty="0">
              <a:sym typeface="+mn-ea"/>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767" y="1261533"/>
            <a:ext cx="9812020" cy="3925147"/>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OLAP的操作是查询，也就是数据库的 SELECT 操作为主，但是查询可以很复杂，比如基于关系数据库的查询可以多表关联，可以使用COUNT、SUM、AVG 等聚合函数。</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在线分析处理比较常用的操作包括切片（sli</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e）与切块（di</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e）、上钻（drill-u</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）与下钻（drill-d</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ow</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n）以及旋转（r</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tate）等。在线分析处理还能对多维数据进行深加工。</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在线分析处理的这些操作使用户从多个视角观察数据，并以图形、报表等多种形式表示， 从而获取隐藏在数据中的信息。</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Ø"/>
            </a:pP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ym typeface="+mn-ea"/>
              </a:rPr>
              <a:t>切片与切块</a:t>
            </a:r>
            <a:endParaRPr lang="zh-CN" altLang="en-US" sz="1600" dirty="0">
              <a:sym typeface="+mn-ea"/>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933" y="1261533"/>
            <a:ext cx="9922087" cy="3925147"/>
          </a:xfrm>
          <a:prstGeom prst="rect">
            <a:avLst/>
          </a:prstGeom>
          <a:noFill/>
        </p:spPr>
        <p:txBody>
          <a:bodyPr/>
          <a:lstStyle/>
          <a:p>
            <a:pPr marL="285750" indent="-285750">
              <a:lnSpc>
                <a:spcPct val="150000"/>
              </a:lnSpc>
              <a:buFont typeface="Wingdings" panose="05000000000000000000" charset="0"/>
              <a:buChar char="Ø"/>
            </a:pPr>
            <a:r>
              <a:rPr lang="zh-CN" altLang="en-US" sz="1600" b="1" dirty="0">
                <a:solidFill>
                  <a:schemeClr val="tx1"/>
                </a:solidFill>
              </a:rPr>
              <a:t>切片和切块</a:t>
            </a:r>
            <a:r>
              <a:rPr lang="zh-CN" altLang="en-US" sz="1600" b="1" dirty="0"/>
              <a:t>：</a:t>
            </a:r>
            <a:r>
              <a:rPr lang="en-US" altLang="zh-CN" sz="1600" dirty="0">
                <a:solidFill>
                  <a:schemeClr val="tx1"/>
                </a:solidFill>
              </a:rPr>
              <a:t>选定多维数组的1维成员做数据分割的操作称为该维上的一个切片。</a:t>
            </a:r>
            <a:endParaRPr lang="en-US" altLang="zh-CN" sz="1600" dirty="0">
              <a:solidFill>
                <a:schemeClr val="tx1"/>
              </a:solidFill>
            </a:endParaRPr>
          </a:p>
          <a:p>
            <a:pPr marL="285750" indent="-285750">
              <a:lnSpc>
                <a:spcPct val="150000"/>
              </a:lnSpc>
              <a:buFont typeface="Wingdings" panose="05000000000000000000" charset="0"/>
              <a:buChar char="Ø"/>
            </a:pPr>
            <a:r>
              <a:rPr lang="en-US" altLang="zh-CN" sz="1600" dirty="0" err="1">
                <a:solidFill>
                  <a:schemeClr val="tx1"/>
                </a:solidFill>
              </a:rPr>
              <a:t>在服装消费</a:t>
            </a:r>
            <a:r>
              <a:rPr lang="zh-CN" altLang="en-US" sz="1600" dirty="0">
                <a:solidFill>
                  <a:schemeClr val="tx1"/>
                </a:solidFill>
              </a:rPr>
              <a:t>实例</a:t>
            </a:r>
            <a:r>
              <a:rPr lang="en-US" altLang="zh-CN" sz="1600" dirty="0">
                <a:solidFill>
                  <a:schemeClr val="tx1"/>
                </a:solidFill>
              </a:rPr>
              <a:t>分析中，对“性别、年龄、月收人”三维立方体选取年龄段进行切片，可得到26~30岁年龄段不同月</a:t>
            </a:r>
            <a:r>
              <a:rPr lang="zh-CN" altLang="en-US" sz="1600" dirty="0">
                <a:solidFill>
                  <a:schemeClr val="tx1"/>
                </a:solidFill>
              </a:rPr>
              <a:t>收入人群中</a:t>
            </a:r>
            <a:r>
              <a:rPr lang="en-US" altLang="zh-CN" sz="1600" dirty="0" err="1">
                <a:solidFill>
                  <a:schemeClr val="tx1"/>
                </a:solidFill>
              </a:rPr>
              <a:t>男女消费者的购买信息</a:t>
            </a:r>
            <a:r>
              <a:rPr lang="en-US" altLang="zh-CN" sz="1600" dirty="0">
                <a:solidFill>
                  <a:schemeClr val="tx1"/>
                </a:solidFill>
              </a:rPr>
              <a:t>。</a:t>
            </a:r>
            <a:endParaRPr lang="en-US" altLang="zh-CN" sz="1600" dirty="0">
              <a:solidFill>
                <a:schemeClr val="tx1"/>
              </a:solidFill>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4417" y="2795308"/>
            <a:ext cx="3245761" cy="1115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ym typeface="+mn-ea"/>
              </a:rPr>
              <a:t>切片与切块</a:t>
            </a:r>
            <a:endParaRPr lang="zh-CN" altLang="en-US" sz="1600" dirty="0">
              <a:sym typeface="+mn-ea"/>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767" y="1261533"/>
            <a:ext cx="9922087" cy="3925147"/>
          </a:xfrm>
          <a:prstGeom prst="rect">
            <a:avLst/>
          </a:prstGeom>
          <a:noFill/>
        </p:spPr>
        <p:txBody>
          <a:bodyPr/>
          <a:lstStyle/>
          <a:p>
            <a:pPr marL="285750" indent="-285750">
              <a:lnSpc>
                <a:spcPct val="150000"/>
              </a:lnSpc>
              <a:buFont typeface="Wingdings" panose="05000000000000000000" charset="0"/>
              <a:buChar char="Ø"/>
            </a:pPr>
            <a:r>
              <a:rPr lang="en-US" altLang="zh-CN" sz="1600" dirty="0">
                <a:solidFill>
                  <a:schemeClr val="tx1"/>
                </a:solidFill>
              </a:rPr>
              <a:t>把多维数组中选定一个三维子集的操作视为切块。图所示为多维数组（a）选取年龄段21~30岁进行切块，可得到此年龄段不同月收人下男女消费者的购买情况（性别， 21~30岁，月收人，购买百分比）。类似地，多维数组（b）和多维数组（c）均对应多维立方体的切块。</a:t>
            </a:r>
            <a:endParaRPr lang="en-US" altLang="zh-CN" sz="1600" dirty="0">
              <a:solidFill>
                <a:schemeClr val="tx1"/>
              </a:solidFill>
            </a:endParaRPr>
          </a:p>
          <a:p>
            <a:pPr marL="285750" indent="-285750">
              <a:lnSpc>
                <a:spcPct val="150000"/>
              </a:lnSpc>
              <a:buFont typeface="Wingdings" panose="05000000000000000000" charset="0"/>
              <a:buChar char="Ø"/>
            </a:pPr>
            <a:endParaRPr lang="en-US" altLang="zh-CN" sz="1600" dirty="0">
              <a:solidFill>
                <a:schemeClr val="tx1"/>
              </a:solidFill>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73015" y="2523504"/>
            <a:ext cx="5018117" cy="3269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ym typeface="+mn-ea"/>
              </a:rPr>
              <a:t>钻取</a:t>
            </a:r>
            <a:endParaRPr lang="zh-CN" altLang="en-US" sz="1600" dirty="0">
              <a:sym typeface="+mn-ea"/>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767" y="1261533"/>
            <a:ext cx="4676375" cy="3925147"/>
          </a:xfrm>
          <a:prstGeom prst="rect">
            <a:avLst/>
          </a:prstGeom>
          <a:noFill/>
        </p:spPr>
        <p:txBody>
          <a:bodyPr/>
          <a:lstStyle/>
          <a:p>
            <a:pPr marL="285750" indent="-285750">
              <a:lnSpc>
                <a:spcPct val="150000"/>
              </a:lnSpc>
              <a:buFont typeface="Wingdings" panose="05000000000000000000" charset="0"/>
              <a:buChar char="Ø"/>
            </a:pPr>
            <a:r>
              <a:rPr sz="1600" dirty="0">
                <a:solidFill>
                  <a:schemeClr val="tx1"/>
                </a:solidFill>
                <a:latin typeface="微软雅黑" panose="020B0503020204020204" pitchFamily="34" charset="-122"/>
                <a:ea typeface="微软雅黑" panose="020B0503020204020204" pitchFamily="34" charset="-122"/>
              </a:rPr>
              <a:t>钻取包括上钻、下钻等操作。钻取能够帮助用户获得更多的细节性数据。例如，管理者要了解计划完成情况，可以打开相关的报表查看利润数据。</a:t>
            </a:r>
            <a:r>
              <a:rPr lang="zh-CN" sz="1600" dirty="0">
                <a:solidFill>
                  <a:schemeClr val="tx1"/>
                </a:solidFill>
                <a:latin typeface="微软雅黑" panose="020B0503020204020204" pitchFamily="34" charset="-122"/>
                <a:ea typeface="微软雅黑" panose="020B0503020204020204" pitchFamily="34" charset="-122"/>
              </a:rPr>
              <a:t>通过</a:t>
            </a:r>
            <a:r>
              <a:rPr sz="1600" dirty="0">
                <a:solidFill>
                  <a:schemeClr val="tx1"/>
                </a:solidFill>
                <a:latin typeface="微软雅黑" panose="020B0503020204020204" pitchFamily="34" charset="-122"/>
                <a:ea typeface="微软雅黑" panose="020B0503020204020204" pitchFamily="34" charset="-122"/>
              </a:rPr>
              <a:t>进一步查看这些数据的细节，逐层分析问题的所在和原因。</a:t>
            </a:r>
            <a:endParaRPr lang="en-US" sz="16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图中显示某零售企业销售分析的下钻功能界面。</a:t>
            </a:r>
            <a:endParaRPr sz="16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endParaRPr sz="1600" dirty="0">
              <a:solidFill>
                <a:schemeClr val="tx1"/>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51823" y="1375863"/>
            <a:ext cx="5618585" cy="3532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ym typeface="+mn-ea"/>
              </a:rPr>
              <a:t>钻取</a:t>
            </a:r>
            <a:endParaRPr lang="zh-CN" altLang="en-US" sz="1600" dirty="0">
              <a:sym typeface="+mn-ea"/>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767" y="1154853"/>
            <a:ext cx="11307233" cy="1924473"/>
          </a:xfrm>
          <a:prstGeom prst="rect">
            <a:avLst/>
          </a:prstGeom>
          <a:noFill/>
        </p:spPr>
        <p:txBody>
          <a:bodyPr/>
          <a:lstStyle/>
          <a:p>
            <a:pPr marL="285750" indent="-285750">
              <a:lnSpc>
                <a:spcPct val="150000"/>
              </a:lnSpc>
              <a:buFont typeface="Wingdings" panose="05000000000000000000" charset="0"/>
              <a:buChar char="Ø"/>
            </a:pPr>
            <a:r>
              <a:rPr lang="zh-CN" altLang="en-US" sz="1865" b="1" dirty="0">
                <a:solidFill>
                  <a:schemeClr val="tx1"/>
                </a:solidFill>
              </a:rPr>
              <a:t>上钻：</a:t>
            </a:r>
            <a:r>
              <a:rPr lang="zh-CN" altLang="en-US" sz="1600" dirty="0">
                <a:solidFill>
                  <a:schemeClr val="tx1"/>
                </a:solidFill>
              </a:rPr>
              <a:t>上钻又称上卷 r</a:t>
            </a:r>
            <a:r>
              <a:rPr lang="en-US" altLang="zh-CN" sz="1600" dirty="0">
                <a:solidFill>
                  <a:schemeClr val="tx1"/>
                </a:solidFill>
              </a:rPr>
              <a:t>o</a:t>
            </a:r>
            <a:r>
              <a:rPr lang="zh-CN" altLang="en-US" sz="1600" dirty="0">
                <a:solidFill>
                  <a:schemeClr val="tx1"/>
                </a:solidFill>
              </a:rPr>
              <a:t>ll-u</a:t>
            </a:r>
            <a:r>
              <a:rPr lang="en-US" altLang="zh-CN" sz="1600" dirty="0">
                <a:solidFill>
                  <a:schemeClr val="tx1"/>
                </a:solidFill>
              </a:rPr>
              <a:t>p</a:t>
            </a:r>
            <a:r>
              <a:rPr lang="zh-CN" altLang="en-US" sz="1600" dirty="0">
                <a:solidFill>
                  <a:schemeClr val="tx1"/>
                </a:solidFill>
              </a:rPr>
              <a:t>，上钻操作是指通过一个维的概念分层向上攀升或者通过维归约在数据立方体上进行数据汇总。例如，在服装购买顾客调查中，可以按月收入分段汇总数据，把较低、中档与较高归约为"有收入"，便可以得到沿月收入维上钻的数据汇总；也可以按年龄分段汇总数据，把16岁以下与16~20岁归约为"青少年"，21~25岁、26~30岁与 31~35岁归约为"青年"，36~40岁与40岁以上归约为"中老年"，从而得到沿年龄段维上钻的数据汇总视图。</a:t>
            </a:r>
            <a:endParaRPr lang="zh-CN" altLang="en-US" sz="1600" dirty="0">
              <a:solidFill>
                <a:schemeClr val="tx1"/>
              </a:solidFill>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74327" y="3405911"/>
            <a:ext cx="4357620" cy="1876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472" y="3079327"/>
            <a:ext cx="3924835" cy="2632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5176333" y="3960941"/>
            <a:ext cx="552400" cy="49876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00"/>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ym typeface="+mn-ea"/>
              </a:rPr>
              <a:t>钻取</a:t>
            </a:r>
            <a:endParaRPr lang="zh-CN" altLang="en-US" sz="1600" dirty="0">
              <a:sym typeface="+mn-ea"/>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767" y="1154853"/>
            <a:ext cx="11307233" cy="1927860"/>
          </a:xfrm>
          <a:prstGeom prst="rect">
            <a:avLst/>
          </a:prstGeom>
          <a:noFill/>
        </p:spPr>
        <p:txBody>
          <a:bodyPr/>
          <a:lstStyle/>
          <a:p>
            <a:pPr marL="285750" indent="-285750">
              <a:lnSpc>
                <a:spcPct val="150000"/>
              </a:lnSpc>
              <a:buFont typeface="Wingdings" panose="05000000000000000000" charset="0"/>
              <a:buChar char="Ø"/>
            </a:pPr>
            <a:r>
              <a:rPr lang="zh-CN" altLang="en-US" sz="1600" b="1" dirty="0">
                <a:solidFill>
                  <a:schemeClr val="tx1"/>
                </a:solidFill>
                <a:latin typeface="微软雅黑" panose="020B0503020204020204" pitchFamily="34" charset="-122"/>
                <a:ea typeface="微软雅黑" panose="020B0503020204020204" pitchFamily="34" charset="-122"/>
              </a:rPr>
              <a:t>下钻：</a:t>
            </a:r>
            <a:r>
              <a:rPr sz="1600" dirty="0" err="1">
                <a:solidFill>
                  <a:schemeClr val="tx1"/>
                </a:solidFill>
                <a:latin typeface="微软雅黑" panose="020B0503020204020204" pitchFamily="34" charset="-122"/>
                <a:ea typeface="微软雅黑" panose="020B0503020204020204" pitchFamily="34" charset="-122"/>
              </a:rPr>
              <a:t>下钻是上钻的逆操作</a:t>
            </a:r>
            <a:r>
              <a:rPr lang="zh-CN" sz="1600" dirty="0">
                <a:solidFill>
                  <a:schemeClr val="tx1"/>
                </a:solidFill>
                <a:latin typeface="微软雅黑" panose="020B0503020204020204" pitchFamily="34" charset="-122"/>
                <a:ea typeface="微软雅黑" panose="020B0503020204020204" pitchFamily="34" charset="-122"/>
              </a:rPr>
              <a:t>。通过对某一汇总数据进行维层次的细分</a:t>
            </a:r>
            <a:r>
              <a:rPr sz="1600" dirty="0">
                <a:solidFill>
                  <a:schemeClr val="tx1"/>
                </a:solidFill>
                <a:latin typeface="微软雅黑" panose="020B0503020204020204" pitchFamily="34" charset="-122"/>
                <a:ea typeface="微软雅黑" panose="020B0503020204020204" pitchFamily="34" charset="-122"/>
              </a:rPr>
              <a:t>。下钻使用户对数据能够获得更</a:t>
            </a:r>
            <a:r>
              <a:rPr lang="zh-CN" sz="1600" dirty="0">
                <a:solidFill>
                  <a:schemeClr val="tx1"/>
                </a:solidFill>
                <a:latin typeface="微软雅黑" panose="020B0503020204020204" pitchFamily="34" charset="-122"/>
                <a:ea typeface="微软雅黑" panose="020B0503020204020204" pitchFamily="34" charset="-122"/>
              </a:rPr>
              <a:t>深入</a:t>
            </a:r>
            <a:r>
              <a:rPr sz="1600" dirty="0">
                <a:solidFill>
                  <a:schemeClr val="tx1"/>
                </a:solidFill>
                <a:latin typeface="微软雅黑" panose="020B0503020204020204" pitchFamily="34" charset="-122"/>
                <a:ea typeface="微软雅黑" panose="020B0503020204020204" pitchFamily="34" charset="-122"/>
              </a:rPr>
              <a:t>的了解，更容易发现问题的本质，从而做出正确的决策。钻取使用户不会被海量的数据搞得晕头转向：上钻使用户可以站在更高层次观察数据，下钻则可以细化到用户所关心的详细数据。钻取的深度与维所划分的层次相对应，根据用户关心的数据粒度来合理划分。</a:t>
            </a:r>
            <a:endParaRPr sz="1600" dirty="0">
              <a:solidFill>
                <a:schemeClr val="tx1"/>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1692" y="3324241"/>
            <a:ext cx="4357620" cy="1876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9572" y="2822653"/>
            <a:ext cx="3924835" cy="2632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箭头 10"/>
          <p:cNvSpPr/>
          <p:nvPr/>
        </p:nvSpPr>
        <p:spPr>
          <a:xfrm>
            <a:off x="5176333" y="3960941"/>
            <a:ext cx="552400" cy="49876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00"/>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商务智能概念</a:t>
            </a:r>
            <a:r>
              <a:rPr lang="en-US" sz="2400" dirty="0"/>
              <a:t> </a:t>
            </a:r>
            <a:endParaRPr 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3" name="文本框 2"/>
          <p:cNvSpPr txBox="1"/>
          <p:nvPr/>
        </p:nvSpPr>
        <p:spPr>
          <a:xfrm>
            <a:off x="503767" y="1261533"/>
            <a:ext cx="10295467" cy="5134187"/>
          </a:xfrm>
          <a:prstGeom prst="rect">
            <a:avLst/>
          </a:prstGeom>
          <a:noFill/>
        </p:spPr>
        <p:txBody>
          <a:bodyPr/>
          <a:lstStyle/>
          <a:p>
            <a:pPr marL="285750" indent="-285750">
              <a:lnSpc>
                <a:spcPct val="150000"/>
              </a:lnSpc>
              <a:buFont typeface="Wingdings" panose="05000000000000000000" charset="0"/>
              <a:buChar char="Ø"/>
            </a:pPr>
            <a:r>
              <a:rPr 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商务智能</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a:t>
            </a:r>
            <a:r>
              <a:rPr 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主要特点</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1</a:t>
            </a:r>
            <a:r>
              <a:rPr lang="zh-CN" altLang="en-US" sz="1600" dirty="0">
                <a:solidFill>
                  <a:schemeClr val="tx1"/>
                </a:solidFill>
              </a:rPr>
              <a:t>）商务智能</a:t>
            </a:r>
            <a:r>
              <a:rPr lang="zh-CN" altLang="en-US" sz="1600" dirty="0">
                <a:sym typeface="+mn-ea"/>
              </a:rPr>
              <a:t>服务</a:t>
            </a:r>
            <a:r>
              <a:rPr lang="zh-CN" altLang="en-US" sz="1600" dirty="0">
                <a:solidFill>
                  <a:schemeClr val="tx1"/>
                </a:solidFill>
              </a:rPr>
              <a:t>企业战略</a:t>
            </a:r>
            <a:endParaRPr lang="zh-CN" altLang="en-US"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2</a:t>
            </a:r>
            <a:r>
              <a:rPr lang="zh-CN" altLang="en-US" sz="1600" dirty="0">
                <a:solidFill>
                  <a:schemeClr val="tx1"/>
                </a:solidFill>
              </a:rPr>
              <a:t>）商务智能提升企业绩效</a:t>
            </a:r>
            <a:endParaRPr lang="zh-CN" altLang="en-US"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3</a:t>
            </a:r>
            <a:r>
              <a:rPr lang="zh-CN" altLang="en-US" sz="1600" dirty="0">
                <a:solidFill>
                  <a:schemeClr val="tx1"/>
                </a:solidFill>
              </a:rPr>
              <a:t>）商务智能提炼知识辅助决策</a:t>
            </a:r>
            <a:endParaRPr lang="en-US" altLang="zh-CN"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4</a:t>
            </a:r>
            <a:r>
              <a:rPr lang="zh-CN" altLang="en-US" sz="1600" dirty="0">
                <a:solidFill>
                  <a:schemeClr val="tx1"/>
                </a:solidFill>
              </a:rPr>
              <a:t>）商务智能是多项技术的综合运用</a:t>
            </a:r>
            <a:endParaRPr lang="zh-CN" altLang="en-US"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5</a:t>
            </a:r>
            <a:r>
              <a:rPr lang="zh-CN" altLang="en-US" sz="1600" dirty="0">
                <a:solidFill>
                  <a:schemeClr val="tx1"/>
                </a:solidFill>
              </a:rPr>
              <a:t>）商务智能用户的多样性</a:t>
            </a:r>
            <a:endParaRPr lang="zh-CN" altLang="en-US" sz="1600" dirty="0">
              <a:solidFill>
                <a:schemeClr val="tx1"/>
              </a:solidFill>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17"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ym typeface="+mn-ea"/>
              </a:rPr>
              <a:t>旋转</a:t>
            </a:r>
            <a:endParaRPr lang="zh-CN" altLang="en-US" sz="1600" dirty="0">
              <a:sym typeface="+mn-ea"/>
            </a:endParaRPr>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3" name="文本框 2"/>
          <p:cNvSpPr txBox="1"/>
          <p:nvPr/>
        </p:nvSpPr>
        <p:spPr>
          <a:xfrm>
            <a:off x="503767" y="1154853"/>
            <a:ext cx="11307233" cy="1325033"/>
          </a:xfrm>
          <a:prstGeom prst="rect">
            <a:avLst/>
          </a:prstGeom>
          <a:noFill/>
        </p:spPr>
        <p:txBody>
          <a:bodyPr/>
          <a:lstStyle/>
          <a:p>
            <a:pPr marL="285750" indent="-285750">
              <a:lnSpc>
                <a:spcPct val="150000"/>
              </a:lnSpc>
              <a:buFont typeface="Wingdings" panose="05000000000000000000" charset="0"/>
              <a:buChar char="Ø"/>
            </a:pPr>
            <a:r>
              <a:rPr lang="zh-CN" sz="1865" b="1" dirty="0">
                <a:solidFill>
                  <a:schemeClr val="tx1"/>
                </a:solidFill>
              </a:rPr>
              <a:t>旋转</a:t>
            </a:r>
            <a:r>
              <a:rPr lang="zh-CN" sz="1600" dirty="0">
                <a:solidFill>
                  <a:schemeClr val="tx1"/>
                </a:solidFill>
              </a:rPr>
              <a:t>又称为转轴</a:t>
            </a:r>
            <a:r>
              <a:rPr lang="en-US" altLang="zh-CN" sz="1600" dirty="0">
                <a:solidFill>
                  <a:schemeClr val="tx1"/>
                </a:solidFill>
              </a:rPr>
              <a:t>（pivot）</a:t>
            </a:r>
            <a:r>
              <a:rPr lang="zh-CN" altLang="en-US" sz="1600" dirty="0">
                <a:solidFill>
                  <a:schemeClr val="tx1"/>
                </a:solidFill>
              </a:rPr>
              <a:t>，它通过旋转变换一个报告或页面显示的维方向，在表格中重新安排维的放置，如行列互换。这种对立方体的重定位可以得到不同视角的信息。</a:t>
            </a:r>
            <a:endParaRPr lang="zh-CN" altLang="en-US" sz="1600" dirty="0">
              <a:solidFill>
                <a:schemeClr val="tx1"/>
              </a:solidFill>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173" y="2246548"/>
            <a:ext cx="5279189" cy="2111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2052" name="矩形 2"/>
          <p:cNvSpPr>
            <a:spLocks noChangeArrowheads="1"/>
          </p:cNvSpPr>
          <p:nvPr/>
        </p:nvSpPr>
        <p:spPr bwMode="auto">
          <a:xfrm>
            <a:off x="3987801" y="1956860"/>
            <a:ext cx="734483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3200" b="1">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第五章</a:t>
            </a:r>
            <a:r>
              <a:rPr lang="en-US" altLang="zh-CN" sz="3200" b="1">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   </a:t>
            </a:r>
            <a:r>
              <a:rPr lang="zh-CN" altLang="en-US" sz="3200" b="1">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数据挖掘   </a:t>
            </a:r>
            <a:endParaRPr lang="zh-CN" altLang="en-US" sz="3200"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pic>
        <p:nvPicPr>
          <p:cNvPr id="7" name="Picture 2" descr="C:\Users\admin\Desktop\课程课件\商务智能\商务智能教材\商务智能（第五版）\立体封面-商务智能（第五版）\立体800-商务智能（第五版）.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3045" y="1475317"/>
            <a:ext cx="3327611" cy="332761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93708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latin typeface="微软雅黑" panose="020B0503020204020204" pitchFamily="34" charset="-122"/>
                <a:ea typeface="微软雅黑" panose="020B0503020204020204" pitchFamily="34" charset="-122"/>
                <a:sym typeface="+mn-ea"/>
              </a:rPr>
              <a:t>数据挖掘的过程模型</a:t>
            </a:r>
            <a:endParaRPr lang="zh-CN" altLang="en-US" dirty="0">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5" name="文本框 4"/>
          <p:cNvSpPr txBox="1"/>
          <p:nvPr/>
        </p:nvSpPr>
        <p:spPr>
          <a:xfrm>
            <a:off x="392853" y="1179408"/>
            <a:ext cx="8593667" cy="584835"/>
          </a:xfrm>
          <a:prstGeom prst="rect">
            <a:avLst/>
          </a:prstGeom>
          <a:noFill/>
          <a:ln w="9525">
            <a:noFill/>
          </a:ln>
        </p:spPr>
        <p:txBody>
          <a:bodyPr wrap="square">
            <a:spAutoFit/>
          </a:bodyPr>
          <a:lstStyle/>
          <a:p>
            <a:pPr>
              <a:lnSpc>
                <a:spcPct val="150000"/>
              </a:lnSpc>
            </a:pPr>
            <a:r>
              <a:rPr lang="zh-CN" altLang="en-US" sz="2135" b="1" dirty="0">
                <a:latin typeface="微软雅黑" panose="020B0503020204020204" pitchFamily="34" charset="-122"/>
                <a:ea typeface="微软雅黑" panose="020B0503020204020204" pitchFamily="34" charset="-122"/>
                <a:cs typeface="微软雅黑" panose="020B0503020204020204" pitchFamily="34" charset="-122"/>
              </a:rPr>
              <a:t>数据挖掘过程</a:t>
            </a:r>
            <a:r>
              <a:rPr lang="en-US" altLang="zh-CN" sz="2135" b="1" dirty="0">
                <a:latin typeface="微软雅黑" panose="020B0503020204020204" pitchFamily="34" charset="-122"/>
                <a:ea typeface="微软雅黑" panose="020B0503020204020204" pitchFamily="34" charset="-122"/>
                <a:cs typeface="微软雅黑" panose="020B0503020204020204" pitchFamily="34" charset="-122"/>
              </a:rPr>
              <a:t>CRISP-DM</a:t>
            </a:r>
            <a:endParaRPr lang="en-US" altLang="zh-CN" sz="2135"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39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96" y="1853815"/>
            <a:ext cx="5566557" cy="3940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281" y="1896917"/>
            <a:ext cx="628919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941037"/>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数据挖掘基础</a:t>
            </a:r>
            <a:endParaRPr lang="zh-CN" altLang="en-US" sz="1600" dirty="0">
              <a:sym typeface="+mn-ea"/>
            </a:endParaRPr>
          </a:p>
        </p:txBody>
      </p:sp>
      <p:sp>
        <p:nvSpPr>
          <p:cNvPr id="8" name="矩形 7"/>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5" name="文本框 4"/>
          <p:cNvSpPr txBox="1"/>
          <p:nvPr/>
        </p:nvSpPr>
        <p:spPr>
          <a:xfrm>
            <a:off x="392853" y="1179407"/>
            <a:ext cx="9149080" cy="5139690"/>
          </a:xfrm>
          <a:prstGeom prst="rect">
            <a:avLst/>
          </a:prstGeom>
          <a:noFill/>
          <a:ln w="9525">
            <a:noFill/>
          </a:ln>
        </p:spPr>
        <p:txBody>
          <a:bodyPr wrap="square">
            <a:spAutoFit/>
          </a:bodyPr>
          <a:lstStyle/>
          <a:p>
            <a:pPr>
              <a:lnSpc>
                <a:spcPct val="150000"/>
              </a:lnSpc>
            </a:pPr>
            <a:r>
              <a:rPr lang="zh-CN" altLang="en-US" sz="1865" b="1" dirty="0">
                <a:latin typeface="微软雅黑" panose="020B0503020204020204" pitchFamily="34" charset="-122"/>
                <a:ea typeface="微软雅黑" panose="020B0503020204020204" pitchFamily="34" charset="-122"/>
                <a:cs typeface="微软雅黑" panose="020B0503020204020204" pitchFamily="34" charset="-122"/>
              </a:rPr>
              <a:t>数据挖掘</a:t>
            </a:r>
            <a:r>
              <a:rPr lang="zh-CN" altLang="en-US" sz="1865" b="1" dirty="0" smtClean="0">
                <a:latin typeface="微软雅黑" panose="020B0503020204020204" pitchFamily="34" charset="-122"/>
                <a:ea typeface="微软雅黑" panose="020B0503020204020204" pitchFamily="34" charset="-122"/>
                <a:cs typeface="微软雅黑" panose="020B0503020204020204" pitchFamily="34" charset="-122"/>
              </a:rPr>
              <a:t>过程</a:t>
            </a:r>
            <a:endParaRPr lang="zh-CN" altLang="en-US" sz="1865" b="1" dirty="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确定业务，了解需求以及问题相关背景</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数据抽取与探测（可视化了解数据分布与统计相关信息）</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数据预处理（解决缺失值，异常数据，离散数据</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独热</a:t>
            </a:r>
            <a:r>
              <a:rPr lang="en-GB" altLang="zh-CN" sz="1600" dirty="0" smtClean="0">
                <a:latin typeface="微软雅黑" panose="020B0503020204020204" pitchFamily="34" charset="-122"/>
                <a:ea typeface="微软雅黑" panose="020B0503020204020204" pitchFamily="34" charset="-122"/>
                <a:cs typeface="微软雅黑" panose="020B0503020204020204" pitchFamily="34" charset="-122"/>
              </a:rPr>
              <a:t>one-hot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编码和连续数据归一化处理等）</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数据建模</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监督：分类、回归</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无监督：关联挖掘、聚类</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混合数据挖掘（先聚类，后分类）</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评估结果（准确率、召回率、均方误差等）</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部署</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charset="0"/>
              <a:buChar char="Ø"/>
            </a:pP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charset="0"/>
              <a:buChar char="Ø"/>
            </a:pP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charset="0"/>
              <a:buChar char="Ø"/>
            </a:pP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charset="0"/>
              <a:buChar char="Ø"/>
            </a:pPr>
            <a:endParaRPr lang="zh-CN" sz="1400" b="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03933" y="9439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t>数据挖掘预处理</a:t>
            </a:r>
            <a:endParaRPr lang="zh-CN" altLang="en-US" dirty="0"/>
          </a:p>
        </p:txBody>
      </p:sp>
      <p:sp>
        <p:nvSpPr>
          <p:cNvPr id="6" name="矩形 5"/>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11" name="文本框 10"/>
          <p:cNvSpPr txBox="1"/>
          <p:nvPr/>
        </p:nvSpPr>
        <p:spPr>
          <a:xfrm>
            <a:off x="623391" y="1220755"/>
            <a:ext cx="10945215" cy="829945"/>
          </a:xfrm>
          <a:prstGeom prst="rect">
            <a:avLst/>
          </a:prstGeom>
          <a:noFill/>
        </p:spPr>
        <p:txBody>
          <a:bodyPr wrap="square">
            <a:spAutoFit/>
          </a:bodyPr>
          <a:lstStyle/>
          <a:p>
            <a:pPr algn="just"/>
            <a:r>
              <a:rPr lang="zh-CN" altLang="en-US" sz="1600" b="0" i="0" dirty="0">
                <a:solidFill>
                  <a:srgbClr val="121212"/>
                </a:solidFill>
                <a:effectLst/>
                <a:latin typeface="微软雅黑" panose="020B0503020204020204" pitchFamily="34" charset="-122"/>
                <a:ea typeface="微软雅黑" panose="020B0503020204020204" pitchFamily="34" charset="-122"/>
              </a:rPr>
              <a:t>数据预处理的目的是使数据更易于数据挖掘模型处理。数据质量可能会对数据挖掘模型产生重大影响。数据和特征已经设置了可以获取的知识的上限，并且数据挖掘模型仅近似于上限。目前发明了各种预处理技术，以使数据满足模型的输入要求，提高预测目标的相关性，并使模型的优化步骤更容易。</a:t>
            </a:r>
            <a:endParaRPr lang="zh-CN" altLang="en-US" sz="1600" b="0" i="0" dirty="0">
              <a:solidFill>
                <a:srgbClr val="121212"/>
              </a:solidFill>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623392" y="2367412"/>
            <a:ext cx="10945215" cy="829945"/>
          </a:xfrm>
          <a:prstGeom prst="rect">
            <a:avLst/>
          </a:prstGeom>
          <a:noFill/>
        </p:spPr>
        <p:txBody>
          <a:bodyPr wrap="square">
            <a:spAutoFit/>
          </a:bodyPr>
          <a:lstStyle/>
          <a:p>
            <a:r>
              <a:rPr lang="zh-CN" altLang="en-US" sz="1600" b="0" i="0" dirty="0">
                <a:solidFill>
                  <a:srgbClr val="121212"/>
                </a:solidFill>
                <a:effectLst/>
                <a:latin typeface="微软雅黑" panose="020B0503020204020204" pitchFamily="34" charset="-122"/>
                <a:ea typeface="微软雅黑" panose="020B0503020204020204" pitchFamily="34" charset="-122"/>
              </a:rPr>
              <a:t>从自然界获得的原始数据通常格式不正确。问题包括缺失值的出现（例如，患者未进行所有检查），重复项（例如，年收入和月收入），离群值（例如，年龄为负</a:t>
            </a:r>
            <a:r>
              <a:rPr lang="en-US" altLang="zh-CN" sz="1600" b="0" i="0" dirty="0">
                <a:solidFill>
                  <a:srgbClr val="121212"/>
                </a:solidFill>
                <a:effectLst/>
                <a:latin typeface="微软雅黑" panose="020B0503020204020204" pitchFamily="34" charset="-122"/>
                <a:ea typeface="微软雅黑" panose="020B0503020204020204" pitchFamily="34" charset="-122"/>
              </a:rPr>
              <a:t>1</a:t>
            </a:r>
            <a:r>
              <a:rPr lang="zh-CN" altLang="en-US" sz="1600" b="0" i="0" dirty="0">
                <a:solidFill>
                  <a:srgbClr val="121212"/>
                </a:solidFill>
                <a:effectLst/>
                <a:latin typeface="微软雅黑" panose="020B0503020204020204" pitchFamily="34" charset="-122"/>
                <a:ea typeface="微软雅黑" panose="020B0503020204020204" pitchFamily="34" charset="-122"/>
              </a:rPr>
              <a:t>）以及矛盾（例如，数据集中的性别是男性且已怀孕）。尽管现有的预处理技术不能保证解决所有这些问题，但它们至少可以纠正其中的一些问题并提高模型的性能。</a:t>
            </a:r>
            <a:endParaRPr lang="zh-CN" altLang="en-US" sz="1600" b="0" i="0" dirty="0">
              <a:solidFill>
                <a:srgbClr val="121212"/>
              </a:solidFill>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03933" y="9439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t>数据挖掘预处理</a:t>
            </a:r>
            <a:endParaRPr lang="zh-CN" altLang="en-US" dirty="0"/>
          </a:p>
        </p:txBody>
      </p:sp>
      <p:sp>
        <p:nvSpPr>
          <p:cNvPr id="6" name="矩形 5"/>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7" name="文本框 6"/>
          <p:cNvSpPr txBox="1"/>
          <p:nvPr/>
        </p:nvSpPr>
        <p:spPr>
          <a:xfrm>
            <a:off x="503933" y="1230265"/>
            <a:ext cx="6767971" cy="3527425"/>
          </a:xfrm>
          <a:prstGeom prst="rect">
            <a:avLst/>
          </a:prstGeom>
          <a:noFill/>
          <a:ln w="9525">
            <a:noFill/>
          </a:ln>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数据清理</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Wingdings" panose="05000000000000000000" charset="0"/>
              <a:buChar char="Ø"/>
            </a:pPr>
            <a:r>
              <a:rPr lang="zh-CN" altLang="en-US" sz="1865" b="0" i="0" dirty="0">
                <a:solidFill>
                  <a:srgbClr val="000000"/>
                </a:solidFill>
                <a:effectLst/>
                <a:latin typeface="微软雅黑" panose="020B0503020204020204" pitchFamily="34" charset="-122"/>
                <a:ea typeface="微软雅黑" panose="020B0503020204020204" pitchFamily="34" charset="-122"/>
              </a:rPr>
              <a:t>删除原始数据集中的无关数据</a:t>
            </a:r>
            <a:endParaRPr lang="en-US" altLang="zh-CN" sz="1865" dirty="0">
              <a:solidFill>
                <a:srgbClr val="000000"/>
              </a:solidFill>
              <a:latin typeface="微软雅黑" panose="020B0503020204020204" pitchFamily="34" charset="-122"/>
              <a:ea typeface="微软雅黑" panose="020B0503020204020204" pitchFamily="34" charset="-122"/>
            </a:endParaRPr>
          </a:p>
          <a:p>
            <a:pPr marL="628650" lvl="1" indent="-171450">
              <a:lnSpc>
                <a:spcPct val="150000"/>
              </a:lnSpc>
              <a:buFont typeface="Wingdings" panose="05000000000000000000" charset="0"/>
              <a:buChar char="Ø"/>
            </a:pPr>
            <a:r>
              <a:rPr lang="zh-CN" altLang="en-US" sz="1865" dirty="0">
                <a:latin typeface="微软雅黑" panose="020B0503020204020204" pitchFamily="34" charset="-122"/>
                <a:ea typeface="微软雅黑" panose="020B0503020204020204" pitchFamily="34" charset="-122"/>
                <a:cs typeface="微软雅黑" panose="020B0503020204020204" pitchFamily="34" charset="-122"/>
              </a:rPr>
              <a:t>删除重复数据</a:t>
            </a:r>
            <a:endParaRPr lang="en-US" altLang="zh-CN" sz="1865" dirty="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Wingdings" panose="05000000000000000000" charset="0"/>
              <a:buChar char="Ø"/>
            </a:pPr>
            <a:r>
              <a:rPr lang="zh-CN" altLang="en-US" sz="1865" b="0" i="0" dirty="0">
                <a:solidFill>
                  <a:srgbClr val="000000"/>
                </a:solidFill>
                <a:effectLst/>
                <a:latin typeface="微软雅黑" panose="020B0503020204020204" pitchFamily="34" charset="-122"/>
                <a:ea typeface="微软雅黑" panose="020B0503020204020204" pitchFamily="34" charset="-122"/>
              </a:rPr>
              <a:t>平滑噪声数据</a:t>
            </a:r>
            <a:endParaRPr lang="en-US" altLang="zh-CN" sz="1865" b="0" i="0" dirty="0">
              <a:solidFill>
                <a:srgbClr val="000000"/>
              </a:solidFill>
              <a:effectLst/>
              <a:latin typeface="微软雅黑" panose="020B0503020204020204" pitchFamily="34" charset="-122"/>
              <a:ea typeface="微软雅黑" panose="020B0503020204020204" pitchFamily="34" charset="-122"/>
            </a:endParaRPr>
          </a:p>
          <a:p>
            <a:pPr marL="628650" lvl="1" indent="-171450">
              <a:lnSpc>
                <a:spcPct val="150000"/>
              </a:lnSpc>
              <a:buFont typeface="Wingdings" panose="05000000000000000000" charset="0"/>
              <a:buChar char="Ø"/>
            </a:pPr>
            <a:r>
              <a:rPr lang="zh-CN" altLang="en-US" sz="1865" b="0" i="0" dirty="0">
                <a:solidFill>
                  <a:srgbClr val="000000"/>
                </a:solidFill>
                <a:effectLst/>
                <a:latin typeface="微软雅黑" panose="020B0503020204020204" pitchFamily="34" charset="-122"/>
                <a:ea typeface="微软雅黑" panose="020B0503020204020204" pitchFamily="34" charset="-122"/>
              </a:rPr>
              <a:t>处理缺失值</a:t>
            </a:r>
            <a:endParaRPr lang="en-US" altLang="zh-CN" sz="1865" b="0" i="0" dirty="0">
              <a:solidFill>
                <a:srgbClr val="000000"/>
              </a:solidFill>
              <a:effectLst/>
              <a:latin typeface="微软雅黑" panose="020B0503020204020204" pitchFamily="34" charset="-122"/>
              <a:ea typeface="微软雅黑" panose="020B0503020204020204" pitchFamily="34" charset="-122"/>
            </a:endParaRPr>
          </a:p>
          <a:p>
            <a:pPr marL="628650" lvl="1" indent="-171450">
              <a:lnSpc>
                <a:spcPct val="150000"/>
              </a:lnSpc>
              <a:buFont typeface="Wingdings" panose="05000000000000000000" charset="0"/>
              <a:buChar char="Ø"/>
            </a:pPr>
            <a:r>
              <a:rPr lang="zh-CN" altLang="en-US" sz="1865" b="0" i="0" dirty="0">
                <a:solidFill>
                  <a:srgbClr val="000000"/>
                </a:solidFill>
                <a:effectLst/>
                <a:latin typeface="微软雅黑" panose="020B0503020204020204" pitchFamily="34" charset="-122"/>
                <a:ea typeface="微软雅黑" panose="020B0503020204020204" pitchFamily="34" charset="-122"/>
              </a:rPr>
              <a:t>处理异常值</a:t>
            </a:r>
            <a:endParaRPr lang="en-US" altLang="zh-CN" sz="1865"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endParaRPr lang="en-US" altLang="zh-CN" sz="1865"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endParaRPr lang="en-US" altLang="zh-CN" sz="186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03933" y="9439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t>数据挖掘预处理</a:t>
            </a:r>
            <a:endParaRPr lang="zh-CN" altLang="en-US" dirty="0"/>
          </a:p>
        </p:txBody>
      </p:sp>
      <p:sp>
        <p:nvSpPr>
          <p:cNvPr id="6" name="矩形 5"/>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7" name="文本框 6"/>
          <p:cNvSpPr txBox="1"/>
          <p:nvPr/>
        </p:nvSpPr>
        <p:spPr>
          <a:xfrm>
            <a:off x="503933" y="1230265"/>
            <a:ext cx="11160685" cy="2477770"/>
          </a:xfrm>
          <a:prstGeom prst="rect">
            <a:avLst/>
          </a:prstGeom>
          <a:noFill/>
          <a:ln w="9525">
            <a:noFill/>
          </a:ln>
        </p:spPr>
        <p:txBody>
          <a:bodyPr wrap="square">
            <a:spAutoFit/>
          </a:bodyPr>
          <a:lstStyle/>
          <a:p>
            <a:pPr>
              <a:lnSpc>
                <a:spcPct val="150000"/>
              </a:lnSpc>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数据清理</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Wingdings" panose="05000000000000000000" charset="0"/>
              <a:buChar char="Ø"/>
            </a:pPr>
            <a:r>
              <a:rPr lang="zh-CN" altLang="en-US" sz="1600" b="0" i="0" dirty="0">
                <a:solidFill>
                  <a:schemeClr val="tx1"/>
                </a:solidFill>
                <a:effectLst/>
                <a:latin typeface="微软雅黑" panose="020B0503020204020204" pitchFamily="34" charset="-122"/>
                <a:ea typeface="微软雅黑" panose="020B0503020204020204" pitchFamily="34" charset="-122"/>
              </a:rPr>
              <a:t>平滑噪声数据</a:t>
            </a:r>
            <a:endParaRPr lang="en-US" altLang="zh-CN" sz="1600" b="0" i="0" dirty="0">
              <a:solidFill>
                <a:schemeClr val="tx1"/>
              </a:solidFill>
              <a:effectLst/>
              <a:latin typeface="微软雅黑" panose="020B0503020204020204" pitchFamily="34" charset="-122"/>
              <a:ea typeface="微软雅黑" panose="020B0503020204020204" pitchFamily="34" charset="-122"/>
            </a:endParaRPr>
          </a:p>
          <a:p>
            <a:pPr lvl="1">
              <a:lnSpc>
                <a:spcPct val="150000"/>
              </a:lnSpc>
            </a:pPr>
            <a:r>
              <a:rPr lang="zh-CN" altLang="en-US" sz="1600" b="0" i="0" dirty="0">
                <a:solidFill>
                  <a:schemeClr val="tx1"/>
                </a:solidFill>
                <a:effectLst/>
                <a:latin typeface="微软雅黑" panose="020B0503020204020204" pitchFamily="34" charset="-122"/>
                <a:ea typeface="微软雅黑" panose="020B0503020204020204" pitchFamily="34" charset="-122"/>
              </a:rPr>
              <a:t>噪声数据是指在测量一个变量时测量值可能出现的相对于真实值的偏差或错误，即数据集中的干扰数据（对场景描述不准确的数据）。</a:t>
            </a:r>
            <a:endParaRPr lang="en-US" altLang="zh-CN" sz="1600" b="0" i="0" dirty="0">
              <a:solidFill>
                <a:schemeClr val="tx1"/>
              </a:solidFill>
              <a:effectLst/>
              <a:latin typeface="微软雅黑" panose="020B0503020204020204" pitchFamily="34" charset="-122"/>
              <a:ea typeface="微软雅黑" panose="020B0503020204020204" pitchFamily="34" charset="-122"/>
            </a:endParaRPr>
          </a:p>
          <a:p>
            <a:pPr lvl="1">
              <a:lnSpc>
                <a:spcPct val="150000"/>
              </a:lnSpc>
            </a:pPr>
            <a:endParaRPr lang="en-US" altLang="zh-CN" sz="186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endParaRPr lang="en-US" altLang="zh-CN" sz="186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963745" y="3107168"/>
            <a:ext cx="10561173" cy="1198880"/>
          </a:xfrm>
          <a:prstGeom prst="rect">
            <a:avLst/>
          </a:prstGeom>
          <a:noFill/>
        </p:spPr>
        <p:txBody>
          <a:bodyPr wrap="square">
            <a:spAutoFit/>
          </a:bodyPr>
          <a:lstStyle/>
          <a:p>
            <a:pPr indent="0" fontAlgn="auto">
              <a:lnSpc>
                <a:spcPct val="150000"/>
              </a:lnSpc>
            </a:pPr>
            <a:r>
              <a:rPr lang="zh-CN" altLang="en-US" sz="1600" dirty="0">
                <a:latin typeface="微软雅黑" panose="020B0503020204020204" pitchFamily="34" charset="-122"/>
                <a:ea typeface="微软雅黑" panose="020B0503020204020204" pitchFamily="34" charset="-122"/>
              </a:rPr>
              <a:t>噪声数据不仅会增加数据量，也会加大计算量，增加计算机内存和计算开销，也会增大计算误差。特别是线性算法，都是通过迭代来获取最优解的，如果数据中含有大量的噪声数据，将会大大的影响数据的收敛速度，甚至对于训练生成模型的准确也会有很大的副作用。</a:t>
            </a:r>
            <a:endParaRPr lang="zh-CN" altLang="en-US"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07598" y="4988856"/>
            <a:ext cx="10081120" cy="665480"/>
          </a:xfrm>
          <a:prstGeom prst="rect">
            <a:avLst/>
          </a:prstGeom>
          <a:noFill/>
        </p:spPr>
        <p:txBody>
          <a:bodyPr wrap="square">
            <a:spAutoFit/>
          </a:bodyPr>
          <a:lstStyle/>
          <a:p>
            <a:r>
              <a:rPr lang="zh-CN" altLang="en-US" sz="1865" b="1" i="0" dirty="0">
                <a:solidFill>
                  <a:srgbClr val="121212"/>
                </a:solidFill>
                <a:effectLst/>
                <a:latin typeface="微软雅黑" panose="020B0503020204020204" pitchFamily="34" charset="-122"/>
                <a:ea typeface="微软雅黑" panose="020B0503020204020204" pitchFamily="34" charset="-122"/>
              </a:rPr>
              <a:t>分箱法</a:t>
            </a:r>
            <a:r>
              <a:rPr lang="zh-CN" altLang="en-US" sz="1865" b="0" i="0" dirty="0">
                <a:solidFill>
                  <a:srgbClr val="121212"/>
                </a:solidFill>
                <a:effectLst/>
                <a:latin typeface="微软雅黑" panose="020B0503020204020204" pitchFamily="34" charset="-122"/>
                <a:ea typeface="微软雅黑" panose="020B0503020204020204" pitchFamily="34" charset="-122"/>
              </a:rPr>
              <a:t>简单来说就是以特定的条件将所有元素分类，实现数据的离散化，增强数据的稳定性。本质上就是把数据进行分组。</a:t>
            </a:r>
            <a:endParaRPr lang="zh-CN" altLang="en-US" sz="1865" dirty="0">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03933" y="9439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t>数据挖掘预处理</a:t>
            </a:r>
            <a:endParaRPr lang="zh-CN" altLang="en-US" dirty="0"/>
          </a:p>
        </p:txBody>
      </p:sp>
      <p:sp>
        <p:nvSpPr>
          <p:cNvPr id="10" name="矩形 9"/>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12" name="文本框 11"/>
          <p:cNvSpPr txBox="1"/>
          <p:nvPr/>
        </p:nvSpPr>
        <p:spPr>
          <a:xfrm>
            <a:off x="1007435" y="1188932"/>
            <a:ext cx="6096000" cy="506730"/>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数据清理</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3"/>
          <p:cNvSpPr txBox="1"/>
          <p:nvPr/>
        </p:nvSpPr>
        <p:spPr>
          <a:xfrm>
            <a:off x="1007435" y="1961383"/>
            <a:ext cx="10561173" cy="1568450"/>
          </a:xfrm>
          <a:prstGeom prst="rect">
            <a:avLst/>
          </a:prstGeom>
          <a:noFill/>
        </p:spPr>
        <p:txBody>
          <a:bodyPr wrap="square">
            <a:spAutoFit/>
          </a:bodyPr>
          <a:lstStyle/>
          <a:p>
            <a:pPr indent="0" fontAlgn="auto">
              <a:lnSpc>
                <a:spcPct val="150000"/>
              </a:lnSpc>
            </a:pPr>
            <a:r>
              <a:rPr lang="zh-CN" altLang="en-US" sz="1600" dirty="0">
                <a:latin typeface="微软雅黑" panose="020B0503020204020204" pitchFamily="34" charset="-122"/>
                <a:ea typeface="微软雅黑" panose="020B0503020204020204" pitchFamily="34" charset="-122"/>
              </a:rPr>
              <a:t>分箱法是指把待处理的数据按照一定规则放进“箱子”中，采用某种方法对各个箱子中的数据进行处理。</a:t>
            </a:r>
            <a:endParaRPr lang="en-US" altLang="zh-CN" sz="1600" dirty="0">
              <a:latin typeface="微软雅黑" panose="020B0503020204020204" pitchFamily="34" charset="-122"/>
              <a:ea typeface="微软雅黑" panose="020B0503020204020204" pitchFamily="34" charset="-122"/>
            </a:endParaRPr>
          </a:p>
          <a:p>
            <a:pPr indent="0" fontAlgn="auto">
              <a:lnSpc>
                <a:spcPct val="150000"/>
              </a:lnSpc>
            </a:pPr>
            <a:r>
              <a:rPr lang="zh-CN" altLang="en-US" sz="1600" dirty="0">
                <a:latin typeface="微软雅黑" panose="020B0503020204020204" pitchFamily="34" charset="-122"/>
                <a:ea typeface="微软雅黑" panose="020B0503020204020204" pitchFamily="34" charset="-122"/>
              </a:rPr>
              <a:t>1)等深分箱法：每箱具有相同的记录数，每个箱子的记录数称为箱子的深度。</a:t>
            </a:r>
            <a:endParaRPr lang="en-US" altLang="zh-CN" sz="1600" dirty="0">
              <a:latin typeface="微软雅黑" panose="020B0503020204020204" pitchFamily="34" charset="-122"/>
              <a:ea typeface="微软雅黑" panose="020B0503020204020204" pitchFamily="34" charset="-122"/>
            </a:endParaRPr>
          </a:p>
          <a:p>
            <a:pPr indent="0" fontAlgn="auto">
              <a:lnSpc>
                <a:spcPct val="150000"/>
              </a:lnSpc>
            </a:pPr>
            <a:r>
              <a:rPr lang="zh-CN" altLang="en-US" sz="1600" dirty="0">
                <a:latin typeface="微软雅黑" panose="020B0503020204020204" pitchFamily="34" charset="-122"/>
                <a:ea typeface="微软雅黑" panose="020B0503020204020204" pitchFamily="34" charset="-122"/>
              </a:rPr>
              <a:t>2)等宽分箱法：在整个数据值的区间上平均分割，使得每个箱子的区间相等，这个区间被称为箱子的宽度。</a:t>
            </a:r>
            <a:endParaRPr lang="en-US" altLang="zh-CN" sz="1600" dirty="0">
              <a:latin typeface="微软雅黑" panose="020B0503020204020204" pitchFamily="34" charset="-122"/>
              <a:ea typeface="微软雅黑" panose="020B0503020204020204" pitchFamily="34" charset="-122"/>
            </a:endParaRPr>
          </a:p>
          <a:p>
            <a:pPr indent="0" fontAlgn="auto">
              <a:lnSpc>
                <a:spcPct val="150000"/>
              </a:lnSpc>
            </a:pPr>
            <a:r>
              <a:rPr lang="zh-CN" altLang="en-US" sz="1600" dirty="0">
                <a:latin typeface="微软雅黑" panose="020B0503020204020204" pitchFamily="34" charset="-122"/>
                <a:ea typeface="微软雅黑" panose="020B0503020204020204" pitchFamily="34" charset="-122"/>
              </a:rPr>
              <a:t>3)用户自定义分箱法：根据用户自定义的规则进行分箱处理。</a:t>
            </a:r>
            <a:endParaRPr lang="zh-CN" altLang="en-US" sz="1600" dirty="0">
              <a:latin typeface="微软雅黑" panose="020B0503020204020204" pitchFamily="34" charset="-122"/>
              <a:ea typeface="微软雅黑" panose="020B0503020204020204" pitchFamily="34" charset="-122"/>
            </a:endParaRPr>
          </a:p>
        </p:txBody>
      </p:sp>
      <p:pic>
        <p:nvPicPr>
          <p:cNvPr id="15" name="Picture 2"/>
          <p:cNvPicPr>
            <a:picLocks noChangeAspect="1" noChangeArrowheads="1"/>
          </p:cNvPicPr>
          <p:nvPr/>
        </p:nvPicPr>
        <p:blipFill>
          <a:blip r:embed="rId1">
            <a:duotone>
              <a:prstClr val="black"/>
              <a:schemeClr val="accent1">
                <a:tint val="45000"/>
                <a:satMod val="400000"/>
              </a:scheme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483700" y="3228340"/>
            <a:ext cx="2517295" cy="1687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9439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latin typeface="微软雅黑" panose="020B0503020204020204" pitchFamily="34" charset="-122"/>
                <a:ea typeface="微软雅黑" panose="020B0503020204020204" pitchFamily="34" charset="-122"/>
              </a:rPr>
              <a:t>数据挖掘预处理</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9" name="文本框 8"/>
          <p:cNvSpPr txBox="1"/>
          <p:nvPr/>
        </p:nvSpPr>
        <p:spPr>
          <a:xfrm>
            <a:off x="1007435" y="1188932"/>
            <a:ext cx="6096000" cy="506730"/>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数据清理</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1174819" y="1800809"/>
            <a:ext cx="9842363" cy="1404620"/>
          </a:xfrm>
          <a:prstGeom prst="rect">
            <a:avLst/>
          </a:prstGeom>
          <a:noFill/>
        </p:spPr>
        <p:txBody>
          <a:bodyPr wrap="square">
            <a:spAutoFit/>
          </a:bodyPr>
          <a:lstStyle/>
          <a:p>
            <a:r>
              <a:rPr lang="zh-CN" altLang="en-US" sz="1865" b="1" i="0" dirty="0">
                <a:solidFill>
                  <a:srgbClr val="4D4D4D"/>
                </a:solidFill>
                <a:effectLst/>
                <a:latin typeface="微软雅黑" panose="020B0503020204020204" pitchFamily="34" charset="-122"/>
                <a:ea typeface="微软雅黑" panose="020B0503020204020204" pitchFamily="34" charset="-122"/>
              </a:rPr>
              <a:t>在分箱之后，要对每个箱子中的数据进行平滑处理。</a:t>
            </a:r>
            <a:endParaRPr lang="en-US" altLang="zh-CN" sz="1865" b="1" i="0" dirty="0">
              <a:solidFill>
                <a:srgbClr val="4D4D4D"/>
              </a:solidFill>
              <a:effectLst/>
              <a:latin typeface="微软雅黑" panose="020B0503020204020204" pitchFamily="34" charset="-122"/>
              <a:ea typeface="微软雅黑" panose="020B0503020204020204" pitchFamily="34" charset="-122"/>
            </a:endParaRPr>
          </a:p>
          <a:p>
            <a:endParaRPr lang="en-US" altLang="zh-CN" sz="1865" b="1" i="0" dirty="0">
              <a:solidFill>
                <a:srgbClr val="4D4D4D"/>
              </a:solidFill>
              <a:effectLst/>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n"/>
            </a:pPr>
            <a:r>
              <a:rPr lang="zh-CN" altLang="en-US" sz="1600" b="0" i="0" dirty="0">
                <a:solidFill>
                  <a:srgbClr val="4D4D4D"/>
                </a:solidFill>
                <a:effectLst/>
                <a:latin typeface="微软雅黑" panose="020B0503020204020204" pitchFamily="34" charset="-122"/>
                <a:ea typeface="微软雅黑" panose="020B0503020204020204" pitchFamily="34" charset="-122"/>
              </a:rPr>
              <a:t>箱均值平滑：箱中的每一个值都被箱的平均值替换。</a:t>
            </a:r>
            <a:endParaRPr lang="en-US" altLang="zh-CN" sz="1600" b="0" i="0" dirty="0">
              <a:solidFill>
                <a:srgbClr val="4D4D4D"/>
              </a:solidFill>
              <a:effectLst/>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n"/>
            </a:pPr>
            <a:r>
              <a:rPr lang="zh-CN" altLang="en-US" sz="1600" b="0" i="0" dirty="0">
                <a:solidFill>
                  <a:srgbClr val="4D4D4D"/>
                </a:solidFill>
                <a:effectLst/>
                <a:latin typeface="微软雅黑" panose="020B0503020204020204" pitchFamily="34" charset="-122"/>
                <a:ea typeface="微软雅黑" panose="020B0503020204020204" pitchFamily="34" charset="-122"/>
              </a:rPr>
              <a:t>箱中位数平滑：箱中的每一个值都被箱的中位数替换。</a:t>
            </a:r>
            <a:endParaRPr lang="en-US" altLang="zh-CN" sz="1600" b="0" i="0" dirty="0">
              <a:solidFill>
                <a:srgbClr val="4D4D4D"/>
              </a:solidFill>
              <a:effectLst/>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n"/>
            </a:pPr>
            <a:r>
              <a:rPr lang="zh-CN" altLang="en-US" sz="1600" b="0" i="0" dirty="0">
                <a:solidFill>
                  <a:srgbClr val="4D4D4D"/>
                </a:solidFill>
                <a:effectLst/>
                <a:latin typeface="微软雅黑" panose="020B0503020204020204" pitchFamily="34" charset="-122"/>
                <a:ea typeface="微软雅黑" panose="020B0503020204020204" pitchFamily="34" charset="-122"/>
              </a:rPr>
              <a:t>箱边界平滑：箱中的最大值和最小值作为箱边界，箱中的每一个值都被最近的边界值替换。</a:t>
            </a:r>
            <a:endParaRPr lang="zh-CN" altLang="en-US" sz="16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174819" y="3554312"/>
            <a:ext cx="7584843" cy="2061210"/>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一组观测值：8，9，30，24，10，15，24，7，28。</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从小到大排序：7，8，9，10，15，24，24，28，30。</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采用等深（等频）分箱将该组分为3箱：</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箱1（7，8，9），箱2（10，15，24），箱3（24，28，30）</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采用箱均值平滑：箱1：（8，8，8）</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采用箱中值平滑：箱2：（15，15，15）</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采用箱边界平滑：箱3：（24，</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，30）</a:t>
            </a:r>
            <a:endParaRPr lang="zh-CN" altLang="en-US"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03933" y="9439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t>数据挖掘预处理</a:t>
            </a:r>
            <a:endParaRPr lang="zh-CN" altLang="en-US" dirty="0"/>
          </a:p>
        </p:txBody>
      </p:sp>
      <p:sp>
        <p:nvSpPr>
          <p:cNvPr id="6" name="矩形 5"/>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7" name="文本框 6"/>
          <p:cNvSpPr txBox="1"/>
          <p:nvPr/>
        </p:nvSpPr>
        <p:spPr>
          <a:xfrm>
            <a:off x="1007435" y="1188932"/>
            <a:ext cx="6096000" cy="506730"/>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数据清理</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623392" y="2389451"/>
            <a:ext cx="6096000" cy="1938020"/>
          </a:xfrm>
          <a:prstGeom prst="rect">
            <a:avLst/>
          </a:prstGeom>
          <a:noFill/>
        </p:spPr>
        <p:txBody>
          <a:bodyPr wrap="square">
            <a:spAutoFit/>
          </a:bodyPr>
          <a:lstStyle/>
          <a:p>
            <a:pPr lvl="1">
              <a:lnSpc>
                <a:spcPct val="15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通过聚类（</a:t>
            </a:r>
            <a:r>
              <a:rPr lang="en-GB" altLang="zh-CN" sz="1600" dirty="0">
                <a:latin typeface="微软雅黑" panose="020B0503020204020204" pitchFamily="34" charset="-122"/>
                <a:ea typeface="微软雅黑" panose="020B0503020204020204" pitchFamily="34" charset="-122"/>
                <a:cs typeface="微软雅黑" panose="020B0503020204020204" pitchFamily="34" charset="-122"/>
              </a:rPr>
              <a:t>K-Means</a:t>
            </a:r>
            <a:r>
              <a:rPr lang="zh-CN" altLang="en-GB" sz="1600" dirty="0">
                <a:latin typeface="微软雅黑" panose="020B0503020204020204" pitchFamily="34" charset="-122"/>
                <a:ea typeface="微软雅黑" panose="020B0503020204020204" pitchFamily="34" charset="-122"/>
                <a:cs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cs typeface="微软雅黑" panose="020B0503020204020204" pitchFamily="34" charset="-122"/>
              </a:rPr>
              <a:t>DBSCAN</a:t>
            </a:r>
            <a:r>
              <a:rPr lang="zh-CN" altLang="en-GB" sz="1600" dirty="0">
                <a:latin typeface="微软雅黑" panose="020B0503020204020204" pitchFamily="34" charset="-122"/>
                <a:ea typeface="微软雅黑" panose="020B0503020204020204" pitchFamily="34" charset="-122"/>
                <a:cs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cs typeface="微软雅黑" panose="020B0503020204020204" pitchFamily="34" charset="-122"/>
              </a:rPr>
              <a:t>EM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聚类）方法，检测孤立点。将数据集合分组为若干个簇，在簇外的值即为孤立点，这些孤立点就是噪声数据，应对这些孤立点进行删除或替换。相似或相临近的数据聚合在一起形成各个聚类集合，在这些聚类集合之外的数据即为异常数据。</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40149" y="2427831"/>
            <a:ext cx="3174343" cy="2424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11"/>
          <p:cNvSpPr txBox="1"/>
          <p:nvPr/>
        </p:nvSpPr>
        <p:spPr>
          <a:xfrm>
            <a:off x="747569" y="1733464"/>
            <a:ext cx="6096000" cy="460375"/>
          </a:xfrm>
          <a:prstGeom prst="rect">
            <a:avLst/>
          </a:prstGeom>
          <a:noFill/>
        </p:spPr>
        <p:txBody>
          <a:bodyPr wrap="square">
            <a:spAutoFit/>
          </a:bodyPr>
          <a:lstStyle/>
          <a:p>
            <a:pPr marL="628650" lvl="1" indent="-171450">
              <a:lnSpc>
                <a:spcPct val="150000"/>
              </a:lnSpc>
              <a:buFont typeface="Wingdings" panose="05000000000000000000" charset="0"/>
              <a:buChar char="Ø"/>
            </a:pPr>
            <a:r>
              <a:rPr lang="zh-CN" altLang="en-US" sz="1600" b="0" i="0" dirty="0">
                <a:solidFill>
                  <a:srgbClr val="000000"/>
                </a:solidFill>
                <a:effectLst/>
                <a:latin typeface="微软雅黑" panose="020B0503020204020204" pitchFamily="34" charset="-122"/>
                <a:ea typeface="微软雅黑" panose="020B0503020204020204" pitchFamily="34" charset="-122"/>
              </a:rPr>
              <a:t>平滑噪声数据</a:t>
            </a:r>
            <a:endParaRPr lang="zh-CN" altLang="en-US" sz="1600" b="0" i="0" dirty="0">
              <a:solidFill>
                <a:srgbClr val="000000"/>
              </a:solidFill>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623392" y="5392869"/>
            <a:ext cx="10903359" cy="420370"/>
          </a:xfrm>
          <a:prstGeom prst="rect">
            <a:avLst/>
          </a:prstGeom>
          <a:noFill/>
        </p:spPr>
        <p:txBody>
          <a:bodyPr wrap="square">
            <a:spAutoFit/>
          </a:bodyPr>
          <a:lstStyle/>
          <a:p>
            <a:r>
              <a:rPr lang="zh-CN" altLang="en-US" sz="2135" b="0" i="0" dirty="0">
                <a:solidFill>
                  <a:srgbClr val="4D4D4D"/>
                </a:solidFill>
                <a:effectLst/>
                <a:latin typeface="微软雅黑" panose="020B0503020204020204" pitchFamily="34" charset="-122"/>
                <a:ea typeface="微软雅黑" panose="020B0503020204020204" pitchFamily="34" charset="-122"/>
              </a:rPr>
              <a:t>簇是一组数据对象的集合，同一簇内的数据具有相似性，不同簇之间的数据的差异性较大。</a:t>
            </a:r>
            <a:endParaRPr lang="zh-CN" altLang="en-US" sz="2135"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03933" y="100827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3" y="369993"/>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400" dirty="0"/>
              <a:t>商务智能的价值</a:t>
            </a:r>
            <a:r>
              <a:rPr lang="en-US" sz="2400" dirty="0"/>
              <a:t> </a:t>
            </a:r>
            <a:endParaRPr lang="en-US" sz="2400" dirty="0"/>
          </a:p>
        </p:txBody>
      </p:sp>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 name="文本框 1"/>
          <p:cNvSpPr txBox="1"/>
          <p:nvPr/>
        </p:nvSpPr>
        <p:spPr>
          <a:xfrm>
            <a:off x="503767" y="1126913"/>
            <a:ext cx="10995660" cy="5215467"/>
          </a:xfrm>
          <a:prstGeom prst="rect">
            <a:avLst/>
          </a:prstGeom>
          <a:noFill/>
        </p:spPr>
        <p:txBody>
          <a:bodyPr/>
          <a:lstStyle/>
          <a:p>
            <a:pPr marL="285750" indent="-285750">
              <a:lnSpc>
                <a:spcPct val="150000"/>
              </a:lnSpc>
              <a:buFont typeface="Wingdings" panose="05000000000000000000" charset="0"/>
              <a:buChar char="Ø"/>
            </a:pPr>
            <a:r>
              <a:rPr lang="zh-CN" altLang="en-US" sz="1600" dirty="0">
                <a:solidFill>
                  <a:schemeClr val="tx1"/>
                </a:solidFill>
              </a:rPr>
              <a:t>商务智能的</a:t>
            </a:r>
            <a:r>
              <a:rPr lang="zh-CN" altLang="en-US" sz="1600" dirty="0" smtClean="0">
                <a:solidFill>
                  <a:schemeClr val="tx1"/>
                </a:solidFill>
              </a:rPr>
              <a:t>价值体现</a:t>
            </a:r>
            <a:r>
              <a:rPr lang="zh-CN" altLang="en-US" sz="1600" dirty="0">
                <a:solidFill>
                  <a:schemeClr val="tx1"/>
                </a:solidFill>
              </a:rPr>
              <a:t>在以下几个方面：</a:t>
            </a:r>
            <a:endParaRPr lang="zh-CN" altLang="en-US"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1</a:t>
            </a:r>
            <a:r>
              <a:rPr lang="zh-CN" altLang="en-US" sz="1600" dirty="0">
                <a:solidFill>
                  <a:schemeClr val="tx1"/>
                </a:solidFill>
              </a:rPr>
              <a:t>）制定合适的市场营销策略</a:t>
            </a:r>
            <a:endParaRPr lang="zh-CN" altLang="en-US"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2</a:t>
            </a:r>
            <a:r>
              <a:rPr lang="zh-CN" altLang="en-US" sz="1600" dirty="0">
                <a:solidFill>
                  <a:schemeClr val="tx1"/>
                </a:solidFill>
              </a:rPr>
              <a:t>）改善顾客管理</a:t>
            </a:r>
            <a:endParaRPr lang="zh-CN" altLang="en-US"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3</a:t>
            </a:r>
            <a:r>
              <a:rPr lang="zh-CN" altLang="en-US" sz="1600" dirty="0">
                <a:solidFill>
                  <a:schemeClr val="tx1"/>
                </a:solidFill>
              </a:rPr>
              <a:t>）经营成本与收入分析</a:t>
            </a:r>
            <a:endParaRPr lang="zh-CN" altLang="en-US"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4</a:t>
            </a:r>
            <a:r>
              <a:rPr lang="zh-CN" altLang="en-US" sz="1600" dirty="0">
                <a:solidFill>
                  <a:schemeClr val="tx1"/>
                </a:solidFill>
              </a:rPr>
              <a:t>）提高风险管理能力</a:t>
            </a:r>
            <a:endParaRPr lang="zh-CN" altLang="en-US"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5</a:t>
            </a:r>
            <a:r>
              <a:rPr lang="zh-CN" altLang="en-US" sz="1600" dirty="0">
                <a:solidFill>
                  <a:schemeClr val="tx1"/>
                </a:solidFill>
              </a:rPr>
              <a:t>）改善业务洞察力</a:t>
            </a:r>
            <a:endParaRPr lang="zh-CN" altLang="en-US" sz="1600" dirty="0">
              <a:solidFill>
                <a:schemeClr val="tx1"/>
              </a:solidFill>
            </a:endParaRPr>
          </a:p>
          <a:p>
            <a:pPr marL="0" indent="0">
              <a:lnSpc>
                <a:spcPct val="150000"/>
              </a:lnSpc>
              <a:buFont typeface="Wingdings" panose="05000000000000000000" charset="0"/>
              <a:buNone/>
            </a:pP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6</a:t>
            </a:r>
            <a:r>
              <a:rPr lang="zh-CN" altLang="en-US" sz="1600" dirty="0">
                <a:solidFill>
                  <a:schemeClr val="tx1"/>
                </a:solidFill>
              </a:rPr>
              <a:t>）提高市场响应能力</a:t>
            </a:r>
            <a:endParaRPr lang="zh-CN" altLang="en-US" sz="1600" dirty="0">
              <a:solidFill>
                <a:schemeClr val="tx1"/>
              </a:solidFill>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03933" y="9439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t>数据挖掘预处理</a:t>
            </a:r>
            <a:endParaRPr lang="zh-CN" altLang="en-US" dirty="0"/>
          </a:p>
        </p:txBody>
      </p:sp>
      <p:sp>
        <p:nvSpPr>
          <p:cNvPr id="6" name="矩形 5"/>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7" name="文本框 6"/>
          <p:cNvSpPr txBox="1"/>
          <p:nvPr/>
        </p:nvSpPr>
        <p:spPr>
          <a:xfrm>
            <a:off x="1007435" y="1188932"/>
            <a:ext cx="6096000" cy="506730"/>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数据清理</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623392" y="1776497"/>
            <a:ext cx="6096000" cy="460375"/>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zh-CN" altLang="en-US" sz="1600" b="0" i="0" dirty="0">
                <a:solidFill>
                  <a:srgbClr val="000000"/>
                </a:solidFill>
                <a:effectLst/>
                <a:latin typeface="微软雅黑" panose="020B0503020204020204" pitchFamily="34" charset="-122"/>
                <a:ea typeface="微软雅黑" panose="020B0503020204020204" pitchFamily="34" charset="-122"/>
              </a:rPr>
              <a:t>处理缺失值</a:t>
            </a:r>
            <a:endParaRPr lang="zh-CN" altLang="en-US" sz="1600" b="0" i="0" dirty="0">
              <a:solidFill>
                <a:srgbClr val="000000"/>
              </a:solidFill>
              <a:effectLst/>
              <a:latin typeface="微软雅黑" panose="020B0503020204020204" pitchFamily="34" charset="-122"/>
              <a:ea typeface="微软雅黑" panose="020B0503020204020204" pitchFamily="34" charset="-122"/>
            </a:endParaRPr>
          </a:p>
        </p:txBody>
      </p:sp>
      <p:sp>
        <p:nvSpPr>
          <p:cNvPr id="11" name="文本框 10"/>
          <p:cNvSpPr txBox="1"/>
          <p:nvPr/>
        </p:nvSpPr>
        <p:spPr>
          <a:xfrm>
            <a:off x="1469199" y="2318652"/>
            <a:ext cx="9985109" cy="1783715"/>
          </a:xfrm>
          <a:prstGeom prst="rect">
            <a:avLst/>
          </a:prstGeom>
          <a:noFill/>
        </p:spPr>
        <p:txBody>
          <a:bodyPr wrap="square">
            <a:spAutoFit/>
          </a:bodyPr>
          <a:lstStyle/>
          <a:p>
            <a:pPr marL="285750" indent="-285750">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删除记录：优点：简单直接，最有效。缺点：以减少历史数据来换取数据的完备，会造成资源的大量浪费，丢弃了大量隐藏在这些记录中的信息。尤其是在数据集本来就包含很少记录的情况下，删除少量记录就可能严重影响分析结果的客观性和正确性。</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不处理：一些模型可以将缺失值作为一种特殊的取值，允许直接在含有缺失值的数据上进行建模。</a:t>
            </a:r>
            <a:endParaRPr lang="zh-CN" altLang="en-US"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endParaRPr lang="zh-CN" altLang="en-US" sz="1400" dirty="0">
              <a:latin typeface="微软雅黑" panose="020B0503020204020204" pitchFamily="34" charset="-122"/>
              <a:ea typeface="微软雅黑" panose="020B0503020204020204" pitchFamily="34" charset="-122"/>
            </a:endParaRPr>
          </a:p>
          <a:p>
            <a:pPr marL="0" lvl="1" indent="-285750">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sym typeface="+mn-ea"/>
              </a:rPr>
              <a:t>数据插补</a:t>
            </a:r>
            <a:endParaRPr lang="en-US" altLang="zh-CN" sz="1400" b="0" i="0" dirty="0">
              <a:solidFill>
                <a:srgbClr val="000000"/>
              </a:solidFill>
              <a:effectLst/>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endParaRPr lang="zh-CN" altLang="en-US" sz="1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25479" y="2207850"/>
            <a:ext cx="10341041" cy="3114504"/>
          </a:xfrm>
          <a:prstGeom prst="rect">
            <a:avLst/>
          </a:prstGeom>
        </p:spPr>
      </p:pic>
      <p:sp>
        <p:nvSpPr>
          <p:cNvPr id="8" name="文本框 7"/>
          <p:cNvSpPr txBox="1"/>
          <p:nvPr/>
        </p:nvSpPr>
        <p:spPr>
          <a:xfrm>
            <a:off x="654220" y="1695373"/>
            <a:ext cx="6096000" cy="460375"/>
          </a:xfrm>
          <a:prstGeom prst="rect">
            <a:avLst/>
          </a:prstGeom>
          <a:noFill/>
        </p:spPr>
        <p:txBody>
          <a:bodyPr wrap="square">
            <a:spAutoFit/>
          </a:bodyPr>
          <a:lstStyle/>
          <a:p>
            <a:pPr marL="742950" lvl="1" indent="-285750">
              <a:lnSpc>
                <a:spcPct val="150000"/>
              </a:lnSpc>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rPr>
              <a:t>数据插补</a:t>
            </a:r>
            <a:endParaRPr lang="zh-CN" altLang="en-US" sz="1600" b="0" i="0" dirty="0">
              <a:solidFill>
                <a:srgbClr val="000000"/>
              </a:solidFill>
              <a:effectLst/>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503933" y="9439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98620" y="369817"/>
            <a:ext cx="5153916" cy="5736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t>数据挖掘预处理</a:t>
            </a:r>
            <a:endParaRPr lang="zh-CN" altLang="en-US" dirty="0"/>
          </a:p>
        </p:txBody>
      </p:sp>
      <p:sp>
        <p:nvSpPr>
          <p:cNvPr id="11" name="矩形 10"/>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12" name="文本框 11"/>
          <p:cNvSpPr txBox="1"/>
          <p:nvPr/>
        </p:nvSpPr>
        <p:spPr>
          <a:xfrm>
            <a:off x="1007435" y="1188932"/>
            <a:ext cx="6096000" cy="506730"/>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数据清理</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03933" y="94374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8876" y="369995"/>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latin typeface="微软雅黑" panose="020B0503020204020204" pitchFamily="34" charset="-122"/>
                <a:ea typeface="微软雅黑" panose="020B0503020204020204" pitchFamily="34" charset="-122"/>
                <a:sym typeface="+mn-ea"/>
              </a:rPr>
              <a:t>数据挖掘预处理</a:t>
            </a:r>
            <a:endParaRPr lang="zh-CN" altLang="en-US" dirty="0">
              <a:latin typeface="微软雅黑" panose="020B0503020204020204" pitchFamily="34" charset="-122"/>
              <a:ea typeface="微软雅黑" panose="020B0503020204020204" pitchFamily="34" charset="-122"/>
              <a:sym typeface="+mn-ea"/>
            </a:endParaRPr>
          </a:p>
        </p:txBody>
      </p:sp>
      <p:sp>
        <p:nvSpPr>
          <p:cNvPr id="14" name="矩形 13"/>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15" name="文本框 14"/>
          <p:cNvSpPr txBox="1"/>
          <p:nvPr/>
        </p:nvSpPr>
        <p:spPr>
          <a:xfrm>
            <a:off x="668301" y="1209983"/>
            <a:ext cx="10141373" cy="460375"/>
          </a:xfrm>
          <a:prstGeom prst="rect">
            <a:avLst/>
          </a:prstGeom>
          <a:noFill/>
          <a:ln w="9525">
            <a:noFill/>
          </a:ln>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数据集成</a:t>
            </a:r>
            <a:endParaRPr lang="zh-CN" altLang="en-US"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文本框 20"/>
          <p:cNvSpPr txBox="1"/>
          <p:nvPr/>
        </p:nvSpPr>
        <p:spPr>
          <a:xfrm>
            <a:off x="1007435" y="1821860"/>
            <a:ext cx="10141373" cy="583565"/>
          </a:xfrm>
          <a:prstGeom prst="rect">
            <a:avLst/>
          </a:prstGeom>
          <a:noFill/>
        </p:spPr>
        <p:txBody>
          <a:bodyPr wrap="square">
            <a:spAutoFit/>
          </a:bodyPr>
          <a:lstStyle/>
          <a:p>
            <a:r>
              <a:rPr lang="zh-CN" altLang="en-US" sz="1600" b="0" i="0" dirty="0">
                <a:solidFill>
                  <a:srgbClr val="222222"/>
                </a:solidFill>
                <a:effectLst/>
                <a:latin typeface="微软雅黑" panose="020B0503020204020204" pitchFamily="34" charset="-122"/>
                <a:ea typeface="微软雅黑" panose="020B0503020204020204" pitchFamily="34" charset="-122"/>
              </a:rPr>
              <a:t>数据集成是指将来自不同来源、不同格式和不同结构的数据整合到一个统一的数据存储库中，以实现数据的一致性、可访问性和可用性。它的目标是消除数据孤岛，使企业能够更好地利用数据进行分析、决策和业务创新。</a:t>
            </a:r>
            <a:endParaRPr lang="zh-CN" altLang="en-US" sz="1600" b="0" i="0" dirty="0">
              <a:solidFill>
                <a:srgbClr val="222222"/>
              </a:solidFill>
              <a:effectLst/>
              <a:latin typeface="微软雅黑" panose="020B0503020204020204" pitchFamily="34" charset="-122"/>
              <a:ea typeface="微软雅黑" panose="020B0503020204020204" pitchFamily="34" charset="-122"/>
            </a:endParaRPr>
          </a:p>
        </p:txBody>
      </p:sp>
      <p:sp>
        <p:nvSpPr>
          <p:cNvPr id="24" name="文本框 23"/>
          <p:cNvSpPr txBox="1"/>
          <p:nvPr/>
        </p:nvSpPr>
        <p:spPr>
          <a:xfrm>
            <a:off x="1102169" y="2447605"/>
            <a:ext cx="10270452" cy="1814830"/>
          </a:xfrm>
          <a:prstGeom prst="rect">
            <a:avLst/>
          </a:prstGeom>
          <a:noFill/>
        </p:spPr>
        <p:txBody>
          <a:bodyPr wrap="square">
            <a:spAutoFit/>
          </a:bodyPr>
          <a:lstStyle/>
          <a:p>
            <a:pPr marL="342900" indent="-342900">
              <a:buFont typeface="+mj-lt"/>
              <a:buAutoNum type="arabicPeriod"/>
            </a:pPr>
            <a:r>
              <a:rPr lang="zh-CN" altLang="en-US" sz="1600" b="1" dirty="0">
                <a:latin typeface="微软雅黑" panose="020B0503020204020204" pitchFamily="34" charset="-122"/>
                <a:ea typeface="微软雅黑" panose="020B0503020204020204" pitchFamily="34" charset="-122"/>
              </a:rPr>
              <a:t>批量数据集成</a:t>
            </a:r>
            <a:r>
              <a:rPr lang="zh-CN" altLang="en-US" sz="1600" dirty="0">
                <a:latin typeface="微软雅黑" panose="020B0503020204020204" pitchFamily="34" charset="-122"/>
                <a:ea typeface="微软雅黑" panose="020B0503020204020204" pitchFamily="34" charset="-122"/>
              </a:rPr>
              <a:t>是指将多个数据源的数据一次性导入到目标系统中的过程。这种集成方式适用于数据量较大、更新频率较低的场景。例如，企业每月从不同部门收集销售数据，然后将这些数据导入到企业资源规划(ERP)系统中进行综合分析和报告。</a:t>
            </a:r>
            <a:endParaRPr lang="en-US" altLang="zh-CN" sz="1600"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16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600" b="1" dirty="0">
                <a:latin typeface="微软雅黑" panose="020B0503020204020204" pitchFamily="34" charset="-122"/>
                <a:ea typeface="微软雅黑" panose="020B0503020204020204" pitchFamily="34" charset="-122"/>
              </a:rPr>
              <a:t>实时数据集成</a:t>
            </a:r>
            <a:r>
              <a:rPr lang="zh-CN" altLang="en-US" sz="1600" dirty="0">
                <a:latin typeface="微软雅黑" panose="020B0503020204020204" pitchFamily="34" charset="-122"/>
                <a:ea typeface="微软雅黑" panose="020B0503020204020204" pitchFamily="34" charset="-122"/>
              </a:rPr>
              <a:t>是指将多个数据源的数据实时地导入到目标系统中。这种集成方式适用于数据量较小、更新频率较高的场景。例如，电商平台需要实时更新库存和销售数据，以便及时补货和调整价格。</a:t>
            </a:r>
            <a:endParaRPr lang="en-US" altLang="zh-CN" sz="1600"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876" y="369995"/>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latin typeface="微软雅黑" panose="020B0503020204020204" pitchFamily="34" charset="-122"/>
                <a:ea typeface="微软雅黑" panose="020B0503020204020204" pitchFamily="34" charset="-122"/>
                <a:sym typeface="+mn-ea"/>
              </a:rPr>
              <a:t>数据挖掘预处理</a:t>
            </a:r>
            <a:endParaRPr lang="zh-CN" altLang="en-US"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6" name="文本框 5"/>
          <p:cNvSpPr txBox="1"/>
          <p:nvPr/>
        </p:nvSpPr>
        <p:spPr>
          <a:xfrm>
            <a:off x="668301" y="1209983"/>
            <a:ext cx="10141373" cy="506730"/>
          </a:xfrm>
          <a:prstGeom prst="rect">
            <a:avLst/>
          </a:prstGeom>
          <a:noFill/>
          <a:ln w="9525">
            <a:noFill/>
          </a:ln>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数据变换</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a:off x="503933" y="94374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07435" y="1821860"/>
            <a:ext cx="9985109" cy="337185"/>
          </a:xfrm>
          <a:prstGeom prst="rect">
            <a:avLst/>
          </a:prstGeom>
          <a:noFill/>
        </p:spPr>
        <p:txBody>
          <a:bodyPr wrap="square">
            <a:spAutoFit/>
          </a:bodyPr>
          <a:lstStyle/>
          <a:p>
            <a:r>
              <a:rPr lang="zh-CN" altLang="en-US" sz="1600" b="0" i="0" dirty="0">
                <a:effectLst/>
                <a:latin typeface="微软雅黑" panose="020B0503020204020204" pitchFamily="34" charset="-122"/>
                <a:ea typeface="微软雅黑" panose="020B0503020204020204" pitchFamily="34" charset="-122"/>
              </a:rPr>
              <a:t>将数据格式统一，使得挖掘过程更有效。主要方法包括规范化和离散化。</a:t>
            </a:r>
            <a:endParaRPr lang="zh-CN" altLang="en-US" sz="1600" b="0" i="0" dirty="0">
              <a:effectLst/>
              <a:latin typeface="微软雅黑" panose="020B0503020204020204" pitchFamily="34" charset="-122"/>
              <a:ea typeface="微软雅黑" panose="020B0503020204020204" pitchFamily="34" charset="-122"/>
            </a:endParaRPr>
          </a:p>
        </p:txBody>
      </p:sp>
      <p:sp>
        <p:nvSpPr>
          <p:cNvPr id="11" name="文本框 10"/>
          <p:cNvSpPr txBox="1"/>
          <p:nvPr/>
        </p:nvSpPr>
        <p:spPr>
          <a:xfrm>
            <a:off x="1007435" y="2388812"/>
            <a:ext cx="9985109" cy="1198880"/>
          </a:xfrm>
          <a:prstGeom prst="rect">
            <a:avLst/>
          </a:prstGeom>
          <a:noFill/>
        </p:spPr>
        <p:txBody>
          <a:bodyPr wrap="square">
            <a:spAutoFit/>
          </a:bodyPr>
          <a:lstStyle/>
          <a:p>
            <a:pPr indent="0" fontAlgn="auto">
              <a:lnSpc>
                <a:spcPct val="150000"/>
              </a:lnSpc>
            </a:pPr>
            <a:r>
              <a:rPr lang="en-US" altLang="zh-CN" sz="1600" b="1" i="0" dirty="0">
                <a:effectLst/>
                <a:latin typeface="微软雅黑" panose="020B0503020204020204" pitchFamily="34" charset="-122"/>
                <a:ea typeface="微软雅黑" panose="020B0503020204020204" pitchFamily="34" charset="-122"/>
              </a:rPr>
              <a:t>1.</a:t>
            </a:r>
            <a:r>
              <a:rPr lang="zh-CN" altLang="en-US" sz="1600" b="1" i="0" dirty="0">
                <a:effectLst/>
                <a:latin typeface="微软雅黑" panose="020B0503020204020204" pitchFamily="34" charset="-122"/>
                <a:ea typeface="微软雅黑" panose="020B0503020204020204" pitchFamily="34" charset="-122"/>
              </a:rPr>
              <a:t>数据规范化</a:t>
            </a:r>
            <a:r>
              <a:rPr lang="zh-CN" altLang="en-US" sz="1600" b="0" i="0" dirty="0">
                <a:effectLst/>
                <a:latin typeface="微软雅黑" panose="020B0503020204020204" pitchFamily="34" charset="-122"/>
                <a:ea typeface="微软雅黑" panose="020B0503020204020204" pitchFamily="34" charset="-122"/>
              </a:rPr>
              <a:t>：</a:t>
            </a:r>
            <a:r>
              <a:rPr lang="zh-CN" altLang="en-US" sz="1600" b="0" i="0" dirty="0">
                <a:solidFill>
                  <a:srgbClr val="121212"/>
                </a:solidFill>
                <a:effectLst/>
                <a:latin typeface="微软雅黑" panose="020B0503020204020204" pitchFamily="34" charset="-122"/>
                <a:ea typeface="微软雅黑" panose="020B0503020204020204" pitchFamily="34" charset="-122"/>
              </a:rPr>
              <a:t>不同的属性变量往往具有不同的取值范围，数值间的差别可能很大，不进行处理可能会影响到数据分析的结果。为了消除指标之间由于取值范围带来的差异，需要进行标准化处理。将数据按照比例进行缩放，使之落入一个特定的区域，便于进行综合分析。</a:t>
            </a:r>
            <a:endParaRPr lang="zh-CN" altLang="en-US" sz="16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033048" y="3580829"/>
            <a:ext cx="10055507" cy="1198880"/>
          </a:xfrm>
          <a:prstGeom prst="rect">
            <a:avLst/>
          </a:prstGeom>
          <a:noFill/>
        </p:spPr>
        <p:txBody>
          <a:bodyPr wrap="square">
            <a:spAutoFit/>
          </a:bodyPr>
          <a:lstStyle/>
          <a:p>
            <a:pPr indent="0" fontAlgn="auto">
              <a:lnSpc>
                <a:spcPct val="150000"/>
              </a:lnSpc>
            </a:pPr>
            <a:r>
              <a:rPr lang="en-US" altLang="zh-CN" sz="1600" b="1" i="0" dirty="0">
                <a:effectLst/>
                <a:latin typeface="微软雅黑" panose="020B0503020204020204" pitchFamily="34" charset="-122"/>
                <a:ea typeface="微软雅黑" panose="020B0503020204020204" pitchFamily="34" charset="-122"/>
              </a:rPr>
              <a:t>2.</a:t>
            </a:r>
            <a:r>
              <a:rPr lang="zh-CN" altLang="en-US" sz="1600" b="1" i="0" dirty="0">
                <a:effectLst/>
                <a:latin typeface="微软雅黑" panose="020B0503020204020204" pitchFamily="34" charset="-122"/>
                <a:ea typeface="微软雅黑" panose="020B0503020204020204" pitchFamily="34" charset="-122"/>
              </a:rPr>
              <a:t>数据离散化</a:t>
            </a:r>
            <a:r>
              <a:rPr lang="zh-CN" altLang="en-US" sz="1600" b="0" i="0" dirty="0">
                <a:effectLst/>
                <a:latin typeface="微软雅黑" panose="020B0503020204020204" pitchFamily="34" charset="-122"/>
                <a:ea typeface="微软雅黑" panose="020B0503020204020204" pitchFamily="34" charset="-122"/>
              </a:rPr>
              <a:t>：将连续性数据切分为若干段。算法输入数据的需要，决策树，朴素贝叶斯等算法不能直接使用连续性数据，只有经过离散化之后才能处理。此外，消除极端数据的影响。离散化可以有效克服数据中隐藏的缺陷，可以有效降低离群点和噪声的影响。</a:t>
            </a:r>
            <a:endParaRPr lang="zh-CN" altLang="en-US"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8613" y="1892829"/>
            <a:ext cx="9833929" cy="665480"/>
          </a:xfrm>
          <a:prstGeom prst="rect">
            <a:avLst/>
          </a:prstGeom>
          <a:noFill/>
        </p:spPr>
        <p:txBody>
          <a:bodyPr wrap="square">
            <a:spAutoFit/>
          </a:bodyPr>
          <a:lstStyle/>
          <a:p>
            <a:r>
              <a:rPr lang="zh-CN" altLang="en-US" sz="1865" b="1" i="0" dirty="0">
                <a:effectLst/>
                <a:latin typeface="微软雅黑" panose="020B0503020204020204" pitchFamily="34" charset="-122"/>
                <a:ea typeface="微软雅黑" panose="020B0503020204020204" pitchFamily="34" charset="-122"/>
              </a:rPr>
              <a:t>最大</a:t>
            </a:r>
            <a:r>
              <a:rPr lang="en-US" altLang="zh-CN" sz="1865" b="1" i="0" dirty="0">
                <a:effectLst/>
                <a:latin typeface="微软雅黑" panose="020B0503020204020204" pitchFamily="34" charset="-122"/>
                <a:ea typeface="微软雅黑" panose="020B0503020204020204" pitchFamily="34" charset="-122"/>
              </a:rPr>
              <a:t>-</a:t>
            </a:r>
            <a:r>
              <a:rPr lang="zh-CN" altLang="en-US" sz="1865" b="1" i="0" dirty="0">
                <a:effectLst/>
                <a:latin typeface="微软雅黑" panose="020B0503020204020204" pitchFamily="34" charset="-122"/>
                <a:ea typeface="微软雅黑" panose="020B0503020204020204" pitchFamily="34" charset="-122"/>
              </a:rPr>
              <a:t>最小规范</a:t>
            </a:r>
            <a:r>
              <a:rPr lang="zh-CN" altLang="en-US" sz="1865" b="0" i="0" dirty="0">
                <a:effectLst/>
                <a:latin typeface="微软雅黑" panose="020B0503020204020204" pitchFamily="34" charset="-122"/>
                <a:ea typeface="微软雅黑" panose="020B0503020204020204" pitchFamily="34" charset="-122"/>
              </a:rPr>
              <a:t>：是利用数据列中的最大值和最小值进行标准化处理，标准化后的数值处于</a:t>
            </a:r>
            <a:r>
              <a:rPr lang="en-US" altLang="zh-CN" sz="1865" b="0" i="0" dirty="0">
                <a:effectLst/>
                <a:latin typeface="微软雅黑" panose="020B0503020204020204" pitchFamily="34" charset="-122"/>
                <a:ea typeface="微软雅黑" panose="020B0503020204020204" pitchFamily="34" charset="-122"/>
              </a:rPr>
              <a:t>[0,1]</a:t>
            </a:r>
            <a:r>
              <a:rPr lang="zh-CN" altLang="en-US" sz="1865" b="0" i="0" dirty="0">
                <a:effectLst/>
                <a:latin typeface="微软雅黑" panose="020B0503020204020204" pitchFamily="34" charset="-122"/>
                <a:ea typeface="微软雅黑" panose="020B0503020204020204" pitchFamily="34" charset="-122"/>
              </a:rPr>
              <a:t>之间</a:t>
            </a:r>
            <a:endParaRPr lang="zh-CN" altLang="en-US" sz="1865" dirty="0">
              <a:latin typeface="微软雅黑" panose="020B0503020204020204" pitchFamily="34" charset="-122"/>
              <a:ea typeface="微软雅黑" panose="020B0503020204020204" pitchFamily="34" charset="-122"/>
            </a:endParaRPr>
          </a:p>
        </p:txBody>
      </p:sp>
      <p:sp>
        <p:nvSpPr>
          <p:cNvPr id="8" name="矩形 7"/>
          <p:cNvSpPr/>
          <p:nvPr/>
        </p:nvSpPr>
        <p:spPr>
          <a:xfrm>
            <a:off x="298876" y="369995"/>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latin typeface="微软雅黑" panose="020B0503020204020204" pitchFamily="34" charset="-122"/>
                <a:ea typeface="微软雅黑" panose="020B0503020204020204" pitchFamily="34" charset="-122"/>
                <a:sym typeface="+mn-ea"/>
              </a:rPr>
              <a:t>数据挖掘预处理</a:t>
            </a:r>
            <a:endParaRPr lang="zh-CN" altLang="en-US" dirty="0">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10" name="文本框 9"/>
          <p:cNvSpPr txBox="1"/>
          <p:nvPr/>
        </p:nvSpPr>
        <p:spPr>
          <a:xfrm>
            <a:off x="668301" y="1209983"/>
            <a:ext cx="10141373" cy="506730"/>
          </a:xfrm>
          <a:prstGeom prst="rect">
            <a:avLst/>
          </a:prstGeom>
          <a:noFill/>
          <a:ln w="9525">
            <a:noFill/>
          </a:ln>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数据变换</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10"/>
          <p:cNvCxnSpPr/>
          <p:nvPr/>
        </p:nvCxnSpPr>
        <p:spPr>
          <a:xfrm>
            <a:off x="503933" y="94374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98111" y="2938481"/>
            <a:ext cx="1967541" cy="490519"/>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1007435" y="3917247"/>
            <a:ext cx="10141373" cy="645160"/>
          </a:xfrm>
          <a:prstGeom prst="rect">
            <a:avLst/>
          </a:prstGeom>
          <a:noFill/>
        </p:spPr>
        <p:txBody>
          <a:bodyPr wrap="square">
            <a:spAutoFit/>
          </a:bodyPr>
          <a:lstStyle/>
          <a:p>
            <a:r>
              <a:rPr lang="zh-CN" altLang="en-US" b="0" i="0" dirty="0">
                <a:solidFill>
                  <a:srgbClr val="121212"/>
                </a:solidFill>
                <a:effectLst/>
                <a:latin typeface="微软雅黑" panose="020B0503020204020204" pitchFamily="34" charset="-122"/>
                <a:ea typeface="微软雅黑" panose="020B0503020204020204" pitchFamily="34" charset="-122"/>
              </a:rPr>
              <a:t>假设属性收入的最大最小值分别是</a:t>
            </a:r>
            <a:r>
              <a:rPr lang="en-US" altLang="zh-CN" b="0" i="0" dirty="0">
                <a:solidFill>
                  <a:srgbClr val="121212"/>
                </a:solidFill>
                <a:effectLst/>
                <a:latin typeface="微软雅黑" panose="020B0503020204020204" pitchFamily="34" charset="-122"/>
                <a:ea typeface="微软雅黑" panose="020B0503020204020204" pitchFamily="34" charset="-122"/>
              </a:rPr>
              <a:t>11000</a:t>
            </a:r>
            <a:r>
              <a:rPr lang="zh-CN" altLang="en-US" b="0" i="0" dirty="0">
                <a:solidFill>
                  <a:srgbClr val="121212"/>
                </a:solidFill>
                <a:effectLst/>
                <a:latin typeface="微软雅黑" panose="020B0503020204020204" pitchFamily="34" charset="-122"/>
                <a:ea typeface="微软雅黑" panose="020B0503020204020204" pitchFamily="34" charset="-122"/>
              </a:rPr>
              <a:t>元和</a:t>
            </a:r>
            <a:r>
              <a:rPr lang="en-US" altLang="zh-CN" b="0" i="0" dirty="0">
                <a:solidFill>
                  <a:srgbClr val="121212"/>
                </a:solidFill>
                <a:effectLst/>
                <a:latin typeface="微软雅黑" panose="020B0503020204020204" pitchFamily="34" charset="-122"/>
                <a:ea typeface="微软雅黑" panose="020B0503020204020204" pitchFamily="34" charset="-122"/>
              </a:rPr>
              <a:t>91000</a:t>
            </a:r>
            <a:r>
              <a:rPr lang="zh-CN" altLang="en-US" b="0" i="0" dirty="0">
                <a:solidFill>
                  <a:srgbClr val="121212"/>
                </a:solidFill>
                <a:effectLst/>
                <a:latin typeface="微软雅黑" panose="020B0503020204020204" pitchFamily="34" charset="-122"/>
                <a:ea typeface="微软雅黑" panose="020B0503020204020204" pitchFamily="34" charset="-122"/>
              </a:rPr>
              <a:t>元，利用最大最小规范化的方法将属性的值映射到</a:t>
            </a:r>
            <a:r>
              <a:rPr lang="en-US" altLang="zh-CN" b="0" i="0" dirty="0">
                <a:solidFill>
                  <a:srgbClr val="121212"/>
                </a:solidFill>
                <a:effectLst/>
                <a:latin typeface="微软雅黑" panose="020B0503020204020204" pitchFamily="34" charset="-122"/>
                <a:ea typeface="微软雅黑" panose="020B0503020204020204" pitchFamily="34" charset="-122"/>
              </a:rPr>
              <a:t>0</a:t>
            </a:r>
            <a:r>
              <a:rPr lang="zh-CN" altLang="en-US" b="0" i="0" dirty="0">
                <a:solidFill>
                  <a:srgbClr val="121212"/>
                </a:solidFill>
                <a:effectLst/>
                <a:latin typeface="微软雅黑" panose="020B0503020204020204" pitchFamily="34" charset="-122"/>
                <a:ea typeface="微软雅黑" panose="020B0503020204020204" pitchFamily="34" charset="-122"/>
              </a:rPr>
              <a:t>至</a:t>
            </a:r>
            <a:r>
              <a:rPr lang="en-US" altLang="zh-CN" b="0" i="0" dirty="0">
                <a:solidFill>
                  <a:srgbClr val="121212"/>
                </a:solidFill>
                <a:effectLst/>
                <a:latin typeface="微软雅黑" panose="020B0503020204020204" pitchFamily="34" charset="-122"/>
                <a:ea typeface="微软雅黑" panose="020B0503020204020204" pitchFamily="34" charset="-122"/>
              </a:rPr>
              <a:t>1</a:t>
            </a:r>
            <a:r>
              <a:rPr lang="zh-CN" altLang="en-US" b="0" i="0" dirty="0">
                <a:solidFill>
                  <a:srgbClr val="121212"/>
                </a:solidFill>
                <a:effectLst/>
                <a:latin typeface="微软雅黑" panose="020B0503020204020204" pitchFamily="34" charset="-122"/>
                <a:ea typeface="微软雅黑" panose="020B0503020204020204" pitchFamily="34" charset="-122"/>
              </a:rPr>
              <a:t>的范围内，对属性收入的</a:t>
            </a:r>
            <a:r>
              <a:rPr lang="en-US" altLang="zh-CN" b="0" i="0" dirty="0">
                <a:solidFill>
                  <a:srgbClr val="121212"/>
                </a:solidFill>
                <a:effectLst/>
                <a:latin typeface="微软雅黑" panose="020B0503020204020204" pitchFamily="34" charset="-122"/>
                <a:ea typeface="微软雅黑" panose="020B0503020204020204" pitchFamily="34" charset="-122"/>
              </a:rPr>
              <a:t>52000</a:t>
            </a:r>
            <a:r>
              <a:rPr lang="zh-CN" altLang="en-US" b="0" i="0" dirty="0">
                <a:solidFill>
                  <a:srgbClr val="121212"/>
                </a:solidFill>
                <a:effectLst/>
                <a:latin typeface="微软雅黑" panose="020B0503020204020204" pitchFamily="34" charset="-122"/>
                <a:ea typeface="微软雅黑" panose="020B0503020204020204" pitchFamily="34" charset="-122"/>
              </a:rPr>
              <a:t>元将被转化为：</a:t>
            </a:r>
            <a:endParaRPr lang="zh-CN" altLang="en-US" b="0" i="0" dirty="0">
              <a:solidFill>
                <a:srgbClr val="121212"/>
              </a:solidFill>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907456" y="4938972"/>
            <a:ext cx="6096000" cy="368300"/>
          </a:xfrm>
          <a:prstGeom prst="rect">
            <a:avLst/>
          </a:prstGeom>
          <a:noFill/>
        </p:spPr>
        <p:txBody>
          <a:bodyPr wrap="square">
            <a:spAutoFit/>
          </a:bodyPr>
          <a:lstStyle/>
          <a:p>
            <a:r>
              <a:rPr lang="zh-CN" altLang="en-US"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52000-11000</a:t>
            </a:r>
            <a:r>
              <a:rPr lang="zh-CN" altLang="en-US"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91000-11000</a:t>
            </a:r>
            <a:r>
              <a:rPr lang="zh-CN" altLang="en-US"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rPr>
              <a:t>=0.5121</a:t>
            </a:r>
            <a:endParaRPr lang="en-US" altLang="zh-CN"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0660" y="2794277"/>
            <a:ext cx="6048672" cy="63472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94489" y="3632821"/>
            <a:ext cx="10177131" cy="645160"/>
          </a:xfrm>
          <a:prstGeom prst="rect">
            <a:avLst/>
          </a:prstGeom>
          <a:noFill/>
        </p:spPr>
        <p:txBody>
          <a:bodyPr wrap="square">
            <a:spAutoFit/>
          </a:bodyPr>
          <a:lstStyle/>
          <a:p>
            <a:r>
              <a:rPr lang="zh-CN" altLang="en-US" b="0" i="0" dirty="0">
                <a:effectLst/>
                <a:latin typeface="微软雅黑" panose="020B0503020204020204" pitchFamily="34" charset="-122"/>
                <a:ea typeface="微软雅黑" panose="020B0503020204020204" pitchFamily="34" charset="-122"/>
              </a:rPr>
              <a:t>其中</a:t>
            </a:r>
            <a:r>
              <a:rPr lang="en-US" altLang="zh-CN" b="0" i="0" dirty="0" err="1">
                <a:effectLst/>
                <a:latin typeface="微软雅黑" panose="020B0503020204020204" pitchFamily="34" charset="-122"/>
                <a:ea typeface="微软雅黑" panose="020B0503020204020204" pitchFamily="34" charset="-122"/>
              </a:rPr>
              <a:t>minA</a:t>
            </a:r>
            <a:r>
              <a:rPr lang="zh-CN" altLang="en-US" b="0" i="0" dirty="0">
                <a:effectLst/>
                <a:latin typeface="微软雅黑" panose="020B0503020204020204" pitchFamily="34" charset="-122"/>
                <a:ea typeface="微软雅黑" panose="020B0503020204020204" pitchFamily="34" charset="-122"/>
              </a:rPr>
              <a:t>和</a:t>
            </a:r>
            <a:r>
              <a:rPr lang="en-US" altLang="zh-CN" b="0" i="0" dirty="0" err="1">
                <a:effectLst/>
                <a:latin typeface="微软雅黑" panose="020B0503020204020204" pitchFamily="34" charset="-122"/>
                <a:ea typeface="微软雅黑" panose="020B0503020204020204" pitchFamily="34" charset="-122"/>
              </a:rPr>
              <a:t>maxA</a:t>
            </a:r>
            <a:r>
              <a:rPr lang="zh-CN" altLang="en-US" b="0" i="0" dirty="0">
                <a:effectLst/>
                <a:latin typeface="微软雅黑" panose="020B0503020204020204" pitchFamily="34" charset="-122"/>
                <a:ea typeface="微软雅黑" panose="020B0503020204020204" pitchFamily="34" charset="-122"/>
              </a:rPr>
              <a:t>是属性</a:t>
            </a:r>
            <a:r>
              <a:rPr lang="en-US" altLang="zh-CN" b="0" i="0" dirty="0">
                <a:effectLst/>
                <a:latin typeface="微软雅黑" panose="020B0503020204020204" pitchFamily="34" charset="-122"/>
                <a:ea typeface="微软雅黑" panose="020B0503020204020204" pitchFamily="34" charset="-122"/>
              </a:rPr>
              <a:t>A</a:t>
            </a:r>
            <a:r>
              <a:rPr lang="zh-CN" altLang="en-US" b="0" i="0" dirty="0">
                <a:effectLst/>
                <a:latin typeface="微软雅黑" panose="020B0503020204020204" pitchFamily="34" charset="-122"/>
                <a:ea typeface="微软雅黑" panose="020B0503020204020204" pitchFamily="34" charset="-122"/>
              </a:rPr>
              <a:t>的最小值和最大值，</a:t>
            </a:r>
            <a:r>
              <a:rPr lang="en-US" altLang="zh-CN" b="0" i="0" dirty="0" err="1">
                <a:effectLst/>
                <a:latin typeface="微软雅黑" panose="020B0503020204020204" pitchFamily="34" charset="-122"/>
                <a:ea typeface="微软雅黑" panose="020B0503020204020204" pitchFamily="34" charset="-122"/>
              </a:rPr>
              <a:t>new_maxA</a:t>
            </a:r>
            <a:r>
              <a:rPr lang="zh-CN" altLang="en-US" b="0" i="0" dirty="0">
                <a:effectLst/>
                <a:latin typeface="微软雅黑" panose="020B0503020204020204" pitchFamily="34" charset="-122"/>
                <a:ea typeface="微软雅黑" panose="020B0503020204020204" pitchFamily="34" charset="-122"/>
              </a:rPr>
              <a:t>和</a:t>
            </a:r>
            <a:r>
              <a:rPr lang="en-US" altLang="zh-CN" b="0" i="0" dirty="0" err="1">
                <a:effectLst/>
                <a:latin typeface="微软雅黑" panose="020B0503020204020204" pitchFamily="34" charset="-122"/>
                <a:ea typeface="微软雅黑" panose="020B0503020204020204" pitchFamily="34" charset="-122"/>
              </a:rPr>
              <a:t>new_minA</a:t>
            </a:r>
            <a:r>
              <a:rPr lang="zh-CN" altLang="en-US" b="0" i="0" dirty="0">
                <a:effectLst/>
                <a:latin typeface="微软雅黑" panose="020B0503020204020204" pitchFamily="34" charset="-122"/>
                <a:ea typeface="微软雅黑" panose="020B0503020204020204" pitchFamily="34" charset="-122"/>
              </a:rPr>
              <a:t>是映射的到新区间的最大值和最小值。</a:t>
            </a:r>
            <a:endParaRPr lang="zh-CN" altLang="en-US" b="0" i="0" dirty="0">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28418" y="5273139"/>
            <a:ext cx="10561173" cy="645160"/>
          </a:xfrm>
          <a:prstGeom prst="rect">
            <a:avLst/>
          </a:prstGeom>
          <a:noFill/>
        </p:spPr>
        <p:txBody>
          <a:bodyPr wrap="square">
            <a:spAutoFit/>
          </a:bodyPr>
          <a:lstStyle/>
          <a:p>
            <a:r>
              <a:rPr lang="zh-CN" altLang="en-US" b="1" i="0" dirty="0">
                <a:solidFill>
                  <a:srgbClr val="333333"/>
                </a:solidFill>
                <a:effectLst/>
                <a:latin typeface="微软雅黑" panose="020B0503020204020204" pitchFamily="34" charset="-122"/>
                <a:ea typeface="微软雅黑" panose="020B0503020204020204" pitchFamily="34" charset="-122"/>
              </a:rPr>
              <a:t>最大最小规范化有助于处理不同尺度的数据，使得它们在同一尺度上进行比较和分析，同时保留了原始数据的分布关系。</a:t>
            </a:r>
            <a:r>
              <a:rPr lang="zh-CN" altLang="en-US" b="0" i="0" dirty="0">
                <a:effectLst/>
                <a:latin typeface="微软雅黑" panose="020B0503020204020204" pitchFamily="34" charset="-122"/>
                <a:ea typeface="微软雅黑" panose="020B0503020204020204" pitchFamily="34" charset="-122"/>
              </a:rPr>
              <a:t>该方法容易受到离群点影响。</a:t>
            </a:r>
            <a:endParaRPr lang="zh-CN" altLang="en-US" b="0" i="0" dirty="0">
              <a:effectLst/>
              <a:latin typeface="微软雅黑" panose="020B0503020204020204" pitchFamily="34" charset="-122"/>
              <a:ea typeface="微软雅黑" panose="020B0503020204020204" pitchFamily="34" charset="-122"/>
            </a:endParaRPr>
          </a:p>
        </p:txBody>
      </p:sp>
      <p:sp>
        <p:nvSpPr>
          <p:cNvPr id="7" name="矩形 6"/>
          <p:cNvSpPr/>
          <p:nvPr/>
        </p:nvSpPr>
        <p:spPr>
          <a:xfrm>
            <a:off x="298876" y="369995"/>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latin typeface="微软雅黑" panose="020B0503020204020204" pitchFamily="34" charset="-122"/>
                <a:ea typeface="微软雅黑" panose="020B0503020204020204" pitchFamily="34" charset="-122"/>
                <a:sym typeface="+mn-ea"/>
              </a:rPr>
              <a:t>数据挖掘预处理</a:t>
            </a:r>
            <a:endParaRPr lang="zh-CN" altLang="en-US" dirty="0">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9" name="文本框 8"/>
          <p:cNvSpPr txBox="1"/>
          <p:nvPr/>
        </p:nvSpPr>
        <p:spPr>
          <a:xfrm>
            <a:off x="668301" y="1209983"/>
            <a:ext cx="10141373" cy="506730"/>
          </a:xfrm>
          <a:prstGeom prst="rect">
            <a:avLst/>
          </a:prstGeom>
          <a:noFill/>
          <a:ln w="9525">
            <a:noFill/>
          </a:ln>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数据变换</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 name="直接连接符 9"/>
          <p:cNvCxnSpPr/>
          <p:nvPr/>
        </p:nvCxnSpPr>
        <p:spPr>
          <a:xfrm>
            <a:off x="503933" y="94374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631504" y="4528919"/>
            <a:ext cx="8928992" cy="583565"/>
          </a:xfrm>
          <a:prstGeom prst="rect">
            <a:avLst/>
          </a:prstGeom>
          <a:noFill/>
        </p:spPr>
        <p:txBody>
          <a:bodyPr wrap="square">
            <a:spAutoFit/>
          </a:bodyPr>
          <a:lstStyle/>
          <a:p>
            <a:pPr algn="l"/>
            <a:r>
              <a:rPr lang="zh-CN" altLang="en-US" sz="1600" b="0" i="0" dirty="0">
                <a:effectLst/>
                <a:latin typeface="微软雅黑" panose="020B0503020204020204" pitchFamily="34" charset="-122"/>
                <a:ea typeface="微软雅黑" panose="020B0503020204020204" pitchFamily="34" charset="-122"/>
              </a:rPr>
              <a:t>那将属性的值映射到</a:t>
            </a:r>
            <a:r>
              <a:rPr lang="en-US" altLang="zh-CN" sz="1600" b="0" i="0" dirty="0">
                <a:effectLst/>
                <a:latin typeface="微软雅黑" panose="020B0503020204020204" pitchFamily="34" charset="-122"/>
                <a:ea typeface="微软雅黑" panose="020B0503020204020204" pitchFamily="34" charset="-122"/>
              </a:rPr>
              <a:t>60</a:t>
            </a:r>
            <a:r>
              <a:rPr lang="zh-CN" altLang="en-US" sz="1600" b="0" i="0" dirty="0">
                <a:effectLst/>
                <a:latin typeface="微软雅黑" panose="020B0503020204020204" pitchFamily="34" charset="-122"/>
                <a:ea typeface="微软雅黑" panose="020B0503020204020204" pitchFamily="34" charset="-122"/>
              </a:rPr>
              <a:t>至</a:t>
            </a:r>
            <a:r>
              <a:rPr lang="en-US" altLang="zh-CN" sz="1600" b="0" i="0" dirty="0">
                <a:effectLst/>
                <a:latin typeface="微软雅黑" panose="020B0503020204020204" pitchFamily="34" charset="-122"/>
                <a:ea typeface="微软雅黑" panose="020B0503020204020204" pitchFamily="34" charset="-122"/>
              </a:rPr>
              <a:t>100</a:t>
            </a:r>
            <a:r>
              <a:rPr lang="zh-CN" altLang="en-US" sz="1600" b="0" i="0" dirty="0">
                <a:effectLst/>
                <a:latin typeface="微软雅黑" panose="020B0503020204020204" pitchFamily="34" charset="-122"/>
                <a:ea typeface="微软雅黑" panose="020B0503020204020204" pitchFamily="34" charset="-122"/>
              </a:rPr>
              <a:t>的范围内应该怎么做</a:t>
            </a:r>
            <a:r>
              <a:rPr lang="en-US" altLang="zh-CN" sz="1600" b="0" i="0" dirty="0">
                <a:effectLst/>
                <a:latin typeface="微软雅黑" panose="020B0503020204020204" pitchFamily="34" charset="-122"/>
                <a:ea typeface="微软雅黑" panose="020B0503020204020204" pitchFamily="34" charset="-122"/>
              </a:rPr>
              <a:t>?</a:t>
            </a:r>
            <a:endParaRPr lang="en-US" altLang="zh-CN" sz="1600" b="0" i="0" dirty="0">
              <a:effectLst/>
              <a:latin typeface="微软雅黑" panose="020B0503020204020204" pitchFamily="34" charset="-122"/>
              <a:ea typeface="微软雅黑" panose="020B0503020204020204" pitchFamily="34" charset="-122"/>
            </a:endParaRPr>
          </a:p>
          <a:p>
            <a:pPr algn="l"/>
            <a:r>
              <a:rPr lang="zh-CN" altLang="en-US" sz="1600" b="0" i="0" dirty="0">
                <a:effectLst/>
                <a:latin typeface="微软雅黑" panose="020B0503020204020204" pitchFamily="34" charset="-122"/>
                <a:ea typeface="微软雅黑" panose="020B0503020204020204" pitchFamily="34" charset="-122"/>
              </a:rPr>
              <a:t>（</a:t>
            </a:r>
            <a:r>
              <a:rPr lang="en-US" altLang="zh-CN" sz="1600" b="0" i="0" dirty="0">
                <a:effectLst/>
                <a:latin typeface="微软雅黑" panose="020B0503020204020204" pitchFamily="34" charset="-122"/>
                <a:ea typeface="微软雅黑" panose="020B0503020204020204" pitchFamily="34" charset="-122"/>
              </a:rPr>
              <a:t>52000-11000</a:t>
            </a:r>
            <a:r>
              <a:rPr lang="zh-CN" altLang="en-US" sz="1600" b="0" i="0" dirty="0">
                <a:effectLst/>
                <a:latin typeface="微软雅黑" panose="020B0503020204020204" pitchFamily="34" charset="-122"/>
                <a:ea typeface="微软雅黑" panose="020B0503020204020204" pitchFamily="34" charset="-122"/>
              </a:rPr>
              <a:t>）</a:t>
            </a:r>
            <a:r>
              <a:rPr lang="en-US" altLang="zh-CN" sz="1600" b="0" i="0" dirty="0">
                <a:effectLst/>
                <a:latin typeface="微软雅黑" panose="020B0503020204020204" pitchFamily="34" charset="-122"/>
                <a:ea typeface="微软雅黑" panose="020B0503020204020204" pitchFamily="34" charset="-122"/>
              </a:rPr>
              <a:t>/</a:t>
            </a:r>
            <a:r>
              <a:rPr lang="zh-CN" altLang="en-US" sz="1600" b="0" i="0" dirty="0">
                <a:effectLst/>
                <a:latin typeface="微软雅黑" panose="020B0503020204020204" pitchFamily="34" charset="-122"/>
                <a:ea typeface="微软雅黑" panose="020B0503020204020204" pitchFamily="34" charset="-122"/>
              </a:rPr>
              <a:t>（</a:t>
            </a:r>
            <a:r>
              <a:rPr lang="en-US" altLang="zh-CN" sz="1600" b="0" i="0" dirty="0">
                <a:effectLst/>
                <a:latin typeface="微软雅黑" panose="020B0503020204020204" pitchFamily="34" charset="-122"/>
                <a:ea typeface="微软雅黑" panose="020B0503020204020204" pitchFamily="34" charset="-122"/>
              </a:rPr>
              <a:t>91000-11000</a:t>
            </a:r>
            <a:r>
              <a:rPr lang="zh-CN" altLang="en-US" sz="1600" b="0" i="0" dirty="0">
                <a:effectLst/>
                <a:latin typeface="微软雅黑" panose="020B0503020204020204" pitchFamily="34" charset="-122"/>
                <a:ea typeface="微软雅黑" panose="020B0503020204020204" pitchFamily="34" charset="-122"/>
              </a:rPr>
              <a:t>）*（</a:t>
            </a:r>
            <a:r>
              <a:rPr lang="en-US" altLang="zh-CN" sz="1600" b="0" i="0" dirty="0">
                <a:effectLst/>
                <a:latin typeface="微软雅黑" panose="020B0503020204020204" pitchFamily="34" charset="-122"/>
                <a:ea typeface="微软雅黑" panose="020B0503020204020204" pitchFamily="34" charset="-122"/>
              </a:rPr>
              <a:t>100-60</a:t>
            </a:r>
            <a:r>
              <a:rPr lang="zh-CN" altLang="en-US" sz="1600" b="0" i="0" dirty="0">
                <a:effectLst/>
                <a:latin typeface="微软雅黑" panose="020B0503020204020204" pitchFamily="34" charset="-122"/>
                <a:ea typeface="微软雅黑" panose="020B0503020204020204" pitchFamily="34" charset="-122"/>
              </a:rPr>
              <a:t>）</a:t>
            </a:r>
            <a:r>
              <a:rPr lang="en-US" altLang="zh-CN" sz="1600" b="0" i="0" dirty="0">
                <a:effectLst/>
                <a:latin typeface="微软雅黑" panose="020B0503020204020204" pitchFamily="34" charset="-122"/>
                <a:ea typeface="微软雅黑" panose="020B0503020204020204" pitchFamily="34" charset="-122"/>
              </a:rPr>
              <a:t>+60</a:t>
            </a:r>
            <a:endParaRPr lang="en-US" altLang="zh-CN" sz="1600" b="0" i="0" dirty="0">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794488" y="2095568"/>
            <a:ext cx="8181831" cy="368300"/>
          </a:xfrm>
          <a:prstGeom prst="rect">
            <a:avLst/>
          </a:prstGeom>
          <a:noFill/>
        </p:spPr>
        <p:txBody>
          <a:bodyPr wrap="square">
            <a:spAutoFit/>
          </a:bodyPr>
          <a:lstStyle/>
          <a:p>
            <a:r>
              <a:rPr lang="zh-CN" altLang="en-US" b="1" i="0" dirty="0">
                <a:solidFill>
                  <a:srgbClr val="121212"/>
                </a:solidFill>
                <a:effectLst/>
                <a:latin typeface="微软雅黑" panose="020B0503020204020204" pitchFamily="34" charset="-122"/>
                <a:ea typeface="微软雅黑" panose="020B0503020204020204" pitchFamily="34" charset="-122"/>
              </a:rPr>
              <a:t>最小</a:t>
            </a:r>
            <a:r>
              <a:rPr lang="en-US" altLang="zh-CN" b="1" i="0" dirty="0">
                <a:solidFill>
                  <a:srgbClr val="121212"/>
                </a:solidFill>
                <a:effectLst/>
                <a:latin typeface="微软雅黑" panose="020B0503020204020204" pitchFamily="34" charset="-122"/>
                <a:ea typeface="微软雅黑" panose="020B0503020204020204" pitchFamily="34" charset="-122"/>
              </a:rPr>
              <a:t>-</a:t>
            </a:r>
            <a:r>
              <a:rPr lang="zh-CN" altLang="en-US" b="1" i="0" dirty="0">
                <a:solidFill>
                  <a:srgbClr val="121212"/>
                </a:solidFill>
                <a:effectLst/>
                <a:latin typeface="微软雅黑" panose="020B0503020204020204" pitchFamily="34" charset="-122"/>
                <a:ea typeface="微软雅黑" panose="020B0503020204020204" pitchFamily="34" charset="-122"/>
              </a:rPr>
              <a:t>最大规范化</a:t>
            </a:r>
            <a:r>
              <a:rPr lang="zh-CN" altLang="en-US" b="0" i="0" dirty="0">
                <a:solidFill>
                  <a:srgbClr val="121212"/>
                </a:solidFill>
                <a:effectLst/>
                <a:latin typeface="微软雅黑" panose="020B0503020204020204" pitchFamily="34" charset="-122"/>
                <a:ea typeface="微软雅黑" panose="020B0503020204020204" pitchFamily="34" charset="-122"/>
              </a:rPr>
              <a:t>（用于约束在特定范围内）：</a:t>
            </a:r>
            <a:endParaRPr lang="zh-CN" altLang="en-US" b="0" i="0" dirty="0">
              <a:solidFill>
                <a:srgbClr val="121212"/>
              </a:solidFill>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876" y="369995"/>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latin typeface="微软雅黑" panose="020B0503020204020204" pitchFamily="34" charset="-122"/>
                <a:ea typeface="微软雅黑" panose="020B0503020204020204" pitchFamily="34" charset="-122"/>
                <a:sym typeface="+mn-ea"/>
              </a:rPr>
              <a:t>数据挖掘预处理</a:t>
            </a:r>
            <a:endParaRPr lang="zh-CN" altLang="en-US"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6" name="文本框 5"/>
          <p:cNvSpPr txBox="1"/>
          <p:nvPr/>
        </p:nvSpPr>
        <p:spPr>
          <a:xfrm>
            <a:off x="668301" y="1209983"/>
            <a:ext cx="10141373" cy="506730"/>
          </a:xfrm>
          <a:prstGeom prst="rect">
            <a:avLst/>
          </a:prstGeom>
          <a:noFill/>
          <a:ln w="9525">
            <a:noFill/>
          </a:ln>
        </p:spPr>
        <p:txBody>
          <a:bodyPr wrap="square">
            <a:spAutoFit/>
          </a:bodyPr>
          <a:lstStyle/>
          <a:p>
            <a:pPr>
              <a:lnSpc>
                <a:spcPct val="150000"/>
              </a:lnSpc>
            </a:pPr>
            <a:r>
              <a:rPr lang="zh-CN" altLang="en-US" b="1">
                <a:latin typeface="微软雅黑" panose="020B0503020204020204" pitchFamily="34" charset="-122"/>
                <a:ea typeface="微软雅黑" panose="020B0503020204020204" pitchFamily="34" charset="-122"/>
                <a:cs typeface="微软雅黑" panose="020B0503020204020204" pitchFamily="34" charset="-122"/>
              </a:rPr>
              <a:t>数据变换</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a:off x="503933" y="94374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3339" y="1835528"/>
            <a:ext cx="11521280" cy="460375"/>
          </a:xfrm>
          <a:prstGeom prst="rect">
            <a:avLst/>
          </a:prstGeom>
          <a:noFill/>
        </p:spPr>
        <p:txBody>
          <a:bodyPr wrap="square">
            <a:spAutoFit/>
          </a:bodyPr>
          <a:lstStyle/>
          <a:p>
            <a:pPr lvl="2">
              <a:lnSpc>
                <a:spcPct val="150000"/>
              </a:lnSpc>
            </a:pPr>
            <a:r>
              <a:rPr lang="en-GB" altLang="zh-CN" sz="1600" b="1" dirty="0">
                <a:latin typeface="微软雅黑" panose="020B0503020204020204" pitchFamily="34" charset="-122"/>
                <a:ea typeface="微软雅黑" panose="020B0503020204020204" pitchFamily="34" charset="-122"/>
                <a:cs typeface="微软雅黑" panose="020B0503020204020204" pitchFamily="34" charset="-122"/>
              </a:rPr>
              <a:t>Z-score</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标准化</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0" i="0" dirty="0">
                <a:solidFill>
                  <a:srgbClr val="121212"/>
                </a:solidFill>
                <a:effectLst/>
                <a:latin typeface="微软雅黑" panose="020B0503020204020204" pitchFamily="34" charset="-122"/>
                <a:ea typeface="微软雅黑" panose="020B0503020204020204" pitchFamily="34" charset="-122"/>
              </a:rPr>
              <a:t>通过它能够将不同量级的数据转化为统一量度的</a:t>
            </a:r>
            <a:r>
              <a:rPr lang="en-US" altLang="zh-CN" sz="1600" b="0" i="0" dirty="0">
                <a:solidFill>
                  <a:srgbClr val="121212"/>
                </a:solidFill>
                <a:effectLst/>
                <a:latin typeface="微软雅黑" panose="020B0503020204020204" pitchFamily="34" charset="-122"/>
                <a:ea typeface="微软雅黑" panose="020B0503020204020204" pitchFamily="34" charset="-122"/>
              </a:rPr>
              <a:t>Z-Score</a:t>
            </a:r>
            <a:r>
              <a:rPr lang="zh-CN" altLang="en-US" sz="1600" b="0" i="0" dirty="0">
                <a:solidFill>
                  <a:srgbClr val="121212"/>
                </a:solidFill>
                <a:effectLst/>
                <a:latin typeface="微软雅黑" panose="020B0503020204020204" pitchFamily="34" charset="-122"/>
                <a:ea typeface="微软雅黑" panose="020B0503020204020204" pitchFamily="34" charset="-122"/>
              </a:rPr>
              <a:t>分值进行比较</a:t>
            </a:r>
            <a:endParaRPr lang="zh-CN" altLang="en-US" sz="1600" b="0" i="0" dirty="0">
              <a:solidFill>
                <a:srgbClr val="121212"/>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754205" y="2566199"/>
            <a:ext cx="10718392" cy="1198880"/>
          </a:xfrm>
          <a:prstGeom prst="rect">
            <a:avLst/>
          </a:prstGeom>
          <a:noFill/>
        </p:spPr>
        <p:txBody>
          <a:bodyPr wrap="square">
            <a:spAutoFit/>
          </a:bodyPr>
          <a:lstStyle/>
          <a:p>
            <a:pPr indent="0" fontAlgn="auto">
              <a:lnSpc>
                <a:spcPct val="150000"/>
              </a:lnSpc>
            </a:pPr>
            <a:r>
              <a:rPr lang="zh-CN" altLang="en-US" sz="1600" b="0" i="0" dirty="0">
                <a:solidFill>
                  <a:srgbClr val="121212"/>
                </a:solidFill>
                <a:effectLst/>
                <a:latin typeface="微软雅黑" panose="020B0503020204020204" pitchFamily="34" charset="-122"/>
                <a:ea typeface="微软雅黑" panose="020B0503020204020204" pitchFamily="34" charset="-122"/>
              </a:rPr>
              <a:t>假设我们要比较</a:t>
            </a:r>
            <a:r>
              <a:rPr lang="en-US" altLang="zh-CN" sz="1600" b="0" i="0" dirty="0">
                <a:solidFill>
                  <a:srgbClr val="121212"/>
                </a:solidFill>
                <a:effectLst/>
                <a:latin typeface="微软雅黑" panose="020B0503020204020204" pitchFamily="34" charset="-122"/>
                <a:ea typeface="微软雅黑" panose="020B0503020204020204" pitchFamily="34" charset="-122"/>
              </a:rPr>
              <a:t>A</a:t>
            </a:r>
            <a:r>
              <a:rPr lang="zh-CN" altLang="en-US" sz="1600" b="0" i="0" dirty="0">
                <a:solidFill>
                  <a:srgbClr val="121212"/>
                </a:solidFill>
                <a:effectLst/>
                <a:latin typeface="微软雅黑" panose="020B0503020204020204" pitchFamily="34" charset="-122"/>
                <a:ea typeface="微软雅黑" panose="020B0503020204020204" pitchFamily="34" charset="-122"/>
              </a:rPr>
              <a:t>与</a:t>
            </a:r>
            <a:r>
              <a:rPr lang="en-US" altLang="zh-CN" sz="1600" b="0" i="0" dirty="0">
                <a:solidFill>
                  <a:srgbClr val="121212"/>
                </a:solidFill>
                <a:effectLst/>
                <a:latin typeface="微软雅黑" panose="020B0503020204020204" pitchFamily="34" charset="-122"/>
                <a:ea typeface="微软雅黑" panose="020B0503020204020204" pitchFamily="34" charset="-122"/>
              </a:rPr>
              <a:t>B</a:t>
            </a:r>
            <a:r>
              <a:rPr lang="zh-CN" altLang="en-US" sz="1600" b="0" i="0" dirty="0">
                <a:solidFill>
                  <a:srgbClr val="121212"/>
                </a:solidFill>
                <a:effectLst/>
                <a:latin typeface="微软雅黑" panose="020B0503020204020204" pitchFamily="34" charset="-122"/>
                <a:ea typeface="微软雅黑" panose="020B0503020204020204" pitchFamily="34" charset="-122"/>
              </a:rPr>
              <a:t>的考试成绩，</a:t>
            </a:r>
            <a:r>
              <a:rPr lang="en-US" altLang="zh-CN" sz="1600" b="0" i="0" dirty="0">
                <a:solidFill>
                  <a:srgbClr val="121212"/>
                </a:solidFill>
                <a:effectLst/>
                <a:latin typeface="微软雅黑" panose="020B0503020204020204" pitchFamily="34" charset="-122"/>
                <a:ea typeface="微软雅黑" panose="020B0503020204020204" pitchFamily="34" charset="-122"/>
              </a:rPr>
              <a:t>A</a:t>
            </a:r>
            <a:r>
              <a:rPr lang="zh-CN" altLang="en-US" sz="1600" b="0" i="0" dirty="0">
                <a:solidFill>
                  <a:srgbClr val="121212"/>
                </a:solidFill>
                <a:effectLst/>
                <a:latin typeface="微软雅黑" panose="020B0503020204020204" pitchFamily="34" charset="-122"/>
                <a:ea typeface="微软雅黑" panose="020B0503020204020204" pitchFamily="34" charset="-122"/>
              </a:rPr>
              <a:t>的考卷满分是</a:t>
            </a:r>
            <a:r>
              <a:rPr lang="en-US" altLang="zh-CN" sz="1600" b="0" i="0" dirty="0">
                <a:solidFill>
                  <a:srgbClr val="121212"/>
                </a:solidFill>
                <a:effectLst/>
                <a:latin typeface="微软雅黑" panose="020B0503020204020204" pitchFamily="34" charset="-122"/>
                <a:ea typeface="微软雅黑" panose="020B0503020204020204" pitchFamily="34" charset="-122"/>
              </a:rPr>
              <a:t>100</a:t>
            </a:r>
            <a:r>
              <a:rPr lang="zh-CN" altLang="en-US" sz="1600" b="0" i="0" dirty="0">
                <a:solidFill>
                  <a:srgbClr val="121212"/>
                </a:solidFill>
                <a:effectLst/>
                <a:latin typeface="微软雅黑" panose="020B0503020204020204" pitchFamily="34" charset="-122"/>
                <a:ea typeface="微软雅黑" panose="020B0503020204020204" pitchFamily="34" charset="-122"/>
              </a:rPr>
              <a:t>分（及格</a:t>
            </a:r>
            <a:r>
              <a:rPr lang="en-US" altLang="zh-CN" sz="1600" b="0" i="0" dirty="0">
                <a:solidFill>
                  <a:srgbClr val="121212"/>
                </a:solidFill>
                <a:effectLst/>
                <a:latin typeface="微软雅黑" panose="020B0503020204020204" pitchFamily="34" charset="-122"/>
                <a:ea typeface="微软雅黑" panose="020B0503020204020204" pitchFamily="34" charset="-122"/>
              </a:rPr>
              <a:t>60</a:t>
            </a:r>
            <a:r>
              <a:rPr lang="zh-CN" altLang="en-US" sz="1600" b="0" i="0" dirty="0">
                <a:solidFill>
                  <a:srgbClr val="121212"/>
                </a:solidFill>
                <a:effectLst/>
                <a:latin typeface="微软雅黑" panose="020B0503020204020204" pitchFamily="34" charset="-122"/>
                <a:ea typeface="微软雅黑" panose="020B0503020204020204" pitchFamily="34" charset="-122"/>
              </a:rPr>
              <a:t>分），</a:t>
            </a:r>
            <a:r>
              <a:rPr lang="en-US" altLang="zh-CN" sz="1600" b="0" i="0" dirty="0">
                <a:solidFill>
                  <a:srgbClr val="121212"/>
                </a:solidFill>
                <a:effectLst/>
                <a:latin typeface="微软雅黑" panose="020B0503020204020204" pitchFamily="34" charset="-122"/>
                <a:ea typeface="微软雅黑" panose="020B0503020204020204" pitchFamily="34" charset="-122"/>
              </a:rPr>
              <a:t>B</a:t>
            </a:r>
            <a:r>
              <a:rPr lang="zh-CN" altLang="en-US" sz="1600" b="0" i="0" dirty="0">
                <a:solidFill>
                  <a:srgbClr val="121212"/>
                </a:solidFill>
                <a:effectLst/>
                <a:latin typeface="微软雅黑" panose="020B0503020204020204" pitchFamily="34" charset="-122"/>
                <a:ea typeface="微软雅黑" panose="020B0503020204020204" pitchFamily="34" charset="-122"/>
              </a:rPr>
              <a:t>的考卷满分是</a:t>
            </a:r>
            <a:r>
              <a:rPr lang="en-US" altLang="zh-CN" sz="1600" b="0" i="0" dirty="0">
                <a:solidFill>
                  <a:srgbClr val="121212"/>
                </a:solidFill>
                <a:effectLst/>
                <a:latin typeface="微软雅黑" panose="020B0503020204020204" pitchFamily="34" charset="-122"/>
                <a:ea typeface="微软雅黑" panose="020B0503020204020204" pitchFamily="34" charset="-122"/>
              </a:rPr>
              <a:t>700</a:t>
            </a:r>
            <a:r>
              <a:rPr lang="zh-CN" altLang="en-US" sz="1600" b="0" i="0" dirty="0">
                <a:solidFill>
                  <a:srgbClr val="121212"/>
                </a:solidFill>
                <a:effectLst/>
                <a:latin typeface="微软雅黑" panose="020B0503020204020204" pitchFamily="34" charset="-122"/>
                <a:ea typeface="微软雅黑" panose="020B0503020204020204" pitchFamily="34" charset="-122"/>
              </a:rPr>
              <a:t>分（及格</a:t>
            </a:r>
            <a:r>
              <a:rPr lang="en-US" altLang="zh-CN" sz="1600" b="0" i="0" dirty="0">
                <a:solidFill>
                  <a:srgbClr val="121212"/>
                </a:solidFill>
                <a:effectLst/>
                <a:latin typeface="微软雅黑" panose="020B0503020204020204" pitchFamily="34" charset="-122"/>
                <a:ea typeface="微软雅黑" panose="020B0503020204020204" pitchFamily="34" charset="-122"/>
              </a:rPr>
              <a:t>420</a:t>
            </a:r>
            <a:r>
              <a:rPr lang="zh-CN" altLang="en-US" sz="1600" b="0" i="0" dirty="0">
                <a:solidFill>
                  <a:srgbClr val="121212"/>
                </a:solidFill>
                <a:effectLst/>
                <a:latin typeface="微软雅黑" panose="020B0503020204020204" pitchFamily="34" charset="-122"/>
                <a:ea typeface="微软雅黑" panose="020B0503020204020204" pitchFamily="34" charset="-122"/>
              </a:rPr>
              <a:t>分）。很显然，</a:t>
            </a:r>
            <a:r>
              <a:rPr lang="en-US" altLang="zh-CN" sz="1600" b="0" i="0" dirty="0">
                <a:solidFill>
                  <a:srgbClr val="121212"/>
                </a:solidFill>
                <a:effectLst/>
                <a:latin typeface="微软雅黑" panose="020B0503020204020204" pitchFamily="34" charset="-122"/>
                <a:ea typeface="微软雅黑" panose="020B0503020204020204" pitchFamily="34" charset="-122"/>
              </a:rPr>
              <a:t>A</a:t>
            </a:r>
            <a:r>
              <a:rPr lang="zh-CN" altLang="en-US" sz="1600" b="0" i="0" dirty="0">
                <a:solidFill>
                  <a:srgbClr val="121212"/>
                </a:solidFill>
                <a:effectLst/>
                <a:latin typeface="微软雅黑" panose="020B0503020204020204" pitchFamily="34" charset="-122"/>
                <a:ea typeface="微软雅黑" panose="020B0503020204020204" pitchFamily="34" charset="-122"/>
              </a:rPr>
              <a:t>考出的</a:t>
            </a:r>
            <a:r>
              <a:rPr lang="en-US" altLang="zh-CN" sz="1600" b="0" i="0" dirty="0">
                <a:solidFill>
                  <a:srgbClr val="121212"/>
                </a:solidFill>
                <a:effectLst/>
                <a:latin typeface="微软雅黑" panose="020B0503020204020204" pitchFamily="34" charset="-122"/>
                <a:ea typeface="微软雅黑" panose="020B0503020204020204" pitchFamily="34" charset="-122"/>
              </a:rPr>
              <a:t>70</a:t>
            </a:r>
            <a:r>
              <a:rPr lang="zh-CN" altLang="en-US" sz="1600" b="0" i="0" dirty="0">
                <a:solidFill>
                  <a:srgbClr val="121212"/>
                </a:solidFill>
                <a:effectLst/>
                <a:latin typeface="微软雅黑" panose="020B0503020204020204" pitchFamily="34" charset="-122"/>
                <a:ea typeface="微软雅黑" panose="020B0503020204020204" pitchFamily="34" charset="-122"/>
              </a:rPr>
              <a:t>分与</a:t>
            </a:r>
            <a:r>
              <a:rPr lang="en-US" altLang="zh-CN" sz="1600" b="0" i="0" dirty="0">
                <a:solidFill>
                  <a:srgbClr val="121212"/>
                </a:solidFill>
                <a:effectLst/>
                <a:latin typeface="微软雅黑" panose="020B0503020204020204" pitchFamily="34" charset="-122"/>
                <a:ea typeface="微软雅黑" panose="020B0503020204020204" pitchFamily="34" charset="-122"/>
              </a:rPr>
              <a:t>B</a:t>
            </a:r>
            <a:r>
              <a:rPr lang="zh-CN" altLang="en-US" sz="1600" b="0" i="0" dirty="0">
                <a:solidFill>
                  <a:srgbClr val="121212"/>
                </a:solidFill>
                <a:effectLst/>
                <a:latin typeface="微软雅黑" panose="020B0503020204020204" pitchFamily="34" charset="-122"/>
                <a:ea typeface="微软雅黑" panose="020B0503020204020204" pitchFamily="34" charset="-122"/>
              </a:rPr>
              <a:t>考出的</a:t>
            </a:r>
            <a:r>
              <a:rPr lang="en-US" altLang="zh-CN" sz="1600" b="0" i="0" dirty="0">
                <a:solidFill>
                  <a:srgbClr val="121212"/>
                </a:solidFill>
                <a:effectLst/>
                <a:latin typeface="微软雅黑" panose="020B0503020204020204" pitchFamily="34" charset="-122"/>
                <a:ea typeface="微软雅黑" panose="020B0503020204020204" pitchFamily="34" charset="-122"/>
              </a:rPr>
              <a:t>70</a:t>
            </a:r>
            <a:r>
              <a:rPr lang="zh-CN" altLang="en-US" sz="1600" b="0" i="0" dirty="0">
                <a:solidFill>
                  <a:srgbClr val="121212"/>
                </a:solidFill>
                <a:effectLst/>
                <a:latin typeface="微软雅黑" panose="020B0503020204020204" pitchFamily="34" charset="-122"/>
                <a:ea typeface="微软雅黑" panose="020B0503020204020204" pitchFamily="34" charset="-122"/>
              </a:rPr>
              <a:t>分代表着完全不同的意义。但是从数值来讲，</a:t>
            </a:r>
            <a:r>
              <a:rPr lang="en-US" altLang="zh-CN" sz="1600" b="0" i="0" dirty="0">
                <a:solidFill>
                  <a:srgbClr val="121212"/>
                </a:solidFill>
                <a:effectLst/>
                <a:latin typeface="微软雅黑" panose="020B0503020204020204" pitchFamily="34" charset="-122"/>
                <a:ea typeface="微软雅黑" panose="020B0503020204020204" pitchFamily="34" charset="-122"/>
              </a:rPr>
              <a:t>A</a:t>
            </a:r>
            <a:r>
              <a:rPr lang="zh-CN" altLang="en-US" sz="1600" b="0" i="0" dirty="0">
                <a:solidFill>
                  <a:srgbClr val="121212"/>
                </a:solidFill>
                <a:effectLst/>
                <a:latin typeface="微软雅黑" panose="020B0503020204020204" pitchFamily="34" charset="-122"/>
                <a:ea typeface="微软雅黑" panose="020B0503020204020204" pitchFamily="34" charset="-122"/>
              </a:rPr>
              <a:t>与</a:t>
            </a:r>
            <a:r>
              <a:rPr lang="en-US" altLang="zh-CN" sz="1600" b="0" i="0" dirty="0">
                <a:solidFill>
                  <a:srgbClr val="121212"/>
                </a:solidFill>
                <a:effectLst/>
                <a:latin typeface="微软雅黑" panose="020B0503020204020204" pitchFamily="34" charset="-122"/>
                <a:ea typeface="微软雅黑" panose="020B0503020204020204" pitchFamily="34" charset="-122"/>
              </a:rPr>
              <a:t>B</a:t>
            </a:r>
            <a:r>
              <a:rPr lang="zh-CN" altLang="en-US" sz="1600" b="0" i="0" dirty="0">
                <a:solidFill>
                  <a:srgbClr val="121212"/>
                </a:solidFill>
                <a:effectLst/>
                <a:latin typeface="微软雅黑" panose="020B0503020204020204" pitchFamily="34" charset="-122"/>
                <a:ea typeface="微软雅黑" panose="020B0503020204020204" pitchFamily="34" charset="-122"/>
              </a:rPr>
              <a:t>在数据表中都是用数字</a:t>
            </a:r>
            <a:r>
              <a:rPr lang="en-US" altLang="zh-CN" sz="1600" b="0" i="0" dirty="0">
                <a:solidFill>
                  <a:srgbClr val="121212"/>
                </a:solidFill>
                <a:effectLst/>
                <a:latin typeface="微软雅黑" panose="020B0503020204020204" pitchFamily="34" charset="-122"/>
                <a:ea typeface="微软雅黑" panose="020B0503020204020204" pitchFamily="34" charset="-122"/>
              </a:rPr>
              <a:t>70</a:t>
            </a:r>
            <a:r>
              <a:rPr lang="zh-CN" altLang="en-US" sz="1600" b="0" i="0" dirty="0">
                <a:solidFill>
                  <a:srgbClr val="121212"/>
                </a:solidFill>
                <a:effectLst/>
                <a:latin typeface="微软雅黑" panose="020B0503020204020204" pitchFamily="34" charset="-122"/>
                <a:ea typeface="微软雅黑" panose="020B0503020204020204" pitchFamily="34" charset="-122"/>
              </a:rPr>
              <a:t>代表各自的成绩。</a:t>
            </a:r>
            <a:endParaRPr lang="zh-CN" altLang="en-US" sz="1600" b="0" i="0" dirty="0">
              <a:solidFill>
                <a:srgbClr val="121212"/>
              </a:solidFill>
              <a:effectLst/>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44" y="3617297"/>
            <a:ext cx="1621612" cy="949236"/>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1608138" y="4634717"/>
            <a:ext cx="9985109" cy="36830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为原始数据的均值， </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为原始数据的标准差。</a:t>
            </a: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1321435" y="4634865"/>
            <a:ext cx="287020" cy="358140"/>
          </a:xfrm>
          <a:prstGeom prst="rect">
            <a:avLst/>
          </a:prstGeom>
        </p:spPr>
      </p:pic>
      <p:sp>
        <p:nvSpPr>
          <p:cNvPr id="22" name="文本框 21"/>
          <p:cNvSpPr txBox="1"/>
          <p:nvPr/>
        </p:nvSpPr>
        <p:spPr>
          <a:xfrm>
            <a:off x="630173" y="5346521"/>
            <a:ext cx="10804296" cy="583565"/>
          </a:xfrm>
          <a:prstGeom prst="rect">
            <a:avLst/>
          </a:prstGeom>
          <a:noFill/>
        </p:spPr>
        <p:txBody>
          <a:bodyPr wrap="square">
            <a:spAutoFit/>
          </a:bodyPr>
          <a:lstStyle/>
          <a:p>
            <a:r>
              <a:rPr lang="en-GB" altLang="zh-CN" sz="1600" b="1" dirty="0">
                <a:latin typeface="微软雅黑" panose="020B0503020204020204" pitchFamily="34" charset="-122"/>
                <a:ea typeface="微软雅黑" panose="020B0503020204020204" pitchFamily="34" charset="-122"/>
                <a:cs typeface="微软雅黑" panose="020B0503020204020204" pitchFamily="34" charset="-122"/>
              </a:rPr>
              <a:t>Z-score</a:t>
            </a:r>
            <a:r>
              <a:rPr lang="zh-CN" altLang="en-US" sz="1600" b="0" i="0" dirty="0">
                <a:effectLst/>
                <a:latin typeface="微软雅黑" panose="020B0503020204020204" pitchFamily="34" charset="-122"/>
                <a:ea typeface="微软雅黑" panose="020B0503020204020204" pitchFamily="34" charset="-122"/>
              </a:rPr>
              <a:t>能够真实的反应一个分数距离平均数的相对标准距离。将不同量级的数据统一转化为同一个量级，统一用计算出的</a:t>
            </a:r>
            <a:r>
              <a:rPr lang="en-US" altLang="zh-CN" sz="1600" b="0" i="0" dirty="0">
                <a:effectLst/>
                <a:latin typeface="微软雅黑" panose="020B0503020204020204" pitchFamily="34" charset="-122"/>
                <a:ea typeface="微软雅黑" panose="020B0503020204020204" pitchFamily="34" charset="-122"/>
              </a:rPr>
              <a:t>Z-Score</a:t>
            </a:r>
            <a:r>
              <a:rPr lang="zh-CN" altLang="en-US" sz="1600" b="0" i="0" dirty="0">
                <a:effectLst/>
                <a:latin typeface="微软雅黑" panose="020B0503020204020204" pitchFamily="34" charset="-122"/>
                <a:ea typeface="微软雅黑" panose="020B0503020204020204" pitchFamily="34" charset="-122"/>
              </a:rPr>
              <a:t>值衡量，以保证数据之间的可比性。</a:t>
            </a:r>
            <a:endParaRPr lang="zh-CN" altLang="en-US" sz="1600" b="0" i="0" dirty="0">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876" y="369995"/>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latin typeface="微软雅黑" panose="020B0503020204020204" pitchFamily="34" charset="-122"/>
                <a:ea typeface="微软雅黑" panose="020B0503020204020204" pitchFamily="34" charset="-122"/>
                <a:sym typeface="+mn-ea"/>
              </a:rPr>
              <a:t>数据挖掘预处理</a:t>
            </a:r>
            <a:endParaRPr lang="zh-CN" altLang="en-US"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00"/>
          </a:p>
        </p:txBody>
      </p:sp>
      <p:sp>
        <p:nvSpPr>
          <p:cNvPr id="6" name="文本框 5"/>
          <p:cNvSpPr txBox="1"/>
          <p:nvPr/>
        </p:nvSpPr>
        <p:spPr>
          <a:xfrm>
            <a:off x="668301" y="1209983"/>
            <a:ext cx="10141373" cy="506730"/>
          </a:xfrm>
          <a:prstGeom prst="rect">
            <a:avLst/>
          </a:prstGeom>
          <a:noFill/>
          <a:ln w="9525">
            <a:noFill/>
          </a:ln>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数据变换</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a:off x="503933" y="943743"/>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1"/>
          <a:stretch>
            <a:fillRect/>
          </a:stretch>
        </p:blipFill>
        <p:spPr>
          <a:xfrm>
            <a:off x="1178481" y="2081749"/>
            <a:ext cx="9121013" cy="2677641"/>
          </a:xfrm>
          <a:prstGeom prst="rect">
            <a:avLst/>
          </a:prstGeom>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nvCxnSpPr>
        <p:spPr>
          <a:xfrm>
            <a:off x="503933" y="9431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6" y="369995"/>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altLang="en-US" dirty="0">
                <a:sym typeface="+mn-ea"/>
              </a:rPr>
              <a:t>数据挖掘预处理</a:t>
            </a:r>
            <a:endParaRPr lang="zh-CN" altLang="en-US" dirty="0">
              <a:sym typeface="+mn-ea"/>
            </a:endParaRPr>
          </a:p>
        </p:txBody>
      </p:sp>
      <p:sp>
        <p:nvSpPr>
          <p:cNvPr id="8" name="矩形 7"/>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100"/>
          </a:p>
        </p:txBody>
      </p:sp>
      <p:sp>
        <p:nvSpPr>
          <p:cNvPr id="4" name="文本框 3"/>
          <p:cNvSpPr txBox="1"/>
          <p:nvPr/>
        </p:nvSpPr>
        <p:spPr>
          <a:xfrm>
            <a:off x="668301" y="1209983"/>
            <a:ext cx="10141373" cy="460375"/>
          </a:xfrm>
          <a:prstGeom prst="rect">
            <a:avLst/>
          </a:prstGeom>
          <a:noFill/>
          <a:ln w="9525">
            <a:noFill/>
          </a:ln>
        </p:spPr>
        <p:txBody>
          <a:bodyPr wrap="square">
            <a:spAutoFit/>
          </a:bodyPr>
          <a:p>
            <a:pPr>
              <a:lnSpc>
                <a:spcPct val="150000"/>
              </a:lnSpc>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数据归约：</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数据归约是指在尽可能保持数据原貌的前提下，最大限度地精简数据量</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815340" y="1988820"/>
            <a:ext cx="11222567" cy="3415030"/>
          </a:xfrm>
          <a:prstGeom prst="rect">
            <a:avLst/>
          </a:prstGeom>
          <a:noFill/>
        </p:spPr>
        <p:txBody>
          <a:bodyPr wrap="square" rtlCol="0" anchor="t">
            <a:spAutoFit/>
          </a:bodyPr>
          <a:p>
            <a:pPr marL="285750" indent="-285750" fontAlgn="auto">
              <a:lnSpc>
                <a:spcPct val="150000"/>
              </a:lnSpc>
              <a:buFont typeface="Wingdings" panose="05000000000000000000" charset="0"/>
              <a:buChar char="Ø"/>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如果对数据的每个维度的物理意义很清楚,就可以舍弃某些无用的维度,并使用平均值、汇总和计数等方式来进行聚合表示，这种方式称为数据立方体聚合;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buFont typeface="Wingdings" panose="05000000000000000000" charset="0"/>
              <a:buChar char="Ø"/>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buFont typeface="Wingdings" panose="05000000000000000000" charset="0"/>
              <a:buChar char="Ø"/>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如果数据只有有些维度对数据挖掘有益，就可以去除不重要的维度,保留对挖掘有帮助的维度,这种方式称为维度归约;如果数据具有潜在的相关性,那么数据实际的维度可能并不高，可以用变换的方式,用低维的数据对高维数据进行近似的表示，这种方式称为数据压缩;</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buFont typeface="Wingdings" panose="05000000000000000000" charset="0"/>
              <a:buChar char="Ø"/>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buFont typeface="Wingdings" panose="05000000000000000000" charset="0"/>
              <a:buChar char="Ø"/>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另外一种处理数据相关性的方式是将数据表示为不同的形式来减小数据量,如聚类、回归等,这种方式称为数据块消减。</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tretch>
            <a:fillRect/>
          </a:stretch>
        </p:blipFill>
        <p:spPr>
          <a:xfrm>
            <a:off x="911015" y="1700107"/>
            <a:ext cx="9956799" cy="2997200"/>
          </a:xfrm>
          <a:prstGeom prst="rect">
            <a:avLst/>
          </a:prstGeom>
          <a:noFill/>
          <a:ln w="9525">
            <a:noFill/>
          </a:ln>
        </p:spPr>
      </p:pic>
      <p:pic>
        <p:nvPicPr>
          <p:cNvPr id="101" name="图片 100"/>
          <p:cNvPicPr/>
          <p:nvPr/>
        </p:nvPicPr>
        <p:blipFill>
          <a:blip r:embed="rId2"/>
          <a:stretch>
            <a:fillRect/>
          </a:stretch>
        </p:blipFill>
        <p:spPr>
          <a:xfrm>
            <a:off x="911013" y="4389120"/>
            <a:ext cx="9652000" cy="1905000"/>
          </a:xfrm>
          <a:prstGeom prst="rect">
            <a:avLst/>
          </a:prstGeom>
          <a:noFill/>
          <a:ln w="9525">
            <a:noFill/>
          </a:ln>
        </p:spPr>
      </p:pic>
      <p:cxnSp>
        <p:nvCxnSpPr>
          <p:cNvPr id="6" name="直接连接符 5"/>
          <p:cNvCxnSpPr/>
          <p:nvPr/>
        </p:nvCxnSpPr>
        <p:spPr>
          <a:xfrm>
            <a:off x="503933" y="943188"/>
            <a:ext cx="11307067" cy="635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876" y="369995"/>
            <a:ext cx="5656580" cy="57319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r>
              <a:rPr lang="zh-CN" altLang="en-US" dirty="0">
                <a:sym typeface="+mn-ea"/>
              </a:rPr>
              <a:t>数据挖掘预处理</a:t>
            </a:r>
            <a:endParaRPr lang="zh-CN" altLang="en-US" dirty="0">
              <a:sym typeface="+mn-ea"/>
            </a:endParaRPr>
          </a:p>
        </p:txBody>
      </p:sp>
      <p:sp>
        <p:nvSpPr>
          <p:cNvPr id="8" name="矩形 7"/>
          <p:cNvSpPr/>
          <p:nvPr/>
        </p:nvSpPr>
        <p:spPr>
          <a:xfrm>
            <a:off x="0" y="6373285"/>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kumimoji="0" lang="zh-CN" altLang="en-US" sz="100"/>
          </a:p>
        </p:txBody>
      </p:sp>
      <p:sp>
        <p:nvSpPr>
          <p:cNvPr id="4" name="文本框 3"/>
          <p:cNvSpPr txBox="1"/>
          <p:nvPr/>
        </p:nvSpPr>
        <p:spPr>
          <a:xfrm>
            <a:off x="719948" y="943283"/>
            <a:ext cx="10141373" cy="506730"/>
          </a:xfrm>
          <a:prstGeom prst="rect">
            <a:avLst/>
          </a:prstGeom>
          <a:noFill/>
          <a:ln w="9525">
            <a:noFill/>
          </a:ln>
        </p:spPr>
        <p:txBody>
          <a:bodyPr wrap="square">
            <a:spAutoFit/>
          </a:bodyPr>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数据归约</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373284"/>
            <a:ext cx="12192000" cy="4847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2400"/>
          </a:p>
        </p:txBody>
      </p:sp>
      <p:sp>
        <p:nvSpPr>
          <p:cNvPr id="2052" name="矩形 2"/>
          <p:cNvSpPr>
            <a:spLocks noChangeArrowheads="1"/>
          </p:cNvSpPr>
          <p:nvPr/>
        </p:nvSpPr>
        <p:spPr bwMode="auto">
          <a:xfrm>
            <a:off x="2339762" y="2137301"/>
            <a:ext cx="7344833"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3735" b="1">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第二章</a:t>
            </a:r>
            <a:r>
              <a:rPr lang="en-US" altLang="zh-CN" sz="3735" b="1">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         </a:t>
            </a:r>
            <a:r>
              <a:rPr lang="zh-CN" altLang="en-US" sz="3735" b="1">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商务</a:t>
            </a:r>
            <a:r>
              <a:rPr lang="zh-CN" altLang="en-US" sz="3735"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智能系统架构</a:t>
            </a:r>
            <a:endParaRPr lang="zh-CN" altLang="en-US" sz="3735"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18184</Words>
  <Application>WPS 演示</Application>
  <PresentationFormat>宽屏</PresentationFormat>
  <Paragraphs>976</Paragraphs>
  <Slides>89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89</vt:i4>
      </vt:variant>
    </vt:vector>
  </HeadingPairs>
  <TitlesOfParts>
    <vt:vector size="101" baseType="lpstr">
      <vt:lpstr>Arial</vt:lpstr>
      <vt:lpstr>宋体</vt:lpstr>
      <vt:lpstr>Wingdings</vt:lpstr>
      <vt:lpstr>Calibri</vt:lpstr>
      <vt:lpstr>微软雅黑</vt:lpstr>
      <vt:lpstr>Wingdings</vt:lpstr>
      <vt:lpstr>Arial Unicode MS</vt:lpstr>
      <vt:lpstr>Times New Roman</vt:lpstr>
      <vt:lpstr>Arial Narrow</vt:lpstr>
      <vt:lpstr>Helvetica</vt:lpstr>
      <vt:lpstr>Office 主题</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112</cp:revision>
  <dcterms:created xsi:type="dcterms:W3CDTF">2024-01-01T12:33:00Z</dcterms:created>
  <dcterms:modified xsi:type="dcterms:W3CDTF">2024-01-03T00:48:16Z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0365F43C548E462CAF218C725B0CCF03</vt:lpwstr>
  </property>
  <property fmtid="{D5CDD505-2E9C-101B-9397-08002B2CF9AE}" pid="3" name="KSOProductBuildVer">
    <vt:lpwstr>2052-11.8.2.12118</vt:lpwstr>
  </property>
</Properties>
</file>