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6" r:id="rId3"/>
    <p:sldId id="257" r:id="rId4"/>
    <p:sldId id="258" r:id="rId5"/>
    <p:sldId id="259" r:id="rId6"/>
    <p:sldId id="291" r:id="rId7"/>
    <p:sldId id="260" r:id="rId8"/>
    <p:sldId id="261" r:id="rId9"/>
    <p:sldId id="262" r:id="rId10"/>
    <p:sldId id="264" r:id="rId11"/>
    <p:sldId id="265" r:id="rId12"/>
    <p:sldId id="266" r:id="rId13"/>
    <p:sldId id="267" r:id="rId14"/>
    <p:sldId id="292" r:id="rId15"/>
    <p:sldId id="268" r:id="rId16"/>
    <p:sldId id="269" r:id="rId17"/>
    <p:sldId id="275" r:id="rId18"/>
    <p:sldId id="293" r:id="rId19"/>
    <p:sldId id="309" r:id="rId20"/>
    <p:sldId id="279" r:id="rId21"/>
    <p:sldId id="282" r:id="rId22"/>
    <p:sldId id="284" r:id="rId23"/>
    <p:sldId id="288" r:id="rId24"/>
    <p:sldId id="290" r:id="rId25"/>
  </p:sldIdLst>
  <p:sldSz cx="12192000" cy="6858000"/>
  <p:notesSz cx="12192000" cy="6858000"/>
  <p:custDataLst>
    <p:tags r:id="rId31"/>
  </p:custDataLst>
  <p:defaultTextStyle>
    <a:defPPr>
      <a:defRPr kern="0"/>
    </a:defPPr>
  </p:defaultTextStyle>
  <p:extLst>
    <p:ext uri="{EFAFB233-063F-42B5-8137-9DF3F51BA10A}">
      <p15:sldGuideLst xmlns:p15="http://schemas.microsoft.com/office/powerpoint/2012/main">
        <p15:guide id="1" orient="horz" pos="2872"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72"/>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gs" Target="tags/tag7.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9392356" cy="258068"/>
          </a:xfrm>
          <a:prstGeom prst="rect">
            <a:avLst/>
          </a:prstGeom>
        </p:spPr>
        <p:txBody>
          <a:bodyPr vert="horz" lIns="91440" tIns="45720" rIns="91440" bIns="45720" rtlCol="0"/>
          <a:lstStyle>
            <a:lvl1pPr algn="l">
              <a:defRPr sz="675"/>
            </a:lvl1pPr>
          </a:lstStyle>
          <a:p>
            <a:endParaRPr lang="zh-CN" altLang="en-US"/>
          </a:p>
        </p:txBody>
      </p:sp>
      <p:sp>
        <p:nvSpPr>
          <p:cNvPr id="3" name="日期占位符 2"/>
          <p:cNvSpPr>
            <a:spLocks noGrp="1"/>
          </p:cNvSpPr>
          <p:nvPr>
            <p:ph type="dt" sz="quarter" idx="1"/>
          </p:nvPr>
        </p:nvSpPr>
        <p:spPr>
          <a:xfrm>
            <a:off x="12277295" y="0"/>
            <a:ext cx="9392356" cy="258068"/>
          </a:xfrm>
          <a:prstGeom prst="rect">
            <a:avLst/>
          </a:prstGeom>
        </p:spPr>
        <p:txBody>
          <a:bodyPr vert="horz" lIns="91440" tIns="45720" rIns="91440" bIns="45720" rtlCol="0"/>
          <a:lstStyle>
            <a:lvl1pPr algn="r">
              <a:defRPr sz="67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4885432"/>
            <a:ext cx="9392356" cy="258068"/>
          </a:xfrm>
          <a:prstGeom prst="rect">
            <a:avLst/>
          </a:prstGeom>
        </p:spPr>
        <p:txBody>
          <a:bodyPr vert="horz" lIns="91440" tIns="45720" rIns="91440" bIns="45720" rtlCol="0" anchor="b"/>
          <a:lstStyle>
            <a:lvl1pPr algn="l">
              <a:defRPr sz="675"/>
            </a:lvl1pPr>
          </a:lstStyle>
          <a:p>
            <a:endParaRPr lang="zh-CN" altLang="en-US"/>
          </a:p>
        </p:txBody>
      </p:sp>
      <p:sp>
        <p:nvSpPr>
          <p:cNvPr id="5" name="灯片编号占位符 4"/>
          <p:cNvSpPr>
            <a:spLocks noGrp="1"/>
          </p:cNvSpPr>
          <p:nvPr>
            <p:ph type="sldNum" sz="quarter" idx="3"/>
          </p:nvPr>
        </p:nvSpPr>
        <p:spPr>
          <a:xfrm>
            <a:off x="12277295" y="4885432"/>
            <a:ext cx="9392356" cy="258068"/>
          </a:xfrm>
          <a:prstGeom prst="rect">
            <a:avLst/>
          </a:prstGeom>
        </p:spPr>
        <p:txBody>
          <a:bodyPr vert="horz" lIns="91440" tIns="45720" rIns="91440" bIns="45720" rtlCol="0" anchor="b"/>
          <a:lstStyle>
            <a:lvl1pPr algn="r">
              <a:defRPr sz="67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9392356" cy="25806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12277295" y="0"/>
            <a:ext cx="9392356" cy="25806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294283" y="642938"/>
            <a:ext cx="3086100" cy="1735931"/>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2167467" y="2475309"/>
            <a:ext cx="17339733" cy="2025253"/>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4885432"/>
            <a:ext cx="9392356" cy="25806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12277295" y="4885432"/>
            <a:ext cx="9392356" cy="258068"/>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800" b="0" i="0">
                <a:solidFill>
                  <a:srgbClr val="1F4E79"/>
                </a:solidFill>
                <a:latin typeface="宋体" panose="02010600030101010101" pitchFamily="2" charset="-122"/>
                <a:cs typeface="宋体" panose="02010600030101010101" pitchFamily="2" charset="-122"/>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200" b="0" i="0">
                <a:solidFill>
                  <a:srgbClr val="1F4E79"/>
                </a:solidFill>
                <a:latin typeface="宋体" panose="02010600030101010101" pitchFamily="2" charset="-122"/>
                <a:cs typeface="宋体" panose="02010600030101010101" pitchFamily="2" charset="-122"/>
              </a:defRPr>
            </a:lvl1pPr>
          </a:lstStyle>
          <a:p/>
        </p:txBody>
      </p:sp>
      <p:sp>
        <p:nvSpPr>
          <p:cNvPr id="4" name="Holder 4"/>
          <p:cNvSpPr>
            <a:spLocks noGrp="1"/>
          </p:cNvSpPr>
          <p:nvPr>
            <p:ph type="ftr" sz="quarter" idx="5"/>
          </p:nvPr>
        </p:nvSpPr>
        <p:spPr/>
        <p:txBody>
          <a:bodyPr lIns="0" tIns="0" rIns="0" bIns="0"/>
          <a:lstStyle>
            <a:lvl1pPr>
              <a:defRPr sz="1100" b="0" i="0">
                <a:solidFill>
                  <a:srgbClr val="176199"/>
                </a:solidFill>
                <a:latin typeface="宋体" panose="02010600030101010101" pitchFamily="2" charset="-122"/>
                <a:cs typeface="宋体" panose="02010600030101010101" pitchFamily="2" charset="-122"/>
              </a:defRPr>
            </a:lvl1pPr>
          </a:lstStyle>
          <a:p>
            <a:pPr marL="12700">
              <a:lnSpc>
                <a:spcPct val="100000"/>
              </a:lnSpc>
              <a:spcBef>
                <a:spcPts val="20"/>
              </a:spcBef>
            </a:pPr>
            <a:r>
              <a:rPr spc="260" dirty="0"/>
              <a:t>C</a:t>
            </a:r>
            <a:r>
              <a:rPr spc="-250" dirty="0"/>
              <a:t> </a:t>
            </a:r>
            <a:r>
              <a:rPr spc="60" dirty="0"/>
              <a:t>e</a:t>
            </a:r>
            <a:r>
              <a:rPr spc="-254" dirty="0"/>
              <a:t> </a:t>
            </a:r>
            <a:r>
              <a:rPr spc="120" dirty="0"/>
              <a:t>n</a:t>
            </a:r>
            <a:r>
              <a:rPr spc="-254" dirty="0"/>
              <a:t> </a:t>
            </a:r>
            <a:r>
              <a:rPr spc="-90" dirty="0"/>
              <a:t>t</a:t>
            </a:r>
            <a:r>
              <a:rPr spc="-254" dirty="0"/>
              <a:t> </a:t>
            </a:r>
            <a:r>
              <a:rPr spc="-50" dirty="0"/>
              <a:t>r</a:t>
            </a:r>
            <a:r>
              <a:rPr spc="-260" dirty="0"/>
              <a:t> </a:t>
            </a:r>
            <a:r>
              <a:rPr spc="60" dirty="0"/>
              <a:t>a</a:t>
            </a:r>
            <a:r>
              <a:rPr spc="-254" dirty="0"/>
              <a:t> </a:t>
            </a:r>
            <a:r>
              <a:rPr dirty="0"/>
              <a:t>l</a:t>
            </a:r>
            <a:r>
              <a:rPr spc="300" dirty="0"/>
              <a:t> </a:t>
            </a:r>
            <a:r>
              <a:rPr spc="140" dirty="0"/>
              <a:t>S</a:t>
            </a:r>
            <a:r>
              <a:rPr spc="-250" dirty="0"/>
              <a:t> </a:t>
            </a:r>
            <a:r>
              <a:rPr spc="95" dirty="0"/>
              <a:t>o</a:t>
            </a:r>
            <a:r>
              <a:rPr spc="-254" dirty="0"/>
              <a:t> </a:t>
            </a:r>
            <a:r>
              <a:rPr spc="120" dirty="0"/>
              <a:t>u</a:t>
            </a:r>
            <a:r>
              <a:rPr spc="-254" dirty="0"/>
              <a:t> </a:t>
            </a:r>
            <a:r>
              <a:rPr spc="-90" dirty="0"/>
              <a:t>t</a:t>
            </a:r>
            <a:r>
              <a:rPr spc="-254" dirty="0"/>
              <a:t> </a:t>
            </a:r>
            <a:r>
              <a:rPr spc="95" dirty="0"/>
              <a:t>h</a:t>
            </a:r>
            <a:r>
              <a:rPr spc="335" dirty="0"/>
              <a:t> </a:t>
            </a:r>
            <a:r>
              <a:rPr spc="240" dirty="0"/>
              <a:t>U</a:t>
            </a:r>
            <a:r>
              <a:rPr spc="-254" dirty="0"/>
              <a:t> </a:t>
            </a:r>
            <a:r>
              <a:rPr spc="120" dirty="0"/>
              <a:t>n</a:t>
            </a:r>
            <a:r>
              <a:rPr spc="-254" dirty="0"/>
              <a:t> </a:t>
            </a:r>
            <a:r>
              <a:rPr spc="-195" dirty="0"/>
              <a:t>i</a:t>
            </a:r>
            <a:r>
              <a:rPr spc="-250" dirty="0"/>
              <a:t> </a:t>
            </a:r>
            <a:r>
              <a:rPr dirty="0"/>
              <a:t>v</a:t>
            </a:r>
            <a:r>
              <a:rPr spc="-254" dirty="0"/>
              <a:t> </a:t>
            </a:r>
            <a:r>
              <a:rPr spc="60" dirty="0"/>
              <a:t>e</a:t>
            </a:r>
            <a:r>
              <a:rPr spc="-254" dirty="0"/>
              <a:t> </a:t>
            </a:r>
            <a:r>
              <a:rPr spc="-50" dirty="0"/>
              <a:t>r</a:t>
            </a:r>
            <a:r>
              <a:rPr spc="-260" dirty="0"/>
              <a:t> </a:t>
            </a:r>
            <a:r>
              <a:rPr spc="-30" dirty="0"/>
              <a:t>s</a:t>
            </a:r>
            <a:r>
              <a:rPr spc="-254" dirty="0"/>
              <a:t> </a:t>
            </a:r>
            <a:r>
              <a:rPr spc="-195" dirty="0"/>
              <a:t>i</a:t>
            </a:r>
            <a:r>
              <a:rPr spc="-250" dirty="0"/>
              <a:t> </a:t>
            </a:r>
            <a:r>
              <a:rPr spc="-90" dirty="0"/>
              <a:t>t</a:t>
            </a:r>
            <a:r>
              <a:rPr spc="-254" dirty="0"/>
              <a:t> </a:t>
            </a:r>
            <a:r>
              <a:rPr spc="-50" dirty="0"/>
              <a:t>y</a:t>
            </a:r>
            <a:endParaRPr spc="-50" dirty="0"/>
          </a:p>
        </p:txBody>
      </p:sp>
      <p:sp>
        <p:nvSpPr>
          <p:cNvPr id="5" name="Holder 5"/>
          <p:cNvSpPr>
            <a:spLocks noGrp="1"/>
          </p:cNvSpPr>
          <p:nvPr>
            <p:ph type="dt" sz="half" idx="6"/>
          </p:nvPr>
        </p:nvSpPr>
        <p:spPr/>
        <p:txBody>
          <a:bodyPr lIns="0" tIns="0" rIns="0" bIns="0"/>
          <a:lstStyle>
            <a:lvl1pPr>
              <a:defRPr sz="1100" b="0" i="0">
                <a:solidFill>
                  <a:srgbClr val="176199"/>
                </a:solidFill>
                <a:latin typeface="宋体" panose="02010600030101010101" pitchFamily="2" charset="-122"/>
                <a:cs typeface="宋体" panose="02010600030101010101" pitchFamily="2" charset="-122"/>
              </a:defRPr>
            </a:lvl1pPr>
          </a:lstStyle>
          <a:p>
            <a:pPr marL="12700">
              <a:lnSpc>
                <a:spcPct val="100000"/>
              </a:lnSpc>
              <a:spcBef>
                <a:spcPts val="20"/>
              </a:spcBef>
            </a:pPr>
            <a:r>
              <a:rPr spc="10" dirty="0"/>
              <a:t>知 行 合 一</a:t>
            </a:r>
            <a:endParaRPr spc="10"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1F4E79"/>
                </a:solidFill>
                <a:latin typeface="宋体" panose="02010600030101010101" pitchFamily="2" charset="-122"/>
                <a:cs typeface="宋体" panose="02010600030101010101" pitchFamily="2" charset="-122"/>
              </a:defRPr>
            </a:lvl1pPr>
          </a:lstStyle>
          <a:p/>
        </p:txBody>
      </p:sp>
      <p:sp>
        <p:nvSpPr>
          <p:cNvPr id="3" name="Holder 3"/>
          <p:cNvSpPr>
            <a:spLocks noGrp="1"/>
          </p:cNvSpPr>
          <p:nvPr>
            <p:ph type="body" idx="1"/>
          </p:nvPr>
        </p:nvSpPr>
        <p:spPr/>
        <p:txBody>
          <a:bodyPr lIns="0" tIns="0" rIns="0" bIns="0"/>
          <a:lstStyle>
            <a:lvl1pPr>
              <a:defRPr sz="2200" b="0" i="0">
                <a:solidFill>
                  <a:srgbClr val="1F4E79"/>
                </a:solidFill>
                <a:latin typeface="宋体" panose="02010600030101010101" pitchFamily="2" charset="-122"/>
                <a:cs typeface="宋体" panose="02010600030101010101" pitchFamily="2" charset="-122"/>
              </a:defRPr>
            </a:lvl1pPr>
          </a:lstStyle>
          <a:p/>
        </p:txBody>
      </p:sp>
      <p:sp>
        <p:nvSpPr>
          <p:cNvPr id="4" name="Holder 4"/>
          <p:cNvSpPr>
            <a:spLocks noGrp="1"/>
          </p:cNvSpPr>
          <p:nvPr>
            <p:ph type="ftr" sz="quarter" idx="5"/>
          </p:nvPr>
        </p:nvSpPr>
        <p:spPr/>
        <p:txBody>
          <a:bodyPr lIns="0" tIns="0" rIns="0" bIns="0"/>
          <a:lstStyle>
            <a:lvl1pPr>
              <a:defRPr sz="1100" b="0" i="0">
                <a:solidFill>
                  <a:srgbClr val="176199"/>
                </a:solidFill>
                <a:latin typeface="宋体" panose="02010600030101010101" pitchFamily="2" charset="-122"/>
                <a:cs typeface="宋体" panose="02010600030101010101" pitchFamily="2" charset="-122"/>
              </a:defRPr>
            </a:lvl1pPr>
          </a:lstStyle>
          <a:p>
            <a:pPr marL="12700">
              <a:lnSpc>
                <a:spcPct val="100000"/>
              </a:lnSpc>
              <a:spcBef>
                <a:spcPts val="20"/>
              </a:spcBef>
            </a:pPr>
            <a:r>
              <a:rPr spc="260" dirty="0"/>
              <a:t>C</a:t>
            </a:r>
            <a:r>
              <a:rPr spc="-250" dirty="0"/>
              <a:t> </a:t>
            </a:r>
            <a:r>
              <a:rPr spc="60" dirty="0"/>
              <a:t>e</a:t>
            </a:r>
            <a:r>
              <a:rPr spc="-254" dirty="0"/>
              <a:t> </a:t>
            </a:r>
            <a:r>
              <a:rPr spc="120" dirty="0"/>
              <a:t>n</a:t>
            </a:r>
            <a:r>
              <a:rPr spc="-254" dirty="0"/>
              <a:t> </a:t>
            </a:r>
            <a:r>
              <a:rPr spc="-90" dirty="0"/>
              <a:t>t</a:t>
            </a:r>
            <a:r>
              <a:rPr spc="-254" dirty="0"/>
              <a:t> </a:t>
            </a:r>
            <a:r>
              <a:rPr spc="-50" dirty="0"/>
              <a:t>r</a:t>
            </a:r>
            <a:r>
              <a:rPr spc="-260" dirty="0"/>
              <a:t> </a:t>
            </a:r>
            <a:r>
              <a:rPr spc="60" dirty="0"/>
              <a:t>a</a:t>
            </a:r>
            <a:r>
              <a:rPr spc="-254" dirty="0"/>
              <a:t> </a:t>
            </a:r>
            <a:r>
              <a:rPr dirty="0"/>
              <a:t>l</a:t>
            </a:r>
            <a:r>
              <a:rPr spc="300" dirty="0"/>
              <a:t> </a:t>
            </a:r>
            <a:r>
              <a:rPr spc="140" dirty="0"/>
              <a:t>S</a:t>
            </a:r>
            <a:r>
              <a:rPr spc="-250" dirty="0"/>
              <a:t> </a:t>
            </a:r>
            <a:r>
              <a:rPr spc="95" dirty="0"/>
              <a:t>o</a:t>
            </a:r>
            <a:r>
              <a:rPr spc="-254" dirty="0"/>
              <a:t> </a:t>
            </a:r>
            <a:r>
              <a:rPr spc="120" dirty="0"/>
              <a:t>u</a:t>
            </a:r>
            <a:r>
              <a:rPr spc="-254" dirty="0"/>
              <a:t> </a:t>
            </a:r>
            <a:r>
              <a:rPr spc="-90" dirty="0"/>
              <a:t>t</a:t>
            </a:r>
            <a:r>
              <a:rPr spc="-254" dirty="0"/>
              <a:t> </a:t>
            </a:r>
            <a:r>
              <a:rPr spc="95" dirty="0"/>
              <a:t>h</a:t>
            </a:r>
            <a:r>
              <a:rPr spc="335" dirty="0"/>
              <a:t> </a:t>
            </a:r>
            <a:r>
              <a:rPr spc="240" dirty="0"/>
              <a:t>U</a:t>
            </a:r>
            <a:r>
              <a:rPr spc="-254" dirty="0"/>
              <a:t> </a:t>
            </a:r>
            <a:r>
              <a:rPr spc="120" dirty="0"/>
              <a:t>n</a:t>
            </a:r>
            <a:r>
              <a:rPr spc="-254" dirty="0"/>
              <a:t> </a:t>
            </a:r>
            <a:r>
              <a:rPr spc="-195" dirty="0"/>
              <a:t>i</a:t>
            </a:r>
            <a:r>
              <a:rPr spc="-250" dirty="0"/>
              <a:t> </a:t>
            </a:r>
            <a:r>
              <a:rPr dirty="0"/>
              <a:t>v</a:t>
            </a:r>
            <a:r>
              <a:rPr spc="-254" dirty="0"/>
              <a:t> </a:t>
            </a:r>
            <a:r>
              <a:rPr spc="60" dirty="0"/>
              <a:t>e</a:t>
            </a:r>
            <a:r>
              <a:rPr spc="-254" dirty="0"/>
              <a:t> </a:t>
            </a:r>
            <a:r>
              <a:rPr spc="-50" dirty="0"/>
              <a:t>r</a:t>
            </a:r>
            <a:r>
              <a:rPr spc="-260" dirty="0"/>
              <a:t> </a:t>
            </a:r>
            <a:r>
              <a:rPr spc="-30" dirty="0"/>
              <a:t>s</a:t>
            </a:r>
            <a:r>
              <a:rPr spc="-254" dirty="0"/>
              <a:t> </a:t>
            </a:r>
            <a:r>
              <a:rPr spc="-195" dirty="0"/>
              <a:t>i</a:t>
            </a:r>
            <a:r>
              <a:rPr spc="-250" dirty="0"/>
              <a:t> </a:t>
            </a:r>
            <a:r>
              <a:rPr spc="-90" dirty="0"/>
              <a:t>t</a:t>
            </a:r>
            <a:r>
              <a:rPr spc="-254" dirty="0"/>
              <a:t> </a:t>
            </a:r>
            <a:r>
              <a:rPr spc="-50" dirty="0"/>
              <a:t>y</a:t>
            </a:r>
            <a:endParaRPr spc="-50" dirty="0"/>
          </a:p>
        </p:txBody>
      </p:sp>
      <p:sp>
        <p:nvSpPr>
          <p:cNvPr id="5" name="Holder 5"/>
          <p:cNvSpPr>
            <a:spLocks noGrp="1"/>
          </p:cNvSpPr>
          <p:nvPr>
            <p:ph type="dt" sz="half" idx="6"/>
          </p:nvPr>
        </p:nvSpPr>
        <p:spPr/>
        <p:txBody>
          <a:bodyPr lIns="0" tIns="0" rIns="0" bIns="0"/>
          <a:lstStyle>
            <a:lvl1pPr>
              <a:defRPr sz="1100" b="0" i="0">
                <a:solidFill>
                  <a:srgbClr val="176199"/>
                </a:solidFill>
                <a:latin typeface="宋体" panose="02010600030101010101" pitchFamily="2" charset="-122"/>
                <a:cs typeface="宋体" panose="02010600030101010101" pitchFamily="2" charset="-122"/>
              </a:defRPr>
            </a:lvl1pPr>
          </a:lstStyle>
          <a:p>
            <a:pPr marL="12700">
              <a:lnSpc>
                <a:spcPct val="100000"/>
              </a:lnSpc>
              <a:spcBef>
                <a:spcPts val="20"/>
              </a:spcBef>
            </a:pPr>
            <a:r>
              <a:rPr spc="10" dirty="0"/>
              <a:t>知 行 合 一</a:t>
            </a:r>
            <a:endParaRPr spc="10"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1F4E79"/>
                </a:solidFill>
                <a:latin typeface="宋体" panose="02010600030101010101" pitchFamily="2" charset="-122"/>
                <a:cs typeface="宋体" panose="02010600030101010101" pitchFamily="2" charset="-122"/>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1100" b="0" i="0">
                <a:solidFill>
                  <a:srgbClr val="176199"/>
                </a:solidFill>
                <a:latin typeface="宋体" panose="02010600030101010101" pitchFamily="2" charset="-122"/>
                <a:cs typeface="宋体" panose="02010600030101010101" pitchFamily="2" charset="-122"/>
              </a:defRPr>
            </a:lvl1pPr>
          </a:lstStyle>
          <a:p>
            <a:pPr marL="12700">
              <a:lnSpc>
                <a:spcPct val="100000"/>
              </a:lnSpc>
              <a:spcBef>
                <a:spcPts val="20"/>
              </a:spcBef>
            </a:pPr>
            <a:r>
              <a:rPr spc="260" dirty="0"/>
              <a:t>C</a:t>
            </a:r>
            <a:r>
              <a:rPr spc="-250" dirty="0"/>
              <a:t> </a:t>
            </a:r>
            <a:r>
              <a:rPr spc="60" dirty="0"/>
              <a:t>e</a:t>
            </a:r>
            <a:r>
              <a:rPr spc="-254" dirty="0"/>
              <a:t> </a:t>
            </a:r>
            <a:r>
              <a:rPr spc="120" dirty="0"/>
              <a:t>n</a:t>
            </a:r>
            <a:r>
              <a:rPr spc="-254" dirty="0"/>
              <a:t> </a:t>
            </a:r>
            <a:r>
              <a:rPr spc="-90" dirty="0"/>
              <a:t>t</a:t>
            </a:r>
            <a:r>
              <a:rPr spc="-254" dirty="0"/>
              <a:t> </a:t>
            </a:r>
            <a:r>
              <a:rPr spc="-50" dirty="0"/>
              <a:t>r</a:t>
            </a:r>
            <a:r>
              <a:rPr spc="-260" dirty="0"/>
              <a:t> </a:t>
            </a:r>
            <a:r>
              <a:rPr spc="60" dirty="0"/>
              <a:t>a</a:t>
            </a:r>
            <a:r>
              <a:rPr spc="-254" dirty="0"/>
              <a:t> </a:t>
            </a:r>
            <a:r>
              <a:rPr dirty="0"/>
              <a:t>l</a:t>
            </a:r>
            <a:r>
              <a:rPr spc="300" dirty="0"/>
              <a:t> </a:t>
            </a:r>
            <a:r>
              <a:rPr spc="140" dirty="0"/>
              <a:t>S</a:t>
            </a:r>
            <a:r>
              <a:rPr spc="-250" dirty="0"/>
              <a:t> </a:t>
            </a:r>
            <a:r>
              <a:rPr spc="95" dirty="0"/>
              <a:t>o</a:t>
            </a:r>
            <a:r>
              <a:rPr spc="-254" dirty="0"/>
              <a:t> </a:t>
            </a:r>
            <a:r>
              <a:rPr spc="120" dirty="0"/>
              <a:t>u</a:t>
            </a:r>
            <a:r>
              <a:rPr spc="-254" dirty="0"/>
              <a:t> </a:t>
            </a:r>
            <a:r>
              <a:rPr spc="-90" dirty="0"/>
              <a:t>t</a:t>
            </a:r>
            <a:r>
              <a:rPr spc="-254" dirty="0"/>
              <a:t> </a:t>
            </a:r>
            <a:r>
              <a:rPr spc="95" dirty="0"/>
              <a:t>h</a:t>
            </a:r>
            <a:r>
              <a:rPr spc="335" dirty="0"/>
              <a:t> </a:t>
            </a:r>
            <a:r>
              <a:rPr spc="240" dirty="0"/>
              <a:t>U</a:t>
            </a:r>
            <a:r>
              <a:rPr spc="-254" dirty="0"/>
              <a:t> </a:t>
            </a:r>
            <a:r>
              <a:rPr spc="120" dirty="0"/>
              <a:t>n</a:t>
            </a:r>
            <a:r>
              <a:rPr spc="-254" dirty="0"/>
              <a:t> </a:t>
            </a:r>
            <a:r>
              <a:rPr spc="-195" dirty="0"/>
              <a:t>i</a:t>
            </a:r>
            <a:r>
              <a:rPr spc="-250" dirty="0"/>
              <a:t> </a:t>
            </a:r>
            <a:r>
              <a:rPr dirty="0"/>
              <a:t>v</a:t>
            </a:r>
            <a:r>
              <a:rPr spc="-254" dirty="0"/>
              <a:t> </a:t>
            </a:r>
            <a:r>
              <a:rPr spc="60" dirty="0"/>
              <a:t>e</a:t>
            </a:r>
            <a:r>
              <a:rPr spc="-254" dirty="0"/>
              <a:t> </a:t>
            </a:r>
            <a:r>
              <a:rPr spc="-50" dirty="0"/>
              <a:t>r</a:t>
            </a:r>
            <a:r>
              <a:rPr spc="-260" dirty="0"/>
              <a:t> </a:t>
            </a:r>
            <a:r>
              <a:rPr spc="-30" dirty="0"/>
              <a:t>s</a:t>
            </a:r>
            <a:r>
              <a:rPr spc="-254" dirty="0"/>
              <a:t> </a:t>
            </a:r>
            <a:r>
              <a:rPr spc="-195" dirty="0"/>
              <a:t>i</a:t>
            </a:r>
            <a:r>
              <a:rPr spc="-250" dirty="0"/>
              <a:t> </a:t>
            </a:r>
            <a:r>
              <a:rPr spc="-90" dirty="0"/>
              <a:t>t</a:t>
            </a:r>
            <a:r>
              <a:rPr spc="-254" dirty="0"/>
              <a:t> </a:t>
            </a:r>
            <a:r>
              <a:rPr spc="-50" dirty="0"/>
              <a:t>y</a:t>
            </a:r>
            <a:endParaRPr spc="-50" dirty="0"/>
          </a:p>
        </p:txBody>
      </p:sp>
      <p:sp>
        <p:nvSpPr>
          <p:cNvPr id="6" name="Holder 6"/>
          <p:cNvSpPr>
            <a:spLocks noGrp="1"/>
          </p:cNvSpPr>
          <p:nvPr>
            <p:ph type="dt" sz="half" idx="6"/>
          </p:nvPr>
        </p:nvSpPr>
        <p:spPr/>
        <p:txBody>
          <a:bodyPr lIns="0" tIns="0" rIns="0" bIns="0"/>
          <a:lstStyle>
            <a:lvl1pPr>
              <a:defRPr sz="1100" b="0" i="0">
                <a:solidFill>
                  <a:srgbClr val="176199"/>
                </a:solidFill>
                <a:latin typeface="宋体" panose="02010600030101010101" pitchFamily="2" charset="-122"/>
                <a:cs typeface="宋体" panose="02010600030101010101" pitchFamily="2" charset="-122"/>
              </a:defRPr>
            </a:lvl1pPr>
          </a:lstStyle>
          <a:p>
            <a:pPr marL="12700">
              <a:lnSpc>
                <a:spcPct val="100000"/>
              </a:lnSpc>
              <a:spcBef>
                <a:spcPts val="20"/>
              </a:spcBef>
            </a:pPr>
            <a:r>
              <a:rPr spc="10" dirty="0"/>
              <a:t>知 行 合 一</a:t>
            </a:r>
            <a:endParaRPr spc="10"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1F4E79"/>
                </a:solidFill>
                <a:latin typeface="宋体" panose="02010600030101010101" pitchFamily="2" charset="-122"/>
                <a:cs typeface="宋体" panose="02010600030101010101" pitchFamily="2" charset="-122"/>
              </a:defRPr>
            </a:lvl1pPr>
          </a:lstStyle>
          <a:p/>
        </p:txBody>
      </p:sp>
      <p:sp>
        <p:nvSpPr>
          <p:cNvPr id="3" name="Holder 3"/>
          <p:cNvSpPr>
            <a:spLocks noGrp="1"/>
          </p:cNvSpPr>
          <p:nvPr>
            <p:ph type="ftr" sz="quarter" idx="5"/>
          </p:nvPr>
        </p:nvSpPr>
        <p:spPr/>
        <p:txBody>
          <a:bodyPr lIns="0" tIns="0" rIns="0" bIns="0"/>
          <a:lstStyle>
            <a:lvl1pPr>
              <a:defRPr sz="1100" b="0" i="0">
                <a:solidFill>
                  <a:srgbClr val="176199"/>
                </a:solidFill>
                <a:latin typeface="宋体" panose="02010600030101010101" pitchFamily="2" charset="-122"/>
                <a:cs typeface="宋体" panose="02010600030101010101" pitchFamily="2" charset="-122"/>
              </a:defRPr>
            </a:lvl1pPr>
          </a:lstStyle>
          <a:p>
            <a:pPr marL="12700">
              <a:lnSpc>
                <a:spcPct val="100000"/>
              </a:lnSpc>
              <a:spcBef>
                <a:spcPts val="20"/>
              </a:spcBef>
            </a:pPr>
            <a:r>
              <a:rPr spc="260" dirty="0"/>
              <a:t>C</a:t>
            </a:r>
            <a:r>
              <a:rPr spc="-250" dirty="0"/>
              <a:t> </a:t>
            </a:r>
            <a:r>
              <a:rPr spc="60" dirty="0"/>
              <a:t>e</a:t>
            </a:r>
            <a:r>
              <a:rPr spc="-254" dirty="0"/>
              <a:t> </a:t>
            </a:r>
            <a:r>
              <a:rPr spc="120" dirty="0"/>
              <a:t>n</a:t>
            </a:r>
            <a:r>
              <a:rPr spc="-254" dirty="0"/>
              <a:t> </a:t>
            </a:r>
            <a:r>
              <a:rPr spc="-90" dirty="0"/>
              <a:t>t</a:t>
            </a:r>
            <a:r>
              <a:rPr spc="-254" dirty="0"/>
              <a:t> </a:t>
            </a:r>
            <a:r>
              <a:rPr spc="-50" dirty="0"/>
              <a:t>r</a:t>
            </a:r>
            <a:r>
              <a:rPr spc="-260" dirty="0"/>
              <a:t> </a:t>
            </a:r>
            <a:r>
              <a:rPr spc="60" dirty="0"/>
              <a:t>a</a:t>
            </a:r>
            <a:r>
              <a:rPr spc="-254" dirty="0"/>
              <a:t> </a:t>
            </a:r>
            <a:r>
              <a:rPr dirty="0"/>
              <a:t>l</a:t>
            </a:r>
            <a:r>
              <a:rPr spc="300" dirty="0"/>
              <a:t> </a:t>
            </a:r>
            <a:r>
              <a:rPr spc="140" dirty="0"/>
              <a:t>S</a:t>
            </a:r>
            <a:r>
              <a:rPr spc="-250" dirty="0"/>
              <a:t> </a:t>
            </a:r>
            <a:r>
              <a:rPr spc="95" dirty="0"/>
              <a:t>o</a:t>
            </a:r>
            <a:r>
              <a:rPr spc="-254" dirty="0"/>
              <a:t> </a:t>
            </a:r>
            <a:r>
              <a:rPr spc="120" dirty="0"/>
              <a:t>u</a:t>
            </a:r>
            <a:r>
              <a:rPr spc="-254" dirty="0"/>
              <a:t> </a:t>
            </a:r>
            <a:r>
              <a:rPr spc="-90" dirty="0"/>
              <a:t>t</a:t>
            </a:r>
            <a:r>
              <a:rPr spc="-254" dirty="0"/>
              <a:t> </a:t>
            </a:r>
            <a:r>
              <a:rPr spc="95" dirty="0"/>
              <a:t>h</a:t>
            </a:r>
            <a:r>
              <a:rPr spc="335" dirty="0"/>
              <a:t> </a:t>
            </a:r>
            <a:r>
              <a:rPr spc="240" dirty="0"/>
              <a:t>U</a:t>
            </a:r>
            <a:r>
              <a:rPr spc="-254" dirty="0"/>
              <a:t> </a:t>
            </a:r>
            <a:r>
              <a:rPr spc="120" dirty="0"/>
              <a:t>n</a:t>
            </a:r>
            <a:r>
              <a:rPr spc="-254" dirty="0"/>
              <a:t> </a:t>
            </a:r>
            <a:r>
              <a:rPr spc="-195" dirty="0"/>
              <a:t>i</a:t>
            </a:r>
            <a:r>
              <a:rPr spc="-250" dirty="0"/>
              <a:t> </a:t>
            </a:r>
            <a:r>
              <a:rPr dirty="0"/>
              <a:t>v</a:t>
            </a:r>
            <a:r>
              <a:rPr spc="-254" dirty="0"/>
              <a:t> </a:t>
            </a:r>
            <a:r>
              <a:rPr spc="60" dirty="0"/>
              <a:t>e</a:t>
            </a:r>
            <a:r>
              <a:rPr spc="-254" dirty="0"/>
              <a:t> </a:t>
            </a:r>
            <a:r>
              <a:rPr spc="-50" dirty="0"/>
              <a:t>r</a:t>
            </a:r>
            <a:r>
              <a:rPr spc="-260" dirty="0"/>
              <a:t> </a:t>
            </a:r>
            <a:r>
              <a:rPr spc="-30" dirty="0"/>
              <a:t>s</a:t>
            </a:r>
            <a:r>
              <a:rPr spc="-254" dirty="0"/>
              <a:t> </a:t>
            </a:r>
            <a:r>
              <a:rPr spc="-195" dirty="0"/>
              <a:t>i</a:t>
            </a:r>
            <a:r>
              <a:rPr spc="-250" dirty="0"/>
              <a:t> </a:t>
            </a:r>
            <a:r>
              <a:rPr spc="-90" dirty="0"/>
              <a:t>t</a:t>
            </a:r>
            <a:r>
              <a:rPr spc="-254" dirty="0"/>
              <a:t> </a:t>
            </a:r>
            <a:r>
              <a:rPr spc="-50" dirty="0"/>
              <a:t>y</a:t>
            </a:r>
            <a:endParaRPr spc="-50" dirty="0"/>
          </a:p>
        </p:txBody>
      </p:sp>
      <p:sp>
        <p:nvSpPr>
          <p:cNvPr id="4" name="Holder 4"/>
          <p:cNvSpPr>
            <a:spLocks noGrp="1"/>
          </p:cNvSpPr>
          <p:nvPr>
            <p:ph type="dt" sz="half" idx="6"/>
          </p:nvPr>
        </p:nvSpPr>
        <p:spPr/>
        <p:txBody>
          <a:bodyPr lIns="0" tIns="0" rIns="0" bIns="0"/>
          <a:lstStyle>
            <a:lvl1pPr>
              <a:defRPr sz="1100" b="0" i="0">
                <a:solidFill>
                  <a:srgbClr val="176199"/>
                </a:solidFill>
                <a:latin typeface="宋体" panose="02010600030101010101" pitchFamily="2" charset="-122"/>
                <a:cs typeface="宋体" panose="02010600030101010101" pitchFamily="2" charset="-122"/>
              </a:defRPr>
            </a:lvl1pPr>
          </a:lstStyle>
          <a:p>
            <a:pPr marL="12700">
              <a:lnSpc>
                <a:spcPct val="100000"/>
              </a:lnSpc>
              <a:spcBef>
                <a:spcPts val="20"/>
              </a:spcBef>
            </a:pPr>
            <a:r>
              <a:rPr spc="10" dirty="0"/>
              <a:t>知 行 合 一</a:t>
            </a:r>
            <a:endParaRPr spc="10"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9"/>
          </a:xfrm>
          <a:prstGeom prst="rect">
            <a:avLst/>
          </a:prstGeom>
        </p:spPr>
      </p:pic>
      <p:sp>
        <p:nvSpPr>
          <p:cNvPr id="17" name="bg object 17"/>
          <p:cNvSpPr/>
          <p:nvPr/>
        </p:nvSpPr>
        <p:spPr>
          <a:xfrm>
            <a:off x="1505966" y="956106"/>
            <a:ext cx="9445625" cy="4946015"/>
          </a:xfrm>
          <a:custGeom>
            <a:avLst/>
            <a:gdLst/>
            <a:ahLst/>
            <a:cxnLst/>
            <a:rect l="l" t="t" r="r" b="b"/>
            <a:pathLst>
              <a:path w="9445625" h="4946015">
                <a:moveTo>
                  <a:pt x="9445625" y="0"/>
                </a:moveTo>
                <a:lnTo>
                  <a:pt x="0" y="0"/>
                </a:lnTo>
                <a:lnTo>
                  <a:pt x="0" y="4945761"/>
                </a:lnTo>
                <a:lnTo>
                  <a:pt x="9445625" y="4945761"/>
                </a:lnTo>
                <a:lnTo>
                  <a:pt x="9445625" y="0"/>
                </a:lnTo>
                <a:close/>
              </a:path>
            </a:pathLst>
          </a:custGeom>
          <a:solidFill>
            <a:srgbClr val="FFFFFF">
              <a:alpha val="52156"/>
            </a:srgbClr>
          </a:solidFill>
        </p:spPr>
        <p:txBody>
          <a:bodyPr wrap="square" lIns="0" tIns="0" rIns="0" bIns="0" rtlCol="0"/>
          <a:lstStyle/>
          <a:p/>
        </p:txBody>
      </p:sp>
      <p:sp>
        <p:nvSpPr>
          <p:cNvPr id="18" name="bg object 18"/>
          <p:cNvSpPr/>
          <p:nvPr/>
        </p:nvSpPr>
        <p:spPr>
          <a:xfrm>
            <a:off x="4835652" y="5253990"/>
            <a:ext cx="2794000" cy="0"/>
          </a:xfrm>
          <a:custGeom>
            <a:avLst/>
            <a:gdLst/>
            <a:ahLst/>
            <a:cxnLst/>
            <a:rect l="l" t="t" r="r" b="b"/>
            <a:pathLst>
              <a:path w="2794000">
                <a:moveTo>
                  <a:pt x="0" y="0"/>
                </a:moveTo>
                <a:lnTo>
                  <a:pt x="2794000" y="0"/>
                </a:lnTo>
              </a:path>
            </a:pathLst>
          </a:custGeom>
          <a:ln w="6350">
            <a:solidFill>
              <a:srgbClr val="404040"/>
            </a:solidFill>
          </a:ln>
        </p:spPr>
        <p:txBody>
          <a:bodyPr wrap="square" lIns="0" tIns="0" rIns="0" bIns="0" rtlCol="0"/>
          <a:lstStyle/>
          <a:p/>
        </p:txBody>
      </p:sp>
      <p:pic>
        <p:nvPicPr>
          <p:cNvPr id="19" name="bg object 19"/>
          <p:cNvPicPr/>
          <p:nvPr/>
        </p:nvPicPr>
        <p:blipFill>
          <a:blip r:embed="rId3" cstate="print"/>
          <a:stretch>
            <a:fillRect/>
          </a:stretch>
        </p:blipFill>
        <p:spPr>
          <a:xfrm>
            <a:off x="9920223" y="86550"/>
            <a:ext cx="2062733" cy="562419"/>
          </a:xfrm>
          <a:prstGeom prst="rect">
            <a:avLst/>
          </a:prstGeom>
        </p:spPr>
      </p:pic>
      <p:sp>
        <p:nvSpPr>
          <p:cNvPr id="2" name="Holder 2"/>
          <p:cNvSpPr>
            <a:spLocks noGrp="1"/>
          </p:cNvSpPr>
          <p:nvPr>
            <p:ph type="ftr" sz="quarter" idx="5"/>
          </p:nvPr>
        </p:nvSpPr>
        <p:spPr/>
        <p:txBody>
          <a:bodyPr lIns="0" tIns="0" rIns="0" bIns="0"/>
          <a:lstStyle>
            <a:lvl1pPr>
              <a:defRPr sz="1100" b="0" i="0">
                <a:solidFill>
                  <a:srgbClr val="176199"/>
                </a:solidFill>
                <a:latin typeface="宋体" panose="02010600030101010101" pitchFamily="2" charset="-122"/>
                <a:cs typeface="宋体" panose="02010600030101010101" pitchFamily="2" charset="-122"/>
              </a:defRPr>
            </a:lvl1pPr>
          </a:lstStyle>
          <a:p>
            <a:pPr marL="12700">
              <a:lnSpc>
                <a:spcPct val="100000"/>
              </a:lnSpc>
              <a:spcBef>
                <a:spcPts val="20"/>
              </a:spcBef>
            </a:pPr>
            <a:r>
              <a:rPr spc="260" dirty="0"/>
              <a:t>C</a:t>
            </a:r>
            <a:r>
              <a:rPr spc="-250" dirty="0"/>
              <a:t> </a:t>
            </a:r>
            <a:r>
              <a:rPr spc="60" dirty="0"/>
              <a:t>e</a:t>
            </a:r>
            <a:r>
              <a:rPr spc="-254" dirty="0"/>
              <a:t> </a:t>
            </a:r>
            <a:r>
              <a:rPr spc="120" dirty="0"/>
              <a:t>n</a:t>
            </a:r>
            <a:r>
              <a:rPr spc="-254" dirty="0"/>
              <a:t> </a:t>
            </a:r>
            <a:r>
              <a:rPr spc="-90" dirty="0"/>
              <a:t>t</a:t>
            </a:r>
            <a:r>
              <a:rPr spc="-254" dirty="0"/>
              <a:t> </a:t>
            </a:r>
            <a:r>
              <a:rPr spc="-50" dirty="0"/>
              <a:t>r</a:t>
            </a:r>
            <a:r>
              <a:rPr spc="-260" dirty="0"/>
              <a:t> </a:t>
            </a:r>
            <a:r>
              <a:rPr spc="60" dirty="0"/>
              <a:t>a</a:t>
            </a:r>
            <a:r>
              <a:rPr spc="-254" dirty="0"/>
              <a:t> </a:t>
            </a:r>
            <a:r>
              <a:rPr dirty="0"/>
              <a:t>l</a:t>
            </a:r>
            <a:r>
              <a:rPr spc="300" dirty="0"/>
              <a:t> </a:t>
            </a:r>
            <a:r>
              <a:rPr spc="140" dirty="0"/>
              <a:t>S</a:t>
            </a:r>
            <a:r>
              <a:rPr spc="-250" dirty="0"/>
              <a:t> </a:t>
            </a:r>
            <a:r>
              <a:rPr spc="95" dirty="0"/>
              <a:t>o</a:t>
            </a:r>
            <a:r>
              <a:rPr spc="-254" dirty="0"/>
              <a:t> </a:t>
            </a:r>
            <a:r>
              <a:rPr spc="120" dirty="0"/>
              <a:t>u</a:t>
            </a:r>
            <a:r>
              <a:rPr spc="-254" dirty="0"/>
              <a:t> </a:t>
            </a:r>
            <a:r>
              <a:rPr spc="-90" dirty="0"/>
              <a:t>t</a:t>
            </a:r>
            <a:r>
              <a:rPr spc="-254" dirty="0"/>
              <a:t> </a:t>
            </a:r>
            <a:r>
              <a:rPr spc="95" dirty="0"/>
              <a:t>h</a:t>
            </a:r>
            <a:r>
              <a:rPr spc="335" dirty="0"/>
              <a:t> </a:t>
            </a:r>
            <a:r>
              <a:rPr spc="240" dirty="0"/>
              <a:t>U</a:t>
            </a:r>
            <a:r>
              <a:rPr spc="-254" dirty="0"/>
              <a:t> </a:t>
            </a:r>
            <a:r>
              <a:rPr spc="120" dirty="0"/>
              <a:t>n</a:t>
            </a:r>
            <a:r>
              <a:rPr spc="-254" dirty="0"/>
              <a:t> </a:t>
            </a:r>
            <a:r>
              <a:rPr spc="-195" dirty="0"/>
              <a:t>i</a:t>
            </a:r>
            <a:r>
              <a:rPr spc="-250" dirty="0"/>
              <a:t> </a:t>
            </a:r>
            <a:r>
              <a:rPr dirty="0"/>
              <a:t>v</a:t>
            </a:r>
            <a:r>
              <a:rPr spc="-254" dirty="0"/>
              <a:t> </a:t>
            </a:r>
            <a:r>
              <a:rPr spc="60" dirty="0"/>
              <a:t>e</a:t>
            </a:r>
            <a:r>
              <a:rPr spc="-254" dirty="0"/>
              <a:t> </a:t>
            </a:r>
            <a:r>
              <a:rPr spc="-50" dirty="0"/>
              <a:t>r</a:t>
            </a:r>
            <a:r>
              <a:rPr spc="-260" dirty="0"/>
              <a:t> </a:t>
            </a:r>
            <a:r>
              <a:rPr spc="-30" dirty="0"/>
              <a:t>s</a:t>
            </a:r>
            <a:r>
              <a:rPr spc="-254" dirty="0"/>
              <a:t> </a:t>
            </a:r>
            <a:r>
              <a:rPr spc="-195" dirty="0"/>
              <a:t>i</a:t>
            </a:r>
            <a:r>
              <a:rPr spc="-250" dirty="0"/>
              <a:t> </a:t>
            </a:r>
            <a:r>
              <a:rPr spc="-90" dirty="0"/>
              <a:t>t</a:t>
            </a:r>
            <a:r>
              <a:rPr spc="-254" dirty="0"/>
              <a:t> </a:t>
            </a:r>
            <a:r>
              <a:rPr spc="-50" dirty="0"/>
              <a:t>y</a:t>
            </a:r>
            <a:endParaRPr spc="-50" dirty="0"/>
          </a:p>
        </p:txBody>
      </p:sp>
      <p:sp>
        <p:nvSpPr>
          <p:cNvPr id="3" name="Holder 3"/>
          <p:cNvSpPr>
            <a:spLocks noGrp="1"/>
          </p:cNvSpPr>
          <p:nvPr>
            <p:ph type="dt" sz="half" idx="6"/>
          </p:nvPr>
        </p:nvSpPr>
        <p:spPr/>
        <p:txBody>
          <a:bodyPr lIns="0" tIns="0" rIns="0" bIns="0"/>
          <a:lstStyle>
            <a:lvl1pPr>
              <a:defRPr sz="1100" b="0" i="0">
                <a:solidFill>
                  <a:srgbClr val="176199"/>
                </a:solidFill>
                <a:latin typeface="宋体" panose="02010600030101010101" pitchFamily="2" charset="-122"/>
                <a:cs typeface="宋体" panose="02010600030101010101" pitchFamily="2" charset="-122"/>
              </a:defRPr>
            </a:lvl1pPr>
          </a:lstStyle>
          <a:p>
            <a:pPr marL="12700">
              <a:lnSpc>
                <a:spcPct val="100000"/>
              </a:lnSpc>
              <a:spcBef>
                <a:spcPts val="20"/>
              </a:spcBef>
            </a:pPr>
            <a:r>
              <a:rPr spc="10" dirty="0"/>
              <a:t>知 行 合 一</a:t>
            </a:r>
            <a:endParaRPr spc="10"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3.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703580"/>
          </a:xfrm>
          <a:custGeom>
            <a:avLst/>
            <a:gdLst/>
            <a:ahLst/>
            <a:cxnLst/>
            <a:rect l="l" t="t" r="r" b="b"/>
            <a:pathLst>
              <a:path w="12192000" h="703580">
                <a:moveTo>
                  <a:pt x="12192000" y="253928"/>
                </a:moveTo>
                <a:lnTo>
                  <a:pt x="8438258" y="253928"/>
                </a:lnTo>
                <a:lnTo>
                  <a:pt x="9353106" y="263181"/>
                </a:lnTo>
                <a:lnTo>
                  <a:pt x="9409942" y="265517"/>
                </a:lnTo>
                <a:lnTo>
                  <a:pt x="9413260" y="265517"/>
                </a:lnTo>
                <a:lnTo>
                  <a:pt x="9439505" y="267588"/>
                </a:lnTo>
                <a:lnTo>
                  <a:pt x="9438386" y="267588"/>
                </a:lnTo>
                <a:lnTo>
                  <a:pt x="9479813" y="273894"/>
                </a:lnTo>
                <a:lnTo>
                  <a:pt x="9516979" y="283466"/>
                </a:lnTo>
                <a:lnTo>
                  <a:pt x="9580572" y="311205"/>
                </a:lnTo>
                <a:lnTo>
                  <a:pt x="9633261" y="348395"/>
                </a:lnTo>
                <a:lnTo>
                  <a:pt x="9679142" y="392629"/>
                </a:lnTo>
                <a:lnTo>
                  <a:pt x="9744155" y="466915"/>
                </a:lnTo>
                <a:lnTo>
                  <a:pt x="9766857" y="492589"/>
                </a:lnTo>
                <a:lnTo>
                  <a:pt x="9816882" y="543496"/>
                </a:lnTo>
                <a:lnTo>
                  <a:pt x="9876479" y="591811"/>
                </a:lnTo>
                <a:lnTo>
                  <a:pt x="9911147" y="614243"/>
                </a:lnTo>
                <a:lnTo>
                  <a:pt x="9949743" y="635123"/>
                </a:lnTo>
                <a:lnTo>
                  <a:pt x="9992779" y="654150"/>
                </a:lnTo>
                <a:lnTo>
                  <a:pt x="10040768" y="671023"/>
                </a:lnTo>
                <a:lnTo>
                  <a:pt x="10094221" y="685441"/>
                </a:lnTo>
                <a:lnTo>
                  <a:pt x="10153650" y="697102"/>
                </a:lnTo>
                <a:lnTo>
                  <a:pt x="10204704" y="703452"/>
                </a:lnTo>
                <a:lnTo>
                  <a:pt x="12192000" y="703452"/>
                </a:lnTo>
                <a:lnTo>
                  <a:pt x="12192000" y="253928"/>
                </a:lnTo>
                <a:close/>
              </a:path>
              <a:path w="12192000" h="703580">
                <a:moveTo>
                  <a:pt x="12192000" y="0"/>
                </a:moveTo>
                <a:lnTo>
                  <a:pt x="0" y="0"/>
                </a:lnTo>
                <a:lnTo>
                  <a:pt x="0" y="267588"/>
                </a:lnTo>
                <a:lnTo>
                  <a:pt x="463700" y="267588"/>
                </a:lnTo>
                <a:lnTo>
                  <a:pt x="1644542" y="265517"/>
                </a:lnTo>
                <a:lnTo>
                  <a:pt x="12192000" y="253928"/>
                </a:lnTo>
                <a:lnTo>
                  <a:pt x="12192000" y="0"/>
                </a:lnTo>
                <a:close/>
              </a:path>
            </a:pathLst>
          </a:custGeom>
          <a:solidFill>
            <a:srgbClr val="BCD6ED"/>
          </a:solidFill>
        </p:spPr>
        <p:txBody>
          <a:bodyPr wrap="square" lIns="0" tIns="0" rIns="0" bIns="0" rtlCol="0"/>
          <a:lstStyle/>
          <a:p/>
        </p:txBody>
      </p:sp>
      <p:pic>
        <p:nvPicPr>
          <p:cNvPr id="17" name="bg object 17"/>
          <p:cNvPicPr/>
          <p:nvPr/>
        </p:nvPicPr>
        <p:blipFill>
          <a:blip r:embed="rId6" cstate="print"/>
          <a:stretch>
            <a:fillRect/>
          </a:stretch>
        </p:blipFill>
        <p:spPr>
          <a:xfrm>
            <a:off x="9934067" y="100368"/>
            <a:ext cx="2130679" cy="559777"/>
          </a:xfrm>
          <a:prstGeom prst="rect">
            <a:avLst/>
          </a:prstGeom>
        </p:spPr>
      </p:pic>
      <p:sp>
        <p:nvSpPr>
          <p:cNvPr id="18" name="bg object 18"/>
          <p:cNvSpPr/>
          <p:nvPr/>
        </p:nvSpPr>
        <p:spPr>
          <a:xfrm>
            <a:off x="0" y="6560604"/>
            <a:ext cx="12192000" cy="297815"/>
          </a:xfrm>
          <a:custGeom>
            <a:avLst/>
            <a:gdLst/>
            <a:ahLst/>
            <a:cxnLst/>
            <a:rect l="l" t="t" r="r" b="b"/>
            <a:pathLst>
              <a:path w="12192000" h="297815">
                <a:moveTo>
                  <a:pt x="12192000" y="0"/>
                </a:moveTo>
                <a:lnTo>
                  <a:pt x="0" y="0"/>
                </a:lnTo>
                <a:lnTo>
                  <a:pt x="0" y="297395"/>
                </a:lnTo>
                <a:lnTo>
                  <a:pt x="12192000" y="297395"/>
                </a:lnTo>
                <a:lnTo>
                  <a:pt x="12192000" y="0"/>
                </a:lnTo>
                <a:close/>
              </a:path>
            </a:pathLst>
          </a:custGeom>
          <a:solidFill>
            <a:srgbClr val="BCD6ED"/>
          </a:solidFill>
        </p:spPr>
        <p:txBody>
          <a:bodyPr wrap="square" lIns="0" tIns="0" rIns="0" bIns="0" rtlCol="0"/>
          <a:lstStyle/>
          <a:p/>
        </p:txBody>
      </p:sp>
      <p:sp>
        <p:nvSpPr>
          <p:cNvPr id="19" name="bg object 19"/>
          <p:cNvSpPr/>
          <p:nvPr/>
        </p:nvSpPr>
        <p:spPr>
          <a:xfrm>
            <a:off x="0" y="6560604"/>
            <a:ext cx="12192000" cy="297815"/>
          </a:xfrm>
          <a:custGeom>
            <a:avLst/>
            <a:gdLst/>
            <a:ahLst/>
            <a:cxnLst/>
            <a:rect l="l" t="t" r="r" b="b"/>
            <a:pathLst>
              <a:path w="12192000" h="297815">
                <a:moveTo>
                  <a:pt x="0" y="297395"/>
                </a:moveTo>
                <a:lnTo>
                  <a:pt x="12192000" y="297395"/>
                </a:lnTo>
                <a:lnTo>
                  <a:pt x="12192000" y="0"/>
                </a:lnTo>
                <a:lnTo>
                  <a:pt x="0" y="0"/>
                </a:lnTo>
                <a:lnTo>
                  <a:pt x="0" y="297395"/>
                </a:lnTo>
                <a:close/>
              </a:path>
            </a:pathLst>
          </a:custGeom>
          <a:ln w="12700">
            <a:solidFill>
              <a:srgbClr val="DEEBF7"/>
            </a:solidFill>
          </a:ln>
        </p:spPr>
        <p:txBody>
          <a:bodyPr wrap="square" lIns="0" tIns="0" rIns="0" bIns="0" rtlCol="0"/>
          <a:lstStyle/>
          <a:p/>
        </p:txBody>
      </p:sp>
      <p:sp>
        <p:nvSpPr>
          <p:cNvPr id="2" name="Holder 2"/>
          <p:cNvSpPr>
            <a:spLocks noGrp="1"/>
          </p:cNvSpPr>
          <p:nvPr>
            <p:ph type="title"/>
          </p:nvPr>
        </p:nvSpPr>
        <p:spPr>
          <a:xfrm>
            <a:off x="2898139" y="561848"/>
            <a:ext cx="6499859" cy="452119"/>
          </a:xfrm>
          <a:prstGeom prst="rect">
            <a:avLst/>
          </a:prstGeom>
        </p:spPr>
        <p:txBody>
          <a:bodyPr wrap="square" lIns="0" tIns="0" rIns="0" bIns="0">
            <a:spAutoFit/>
          </a:bodyPr>
          <a:lstStyle>
            <a:lvl1pPr>
              <a:defRPr sz="2800" b="0" i="0">
                <a:solidFill>
                  <a:srgbClr val="1F4E79"/>
                </a:solidFill>
                <a:latin typeface="宋体" panose="02010600030101010101" pitchFamily="2" charset="-122"/>
                <a:cs typeface="宋体" panose="02010600030101010101" pitchFamily="2" charset="-122"/>
              </a:defRPr>
            </a:lvl1pPr>
          </a:lstStyle>
          <a:p/>
        </p:txBody>
      </p:sp>
      <p:sp>
        <p:nvSpPr>
          <p:cNvPr id="3" name="Holder 3"/>
          <p:cNvSpPr>
            <a:spLocks noGrp="1"/>
          </p:cNvSpPr>
          <p:nvPr>
            <p:ph type="body" idx="1"/>
          </p:nvPr>
        </p:nvSpPr>
        <p:spPr>
          <a:xfrm>
            <a:off x="971803" y="1464691"/>
            <a:ext cx="10084435" cy="3601720"/>
          </a:xfrm>
          <a:prstGeom prst="rect">
            <a:avLst/>
          </a:prstGeom>
        </p:spPr>
        <p:txBody>
          <a:bodyPr wrap="square" lIns="0" tIns="0" rIns="0" bIns="0">
            <a:spAutoFit/>
          </a:bodyPr>
          <a:lstStyle>
            <a:lvl1pPr>
              <a:defRPr sz="2200" b="0" i="0">
                <a:solidFill>
                  <a:srgbClr val="1F4E79"/>
                </a:solidFill>
                <a:latin typeface="宋体" panose="02010600030101010101" pitchFamily="2" charset="-122"/>
                <a:cs typeface="宋体" panose="02010600030101010101" pitchFamily="2" charset="-122"/>
              </a:defRPr>
            </a:lvl1pPr>
          </a:lstStyle>
          <a:p/>
        </p:txBody>
      </p:sp>
      <p:sp>
        <p:nvSpPr>
          <p:cNvPr id="4" name="Holder 4"/>
          <p:cNvSpPr>
            <a:spLocks noGrp="1"/>
          </p:cNvSpPr>
          <p:nvPr>
            <p:ph type="ftr" sz="quarter" idx="5"/>
          </p:nvPr>
        </p:nvSpPr>
        <p:spPr>
          <a:xfrm>
            <a:off x="9459214" y="6611256"/>
            <a:ext cx="2587625" cy="196850"/>
          </a:xfrm>
          <a:prstGeom prst="rect">
            <a:avLst/>
          </a:prstGeom>
        </p:spPr>
        <p:txBody>
          <a:bodyPr wrap="square" lIns="0" tIns="0" rIns="0" bIns="0">
            <a:spAutoFit/>
          </a:bodyPr>
          <a:lstStyle>
            <a:lvl1pPr>
              <a:defRPr sz="1100" b="0" i="0">
                <a:solidFill>
                  <a:srgbClr val="176199"/>
                </a:solidFill>
                <a:latin typeface="宋体" panose="02010600030101010101" pitchFamily="2" charset="-122"/>
                <a:cs typeface="宋体" panose="02010600030101010101" pitchFamily="2" charset="-122"/>
              </a:defRPr>
            </a:lvl1pPr>
          </a:lstStyle>
          <a:p>
            <a:pPr marL="12700">
              <a:lnSpc>
                <a:spcPct val="100000"/>
              </a:lnSpc>
              <a:spcBef>
                <a:spcPts val="20"/>
              </a:spcBef>
            </a:pPr>
            <a:r>
              <a:rPr spc="260" dirty="0"/>
              <a:t>C</a:t>
            </a:r>
            <a:r>
              <a:rPr spc="-250" dirty="0"/>
              <a:t> </a:t>
            </a:r>
            <a:r>
              <a:rPr spc="60" dirty="0"/>
              <a:t>e</a:t>
            </a:r>
            <a:r>
              <a:rPr spc="-254" dirty="0"/>
              <a:t> </a:t>
            </a:r>
            <a:r>
              <a:rPr spc="120" dirty="0"/>
              <a:t>n</a:t>
            </a:r>
            <a:r>
              <a:rPr spc="-254" dirty="0"/>
              <a:t> </a:t>
            </a:r>
            <a:r>
              <a:rPr spc="-90" dirty="0"/>
              <a:t>t</a:t>
            </a:r>
            <a:r>
              <a:rPr spc="-254" dirty="0"/>
              <a:t> </a:t>
            </a:r>
            <a:r>
              <a:rPr spc="-50" dirty="0"/>
              <a:t>r</a:t>
            </a:r>
            <a:r>
              <a:rPr spc="-260" dirty="0"/>
              <a:t> </a:t>
            </a:r>
            <a:r>
              <a:rPr spc="60" dirty="0"/>
              <a:t>a</a:t>
            </a:r>
            <a:r>
              <a:rPr spc="-254" dirty="0"/>
              <a:t> </a:t>
            </a:r>
            <a:r>
              <a:rPr dirty="0"/>
              <a:t>l</a:t>
            </a:r>
            <a:r>
              <a:rPr spc="300" dirty="0"/>
              <a:t> </a:t>
            </a:r>
            <a:r>
              <a:rPr spc="140" dirty="0"/>
              <a:t>S</a:t>
            </a:r>
            <a:r>
              <a:rPr spc="-250" dirty="0"/>
              <a:t> </a:t>
            </a:r>
            <a:r>
              <a:rPr spc="95" dirty="0"/>
              <a:t>o</a:t>
            </a:r>
            <a:r>
              <a:rPr spc="-254" dirty="0"/>
              <a:t> </a:t>
            </a:r>
            <a:r>
              <a:rPr spc="120" dirty="0"/>
              <a:t>u</a:t>
            </a:r>
            <a:r>
              <a:rPr spc="-254" dirty="0"/>
              <a:t> </a:t>
            </a:r>
            <a:r>
              <a:rPr spc="-90" dirty="0"/>
              <a:t>t</a:t>
            </a:r>
            <a:r>
              <a:rPr spc="-254" dirty="0"/>
              <a:t> </a:t>
            </a:r>
            <a:r>
              <a:rPr spc="95" dirty="0"/>
              <a:t>h</a:t>
            </a:r>
            <a:r>
              <a:rPr spc="335" dirty="0"/>
              <a:t> </a:t>
            </a:r>
            <a:r>
              <a:rPr spc="240" dirty="0"/>
              <a:t>U</a:t>
            </a:r>
            <a:r>
              <a:rPr spc="-254" dirty="0"/>
              <a:t> </a:t>
            </a:r>
            <a:r>
              <a:rPr spc="120" dirty="0"/>
              <a:t>n</a:t>
            </a:r>
            <a:r>
              <a:rPr spc="-254" dirty="0"/>
              <a:t> </a:t>
            </a:r>
            <a:r>
              <a:rPr spc="-195" dirty="0"/>
              <a:t>i</a:t>
            </a:r>
            <a:r>
              <a:rPr spc="-250" dirty="0"/>
              <a:t> </a:t>
            </a:r>
            <a:r>
              <a:rPr dirty="0"/>
              <a:t>v</a:t>
            </a:r>
            <a:r>
              <a:rPr spc="-254" dirty="0"/>
              <a:t> </a:t>
            </a:r>
            <a:r>
              <a:rPr spc="60" dirty="0"/>
              <a:t>e</a:t>
            </a:r>
            <a:r>
              <a:rPr spc="-254" dirty="0"/>
              <a:t> </a:t>
            </a:r>
            <a:r>
              <a:rPr spc="-50" dirty="0"/>
              <a:t>r</a:t>
            </a:r>
            <a:r>
              <a:rPr spc="-260" dirty="0"/>
              <a:t> </a:t>
            </a:r>
            <a:r>
              <a:rPr spc="-30" dirty="0"/>
              <a:t>s</a:t>
            </a:r>
            <a:r>
              <a:rPr spc="-254" dirty="0"/>
              <a:t> </a:t>
            </a:r>
            <a:r>
              <a:rPr spc="-195" dirty="0"/>
              <a:t>i</a:t>
            </a:r>
            <a:r>
              <a:rPr spc="-250" dirty="0"/>
              <a:t> </a:t>
            </a:r>
            <a:r>
              <a:rPr spc="-90" dirty="0"/>
              <a:t>t</a:t>
            </a:r>
            <a:r>
              <a:rPr spc="-254" dirty="0"/>
              <a:t> </a:t>
            </a:r>
            <a:r>
              <a:rPr spc="-50" dirty="0"/>
              <a:t>y</a:t>
            </a:r>
            <a:endParaRPr spc="-50" dirty="0"/>
          </a:p>
        </p:txBody>
      </p:sp>
      <p:sp>
        <p:nvSpPr>
          <p:cNvPr id="5" name="Holder 5"/>
          <p:cNvSpPr>
            <a:spLocks noGrp="1"/>
          </p:cNvSpPr>
          <p:nvPr>
            <p:ph type="dt" sz="half" idx="6"/>
          </p:nvPr>
        </p:nvSpPr>
        <p:spPr>
          <a:xfrm>
            <a:off x="240284" y="6638078"/>
            <a:ext cx="815340" cy="196850"/>
          </a:xfrm>
          <a:prstGeom prst="rect">
            <a:avLst/>
          </a:prstGeom>
        </p:spPr>
        <p:txBody>
          <a:bodyPr wrap="square" lIns="0" tIns="0" rIns="0" bIns="0">
            <a:spAutoFit/>
          </a:bodyPr>
          <a:lstStyle>
            <a:lvl1pPr>
              <a:defRPr sz="1100" b="0" i="0">
                <a:solidFill>
                  <a:srgbClr val="176199"/>
                </a:solidFill>
                <a:latin typeface="宋体" panose="02010600030101010101" pitchFamily="2" charset="-122"/>
                <a:cs typeface="宋体" panose="02010600030101010101" pitchFamily="2" charset="-122"/>
              </a:defRPr>
            </a:lvl1pPr>
          </a:lstStyle>
          <a:p>
            <a:pPr marL="12700">
              <a:lnSpc>
                <a:spcPct val="100000"/>
              </a:lnSpc>
              <a:spcBef>
                <a:spcPts val="20"/>
              </a:spcBef>
            </a:pPr>
            <a:r>
              <a:rPr spc="10" dirty="0"/>
              <a:t>知 行 合 一</a:t>
            </a:r>
            <a:endParaRPr spc="10"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5.png"/><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56867" y="1263332"/>
            <a:ext cx="8735695" cy="3876040"/>
          </a:xfrm>
          <a:prstGeom prst="rect">
            <a:avLst/>
          </a:prstGeom>
          <a:ln w="12700">
            <a:solidFill>
              <a:srgbClr val="1F4E79"/>
            </a:solidFill>
          </a:ln>
        </p:spPr>
        <p:txBody>
          <a:bodyPr vert="horz" wrap="square" lIns="0" tIns="0" rIns="0" bIns="0" rtlCol="0">
            <a:spAutoFit/>
          </a:bodyPr>
          <a:lstStyle/>
          <a:p>
            <a:pPr>
              <a:lnSpc>
                <a:spcPct val="100000"/>
              </a:lnSpc>
            </a:pPr>
            <a:endParaRPr sz="4000">
              <a:latin typeface="Times New Roman" panose="02020603050405020304"/>
              <a:cs typeface="Times New Roman" panose="02020603050405020304"/>
            </a:endParaRPr>
          </a:p>
          <a:p>
            <a:pPr>
              <a:lnSpc>
                <a:spcPct val="100000"/>
              </a:lnSpc>
              <a:spcBef>
                <a:spcPts val="10"/>
              </a:spcBef>
            </a:pPr>
            <a:endParaRPr sz="4000">
              <a:latin typeface="Times New Roman" panose="02020603050405020304"/>
              <a:cs typeface="Times New Roman" panose="02020603050405020304"/>
            </a:endParaRPr>
          </a:p>
          <a:p>
            <a:pPr marL="409575">
              <a:lnSpc>
                <a:spcPct val="100000"/>
              </a:lnSpc>
            </a:pPr>
            <a:r>
              <a:rPr sz="4000" spc="-50" dirty="0">
                <a:solidFill>
                  <a:srgbClr val="1F4E79"/>
                </a:solidFill>
                <a:latin typeface="宋体" panose="02010600030101010101" pitchFamily="2" charset="-122"/>
                <a:cs typeface="宋体" panose="02010600030101010101" pitchFamily="2" charset="-122"/>
              </a:rPr>
              <a:t>新时代中国特色社会主义理论与实践</a:t>
            </a:r>
            <a:endParaRPr sz="4000">
              <a:latin typeface="宋体" panose="02010600030101010101" pitchFamily="2" charset="-122"/>
              <a:cs typeface="宋体" panose="02010600030101010101" pitchFamily="2" charset="-122"/>
            </a:endParaRPr>
          </a:p>
          <a:p>
            <a:pPr>
              <a:lnSpc>
                <a:spcPct val="100000"/>
              </a:lnSpc>
            </a:pPr>
            <a:endParaRPr sz="4000">
              <a:latin typeface="宋体" panose="02010600030101010101" pitchFamily="2" charset="-122"/>
              <a:cs typeface="宋体" panose="02010600030101010101" pitchFamily="2" charset="-122"/>
            </a:endParaRPr>
          </a:p>
          <a:p>
            <a:pPr>
              <a:lnSpc>
                <a:spcPct val="100000"/>
              </a:lnSpc>
              <a:spcBef>
                <a:spcPts val="3815"/>
              </a:spcBef>
            </a:pPr>
            <a:endParaRPr sz="4000">
              <a:latin typeface="宋体" panose="02010600030101010101" pitchFamily="2" charset="-122"/>
              <a:cs typeface="宋体" panose="02010600030101010101" pitchFamily="2" charset="-122"/>
            </a:endParaRPr>
          </a:p>
          <a:p>
            <a:pPr marR="246380" algn="ctr">
              <a:lnSpc>
                <a:spcPct val="100000"/>
              </a:lnSpc>
              <a:tabLst>
                <a:tab pos="1233805" algn="l"/>
              </a:tabLst>
            </a:pPr>
            <a:r>
              <a:rPr sz="2000" spc="-10" dirty="0">
                <a:solidFill>
                  <a:srgbClr val="1F4E79"/>
                </a:solidFill>
                <a:latin typeface="宋体" panose="02010600030101010101" pitchFamily="2" charset="-122"/>
                <a:cs typeface="宋体" panose="02010600030101010101" pitchFamily="2" charset="-122"/>
              </a:rPr>
              <a:t>中南大</a:t>
            </a:r>
            <a:r>
              <a:rPr sz="2000" spc="-50" dirty="0">
                <a:solidFill>
                  <a:srgbClr val="1F4E79"/>
                </a:solidFill>
                <a:latin typeface="宋体" panose="02010600030101010101" pitchFamily="2" charset="-122"/>
                <a:cs typeface="宋体" panose="02010600030101010101" pitchFamily="2" charset="-122"/>
              </a:rPr>
              <a:t>学</a:t>
            </a:r>
            <a:r>
              <a:rPr sz="2000" dirty="0">
                <a:solidFill>
                  <a:srgbClr val="1F4E79"/>
                </a:solidFill>
                <a:latin typeface="宋体" panose="02010600030101010101" pitchFamily="2" charset="-122"/>
                <a:cs typeface="宋体" panose="02010600030101010101" pitchFamily="2" charset="-122"/>
              </a:rPr>
              <a:t>	</a:t>
            </a:r>
            <a:r>
              <a:rPr sz="2000" spc="135" dirty="0">
                <a:solidFill>
                  <a:srgbClr val="1F4E79"/>
                </a:solidFill>
                <a:latin typeface="宋体" panose="02010600030101010101" pitchFamily="2" charset="-122"/>
                <a:cs typeface="宋体" panose="02010600030101010101" pitchFamily="2" charset="-122"/>
              </a:rPr>
              <a:t>202</a:t>
            </a:r>
            <a:r>
              <a:rPr lang="en-US" altLang="en-US" sz="2000" spc="135" dirty="0">
                <a:solidFill>
                  <a:srgbClr val="1F4E79"/>
                </a:solidFill>
                <a:latin typeface="宋体" panose="02010600030101010101" pitchFamily="2" charset="-122"/>
                <a:cs typeface="宋体" panose="02010600030101010101" pitchFamily="2" charset="-122"/>
              </a:rPr>
              <a:t>5</a:t>
            </a:r>
            <a:r>
              <a:rPr sz="2000" spc="-10" dirty="0">
                <a:solidFill>
                  <a:srgbClr val="1F4E79"/>
                </a:solidFill>
                <a:latin typeface="宋体" panose="02010600030101010101" pitchFamily="2" charset="-122"/>
                <a:cs typeface="宋体" panose="02010600030101010101" pitchFamily="2" charset="-122"/>
              </a:rPr>
              <a:t>年</a:t>
            </a:r>
            <a:r>
              <a:rPr lang="zh-CN" altLang="en-US" sz="2000" spc="-10" dirty="0">
                <a:solidFill>
                  <a:srgbClr val="1F4E79"/>
                </a:solidFill>
                <a:latin typeface="宋体" panose="02010600030101010101" pitchFamily="2" charset="-122"/>
                <a:cs typeface="宋体" panose="02010600030101010101" pitchFamily="2" charset="-122"/>
              </a:rPr>
              <a:t>春</a:t>
            </a:r>
            <a:r>
              <a:rPr sz="2000" spc="-10" dirty="0">
                <a:solidFill>
                  <a:srgbClr val="1F4E79"/>
                </a:solidFill>
                <a:latin typeface="宋体" panose="02010600030101010101" pitchFamily="2" charset="-122"/>
                <a:cs typeface="宋体" panose="02010600030101010101" pitchFamily="2" charset="-122"/>
              </a:rPr>
              <a:t>季学</a:t>
            </a:r>
            <a:r>
              <a:rPr sz="2000" spc="-50" dirty="0">
                <a:solidFill>
                  <a:srgbClr val="1F4E79"/>
                </a:solidFill>
                <a:latin typeface="宋体" panose="02010600030101010101" pitchFamily="2" charset="-122"/>
                <a:cs typeface="宋体" panose="02010600030101010101" pitchFamily="2" charset="-122"/>
              </a:rPr>
              <a:t>期</a:t>
            </a:r>
            <a:endParaRPr sz="2000">
              <a:latin typeface="宋体" panose="02010600030101010101" pitchFamily="2" charset="-122"/>
              <a:cs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25" dirty="0"/>
              <a:t>第三章新时代中国特色社会主义经济建设</a:t>
            </a:r>
            <a:endParaRPr spc="-25" dirty="0"/>
          </a:p>
        </p:txBody>
      </p:sp>
      <p:sp>
        <p:nvSpPr>
          <p:cNvPr id="3" name="object 3"/>
          <p:cNvSpPr/>
          <p:nvPr/>
        </p:nvSpPr>
        <p:spPr>
          <a:xfrm>
            <a:off x="365175" y="1180719"/>
            <a:ext cx="1073785" cy="902335"/>
          </a:xfrm>
          <a:custGeom>
            <a:avLst/>
            <a:gdLst/>
            <a:ahLst/>
            <a:cxnLst/>
            <a:rect l="l" t="t" r="r" b="b"/>
            <a:pathLst>
              <a:path w="1073785" h="902335">
                <a:moveTo>
                  <a:pt x="1073480" y="0"/>
                </a:moveTo>
                <a:lnTo>
                  <a:pt x="0" y="0"/>
                </a:lnTo>
                <a:lnTo>
                  <a:pt x="0" y="902080"/>
                </a:lnTo>
                <a:lnTo>
                  <a:pt x="124815" y="797178"/>
                </a:lnTo>
                <a:lnTo>
                  <a:pt x="124815" y="137159"/>
                </a:lnTo>
                <a:lnTo>
                  <a:pt x="910158" y="137159"/>
                </a:lnTo>
                <a:lnTo>
                  <a:pt x="1073480" y="0"/>
                </a:lnTo>
                <a:close/>
              </a:path>
            </a:pathLst>
          </a:custGeom>
          <a:solidFill>
            <a:srgbClr val="16678B"/>
          </a:solidFill>
        </p:spPr>
        <p:txBody>
          <a:bodyPr wrap="square" lIns="0" tIns="0" rIns="0" bIns="0" rtlCol="0"/>
          <a:lstStyle/>
          <a:p/>
        </p:txBody>
      </p:sp>
      <p:sp>
        <p:nvSpPr>
          <p:cNvPr id="4" name="object 4"/>
          <p:cNvSpPr/>
          <p:nvPr/>
        </p:nvSpPr>
        <p:spPr>
          <a:xfrm>
            <a:off x="10378820" y="5154421"/>
            <a:ext cx="1241425" cy="1043305"/>
          </a:xfrm>
          <a:custGeom>
            <a:avLst/>
            <a:gdLst/>
            <a:ahLst/>
            <a:cxnLst/>
            <a:rect l="l" t="t" r="r" b="b"/>
            <a:pathLst>
              <a:path w="1241425" h="1043304">
                <a:moveTo>
                  <a:pt x="1241044" y="0"/>
                </a:moveTo>
                <a:lnTo>
                  <a:pt x="1096772" y="121157"/>
                </a:lnTo>
                <a:lnTo>
                  <a:pt x="1096772" y="884250"/>
                </a:lnTo>
                <a:lnTo>
                  <a:pt x="188722" y="884250"/>
                </a:lnTo>
                <a:lnTo>
                  <a:pt x="0" y="1042835"/>
                </a:lnTo>
                <a:lnTo>
                  <a:pt x="1241044" y="1042835"/>
                </a:lnTo>
                <a:lnTo>
                  <a:pt x="1241044" y="0"/>
                </a:lnTo>
                <a:close/>
              </a:path>
            </a:pathLst>
          </a:custGeom>
          <a:solidFill>
            <a:srgbClr val="16678B"/>
          </a:solidFill>
        </p:spPr>
        <p:txBody>
          <a:bodyPr wrap="square" lIns="0" tIns="0" rIns="0" bIns="0" rtlCol="0"/>
          <a:lstStyle/>
          <a:p/>
        </p:txBody>
      </p:sp>
      <p:sp>
        <p:nvSpPr>
          <p:cNvPr id="5" name="object 5"/>
          <p:cNvSpPr txBox="1"/>
          <p:nvPr/>
        </p:nvSpPr>
        <p:spPr>
          <a:xfrm>
            <a:off x="1352803" y="1789937"/>
            <a:ext cx="9316720" cy="3778250"/>
          </a:xfrm>
          <a:prstGeom prst="rect">
            <a:avLst/>
          </a:prstGeom>
        </p:spPr>
        <p:txBody>
          <a:bodyPr vert="horz" wrap="square" lIns="0" tIns="12065" rIns="0" bIns="0" rtlCol="0">
            <a:spAutoFit/>
          </a:bodyPr>
          <a:lstStyle/>
          <a:p>
            <a:pPr marL="55245">
              <a:lnSpc>
                <a:spcPct val="100000"/>
              </a:lnSpc>
              <a:spcBef>
                <a:spcPts val="95"/>
              </a:spcBef>
            </a:pPr>
            <a:r>
              <a:rPr lang="zh-CN" altLang="en-US" sz="2200" spc="-35" dirty="0">
                <a:solidFill>
                  <a:srgbClr val="1F4E79"/>
                </a:solidFill>
                <a:latin typeface="宋体" panose="02010600030101010101" pitchFamily="2" charset="-122"/>
                <a:cs typeface="宋体" panose="02010600030101010101" pitchFamily="2" charset="-122"/>
              </a:rPr>
              <a:t>三</a:t>
            </a:r>
            <a:r>
              <a:rPr sz="2200" spc="-35" dirty="0">
                <a:solidFill>
                  <a:srgbClr val="1F4E79"/>
                </a:solidFill>
                <a:latin typeface="宋体" panose="02010600030101010101" pitchFamily="2" charset="-122"/>
                <a:cs typeface="宋体" panose="02010600030101010101" pitchFamily="2" charset="-122"/>
              </a:rPr>
              <a:t>、推动共建“一带一路”高质量发展</a:t>
            </a:r>
            <a:r>
              <a:rPr lang="zh-CN" altLang="en-US" sz="2200" spc="-35" dirty="0">
                <a:solidFill>
                  <a:srgbClr val="1F4E79"/>
                </a:solidFill>
                <a:latin typeface="宋体" panose="02010600030101010101" pitchFamily="2" charset="-122"/>
                <a:ea typeface="宋体" panose="02010600030101010101" pitchFamily="2" charset="-122"/>
                <a:cs typeface="宋体" panose="02010600030101010101" pitchFamily="2" charset="-122"/>
                <a:sym typeface="+mn-ea"/>
              </a:rPr>
              <a:t>（辨析题）</a:t>
            </a:r>
            <a:endParaRPr sz="2200">
              <a:latin typeface="宋体" panose="02010600030101010101" pitchFamily="2" charset="-122"/>
              <a:cs typeface="宋体" panose="02010600030101010101" pitchFamily="2" charset="-122"/>
            </a:endParaRPr>
          </a:p>
          <a:p>
            <a:pPr>
              <a:lnSpc>
                <a:spcPct val="100000"/>
              </a:lnSpc>
              <a:spcBef>
                <a:spcPts val="1645"/>
              </a:spcBef>
            </a:pPr>
            <a:endParaRPr sz="2200">
              <a:latin typeface="宋体" panose="02010600030101010101" pitchFamily="2" charset="-122"/>
              <a:cs typeface="宋体" panose="02010600030101010101" pitchFamily="2" charset="-122"/>
            </a:endParaRPr>
          </a:p>
          <a:p>
            <a:pPr marL="12700">
              <a:lnSpc>
                <a:spcPct val="100000"/>
              </a:lnSpc>
            </a:pPr>
            <a:r>
              <a:rPr sz="2200" spc="160" dirty="0">
                <a:solidFill>
                  <a:srgbClr val="C00000"/>
                </a:solidFill>
                <a:latin typeface="宋体" panose="02010600030101010101" pitchFamily="2" charset="-122"/>
                <a:cs typeface="宋体" panose="02010600030101010101" pitchFamily="2" charset="-122"/>
              </a:rPr>
              <a:t>p106-</a:t>
            </a:r>
            <a:r>
              <a:rPr sz="2200" spc="110" dirty="0">
                <a:solidFill>
                  <a:srgbClr val="C00000"/>
                </a:solidFill>
                <a:latin typeface="宋体" panose="02010600030101010101" pitchFamily="2" charset="-122"/>
                <a:cs typeface="宋体" panose="02010600030101010101" pitchFamily="2" charset="-122"/>
              </a:rPr>
              <a:t>108</a:t>
            </a:r>
            <a:endParaRPr sz="2200">
              <a:latin typeface="宋体" panose="02010600030101010101" pitchFamily="2" charset="-122"/>
              <a:cs typeface="宋体" panose="02010600030101010101" pitchFamily="2" charset="-122"/>
            </a:endParaRPr>
          </a:p>
          <a:p>
            <a:pPr marL="12700" marR="5080" indent="558800" algn="just">
              <a:lnSpc>
                <a:spcPct val="150000"/>
              </a:lnSpc>
              <a:spcBef>
                <a:spcPts val="5"/>
              </a:spcBef>
            </a:pPr>
            <a:r>
              <a:rPr sz="2200" spc="-25" dirty="0">
                <a:solidFill>
                  <a:srgbClr val="C00000"/>
                </a:solidFill>
                <a:latin typeface="宋体" panose="02010600030101010101" pitchFamily="2" charset="-122"/>
                <a:cs typeface="宋体" panose="02010600030101010101" pitchFamily="2" charset="-122"/>
              </a:rPr>
              <a:t>第一，重大意义。</a:t>
            </a:r>
            <a:r>
              <a:rPr sz="2200" spc="-25" dirty="0">
                <a:solidFill>
                  <a:srgbClr val="1F4E79"/>
                </a:solidFill>
                <a:latin typeface="宋体" panose="02010600030101010101" pitchFamily="2" charset="-122"/>
                <a:cs typeface="宋体" panose="02010600030101010101" pitchFamily="2" charset="-122"/>
              </a:rPr>
              <a:t>一是“一带一路”建设是我国扩大对外开放的重大举</a:t>
            </a:r>
            <a:r>
              <a:rPr sz="2200" spc="-70" dirty="0">
                <a:solidFill>
                  <a:srgbClr val="1F4E79"/>
                </a:solidFill>
                <a:latin typeface="宋体" panose="02010600030101010101" pitchFamily="2" charset="-122"/>
                <a:cs typeface="宋体" panose="02010600030101010101" pitchFamily="2" charset="-122"/>
              </a:rPr>
              <a:t>措。二是“一带一 路”建设是为破解人类发展难题提供的中国智慧和中国方</a:t>
            </a:r>
            <a:r>
              <a:rPr sz="2200" spc="-25" dirty="0">
                <a:solidFill>
                  <a:srgbClr val="1F4E79"/>
                </a:solidFill>
                <a:latin typeface="宋体" panose="02010600030101010101" pitchFamily="2" charset="-122"/>
                <a:cs typeface="宋体" panose="02010600030101010101" pitchFamily="2" charset="-122"/>
              </a:rPr>
              <a:t>案。三是“一带一路”建设是探索全球经济治理新模式、推动构建人类命运共同体的新平台。四是“一带一路”建设是新时代中国特色社会主义的伟大开放实践。五是“一带一路”建设是构建新发展格局的重要举措。</a:t>
            </a:r>
            <a:endParaRPr sz="2200">
              <a:latin typeface="宋体" panose="02010600030101010101" pitchFamily="2" charset="-122"/>
              <a:cs typeface="宋体" panose="02010600030101010101" pitchFamily="2" charset="-122"/>
            </a:endParaRPr>
          </a:p>
        </p:txBody>
      </p:sp>
      <p:sp>
        <p:nvSpPr>
          <p:cNvPr id="6" name="object 6"/>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260" dirty="0"/>
              <a:t>C</a:t>
            </a:r>
            <a:r>
              <a:rPr spc="-250" dirty="0"/>
              <a:t> </a:t>
            </a:r>
            <a:r>
              <a:rPr spc="60" dirty="0"/>
              <a:t>e</a:t>
            </a:r>
            <a:r>
              <a:rPr spc="-254" dirty="0"/>
              <a:t> </a:t>
            </a:r>
            <a:r>
              <a:rPr spc="120" dirty="0"/>
              <a:t>n</a:t>
            </a:r>
            <a:r>
              <a:rPr spc="-254" dirty="0"/>
              <a:t> </a:t>
            </a:r>
            <a:r>
              <a:rPr spc="-90" dirty="0"/>
              <a:t>t</a:t>
            </a:r>
            <a:r>
              <a:rPr spc="-254" dirty="0"/>
              <a:t> </a:t>
            </a:r>
            <a:r>
              <a:rPr spc="-50" dirty="0"/>
              <a:t>r</a:t>
            </a:r>
            <a:r>
              <a:rPr spc="-260" dirty="0"/>
              <a:t> </a:t>
            </a:r>
            <a:r>
              <a:rPr spc="60" dirty="0"/>
              <a:t>a</a:t>
            </a:r>
            <a:r>
              <a:rPr spc="-254" dirty="0"/>
              <a:t> </a:t>
            </a:r>
            <a:r>
              <a:rPr dirty="0"/>
              <a:t>l</a:t>
            </a:r>
            <a:r>
              <a:rPr spc="300" dirty="0"/>
              <a:t> </a:t>
            </a:r>
            <a:r>
              <a:rPr spc="140" dirty="0"/>
              <a:t>S</a:t>
            </a:r>
            <a:r>
              <a:rPr spc="-250" dirty="0"/>
              <a:t> </a:t>
            </a:r>
            <a:r>
              <a:rPr spc="95" dirty="0"/>
              <a:t>o</a:t>
            </a:r>
            <a:r>
              <a:rPr spc="-254" dirty="0"/>
              <a:t> </a:t>
            </a:r>
            <a:r>
              <a:rPr spc="120" dirty="0"/>
              <a:t>u</a:t>
            </a:r>
            <a:r>
              <a:rPr spc="-254" dirty="0"/>
              <a:t> </a:t>
            </a:r>
            <a:r>
              <a:rPr spc="-90" dirty="0"/>
              <a:t>t</a:t>
            </a:r>
            <a:r>
              <a:rPr spc="-254" dirty="0"/>
              <a:t> </a:t>
            </a:r>
            <a:r>
              <a:rPr spc="95" dirty="0"/>
              <a:t>h</a:t>
            </a:r>
            <a:r>
              <a:rPr spc="335" dirty="0"/>
              <a:t> </a:t>
            </a:r>
            <a:r>
              <a:rPr spc="240" dirty="0"/>
              <a:t>U</a:t>
            </a:r>
            <a:r>
              <a:rPr spc="-254" dirty="0"/>
              <a:t> </a:t>
            </a:r>
            <a:r>
              <a:rPr spc="120" dirty="0"/>
              <a:t>n</a:t>
            </a:r>
            <a:r>
              <a:rPr spc="-254" dirty="0"/>
              <a:t> </a:t>
            </a:r>
            <a:r>
              <a:rPr spc="-195" dirty="0"/>
              <a:t>i</a:t>
            </a:r>
            <a:r>
              <a:rPr spc="-250" dirty="0"/>
              <a:t> </a:t>
            </a:r>
            <a:r>
              <a:rPr dirty="0"/>
              <a:t>v</a:t>
            </a:r>
            <a:r>
              <a:rPr spc="-254" dirty="0"/>
              <a:t> </a:t>
            </a:r>
            <a:r>
              <a:rPr spc="60" dirty="0"/>
              <a:t>e</a:t>
            </a:r>
            <a:r>
              <a:rPr spc="-254" dirty="0"/>
              <a:t> </a:t>
            </a:r>
            <a:r>
              <a:rPr spc="-50" dirty="0"/>
              <a:t>r</a:t>
            </a:r>
            <a:r>
              <a:rPr spc="-260" dirty="0"/>
              <a:t> </a:t>
            </a:r>
            <a:r>
              <a:rPr spc="-30" dirty="0"/>
              <a:t>s</a:t>
            </a:r>
            <a:r>
              <a:rPr spc="-254" dirty="0"/>
              <a:t> </a:t>
            </a:r>
            <a:r>
              <a:rPr spc="-195" dirty="0"/>
              <a:t>i</a:t>
            </a:r>
            <a:r>
              <a:rPr spc="-250" dirty="0"/>
              <a:t> </a:t>
            </a:r>
            <a:r>
              <a:rPr spc="-90" dirty="0"/>
              <a:t>t</a:t>
            </a:r>
            <a:r>
              <a:rPr spc="-254" dirty="0"/>
              <a:t> </a:t>
            </a:r>
            <a:r>
              <a:rPr spc="-50" dirty="0"/>
              <a:t>y</a:t>
            </a:r>
            <a:endParaRPr spc="-50" dirty="0"/>
          </a:p>
        </p:txBody>
      </p:sp>
      <p:sp>
        <p:nvSpPr>
          <p:cNvPr id="7" name="object 7"/>
          <p:cNvSpPr txBox="1">
            <a:spLocks noGrp="1"/>
          </p:cNvSpPr>
          <p:nvPr>
            <p:ph type="dt" sz="half" idx="6"/>
          </p:nvPr>
        </p:nvSpPr>
        <p:spPr>
          <a:prstGeom prst="rect">
            <a:avLst/>
          </a:prstGeom>
        </p:spPr>
        <p:txBody>
          <a:bodyPr vert="horz" wrap="square" lIns="0" tIns="2540" rIns="0" bIns="0" rtlCol="0">
            <a:spAutoFit/>
          </a:bodyPr>
          <a:lstStyle/>
          <a:p>
            <a:pPr marL="12700">
              <a:lnSpc>
                <a:spcPct val="100000"/>
              </a:lnSpc>
              <a:spcBef>
                <a:spcPts val="20"/>
              </a:spcBef>
            </a:pPr>
            <a:r>
              <a:rPr spc="10" dirty="0"/>
              <a:t>知 行 合 一</a:t>
            </a:r>
            <a:endParaRPr spc="10" dirty="0"/>
          </a:p>
        </p:txBody>
      </p:sp>
      <p:sp>
        <p:nvSpPr>
          <p:cNvPr id="8" name="object 8"/>
          <p:cNvSpPr txBox="1"/>
          <p:nvPr/>
        </p:nvSpPr>
        <p:spPr>
          <a:xfrm>
            <a:off x="1336039" y="6638078"/>
            <a:ext cx="815340" cy="196850"/>
          </a:xfrm>
          <a:prstGeom prst="rect">
            <a:avLst/>
          </a:prstGeom>
        </p:spPr>
        <p:txBody>
          <a:bodyPr vert="horz" wrap="square" lIns="0" tIns="2540" rIns="0" bIns="0" rtlCol="0">
            <a:spAutoFit/>
          </a:bodyPr>
          <a:lstStyle/>
          <a:p>
            <a:pPr marL="12700">
              <a:lnSpc>
                <a:spcPct val="100000"/>
              </a:lnSpc>
              <a:spcBef>
                <a:spcPts val="20"/>
              </a:spcBef>
            </a:pPr>
            <a:r>
              <a:rPr sz="1100" spc="10" dirty="0">
                <a:solidFill>
                  <a:srgbClr val="176199"/>
                </a:solidFill>
                <a:latin typeface="宋体" panose="02010600030101010101" pitchFamily="2" charset="-122"/>
                <a:cs typeface="宋体" panose="02010600030101010101" pitchFamily="2" charset="-122"/>
              </a:rPr>
              <a:t>经 世 致 用</a:t>
            </a:r>
            <a:endParaRPr sz="1100">
              <a:latin typeface="宋体" panose="02010600030101010101" pitchFamily="2" charset="-122"/>
              <a:cs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25" dirty="0"/>
              <a:t>第三章新时代中国特色社会主义经济建设</a:t>
            </a:r>
            <a:endParaRPr spc="-25" dirty="0"/>
          </a:p>
        </p:txBody>
      </p:sp>
      <p:sp>
        <p:nvSpPr>
          <p:cNvPr id="3" name="object 3"/>
          <p:cNvSpPr/>
          <p:nvPr/>
        </p:nvSpPr>
        <p:spPr>
          <a:xfrm>
            <a:off x="365175" y="1180719"/>
            <a:ext cx="1073785" cy="902335"/>
          </a:xfrm>
          <a:custGeom>
            <a:avLst/>
            <a:gdLst/>
            <a:ahLst/>
            <a:cxnLst/>
            <a:rect l="l" t="t" r="r" b="b"/>
            <a:pathLst>
              <a:path w="1073785" h="902335">
                <a:moveTo>
                  <a:pt x="1073480" y="0"/>
                </a:moveTo>
                <a:lnTo>
                  <a:pt x="0" y="0"/>
                </a:lnTo>
                <a:lnTo>
                  <a:pt x="0" y="902080"/>
                </a:lnTo>
                <a:lnTo>
                  <a:pt x="124815" y="797178"/>
                </a:lnTo>
                <a:lnTo>
                  <a:pt x="124815" y="137159"/>
                </a:lnTo>
                <a:lnTo>
                  <a:pt x="910158" y="137159"/>
                </a:lnTo>
                <a:lnTo>
                  <a:pt x="1073480" y="0"/>
                </a:lnTo>
                <a:close/>
              </a:path>
            </a:pathLst>
          </a:custGeom>
          <a:solidFill>
            <a:srgbClr val="16678B"/>
          </a:solidFill>
        </p:spPr>
        <p:txBody>
          <a:bodyPr wrap="square" lIns="0" tIns="0" rIns="0" bIns="0" rtlCol="0"/>
          <a:lstStyle/>
          <a:p/>
        </p:txBody>
      </p:sp>
      <p:sp>
        <p:nvSpPr>
          <p:cNvPr id="4" name="object 4"/>
          <p:cNvSpPr/>
          <p:nvPr/>
        </p:nvSpPr>
        <p:spPr>
          <a:xfrm>
            <a:off x="10823956" y="5419852"/>
            <a:ext cx="1241425" cy="1043305"/>
          </a:xfrm>
          <a:custGeom>
            <a:avLst/>
            <a:gdLst/>
            <a:ahLst/>
            <a:cxnLst/>
            <a:rect l="l" t="t" r="r" b="b"/>
            <a:pathLst>
              <a:path w="1241425" h="1043304">
                <a:moveTo>
                  <a:pt x="1241044" y="0"/>
                </a:moveTo>
                <a:lnTo>
                  <a:pt x="1096772" y="121158"/>
                </a:lnTo>
                <a:lnTo>
                  <a:pt x="1096772" y="884250"/>
                </a:lnTo>
                <a:lnTo>
                  <a:pt x="188722" y="884250"/>
                </a:lnTo>
                <a:lnTo>
                  <a:pt x="0" y="1042835"/>
                </a:lnTo>
                <a:lnTo>
                  <a:pt x="1241044" y="1042835"/>
                </a:lnTo>
                <a:lnTo>
                  <a:pt x="1241044" y="0"/>
                </a:lnTo>
                <a:close/>
              </a:path>
            </a:pathLst>
          </a:custGeom>
          <a:solidFill>
            <a:srgbClr val="16678B"/>
          </a:solidFill>
        </p:spPr>
        <p:txBody>
          <a:bodyPr wrap="square" lIns="0" tIns="0" rIns="0" bIns="0" rtlCol="0"/>
          <a:lstStyle/>
          <a:p/>
        </p:txBody>
      </p:sp>
      <p:sp>
        <p:nvSpPr>
          <p:cNvPr id="5" name="object 5"/>
          <p:cNvSpPr txBox="1"/>
          <p:nvPr/>
        </p:nvSpPr>
        <p:spPr>
          <a:xfrm>
            <a:off x="655421" y="1482598"/>
            <a:ext cx="11278870" cy="4510405"/>
          </a:xfrm>
          <a:prstGeom prst="rect">
            <a:avLst/>
          </a:prstGeom>
        </p:spPr>
        <p:txBody>
          <a:bodyPr vert="horz" wrap="square" lIns="0" tIns="12065" rIns="0" bIns="0" rtlCol="0">
            <a:spAutoFit/>
          </a:bodyPr>
          <a:lstStyle/>
          <a:p>
            <a:pPr marL="676275">
              <a:lnSpc>
                <a:spcPct val="100000"/>
              </a:lnSpc>
              <a:spcBef>
                <a:spcPts val="95"/>
              </a:spcBef>
            </a:pPr>
            <a:r>
              <a:rPr lang="zh-CN" altLang="en-US" sz="2200" spc="-35" dirty="0">
                <a:solidFill>
                  <a:srgbClr val="1F4E79"/>
                </a:solidFill>
                <a:latin typeface="宋体" panose="02010600030101010101" pitchFamily="2" charset="-122"/>
                <a:cs typeface="宋体" panose="02010600030101010101" pitchFamily="2" charset="-122"/>
              </a:rPr>
              <a:t>三</a:t>
            </a:r>
            <a:r>
              <a:rPr sz="2200" spc="-35" dirty="0">
                <a:solidFill>
                  <a:srgbClr val="1F4E79"/>
                </a:solidFill>
                <a:latin typeface="宋体" panose="02010600030101010101" pitchFamily="2" charset="-122"/>
                <a:cs typeface="宋体" panose="02010600030101010101" pitchFamily="2" charset="-122"/>
              </a:rPr>
              <a:t>、推动共建“一带一路”高质量发展</a:t>
            </a:r>
            <a:r>
              <a:rPr lang="zh-CN" altLang="en-US" sz="2200" spc="-35" dirty="0">
                <a:solidFill>
                  <a:srgbClr val="1F4E79"/>
                </a:solidFill>
                <a:latin typeface="宋体" panose="02010600030101010101" pitchFamily="2" charset="-122"/>
                <a:ea typeface="宋体" panose="02010600030101010101" pitchFamily="2" charset="-122"/>
                <a:cs typeface="宋体" panose="02010600030101010101" pitchFamily="2" charset="-122"/>
              </a:rPr>
              <a:t>（</a:t>
            </a:r>
            <a:r>
              <a:rPr lang="zh-CN" altLang="en-US" sz="2200" spc="-35" dirty="0">
                <a:solidFill>
                  <a:srgbClr val="1F4E79"/>
                </a:solidFill>
                <a:latin typeface="宋体" panose="02010600030101010101" pitchFamily="2" charset="-122"/>
                <a:ea typeface="宋体" panose="02010600030101010101" pitchFamily="2" charset="-122"/>
                <a:cs typeface="宋体" panose="02010600030101010101" pitchFamily="2" charset="-122"/>
              </a:rPr>
              <a:t>辨析题）</a:t>
            </a:r>
            <a:endParaRPr sz="2200">
              <a:latin typeface="宋体" panose="02010600030101010101" pitchFamily="2" charset="-122"/>
              <a:cs typeface="宋体" panose="02010600030101010101" pitchFamily="2" charset="-122"/>
            </a:endParaRPr>
          </a:p>
          <a:p>
            <a:pPr marL="12700">
              <a:lnSpc>
                <a:spcPct val="100000"/>
              </a:lnSpc>
              <a:spcBef>
                <a:spcPts val="2075"/>
              </a:spcBef>
            </a:pPr>
            <a:r>
              <a:rPr sz="2200" spc="160" dirty="0">
                <a:solidFill>
                  <a:srgbClr val="C00000"/>
                </a:solidFill>
                <a:latin typeface="宋体" panose="02010600030101010101" pitchFamily="2" charset="-122"/>
                <a:cs typeface="宋体" panose="02010600030101010101" pitchFamily="2" charset="-122"/>
              </a:rPr>
              <a:t>p106-</a:t>
            </a:r>
            <a:r>
              <a:rPr sz="2200" spc="110" dirty="0">
                <a:solidFill>
                  <a:srgbClr val="C00000"/>
                </a:solidFill>
                <a:latin typeface="宋体" panose="02010600030101010101" pitchFamily="2" charset="-122"/>
                <a:cs typeface="宋体" panose="02010600030101010101" pitchFamily="2" charset="-122"/>
              </a:rPr>
              <a:t>108</a:t>
            </a:r>
            <a:endParaRPr sz="2200">
              <a:latin typeface="宋体" panose="02010600030101010101" pitchFamily="2" charset="-122"/>
              <a:cs typeface="宋体" panose="02010600030101010101" pitchFamily="2" charset="-122"/>
            </a:endParaRPr>
          </a:p>
          <a:p>
            <a:pPr marL="12700" marR="91440" indent="558800">
              <a:lnSpc>
                <a:spcPct val="150000"/>
              </a:lnSpc>
            </a:pPr>
            <a:r>
              <a:rPr sz="2200" spc="-30" dirty="0">
                <a:solidFill>
                  <a:srgbClr val="C00000"/>
                </a:solidFill>
                <a:latin typeface="宋体" panose="02010600030101010101" pitchFamily="2" charset="-122"/>
                <a:cs typeface="宋体" panose="02010600030101010101" pitchFamily="2" charset="-122"/>
              </a:rPr>
              <a:t>第二，总体方向。</a:t>
            </a:r>
            <a:r>
              <a:rPr sz="2200" spc="-35" dirty="0">
                <a:solidFill>
                  <a:srgbClr val="1F4E79"/>
                </a:solidFill>
                <a:latin typeface="宋体" panose="02010600030101010101" pitchFamily="2" charset="-122"/>
                <a:cs typeface="宋体" panose="02010600030101010101" pitchFamily="2" charset="-122"/>
              </a:rPr>
              <a:t>一是以共商共建共享为基本原则。二是以深化“五通”交流合作为关键支撑。三是以构建全面开放新格局为努力方向。要助推内陆沿边地区成为开放前沿，实现</a:t>
            </a:r>
            <a:endParaRPr sz="2200">
              <a:latin typeface="宋体" panose="02010600030101010101" pitchFamily="2" charset="-122"/>
              <a:cs typeface="宋体" panose="02010600030101010101" pitchFamily="2" charset="-122"/>
            </a:endParaRPr>
          </a:p>
          <a:p>
            <a:pPr marL="12700">
              <a:lnSpc>
                <a:spcPct val="100000"/>
              </a:lnSpc>
              <a:spcBef>
                <a:spcPts val="1325"/>
              </a:spcBef>
            </a:pPr>
            <a:r>
              <a:rPr sz="2200" spc="-35" dirty="0">
                <a:solidFill>
                  <a:srgbClr val="1F4E79"/>
                </a:solidFill>
                <a:latin typeface="宋体" panose="02010600030101010101" pitchFamily="2" charset="-122"/>
                <a:cs typeface="宋体" panose="02010600030101010101" pitchFamily="2" charset="-122"/>
              </a:rPr>
              <a:t>开放空间逐步从沿海、沿江向内陆、沿边延伸。</a:t>
            </a:r>
            <a:endParaRPr sz="2200">
              <a:latin typeface="宋体" panose="02010600030101010101" pitchFamily="2" charset="-122"/>
              <a:cs typeface="宋体" panose="02010600030101010101" pitchFamily="2" charset="-122"/>
            </a:endParaRPr>
          </a:p>
          <a:p>
            <a:pPr marL="12700" marR="5080" indent="558800">
              <a:lnSpc>
                <a:spcPct val="150000"/>
              </a:lnSpc>
            </a:pPr>
            <a:r>
              <a:rPr sz="2200" spc="-30" dirty="0">
                <a:solidFill>
                  <a:srgbClr val="C00000"/>
                </a:solidFill>
                <a:latin typeface="宋体" panose="02010600030101010101" pitchFamily="2" charset="-122"/>
                <a:cs typeface="宋体" panose="02010600030101010101" pitchFamily="2" charset="-122"/>
              </a:rPr>
              <a:t>第三，重点内容。</a:t>
            </a:r>
            <a:r>
              <a:rPr sz="2200" spc="-35" dirty="0">
                <a:solidFill>
                  <a:srgbClr val="1F4E79"/>
                </a:solidFill>
                <a:latin typeface="宋体" panose="02010600030101010101" pitchFamily="2" charset="-122"/>
                <a:cs typeface="宋体" panose="02010600030101010101" pitchFamily="2" charset="-122"/>
              </a:rPr>
              <a:t>一是坚持内外需协调、进出口平衡、引进来走出去并重、引资引技引</a:t>
            </a:r>
            <a:r>
              <a:rPr sz="2200" spc="-40" dirty="0">
                <a:solidFill>
                  <a:srgbClr val="1F4E79"/>
                </a:solidFill>
                <a:latin typeface="宋体" panose="02010600030101010101" pitchFamily="2" charset="-122"/>
                <a:cs typeface="宋体" panose="02010600030101010101" pitchFamily="2" charset="-122"/>
              </a:rPr>
              <a:t>智并举。二是要深化互联互通，突破沿线发展瓶颈。三是加强创新能力开放合作，增强发展新动力。四是坚持公平正义，完善全球治理体系。 五是构筑多层次人文交流平台，促进包容发展。</a:t>
            </a:r>
            <a:endParaRPr sz="2200">
              <a:latin typeface="宋体" panose="02010600030101010101" pitchFamily="2" charset="-122"/>
              <a:cs typeface="宋体" panose="02010600030101010101" pitchFamily="2" charset="-122"/>
            </a:endParaRPr>
          </a:p>
        </p:txBody>
      </p:sp>
      <p:sp>
        <p:nvSpPr>
          <p:cNvPr id="6" name="object 6"/>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260" dirty="0"/>
              <a:t>C</a:t>
            </a:r>
            <a:r>
              <a:rPr spc="-250" dirty="0"/>
              <a:t> </a:t>
            </a:r>
            <a:r>
              <a:rPr spc="60" dirty="0"/>
              <a:t>e</a:t>
            </a:r>
            <a:r>
              <a:rPr spc="-254" dirty="0"/>
              <a:t> </a:t>
            </a:r>
            <a:r>
              <a:rPr spc="120" dirty="0"/>
              <a:t>n</a:t>
            </a:r>
            <a:r>
              <a:rPr spc="-254" dirty="0"/>
              <a:t> </a:t>
            </a:r>
            <a:r>
              <a:rPr spc="-90" dirty="0"/>
              <a:t>t</a:t>
            </a:r>
            <a:r>
              <a:rPr spc="-254" dirty="0"/>
              <a:t> </a:t>
            </a:r>
            <a:r>
              <a:rPr spc="-50" dirty="0"/>
              <a:t>r</a:t>
            </a:r>
            <a:r>
              <a:rPr spc="-260" dirty="0"/>
              <a:t> </a:t>
            </a:r>
            <a:r>
              <a:rPr spc="60" dirty="0"/>
              <a:t>a</a:t>
            </a:r>
            <a:r>
              <a:rPr spc="-254" dirty="0"/>
              <a:t> </a:t>
            </a:r>
            <a:r>
              <a:rPr dirty="0"/>
              <a:t>l</a:t>
            </a:r>
            <a:r>
              <a:rPr spc="300" dirty="0"/>
              <a:t> </a:t>
            </a:r>
            <a:r>
              <a:rPr spc="140" dirty="0"/>
              <a:t>S</a:t>
            </a:r>
            <a:r>
              <a:rPr spc="-250" dirty="0"/>
              <a:t> </a:t>
            </a:r>
            <a:r>
              <a:rPr spc="95" dirty="0"/>
              <a:t>o</a:t>
            </a:r>
            <a:r>
              <a:rPr spc="-254" dirty="0"/>
              <a:t> </a:t>
            </a:r>
            <a:r>
              <a:rPr spc="120" dirty="0"/>
              <a:t>u</a:t>
            </a:r>
            <a:r>
              <a:rPr spc="-254" dirty="0"/>
              <a:t> </a:t>
            </a:r>
            <a:r>
              <a:rPr spc="-90" dirty="0"/>
              <a:t>t</a:t>
            </a:r>
            <a:r>
              <a:rPr spc="-254" dirty="0"/>
              <a:t> </a:t>
            </a:r>
            <a:r>
              <a:rPr spc="95" dirty="0"/>
              <a:t>h</a:t>
            </a:r>
            <a:r>
              <a:rPr spc="335" dirty="0"/>
              <a:t> </a:t>
            </a:r>
            <a:r>
              <a:rPr spc="240" dirty="0"/>
              <a:t>U</a:t>
            </a:r>
            <a:r>
              <a:rPr spc="-254" dirty="0"/>
              <a:t> </a:t>
            </a:r>
            <a:r>
              <a:rPr spc="120" dirty="0"/>
              <a:t>n</a:t>
            </a:r>
            <a:r>
              <a:rPr spc="-254" dirty="0"/>
              <a:t> </a:t>
            </a:r>
            <a:r>
              <a:rPr spc="-195" dirty="0"/>
              <a:t>i</a:t>
            </a:r>
            <a:r>
              <a:rPr spc="-250" dirty="0"/>
              <a:t> </a:t>
            </a:r>
            <a:r>
              <a:rPr dirty="0"/>
              <a:t>v</a:t>
            </a:r>
            <a:r>
              <a:rPr spc="-254" dirty="0"/>
              <a:t> </a:t>
            </a:r>
            <a:r>
              <a:rPr spc="60" dirty="0"/>
              <a:t>e</a:t>
            </a:r>
            <a:r>
              <a:rPr spc="-254" dirty="0"/>
              <a:t> </a:t>
            </a:r>
            <a:r>
              <a:rPr spc="-50" dirty="0"/>
              <a:t>r</a:t>
            </a:r>
            <a:r>
              <a:rPr spc="-260" dirty="0"/>
              <a:t> </a:t>
            </a:r>
            <a:r>
              <a:rPr spc="-30" dirty="0"/>
              <a:t>s</a:t>
            </a:r>
            <a:r>
              <a:rPr spc="-254" dirty="0"/>
              <a:t> </a:t>
            </a:r>
            <a:r>
              <a:rPr spc="-195" dirty="0"/>
              <a:t>i</a:t>
            </a:r>
            <a:r>
              <a:rPr spc="-250" dirty="0"/>
              <a:t> </a:t>
            </a:r>
            <a:r>
              <a:rPr spc="-90" dirty="0"/>
              <a:t>t</a:t>
            </a:r>
            <a:r>
              <a:rPr spc="-254" dirty="0"/>
              <a:t> </a:t>
            </a:r>
            <a:r>
              <a:rPr spc="-50" dirty="0"/>
              <a:t>y</a:t>
            </a:r>
            <a:endParaRPr spc="-50" dirty="0"/>
          </a:p>
        </p:txBody>
      </p:sp>
      <p:sp>
        <p:nvSpPr>
          <p:cNvPr id="7" name="object 7"/>
          <p:cNvSpPr txBox="1">
            <a:spLocks noGrp="1"/>
          </p:cNvSpPr>
          <p:nvPr>
            <p:ph type="dt" sz="half" idx="6"/>
          </p:nvPr>
        </p:nvSpPr>
        <p:spPr>
          <a:prstGeom prst="rect">
            <a:avLst/>
          </a:prstGeom>
        </p:spPr>
        <p:txBody>
          <a:bodyPr vert="horz" wrap="square" lIns="0" tIns="2540" rIns="0" bIns="0" rtlCol="0">
            <a:spAutoFit/>
          </a:bodyPr>
          <a:lstStyle/>
          <a:p>
            <a:pPr marL="12700">
              <a:lnSpc>
                <a:spcPct val="100000"/>
              </a:lnSpc>
              <a:spcBef>
                <a:spcPts val="20"/>
              </a:spcBef>
            </a:pPr>
            <a:r>
              <a:rPr spc="10" dirty="0"/>
              <a:t>知 行 合 一</a:t>
            </a:r>
            <a:endParaRPr spc="10" dirty="0"/>
          </a:p>
        </p:txBody>
      </p:sp>
      <p:sp>
        <p:nvSpPr>
          <p:cNvPr id="8" name="object 8"/>
          <p:cNvSpPr txBox="1"/>
          <p:nvPr/>
        </p:nvSpPr>
        <p:spPr>
          <a:xfrm>
            <a:off x="1336039" y="6638078"/>
            <a:ext cx="815340" cy="196850"/>
          </a:xfrm>
          <a:prstGeom prst="rect">
            <a:avLst/>
          </a:prstGeom>
        </p:spPr>
        <p:txBody>
          <a:bodyPr vert="horz" wrap="square" lIns="0" tIns="2540" rIns="0" bIns="0" rtlCol="0">
            <a:spAutoFit/>
          </a:bodyPr>
          <a:lstStyle/>
          <a:p>
            <a:pPr marL="12700">
              <a:lnSpc>
                <a:spcPct val="100000"/>
              </a:lnSpc>
              <a:spcBef>
                <a:spcPts val="20"/>
              </a:spcBef>
            </a:pPr>
            <a:r>
              <a:rPr sz="1100" spc="10" dirty="0">
                <a:solidFill>
                  <a:srgbClr val="176199"/>
                </a:solidFill>
                <a:latin typeface="宋体" panose="02010600030101010101" pitchFamily="2" charset="-122"/>
                <a:cs typeface="宋体" panose="02010600030101010101" pitchFamily="2" charset="-122"/>
              </a:rPr>
              <a:t>经 世 致 用</a:t>
            </a:r>
            <a:endParaRPr sz="1100">
              <a:latin typeface="宋体" panose="02010600030101010101" pitchFamily="2" charset="-122"/>
              <a:cs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25" dirty="0"/>
              <a:t>第三章新时代中国特色社会主义经济建设</a:t>
            </a:r>
            <a:endParaRPr spc="-25" dirty="0"/>
          </a:p>
        </p:txBody>
      </p:sp>
      <p:sp>
        <p:nvSpPr>
          <p:cNvPr id="3" name="object 3"/>
          <p:cNvSpPr/>
          <p:nvPr/>
        </p:nvSpPr>
        <p:spPr>
          <a:xfrm>
            <a:off x="111175" y="457454"/>
            <a:ext cx="1073785" cy="902335"/>
          </a:xfrm>
          <a:custGeom>
            <a:avLst/>
            <a:gdLst/>
            <a:ahLst/>
            <a:cxnLst/>
            <a:rect l="l" t="t" r="r" b="b"/>
            <a:pathLst>
              <a:path w="1073785" h="902335">
                <a:moveTo>
                  <a:pt x="1073480" y="0"/>
                </a:moveTo>
                <a:lnTo>
                  <a:pt x="0" y="0"/>
                </a:lnTo>
                <a:lnTo>
                  <a:pt x="0" y="902080"/>
                </a:lnTo>
                <a:lnTo>
                  <a:pt x="124815" y="797178"/>
                </a:lnTo>
                <a:lnTo>
                  <a:pt x="124815" y="137159"/>
                </a:lnTo>
                <a:lnTo>
                  <a:pt x="910158" y="137159"/>
                </a:lnTo>
                <a:lnTo>
                  <a:pt x="1073480" y="0"/>
                </a:lnTo>
                <a:close/>
              </a:path>
            </a:pathLst>
          </a:custGeom>
          <a:solidFill>
            <a:srgbClr val="16678B"/>
          </a:solidFill>
        </p:spPr>
        <p:txBody>
          <a:bodyPr wrap="square" lIns="0" tIns="0" rIns="0" bIns="0" rtlCol="0"/>
          <a:lstStyle/>
          <a:p/>
        </p:txBody>
      </p:sp>
      <p:sp>
        <p:nvSpPr>
          <p:cNvPr id="4" name="object 4"/>
          <p:cNvSpPr/>
          <p:nvPr/>
        </p:nvSpPr>
        <p:spPr>
          <a:xfrm>
            <a:off x="10823956" y="5419852"/>
            <a:ext cx="1241425" cy="1043305"/>
          </a:xfrm>
          <a:custGeom>
            <a:avLst/>
            <a:gdLst/>
            <a:ahLst/>
            <a:cxnLst/>
            <a:rect l="l" t="t" r="r" b="b"/>
            <a:pathLst>
              <a:path w="1241425" h="1043304">
                <a:moveTo>
                  <a:pt x="1241044" y="0"/>
                </a:moveTo>
                <a:lnTo>
                  <a:pt x="1096772" y="121158"/>
                </a:lnTo>
                <a:lnTo>
                  <a:pt x="1096772" y="884250"/>
                </a:lnTo>
                <a:lnTo>
                  <a:pt x="188722" y="884250"/>
                </a:lnTo>
                <a:lnTo>
                  <a:pt x="0" y="1042835"/>
                </a:lnTo>
                <a:lnTo>
                  <a:pt x="1241044" y="1042835"/>
                </a:lnTo>
                <a:lnTo>
                  <a:pt x="1241044" y="0"/>
                </a:lnTo>
                <a:close/>
              </a:path>
            </a:pathLst>
          </a:custGeom>
          <a:solidFill>
            <a:srgbClr val="16678B"/>
          </a:solidFill>
        </p:spPr>
        <p:txBody>
          <a:bodyPr wrap="square" lIns="0" tIns="0" rIns="0" bIns="0" rtlCol="0"/>
          <a:lstStyle/>
          <a:p/>
        </p:txBody>
      </p:sp>
      <p:sp>
        <p:nvSpPr>
          <p:cNvPr id="5" name="object 5"/>
          <p:cNvSpPr txBox="1"/>
          <p:nvPr/>
        </p:nvSpPr>
        <p:spPr>
          <a:xfrm>
            <a:off x="762203" y="1139698"/>
            <a:ext cx="10921365" cy="5345430"/>
          </a:xfrm>
          <a:prstGeom prst="rect">
            <a:avLst/>
          </a:prstGeom>
        </p:spPr>
        <p:txBody>
          <a:bodyPr vert="horz" wrap="square" lIns="0" tIns="12065" rIns="0" bIns="0" rtlCol="0">
            <a:spAutoFit/>
          </a:bodyPr>
          <a:lstStyle/>
          <a:p>
            <a:pPr marL="495300">
              <a:lnSpc>
                <a:spcPct val="100000"/>
              </a:lnSpc>
              <a:spcBef>
                <a:spcPts val="95"/>
              </a:spcBef>
            </a:pPr>
            <a:r>
              <a:rPr lang="zh-CN" altLang="en-US" sz="2200" spc="-35" dirty="0">
                <a:solidFill>
                  <a:srgbClr val="1F4E79"/>
                </a:solidFill>
                <a:latin typeface="宋体" panose="02010600030101010101" pitchFamily="2" charset="-122"/>
                <a:cs typeface="宋体" panose="02010600030101010101" pitchFamily="2" charset="-122"/>
              </a:rPr>
              <a:t>四</a:t>
            </a:r>
            <a:r>
              <a:rPr sz="2200" spc="-35" dirty="0">
                <a:solidFill>
                  <a:srgbClr val="1F4E79"/>
                </a:solidFill>
                <a:latin typeface="宋体" panose="02010600030101010101" pitchFamily="2" charset="-122"/>
                <a:cs typeface="宋体" panose="02010600030101010101" pitchFamily="2" charset="-122"/>
              </a:rPr>
              <a:t>、</a:t>
            </a:r>
            <a:r>
              <a:rPr lang="zh-CN" altLang="en-US" sz="2200" spc="-35" dirty="0">
                <a:solidFill>
                  <a:srgbClr val="1F4E79"/>
                </a:solidFill>
                <a:latin typeface="宋体" panose="02010600030101010101" pitchFamily="2" charset="-122"/>
                <a:cs typeface="宋体" panose="02010600030101010101" pitchFamily="2" charset="-122"/>
              </a:rPr>
              <a:t>扩展内容（扩展内容是老师说的，题目是让</a:t>
            </a:r>
            <a:r>
              <a:rPr lang="en-US" altLang="zh-CN" sz="2200" spc="-35" dirty="0">
                <a:solidFill>
                  <a:srgbClr val="1F4E79"/>
                </a:solidFill>
                <a:latin typeface="宋体" panose="02010600030101010101" pitchFamily="2" charset="-122"/>
                <a:cs typeface="宋体" panose="02010600030101010101" pitchFamily="2" charset="-122"/>
              </a:rPr>
              <a:t>ai</a:t>
            </a:r>
            <a:r>
              <a:rPr lang="zh-CN" altLang="en-US" sz="2200" spc="-35" dirty="0">
                <a:solidFill>
                  <a:srgbClr val="1F4E79"/>
                </a:solidFill>
                <a:latin typeface="宋体" panose="02010600030101010101" pitchFamily="2" charset="-122"/>
                <a:cs typeface="宋体" panose="02010600030101010101" pitchFamily="2" charset="-122"/>
              </a:rPr>
              <a:t>出的</a:t>
            </a:r>
            <a:r>
              <a:rPr lang="zh-CN" altLang="en-US" sz="2200" spc="-35" dirty="0">
                <a:solidFill>
                  <a:srgbClr val="1F4E79"/>
                </a:solidFill>
                <a:latin typeface="宋体" panose="02010600030101010101" pitchFamily="2" charset="-122"/>
                <a:cs typeface="宋体" panose="02010600030101010101" pitchFamily="2" charset="-122"/>
              </a:rPr>
              <a:t>）</a:t>
            </a:r>
            <a:endParaRPr sz="2200">
              <a:latin typeface="宋体" panose="02010600030101010101" pitchFamily="2" charset="-122"/>
              <a:cs typeface="宋体" panose="02010600030101010101" pitchFamily="2" charset="-122"/>
            </a:endParaRPr>
          </a:p>
          <a:p>
            <a:pPr marL="12700">
              <a:lnSpc>
                <a:spcPct val="100000"/>
              </a:lnSpc>
              <a:spcBef>
                <a:spcPts val="5"/>
              </a:spcBef>
            </a:pPr>
            <a:r>
              <a:rPr sz="1800" spc="-35" dirty="0">
                <a:solidFill>
                  <a:srgbClr val="1F4E79"/>
                </a:solidFill>
                <a:latin typeface="宋体" panose="02010600030101010101" pitchFamily="2" charset="-122"/>
                <a:cs typeface="宋体" panose="02010600030101010101" pitchFamily="2" charset="-122"/>
              </a:rPr>
              <a:t>第一题：关于杭州“六小龙”等民营企业的科技创新与民营经济促进法</a:t>
            </a:r>
            <a:endParaRPr sz="1800" spc="-35" dirty="0">
              <a:solidFill>
                <a:srgbClr val="1F4E79"/>
              </a:solidFill>
              <a:latin typeface="宋体" panose="02010600030101010101" pitchFamily="2" charset="-122"/>
              <a:cs typeface="宋体" panose="02010600030101010101" pitchFamily="2" charset="-122"/>
            </a:endParaRPr>
          </a:p>
          <a:p>
            <a:pPr marL="12700" algn="l">
              <a:lnSpc>
                <a:spcPct val="100000"/>
              </a:lnSpc>
              <a:spcBef>
                <a:spcPts val="5"/>
              </a:spcBef>
            </a:pPr>
            <a:r>
              <a:rPr sz="1800" spc="-35" dirty="0">
                <a:solidFill>
                  <a:srgbClr val="1F4E79"/>
                </a:solidFill>
                <a:latin typeface="宋体" panose="02010600030101010101" pitchFamily="2" charset="-122"/>
                <a:cs typeface="宋体" panose="02010600030101010101" pitchFamily="2" charset="-122"/>
              </a:rPr>
              <a:t>材料：杭州“六小龙”等民营企业在科技创新方面取得了显著成就，成为推动地方经济发展的重要力量。这些企业在发展过程中，注重研发投入，积极引进高端人才，与高校和科研机构开展深度合作，不断提升自主创新能力。同时，国家和地方政府出台了一系列支持民营经济发展的政策，如《民营经济促进法》，从市场准入、融资支持、权益保护等方面为民营企业提供了有力的法律保障。</a:t>
            </a:r>
            <a:endParaRPr sz="1800" spc="-35" dirty="0">
              <a:solidFill>
                <a:srgbClr val="1F4E79"/>
              </a:solidFill>
              <a:latin typeface="宋体" panose="02010600030101010101" pitchFamily="2" charset="-122"/>
              <a:cs typeface="宋体" panose="02010600030101010101" pitchFamily="2" charset="-122"/>
            </a:endParaRPr>
          </a:p>
          <a:p>
            <a:pPr marL="12700" algn="l">
              <a:lnSpc>
                <a:spcPct val="100000"/>
              </a:lnSpc>
              <a:spcBef>
                <a:spcPts val="5"/>
              </a:spcBef>
            </a:pPr>
            <a:r>
              <a:rPr sz="1800" spc="-35" dirty="0">
                <a:solidFill>
                  <a:srgbClr val="FF0000"/>
                </a:solidFill>
                <a:latin typeface="宋体" panose="02010600030101010101" pitchFamily="2" charset="-122"/>
                <a:cs typeface="宋体" panose="02010600030101010101" pitchFamily="2" charset="-122"/>
              </a:rPr>
              <a:t>题目：结合材料，分析杭州“六小龙”等民营企业在科技创新中的成功经验，以及《民营经济促进法》对民营企业科技创新的支持作用。</a:t>
            </a:r>
            <a:endParaRPr sz="1800" spc="-35" dirty="0">
              <a:solidFill>
                <a:srgbClr val="FF0000"/>
              </a:solidFill>
              <a:latin typeface="宋体" panose="02010600030101010101" pitchFamily="2" charset="-122"/>
              <a:cs typeface="宋体" panose="02010600030101010101" pitchFamily="2" charset="-122"/>
            </a:endParaRPr>
          </a:p>
          <a:p>
            <a:pPr marL="12700" algn="l">
              <a:lnSpc>
                <a:spcPct val="100000"/>
              </a:lnSpc>
              <a:spcBef>
                <a:spcPts val="5"/>
              </a:spcBef>
            </a:pPr>
            <a:r>
              <a:rPr sz="1800" spc="-35" dirty="0">
                <a:solidFill>
                  <a:srgbClr val="FF0000"/>
                </a:solidFill>
                <a:latin typeface="宋体" panose="02010600030101010101" pitchFamily="2" charset="-122"/>
                <a:cs typeface="宋体" panose="02010600030101010101" pitchFamily="2" charset="-122"/>
              </a:rPr>
              <a:t>答题要点：</a:t>
            </a:r>
            <a:endParaRPr sz="1800" spc="-35" dirty="0">
              <a:solidFill>
                <a:srgbClr val="FF0000"/>
              </a:solidFill>
              <a:latin typeface="宋体" panose="02010600030101010101" pitchFamily="2" charset="-122"/>
              <a:cs typeface="宋体" panose="02010600030101010101" pitchFamily="2" charset="-122"/>
            </a:endParaRPr>
          </a:p>
          <a:p>
            <a:pPr marL="12700" algn="l">
              <a:lnSpc>
                <a:spcPct val="100000"/>
              </a:lnSpc>
              <a:spcBef>
                <a:spcPts val="5"/>
              </a:spcBef>
            </a:pPr>
            <a:r>
              <a:rPr sz="1800" spc="-35" dirty="0">
                <a:solidFill>
                  <a:srgbClr val="1F4E79"/>
                </a:solidFill>
                <a:latin typeface="宋体" panose="02010600030101010101" pitchFamily="2" charset="-122"/>
                <a:cs typeface="宋体" panose="02010600030101010101" pitchFamily="2" charset="-122"/>
              </a:rPr>
              <a:t>民营企业科技创新的成功经验：</a:t>
            </a:r>
            <a:endParaRPr sz="1800" spc="-35" dirty="0">
              <a:solidFill>
                <a:srgbClr val="1F4E79"/>
              </a:solidFill>
              <a:latin typeface="宋体" panose="02010600030101010101" pitchFamily="2" charset="-122"/>
              <a:cs typeface="宋体" panose="02010600030101010101" pitchFamily="2" charset="-122"/>
            </a:endParaRPr>
          </a:p>
          <a:p>
            <a:pPr marL="12700" algn="l">
              <a:lnSpc>
                <a:spcPct val="100000"/>
              </a:lnSpc>
              <a:spcBef>
                <a:spcPts val="5"/>
              </a:spcBef>
            </a:pPr>
            <a:r>
              <a:rPr sz="1800" spc="-35" dirty="0">
                <a:solidFill>
                  <a:srgbClr val="1F4E79"/>
                </a:solidFill>
                <a:latin typeface="宋体" panose="02010600030101010101" pitchFamily="2" charset="-122"/>
                <a:cs typeface="宋体" panose="02010600030101010101" pitchFamily="2" charset="-122"/>
              </a:rPr>
              <a:t>注重研发投入：持续增加科研经费，提升技术水平。</a:t>
            </a:r>
            <a:endParaRPr sz="1800" spc="-35" dirty="0">
              <a:solidFill>
                <a:srgbClr val="1F4E79"/>
              </a:solidFill>
              <a:latin typeface="宋体" panose="02010600030101010101" pitchFamily="2" charset="-122"/>
              <a:cs typeface="宋体" panose="02010600030101010101" pitchFamily="2" charset="-122"/>
            </a:endParaRPr>
          </a:p>
          <a:p>
            <a:pPr marL="12700" algn="l">
              <a:lnSpc>
                <a:spcPct val="100000"/>
              </a:lnSpc>
              <a:spcBef>
                <a:spcPts val="5"/>
              </a:spcBef>
            </a:pPr>
            <a:r>
              <a:rPr sz="1800" spc="-35" dirty="0">
                <a:solidFill>
                  <a:srgbClr val="1F4E79"/>
                </a:solidFill>
                <a:latin typeface="宋体" panose="02010600030101010101" pitchFamily="2" charset="-122"/>
                <a:cs typeface="宋体" panose="02010600030101010101" pitchFamily="2" charset="-122"/>
              </a:rPr>
              <a:t>引进高端人才：吸引和留住高素质人才，为创新提供智力支持。</a:t>
            </a:r>
            <a:endParaRPr sz="1800" spc="-35" dirty="0">
              <a:solidFill>
                <a:srgbClr val="1F4E79"/>
              </a:solidFill>
              <a:latin typeface="宋体" panose="02010600030101010101" pitchFamily="2" charset="-122"/>
              <a:cs typeface="宋体" panose="02010600030101010101" pitchFamily="2" charset="-122"/>
            </a:endParaRPr>
          </a:p>
          <a:p>
            <a:pPr marL="12700" algn="l">
              <a:lnSpc>
                <a:spcPct val="100000"/>
              </a:lnSpc>
              <a:spcBef>
                <a:spcPts val="5"/>
              </a:spcBef>
            </a:pPr>
            <a:r>
              <a:rPr sz="1800" spc="-35" dirty="0">
                <a:solidFill>
                  <a:srgbClr val="1F4E79"/>
                </a:solidFill>
                <a:latin typeface="宋体" panose="02010600030101010101" pitchFamily="2" charset="-122"/>
                <a:cs typeface="宋体" panose="02010600030101010101" pitchFamily="2" charset="-122"/>
              </a:rPr>
              <a:t>产学研合作：与高校、科研机构合作，加速科技成果转化。</a:t>
            </a:r>
            <a:endParaRPr sz="1800" spc="-35" dirty="0">
              <a:solidFill>
                <a:srgbClr val="1F4E79"/>
              </a:solidFill>
              <a:latin typeface="宋体" panose="02010600030101010101" pitchFamily="2" charset="-122"/>
              <a:cs typeface="宋体" panose="02010600030101010101" pitchFamily="2" charset="-122"/>
            </a:endParaRPr>
          </a:p>
          <a:p>
            <a:pPr marL="12700" algn="l">
              <a:lnSpc>
                <a:spcPct val="100000"/>
              </a:lnSpc>
              <a:spcBef>
                <a:spcPts val="5"/>
              </a:spcBef>
            </a:pPr>
            <a:r>
              <a:rPr sz="1800" spc="-35" dirty="0">
                <a:solidFill>
                  <a:srgbClr val="1F4E79"/>
                </a:solidFill>
                <a:latin typeface="宋体" panose="02010600030101010101" pitchFamily="2" charset="-122"/>
                <a:cs typeface="宋体" panose="02010600030101010101" pitchFamily="2" charset="-122"/>
              </a:rPr>
              <a:t>市场导向：以市场需求为导向，开发具有竞争力的产品和服务。</a:t>
            </a:r>
            <a:endParaRPr sz="1800" spc="-35" dirty="0">
              <a:solidFill>
                <a:srgbClr val="1F4E79"/>
              </a:solidFill>
              <a:latin typeface="宋体" panose="02010600030101010101" pitchFamily="2" charset="-122"/>
              <a:cs typeface="宋体" panose="02010600030101010101" pitchFamily="2" charset="-122"/>
            </a:endParaRPr>
          </a:p>
          <a:p>
            <a:pPr marL="12700" algn="l">
              <a:lnSpc>
                <a:spcPct val="100000"/>
              </a:lnSpc>
              <a:spcBef>
                <a:spcPts val="5"/>
              </a:spcBef>
            </a:pPr>
            <a:r>
              <a:rPr sz="1800" spc="-35" dirty="0">
                <a:solidFill>
                  <a:srgbClr val="1F4E79"/>
                </a:solidFill>
                <a:latin typeface="宋体" panose="02010600030101010101" pitchFamily="2" charset="-122"/>
                <a:cs typeface="宋体" panose="02010600030101010101" pitchFamily="2" charset="-122"/>
              </a:rPr>
              <a:t>《民营经济促进法》的支持作用：</a:t>
            </a:r>
            <a:endParaRPr sz="1800" spc="-35" dirty="0">
              <a:solidFill>
                <a:srgbClr val="1F4E79"/>
              </a:solidFill>
              <a:latin typeface="宋体" panose="02010600030101010101" pitchFamily="2" charset="-122"/>
              <a:cs typeface="宋体" panose="02010600030101010101" pitchFamily="2" charset="-122"/>
            </a:endParaRPr>
          </a:p>
          <a:p>
            <a:pPr marL="12700" algn="l">
              <a:lnSpc>
                <a:spcPct val="100000"/>
              </a:lnSpc>
              <a:spcBef>
                <a:spcPts val="5"/>
              </a:spcBef>
            </a:pPr>
            <a:r>
              <a:rPr sz="1800" spc="-35" dirty="0">
                <a:solidFill>
                  <a:srgbClr val="1F4E79"/>
                </a:solidFill>
                <a:latin typeface="宋体" panose="02010600030101010101" pitchFamily="2" charset="-122"/>
                <a:cs typeface="宋体" panose="02010600030101010101" pitchFamily="2" charset="-122"/>
              </a:rPr>
              <a:t>市场准入：放宽市场准入限制，为民营企业创造公平竞争环境。</a:t>
            </a:r>
            <a:endParaRPr sz="1800" spc="-35" dirty="0">
              <a:solidFill>
                <a:srgbClr val="1F4E79"/>
              </a:solidFill>
              <a:latin typeface="宋体" panose="02010600030101010101" pitchFamily="2" charset="-122"/>
              <a:cs typeface="宋体" panose="02010600030101010101" pitchFamily="2" charset="-122"/>
            </a:endParaRPr>
          </a:p>
          <a:p>
            <a:pPr marL="12700" algn="l">
              <a:lnSpc>
                <a:spcPct val="100000"/>
              </a:lnSpc>
              <a:spcBef>
                <a:spcPts val="5"/>
              </a:spcBef>
            </a:pPr>
            <a:r>
              <a:rPr sz="1800" spc="-35" dirty="0">
                <a:solidFill>
                  <a:srgbClr val="1F4E79"/>
                </a:solidFill>
                <a:latin typeface="宋体" panose="02010600030101010101" pitchFamily="2" charset="-122"/>
                <a:cs typeface="宋体" panose="02010600030101010101" pitchFamily="2" charset="-122"/>
              </a:rPr>
              <a:t>融资支持：提供金融支持，缓解民营企业融资难题。</a:t>
            </a:r>
            <a:endParaRPr sz="1800" spc="-35" dirty="0">
              <a:solidFill>
                <a:srgbClr val="1F4E79"/>
              </a:solidFill>
              <a:latin typeface="宋体" panose="02010600030101010101" pitchFamily="2" charset="-122"/>
              <a:cs typeface="宋体" panose="02010600030101010101" pitchFamily="2" charset="-122"/>
            </a:endParaRPr>
          </a:p>
          <a:p>
            <a:pPr marL="12700" algn="l">
              <a:lnSpc>
                <a:spcPct val="100000"/>
              </a:lnSpc>
              <a:spcBef>
                <a:spcPts val="5"/>
              </a:spcBef>
            </a:pPr>
            <a:r>
              <a:rPr sz="1800" spc="-35" dirty="0">
                <a:solidFill>
                  <a:srgbClr val="1F4E79"/>
                </a:solidFill>
                <a:latin typeface="宋体" panose="02010600030101010101" pitchFamily="2" charset="-122"/>
                <a:cs typeface="宋体" panose="02010600030101010101" pitchFamily="2" charset="-122"/>
              </a:rPr>
              <a:t>权益保护：保护民营企业合法权益，增强企业创新信心。</a:t>
            </a:r>
            <a:endParaRPr sz="1800" spc="-35" dirty="0">
              <a:solidFill>
                <a:srgbClr val="1F4E79"/>
              </a:solidFill>
              <a:latin typeface="宋体" panose="02010600030101010101" pitchFamily="2" charset="-122"/>
              <a:cs typeface="宋体" panose="02010600030101010101" pitchFamily="2" charset="-122"/>
            </a:endParaRPr>
          </a:p>
          <a:p>
            <a:pPr marL="12700" algn="l">
              <a:lnSpc>
                <a:spcPct val="100000"/>
              </a:lnSpc>
              <a:spcBef>
                <a:spcPts val="5"/>
              </a:spcBef>
            </a:pPr>
            <a:r>
              <a:rPr sz="1800" spc="-35" dirty="0">
                <a:solidFill>
                  <a:srgbClr val="1F4E79"/>
                </a:solidFill>
                <a:latin typeface="宋体" panose="02010600030101010101" pitchFamily="2" charset="-122"/>
                <a:cs typeface="宋体" panose="02010600030101010101" pitchFamily="2" charset="-122"/>
              </a:rPr>
              <a:t>政策扶持：通过税收优惠、财政补贴等政策，降低企业创新成本</a:t>
            </a:r>
            <a:endParaRPr sz="2200" spc="-35" dirty="0">
              <a:solidFill>
                <a:srgbClr val="1F4E79"/>
              </a:solidFill>
              <a:latin typeface="宋体" panose="02010600030101010101" pitchFamily="2" charset="-122"/>
              <a:cs typeface="宋体" panose="02010600030101010101" pitchFamily="2" charset="-122"/>
            </a:endParaRPr>
          </a:p>
        </p:txBody>
      </p:sp>
      <p:sp>
        <p:nvSpPr>
          <p:cNvPr id="6" name="object 6"/>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260" dirty="0"/>
              <a:t>C</a:t>
            </a:r>
            <a:r>
              <a:rPr spc="-250" dirty="0"/>
              <a:t> </a:t>
            </a:r>
            <a:r>
              <a:rPr spc="60" dirty="0"/>
              <a:t>e</a:t>
            </a:r>
            <a:r>
              <a:rPr spc="-254" dirty="0"/>
              <a:t> </a:t>
            </a:r>
            <a:r>
              <a:rPr spc="120" dirty="0"/>
              <a:t>n</a:t>
            </a:r>
            <a:r>
              <a:rPr spc="-254" dirty="0"/>
              <a:t> </a:t>
            </a:r>
            <a:r>
              <a:rPr spc="-90" dirty="0"/>
              <a:t>t</a:t>
            </a:r>
            <a:r>
              <a:rPr spc="-254" dirty="0"/>
              <a:t> </a:t>
            </a:r>
            <a:r>
              <a:rPr spc="-50" dirty="0"/>
              <a:t>r</a:t>
            </a:r>
            <a:r>
              <a:rPr spc="-260" dirty="0"/>
              <a:t> </a:t>
            </a:r>
            <a:r>
              <a:rPr spc="60" dirty="0"/>
              <a:t>a</a:t>
            </a:r>
            <a:r>
              <a:rPr spc="-254" dirty="0"/>
              <a:t> </a:t>
            </a:r>
            <a:r>
              <a:rPr dirty="0"/>
              <a:t>l</a:t>
            </a:r>
            <a:r>
              <a:rPr spc="300" dirty="0"/>
              <a:t> </a:t>
            </a:r>
            <a:r>
              <a:rPr spc="140" dirty="0"/>
              <a:t>S</a:t>
            </a:r>
            <a:r>
              <a:rPr spc="-250" dirty="0"/>
              <a:t> </a:t>
            </a:r>
            <a:r>
              <a:rPr spc="95" dirty="0"/>
              <a:t>o</a:t>
            </a:r>
            <a:r>
              <a:rPr spc="-254" dirty="0"/>
              <a:t> </a:t>
            </a:r>
            <a:r>
              <a:rPr spc="120" dirty="0"/>
              <a:t>u</a:t>
            </a:r>
            <a:r>
              <a:rPr spc="-254" dirty="0"/>
              <a:t> </a:t>
            </a:r>
            <a:r>
              <a:rPr spc="-90" dirty="0"/>
              <a:t>t</a:t>
            </a:r>
            <a:r>
              <a:rPr spc="-254" dirty="0"/>
              <a:t> </a:t>
            </a:r>
            <a:r>
              <a:rPr spc="95" dirty="0"/>
              <a:t>h</a:t>
            </a:r>
            <a:r>
              <a:rPr spc="335" dirty="0"/>
              <a:t> </a:t>
            </a:r>
            <a:r>
              <a:rPr spc="240" dirty="0"/>
              <a:t>U</a:t>
            </a:r>
            <a:r>
              <a:rPr spc="-254" dirty="0"/>
              <a:t> </a:t>
            </a:r>
            <a:r>
              <a:rPr spc="120" dirty="0"/>
              <a:t>n</a:t>
            </a:r>
            <a:r>
              <a:rPr spc="-254" dirty="0"/>
              <a:t> </a:t>
            </a:r>
            <a:r>
              <a:rPr spc="-195" dirty="0"/>
              <a:t>i</a:t>
            </a:r>
            <a:r>
              <a:rPr spc="-250" dirty="0"/>
              <a:t> </a:t>
            </a:r>
            <a:r>
              <a:rPr dirty="0"/>
              <a:t>v</a:t>
            </a:r>
            <a:r>
              <a:rPr spc="-254" dirty="0"/>
              <a:t> </a:t>
            </a:r>
            <a:r>
              <a:rPr spc="60" dirty="0"/>
              <a:t>e</a:t>
            </a:r>
            <a:r>
              <a:rPr spc="-254" dirty="0"/>
              <a:t> </a:t>
            </a:r>
            <a:r>
              <a:rPr spc="-50" dirty="0"/>
              <a:t>r</a:t>
            </a:r>
            <a:r>
              <a:rPr spc="-260" dirty="0"/>
              <a:t> </a:t>
            </a:r>
            <a:r>
              <a:rPr spc="-30" dirty="0"/>
              <a:t>s</a:t>
            </a:r>
            <a:r>
              <a:rPr spc="-254" dirty="0"/>
              <a:t> </a:t>
            </a:r>
            <a:r>
              <a:rPr spc="-195" dirty="0"/>
              <a:t>i</a:t>
            </a:r>
            <a:r>
              <a:rPr spc="-250" dirty="0"/>
              <a:t> </a:t>
            </a:r>
            <a:r>
              <a:rPr spc="-90" dirty="0"/>
              <a:t>t</a:t>
            </a:r>
            <a:r>
              <a:rPr spc="-254" dirty="0"/>
              <a:t> </a:t>
            </a:r>
            <a:r>
              <a:rPr spc="-50" dirty="0"/>
              <a:t>y</a:t>
            </a:r>
            <a:endParaRPr spc="-50" dirty="0"/>
          </a:p>
        </p:txBody>
      </p:sp>
      <p:sp>
        <p:nvSpPr>
          <p:cNvPr id="7" name="object 7"/>
          <p:cNvSpPr txBox="1">
            <a:spLocks noGrp="1"/>
          </p:cNvSpPr>
          <p:nvPr>
            <p:ph type="dt" sz="half" idx="6"/>
          </p:nvPr>
        </p:nvSpPr>
        <p:spPr>
          <a:prstGeom prst="rect">
            <a:avLst/>
          </a:prstGeom>
        </p:spPr>
        <p:txBody>
          <a:bodyPr vert="horz" wrap="square" lIns="0" tIns="2540" rIns="0" bIns="0" rtlCol="0">
            <a:spAutoFit/>
          </a:bodyPr>
          <a:lstStyle/>
          <a:p>
            <a:pPr marL="12700">
              <a:lnSpc>
                <a:spcPct val="100000"/>
              </a:lnSpc>
              <a:spcBef>
                <a:spcPts val="20"/>
              </a:spcBef>
            </a:pPr>
            <a:r>
              <a:rPr spc="10" dirty="0"/>
              <a:t>知 行 合 一</a:t>
            </a:r>
            <a:endParaRPr spc="10" dirty="0"/>
          </a:p>
        </p:txBody>
      </p:sp>
      <p:sp>
        <p:nvSpPr>
          <p:cNvPr id="8" name="object 8"/>
          <p:cNvSpPr txBox="1"/>
          <p:nvPr/>
        </p:nvSpPr>
        <p:spPr>
          <a:xfrm>
            <a:off x="1336039" y="6638078"/>
            <a:ext cx="815340" cy="196850"/>
          </a:xfrm>
          <a:prstGeom prst="rect">
            <a:avLst/>
          </a:prstGeom>
        </p:spPr>
        <p:txBody>
          <a:bodyPr vert="horz" wrap="square" lIns="0" tIns="2540" rIns="0" bIns="0" rtlCol="0">
            <a:spAutoFit/>
          </a:bodyPr>
          <a:lstStyle/>
          <a:p>
            <a:pPr marL="12700">
              <a:lnSpc>
                <a:spcPct val="100000"/>
              </a:lnSpc>
              <a:spcBef>
                <a:spcPts val="20"/>
              </a:spcBef>
            </a:pPr>
            <a:r>
              <a:rPr sz="1100" spc="10" dirty="0">
                <a:solidFill>
                  <a:srgbClr val="176199"/>
                </a:solidFill>
                <a:latin typeface="宋体" panose="02010600030101010101" pitchFamily="2" charset="-122"/>
                <a:cs typeface="宋体" panose="02010600030101010101" pitchFamily="2" charset="-122"/>
              </a:rPr>
              <a:t>经 世 致 用</a:t>
            </a:r>
            <a:endParaRPr sz="1100">
              <a:latin typeface="宋体" panose="02010600030101010101" pitchFamily="2" charset="-122"/>
              <a:cs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25" dirty="0"/>
              <a:t>第三章新时代中国特色社会主义经济建设</a:t>
            </a:r>
            <a:endParaRPr spc="-25" dirty="0"/>
          </a:p>
        </p:txBody>
      </p:sp>
      <p:sp>
        <p:nvSpPr>
          <p:cNvPr id="3" name="object 3"/>
          <p:cNvSpPr/>
          <p:nvPr/>
        </p:nvSpPr>
        <p:spPr>
          <a:xfrm>
            <a:off x="111175" y="457454"/>
            <a:ext cx="1073785" cy="902335"/>
          </a:xfrm>
          <a:custGeom>
            <a:avLst/>
            <a:gdLst/>
            <a:ahLst/>
            <a:cxnLst/>
            <a:rect l="l" t="t" r="r" b="b"/>
            <a:pathLst>
              <a:path w="1073785" h="902335">
                <a:moveTo>
                  <a:pt x="1073480" y="0"/>
                </a:moveTo>
                <a:lnTo>
                  <a:pt x="0" y="0"/>
                </a:lnTo>
                <a:lnTo>
                  <a:pt x="0" y="902080"/>
                </a:lnTo>
                <a:lnTo>
                  <a:pt x="124815" y="797178"/>
                </a:lnTo>
                <a:lnTo>
                  <a:pt x="124815" y="137159"/>
                </a:lnTo>
                <a:lnTo>
                  <a:pt x="910158" y="137159"/>
                </a:lnTo>
                <a:lnTo>
                  <a:pt x="1073480" y="0"/>
                </a:lnTo>
                <a:close/>
              </a:path>
            </a:pathLst>
          </a:custGeom>
          <a:solidFill>
            <a:srgbClr val="16678B"/>
          </a:solidFill>
        </p:spPr>
        <p:txBody>
          <a:bodyPr wrap="square" lIns="0" tIns="0" rIns="0" bIns="0" rtlCol="0"/>
          <a:lstStyle/>
          <a:p/>
        </p:txBody>
      </p:sp>
      <p:sp>
        <p:nvSpPr>
          <p:cNvPr id="4" name="object 4"/>
          <p:cNvSpPr/>
          <p:nvPr/>
        </p:nvSpPr>
        <p:spPr>
          <a:xfrm>
            <a:off x="10823956" y="5419852"/>
            <a:ext cx="1241425" cy="1043305"/>
          </a:xfrm>
          <a:custGeom>
            <a:avLst/>
            <a:gdLst/>
            <a:ahLst/>
            <a:cxnLst/>
            <a:rect l="l" t="t" r="r" b="b"/>
            <a:pathLst>
              <a:path w="1241425" h="1043304">
                <a:moveTo>
                  <a:pt x="1241044" y="0"/>
                </a:moveTo>
                <a:lnTo>
                  <a:pt x="1096772" y="121158"/>
                </a:lnTo>
                <a:lnTo>
                  <a:pt x="1096772" y="884250"/>
                </a:lnTo>
                <a:lnTo>
                  <a:pt x="188722" y="884250"/>
                </a:lnTo>
                <a:lnTo>
                  <a:pt x="0" y="1042835"/>
                </a:lnTo>
                <a:lnTo>
                  <a:pt x="1241044" y="1042835"/>
                </a:lnTo>
                <a:lnTo>
                  <a:pt x="1241044" y="0"/>
                </a:lnTo>
                <a:close/>
              </a:path>
            </a:pathLst>
          </a:custGeom>
          <a:solidFill>
            <a:srgbClr val="16678B"/>
          </a:solidFill>
        </p:spPr>
        <p:txBody>
          <a:bodyPr wrap="square" lIns="0" tIns="0" rIns="0" bIns="0" rtlCol="0"/>
          <a:lstStyle/>
          <a:p/>
        </p:txBody>
      </p:sp>
      <p:sp>
        <p:nvSpPr>
          <p:cNvPr id="5" name="object 5"/>
          <p:cNvSpPr txBox="1"/>
          <p:nvPr/>
        </p:nvSpPr>
        <p:spPr>
          <a:xfrm>
            <a:off x="762203" y="1139698"/>
            <a:ext cx="10921365" cy="4791075"/>
          </a:xfrm>
          <a:prstGeom prst="rect">
            <a:avLst/>
          </a:prstGeom>
        </p:spPr>
        <p:txBody>
          <a:bodyPr vert="horz" wrap="square" lIns="0" tIns="12065" rIns="0" bIns="0" rtlCol="0">
            <a:spAutoFit/>
          </a:bodyPr>
          <a:lstStyle/>
          <a:p>
            <a:pPr marL="495300">
              <a:lnSpc>
                <a:spcPct val="100000"/>
              </a:lnSpc>
              <a:spcBef>
                <a:spcPts val="95"/>
              </a:spcBef>
            </a:pPr>
            <a:r>
              <a:rPr lang="zh-CN" altLang="en-US" sz="2200" spc="-35" dirty="0">
                <a:solidFill>
                  <a:srgbClr val="1F4E79"/>
                </a:solidFill>
                <a:latin typeface="宋体" panose="02010600030101010101" pitchFamily="2" charset="-122"/>
                <a:cs typeface="宋体" panose="02010600030101010101" pitchFamily="2" charset="-122"/>
              </a:rPr>
              <a:t>四</a:t>
            </a:r>
            <a:r>
              <a:rPr sz="2200" spc="-35" dirty="0">
                <a:solidFill>
                  <a:srgbClr val="1F4E79"/>
                </a:solidFill>
                <a:latin typeface="宋体" panose="02010600030101010101" pitchFamily="2" charset="-122"/>
                <a:cs typeface="宋体" panose="02010600030101010101" pitchFamily="2" charset="-122"/>
              </a:rPr>
              <a:t>、</a:t>
            </a:r>
            <a:r>
              <a:rPr lang="zh-CN" altLang="en-US" sz="2200" spc="-35" dirty="0">
                <a:solidFill>
                  <a:srgbClr val="1F4E79"/>
                </a:solidFill>
                <a:latin typeface="宋体" panose="02010600030101010101" pitchFamily="2" charset="-122"/>
                <a:cs typeface="宋体" panose="02010600030101010101" pitchFamily="2" charset="-122"/>
              </a:rPr>
              <a:t>扩展内容（扩展内容是老师说的，题目是让</a:t>
            </a:r>
            <a:r>
              <a:rPr lang="en-US" altLang="zh-CN" sz="2200" spc="-35" dirty="0">
                <a:solidFill>
                  <a:srgbClr val="1F4E79"/>
                </a:solidFill>
                <a:latin typeface="宋体" panose="02010600030101010101" pitchFamily="2" charset="-122"/>
                <a:cs typeface="宋体" panose="02010600030101010101" pitchFamily="2" charset="-122"/>
              </a:rPr>
              <a:t>ai</a:t>
            </a:r>
            <a:r>
              <a:rPr lang="zh-CN" altLang="en-US" sz="2200" spc="-35" dirty="0">
                <a:solidFill>
                  <a:srgbClr val="1F4E79"/>
                </a:solidFill>
                <a:latin typeface="宋体" panose="02010600030101010101" pitchFamily="2" charset="-122"/>
                <a:cs typeface="宋体" panose="02010600030101010101" pitchFamily="2" charset="-122"/>
              </a:rPr>
              <a:t>出的</a:t>
            </a:r>
            <a:r>
              <a:rPr lang="zh-CN" altLang="en-US" sz="2200" spc="-35" dirty="0">
                <a:solidFill>
                  <a:srgbClr val="1F4E79"/>
                </a:solidFill>
                <a:latin typeface="宋体" panose="02010600030101010101" pitchFamily="2" charset="-122"/>
                <a:cs typeface="宋体" panose="02010600030101010101" pitchFamily="2" charset="-122"/>
              </a:rPr>
              <a:t>）</a:t>
            </a:r>
            <a:endParaRPr sz="2200">
              <a:latin typeface="宋体" panose="02010600030101010101" pitchFamily="2" charset="-122"/>
              <a:cs typeface="宋体" panose="02010600030101010101" pitchFamily="2" charset="-122"/>
            </a:endParaRPr>
          </a:p>
          <a:p>
            <a:pPr marL="12700">
              <a:lnSpc>
                <a:spcPct val="100000"/>
              </a:lnSpc>
              <a:spcBef>
                <a:spcPts val="5"/>
              </a:spcBef>
            </a:pPr>
            <a:r>
              <a:rPr sz="1800" spc="-35" dirty="0">
                <a:solidFill>
                  <a:srgbClr val="1F4E79"/>
                </a:solidFill>
                <a:latin typeface="宋体" panose="02010600030101010101" pitchFamily="2" charset="-122"/>
                <a:cs typeface="宋体" panose="02010600030101010101" pitchFamily="2" charset="-122"/>
              </a:rPr>
              <a:t>关于二十届三中全会的第二、三、四部分</a:t>
            </a:r>
            <a:endParaRPr sz="1800" spc="-35" dirty="0">
              <a:solidFill>
                <a:srgbClr val="1F4E79"/>
              </a:solidFill>
              <a:latin typeface="宋体" panose="02010600030101010101" pitchFamily="2" charset="-122"/>
              <a:cs typeface="宋体" panose="02010600030101010101" pitchFamily="2" charset="-122"/>
            </a:endParaRPr>
          </a:p>
          <a:p>
            <a:pPr marL="12700">
              <a:lnSpc>
                <a:spcPct val="100000"/>
              </a:lnSpc>
              <a:spcBef>
                <a:spcPts val="5"/>
              </a:spcBef>
            </a:pPr>
            <a:r>
              <a:rPr sz="1800" spc="-35" dirty="0">
                <a:solidFill>
                  <a:srgbClr val="1F4E79"/>
                </a:solidFill>
                <a:latin typeface="宋体" panose="02010600030101010101" pitchFamily="2" charset="-122"/>
                <a:cs typeface="宋体" panose="02010600030101010101" pitchFamily="2" charset="-122"/>
              </a:rPr>
              <a:t>材料：二十届三中全会的第二部分强调了经济体制改革的重要性，提出了一系列推动高质量发展的政策措施；第三部分聚焦于推进国家治理体系和治理能力现代化，提出了法治建设、行政体制改革等具体措施；第四部分则着重于文化建设，强调文化体制改革和文化产业发展的必要性。</a:t>
            </a:r>
            <a:endParaRPr sz="1800" spc="-35" dirty="0">
              <a:solidFill>
                <a:srgbClr val="1F4E79"/>
              </a:solidFill>
              <a:latin typeface="宋体" panose="02010600030101010101" pitchFamily="2" charset="-122"/>
              <a:cs typeface="宋体" panose="02010600030101010101" pitchFamily="2" charset="-122"/>
            </a:endParaRPr>
          </a:p>
          <a:p>
            <a:pPr marL="12700">
              <a:lnSpc>
                <a:spcPct val="100000"/>
              </a:lnSpc>
              <a:spcBef>
                <a:spcPts val="5"/>
              </a:spcBef>
            </a:pPr>
            <a:r>
              <a:rPr sz="1800" spc="-35" dirty="0">
                <a:solidFill>
                  <a:srgbClr val="FF0000"/>
                </a:solidFill>
                <a:latin typeface="宋体" panose="02010600030101010101" pitchFamily="2" charset="-122"/>
                <a:cs typeface="宋体" panose="02010600030101010101" pitchFamily="2" charset="-122"/>
              </a:rPr>
              <a:t>题目：结合二十届三中全会的第二、三、四部分，分析我国在经济体制改革、国家治理现代化和文化建设方面的具体措施及其重要意义。</a:t>
            </a:r>
            <a:endParaRPr sz="1800" spc="-35" dirty="0">
              <a:solidFill>
                <a:srgbClr val="FF0000"/>
              </a:solidFill>
              <a:latin typeface="宋体" panose="02010600030101010101" pitchFamily="2" charset="-122"/>
              <a:cs typeface="宋体" panose="02010600030101010101" pitchFamily="2" charset="-122"/>
            </a:endParaRPr>
          </a:p>
          <a:p>
            <a:pPr marL="12700">
              <a:lnSpc>
                <a:spcPct val="100000"/>
              </a:lnSpc>
              <a:spcBef>
                <a:spcPts val="5"/>
              </a:spcBef>
            </a:pPr>
            <a:r>
              <a:rPr sz="1800" spc="-35" dirty="0">
                <a:solidFill>
                  <a:srgbClr val="1F4E79"/>
                </a:solidFill>
                <a:latin typeface="宋体" panose="02010600030101010101" pitchFamily="2" charset="-122"/>
                <a:cs typeface="宋体" panose="02010600030101010101" pitchFamily="2" charset="-122"/>
              </a:rPr>
              <a:t>答题要点：</a:t>
            </a:r>
            <a:endParaRPr sz="1800" spc="-35" dirty="0">
              <a:solidFill>
                <a:srgbClr val="1F4E79"/>
              </a:solidFill>
              <a:latin typeface="宋体" panose="02010600030101010101" pitchFamily="2" charset="-122"/>
              <a:cs typeface="宋体" panose="02010600030101010101" pitchFamily="2" charset="-122"/>
            </a:endParaRPr>
          </a:p>
          <a:p>
            <a:pPr marL="12700">
              <a:lnSpc>
                <a:spcPct val="100000"/>
              </a:lnSpc>
              <a:spcBef>
                <a:spcPts val="5"/>
              </a:spcBef>
            </a:pPr>
            <a:r>
              <a:rPr sz="1800" spc="-35" dirty="0">
                <a:solidFill>
                  <a:srgbClr val="1F4E79"/>
                </a:solidFill>
                <a:latin typeface="宋体" panose="02010600030101010101" pitchFamily="2" charset="-122"/>
                <a:cs typeface="宋体" panose="02010600030101010101" pitchFamily="2" charset="-122"/>
              </a:rPr>
              <a:t>经济体制改革：</a:t>
            </a:r>
            <a:endParaRPr sz="1800" spc="-35" dirty="0">
              <a:solidFill>
                <a:srgbClr val="1F4E79"/>
              </a:solidFill>
              <a:latin typeface="宋体" panose="02010600030101010101" pitchFamily="2" charset="-122"/>
              <a:cs typeface="宋体" panose="02010600030101010101" pitchFamily="2" charset="-122"/>
            </a:endParaRPr>
          </a:p>
          <a:p>
            <a:pPr marL="12700">
              <a:lnSpc>
                <a:spcPct val="100000"/>
              </a:lnSpc>
              <a:spcBef>
                <a:spcPts val="5"/>
              </a:spcBef>
            </a:pPr>
            <a:r>
              <a:rPr sz="1800" spc="-35" dirty="0">
                <a:solidFill>
                  <a:srgbClr val="1F4E79"/>
                </a:solidFill>
                <a:latin typeface="宋体" panose="02010600030101010101" pitchFamily="2" charset="-122"/>
                <a:cs typeface="宋体" panose="02010600030101010101" pitchFamily="2" charset="-122"/>
              </a:rPr>
              <a:t>政策措施：如优化营商环境、推动产业升级、加强知识产权保护等。</a:t>
            </a:r>
            <a:endParaRPr sz="1800" spc="-35" dirty="0">
              <a:solidFill>
                <a:srgbClr val="1F4E79"/>
              </a:solidFill>
              <a:latin typeface="宋体" panose="02010600030101010101" pitchFamily="2" charset="-122"/>
              <a:cs typeface="宋体" panose="02010600030101010101" pitchFamily="2" charset="-122"/>
            </a:endParaRPr>
          </a:p>
          <a:p>
            <a:pPr marL="12700">
              <a:lnSpc>
                <a:spcPct val="100000"/>
              </a:lnSpc>
              <a:spcBef>
                <a:spcPts val="5"/>
              </a:spcBef>
            </a:pPr>
            <a:r>
              <a:rPr sz="1800" spc="-35" dirty="0">
                <a:solidFill>
                  <a:srgbClr val="1F4E79"/>
                </a:solidFill>
                <a:latin typeface="宋体" panose="02010600030101010101" pitchFamily="2" charset="-122"/>
                <a:cs typeface="宋体" panose="02010600030101010101" pitchFamily="2" charset="-122"/>
              </a:rPr>
              <a:t>重要意义：提升经济竞争力，促进经济高质量发展。</a:t>
            </a:r>
            <a:endParaRPr sz="1800" spc="-35" dirty="0">
              <a:solidFill>
                <a:srgbClr val="1F4E79"/>
              </a:solidFill>
              <a:latin typeface="宋体" panose="02010600030101010101" pitchFamily="2" charset="-122"/>
              <a:cs typeface="宋体" panose="02010600030101010101" pitchFamily="2" charset="-122"/>
            </a:endParaRPr>
          </a:p>
          <a:p>
            <a:pPr marL="12700">
              <a:lnSpc>
                <a:spcPct val="100000"/>
              </a:lnSpc>
              <a:spcBef>
                <a:spcPts val="5"/>
              </a:spcBef>
            </a:pPr>
            <a:r>
              <a:rPr sz="1800" spc="-35" dirty="0">
                <a:solidFill>
                  <a:srgbClr val="1F4E79"/>
                </a:solidFill>
                <a:latin typeface="宋体" panose="02010600030101010101" pitchFamily="2" charset="-122"/>
                <a:cs typeface="宋体" panose="02010600030101010101" pitchFamily="2" charset="-122"/>
              </a:rPr>
              <a:t>国家治理现代化：</a:t>
            </a:r>
            <a:endParaRPr sz="1800" spc="-35" dirty="0">
              <a:solidFill>
                <a:srgbClr val="1F4E79"/>
              </a:solidFill>
              <a:latin typeface="宋体" panose="02010600030101010101" pitchFamily="2" charset="-122"/>
              <a:cs typeface="宋体" panose="02010600030101010101" pitchFamily="2" charset="-122"/>
            </a:endParaRPr>
          </a:p>
          <a:p>
            <a:pPr marL="12700">
              <a:lnSpc>
                <a:spcPct val="100000"/>
              </a:lnSpc>
              <a:spcBef>
                <a:spcPts val="5"/>
              </a:spcBef>
            </a:pPr>
            <a:r>
              <a:rPr sz="1800" spc="-35" dirty="0">
                <a:solidFill>
                  <a:srgbClr val="1F4E79"/>
                </a:solidFill>
                <a:latin typeface="宋体" panose="02010600030101010101" pitchFamily="2" charset="-122"/>
                <a:cs typeface="宋体" panose="02010600030101010101" pitchFamily="2" charset="-122"/>
              </a:rPr>
              <a:t>具体措施：如完善法律法规、优化行政流程、加强法治建设等。</a:t>
            </a:r>
            <a:endParaRPr sz="1800" spc="-35" dirty="0">
              <a:solidFill>
                <a:srgbClr val="1F4E79"/>
              </a:solidFill>
              <a:latin typeface="宋体" panose="02010600030101010101" pitchFamily="2" charset="-122"/>
              <a:cs typeface="宋体" panose="02010600030101010101" pitchFamily="2" charset="-122"/>
            </a:endParaRPr>
          </a:p>
          <a:p>
            <a:pPr marL="12700">
              <a:lnSpc>
                <a:spcPct val="100000"/>
              </a:lnSpc>
              <a:spcBef>
                <a:spcPts val="5"/>
              </a:spcBef>
            </a:pPr>
            <a:r>
              <a:rPr sz="1800" spc="-35" dirty="0">
                <a:solidFill>
                  <a:srgbClr val="1F4E79"/>
                </a:solidFill>
                <a:latin typeface="宋体" panose="02010600030101010101" pitchFamily="2" charset="-122"/>
                <a:cs typeface="宋体" panose="02010600030101010101" pitchFamily="2" charset="-122"/>
              </a:rPr>
              <a:t>重要意义：提高治理效率，保障社会稳定和公平正义。</a:t>
            </a:r>
            <a:endParaRPr sz="1800" spc="-35" dirty="0">
              <a:solidFill>
                <a:srgbClr val="1F4E79"/>
              </a:solidFill>
              <a:latin typeface="宋体" panose="02010600030101010101" pitchFamily="2" charset="-122"/>
              <a:cs typeface="宋体" panose="02010600030101010101" pitchFamily="2" charset="-122"/>
            </a:endParaRPr>
          </a:p>
          <a:p>
            <a:pPr marL="12700">
              <a:lnSpc>
                <a:spcPct val="100000"/>
              </a:lnSpc>
              <a:spcBef>
                <a:spcPts val="5"/>
              </a:spcBef>
            </a:pPr>
            <a:r>
              <a:rPr sz="1800" spc="-35" dirty="0">
                <a:solidFill>
                  <a:srgbClr val="1F4E79"/>
                </a:solidFill>
                <a:latin typeface="宋体" panose="02010600030101010101" pitchFamily="2" charset="-122"/>
                <a:cs typeface="宋体" panose="02010600030101010101" pitchFamily="2" charset="-122"/>
              </a:rPr>
              <a:t>文化建设：</a:t>
            </a:r>
            <a:endParaRPr sz="1800" spc="-35" dirty="0">
              <a:solidFill>
                <a:srgbClr val="1F4E79"/>
              </a:solidFill>
              <a:latin typeface="宋体" panose="02010600030101010101" pitchFamily="2" charset="-122"/>
              <a:cs typeface="宋体" panose="02010600030101010101" pitchFamily="2" charset="-122"/>
            </a:endParaRPr>
          </a:p>
          <a:p>
            <a:pPr marL="12700">
              <a:lnSpc>
                <a:spcPct val="100000"/>
              </a:lnSpc>
              <a:spcBef>
                <a:spcPts val="5"/>
              </a:spcBef>
            </a:pPr>
            <a:r>
              <a:rPr sz="1800" spc="-35" dirty="0">
                <a:solidFill>
                  <a:srgbClr val="1F4E79"/>
                </a:solidFill>
                <a:latin typeface="宋体" panose="02010600030101010101" pitchFamily="2" charset="-122"/>
                <a:cs typeface="宋体" panose="02010600030101010101" pitchFamily="2" charset="-122"/>
              </a:rPr>
              <a:t>具体措施：如文化体制改革、文化产业扶持、文化传承与创新等。</a:t>
            </a:r>
            <a:endParaRPr sz="1800" spc="-35" dirty="0">
              <a:solidFill>
                <a:srgbClr val="1F4E79"/>
              </a:solidFill>
              <a:latin typeface="宋体" panose="02010600030101010101" pitchFamily="2" charset="-122"/>
              <a:cs typeface="宋体" panose="02010600030101010101" pitchFamily="2" charset="-122"/>
            </a:endParaRPr>
          </a:p>
          <a:p>
            <a:pPr marL="12700">
              <a:lnSpc>
                <a:spcPct val="100000"/>
              </a:lnSpc>
              <a:spcBef>
                <a:spcPts val="5"/>
              </a:spcBef>
            </a:pPr>
            <a:r>
              <a:rPr sz="1800" spc="-35" dirty="0">
                <a:solidFill>
                  <a:srgbClr val="1F4E79"/>
                </a:solidFill>
                <a:latin typeface="宋体" panose="02010600030101010101" pitchFamily="2" charset="-122"/>
                <a:cs typeface="宋体" panose="02010600030101010101" pitchFamily="2" charset="-122"/>
              </a:rPr>
              <a:t>重要意义：提升文化软实力，增强民族凝聚力和文化自信。</a:t>
            </a:r>
            <a:endParaRPr sz="1800" spc="-35" dirty="0">
              <a:solidFill>
                <a:srgbClr val="1F4E79"/>
              </a:solidFill>
              <a:latin typeface="宋体" panose="02010600030101010101" pitchFamily="2" charset="-122"/>
              <a:cs typeface="宋体" panose="02010600030101010101" pitchFamily="2" charset="-122"/>
            </a:endParaRPr>
          </a:p>
        </p:txBody>
      </p:sp>
      <p:sp>
        <p:nvSpPr>
          <p:cNvPr id="6" name="object 6"/>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260" dirty="0"/>
              <a:t>C</a:t>
            </a:r>
            <a:r>
              <a:rPr spc="-250" dirty="0"/>
              <a:t> </a:t>
            </a:r>
            <a:r>
              <a:rPr spc="60" dirty="0"/>
              <a:t>e</a:t>
            </a:r>
            <a:r>
              <a:rPr spc="-254" dirty="0"/>
              <a:t> </a:t>
            </a:r>
            <a:r>
              <a:rPr spc="120" dirty="0"/>
              <a:t>n</a:t>
            </a:r>
            <a:r>
              <a:rPr spc="-254" dirty="0"/>
              <a:t> </a:t>
            </a:r>
            <a:r>
              <a:rPr spc="-90" dirty="0"/>
              <a:t>t</a:t>
            </a:r>
            <a:r>
              <a:rPr spc="-254" dirty="0"/>
              <a:t> </a:t>
            </a:r>
            <a:r>
              <a:rPr spc="-50" dirty="0"/>
              <a:t>r</a:t>
            </a:r>
            <a:r>
              <a:rPr spc="-260" dirty="0"/>
              <a:t> </a:t>
            </a:r>
            <a:r>
              <a:rPr spc="60" dirty="0"/>
              <a:t>a</a:t>
            </a:r>
            <a:r>
              <a:rPr spc="-254" dirty="0"/>
              <a:t> </a:t>
            </a:r>
            <a:r>
              <a:rPr dirty="0"/>
              <a:t>l</a:t>
            </a:r>
            <a:r>
              <a:rPr spc="300" dirty="0"/>
              <a:t> </a:t>
            </a:r>
            <a:r>
              <a:rPr spc="140" dirty="0"/>
              <a:t>S</a:t>
            </a:r>
            <a:r>
              <a:rPr spc="-250" dirty="0"/>
              <a:t> </a:t>
            </a:r>
            <a:r>
              <a:rPr spc="95" dirty="0"/>
              <a:t>o</a:t>
            </a:r>
            <a:r>
              <a:rPr spc="-254" dirty="0"/>
              <a:t> </a:t>
            </a:r>
            <a:r>
              <a:rPr spc="120" dirty="0"/>
              <a:t>u</a:t>
            </a:r>
            <a:r>
              <a:rPr spc="-254" dirty="0"/>
              <a:t> </a:t>
            </a:r>
            <a:r>
              <a:rPr spc="-90" dirty="0"/>
              <a:t>t</a:t>
            </a:r>
            <a:r>
              <a:rPr spc="-254" dirty="0"/>
              <a:t> </a:t>
            </a:r>
            <a:r>
              <a:rPr spc="95" dirty="0"/>
              <a:t>h</a:t>
            </a:r>
            <a:r>
              <a:rPr spc="335" dirty="0"/>
              <a:t> </a:t>
            </a:r>
            <a:r>
              <a:rPr spc="240" dirty="0"/>
              <a:t>U</a:t>
            </a:r>
            <a:r>
              <a:rPr spc="-254" dirty="0"/>
              <a:t> </a:t>
            </a:r>
            <a:r>
              <a:rPr spc="120" dirty="0"/>
              <a:t>n</a:t>
            </a:r>
            <a:r>
              <a:rPr spc="-254" dirty="0"/>
              <a:t> </a:t>
            </a:r>
            <a:r>
              <a:rPr spc="-195" dirty="0"/>
              <a:t>i</a:t>
            </a:r>
            <a:r>
              <a:rPr spc="-250" dirty="0"/>
              <a:t> </a:t>
            </a:r>
            <a:r>
              <a:rPr dirty="0"/>
              <a:t>v</a:t>
            </a:r>
            <a:r>
              <a:rPr spc="-254" dirty="0"/>
              <a:t> </a:t>
            </a:r>
            <a:r>
              <a:rPr spc="60" dirty="0"/>
              <a:t>e</a:t>
            </a:r>
            <a:r>
              <a:rPr spc="-254" dirty="0"/>
              <a:t> </a:t>
            </a:r>
            <a:r>
              <a:rPr spc="-50" dirty="0"/>
              <a:t>r</a:t>
            </a:r>
            <a:r>
              <a:rPr spc="-260" dirty="0"/>
              <a:t> </a:t>
            </a:r>
            <a:r>
              <a:rPr spc="-30" dirty="0"/>
              <a:t>s</a:t>
            </a:r>
            <a:r>
              <a:rPr spc="-254" dirty="0"/>
              <a:t> </a:t>
            </a:r>
            <a:r>
              <a:rPr spc="-195" dirty="0"/>
              <a:t>i</a:t>
            </a:r>
            <a:r>
              <a:rPr spc="-250" dirty="0"/>
              <a:t> </a:t>
            </a:r>
            <a:r>
              <a:rPr spc="-90" dirty="0"/>
              <a:t>t</a:t>
            </a:r>
            <a:r>
              <a:rPr spc="-254" dirty="0"/>
              <a:t> </a:t>
            </a:r>
            <a:r>
              <a:rPr spc="-50" dirty="0"/>
              <a:t>y</a:t>
            </a:r>
            <a:endParaRPr spc="-50" dirty="0"/>
          </a:p>
        </p:txBody>
      </p:sp>
      <p:sp>
        <p:nvSpPr>
          <p:cNvPr id="7" name="object 7"/>
          <p:cNvSpPr txBox="1">
            <a:spLocks noGrp="1"/>
          </p:cNvSpPr>
          <p:nvPr>
            <p:ph type="dt" sz="half" idx="6"/>
          </p:nvPr>
        </p:nvSpPr>
        <p:spPr>
          <a:prstGeom prst="rect">
            <a:avLst/>
          </a:prstGeom>
        </p:spPr>
        <p:txBody>
          <a:bodyPr vert="horz" wrap="square" lIns="0" tIns="2540" rIns="0" bIns="0" rtlCol="0">
            <a:spAutoFit/>
          </a:bodyPr>
          <a:lstStyle/>
          <a:p>
            <a:pPr marL="12700">
              <a:lnSpc>
                <a:spcPct val="100000"/>
              </a:lnSpc>
              <a:spcBef>
                <a:spcPts val="20"/>
              </a:spcBef>
            </a:pPr>
            <a:r>
              <a:rPr spc="10" dirty="0"/>
              <a:t>知 行 合 一</a:t>
            </a:r>
            <a:endParaRPr spc="10" dirty="0"/>
          </a:p>
        </p:txBody>
      </p:sp>
      <p:sp>
        <p:nvSpPr>
          <p:cNvPr id="8" name="object 8"/>
          <p:cNvSpPr txBox="1"/>
          <p:nvPr/>
        </p:nvSpPr>
        <p:spPr>
          <a:xfrm>
            <a:off x="1336039" y="6638078"/>
            <a:ext cx="815340" cy="196850"/>
          </a:xfrm>
          <a:prstGeom prst="rect">
            <a:avLst/>
          </a:prstGeom>
        </p:spPr>
        <p:txBody>
          <a:bodyPr vert="horz" wrap="square" lIns="0" tIns="2540" rIns="0" bIns="0" rtlCol="0">
            <a:spAutoFit/>
          </a:bodyPr>
          <a:lstStyle/>
          <a:p>
            <a:pPr marL="12700">
              <a:lnSpc>
                <a:spcPct val="100000"/>
              </a:lnSpc>
              <a:spcBef>
                <a:spcPts val="20"/>
              </a:spcBef>
            </a:pPr>
            <a:r>
              <a:rPr sz="1100" spc="10" dirty="0">
                <a:solidFill>
                  <a:srgbClr val="176199"/>
                </a:solidFill>
                <a:latin typeface="宋体" panose="02010600030101010101" pitchFamily="2" charset="-122"/>
                <a:cs typeface="宋体" panose="02010600030101010101" pitchFamily="2" charset="-122"/>
              </a:rPr>
              <a:t>经 世 致 用</a:t>
            </a:r>
            <a:endParaRPr sz="1100">
              <a:latin typeface="宋体" panose="02010600030101010101" pitchFamily="2" charset="-122"/>
              <a:cs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25" dirty="0"/>
              <a:t>第四章新时代中国特色社会主义政治建设</a:t>
            </a:r>
            <a:endParaRPr spc="-25" dirty="0"/>
          </a:p>
        </p:txBody>
      </p:sp>
      <p:sp>
        <p:nvSpPr>
          <p:cNvPr id="3" name="object 3"/>
          <p:cNvSpPr/>
          <p:nvPr/>
        </p:nvSpPr>
        <p:spPr>
          <a:xfrm>
            <a:off x="365175" y="1180719"/>
            <a:ext cx="1073785" cy="902335"/>
          </a:xfrm>
          <a:custGeom>
            <a:avLst/>
            <a:gdLst/>
            <a:ahLst/>
            <a:cxnLst/>
            <a:rect l="l" t="t" r="r" b="b"/>
            <a:pathLst>
              <a:path w="1073785" h="902335">
                <a:moveTo>
                  <a:pt x="1073480" y="0"/>
                </a:moveTo>
                <a:lnTo>
                  <a:pt x="0" y="0"/>
                </a:lnTo>
                <a:lnTo>
                  <a:pt x="0" y="902080"/>
                </a:lnTo>
                <a:lnTo>
                  <a:pt x="124815" y="797178"/>
                </a:lnTo>
                <a:lnTo>
                  <a:pt x="124815" y="137159"/>
                </a:lnTo>
                <a:lnTo>
                  <a:pt x="910158" y="137159"/>
                </a:lnTo>
                <a:lnTo>
                  <a:pt x="1073480" y="0"/>
                </a:lnTo>
                <a:close/>
              </a:path>
            </a:pathLst>
          </a:custGeom>
          <a:solidFill>
            <a:srgbClr val="16678B"/>
          </a:solidFill>
        </p:spPr>
        <p:txBody>
          <a:bodyPr wrap="square" lIns="0" tIns="0" rIns="0" bIns="0" rtlCol="0"/>
          <a:lstStyle/>
          <a:p/>
        </p:txBody>
      </p:sp>
      <p:sp>
        <p:nvSpPr>
          <p:cNvPr id="4" name="object 4"/>
          <p:cNvSpPr txBox="1"/>
          <p:nvPr/>
        </p:nvSpPr>
        <p:spPr>
          <a:xfrm>
            <a:off x="900480" y="1482598"/>
            <a:ext cx="10242550" cy="3844290"/>
          </a:xfrm>
          <a:prstGeom prst="rect">
            <a:avLst/>
          </a:prstGeom>
        </p:spPr>
        <p:txBody>
          <a:bodyPr vert="horz" wrap="square" lIns="0" tIns="12065" rIns="0" bIns="0" rtlCol="0">
            <a:spAutoFit/>
          </a:bodyPr>
          <a:lstStyle/>
          <a:p>
            <a:pPr marL="431165">
              <a:lnSpc>
                <a:spcPct val="100000"/>
              </a:lnSpc>
              <a:spcBef>
                <a:spcPts val="95"/>
              </a:spcBef>
            </a:pPr>
            <a:r>
              <a:rPr sz="2200" spc="-35" dirty="0">
                <a:solidFill>
                  <a:srgbClr val="1F4E79"/>
                </a:solidFill>
                <a:latin typeface="宋体" panose="02010600030101010101" pitchFamily="2" charset="-122"/>
                <a:cs typeface="宋体" panose="02010600030101010101" pitchFamily="2" charset="-122"/>
              </a:rPr>
              <a:t>一、坚持党的领导、人民当家作主、依法治国有机统一</a:t>
            </a:r>
            <a:r>
              <a:rPr lang="zh-CN" altLang="en-US" sz="2200" spc="-35" dirty="0">
                <a:solidFill>
                  <a:srgbClr val="1F4E79"/>
                </a:solidFill>
                <a:latin typeface="宋体" panose="02010600030101010101" pitchFamily="2" charset="-122"/>
                <a:ea typeface="宋体" panose="02010600030101010101" pitchFamily="2" charset="-122"/>
                <a:cs typeface="宋体" panose="02010600030101010101" pitchFamily="2" charset="-122"/>
              </a:rPr>
              <a:t>（</a:t>
            </a:r>
            <a:r>
              <a:rPr lang="zh-CN" altLang="en-US" sz="2200" spc="-35" dirty="0">
                <a:solidFill>
                  <a:srgbClr val="1F4E79"/>
                </a:solidFill>
                <a:latin typeface="宋体" panose="02010600030101010101" pitchFamily="2" charset="-122"/>
                <a:ea typeface="宋体" panose="02010600030101010101" pitchFamily="2" charset="-122"/>
                <a:cs typeface="宋体" panose="02010600030101010101" pitchFamily="2" charset="-122"/>
              </a:rPr>
              <a:t>论述题）</a:t>
            </a:r>
            <a:endParaRPr sz="2200">
              <a:latin typeface="宋体" panose="02010600030101010101" pitchFamily="2" charset="-122"/>
              <a:cs typeface="宋体" panose="02010600030101010101" pitchFamily="2" charset="-122"/>
            </a:endParaRPr>
          </a:p>
          <a:p>
            <a:pPr>
              <a:lnSpc>
                <a:spcPct val="100000"/>
              </a:lnSpc>
              <a:spcBef>
                <a:spcPts val="2010"/>
              </a:spcBef>
            </a:pPr>
            <a:endParaRPr sz="2200">
              <a:latin typeface="宋体" panose="02010600030101010101" pitchFamily="2" charset="-122"/>
              <a:cs typeface="宋体" panose="02010600030101010101" pitchFamily="2" charset="-122"/>
            </a:endParaRPr>
          </a:p>
          <a:p>
            <a:pPr marL="12700">
              <a:lnSpc>
                <a:spcPct val="100000"/>
              </a:lnSpc>
              <a:spcBef>
                <a:spcPts val="5"/>
              </a:spcBef>
            </a:pPr>
            <a:r>
              <a:rPr sz="2200" spc="160" dirty="0">
                <a:solidFill>
                  <a:srgbClr val="C00000"/>
                </a:solidFill>
                <a:latin typeface="宋体" panose="02010600030101010101" pitchFamily="2" charset="-122"/>
                <a:cs typeface="宋体" panose="02010600030101010101" pitchFamily="2" charset="-122"/>
              </a:rPr>
              <a:t>p127-</a:t>
            </a:r>
            <a:r>
              <a:rPr sz="2200" spc="110" dirty="0">
                <a:solidFill>
                  <a:srgbClr val="C00000"/>
                </a:solidFill>
                <a:latin typeface="宋体" panose="02010600030101010101" pitchFamily="2" charset="-122"/>
                <a:cs typeface="宋体" panose="02010600030101010101" pitchFamily="2" charset="-122"/>
              </a:rPr>
              <a:t>129</a:t>
            </a:r>
            <a:endParaRPr sz="2200">
              <a:latin typeface="宋体" panose="02010600030101010101" pitchFamily="2" charset="-122"/>
              <a:cs typeface="宋体" panose="02010600030101010101" pitchFamily="2" charset="-122"/>
            </a:endParaRPr>
          </a:p>
          <a:p>
            <a:pPr marL="650875">
              <a:lnSpc>
                <a:spcPct val="100000"/>
              </a:lnSpc>
              <a:spcBef>
                <a:spcPts val="1320"/>
              </a:spcBef>
            </a:pPr>
            <a:r>
              <a:rPr sz="2200" spc="-65" dirty="0">
                <a:solidFill>
                  <a:srgbClr val="1F4E79"/>
                </a:solidFill>
                <a:latin typeface="宋体" panose="02010600030101010101" pitchFamily="2" charset="-122"/>
                <a:cs typeface="宋体" panose="02010600030101010101" pitchFamily="2" charset="-122"/>
              </a:rPr>
              <a:t>第一， 中国共产</a:t>
            </a:r>
            <a:r>
              <a:rPr sz="2200" spc="-30" dirty="0">
                <a:solidFill>
                  <a:srgbClr val="C00000"/>
                </a:solidFill>
                <a:latin typeface="宋体" panose="02010600030101010101" pitchFamily="2" charset="-122"/>
                <a:cs typeface="宋体" panose="02010600030101010101" pitchFamily="2" charset="-122"/>
              </a:rPr>
              <a:t>党的领导</a:t>
            </a:r>
            <a:r>
              <a:rPr sz="2200" spc="-30" dirty="0">
                <a:solidFill>
                  <a:srgbClr val="1F4E79"/>
                </a:solidFill>
                <a:latin typeface="宋体" panose="02010600030101010101" pitchFamily="2" charset="-122"/>
                <a:cs typeface="宋体" panose="02010600030101010101" pitchFamily="2" charset="-122"/>
              </a:rPr>
              <a:t>是人民当家作主和依法治国的</a:t>
            </a:r>
            <a:r>
              <a:rPr sz="2200" spc="-30" dirty="0">
                <a:solidFill>
                  <a:srgbClr val="C00000"/>
                </a:solidFill>
                <a:latin typeface="宋体" panose="02010600030101010101" pitchFamily="2" charset="-122"/>
                <a:cs typeface="宋体" panose="02010600030101010101" pitchFamily="2" charset="-122"/>
              </a:rPr>
              <a:t>根本保证</a:t>
            </a:r>
            <a:r>
              <a:rPr sz="2200" spc="-50" dirty="0">
                <a:solidFill>
                  <a:srgbClr val="1F4E79"/>
                </a:solidFill>
                <a:latin typeface="宋体" panose="02010600030101010101" pitchFamily="2" charset="-122"/>
                <a:cs typeface="宋体" panose="02010600030101010101" pitchFamily="2" charset="-122"/>
              </a:rPr>
              <a:t>。</a:t>
            </a:r>
            <a:endParaRPr sz="2200">
              <a:latin typeface="宋体" panose="02010600030101010101" pitchFamily="2" charset="-122"/>
              <a:cs typeface="宋体" panose="02010600030101010101" pitchFamily="2" charset="-122"/>
            </a:endParaRPr>
          </a:p>
          <a:p>
            <a:pPr marL="650875">
              <a:lnSpc>
                <a:spcPct val="100000"/>
              </a:lnSpc>
              <a:spcBef>
                <a:spcPts val="1320"/>
              </a:spcBef>
            </a:pPr>
            <a:r>
              <a:rPr sz="2200" spc="-35" dirty="0">
                <a:solidFill>
                  <a:srgbClr val="1F4E79"/>
                </a:solidFill>
                <a:latin typeface="宋体" panose="02010600030101010101" pitchFamily="2" charset="-122"/>
                <a:cs typeface="宋体" panose="02010600030101010101" pitchFamily="2" charset="-122"/>
              </a:rPr>
              <a:t>第二，</a:t>
            </a:r>
            <a:r>
              <a:rPr sz="2200" spc="-35" dirty="0">
                <a:solidFill>
                  <a:srgbClr val="C00000"/>
                </a:solidFill>
                <a:latin typeface="宋体" panose="02010600030101010101" pitchFamily="2" charset="-122"/>
                <a:cs typeface="宋体" panose="02010600030101010101" pitchFamily="2" charset="-122"/>
              </a:rPr>
              <a:t>人民当家作主</a:t>
            </a:r>
            <a:r>
              <a:rPr sz="2200" spc="-35" dirty="0">
                <a:solidFill>
                  <a:srgbClr val="1F4E79"/>
                </a:solidFill>
                <a:latin typeface="宋体" panose="02010600030101010101" pitchFamily="2" charset="-122"/>
                <a:cs typeface="宋体" panose="02010600030101010101" pitchFamily="2" charset="-122"/>
              </a:rPr>
              <a:t>是社会主义民主政治的</a:t>
            </a:r>
            <a:r>
              <a:rPr sz="2200" spc="-30" dirty="0">
                <a:solidFill>
                  <a:srgbClr val="C00000"/>
                </a:solidFill>
                <a:latin typeface="宋体" panose="02010600030101010101" pitchFamily="2" charset="-122"/>
                <a:cs typeface="宋体" panose="02010600030101010101" pitchFamily="2" charset="-122"/>
              </a:rPr>
              <a:t>本质特征</a:t>
            </a:r>
            <a:r>
              <a:rPr sz="2200" spc="-50" dirty="0">
                <a:solidFill>
                  <a:srgbClr val="1F4E79"/>
                </a:solidFill>
                <a:latin typeface="宋体" panose="02010600030101010101" pitchFamily="2" charset="-122"/>
                <a:cs typeface="宋体" panose="02010600030101010101" pitchFamily="2" charset="-122"/>
              </a:rPr>
              <a:t>。</a:t>
            </a:r>
            <a:endParaRPr sz="2200">
              <a:latin typeface="宋体" panose="02010600030101010101" pitchFamily="2" charset="-122"/>
              <a:cs typeface="宋体" panose="02010600030101010101" pitchFamily="2" charset="-122"/>
            </a:endParaRPr>
          </a:p>
          <a:p>
            <a:pPr marL="650875">
              <a:lnSpc>
                <a:spcPct val="100000"/>
              </a:lnSpc>
              <a:spcBef>
                <a:spcPts val="1320"/>
              </a:spcBef>
            </a:pPr>
            <a:r>
              <a:rPr sz="2200" spc="-30" dirty="0">
                <a:solidFill>
                  <a:srgbClr val="1F4E79"/>
                </a:solidFill>
                <a:latin typeface="宋体" panose="02010600030101010101" pitchFamily="2" charset="-122"/>
                <a:cs typeface="宋体" panose="02010600030101010101" pitchFamily="2" charset="-122"/>
              </a:rPr>
              <a:t>第三，</a:t>
            </a:r>
            <a:r>
              <a:rPr sz="2200" spc="-30" dirty="0">
                <a:solidFill>
                  <a:srgbClr val="C00000"/>
                </a:solidFill>
                <a:latin typeface="宋体" panose="02010600030101010101" pitchFamily="2" charset="-122"/>
                <a:cs typeface="宋体" panose="02010600030101010101" pitchFamily="2" charset="-122"/>
              </a:rPr>
              <a:t>依法治国</a:t>
            </a:r>
            <a:r>
              <a:rPr sz="2200" spc="-30" dirty="0">
                <a:solidFill>
                  <a:srgbClr val="1F4E79"/>
                </a:solidFill>
                <a:latin typeface="宋体" panose="02010600030101010101" pitchFamily="2" charset="-122"/>
                <a:cs typeface="宋体" panose="02010600030101010101" pitchFamily="2" charset="-122"/>
              </a:rPr>
              <a:t>是党领导人民治理国家的</a:t>
            </a:r>
            <a:r>
              <a:rPr sz="2200" spc="-30" dirty="0">
                <a:solidFill>
                  <a:srgbClr val="C00000"/>
                </a:solidFill>
                <a:latin typeface="宋体" panose="02010600030101010101" pitchFamily="2" charset="-122"/>
                <a:cs typeface="宋体" panose="02010600030101010101" pitchFamily="2" charset="-122"/>
              </a:rPr>
              <a:t>基本方式</a:t>
            </a:r>
            <a:r>
              <a:rPr sz="2200" spc="-50" dirty="0">
                <a:solidFill>
                  <a:srgbClr val="1F4E79"/>
                </a:solidFill>
                <a:latin typeface="宋体" panose="02010600030101010101" pitchFamily="2" charset="-122"/>
                <a:cs typeface="宋体" panose="02010600030101010101" pitchFamily="2" charset="-122"/>
              </a:rPr>
              <a:t>。</a:t>
            </a:r>
            <a:endParaRPr sz="2200">
              <a:latin typeface="宋体" panose="02010600030101010101" pitchFamily="2" charset="-122"/>
              <a:cs typeface="宋体" panose="02010600030101010101" pitchFamily="2" charset="-122"/>
            </a:endParaRPr>
          </a:p>
          <a:p>
            <a:pPr marL="12700" marR="5080" indent="638175">
              <a:lnSpc>
                <a:spcPts val="3960"/>
              </a:lnSpc>
              <a:spcBef>
                <a:spcPts val="150"/>
              </a:spcBef>
            </a:pPr>
            <a:r>
              <a:rPr sz="2200" spc="-35" dirty="0">
                <a:solidFill>
                  <a:srgbClr val="1F4E79"/>
                </a:solidFill>
                <a:latin typeface="宋体" panose="02010600030101010101" pitchFamily="2" charset="-122"/>
                <a:cs typeface="宋体" panose="02010600030101010101" pitchFamily="2" charset="-122"/>
              </a:rPr>
              <a:t>党的领导、人民当家作主、依法治国是一个</a:t>
            </a:r>
            <a:r>
              <a:rPr sz="2200" spc="-30" dirty="0">
                <a:solidFill>
                  <a:srgbClr val="C00000"/>
                </a:solidFill>
                <a:latin typeface="宋体" panose="02010600030101010101" pitchFamily="2" charset="-122"/>
                <a:cs typeface="宋体" panose="02010600030101010101" pitchFamily="2" charset="-122"/>
              </a:rPr>
              <a:t>相辅相成的有机整体</a:t>
            </a:r>
            <a:r>
              <a:rPr sz="2200" spc="-60" dirty="0">
                <a:solidFill>
                  <a:srgbClr val="1F4E79"/>
                </a:solidFill>
                <a:latin typeface="宋体" panose="02010600030101010101" pitchFamily="2" charset="-122"/>
                <a:cs typeface="宋体" panose="02010600030101010101" pitchFamily="2" charset="-122"/>
              </a:rPr>
              <a:t>， 三者统一于</a:t>
            </a:r>
            <a:r>
              <a:rPr sz="2200" spc="-35" dirty="0">
                <a:solidFill>
                  <a:srgbClr val="1F4E79"/>
                </a:solidFill>
                <a:latin typeface="宋体" panose="02010600030101010101" pitchFamily="2" charset="-122"/>
                <a:cs typeface="宋体" panose="02010600030101010101" pitchFamily="2" charset="-122"/>
              </a:rPr>
              <a:t>我国社会主义民主政治伟大实践。</a:t>
            </a:r>
            <a:endParaRPr sz="2200">
              <a:latin typeface="宋体" panose="02010600030101010101" pitchFamily="2" charset="-122"/>
              <a:cs typeface="宋体" panose="02010600030101010101" pitchFamily="2" charset="-122"/>
            </a:endParaRPr>
          </a:p>
        </p:txBody>
      </p:sp>
      <p:sp>
        <p:nvSpPr>
          <p:cNvPr id="5" name="object 5"/>
          <p:cNvSpPr/>
          <p:nvPr/>
        </p:nvSpPr>
        <p:spPr>
          <a:xfrm>
            <a:off x="10823956" y="5419852"/>
            <a:ext cx="1241425" cy="1043305"/>
          </a:xfrm>
          <a:custGeom>
            <a:avLst/>
            <a:gdLst/>
            <a:ahLst/>
            <a:cxnLst/>
            <a:rect l="l" t="t" r="r" b="b"/>
            <a:pathLst>
              <a:path w="1241425" h="1043304">
                <a:moveTo>
                  <a:pt x="1241044" y="0"/>
                </a:moveTo>
                <a:lnTo>
                  <a:pt x="1096772" y="121158"/>
                </a:lnTo>
                <a:lnTo>
                  <a:pt x="1096772" y="884250"/>
                </a:lnTo>
                <a:lnTo>
                  <a:pt x="188722" y="884250"/>
                </a:lnTo>
                <a:lnTo>
                  <a:pt x="0" y="1042835"/>
                </a:lnTo>
                <a:lnTo>
                  <a:pt x="1241044" y="1042835"/>
                </a:lnTo>
                <a:lnTo>
                  <a:pt x="1241044" y="0"/>
                </a:lnTo>
                <a:close/>
              </a:path>
            </a:pathLst>
          </a:custGeom>
          <a:solidFill>
            <a:srgbClr val="16678B"/>
          </a:solidFill>
        </p:spPr>
        <p:txBody>
          <a:bodyPr wrap="square" lIns="0" tIns="0" rIns="0" bIns="0" rtlCol="0"/>
          <a:lstStyle/>
          <a:p/>
        </p:txBody>
      </p:sp>
      <p:sp>
        <p:nvSpPr>
          <p:cNvPr id="6" name="object 6"/>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260" dirty="0"/>
              <a:t>C</a:t>
            </a:r>
            <a:r>
              <a:rPr spc="-250" dirty="0"/>
              <a:t> </a:t>
            </a:r>
            <a:r>
              <a:rPr spc="60" dirty="0"/>
              <a:t>e</a:t>
            </a:r>
            <a:r>
              <a:rPr spc="-254" dirty="0"/>
              <a:t> </a:t>
            </a:r>
            <a:r>
              <a:rPr spc="120" dirty="0"/>
              <a:t>n</a:t>
            </a:r>
            <a:r>
              <a:rPr spc="-254" dirty="0"/>
              <a:t> </a:t>
            </a:r>
            <a:r>
              <a:rPr spc="-90" dirty="0"/>
              <a:t>t</a:t>
            </a:r>
            <a:r>
              <a:rPr spc="-254" dirty="0"/>
              <a:t> </a:t>
            </a:r>
            <a:r>
              <a:rPr spc="-50" dirty="0"/>
              <a:t>r</a:t>
            </a:r>
            <a:r>
              <a:rPr spc="-260" dirty="0"/>
              <a:t> </a:t>
            </a:r>
            <a:r>
              <a:rPr spc="60" dirty="0"/>
              <a:t>a</a:t>
            </a:r>
            <a:r>
              <a:rPr spc="-254" dirty="0"/>
              <a:t> </a:t>
            </a:r>
            <a:r>
              <a:rPr dirty="0"/>
              <a:t>l</a:t>
            </a:r>
            <a:r>
              <a:rPr spc="300" dirty="0"/>
              <a:t> </a:t>
            </a:r>
            <a:r>
              <a:rPr spc="140" dirty="0"/>
              <a:t>S</a:t>
            </a:r>
            <a:r>
              <a:rPr spc="-250" dirty="0"/>
              <a:t> </a:t>
            </a:r>
            <a:r>
              <a:rPr spc="95" dirty="0"/>
              <a:t>o</a:t>
            </a:r>
            <a:r>
              <a:rPr spc="-254" dirty="0"/>
              <a:t> </a:t>
            </a:r>
            <a:r>
              <a:rPr spc="120" dirty="0"/>
              <a:t>u</a:t>
            </a:r>
            <a:r>
              <a:rPr spc="-254" dirty="0"/>
              <a:t> </a:t>
            </a:r>
            <a:r>
              <a:rPr spc="-90" dirty="0"/>
              <a:t>t</a:t>
            </a:r>
            <a:r>
              <a:rPr spc="-254" dirty="0"/>
              <a:t> </a:t>
            </a:r>
            <a:r>
              <a:rPr spc="95" dirty="0"/>
              <a:t>h</a:t>
            </a:r>
            <a:r>
              <a:rPr spc="335" dirty="0"/>
              <a:t> </a:t>
            </a:r>
            <a:r>
              <a:rPr spc="240" dirty="0"/>
              <a:t>U</a:t>
            </a:r>
            <a:r>
              <a:rPr spc="-254" dirty="0"/>
              <a:t> </a:t>
            </a:r>
            <a:r>
              <a:rPr spc="120" dirty="0"/>
              <a:t>n</a:t>
            </a:r>
            <a:r>
              <a:rPr spc="-254" dirty="0"/>
              <a:t> </a:t>
            </a:r>
            <a:r>
              <a:rPr spc="-195" dirty="0"/>
              <a:t>i</a:t>
            </a:r>
            <a:r>
              <a:rPr spc="-250" dirty="0"/>
              <a:t> </a:t>
            </a:r>
            <a:r>
              <a:rPr dirty="0"/>
              <a:t>v</a:t>
            </a:r>
            <a:r>
              <a:rPr spc="-254" dirty="0"/>
              <a:t> </a:t>
            </a:r>
            <a:r>
              <a:rPr spc="60" dirty="0"/>
              <a:t>e</a:t>
            </a:r>
            <a:r>
              <a:rPr spc="-254" dirty="0"/>
              <a:t> </a:t>
            </a:r>
            <a:r>
              <a:rPr spc="-50" dirty="0"/>
              <a:t>r</a:t>
            </a:r>
            <a:r>
              <a:rPr spc="-260" dirty="0"/>
              <a:t> </a:t>
            </a:r>
            <a:r>
              <a:rPr spc="-30" dirty="0"/>
              <a:t>s</a:t>
            </a:r>
            <a:r>
              <a:rPr spc="-254" dirty="0"/>
              <a:t> </a:t>
            </a:r>
            <a:r>
              <a:rPr spc="-195" dirty="0"/>
              <a:t>i</a:t>
            </a:r>
            <a:r>
              <a:rPr spc="-250" dirty="0"/>
              <a:t> </a:t>
            </a:r>
            <a:r>
              <a:rPr spc="-90" dirty="0"/>
              <a:t>t</a:t>
            </a:r>
            <a:r>
              <a:rPr spc="-254" dirty="0"/>
              <a:t> </a:t>
            </a:r>
            <a:r>
              <a:rPr spc="-50" dirty="0"/>
              <a:t>y</a:t>
            </a:r>
            <a:endParaRPr spc="-50" dirty="0"/>
          </a:p>
        </p:txBody>
      </p:sp>
      <p:sp>
        <p:nvSpPr>
          <p:cNvPr id="7" name="object 7"/>
          <p:cNvSpPr txBox="1">
            <a:spLocks noGrp="1"/>
          </p:cNvSpPr>
          <p:nvPr>
            <p:ph type="dt" sz="half" idx="6"/>
          </p:nvPr>
        </p:nvSpPr>
        <p:spPr>
          <a:prstGeom prst="rect">
            <a:avLst/>
          </a:prstGeom>
        </p:spPr>
        <p:txBody>
          <a:bodyPr vert="horz" wrap="square" lIns="0" tIns="2540" rIns="0" bIns="0" rtlCol="0">
            <a:spAutoFit/>
          </a:bodyPr>
          <a:lstStyle/>
          <a:p>
            <a:pPr marL="12700">
              <a:lnSpc>
                <a:spcPct val="100000"/>
              </a:lnSpc>
              <a:spcBef>
                <a:spcPts val="20"/>
              </a:spcBef>
            </a:pPr>
            <a:r>
              <a:rPr spc="10" dirty="0"/>
              <a:t>知 行 合 一</a:t>
            </a:r>
            <a:endParaRPr spc="10" dirty="0"/>
          </a:p>
        </p:txBody>
      </p:sp>
      <p:sp>
        <p:nvSpPr>
          <p:cNvPr id="8" name="object 8"/>
          <p:cNvSpPr txBox="1"/>
          <p:nvPr/>
        </p:nvSpPr>
        <p:spPr>
          <a:xfrm>
            <a:off x="1336039" y="6638078"/>
            <a:ext cx="815340" cy="196850"/>
          </a:xfrm>
          <a:prstGeom prst="rect">
            <a:avLst/>
          </a:prstGeom>
        </p:spPr>
        <p:txBody>
          <a:bodyPr vert="horz" wrap="square" lIns="0" tIns="2540" rIns="0" bIns="0" rtlCol="0">
            <a:spAutoFit/>
          </a:bodyPr>
          <a:lstStyle/>
          <a:p>
            <a:pPr marL="12700">
              <a:lnSpc>
                <a:spcPct val="100000"/>
              </a:lnSpc>
              <a:spcBef>
                <a:spcPts val="20"/>
              </a:spcBef>
            </a:pPr>
            <a:r>
              <a:rPr sz="1100" spc="10" dirty="0">
                <a:solidFill>
                  <a:srgbClr val="176199"/>
                </a:solidFill>
                <a:latin typeface="宋体" panose="02010600030101010101" pitchFamily="2" charset="-122"/>
                <a:cs typeface="宋体" panose="02010600030101010101" pitchFamily="2" charset="-122"/>
              </a:rPr>
              <a:t>经 世 致 用</a:t>
            </a:r>
            <a:endParaRPr sz="1100">
              <a:latin typeface="宋体" panose="02010600030101010101" pitchFamily="2" charset="-122"/>
              <a:cs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25" dirty="0"/>
              <a:t>第四章新时代中国特色社会主义政治建设</a:t>
            </a:r>
            <a:endParaRPr spc="-25" dirty="0"/>
          </a:p>
        </p:txBody>
      </p:sp>
      <p:sp>
        <p:nvSpPr>
          <p:cNvPr id="3" name="object 3"/>
          <p:cNvSpPr/>
          <p:nvPr/>
        </p:nvSpPr>
        <p:spPr>
          <a:xfrm>
            <a:off x="365175" y="1180719"/>
            <a:ext cx="1073785" cy="902335"/>
          </a:xfrm>
          <a:custGeom>
            <a:avLst/>
            <a:gdLst/>
            <a:ahLst/>
            <a:cxnLst/>
            <a:rect l="l" t="t" r="r" b="b"/>
            <a:pathLst>
              <a:path w="1073785" h="902335">
                <a:moveTo>
                  <a:pt x="1073480" y="0"/>
                </a:moveTo>
                <a:lnTo>
                  <a:pt x="0" y="0"/>
                </a:lnTo>
                <a:lnTo>
                  <a:pt x="0" y="902080"/>
                </a:lnTo>
                <a:lnTo>
                  <a:pt x="124815" y="797178"/>
                </a:lnTo>
                <a:lnTo>
                  <a:pt x="124815" y="137159"/>
                </a:lnTo>
                <a:lnTo>
                  <a:pt x="910158" y="137159"/>
                </a:lnTo>
                <a:lnTo>
                  <a:pt x="1073480" y="0"/>
                </a:lnTo>
                <a:close/>
              </a:path>
            </a:pathLst>
          </a:custGeom>
          <a:solidFill>
            <a:srgbClr val="16678B"/>
          </a:solidFill>
        </p:spPr>
        <p:txBody>
          <a:bodyPr wrap="square" lIns="0" tIns="0" rIns="0" bIns="0" rtlCol="0"/>
          <a:lstStyle/>
          <a:p/>
        </p:txBody>
      </p:sp>
      <p:sp>
        <p:nvSpPr>
          <p:cNvPr id="4" name="object 4"/>
          <p:cNvSpPr txBox="1"/>
          <p:nvPr/>
        </p:nvSpPr>
        <p:spPr>
          <a:xfrm>
            <a:off x="914450" y="1676273"/>
            <a:ext cx="9519920" cy="4582795"/>
          </a:xfrm>
          <a:prstGeom prst="rect">
            <a:avLst/>
          </a:prstGeom>
        </p:spPr>
        <p:txBody>
          <a:bodyPr vert="horz" wrap="square" lIns="0" tIns="12065" rIns="0" bIns="0" rtlCol="0">
            <a:spAutoFit/>
          </a:bodyPr>
          <a:lstStyle/>
          <a:p>
            <a:pPr marL="431165">
              <a:lnSpc>
                <a:spcPct val="100000"/>
              </a:lnSpc>
              <a:spcBef>
                <a:spcPts val="95"/>
              </a:spcBef>
            </a:pPr>
            <a:r>
              <a:rPr sz="2200" spc="-35" dirty="0">
                <a:solidFill>
                  <a:srgbClr val="1F4E79"/>
                </a:solidFill>
                <a:latin typeface="宋体" panose="02010600030101010101" pitchFamily="2" charset="-122"/>
                <a:cs typeface="宋体" panose="02010600030101010101" pitchFamily="2" charset="-122"/>
              </a:rPr>
              <a:t>二、坚持依宪治国、依宪执政</a:t>
            </a:r>
            <a:r>
              <a:rPr lang="zh-CN" altLang="en-US" sz="2200" spc="-35" dirty="0">
                <a:solidFill>
                  <a:srgbClr val="1F4E79"/>
                </a:solidFill>
                <a:latin typeface="宋体" panose="02010600030101010101" pitchFamily="2" charset="-122"/>
                <a:cs typeface="宋体" panose="02010600030101010101" pitchFamily="2" charset="-122"/>
              </a:rPr>
              <a:t>就是宪政？（辨析题，去年也考了）</a:t>
            </a:r>
            <a:endParaRPr sz="2200">
              <a:latin typeface="宋体" panose="02010600030101010101" pitchFamily="2" charset="-122"/>
              <a:cs typeface="宋体" panose="02010600030101010101" pitchFamily="2" charset="-122"/>
            </a:endParaRPr>
          </a:p>
          <a:p>
            <a:pPr marL="12700">
              <a:lnSpc>
                <a:spcPct val="100000"/>
              </a:lnSpc>
              <a:spcBef>
                <a:spcPts val="5"/>
              </a:spcBef>
            </a:pPr>
            <a:r>
              <a:rPr sz="2200" spc="160" dirty="0">
                <a:solidFill>
                  <a:srgbClr val="C00000"/>
                </a:solidFill>
                <a:latin typeface="宋体" panose="02010600030101010101" pitchFamily="2" charset="-122"/>
                <a:cs typeface="宋体" panose="02010600030101010101" pitchFamily="2" charset="-122"/>
              </a:rPr>
              <a:t>p147-</a:t>
            </a:r>
            <a:r>
              <a:rPr sz="2200" spc="110" dirty="0">
                <a:solidFill>
                  <a:srgbClr val="C00000"/>
                </a:solidFill>
                <a:latin typeface="宋体" panose="02010600030101010101" pitchFamily="2" charset="-122"/>
                <a:cs typeface="宋体" panose="02010600030101010101" pitchFamily="2" charset="-122"/>
              </a:rPr>
              <a:t>149</a:t>
            </a:r>
            <a:endParaRPr sz="2200">
              <a:latin typeface="宋体" panose="02010600030101010101" pitchFamily="2" charset="-122"/>
              <a:cs typeface="宋体" panose="02010600030101010101" pitchFamily="2" charset="-122"/>
            </a:endParaRPr>
          </a:p>
          <a:p>
            <a:pPr marL="571500">
              <a:lnSpc>
                <a:spcPct val="100000"/>
              </a:lnSpc>
              <a:spcBef>
                <a:spcPts val="1320"/>
              </a:spcBef>
            </a:pPr>
            <a:r>
              <a:rPr lang="zh-CN" altLang="en-US" sz="2200" spc="-40" dirty="0">
                <a:solidFill>
                  <a:srgbClr val="1F4E79"/>
                </a:solidFill>
                <a:latin typeface="宋体" panose="02010600030101010101" pitchFamily="2" charset="-122"/>
                <a:cs typeface="宋体" panose="02010600030101010101" pitchFamily="2" charset="-122"/>
              </a:rPr>
              <a:t>错误的（</a:t>
            </a:r>
            <a:r>
              <a:rPr lang="en-US" altLang="zh-CN" sz="2200" spc="-40" dirty="0">
                <a:solidFill>
                  <a:srgbClr val="1F4E79"/>
                </a:solidFill>
                <a:latin typeface="宋体" panose="02010600030101010101" pitchFamily="2" charset="-122"/>
                <a:cs typeface="宋体" panose="02010600030101010101" pitchFamily="2" charset="-122"/>
              </a:rPr>
              <a:t>3</a:t>
            </a:r>
            <a:r>
              <a:rPr lang="zh-CN" altLang="en-US" sz="2200" spc="-40" dirty="0">
                <a:solidFill>
                  <a:srgbClr val="1F4E79"/>
                </a:solidFill>
                <a:latin typeface="宋体" panose="02010600030101010101" pitchFamily="2" charset="-122"/>
                <a:cs typeface="宋体" panose="02010600030101010101" pitchFamily="2" charset="-122"/>
              </a:rPr>
              <a:t>分</a:t>
            </a:r>
            <a:r>
              <a:rPr lang="zh-CN" altLang="en-US" sz="2200" spc="-40" dirty="0">
                <a:solidFill>
                  <a:srgbClr val="1F4E79"/>
                </a:solidFill>
                <a:latin typeface="宋体" panose="02010600030101010101" pitchFamily="2" charset="-122"/>
                <a:cs typeface="宋体" panose="02010600030101010101" pitchFamily="2" charset="-122"/>
              </a:rPr>
              <a:t>）</a:t>
            </a:r>
            <a:r>
              <a:rPr sz="2200" spc="-40" dirty="0">
                <a:solidFill>
                  <a:srgbClr val="1F4E79"/>
                </a:solidFill>
                <a:latin typeface="宋体" panose="02010600030101010101" pitchFamily="2" charset="-122"/>
                <a:cs typeface="宋体" panose="02010600030101010101" pitchFamily="2" charset="-122"/>
              </a:rPr>
              <a:t>坚持依宪治国、依宪执政是中国特色社会主义法治体系的重要内容，强调宪法的权威性和至上性，要求国家机关依法行使权力，保障公民权利，同时体现党的领导、人民当家作主和依法治国的有机统一。而宪政通常是指以宪法为基础，通过宪法规范国家权力运行、保障公民权利的政治制度和实践，其核心在于限制政府权力，保障公民权利。西方宪政模式存在诸多弊端，如“三权分立”导致政治内耗和效率低下，利益集团干扰政策制定，忽视社会公平和公共利益，且不适合中国国情。因此，不能简单地将依宪治国、依宪执政等同于宪政，因为两者在本质、实践和目标上都有显著差异。依宪治国、依宪执政是中国特色社会主义法治实践的具体形式，具有鲜明的中国特色和时代特征，不能与西方宪政模式混为一谈。</a:t>
            </a:r>
            <a:endParaRPr sz="2200" spc="-40" dirty="0">
              <a:solidFill>
                <a:srgbClr val="1F4E79"/>
              </a:solidFill>
              <a:latin typeface="宋体" panose="02010600030101010101" pitchFamily="2" charset="-122"/>
              <a:cs typeface="宋体" panose="02010600030101010101" pitchFamily="2" charset="-122"/>
            </a:endParaRPr>
          </a:p>
        </p:txBody>
      </p:sp>
      <p:sp>
        <p:nvSpPr>
          <p:cNvPr id="5" name="object 5"/>
          <p:cNvSpPr/>
          <p:nvPr/>
        </p:nvSpPr>
        <p:spPr>
          <a:xfrm>
            <a:off x="10823956" y="5419852"/>
            <a:ext cx="1241425" cy="1043305"/>
          </a:xfrm>
          <a:custGeom>
            <a:avLst/>
            <a:gdLst/>
            <a:ahLst/>
            <a:cxnLst/>
            <a:rect l="l" t="t" r="r" b="b"/>
            <a:pathLst>
              <a:path w="1241425" h="1043304">
                <a:moveTo>
                  <a:pt x="1241044" y="0"/>
                </a:moveTo>
                <a:lnTo>
                  <a:pt x="1096772" y="121158"/>
                </a:lnTo>
                <a:lnTo>
                  <a:pt x="1096772" y="884250"/>
                </a:lnTo>
                <a:lnTo>
                  <a:pt x="188722" y="884250"/>
                </a:lnTo>
                <a:lnTo>
                  <a:pt x="0" y="1042835"/>
                </a:lnTo>
                <a:lnTo>
                  <a:pt x="1241044" y="1042835"/>
                </a:lnTo>
                <a:lnTo>
                  <a:pt x="1241044" y="0"/>
                </a:lnTo>
                <a:close/>
              </a:path>
            </a:pathLst>
          </a:custGeom>
          <a:solidFill>
            <a:srgbClr val="16678B"/>
          </a:solidFill>
        </p:spPr>
        <p:txBody>
          <a:bodyPr wrap="square" lIns="0" tIns="0" rIns="0" bIns="0" rtlCol="0"/>
          <a:lstStyle/>
          <a:p/>
        </p:txBody>
      </p:sp>
      <p:sp>
        <p:nvSpPr>
          <p:cNvPr id="6" name="object 6"/>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260" dirty="0"/>
              <a:t>C</a:t>
            </a:r>
            <a:r>
              <a:rPr spc="-250" dirty="0"/>
              <a:t> </a:t>
            </a:r>
            <a:r>
              <a:rPr spc="60" dirty="0"/>
              <a:t>e</a:t>
            </a:r>
            <a:r>
              <a:rPr spc="-254" dirty="0"/>
              <a:t> </a:t>
            </a:r>
            <a:r>
              <a:rPr spc="120" dirty="0"/>
              <a:t>n</a:t>
            </a:r>
            <a:r>
              <a:rPr spc="-254" dirty="0"/>
              <a:t> </a:t>
            </a:r>
            <a:r>
              <a:rPr spc="-90" dirty="0"/>
              <a:t>t</a:t>
            </a:r>
            <a:r>
              <a:rPr spc="-254" dirty="0"/>
              <a:t> </a:t>
            </a:r>
            <a:r>
              <a:rPr spc="-50" dirty="0"/>
              <a:t>r</a:t>
            </a:r>
            <a:r>
              <a:rPr spc="-260" dirty="0"/>
              <a:t> </a:t>
            </a:r>
            <a:r>
              <a:rPr spc="60" dirty="0"/>
              <a:t>a</a:t>
            </a:r>
            <a:r>
              <a:rPr spc="-254" dirty="0"/>
              <a:t> </a:t>
            </a:r>
            <a:r>
              <a:rPr dirty="0"/>
              <a:t>l</a:t>
            </a:r>
            <a:r>
              <a:rPr spc="300" dirty="0"/>
              <a:t> </a:t>
            </a:r>
            <a:r>
              <a:rPr spc="140" dirty="0"/>
              <a:t>S</a:t>
            </a:r>
            <a:r>
              <a:rPr spc="-250" dirty="0"/>
              <a:t> </a:t>
            </a:r>
            <a:r>
              <a:rPr spc="95" dirty="0"/>
              <a:t>o</a:t>
            </a:r>
            <a:r>
              <a:rPr spc="-254" dirty="0"/>
              <a:t> </a:t>
            </a:r>
            <a:r>
              <a:rPr spc="120" dirty="0"/>
              <a:t>u</a:t>
            </a:r>
            <a:r>
              <a:rPr spc="-254" dirty="0"/>
              <a:t> </a:t>
            </a:r>
            <a:r>
              <a:rPr spc="-90" dirty="0"/>
              <a:t>t</a:t>
            </a:r>
            <a:r>
              <a:rPr spc="-254" dirty="0"/>
              <a:t> </a:t>
            </a:r>
            <a:r>
              <a:rPr spc="95" dirty="0"/>
              <a:t>h</a:t>
            </a:r>
            <a:r>
              <a:rPr spc="335" dirty="0"/>
              <a:t> </a:t>
            </a:r>
            <a:r>
              <a:rPr spc="240" dirty="0"/>
              <a:t>U</a:t>
            </a:r>
            <a:r>
              <a:rPr spc="-254" dirty="0"/>
              <a:t> </a:t>
            </a:r>
            <a:r>
              <a:rPr spc="120" dirty="0"/>
              <a:t>n</a:t>
            </a:r>
            <a:r>
              <a:rPr spc="-254" dirty="0"/>
              <a:t> </a:t>
            </a:r>
            <a:r>
              <a:rPr spc="-195" dirty="0"/>
              <a:t>i</a:t>
            </a:r>
            <a:r>
              <a:rPr spc="-250" dirty="0"/>
              <a:t> </a:t>
            </a:r>
            <a:r>
              <a:rPr dirty="0"/>
              <a:t>v</a:t>
            </a:r>
            <a:r>
              <a:rPr spc="-254" dirty="0"/>
              <a:t> </a:t>
            </a:r>
            <a:r>
              <a:rPr spc="60" dirty="0"/>
              <a:t>e</a:t>
            </a:r>
            <a:r>
              <a:rPr spc="-254" dirty="0"/>
              <a:t> </a:t>
            </a:r>
            <a:r>
              <a:rPr spc="-50" dirty="0"/>
              <a:t>r</a:t>
            </a:r>
            <a:r>
              <a:rPr spc="-260" dirty="0"/>
              <a:t> </a:t>
            </a:r>
            <a:r>
              <a:rPr spc="-30" dirty="0"/>
              <a:t>s</a:t>
            </a:r>
            <a:r>
              <a:rPr spc="-254" dirty="0"/>
              <a:t> </a:t>
            </a:r>
            <a:r>
              <a:rPr spc="-195" dirty="0"/>
              <a:t>i</a:t>
            </a:r>
            <a:r>
              <a:rPr spc="-250" dirty="0"/>
              <a:t> </a:t>
            </a:r>
            <a:r>
              <a:rPr spc="-90" dirty="0"/>
              <a:t>t</a:t>
            </a:r>
            <a:r>
              <a:rPr spc="-254" dirty="0"/>
              <a:t> </a:t>
            </a:r>
            <a:r>
              <a:rPr spc="-50" dirty="0"/>
              <a:t>y</a:t>
            </a:r>
            <a:endParaRPr spc="-50" dirty="0"/>
          </a:p>
        </p:txBody>
      </p:sp>
      <p:sp>
        <p:nvSpPr>
          <p:cNvPr id="7" name="object 7"/>
          <p:cNvSpPr txBox="1">
            <a:spLocks noGrp="1"/>
          </p:cNvSpPr>
          <p:nvPr>
            <p:ph type="dt" sz="half" idx="6"/>
          </p:nvPr>
        </p:nvSpPr>
        <p:spPr>
          <a:prstGeom prst="rect">
            <a:avLst/>
          </a:prstGeom>
        </p:spPr>
        <p:txBody>
          <a:bodyPr vert="horz" wrap="square" lIns="0" tIns="2540" rIns="0" bIns="0" rtlCol="0">
            <a:spAutoFit/>
          </a:bodyPr>
          <a:lstStyle/>
          <a:p>
            <a:pPr marL="12700">
              <a:lnSpc>
                <a:spcPct val="100000"/>
              </a:lnSpc>
              <a:spcBef>
                <a:spcPts val="20"/>
              </a:spcBef>
            </a:pPr>
            <a:r>
              <a:rPr spc="10" dirty="0"/>
              <a:t>知 行 合 一</a:t>
            </a:r>
            <a:endParaRPr spc="10" dirty="0"/>
          </a:p>
        </p:txBody>
      </p:sp>
      <p:sp>
        <p:nvSpPr>
          <p:cNvPr id="8" name="object 8"/>
          <p:cNvSpPr txBox="1"/>
          <p:nvPr/>
        </p:nvSpPr>
        <p:spPr>
          <a:xfrm>
            <a:off x="1336039" y="6638078"/>
            <a:ext cx="815340" cy="196850"/>
          </a:xfrm>
          <a:prstGeom prst="rect">
            <a:avLst/>
          </a:prstGeom>
        </p:spPr>
        <p:txBody>
          <a:bodyPr vert="horz" wrap="square" lIns="0" tIns="2540" rIns="0" bIns="0" rtlCol="0">
            <a:spAutoFit/>
          </a:bodyPr>
          <a:lstStyle/>
          <a:p>
            <a:pPr marL="12700">
              <a:lnSpc>
                <a:spcPct val="100000"/>
              </a:lnSpc>
              <a:spcBef>
                <a:spcPts val="20"/>
              </a:spcBef>
            </a:pPr>
            <a:r>
              <a:rPr sz="1100" spc="10" dirty="0">
                <a:solidFill>
                  <a:srgbClr val="176199"/>
                </a:solidFill>
                <a:latin typeface="宋体" panose="02010600030101010101" pitchFamily="2" charset="-122"/>
                <a:cs typeface="宋体" panose="02010600030101010101" pitchFamily="2" charset="-122"/>
              </a:rPr>
              <a:t>经 世 致 用</a:t>
            </a:r>
            <a:endParaRPr sz="1100">
              <a:latin typeface="宋体" panose="02010600030101010101" pitchFamily="2" charset="-122"/>
              <a:cs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25" dirty="0"/>
              <a:t>第五章新时代中国特色社会主义文化建设</a:t>
            </a:r>
            <a:endParaRPr spc="-25" dirty="0"/>
          </a:p>
        </p:txBody>
      </p:sp>
      <p:sp>
        <p:nvSpPr>
          <p:cNvPr id="3" name="object 3"/>
          <p:cNvSpPr/>
          <p:nvPr/>
        </p:nvSpPr>
        <p:spPr>
          <a:xfrm>
            <a:off x="365175" y="1180719"/>
            <a:ext cx="1073785" cy="902335"/>
          </a:xfrm>
          <a:custGeom>
            <a:avLst/>
            <a:gdLst/>
            <a:ahLst/>
            <a:cxnLst/>
            <a:rect l="l" t="t" r="r" b="b"/>
            <a:pathLst>
              <a:path w="1073785" h="902335">
                <a:moveTo>
                  <a:pt x="1073480" y="0"/>
                </a:moveTo>
                <a:lnTo>
                  <a:pt x="0" y="0"/>
                </a:lnTo>
                <a:lnTo>
                  <a:pt x="0" y="902080"/>
                </a:lnTo>
                <a:lnTo>
                  <a:pt x="124815" y="797178"/>
                </a:lnTo>
                <a:lnTo>
                  <a:pt x="124815" y="137159"/>
                </a:lnTo>
                <a:lnTo>
                  <a:pt x="910158" y="137159"/>
                </a:lnTo>
                <a:lnTo>
                  <a:pt x="1073480" y="0"/>
                </a:lnTo>
                <a:close/>
              </a:path>
            </a:pathLst>
          </a:custGeom>
          <a:solidFill>
            <a:srgbClr val="16678B"/>
          </a:solidFill>
        </p:spPr>
        <p:txBody>
          <a:bodyPr wrap="square" lIns="0" tIns="0" rIns="0" bIns="0" rtlCol="0"/>
          <a:lstStyle/>
          <a:p/>
        </p:txBody>
      </p:sp>
      <p:sp>
        <p:nvSpPr>
          <p:cNvPr id="4" name="object 4"/>
          <p:cNvSpPr txBox="1"/>
          <p:nvPr/>
        </p:nvSpPr>
        <p:spPr>
          <a:xfrm>
            <a:off x="900480" y="1482598"/>
            <a:ext cx="10358120" cy="3844290"/>
          </a:xfrm>
          <a:prstGeom prst="rect">
            <a:avLst/>
          </a:prstGeom>
        </p:spPr>
        <p:txBody>
          <a:bodyPr vert="horz" wrap="square" lIns="0" tIns="12065" rIns="0" bIns="0" rtlCol="0">
            <a:spAutoFit/>
          </a:bodyPr>
          <a:lstStyle/>
          <a:p>
            <a:pPr marL="431165">
              <a:lnSpc>
                <a:spcPct val="100000"/>
              </a:lnSpc>
              <a:spcBef>
                <a:spcPts val="95"/>
              </a:spcBef>
            </a:pPr>
            <a:r>
              <a:rPr lang="zh-CN" altLang="en-US" sz="2200" spc="-35" dirty="0">
                <a:solidFill>
                  <a:srgbClr val="1F4E79"/>
                </a:solidFill>
                <a:latin typeface="宋体" panose="02010600030101010101" pitchFamily="2" charset="-122"/>
                <a:cs typeface="宋体" panose="02010600030101010101" pitchFamily="2" charset="-122"/>
              </a:rPr>
              <a:t>一</a:t>
            </a:r>
            <a:r>
              <a:rPr sz="2200" spc="-35" dirty="0">
                <a:solidFill>
                  <a:srgbClr val="1F4E79"/>
                </a:solidFill>
                <a:latin typeface="宋体" panose="02010600030101010101" pitchFamily="2" charset="-122"/>
                <a:cs typeface="宋体" panose="02010600030101010101" pitchFamily="2" charset="-122"/>
              </a:rPr>
              <a:t>、着力推动文化事业和文化产业繁荣发展</a:t>
            </a:r>
            <a:r>
              <a:rPr lang="zh-CN" altLang="en-US" sz="2200" spc="-35" dirty="0">
                <a:solidFill>
                  <a:srgbClr val="1F4E79"/>
                </a:solidFill>
                <a:latin typeface="宋体" panose="02010600030101010101" pitchFamily="2" charset="-122"/>
                <a:ea typeface="宋体" panose="02010600030101010101" pitchFamily="2" charset="-122"/>
                <a:cs typeface="宋体" panose="02010600030101010101" pitchFamily="2" charset="-122"/>
              </a:rPr>
              <a:t>（</a:t>
            </a:r>
            <a:r>
              <a:rPr lang="zh-CN" altLang="en-US" sz="2200" spc="-35" dirty="0">
                <a:solidFill>
                  <a:srgbClr val="1F4E79"/>
                </a:solidFill>
                <a:latin typeface="宋体" panose="02010600030101010101" pitchFamily="2" charset="-122"/>
                <a:ea typeface="宋体" panose="02010600030101010101" pitchFamily="2" charset="-122"/>
                <a:cs typeface="宋体" panose="02010600030101010101" pitchFamily="2" charset="-122"/>
              </a:rPr>
              <a:t>材料分析）</a:t>
            </a:r>
            <a:endParaRPr sz="2200">
              <a:latin typeface="宋体" panose="02010600030101010101" pitchFamily="2" charset="-122"/>
              <a:cs typeface="宋体" panose="02010600030101010101" pitchFamily="2" charset="-122"/>
            </a:endParaRPr>
          </a:p>
          <a:p>
            <a:pPr>
              <a:lnSpc>
                <a:spcPct val="100000"/>
              </a:lnSpc>
              <a:spcBef>
                <a:spcPts val="2010"/>
              </a:spcBef>
            </a:pPr>
            <a:endParaRPr sz="2200">
              <a:latin typeface="宋体" panose="02010600030101010101" pitchFamily="2" charset="-122"/>
              <a:cs typeface="宋体" panose="02010600030101010101" pitchFamily="2" charset="-122"/>
            </a:endParaRPr>
          </a:p>
          <a:p>
            <a:pPr marL="12700">
              <a:lnSpc>
                <a:spcPct val="100000"/>
              </a:lnSpc>
              <a:spcBef>
                <a:spcPts val="5"/>
              </a:spcBef>
            </a:pPr>
            <a:r>
              <a:rPr sz="2200" spc="160" dirty="0">
                <a:solidFill>
                  <a:srgbClr val="C00000"/>
                </a:solidFill>
                <a:latin typeface="宋体" panose="02010600030101010101" pitchFamily="2" charset="-122"/>
                <a:cs typeface="宋体" panose="02010600030101010101" pitchFamily="2" charset="-122"/>
              </a:rPr>
              <a:t>p183-</a:t>
            </a:r>
            <a:r>
              <a:rPr sz="2200" spc="110" dirty="0">
                <a:solidFill>
                  <a:srgbClr val="C00000"/>
                </a:solidFill>
                <a:latin typeface="宋体" panose="02010600030101010101" pitchFamily="2" charset="-122"/>
                <a:cs typeface="宋体" panose="02010600030101010101" pitchFamily="2" charset="-122"/>
              </a:rPr>
              <a:t>184</a:t>
            </a:r>
            <a:endParaRPr sz="2200">
              <a:latin typeface="宋体" panose="02010600030101010101" pitchFamily="2" charset="-122"/>
              <a:cs typeface="宋体" panose="02010600030101010101" pitchFamily="2" charset="-122"/>
            </a:endParaRPr>
          </a:p>
          <a:p>
            <a:pPr marL="12700" marR="5080" indent="558800" algn="just">
              <a:lnSpc>
                <a:spcPct val="150000"/>
              </a:lnSpc>
            </a:pPr>
            <a:r>
              <a:rPr sz="2200" spc="-40" dirty="0">
                <a:solidFill>
                  <a:srgbClr val="1F4E79"/>
                </a:solidFill>
                <a:latin typeface="宋体" panose="02010600030101010101" pitchFamily="2" charset="-122"/>
                <a:cs typeface="宋体" panose="02010600030101010101" pitchFamily="2" charset="-122"/>
              </a:rPr>
              <a:t>深化文化体制改革，解放和发展文化生产力，加快构建把社会效益放在首位、社会效益和经济效益相统一的文化创作生产体制机制，推动新时代中国特色社会主义文</a:t>
            </a:r>
            <a:r>
              <a:rPr sz="2200" spc="-35" dirty="0">
                <a:solidFill>
                  <a:srgbClr val="1F4E79"/>
                </a:solidFill>
                <a:latin typeface="宋体" panose="02010600030101010101" pitchFamily="2" charset="-122"/>
                <a:cs typeface="宋体" panose="02010600030101010101" pitchFamily="2" charset="-122"/>
              </a:rPr>
              <a:t>化事业和文化产业繁荣发展。</a:t>
            </a:r>
            <a:endParaRPr sz="2200">
              <a:latin typeface="宋体" panose="02010600030101010101" pitchFamily="2" charset="-122"/>
              <a:cs typeface="宋体" panose="02010600030101010101" pitchFamily="2" charset="-122"/>
            </a:endParaRPr>
          </a:p>
          <a:p>
            <a:pPr marL="571500" marR="3917315">
              <a:lnSpc>
                <a:spcPts val="3960"/>
              </a:lnSpc>
              <a:spcBef>
                <a:spcPts val="150"/>
              </a:spcBef>
            </a:pPr>
            <a:r>
              <a:rPr sz="2200" spc="-30" dirty="0">
                <a:solidFill>
                  <a:srgbClr val="1F4E79"/>
                </a:solidFill>
                <a:latin typeface="宋体" panose="02010600030101010101" pitchFamily="2" charset="-122"/>
                <a:cs typeface="宋体" panose="02010600030101010101" pitchFamily="2" charset="-122"/>
              </a:rPr>
              <a:t>第一，发展</a:t>
            </a:r>
            <a:r>
              <a:rPr sz="2200" spc="-30" dirty="0">
                <a:solidFill>
                  <a:srgbClr val="C00000"/>
                </a:solidFill>
                <a:latin typeface="宋体" panose="02010600030101010101" pitchFamily="2" charset="-122"/>
                <a:cs typeface="宋体" panose="02010600030101010101" pitchFamily="2" charset="-122"/>
              </a:rPr>
              <a:t>文化事业</a:t>
            </a:r>
            <a:r>
              <a:rPr sz="2200" spc="-30" dirty="0">
                <a:solidFill>
                  <a:srgbClr val="1F4E79"/>
                </a:solidFill>
                <a:latin typeface="宋体" panose="02010600030101010101" pitchFamily="2" charset="-122"/>
                <a:cs typeface="宋体" panose="02010600030101010101" pitchFamily="2" charset="-122"/>
              </a:rPr>
              <a:t>，完善</a:t>
            </a:r>
            <a:r>
              <a:rPr sz="2200" spc="-30" dirty="0">
                <a:solidFill>
                  <a:srgbClr val="C00000"/>
                </a:solidFill>
                <a:latin typeface="宋体" panose="02010600030101010101" pitchFamily="2" charset="-122"/>
                <a:cs typeface="宋体" panose="02010600030101010101" pitchFamily="2" charset="-122"/>
              </a:rPr>
              <a:t>公共文化服务体系</a:t>
            </a:r>
            <a:r>
              <a:rPr sz="2200" spc="-50" dirty="0">
                <a:solidFill>
                  <a:srgbClr val="1F4E79"/>
                </a:solidFill>
                <a:latin typeface="宋体" panose="02010600030101010101" pitchFamily="2" charset="-122"/>
                <a:cs typeface="宋体" panose="02010600030101010101" pitchFamily="2" charset="-122"/>
              </a:rPr>
              <a:t>。</a:t>
            </a:r>
            <a:r>
              <a:rPr sz="2200" spc="-30" dirty="0">
                <a:solidFill>
                  <a:srgbClr val="1F4E79"/>
                </a:solidFill>
                <a:latin typeface="宋体" panose="02010600030101010101" pitchFamily="2" charset="-122"/>
                <a:cs typeface="宋体" panose="02010600030101010101" pitchFamily="2" charset="-122"/>
              </a:rPr>
              <a:t>第二，发展</a:t>
            </a:r>
            <a:r>
              <a:rPr sz="2200" spc="-30" dirty="0">
                <a:solidFill>
                  <a:srgbClr val="C00000"/>
                </a:solidFill>
                <a:latin typeface="宋体" panose="02010600030101010101" pitchFamily="2" charset="-122"/>
                <a:cs typeface="宋体" panose="02010600030101010101" pitchFamily="2" charset="-122"/>
              </a:rPr>
              <a:t>文化产业</a:t>
            </a:r>
            <a:r>
              <a:rPr sz="2200" spc="-30" dirty="0">
                <a:solidFill>
                  <a:srgbClr val="1F4E79"/>
                </a:solidFill>
                <a:latin typeface="宋体" panose="02010600030101010101" pitchFamily="2" charset="-122"/>
                <a:cs typeface="宋体" panose="02010600030101010101" pitchFamily="2" charset="-122"/>
              </a:rPr>
              <a:t>，健全</a:t>
            </a:r>
            <a:r>
              <a:rPr sz="2200" spc="-30" dirty="0">
                <a:solidFill>
                  <a:srgbClr val="C00000"/>
                </a:solidFill>
                <a:latin typeface="宋体" panose="02010600030101010101" pitchFamily="2" charset="-122"/>
                <a:cs typeface="宋体" panose="02010600030101010101" pitchFamily="2" charset="-122"/>
              </a:rPr>
              <a:t>现代文化产业体系</a:t>
            </a:r>
            <a:r>
              <a:rPr sz="2200" spc="-50" dirty="0">
                <a:solidFill>
                  <a:srgbClr val="1F4E79"/>
                </a:solidFill>
                <a:latin typeface="宋体" panose="02010600030101010101" pitchFamily="2" charset="-122"/>
                <a:cs typeface="宋体" panose="02010600030101010101" pitchFamily="2" charset="-122"/>
              </a:rPr>
              <a:t>。</a:t>
            </a:r>
            <a:endParaRPr sz="2200">
              <a:latin typeface="宋体" panose="02010600030101010101" pitchFamily="2" charset="-122"/>
              <a:cs typeface="宋体" panose="02010600030101010101" pitchFamily="2" charset="-122"/>
            </a:endParaRPr>
          </a:p>
        </p:txBody>
      </p:sp>
      <p:sp>
        <p:nvSpPr>
          <p:cNvPr id="5" name="object 5"/>
          <p:cNvSpPr/>
          <p:nvPr/>
        </p:nvSpPr>
        <p:spPr>
          <a:xfrm>
            <a:off x="10823956" y="5419852"/>
            <a:ext cx="1241425" cy="1043305"/>
          </a:xfrm>
          <a:custGeom>
            <a:avLst/>
            <a:gdLst/>
            <a:ahLst/>
            <a:cxnLst/>
            <a:rect l="l" t="t" r="r" b="b"/>
            <a:pathLst>
              <a:path w="1241425" h="1043304">
                <a:moveTo>
                  <a:pt x="1241044" y="0"/>
                </a:moveTo>
                <a:lnTo>
                  <a:pt x="1096772" y="121158"/>
                </a:lnTo>
                <a:lnTo>
                  <a:pt x="1096772" y="884250"/>
                </a:lnTo>
                <a:lnTo>
                  <a:pt x="188722" y="884250"/>
                </a:lnTo>
                <a:lnTo>
                  <a:pt x="0" y="1042835"/>
                </a:lnTo>
                <a:lnTo>
                  <a:pt x="1241044" y="1042835"/>
                </a:lnTo>
                <a:lnTo>
                  <a:pt x="1241044" y="0"/>
                </a:lnTo>
                <a:close/>
              </a:path>
            </a:pathLst>
          </a:custGeom>
          <a:solidFill>
            <a:srgbClr val="16678B"/>
          </a:solidFill>
        </p:spPr>
        <p:txBody>
          <a:bodyPr wrap="square" lIns="0" tIns="0" rIns="0" bIns="0" rtlCol="0"/>
          <a:lstStyle/>
          <a:p/>
        </p:txBody>
      </p:sp>
      <p:sp>
        <p:nvSpPr>
          <p:cNvPr id="6" name="object 6"/>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260" dirty="0"/>
              <a:t>C</a:t>
            </a:r>
            <a:r>
              <a:rPr spc="-250" dirty="0"/>
              <a:t> </a:t>
            </a:r>
            <a:r>
              <a:rPr spc="60" dirty="0"/>
              <a:t>e</a:t>
            </a:r>
            <a:r>
              <a:rPr spc="-254" dirty="0"/>
              <a:t> </a:t>
            </a:r>
            <a:r>
              <a:rPr spc="120" dirty="0"/>
              <a:t>n</a:t>
            </a:r>
            <a:r>
              <a:rPr spc="-254" dirty="0"/>
              <a:t> </a:t>
            </a:r>
            <a:r>
              <a:rPr spc="-90" dirty="0"/>
              <a:t>t</a:t>
            </a:r>
            <a:r>
              <a:rPr spc="-254" dirty="0"/>
              <a:t> </a:t>
            </a:r>
            <a:r>
              <a:rPr spc="-50" dirty="0"/>
              <a:t>r</a:t>
            </a:r>
            <a:r>
              <a:rPr spc="-260" dirty="0"/>
              <a:t> </a:t>
            </a:r>
            <a:r>
              <a:rPr spc="60" dirty="0"/>
              <a:t>a</a:t>
            </a:r>
            <a:r>
              <a:rPr spc="-254" dirty="0"/>
              <a:t> </a:t>
            </a:r>
            <a:r>
              <a:rPr dirty="0"/>
              <a:t>l</a:t>
            </a:r>
            <a:r>
              <a:rPr spc="300" dirty="0"/>
              <a:t> </a:t>
            </a:r>
            <a:r>
              <a:rPr spc="140" dirty="0"/>
              <a:t>S</a:t>
            </a:r>
            <a:r>
              <a:rPr spc="-250" dirty="0"/>
              <a:t> </a:t>
            </a:r>
            <a:r>
              <a:rPr spc="95" dirty="0"/>
              <a:t>o</a:t>
            </a:r>
            <a:r>
              <a:rPr spc="-254" dirty="0"/>
              <a:t> </a:t>
            </a:r>
            <a:r>
              <a:rPr spc="120" dirty="0"/>
              <a:t>u</a:t>
            </a:r>
            <a:r>
              <a:rPr spc="-254" dirty="0"/>
              <a:t> </a:t>
            </a:r>
            <a:r>
              <a:rPr spc="-90" dirty="0"/>
              <a:t>t</a:t>
            </a:r>
            <a:r>
              <a:rPr spc="-254" dirty="0"/>
              <a:t> </a:t>
            </a:r>
            <a:r>
              <a:rPr spc="95" dirty="0"/>
              <a:t>h</a:t>
            </a:r>
            <a:r>
              <a:rPr spc="335" dirty="0"/>
              <a:t> </a:t>
            </a:r>
            <a:r>
              <a:rPr spc="240" dirty="0"/>
              <a:t>U</a:t>
            </a:r>
            <a:r>
              <a:rPr spc="-254" dirty="0"/>
              <a:t> </a:t>
            </a:r>
            <a:r>
              <a:rPr spc="120" dirty="0"/>
              <a:t>n</a:t>
            </a:r>
            <a:r>
              <a:rPr spc="-254" dirty="0"/>
              <a:t> </a:t>
            </a:r>
            <a:r>
              <a:rPr spc="-195" dirty="0"/>
              <a:t>i</a:t>
            </a:r>
            <a:r>
              <a:rPr spc="-250" dirty="0"/>
              <a:t> </a:t>
            </a:r>
            <a:r>
              <a:rPr dirty="0"/>
              <a:t>v</a:t>
            </a:r>
            <a:r>
              <a:rPr spc="-254" dirty="0"/>
              <a:t> </a:t>
            </a:r>
            <a:r>
              <a:rPr spc="60" dirty="0"/>
              <a:t>e</a:t>
            </a:r>
            <a:r>
              <a:rPr spc="-254" dirty="0"/>
              <a:t> </a:t>
            </a:r>
            <a:r>
              <a:rPr spc="-50" dirty="0"/>
              <a:t>r</a:t>
            </a:r>
            <a:r>
              <a:rPr spc="-260" dirty="0"/>
              <a:t> </a:t>
            </a:r>
            <a:r>
              <a:rPr spc="-30" dirty="0"/>
              <a:t>s</a:t>
            </a:r>
            <a:r>
              <a:rPr spc="-254" dirty="0"/>
              <a:t> </a:t>
            </a:r>
            <a:r>
              <a:rPr spc="-195" dirty="0"/>
              <a:t>i</a:t>
            </a:r>
            <a:r>
              <a:rPr spc="-250" dirty="0"/>
              <a:t> </a:t>
            </a:r>
            <a:r>
              <a:rPr spc="-90" dirty="0"/>
              <a:t>t</a:t>
            </a:r>
            <a:r>
              <a:rPr spc="-254" dirty="0"/>
              <a:t> </a:t>
            </a:r>
            <a:r>
              <a:rPr spc="-50" dirty="0"/>
              <a:t>y</a:t>
            </a:r>
            <a:endParaRPr spc="-50" dirty="0"/>
          </a:p>
        </p:txBody>
      </p:sp>
      <p:sp>
        <p:nvSpPr>
          <p:cNvPr id="7" name="object 7"/>
          <p:cNvSpPr txBox="1">
            <a:spLocks noGrp="1"/>
          </p:cNvSpPr>
          <p:nvPr>
            <p:ph type="dt" sz="half" idx="6"/>
          </p:nvPr>
        </p:nvSpPr>
        <p:spPr>
          <a:prstGeom prst="rect">
            <a:avLst/>
          </a:prstGeom>
        </p:spPr>
        <p:txBody>
          <a:bodyPr vert="horz" wrap="square" lIns="0" tIns="2540" rIns="0" bIns="0" rtlCol="0">
            <a:spAutoFit/>
          </a:bodyPr>
          <a:lstStyle/>
          <a:p>
            <a:pPr marL="12700">
              <a:lnSpc>
                <a:spcPct val="100000"/>
              </a:lnSpc>
              <a:spcBef>
                <a:spcPts val="20"/>
              </a:spcBef>
            </a:pPr>
            <a:r>
              <a:rPr spc="10" dirty="0"/>
              <a:t>知 行 合 一</a:t>
            </a:r>
            <a:endParaRPr spc="10" dirty="0"/>
          </a:p>
        </p:txBody>
      </p:sp>
      <p:sp>
        <p:nvSpPr>
          <p:cNvPr id="8" name="object 8"/>
          <p:cNvSpPr txBox="1"/>
          <p:nvPr/>
        </p:nvSpPr>
        <p:spPr>
          <a:xfrm>
            <a:off x="1336039" y="6638078"/>
            <a:ext cx="815340" cy="196850"/>
          </a:xfrm>
          <a:prstGeom prst="rect">
            <a:avLst/>
          </a:prstGeom>
        </p:spPr>
        <p:txBody>
          <a:bodyPr vert="horz" wrap="square" lIns="0" tIns="2540" rIns="0" bIns="0" rtlCol="0">
            <a:spAutoFit/>
          </a:bodyPr>
          <a:lstStyle/>
          <a:p>
            <a:pPr marL="12700">
              <a:lnSpc>
                <a:spcPct val="100000"/>
              </a:lnSpc>
              <a:spcBef>
                <a:spcPts val="20"/>
              </a:spcBef>
            </a:pPr>
            <a:r>
              <a:rPr sz="1100" spc="10" dirty="0">
                <a:solidFill>
                  <a:srgbClr val="176199"/>
                </a:solidFill>
                <a:latin typeface="宋体" panose="02010600030101010101" pitchFamily="2" charset="-122"/>
                <a:cs typeface="宋体" panose="02010600030101010101" pitchFamily="2" charset="-122"/>
              </a:rPr>
              <a:t>经 世 致 用</a:t>
            </a:r>
            <a:endParaRPr sz="1100">
              <a:latin typeface="宋体" panose="02010600030101010101" pitchFamily="2" charset="-122"/>
              <a:cs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25" dirty="0"/>
              <a:t>第五章新时代中国特色社会主义文化建设</a:t>
            </a:r>
            <a:endParaRPr spc="-25" dirty="0"/>
          </a:p>
        </p:txBody>
      </p:sp>
      <p:sp>
        <p:nvSpPr>
          <p:cNvPr id="3" name="object 3"/>
          <p:cNvSpPr/>
          <p:nvPr/>
        </p:nvSpPr>
        <p:spPr>
          <a:xfrm>
            <a:off x="365175" y="1180719"/>
            <a:ext cx="1073785" cy="902335"/>
          </a:xfrm>
          <a:custGeom>
            <a:avLst/>
            <a:gdLst/>
            <a:ahLst/>
            <a:cxnLst/>
            <a:rect l="l" t="t" r="r" b="b"/>
            <a:pathLst>
              <a:path w="1073785" h="902335">
                <a:moveTo>
                  <a:pt x="1073480" y="0"/>
                </a:moveTo>
                <a:lnTo>
                  <a:pt x="0" y="0"/>
                </a:lnTo>
                <a:lnTo>
                  <a:pt x="0" y="902080"/>
                </a:lnTo>
                <a:lnTo>
                  <a:pt x="124815" y="797178"/>
                </a:lnTo>
                <a:lnTo>
                  <a:pt x="124815" y="137159"/>
                </a:lnTo>
                <a:lnTo>
                  <a:pt x="910158" y="137159"/>
                </a:lnTo>
                <a:lnTo>
                  <a:pt x="1073480" y="0"/>
                </a:lnTo>
                <a:close/>
              </a:path>
            </a:pathLst>
          </a:custGeom>
          <a:solidFill>
            <a:srgbClr val="16678B"/>
          </a:solidFill>
        </p:spPr>
        <p:txBody>
          <a:bodyPr wrap="square" lIns="0" tIns="0" rIns="0" bIns="0" rtlCol="0"/>
          <a:lstStyle/>
          <a:p/>
        </p:txBody>
      </p:sp>
      <p:sp>
        <p:nvSpPr>
          <p:cNvPr id="4" name="object 4"/>
          <p:cNvSpPr txBox="1"/>
          <p:nvPr/>
        </p:nvSpPr>
        <p:spPr>
          <a:xfrm>
            <a:off x="900480" y="1482598"/>
            <a:ext cx="10358120" cy="4232275"/>
          </a:xfrm>
          <a:prstGeom prst="rect">
            <a:avLst/>
          </a:prstGeom>
        </p:spPr>
        <p:txBody>
          <a:bodyPr vert="horz" wrap="square" lIns="0" tIns="12065" rIns="0" bIns="0" rtlCol="0">
            <a:spAutoFit/>
          </a:bodyPr>
          <a:lstStyle/>
          <a:p>
            <a:pPr marL="431165">
              <a:lnSpc>
                <a:spcPct val="100000"/>
              </a:lnSpc>
              <a:spcBef>
                <a:spcPts val="95"/>
              </a:spcBef>
            </a:pPr>
            <a:r>
              <a:rPr lang="zh-CN" altLang="en-US" sz="1600" spc="-35" dirty="0">
                <a:solidFill>
                  <a:srgbClr val="1F4E79"/>
                </a:solidFill>
                <a:latin typeface="宋体" panose="02010600030101010101" pitchFamily="2" charset="-122"/>
                <a:cs typeface="宋体" panose="02010600030101010101" pitchFamily="2" charset="-122"/>
              </a:rPr>
              <a:t>二</a:t>
            </a:r>
            <a:r>
              <a:rPr sz="1600" spc="-35" dirty="0">
                <a:solidFill>
                  <a:srgbClr val="1F4E79"/>
                </a:solidFill>
                <a:latin typeface="宋体" panose="02010600030101010101" pitchFamily="2" charset="-122"/>
                <a:cs typeface="宋体" panose="02010600030101010101" pitchFamily="2" charset="-122"/>
              </a:rPr>
              <a:t>、</a:t>
            </a:r>
            <a:r>
              <a:rPr lang="zh-CN" altLang="en-US" sz="1600" spc="-35" dirty="0">
                <a:solidFill>
                  <a:srgbClr val="1F4E79"/>
                </a:solidFill>
                <a:latin typeface="宋体" panose="02010600030101010101" pitchFamily="2" charset="-122"/>
                <a:cs typeface="宋体" panose="02010600030101010101" pitchFamily="2" charset="-122"/>
              </a:rPr>
              <a:t>扩展</a:t>
            </a:r>
            <a:endParaRPr sz="1600">
              <a:latin typeface="宋体" panose="02010600030101010101" pitchFamily="2" charset="-122"/>
              <a:cs typeface="宋体" panose="02010600030101010101" pitchFamily="2" charset="-122"/>
            </a:endParaRPr>
          </a:p>
          <a:p>
            <a:pPr>
              <a:lnSpc>
                <a:spcPct val="100000"/>
              </a:lnSpc>
              <a:spcBef>
                <a:spcPts val="2010"/>
              </a:spcBef>
            </a:pPr>
            <a:r>
              <a:rPr sz="1600">
                <a:latin typeface="宋体" panose="02010600030101010101" pitchFamily="2" charset="-122"/>
                <a:cs typeface="宋体" panose="02010600030101010101" pitchFamily="2" charset="-122"/>
              </a:rPr>
              <a:t>材料：电影《哪吒2》作为国产动画电影的又一力作，不仅在国内取得了票房佳绩，还在国际上引发了广泛关注。它以中国传统文化中的哪吒形象为蓝本，融入了现代价值观和创新元素，展现了中国文化的独特魅力和时代精神。影片通过精美的画面、感人的故事和深刻的主题，成功吸引了不同年龄段的观众，成为文化自信的生动体现。与此同时，二十届三中全会第十部分强调了文化建设的重要性，提出要推动文化创新，加强文化传承与保护，提升国家文化软实力，促进文化产业高质量发展，推动社会主义文化繁荣兴盛。</a:t>
            </a:r>
            <a:endParaRPr sz="1600">
              <a:latin typeface="宋体" panose="02010600030101010101" pitchFamily="2" charset="-122"/>
              <a:cs typeface="宋体" panose="02010600030101010101" pitchFamily="2" charset="-122"/>
            </a:endParaRPr>
          </a:p>
          <a:p>
            <a:pPr>
              <a:lnSpc>
                <a:spcPct val="100000"/>
              </a:lnSpc>
              <a:spcBef>
                <a:spcPts val="2010"/>
              </a:spcBef>
            </a:pPr>
            <a:r>
              <a:rPr sz="1600">
                <a:latin typeface="宋体" panose="02010600030101010101" pitchFamily="2" charset="-122"/>
                <a:cs typeface="宋体" panose="02010600030101010101" pitchFamily="2" charset="-122"/>
              </a:rPr>
              <a:t>题目：结合电影《哪吒2》的成功案例，分析二十届三中全会第十部分关于文化建设的内容，谈谈如何通过文化创新推动社会主义文化繁荣兴盛。</a:t>
            </a:r>
            <a:endParaRPr sz="1600">
              <a:latin typeface="宋体" panose="02010600030101010101" pitchFamily="2" charset="-122"/>
              <a:cs typeface="宋体" panose="02010600030101010101" pitchFamily="2" charset="-122"/>
            </a:endParaRPr>
          </a:p>
          <a:p>
            <a:pPr>
              <a:lnSpc>
                <a:spcPct val="100000"/>
              </a:lnSpc>
              <a:spcBef>
                <a:spcPts val="2010"/>
              </a:spcBef>
            </a:pPr>
            <a:r>
              <a:rPr sz="1600">
                <a:latin typeface="宋体" panose="02010600030101010101" pitchFamily="2" charset="-122"/>
                <a:cs typeface="宋体" panose="02010600030101010101" pitchFamily="2" charset="-122"/>
              </a:rPr>
              <a:t>答案：电影《哪吒2》的成功在于它将中国传统文化与现代价值观相结合，通过创新的叙事方式和精美的制作，展现了中国文化的独特魅力。这体现了二十届三中全会第十部分强调的文化创新和文化传承的重要性。要推动社会主义文化繁荣兴盛，首先需要深入挖掘传统文化资源，像《哪吒2》一样，将传统文化元素与现代科技和艺术手法相结合，创造出更多具有时代感和吸引力的文化产品。其次，要加强文化传承与保护，确保传统文化在创新中不失其根脉。最后，要提升国家文化软实力，通过文化产业的高质量发展，让中国文化走向世界，增强文化自信和民族自豪感。总之，文化创新是推动社会主义文化繁荣兴盛的关键，而《哪吒2》为我们提供了成功的范例。</a:t>
            </a:r>
            <a:endParaRPr sz="1600">
              <a:latin typeface="宋体" panose="02010600030101010101" pitchFamily="2" charset="-122"/>
              <a:cs typeface="宋体" panose="02010600030101010101" pitchFamily="2" charset="-122"/>
            </a:endParaRPr>
          </a:p>
        </p:txBody>
      </p:sp>
      <p:sp>
        <p:nvSpPr>
          <p:cNvPr id="5" name="object 5"/>
          <p:cNvSpPr/>
          <p:nvPr/>
        </p:nvSpPr>
        <p:spPr>
          <a:xfrm>
            <a:off x="10823956" y="5419852"/>
            <a:ext cx="1241425" cy="1043305"/>
          </a:xfrm>
          <a:custGeom>
            <a:avLst/>
            <a:gdLst/>
            <a:ahLst/>
            <a:cxnLst/>
            <a:rect l="l" t="t" r="r" b="b"/>
            <a:pathLst>
              <a:path w="1241425" h="1043304">
                <a:moveTo>
                  <a:pt x="1241044" y="0"/>
                </a:moveTo>
                <a:lnTo>
                  <a:pt x="1096772" y="121158"/>
                </a:lnTo>
                <a:lnTo>
                  <a:pt x="1096772" y="884250"/>
                </a:lnTo>
                <a:lnTo>
                  <a:pt x="188722" y="884250"/>
                </a:lnTo>
                <a:lnTo>
                  <a:pt x="0" y="1042835"/>
                </a:lnTo>
                <a:lnTo>
                  <a:pt x="1241044" y="1042835"/>
                </a:lnTo>
                <a:lnTo>
                  <a:pt x="1241044" y="0"/>
                </a:lnTo>
                <a:close/>
              </a:path>
            </a:pathLst>
          </a:custGeom>
          <a:solidFill>
            <a:srgbClr val="16678B"/>
          </a:solidFill>
        </p:spPr>
        <p:txBody>
          <a:bodyPr wrap="square" lIns="0" tIns="0" rIns="0" bIns="0" rtlCol="0"/>
          <a:lstStyle/>
          <a:p/>
        </p:txBody>
      </p:sp>
      <p:sp>
        <p:nvSpPr>
          <p:cNvPr id="6" name="object 6"/>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260" dirty="0"/>
              <a:t>C</a:t>
            </a:r>
            <a:r>
              <a:rPr spc="-250" dirty="0"/>
              <a:t> </a:t>
            </a:r>
            <a:r>
              <a:rPr spc="60" dirty="0"/>
              <a:t>e</a:t>
            </a:r>
            <a:r>
              <a:rPr spc="-254" dirty="0"/>
              <a:t> </a:t>
            </a:r>
            <a:r>
              <a:rPr spc="120" dirty="0"/>
              <a:t>n</a:t>
            </a:r>
            <a:r>
              <a:rPr spc="-254" dirty="0"/>
              <a:t> </a:t>
            </a:r>
            <a:r>
              <a:rPr spc="-90" dirty="0"/>
              <a:t>t</a:t>
            </a:r>
            <a:r>
              <a:rPr spc="-254" dirty="0"/>
              <a:t> </a:t>
            </a:r>
            <a:r>
              <a:rPr spc="-50" dirty="0"/>
              <a:t>r</a:t>
            </a:r>
            <a:r>
              <a:rPr spc="-260" dirty="0"/>
              <a:t> </a:t>
            </a:r>
            <a:r>
              <a:rPr spc="60" dirty="0"/>
              <a:t>a</a:t>
            </a:r>
            <a:r>
              <a:rPr spc="-254" dirty="0"/>
              <a:t> </a:t>
            </a:r>
            <a:r>
              <a:rPr dirty="0"/>
              <a:t>l</a:t>
            </a:r>
            <a:r>
              <a:rPr spc="300" dirty="0"/>
              <a:t> </a:t>
            </a:r>
            <a:r>
              <a:rPr spc="140" dirty="0"/>
              <a:t>S</a:t>
            </a:r>
            <a:r>
              <a:rPr spc="-250" dirty="0"/>
              <a:t> </a:t>
            </a:r>
            <a:r>
              <a:rPr spc="95" dirty="0"/>
              <a:t>o</a:t>
            </a:r>
            <a:r>
              <a:rPr spc="-254" dirty="0"/>
              <a:t> </a:t>
            </a:r>
            <a:r>
              <a:rPr spc="120" dirty="0"/>
              <a:t>u</a:t>
            </a:r>
            <a:r>
              <a:rPr spc="-254" dirty="0"/>
              <a:t> </a:t>
            </a:r>
            <a:r>
              <a:rPr spc="-90" dirty="0"/>
              <a:t>t</a:t>
            </a:r>
            <a:r>
              <a:rPr spc="-254" dirty="0"/>
              <a:t> </a:t>
            </a:r>
            <a:r>
              <a:rPr spc="95" dirty="0"/>
              <a:t>h</a:t>
            </a:r>
            <a:r>
              <a:rPr spc="335" dirty="0"/>
              <a:t> </a:t>
            </a:r>
            <a:r>
              <a:rPr spc="240" dirty="0"/>
              <a:t>U</a:t>
            </a:r>
            <a:r>
              <a:rPr spc="-254" dirty="0"/>
              <a:t> </a:t>
            </a:r>
            <a:r>
              <a:rPr spc="120" dirty="0"/>
              <a:t>n</a:t>
            </a:r>
            <a:r>
              <a:rPr spc="-254" dirty="0"/>
              <a:t> </a:t>
            </a:r>
            <a:r>
              <a:rPr spc="-195" dirty="0"/>
              <a:t>i</a:t>
            </a:r>
            <a:r>
              <a:rPr spc="-250" dirty="0"/>
              <a:t> </a:t>
            </a:r>
            <a:r>
              <a:rPr dirty="0"/>
              <a:t>v</a:t>
            </a:r>
            <a:r>
              <a:rPr spc="-254" dirty="0"/>
              <a:t> </a:t>
            </a:r>
            <a:r>
              <a:rPr spc="60" dirty="0"/>
              <a:t>e</a:t>
            </a:r>
            <a:r>
              <a:rPr spc="-254" dirty="0"/>
              <a:t> </a:t>
            </a:r>
            <a:r>
              <a:rPr spc="-50" dirty="0"/>
              <a:t>r</a:t>
            </a:r>
            <a:r>
              <a:rPr spc="-260" dirty="0"/>
              <a:t> </a:t>
            </a:r>
            <a:r>
              <a:rPr spc="-30" dirty="0"/>
              <a:t>s</a:t>
            </a:r>
            <a:r>
              <a:rPr spc="-254" dirty="0"/>
              <a:t> </a:t>
            </a:r>
            <a:r>
              <a:rPr spc="-195" dirty="0"/>
              <a:t>i</a:t>
            </a:r>
            <a:r>
              <a:rPr spc="-250" dirty="0"/>
              <a:t> </a:t>
            </a:r>
            <a:r>
              <a:rPr spc="-90" dirty="0"/>
              <a:t>t</a:t>
            </a:r>
            <a:r>
              <a:rPr spc="-254" dirty="0"/>
              <a:t> </a:t>
            </a:r>
            <a:r>
              <a:rPr spc="-50" dirty="0"/>
              <a:t>y</a:t>
            </a:r>
            <a:endParaRPr spc="-50" dirty="0"/>
          </a:p>
        </p:txBody>
      </p:sp>
      <p:sp>
        <p:nvSpPr>
          <p:cNvPr id="7" name="object 7"/>
          <p:cNvSpPr txBox="1">
            <a:spLocks noGrp="1"/>
          </p:cNvSpPr>
          <p:nvPr>
            <p:ph type="dt" sz="half" idx="6"/>
          </p:nvPr>
        </p:nvSpPr>
        <p:spPr>
          <a:prstGeom prst="rect">
            <a:avLst/>
          </a:prstGeom>
        </p:spPr>
        <p:txBody>
          <a:bodyPr vert="horz" wrap="square" lIns="0" tIns="2540" rIns="0" bIns="0" rtlCol="0">
            <a:spAutoFit/>
          </a:bodyPr>
          <a:lstStyle/>
          <a:p>
            <a:pPr marL="12700">
              <a:lnSpc>
                <a:spcPct val="100000"/>
              </a:lnSpc>
              <a:spcBef>
                <a:spcPts val="20"/>
              </a:spcBef>
            </a:pPr>
            <a:r>
              <a:rPr spc="10" dirty="0"/>
              <a:t>知 行 合 一</a:t>
            </a:r>
            <a:endParaRPr spc="10" dirty="0"/>
          </a:p>
        </p:txBody>
      </p:sp>
      <p:sp>
        <p:nvSpPr>
          <p:cNvPr id="8" name="object 8"/>
          <p:cNvSpPr txBox="1"/>
          <p:nvPr/>
        </p:nvSpPr>
        <p:spPr>
          <a:xfrm>
            <a:off x="1336039" y="6638078"/>
            <a:ext cx="815340" cy="196850"/>
          </a:xfrm>
          <a:prstGeom prst="rect">
            <a:avLst/>
          </a:prstGeom>
        </p:spPr>
        <p:txBody>
          <a:bodyPr vert="horz" wrap="square" lIns="0" tIns="2540" rIns="0" bIns="0" rtlCol="0">
            <a:spAutoFit/>
          </a:bodyPr>
          <a:lstStyle/>
          <a:p>
            <a:pPr marL="12700">
              <a:lnSpc>
                <a:spcPct val="100000"/>
              </a:lnSpc>
              <a:spcBef>
                <a:spcPts val="20"/>
              </a:spcBef>
            </a:pPr>
            <a:r>
              <a:rPr sz="1100" spc="10" dirty="0">
                <a:solidFill>
                  <a:srgbClr val="176199"/>
                </a:solidFill>
                <a:latin typeface="宋体" panose="02010600030101010101" pitchFamily="2" charset="-122"/>
                <a:cs typeface="宋体" panose="02010600030101010101" pitchFamily="2" charset="-122"/>
              </a:rPr>
              <a:t>经 世 致 用</a:t>
            </a:r>
            <a:endParaRPr sz="1100">
              <a:latin typeface="宋体" panose="02010600030101010101" pitchFamily="2" charset="-122"/>
              <a:cs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6177" y="561848"/>
            <a:ext cx="7211059" cy="452120"/>
          </a:xfrm>
          <a:prstGeom prst="rect">
            <a:avLst/>
          </a:prstGeom>
        </p:spPr>
        <p:txBody>
          <a:bodyPr vert="horz" wrap="square" lIns="0" tIns="12065" rIns="0" bIns="0" rtlCol="0">
            <a:spAutoFit/>
          </a:bodyPr>
          <a:lstStyle/>
          <a:p>
            <a:pPr marL="12700">
              <a:lnSpc>
                <a:spcPct val="100000"/>
              </a:lnSpc>
              <a:spcBef>
                <a:spcPts val="95"/>
              </a:spcBef>
            </a:pPr>
            <a:r>
              <a:rPr spc="-35" dirty="0"/>
              <a:t>第七章新时代中国特色社会主义生态文明建设</a:t>
            </a:r>
            <a:endParaRPr spc="-35" dirty="0"/>
          </a:p>
        </p:txBody>
      </p:sp>
      <p:sp>
        <p:nvSpPr>
          <p:cNvPr id="3" name="object 3"/>
          <p:cNvSpPr/>
          <p:nvPr/>
        </p:nvSpPr>
        <p:spPr>
          <a:xfrm>
            <a:off x="365175" y="1180719"/>
            <a:ext cx="1073785" cy="902335"/>
          </a:xfrm>
          <a:custGeom>
            <a:avLst/>
            <a:gdLst/>
            <a:ahLst/>
            <a:cxnLst/>
            <a:rect l="l" t="t" r="r" b="b"/>
            <a:pathLst>
              <a:path w="1073785" h="902335">
                <a:moveTo>
                  <a:pt x="1073480" y="0"/>
                </a:moveTo>
                <a:lnTo>
                  <a:pt x="0" y="0"/>
                </a:lnTo>
                <a:lnTo>
                  <a:pt x="0" y="902080"/>
                </a:lnTo>
                <a:lnTo>
                  <a:pt x="124815" y="797178"/>
                </a:lnTo>
                <a:lnTo>
                  <a:pt x="124815" y="137159"/>
                </a:lnTo>
                <a:lnTo>
                  <a:pt x="910158" y="137159"/>
                </a:lnTo>
                <a:lnTo>
                  <a:pt x="1073480" y="0"/>
                </a:lnTo>
                <a:close/>
              </a:path>
            </a:pathLst>
          </a:custGeom>
          <a:solidFill>
            <a:srgbClr val="16678B"/>
          </a:solidFill>
        </p:spPr>
        <p:txBody>
          <a:bodyPr wrap="square" lIns="0" tIns="0" rIns="0" bIns="0" rtlCol="0"/>
          <a:lstStyle/>
          <a:p/>
        </p:txBody>
      </p:sp>
      <p:sp>
        <p:nvSpPr>
          <p:cNvPr id="4" name="object 4"/>
          <p:cNvSpPr txBox="1"/>
          <p:nvPr/>
        </p:nvSpPr>
        <p:spPr>
          <a:xfrm>
            <a:off x="1319022" y="1482598"/>
            <a:ext cx="8491220" cy="4480560"/>
          </a:xfrm>
          <a:prstGeom prst="rect">
            <a:avLst/>
          </a:prstGeom>
        </p:spPr>
        <p:txBody>
          <a:bodyPr vert="horz" wrap="square" lIns="0" tIns="12065" rIns="0" bIns="0" rtlCol="0">
            <a:spAutoFit/>
          </a:bodyPr>
          <a:lstStyle/>
          <a:p>
            <a:pPr marL="12700">
              <a:lnSpc>
                <a:spcPct val="100000"/>
              </a:lnSpc>
              <a:spcBef>
                <a:spcPts val="95"/>
              </a:spcBef>
            </a:pPr>
            <a:r>
              <a:rPr sz="2200" spc="-35" dirty="0">
                <a:solidFill>
                  <a:srgbClr val="1F4E79"/>
                </a:solidFill>
                <a:latin typeface="宋体" panose="02010600030101010101" pitchFamily="2" charset="-122"/>
                <a:cs typeface="宋体" panose="02010600030101010101" pitchFamily="2" charset="-122"/>
              </a:rPr>
              <a:t>一、积极稳妥推进碳达峰碳中和</a:t>
            </a:r>
            <a:endParaRPr sz="2200">
              <a:latin typeface="宋体" panose="02010600030101010101" pitchFamily="2" charset="-122"/>
              <a:cs typeface="宋体" panose="02010600030101010101" pitchFamily="2" charset="-122"/>
            </a:endParaRPr>
          </a:p>
          <a:p>
            <a:pPr marL="929640">
              <a:lnSpc>
                <a:spcPct val="100000"/>
              </a:lnSpc>
              <a:spcBef>
                <a:spcPts val="2075"/>
              </a:spcBef>
            </a:pPr>
            <a:r>
              <a:rPr sz="2200" spc="160" dirty="0">
                <a:solidFill>
                  <a:srgbClr val="C00000"/>
                </a:solidFill>
                <a:latin typeface="宋体" panose="02010600030101010101" pitchFamily="2" charset="-122"/>
                <a:cs typeface="宋体" panose="02010600030101010101" pitchFamily="2" charset="-122"/>
              </a:rPr>
              <a:t>p236-</a:t>
            </a:r>
            <a:r>
              <a:rPr sz="2200" spc="110" dirty="0">
                <a:solidFill>
                  <a:srgbClr val="C00000"/>
                </a:solidFill>
                <a:latin typeface="宋体" panose="02010600030101010101" pitchFamily="2" charset="-122"/>
                <a:cs typeface="宋体" panose="02010600030101010101" pitchFamily="2" charset="-122"/>
              </a:rPr>
              <a:t>238</a:t>
            </a:r>
            <a:endParaRPr sz="2200">
              <a:latin typeface="宋体" panose="02010600030101010101" pitchFamily="2" charset="-122"/>
              <a:cs typeface="宋体" panose="02010600030101010101" pitchFamily="2" charset="-122"/>
            </a:endParaRPr>
          </a:p>
          <a:p>
            <a:pPr marL="1489075">
              <a:lnSpc>
                <a:spcPct val="100000"/>
              </a:lnSpc>
              <a:spcBef>
                <a:spcPts val="1320"/>
              </a:spcBef>
            </a:pPr>
            <a:r>
              <a:rPr sz="2200" spc="-30" dirty="0">
                <a:solidFill>
                  <a:srgbClr val="1F4E79"/>
                </a:solidFill>
                <a:latin typeface="宋体" panose="02010600030101010101" pitchFamily="2" charset="-122"/>
                <a:cs typeface="宋体" panose="02010600030101010101" pitchFamily="2" charset="-122"/>
              </a:rPr>
              <a:t>第一，加强</a:t>
            </a:r>
            <a:r>
              <a:rPr sz="2200" spc="-30" dirty="0">
                <a:solidFill>
                  <a:srgbClr val="C00000"/>
                </a:solidFill>
                <a:latin typeface="宋体" panose="02010600030101010101" pitchFamily="2" charset="-122"/>
                <a:cs typeface="宋体" panose="02010600030101010101" pitchFamily="2" charset="-122"/>
              </a:rPr>
              <a:t>统筹协调</a:t>
            </a:r>
            <a:r>
              <a:rPr sz="2200" spc="-50" dirty="0">
                <a:solidFill>
                  <a:srgbClr val="1F4E79"/>
                </a:solidFill>
                <a:latin typeface="宋体" panose="02010600030101010101" pitchFamily="2" charset="-122"/>
                <a:cs typeface="宋体" panose="02010600030101010101" pitchFamily="2" charset="-122"/>
              </a:rPr>
              <a:t>。</a:t>
            </a:r>
            <a:endParaRPr sz="2200">
              <a:latin typeface="宋体" panose="02010600030101010101" pitchFamily="2" charset="-122"/>
              <a:cs typeface="宋体" panose="02010600030101010101" pitchFamily="2" charset="-122"/>
            </a:endParaRPr>
          </a:p>
          <a:p>
            <a:pPr marL="1489075">
              <a:lnSpc>
                <a:spcPct val="100000"/>
              </a:lnSpc>
              <a:spcBef>
                <a:spcPts val="1320"/>
              </a:spcBef>
            </a:pPr>
            <a:r>
              <a:rPr sz="2200" spc="-30" dirty="0">
                <a:solidFill>
                  <a:srgbClr val="1F4E79"/>
                </a:solidFill>
                <a:latin typeface="宋体" panose="02010600030101010101" pitchFamily="2" charset="-122"/>
                <a:cs typeface="宋体" panose="02010600030101010101" pitchFamily="2" charset="-122"/>
              </a:rPr>
              <a:t>第二，深入推进</a:t>
            </a:r>
            <a:r>
              <a:rPr sz="2200" spc="-30" dirty="0">
                <a:solidFill>
                  <a:srgbClr val="C00000"/>
                </a:solidFill>
                <a:latin typeface="宋体" panose="02010600030101010101" pitchFamily="2" charset="-122"/>
                <a:cs typeface="宋体" panose="02010600030101010101" pitchFamily="2" charset="-122"/>
              </a:rPr>
              <a:t>能源革命</a:t>
            </a:r>
            <a:r>
              <a:rPr sz="2200" spc="-50" dirty="0">
                <a:solidFill>
                  <a:srgbClr val="1F4E79"/>
                </a:solidFill>
                <a:latin typeface="宋体" panose="02010600030101010101" pitchFamily="2" charset="-122"/>
                <a:cs typeface="宋体" panose="02010600030101010101" pitchFamily="2" charset="-122"/>
              </a:rPr>
              <a:t>。</a:t>
            </a:r>
            <a:endParaRPr sz="2200">
              <a:latin typeface="宋体" panose="02010600030101010101" pitchFamily="2" charset="-122"/>
              <a:cs typeface="宋体" panose="02010600030101010101" pitchFamily="2" charset="-122"/>
            </a:endParaRPr>
          </a:p>
          <a:p>
            <a:pPr marL="1489075" marR="573405">
              <a:lnSpc>
                <a:spcPct val="150000"/>
              </a:lnSpc>
              <a:spcBef>
                <a:spcPts val="5"/>
              </a:spcBef>
            </a:pPr>
            <a:r>
              <a:rPr sz="2200" spc="-30" dirty="0">
                <a:solidFill>
                  <a:srgbClr val="1F4E79"/>
                </a:solidFill>
                <a:latin typeface="宋体" panose="02010600030101010101" pitchFamily="2" charset="-122"/>
                <a:cs typeface="宋体" panose="02010600030101010101" pitchFamily="2" charset="-122"/>
              </a:rPr>
              <a:t>第三，推进工业、建筑、交通等领域</a:t>
            </a:r>
            <a:r>
              <a:rPr sz="2200" spc="-30" dirty="0">
                <a:solidFill>
                  <a:srgbClr val="C00000"/>
                </a:solidFill>
                <a:latin typeface="宋体" panose="02010600030101010101" pitchFamily="2" charset="-122"/>
                <a:cs typeface="宋体" panose="02010600030101010101" pitchFamily="2" charset="-122"/>
              </a:rPr>
              <a:t>清洁低碳转型</a:t>
            </a:r>
            <a:r>
              <a:rPr sz="2200" spc="-50" dirty="0">
                <a:solidFill>
                  <a:srgbClr val="1F4E79"/>
                </a:solidFill>
                <a:latin typeface="宋体" panose="02010600030101010101" pitchFamily="2" charset="-122"/>
                <a:cs typeface="宋体" panose="02010600030101010101" pitchFamily="2" charset="-122"/>
              </a:rPr>
              <a:t>。</a:t>
            </a:r>
            <a:r>
              <a:rPr sz="2200" spc="-30" dirty="0">
                <a:solidFill>
                  <a:srgbClr val="1F4E79"/>
                </a:solidFill>
                <a:latin typeface="宋体" panose="02010600030101010101" pitchFamily="2" charset="-122"/>
                <a:cs typeface="宋体" panose="02010600030101010101" pitchFamily="2" charset="-122"/>
              </a:rPr>
              <a:t>第四，提升生态系统</a:t>
            </a:r>
            <a:r>
              <a:rPr sz="2200" spc="-30" dirty="0">
                <a:solidFill>
                  <a:srgbClr val="C00000"/>
                </a:solidFill>
                <a:latin typeface="宋体" panose="02010600030101010101" pitchFamily="2" charset="-122"/>
                <a:cs typeface="宋体" panose="02010600030101010101" pitchFamily="2" charset="-122"/>
              </a:rPr>
              <a:t>碳汇</a:t>
            </a:r>
            <a:r>
              <a:rPr sz="2200" spc="-40" dirty="0">
                <a:solidFill>
                  <a:srgbClr val="1F4E79"/>
                </a:solidFill>
                <a:latin typeface="宋体" panose="02010600030101010101" pitchFamily="2" charset="-122"/>
                <a:cs typeface="宋体" panose="02010600030101010101" pitchFamily="2" charset="-122"/>
              </a:rPr>
              <a:t>能力。</a:t>
            </a:r>
            <a:endParaRPr sz="2200">
              <a:latin typeface="宋体" panose="02010600030101010101" pitchFamily="2" charset="-122"/>
              <a:cs typeface="宋体" panose="02010600030101010101" pitchFamily="2" charset="-122"/>
            </a:endParaRPr>
          </a:p>
          <a:p>
            <a:pPr marL="1489075">
              <a:lnSpc>
                <a:spcPct val="100000"/>
              </a:lnSpc>
              <a:spcBef>
                <a:spcPts val="1320"/>
              </a:spcBef>
            </a:pPr>
            <a:r>
              <a:rPr sz="2200" spc="-40" dirty="0">
                <a:solidFill>
                  <a:srgbClr val="1F4E79"/>
                </a:solidFill>
                <a:latin typeface="宋体" panose="02010600030101010101" pitchFamily="2" charset="-122"/>
                <a:cs typeface="宋体" panose="02010600030101010101" pitchFamily="2" charset="-122"/>
              </a:rPr>
              <a:t>第五，完善“双碳”基础制度。</a:t>
            </a:r>
            <a:endParaRPr sz="2200">
              <a:latin typeface="宋体" panose="02010600030101010101" pitchFamily="2" charset="-122"/>
              <a:cs typeface="宋体" panose="02010600030101010101" pitchFamily="2" charset="-122"/>
            </a:endParaRPr>
          </a:p>
          <a:p>
            <a:pPr marL="1489075" marR="5080">
              <a:lnSpc>
                <a:spcPct val="150000"/>
              </a:lnSpc>
            </a:pPr>
            <a:r>
              <a:rPr sz="2200" spc="-30" dirty="0">
                <a:solidFill>
                  <a:srgbClr val="1F4E79"/>
                </a:solidFill>
                <a:latin typeface="宋体" panose="02010600030101010101" pitchFamily="2" charset="-122"/>
                <a:cs typeface="宋体" panose="02010600030101010101" pitchFamily="2" charset="-122"/>
              </a:rPr>
              <a:t>第六，狠抓核心</a:t>
            </a:r>
            <a:r>
              <a:rPr sz="2200" spc="-30" dirty="0">
                <a:solidFill>
                  <a:srgbClr val="C00000"/>
                </a:solidFill>
                <a:latin typeface="宋体" panose="02010600030101010101" pitchFamily="2" charset="-122"/>
                <a:cs typeface="宋体" panose="02010600030101010101" pitchFamily="2" charset="-122"/>
              </a:rPr>
              <a:t>技术攻关</a:t>
            </a:r>
            <a:r>
              <a:rPr sz="2200" spc="-35" dirty="0">
                <a:solidFill>
                  <a:srgbClr val="1F4E79"/>
                </a:solidFill>
                <a:latin typeface="宋体" panose="02010600030101010101" pitchFamily="2" charset="-122"/>
                <a:cs typeface="宋体" panose="02010600030101010101" pitchFamily="2" charset="-122"/>
              </a:rPr>
              <a:t>，强化“双碳”专业人才培养。</a:t>
            </a:r>
            <a:r>
              <a:rPr sz="2200" spc="-30" dirty="0">
                <a:solidFill>
                  <a:srgbClr val="1F4E79"/>
                </a:solidFill>
                <a:latin typeface="宋体" panose="02010600030101010101" pitchFamily="2" charset="-122"/>
                <a:cs typeface="宋体" panose="02010600030101010101" pitchFamily="2" charset="-122"/>
              </a:rPr>
              <a:t>第七，积极参与应对气候变化</a:t>
            </a:r>
            <a:r>
              <a:rPr sz="2200" spc="-30" dirty="0">
                <a:solidFill>
                  <a:srgbClr val="C00000"/>
                </a:solidFill>
                <a:latin typeface="宋体" panose="02010600030101010101" pitchFamily="2" charset="-122"/>
                <a:cs typeface="宋体" panose="02010600030101010101" pitchFamily="2" charset="-122"/>
              </a:rPr>
              <a:t>全球治理</a:t>
            </a:r>
            <a:r>
              <a:rPr sz="2200" spc="-50" dirty="0">
                <a:solidFill>
                  <a:srgbClr val="1F4E79"/>
                </a:solidFill>
                <a:latin typeface="宋体" panose="02010600030101010101" pitchFamily="2" charset="-122"/>
                <a:cs typeface="宋体" panose="02010600030101010101" pitchFamily="2" charset="-122"/>
              </a:rPr>
              <a:t>。</a:t>
            </a:r>
            <a:endParaRPr sz="2200">
              <a:latin typeface="宋体" panose="02010600030101010101" pitchFamily="2" charset="-122"/>
              <a:cs typeface="宋体" panose="02010600030101010101" pitchFamily="2" charset="-122"/>
            </a:endParaRPr>
          </a:p>
        </p:txBody>
      </p:sp>
      <p:sp>
        <p:nvSpPr>
          <p:cNvPr id="5" name="object 5"/>
          <p:cNvSpPr/>
          <p:nvPr/>
        </p:nvSpPr>
        <p:spPr>
          <a:xfrm>
            <a:off x="10823956" y="5419852"/>
            <a:ext cx="1241425" cy="1043305"/>
          </a:xfrm>
          <a:custGeom>
            <a:avLst/>
            <a:gdLst/>
            <a:ahLst/>
            <a:cxnLst/>
            <a:rect l="l" t="t" r="r" b="b"/>
            <a:pathLst>
              <a:path w="1241425" h="1043304">
                <a:moveTo>
                  <a:pt x="1241044" y="0"/>
                </a:moveTo>
                <a:lnTo>
                  <a:pt x="1096772" y="121158"/>
                </a:lnTo>
                <a:lnTo>
                  <a:pt x="1096772" y="884250"/>
                </a:lnTo>
                <a:lnTo>
                  <a:pt x="188722" y="884250"/>
                </a:lnTo>
                <a:lnTo>
                  <a:pt x="0" y="1042835"/>
                </a:lnTo>
                <a:lnTo>
                  <a:pt x="1241044" y="1042835"/>
                </a:lnTo>
                <a:lnTo>
                  <a:pt x="1241044" y="0"/>
                </a:lnTo>
                <a:close/>
              </a:path>
            </a:pathLst>
          </a:custGeom>
          <a:solidFill>
            <a:srgbClr val="16678B"/>
          </a:solidFill>
        </p:spPr>
        <p:txBody>
          <a:bodyPr wrap="square" lIns="0" tIns="0" rIns="0" bIns="0" rtlCol="0"/>
          <a:lstStyle/>
          <a:p/>
        </p:txBody>
      </p:sp>
      <p:sp>
        <p:nvSpPr>
          <p:cNvPr id="6" name="object 6"/>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260" dirty="0"/>
              <a:t>C</a:t>
            </a:r>
            <a:r>
              <a:rPr spc="-250" dirty="0"/>
              <a:t> </a:t>
            </a:r>
            <a:r>
              <a:rPr spc="60" dirty="0"/>
              <a:t>e</a:t>
            </a:r>
            <a:r>
              <a:rPr spc="-254" dirty="0"/>
              <a:t> </a:t>
            </a:r>
            <a:r>
              <a:rPr spc="120" dirty="0"/>
              <a:t>n</a:t>
            </a:r>
            <a:r>
              <a:rPr spc="-254" dirty="0"/>
              <a:t> </a:t>
            </a:r>
            <a:r>
              <a:rPr spc="-90" dirty="0"/>
              <a:t>t</a:t>
            </a:r>
            <a:r>
              <a:rPr spc="-254" dirty="0"/>
              <a:t> </a:t>
            </a:r>
            <a:r>
              <a:rPr spc="-50" dirty="0"/>
              <a:t>r</a:t>
            </a:r>
            <a:r>
              <a:rPr spc="-260" dirty="0"/>
              <a:t> </a:t>
            </a:r>
            <a:r>
              <a:rPr spc="60" dirty="0"/>
              <a:t>a</a:t>
            </a:r>
            <a:r>
              <a:rPr spc="-254" dirty="0"/>
              <a:t> </a:t>
            </a:r>
            <a:r>
              <a:rPr dirty="0"/>
              <a:t>l</a:t>
            </a:r>
            <a:r>
              <a:rPr spc="300" dirty="0"/>
              <a:t> </a:t>
            </a:r>
            <a:r>
              <a:rPr spc="140" dirty="0"/>
              <a:t>S</a:t>
            </a:r>
            <a:r>
              <a:rPr spc="-250" dirty="0"/>
              <a:t> </a:t>
            </a:r>
            <a:r>
              <a:rPr spc="95" dirty="0"/>
              <a:t>o</a:t>
            </a:r>
            <a:r>
              <a:rPr spc="-254" dirty="0"/>
              <a:t> </a:t>
            </a:r>
            <a:r>
              <a:rPr spc="120" dirty="0"/>
              <a:t>u</a:t>
            </a:r>
            <a:r>
              <a:rPr spc="-254" dirty="0"/>
              <a:t> </a:t>
            </a:r>
            <a:r>
              <a:rPr spc="-90" dirty="0"/>
              <a:t>t</a:t>
            </a:r>
            <a:r>
              <a:rPr spc="-254" dirty="0"/>
              <a:t> </a:t>
            </a:r>
            <a:r>
              <a:rPr spc="95" dirty="0"/>
              <a:t>h</a:t>
            </a:r>
            <a:r>
              <a:rPr spc="335" dirty="0"/>
              <a:t> </a:t>
            </a:r>
            <a:r>
              <a:rPr spc="240" dirty="0"/>
              <a:t>U</a:t>
            </a:r>
            <a:r>
              <a:rPr spc="-254" dirty="0"/>
              <a:t> </a:t>
            </a:r>
            <a:r>
              <a:rPr spc="120" dirty="0"/>
              <a:t>n</a:t>
            </a:r>
            <a:r>
              <a:rPr spc="-254" dirty="0"/>
              <a:t> </a:t>
            </a:r>
            <a:r>
              <a:rPr spc="-195" dirty="0"/>
              <a:t>i</a:t>
            </a:r>
            <a:r>
              <a:rPr spc="-250" dirty="0"/>
              <a:t> </a:t>
            </a:r>
            <a:r>
              <a:rPr dirty="0"/>
              <a:t>v</a:t>
            </a:r>
            <a:r>
              <a:rPr spc="-254" dirty="0"/>
              <a:t> </a:t>
            </a:r>
            <a:r>
              <a:rPr spc="60" dirty="0"/>
              <a:t>e</a:t>
            </a:r>
            <a:r>
              <a:rPr spc="-254" dirty="0"/>
              <a:t> </a:t>
            </a:r>
            <a:r>
              <a:rPr spc="-50" dirty="0"/>
              <a:t>r</a:t>
            </a:r>
            <a:r>
              <a:rPr spc="-260" dirty="0"/>
              <a:t> </a:t>
            </a:r>
            <a:r>
              <a:rPr spc="-30" dirty="0"/>
              <a:t>s</a:t>
            </a:r>
            <a:r>
              <a:rPr spc="-254" dirty="0"/>
              <a:t> </a:t>
            </a:r>
            <a:r>
              <a:rPr spc="-195" dirty="0"/>
              <a:t>i</a:t>
            </a:r>
            <a:r>
              <a:rPr spc="-250" dirty="0"/>
              <a:t> </a:t>
            </a:r>
            <a:r>
              <a:rPr spc="-90" dirty="0"/>
              <a:t>t</a:t>
            </a:r>
            <a:r>
              <a:rPr spc="-254" dirty="0"/>
              <a:t> </a:t>
            </a:r>
            <a:r>
              <a:rPr spc="-50" dirty="0"/>
              <a:t>y</a:t>
            </a:r>
            <a:endParaRPr spc="-50" dirty="0"/>
          </a:p>
        </p:txBody>
      </p:sp>
      <p:sp>
        <p:nvSpPr>
          <p:cNvPr id="7" name="object 7"/>
          <p:cNvSpPr txBox="1">
            <a:spLocks noGrp="1"/>
          </p:cNvSpPr>
          <p:nvPr>
            <p:ph type="dt" sz="half" idx="6"/>
          </p:nvPr>
        </p:nvSpPr>
        <p:spPr>
          <a:prstGeom prst="rect">
            <a:avLst/>
          </a:prstGeom>
        </p:spPr>
        <p:txBody>
          <a:bodyPr vert="horz" wrap="square" lIns="0" tIns="2540" rIns="0" bIns="0" rtlCol="0">
            <a:spAutoFit/>
          </a:bodyPr>
          <a:lstStyle/>
          <a:p>
            <a:pPr marL="12700">
              <a:lnSpc>
                <a:spcPct val="100000"/>
              </a:lnSpc>
              <a:spcBef>
                <a:spcPts val="20"/>
              </a:spcBef>
            </a:pPr>
            <a:r>
              <a:rPr spc="10" dirty="0"/>
              <a:t>知 行 合 一</a:t>
            </a:r>
            <a:endParaRPr spc="10" dirty="0"/>
          </a:p>
        </p:txBody>
      </p:sp>
      <p:sp>
        <p:nvSpPr>
          <p:cNvPr id="8" name="object 8"/>
          <p:cNvSpPr txBox="1"/>
          <p:nvPr/>
        </p:nvSpPr>
        <p:spPr>
          <a:xfrm>
            <a:off x="1336039" y="6638078"/>
            <a:ext cx="815340" cy="196850"/>
          </a:xfrm>
          <a:prstGeom prst="rect">
            <a:avLst/>
          </a:prstGeom>
        </p:spPr>
        <p:txBody>
          <a:bodyPr vert="horz" wrap="square" lIns="0" tIns="2540" rIns="0" bIns="0" rtlCol="0">
            <a:spAutoFit/>
          </a:bodyPr>
          <a:lstStyle/>
          <a:p>
            <a:pPr marL="12700">
              <a:lnSpc>
                <a:spcPct val="100000"/>
              </a:lnSpc>
              <a:spcBef>
                <a:spcPts val="20"/>
              </a:spcBef>
            </a:pPr>
            <a:r>
              <a:rPr sz="1100" spc="10" dirty="0">
                <a:solidFill>
                  <a:srgbClr val="176199"/>
                </a:solidFill>
                <a:latin typeface="宋体" panose="02010600030101010101" pitchFamily="2" charset="-122"/>
                <a:cs typeface="宋体" panose="02010600030101010101" pitchFamily="2" charset="-122"/>
              </a:rPr>
              <a:t>经 世 致 用</a:t>
            </a:r>
            <a:endParaRPr sz="1100">
              <a:latin typeface="宋体" panose="02010600030101010101" pitchFamily="2" charset="-122"/>
              <a:cs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86177" y="561848"/>
            <a:ext cx="7211059" cy="452120"/>
          </a:xfrm>
          <a:prstGeom prst="rect">
            <a:avLst/>
          </a:prstGeom>
        </p:spPr>
        <p:txBody>
          <a:bodyPr vert="horz" wrap="square" lIns="0" tIns="12065" rIns="0" bIns="0" rtlCol="0">
            <a:spAutoFit/>
          </a:bodyPr>
          <a:lstStyle/>
          <a:p>
            <a:pPr marL="12700">
              <a:lnSpc>
                <a:spcPct val="100000"/>
              </a:lnSpc>
              <a:spcBef>
                <a:spcPts val="95"/>
              </a:spcBef>
            </a:pPr>
            <a:r>
              <a:rPr spc="-35" dirty="0"/>
              <a:t>第七章新时代中国特色社会主义生态文明建设</a:t>
            </a:r>
            <a:endParaRPr spc="-35" dirty="0"/>
          </a:p>
        </p:txBody>
      </p:sp>
      <p:sp>
        <p:nvSpPr>
          <p:cNvPr id="3" name="object 3"/>
          <p:cNvSpPr/>
          <p:nvPr/>
        </p:nvSpPr>
        <p:spPr>
          <a:xfrm>
            <a:off x="365175" y="1180719"/>
            <a:ext cx="1073785" cy="902335"/>
          </a:xfrm>
          <a:custGeom>
            <a:avLst/>
            <a:gdLst/>
            <a:ahLst/>
            <a:cxnLst/>
            <a:rect l="l" t="t" r="r" b="b"/>
            <a:pathLst>
              <a:path w="1073785" h="902335">
                <a:moveTo>
                  <a:pt x="1073480" y="0"/>
                </a:moveTo>
                <a:lnTo>
                  <a:pt x="0" y="0"/>
                </a:lnTo>
                <a:lnTo>
                  <a:pt x="0" y="902080"/>
                </a:lnTo>
                <a:lnTo>
                  <a:pt x="124815" y="797178"/>
                </a:lnTo>
                <a:lnTo>
                  <a:pt x="124815" y="137159"/>
                </a:lnTo>
                <a:lnTo>
                  <a:pt x="910158" y="137159"/>
                </a:lnTo>
                <a:lnTo>
                  <a:pt x="1073480" y="0"/>
                </a:lnTo>
                <a:close/>
              </a:path>
            </a:pathLst>
          </a:custGeom>
          <a:solidFill>
            <a:srgbClr val="16678B"/>
          </a:solidFill>
        </p:spPr>
        <p:txBody>
          <a:bodyPr wrap="square" lIns="0" tIns="0" rIns="0" bIns="0" rtlCol="0"/>
          <a:lstStyle/>
          <a:p/>
        </p:txBody>
      </p:sp>
      <p:sp>
        <p:nvSpPr>
          <p:cNvPr id="4" name="object 4"/>
          <p:cNvSpPr txBox="1"/>
          <p:nvPr/>
        </p:nvSpPr>
        <p:spPr>
          <a:xfrm>
            <a:off x="533400" y="1490345"/>
            <a:ext cx="11415395" cy="4135755"/>
          </a:xfrm>
          <a:prstGeom prst="rect">
            <a:avLst/>
          </a:prstGeom>
        </p:spPr>
        <p:txBody>
          <a:bodyPr vert="horz" wrap="square" lIns="0" tIns="12065" rIns="0" bIns="0" rtlCol="0">
            <a:spAutoFit/>
          </a:bodyPr>
          <a:lstStyle/>
          <a:p>
            <a:pPr marL="12700">
              <a:lnSpc>
                <a:spcPct val="100000"/>
              </a:lnSpc>
              <a:spcBef>
                <a:spcPts val="95"/>
              </a:spcBef>
            </a:pPr>
            <a:r>
              <a:rPr lang="zh-CN" altLang="" sz="2200" spc="-35" dirty="0">
                <a:solidFill>
                  <a:srgbClr val="1F4E79"/>
                </a:solidFill>
                <a:latin typeface="宋体" panose="02010600030101010101" pitchFamily="2" charset="-122"/>
                <a:cs typeface="宋体" panose="02010600030101010101" pitchFamily="2" charset="-122"/>
              </a:rPr>
              <a:t>二</a:t>
            </a:r>
            <a:r>
              <a:rPr sz="2200" spc="-35" dirty="0">
                <a:solidFill>
                  <a:srgbClr val="1F4E79"/>
                </a:solidFill>
                <a:latin typeface="宋体" panose="02010600030101010101" pitchFamily="2" charset="-122"/>
                <a:cs typeface="宋体" panose="02010600030101010101" pitchFamily="2" charset="-122"/>
              </a:rPr>
              <a:t>、</a:t>
            </a:r>
            <a:r>
              <a:rPr lang="zh-CN" altLang="" sz="2200" spc="-35" dirty="0">
                <a:solidFill>
                  <a:srgbClr val="1F4E79"/>
                </a:solidFill>
                <a:latin typeface="宋体" panose="02010600030101010101" pitchFamily="2" charset="-122"/>
                <a:cs typeface="宋体" panose="02010600030101010101" pitchFamily="2" charset="-122"/>
              </a:rPr>
              <a:t>青山绿水就是金山银山（辨析题）如：</a:t>
            </a:r>
            <a:r>
              <a:rPr lang="zh-CN" altLang="en-US" sz="2200" spc="-35" dirty="0">
                <a:solidFill>
                  <a:srgbClr val="1F4E79"/>
                </a:solidFill>
                <a:latin typeface="宋体" panose="02010600030101010101" pitchFamily="2" charset="-122"/>
                <a:cs typeface="宋体" panose="02010600030101010101" pitchFamily="2" charset="-122"/>
              </a:rPr>
              <a:t>“绿水青山就是金山银山”这一理念只是一种环保口号，没有实际的经济价值。</a:t>
            </a:r>
            <a:r>
              <a:rPr lang="en-US" altLang="zh-CN" sz="2200" spc="-35" dirty="0">
                <a:solidFill>
                  <a:srgbClr val="FF0000"/>
                </a:solidFill>
                <a:latin typeface="宋体" panose="02010600030101010101" pitchFamily="2" charset="-122"/>
                <a:cs typeface="宋体" panose="02010600030101010101" pitchFamily="2" charset="-122"/>
              </a:rPr>
              <a:t>P226-229</a:t>
            </a:r>
            <a:endParaRPr lang="en-US" altLang="zh-CN" sz="2200" spc="-35" dirty="0">
              <a:solidFill>
                <a:srgbClr val="FF0000"/>
              </a:solidFill>
              <a:latin typeface="宋体" panose="02010600030101010101" pitchFamily="2" charset="-122"/>
              <a:cs typeface="宋体" panose="02010600030101010101" pitchFamily="2" charset="-122"/>
            </a:endParaRPr>
          </a:p>
          <a:p>
            <a:pPr marL="12700">
              <a:lnSpc>
                <a:spcPct val="100000"/>
              </a:lnSpc>
              <a:spcBef>
                <a:spcPts val="95"/>
              </a:spcBef>
            </a:pPr>
            <a:r>
              <a:rPr sz="2200">
                <a:latin typeface="宋体" panose="02010600030101010101" pitchFamily="2" charset="-122"/>
                <a:cs typeface="宋体" panose="02010600030101010101" pitchFamily="2" charset="-122"/>
              </a:rPr>
              <a:t>这一观点是错误的。“绿水青山就是金山银山”是习近平生态文明思想的重要内容，它强调生态环境保护与经济发展的内在统一，具有深刻的理论和实践意义。</a:t>
            </a:r>
            <a:r>
              <a:rPr lang="zh-CN" altLang="" sz="2200">
                <a:latin typeface="宋体" panose="02010600030101010101" pitchFamily="2" charset="-122"/>
                <a:cs typeface="宋体" panose="02010600030101010101" pitchFamily="2" charset="-122"/>
              </a:rPr>
              <a:t>绿水青山是自然财富，生态财富，经济财富。</a:t>
            </a:r>
            <a:endParaRPr lang="zh-CN" altLang="" sz="2200">
              <a:latin typeface="宋体" panose="02010600030101010101" pitchFamily="2" charset="-122"/>
              <a:cs typeface="宋体" panose="02010600030101010101" pitchFamily="2" charset="-122"/>
            </a:endParaRPr>
          </a:p>
          <a:p>
            <a:pPr marL="355600" indent="-342900">
              <a:lnSpc>
                <a:spcPct val="100000"/>
              </a:lnSpc>
              <a:spcBef>
                <a:spcPts val="95"/>
              </a:spcBef>
              <a:buFont typeface="Arial" panose="020B0604020202020204" pitchFamily="34" charset="0"/>
              <a:buChar char="•"/>
            </a:pPr>
            <a:r>
              <a:rPr sz="2200">
                <a:latin typeface="宋体" panose="02010600030101010101" pitchFamily="2" charset="-122"/>
                <a:cs typeface="宋体" panose="02010600030101010101" pitchFamily="2" charset="-122"/>
              </a:rPr>
              <a:t>绿水青山与金山银山相辅相成、不可分割。劳动是财富之父，土地是财富之母。</a:t>
            </a:r>
            <a:endParaRPr sz="2200">
              <a:latin typeface="宋体" panose="02010600030101010101" pitchFamily="2" charset="-122"/>
              <a:cs typeface="宋体" panose="02010600030101010101" pitchFamily="2" charset="-122"/>
            </a:endParaRPr>
          </a:p>
          <a:p>
            <a:pPr marL="355600" indent="-342900">
              <a:lnSpc>
                <a:spcPct val="100000"/>
              </a:lnSpc>
              <a:spcBef>
                <a:spcPts val="95"/>
              </a:spcBef>
              <a:buFont typeface="Arial" panose="020B0604020202020204" pitchFamily="34" charset="0"/>
              <a:buChar char="•"/>
            </a:pPr>
            <a:r>
              <a:rPr sz="2200">
                <a:latin typeface="宋体" panose="02010600030101010101" pitchFamily="2" charset="-122"/>
                <a:cs typeface="宋体" panose="02010600030101010101" pitchFamily="2" charset="-122"/>
              </a:rPr>
              <a:t>绿水青山就是生产力。生产力体现着生产过程中人与自然的关系， 自然既是人类进行生产活动的对象，也是影响、制约人类生产活动的重要因素。</a:t>
            </a:r>
            <a:endParaRPr sz="2200">
              <a:latin typeface="宋体" panose="02010600030101010101" pitchFamily="2" charset="-122"/>
              <a:cs typeface="宋体" panose="02010600030101010101" pitchFamily="2" charset="-122"/>
            </a:endParaRPr>
          </a:p>
          <a:p>
            <a:pPr marL="355600" indent="-342900">
              <a:lnSpc>
                <a:spcPct val="100000"/>
              </a:lnSpc>
              <a:spcBef>
                <a:spcPts val="95"/>
              </a:spcBef>
              <a:buFont typeface="Arial" panose="020B0604020202020204" pitchFamily="34" charset="0"/>
              <a:buChar char="•"/>
            </a:pPr>
            <a:r>
              <a:rPr sz="2200">
                <a:latin typeface="宋体" panose="02010600030101010101" pitchFamily="2" charset="-122"/>
                <a:cs typeface="宋体" panose="02010600030101010101" pitchFamily="2" charset="-122"/>
              </a:rPr>
              <a:t>绿水青山不仅蕴含着无穷的经济价值，还能够源源不断创造综合效益，实现经济社会可持续发展。</a:t>
            </a:r>
            <a:endParaRPr sz="2200">
              <a:latin typeface="宋体" panose="02010600030101010101" pitchFamily="2" charset="-122"/>
              <a:cs typeface="宋体" panose="02010600030101010101" pitchFamily="2" charset="-122"/>
            </a:endParaRPr>
          </a:p>
          <a:p>
            <a:pPr marL="355600" indent="-342900">
              <a:lnSpc>
                <a:spcPct val="100000"/>
              </a:lnSpc>
              <a:spcBef>
                <a:spcPts val="95"/>
              </a:spcBef>
              <a:buFont typeface="Arial" panose="020B0604020202020204" pitchFamily="34" charset="0"/>
              <a:buChar char="•"/>
            </a:pPr>
            <a:r>
              <a:rPr sz="2200">
                <a:latin typeface="宋体" panose="02010600030101010101" pitchFamily="2" charset="-122"/>
                <a:cs typeface="宋体" panose="02010600030101010101" pitchFamily="2" charset="-122"/>
              </a:rPr>
              <a:t>绿水青山就是金山银山的理念符合人类社会发展规律，顺应人民群众对美好生活的期盼，已成为全党全社会的共识和行动。</a:t>
            </a:r>
            <a:endParaRPr sz="2200">
              <a:latin typeface="宋体" panose="02010600030101010101" pitchFamily="2" charset="-122"/>
              <a:cs typeface="宋体" panose="02010600030101010101" pitchFamily="2" charset="-122"/>
            </a:endParaRPr>
          </a:p>
        </p:txBody>
      </p:sp>
      <p:sp>
        <p:nvSpPr>
          <p:cNvPr id="5" name="object 5"/>
          <p:cNvSpPr/>
          <p:nvPr/>
        </p:nvSpPr>
        <p:spPr>
          <a:xfrm>
            <a:off x="10823956" y="5419852"/>
            <a:ext cx="1241425" cy="1043305"/>
          </a:xfrm>
          <a:custGeom>
            <a:avLst/>
            <a:gdLst/>
            <a:ahLst/>
            <a:cxnLst/>
            <a:rect l="l" t="t" r="r" b="b"/>
            <a:pathLst>
              <a:path w="1241425" h="1043304">
                <a:moveTo>
                  <a:pt x="1241044" y="0"/>
                </a:moveTo>
                <a:lnTo>
                  <a:pt x="1096772" y="121158"/>
                </a:lnTo>
                <a:lnTo>
                  <a:pt x="1096772" y="884250"/>
                </a:lnTo>
                <a:lnTo>
                  <a:pt x="188722" y="884250"/>
                </a:lnTo>
                <a:lnTo>
                  <a:pt x="0" y="1042835"/>
                </a:lnTo>
                <a:lnTo>
                  <a:pt x="1241044" y="1042835"/>
                </a:lnTo>
                <a:lnTo>
                  <a:pt x="1241044" y="0"/>
                </a:lnTo>
                <a:close/>
              </a:path>
            </a:pathLst>
          </a:custGeom>
          <a:solidFill>
            <a:srgbClr val="16678B"/>
          </a:solidFill>
        </p:spPr>
        <p:txBody>
          <a:bodyPr wrap="square" lIns="0" tIns="0" rIns="0" bIns="0" rtlCol="0"/>
          <a:lstStyle/>
          <a:p/>
        </p:txBody>
      </p:sp>
      <p:sp>
        <p:nvSpPr>
          <p:cNvPr id="6" name="object 6"/>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260" dirty="0"/>
              <a:t>C</a:t>
            </a:r>
            <a:r>
              <a:rPr spc="-250" dirty="0"/>
              <a:t> </a:t>
            </a:r>
            <a:r>
              <a:rPr spc="60" dirty="0"/>
              <a:t>e</a:t>
            </a:r>
            <a:r>
              <a:rPr spc="-254" dirty="0"/>
              <a:t> </a:t>
            </a:r>
            <a:r>
              <a:rPr spc="120" dirty="0"/>
              <a:t>n</a:t>
            </a:r>
            <a:r>
              <a:rPr spc="-254" dirty="0"/>
              <a:t> </a:t>
            </a:r>
            <a:r>
              <a:rPr spc="-90" dirty="0"/>
              <a:t>t</a:t>
            </a:r>
            <a:r>
              <a:rPr spc="-254" dirty="0"/>
              <a:t> </a:t>
            </a:r>
            <a:r>
              <a:rPr spc="-50" dirty="0"/>
              <a:t>r</a:t>
            </a:r>
            <a:r>
              <a:rPr spc="-260" dirty="0"/>
              <a:t> </a:t>
            </a:r>
            <a:r>
              <a:rPr spc="60" dirty="0"/>
              <a:t>a</a:t>
            </a:r>
            <a:r>
              <a:rPr spc="-254" dirty="0"/>
              <a:t> </a:t>
            </a:r>
            <a:r>
              <a:rPr dirty="0"/>
              <a:t>l</a:t>
            </a:r>
            <a:r>
              <a:rPr spc="300" dirty="0"/>
              <a:t> </a:t>
            </a:r>
            <a:r>
              <a:rPr spc="140" dirty="0"/>
              <a:t>S</a:t>
            </a:r>
            <a:r>
              <a:rPr spc="-250" dirty="0"/>
              <a:t> </a:t>
            </a:r>
            <a:r>
              <a:rPr spc="95" dirty="0"/>
              <a:t>o</a:t>
            </a:r>
            <a:r>
              <a:rPr spc="-254" dirty="0"/>
              <a:t> </a:t>
            </a:r>
            <a:r>
              <a:rPr spc="120" dirty="0"/>
              <a:t>u</a:t>
            </a:r>
            <a:r>
              <a:rPr spc="-254" dirty="0"/>
              <a:t> </a:t>
            </a:r>
            <a:r>
              <a:rPr spc="-90" dirty="0"/>
              <a:t>t</a:t>
            </a:r>
            <a:r>
              <a:rPr spc="-254" dirty="0"/>
              <a:t> </a:t>
            </a:r>
            <a:r>
              <a:rPr spc="95" dirty="0"/>
              <a:t>h</a:t>
            </a:r>
            <a:r>
              <a:rPr spc="335" dirty="0"/>
              <a:t> </a:t>
            </a:r>
            <a:r>
              <a:rPr spc="240" dirty="0"/>
              <a:t>U</a:t>
            </a:r>
            <a:r>
              <a:rPr spc="-254" dirty="0"/>
              <a:t> </a:t>
            </a:r>
            <a:r>
              <a:rPr spc="120" dirty="0"/>
              <a:t>n</a:t>
            </a:r>
            <a:r>
              <a:rPr spc="-254" dirty="0"/>
              <a:t> </a:t>
            </a:r>
            <a:r>
              <a:rPr spc="-195" dirty="0"/>
              <a:t>i</a:t>
            </a:r>
            <a:r>
              <a:rPr spc="-250" dirty="0"/>
              <a:t> </a:t>
            </a:r>
            <a:r>
              <a:rPr dirty="0"/>
              <a:t>v</a:t>
            </a:r>
            <a:r>
              <a:rPr spc="-254" dirty="0"/>
              <a:t> </a:t>
            </a:r>
            <a:r>
              <a:rPr spc="60" dirty="0"/>
              <a:t>e</a:t>
            </a:r>
            <a:r>
              <a:rPr spc="-254" dirty="0"/>
              <a:t> </a:t>
            </a:r>
            <a:r>
              <a:rPr spc="-50" dirty="0"/>
              <a:t>r</a:t>
            </a:r>
            <a:r>
              <a:rPr spc="-260" dirty="0"/>
              <a:t> </a:t>
            </a:r>
            <a:r>
              <a:rPr spc="-30" dirty="0"/>
              <a:t>s</a:t>
            </a:r>
            <a:r>
              <a:rPr spc="-254" dirty="0"/>
              <a:t> </a:t>
            </a:r>
            <a:r>
              <a:rPr spc="-195" dirty="0"/>
              <a:t>i</a:t>
            </a:r>
            <a:r>
              <a:rPr spc="-250" dirty="0"/>
              <a:t> </a:t>
            </a:r>
            <a:r>
              <a:rPr spc="-90" dirty="0"/>
              <a:t>t</a:t>
            </a:r>
            <a:r>
              <a:rPr spc="-254" dirty="0"/>
              <a:t> </a:t>
            </a:r>
            <a:r>
              <a:rPr spc="-50" dirty="0"/>
              <a:t>y</a:t>
            </a:r>
            <a:endParaRPr spc="-50" dirty="0"/>
          </a:p>
        </p:txBody>
      </p:sp>
      <p:sp>
        <p:nvSpPr>
          <p:cNvPr id="7" name="object 7"/>
          <p:cNvSpPr txBox="1">
            <a:spLocks noGrp="1"/>
          </p:cNvSpPr>
          <p:nvPr>
            <p:ph type="dt" sz="half" idx="6"/>
          </p:nvPr>
        </p:nvSpPr>
        <p:spPr>
          <a:prstGeom prst="rect">
            <a:avLst/>
          </a:prstGeom>
        </p:spPr>
        <p:txBody>
          <a:bodyPr vert="horz" wrap="square" lIns="0" tIns="2540" rIns="0" bIns="0" rtlCol="0">
            <a:spAutoFit/>
          </a:bodyPr>
          <a:lstStyle/>
          <a:p>
            <a:pPr marL="12700">
              <a:lnSpc>
                <a:spcPct val="100000"/>
              </a:lnSpc>
              <a:spcBef>
                <a:spcPts val="20"/>
              </a:spcBef>
            </a:pPr>
            <a:r>
              <a:rPr spc="10" dirty="0"/>
              <a:t>知 行 合 一</a:t>
            </a:r>
            <a:endParaRPr spc="10" dirty="0"/>
          </a:p>
        </p:txBody>
      </p:sp>
      <p:sp>
        <p:nvSpPr>
          <p:cNvPr id="8" name="object 8"/>
          <p:cNvSpPr txBox="1"/>
          <p:nvPr/>
        </p:nvSpPr>
        <p:spPr>
          <a:xfrm>
            <a:off x="1336039" y="6638078"/>
            <a:ext cx="815340" cy="196850"/>
          </a:xfrm>
          <a:prstGeom prst="rect">
            <a:avLst/>
          </a:prstGeom>
        </p:spPr>
        <p:txBody>
          <a:bodyPr vert="horz" wrap="square" lIns="0" tIns="2540" rIns="0" bIns="0" rtlCol="0">
            <a:spAutoFit/>
          </a:bodyPr>
          <a:lstStyle/>
          <a:p>
            <a:pPr marL="12700">
              <a:lnSpc>
                <a:spcPct val="100000"/>
              </a:lnSpc>
              <a:spcBef>
                <a:spcPts val="20"/>
              </a:spcBef>
            </a:pPr>
            <a:r>
              <a:rPr sz="1100" spc="10" dirty="0">
                <a:solidFill>
                  <a:srgbClr val="176199"/>
                </a:solidFill>
                <a:latin typeface="宋体" panose="02010600030101010101" pitchFamily="2" charset="-122"/>
                <a:cs typeface="宋体" panose="02010600030101010101" pitchFamily="2" charset="-122"/>
              </a:rPr>
              <a:t>经 世 致 用</a:t>
            </a:r>
            <a:endParaRPr sz="1100">
              <a:latin typeface="宋体" panose="02010600030101010101" pitchFamily="2" charset="-122"/>
              <a:cs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3"/>
            <a:ext cx="11414125" cy="6858000"/>
            <a:chOff x="0" y="-3"/>
            <a:chExt cx="11414125" cy="6858000"/>
          </a:xfrm>
        </p:grpSpPr>
        <p:pic>
          <p:nvPicPr>
            <p:cNvPr id="3" name="object 3"/>
            <p:cNvPicPr/>
            <p:nvPr/>
          </p:nvPicPr>
          <p:blipFill>
            <a:blip r:embed="rId1" cstate="print"/>
            <a:stretch>
              <a:fillRect/>
            </a:stretch>
          </p:blipFill>
          <p:spPr>
            <a:xfrm>
              <a:off x="0" y="-3"/>
              <a:ext cx="9278620" cy="6858000"/>
            </a:xfrm>
            <a:prstGeom prst="rect">
              <a:avLst/>
            </a:prstGeom>
          </p:spPr>
        </p:pic>
        <p:sp>
          <p:nvSpPr>
            <p:cNvPr id="4" name="object 4"/>
            <p:cNvSpPr/>
            <p:nvPr/>
          </p:nvSpPr>
          <p:spPr>
            <a:xfrm>
              <a:off x="9278747" y="0"/>
              <a:ext cx="2135505" cy="6858000"/>
            </a:xfrm>
            <a:custGeom>
              <a:avLst/>
              <a:gdLst/>
              <a:ahLst/>
              <a:cxnLst/>
              <a:rect l="l" t="t" r="r" b="b"/>
              <a:pathLst>
                <a:path w="2135504" h="6858000">
                  <a:moveTo>
                    <a:pt x="0" y="6858000"/>
                  </a:moveTo>
                  <a:lnTo>
                    <a:pt x="2135378" y="6858000"/>
                  </a:lnTo>
                  <a:lnTo>
                    <a:pt x="2135378" y="0"/>
                  </a:lnTo>
                  <a:lnTo>
                    <a:pt x="0" y="0"/>
                  </a:lnTo>
                  <a:lnTo>
                    <a:pt x="0" y="6858000"/>
                  </a:lnTo>
                  <a:close/>
                </a:path>
              </a:pathLst>
            </a:custGeom>
            <a:solidFill>
              <a:srgbClr val="BCD6ED"/>
            </a:solidFill>
          </p:spPr>
          <p:txBody>
            <a:bodyPr wrap="square" lIns="0" tIns="0" rIns="0" bIns="0" rtlCol="0"/>
            <a:lstStyle/>
            <a:p/>
          </p:txBody>
        </p:sp>
        <p:sp>
          <p:nvSpPr>
            <p:cNvPr id="5" name="object 5"/>
            <p:cNvSpPr/>
            <p:nvPr/>
          </p:nvSpPr>
          <p:spPr>
            <a:xfrm>
              <a:off x="8574659" y="2297431"/>
              <a:ext cx="1347470" cy="45720"/>
            </a:xfrm>
            <a:custGeom>
              <a:avLst/>
              <a:gdLst/>
              <a:ahLst/>
              <a:cxnLst/>
              <a:rect l="l" t="t" r="r" b="b"/>
              <a:pathLst>
                <a:path w="1347470" h="45719">
                  <a:moveTo>
                    <a:pt x="1346962" y="0"/>
                  </a:moveTo>
                  <a:lnTo>
                    <a:pt x="0" y="0"/>
                  </a:lnTo>
                  <a:lnTo>
                    <a:pt x="0" y="45718"/>
                  </a:lnTo>
                  <a:lnTo>
                    <a:pt x="1346962" y="45718"/>
                  </a:lnTo>
                  <a:lnTo>
                    <a:pt x="1346962" y="0"/>
                  </a:lnTo>
                  <a:close/>
                </a:path>
              </a:pathLst>
            </a:custGeom>
            <a:solidFill>
              <a:srgbClr val="1F4E79"/>
            </a:solidFill>
          </p:spPr>
          <p:txBody>
            <a:bodyPr wrap="square" lIns="0" tIns="0" rIns="0" bIns="0" rtlCol="0"/>
            <a:lstStyle/>
            <a:p/>
          </p:txBody>
        </p:sp>
        <p:sp>
          <p:nvSpPr>
            <p:cNvPr id="6" name="object 6"/>
            <p:cNvSpPr/>
            <p:nvPr/>
          </p:nvSpPr>
          <p:spPr>
            <a:xfrm>
              <a:off x="8574659" y="2297431"/>
              <a:ext cx="1347470" cy="45720"/>
            </a:xfrm>
            <a:custGeom>
              <a:avLst/>
              <a:gdLst/>
              <a:ahLst/>
              <a:cxnLst/>
              <a:rect l="l" t="t" r="r" b="b"/>
              <a:pathLst>
                <a:path w="1347470" h="45719">
                  <a:moveTo>
                    <a:pt x="0" y="45718"/>
                  </a:moveTo>
                  <a:lnTo>
                    <a:pt x="1346962" y="45718"/>
                  </a:lnTo>
                  <a:lnTo>
                    <a:pt x="1346962" y="0"/>
                  </a:lnTo>
                  <a:lnTo>
                    <a:pt x="0" y="0"/>
                  </a:lnTo>
                  <a:lnTo>
                    <a:pt x="0" y="45718"/>
                  </a:lnTo>
                  <a:close/>
                </a:path>
              </a:pathLst>
            </a:custGeom>
            <a:ln w="12700">
              <a:solidFill>
                <a:srgbClr val="1E8FC1"/>
              </a:solidFill>
            </a:ln>
          </p:spPr>
          <p:txBody>
            <a:bodyPr wrap="square" lIns="0" tIns="0" rIns="0" bIns="0" rtlCol="0"/>
            <a:lstStyle/>
            <a:p/>
          </p:txBody>
        </p:sp>
      </p:grpSp>
      <p:sp>
        <p:nvSpPr>
          <p:cNvPr id="7" name="object 7"/>
          <p:cNvSpPr txBox="1"/>
          <p:nvPr>
            <p:custDataLst>
              <p:tags r:id="rId2"/>
            </p:custDataLst>
          </p:nvPr>
        </p:nvSpPr>
        <p:spPr>
          <a:xfrm>
            <a:off x="6071996" y="3253866"/>
            <a:ext cx="2359025" cy="442595"/>
          </a:xfrm>
          <a:prstGeom prst="rect">
            <a:avLst/>
          </a:prstGeom>
        </p:spPr>
        <p:txBody>
          <a:bodyPr vert="horz" wrap="square" lIns="0" tIns="12065" rIns="0" bIns="0" rtlCol="0">
            <a:spAutoFit/>
          </a:bodyPr>
          <a:lstStyle/>
          <a:p>
            <a:pPr marL="12700">
              <a:lnSpc>
                <a:spcPct val="100000"/>
              </a:lnSpc>
              <a:spcBef>
                <a:spcPts val="95"/>
              </a:spcBef>
            </a:pPr>
            <a:r>
              <a:rPr sz="2800" spc="-35" dirty="0">
                <a:solidFill>
                  <a:srgbClr val="1F4E79"/>
                </a:solidFill>
                <a:latin typeface="宋体" panose="02010600030101010101" pitchFamily="2" charset="-122"/>
                <a:cs typeface="宋体" panose="02010600030101010101" pitchFamily="2" charset="-122"/>
              </a:rPr>
              <a:t>一、</a:t>
            </a:r>
            <a:r>
              <a:rPr sz="2800" spc="-35" dirty="0">
                <a:solidFill>
                  <a:srgbClr val="C00000"/>
                </a:solidFill>
                <a:latin typeface="宋体" panose="02010600030101010101" pitchFamily="2" charset="-122"/>
                <a:cs typeface="宋体" panose="02010600030101010101" pitchFamily="2" charset="-122"/>
              </a:rPr>
              <a:t>简答题</a:t>
            </a:r>
            <a:r>
              <a:rPr sz="2800" spc="50" dirty="0">
                <a:solidFill>
                  <a:srgbClr val="1F4E79"/>
                </a:solidFill>
                <a:latin typeface="宋体" panose="02010600030101010101" pitchFamily="2" charset="-122"/>
                <a:cs typeface="宋体" panose="02010600030101010101" pitchFamily="2" charset="-122"/>
              </a:rPr>
              <a:t>：</a:t>
            </a:r>
            <a:r>
              <a:rPr lang="en-US" altLang="en-US" sz="2800" spc="50" dirty="0">
                <a:solidFill>
                  <a:srgbClr val="1F4E79"/>
                </a:solidFill>
                <a:latin typeface="宋体" panose="02010600030101010101" pitchFamily="2" charset="-122"/>
                <a:cs typeface="宋体" panose="02010600030101010101" pitchFamily="2" charset="-122"/>
              </a:rPr>
              <a:t>2</a:t>
            </a:r>
            <a:endParaRPr lang="en-US" altLang="en-US" sz="2800" spc="50" dirty="0">
              <a:solidFill>
                <a:srgbClr val="1F4E79"/>
              </a:solidFill>
              <a:latin typeface="宋体" panose="02010600030101010101" pitchFamily="2" charset="-122"/>
              <a:cs typeface="宋体" panose="02010600030101010101" pitchFamily="2" charset="-122"/>
            </a:endParaRPr>
          </a:p>
        </p:txBody>
      </p:sp>
      <p:pic>
        <p:nvPicPr>
          <p:cNvPr id="8" name="object 8"/>
          <p:cNvPicPr/>
          <p:nvPr>
            <p:custDataLst>
              <p:tags r:id="rId3"/>
            </p:custDataLst>
          </p:nvPr>
        </p:nvPicPr>
        <p:blipFill>
          <a:blip r:embed="rId4" cstate="print"/>
          <a:stretch>
            <a:fillRect/>
          </a:stretch>
        </p:blipFill>
        <p:spPr>
          <a:xfrm>
            <a:off x="8203692" y="3166872"/>
            <a:ext cx="915161" cy="747521"/>
          </a:xfrm>
          <a:prstGeom prst="rect">
            <a:avLst/>
          </a:prstGeom>
        </p:spPr>
      </p:pic>
      <p:sp>
        <p:nvSpPr>
          <p:cNvPr id="9" name="object 9"/>
          <p:cNvSpPr txBox="1"/>
          <p:nvPr>
            <p:custDataLst>
              <p:tags r:id="rId5"/>
            </p:custDataLst>
          </p:nvPr>
        </p:nvSpPr>
        <p:spPr>
          <a:xfrm>
            <a:off x="8893175" y="3253740"/>
            <a:ext cx="2025015" cy="442595"/>
          </a:xfrm>
          <a:prstGeom prst="rect">
            <a:avLst/>
          </a:prstGeom>
        </p:spPr>
        <p:txBody>
          <a:bodyPr vert="horz" wrap="square" lIns="0" tIns="12065" rIns="0" bIns="0" rtlCol="0">
            <a:spAutoFit/>
          </a:bodyPr>
          <a:lstStyle/>
          <a:p>
            <a:pPr marL="12700">
              <a:lnSpc>
                <a:spcPct val="100000"/>
              </a:lnSpc>
              <a:spcBef>
                <a:spcPts val="95"/>
              </a:spcBef>
            </a:pPr>
            <a:r>
              <a:rPr lang="en-US" altLang="en-US" sz="2800" spc="80" dirty="0">
                <a:solidFill>
                  <a:srgbClr val="1F4E79"/>
                </a:solidFill>
                <a:latin typeface="宋体" panose="02010600030101010101" pitchFamily="2" charset="-122"/>
                <a:cs typeface="宋体" panose="02010600030101010101" pitchFamily="2" charset="-122"/>
              </a:rPr>
              <a:t>10</a:t>
            </a:r>
            <a:r>
              <a:rPr sz="2800" spc="80" dirty="0">
                <a:solidFill>
                  <a:srgbClr val="1F4E79"/>
                </a:solidFill>
                <a:latin typeface="宋体" panose="02010600030101010101" pitchFamily="2" charset="-122"/>
                <a:cs typeface="宋体" panose="02010600030101010101" pitchFamily="2" charset="-122"/>
              </a:rPr>
              <a:t>分=</a:t>
            </a:r>
            <a:r>
              <a:rPr sz="2800" spc="204" dirty="0">
                <a:solidFill>
                  <a:srgbClr val="1F4E79"/>
                </a:solidFill>
                <a:latin typeface="宋体" panose="02010600030101010101" pitchFamily="2" charset="-122"/>
                <a:cs typeface="宋体" panose="02010600030101010101" pitchFamily="2" charset="-122"/>
              </a:rPr>
              <a:t>20</a:t>
            </a:r>
            <a:r>
              <a:rPr sz="2800" spc="-50" dirty="0">
                <a:solidFill>
                  <a:srgbClr val="1F4E79"/>
                </a:solidFill>
                <a:latin typeface="宋体" panose="02010600030101010101" pitchFamily="2" charset="-122"/>
                <a:cs typeface="宋体" panose="02010600030101010101" pitchFamily="2" charset="-122"/>
              </a:rPr>
              <a:t>分</a:t>
            </a:r>
            <a:endParaRPr sz="2800">
              <a:latin typeface="宋体" panose="02010600030101010101" pitchFamily="2" charset="-122"/>
              <a:cs typeface="宋体" panose="02010600030101010101" pitchFamily="2" charset="-122"/>
            </a:endParaRPr>
          </a:p>
        </p:txBody>
      </p:sp>
      <p:sp>
        <p:nvSpPr>
          <p:cNvPr id="10" name="object 10"/>
          <p:cNvSpPr txBox="1"/>
          <p:nvPr>
            <p:custDataLst>
              <p:tags r:id="rId6"/>
            </p:custDataLst>
          </p:nvPr>
        </p:nvSpPr>
        <p:spPr>
          <a:xfrm>
            <a:off x="6071996" y="4107560"/>
            <a:ext cx="2359025" cy="452120"/>
          </a:xfrm>
          <a:prstGeom prst="rect">
            <a:avLst/>
          </a:prstGeom>
        </p:spPr>
        <p:txBody>
          <a:bodyPr vert="horz" wrap="square" lIns="0" tIns="12065" rIns="0" bIns="0" rtlCol="0">
            <a:spAutoFit/>
          </a:bodyPr>
          <a:lstStyle/>
          <a:p>
            <a:pPr marL="12700">
              <a:lnSpc>
                <a:spcPct val="100000"/>
              </a:lnSpc>
              <a:spcBef>
                <a:spcPts val="95"/>
              </a:spcBef>
            </a:pPr>
            <a:r>
              <a:rPr sz="2800" spc="-35" dirty="0">
                <a:solidFill>
                  <a:schemeClr val="accent1"/>
                </a:solidFill>
                <a:latin typeface="宋体" panose="02010600030101010101" pitchFamily="2" charset="-122"/>
                <a:cs typeface="宋体" panose="02010600030101010101" pitchFamily="2" charset="-122"/>
              </a:rPr>
              <a:t>二、论述题</a:t>
            </a:r>
            <a:r>
              <a:rPr sz="2800" spc="50" dirty="0">
                <a:solidFill>
                  <a:schemeClr val="accent1"/>
                </a:solidFill>
                <a:latin typeface="宋体" panose="02010600030101010101" pitchFamily="2" charset="-122"/>
                <a:cs typeface="宋体" panose="02010600030101010101" pitchFamily="2" charset="-122"/>
              </a:rPr>
              <a:t>：2</a:t>
            </a:r>
            <a:endParaRPr sz="2800" spc="50" dirty="0">
              <a:solidFill>
                <a:schemeClr val="accent1"/>
              </a:solidFill>
              <a:latin typeface="宋体" panose="02010600030101010101" pitchFamily="2" charset="-122"/>
              <a:cs typeface="宋体" panose="02010600030101010101" pitchFamily="2" charset="-122"/>
            </a:endParaRPr>
          </a:p>
        </p:txBody>
      </p:sp>
      <p:pic>
        <p:nvPicPr>
          <p:cNvPr id="11" name="object 11"/>
          <p:cNvPicPr/>
          <p:nvPr>
            <p:custDataLst>
              <p:tags r:id="rId7"/>
            </p:custDataLst>
          </p:nvPr>
        </p:nvPicPr>
        <p:blipFill>
          <a:blip r:embed="rId4" cstate="print"/>
          <a:stretch>
            <a:fillRect/>
          </a:stretch>
        </p:blipFill>
        <p:spPr>
          <a:xfrm>
            <a:off x="8203692" y="4020311"/>
            <a:ext cx="915161" cy="747521"/>
          </a:xfrm>
          <a:prstGeom prst="rect">
            <a:avLst/>
          </a:prstGeom>
        </p:spPr>
      </p:pic>
      <p:sp>
        <p:nvSpPr>
          <p:cNvPr id="12" name="object 12"/>
          <p:cNvSpPr txBox="1"/>
          <p:nvPr>
            <p:custDataLst>
              <p:tags r:id="rId8"/>
            </p:custDataLst>
          </p:nvPr>
        </p:nvSpPr>
        <p:spPr>
          <a:xfrm>
            <a:off x="8893302" y="4107560"/>
            <a:ext cx="1760220" cy="442595"/>
          </a:xfrm>
          <a:prstGeom prst="rect">
            <a:avLst/>
          </a:prstGeom>
        </p:spPr>
        <p:txBody>
          <a:bodyPr vert="horz" wrap="square" lIns="0" tIns="12065" rIns="0" bIns="0" rtlCol="0">
            <a:spAutoFit/>
          </a:bodyPr>
          <a:lstStyle/>
          <a:p>
            <a:pPr marL="12700">
              <a:lnSpc>
                <a:spcPct val="100000"/>
              </a:lnSpc>
              <a:spcBef>
                <a:spcPts val="95"/>
              </a:spcBef>
            </a:pPr>
            <a:r>
              <a:rPr sz="2800" spc="180" dirty="0">
                <a:solidFill>
                  <a:srgbClr val="1F4E79"/>
                </a:solidFill>
                <a:latin typeface="宋体" panose="02010600030101010101" pitchFamily="2" charset="-122"/>
                <a:cs typeface="宋体" panose="02010600030101010101" pitchFamily="2" charset="-122"/>
              </a:rPr>
              <a:t>1</a:t>
            </a:r>
            <a:r>
              <a:rPr lang="en-US" altLang="en-US" sz="2800" spc="180" dirty="0">
                <a:solidFill>
                  <a:srgbClr val="1F4E79"/>
                </a:solidFill>
                <a:latin typeface="宋体" panose="02010600030101010101" pitchFamily="2" charset="-122"/>
                <a:cs typeface="宋体" panose="02010600030101010101" pitchFamily="2" charset="-122"/>
              </a:rPr>
              <a:t>5</a:t>
            </a:r>
            <a:r>
              <a:rPr sz="2800" spc="85" dirty="0">
                <a:solidFill>
                  <a:srgbClr val="1F4E79"/>
                </a:solidFill>
                <a:latin typeface="宋体" panose="02010600030101010101" pitchFamily="2" charset="-122"/>
                <a:cs typeface="宋体" panose="02010600030101010101" pitchFamily="2" charset="-122"/>
              </a:rPr>
              <a:t>分=</a:t>
            </a:r>
            <a:r>
              <a:rPr lang="en-US" altLang="en-US" sz="2800" spc="85" dirty="0">
                <a:solidFill>
                  <a:srgbClr val="1F4E79"/>
                </a:solidFill>
                <a:latin typeface="宋体" panose="02010600030101010101" pitchFamily="2" charset="-122"/>
                <a:cs typeface="宋体" panose="02010600030101010101" pitchFamily="2" charset="-122"/>
              </a:rPr>
              <a:t>3</a:t>
            </a:r>
            <a:r>
              <a:rPr sz="2800" spc="210" dirty="0">
                <a:solidFill>
                  <a:srgbClr val="1F4E79"/>
                </a:solidFill>
                <a:latin typeface="宋体" panose="02010600030101010101" pitchFamily="2" charset="-122"/>
                <a:cs typeface="宋体" panose="02010600030101010101" pitchFamily="2" charset="-122"/>
              </a:rPr>
              <a:t>0</a:t>
            </a:r>
            <a:r>
              <a:rPr sz="2800" spc="-50" dirty="0">
                <a:solidFill>
                  <a:srgbClr val="1F4E79"/>
                </a:solidFill>
                <a:latin typeface="宋体" panose="02010600030101010101" pitchFamily="2" charset="-122"/>
                <a:cs typeface="宋体" panose="02010600030101010101" pitchFamily="2" charset="-122"/>
              </a:rPr>
              <a:t>分</a:t>
            </a:r>
            <a:endParaRPr sz="2800">
              <a:latin typeface="宋体" panose="02010600030101010101" pitchFamily="2" charset="-122"/>
              <a:cs typeface="宋体" panose="02010600030101010101" pitchFamily="2" charset="-122"/>
            </a:endParaRPr>
          </a:p>
        </p:txBody>
      </p:sp>
      <p:grpSp>
        <p:nvGrpSpPr>
          <p:cNvPr id="13" name="object 13"/>
          <p:cNvGrpSpPr/>
          <p:nvPr/>
        </p:nvGrpSpPr>
        <p:grpSpPr>
          <a:xfrm>
            <a:off x="8203692" y="4873752"/>
            <a:ext cx="1625600" cy="1601470"/>
            <a:chOff x="8203692" y="4873752"/>
            <a:chExt cx="1625600" cy="1601470"/>
          </a:xfrm>
        </p:grpSpPr>
        <p:pic>
          <p:nvPicPr>
            <p:cNvPr id="14" name="object 14"/>
            <p:cNvPicPr/>
            <p:nvPr/>
          </p:nvPicPr>
          <p:blipFill>
            <a:blip r:embed="rId4" cstate="print"/>
            <a:stretch>
              <a:fillRect/>
            </a:stretch>
          </p:blipFill>
          <p:spPr>
            <a:xfrm>
              <a:off x="8203692" y="4873752"/>
              <a:ext cx="915161" cy="747522"/>
            </a:xfrm>
            <a:prstGeom prst="rect">
              <a:avLst/>
            </a:prstGeom>
          </p:spPr>
        </p:pic>
        <p:pic>
          <p:nvPicPr>
            <p:cNvPr id="15" name="object 15"/>
            <p:cNvPicPr/>
            <p:nvPr/>
          </p:nvPicPr>
          <p:blipFill>
            <a:blip r:embed="rId4" cstate="print"/>
            <a:stretch>
              <a:fillRect/>
            </a:stretch>
          </p:blipFill>
          <p:spPr>
            <a:xfrm>
              <a:off x="8913876" y="5727192"/>
              <a:ext cx="915162" cy="747521"/>
            </a:xfrm>
            <a:prstGeom prst="rect">
              <a:avLst/>
            </a:prstGeom>
          </p:spPr>
        </p:pic>
      </p:grpSp>
      <p:sp>
        <p:nvSpPr>
          <p:cNvPr id="16" name="object 16"/>
          <p:cNvSpPr txBox="1"/>
          <p:nvPr/>
        </p:nvSpPr>
        <p:spPr>
          <a:xfrm>
            <a:off x="6071996" y="4961001"/>
            <a:ext cx="5291455" cy="1304290"/>
          </a:xfrm>
          <a:prstGeom prst="rect">
            <a:avLst/>
          </a:prstGeom>
        </p:spPr>
        <p:txBody>
          <a:bodyPr vert="horz" wrap="square" lIns="0" tIns="12065" rIns="0" bIns="0" rtlCol="0">
            <a:spAutoFit/>
          </a:bodyPr>
          <a:lstStyle/>
          <a:p>
            <a:pPr marL="12700">
              <a:lnSpc>
                <a:spcPct val="100000"/>
              </a:lnSpc>
              <a:spcBef>
                <a:spcPts val="95"/>
              </a:spcBef>
              <a:tabLst>
                <a:tab pos="2833370" algn="l"/>
              </a:tabLst>
            </a:pPr>
            <a:r>
              <a:rPr sz="2800" spc="-35" dirty="0">
                <a:solidFill>
                  <a:srgbClr val="1F4E79"/>
                </a:solidFill>
                <a:latin typeface="宋体" panose="02010600030101010101" pitchFamily="2" charset="-122"/>
                <a:cs typeface="宋体" panose="02010600030101010101" pitchFamily="2" charset="-122"/>
              </a:rPr>
              <a:t>三、</a:t>
            </a:r>
            <a:r>
              <a:rPr sz="2800" spc="-35" dirty="0">
                <a:solidFill>
                  <a:srgbClr val="C00000"/>
                </a:solidFill>
                <a:latin typeface="宋体" panose="02010600030101010101" pitchFamily="2" charset="-122"/>
                <a:cs typeface="宋体" panose="02010600030101010101" pitchFamily="2" charset="-122"/>
              </a:rPr>
              <a:t>辨析题</a:t>
            </a:r>
            <a:r>
              <a:rPr sz="2800" spc="50" dirty="0">
                <a:solidFill>
                  <a:srgbClr val="1F4E79"/>
                </a:solidFill>
                <a:latin typeface="宋体" panose="02010600030101010101" pitchFamily="2" charset="-122"/>
                <a:cs typeface="宋体" panose="02010600030101010101" pitchFamily="2" charset="-122"/>
              </a:rPr>
              <a:t>：</a:t>
            </a:r>
            <a:r>
              <a:rPr sz="2800" spc="50" dirty="0">
                <a:solidFill>
                  <a:srgbClr val="C00000"/>
                </a:solidFill>
                <a:latin typeface="宋体" panose="02010600030101010101" pitchFamily="2" charset="-122"/>
                <a:cs typeface="宋体" panose="02010600030101010101" pitchFamily="2" charset="-122"/>
              </a:rPr>
              <a:t>2</a:t>
            </a:r>
            <a:r>
              <a:rPr sz="2800" dirty="0">
                <a:solidFill>
                  <a:srgbClr val="C00000"/>
                </a:solidFill>
                <a:latin typeface="宋体" panose="02010600030101010101" pitchFamily="2" charset="-122"/>
                <a:cs typeface="宋体" panose="02010600030101010101" pitchFamily="2" charset="-122"/>
              </a:rPr>
              <a:t>	</a:t>
            </a:r>
            <a:r>
              <a:rPr sz="2800" spc="180" dirty="0">
                <a:solidFill>
                  <a:srgbClr val="1F4E79"/>
                </a:solidFill>
                <a:latin typeface="宋体" panose="02010600030101010101" pitchFamily="2" charset="-122"/>
                <a:cs typeface="宋体" panose="02010600030101010101" pitchFamily="2" charset="-122"/>
              </a:rPr>
              <a:t>15</a:t>
            </a:r>
            <a:r>
              <a:rPr sz="2800" spc="-35" dirty="0">
                <a:solidFill>
                  <a:srgbClr val="1F4E79"/>
                </a:solidFill>
                <a:latin typeface="宋体" panose="02010600030101010101" pitchFamily="2" charset="-122"/>
                <a:cs typeface="宋体" panose="02010600030101010101" pitchFamily="2" charset="-122"/>
              </a:rPr>
              <a:t>分</a:t>
            </a:r>
            <a:r>
              <a:rPr sz="2800" spc="210" dirty="0">
                <a:solidFill>
                  <a:srgbClr val="1F4E79"/>
                </a:solidFill>
                <a:latin typeface="宋体" panose="02010600030101010101" pitchFamily="2" charset="-122"/>
                <a:cs typeface="宋体" panose="02010600030101010101" pitchFamily="2" charset="-122"/>
              </a:rPr>
              <a:t>=30</a:t>
            </a:r>
            <a:r>
              <a:rPr sz="2800" spc="-50" dirty="0">
                <a:solidFill>
                  <a:srgbClr val="1F4E79"/>
                </a:solidFill>
                <a:latin typeface="宋体" panose="02010600030101010101" pitchFamily="2" charset="-122"/>
                <a:cs typeface="宋体" panose="02010600030101010101" pitchFamily="2" charset="-122"/>
              </a:rPr>
              <a:t>分</a:t>
            </a:r>
            <a:endParaRPr sz="2800">
              <a:latin typeface="宋体" panose="02010600030101010101" pitchFamily="2" charset="-122"/>
              <a:cs typeface="宋体" panose="02010600030101010101" pitchFamily="2" charset="-122"/>
            </a:endParaRPr>
          </a:p>
          <a:p>
            <a:pPr marL="12700">
              <a:lnSpc>
                <a:spcPct val="100000"/>
              </a:lnSpc>
              <a:spcBef>
                <a:spcPts val="3360"/>
              </a:spcBef>
              <a:tabLst>
                <a:tab pos="3543935" algn="l"/>
              </a:tabLst>
            </a:pPr>
            <a:r>
              <a:rPr sz="2800" spc="-35" dirty="0">
                <a:solidFill>
                  <a:srgbClr val="1F4E79"/>
                </a:solidFill>
                <a:latin typeface="宋体" panose="02010600030101010101" pitchFamily="2" charset="-122"/>
                <a:cs typeface="宋体" panose="02010600030101010101" pitchFamily="2" charset="-122"/>
              </a:rPr>
              <a:t>四、</a:t>
            </a:r>
            <a:r>
              <a:rPr sz="2800" spc="-35" dirty="0">
                <a:solidFill>
                  <a:srgbClr val="C00000"/>
                </a:solidFill>
                <a:latin typeface="宋体" panose="02010600030101010101" pitchFamily="2" charset="-122"/>
                <a:cs typeface="宋体" panose="02010600030101010101" pitchFamily="2" charset="-122"/>
              </a:rPr>
              <a:t>材料分析题</a:t>
            </a:r>
            <a:r>
              <a:rPr sz="2800" spc="50" dirty="0">
                <a:solidFill>
                  <a:srgbClr val="1F4E79"/>
                </a:solidFill>
                <a:latin typeface="宋体" panose="02010600030101010101" pitchFamily="2" charset="-122"/>
                <a:cs typeface="宋体" panose="02010600030101010101" pitchFamily="2" charset="-122"/>
              </a:rPr>
              <a:t>：</a:t>
            </a:r>
            <a:r>
              <a:rPr lang="en-US" altLang="en-US" sz="2800" spc="50" dirty="0">
                <a:solidFill>
                  <a:srgbClr val="1F4E79"/>
                </a:solidFill>
                <a:latin typeface="宋体" panose="02010600030101010101" pitchFamily="2" charset="-122"/>
                <a:cs typeface="宋体" panose="02010600030101010101" pitchFamily="2" charset="-122"/>
              </a:rPr>
              <a:t>1</a:t>
            </a:r>
            <a:r>
              <a:rPr sz="2800" dirty="0">
                <a:solidFill>
                  <a:srgbClr val="C00000"/>
                </a:solidFill>
                <a:latin typeface="宋体" panose="02010600030101010101" pitchFamily="2" charset="-122"/>
                <a:cs typeface="宋体" panose="02010600030101010101" pitchFamily="2" charset="-122"/>
              </a:rPr>
              <a:t>	</a:t>
            </a:r>
            <a:r>
              <a:rPr lang="en-US" altLang="en-US" sz="2800" dirty="0">
                <a:solidFill>
                  <a:srgbClr val="C00000"/>
                </a:solidFill>
                <a:latin typeface="宋体" panose="02010600030101010101" pitchFamily="2" charset="-122"/>
                <a:cs typeface="宋体" panose="02010600030101010101" pitchFamily="2" charset="-122"/>
              </a:rPr>
              <a:t>20</a:t>
            </a:r>
            <a:r>
              <a:rPr sz="2800" spc="-35" dirty="0">
                <a:solidFill>
                  <a:srgbClr val="1F4E79"/>
                </a:solidFill>
                <a:latin typeface="宋体" panose="02010600030101010101" pitchFamily="2" charset="-122"/>
                <a:cs typeface="宋体" panose="02010600030101010101" pitchFamily="2" charset="-122"/>
              </a:rPr>
              <a:t>分</a:t>
            </a:r>
            <a:r>
              <a:rPr sz="2800" spc="210" dirty="0">
                <a:solidFill>
                  <a:srgbClr val="1F4E79"/>
                </a:solidFill>
                <a:latin typeface="宋体" panose="02010600030101010101" pitchFamily="2" charset="-122"/>
                <a:cs typeface="宋体" panose="02010600030101010101" pitchFamily="2" charset="-122"/>
              </a:rPr>
              <a:t>=</a:t>
            </a:r>
            <a:r>
              <a:rPr lang="en-US" altLang="en-US" sz="2800" spc="210" dirty="0">
                <a:solidFill>
                  <a:srgbClr val="1F4E79"/>
                </a:solidFill>
                <a:latin typeface="宋体" panose="02010600030101010101" pitchFamily="2" charset="-122"/>
                <a:cs typeface="宋体" panose="02010600030101010101" pitchFamily="2" charset="-122"/>
              </a:rPr>
              <a:t>2</a:t>
            </a:r>
            <a:r>
              <a:rPr sz="2800" spc="210" dirty="0">
                <a:solidFill>
                  <a:srgbClr val="1F4E79"/>
                </a:solidFill>
                <a:latin typeface="宋体" panose="02010600030101010101" pitchFamily="2" charset="-122"/>
                <a:cs typeface="宋体" panose="02010600030101010101" pitchFamily="2" charset="-122"/>
              </a:rPr>
              <a:t>0</a:t>
            </a:r>
            <a:r>
              <a:rPr sz="2800" spc="-50" dirty="0">
                <a:solidFill>
                  <a:srgbClr val="1F4E79"/>
                </a:solidFill>
                <a:latin typeface="宋体" panose="02010600030101010101" pitchFamily="2" charset="-122"/>
                <a:cs typeface="宋体" panose="02010600030101010101" pitchFamily="2" charset="-122"/>
              </a:rPr>
              <a:t>分</a:t>
            </a:r>
            <a:endParaRPr sz="2800">
              <a:latin typeface="宋体" panose="02010600030101010101" pitchFamily="2" charset="-122"/>
              <a:cs typeface="宋体" panose="02010600030101010101" pitchFamily="2" charset="-122"/>
            </a:endParaRPr>
          </a:p>
        </p:txBody>
      </p:sp>
      <p:sp>
        <p:nvSpPr>
          <p:cNvPr id="17" name="object 17"/>
          <p:cNvSpPr txBox="1">
            <a:spLocks noGrp="1"/>
          </p:cNvSpPr>
          <p:nvPr>
            <p:ph type="title"/>
          </p:nvPr>
        </p:nvSpPr>
        <p:spPr>
          <a:xfrm>
            <a:off x="8357107" y="466217"/>
            <a:ext cx="3073400" cy="1854835"/>
          </a:xfrm>
          <a:prstGeom prst="rect">
            <a:avLst/>
          </a:prstGeom>
        </p:spPr>
        <p:txBody>
          <a:bodyPr vert="horz" wrap="square" lIns="0" tIns="12700" rIns="0" bIns="0" rtlCol="0">
            <a:spAutoFit/>
          </a:bodyPr>
          <a:lstStyle/>
          <a:p>
            <a:pPr marL="12700">
              <a:lnSpc>
                <a:spcPct val="100000"/>
              </a:lnSpc>
              <a:spcBef>
                <a:spcPts val="100"/>
              </a:spcBef>
            </a:pPr>
            <a:r>
              <a:rPr sz="12000" spc="-30" dirty="0"/>
              <a:t>题型</a:t>
            </a:r>
            <a:endParaRPr sz="1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8353" y="562483"/>
            <a:ext cx="8632190" cy="452120"/>
          </a:xfrm>
          <a:prstGeom prst="rect">
            <a:avLst/>
          </a:prstGeom>
        </p:spPr>
        <p:txBody>
          <a:bodyPr vert="horz" wrap="square" lIns="0" tIns="12065" rIns="0" bIns="0" rtlCol="0">
            <a:spAutoFit/>
          </a:bodyPr>
          <a:lstStyle/>
          <a:p>
            <a:pPr marL="12700">
              <a:lnSpc>
                <a:spcPct val="100000"/>
              </a:lnSpc>
              <a:spcBef>
                <a:spcPts val="95"/>
              </a:spcBef>
            </a:pPr>
            <a:r>
              <a:rPr spc="-40" dirty="0"/>
              <a:t>第八章新时代坚持和发展中国特色社会主义的重要保障</a:t>
            </a:r>
            <a:endParaRPr spc="-40" dirty="0"/>
          </a:p>
        </p:txBody>
      </p:sp>
      <p:sp>
        <p:nvSpPr>
          <p:cNvPr id="3" name="object 3"/>
          <p:cNvSpPr/>
          <p:nvPr/>
        </p:nvSpPr>
        <p:spPr>
          <a:xfrm>
            <a:off x="365175" y="1180719"/>
            <a:ext cx="1073785" cy="902335"/>
          </a:xfrm>
          <a:custGeom>
            <a:avLst/>
            <a:gdLst/>
            <a:ahLst/>
            <a:cxnLst/>
            <a:rect l="l" t="t" r="r" b="b"/>
            <a:pathLst>
              <a:path w="1073785" h="902335">
                <a:moveTo>
                  <a:pt x="1073480" y="0"/>
                </a:moveTo>
                <a:lnTo>
                  <a:pt x="0" y="0"/>
                </a:lnTo>
                <a:lnTo>
                  <a:pt x="0" y="902080"/>
                </a:lnTo>
                <a:lnTo>
                  <a:pt x="124815" y="797178"/>
                </a:lnTo>
                <a:lnTo>
                  <a:pt x="124815" y="137159"/>
                </a:lnTo>
                <a:lnTo>
                  <a:pt x="910158" y="137159"/>
                </a:lnTo>
                <a:lnTo>
                  <a:pt x="1073480" y="0"/>
                </a:lnTo>
                <a:close/>
              </a:path>
            </a:pathLst>
          </a:custGeom>
          <a:solidFill>
            <a:srgbClr val="16678B"/>
          </a:solidFill>
        </p:spPr>
        <p:txBody>
          <a:bodyPr wrap="square" lIns="0" tIns="0" rIns="0" bIns="0" rtlCol="0"/>
          <a:lstStyle/>
          <a:p/>
        </p:txBody>
      </p:sp>
      <p:sp>
        <p:nvSpPr>
          <p:cNvPr id="4" name="object 4"/>
          <p:cNvSpPr/>
          <p:nvPr/>
        </p:nvSpPr>
        <p:spPr>
          <a:xfrm>
            <a:off x="10823956" y="5419852"/>
            <a:ext cx="1241425" cy="1043305"/>
          </a:xfrm>
          <a:custGeom>
            <a:avLst/>
            <a:gdLst/>
            <a:ahLst/>
            <a:cxnLst/>
            <a:rect l="l" t="t" r="r" b="b"/>
            <a:pathLst>
              <a:path w="1241425" h="1043304">
                <a:moveTo>
                  <a:pt x="1241044" y="0"/>
                </a:moveTo>
                <a:lnTo>
                  <a:pt x="1096772" y="121158"/>
                </a:lnTo>
                <a:lnTo>
                  <a:pt x="1096772" y="884250"/>
                </a:lnTo>
                <a:lnTo>
                  <a:pt x="188722" y="884250"/>
                </a:lnTo>
                <a:lnTo>
                  <a:pt x="0" y="1042835"/>
                </a:lnTo>
                <a:lnTo>
                  <a:pt x="1241044" y="1042835"/>
                </a:lnTo>
                <a:lnTo>
                  <a:pt x="1241044" y="0"/>
                </a:lnTo>
                <a:close/>
              </a:path>
            </a:pathLst>
          </a:custGeom>
          <a:solidFill>
            <a:srgbClr val="16678B"/>
          </a:solidFill>
        </p:spPr>
        <p:txBody>
          <a:bodyPr wrap="square" lIns="0" tIns="0" rIns="0" bIns="0" rtlCol="0"/>
          <a:lstStyle/>
          <a:p/>
        </p:txBody>
      </p:sp>
      <p:sp>
        <p:nvSpPr>
          <p:cNvPr id="5" name="object 5"/>
          <p:cNvSpPr txBox="1"/>
          <p:nvPr/>
        </p:nvSpPr>
        <p:spPr>
          <a:xfrm>
            <a:off x="470712" y="1348792"/>
            <a:ext cx="11462385" cy="4545965"/>
          </a:xfrm>
          <a:prstGeom prst="rect">
            <a:avLst/>
          </a:prstGeom>
        </p:spPr>
        <p:txBody>
          <a:bodyPr vert="horz" wrap="square" lIns="0" tIns="127635" rIns="0" bIns="0" rtlCol="0">
            <a:spAutoFit/>
          </a:bodyPr>
          <a:lstStyle/>
          <a:p>
            <a:pPr marL="860425">
              <a:lnSpc>
                <a:spcPct val="100000"/>
              </a:lnSpc>
              <a:spcBef>
                <a:spcPts val="1005"/>
              </a:spcBef>
            </a:pPr>
            <a:r>
              <a:rPr sz="2200" spc="-35" dirty="0">
                <a:solidFill>
                  <a:srgbClr val="1F4E79"/>
                </a:solidFill>
                <a:latin typeface="宋体" panose="02010600030101010101" pitchFamily="2" charset="-122"/>
                <a:cs typeface="宋体" panose="02010600030101010101" pitchFamily="2" charset="-122"/>
              </a:rPr>
              <a:t>一、全面贯彻落实总体国家安全观</a:t>
            </a:r>
            <a:endParaRPr sz="2200">
              <a:latin typeface="宋体" panose="02010600030101010101" pitchFamily="2" charset="-122"/>
              <a:cs typeface="宋体" panose="02010600030101010101" pitchFamily="2" charset="-122"/>
            </a:endParaRPr>
          </a:p>
          <a:p>
            <a:pPr marL="12700">
              <a:lnSpc>
                <a:spcPct val="100000"/>
              </a:lnSpc>
              <a:spcBef>
                <a:spcPts val="840"/>
              </a:spcBef>
            </a:pPr>
            <a:r>
              <a:rPr sz="2000" spc="155" dirty="0">
                <a:solidFill>
                  <a:srgbClr val="C00000"/>
                </a:solidFill>
                <a:latin typeface="宋体" panose="02010600030101010101" pitchFamily="2" charset="-122"/>
                <a:cs typeface="宋体" panose="02010600030101010101" pitchFamily="2" charset="-122"/>
              </a:rPr>
              <a:t>p245-</a:t>
            </a:r>
            <a:r>
              <a:rPr sz="2000" spc="110" dirty="0">
                <a:solidFill>
                  <a:srgbClr val="C00000"/>
                </a:solidFill>
                <a:latin typeface="宋体" panose="02010600030101010101" pitchFamily="2" charset="-122"/>
                <a:cs typeface="宋体" panose="02010600030101010101" pitchFamily="2" charset="-122"/>
              </a:rPr>
              <a:t>247</a:t>
            </a:r>
            <a:endParaRPr sz="2000">
              <a:latin typeface="宋体" panose="02010600030101010101" pitchFamily="2" charset="-122"/>
              <a:cs typeface="宋体" panose="02010600030101010101" pitchFamily="2" charset="-122"/>
            </a:endParaRPr>
          </a:p>
          <a:p>
            <a:pPr marL="520065">
              <a:lnSpc>
                <a:spcPct val="100000"/>
              </a:lnSpc>
              <a:spcBef>
                <a:spcPts val="1200"/>
              </a:spcBef>
            </a:pPr>
            <a:r>
              <a:rPr sz="2000" dirty="0">
                <a:solidFill>
                  <a:srgbClr val="1F4E79"/>
                </a:solidFill>
                <a:latin typeface="宋体" panose="02010600030101010101" pitchFamily="2" charset="-122"/>
                <a:cs typeface="宋体" panose="02010600030101010101" pitchFamily="2" charset="-122"/>
              </a:rPr>
              <a:t>总体国家安全观的</a:t>
            </a:r>
            <a:r>
              <a:rPr sz="2000" dirty="0">
                <a:solidFill>
                  <a:srgbClr val="C00000"/>
                </a:solidFill>
                <a:latin typeface="宋体" panose="02010600030101010101" pitchFamily="2" charset="-122"/>
                <a:cs typeface="宋体" panose="02010600030101010101" pitchFamily="2" charset="-122"/>
              </a:rPr>
              <a:t>内涵</a:t>
            </a:r>
            <a:r>
              <a:rPr sz="2000" spc="-15" dirty="0">
                <a:solidFill>
                  <a:srgbClr val="1F4E79"/>
                </a:solidFill>
                <a:latin typeface="宋体" panose="02010600030101010101" pitchFamily="2" charset="-122"/>
                <a:cs typeface="宋体" panose="02010600030101010101" pitchFamily="2" charset="-122"/>
              </a:rPr>
              <a:t>：</a:t>
            </a:r>
            <a:r>
              <a:rPr sz="2000" spc="-20" dirty="0">
                <a:solidFill>
                  <a:srgbClr val="C00000"/>
                </a:solidFill>
                <a:latin typeface="宋体" panose="02010600030101010101" pitchFamily="2" charset="-122"/>
                <a:cs typeface="宋体" panose="02010600030101010101" pitchFamily="2" charset="-122"/>
              </a:rPr>
              <a:t>以人民安全为宗旨、以政治安全为根本、以经济安全为基础、以军事科技</a:t>
            </a:r>
            <a:endParaRPr sz="2000">
              <a:latin typeface="宋体" panose="02010600030101010101" pitchFamily="2" charset="-122"/>
              <a:cs typeface="宋体" panose="02010600030101010101" pitchFamily="2" charset="-122"/>
            </a:endParaRPr>
          </a:p>
          <a:p>
            <a:pPr marL="12700">
              <a:lnSpc>
                <a:spcPct val="100000"/>
              </a:lnSpc>
              <a:spcBef>
                <a:spcPts val="1200"/>
              </a:spcBef>
            </a:pPr>
            <a:r>
              <a:rPr sz="2000" spc="-25" dirty="0">
                <a:solidFill>
                  <a:srgbClr val="C00000"/>
                </a:solidFill>
                <a:latin typeface="宋体" panose="02010600030101010101" pitchFamily="2" charset="-122"/>
                <a:cs typeface="宋体" panose="02010600030101010101" pitchFamily="2" charset="-122"/>
              </a:rPr>
              <a:t>文化社会安全为保障、以促进国际安全为依托</a:t>
            </a:r>
            <a:r>
              <a:rPr sz="2000" spc="-50" dirty="0">
                <a:solidFill>
                  <a:srgbClr val="1F4E79"/>
                </a:solidFill>
                <a:latin typeface="宋体" panose="02010600030101010101" pitchFamily="2" charset="-122"/>
                <a:cs typeface="宋体" panose="02010600030101010101" pitchFamily="2" charset="-122"/>
              </a:rPr>
              <a:t>。</a:t>
            </a:r>
            <a:endParaRPr sz="2000">
              <a:latin typeface="宋体" panose="02010600030101010101" pitchFamily="2" charset="-122"/>
              <a:cs typeface="宋体" panose="02010600030101010101" pitchFamily="2" charset="-122"/>
            </a:endParaRPr>
          </a:p>
          <a:p>
            <a:pPr marL="12700" marR="5715" indent="507365">
              <a:lnSpc>
                <a:spcPct val="150000"/>
              </a:lnSpc>
            </a:pPr>
            <a:r>
              <a:rPr sz="2000" spc="-5" dirty="0">
                <a:solidFill>
                  <a:srgbClr val="1F4E79"/>
                </a:solidFill>
                <a:latin typeface="宋体" panose="02010600030101010101" pitchFamily="2" charset="-122"/>
                <a:cs typeface="宋体" panose="02010600030101010101" pitchFamily="2" charset="-122"/>
              </a:rPr>
              <a:t>贯彻落实总体国家安全观的</a:t>
            </a:r>
            <a:r>
              <a:rPr sz="2000" spc="-10" dirty="0">
                <a:solidFill>
                  <a:srgbClr val="C00000"/>
                </a:solidFill>
                <a:latin typeface="宋体" panose="02010600030101010101" pitchFamily="2" charset="-122"/>
                <a:cs typeface="宋体" panose="02010600030101010101" pitchFamily="2" charset="-122"/>
              </a:rPr>
              <a:t>重要性</a:t>
            </a:r>
            <a:r>
              <a:rPr sz="2000" spc="-20" dirty="0">
                <a:solidFill>
                  <a:srgbClr val="1F4E79"/>
                </a:solidFill>
                <a:latin typeface="宋体" panose="02010600030101010101" pitchFamily="2" charset="-122"/>
                <a:cs typeface="宋体" panose="02010600030101010101" pitchFamily="2" charset="-122"/>
              </a:rPr>
              <a:t>：适应了进行具有许多新的历史特点的伟大斗争的新要求；回应了人民对国家安全的新期待；顺应了世界发展变化的新形势。</a:t>
            </a:r>
            <a:endParaRPr sz="2000">
              <a:latin typeface="宋体" panose="02010600030101010101" pitchFamily="2" charset="-122"/>
              <a:cs typeface="宋体" panose="02010600030101010101" pitchFamily="2" charset="-122"/>
            </a:endParaRPr>
          </a:p>
          <a:p>
            <a:pPr marL="12700" indent="507365">
              <a:lnSpc>
                <a:spcPct val="100000"/>
              </a:lnSpc>
              <a:spcBef>
                <a:spcPts val="1200"/>
              </a:spcBef>
            </a:pPr>
            <a:r>
              <a:rPr sz="2000" spc="-10" dirty="0">
                <a:solidFill>
                  <a:srgbClr val="C00000"/>
                </a:solidFill>
                <a:latin typeface="宋体" panose="02010600030101010101" pitchFamily="2" charset="-122"/>
                <a:cs typeface="宋体" panose="02010600030101010101" pitchFamily="2" charset="-122"/>
              </a:rPr>
              <a:t>“十个坚持”</a:t>
            </a:r>
            <a:r>
              <a:rPr sz="2000" spc="-35" dirty="0">
                <a:solidFill>
                  <a:srgbClr val="1F4E79"/>
                </a:solidFill>
                <a:latin typeface="宋体" panose="02010600030101010101" pitchFamily="2" charset="-122"/>
                <a:cs typeface="宋体" panose="02010600030101010101" pitchFamily="2" charset="-122"/>
              </a:rPr>
              <a:t>：一是坚持党对国家安全工作的绝对领导，二是坚持中国特色国家安全道路，三是坚</a:t>
            </a:r>
            <a:endParaRPr sz="2000">
              <a:latin typeface="宋体" panose="02010600030101010101" pitchFamily="2" charset="-122"/>
              <a:cs typeface="宋体" panose="02010600030101010101" pitchFamily="2" charset="-122"/>
            </a:endParaRPr>
          </a:p>
          <a:p>
            <a:pPr marL="12700" marR="5715" algn="just">
              <a:lnSpc>
                <a:spcPct val="150000"/>
              </a:lnSpc>
              <a:spcBef>
                <a:spcPts val="5"/>
              </a:spcBef>
            </a:pPr>
            <a:r>
              <a:rPr sz="2000" spc="-20" dirty="0">
                <a:solidFill>
                  <a:srgbClr val="1F4E79"/>
                </a:solidFill>
                <a:latin typeface="宋体" panose="02010600030101010101" pitchFamily="2" charset="-122"/>
                <a:cs typeface="宋体" panose="02010600030101010101" pitchFamily="2" charset="-122"/>
              </a:rPr>
              <a:t>持以人民安全为宗旨，四是坚持统筹发展和安全，五是坚持把政治安全放在首要位置，六是坚持统筹推进各领域安全，七是坚持把防范化解国家安全风险摆在突出位置，八是坚持推进国际共同安全，九是坚</a:t>
            </a:r>
            <a:r>
              <a:rPr sz="2000" spc="-30" dirty="0">
                <a:solidFill>
                  <a:srgbClr val="1F4E79"/>
                </a:solidFill>
                <a:latin typeface="宋体" panose="02010600030101010101" pitchFamily="2" charset="-122"/>
                <a:cs typeface="宋体" panose="02010600030101010101" pitchFamily="2" charset="-122"/>
              </a:rPr>
              <a:t>持推进国家安全体系和能力现代化，十是坚持加强国家安全干部队伍建设。</a:t>
            </a:r>
            <a:endParaRPr sz="2000">
              <a:latin typeface="宋体" panose="02010600030101010101" pitchFamily="2" charset="-122"/>
              <a:cs typeface="宋体" panose="02010600030101010101" pitchFamily="2" charset="-122"/>
            </a:endParaRPr>
          </a:p>
        </p:txBody>
      </p:sp>
      <p:sp>
        <p:nvSpPr>
          <p:cNvPr id="6" name="object 6"/>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260" dirty="0"/>
              <a:t>C</a:t>
            </a:r>
            <a:r>
              <a:rPr spc="-250" dirty="0"/>
              <a:t> </a:t>
            </a:r>
            <a:r>
              <a:rPr spc="60" dirty="0"/>
              <a:t>e</a:t>
            </a:r>
            <a:r>
              <a:rPr spc="-254" dirty="0"/>
              <a:t> </a:t>
            </a:r>
            <a:r>
              <a:rPr spc="120" dirty="0"/>
              <a:t>n</a:t>
            </a:r>
            <a:r>
              <a:rPr spc="-254" dirty="0"/>
              <a:t> </a:t>
            </a:r>
            <a:r>
              <a:rPr spc="-90" dirty="0"/>
              <a:t>t</a:t>
            </a:r>
            <a:r>
              <a:rPr spc="-254" dirty="0"/>
              <a:t> </a:t>
            </a:r>
            <a:r>
              <a:rPr spc="-50" dirty="0"/>
              <a:t>r</a:t>
            </a:r>
            <a:r>
              <a:rPr spc="-260" dirty="0"/>
              <a:t> </a:t>
            </a:r>
            <a:r>
              <a:rPr spc="60" dirty="0"/>
              <a:t>a</a:t>
            </a:r>
            <a:r>
              <a:rPr spc="-254" dirty="0"/>
              <a:t> </a:t>
            </a:r>
            <a:r>
              <a:rPr dirty="0"/>
              <a:t>l</a:t>
            </a:r>
            <a:r>
              <a:rPr spc="300" dirty="0"/>
              <a:t> </a:t>
            </a:r>
            <a:r>
              <a:rPr spc="140" dirty="0"/>
              <a:t>S</a:t>
            </a:r>
            <a:r>
              <a:rPr spc="-250" dirty="0"/>
              <a:t> </a:t>
            </a:r>
            <a:r>
              <a:rPr spc="95" dirty="0"/>
              <a:t>o</a:t>
            </a:r>
            <a:r>
              <a:rPr spc="-254" dirty="0"/>
              <a:t> </a:t>
            </a:r>
            <a:r>
              <a:rPr spc="120" dirty="0"/>
              <a:t>u</a:t>
            </a:r>
            <a:r>
              <a:rPr spc="-254" dirty="0"/>
              <a:t> </a:t>
            </a:r>
            <a:r>
              <a:rPr spc="-90" dirty="0"/>
              <a:t>t</a:t>
            </a:r>
            <a:r>
              <a:rPr spc="-254" dirty="0"/>
              <a:t> </a:t>
            </a:r>
            <a:r>
              <a:rPr spc="95" dirty="0"/>
              <a:t>h</a:t>
            </a:r>
            <a:r>
              <a:rPr spc="335" dirty="0"/>
              <a:t> </a:t>
            </a:r>
            <a:r>
              <a:rPr spc="240" dirty="0"/>
              <a:t>U</a:t>
            </a:r>
            <a:r>
              <a:rPr spc="-254" dirty="0"/>
              <a:t> </a:t>
            </a:r>
            <a:r>
              <a:rPr spc="120" dirty="0"/>
              <a:t>n</a:t>
            </a:r>
            <a:r>
              <a:rPr spc="-254" dirty="0"/>
              <a:t> </a:t>
            </a:r>
            <a:r>
              <a:rPr spc="-195" dirty="0"/>
              <a:t>i</a:t>
            </a:r>
            <a:r>
              <a:rPr spc="-250" dirty="0"/>
              <a:t> </a:t>
            </a:r>
            <a:r>
              <a:rPr dirty="0"/>
              <a:t>v</a:t>
            </a:r>
            <a:r>
              <a:rPr spc="-254" dirty="0"/>
              <a:t> </a:t>
            </a:r>
            <a:r>
              <a:rPr spc="60" dirty="0"/>
              <a:t>e</a:t>
            </a:r>
            <a:r>
              <a:rPr spc="-254" dirty="0"/>
              <a:t> </a:t>
            </a:r>
            <a:r>
              <a:rPr spc="-50" dirty="0"/>
              <a:t>r</a:t>
            </a:r>
            <a:r>
              <a:rPr spc="-260" dirty="0"/>
              <a:t> </a:t>
            </a:r>
            <a:r>
              <a:rPr spc="-30" dirty="0"/>
              <a:t>s</a:t>
            </a:r>
            <a:r>
              <a:rPr spc="-254" dirty="0"/>
              <a:t> </a:t>
            </a:r>
            <a:r>
              <a:rPr spc="-195" dirty="0"/>
              <a:t>i</a:t>
            </a:r>
            <a:r>
              <a:rPr spc="-250" dirty="0"/>
              <a:t> </a:t>
            </a:r>
            <a:r>
              <a:rPr spc="-90" dirty="0"/>
              <a:t>t</a:t>
            </a:r>
            <a:r>
              <a:rPr spc="-254" dirty="0"/>
              <a:t> </a:t>
            </a:r>
            <a:r>
              <a:rPr spc="-50" dirty="0"/>
              <a:t>y</a:t>
            </a:r>
            <a:endParaRPr spc="-50" dirty="0"/>
          </a:p>
        </p:txBody>
      </p:sp>
      <p:sp>
        <p:nvSpPr>
          <p:cNvPr id="7" name="object 7"/>
          <p:cNvSpPr txBox="1">
            <a:spLocks noGrp="1"/>
          </p:cNvSpPr>
          <p:nvPr>
            <p:ph type="dt" sz="half" idx="6"/>
          </p:nvPr>
        </p:nvSpPr>
        <p:spPr>
          <a:prstGeom prst="rect">
            <a:avLst/>
          </a:prstGeom>
        </p:spPr>
        <p:txBody>
          <a:bodyPr vert="horz" wrap="square" lIns="0" tIns="2540" rIns="0" bIns="0" rtlCol="0">
            <a:spAutoFit/>
          </a:bodyPr>
          <a:lstStyle/>
          <a:p>
            <a:pPr marL="12700">
              <a:lnSpc>
                <a:spcPct val="100000"/>
              </a:lnSpc>
              <a:spcBef>
                <a:spcPts val="20"/>
              </a:spcBef>
            </a:pPr>
            <a:r>
              <a:rPr spc="10" dirty="0"/>
              <a:t>知 行 合 一</a:t>
            </a:r>
            <a:endParaRPr spc="10" dirty="0"/>
          </a:p>
        </p:txBody>
      </p:sp>
      <p:sp>
        <p:nvSpPr>
          <p:cNvPr id="8" name="object 8"/>
          <p:cNvSpPr txBox="1"/>
          <p:nvPr/>
        </p:nvSpPr>
        <p:spPr>
          <a:xfrm>
            <a:off x="1336039" y="6638078"/>
            <a:ext cx="815340" cy="196850"/>
          </a:xfrm>
          <a:prstGeom prst="rect">
            <a:avLst/>
          </a:prstGeom>
        </p:spPr>
        <p:txBody>
          <a:bodyPr vert="horz" wrap="square" lIns="0" tIns="2540" rIns="0" bIns="0" rtlCol="0">
            <a:spAutoFit/>
          </a:bodyPr>
          <a:lstStyle/>
          <a:p>
            <a:pPr marL="12700">
              <a:lnSpc>
                <a:spcPct val="100000"/>
              </a:lnSpc>
              <a:spcBef>
                <a:spcPts val="20"/>
              </a:spcBef>
            </a:pPr>
            <a:r>
              <a:rPr sz="1100" spc="10" dirty="0">
                <a:solidFill>
                  <a:srgbClr val="176199"/>
                </a:solidFill>
                <a:latin typeface="宋体" panose="02010600030101010101" pitchFamily="2" charset="-122"/>
                <a:cs typeface="宋体" panose="02010600030101010101" pitchFamily="2" charset="-122"/>
              </a:rPr>
              <a:t>经 世 致 用</a:t>
            </a:r>
            <a:endParaRPr sz="1100">
              <a:latin typeface="宋体" panose="02010600030101010101" pitchFamily="2" charset="-122"/>
              <a:cs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8353" y="562483"/>
            <a:ext cx="8632190" cy="452120"/>
          </a:xfrm>
          <a:prstGeom prst="rect">
            <a:avLst/>
          </a:prstGeom>
        </p:spPr>
        <p:txBody>
          <a:bodyPr vert="horz" wrap="square" lIns="0" tIns="12065" rIns="0" bIns="0" rtlCol="0">
            <a:spAutoFit/>
          </a:bodyPr>
          <a:lstStyle/>
          <a:p>
            <a:pPr marL="12700">
              <a:lnSpc>
                <a:spcPct val="100000"/>
              </a:lnSpc>
              <a:spcBef>
                <a:spcPts val="95"/>
              </a:spcBef>
            </a:pPr>
            <a:r>
              <a:rPr spc="-40" dirty="0"/>
              <a:t>第九章新时代中国特色大国外交与构建人类命运共同体</a:t>
            </a:r>
            <a:endParaRPr spc="-40" dirty="0"/>
          </a:p>
        </p:txBody>
      </p:sp>
      <p:sp>
        <p:nvSpPr>
          <p:cNvPr id="3" name="object 3"/>
          <p:cNvSpPr/>
          <p:nvPr/>
        </p:nvSpPr>
        <p:spPr>
          <a:xfrm>
            <a:off x="365175" y="1180719"/>
            <a:ext cx="1073785" cy="902335"/>
          </a:xfrm>
          <a:custGeom>
            <a:avLst/>
            <a:gdLst/>
            <a:ahLst/>
            <a:cxnLst/>
            <a:rect l="l" t="t" r="r" b="b"/>
            <a:pathLst>
              <a:path w="1073785" h="902335">
                <a:moveTo>
                  <a:pt x="1073480" y="0"/>
                </a:moveTo>
                <a:lnTo>
                  <a:pt x="0" y="0"/>
                </a:lnTo>
                <a:lnTo>
                  <a:pt x="0" y="902080"/>
                </a:lnTo>
                <a:lnTo>
                  <a:pt x="124815" y="797178"/>
                </a:lnTo>
                <a:lnTo>
                  <a:pt x="124815" y="137159"/>
                </a:lnTo>
                <a:lnTo>
                  <a:pt x="910158" y="137159"/>
                </a:lnTo>
                <a:lnTo>
                  <a:pt x="1073480" y="0"/>
                </a:lnTo>
                <a:close/>
              </a:path>
            </a:pathLst>
          </a:custGeom>
          <a:solidFill>
            <a:srgbClr val="16678B"/>
          </a:solidFill>
        </p:spPr>
        <p:txBody>
          <a:bodyPr wrap="square" lIns="0" tIns="0" rIns="0" bIns="0" rtlCol="0"/>
          <a:lstStyle/>
          <a:p/>
        </p:txBody>
      </p:sp>
      <p:sp>
        <p:nvSpPr>
          <p:cNvPr id="4" name="object 4"/>
          <p:cNvSpPr/>
          <p:nvPr/>
        </p:nvSpPr>
        <p:spPr>
          <a:xfrm>
            <a:off x="10823956" y="5419852"/>
            <a:ext cx="1241425" cy="1043305"/>
          </a:xfrm>
          <a:custGeom>
            <a:avLst/>
            <a:gdLst/>
            <a:ahLst/>
            <a:cxnLst/>
            <a:rect l="l" t="t" r="r" b="b"/>
            <a:pathLst>
              <a:path w="1241425" h="1043304">
                <a:moveTo>
                  <a:pt x="1241044" y="0"/>
                </a:moveTo>
                <a:lnTo>
                  <a:pt x="1096772" y="121158"/>
                </a:lnTo>
                <a:lnTo>
                  <a:pt x="1096772" y="884250"/>
                </a:lnTo>
                <a:lnTo>
                  <a:pt x="188722" y="884250"/>
                </a:lnTo>
                <a:lnTo>
                  <a:pt x="0" y="1042835"/>
                </a:lnTo>
                <a:lnTo>
                  <a:pt x="1241044" y="1042835"/>
                </a:lnTo>
                <a:lnTo>
                  <a:pt x="1241044" y="0"/>
                </a:lnTo>
                <a:close/>
              </a:path>
            </a:pathLst>
          </a:custGeom>
          <a:solidFill>
            <a:srgbClr val="16678B"/>
          </a:solidFill>
        </p:spPr>
        <p:txBody>
          <a:bodyPr wrap="square" lIns="0" tIns="0" rIns="0" bIns="0" rtlCol="0"/>
          <a:lstStyle/>
          <a:p/>
        </p:txBody>
      </p:sp>
      <p:sp>
        <p:nvSpPr>
          <p:cNvPr id="5" name="object 5"/>
          <p:cNvSpPr txBox="1"/>
          <p:nvPr/>
        </p:nvSpPr>
        <p:spPr>
          <a:xfrm>
            <a:off x="675843" y="1464691"/>
            <a:ext cx="10918190" cy="4075430"/>
          </a:xfrm>
          <a:prstGeom prst="rect">
            <a:avLst/>
          </a:prstGeom>
        </p:spPr>
        <p:txBody>
          <a:bodyPr vert="horz" wrap="square" lIns="0" tIns="12065" rIns="0" bIns="0" rtlCol="0">
            <a:spAutoFit/>
          </a:bodyPr>
          <a:lstStyle/>
          <a:p>
            <a:pPr marL="655320">
              <a:lnSpc>
                <a:spcPct val="100000"/>
              </a:lnSpc>
              <a:spcBef>
                <a:spcPts val="95"/>
              </a:spcBef>
            </a:pPr>
            <a:r>
              <a:rPr sz="2200" spc="-35" dirty="0">
                <a:solidFill>
                  <a:srgbClr val="1F4E79"/>
                </a:solidFill>
                <a:latin typeface="宋体" panose="02010600030101010101" pitchFamily="2" charset="-122"/>
                <a:cs typeface="宋体" panose="02010600030101010101" pitchFamily="2" charset="-122"/>
              </a:rPr>
              <a:t>一、</a:t>
            </a:r>
            <a:r>
              <a:rPr lang="zh-CN" altLang="en-US" sz="2200" spc="-35" dirty="0">
                <a:solidFill>
                  <a:srgbClr val="1F4E79"/>
                </a:solidFill>
                <a:latin typeface="宋体" panose="02010600030101010101" pitchFamily="2" charset="-122"/>
                <a:cs typeface="宋体" panose="02010600030101010101" pitchFamily="2" charset="-122"/>
              </a:rPr>
              <a:t>中美关系（辨析题）</a:t>
            </a:r>
            <a:r>
              <a:rPr lang="en-US" altLang="zh-CN" sz="2200" spc="-35" dirty="0">
                <a:solidFill>
                  <a:srgbClr val="FF0000"/>
                </a:solidFill>
                <a:latin typeface="宋体" panose="02010600030101010101" pitchFamily="2" charset="-122"/>
                <a:cs typeface="宋体" panose="02010600030101010101" pitchFamily="2" charset="-122"/>
                <a:sym typeface="+mn-ea"/>
              </a:rPr>
              <a:t>P280-289</a:t>
            </a:r>
            <a:r>
              <a:rPr lang="zh-CN" altLang="en-US" sz="2200" spc="-35" dirty="0">
                <a:solidFill>
                  <a:srgbClr val="1F4E79"/>
                </a:solidFill>
                <a:latin typeface="宋体" panose="02010600030101010101" pitchFamily="2" charset="-122"/>
                <a:cs typeface="宋体" panose="02010600030101010101" pitchFamily="2" charset="-122"/>
              </a:rPr>
              <a:t>如：“中美关系的未来取决于双方能否相互尊重、和平共处、合作共赢。当前中美关系中的冲突和矛盾主要是由于美国的霸权主义和单边主义政策导致的。（一般辨析题一道正确一道</a:t>
            </a:r>
            <a:r>
              <a:rPr lang="zh-CN" altLang="en-US" sz="2200" spc="-35" dirty="0">
                <a:solidFill>
                  <a:srgbClr val="1F4E79"/>
                </a:solidFill>
                <a:latin typeface="宋体" panose="02010600030101010101" pitchFamily="2" charset="-122"/>
                <a:cs typeface="宋体" panose="02010600030101010101" pitchFamily="2" charset="-122"/>
              </a:rPr>
              <a:t>错误）</a:t>
            </a:r>
            <a:endParaRPr lang="zh-CN" altLang="en-US" sz="2200" spc="-35" dirty="0">
              <a:solidFill>
                <a:srgbClr val="1F4E79"/>
              </a:solidFill>
              <a:latin typeface="宋体" panose="02010600030101010101" pitchFamily="2" charset="-122"/>
              <a:cs typeface="宋体" panose="02010600030101010101" pitchFamily="2" charset="-122"/>
            </a:endParaRPr>
          </a:p>
          <a:p>
            <a:pPr marL="12700">
              <a:lnSpc>
                <a:spcPct val="100000"/>
              </a:lnSpc>
              <a:spcBef>
                <a:spcPts val="5"/>
              </a:spcBef>
            </a:pPr>
            <a:r>
              <a:rPr sz="2200">
                <a:latin typeface="宋体" panose="02010600030101010101" pitchFamily="2" charset="-122"/>
                <a:cs typeface="宋体" panose="02010600030101010101" pitchFamily="2" charset="-122"/>
              </a:rPr>
              <a:t>这一观点是正确的。中美关系是当今世界最重要的双边关系之一，其未来的发展确实取决于双方能否相互尊重、和平共处、合作共赢。中国一直倡导对话而非对抗、双赢而非零和的交往基调，致力于构建不冲突不对抗、相互尊重、合作共赢的中美关系。然而，当前中美关系中的冲突和矛盾主要是由于美国的霸权主义和单边主义政策导致的。美国对中国采取贸易制裁、高科技封锁、产业链“去中国化”、插手台湾问题、军事挑衅等一系列霸权霸道霸凌行径，严重损害了中美关系的健康发展。面对美国的这些行径，中国始终有理有利有节地展开斗争，坚定捍卫国家主权、安全、发展利益。因此，中美关系的未来需要双方共同努力，特别是美国需要改变其霸权主义和单边主义政策，与中方相向而行，推动中美关系沿着正确航向前行。</a:t>
            </a:r>
            <a:endParaRPr sz="2200">
              <a:latin typeface="宋体" panose="02010600030101010101" pitchFamily="2" charset="-122"/>
              <a:cs typeface="宋体" panose="02010600030101010101" pitchFamily="2" charset="-122"/>
            </a:endParaRPr>
          </a:p>
        </p:txBody>
      </p:sp>
      <p:sp>
        <p:nvSpPr>
          <p:cNvPr id="6" name="object 6"/>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260" dirty="0"/>
              <a:t>C</a:t>
            </a:r>
            <a:r>
              <a:rPr spc="-250" dirty="0"/>
              <a:t> </a:t>
            </a:r>
            <a:r>
              <a:rPr spc="60" dirty="0"/>
              <a:t>e</a:t>
            </a:r>
            <a:r>
              <a:rPr spc="-254" dirty="0"/>
              <a:t> </a:t>
            </a:r>
            <a:r>
              <a:rPr spc="120" dirty="0"/>
              <a:t>n</a:t>
            </a:r>
            <a:r>
              <a:rPr spc="-254" dirty="0"/>
              <a:t> </a:t>
            </a:r>
            <a:r>
              <a:rPr spc="-90" dirty="0"/>
              <a:t>t</a:t>
            </a:r>
            <a:r>
              <a:rPr spc="-254" dirty="0"/>
              <a:t> </a:t>
            </a:r>
            <a:r>
              <a:rPr spc="-50" dirty="0"/>
              <a:t>r</a:t>
            </a:r>
            <a:r>
              <a:rPr spc="-260" dirty="0"/>
              <a:t> </a:t>
            </a:r>
            <a:r>
              <a:rPr spc="60" dirty="0"/>
              <a:t>a</a:t>
            </a:r>
            <a:r>
              <a:rPr spc="-254" dirty="0"/>
              <a:t> </a:t>
            </a:r>
            <a:r>
              <a:rPr dirty="0"/>
              <a:t>l</a:t>
            </a:r>
            <a:r>
              <a:rPr spc="300" dirty="0"/>
              <a:t> </a:t>
            </a:r>
            <a:r>
              <a:rPr spc="140" dirty="0"/>
              <a:t>S</a:t>
            </a:r>
            <a:r>
              <a:rPr spc="-250" dirty="0"/>
              <a:t> </a:t>
            </a:r>
            <a:r>
              <a:rPr spc="95" dirty="0"/>
              <a:t>o</a:t>
            </a:r>
            <a:r>
              <a:rPr spc="-254" dirty="0"/>
              <a:t> </a:t>
            </a:r>
            <a:r>
              <a:rPr spc="120" dirty="0"/>
              <a:t>u</a:t>
            </a:r>
            <a:r>
              <a:rPr spc="-254" dirty="0"/>
              <a:t> </a:t>
            </a:r>
            <a:r>
              <a:rPr spc="-90" dirty="0"/>
              <a:t>t</a:t>
            </a:r>
            <a:r>
              <a:rPr spc="-254" dirty="0"/>
              <a:t> </a:t>
            </a:r>
            <a:r>
              <a:rPr spc="95" dirty="0"/>
              <a:t>h</a:t>
            </a:r>
            <a:r>
              <a:rPr spc="335" dirty="0"/>
              <a:t> </a:t>
            </a:r>
            <a:r>
              <a:rPr spc="240" dirty="0"/>
              <a:t>U</a:t>
            </a:r>
            <a:r>
              <a:rPr spc="-254" dirty="0"/>
              <a:t> </a:t>
            </a:r>
            <a:r>
              <a:rPr spc="120" dirty="0"/>
              <a:t>n</a:t>
            </a:r>
            <a:r>
              <a:rPr spc="-254" dirty="0"/>
              <a:t> </a:t>
            </a:r>
            <a:r>
              <a:rPr spc="-195" dirty="0"/>
              <a:t>i</a:t>
            </a:r>
            <a:r>
              <a:rPr spc="-250" dirty="0"/>
              <a:t> </a:t>
            </a:r>
            <a:r>
              <a:rPr dirty="0"/>
              <a:t>v</a:t>
            </a:r>
            <a:r>
              <a:rPr spc="-254" dirty="0"/>
              <a:t> </a:t>
            </a:r>
            <a:r>
              <a:rPr spc="60" dirty="0"/>
              <a:t>e</a:t>
            </a:r>
            <a:r>
              <a:rPr spc="-254" dirty="0"/>
              <a:t> </a:t>
            </a:r>
            <a:r>
              <a:rPr spc="-50" dirty="0"/>
              <a:t>r</a:t>
            </a:r>
            <a:r>
              <a:rPr spc="-260" dirty="0"/>
              <a:t> </a:t>
            </a:r>
            <a:r>
              <a:rPr spc="-30" dirty="0"/>
              <a:t>s</a:t>
            </a:r>
            <a:r>
              <a:rPr spc="-254" dirty="0"/>
              <a:t> </a:t>
            </a:r>
            <a:r>
              <a:rPr spc="-195" dirty="0"/>
              <a:t>i</a:t>
            </a:r>
            <a:r>
              <a:rPr spc="-250" dirty="0"/>
              <a:t> </a:t>
            </a:r>
            <a:r>
              <a:rPr spc="-90" dirty="0"/>
              <a:t>t</a:t>
            </a:r>
            <a:r>
              <a:rPr spc="-254" dirty="0"/>
              <a:t> </a:t>
            </a:r>
            <a:r>
              <a:rPr spc="-50" dirty="0"/>
              <a:t>y</a:t>
            </a:r>
            <a:endParaRPr spc="-50" dirty="0"/>
          </a:p>
        </p:txBody>
      </p:sp>
      <p:sp>
        <p:nvSpPr>
          <p:cNvPr id="7" name="object 7"/>
          <p:cNvSpPr txBox="1">
            <a:spLocks noGrp="1"/>
          </p:cNvSpPr>
          <p:nvPr>
            <p:ph type="dt" sz="half" idx="6"/>
          </p:nvPr>
        </p:nvSpPr>
        <p:spPr>
          <a:prstGeom prst="rect">
            <a:avLst/>
          </a:prstGeom>
        </p:spPr>
        <p:txBody>
          <a:bodyPr vert="horz" wrap="square" lIns="0" tIns="2540" rIns="0" bIns="0" rtlCol="0">
            <a:spAutoFit/>
          </a:bodyPr>
          <a:lstStyle/>
          <a:p>
            <a:pPr marL="12700">
              <a:lnSpc>
                <a:spcPct val="100000"/>
              </a:lnSpc>
              <a:spcBef>
                <a:spcPts val="20"/>
              </a:spcBef>
            </a:pPr>
            <a:r>
              <a:rPr spc="10" dirty="0"/>
              <a:t>知 行 合 一</a:t>
            </a:r>
            <a:endParaRPr spc="10" dirty="0"/>
          </a:p>
        </p:txBody>
      </p:sp>
      <p:sp>
        <p:nvSpPr>
          <p:cNvPr id="8" name="object 8"/>
          <p:cNvSpPr txBox="1"/>
          <p:nvPr/>
        </p:nvSpPr>
        <p:spPr>
          <a:xfrm>
            <a:off x="1336039" y="6638078"/>
            <a:ext cx="815340" cy="196850"/>
          </a:xfrm>
          <a:prstGeom prst="rect">
            <a:avLst/>
          </a:prstGeom>
        </p:spPr>
        <p:txBody>
          <a:bodyPr vert="horz" wrap="square" lIns="0" tIns="2540" rIns="0" bIns="0" rtlCol="0">
            <a:spAutoFit/>
          </a:bodyPr>
          <a:lstStyle/>
          <a:p>
            <a:pPr marL="12700">
              <a:lnSpc>
                <a:spcPct val="100000"/>
              </a:lnSpc>
              <a:spcBef>
                <a:spcPts val="20"/>
              </a:spcBef>
            </a:pPr>
            <a:r>
              <a:rPr sz="1100" spc="10" dirty="0">
                <a:solidFill>
                  <a:srgbClr val="176199"/>
                </a:solidFill>
                <a:latin typeface="宋体" panose="02010600030101010101" pitchFamily="2" charset="-122"/>
                <a:cs typeface="宋体" panose="02010600030101010101" pitchFamily="2" charset="-122"/>
              </a:rPr>
              <a:t>经 世 致 用</a:t>
            </a:r>
            <a:endParaRPr sz="1100">
              <a:latin typeface="宋体" panose="02010600030101010101" pitchFamily="2" charset="-122"/>
              <a:cs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8353" y="562483"/>
            <a:ext cx="8632190" cy="452120"/>
          </a:xfrm>
          <a:prstGeom prst="rect">
            <a:avLst/>
          </a:prstGeom>
        </p:spPr>
        <p:txBody>
          <a:bodyPr vert="horz" wrap="square" lIns="0" tIns="12065" rIns="0" bIns="0" rtlCol="0">
            <a:spAutoFit/>
          </a:bodyPr>
          <a:lstStyle/>
          <a:p>
            <a:pPr marL="12700">
              <a:lnSpc>
                <a:spcPct val="100000"/>
              </a:lnSpc>
              <a:spcBef>
                <a:spcPts val="95"/>
              </a:spcBef>
            </a:pPr>
            <a:r>
              <a:rPr spc="-40" dirty="0"/>
              <a:t>第十章新时代坚持和加强党的全面领导和全面从严治党</a:t>
            </a:r>
            <a:endParaRPr spc="-40" dirty="0"/>
          </a:p>
        </p:txBody>
      </p:sp>
      <p:sp>
        <p:nvSpPr>
          <p:cNvPr id="3" name="object 3"/>
          <p:cNvSpPr/>
          <p:nvPr/>
        </p:nvSpPr>
        <p:spPr>
          <a:xfrm>
            <a:off x="365175" y="1180719"/>
            <a:ext cx="1073785" cy="902335"/>
          </a:xfrm>
          <a:custGeom>
            <a:avLst/>
            <a:gdLst/>
            <a:ahLst/>
            <a:cxnLst/>
            <a:rect l="l" t="t" r="r" b="b"/>
            <a:pathLst>
              <a:path w="1073785" h="902335">
                <a:moveTo>
                  <a:pt x="1073480" y="0"/>
                </a:moveTo>
                <a:lnTo>
                  <a:pt x="0" y="0"/>
                </a:lnTo>
                <a:lnTo>
                  <a:pt x="0" y="902080"/>
                </a:lnTo>
                <a:lnTo>
                  <a:pt x="124815" y="797178"/>
                </a:lnTo>
                <a:lnTo>
                  <a:pt x="124815" y="137159"/>
                </a:lnTo>
                <a:lnTo>
                  <a:pt x="910158" y="137159"/>
                </a:lnTo>
                <a:lnTo>
                  <a:pt x="1073480" y="0"/>
                </a:lnTo>
                <a:close/>
              </a:path>
            </a:pathLst>
          </a:custGeom>
          <a:solidFill>
            <a:srgbClr val="16678B"/>
          </a:solidFill>
        </p:spPr>
        <p:txBody>
          <a:bodyPr wrap="square" lIns="0" tIns="0" rIns="0" bIns="0" rtlCol="0"/>
          <a:lstStyle/>
          <a:p/>
        </p:txBody>
      </p:sp>
      <p:sp>
        <p:nvSpPr>
          <p:cNvPr id="4" name="object 4"/>
          <p:cNvSpPr/>
          <p:nvPr/>
        </p:nvSpPr>
        <p:spPr>
          <a:xfrm>
            <a:off x="10823956" y="5419852"/>
            <a:ext cx="1241425" cy="1043305"/>
          </a:xfrm>
          <a:custGeom>
            <a:avLst/>
            <a:gdLst/>
            <a:ahLst/>
            <a:cxnLst/>
            <a:rect l="l" t="t" r="r" b="b"/>
            <a:pathLst>
              <a:path w="1241425" h="1043304">
                <a:moveTo>
                  <a:pt x="1241044" y="0"/>
                </a:moveTo>
                <a:lnTo>
                  <a:pt x="1096772" y="121158"/>
                </a:lnTo>
                <a:lnTo>
                  <a:pt x="1096772" y="884250"/>
                </a:lnTo>
                <a:lnTo>
                  <a:pt x="188722" y="884250"/>
                </a:lnTo>
                <a:lnTo>
                  <a:pt x="0" y="1042835"/>
                </a:lnTo>
                <a:lnTo>
                  <a:pt x="1241044" y="1042835"/>
                </a:lnTo>
                <a:lnTo>
                  <a:pt x="1241044" y="0"/>
                </a:lnTo>
                <a:close/>
              </a:path>
            </a:pathLst>
          </a:custGeom>
          <a:solidFill>
            <a:srgbClr val="16678B"/>
          </a:solidFill>
        </p:spPr>
        <p:txBody>
          <a:bodyPr wrap="square" lIns="0" tIns="0" rIns="0" bIns="0" rtlCol="0"/>
          <a:lstStyle/>
          <a:p/>
        </p:txBody>
      </p:sp>
      <p:sp>
        <p:nvSpPr>
          <p:cNvPr id="5" name="object 5"/>
          <p:cNvSpPr txBox="1"/>
          <p:nvPr/>
        </p:nvSpPr>
        <p:spPr>
          <a:xfrm>
            <a:off x="588670" y="1464691"/>
            <a:ext cx="11356340" cy="4510405"/>
          </a:xfrm>
          <a:prstGeom prst="rect">
            <a:avLst/>
          </a:prstGeom>
        </p:spPr>
        <p:txBody>
          <a:bodyPr vert="horz" wrap="square" lIns="0" tIns="12065" rIns="0" bIns="0" rtlCol="0">
            <a:spAutoFit/>
          </a:bodyPr>
          <a:lstStyle/>
          <a:p>
            <a:pPr marL="742950">
              <a:lnSpc>
                <a:spcPct val="100000"/>
              </a:lnSpc>
              <a:spcBef>
                <a:spcPts val="95"/>
              </a:spcBef>
            </a:pPr>
            <a:r>
              <a:rPr lang="zh-CN" altLang="en-US" sz="2200" spc="-35" dirty="0">
                <a:solidFill>
                  <a:srgbClr val="1F4E79"/>
                </a:solidFill>
                <a:latin typeface="宋体" panose="02010600030101010101" pitchFamily="2" charset="-122"/>
                <a:cs typeface="宋体" panose="02010600030101010101" pitchFamily="2" charset="-122"/>
              </a:rPr>
              <a:t>一</a:t>
            </a:r>
            <a:r>
              <a:rPr sz="2200" spc="-35" dirty="0">
                <a:solidFill>
                  <a:srgbClr val="1F4E79"/>
                </a:solidFill>
                <a:latin typeface="宋体" panose="02010600030101010101" pitchFamily="2" charset="-122"/>
                <a:cs typeface="宋体" panose="02010600030101010101" pitchFamily="2" charset="-122"/>
              </a:rPr>
              <a:t>、党的自我革命是跳出历史周期率的第二个答案</a:t>
            </a:r>
            <a:r>
              <a:rPr lang="zh-CN" altLang="en-US" sz="2200" spc="-35" dirty="0">
                <a:solidFill>
                  <a:srgbClr val="1F4E79"/>
                </a:solidFill>
                <a:latin typeface="宋体" panose="02010600030101010101" pitchFamily="2" charset="-122"/>
                <a:ea typeface="宋体" panose="02010600030101010101" pitchFamily="2" charset="-122"/>
                <a:cs typeface="宋体" panose="02010600030101010101" pitchFamily="2" charset="-122"/>
              </a:rPr>
              <a:t>（</a:t>
            </a:r>
            <a:r>
              <a:rPr lang="zh-CN" altLang="en-US" sz="2200" spc="-35" dirty="0">
                <a:solidFill>
                  <a:srgbClr val="1F4E79"/>
                </a:solidFill>
                <a:latin typeface="宋体" panose="02010600030101010101" pitchFamily="2" charset="-122"/>
                <a:ea typeface="宋体" panose="02010600030101010101" pitchFamily="2" charset="-122"/>
                <a:cs typeface="宋体" panose="02010600030101010101" pitchFamily="2" charset="-122"/>
              </a:rPr>
              <a:t>论述题）</a:t>
            </a:r>
            <a:endParaRPr sz="2200">
              <a:latin typeface="宋体" panose="02010600030101010101" pitchFamily="2" charset="-122"/>
              <a:cs typeface="宋体" panose="02010600030101010101" pitchFamily="2" charset="-122"/>
            </a:endParaRPr>
          </a:p>
          <a:p>
            <a:pPr marL="12700">
              <a:lnSpc>
                <a:spcPct val="100000"/>
              </a:lnSpc>
              <a:spcBef>
                <a:spcPts val="2075"/>
              </a:spcBef>
            </a:pPr>
            <a:r>
              <a:rPr sz="2200" spc="160" dirty="0">
                <a:solidFill>
                  <a:srgbClr val="C00000"/>
                </a:solidFill>
                <a:latin typeface="宋体" panose="02010600030101010101" pitchFamily="2" charset="-122"/>
                <a:cs typeface="宋体" panose="02010600030101010101" pitchFamily="2" charset="-122"/>
              </a:rPr>
              <a:t>p318-</a:t>
            </a:r>
            <a:r>
              <a:rPr sz="2200" spc="110" dirty="0">
                <a:solidFill>
                  <a:srgbClr val="C00000"/>
                </a:solidFill>
                <a:latin typeface="宋体" panose="02010600030101010101" pitchFamily="2" charset="-122"/>
                <a:cs typeface="宋体" panose="02010600030101010101" pitchFamily="2" charset="-122"/>
              </a:rPr>
              <a:t>320</a:t>
            </a:r>
            <a:endParaRPr sz="2200">
              <a:latin typeface="宋体" panose="02010600030101010101" pitchFamily="2" charset="-122"/>
              <a:cs typeface="宋体" panose="02010600030101010101" pitchFamily="2" charset="-122"/>
            </a:endParaRPr>
          </a:p>
          <a:p>
            <a:pPr marL="12700" marR="6985" indent="1274445">
              <a:lnSpc>
                <a:spcPct val="150000"/>
              </a:lnSpc>
              <a:buSzPct val="95000"/>
              <a:buAutoNum type="arabicPlain"/>
              <a:tabLst>
                <a:tab pos="1287145" algn="l"/>
              </a:tabLst>
            </a:pPr>
            <a:r>
              <a:rPr sz="2200" spc="-35" dirty="0">
                <a:latin typeface="宋体" panose="02010600030101010101" pitchFamily="2" charset="-122"/>
                <a:cs typeface="宋体" panose="02010600030101010101" pitchFamily="2" charset="-122"/>
              </a:rPr>
              <a:t>马克思主义政党自身具有纠错的品质，马克思主义具有革命性，集中表现为它的批</a:t>
            </a:r>
            <a:r>
              <a:rPr sz="2200" spc="-40" dirty="0">
                <a:latin typeface="宋体" panose="02010600030101010101" pitchFamily="2" charset="-122"/>
                <a:cs typeface="宋体" panose="02010600030101010101" pitchFamily="2" charset="-122"/>
              </a:rPr>
              <a:t>判精神和无产阶级立场，中国共产党作为马克思主义政党，本质上具备革命属性。</a:t>
            </a:r>
            <a:endParaRPr sz="2200">
              <a:latin typeface="宋体" panose="02010600030101010101" pitchFamily="2" charset="-122"/>
              <a:cs typeface="宋体" panose="02010600030101010101" pitchFamily="2" charset="-122"/>
            </a:endParaRPr>
          </a:p>
          <a:p>
            <a:pPr marL="1287145" indent="-715645">
              <a:lnSpc>
                <a:spcPct val="100000"/>
              </a:lnSpc>
              <a:spcBef>
                <a:spcPts val="1320"/>
              </a:spcBef>
              <a:buSzPct val="95000"/>
              <a:buAutoNum type="arabicPlain"/>
              <a:tabLst>
                <a:tab pos="1287145" algn="l"/>
              </a:tabLst>
            </a:pPr>
            <a:r>
              <a:rPr sz="2200" spc="-45" dirty="0">
                <a:latin typeface="宋体" panose="02010600030101010101" pitchFamily="2" charset="-122"/>
                <a:cs typeface="宋体" panose="02010600030101010101" pitchFamily="2" charset="-122"/>
              </a:rPr>
              <a:t>两个答案之间内在统一、互相促进，对于党组织而言，除了人民作用于外部的监督</a:t>
            </a:r>
            <a:endParaRPr sz="2200">
              <a:latin typeface="宋体" panose="02010600030101010101" pitchFamily="2" charset="-122"/>
              <a:cs typeface="宋体" panose="02010600030101010101" pitchFamily="2" charset="-122"/>
            </a:endParaRPr>
          </a:p>
          <a:p>
            <a:pPr marL="12700" marR="166370" algn="just">
              <a:lnSpc>
                <a:spcPct val="150000"/>
              </a:lnSpc>
              <a:spcBef>
                <a:spcPts val="5"/>
              </a:spcBef>
            </a:pPr>
            <a:r>
              <a:rPr sz="2200" spc="-35" dirty="0">
                <a:latin typeface="宋体" panose="02010600030101010101" pitchFamily="2" charset="-122"/>
                <a:cs typeface="宋体" panose="02010600030101010101" pitchFamily="2" charset="-122"/>
              </a:rPr>
              <a:t>之外，党通过自我革命进行内部锤炼，实现了二者的相辅相成和相互促进。人民监督是外在的监督机制，自我革命是内在的监督机制，是从内部作用于党和国家。二者通过内外联动、</a:t>
            </a:r>
            <a:r>
              <a:rPr sz="2200" spc="-40" dirty="0">
                <a:latin typeface="宋体" panose="02010600030101010101" pitchFamily="2" charset="-122"/>
                <a:cs typeface="宋体" panose="02010600030101010101" pitchFamily="2" charset="-122"/>
              </a:rPr>
              <a:t>相互协同。</a:t>
            </a:r>
            <a:endParaRPr sz="2200">
              <a:latin typeface="宋体" panose="02010600030101010101" pitchFamily="2" charset="-122"/>
              <a:cs typeface="宋体" panose="02010600030101010101" pitchFamily="2" charset="-122"/>
            </a:endParaRPr>
          </a:p>
          <a:p>
            <a:pPr marL="1287145" indent="-715645">
              <a:lnSpc>
                <a:spcPct val="100000"/>
              </a:lnSpc>
              <a:spcBef>
                <a:spcPts val="1320"/>
              </a:spcBef>
              <a:buSzPct val="95000"/>
              <a:buAutoNum type="arabicPlain" startAt="3"/>
              <a:tabLst>
                <a:tab pos="1287145" algn="l"/>
              </a:tabLst>
            </a:pPr>
            <a:r>
              <a:rPr sz="2200" spc="-35" dirty="0">
                <a:latin typeface="宋体" panose="02010600030101010101" pitchFamily="2" charset="-122"/>
                <a:cs typeface="宋体" panose="02010600030101010101" pitchFamily="2" charset="-122"/>
              </a:rPr>
              <a:t>自我革命是我们党的优良传统和最大优势。</a:t>
            </a:r>
            <a:endParaRPr sz="2200">
              <a:latin typeface="宋体" panose="02010600030101010101" pitchFamily="2" charset="-122"/>
              <a:cs typeface="宋体" panose="02010600030101010101" pitchFamily="2" charset="-122"/>
            </a:endParaRPr>
          </a:p>
        </p:txBody>
      </p:sp>
      <p:sp>
        <p:nvSpPr>
          <p:cNvPr id="6" name="object 6"/>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260" dirty="0"/>
              <a:t>C</a:t>
            </a:r>
            <a:r>
              <a:rPr spc="-250" dirty="0"/>
              <a:t> </a:t>
            </a:r>
            <a:r>
              <a:rPr spc="60" dirty="0"/>
              <a:t>e</a:t>
            </a:r>
            <a:r>
              <a:rPr spc="-254" dirty="0"/>
              <a:t> </a:t>
            </a:r>
            <a:r>
              <a:rPr spc="120" dirty="0"/>
              <a:t>n</a:t>
            </a:r>
            <a:r>
              <a:rPr spc="-254" dirty="0"/>
              <a:t> </a:t>
            </a:r>
            <a:r>
              <a:rPr spc="-90" dirty="0"/>
              <a:t>t</a:t>
            </a:r>
            <a:r>
              <a:rPr spc="-254" dirty="0"/>
              <a:t> </a:t>
            </a:r>
            <a:r>
              <a:rPr spc="-50" dirty="0"/>
              <a:t>r</a:t>
            </a:r>
            <a:r>
              <a:rPr spc="-260" dirty="0"/>
              <a:t> </a:t>
            </a:r>
            <a:r>
              <a:rPr spc="60" dirty="0"/>
              <a:t>a</a:t>
            </a:r>
            <a:r>
              <a:rPr spc="-254" dirty="0"/>
              <a:t> </a:t>
            </a:r>
            <a:r>
              <a:rPr dirty="0"/>
              <a:t>l</a:t>
            </a:r>
            <a:r>
              <a:rPr spc="300" dirty="0"/>
              <a:t> </a:t>
            </a:r>
            <a:r>
              <a:rPr spc="140" dirty="0"/>
              <a:t>S</a:t>
            </a:r>
            <a:r>
              <a:rPr spc="-250" dirty="0"/>
              <a:t> </a:t>
            </a:r>
            <a:r>
              <a:rPr spc="95" dirty="0"/>
              <a:t>o</a:t>
            </a:r>
            <a:r>
              <a:rPr spc="-254" dirty="0"/>
              <a:t> </a:t>
            </a:r>
            <a:r>
              <a:rPr spc="120" dirty="0"/>
              <a:t>u</a:t>
            </a:r>
            <a:r>
              <a:rPr spc="-254" dirty="0"/>
              <a:t> </a:t>
            </a:r>
            <a:r>
              <a:rPr spc="-90" dirty="0"/>
              <a:t>t</a:t>
            </a:r>
            <a:r>
              <a:rPr spc="-254" dirty="0"/>
              <a:t> </a:t>
            </a:r>
            <a:r>
              <a:rPr spc="95" dirty="0"/>
              <a:t>h</a:t>
            </a:r>
            <a:r>
              <a:rPr spc="335" dirty="0"/>
              <a:t> </a:t>
            </a:r>
            <a:r>
              <a:rPr spc="240" dirty="0"/>
              <a:t>U</a:t>
            </a:r>
            <a:r>
              <a:rPr spc="-254" dirty="0"/>
              <a:t> </a:t>
            </a:r>
            <a:r>
              <a:rPr spc="120" dirty="0"/>
              <a:t>n</a:t>
            </a:r>
            <a:r>
              <a:rPr spc="-254" dirty="0"/>
              <a:t> </a:t>
            </a:r>
            <a:r>
              <a:rPr spc="-195" dirty="0"/>
              <a:t>i</a:t>
            </a:r>
            <a:r>
              <a:rPr spc="-250" dirty="0"/>
              <a:t> </a:t>
            </a:r>
            <a:r>
              <a:rPr dirty="0"/>
              <a:t>v</a:t>
            </a:r>
            <a:r>
              <a:rPr spc="-254" dirty="0"/>
              <a:t> </a:t>
            </a:r>
            <a:r>
              <a:rPr spc="60" dirty="0"/>
              <a:t>e</a:t>
            </a:r>
            <a:r>
              <a:rPr spc="-254" dirty="0"/>
              <a:t> </a:t>
            </a:r>
            <a:r>
              <a:rPr spc="-50" dirty="0"/>
              <a:t>r</a:t>
            </a:r>
            <a:r>
              <a:rPr spc="-260" dirty="0"/>
              <a:t> </a:t>
            </a:r>
            <a:r>
              <a:rPr spc="-30" dirty="0"/>
              <a:t>s</a:t>
            </a:r>
            <a:r>
              <a:rPr spc="-254" dirty="0"/>
              <a:t> </a:t>
            </a:r>
            <a:r>
              <a:rPr spc="-195" dirty="0"/>
              <a:t>i</a:t>
            </a:r>
            <a:r>
              <a:rPr spc="-250" dirty="0"/>
              <a:t> </a:t>
            </a:r>
            <a:r>
              <a:rPr spc="-90" dirty="0"/>
              <a:t>t</a:t>
            </a:r>
            <a:r>
              <a:rPr spc="-254" dirty="0"/>
              <a:t> </a:t>
            </a:r>
            <a:r>
              <a:rPr spc="-50" dirty="0"/>
              <a:t>y</a:t>
            </a:r>
            <a:endParaRPr spc="-50" dirty="0"/>
          </a:p>
        </p:txBody>
      </p:sp>
      <p:sp>
        <p:nvSpPr>
          <p:cNvPr id="7" name="object 7"/>
          <p:cNvSpPr txBox="1">
            <a:spLocks noGrp="1"/>
          </p:cNvSpPr>
          <p:nvPr>
            <p:ph type="dt" sz="half" idx="6"/>
          </p:nvPr>
        </p:nvSpPr>
        <p:spPr>
          <a:prstGeom prst="rect">
            <a:avLst/>
          </a:prstGeom>
        </p:spPr>
        <p:txBody>
          <a:bodyPr vert="horz" wrap="square" lIns="0" tIns="2540" rIns="0" bIns="0" rtlCol="0">
            <a:spAutoFit/>
          </a:bodyPr>
          <a:lstStyle/>
          <a:p>
            <a:pPr marL="12700">
              <a:lnSpc>
                <a:spcPct val="100000"/>
              </a:lnSpc>
              <a:spcBef>
                <a:spcPts val="20"/>
              </a:spcBef>
            </a:pPr>
            <a:r>
              <a:rPr spc="10" dirty="0"/>
              <a:t>知 行 合 一</a:t>
            </a:r>
            <a:endParaRPr spc="10" dirty="0"/>
          </a:p>
        </p:txBody>
      </p:sp>
      <p:sp>
        <p:nvSpPr>
          <p:cNvPr id="8" name="object 8"/>
          <p:cNvSpPr txBox="1"/>
          <p:nvPr/>
        </p:nvSpPr>
        <p:spPr>
          <a:xfrm>
            <a:off x="1336039" y="6638078"/>
            <a:ext cx="815340" cy="196850"/>
          </a:xfrm>
          <a:prstGeom prst="rect">
            <a:avLst/>
          </a:prstGeom>
        </p:spPr>
        <p:txBody>
          <a:bodyPr vert="horz" wrap="square" lIns="0" tIns="2540" rIns="0" bIns="0" rtlCol="0">
            <a:spAutoFit/>
          </a:bodyPr>
          <a:lstStyle/>
          <a:p>
            <a:pPr marL="12700">
              <a:lnSpc>
                <a:spcPct val="100000"/>
              </a:lnSpc>
              <a:spcBef>
                <a:spcPts val="20"/>
              </a:spcBef>
            </a:pPr>
            <a:r>
              <a:rPr sz="1100" spc="10" dirty="0">
                <a:solidFill>
                  <a:srgbClr val="176199"/>
                </a:solidFill>
                <a:latin typeface="宋体" panose="02010600030101010101" pitchFamily="2" charset="-122"/>
                <a:cs typeface="宋体" panose="02010600030101010101" pitchFamily="2" charset="-122"/>
              </a:rPr>
              <a:t>经 世 致 用</a:t>
            </a:r>
            <a:endParaRPr sz="1100">
              <a:latin typeface="宋体" panose="02010600030101010101" pitchFamily="2" charset="-122"/>
              <a:cs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1" cstate="print"/>
            <a:stretch>
              <a:fillRect/>
            </a:stretch>
          </p:blipFill>
          <p:spPr>
            <a:xfrm>
              <a:off x="0" y="0"/>
              <a:ext cx="12192000" cy="6857998"/>
            </a:xfrm>
            <a:prstGeom prst="rect">
              <a:avLst/>
            </a:prstGeom>
          </p:spPr>
        </p:pic>
        <p:sp>
          <p:nvSpPr>
            <p:cNvPr id="4" name="object 4"/>
            <p:cNvSpPr/>
            <p:nvPr/>
          </p:nvSpPr>
          <p:spPr>
            <a:xfrm>
              <a:off x="1438147" y="971664"/>
              <a:ext cx="9472930" cy="4959985"/>
            </a:xfrm>
            <a:custGeom>
              <a:avLst/>
              <a:gdLst/>
              <a:ahLst/>
              <a:cxnLst/>
              <a:rect l="l" t="t" r="r" b="b"/>
              <a:pathLst>
                <a:path w="9472930" h="4959985">
                  <a:moveTo>
                    <a:pt x="9472676" y="0"/>
                  </a:moveTo>
                  <a:lnTo>
                    <a:pt x="0" y="0"/>
                  </a:lnTo>
                  <a:lnTo>
                    <a:pt x="0" y="4959984"/>
                  </a:lnTo>
                  <a:lnTo>
                    <a:pt x="9472676" y="4959984"/>
                  </a:lnTo>
                  <a:lnTo>
                    <a:pt x="9472676" y="0"/>
                  </a:lnTo>
                  <a:close/>
                </a:path>
              </a:pathLst>
            </a:custGeom>
            <a:solidFill>
              <a:srgbClr val="F5F8FC">
                <a:alpha val="52940"/>
              </a:srgbClr>
            </a:solidFill>
          </p:spPr>
          <p:txBody>
            <a:bodyPr wrap="square" lIns="0" tIns="0" rIns="0" bIns="0" rtlCol="0"/>
            <a:lstStyle/>
            <a:p/>
          </p:txBody>
        </p:sp>
        <p:sp>
          <p:nvSpPr>
            <p:cNvPr id="5" name="object 5"/>
            <p:cNvSpPr/>
            <p:nvPr/>
          </p:nvSpPr>
          <p:spPr>
            <a:xfrm>
              <a:off x="4406772" y="3296158"/>
              <a:ext cx="3850640" cy="0"/>
            </a:xfrm>
            <a:custGeom>
              <a:avLst/>
              <a:gdLst/>
              <a:ahLst/>
              <a:cxnLst/>
              <a:rect l="l" t="t" r="r" b="b"/>
              <a:pathLst>
                <a:path w="3850640">
                  <a:moveTo>
                    <a:pt x="0" y="0"/>
                  </a:moveTo>
                  <a:lnTo>
                    <a:pt x="3850131" y="0"/>
                  </a:lnTo>
                </a:path>
              </a:pathLst>
            </a:custGeom>
            <a:ln w="6350">
              <a:solidFill>
                <a:srgbClr val="404040"/>
              </a:solidFill>
            </a:ln>
          </p:spPr>
          <p:txBody>
            <a:bodyPr wrap="square" lIns="0" tIns="0" rIns="0" bIns="0" rtlCol="0"/>
            <a:lstStyle/>
            <a:p/>
          </p:txBody>
        </p:sp>
        <p:pic>
          <p:nvPicPr>
            <p:cNvPr id="6" name="object 6"/>
            <p:cNvPicPr/>
            <p:nvPr/>
          </p:nvPicPr>
          <p:blipFill>
            <a:blip r:embed="rId2" cstate="print"/>
            <a:stretch>
              <a:fillRect/>
            </a:stretch>
          </p:blipFill>
          <p:spPr>
            <a:xfrm>
              <a:off x="9879456" y="120459"/>
              <a:ext cx="2062733" cy="562419"/>
            </a:xfrm>
            <a:prstGeom prst="rect">
              <a:avLst/>
            </a:prstGeom>
          </p:spPr>
        </p:pic>
      </p:grpSp>
      <p:sp>
        <p:nvSpPr>
          <p:cNvPr id="7" name="object 7"/>
          <p:cNvSpPr txBox="1">
            <a:spLocks noGrp="1"/>
          </p:cNvSpPr>
          <p:nvPr>
            <p:ph type="title"/>
          </p:nvPr>
        </p:nvSpPr>
        <p:spPr>
          <a:xfrm>
            <a:off x="1707642" y="1217244"/>
            <a:ext cx="8925560" cy="4425950"/>
          </a:xfrm>
          <a:prstGeom prst="rect">
            <a:avLst/>
          </a:prstGeom>
          <a:ln w="12700">
            <a:solidFill>
              <a:srgbClr val="1F4E79"/>
            </a:solidFill>
          </a:ln>
        </p:spPr>
        <p:txBody>
          <a:bodyPr vert="horz" wrap="square" lIns="0" tIns="880744" rIns="0" bIns="0" rtlCol="0">
            <a:spAutoFit/>
          </a:bodyPr>
          <a:lstStyle/>
          <a:p>
            <a:pPr marL="61595" algn="ctr">
              <a:lnSpc>
                <a:spcPct val="100000"/>
              </a:lnSpc>
              <a:spcBef>
                <a:spcPts val="6935"/>
              </a:spcBef>
            </a:pPr>
            <a:r>
              <a:rPr sz="7200" spc="1725" dirty="0"/>
              <a:t>THANK</a:t>
            </a:r>
            <a:r>
              <a:rPr sz="7200" spc="-1530" dirty="0"/>
              <a:t> </a:t>
            </a:r>
            <a:r>
              <a:rPr sz="7200" spc="1450" dirty="0"/>
              <a:t>YOU</a:t>
            </a:r>
            <a:endParaRPr sz="72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57800" y="381000"/>
            <a:ext cx="1050925" cy="442595"/>
          </a:xfrm>
          <a:prstGeom prst="rect">
            <a:avLst/>
          </a:prstGeom>
        </p:spPr>
        <p:txBody>
          <a:bodyPr vert="horz" wrap="square" lIns="0" tIns="12065" rIns="0" bIns="0" rtlCol="0">
            <a:spAutoFit/>
          </a:bodyPr>
          <a:lstStyle/>
          <a:p>
            <a:pPr marL="12700" algn="ctr">
              <a:lnSpc>
                <a:spcPct val="100000"/>
              </a:lnSpc>
              <a:spcBef>
                <a:spcPts val="95"/>
              </a:spcBef>
            </a:pPr>
            <a:r>
              <a:rPr lang="zh-CN" spc="-100" dirty="0"/>
              <a:t>导论</a:t>
            </a:r>
            <a:r>
              <a:rPr spc="-100" dirty="0"/>
              <a:t> </a:t>
            </a:r>
            <a:endParaRPr spc="-100" dirty="0"/>
          </a:p>
        </p:txBody>
      </p:sp>
      <p:sp>
        <p:nvSpPr>
          <p:cNvPr id="3" name="object 3"/>
          <p:cNvSpPr/>
          <p:nvPr/>
        </p:nvSpPr>
        <p:spPr>
          <a:xfrm>
            <a:off x="304850" y="762254"/>
            <a:ext cx="1073785" cy="902335"/>
          </a:xfrm>
          <a:custGeom>
            <a:avLst/>
            <a:gdLst/>
            <a:ahLst/>
            <a:cxnLst/>
            <a:rect l="l" t="t" r="r" b="b"/>
            <a:pathLst>
              <a:path w="1073785" h="902335">
                <a:moveTo>
                  <a:pt x="1073480" y="0"/>
                </a:moveTo>
                <a:lnTo>
                  <a:pt x="0" y="0"/>
                </a:lnTo>
                <a:lnTo>
                  <a:pt x="0" y="902080"/>
                </a:lnTo>
                <a:lnTo>
                  <a:pt x="124815" y="797178"/>
                </a:lnTo>
                <a:lnTo>
                  <a:pt x="124815" y="137159"/>
                </a:lnTo>
                <a:lnTo>
                  <a:pt x="910158" y="137159"/>
                </a:lnTo>
                <a:lnTo>
                  <a:pt x="1073480" y="0"/>
                </a:lnTo>
                <a:close/>
              </a:path>
            </a:pathLst>
          </a:custGeom>
          <a:solidFill>
            <a:srgbClr val="16678B"/>
          </a:solidFill>
        </p:spPr>
        <p:txBody>
          <a:bodyPr wrap="square" lIns="0" tIns="0" rIns="0" bIns="0" rtlCol="0"/>
          <a:lstStyle/>
          <a:p/>
        </p:txBody>
      </p:sp>
      <p:sp>
        <p:nvSpPr>
          <p:cNvPr id="4" name="object 4"/>
          <p:cNvSpPr/>
          <p:nvPr/>
        </p:nvSpPr>
        <p:spPr>
          <a:xfrm>
            <a:off x="10896345" y="5486526"/>
            <a:ext cx="1241425" cy="1043305"/>
          </a:xfrm>
          <a:custGeom>
            <a:avLst/>
            <a:gdLst/>
            <a:ahLst/>
            <a:cxnLst/>
            <a:rect l="l" t="t" r="r" b="b"/>
            <a:pathLst>
              <a:path w="1241425" h="1043304">
                <a:moveTo>
                  <a:pt x="1241044" y="0"/>
                </a:moveTo>
                <a:lnTo>
                  <a:pt x="1096772" y="121157"/>
                </a:lnTo>
                <a:lnTo>
                  <a:pt x="1096772" y="884250"/>
                </a:lnTo>
                <a:lnTo>
                  <a:pt x="188722" y="884250"/>
                </a:lnTo>
                <a:lnTo>
                  <a:pt x="0" y="1042835"/>
                </a:lnTo>
                <a:lnTo>
                  <a:pt x="1241044" y="1042835"/>
                </a:lnTo>
                <a:lnTo>
                  <a:pt x="1241044" y="0"/>
                </a:lnTo>
                <a:close/>
              </a:path>
            </a:pathLst>
          </a:custGeom>
          <a:solidFill>
            <a:srgbClr val="16678B"/>
          </a:solidFill>
        </p:spPr>
        <p:txBody>
          <a:bodyPr wrap="square" lIns="0" tIns="0" rIns="0" bIns="0" rtlCol="0"/>
          <a:lstStyle/>
          <a:p/>
        </p:txBody>
      </p:sp>
      <p:sp>
        <p:nvSpPr>
          <p:cNvPr id="5" name="object 5"/>
          <p:cNvSpPr txBox="1"/>
          <p:nvPr/>
        </p:nvSpPr>
        <p:spPr>
          <a:xfrm>
            <a:off x="609701" y="1279271"/>
            <a:ext cx="10833735" cy="4125595"/>
          </a:xfrm>
          <a:prstGeom prst="rect">
            <a:avLst/>
          </a:prstGeom>
        </p:spPr>
        <p:txBody>
          <a:bodyPr vert="horz" wrap="square" lIns="0" tIns="12065" rIns="0" bIns="0" rtlCol="0">
            <a:spAutoFit/>
          </a:bodyPr>
          <a:lstStyle/>
          <a:p>
            <a:pPr marL="719455">
              <a:lnSpc>
                <a:spcPct val="100000"/>
              </a:lnSpc>
              <a:spcBef>
                <a:spcPts val="95"/>
              </a:spcBef>
            </a:pPr>
            <a:r>
              <a:rPr sz="2000" spc="-35" dirty="0">
                <a:solidFill>
                  <a:srgbClr val="1F4E79"/>
                </a:solidFill>
                <a:latin typeface="宋体" panose="02010600030101010101" pitchFamily="2" charset="-122"/>
                <a:cs typeface="宋体" panose="02010600030101010101" pitchFamily="2" charset="-122"/>
              </a:rPr>
              <a:t>一、新时代</a:t>
            </a:r>
            <a:r>
              <a:rPr lang="zh-CN" altLang="en-US" sz="2000" spc="-35" dirty="0">
                <a:solidFill>
                  <a:srgbClr val="1F4E79"/>
                </a:solidFill>
                <a:latin typeface="宋体" panose="02010600030101010101" pitchFamily="2" charset="-122"/>
                <a:cs typeface="宋体" panose="02010600030101010101" pitchFamily="2" charset="-122"/>
              </a:rPr>
              <a:t>伟大</a:t>
            </a:r>
            <a:r>
              <a:rPr sz="2000" spc="-35" dirty="0">
                <a:solidFill>
                  <a:srgbClr val="1F4E79"/>
                </a:solidFill>
                <a:latin typeface="宋体" panose="02010600030101010101" pitchFamily="2" charset="-122"/>
                <a:cs typeface="宋体" panose="02010600030101010101" pitchFamily="2" charset="-122"/>
              </a:rPr>
              <a:t>变革及里程碑意义</a:t>
            </a:r>
            <a:r>
              <a:rPr lang="zh-CN" altLang="en-US" sz="2000" spc="-35" dirty="0">
                <a:solidFill>
                  <a:srgbClr val="1F4E79"/>
                </a:solidFill>
                <a:latin typeface="宋体" panose="02010600030101010101" pitchFamily="2" charset="-122"/>
                <a:ea typeface="宋体" panose="02010600030101010101" pitchFamily="2" charset="-122"/>
                <a:cs typeface="宋体" panose="02010600030101010101" pitchFamily="2" charset="-122"/>
              </a:rPr>
              <a:t>（论述题）</a:t>
            </a:r>
            <a:r>
              <a:rPr sz="1400" spc="165" dirty="0">
                <a:solidFill>
                  <a:srgbClr val="C00000"/>
                </a:solidFill>
                <a:latin typeface="宋体" panose="02010600030101010101" pitchFamily="2" charset="-122"/>
                <a:cs typeface="宋体" panose="02010600030101010101" pitchFamily="2" charset="-122"/>
              </a:rPr>
              <a:t>p19-</a:t>
            </a:r>
            <a:r>
              <a:rPr sz="1400" spc="110" dirty="0">
                <a:solidFill>
                  <a:srgbClr val="C00000"/>
                </a:solidFill>
                <a:latin typeface="宋体" panose="02010600030101010101" pitchFamily="2" charset="-122"/>
                <a:cs typeface="宋体" panose="02010600030101010101" pitchFamily="2" charset="-122"/>
              </a:rPr>
              <a:t>22</a:t>
            </a:r>
            <a:endParaRPr sz="1000">
              <a:latin typeface="宋体" panose="02010600030101010101" pitchFamily="2" charset="-122"/>
              <a:cs typeface="宋体" panose="02010600030101010101" pitchFamily="2" charset="-122"/>
            </a:endParaRPr>
          </a:p>
          <a:p>
            <a:pPr marL="12700" indent="0" eaLnBrk="1" fontAlgn="auto" latinLnBrk="0" hangingPunct="1">
              <a:lnSpc>
                <a:spcPct val="100000"/>
              </a:lnSpc>
              <a:spcBef>
                <a:spcPts val="200"/>
              </a:spcBef>
            </a:pPr>
            <a:r>
              <a:rPr lang="zh-CN" altLang="en-US" sz="1400">
                <a:latin typeface="宋体" panose="02010600030101010101" pitchFamily="2" charset="-122"/>
                <a:cs typeface="宋体" panose="02010600030101010101" pitchFamily="2" charset="-122"/>
              </a:rPr>
              <a:t>一、伟大变革</a:t>
            </a:r>
            <a:endParaRPr lang="en-US" altLang="zh-CN" sz="1400">
              <a:latin typeface="宋体" panose="02010600030101010101" pitchFamily="2" charset="-122"/>
              <a:cs typeface="宋体" panose="02010600030101010101" pitchFamily="2" charset="-122"/>
            </a:endParaRPr>
          </a:p>
          <a:p>
            <a:pPr marL="12700" indent="0" eaLnBrk="1" fontAlgn="auto" latinLnBrk="0" hangingPunct="1">
              <a:lnSpc>
                <a:spcPct val="100000"/>
              </a:lnSpc>
              <a:spcBef>
                <a:spcPts val="200"/>
              </a:spcBef>
            </a:pPr>
            <a:r>
              <a:rPr lang="en-US" altLang="zh-CN" sz="1400">
                <a:latin typeface="宋体" panose="02010600030101010101" pitchFamily="2" charset="-122"/>
                <a:cs typeface="宋体" panose="02010600030101010101" pitchFamily="2" charset="-122"/>
              </a:rPr>
              <a:t>1. “</a:t>
            </a:r>
            <a:r>
              <a:rPr lang="zh-CN" altLang="en-US" sz="1400">
                <a:latin typeface="宋体" panose="02010600030101010101" pitchFamily="2" charset="-122"/>
                <a:cs typeface="宋体" panose="02010600030101010101" pitchFamily="2" charset="-122"/>
              </a:rPr>
              <a:t>两个确立</a:t>
            </a:r>
            <a:r>
              <a:rPr lang="en-US" altLang="zh-CN" sz="1400">
                <a:latin typeface="宋体" panose="02010600030101010101" pitchFamily="2" charset="-122"/>
                <a:cs typeface="宋体" panose="02010600030101010101" pitchFamily="2" charset="-122"/>
              </a:rPr>
              <a:t>”</a:t>
            </a:r>
            <a:r>
              <a:rPr lang="zh-CN" altLang="en-US" sz="1400">
                <a:latin typeface="宋体" panose="02010600030101010101" pitchFamily="2" charset="-122"/>
                <a:cs typeface="宋体" panose="02010600030101010101" pitchFamily="2" charset="-122"/>
              </a:rPr>
              <a:t>：确立习近平同志核心地位和习近平新时代中国特色社会主义思想指导地位，为党和国家事业提供根本保证和指引。</a:t>
            </a:r>
            <a:endParaRPr lang="zh-CN" altLang="en-US" sz="1400">
              <a:latin typeface="宋体" panose="02010600030101010101" pitchFamily="2" charset="-122"/>
              <a:cs typeface="宋体" panose="02010600030101010101" pitchFamily="2" charset="-122"/>
            </a:endParaRPr>
          </a:p>
          <a:p>
            <a:pPr marL="12700" indent="0" eaLnBrk="1" fontAlgn="auto" latinLnBrk="0" hangingPunct="1">
              <a:lnSpc>
                <a:spcPct val="100000"/>
              </a:lnSpc>
              <a:spcBef>
                <a:spcPts val="200"/>
              </a:spcBef>
            </a:pPr>
            <a:r>
              <a:rPr lang="en-US" altLang="zh-CN" sz="1400">
                <a:latin typeface="宋体" panose="02010600030101010101" pitchFamily="2" charset="-122"/>
                <a:cs typeface="宋体" panose="02010600030101010101" pitchFamily="2" charset="-122"/>
              </a:rPr>
              <a:t>2. </a:t>
            </a:r>
            <a:r>
              <a:rPr lang="zh-CN" altLang="en-US" sz="1400">
                <a:latin typeface="宋体" panose="02010600030101010101" pitchFamily="2" charset="-122"/>
                <a:cs typeface="宋体" panose="02010600030101010101" pitchFamily="2" charset="-122"/>
              </a:rPr>
              <a:t>党的建设</a:t>
            </a:r>
            <a:r>
              <a:rPr lang="zh-CN" altLang="en-US" sz="1400">
                <a:latin typeface="宋体" panose="02010600030101010101" pitchFamily="2" charset="-122"/>
                <a:cs typeface="宋体" panose="02010600030101010101" pitchFamily="2" charset="-122"/>
              </a:rPr>
              <a:t>：全面从严治党，加强党的全面领导，推进党的各方面建设，反腐败斗争取得压倒性胜利，党更加坚强有力。</a:t>
            </a:r>
            <a:endParaRPr lang="zh-CN" altLang="en-US" sz="1400">
              <a:latin typeface="宋体" panose="02010600030101010101" pitchFamily="2" charset="-122"/>
              <a:cs typeface="宋体" panose="02010600030101010101" pitchFamily="2" charset="-122"/>
            </a:endParaRPr>
          </a:p>
          <a:p>
            <a:pPr marL="12700" indent="0" eaLnBrk="1" fontAlgn="auto" latinLnBrk="0" hangingPunct="1">
              <a:lnSpc>
                <a:spcPct val="100000"/>
              </a:lnSpc>
              <a:spcBef>
                <a:spcPts val="200"/>
              </a:spcBef>
            </a:pPr>
            <a:r>
              <a:rPr lang="en-US" altLang="zh-CN" sz="1400">
                <a:latin typeface="宋体" panose="02010600030101010101" pitchFamily="2" charset="-122"/>
                <a:cs typeface="宋体" panose="02010600030101010101" pitchFamily="2" charset="-122"/>
              </a:rPr>
              <a:t>3. </a:t>
            </a:r>
            <a:r>
              <a:rPr lang="zh-CN" altLang="en-US" sz="1400">
                <a:latin typeface="宋体" panose="02010600030101010101" pitchFamily="2" charset="-122"/>
                <a:cs typeface="宋体" panose="02010600030101010101" pitchFamily="2" charset="-122"/>
              </a:rPr>
              <a:t>全面小康</a:t>
            </a:r>
            <a:r>
              <a:rPr lang="zh-CN" altLang="en-US" sz="1400">
                <a:latin typeface="宋体" panose="02010600030101010101" pitchFamily="2" charset="-122"/>
                <a:cs typeface="宋体" panose="02010600030101010101" pitchFamily="2" charset="-122"/>
              </a:rPr>
              <a:t>：统筹推进</a:t>
            </a:r>
            <a:r>
              <a:rPr lang="en-US" altLang="zh-CN" sz="1400">
                <a:latin typeface="宋体" panose="02010600030101010101" pitchFamily="2" charset="-122"/>
                <a:cs typeface="宋体" panose="02010600030101010101" pitchFamily="2" charset="-122"/>
              </a:rPr>
              <a:t>“</a:t>
            </a:r>
            <a:r>
              <a:rPr lang="zh-CN" altLang="en-US" sz="1400">
                <a:latin typeface="宋体" panose="02010600030101010101" pitchFamily="2" charset="-122"/>
                <a:cs typeface="宋体" panose="02010600030101010101" pitchFamily="2" charset="-122"/>
              </a:rPr>
              <a:t>五位一体</a:t>
            </a:r>
            <a:r>
              <a:rPr lang="en-US" altLang="zh-CN" sz="1400">
                <a:latin typeface="宋体" panose="02010600030101010101" pitchFamily="2" charset="-122"/>
                <a:cs typeface="宋体" panose="02010600030101010101" pitchFamily="2" charset="-122"/>
              </a:rPr>
              <a:t>”</a:t>
            </a:r>
            <a:r>
              <a:rPr lang="zh-CN" altLang="en-US" sz="1400">
                <a:latin typeface="宋体" panose="02010600030101010101" pitchFamily="2" charset="-122"/>
                <a:cs typeface="宋体" panose="02010600030101010101" pitchFamily="2" charset="-122"/>
              </a:rPr>
              <a:t>总体布局，协调推进</a:t>
            </a:r>
            <a:r>
              <a:rPr lang="en-US" altLang="zh-CN" sz="1400">
                <a:latin typeface="宋体" panose="02010600030101010101" pitchFamily="2" charset="-122"/>
                <a:cs typeface="宋体" panose="02010600030101010101" pitchFamily="2" charset="-122"/>
              </a:rPr>
              <a:t>“</a:t>
            </a:r>
            <a:r>
              <a:rPr lang="zh-CN" altLang="en-US" sz="1400">
                <a:latin typeface="宋体" panose="02010600030101010101" pitchFamily="2" charset="-122"/>
                <a:cs typeface="宋体" panose="02010600030101010101" pitchFamily="2" charset="-122"/>
              </a:rPr>
              <a:t>四个全面</a:t>
            </a:r>
            <a:r>
              <a:rPr lang="en-US" altLang="zh-CN" sz="1400">
                <a:latin typeface="宋体" panose="02010600030101010101" pitchFamily="2" charset="-122"/>
                <a:cs typeface="宋体" panose="02010600030101010101" pitchFamily="2" charset="-122"/>
              </a:rPr>
              <a:t>”</a:t>
            </a:r>
            <a:r>
              <a:rPr lang="zh-CN" altLang="en-US" sz="1400">
                <a:latin typeface="宋体" panose="02010600030101010101" pitchFamily="2" charset="-122"/>
                <a:cs typeface="宋体" panose="02010600030101010101" pitchFamily="2" charset="-122"/>
              </a:rPr>
              <a:t>战略布局，打赢脱贫攻坚战，全面建成小康社会，推动经济高质量发展。</a:t>
            </a:r>
            <a:endParaRPr lang="zh-CN" altLang="en-US" sz="1400">
              <a:latin typeface="宋体" panose="02010600030101010101" pitchFamily="2" charset="-122"/>
              <a:cs typeface="宋体" panose="02010600030101010101" pitchFamily="2" charset="-122"/>
            </a:endParaRPr>
          </a:p>
          <a:p>
            <a:pPr marL="12700" indent="0" eaLnBrk="1" fontAlgn="auto" latinLnBrk="0" hangingPunct="1">
              <a:lnSpc>
                <a:spcPct val="100000"/>
              </a:lnSpc>
              <a:spcBef>
                <a:spcPts val="200"/>
              </a:spcBef>
            </a:pPr>
            <a:r>
              <a:rPr lang="en-US" altLang="zh-CN" sz="1400">
                <a:latin typeface="宋体" panose="02010600030101010101" pitchFamily="2" charset="-122"/>
                <a:cs typeface="宋体" panose="02010600030101010101" pitchFamily="2" charset="-122"/>
              </a:rPr>
              <a:t>4. </a:t>
            </a:r>
            <a:r>
              <a:rPr lang="zh-CN" altLang="en-US" sz="1400">
                <a:latin typeface="宋体" panose="02010600030101010101" pitchFamily="2" charset="-122"/>
                <a:cs typeface="宋体" panose="02010600030101010101" pitchFamily="2" charset="-122"/>
              </a:rPr>
              <a:t>国家安全</a:t>
            </a:r>
            <a:r>
              <a:rPr lang="zh-CN" altLang="en-US" sz="1400">
                <a:latin typeface="宋体" panose="02010600030101010101" pitchFamily="2" charset="-122"/>
                <a:cs typeface="宋体" panose="02010600030101010101" pitchFamily="2" charset="-122"/>
              </a:rPr>
              <a:t>：贯彻总体国家安全观，坚决反对</a:t>
            </a:r>
            <a:r>
              <a:rPr lang="en-US" altLang="zh-CN" sz="1400">
                <a:latin typeface="宋体" panose="02010600030101010101" pitchFamily="2" charset="-122"/>
                <a:cs typeface="宋体" panose="02010600030101010101" pitchFamily="2" charset="-122"/>
              </a:rPr>
              <a:t>“</a:t>
            </a:r>
            <a:r>
              <a:rPr lang="zh-CN" altLang="en-US" sz="1400">
                <a:latin typeface="宋体" panose="02010600030101010101" pitchFamily="2" charset="-122"/>
                <a:cs typeface="宋体" panose="02010600030101010101" pitchFamily="2" charset="-122"/>
              </a:rPr>
              <a:t>台独</a:t>
            </a:r>
            <a:r>
              <a:rPr lang="en-US" altLang="zh-CN" sz="1400">
                <a:latin typeface="宋体" panose="02010600030101010101" pitchFamily="2" charset="-122"/>
                <a:cs typeface="宋体" panose="02010600030101010101" pitchFamily="2" charset="-122"/>
              </a:rPr>
              <a:t>”</a:t>
            </a:r>
            <a:r>
              <a:rPr lang="zh-CN" altLang="en-US" sz="1400">
                <a:latin typeface="宋体" panose="02010600030101010101" pitchFamily="2" charset="-122"/>
                <a:cs typeface="宋体" panose="02010600030101010101" pitchFamily="2" charset="-122"/>
              </a:rPr>
              <a:t>分裂行径，坚持</a:t>
            </a:r>
            <a:r>
              <a:rPr lang="en-US" altLang="zh-CN" sz="1400">
                <a:latin typeface="宋体" panose="02010600030101010101" pitchFamily="2" charset="-122"/>
                <a:cs typeface="宋体" panose="02010600030101010101" pitchFamily="2" charset="-122"/>
              </a:rPr>
              <a:t>“</a:t>
            </a:r>
            <a:r>
              <a:rPr lang="zh-CN" altLang="en-US" sz="1400">
                <a:latin typeface="宋体" panose="02010600030101010101" pitchFamily="2" charset="-122"/>
                <a:cs typeface="宋体" panose="02010600030101010101" pitchFamily="2" charset="-122"/>
              </a:rPr>
              <a:t>爱国者治港</a:t>
            </a:r>
            <a:r>
              <a:rPr lang="en-US" altLang="zh-CN" sz="1400">
                <a:latin typeface="宋体" panose="02010600030101010101" pitchFamily="2" charset="-122"/>
                <a:cs typeface="宋体" panose="02010600030101010101" pitchFamily="2" charset="-122"/>
              </a:rPr>
              <a:t>”“</a:t>
            </a:r>
            <a:r>
              <a:rPr lang="zh-CN" altLang="en-US" sz="1400">
                <a:latin typeface="宋体" panose="02010600030101010101" pitchFamily="2" charset="-122"/>
                <a:cs typeface="宋体" panose="02010600030101010101" pitchFamily="2" charset="-122"/>
              </a:rPr>
              <a:t>爱国者治澳</a:t>
            </a:r>
            <a:r>
              <a:rPr lang="en-US" altLang="zh-CN" sz="1400">
                <a:latin typeface="宋体" panose="02010600030101010101" pitchFamily="2" charset="-122"/>
                <a:cs typeface="宋体" panose="02010600030101010101" pitchFamily="2" charset="-122"/>
              </a:rPr>
              <a:t>”</a:t>
            </a:r>
            <a:r>
              <a:rPr lang="zh-CN" altLang="en-US" sz="1400">
                <a:latin typeface="宋体" panose="02010600030101010101" pitchFamily="2" charset="-122"/>
                <a:cs typeface="宋体" panose="02010600030101010101" pitchFamily="2" charset="-122"/>
              </a:rPr>
              <a:t>，深化国防和军队改革，有效遏制各类安全威胁。</a:t>
            </a:r>
            <a:endParaRPr lang="zh-CN" altLang="en-US" sz="1400">
              <a:latin typeface="宋体" panose="02010600030101010101" pitchFamily="2" charset="-122"/>
              <a:cs typeface="宋体" panose="02010600030101010101" pitchFamily="2" charset="-122"/>
            </a:endParaRPr>
          </a:p>
          <a:p>
            <a:pPr marL="12700" indent="0" eaLnBrk="1" fontAlgn="auto" latinLnBrk="0" hangingPunct="1">
              <a:lnSpc>
                <a:spcPct val="100000"/>
              </a:lnSpc>
              <a:spcBef>
                <a:spcPts val="200"/>
              </a:spcBef>
            </a:pPr>
            <a:r>
              <a:rPr lang="en-US" altLang="zh-CN" sz="1400">
                <a:latin typeface="宋体" panose="02010600030101010101" pitchFamily="2" charset="-122"/>
                <a:cs typeface="宋体" panose="02010600030101010101" pitchFamily="2" charset="-122"/>
              </a:rPr>
              <a:t>5. </a:t>
            </a:r>
            <a:r>
              <a:rPr lang="zh-CN" altLang="en-US" sz="1400">
                <a:latin typeface="宋体" panose="02010600030101010101" pitchFamily="2" charset="-122"/>
                <a:cs typeface="宋体" panose="02010600030101010101" pitchFamily="2" charset="-122"/>
              </a:rPr>
              <a:t>国际地位</a:t>
            </a:r>
            <a:r>
              <a:rPr lang="zh-CN" altLang="en-US" sz="1400">
                <a:latin typeface="宋体" panose="02010600030101010101" pitchFamily="2" charset="-122"/>
                <a:cs typeface="宋体" panose="02010600030101010101" pitchFamily="2" charset="-122"/>
              </a:rPr>
              <a:t>：全面推进中国特色大国外交，推动构建人类命运共同体，积极参与全球治理，国际影响力显著增强。</a:t>
            </a:r>
            <a:endParaRPr lang="zh-CN" altLang="en-US" sz="1400">
              <a:latin typeface="宋体" panose="02010600030101010101" pitchFamily="2" charset="-122"/>
              <a:cs typeface="宋体" panose="02010600030101010101" pitchFamily="2" charset="-122"/>
            </a:endParaRPr>
          </a:p>
          <a:p>
            <a:pPr marL="12700" indent="0" eaLnBrk="1" fontAlgn="auto" latinLnBrk="0" hangingPunct="1">
              <a:lnSpc>
                <a:spcPct val="100000"/>
              </a:lnSpc>
              <a:spcBef>
                <a:spcPts val="200"/>
              </a:spcBef>
            </a:pPr>
            <a:r>
              <a:rPr lang="en-US" altLang="zh-CN" sz="1400">
                <a:latin typeface="宋体" panose="02010600030101010101" pitchFamily="2" charset="-122"/>
                <a:cs typeface="宋体" panose="02010600030101010101" pitchFamily="2" charset="-122"/>
              </a:rPr>
              <a:t>6. </a:t>
            </a:r>
            <a:r>
              <a:rPr lang="zh-CN" altLang="en-US" sz="1400">
                <a:latin typeface="宋体" panose="02010600030101010101" pitchFamily="2" charset="-122"/>
                <a:cs typeface="宋体" panose="02010600030101010101" pitchFamily="2" charset="-122"/>
              </a:rPr>
              <a:t>制度优势</a:t>
            </a:r>
            <a:r>
              <a:rPr lang="zh-CN" altLang="en-US" sz="1400">
                <a:latin typeface="宋体" panose="02010600030101010101" pitchFamily="2" charset="-122"/>
                <a:cs typeface="宋体" panose="02010600030101010101" pitchFamily="2" charset="-122"/>
              </a:rPr>
              <a:t>：全面深化改革，推动制度更加成熟定型，坚持全面依法治国，制度优势和治理效能凸显。</a:t>
            </a:r>
            <a:endParaRPr lang="en-US" altLang="zh-CN" sz="1400">
              <a:latin typeface="宋体" panose="02010600030101010101" pitchFamily="2" charset="-122"/>
              <a:cs typeface="宋体" panose="02010600030101010101" pitchFamily="2" charset="-122"/>
            </a:endParaRPr>
          </a:p>
          <a:p>
            <a:pPr marL="12700" indent="0" eaLnBrk="1" fontAlgn="auto" latinLnBrk="0" hangingPunct="1">
              <a:lnSpc>
                <a:spcPct val="100000"/>
              </a:lnSpc>
              <a:spcBef>
                <a:spcPts val="200"/>
              </a:spcBef>
            </a:pPr>
            <a:endParaRPr lang="zh-CN" altLang="en-US" sz="1400">
              <a:latin typeface="宋体" panose="02010600030101010101" pitchFamily="2" charset="-122"/>
              <a:cs typeface="宋体" panose="02010600030101010101" pitchFamily="2" charset="-122"/>
            </a:endParaRPr>
          </a:p>
          <a:p>
            <a:pPr marL="12700" indent="0" eaLnBrk="1" fontAlgn="auto" latinLnBrk="0" hangingPunct="1">
              <a:lnSpc>
                <a:spcPct val="100000"/>
              </a:lnSpc>
              <a:spcBef>
                <a:spcPts val="200"/>
              </a:spcBef>
            </a:pPr>
            <a:r>
              <a:rPr lang="zh-CN" altLang="en-US" sz="1400">
                <a:latin typeface="宋体" panose="02010600030101010101" pitchFamily="2" charset="-122"/>
                <a:cs typeface="宋体" panose="02010600030101010101" pitchFamily="2" charset="-122"/>
              </a:rPr>
              <a:t>二、里程碑意义</a:t>
            </a:r>
            <a:endParaRPr lang="en-US" altLang="zh-CN" sz="1400">
              <a:latin typeface="宋体" panose="02010600030101010101" pitchFamily="2" charset="-122"/>
              <a:cs typeface="宋体" panose="02010600030101010101" pitchFamily="2" charset="-122"/>
            </a:endParaRPr>
          </a:p>
          <a:p>
            <a:pPr marL="12700" indent="0" eaLnBrk="1" fontAlgn="auto" latinLnBrk="0" hangingPunct="1">
              <a:lnSpc>
                <a:spcPct val="100000"/>
              </a:lnSpc>
              <a:spcBef>
                <a:spcPts val="200"/>
              </a:spcBef>
            </a:pPr>
            <a:r>
              <a:rPr lang="en-US" altLang="zh-CN" sz="1400">
                <a:latin typeface="宋体" panose="02010600030101010101" pitchFamily="2" charset="-122"/>
                <a:cs typeface="宋体" panose="02010600030101010101" pitchFamily="2" charset="-122"/>
              </a:rPr>
              <a:t>1. </a:t>
            </a:r>
            <a:r>
              <a:rPr lang="zh-CN" altLang="en-US" sz="1400">
                <a:latin typeface="宋体" panose="02010600030101010101" pitchFamily="2" charset="-122"/>
                <a:cs typeface="宋体" panose="02010600030101010101" pitchFamily="2" charset="-122"/>
              </a:rPr>
              <a:t>对党史的意义</a:t>
            </a:r>
            <a:r>
              <a:rPr lang="zh-CN" altLang="en-US" sz="1400">
                <a:latin typeface="宋体" panose="02010600030101010101" pitchFamily="2" charset="-122"/>
                <a:cs typeface="宋体" panose="02010600030101010101" pitchFamily="2" charset="-122"/>
              </a:rPr>
              <a:t>：党在革命性锻造中更加坚强有力，确保始终成为坚强领导核心。</a:t>
            </a:r>
            <a:endParaRPr lang="zh-CN" altLang="en-US" sz="1400">
              <a:latin typeface="宋体" panose="02010600030101010101" pitchFamily="2" charset="-122"/>
              <a:cs typeface="宋体" panose="02010600030101010101" pitchFamily="2" charset="-122"/>
            </a:endParaRPr>
          </a:p>
          <a:p>
            <a:pPr marL="12700" indent="0" eaLnBrk="1" fontAlgn="auto" latinLnBrk="0" hangingPunct="1">
              <a:lnSpc>
                <a:spcPct val="100000"/>
              </a:lnSpc>
              <a:spcBef>
                <a:spcPts val="200"/>
              </a:spcBef>
            </a:pPr>
            <a:r>
              <a:rPr lang="en-US" altLang="zh-CN" sz="1400">
                <a:latin typeface="宋体" panose="02010600030101010101" pitchFamily="2" charset="-122"/>
                <a:cs typeface="宋体" panose="02010600030101010101" pitchFamily="2" charset="-122"/>
              </a:rPr>
              <a:t>2. </a:t>
            </a:r>
            <a:r>
              <a:rPr lang="zh-CN" altLang="en-US" sz="1400">
                <a:latin typeface="宋体" panose="02010600030101010101" pitchFamily="2" charset="-122"/>
                <a:cs typeface="宋体" panose="02010600030101010101" pitchFamily="2" charset="-122"/>
              </a:rPr>
              <a:t>新中国史</a:t>
            </a:r>
            <a:r>
              <a:rPr lang="zh-CN" altLang="en-US" sz="1400">
                <a:latin typeface="宋体" panose="02010600030101010101" pitchFamily="2" charset="-122"/>
                <a:cs typeface="宋体" panose="02010600030101010101" pitchFamily="2" charset="-122"/>
              </a:rPr>
              <a:t>：推动经济快速发展、社会长期稳定，为民族复兴奠定坚实基础。</a:t>
            </a:r>
            <a:endParaRPr lang="zh-CN" altLang="en-US" sz="1400">
              <a:latin typeface="宋体" panose="02010600030101010101" pitchFamily="2" charset="-122"/>
              <a:cs typeface="宋体" panose="02010600030101010101" pitchFamily="2" charset="-122"/>
            </a:endParaRPr>
          </a:p>
          <a:p>
            <a:pPr marL="12700" indent="0" eaLnBrk="1" fontAlgn="auto" latinLnBrk="0" hangingPunct="1">
              <a:lnSpc>
                <a:spcPct val="100000"/>
              </a:lnSpc>
              <a:spcBef>
                <a:spcPts val="200"/>
              </a:spcBef>
            </a:pPr>
            <a:r>
              <a:rPr lang="en-US" altLang="zh-CN" sz="1400">
                <a:latin typeface="宋体" panose="02010600030101010101" pitchFamily="2" charset="-122"/>
                <a:cs typeface="宋体" panose="02010600030101010101" pitchFamily="2" charset="-122"/>
              </a:rPr>
              <a:t>3. </a:t>
            </a:r>
            <a:r>
              <a:rPr lang="zh-CN" altLang="en-US" sz="1400">
                <a:latin typeface="宋体" panose="02010600030101010101" pitchFamily="2" charset="-122"/>
                <a:cs typeface="宋体" panose="02010600030101010101" pitchFamily="2" charset="-122"/>
              </a:rPr>
              <a:t>改革开放史</a:t>
            </a:r>
            <a:r>
              <a:rPr lang="zh-CN" altLang="en-US" sz="1400">
                <a:latin typeface="宋体" panose="02010600030101010101" pitchFamily="2" charset="-122"/>
                <a:cs typeface="宋体" panose="02010600030101010101" pitchFamily="2" charset="-122"/>
              </a:rPr>
              <a:t>：深化改革开放，推动社会主义现代化建设取得重大突破。</a:t>
            </a:r>
            <a:endParaRPr lang="zh-CN" altLang="en-US" sz="1400">
              <a:latin typeface="宋体" panose="02010600030101010101" pitchFamily="2" charset="-122"/>
              <a:cs typeface="宋体" panose="02010600030101010101" pitchFamily="2" charset="-122"/>
            </a:endParaRPr>
          </a:p>
          <a:p>
            <a:pPr marL="12700" indent="0" eaLnBrk="1" fontAlgn="auto" latinLnBrk="0" hangingPunct="1">
              <a:lnSpc>
                <a:spcPct val="100000"/>
              </a:lnSpc>
              <a:spcBef>
                <a:spcPts val="200"/>
              </a:spcBef>
            </a:pPr>
            <a:r>
              <a:rPr lang="en-US" altLang="zh-CN" sz="1400">
                <a:latin typeface="宋体" panose="02010600030101010101" pitchFamily="2" charset="-122"/>
                <a:cs typeface="宋体" panose="02010600030101010101" pitchFamily="2" charset="-122"/>
              </a:rPr>
              <a:t>4. </a:t>
            </a:r>
            <a:r>
              <a:rPr lang="zh-CN" altLang="en-US" sz="1400">
                <a:latin typeface="宋体" panose="02010600030101010101" pitchFamily="2" charset="-122"/>
                <a:cs typeface="宋体" panose="02010600030101010101" pitchFamily="2" charset="-122"/>
              </a:rPr>
              <a:t>社会主义发展史</a:t>
            </a:r>
            <a:r>
              <a:rPr lang="zh-CN" altLang="en-US" sz="1400">
                <a:latin typeface="宋体" panose="02010600030101010101" pitchFamily="2" charset="-122"/>
                <a:cs typeface="宋体" panose="02010600030101010101" pitchFamily="2" charset="-122"/>
              </a:rPr>
              <a:t>：开辟马克思主义中国化时代化新境界，为世界社会主义发展提供中国智慧。</a:t>
            </a:r>
            <a:endParaRPr lang="zh-CN" altLang="en-US" sz="1400">
              <a:latin typeface="宋体" panose="02010600030101010101" pitchFamily="2" charset="-122"/>
              <a:cs typeface="宋体" panose="02010600030101010101" pitchFamily="2" charset="-122"/>
            </a:endParaRPr>
          </a:p>
          <a:p>
            <a:pPr marL="12700" indent="0" eaLnBrk="1" fontAlgn="auto" latinLnBrk="0" hangingPunct="1">
              <a:lnSpc>
                <a:spcPct val="100000"/>
              </a:lnSpc>
              <a:spcBef>
                <a:spcPts val="200"/>
              </a:spcBef>
            </a:pPr>
            <a:r>
              <a:rPr lang="en-US" altLang="zh-CN" sz="1400">
                <a:latin typeface="宋体" panose="02010600030101010101" pitchFamily="2" charset="-122"/>
                <a:cs typeface="宋体" panose="02010600030101010101" pitchFamily="2" charset="-122"/>
              </a:rPr>
              <a:t>5. </a:t>
            </a:r>
            <a:r>
              <a:rPr lang="zh-CN" altLang="en-US" sz="1400">
                <a:latin typeface="宋体" panose="02010600030101010101" pitchFamily="2" charset="-122"/>
                <a:cs typeface="宋体" panose="02010600030101010101" pitchFamily="2" charset="-122"/>
              </a:rPr>
              <a:t>中华民族发展史</a:t>
            </a:r>
            <a:r>
              <a:rPr lang="zh-CN" altLang="en-US" sz="1400">
                <a:latin typeface="宋体" panose="02010600030101010101" pitchFamily="2" charset="-122"/>
                <a:cs typeface="宋体" panose="02010600030101010101" pitchFamily="2" charset="-122"/>
              </a:rPr>
              <a:t>：推动中华民族伟大复兴进入不可逆转的历史进程，中国人民的前进动力、奋斗精神、必胜信念显著增强。</a:t>
            </a:r>
            <a:endParaRPr lang="zh-CN" altLang="en-US" sz="1400">
              <a:latin typeface="宋体" panose="02010600030101010101" pitchFamily="2" charset="-122"/>
              <a:cs typeface="宋体" panose="02010600030101010101" pitchFamily="2" charset="-122"/>
            </a:endParaRPr>
          </a:p>
        </p:txBody>
      </p:sp>
      <p:sp>
        <p:nvSpPr>
          <p:cNvPr id="6" name="object 6"/>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260" dirty="0"/>
              <a:t>C</a:t>
            </a:r>
            <a:r>
              <a:rPr spc="-250" dirty="0"/>
              <a:t> </a:t>
            </a:r>
            <a:r>
              <a:rPr spc="60" dirty="0"/>
              <a:t>e</a:t>
            </a:r>
            <a:r>
              <a:rPr spc="-254" dirty="0"/>
              <a:t> </a:t>
            </a:r>
            <a:r>
              <a:rPr spc="120" dirty="0"/>
              <a:t>n</a:t>
            </a:r>
            <a:r>
              <a:rPr spc="-254" dirty="0"/>
              <a:t> </a:t>
            </a:r>
            <a:r>
              <a:rPr spc="-90" dirty="0"/>
              <a:t>t</a:t>
            </a:r>
            <a:r>
              <a:rPr spc="-254" dirty="0"/>
              <a:t> </a:t>
            </a:r>
            <a:r>
              <a:rPr spc="-50" dirty="0"/>
              <a:t>r</a:t>
            </a:r>
            <a:r>
              <a:rPr spc="-260" dirty="0"/>
              <a:t> </a:t>
            </a:r>
            <a:r>
              <a:rPr spc="60" dirty="0"/>
              <a:t>a</a:t>
            </a:r>
            <a:r>
              <a:rPr spc="-254" dirty="0"/>
              <a:t> </a:t>
            </a:r>
            <a:r>
              <a:rPr dirty="0"/>
              <a:t>l</a:t>
            </a:r>
            <a:r>
              <a:rPr spc="300" dirty="0"/>
              <a:t> </a:t>
            </a:r>
            <a:r>
              <a:rPr spc="140" dirty="0"/>
              <a:t>S</a:t>
            </a:r>
            <a:r>
              <a:rPr spc="-250" dirty="0"/>
              <a:t> </a:t>
            </a:r>
            <a:r>
              <a:rPr spc="95" dirty="0"/>
              <a:t>o</a:t>
            </a:r>
            <a:r>
              <a:rPr spc="-254" dirty="0"/>
              <a:t> </a:t>
            </a:r>
            <a:r>
              <a:rPr spc="120" dirty="0"/>
              <a:t>u</a:t>
            </a:r>
            <a:r>
              <a:rPr spc="-254" dirty="0"/>
              <a:t> </a:t>
            </a:r>
            <a:r>
              <a:rPr spc="-90" dirty="0"/>
              <a:t>t</a:t>
            </a:r>
            <a:r>
              <a:rPr spc="-254" dirty="0"/>
              <a:t> </a:t>
            </a:r>
            <a:r>
              <a:rPr spc="95" dirty="0"/>
              <a:t>h</a:t>
            </a:r>
            <a:r>
              <a:rPr spc="335" dirty="0"/>
              <a:t> </a:t>
            </a:r>
            <a:r>
              <a:rPr spc="240" dirty="0"/>
              <a:t>U</a:t>
            </a:r>
            <a:r>
              <a:rPr spc="-254" dirty="0"/>
              <a:t> </a:t>
            </a:r>
            <a:r>
              <a:rPr spc="120" dirty="0"/>
              <a:t>n</a:t>
            </a:r>
            <a:r>
              <a:rPr spc="-254" dirty="0"/>
              <a:t> </a:t>
            </a:r>
            <a:r>
              <a:rPr spc="-195" dirty="0"/>
              <a:t>i</a:t>
            </a:r>
            <a:r>
              <a:rPr spc="-250" dirty="0"/>
              <a:t> </a:t>
            </a:r>
            <a:r>
              <a:rPr dirty="0"/>
              <a:t>v</a:t>
            </a:r>
            <a:r>
              <a:rPr spc="-254" dirty="0"/>
              <a:t> </a:t>
            </a:r>
            <a:r>
              <a:rPr spc="60" dirty="0"/>
              <a:t>e</a:t>
            </a:r>
            <a:r>
              <a:rPr spc="-254" dirty="0"/>
              <a:t> </a:t>
            </a:r>
            <a:r>
              <a:rPr spc="-50" dirty="0"/>
              <a:t>r</a:t>
            </a:r>
            <a:r>
              <a:rPr spc="-260" dirty="0"/>
              <a:t> </a:t>
            </a:r>
            <a:r>
              <a:rPr spc="-30" dirty="0"/>
              <a:t>s</a:t>
            </a:r>
            <a:r>
              <a:rPr spc="-254" dirty="0"/>
              <a:t> </a:t>
            </a:r>
            <a:r>
              <a:rPr spc="-195" dirty="0"/>
              <a:t>i</a:t>
            </a:r>
            <a:r>
              <a:rPr spc="-250" dirty="0"/>
              <a:t> </a:t>
            </a:r>
            <a:r>
              <a:rPr spc="-90" dirty="0"/>
              <a:t>t</a:t>
            </a:r>
            <a:r>
              <a:rPr spc="-254" dirty="0"/>
              <a:t> </a:t>
            </a:r>
            <a:r>
              <a:rPr spc="-50" dirty="0"/>
              <a:t>y</a:t>
            </a:r>
            <a:endParaRPr spc="-50" dirty="0"/>
          </a:p>
        </p:txBody>
      </p:sp>
      <p:sp>
        <p:nvSpPr>
          <p:cNvPr id="7" name="object 7"/>
          <p:cNvSpPr txBox="1">
            <a:spLocks noGrp="1"/>
          </p:cNvSpPr>
          <p:nvPr>
            <p:ph type="dt" sz="half" idx="6"/>
          </p:nvPr>
        </p:nvSpPr>
        <p:spPr>
          <a:prstGeom prst="rect">
            <a:avLst/>
          </a:prstGeom>
        </p:spPr>
        <p:txBody>
          <a:bodyPr vert="horz" wrap="square" lIns="0" tIns="2540" rIns="0" bIns="0" rtlCol="0">
            <a:spAutoFit/>
          </a:bodyPr>
          <a:lstStyle/>
          <a:p>
            <a:pPr marL="12700">
              <a:lnSpc>
                <a:spcPct val="100000"/>
              </a:lnSpc>
              <a:spcBef>
                <a:spcPts val="20"/>
              </a:spcBef>
            </a:pPr>
            <a:r>
              <a:rPr spc="10" dirty="0"/>
              <a:t>知 行 合 一</a:t>
            </a:r>
            <a:endParaRPr spc="10" dirty="0"/>
          </a:p>
        </p:txBody>
      </p:sp>
      <p:sp>
        <p:nvSpPr>
          <p:cNvPr id="8" name="object 8"/>
          <p:cNvSpPr txBox="1"/>
          <p:nvPr/>
        </p:nvSpPr>
        <p:spPr>
          <a:xfrm>
            <a:off x="1336039" y="6638078"/>
            <a:ext cx="815340" cy="196850"/>
          </a:xfrm>
          <a:prstGeom prst="rect">
            <a:avLst/>
          </a:prstGeom>
        </p:spPr>
        <p:txBody>
          <a:bodyPr vert="horz" wrap="square" lIns="0" tIns="2540" rIns="0" bIns="0" rtlCol="0">
            <a:spAutoFit/>
          </a:bodyPr>
          <a:lstStyle/>
          <a:p>
            <a:pPr marL="12700">
              <a:lnSpc>
                <a:spcPct val="100000"/>
              </a:lnSpc>
              <a:spcBef>
                <a:spcPts val="20"/>
              </a:spcBef>
            </a:pPr>
            <a:r>
              <a:rPr sz="1100" spc="10" dirty="0">
                <a:solidFill>
                  <a:srgbClr val="176199"/>
                </a:solidFill>
                <a:latin typeface="宋体" panose="02010600030101010101" pitchFamily="2" charset="-122"/>
                <a:cs typeface="宋体" panose="02010600030101010101" pitchFamily="2" charset="-122"/>
              </a:rPr>
              <a:t>经 世 致 用</a:t>
            </a:r>
            <a:endParaRPr sz="1100">
              <a:latin typeface="宋体" panose="02010600030101010101" pitchFamily="2" charset="-122"/>
              <a:cs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86403" y="535381"/>
            <a:ext cx="5789930" cy="452120"/>
          </a:xfrm>
          <a:prstGeom prst="rect">
            <a:avLst/>
          </a:prstGeom>
        </p:spPr>
        <p:txBody>
          <a:bodyPr vert="horz" wrap="square" lIns="0" tIns="12065" rIns="0" bIns="0" rtlCol="0">
            <a:spAutoFit/>
          </a:bodyPr>
          <a:lstStyle/>
          <a:p>
            <a:pPr marL="12700">
              <a:lnSpc>
                <a:spcPct val="100000"/>
              </a:lnSpc>
              <a:spcBef>
                <a:spcPts val="95"/>
              </a:spcBef>
            </a:pPr>
            <a:r>
              <a:rPr spc="-100" dirty="0"/>
              <a:t>第一章 中国特色社会主义进入新时代</a:t>
            </a:r>
            <a:endParaRPr spc="-100" dirty="0"/>
          </a:p>
        </p:txBody>
      </p:sp>
      <p:sp>
        <p:nvSpPr>
          <p:cNvPr id="3" name="object 3"/>
          <p:cNvSpPr/>
          <p:nvPr/>
        </p:nvSpPr>
        <p:spPr>
          <a:xfrm>
            <a:off x="365175" y="1180719"/>
            <a:ext cx="1073785" cy="902335"/>
          </a:xfrm>
          <a:custGeom>
            <a:avLst/>
            <a:gdLst/>
            <a:ahLst/>
            <a:cxnLst/>
            <a:rect l="l" t="t" r="r" b="b"/>
            <a:pathLst>
              <a:path w="1073785" h="902335">
                <a:moveTo>
                  <a:pt x="1073480" y="0"/>
                </a:moveTo>
                <a:lnTo>
                  <a:pt x="0" y="0"/>
                </a:lnTo>
                <a:lnTo>
                  <a:pt x="0" y="902080"/>
                </a:lnTo>
                <a:lnTo>
                  <a:pt x="124815" y="797178"/>
                </a:lnTo>
                <a:lnTo>
                  <a:pt x="124815" y="137159"/>
                </a:lnTo>
                <a:lnTo>
                  <a:pt x="910158" y="137159"/>
                </a:lnTo>
                <a:lnTo>
                  <a:pt x="1073480" y="0"/>
                </a:lnTo>
                <a:close/>
              </a:path>
            </a:pathLst>
          </a:custGeom>
          <a:solidFill>
            <a:srgbClr val="16678B"/>
          </a:solidFill>
        </p:spPr>
        <p:txBody>
          <a:bodyPr wrap="square" lIns="0" tIns="0" rIns="0" bIns="0" rtlCol="0"/>
          <a:lstStyle/>
          <a:p/>
        </p:txBody>
      </p:sp>
      <p:sp>
        <p:nvSpPr>
          <p:cNvPr id="4" name="object 4"/>
          <p:cNvSpPr txBox="1"/>
          <p:nvPr/>
        </p:nvSpPr>
        <p:spPr>
          <a:xfrm>
            <a:off x="1404620" y="1464945"/>
            <a:ext cx="9235440" cy="3807460"/>
          </a:xfrm>
          <a:prstGeom prst="rect">
            <a:avLst/>
          </a:prstGeom>
        </p:spPr>
        <p:txBody>
          <a:bodyPr vert="horz" wrap="square" lIns="0" tIns="12065" rIns="0" bIns="0" rtlCol="0">
            <a:spAutoFit/>
          </a:bodyPr>
          <a:lstStyle/>
          <a:p>
            <a:pPr marL="317500">
              <a:lnSpc>
                <a:spcPct val="100000"/>
              </a:lnSpc>
              <a:spcBef>
                <a:spcPts val="95"/>
              </a:spcBef>
            </a:pPr>
            <a:r>
              <a:rPr lang="zh-CN" altLang="en-US" sz="2200" spc="-35" dirty="0">
                <a:solidFill>
                  <a:srgbClr val="1F4E79"/>
                </a:solidFill>
                <a:latin typeface="宋体" panose="02010600030101010101" pitchFamily="2" charset="-122"/>
                <a:cs typeface="宋体" panose="02010600030101010101" pitchFamily="2" charset="-122"/>
              </a:rPr>
              <a:t>一</a:t>
            </a:r>
            <a:r>
              <a:rPr sz="2200" spc="-35" dirty="0">
                <a:solidFill>
                  <a:srgbClr val="1F4E79"/>
                </a:solidFill>
                <a:latin typeface="宋体" panose="02010600030101010101" pitchFamily="2" charset="-122"/>
                <a:cs typeface="宋体" panose="02010600030101010101" pitchFamily="2" charset="-122"/>
              </a:rPr>
              <a:t>、中国特色社会主义创造了科学社会主义发展的“中国版本”</a:t>
            </a:r>
            <a:r>
              <a:rPr lang="zh-CN" altLang="en-US" sz="2200" spc="-35" dirty="0">
                <a:solidFill>
                  <a:srgbClr val="1F4E79"/>
                </a:solidFill>
                <a:latin typeface="宋体" panose="02010600030101010101" pitchFamily="2" charset="-122"/>
                <a:ea typeface="宋体" panose="02010600030101010101" pitchFamily="2" charset="-122"/>
                <a:cs typeface="宋体" panose="02010600030101010101" pitchFamily="2" charset="-122"/>
              </a:rPr>
              <a:t>（</a:t>
            </a:r>
            <a:r>
              <a:rPr lang="zh-CN" altLang="en-US" sz="2200" spc="-35" dirty="0">
                <a:solidFill>
                  <a:srgbClr val="1F4E79"/>
                </a:solidFill>
                <a:latin typeface="宋体" panose="02010600030101010101" pitchFamily="2" charset="-122"/>
                <a:ea typeface="宋体" panose="02010600030101010101" pitchFamily="2" charset="-122"/>
                <a:cs typeface="宋体" panose="02010600030101010101" pitchFamily="2" charset="-122"/>
              </a:rPr>
              <a:t>简答题）</a:t>
            </a:r>
            <a:endParaRPr sz="2200">
              <a:latin typeface="宋体" panose="02010600030101010101" pitchFamily="2" charset="-122"/>
              <a:cs typeface="宋体" panose="02010600030101010101" pitchFamily="2" charset="-122"/>
            </a:endParaRPr>
          </a:p>
          <a:p>
            <a:pPr>
              <a:lnSpc>
                <a:spcPct val="100000"/>
              </a:lnSpc>
              <a:spcBef>
                <a:spcPts val="1870"/>
              </a:spcBef>
            </a:pPr>
            <a:endParaRPr sz="2200">
              <a:latin typeface="宋体" panose="02010600030101010101" pitchFamily="2" charset="-122"/>
              <a:cs typeface="宋体" panose="02010600030101010101" pitchFamily="2" charset="-122"/>
            </a:endParaRPr>
          </a:p>
          <a:p>
            <a:pPr marL="12700">
              <a:lnSpc>
                <a:spcPct val="100000"/>
              </a:lnSpc>
              <a:spcBef>
                <a:spcPts val="5"/>
              </a:spcBef>
            </a:pPr>
            <a:r>
              <a:rPr sz="2200" spc="135" dirty="0">
                <a:solidFill>
                  <a:srgbClr val="C00000"/>
                </a:solidFill>
                <a:latin typeface="宋体" panose="02010600030101010101" pitchFamily="2" charset="-122"/>
                <a:cs typeface="宋体" panose="02010600030101010101" pitchFamily="2" charset="-122"/>
              </a:rPr>
              <a:t>p25</a:t>
            </a:r>
            <a:endParaRPr sz="2200">
              <a:latin typeface="宋体" panose="02010600030101010101" pitchFamily="2" charset="-122"/>
              <a:cs typeface="宋体" panose="02010600030101010101" pitchFamily="2" charset="-122"/>
            </a:endParaRPr>
          </a:p>
          <a:p>
            <a:pPr marL="12700" marR="5080" indent="558800" algn="just">
              <a:lnSpc>
                <a:spcPct val="150000"/>
              </a:lnSpc>
            </a:pPr>
            <a:r>
              <a:rPr sz="2200" spc="-40" dirty="0">
                <a:solidFill>
                  <a:srgbClr val="1F4E79"/>
                </a:solidFill>
                <a:latin typeface="宋体" panose="02010600030101010101" pitchFamily="2" charset="-122"/>
                <a:cs typeface="宋体" panose="02010600030101010101" pitchFamily="2" charset="-122"/>
              </a:rPr>
              <a:t>中国特色社会主义，既坚持了科学社会主义基本原则，又根据时代</a:t>
            </a:r>
            <a:r>
              <a:rPr sz="2200" spc="-35" dirty="0">
                <a:solidFill>
                  <a:srgbClr val="1F4E79"/>
                </a:solidFill>
                <a:latin typeface="宋体" panose="02010600030101010101" pitchFamily="2" charset="-122"/>
                <a:cs typeface="宋体" panose="02010600030101010101" pitchFamily="2" charset="-122"/>
              </a:rPr>
              <a:t>条件和历史文化赋予其鲜明的中国特色，是科学社会主义理论逻辑和中国社会发展历史逻辑的辩证统一。</a:t>
            </a:r>
            <a:endParaRPr sz="2200">
              <a:latin typeface="宋体" panose="02010600030101010101" pitchFamily="2" charset="-122"/>
              <a:cs typeface="宋体" panose="02010600030101010101" pitchFamily="2" charset="-122"/>
            </a:endParaRPr>
          </a:p>
          <a:p>
            <a:pPr marL="12700" marR="5080" indent="558800">
              <a:lnSpc>
                <a:spcPct val="150000"/>
              </a:lnSpc>
            </a:pPr>
            <a:r>
              <a:rPr sz="2200" spc="-35" dirty="0">
                <a:solidFill>
                  <a:srgbClr val="1F4E79"/>
                </a:solidFill>
                <a:latin typeface="宋体" panose="02010600030101010101" pitchFamily="2" charset="-122"/>
                <a:cs typeface="宋体" panose="02010600030101010101" pitchFamily="2" charset="-122"/>
              </a:rPr>
              <a:t>中国特色社会主义是根植于中国大地、反映中国人民意愿、适应中国和时代发展进步要求的科学社会主义。</a:t>
            </a:r>
            <a:endParaRPr sz="2200">
              <a:latin typeface="宋体" panose="02010600030101010101" pitchFamily="2" charset="-122"/>
              <a:cs typeface="宋体" panose="02010600030101010101" pitchFamily="2" charset="-122"/>
            </a:endParaRPr>
          </a:p>
        </p:txBody>
      </p:sp>
      <p:sp>
        <p:nvSpPr>
          <p:cNvPr id="5" name="object 5"/>
          <p:cNvSpPr/>
          <p:nvPr/>
        </p:nvSpPr>
        <p:spPr>
          <a:xfrm>
            <a:off x="10378820" y="5154421"/>
            <a:ext cx="1241425" cy="1043305"/>
          </a:xfrm>
          <a:custGeom>
            <a:avLst/>
            <a:gdLst/>
            <a:ahLst/>
            <a:cxnLst/>
            <a:rect l="l" t="t" r="r" b="b"/>
            <a:pathLst>
              <a:path w="1241425" h="1043304">
                <a:moveTo>
                  <a:pt x="1241044" y="0"/>
                </a:moveTo>
                <a:lnTo>
                  <a:pt x="1096772" y="121157"/>
                </a:lnTo>
                <a:lnTo>
                  <a:pt x="1096772" y="884250"/>
                </a:lnTo>
                <a:lnTo>
                  <a:pt x="188722" y="884250"/>
                </a:lnTo>
                <a:lnTo>
                  <a:pt x="0" y="1042835"/>
                </a:lnTo>
                <a:lnTo>
                  <a:pt x="1241044" y="1042835"/>
                </a:lnTo>
                <a:lnTo>
                  <a:pt x="1241044" y="0"/>
                </a:lnTo>
                <a:close/>
              </a:path>
            </a:pathLst>
          </a:custGeom>
          <a:solidFill>
            <a:srgbClr val="16678B"/>
          </a:solidFill>
        </p:spPr>
        <p:txBody>
          <a:bodyPr wrap="square" lIns="0" tIns="0" rIns="0" bIns="0" rtlCol="0"/>
          <a:lstStyle/>
          <a:p/>
        </p:txBody>
      </p:sp>
      <p:sp>
        <p:nvSpPr>
          <p:cNvPr id="6" name="object 6"/>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260" dirty="0"/>
              <a:t>C</a:t>
            </a:r>
            <a:r>
              <a:rPr spc="-250" dirty="0"/>
              <a:t> </a:t>
            </a:r>
            <a:r>
              <a:rPr spc="60" dirty="0"/>
              <a:t>e</a:t>
            </a:r>
            <a:r>
              <a:rPr spc="-254" dirty="0"/>
              <a:t> </a:t>
            </a:r>
            <a:r>
              <a:rPr spc="120" dirty="0"/>
              <a:t>n</a:t>
            </a:r>
            <a:r>
              <a:rPr spc="-254" dirty="0"/>
              <a:t> </a:t>
            </a:r>
            <a:r>
              <a:rPr spc="-90" dirty="0"/>
              <a:t>t</a:t>
            </a:r>
            <a:r>
              <a:rPr spc="-254" dirty="0"/>
              <a:t> </a:t>
            </a:r>
            <a:r>
              <a:rPr spc="-50" dirty="0"/>
              <a:t>r</a:t>
            </a:r>
            <a:r>
              <a:rPr spc="-260" dirty="0"/>
              <a:t> </a:t>
            </a:r>
            <a:r>
              <a:rPr spc="60" dirty="0"/>
              <a:t>a</a:t>
            </a:r>
            <a:r>
              <a:rPr spc="-254" dirty="0"/>
              <a:t> </a:t>
            </a:r>
            <a:r>
              <a:rPr dirty="0"/>
              <a:t>l</a:t>
            </a:r>
            <a:r>
              <a:rPr spc="300" dirty="0"/>
              <a:t> </a:t>
            </a:r>
            <a:r>
              <a:rPr spc="140" dirty="0"/>
              <a:t>S</a:t>
            </a:r>
            <a:r>
              <a:rPr spc="-250" dirty="0"/>
              <a:t> </a:t>
            </a:r>
            <a:r>
              <a:rPr spc="95" dirty="0"/>
              <a:t>o</a:t>
            </a:r>
            <a:r>
              <a:rPr spc="-254" dirty="0"/>
              <a:t> </a:t>
            </a:r>
            <a:r>
              <a:rPr spc="120" dirty="0"/>
              <a:t>u</a:t>
            </a:r>
            <a:r>
              <a:rPr spc="-254" dirty="0"/>
              <a:t> </a:t>
            </a:r>
            <a:r>
              <a:rPr spc="-90" dirty="0"/>
              <a:t>t</a:t>
            </a:r>
            <a:r>
              <a:rPr spc="-254" dirty="0"/>
              <a:t> </a:t>
            </a:r>
            <a:r>
              <a:rPr spc="95" dirty="0"/>
              <a:t>h</a:t>
            </a:r>
            <a:r>
              <a:rPr spc="335" dirty="0"/>
              <a:t> </a:t>
            </a:r>
            <a:r>
              <a:rPr spc="240" dirty="0"/>
              <a:t>U</a:t>
            </a:r>
            <a:r>
              <a:rPr spc="-254" dirty="0"/>
              <a:t> </a:t>
            </a:r>
            <a:r>
              <a:rPr spc="120" dirty="0"/>
              <a:t>n</a:t>
            </a:r>
            <a:r>
              <a:rPr spc="-254" dirty="0"/>
              <a:t> </a:t>
            </a:r>
            <a:r>
              <a:rPr spc="-195" dirty="0"/>
              <a:t>i</a:t>
            </a:r>
            <a:r>
              <a:rPr spc="-250" dirty="0"/>
              <a:t> </a:t>
            </a:r>
            <a:r>
              <a:rPr dirty="0"/>
              <a:t>v</a:t>
            </a:r>
            <a:r>
              <a:rPr spc="-254" dirty="0"/>
              <a:t> </a:t>
            </a:r>
            <a:r>
              <a:rPr spc="60" dirty="0"/>
              <a:t>e</a:t>
            </a:r>
            <a:r>
              <a:rPr spc="-254" dirty="0"/>
              <a:t> </a:t>
            </a:r>
            <a:r>
              <a:rPr spc="-50" dirty="0"/>
              <a:t>r</a:t>
            </a:r>
            <a:r>
              <a:rPr spc="-260" dirty="0"/>
              <a:t> </a:t>
            </a:r>
            <a:r>
              <a:rPr spc="-30" dirty="0"/>
              <a:t>s</a:t>
            </a:r>
            <a:r>
              <a:rPr spc="-254" dirty="0"/>
              <a:t> </a:t>
            </a:r>
            <a:r>
              <a:rPr spc="-195" dirty="0"/>
              <a:t>i</a:t>
            </a:r>
            <a:r>
              <a:rPr spc="-250" dirty="0"/>
              <a:t> </a:t>
            </a:r>
            <a:r>
              <a:rPr spc="-90" dirty="0"/>
              <a:t>t</a:t>
            </a:r>
            <a:r>
              <a:rPr spc="-254" dirty="0"/>
              <a:t> </a:t>
            </a:r>
            <a:r>
              <a:rPr spc="-50" dirty="0"/>
              <a:t>y</a:t>
            </a:r>
            <a:endParaRPr spc="-50" dirty="0"/>
          </a:p>
        </p:txBody>
      </p:sp>
      <p:sp>
        <p:nvSpPr>
          <p:cNvPr id="7" name="object 7"/>
          <p:cNvSpPr txBox="1">
            <a:spLocks noGrp="1"/>
          </p:cNvSpPr>
          <p:nvPr>
            <p:ph type="dt" sz="half" idx="6"/>
          </p:nvPr>
        </p:nvSpPr>
        <p:spPr>
          <a:prstGeom prst="rect">
            <a:avLst/>
          </a:prstGeom>
        </p:spPr>
        <p:txBody>
          <a:bodyPr vert="horz" wrap="square" lIns="0" tIns="2540" rIns="0" bIns="0" rtlCol="0">
            <a:spAutoFit/>
          </a:bodyPr>
          <a:lstStyle/>
          <a:p>
            <a:pPr marL="12700">
              <a:lnSpc>
                <a:spcPct val="100000"/>
              </a:lnSpc>
              <a:spcBef>
                <a:spcPts val="20"/>
              </a:spcBef>
            </a:pPr>
            <a:r>
              <a:rPr spc="10" dirty="0"/>
              <a:t>知 行 合 一</a:t>
            </a:r>
            <a:endParaRPr spc="10" dirty="0"/>
          </a:p>
        </p:txBody>
      </p:sp>
      <p:sp>
        <p:nvSpPr>
          <p:cNvPr id="8" name="object 8"/>
          <p:cNvSpPr txBox="1"/>
          <p:nvPr/>
        </p:nvSpPr>
        <p:spPr>
          <a:xfrm>
            <a:off x="1336039" y="6638078"/>
            <a:ext cx="815340" cy="196850"/>
          </a:xfrm>
          <a:prstGeom prst="rect">
            <a:avLst/>
          </a:prstGeom>
        </p:spPr>
        <p:txBody>
          <a:bodyPr vert="horz" wrap="square" lIns="0" tIns="2540" rIns="0" bIns="0" rtlCol="0">
            <a:spAutoFit/>
          </a:bodyPr>
          <a:lstStyle/>
          <a:p>
            <a:pPr marL="12700">
              <a:lnSpc>
                <a:spcPct val="100000"/>
              </a:lnSpc>
              <a:spcBef>
                <a:spcPts val="20"/>
              </a:spcBef>
            </a:pPr>
            <a:r>
              <a:rPr sz="1100" spc="10" dirty="0">
                <a:solidFill>
                  <a:srgbClr val="176199"/>
                </a:solidFill>
                <a:latin typeface="宋体" panose="02010600030101010101" pitchFamily="2" charset="-122"/>
                <a:cs typeface="宋体" panose="02010600030101010101" pitchFamily="2" charset="-122"/>
              </a:rPr>
              <a:t>经 世 致 用</a:t>
            </a:r>
            <a:endParaRPr sz="1100">
              <a:latin typeface="宋体" panose="02010600030101010101" pitchFamily="2" charset="-122"/>
              <a:cs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86403" y="535381"/>
            <a:ext cx="5789930" cy="452120"/>
          </a:xfrm>
          <a:prstGeom prst="rect">
            <a:avLst/>
          </a:prstGeom>
        </p:spPr>
        <p:txBody>
          <a:bodyPr vert="horz" wrap="square" lIns="0" tIns="12065" rIns="0" bIns="0" rtlCol="0">
            <a:spAutoFit/>
          </a:bodyPr>
          <a:lstStyle/>
          <a:p>
            <a:pPr marL="12700">
              <a:lnSpc>
                <a:spcPct val="100000"/>
              </a:lnSpc>
              <a:spcBef>
                <a:spcPts val="95"/>
              </a:spcBef>
            </a:pPr>
            <a:r>
              <a:rPr spc="-100" dirty="0"/>
              <a:t>第一章 中国特色社会主义进入新时代</a:t>
            </a:r>
            <a:endParaRPr spc="-100" dirty="0"/>
          </a:p>
        </p:txBody>
      </p:sp>
      <p:sp>
        <p:nvSpPr>
          <p:cNvPr id="3" name="object 3"/>
          <p:cNvSpPr/>
          <p:nvPr/>
        </p:nvSpPr>
        <p:spPr>
          <a:xfrm>
            <a:off x="365175" y="1180719"/>
            <a:ext cx="1073785" cy="902335"/>
          </a:xfrm>
          <a:custGeom>
            <a:avLst/>
            <a:gdLst/>
            <a:ahLst/>
            <a:cxnLst/>
            <a:rect l="l" t="t" r="r" b="b"/>
            <a:pathLst>
              <a:path w="1073785" h="902335">
                <a:moveTo>
                  <a:pt x="1073480" y="0"/>
                </a:moveTo>
                <a:lnTo>
                  <a:pt x="0" y="0"/>
                </a:lnTo>
                <a:lnTo>
                  <a:pt x="0" y="902080"/>
                </a:lnTo>
                <a:lnTo>
                  <a:pt x="124815" y="797178"/>
                </a:lnTo>
                <a:lnTo>
                  <a:pt x="124815" y="137159"/>
                </a:lnTo>
                <a:lnTo>
                  <a:pt x="910158" y="137159"/>
                </a:lnTo>
                <a:lnTo>
                  <a:pt x="1073480" y="0"/>
                </a:lnTo>
                <a:close/>
              </a:path>
            </a:pathLst>
          </a:custGeom>
          <a:solidFill>
            <a:srgbClr val="16678B"/>
          </a:solidFill>
        </p:spPr>
        <p:txBody>
          <a:bodyPr wrap="square" lIns="0" tIns="0" rIns="0" bIns="0" rtlCol="0"/>
          <a:lstStyle/>
          <a:p/>
        </p:txBody>
      </p:sp>
      <p:sp>
        <p:nvSpPr>
          <p:cNvPr id="4" name="object 4"/>
          <p:cNvSpPr txBox="1"/>
          <p:nvPr/>
        </p:nvSpPr>
        <p:spPr>
          <a:xfrm>
            <a:off x="1404620" y="1464945"/>
            <a:ext cx="9235440" cy="4752340"/>
          </a:xfrm>
          <a:prstGeom prst="rect">
            <a:avLst/>
          </a:prstGeom>
        </p:spPr>
        <p:txBody>
          <a:bodyPr vert="horz" wrap="square" lIns="0" tIns="12065" rIns="0" bIns="0" rtlCol="0">
            <a:spAutoFit/>
          </a:bodyPr>
          <a:lstStyle/>
          <a:p>
            <a:pPr marL="317500">
              <a:lnSpc>
                <a:spcPct val="100000"/>
              </a:lnSpc>
              <a:spcBef>
                <a:spcPts val="95"/>
              </a:spcBef>
            </a:pPr>
            <a:r>
              <a:rPr lang="zh-CN" altLang="en-US" sz="2200" spc="-35" dirty="0">
                <a:solidFill>
                  <a:srgbClr val="1F4E79"/>
                </a:solidFill>
                <a:latin typeface="宋体" panose="02010600030101010101" pitchFamily="2" charset="-122"/>
                <a:cs typeface="宋体" panose="02010600030101010101" pitchFamily="2" charset="-122"/>
              </a:rPr>
              <a:t>二</a:t>
            </a:r>
            <a:r>
              <a:rPr sz="2200" spc="-35" dirty="0">
                <a:solidFill>
                  <a:srgbClr val="1F4E79"/>
                </a:solidFill>
                <a:latin typeface="宋体" panose="02010600030101010101" pitchFamily="2" charset="-122"/>
                <a:cs typeface="宋体" panose="02010600030101010101" pitchFamily="2" charset="-122"/>
              </a:rPr>
              <a:t>、中国特色社会主义</a:t>
            </a:r>
            <a:r>
              <a:rPr lang="zh-CN" altLang="en-US" sz="2200" spc="-35" dirty="0">
                <a:solidFill>
                  <a:srgbClr val="1F4E79"/>
                </a:solidFill>
                <a:latin typeface="宋体" panose="02010600030101010101" pitchFamily="2" charset="-122"/>
                <a:cs typeface="宋体" panose="02010600030101010101" pitchFamily="2" charset="-122"/>
              </a:rPr>
              <a:t>新时代的鲜明特征</a:t>
            </a:r>
            <a:r>
              <a:rPr lang="zh-CN" altLang="en-US" sz="2200" spc="-35" dirty="0">
                <a:solidFill>
                  <a:srgbClr val="1F4E79"/>
                </a:solidFill>
                <a:latin typeface="宋体" panose="02010600030101010101" pitchFamily="2" charset="-122"/>
                <a:ea typeface="宋体" panose="02010600030101010101" pitchFamily="2" charset="-122"/>
                <a:cs typeface="宋体" panose="02010600030101010101" pitchFamily="2" charset="-122"/>
              </a:rPr>
              <a:t>（简答题，去年</a:t>
            </a:r>
            <a:r>
              <a:rPr lang="zh-CN" altLang="en-US" sz="2200" spc="-35" dirty="0">
                <a:solidFill>
                  <a:srgbClr val="1F4E79"/>
                </a:solidFill>
                <a:latin typeface="宋体" panose="02010600030101010101" pitchFamily="2" charset="-122"/>
                <a:ea typeface="宋体" panose="02010600030101010101" pitchFamily="2" charset="-122"/>
                <a:cs typeface="宋体" panose="02010600030101010101" pitchFamily="2" charset="-122"/>
              </a:rPr>
              <a:t>也考了）</a:t>
            </a:r>
            <a:endParaRPr sz="2200">
              <a:latin typeface="宋体" panose="02010600030101010101" pitchFamily="2" charset="-122"/>
              <a:cs typeface="宋体" panose="02010600030101010101" pitchFamily="2" charset="-122"/>
            </a:endParaRPr>
          </a:p>
          <a:p>
            <a:pPr marL="12700">
              <a:lnSpc>
                <a:spcPct val="100000"/>
              </a:lnSpc>
              <a:spcBef>
                <a:spcPts val="5"/>
              </a:spcBef>
            </a:pPr>
            <a:r>
              <a:rPr sz="2200" spc="135" dirty="0">
                <a:solidFill>
                  <a:srgbClr val="C00000"/>
                </a:solidFill>
                <a:latin typeface="宋体" panose="02010600030101010101" pitchFamily="2" charset="-122"/>
                <a:cs typeface="宋体" panose="02010600030101010101" pitchFamily="2" charset="-122"/>
              </a:rPr>
              <a:t>p</a:t>
            </a:r>
            <a:r>
              <a:rPr lang="en-US" altLang="en-US" sz="2200" spc="135" dirty="0">
                <a:solidFill>
                  <a:srgbClr val="C00000"/>
                </a:solidFill>
                <a:latin typeface="宋体" panose="02010600030101010101" pitchFamily="2" charset="-122"/>
                <a:cs typeface="宋体" panose="02010600030101010101" pitchFamily="2" charset="-122"/>
              </a:rPr>
              <a:t>33</a:t>
            </a:r>
            <a:endParaRPr sz="2200">
              <a:latin typeface="宋体" panose="02010600030101010101" pitchFamily="2" charset="-122"/>
              <a:cs typeface="宋体" panose="02010600030101010101" pitchFamily="2" charset="-122"/>
            </a:endParaRPr>
          </a:p>
          <a:p>
            <a:pPr marL="12700" marR="5080" indent="558800" algn="just">
              <a:lnSpc>
                <a:spcPct val="150000"/>
              </a:lnSpc>
            </a:pPr>
            <a:r>
              <a:rPr sz="2200" dirty="0">
                <a:solidFill>
                  <a:srgbClr val="1F4E79"/>
                </a:solidFill>
                <a:latin typeface="宋体" panose="02010600030101010101" pitchFamily="2" charset="-122"/>
                <a:cs typeface="宋体" panose="02010600030101010101" pitchFamily="2" charset="-122"/>
              </a:rPr>
              <a:t>社会主要矛盾变化：人民对美好生活的需求与不平衡不充分的发展之间的矛盾成为主要矛盾。</a:t>
            </a:r>
            <a:endParaRPr sz="2200" dirty="0">
              <a:solidFill>
                <a:srgbClr val="1F4E79"/>
              </a:solidFill>
              <a:latin typeface="宋体" panose="02010600030101010101" pitchFamily="2" charset="-122"/>
              <a:cs typeface="宋体" panose="02010600030101010101" pitchFamily="2" charset="-122"/>
            </a:endParaRPr>
          </a:p>
          <a:p>
            <a:pPr marL="12700" marR="5080" indent="558800" algn="just">
              <a:lnSpc>
                <a:spcPct val="150000"/>
              </a:lnSpc>
            </a:pPr>
            <a:r>
              <a:rPr sz="2200" dirty="0">
                <a:solidFill>
                  <a:srgbClr val="1F4E79"/>
                </a:solidFill>
                <a:latin typeface="宋体" panose="02010600030101010101" pitchFamily="2" charset="-122"/>
                <a:cs typeface="宋体" panose="02010600030101010101" pitchFamily="2" charset="-122"/>
              </a:rPr>
              <a:t>理论创新飞跃：创立了习近平新时代中国特色社会主义思想。</a:t>
            </a:r>
            <a:endParaRPr sz="2200" dirty="0">
              <a:solidFill>
                <a:srgbClr val="1F4E79"/>
              </a:solidFill>
              <a:latin typeface="宋体" panose="02010600030101010101" pitchFamily="2" charset="-122"/>
              <a:cs typeface="宋体" panose="02010600030101010101" pitchFamily="2" charset="-122"/>
            </a:endParaRPr>
          </a:p>
          <a:p>
            <a:pPr marL="12700" marR="5080" indent="558800" algn="just">
              <a:lnSpc>
                <a:spcPct val="150000"/>
              </a:lnSpc>
            </a:pPr>
            <a:r>
              <a:rPr sz="2200" dirty="0">
                <a:solidFill>
                  <a:srgbClr val="1F4E79"/>
                </a:solidFill>
                <a:latin typeface="宋体" panose="02010600030101010101" pitchFamily="2" charset="-122"/>
                <a:cs typeface="宋体" panose="02010600030101010101" pitchFamily="2" charset="-122"/>
              </a:rPr>
              <a:t>新目标确立：明确了“两个一百年”奋斗目标和全面建设社会主义现代化强国的战略安排。</a:t>
            </a:r>
            <a:endParaRPr sz="2200" dirty="0">
              <a:solidFill>
                <a:srgbClr val="1F4E79"/>
              </a:solidFill>
              <a:latin typeface="宋体" panose="02010600030101010101" pitchFamily="2" charset="-122"/>
              <a:cs typeface="宋体" panose="02010600030101010101" pitchFamily="2" charset="-122"/>
            </a:endParaRPr>
          </a:p>
          <a:p>
            <a:pPr marL="12700" marR="5080" indent="558800" algn="just">
              <a:lnSpc>
                <a:spcPct val="150000"/>
              </a:lnSpc>
            </a:pPr>
            <a:r>
              <a:rPr sz="2200" dirty="0">
                <a:solidFill>
                  <a:srgbClr val="1F4E79"/>
                </a:solidFill>
                <a:latin typeface="宋体" panose="02010600030101010101" pitchFamily="2" charset="-122"/>
                <a:cs typeface="宋体" panose="02010600030101010101" pitchFamily="2" charset="-122"/>
              </a:rPr>
              <a:t>国际地位提升：中国从国际秩序的被动接受者变为积极的参与者、建设者、引领者。</a:t>
            </a:r>
            <a:endParaRPr sz="2200" dirty="0">
              <a:solidFill>
                <a:srgbClr val="1F4E79"/>
              </a:solidFill>
              <a:latin typeface="宋体" panose="02010600030101010101" pitchFamily="2" charset="-122"/>
              <a:cs typeface="宋体" panose="02010600030101010101" pitchFamily="2" charset="-122"/>
            </a:endParaRPr>
          </a:p>
          <a:p>
            <a:pPr marL="12700" marR="5080" indent="558800" algn="just">
              <a:lnSpc>
                <a:spcPct val="150000"/>
              </a:lnSpc>
            </a:pPr>
            <a:r>
              <a:rPr sz="2200" dirty="0">
                <a:solidFill>
                  <a:srgbClr val="1F4E79"/>
                </a:solidFill>
                <a:latin typeface="宋体" panose="02010600030101010101" pitchFamily="2" charset="-122"/>
                <a:cs typeface="宋体" panose="02010600030101010101" pitchFamily="2" charset="-122"/>
              </a:rPr>
              <a:t>党的建设加强：全面从严治党，党的面貌焕然一新。</a:t>
            </a:r>
            <a:endParaRPr sz="2200" dirty="0">
              <a:solidFill>
                <a:srgbClr val="1F4E79"/>
              </a:solidFill>
              <a:latin typeface="宋体" panose="02010600030101010101" pitchFamily="2" charset="-122"/>
              <a:cs typeface="宋体" panose="02010600030101010101" pitchFamily="2" charset="-122"/>
            </a:endParaRPr>
          </a:p>
        </p:txBody>
      </p:sp>
      <p:sp>
        <p:nvSpPr>
          <p:cNvPr id="5" name="object 5"/>
          <p:cNvSpPr/>
          <p:nvPr/>
        </p:nvSpPr>
        <p:spPr>
          <a:xfrm>
            <a:off x="10378820" y="5154421"/>
            <a:ext cx="1241425" cy="1043305"/>
          </a:xfrm>
          <a:custGeom>
            <a:avLst/>
            <a:gdLst/>
            <a:ahLst/>
            <a:cxnLst/>
            <a:rect l="l" t="t" r="r" b="b"/>
            <a:pathLst>
              <a:path w="1241425" h="1043304">
                <a:moveTo>
                  <a:pt x="1241044" y="0"/>
                </a:moveTo>
                <a:lnTo>
                  <a:pt x="1096772" y="121157"/>
                </a:lnTo>
                <a:lnTo>
                  <a:pt x="1096772" y="884250"/>
                </a:lnTo>
                <a:lnTo>
                  <a:pt x="188722" y="884250"/>
                </a:lnTo>
                <a:lnTo>
                  <a:pt x="0" y="1042835"/>
                </a:lnTo>
                <a:lnTo>
                  <a:pt x="1241044" y="1042835"/>
                </a:lnTo>
                <a:lnTo>
                  <a:pt x="1241044" y="0"/>
                </a:lnTo>
                <a:close/>
              </a:path>
            </a:pathLst>
          </a:custGeom>
          <a:solidFill>
            <a:srgbClr val="16678B"/>
          </a:solidFill>
        </p:spPr>
        <p:txBody>
          <a:bodyPr wrap="square" lIns="0" tIns="0" rIns="0" bIns="0" rtlCol="0"/>
          <a:lstStyle/>
          <a:p/>
        </p:txBody>
      </p:sp>
      <p:sp>
        <p:nvSpPr>
          <p:cNvPr id="6" name="object 6"/>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260" dirty="0"/>
              <a:t>C</a:t>
            </a:r>
            <a:r>
              <a:rPr spc="-250" dirty="0"/>
              <a:t> </a:t>
            </a:r>
            <a:r>
              <a:rPr spc="60" dirty="0"/>
              <a:t>e</a:t>
            </a:r>
            <a:r>
              <a:rPr spc="-254" dirty="0"/>
              <a:t> </a:t>
            </a:r>
            <a:r>
              <a:rPr spc="120" dirty="0"/>
              <a:t>n</a:t>
            </a:r>
            <a:r>
              <a:rPr spc="-254" dirty="0"/>
              <a:t> </a:t>
            </a:r>
            <a:r>
              <a:rPr spc="-90" dirty="0"/>
              <a:t>t</a:t>
            </a:r>
            <a:r>
              <a:rPr spc="-254" dirty="0"/>
              <a:t> </a:t>
            </a:r>
            <a:r>
              <a:rPr spc="-50" dirty="0"/>
              <a:t>r</a:t>
            </a:r>
            <a:r>
              <a:rPr spc="-260" dirty="0"/>
              <a:t> </a:t>
            </a:r>
            <a:r>
              <a:rPr spc="60" dirty="0"/>
              <a:t>a</a:t>
            </a:r>
            <a:r>
              <a:rPr spc="-254" dirty="0"/>
              <a:t> </a:t>
            </a:r>
            <a:r>
              <a:rPr dirty="0"/>
              <a:t>l</a:t>
            </a:r>
            <a:r>
              <a:rPr spc="300" dirty="0"/>
              <a:t> </a:t>
            </a:r>
            <a:r>
              <a:rPr spc="140" dirty="0"/>
              <a:t>S</a:t>
            </a:r>
            <a:r>
              <a:rPr spc="-250" dirty="0"/>
              <a:t> </a:t>
            </a:r>
            <a:r>
              <a:rPr spc="95" dirty="0"/>
              <a:t>o</a:t>
            </a:r>
            <a:r>
              <a:rPr spc="-254" dirty="0"/>
              <a:t> </a:t>
            </a:r>
            <a:r>
              <a:rPr spc="120" dirty="0"/>
              <a:t>u</a:t>
            </a:r>
            <a:r>
              <a:rPr spc="-254" dirty="0"/>
              <a:t> </a:t>
            </a:r>
            <a:r>
              <a:rPr spc="-90" dirty="0"/>
              <a:t>t</a:t>
            </a:r>
            <a:r>
              <a:rPr spc="-254" dirty="0"/>
              <a:t> </a:t>
            </a:r>
            <a:r>
              <a:rPr spc="95" dirty="0"/>
              <a:t>h</a:t>
            </a:r>
            <a:r>
              <a:rPr spc="335" dirty="0"/>
              <a:t> </a:t>
            </a:r>
            <a:r>
              <a:rPr spc="240" dirty="0"/>
              <a:t>U</a:t>
            </a:r>
            <a:r>
              <a:rPr spc="-254" dirty="0"/>
              <a:t> </a:t>
            </a:r>
            <a:r>
              <a:rPr spc="120" dirty="0"/>
              <a:t>n</a:t>
            </a:r>
            <a:r>
              <a:rPr spc="-254" dirty="0"/>
              <a:t> </a:t>
            </a:r>
            <a:r>
              <a:rPr spc="-195" dirty="0"/>
              <a:t>i</a:t>
            </a:r>
            <a:r>
              <a:rPr spc="-250" dirty="0"/>
              <a:t> </a:t>
            </a:r>
            <a:r>
              <a:rPr dirty="0"/>
              <a:t>v</a:t>
            </a:r>
            <a:r>
              <a:rPr spc="-254" dirty="0"/>
              <a:t> </a:t>
            </a:r>
            <a:r>
              <a:rPr spc="60" dirty="0"/>
              <a:t>e</a:t>
            </a:r>
            <a:r>
              <a:rPr spc="-254" dirty="0"/>
              <a:t> </a:t>
            </a:r>
            <a:r>
              <a:rPr spc="-50" dirty="0"/>
              <a:t>r</a:t>
            </a:r>
            <a:r>
              <a:rPr spc="-260" dirty="0"/>
              <a:t> </a:t>
            </a:r>
            <a:r>
              <a:rPr spc="-30" dirty="0"/>
              <a:t>s</a:t>
            </a:r>
            <a:r>
              <a:rPr spc="-254" dirty="0"/>
              <a:t> </a:t>
            </a:r>
            <a:r>
              <a:rPr spc="-195" dirty="0"/>
              <a:t>i</a:t>
            </a:r>
            <a:r>
              <a:rPr spc="-250" dirty="0"/>
              <a:t> </a:t>
            </a:r>
            <a:r>
              <a:rPr spc="-90" dirty="0"/>
              <a:t>t</a:t>
            </a:r>
            <a:r>
              <a:rPr spc="-254" dirty="0"/>
              <a:t> </a:t>
            </a:r>
            <a:r>
              <a:rPr spc="-50" dirty="0"/>
              <a:t>y</a:t>
            </a:r>
            <a:endParaRPr spc="-50" dirty="0"/>
          </a:p>
        </p:txBody>
      </p:sp>
      <p:sp>
        <p:nvSpPr>
          <p:cNvPr id="7" name="object 7"/>
          <p:cNvSpPr txBox="1">
            <a:spLocks noGrp="1"/>
          </p:cNvSpPr>
          <p:nvPr>
            <p:ph type="dt" sz="half" idx="6"/>
          </p:nvPr>
        </p:nvSpPr>
        <p:spPr>
          <a:prstGeom prst="rect">
            <a:avLst/>
          </a:prstGeom>
        </p:spPr>
        <p:txBody>
          <a:bodyPr vert="horz" wrap="square" lIns="0" tIns="2540" rIns="0" bIns="0" rtlCol="0">
            <a:spAutoFit/>
          </a:bodyPr>
          <a:lstStyle/>
          <a:p>
            <a:pPr marL="12700">
              <a:lnSpc>
                <a:spcPct val="100000"/>
              </a:lnSpc>
              <a:spcBef>
                <a:spcPts val="20"/>
              </a:spcBef>
            </a:pPr>
            <a:r>
              <a:rPr spc="10" dirty="0"/>
              <a:t>知 行 合 一</a:t>
            </a:r>
            <a:endParaRPr spc="10" dirty="0"/>
          </a:p>
        </p:txBody>
      </p:sp>
      <p:sp>
        <p:nvSpPr>
          <p:cNvPr id="8" name="object 8"/>
          <p:cNvSpPr txBox="1"/>
          <p:nvPr/>
        </p:nvSpPr>
        <p:spPr>
          <a:xfrm>
            <a:off x="1336039" y="6638078"/>
            <a:ext cx="815340" cy="196850"/>
          </a:xfrm>
          <a:prstGeom prst="rect">
            <a:avLst/>
          </a:prstGeom>
        </p:spPr>
        <p:txBody>
          <a:bodyPr vert="horz" wrap="square" lIns="0" tIns="2540" rIns="0" bIns="0" rtlCol="0">
            <a:spAutoFit/>
          </a:bodyPr>
          <a:lstStyle/>
          <a:p>
            <a:pPr marL="12700">
              <a:lnSpc>
                <a:spcPct val="100000"/>
              </a:lnSpc>
              <a:spcBef>
                <a:spcPts val="20"/>
              </a:spcBef>
            </a:pPr>
            <a:r>
              <a:rPr sz="1100" spc="10" dirty="0">
                <a:solidFill>
                  <a:srgbClr val="176199"/>
                </a:solidFill>
                <a:latin typeface="宋体" panose="02010600030101010101" pitchFamily="2" charset="-122"/>
                <a:cs typeface="宋体" panose="02010600030101010101" pitchFamily="2" charset="-122"/>
              </a:rPr>
              <a:t>经 世 致 用</a:t>
            </a:r>
            <a:endParaRPr sz="1100">
              <a:latin typeface="宋体" panose="02010600030101010101" pitchFamily="2" charset="-122"/>
              <a:cs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7607" y="561848"/>
            <a:ext cx="6854825" cy="452120"/>
          </a:xfrm>
          <a:prstGeom prst="rect">
            <a:avLst/>
          </a:prstGeom>
        </p:spPr>
        <p:txBody>
          <a:bodyPr vert="horz" wrap="square" lIns="0" tIns="12065" rIns="0" bIns="0" rtlCol="0">
            <a:spAutoFit/>
          </a:bodyPr>
          <a:lstStyle/>
          <a:p>
            <a:pPr marL="12700">
              <a:lnSpc>
                <a:spcPct val="100000"/>
              </a:lnSpc>
              <a:spcBef>
                <a:spcPts val="95"/>
              </a:spcBef>
            </a:pPr>
            <a:r>
              <a:rPr spc="-30" dirty="0"/>
              <a:t>第二章新时代新征程中国共产党的使命任务</a:t>
            </a:r>
            <a:endParaRPr spc="-30" dirty="0"/>
          </a:p>
        </p:txBody>
      </p:sp>
      <p:sp>
        <p:nvSpPr>
          <p:cNvPr id="3" name="object 3"/>
          <p:cNvSpPr/>
          <p:nvPr/>
        </p:nvSpPr>
        <p:spPr>
          <a:xfrm>
            <a:off x="365175" y="1180719"/>
            <a:ext cx="1073785" cy="902335"/>
          </a:xfrm>
          <a:custGeom>
            <a:avLst/>
            <a:gdLst/>
            <a:ahLst/>
            <a:cxnLst/>
            <a:rect l="l" t="t" r="r" b="b"/>
            <a:pathLst>
              <a:path w="1073785" h="902335">
                <a:moveTo>
                  <a:pt x="1073480" y="0"/>
                </a:moveTo>
                <a:lnTo>
                  <a:pt x="0" y="0"/>
                </a:lnTo>
                <a:lnTo>
                  <a:pt x="0" y="902080"/>
                </a:lnTo>
                <a:lnTo>
                  <a:pt x="124815" y="797178"/>
                </a:lnTo>
                <a:lnTo>
                  <a:pt x="124815" y="137159"/>
                </a:lnTo>
                <a:lnTo>
                  <a:pt x="910158" y="137159"/>
                </a:lnTo>
                <a:lnTo>
                  <a:pt x="1073480" y="0"/>
                </a:lnTo>
                <a:close/>
              </a:path>
            </a:pathLst>
          </a:custGeom>
          <a:solidFill>
            <a:srgbClr val="16678B"/>
          </a:solidFill>
        </p:spPr>
        <p:txBody>
          <a:bodyPr wrap="square" lIns="0" tIns="0" rIns="0" bIns="0" rtlCol="0"/>
          <a:lstStyle/>
          <a:p/>
        </p:txBody>
      </p:sp>
      <p:sp>
        <p:nvSpPr>
          <p:cNvPr id="4" name="object 4"/>
          <p:cNvSpPr txBox="1"/>
          <p:nvPr/>
        </p:nvSpPr>
        <p:spPr>
          <a:xfrm>
            <a:off x="1395730" y="1529587"/>
            <a:ext cx="8874125" cy="3457575"/>
          </a:xfrm>
          <a:prstGeom prst="rect">
            <a:avLst/>
          </a:prstGeom>
        </p:spPr>
        <p:txBody>
          <a:bodyPr vert="horz" wrap="square" lIns="0" tIns="12065" rIns="0" bIns="0" rtlCol="0">
            <a:spAutoFit/>
          </a:bodyPr>
          <a:lstStyle/>
          <a:p>
            <a:pPr marL="12700">
              <a:lnSpc>
                <a:spcPct val="100000"/>
              </a:lnSpc>
              <a:spcBef>
                <a:spcPts val="95"/>
              </a:spcBef>
            </a:pPr>
            <a:r>
              <a:rPr sz="2200" spc="-35" dirty="0">
                <a:solidFill>
                  <a:srgbClr val="1F4E79"/>
                </a:solidFill>
                <a:latin typeface="宋体" panose="02010600030101010101" pitchFamily="2" charset="-122"/>
                <a:cs typeface="宋体" panose="02010600030101010101" pitchFamily="2" charset="-122"/>
              </a:rPr>
              <a:t>一、</a:t>
            </a:r>
            <a:r>
              <a:rPr lang="zh-CN" altLang="en-US" sz="2200" spc="-35" dirty="0">
                <a:solidFill>
                  <a:srgbClr val="1F4E79"/>
                </a:solidFill>
                <a:latin typeface="宋体" panose="02010600030101010101" pitchFamily="2" charset="-122"/>
                <a:cs typeface="宋体" panose="02010600030101010101" pitchFamily="2" charset="-122"/>
              </a:rPr>
              <a:t>把握</a:t>
            </a:r>
            <a:r>
              <a:rPr lang="zh-CN" altLang="en-US" sz="2200" spc="-35" dirty="0">
                <a:solidFill>
                  <a:srgbClr val="1F4E79"/>
                </a:solidFill>
                <a:latin typeface="宋体" panose="02010600030101010101" pitchFamily="2" charset="-122"/>
                <a:ea typeface="宋体" panose="02010600030101010101" pitchFamily="2" charset="-122"/>
                <a:cs typeface="宋体" panose="02010600030101010101" pitchFamily="2" charset="-122"/>
              </a:rPr>
              <a:t>中国式现代化的本质</a:t>
            </a:r>
            <a:r>
              <a:rPr lang="zh-CN" altLang="en-US" sz="2200" spc="-35" dirty="0">
                <a:solidFill>
                  <a:srgbClr val="1F4E79"/>
                </a:solidFill>
                <a:latin typeface="宋体" panose="02010600030101010101" pitchFamily="2" charset="-122"/>
                <a:ea typeface="宋体" panose="02010600030101010101" pitchFamily="2" charset="-122"/>
                <a:cs typeface="宋体" panose="02010600030101010101" pitchFamily="2" charset="-122"/>
              </a:rPr>
              <a:t>要求（</a:t>
            </a:r>
            <a:r>
              <a:rPr lang="zh-CN" altLang="en-US" sz="2200" spc="-35" dirty="0">
                <a:solidFill>
                  <a:srgbClr val="1F4E79"/>
                </a:solidFill>
                <a:latin typeface="宋体" panose="02010600030101010101" pitchFamily="2" charset="-122"/>
                <a:ea typeface="宋体" panose="02010600030101010101" pitchFamily="2" charset="-122"/>
                <a:cs typeface="宋体" panose="02010600030101010101" pitchFamily="2" charset="-122"/>
              </a:rPr>
              <a:t>论述题）</a:t>
            </a:r>
            <a:endParaRPr sz="2200">
              <a:latin typeface="宋体" panose="02010600030101010101" pitchFamily="2" charset="-122"/>
              <a:cs typeface="宋体" panose="02010600030101010101" pitchFamily="2" charset="-122"/>
            </a:endParaRPr>
          </a:p>
          <a:p>
            <a:pPr>
              <a:lnSpc>
                <a:spcPct val="100000"/>
              </a:lnSpc>
              <a:spcBef>
                <a:spcPts val="1425"/>
              </a:spcBef>
            </a:pPr>
            <a:endParaRPr sz="2200">
              <a:latin typeface="宋体" panose="02010600030101010101" pitchFamily="2" charset="-122"/>
              <a:cs typeface="宋体" panose="02010600030101010101" pitchFamily="2" charset="-122"/>
            </a:endParaRPr>
          </a:p>
          <a:p>
            <a:pPr marL="21590">
              <a:lnSpc>
                <a:spcPct val="100000"/>
              </a:lnSpc>
            </a:pPr>
            <a:r>
              <a:rPr sz="2400" spc="150" dirty="0">
                <a:solidFill>
                  <a:srgbClr val="C00000"/>
                </a:solidFill>
                <a:latin typeface="宋体" panose="02010600030101010101" pitchFamily="2" charset="-122"/>
                <a:cs typeface="宋体" panose="02010600030101010101" pitchFamily="2" charset="-122"/>
              </a:rPr>
              <a:t>p64</a:t>
            </a:r>
            <a:endParaRPr sz="2400">
              <a:latin typeface="宋体" panose="02010600030101010101" pitchFamily="2" charset="-122"/>
              <a:cs typeface="宋体" panose="02010600030101010101" pitchFamily="2" charset="-122"/>
            </a:endParaRPr>
          </a:p>
          <a:p>
            <a:pPr marL="21590" marR="5080" indent="609600" algn="just">
              <a:lnSpc>
                <a:spcPct val="150000"/>
              </a:lnSpc>
            </a:pPr>
            <a:r>
              <a:rPr sz="2400" spc="-10" dirty="0">
                <a:solidFill>
                  <a:srgbClr val="1F4E79"/>
                </a:solidFill>
                <a:latin typeface="宋体" panose="02010600030101010101" pitchFamily="2" charset="-122"/>
                <a:cs typeface="宋体" panose="02010600030101010101" pitchFamily="2" charset="-122"/>
              </a:rPr>
              <a:t>这一本质要求是：</a:t>
            </a:r>
            <a:r>
              <a:rPr sz="2400" spc="-15" dirty="0">
                <a:solidFill>
                  <a:srgbClr val="C00000"/>
                </a:solidFill>
                <a:latin typeface="宋体" panose="02010600030101010101" pitchFamily="2" charset="-122"/>
                <a:cs typeface="宋体" panose="02010600030101010101" pitchFamily="2" charset="-122"/>
              </a:rPr>
              <a:t>坚持中国共产党领导，坚持中国特色社会主</a:t>
            </a:r>
            <a:r>
              <a:rPr sz="2400" spc="-5" dirty="0">
                <a:solidFill>
                  <a:srgbClr val="C00000"/>
                </a:solidFill>
                <a:latin typeface="宋体" panose="02010600030101010101" pitchFamily="2" charset="-122"/>
                <a:cs typeface="宋体" panose="02010600030101010101" pitchFamily="2" charset="-122"/>
              </a:rPr>
              <a:t>义，实现高质量发展，发展全过程人民民主，丰富人民精神世界，</a:t>
            </a:r>
            <a:r>
              <a:rPr sz="2400" spc="-15" dirty="0">
                <a:solidFill>
                  <a:srgbClr val="C00000"/>
                </a:solidFill>
                <a:latin typeface="宋体" panose="02010600030101010101" pitchFamily="2" charset="-122"/>
                <a:cs typeface="宋体" panose="02010600030101010101" pitchFamily="2" charset="-122"/>
              </a:rPr>
              <a:t>实现全体人民共同富裕，促进人与自然和谐共生，推动构建人类命</a:t>
            </a:r>
            <a:endParaRPr sz="2400">
              <a:latin typeface="宋体" panose="02010600030101010101" pitchFamily="2" charset="-122"/>
              <a:cs typeface="宋体" panose="02010600030101010101" pitchFamily="2" charset="-122"/>
            </a:endParaRPr>
          </a:p>
          <a:p>
            <a:pPr marL="21590">
              <a:lnSpc>
                <a:spcPct val="100000"/>
              </a:lnSpc>
              <a:spcBef>
                <a:spcPts val="1445"/>
              </a:spcBef>
            </a:pPr>
            <a:r>
              <a:rPr sz="2400" dirty="0">
                <a:solidFill>
                  <a:srgbClr val="C00000"/>
                </a:solidFill>
                <a:latin typeface="宋体" panose="02010600030101010101" pitchFamily="2" charset="-122"/>
                <a:cs typeface="宋体" panose="02010600030101010101" pitchFamily="2" charset="-122"/>
              </a:rPr>
              <a:t>运共同体，创造人类文明新形态</a:t>
            </a:r>
            <a:r>
              <a:rPr sz="2400" spc="-50" dirty="0">
                <a:solidFill>
                  <a:srgbClr val="1F4E79"/>
                </a:solidFill>
                <a:latin typeface="宋体" panose="02010600030101010101" pitchFamily="2" charset="-122"/>
                <a:cs typeface="宋体" panose="02010600030101010101" pitchFamily="2" charset="-122"/>
              </a:rPr>
              <a:t>。</a:t>
            </a:r>
            <a:endParaRPr sz="2400">
              <a:latin typeface="宋体" panose="02010600030101010101" pitchFamily="2" charset="-122"/>
              <a:cs typeface="宋体" panose="02010600030101010101" pitchFamily="2" charset="-122"/>
            </a:endParaRPr>
          </a:p>
        </p:txBody>
      </p:sp>
      <p:sp>
        <p:nvSpPr>
          <p:cNvPr id="5" name="object 5"/>
          <p:cNvSpPr/>
          <p:nvPr/>
        </p:nvSpPr>
        <p:spPr>
          <a:xfrm>
            <a:off x="10378820" y="5154421"/>
            <a:ext cx="1241425" cy="1043305"/>
          </a:xfrm>
          <a:custGeom>
            <a:avLst/>
            <a:gdLst/>
            <a:ahLst/>
            <a:cxnLst/>
            <a:rect l="l" t="t" r="r" b="b"/>
            <a:pathLst>
              <a:path w="1241425" h="1043304">
                <a:moveTo>
                  <a:pt x="1241044" y="0"/>
                </a:moveTo>
                <a:lnTo>
                  <a:pt x="1096772" y="121157"/>
                </a:lnTo>
                <a:lnTo>
                  <a:pt x="1096772" y="884250"/>
                </a:lnTo>
                <a:lnTo>
                  <a:pt x="188722" y="884250"/>
                </a:lnTo>
                <a:lnTo>
                  <a:pt x="0" y="1042835"/>
                </a:lnTo>
                <a:lnTo>
                  <a:pt x="1241044" y="1042835"/>
                </a:lnTo>
                <a:lnTo>
                  <a:pt x="1241044" y="0"/>
                </a:lnTo>
                <a:close/>
              </a:path>
            </a:pathLst>
          </a:custGeom>
          <a:solidFill>
            <a:srgbClr val="16678B"/>
          </a:solidFill>
        </p:spPr>
        <p:txBody>
          <a:bodyPr wrap="square" lIns="0" tIns="0" rIns="0" bIns="0" rtlCol="0"/>
          <a:lstStyle/>
          <a:p/>
        </p:txBody>
      </p:sp>
      <p:sp>
        <p:nvSpPr>
          <p:cNvPr id="6" name="object 6"/>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260" dirty="0"/>
              <a:t>C</a:t>
            </a:r>
            <a:r>
              <a:rPr spc="-250" dirty="0"/>
              <a:t> </a:t>
            </a:r>
            <a:r>
              <a:rPr spc="60" dirty="0"/>
              <a:t>e</a:t>
            </a:r>
            <a:r>
              <a:rPr spc="-254" dirty="0"/>
              <a:t> </a:t>
            </a:r>
            <a:r>
              <a:rPr spc="120" dirty="0"/>
              <a:t>n</a:t>
            </a:r>
            <a:r>
              <a:rPr spc="-254" dirty="0"/>
              <a:t> </a:t>
            </a:r>
            <a:r>
              <a:rPr spc="-90" dirty="0"/>
              <a:t>t</a:t>
            </a:r>
            <a:r>
              <a:rPr spc="-254" dirty="0"/>
              <a:t> </a:t>
            </a:r>
            <a:r>
              <a:rPr spc="-50" dirty="0"/>
              <a:t>r</a:t>
            </a:r>
            <a:r>
              <a:rPr spc="-260" dirty="0"/>
              <a:t> </a:t>
            </a:r>
            <a:r>
              <a:rPr spc="60" dirty="0"/>
              <a:t>a</a:t>
            </a:r>
            <a:r>
              <a:rPr spc="-254" dirty="0"/>
              <a:t> </a:t>
            </a:r>
            <a:r>
              <a:rPr dirty="0"/>
              <a:t>l</a:t>
            </a:r>
            <a:r>
              <a:rPr spc="300" dirty="0"/>
              <a:t> </a:t>
            </a:r>
            <a:r>
              <a:rPr spc="140" dirty="0"/>
              <a:t>S</a:t>
            </a:r>
            <a:r>
              <a:rPr spc="-250" dirty="0"/>
              <a:t> </a:t>
            </a:r>
            <a:r>
              <a:rPr spc="95" dirty="0"/>
              <a:t>o</a:t>
            </a:r>
            <a:r>
              <a:rPr spc="-254" dirty="0"/>
              <a:t> </a:t>
            </a:r>
            <a:r>
              <a:rPr spc="120" dirty="0"/>
              <a:t>u</a:t>
            </a:r>
            <a:r>
              <a:rPr spc="-254" dirty="0"/>
              <a:t> </a:t>
            </a:r>
            <a:r>
              <a:rPr spc="-90" dirty="0"/>
              <a:t>t</a:t>
            </a:r>
            <a:r>
              <a:rPr spc="-254" dirty="0"/>
              <a:t> </a:t>
            </a:r>
            <a:r>
              <a:rPr spc="95" dirty="0"/>
              <a:t>h</a:t>
            </a:r>
            <a:r>
              <a:rPr spc="335" dirty="0"/>
              <a:t> </a:t>
            </a:r>
            <a:r>
              <a:rPr spc="240" dirty="0"/>
              <a:t>U</a:t>
            </a:r>
            <a:r>
              <a:rPr spc="-254" dirty="0"/>
              <a:t> </a:t>
            </a:r>
            <a:r>
              <a:rPr spc="120" dirty="0"/>
              <a:t>n</a:t>
            </a:r>
            <a:r>
              <a:rPr spc="-254" dirty="0"/>
              <a:t> </a:t>
            </a:r>
            <a:r>
              <a:rPr spc="-195" dirty="0"/>
              <a:t>i</a:t>
            </a:r>
            <a:r>
              <a:rPr spc="-250" dirty="0"/>
              <a:t> </a:t>
            </a:r>
            <a:r>
              <a:rPr dirty="0"/>
              <a:t>v</a:t>
            </a:r>
            <a:r>
              <a:rPr spc="-254" dirty="0"/>
              <a:t> </a:t>
            </a:r>
            <a:r>
              <a:rPr spc="60" dirty="0"/>
              <a:t>e</a:t>
            </a:r>
            <a:r>
              <a:rPr spc="-254" dirty="0"/>
              <a:t> </a:t>
            </a:r>
            <a:r>
              <a:rPr spc="-50" dirty="0"/>
              <a:t>r</a:t>
            </a:r>
            <a:r>
              <a:rPr spc="-260" dirty="0"/>
              <a:t> </a:t>
            </a:r>
            <a:r>
              <a:rPr spc="-30" dirty="0"/>
              <a:t>s</a:t>
            </a:r>
            <a:r>
              <a:rPr spc="-254" dirty="0"/>
              <a:t> </a:t>
            </a:r>
            <a:r>
              <a:rPr spc="-195" dirty="0"/>
              <a:t>i</a:t>
            </a:r>
            <a:r>
              <a:rPr spc="-250" dirty="0"/>
              <a:t> </a:t>
            </a:r>
            <a:r>
              <a:rPr spc="-90" dirty="0"/>
              <a:t>t</a:t>
            </a:r>
            <a:r>
              <a:rPr spc="-254" dirty="0"/>
              <a:t> </a:t>
            </a:r>
            <a:r>
              <a:rPr spc="-50" dirty="0"/>
              <a:t>y</a:t>
            </a:r>
            <a:endParaRPr spc="-50" dirty="0"/>
          </a:p>
        </p:txBody>
      </p:sp>
      <p:sp>
        <p:nvSpPr>
          <p:cNvPr id="7" name="object 7"/>
          <p:cNvSpPr txBox="1">
            <a:spLocks noGrp="1"/>
          </p:cNvSpPr>
          <p:nvPr>
            <p:ph type="dt" sz="half" idx="6"/>
          </p:nvPr>
        </p:nvSpPr>
        <p:spPr>
          <a:prstGeom prst="rect">
            <a:avLst/>
          </a:prstGeom>
        </p:spPr>
        <p:txBody>
          <a:bodyPr vert="horz" wrap="square" lIns="0" tIns="2540" rIns="0" bIns="0" rtlCol="0">
            <a:spAutoFit/>
          </a:bodyPr>
          <a:lstStyle/>
          <a:p>
            <a:pPr marL="12700">
              <a:lnSpc>
                <a:spcPct val="100000"/>
              </a:lnSpc>
              <a:spcBef>
                <a:spcPts val="20"/>
              </a:spcBef>
            </a:pPr>
            <a:r>
              <a:rPr spc="10" dirty="0"/>
              <a:t>知 行 合 一</a:t>
            </a:r>
            <a:endParaRPr spc="10" dirty="0"/>
          </a:p>
        </p:txBody>
      </p:sp>
      <p:sp>
        <p:nvSpPr>
          <p:cNvPr id="8" name="object 8"/>
          <p:cNvSpPr txBox="1"/>
          <p:nvPr/>
        </p:nvSpPr>
        <p:spPr>
          <a:xfrm>
            <a:off x="1336039" y="6638078"/>
            <a:ext cx="815340" cy="196850"/>
          </a:xfrm>
          <a:prstGeom prst="rect">
            <a:avLst/>
          </a:prstGeom>
        </p:spPr>
        <p:txBody>
          <a:bodyPr vert="horz" wrap="square" lIns="0" tIns="2540" rIns="0" bIns="0" rtlCol="0">
            <a:spAutoFit/>
          </a:bodyPr>
          <a:lstStyle/>
          <a:p>
            <a:pPr marL="12700">
              <a:lnSpc>
                <a:spcPct val="100000"/>
              </a:lnSpc>
              <a:spcBef>
                <a:spcPts val="20"/>
              </a:spcBef>
            </a:pPr>
            <a:r>
              <a:rPr sz="1100" spc="10" dirty="0">
                <a:solidFill>
                  <a:srgbClr val="176199"/>
                </a:solidFill>
                <a:latin typeface="宋体" panose="02010600030101010101" pitchFamily="2" charset="-122"/>
                <a:cs typeface="宋体" panose="02010600030101010101" pitchFamily="2" charset="-122"/>
              </a:rPr>
              <a:t>经 世 致 用</a:t>
            </a:r>
            <a:endParaRPr sz="1100">
              <a:latin typeface="宋体" panose="02010600030101010101" pitchFamily="2" charset="-122"/>
              <a:cs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97607" y="561848"/>
            <a:ext cx="6854825" cy="452120"/>
          </a:xfrm>
          <a:prstGeom prst="rect">
            <a:avLst/>
          </a:prstGeom>
        </p:spPr>
        <p:txBody>
          <a:bodyPr vert="horz" wrap="square" lIns="0" tIns="12065" rIns="0" bIns="0" rtlCol="0">
            <a:spAutoFit/>
          </a:bodyPr>
          <a:lstStyle/>
          <a:p>
            <a:pPr marL="12700">
              <a:lnSpc>
                <a:spcPct val="100000"/>
              </a:lnSpc>
              <a:spcBef>
                <a:spcPts val="95"/>
              </a:spcBef>
            </a:pPr>
            <a:r>
              <a:rPr spc="-30" dirty="0"/>
              <a:t>第二章新时代新征程中国共产党的使命任务</a:t>
            </a:r>
            <a:endParaRPr spc="-30" dirty="0"/>
          </a:p>
        </p:txBody>
      </p:sp>
      <p:sp>
        <p:nvSpPr>
          <p:cNvPr id="3" name="object 3"/>
          <p:cNvSpPr/>
          <p:nvPr/>
        </p:nvSpPr>
        <p:spPr>
          <a:xfrm>
            <a:off x="365175" y="1180719"/>
            <a:ext cx="1073785" cy="902335"/>
          </a:xfrm>
          <a:custGeom>
            <a:avLst/>
            <a:gdLst/>
            <a:ahLst/>
            <a:cxnLst/>
            <a:rect l="l" t="t" r="r" b="b"/>
            <a:pathLst>
              <a:path w="1073785" h="902335">
                <a:moveTo>
                  <a:pt x="1073480" y="0"/>
                </a:moveTo>
                <a:lnTo>
                  <a:pt x="0" y="0"/>
                </a:lnTo>
                <a:lnTo>
                  <a:pt x="0" y="902080"/>
                </a:lnTo>
                <a:lnTo>
                  <a:pt x="124815" y="797178"/>
                </a:lnTo>
                <a:lnTo>
                  <a:pt x="124815" y="137159"/>
                </a:lnTo>
                <a:lnTo>
                  <a:pt x="910158" y="137159"/>
                </a:lnTo>
                <a:lnTo>
                  <a:pt x="1073480" y="0"/>
                </a:lnTo>
                <a:close/>
              </a:path>
            </a:pathLst>
          </a:custGeom>
          <a:solidFill>
            <a:srgbClr val="16678B"/>
          </a:solidFill>
        </p:spPr>
        <p:txBody>
          <a:bodyPr wrap="square" lIns="0" tIns="0" rIns="0" bIns="0" rtlCol="0"/>
          <a:lstStyle/>
          <a:p/>
        </p:txBody>
      </p:sp>
      <p:sp>
        <p:nvSpPr>
          <p:cNvPr id="4" name="object 4"/>
          <p:cNvSpPr txBox="1"/>
          <p:nvPr/>
        </p:nvSpPr>
        <p:spPr>
          <a:xfrm>
            <a:off x="569772" y="1915794"/>
            <a:ext cx="11205845" cy="2870200"/>
          </a:xfrm>
          <a:prstGeom prst="rect">
            <a:avLst/>
          </a:prstGeom>
        </p:spPr>
        <p:txBody>
          <a:bodyPr vert="horz" wrap="square" lIns="0" tIns="12065" rIns="0" bIns="0" rtlCol="0">
            <a:spAutoFit/>
          </a:bodyPr>
          <a:lstStyle/>
          <a:p>
            <a:pPr marL="917575">
              <a:lnSpc>
                <a:spcPct val="100000"/>
              </a:lnSpc>
              <a:spcBef>
                <a:spcPts val="95"/>
              </a:spcBef>
            </a:pPr>
            <a:r>
              <a:rPr sz="2200" spc="-35" dirty="0">
                <a:solidFill>
                  <a:srgbClr val="1F4E79"/>
                </a:solidFill>
                <a:latin typeface="宋体" panose="02010600030101010101" pitchFamily="2" charset="-122"/>
                <a:cs typeface="宋体" panose="02010600030101010101" pitchFamily="2" charset="-122"/>
              </a:rPr>
              <a:t>二、中国式现代化创造了人类文明新形态</a:t>
            </a:r>
            <a:endParaRPr sz="2200">
              <a:latin typeface="宋体" panose="02010600030101010101" pitchFamily="2" charset="-122"/>
              <a:cs typeface="宋体" panose="02010600030101010101" pitchFamily="2" charset="-122"/>
            </a:endParaRPr>
          </a:p>
          <a:p>
            <a:pPr>
              <a:lnSpc>
                <a:spcPct val="100000"/>
              </a:lnSpc>
              <a:spcBef>
                <a:spcPts val="2420"/>
              </a:spcBef>
            </a:pPr>
            <a:endParaRPr sz="2200">
              <a:latin typeface="宋体" panose="02010600030101010101" pitchFamily="2" charset="-122"/>
              <a:cs typeface="宋体" panose="02010600030101010101" pitchFamily="2" charset="-122"/>
            </a:endParaRPr>
          </a:p>
          <a:p>
            <a:pPr marL="12700">
              <a:lnSpc>
                <a:spcPct val="100000"/>
              </a:lnSpc>
            </a:pPr>
            <a:r>
              <a:rPr sz="2200" spc="165" dirty="0">
                <a:solidFill>
                  <a:srgbClr val="C00000"/>
                </a:solidFill>
                <a:latin typeface="宋体" panose="02010600030101010101" pitchFamily="2" charset="-122"/>
                <a:cs typeface="宋体" panose="02010600030101010101" pitchFamily="2" charset="-122"/>
              </a:rPr>
              <a:t>p72-</a:t>
            </a:r>
            <a:r>
              <a:rPr sz="2200" spc="110" dirty="0">
                <a:solidFill>
                  <a:srgbClr val="C00000"/>
                </a:solidFill>
                <a:latin typeface="宋体" panose="02010600030101010101" pitchFamily="2" charset="-122"/>
                <a:cs typeface="宋体" panose="02010600030101010101" pitchFamily="2" charset="-122"/>
              </a:rPr>
              <a:t>73</a:t>
            </a:r>
            <a:endParaRPr sz="2200">
              <a:latin typeface="宋体" panose="02010600030101010101" pitchFamily="2" charset="-122"/>
              <a:cs typeface="宋体" panose="02010600030101010101" pitchFamily="2" charset="-122"/>
            </a:endParaRPr>
          </a:p>
          <a:p>
            <a:pPr marL="571500">
              <a:lnSpc>
                <a:spcPct val="100000"/>
              </a:lnSpc>
              <a:spcBef>
                <a:spcPts val="1320"/>
              </a:spcBef>
            </a:pPr>
            <a:r>
              <a:rPr sz="2200" spc="-30" dirty="0">
                <a:solidFill>
                  <a:srgbClr val="1F4E79"/>
                </a:solidFill>
                <a:latin typeface="宋体" panose="02010600030101010101" pitchFamily="2" charset="-122"/>
                <a:cs typeface="宋体" panose="02010600030101010101" pitchFamily="2" charset="-122"/>
              </a:rPr>
              <a:t>第一，中国式现代化赓续创新了中华优秀传统文化，创造了</a:t>
            </a:r>
            <a:r>
              <a:rPr sz="2200" spc="-30" dirty="0">
                <a:solidFill>
                  <a:srgbClr val="C00000"/>
                </a:solidFill>
                <a:latin typeface="宋体" panose="02010600030101010101" pitchFamily="2" charset="-122"/>
                <a:cs typeface="宋体" panose="02010600030101010101" pitchFamily="2" charset="-122"/>
              </a:rPr>
              <a:t>中华文明的现代形态</a:t>
            </a:r>
            <a:r>
              <a:rPr sz="2200" spc="-50" dirty="0">
                <a:solidFill>
                  <a:srgbClr val="1F4E79"/>
                </a:solidFill>
                <a:latin typeface="宋体" panose="02010600030101010101" pitchFamily="2" charset="-122"/>
                <a:cs typeface="宋体" panose="02010600030101010101" pitchFamily="2" charset="-122"/>
              </a:rPr>
              <a:t>。</a:t>
            </a:r>
            <a:endParaRPr sz="2200">
              <a:latin typeface="宋体" panose="02010600030101010101" pitchFamily="2" charset="-122"/>
              <a:cs typeface="宋体" panose="02010600030101010101" pitchFamily="2" charset="-122"/>
            </a:endParaRPr>
          </a:p>
          <a:p>
            <a:pPr marL="571500">
              <a:lnSpc>
                <a:spcPct val="100000"/>
              </a:lnSpc>
              <a:spcBef>
                <a:spcPts val="1320"/>
              </a:spcBef>
            </a:pPr>
            <a:r>
              <a:rPr sz="2200" spc="-40" dirty="0">
                <a:solidFill>
                  <a:srgbClr val="1F4E79"/>
                </a:solidFill>
                <a:latin typeface="宋体" panose="02010600030101010101" pitchFamily="2" charset="-122"/>
                <a:cs typeface="宋体" panose="02010600030101010101" pitchFamily="2" charset="-122"/>
              </a:rPr>
              <a:t>第二，中国式现代化克服了西方现代化的诸多弊端，创造了</a:t>
            </a:r>
            <a:r>
              <a:rPr sz="2200" spc="-35" dirty="0">
                <a:solidFill>
                  <a:srgbClr val="C00000"/>
                </a:solidFill>
                <a:latin typeface="宋体" panose="02010600030101010101" pitchFamily="2" charset="-122"/>
                <a:cs typeface="宋体" panose="02010600030101010101" pitchFamily="2" charset="-122"/>
              </a:rPr>
              <a:t>超越资本主义的文明形态</a:t>
            </a:r>
            <a:r>
              <a:rPr sz="2200" spc="-50" dirty="0">
                <a:solidFill>
                  <a:srgbClr val="1F4E79"/>
                </a:solidFill>
                <a:latin typeface="宋体" panose="02010600030101010101" pitchFamily="2" charset="-122"/>
                <a:cs typeface="宋体" panose="02010600030101010101" pitchFamily="2" charset="-122"/>
              </a:rPr>
              <a:t>。</a:t>
            </a:r>
            <a:endParaRPr sz="2200">
              <a:latin typeface="宋体" panose="02010600030101010101" pitchFamily="2" charset="-122"/>
              <a:cs typeface="宋体" panose="02010600030101010101" pitchFamily="2" charset="-122"/>
            </a:endParaRPr>
          </a:p>
          <a:p>
            <a:pPr marL="571500">
              <a:lnSpc>
                <a:spcPct val="100000"/>
              </a:lnSpc>
              <a:spcBef>
                <a:spcPts val="1325"/>
              </a:spcBef>
            </a:pPr>
            <a:r>
              <a:rPr sz="2200" spc="-30" dirty="0">
                <a:solidFill>
                  <a:srgbClr val="1F4E79"/>
                </a:solidFill>
                <a:latin typeface="宋体" panose="02010600030101010101" pitchFamily="2" charset="-122"/>
                <a:cs typeface="宋体" panose="02010600030101010101" pitchFamily="2" charset="-122"/>
              </a:rPr>
              <a:t>第三，中国式现代化总结世界社会主义历史经验，创造了</a:t>
            </a:r>
            <a:r>
              <a:rPr sz="2200" spc="-30" dirty="0">
                <a:solidFill>
                  <a:srgbClr val="C00000"/>
                </a:solidFill>
                <a:latin typeface="宋体" panose="02010600030101010101" pitchFamily="2" charset="-122"/>
                <a:cs typeface="宋体" panose="02010600030101010101" pitchFamily="2" charset="-122"/>
              </a:rPr>
              <a:t>科学社会主义</a:t>
            </a:r>
            <a:r>
              <a:rPr sz="2200" spc="-35" dirty="0">
                <a:solidFill>
                  <a:srgbClr val="1F4E79"/>
                </a:solidFill>
                <a:latin typeface="宋体" panose="02010600030101010101" pitchFamily="2" charset="-122"/>
                <a:cs typeface="宋体" panose="02010600030101010101" pitchFamily="2" charset="-122"/>
              </a:rPr>
              <a:t>的崭新形态。</a:t>
            </a:r>
            <a:endParaRPr sz="2200">
              <a:latin typeface="宋体" panose="02010600030101010101" pitchFamily="2" charset="-122"/>
              <a:cs typeface="宋体" panose="02010600030101010101" pitchFamily="2" charset="-122"/>
            </a:endParaRPr>
          </a:p>
        </p:txBody>
      </p:sp>
      <p:sp>
        <p:nvSpPr>
          <p:cNvPr id="5" name="object 5"/>
          <p:cNvSpPr/>
          <p:nvPr/>
        </p:nvSpPr>
        <p:spPr>
          <a:xfrm>
            <a:off x="10378820" y="5154421"/>
            <a:ext cx="1241425" cy="1043305"/>
          </a:xfrm>
          <a:custGeom>
            <a:avLst/>
            <a:gdLst/>
            <a:ahLst/>
            <a:cxnLst/>
            <a:rect l="l" t="t" r="r" b="b"/>
            <a:pathLst>
              <a:path w="1241425" h="1043304">
                <a:moveTo>
                  <a:pt x="1241044" y="0"/>
                </a:moveTo>
                <a:lnTo>
                  <a:pt x="1096772" y="121157"/>
                </a:lnTo>
                <a:lnTo>
                  <a:pt x="1096772" y="884250"/>
                </a:lnTo>
                <a:lnTo>
                  <a:pt x="188722" y="884250"/>
                </a:lnTo>
                <a:lnTo>
                  <a:pt x="0" y="1042835"/>
                </a:lnTo>
                <a:lnTo>
                  <a:pt x="1241044" y="1042835"/>
                </a:lnTo>
                <a:lnTo>
                  <a:pt x="1241044" y="0"/>
                </a:lnTo>
                <a:close/>
              </a:path>
            </a:pathLst>
          </a:custGeom>
          <a:solidFill>
            <a:srgbClr val="16678B"/>
          </a:solidFill>
        </p:spPr>
        <p:txBody>
          <a:bodyPr wrap="square" lIns="0" tIns="0" rIns="0" bIns="0" rtlCol="0"/>
          <a:lstStyle/>
          <a:p/>
        </p:txBody>
      </p:sp>
      <p:sp>
        <p:nvSpPr>
          <p:cNvPr id="6" name="object 6"/>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260" dirty="0"/>
              <a:t>C</a:t>
            </a:r>
            <a:r>
              <a:rPr spc="-250" dirty="0"/>
              <a:t> </a:t>
            </a:r>
            <a:r>
              <a:rPr spc="60" dirty="0"/>
              <a:t>e</a:t>
            </a:r>
            <a:r>
              <a:rPr spc="-254" dirty="0"/>
              <a:t> </a:t>
            </a:r>
            <a:r>
              <a:rPr spc="120" dirty="0"/>
              <a:t>n</a:t>
            </a:r>
            <a:r>
              <a:rPr spc="-254" dirty="0"/>
              <a:t> </a:t>
            </a:r>
            <a:r>
              <a:rPr spc="-90" dirty="0"/>
              <a:t>t</a:t>
            </a:r>
            <a:r>
              <a:rPr spc="-254" dirty="0"/>
              <a:t> </a:t>
            </a:r>
            <a:r>
              <a:rPr spc="-50" dirty="0"/>
              <a:t>r</a:t>
            </a:r>
            <a:r>
              <a:rPr spc="-260" dirty="0"/>
              <a:t> </a:t>
            </a:r>
            <a:r>
              <a:rPr spc="60" dirty="0"/>
              <a:t>a</a:t>
            </a:r>
            <a:r>
              <a:rPr spc="-254" dirty="0"/>
              <a:t> </a:t>
            </a:r>
            <a:r>
              <a:rPr dirty="0"/>
              <a:t>l</a:t>
            </a:r>
            <a:r>
              <a:rPr spc="300" dirty="0"/>
              <a:t> </a:t>
            </a:r>
            <a:r>
              <a:rPr spc="140" dirty="0"/>
              <a:t>S</a:t>
            </a:r>
            <a:r>
              <a:rPr spc="-250" dirty="0"/>
              <a:t> </a:t>
            </a:r>
            <a:r>
              <a:rPr spc="95" dirty="0"/>
              <a:t>o</a:t>
            </a:r>
            <a:r>
              <a:rPr spc="-254" dirty="0"/>
              <a:t> </a:t>
            </a:r>
            <a:r>
              <a:rPr spc="120" dirty="0"/>
              <a:t>u</a:t>
            </a:r>
            <a:r>
              <a:rPr spc="-254" dirty="0"/>
              <a:t> </a:t>
            </a:r>
            <a:r>
              <a:rPr spc="-90" dirty="0"/>
              <a:t>t</a:t>
            </a:r>
            <a:r>
              <a:rPr spc="-254" dirty="0"/>
              <a:t> </a:t>
            </a:r>
            <a:r>
              <a:rPr spc="95" dirty="0"/>
              <a:t>h</a:t>
            </a:r>
            <a:r>
              <a:rPr spc="335" dirty="0"/>
              <a:t> </a:t>
            </a:r>
            <a:r>
              <a:rPr spc="240" dirty="0"/>
              <a:t>U</a:t>
            </a:r>
            <a:r>
              <a:rPr spc="-254" dirty="0"/>
              <a:t> </a:t>
            </a:r>
            <a:r>
              <a:rPr spc="120" dirty="0"/>
              <a:t>n</a:t>
            </a:r>
            <a:r>
              <a:rPr spc="-254" dirty="0"/>
              <a:t> </a:t>
            </a:r>
            <a:r>
              <a:rPr spc="-195" dirty="0"/>
              <a:t>i</a:t>
            </a:r>
            <a:r>
              <a:rPr spc="-250" dirty="0"/>
              <a:t> </a:t>
            </a:r>
            <a:r>
              <a:rPr dirty="0"/>
              <a:t>v</a:t>
            </a:r>
            <a:r>
              <a:rPr spc="-254" dirty="0"/>
              <a:t> </a:t>
            </a:r>
            <a:r>
              <a:rPr spc="60" dirty="0"/>
              <a:t>e</a:t>
            </a:r>
            <a:r>
              <a:rPr spc="-254" dirty="0"/>
              <a:t> </a:t>
            </a:r>
            <a:r>
              <a:rPr spc="-50" dirty="0"/>
              <a:t>r</a:t>
            </a:r>
            <a:r>
              <a:rPr spc="-260" dirty="0"/>
              <a:t> </a:t>
            </a:r>
            <a:r>
              <a:rPr spc="-30" dirty="0"/>
              <a:t>s</a:t>
            </a:r>
            <a:r>
              <a:rPr spc="-254" dirty="0"/>
              <a:t> </a:t>
            </a:r>
            <a:r>
              <a:rPr spc="-195" dirty="0"/>
              <a:t>i</a:t>
            </a:r>
            <a:r>
              <a:rPr spc="-250" dirty="0"/>
              <a:t> </a:t>
            </a:r>
            <a:r>
              <a:rPr spc="-90" dirty="0"/>
              <a:t>t</a:t>
            </a:r>
            <a:r>
              <a:rPr spc="-254" dirty="0"/>
              <a:t> </a:t>
            </a:r>
            <a:r>
              <a:rPr spc="-50" dirty="0"/>
              <a:t>y</a:t>
            </a:r>
            <a:endParaRPr spc="-50" dirty="0"/>
          </a:p>
        </p:txBody>
      </p:sp>
      <p:sp>
        <p:nvSpPr>
          <p:cNvPr id="7" name="object 7"/>
          <p:cNvSpPr txBox="1">
            <a:spLocks noGrp="1"/>
          </p:cNvSpPr>
          <p:nvPr>
            <p:ph type="dt" sz="half" idx="6"/>
          </p:nvPr>
        </p:nvSpPr>
        <p:spPr>
          <a:prstGeom prst="rect">
            <a:avLst/>
          </a:prstGeom>
        </p:spPr>
        <p:txBody>
          <a:bodyPr vert="horz" wrap="square" lIns="0" tIns="2540" rIns="0" bIns="0" rtlCol="0">
            <a:spAutoFit/>
          </a:bodyPr>
          <a:lstStyle/>
          <a:p>
            <a:pPr marL="12700">
              <a:lnSpc>
                <a:spcPct val="100000"/>
              </a:lnSpc>
              <a:spcBef>
                <a:spcPts val="20"/>
              </a:spcBef>
            </a:pPr>
            <a:r>
              <a:rPr spc="10" dirty="0"/>
              <a:t>知 行 合 一</a:t>
            </a:r>
            <a:endParaRPr spc="10" dirty="0"/>
          </a:p>
        </p:txBody>
      </p:sp>
      <p:sp>
        <p:nvSpPr>
          <p:cNvPr id="8" name="object 8"/>
          <p:cNvSpPr txBox="1"/>
          <p:nvPr/>
        </p:nvSpPr>
        <p:spPr>
          <a:xfrm>
            <a:off x="1336039" y="6638078"/>
            <a:ext cx="815340" cy="196850"/>
          </a:xfrm>
          <a:prstGeom prst="rect">
            <a:avLst/>
          </a:prstGeom>
        </p:spPr>
        <p:txBody>
          <a:bodyPr vert="horz" wrap="square" lIns="0" tIns="2540" rIns="0" bIns="0" rtlCol="0">
            <a:spAutoFit/>
          </a:bodyPr>
          <a:lstStyle/>
          <a:p>
            <a:pPr marL="12700">
              <a:lnSpc>
                <a:spcPct val="100000"/>
              </a:lnSpc>
              <a:spcBef>
                <a:spcPts val="20"/>
              </a:spcBef>
            </a:pPr>
            <a:r>
              <a:rPr sz="1100" spc="10" dirty="0">
                <a:solidFill>
                  <a:srgbClr val="176199"/>
                </a:solidFill>
                <a:latin typeface="宋体" panose="02010600030101010101" pitchFamily="2" charset="-122"/>
                <a:cs typeface="宋体" panose="02010600030101010101" pitchFamily="2" charset="-122"/>
              </a:rPr>
              <a:t>经 世 致 用</a:t>
            </a:r>
            <a:endParaRPr sz="1100">
              <a:latin typeface="宋体" panose="02010600030101010101" pitchFamily="2" charset="-122"/>
              <a:cs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399" y="457073"/>
            <a:ext cx="6499859" cy="452119"/>
          </a:xfrm>
          <a:prstGeom prst="rect">
            <a:avLst/>
          </a:prstGeom>
        </p:spPr>
        <p:txBody>
          <a:bodyPr vert="horz" wrap="square" lIns="0" tIns="12065" rIns="0" bIns="0" rtlCol="0">
            <a:spAutoFit/>
          </a:bodyPr>
          <a:lstStyle/>
          <a:p>
            <a:pPr marL="12700">
              <a:lnSpc>
                <a:spcPct val="100000"/>
              </a:lnSpc>
              <a:spcBef>
                <a:spcPts val="95"/>
              </a:spcBef>
            </a:pPr>
            <a:r>
              <a:rPr spc="-25" dirty="0"/>
              <a:t>第三章新时代中国特色社会主义经济建设</a:t>
            </a:r>
            <a:endParaRPr spc="-25" dirty="0"/>
          </a:p>
        </p:txBody>
      </p:sp>
      <p:sp>
        <p:nvSpPr>
          <p:cNvPr id="3" name="object 3"/>
          <p:cNvSpPr/>
          <p:nvPr/>
        </p:nvSpPr>
        <p:spPr>
          <a:xfrm>
            <a:off x="365175" y="457454"/>
            <a:ext cx="1073785" cy="902335"/>
          </a:xfrm>
          <a:custGeom>
            <a:avLst/>
            <a:gdLst/>
            <a:ahLst/>
            <a:cxnLst/>
            <a:rect l="l" t="t" r="r" b="b"/>
            <a:pathLst>
              <a:path w="1073785" h="902335">
                <a:moveTo>
                  <a:pt x="1073480" y="0"/>
                </a:moveTo>
                <a:lnTo>
                  <a:pt x="0" y="0"/>
                </a:lnTo>
                <a:lnTo>
                  <a:pt x="0" y="902080"/>
                </a:lnTo>
                <a:lnTo>
                  <a:pt x="124815" y="797178"/>
                </a:lnTo>
                <a:lnTo>
                  <a:pt x="124815" y="137159"/>
                </a:lnTo>
                <a:lnTo>
                  <a:pt x="910158" y="137159"/>
                </a:lnTo>
                <a:lnTo>
                  <a:pt x="1073480" y="0"/>
                </a:lnTo>
                <a:close/>
              </a:path>
            </a:pathLst>
          </a:custGeom>
          <a:solidFill>
            <a:srgbClr val="16678B"/>
          </a:solidFill>
        </p:spPr>
        <p:txBody>
          <a:bodyPr wrap="square" lIns="0" tIns="0" rIns="0" bIns="0" rtlCol="0"/>
          <a:lstStyle/>
          <a:p/>
        </p:txBody>
      </p:sp>
      <p:sp>
        <p:nvSpPr>
          <p:cNvPr id="4" name="object 4"/>
          <p:cNvSpPr/>
          <p:nvPr/>
        </p:nvSpPr>
        <p:spPr>
          <a:xfrm>
            <a:off x="10820145" y="5410326"/>
            <a:ext cx="1241425" cy="1043305"/>
          </a:xfrm>
          <a:custGeom>
            <a:avLst/>
            <a:gdLst/>
            <a:ahLst/>
            <a:cxnLst/>
            <a:rect l="l" t="t" r="r" b="b"/>
            <a:pathLst>
              <a:path w="1241425" h="1043304">
                <a:moveTo>
                  <a:pt x="1241044" y="0"/>
                </a:moveTo>
                <a:lnTo>
                  <a:pt x="1096772" y="121157"/>
                </a:lnTo>
                <a:lnTo>
                  <a:pt x="1096772" y="884250"/>
                </a:lnTo>
                <a:lnTo>
                  <a:pt x="188722" y="884250"/>
                </a:lnTo>
                <a:lnTo>
                  <a:pt x="0" y="1042835"/>
                </a:lnTo>
                <a:lnTo>
                  <a:pt x="1241044" y="1042835"/>
                </a:lnTo>
                <a:lnTo>
                  <a:pt x="1241044" y="0"/>
                </a:lnTo>
                <a:close/>
              </a:path>
            </a:pathLst>
          </a:custGeom>
          <a:solidFill>
            <a:srgbClr val="16678B"/>
          </a:solidFill>
        </p:spPr>
        <p:txBody>
          <a:bodyPr wrap="square" lIns="0" tIns="0" rIns="0" bIns="0" rtlCol="0"/>
          <a:lstStyle/>
          <a:p/>
        </p:txBody>
      </p:sp>
      <p:sp>
        <p:nvSpPr>
          <p:cNvPr id="5" name="object 5"/>
          <p:cNvSpPr txBox="1"/>
          <p:nvPr/>
        </p:nvSpPr>
        <p:spPr>
          <a:xfrm>
            <a:off x="521335" y="1143000"/>
            <a:ext cx="11221720" cy="4959985"/>
          </a:xfrm>
          <a:prstGeom prst="rect">
            <a:avLst/>
          </a:prstGeom>
        </p:spPr>
        <p:txBody>
          <a:bodyPr vert="horz" wrap="square" lIns="0" tIns="12065" rIns="0" bIns="0" rtlCol="0">
            <a:spAutoFit/>
          </a:bodyPr>
          <a:lstStyle/>
          <a:p>
            <a:pPr marL="12700">
              <a:lnSpc>
                <a:spcPct val="100000"/>
              </a:lnSpc>
              <a:spcBef>
                <a:spcPts val="95"/>
              </a:spcBef>
            </a:pPr>
            <a:r>
              <a:rPr sz="2200" spc="-35" dirty="0">
                <a:solidFill>
                  <a:srgbClr val="1F4E79"/>
                </a:solidFill>
                <a:latin typeface="宋体" panose="02010600030101010101" pitchFamily="2" charset="-122"/>
                <a:cs typeface="宋体" panose="02010600030101010101" pitchFamily="2" charset="-122"/>
              </a:rPr>
              <a:t>一、</a:t>
            </a:r>
            <a:r>
              <a:rPr lang="zh-CN" altLang="en-US" sz="2200" spc="-35" dirty="0">
                <a:solidFill>
                  <a:srgbClr val="1F4E79"/>
                </a:solidFill>
                <a:latin typeface="宋体" panose="02010600030101010101" pitchFamily="2" charset="-122"/>
                <a:cs typeface="宋体" panose="02010600030101010101" pitchFamily="2" charset="-122"/>
              </a:rPr>
              <a:t>推动</a:t>
            </a:r>
            <a:r>
              <a:rPr sz="2200" spc="-35" dirty="0">
                <a:solidFill>
                  <a:srgbClr val="1F4E79"/>
                </a:solidFill>
                <a:latin typeface="宋体" panose="02010600030101010101" pitchFamily="2" charset="-122"/>
                <a:cs typeface="宋体" panose="02010600030101010101" pitchFamily="2" charset="-122"/>
              </a:rPr>
              <a:t>高质量发展阶段</a:t>
            </a:r>
            <a:r>
              <a:rPr lang="zh-CN" altLang="en-US" sz="2200" spc="-35" dirty="0">
                <a:solidFill>
                  <a:srgbClr val="1F4E79"/>
                </a:solidFill>
                <a:latin typeface="宋体" panose="02010600030101010101" pitchFamily="2" charset="-122"/>
                <a:ea typeface="宋体" panose="02010600030101010101" pitchFamily="2" charset="-122"/>
                <a:cs typeface="宋体" panose="02010600030101010101" pitchFamily="2" charset="-122"/>
              </a:rPr>
              <a:t>（材料分析题）</a:t>
            </a:r>
            <a:r>
              <a:rPr sz="2200" spc="160" dirty="0">
                <a:solidFill>
                  <a:srgbClr val="C00000"/>
                </a:solidFill>
                <a:latin typeface="宋体" panose="02010600030101010101" pitchFamily="2" charset="-122"/>
                <a:cs typeface="宋体" panose="02010600030101010101" pitchFamily="2" charset="-122"/>
              </a:rPr>
              <a:t>p83-</a:t>
            </a:r>
            <a:r>
              <a:rPr lang="en-US" altLang="en-US" sz="2200" spc="160" dirty="0">
                <a:solidFill>
                  <a:srgbClr val="C00000"/>
                </a:solidFill>
                <a:latin typeface="宋体" panose="02010600030101010101" pitchFamily="2" charset="-122"/>
                <a:cs typeface="宋体" panose="02010600030101010101" pitchFamily="2" charset="-122"/>
              </a:rPr>
              <a:t>90</a:t>
            </a:r>
            <a:endParaRPr sz="2200">
              <a:latin typeface="宋体" panose="02010600030101010101" pitchFamily="2" charset="-122"/>
              <a:cs typeface="宋体" panose="02010600030101010101" pitchFamily="2" charset="-122"/>
            </a:endParaRPr>
          </a:p>
          <a:p>
            <a:pPr marL="12700" marR="5080" indent="559435" algn="just">
              <a:lnSpc>
                <a:spcPct val="150000"/>
              </a:lnSpc>
              <a:spcBef>
                <a:spcPts val="5"/>
              </a:spcBef>
            </a:pPr>
            <a:r>
              <a:rPr sz="2200" spc="-30" dirty="0">
                <a:solidFill>
                  <a:srgbClr val="1F4E79"/>
                </a:solidFill>
                <a:latin typeface="宋体" panose="02010600030101010101" pitchFamily="2" charset="-122"/>
                <a:cs typeface="宋体" panose="02010600030101010101" pitchFamily="2" charset="-122"/>
              </a:rPr>
              <a:t>进入高质量发展阶段的</a:t>
            </a:r>
            <a:r>
              <a:rPr sz="2200" spc="-30" dirty="0">
                <a:solidFill>
                  <a:srgbClr val="C00000"/>
                </a:solidFill>
                <a:latin typeface="宋体" panose="02010600030101010101" pitchFamily="2" charset="-122"/>
                <a:cs typeface="宋体" panose="02010600030101010101" pitchFamily="2" charset="-122"/>
              </a:rPr>
              <a:t>背景</a:t>
            </a:r>
            <a:r>
              <a:rPr sz="2200" spc="-30" dirty="0">
                <a:solidFill>
                  <a:srgbClr val="1F4E79"/>
                </a:solidFill>
                <a:latin typeface="宋体" panose="02010600030101010101" pitchFamily="2" charset="-122"/>
                <a:cs typeface="宋体" panose="02010600030101010101" pitchFamily="2" charset="-122"/>
              </a:rPr>
              <a:t>：新常态下，我国经济</a:t>
            </a:r>
            <a:r>
              <a:rPr sz="2200" spc="-30" dirty="0">
                <a:solidFill>
                  <a:srgbClr val="C00000"/>
                </a:solidFill>
                <a:latin typeface="宋体" panose="02010600030101010101" pitchFamily="2" charset="-122"/>
                <a:cs typeface="宋体" panose="02010600030101010101" pitchFamily="2" charset="-122"/>
              </a:rPr>
              <a:t>增长速度</a:t>
            </a:r>
            <a:r>
              <a:rPr sz="2200" spc="-35" dirty="0">
                <a:solidFill>
                  <a:srgbClr val="1F4E79"/>
                </a:solidFill>
                <a:latin typeface="宋体" panose="02010600030101010101" pitchFamily="2" charset="-122"/>
                <a:cs typeface="宋体" panose="02010600030101010101" pitchFamily="2" charset="-122"/>
              </a:rPr>
              <a:t>要从高速转向中高速，</a:t>
            </a:r>
            <a:r>
              <a:rPr sz="2200" spc="-30" dirty="0">
                <a:solidFill>
                  <a:srgbClr val="C00000"/>
                </a:solidFill>
                <a:latin typeface="宋体" panose="02010600030101010101" pitchFamily="2" charset="-122"/>
                <a:cs typeface="宋体" panose="02010600030101010101" pitchFamily="2" charset="-122"/>
              </a:rPr>
              <a:t>发展方式</a:t>
            </a:r>
            <a:r>
              <a:rPr sz="2200" spc="-30" dirty="0">
                <a:solidFill>
                  <a:srgbClr val="1F4E79"/>
                </a:solidFill>
                <a:latin typeface="宋体" panose="02010600030101010101" pitchFamily="2" charset="-122"/>
                <a:cs typeface="宋体" panose="02010600030101010101" pitchFamily="2" charset="-122"/>
              </a:rPr>
              <a:t>要从规模速度型转向质量效率型，</a:t>
            </a:r>
            <a:r>
              <a:rPr sz="2200" spc="-30" dirty="0">
                <a:solidFill>
                  <a:srgbClr val="C00000"/>
                </a:solidFill>
                <a:latin typeface="宋体" panose="02010600030101010101" pitchFamily="2" charset="-122"/>
                <a:cs typeface="宋体" panose="02010600030101010101" pitchFamily="2" charset="-122"/>
              </a:rPr>
              <a:t>经济结构调整</a:t>
            </a:r>
            <a:r>
              <a:rPr sz="2200" spc="-35" dirty="0">
                <a:solidFill>
                  <a:srgbClr val="1F4E79"/>
                </a:solidFill>
                <a:latin typeface="宋体" panose="02010600030101010101" pitchFamily="2" charset="-122"/>
                <a:cs typeface="宋体" panose="02010600030101010101" pitchFamily="2" charset="-122"/>
              </a:rPr>
              <a:t>要从增量扩能为主转向调整存量、做优增量并举，</a:t>
            </a:r>
            <a:r>
              <a:rPr sz="2200" spc="-30" dirty="0">
                <a:solidFill>
                  <a:srgbClr val="C00000"/>
                </a:solidFill>
                <a:latin typeface="宋体" panose="02010600030101010101" pitchFamily="2" charset="-122"/>
                <a:cs typeface="宋体" panose="02010600030101010101" pitchFamily="2" charset="-122"/>
              </a:rPr>
              <a:t>发展动力</a:t>
            </a:r>
            <a:r>
              <a:rPr sz="2200" spc="-35" dirty="0">
                <a:solidFill>
                  <a:srgbClr val="1F4E79"/>
                </a:solidFill>
                <a:latin typeface="宋体" panose="02010600030101010101" pitchFamily="2" charset="-122"/>
                <a:cs typeface="宋体" panose="02010600030101010101" pitchFamily="2" charset="-122"/>
              </a:rPr>
              <a:t>要从主要依靠资源和低成本劳</a:t>
            </a:r>
            <a:r>
              <a:rPr sz="2200" spc="-40" dirty="0">
                <a:solidFill>
                  <a:srgbClr val="1F4E79"/>
                </a:solidFill>
                <a:latin typeface="宋体" panose="02010600030101010101" pitchFamily="2" charset="-122"/>
                <a:cs typeface="宋体" panose="02010600030101010101" pitchFamily="2" charset="-122"/>
              </a:rPr>
              <a:t>动力等要素投入转向创新驱动。</a:t>
            </a:r>
            <a:endParaRPr sz="2200">
              <a:latin typeface="宋体" panose="02010600030101010101" pitchFamily="2" charset="-122"/>
              <a:cs typeface="宋体" panose="02010600030101010101" pitchFamily="2" charset="-122"/>
            </a:endParaRPr>
          </a:p>
          <a:p>
            <a:pPr marL="12700" marR="6985" indent="559435">
              <a:lnSpc>
                <a:spcPts val="3960"/>
              </a:lnSpc>
              <a:spcBef>
                <a:spcPts val="150"/>
              </a:spcBef>
            </a:pPr>
            <a:r>
              <a:rPr sz="2200" spc="-30" dirty="0">
                <a:solidFill>
                  <a:srgbClr val="1F4E79"/>
                </a:solidFill>
                <a:latin typeface="宋体" panose="02010600030101010101" pitchFamily="2" charset="-122"/>
                <a:cs typeface="宋体" panose="02010600030101010101" pitchFamily="2" charset="-122"/>
              </a:rPr>
              <a:t>高质量发展的</a:t>
            </a:r>
            <a:r>
              <a:rPr sz="2200" spc="-30" dirty="0">
                <a:solidFill>
                  <a:srgbClr val="C00000"/>
                </a:solidFill>
                <a:latin typeface="宋体" panose="02010600030101010101" pitchFamily="2" charset="-122"/>
                <a:cs typeface="宋体" panose="02010600030101010101" pitchFamily="2" charset="-122"/>
              </a:rPr>
              <a:t>内涵</a:t>
            </a:r>
            <a:r>
              <a:rPr sz="2200" spc="-30" dirty="0">
                <a:solidFill>
                  <a:srgbClr val="1F4E79"/>
                </a:solidFill>
                <a:latin typeface="宋体" panose="02010600030101010101" pitchFamily="2" charset="-122"/>
                <a:cs typeface="宋体" panose="02010600030101010101" pitchFamily="2" charset="-122"/>
              </a:rPr>
              <a:t>：</a:t>
            </a:r>
            <a:r>
              <a:rPr sz="2200" spc="-35" dirty="0">
                <a:solidFill>
                  <a:srgbClr val="C00000"/>
                </a:solidFill>
                <a:latin typeface="宋体" panose="02010600030101010101" pitchFamily="2" charset="-122"/>
                <a:cs typeface="宋体" panose="02010600030101010101" pitchFamily="2" charset="-122"/>
              </a:rPr>
              <a:t>高质量发展，就是能够很好满足人民日益增长的美好生活需要的发展，是体现新发展理念的发展</a:t>
            </a:r>
            <a:r>
              <a:rPr sz="2200" spc="-50" dirty="0">
                <a:solidFill>
                  <a:srgbClr val="1F4E79"/>
                </a:solidFill>
                <a:latin typeface="宋体" panose="02010600030101010101" pitchFamily="2" charset="-122"/>
                <a:cs typeface="宋体" panose="02010600030101010101" pitchFamily="2" charset="-122"/>
              </a:rPr>
              <a:t>。</a:t>
            </a:r>
            <a:endParaRPr sz="2200" spc="-50" dirty="0">
              <a:solidFill>
                <a:srgbClr val="1F4E79"/>
              </a:solidFill>
              <a:latin typeface="宋体" panose="02010600030101010101" pitchFamily="2" charset="-122"/>
              <a:cs typeface="宋体" panose="02010600030101010101" pitchFamily="2" charset="-122"/>
            </a:endParaRPr>
          </a:p>
          <a:p>
            <a:pPr marL="12700" marR="6985" indent="559435">
              <a:lnSpc>
                <a:spcPts val="3960"/>
              </a:lnSpc>
              <a:spcBef>
                <a:spcPts val="150"/>
              </a:spcBef>
            </a:pPr>
            <a:r>
              <a:rPr sz="2200">
                <a:solidFill>
                  <a:srgbClr val="FF0000"/>
                </a:solidFill>
                <a:latin typeface="宋体" panose="02010600030101010101" pitchFamily="2" charset="-122"/>
                <a:cs typeface="宋体" panose="02010600030101010101" pitchFamily="2" charset="-122"/>
              </a:rPr>
              <a:t>新发展理念</a:t>
            </a:r>
            <a:r>
              <a:rPr sz="2200">
                <a:latin typeface="宋体" panose="02010600030101010101" pitchFamily="2" charset="-122"/>
                <a:cs typeface="宋体" panose="02010600030101010101" pitchFamily="2" charset="-122"/>
              </a:rPr>
              <a:t>强调绿色发展、开放发展、共享发展、创新发展和协调发展，推动经济高质量发展</a:t>
            </a:r>
            <a:r>
              <a:rPr lang="zh-CN" altLang="en-US" sz="2200">
                <a:latin typeface="宋体" panose="02010600030101010101" pitchFamily="2" charset="-122"/>
                <a:ea typeface="宋体" panose="02010600030101010101" pitchFamily="2" charset="-122"/>
                <a:cs typeface="宋体" panose="02010600030101010101" pitchFamily="2" charset="-122"/>
              </a:rPr>
              <a:t>。</a:t>
            </a:r>
            <a:r>
              <a:rPr sz="2200">
                <a:solidFill>
                  <a:srgbClr val="FF0000"/>
                </a:solidFill>
                <a:latin typeface="宋体" panose="02010600030101010101" pitchFamily="2" charset="-122"/>
                <a:cs typeface="宋体" panose="02010600030101010101" pitchFamily="2" charset="-122"/>
              </a:rPr>
              <a:t>建设现代化经济体系</a:t>
            </a:r>
            <a:r>
              <a:rPr sz="2200">
                <a:latin typeface="宋体" panose="02010600030101010101" pitchFamily="2" charset="-122"/>
                <a:cs typeface="宋体" panose="02010600030101010101" pitchFamily="2" charset="-122"/>
              </a:rPr>
              <a:t>，包括产业体系、市场体系、收入分配体系、城乡区域发展体系、绿色发展体系、全面开放体系和经济体制，这些体系相互协调、共同推进，为实现高质量发展和全面建设社会主义现代化国家提供有力支撑。</a:t>
            </a:r>
            <a:endParaRPr sz="2200">
              <a:latin typeface="宋体" panose="02010600030101010101" pitchFamily="2" charset="-122"/>
              <a:cs typeface="宋体" panose="02010600030101010101" pitchFamily="2" charset="-122"/>
            </a:endParaRPr>
          </a:p>
        </p:txBody>
      </p:sp>
      <p:sp>
        <p:nvSpPr>
          <p:cNvPr id="6" name="object 6"/>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260" dirty="0"/>
              <a:t>C</a:t>
            </a:r>
            <a:r>
              <a:rPr spc="-250" dirty="0"/>
              <a:t> </a:t>
            </a:r>
            <a:r>
              <a:rPr spc="60" dirty="0"/>
              <a:t>e</a:t>
            </a:r>
            <a:r>
              <a:rPr spc="-254" dirty="0"/>
              <a:t> </a:t>
            </a:r>
            <a:r>
              <a:rPr spc="120" dirty="0"/>
              <a:t>n</a:t>
            </a:r>
            <a:r>
              <a:rPr spc="-254" dirty="0"/>
              <a:t> </a:t>
            </a:r>
            <a:r>
              <a:rPr spc="-90" dirty="0"/>
              <a:t>t</a:t>
            </a:r>
            <a:r>
              <a:rPr spc="-254" dirty="0"/>
              <a:t> </a:t>
            </a:r>
            <a:r>
              <a:rPr spc="-50" dirty="0"/>
              <a:t>r</a:t>
            </a:r>
            <a:r>
              <a:rPr spc="-260" dirty="0"/>
              <a:t> </a:t>
            </a:r>
            <a:r>
              <a:rPr spc="60" dirty="0"/>
              <a:t>a</a:t>
            </a:r>
            <a:r>
              <a:rPr spc="-254" dirty="0"/>
              <a:t> </a:t>
            </a:r>
            <a:r>
              <a:rPr dirty="0"/>
              <a:t>l</a:t>
            </a:r>
            <a:r>
              <a:rPr spc="300" dirty="0"/>
              <a:t> </a:t>
            </a:r>
            <a:r>
              <a:rPr spc="140" dirty="0"/>
              <a:t>S</a:t>
            </a:r>
            <a:r>
              <a:rPr spc="-250" dirty="0"/>
              <a:t> </a:t>
            </a:r>
            <a:r>
              <a:rPr spc="95" dirty="0"/>
              <a:t>o</a:t>
            </a:r>
            <a:r>
              <a:rPr spc="-254" dirty="0"/>
              <a:t> </a:t>
            </a:r>
            <a:r>
              <a:rPr spc="120" dirty="0"/>
              <a:t>u</a:t>
            </a:r>
            <a:r>
              <a:rPr spc="-254" dirty="0"/>
              <a:t> </a:t>
            </a:r>
            <a:r>
              <a:rPr spc="-90" dirty="0"/>
              <a:t>t</a:t>
            </a:r>
            <a:r>
              <a:rPr spc="-254" dirty="0"/>
              <a:t> </a:t>
            </a:r>
            <a:r>
              <a:rPr spc="95" dirty="0"/>
              <a:t>h</a:t>
            </a:r>
            <a:r>
              <a:rPr spc="335" dirty="0"/>
              <a:t> </a:t>
            </a:r>
            <a:r>
              <a:rPr spc="240" dirty="0"/>
              <a:t>U</a:t>
            </a:r>
            <a:r>
              <a:rPr spc="-254" dirty="0"/>
              <a:t> </a:t>
            </a:r>
            <a:r>
              <a:rPr spc="120" dirty="0"/>
              <a:t>n</a:t>
            </a:r>
            <a:r>
              <a:rPr spc="-254" dirty="0"/>
              <a:t> </a:t>
            </a:r>
            <a:r>
              <a:rPr spc="-195" dirty="0"/>
              <a:t>i</a:t>
            </a:r>
            <a:r>
              <a:rPr spc="-250" dirty="0"/>
              <a:t> </a:t>
            </a:r>
            <a:r>
              <a:rPr dirty="0"/>
              <a:t>v</a:t>
            </a:r>
            <a:r>
              <a:rPr spc="-254" dirty="0"/>
              <a:t> </a:t>
            </a:r>
            <a:r>
              <a:rPr spc="60" dirty="0"/>
              <a:t>e</a:t>
            </a:r>
            <a:r>
              <a:rPr spc="-254" dirty="0"/>
              <a:t> </a:t>
            </a:r>
            <a:r>
              <a:rPr spc="-50" dirty="0"/>
              <a:t>r</a:t>
            </a:r>
            <a:r>
              <a:rPr spc="-260" dirty="0"/>
              <a:t> </a:t>
            </a:r>
            <a:r>
              <a:rPr spc="-30" dirty="0"/>
              <a:t>s</a:t>
            </a:r>
            <a:r>
              <a:rPr spc="-254" dirty="0"/>
              <a:t> </a:t>
            </a:r>
            <a:r>
              <a:rPr spc="-195" dirty="0"/>
              <a:t>i</a:t>
            </a:r>
            <a:r>
              <a:rPr spc="-250" dirty="0"/>
              <a:t> </a:t>
            </a:r>
            <a:r>
              <a:rPr spc="-90" dirty="0"/>
              <a:t>t</a:t>
            </a:r>
            <a:r>
              <a:rPr spc="-254" dirty="0"/>
              <a:t> </a:t>
            </a:r>
            <a:r>
              <a:rPr spc="-50" dirty="0"/>
              <a:t>y</a:t>
            </a:r>
            <a:endParaRPr spc="-50" dirty="0"/>
          </a:p>
        </p:txBody>
      </p:sp>
      <p:sp>
        <p:nvSpPr>
          <p:cNvPr id="7" name="object 7"/>
          <p:cNvSpPr txBox="1">
            <a:spLocks noGrp="1"/>
          </p:cNvSpPr>
          <p:nvPr>
            <p:ph type="dt" sz="half" idx="6"/>
          </p:nvPr>
        </p:nvSpPr>
        <p:spPr>
          <a:prstGeom prst="rect">
            <a:avLst/>
          </a:prstGeom>
        </p:spPr>
        <p:txBody>
          <a:bodyPr vert="horz" wrap="square" lIns="0" tIns="2540" rIns="0" bIns="0" rtlCol="0">
            <a:spAutoFit/>
          </a:bodyPr>
          <a:lstStyle/>
          <a:p>
            <a:pPr marL="12700">
              <a:lnSpc>
                <a:spcPct val="100000"/>
              </a:lnSpc>
              <a:spcBef>
                <a:spcPts val="20"/>
              </a:spcBef>
            </a:pPr>
            <a:r>
              <a:rPr spc="10" dirty="0"/>
              <a:t>知 行 合 一</a:t>
            </a:r>
            <a:endParaRPr spc="10" dirty="0"/>
          </a:p>
        </p:txBody>
      </p:sp>
      <p:sp>
        <p:nvSpPr>
          <p:cNvPr id="8" name="object 8"/>
          <p:cNvSpPr txBox="1"/>
          <p:nvPr/>
        </p:nvSpPr>
        <p:spPr>
          <a:xfrm>
            <a:off x="1336039" y="6638078"/>
            <a:ext cx="815340" cy="196850"/>
          </a:xfrm>
          <a:prstGeom prst="rect">
            <a:avLst/>
          </a:prstGeom>
        </p:spPr>
        <p:txBody>
          <a:bodyPr vert="horz" wrap="square" lIns="0" tIns="2540" rIns="0" bIns="0" rtlCol="0">
            <a:spAutoFit/>
          </a:bodyPr>
          <a:lstStyle/>
          <a:p>
            <a:pPr marL="12700">
              <a:lnSpc>
                <a:spcPct val="100000"/>
              </a:lnSpc>
              <a:spcBef>
                <a:spcPts val="20"/>
              </a:spcBef>
            </a:pPr>
            <a:r>
              <a:rPr sz="1100" spc="10" dirty="0">
                <a:solidFill>
                  <a:srgbClr val="176199"/>
                </a:solidFill>
                <a:latin typeface="宋体" panose="02010600030101010101" pitchFamily="2" charset="-122"/>
                <a:cs typeface="宋体" panose="02010600030101010101" pitchFamily="2" charset="-122"/>
              </a:rPr>
              <a:t>经 世 致 用</a:t>
            </a:r>
            <a:endParaRPr sz="1100">
              <a:latin typeface="宋体" panose="02010600030101010101" pitchFamily="2" charset="-122"/>
              <a:cs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25" dirty="0"/>
              <a:t>第三章新时代中国特色社会主义经济建设</a:t>
            </a:r>
            <a:endParaRPr spc="-25" dirty="0"/>
          </a:p>
        </p:txBody>
      </p:sp>
      <p:sp>
        <p:nvSpPr>
          <p:cNvPr id="3" name="object 3"/>
          <p:cNvSpPr/>
          <p:nvPr/>
        </p:nvSpPr>
        <p:spPr>
          <a:xfrm>
            <a:off x="365175" y="1180719"/>
            <a:ext cx="1073785" cy="902335"/>
          </a:xfrm>
          <a:custGeom>
            <a:avLst/>
            <a:gdLst/>
            <a:ahLst/>
            <a:cxnLst/>
            <a:rect l="l" t="t" r="r" b="b"/>
            <a:pathLst>
              <a:path w="1073785" h="902335">
                <a:moveTo>
                  <a:pt x="1073480" y="0"/>
                </a:moveTo>
                <a:lnTo>
                  <a:pt x="0" y="0"/>
                </a:lnTo>
                <a:lnTo>
                  <a:pt x="0" y="902080"/>
                </a:lnTo>
                <a:lnTo>
                  <a:pt x="124815" y="797178"/>
                </a:lnTo>
                <a:lnTo>
                  <a:pt x="124815" y="137159"/>
                </a:lnTo>
                <a:lnTo>
                  <a:pt x="910158" y="137159"/>
                </a:lnTo>
                <a:lnTo>
                  <a:pt x="1073480" y="0"/>
                </a:lnTo>
                <a:close/>
              </a:path>
            </a:pathLst>
          </a:custGeom>
          <a:solidFill>
            <a:srgbClr val="16678B"/>
          </a:solidFill>
        </p:spPr>
        <p:txBody>
          <a:bodyPr wrap="square" lIns="0" tIns="0" rIns="0" bIns="0" rtlCol="0"/>
          <a:lstStyle/>
          <a:p/>
        </p:txBody>
      </p:sp>
      <p:sp>
        <p:nvSpPr>
          <p:cNvPr id="4" name="object 4"/>
          <p:cNvSpPr txBox="1"/>
          <p:nvPr/>
        </p:nvSpPr>
        <p:spPr>
          <a:xfrm>
            <a:off x="1352803" y="1789937"/>
            <a:ext cx="9238615" cy="3289935"/>
          </a:xfrm>
          <a:prstGeom prst="rect">
            <a:avLst/>
          </a:prstGeom>
        </p:spPr>
        <p:txBody>
          <a:bodyPr vert="horz" wrap="square" lIns="0" tIns="12065" rIns="0" bIns="0" rtlCol="0">
            <a:spAutoFit/>
          </a:bodyPr>
          <a:lstStyle/>
          <a:p>
            <a:pPr marL="55245">
              <a:lnSpc>
                <a:spcPct val="100000"/>
              </a:lnSpc>
              <a:spcBef>
                <a:spcPts val="95"/>
              </a:spcBef>
            </a:pPr>
            <a:r>
              <a:rPr lang="zh-CN" altLang="en-US" sz="2200" spc="-35" dirty="0">
                <a:solidFill>
                  <a:srgbClr val="1F4E79"/>
                </a:solidFill>
                <a:latin typeface="宋体" panose="02010600030101010101" pitchFamily="2" charset="-122"/>
                <a:cs typeface="宋体" panose="02010600030101010101" pitchFamily="2" charset="-122"/>
              </a:rPr>
              <a:t>二</a:t>
            </a:r>
            <a:r>
              <a:rPr sz="2200" spc="-35" dirty="0">
                <a:solidFill>
                  <a:srgbClr val="1F4E79"/>
                </a:solidFill>
                <a:latin typeface="宋体" panose="02010600030101010101" pitchFamily="2" charset="-122"/>
                <a:cs typeface="宋体" panose="02010600030101010101" pitchFamily="2" charset="-122"/>
              </a:rPr>
              <a:t>、坚持“两个毫不动摇”</a:t>
            </a:r>
            <a:r>
              <a:rPr lang="zh-CN" altLang="en-US" sz="2200" spc="-35" dirty="0">
                <a:solidFill>
                  <a:srgbClr val="1F4E79"/>
                </a:solidFill>
                <a:latin typeface="宋体" panose="02010600030101010101" pitchFamily="2" charset="-122"/>
                <a:ea typeface="宋体" panose="02010600030101010101" pitchFamily="2" charset="-122"/>
                <a:cs typeface="宋体" panose="02010600030101010101" pitchFamily="2" charset="-122"/>
              </a:rPr>
              <a:t>（材料分析</a:t>
            </a:r>
            <a:r>
              <a:rPr lang="zh-CN" altLang="en-US" sz="2200" spc="-35" dirty="0">
                <a:solidFill>
                  <a:srgbClr val="1F4E79"/>
                </a:solidFill>
                <a:latin typeface="宋体" panose="02010600030101010101" pitchFamily="2" charset="-122"/>
                <a:ea typeface="宋体" panose="02010600030101010101" pitchFamily="2" charset="-122"/>
                <a:cs typeface="宋体" panose="02010600030101010101" pitchFamily="2" charset="-122"/>
              </a:rPr>
              <a:t>题）</a:t>
            </a:r>
            <a:endParaRPr sz="2200">
              <a:latin typeface="宋体" panose="02010600030101010101" pitchFamily="2" charset="-122"/>
              <a:cs typeface="宋体" panose="02010600030101010101" pitchFamily="2" charset="-122"/>
            </a:endParaRPr>
          </a:p>
          <a:p>
            <a:pPr>
              <a:lnSpc>
                <a:spcPct val="100000"/>
              </a:lnSpc>
              <a:spcBef>
                <a:spcPts val="1645"/>
              </a:spcBef>
            </a:pPr>
            <a:endParaRPr sz="2200">
              <a:latin typeface="宋体" panose="02010600030101010101" pitchFamily="2" charset="-122"/>
              <a:cs typeface="宋体" panose="02010600030101010101" pitchFamily="2" charset="-122"/>
            </a:endParaRPr>
          </a:p>
          <a:p>
            <a:pPr marL="12700">
              <a:lnSpc>
                <a:spcPct val="100000"/>
              </a:lnSpc>
            </a:pPr>
            <a:r>
              <a:rPr sz="2200" spc="125" dirty="0">
                <a:solidFill>
                  <a:srgbClr val="C00000"/>
                </a:solidFill>
                <a:latin typeface="宋体" panose="02010600030101010101" pitchFamily="2" charset="-122"/>
                <a:cs typeface="宋体" panose="02010600030101010101" pitchFamily="2" charset="-122"/>
              </a:rPr>
              <a:t>p99</a:t>
            </a:r>
            <a:endParaRPr sz="2200">
              <a:latin typeface="宋体" panose="02010600030101010101" pitchFamily="2" charset="-122"/>
              <a:cs typeface="宋体" panose="02010600030101010101" pitchFamily="2" charset="-122"/>
            </a:endParaRPr>
          </a:p>
          <a:p>
            <a:pPr marL="12700" marR="6985" indent="558800">
              <a:lnSpc>
                <a:spcPct val="150000"/>
              </a:lnSpc>
              <a:spcBef>
                <a:spcPts val="5"/>
              </a:spcBef>
            </a:pPr>
            <a:r>
              <a:rPr sz="2200" spc="-35" dirty="0">
                <a:solidFill>
                  <a:srgbClr val="1F4E79"/>
                </a:solidFill>
                <a:latin typeface="宋体" panose="02010600030101010101" pitchFamily="2" charset="-122"/>
                <a:cs typeface="宋体" panose="02010600030101010101" pitchFamily="2" charset="-122"/>
              </a:rPr>
              <a:t>“两个毫不动摇”解决的是公有制经济和非公有制经济在社会主义市场经济共同发展的问题。</a:t>
            </a:r>
            <a:endParaRPr sz="2200">
              <a:latin typeface="宋体" panose="02010600030101010101" pitchFamily="2" charset="-122"/>
              <a:cs typeface="宋体" panose="02010600030101010101" pitchFamily="2" charset="-122"/>
            </a:endParaRPr>
          </a:p>
          <a:p>
            <a:pPr marL="12700" marR="5080" indent="558800">
              <a:lnSpc>
                <a:spcPts val="3960"/>
              </a:lnSpc>
              <a:spcBef>
                <a:spcPts val="150"/>
              </a:spcBef>
            </a:pPr>
            <a:r>
              <a:rPr sz="2200" spc="-30" dirty="0">
                <a:solidFill>
                  <a:srgbClr val="1F4E79"/>
                </a:solidFill>
                <a:latin typeface="宋体" panose="02010600030101010101" pitchFamily="2" charset="-122"/>
                <a:cs typeface="宋体" panose="02010600030101010101" pitchFamily="2" charset="-122"/>
              </a:rPr>
              <a:t>推动高质量发展，必须坚持和完善社会主义基本经济制度，</a:t>
            </a:r>
            <a:r>
              <a:rPr sz="2200" spc="-35" dirty="0">
                <a:solidFill>
                  <a:srgbClr val="C00000"/>
                </a:solidFill>
                <a:latin typeface="宋体" panose="02010600030101010101" pitchFamily="2" charset="-122"/>
                <a:cs typeface="宋体" panose="02010600030101010101" pitchFamily="2" charset="-122"/>
              </a:rPr>
              <a:t>毫不动摇巩</a:t>
            </a:r>
            <a:r>
              <a:rPr sz="2200" spc="-30" dirty="0">
                <a:solidFill>
                  <a:srgbClr val="C00000"/>
                </a:solidFill>
                <a:latin typeface="宋体" panose="02010600030101010101" pitchFamily="2" charset="-122"/>
                <a:cs typeface="宋体" panose="02010600030101010101" pitchFamily="2" charset="-122"/>
              </a:rPr>
              <a:t>固和发展公有制经济，毫不动摇鼓励、支持、引导非公有制经济发展</a:t>
            </a:r>
            <a:r>
              <a:rPr sz="2200" spc="-50" dirty="0">
                <a:solidFill>
                  <a:srgbClr val="1F4E79"/>
                </a:solidFill>
                <a:latin typeface="宋体" panose="02010600030101010101" pitchFamily="2" charset="-122"/>
                <a:cs typeface="宋体" panose="02010600030101010101" pitchFamily="2" charset="-122"/>
              </a:rPr>
              <a:t>。</a:t>
            </a:r>
            <a:endParaRPr sz="2200">
              <a:latin typeface="宋体" panose="02010600030101010101" pitchFamily="2" charset="-122"/>
              <a:cs typeface="宋体" panose="02010600030101010101" pitchFamily="2" charset="-122"/>
            </a:endParaRPr>
          </a:p>
        </p:txBody>
      </p:sp>
      <p:sp>
        <p:nvSpPr>
          <p:cNvPr id="5" name="object 5"/>
          <p:cNvSpPr/>
          <p:nvPr/>
        </p:nvSpPr>
        <p:spPr>
          <a:xfrm>
            <a:off x="10378820" y="5154421"/>
            <a:ext cx="1241425" cy="1043305"/>
          </a:xfrm>
          <a:custGeom>
            <a:avLst/>
            <a:gdLst/>
            <a:ahLst/>
            <a:cxnLst/>
            <a:rect l="l" t="t" r="r" b="b"/>
            <a:pathLst>
              <a:path w="1241425" h="1043304">
                <a:moveTo>
                  <a:pt x="1241044" y="0"/>
                </a:moveTo>
                <a:lnTo>
                  <a:pt x="1096772" y="121157"/>
                </a:lnTo>
                <a:lnTo>
                  <a:pt x="1096772" y="884250"/>
                </a:lnTo>
                <a:lnTo>
                  <a:pt x="188722" y="884250"/>
                </a:lnTo>
                <a:lnTo>
                  <a:pt x="0" y="1042835"/>
                </a:lnTo>
                <a:lnTo>
                  <a:pt x="1241044" y="1042835"/>
                </a:lnTo>
                <a:lnTo>
                  <a:pt x="1241044" y="0"/>
                </a:lnTo>
                <a:close/>
              </a:path>
            </a:pathLst>
          </a:custGeom>
          <a:solidFill>
            <a:srgbClr val="16678B"/>
          </a:solidFill>
        </p:spPr>
        <p:txBody>
          <a:bodyPr wrap="square" lIns="0" tIns="0" rIns="0" bIns="0" rtlCol="0"/>
          <a:lstStyle/>
          <a:p/>
        </p:txBody>
      </p:sp>
      <p:sp>
        <p:nvSpPr>
          <p:cNvPr id="6" name="object 6"/>
          <p:cNvSpPr txBox="1">
            <a:spLocks noGrp="1"/>
          </p:cNvSpPr>
          <p:nvPr>
            <p:ph type="ftr" sz="quarter" idx="5"/>
          </p:nvPr>
        </p:nvSpPr>
        <p:spPr>
          <a:prstGeom prst="rect">
            <a:avLst/>
          </a:prstGeom>
        </p:spPr>
        <p:txBody>
          <a:bodyPr vert="horz" wrap="square" lIns="0" tIns="2540" rIns="0" bIns="0" rtlCol="0">
            <a:spAutoFit/>
          </a:bodyPr>
          <a:lstStyle/>
          <a:p>
            <a:pPr marL="12700">
              <a:lnSpc>
                <a:spcPct val="100000"/>
              </a:lnSpc>
              <a:spcBef>
                <a:spcPts val="20"/>
              </a:spcBef>
            </a:pPr>
            <a:r>
              <a:rPr spc="260" dirty="0"/>
              <a:t>C</a:t>
            </a:r>
            <a:r>
              <a:rPr spc="-250" dirty="0"/>
              <a:t> </a:t>
            </a:r>
            <a:r>
              <a:rPr spc="60" dirty="0"/>
              <a:t>e</a:t>
            </a:r>
            <a:r>
              <a:rPr spc="-254" dirty="0"/>
              <a:t> </a:t>
            </a:r>
            <a:r>
              <a:rPr spc="120" dirty="0"/>
              <a:t>n</a:t>
            </a:r>
            <a:r>
              <a:rPr spc="-254" dirty="0"/>
              <a:t> </a:t>
            </a:r>
            <a:r>
              <a:rPr spc="-90" dirty="0"/>
              <a:t>t</a:t>
            </a:r>
            <a:r>
              <a:rPr spc="-254" dirty="0"/>
              <a:t> </a:t>
            </a:r>
            <a:r>
              <a:rPr spc="-50" dirty="0"/>
              <a:t>r</a:t>
            </a:r>
            <a:r>
              <a:rPr spc="-260" dirty="0"/>
              <a:t> </a:t>
            </a:r>
            <a:r>
              <a:rPr spc="60" dirty="0"/>
              <a:t>a</a:t>
            </a:r>
            <a:r>
              <a:rPr spc="-254" dirty="0"/>
              <a:t> </a:t>
            </a:r>
            <a:r>
              <a:rPr dirty="0"/>
              <a:t>l</a:t>
            </a:r>
            <a:r>
              <a:rPr spc="300" dirty="0"/>
              <a:t> </a:t>
            </a:r>
            <a:r>
              <a:rPr spc="140" dirty="0"/>
              <a:t>S</a:t>
            </a:r>
            <a:r>
              <a:rPr spc="-250" dirty="0"/>
              <a:t> </a:t>
            </a:r>
            <a:r>
              <a:rPr spc="95" dirty="0"/>
              <a:t>o</a:t>
            </a:r>
            <a:r>
              <a:rPr spc="-254" dirty="0"/>
              <a:t> </a:t>
            </a:r>
            <a:r>
              <a:rPr spc="120" dirty="0"/>
              <a:t>u</a:t>
            </a:r>
            <a:r>
              <a:rPr spc="-254" dirty="0"/>
              <a:t> </a:t>
            </a:r>
            <a:r>
              <a:rPr spc="-90" dirty="0"/>
              <a:t>t</a:t>
            </a:r>
            <a:r>
              <a:rPr spc="-254" dirty="0"/>
              <a:t> </a:t>
            </a:r>
            <a:r>
              <a:rPr spc="95" dirty="0"/>
              <a:t>h</a:t>
            </a:r>
            <a:r>
              <a:rPr spc="335" dirty="0"/>
              <a:t> </a:t>
            </a:r>
            <a:r>
              <a:rPr spc="240" dirty="0"/>
              <a:t>U</a:t>
            </a:r>
            <a:r>
              <a:rPr spc="-254" dirty="0"/>
              <a:t> </a:t>
            </a:r>
            <a:r>
              <a:rPr spc="120" dirty="0"/>
              <a:t>n</a:t>
            </a:r>
            <a:r>
              <a:rPr spc="-254" dirty="0"/>
              <a:t> </a:t>
            </a:r>
            <a:r>
              <a:rPr spc="-195" dirty="0"/>
              <a:t>i</a:t>
            </a:r>
            <a:r>
              <a:rPr spc="-250" dirty="0"/>
              <a:t> </a:t>
            </a:r>
            <a:r>
              <a:rPr dirty="0"/>
              <a:t>v</a:t>
            </a:r>
            <a:r>
              <a:rPr spc="-254" dirty="0"/>
              <a:t> </a:t>
            </a:r>
            <a:r>
              <a:rPr spc="60" dirty="0"/>
              <a:t>e</a:t>
            </a:r>
            <a:r>
              <a:rPr spc="-254" dirty="0"/>
              <a:t> </a:t>
            </a:r>
            <a:r>
              <a:rPr spc="-50" dirty="0"/>
              <a:t>r</a:t>
            </a:r>
            <a:r>
              <a:rPr spc="-260" dirty="0"/>
              <a:t> </a:t>
            </a:r>
            <a:r>
              <a:rPr spc="-30" dirty="0"/>
              <a:t>s</a:t>
            </a:r>
            <a:r>
              <a:rPr spc="-254" dirty="0"/>
              <a:t> </a:t>
            </a:r>
            <a:r>
              <a:rPr spc="-195" dirty="0"/>
              <a:t>i</a:t>
            </a:r>
            <a:r>
              <a:rPr spc="-250" dirty="0"/>
              <a:t> </a:t>
            </a:r>
            <a:r>
              <a:rPr spc="-90" dirty="0"/>
              <a:t>t</a:t>
            </a:r>
            <a:r>
              <a:rPr spc="-254" dirty="0"/>
              <a:t> </a:t>
            </a:r>
            <a:r>
              <a:rPr spc="-50" dirty="0"/>
              <a:t>y</a:t>
            </a:r>
            <a:endParaRPr spc="-50" dirty="0"/>
          </a:p>
        </p:txBody>
      </p:sp>
      <p:sp>
        <p:nvSpPr>
          <p:cNvPr id="7" name="object 7"/>
          <p:cNvSpPr txBox="1">
            <a:spLocks noGrp="1"/>
          </p:cNvSpPr>
          <p:nvPr>
            <p:ph type="dt" sz="half" idx="6"/>
          </p:nvPr>
        </p:nvSpPr>
        <p:spPr>
          <a:prstGeom prst="rect">
            <a:avLst/>
          </a:prstGeom>
        </p:spPr>
        <p:txBody>
          <a:bodyPr vert="horz" wrap="square" lIns="0" tIns="2540" rIns="0" bIns="0" rtlCol="0">
            <a:spAutoFit/>
          </a:bodyPr>
          <a:lstStyle/>
          <a:p>
            <a:pPr marL="12700">
              <a:lnSpc>
                <a:spcPct val="100000"/>
              </a:lnSpc>
              <a:spcBef>
                <a:spcPts val="20"/>
              </a:spcBef>
            </a:pPr>
            <a:r>
              <a:rPr spc="10" dirty="0"/>
              <a:t>知 行 合 一</a:t>
            </a:r>
            <a:endParaRPr spc="10" dirty="0"/>
          </a:p>
        </p:txBody>
      </p:sp>
      <p:sp>
        <p:nvSpPr>
          <p:cNvPr id="8" name="object 8"/>
          <p:cNvSpPr txBox="1"/>
          <p:nvPr/>
        </p:nvSpPr>
        <p:spPr>
          <a:xfrm>
            <a:off x="1336039" y="6638078"/>
            <a:ext cx="815340" cy="196850"/>
          </a:xfrm>
          <a:prstGeom prst="rect">
            <a:avLst/>
          </a:prstGeom>
        </p:spPr>
        <p:txBody>
          <a:bodyPr vert="horz" wrap="square" lIns="0" tIns="2540" rIns="0" bIns="0" rtlCol="0">
            <a:spAutoFit/>
          </a:bodyPr>
          <a:lstStyle/>
          <a:p>
            <a:pPr marL="12700">
              <a:lnSpc>
                <a:spcPct val="100000"/>
              </a:lnSpc>
              <a:spcBef>
                <a:spcPts val="20"/>
              </a:spcBef>
            </a:pPr>
            <a:r>
              <a:rPr sz="1100" spc="10" dirty="0">
                <a:solidFill>
                  <a:srgbClr val="176199"/>
                </a:solidFill>
                <a:latin typeface="宋体" panose="02010600030101010101" pitchFamily="2" charset="-122"/>
                <a:cs typeface="宋体" panose="02010600030101010101" pitchFamily="2" charset="-122"/>
              </a:rPr>
              <a:t>经 世 致 用</a:t>
            </a:r>
            <a:endParaRPr sz="1100">
              <a:latin typeface="宋体" panose="02010600030101010101" pitchFamily="2" charset="-122"/>
              <a:cs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DIAGRAM_VIRTUALLY_FRAME" val="{&quot;height&quot;:126.05984251968508,&quot;left&quot;:478.1099212598425,&quot;top&quot;:249.35999999999999,&quot;width&quot;:381.59007874015754}"/>
</p:tagLst>
</file>

<file path=ppt/tags/tag2.xml><?xml version="1.0" encoding="utf-8"?>
<p:tagLst xmlns:p="http://schemas.openxmlformats.org/presentationml/2006/main">
  <p:tag name="KSO_WM_DIAGRAM_VIRTUALLY_FRAME" val="{&quot;height&quot;:126.05984251968508,&quot;left&quot;:478.1099212598425,&quot;top&quot;:249.35999999999999,&quot;width&quot;:381.59007874015754}"/>
</p:tagLst>
</file>

<file path=ppt/tags/tag3.xml><?xml version="1.0" encoding="utf-8"?>
<p:tagLst xmlns:p="http://schemas.openxmlformats.org/presentationml/2006/main">
  <p:tag name="KSO_WM_DIAGRAM_VIRTUALLY_FRAME" val="{&quot;height&quot;:126.05984251968508,&quot;left&quot;:478.1099212598425,&quot;top&quot;:249.35999999999999,&quot;width&quot;:381.59007874015754}"/>
</p:tagLst>
</file>

<file path=ppt/tags/tag4.xml><?xml version="1.0" encoding="utf-8"?>
<p:tagLst xmlns:p="http://schemas.openxmlformats.org/presentationml/2006/main">
  <p:tag name="KSO_WM_DIAGRAM_VIRTUALLY_FRAME" val="{&quot;height&quot;:126.05984251968508,&quot;left&quot;:478.1099212598425,&quot;top&quot;:249.35999999999999,&quot;width&quot;:381.59007874015754}"/>
</p:tagLst>
</file>

<file path=ppt/tags/tag5.xml><?xml version="1.0" encoding="utf-8"?>
<p:tagLst xmlns:p="http://schemas.openxmlformats.org/presentationml/2006/main">
  <p:tag name="KSO_WM_DIAGRAM_VIRTUALLY_FRAME" val="{&quot;height&quot;:126.05984251968508,&quot;left&quot;:478.1099212598425,&quot;top&quot;:249.35999999999999,&quot;width&quot;:381.59007874015754}"/>
</p:tagLst>
</file>

<file path=ppt/tags/tag6.xml><?xml version="1.0" encoding="utf-8"?>
<p:tagLst xmlns:p="http://schemas.openxmlformats.org/presentationml/2006/main">
  <p:tag name="KSO_WM_DIAGRAM_VIRTUALLY_FRAME" val="{&quot;height&quot;:126.05984251968508,&quot;left&quot;:478.1099212598425,&quot;top&quot;:249.35999999999999,&quot;width&quot;:381.59007874015754}"/>
</p:tagLst>
</file>

<file path=ppt/tags/tag7.xml><?xml version="1.0" encoding="utf-8"?>
<p:tagLst xmlns:p="http://schemas.openxmlformats.org/presentationml/2006/main">
  <p:tag name="commondata" val="eyJoZGlkIjoiYzhlZTY0ODUzMzZlYzAzODg5NzU4NWZkMTE5MGJkZTk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7426</Words>
  <Application>WPS 演示</Application>
  <PresentationFormat>On-screen Show (4:3)</PresentationFormat>
  <Paragraphs>333</Paragraphs>
  <Slides>23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Arial</vt:lpstr>
      <vt:lpstr>宋体</vt:lpstr>
      <vt:lpstr>Wingdings</vt:lpstr>
      <vt:lpstr>Times New Roman</vt:lpstr>
      <vt:lpstr>微软雅黑</vt:lpstr>
      <vt:lpstr>Arial Unicode MS</vt:lpstr>
      <vt:lpstr>Calibri</vt:lpstr>
      <vt:lpstr>Office Theme</vt:lpstr>
      <vt:lpstr>PowerPoint 演示文稿</vt:lpstr>
      <vt:lpstr>题型</vt:lpstr>
      <vt:lpstr>导论 </vt:lpstr>
      <vt:lpstr>第一章 中国特色社会主义进入新时代</vt:lpstr>
      <vt:lpstr>第一章 中国特色社会主义进入新时代</vt:lpstr>
      <vt:lpstr>第二章新时代新征程中国共产党的使命任务</vt:lpstr>
      <vt:lpstr>第二章新时代新征程中国共产党的使命任务</vt:lpstr>
      <vt:lpstr>第三章新时代中国特色社会主义经济建设</vt:lpstr>
      <vt:lpstr>第三章新时代中国特色社会主义经济建设</vt:lpstr>
      <vt:lpstr>第三章新时代中国特色社会主义经济建设</vt:lpstr>
      <vt:lpstr>第三章新时代中国特色社会主义经济建设</vt:lpstr>
      <vt:lpstr>第三章新时代中国特色社会主义经济建设</vt:lpstr>
      <vt:lpstr>第三章新时代中国特色社会主义经济建设</vt:lpstr>
      <vt:lpstr>第四章新时代中国特色社会主义政治建设</vt:lpstr>
      <vt:lpstr>第四章新时代中国特色社会主义政治建设</vt:lpstr>
      <vt:lpstr>第五章新时代中国特色社会主义文化建设</vt:lpstr>
      <vt:lpstr>第五章新时代中国特色社会主义文化建设</vt:lpstr>
      <vt:lpstr>第七章新时代中国特色社会主义生态文明建设</vt:lpstr>
      <vt:lpstr>第七章新时代中国特色社会主义生态文明建设</vt:lpstr>
      <vt:lpstr>第八章新时代坚持和发展中国特色社会主义的重要保障</vt:lpstr>
      <vt:lpstr>第九章新时代中国特色大国外交与构建人类命运共同体</vt:lpstr>
      <vt:lpstr>第十章新时代坚持和加强党的全面领导和全面从严治党</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星星</cp:lastModifiedBy>
  <cp:revision>5</cp:revision>
  <dcterms:created xsi:type="dcterms:W3CDTF">2025-06-04T03:35:00Z</dcterms:created>
  <dcterms:modified xsi:type="dcterms:W3CDTF">2025-06-04T10:23:19Z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2024-12-27T08:00:00Z</vt:filetime>
  </property>
  <property fmtid="{D5CDD505-2E9C-101B-9397-08002B2CF9AE}" pid="3" name="Creator">
    <vt:lpwstr>Microsoft® PowerPoint® 2019</vt:lpwstr>
  </property>
  <property fmtid="{D5CDD505-2E9C-101B-9397-08002B2CF9AE}" pid="4" name="LastSaved">
    <vt:filetime>2025-06-05T08:00:00Z</vt:filetime>
  </property>
  <property fmtid="{D5CDD505-2E9C-101B-9397-08002B2CF9AE}" pid="5" name="Producer">
    <vt:lpwstr>Microsoft® PowerPoint® 2019</vt:lpwstr>
  </property>
  <property fmtid="{D5CDD505-2E9C-101B-9397-08002B2CF9AE}" pid="6" name="ICV">
    <vt:lpwstr>1D5F6FD80B564E22B93AAB1CDF27885F_12</vt:lpwstr>
  </property>
  <property fmtid="{D5CDD505-2E9C-101B-9397-08002B2CF9AE}" pid="7" name="KSOProductBuildVer">
    <vt:lpwstr>2052-12.1.0.18608</vt:lpwstr>
  </property>
</Properties>
</file>