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9" r:id="rId22"/>
    <p:sldId id="280" r:id="rId23"/>
    <p:sldId id="282" r:id="rId24"/>
    <p:sldId id="281" r:id="rId25"/>
    <p:sldId id="275" r:id="rId26"/>
    <p:sldId id="287" r:id="rId27"/>
    <p:sldId id="277" r:id="rId28"/>
    <p:sldId id="290" r:id="rId29"/>
    <p:sldId id="278" r:id="rId30"/>
    <p:sldId id="27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0" y="720"/>
      </p:cViewPr>
      <p:guideLst>
        <p:guide orient="horz" pos="2160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单击此处编作业辑母版标题样式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/>
          <a:lstStyle>
            <a:lvl2pPr>
              <a:defRPr sz="24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712968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892480" cy="60486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5.5 V</a:t>
            </a:r>
            <a:r>
              <a:rPr lang="zh-CN" altLang="en-US" b="1" dirty="0"/>
              <a:t>是变量，指出错误并修改</a:t>
            </a:r>
            <a:endParaRPr lang="en-US" altLang="zh-CN" b="1" dirty="0"/>
          </a:p>
          <a:p>
            <a:r>
              <a:rPr lang="en-US" altLang="zh-CN" sz="2400" b="1" dirty="0"/>
              <a:t>1	MOV 	AX,[DX]		;DX</a:t>
            </a:r>
            <a:r>
              <a:rPr lang="zh-CN" altLang="en-US" sz="2400" b="1" dirty="0"/>
              <a:t>不能做内存指针，改为</a:t>
            </a:r>
            <a:r>
              <a:rPr lang="en-US" altLang="zh-CN" sz="2400" b="1" dirty="0"/>
              <a:t>BX/DI/SI</a:t>
            </a:r>
          </a:p>
          <a:p>
            <a:r>
              <a:rPr lang="en-US" altLang="zh-CN" sz="2400" b="1" dirty="0"/>
              <a:t>2	MOV 	DS,DATA	;</a:t>
            </a:r>
            <a:r>
              <a:rPr lang="zh-CN" altLang="en-US" sz="2400" b="1" dirty="0"/>
              <a:t>立即数不能直接送寄存器</a:t>
            </a:r>
            <a:r>
              <a:rPr lang="en-US" altLang="zh-CN" sz="2400" b="1" dirty="0"/>
              <a:t>DS</a:t>
            </a:r>
            <a:r>
              <a:rPr lang="zh-CN" altLang="en-US" sz="2400" b="1" dirty="0"/>
              <a:t>，应经寄存器中转</a:t>
            </a:r>
            <a:endParaRPr lang="en-US" altLang="zh-CN" sz="2400" b="1" dirty="0"/>
          </a:p>
          <a:p>
            <a:r>
              <a:rPr lang="en-US" altLang="zh-CN" sz="2400" b="1" dirty="0"/>
              <a:t>3	MOV 	CS,AX		;</a:t>
            </a:r>
            <a:r>
              <a:rPr lang="zh-CN" altLang="en-US" sz="2400" b="1" dirty="0"/>
              <a:t>用户无法改变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，压根不能用</a:t>
            </a:r>
            <a:endParaRPr lang="en-US" altLang="zh-CN" sz="2400" b="1" dirty="0"/>
          </a:p>
          <a:p>
            <a:r>
              <a:rPr lang="en-US" altLang="zh-CN" sz="2400" b="1" dirty="0"/>
              <a:t>4	MOV 	AX,DL		;</a:t>
            </a:r>
            <a:r>
              <a:rPr lang="zh-CN" altLang="en-US" sz="2400" b="1" dirty="0"/>
              <a:t>数据类型不一致，都改为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/16</a:t>
            </a:r>
            <a:r>
              <a:rPr lang="zh-CN" altLang="en-US" sz="2400" b="1" dirty="0"/>
              <a:t>位</a:t>
            </a:r>
            <a:endParaRPr lang="en-US" altLang="zh-CN" sz="2400" b="1" dirty="0"/>
          </a:p>
          <a:p>
            <a:r>
              <a:rPr lang="en-US" altLang="zh-CN" sz="2400" b="1" dirty="0"/>
              <a:t>5	PUSH	AL		;</a:t>
            </a:r>
            <a:r>
              <a:rPr lang="zh-CN" altLang="en-US" sz="2400" b="1" dirty="0"/>
              <a:t>只能压栈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位，改为</a:t>
            </a:r>
            <a:r>
              <a:rPr lang="en-US" altLang="zh-CN" sz="2400" b="1" dirty="0"/>
              <a:t>AX</a:t>
            </a:r>
          </a:p>
          <a:p>
            <a:r>
              <a:rPr lang="en-US" altLang="zh-CN" sz="2400" b="1" dirty="0"/>
              <a:t>6	ADD	[BX],[DI]	;</a:t>
            </a:r>
            <a:r>
              <a:rPr lang="zh-CN" altLang="en-US" sz="2400" b="1" dirty="0"/>
              <a:t>两个操作数不能同为内存单元，改寄存器中转</a:t>
            </a:r>
            <a:endParaRPr lang="en-US" altLang="zh-CN" sz="2400" b="1" dirty="0"/>
          </a:p>
          <a:p>
            <a:r>
              <a:rPr lang="en-US" altLang="zh-CN" sz="2400" b="1" dirty="0"/>
              <a:t>7	LEA	[BX],V		;</a:t>
            </a:r>
            <a:r>
              <a:rPr lang="zh-CN" altLang="en-US" sz="2400" b="1" dirty="0"/>
              <a:t>理由同上</a:t>
            </a:r>
            <a:endParaRPr lang="en-US" altLang="zh-CN" sz="2400" b="1" dirty="0"/>
          </a:p>
          <a:p>
            <a:r>
              <a:rPr lang="en-US" altLang="zh-CN" sz="2400" b="1" dirty="0"/>
              <a:t>8	MOV	[DX],OFFSET V	; </a:t>
            </a:r>
            <a:r>
              <a:rPr lang="zh-CN" altLang="en-US" sz="2400" b="1" dirty="0"/>
              <a:t>首先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不能做内存指针，要改为</a:t>
            </a:r>
            <a:r>
              <a:rPr lang="en-US" altLang="zh-CN" sz="2400" b="1" dirty="0"/>
              <a:t> BX/DI/SI</a:t>
            </a:r>
            <a:r>
              <a:rPr lang="zh-CN" altLang="en-US" sz="2400" b="1" dirty="0"/>
              <a:t>，但是两个操作数不能同为内存单元，所以应该去掉方括号</a:t>
            </a:r>
            <a:endParaRPr lang="en-US" altLang="zh-CN" sz="2400" b="1" dirty="0"/>
          </a:p>
          <a:p>
            <a:r>
              <a:rPr lang="en-US" altLang="zh-CN" sz="2400" b="1" dirty="0"/>
              <a:t>9	MOV	[SI],2		;</a:t>
            </a:r>
            <a:r>
              <a:rPr lang="zh-CN" altLang="en-US" sz="2400" b="1" dirty="0"/>
              <a:t>立即数位数不确定，加</a:t>
            </a:r>
            <a:r>
              <a:rPr lang="en-US" altLang="zh-CN" sz="2400" b="1" dirty="0"/>
              <a:t>PTR</a:t>
            </a:r>
            <a:r>
              <a:rPr lang="zh-CN" altLang="en-US" sz="2400" b="1" dirty="0"/>
              <a:t>运算符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；问题：绝大多数都改成“</a:t>
            </a:r>
            <a:r>
              <a:rPr lang="en-US" altLang="zh-CN" sz="2400" b="1" dirty="0">
                <a:solidFill>
                  <a:srgbClr val="FF0000"/>
                </a:solidFill>
              </a:rPr>
              <a:t>AX</a:t>
            </a:r>
            <a:r>
              <a:rPr lang="zh-CN" altLang="en-US" sz="2400" b="1" dirty="0">
                <a:solidFill>
                  <a:srgbClr val="FF0000"/>
                </a:solidFill>
              </a:rPr>
              <a:t>”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问题：作业本明显用不完，为什么要密密麻麻挤在一起？？？？指令格式还出错，必须用逗号隔开。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sz="2800" b="1" dirty="0"/>
              <a:t>5.5 V</a:t>
            </a:r>
            <a:r>
              <a:rPr lang="zh-CN" altLang="en-US" sz="2800" b="1" dirty="0"/>
              <a:t>是变量，指出错误并修改</a:t>
            </a:r>
            <a:endParaRPr lang="en-US" altLang="zh-CN" sz="2800" b="1" dirty="0"/>
          </a:p>
          <a:p>
            <a:pPr marL="457200" lvl="1" indent="0">
              <a:buNone/>
            </a:pPr>
            <a:r>
              <a:rPr lang="en-US" altLang="zh-CN" b="1" dirty="0"/>
              <a:t>10	MUL	BX,CX		;</a:t>
            </a:r>
            <a:r>
              <a:rPr lang="zh-CN" altLang="en-US" b="1" dirty="0"/>
              <a:t>格式错，单操作数指令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11	DIV	5		;</a:t>
            </a:r>
            <a:r>
              <a:rPr lang="zh-CN" altLang="en-US" b="1" dirty="0"/>
              <a:t>立即数错，除数只能位于寄存器或者内存单元，改两条，</a:t>
            </a:r>
            <a:r>
              <a:rPr lang="en-US" altLang="zh-CN" b="1" dirty="0"/>
              <a:t>8</a:t>
            </a:r>
            <a:r>
              <a:rPr lang="zh-CN" altLang="en-US" b="1" dirty="0"/>
              <a:t>或</a:t>
            </a:r>
            <a:r>
              <a:rPr lang="en-US" altLang="zh-CN" b="1" dirty="0"/>
              <a:t>16</a:t>
            </a:r>
            <a:r>
              <a:rPr lang="zh-CN" altLang="en-US" b="1" dirty="0"/>
              <a:t>位皆可</a:t>
            </a:r>
            <a:endParaRPr lang="en-US" altLang="zh-CN" b="1" dirty="0"/>
          </a:p>
          <a:p>
            <a:pPr marL="914400" lvl="1" indent="-457200">
              <a:buAutoNum type="arabicPlain" startAt="12"/>
            </a:pPr>
            <a:r>
              <a:rPr lang="en-US" altLang="zh-CN" b="1" dirty="0"/>
              <a:t>MOV	BYTE[SI],AX	;</a:t>
            </a:r>
            <a:r>
              <a:rPr lang="zh-CN" altLang="en-US" b="1" dirty="0"/>
              <a:t> 用了保留字</a:t>
            </a:r>
            <a:r>
              <a:rPr lang="en-US" altLang="zh-CN" b="1" dirty="0"/>
              <a:t>BYTE</a:t>
            </a:r>
            <a:r>
              <a:rPr lang="zh-CN" altLang="en-US" b="1" dirty="0"/>
              <a:t>做标识符。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；问题：</a:t>
            </a:r>
            <a:r>
              <a:rPr lang="en-US" altLang="zh-CN" b="1" dirty="0">
                <a:solidFill>
                  <a:srgbClr val="FF0000"/>
                </a:solidFill>
              </a:rPr>
              <a:t>AX</a:t>
            </a:r>
            <a:r>
              <a:rPr lang="zh-CN" altLang="en-US" b="1" dirty="0">
                <a:solidFill>
                  <a:srgbClr val="FF0000"/>
                </a:solidFill>
              </a:rPr>
              <a:t>改为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，何来？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13	MOV	AX,[SI+DI]	;</a:t>
            </a:r>
            <a:r>
              <a:rPr lang="zh-CN" altLang="en-US" b="1" dirty="0"/>
              <a:t>只能基址变址，一个改为</a:t>
            </a:r>
            <a:r>
              <a:rPr lang="en-US" altLang="zh-CN" b="1" dirty="0"/>
              <a:t>BX/BP</a:t>
            </a:r>
          </a:p>
          <a:p>
            <a:pPr marL="457200" lvl="1" indent="0">
              <a:buNone/>
            </a:pPr>
            <a:r>
              <a:rPr lang="en-US" altLang="zh-CN" b="1" dirty="0"/>
              <a:t>14	SHR	AX,4		;</a:t>
            </a:r>
            <a:r>
              <a:rPr lang="zh-CN" altLang="en-US" b="1" dirty="0"/>
              <a:t>移位次数非</a:t>
            </a:r>
            <a:r>
              <a:rPr lang="en-US" altLang="zh-CN" b="1" dirty="0"/>
              <a:t>1</a:t>
            </a:r>
            <a:r>
              <a:rPr lang="zh-CN" altLang="en-US" b="1" dirty="0"/>
              <a:t>时，只能用</a:t>
            </a:r>
            <a:r>
              <a:rPr lang="en-US" altLang="zh-CN" b="1" dirty="0"/>
              <a:t>CL</a:t>
            </a:r>
            <a:r>
              <a:rPr lang="zh-CN" altLang="en-US" b="1" dirty="0"/>
              <a:t>计数</a:t>
            </a:r>
            <a:endParaRPr lang="en-US" altLang="zh-CN" b="1" dirty="0"/>
          </a:p>
          <a:p>
            <a:pPr marL="914400" lvl="1" indent="-457200">
              <a:buAutoNum type="arabicPlain" startAt="15"/>
            </a:pPr>
            <a:r>
              <a:rPr lang="en-US" altLang="zh-CN" b="1" dirty="0"/>
              <a:t>CMP	6,AX		;</a:t>
            </a:r>
            <a:r>
              <a:rPr lang="zh-CN" altLang="en-US" b="1" dirty="0"/>
              <a:t>虽然不回送，立即数仍然不能出现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                                              ;</a:t>
            </a:r>
            <a:r>
              <a:rPr lang="zh-CN" altLang="en-US" b="1" dirty="0"/>
              <a:t>在目的地址</a:t>
            </a:r>
            <a:endParaRPr lang="en-US" altLang="zh-CN" b="1" dirty="0"/>
          </a:p>
          <a:p>
            <a:pPr marL="914400" lvl="1" indent="-457200">
              <a:buAutoNum type="arabicPlain" startAt="16"/>
            </a:pPr>
            <a:r>
              <a:rPr lang="en-US" altLang="zh-CN" b="1" dirty="0"/>
              <a:t>MOV	[FFFF],AX	;</a:t>
            </a:r>
            <a:r>
              <a:rPr lang="zh-CN" altLang="en-US" b="1" dirty="0"/>
              <a:t>看作标识符，加</a:t>
            </a:r>
            <a:r>
              <a:rPr lang="en-US" altLang="zh-CN" b="1" dirty="0"/>
              <a:t>0</a:t>
            </a:r>
            <a:r>
              <a:rPr lang="zh-CN" altLang="en-US" b="1" dirty="0"/>
              <a:t>加</a:t>
            </a:r>
            <a:r>
              <a:rPr lang="en-US" altLang="zh-CN" b="1" dirty="0"/>
              <a:t>H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应该改为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ds:[0ffffh],ax</a:t>
            </a:r>
            <a:r>
              <a:rPr lang="zh-CN" altLang="en-US" b="1" dirty="0">
                <a:solidFill>
                  <a:srgbClr val="FF0000"/>
                </a:solidFill>
              </a:rPr>
              <a:t>。不加“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”或后缀“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”都会报错。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有同学改成</a:t>
            </a:r>
            <a:r>
              <a:rPr lang="en-US" altLang="zh-CN" b="1" dirty="0">
                <a:solidFill>
                  <a:srgbClr val="FF0000"/>
                </a:solidFill>
              </a:rPr>
              <a:t>0FFFEH</a:t>
            </a:r>
            <a:r>
              <a:rPr lang="zh-CN" altLang="en-US" b="1" dirty="0">
                <a:solidFill>
                  <a:srgbClr val="FF0000"/>
                </a:solidFill>
              </a:rPr>
              <a:t>，不必，下页图验证了可以跨段存数据。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17	MOV	AX,BX+4	;</a:t>
            </a:r>
            <a:r>
              <a:rPr lang="zh-CN" altLang="en-US" b="1" dirty="0"/>
              <a:t>如果相对基址，加方括号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18	JMP	FAR PRO	;</a:t>
            </a:r>
            <a:r>
              <a:rPr lang="zh-CN" altLang="en-US" b="1" dirty="0"/>
              <a:t>加</a:t>
            </a:r>
            <a:r>
              <a:rPr lang="en-US" altLang="zh-CN" b="1" dirty="0"/>
              <a:t>PTR</a:t>
            </a:r>
            <a:r>
              <a:rPr lang="zh-CN" altLang="en-US" b="1" dirty="0"/>
              <a:t>运算符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应该为：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 ds:[0ffffh],ax.</a:t>
            </a:r>
          </a:p>
          <a:p>
            <a:r>
              <a:rPr lang="zh-CN" altLang="en-US" sz="2400" dirty="0"/>
              <a:t>指令可以执行并看到结果，可以理解为跨段存数据</a:t>
            </a:r>
          </a:p>
        </p:txBody>
      </p:sp>
      <p:pic>
        <p:nvPicPr>
          <p:cNvPr id="4" name="图片 3" descr="C:\Users\user\AppData\Roaming\Tencent\Users\823151364\QQ\WinTemp\RichOle\VZPT~TNH)]%J$@(2GCSTQI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7596"/>
            <a:ext cx="68580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问题：每行只能一条指令，分号后的是注释。</a:t>
            </a:r>
            <a:br>
              <a:rPr lang="en-US" altLang="zh-CN" sz="2700" b="1" dirty="0"/>
            </a:b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612068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5.6 </a:t>
            </a:r>
            <a:r>
              <a:rPr lang="zh-CN" altLang="en-US" b="1" dirty="0"/>
              <a:t>字数组</a:t>
            </a:r>
            <a:r>
              <a:rPr lang="en-US" altLang="zh-CN" b="1" dirty="0"/>
              <a:t>array</a:t>
            </a:r>
            <a:r>
              <a:rPr lang="zh-CN" altLang="en-US" b="1" dirty="0"/>
              <a:t>的第四个字送</a:t>
            </a:r>
            <a:r>
              <a:rPr lang="en-US" altLang="zh-CN" b="1" dirty="0"/>
              <a:t>AX</a:t>
            </a:r>
          </a:p>
          <a:p>
            <a:r>
              <a:rPr lang="zh-CN" altLang="en-US" sz="2400" b="1" dirty="0"/>
              <a:t>解：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直接寻址：</a:t>
            </a:r>
            <a:r>
              <a:rPr lang="en-US" altLang="zh-CN" sz="2400" b="1" dirty="0"/>
              <a:t>MOV	AX,ARRAY+6</a:t>
            </a:r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的间接寻址： </a:t>
            </a:r>
            <a:endParaRPr lang="en-US" altLang="zh-CN" sz="2400" b="1" dirty="0"/>
          </a:p>
          <a:p>
            <a:r>
              <a:rPr lang="en-US" altLang="zh-CN" sz="2400" b="1" dirty="0"/>
              <a:t>MOV BX,OFFSET [ARRAY+6]  ;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MOV AX,[BX]</a:t>
            </a:r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ARRAY</a:t>
            </a:r>
            <a:r>
              <a:rPr lang="zh-CN" altLang="en-US" sz="2400" b="1" dirty="0"/>
              <a:t>的相对寻址</a:t>
            </a:r>
            <a:endParaRPr lang="en-US" altLang="zh-CN" sz="2400" b="1" dirty="0"/>
          </a:p>
          <a:p>
            <a:r>
              <a:rPr lang="en-US" altLang="zh-CN" sz="2400" b="1" dirty="0"/>
              <a:t>MOV BX,6</a:t>
            </a:r>
          </a:p>
          <a:p>
            <a:r>
              <a:rPr lang="en-US" altLang="zh-CN" sz="2400" b="1" dirty="0"/>
              <a:t>MOV AX, ARRAY[BX]</a:t>
            </a:r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基址变址</a:t>
            </a:r>
            <a:endParaRPr lang="en-US" altLang="zh-CN" sz="2400" b="1" dirty="0"/>
          </a:p>
          <a:p>
            <a:r>
              <a:rPr lang="en-US" altLang="zh-CN" sz="2400" b="1" dirty="0"/>
              <a:t>MOV BX,6</a:t>
            </a:r>
          </a:p>
          <a:p>
            <a:r>
              <a:rPr lang="en-US" altLang="zh-CN" sz="2400" b="1" dirty="0"/>
              <a:t>MOV SI,OFFSET ARRAY</a:t>
            </a:r>
          </a:p>
          <a:p>
            <a:r>
              <a:rPr lang="en-US" altLang="zh-CN" sz="2400" b="1" dirty="0"/>
              <a:t>MOV AX, [BX][SI]</a:t>
            </a:r>
          </a:p>
          <a:p>
            <a:r>
              <a:rPr lang="en-US" altLang="zh-CN" sz="2400" b="1" dirty="0"/>
              <a:t>5.MOV</a:t>
            </a:r>
            <a:r>
              <a:rPr lang="zh-CN" altLang="en-US" sz="2400" b="1" dirty="0"/>
              <a:t>以外的其它指令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SUB AX,AX</a:t>
            </a:r>
          </a:p>
          <a:p>
            <a:r>
              <a:rPr lang="en-US" altLang="zh-CN" sz="2400" b="1" dirty="0"/>
              <a:t>ADD AX,[ARRAY+6] 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</a:rPr>
              <a:t>中括号可加可不加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5.7 </a:t>
            </a:r>
            <a:r>
              <a:rPr lang="zh-CN" altLang="en-US" dirty="0"/>
              <a:t>画出数据存放情况。指出程序执行后</a:t>
            </a:r>
            <a:r>
              <a:rPr lang="en-US" altLang="zh-CN" dirty="0"/>
              <a:t>BX,DI,CX,DX</a:t>
            </a:r>
            <a:r>
              <a:rPr lang="zh-CN" altLang="en-US" dirty="0"/>
              <a:t>内容。</a:t>
            </a:r>
            <a:endParaRPr lang="en-US" altLang="zh-CN" dirty="0"/>
          </a:p>
          <a:p>
            <a:r>
              <a:rPr lang="en-US" altLang="zh-CN" dirty="0"/>
              <a:t>data   	segment</a:t>
            </a:r>
          </a:p>
          <a:p>
            <a:r>
              <a:rPr lang="en-US" altLang="zh-CN" dirty="0"/>
              <a:t>             	array  	</a:t>
            </a:r>
            <a:r>
              <a:rPr lang="en-US" altLang="zh-CN" dirty="0" err="1"/>
              <a:t>dw</a:t>
            </a:r>
            <a:r>
              <a:rPr lang="en-US" altLang="zh-CN" dirty="0"/>
              <a:t> 	20,30,40,20h,30h,-6</a:t>
            </a:r>
          </a:p>
          <a:p>
            <a:r>
              <a:rPr lang="en-US" altLang="zh-CN" dirty="0"/>
              <a:t>	buff	</a:t>
            </a:r>
            <a:r>
              <a:rPr lang="en-US" altLang="zh-CN" dirty="0" err="1"/>
              <a:t>db</a:t>
            </a:r>
            <a:r>
              <a:rPr lang="en-US" altLang="zh-CN" dirty="0"/>
              <a:t> 	'ABCD$'</a:t>
            </a:r>
          </a:p>
          <a:p>
            <a:r>
              <a:rPr lang="en-US" altLang="zh-CN" dirty="0"/>
              <a:t>    	data   	ends</a:t>
            </a:r>
          </a:p>
          <a:p>
            <a:r>
              <a:rPr lang="en-US" altLang="zh-CN" dirty="0"/>
              <a:t>     	code   	segment</a:t>
            </a:r>
          </a:p>
          <a:p>
            <a:r>
              <a:rPr lang="en-US" altLang="zh-CN" dirty="0"/>
              <a:t>              	assume   	</a:t>
            </a:r>
            <a:r>
              <a:rPr lang="en-US" altLang="zh-CN" dirty="0" err="1"/>
              <a:t>cs:code,ds:data</a:t>
            </a:r>
            <a:endParaRPr lang="en-US" altLang="zh-CN" dirty="0"/>
          </a:p>
          <a:p>
            <a:r>
              <a:rPr lang="en-US" altLang="zh-CN" dirty="0"/>
              <a:t>     	start: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ax,data</a:t>
            </a:r>
            <a:endParaRPr lang="en-US" altLang="zh-CN" dirty="0"/>
          </a:p>
          <a:p>
            <a:r>
              <a:rPr lang="en-US" altLang="zh-CN" dirty="0"/>
              <a:t>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		mov 	bx,array+1	;bx=1E00H</a:t>
            </a:r>
          </a:p>
          <a:p>
            <a:r>
              <a:rPr lang="en-US" altLang="zh-CN" dirty="0"/>
              <a:t>                  	mov    	</a:t>
            </a:r>
            <a:r>
              <a:rPr lang="en-US" altLang="zh-CN" dirty="0" err="1"/>
              <a:t>di,offset</a:t>
            </a:r>
            <a:r>
              <a:rPr lang="en-US" altLang="zh-CN" dirty="0"/>
              <a:t> array	;di=0000</a:t>
            </a:r>
          </a:p>
          <a:p>
            <a:r>
              <a:rPr lang="en-US" altLang="zh-CN" dirty="0"/>
              <a:t>                  	mov   	cx,[di+5]	;cx=2000H</a:t>
            </a:r>
          </a:p>
          <a:p>
            <a:r>
              <a:rPr lang="en-US" altLang="zh-CN" dirty="0"/>
              <a:t>                  	mov	dl,buff+3	;dx=0044H</a:t>
            </a:r>
            <a:r>
              <a:rPr lang="zh-CN" altLang="en-US" dirty="0"/>
              <a:t>或</a:t>
            </a:r>
            <a:r>
              <a:rPr lang="en-US" altLang="zh-CN" dirty="0"/>
              <a:t>xx44H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ah,4ch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int</a:t>
            </a:r>
            <a:r>
              <a:rPr lang="en-US" altLang="zh-CN" dirty="0"/>
              <a:t>       	21h</a:t>
            </a:r>
          </a:p>
          <a:p>
            <a:r>
              <a:rPr lang="en-US" altLang="zh-CN" dirty="0"/>
              <a:t>      	code   	ends</a:t>
            </a:r>
          </a:p>
          <a:p>
            <a:r>
              <a:rPr lang="en-US" altLang="zh-CN" dirty="0"/>
              <a:t>                end   	start </a:t>
            </a:r>
          </a:p>
          <a:p>
            <a:r>
              <a:rPr lang="zh-CN" altLang="en-US" sz="2300" dirty="0">
                <a:solidFill>
                  <a:srgbClr val="FF0000"/>
                </a:solidFill>
              </a:rPr>
              <a:t>问题：字母大小写搞错；只有一个字节的补码；内存表示不规范，影响成绩。</a:t>
            </a:r>
            <a:endParaRPr lang="en-US" altLang="zh-CN" sz="2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941321695"/>
              </p:ext>
            </p:extLst>
          </p:nvPr>
        </p:nvGraphicFramePr>
        <p:xfrm>
          <a:off x="7171377" y="981075"/>
          <a:ext cx="1649095" cy="506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3" imgW="1647825" imgH="5057775" progId="Paint.Picture">
                  <p:embed/>
                </p:oleObj>
              </mc:Choice>
              <mc:Fallback>
                <p:oleObj r:id="rId3" imgW="1647825" imgH="5057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1377" y="981075"/>
                        <a:ext cx="1649095" cy="506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r>
              <a:rPr lang="zh-CN" altLang="en-US" sz="2700" b="1" dirty="0">
                <a:solidFill>
                  <a:srgbClr val="FF0000"/>
                </a:solidFill>
              </a:rPr>
              <a:t>问题：还有很多人搞不清标志位，堪忧。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5.9 </a:t>
            </a:r>
            <a:r>
              <a:rPr lang="zh-CN" altLang="en-US" dirty="0"/>
              <a:t>求和差及</a:t>
            </a:r>
            <a:r>
              <a:rPr lang="en-US" altLang="zh-CN" dirty="0"/>
              <a:t>SF,ZF,CF,OF</a:t>
            </a:r>
          </a:p>
          <a:p>
            <a:pPr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7450h</a:t>
            </a:r>
            <a:r>
              <a:rPr lang="zh-CN" altLang="en-US" sz="2400" dirty="0"/>
              <a:t>和</a:t>
            </a:r>
            <a:r>
              <a:rPr lang="en-US" altLang="zh-CN" sz="2400" dirty="0"/>
              <a:t>1234h</a:t>
            </a:r>
          </a:p>
          <a:p>
            <a:pPr>
              <a:buNone/>
            </a:pPr>
            <a:r>
              <a:rPr lang="en-US" altLang="zh-CN" sz="2400" dirty="0"/>
              <a:t>		7450h=  0111  0100  0101  0000</a:t>
            </a:r>
          </a:p>
          <a:p>
            <a:pPr>
              <a:buNone/>
            </a:pPr>
            <a:r>
              <a:rPr lang="en-US" altLang="zh-CN" sz="2400" dirty="0"/>
              <a:t>	+	1234h=  0001  0010  0011  0100</a:t>
            </a:r>
          </a:p>
          <a:p>
            <a:pPr>
              <a:buNone/>
            </a:pPr>
            <a:r>
              <a:rPr lang="en-US" altLang="zh-CN" sz="2400" dirty="0"/>
              <a:t>	=	8684h=  1000  0110  1000  0100		SF,ZF,CF,OF=1001</a:t>
            </a:r>
          </a:p>
          <a:p>
            <a:pPr>
              <a:buNone/>
            </a:pPr>
            <a:r>
              <a:rPr lang="en-US" altLang="zh-CN" sz="2400" dirty="0"/>
              <a:t>		7450h=  0111  0100  0101  0000</a:t>
            </a:r>
          </a:p>
          <a:p>
            <a:pPr>
              <a:buNone/>
            </a:pPr>
            <a:r>
              <a:rPr lang="en-US" altLang="zh-CN" sz="2400" dirty="0"/>
              <a:t>	-	1234h=  0001  0010  0011  0100</a:t>
            </a:r>
          </a:p>
          <a:p>
            <a:pPr>
              <a:buNone/>
            </a:pPr>
            <a:r>
              <a:rPr lang="en-US" altLang="zh-CN" sz="2400" dirty="0"/>
              <a:t>	=	621ch=  0110  0010  0001   1100		SF,ZF,CF,OF=0000</a:t>
            </a:r>
          </a:p>
          <a:p>
            <a:pPr>
              <a:buNone/>
            </a:pPr>
            <a:r>
              <a:rPr lang="zh-CN" altLang="en-US" sz="2400" dirty="0"/>
              <a:t>或者</a:t>
            </a:r>
            <a:endParaRPr lang="en-US" altLang="zh-CN" sz="2400" dirty="0"/>
          </a:p>
          <a:p>
            <a:pPr>
              <a:buNone/>
              <a:defRPr/>
            </a:pPr>
            <a:r>
              <a:rPr lang="en-US" altLang="zh-CN" dirty="0"/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1234h=  0001  0010  0011  0100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-</a:t>
            </a:r>
            <a:r>
              <a:rPr lang="en-US" altLang="zh-CN" sz="2400" dirty="0">
                <a:solidFill>
                  <a:prstClr val="black"/>
                </a:solidFill>
              </a:rPr>
              <a:t>	7450h=  0111  0100  0101  0000</a:t>
            </a:r>
          </a:p>
          <a:p>
            <a:pPr lvl="0"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=	9de4h=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1001 1101 1110  0100		</a:t>
            </a:r>
            <a:r>
              <a:rPr lang="en-US" altLang="zh-CN" sz="2400" dirty="0"/>
              <a:t>SF,ZF,CF,OF=1010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r>
              <a:rPr lang="zh-CN" altLang="en-US" sz="2700" b="1" dirty="0">
                <a:solidFill>
                  <a:srgbClr val="FF0000"/>
                </a:solidFill>
              </a:rPr>
              <a:t>问题：没有结果怎来标志位？无本之木。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5678h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5678h=  0101  0110  0111  1000</a:t>
            </a:r>
          </a:p>
          <a:p>
            <a:pPr>
              <a:buNone/>
            </a:pPr>
            <a:r>
              <a:rPr lang="en-US" altLang="zh-CN" dirty="0"/>
              <a:t>	=	cac8h=  1100  1010  1100  1000	SF,ZF,CF,OF=1001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-	5678h=  0101  0110  0111  1000</a:t>
            </a:r>
          </a:p>
          <a:p>
            <a:pPr>
              <a:buNone/>
            </a:pPr>
            <a:r>
              <a:rPr lang="en-US" altLang="zh-CN" dirty="0"/>
              <a:t>	=	1dd8h=  0001  1101  1101  1000	SF,ZF,CF,OF=0000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5678h-7450h=e228h</a:t>
            </a:r>
            <a:r>
              <a:rPr lang="zh-CN" altLang="en-US" dirty="0"/>
              <a:t>，</a:t>
            </a:r>
            <a:r>
              <a:rPr lang="en-US" altLang="zh-CN" dirty="0"/>
              <a:t>	 		SF,ZF,CF,OF=1010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5678h=     0101  0110  0111  1000</a:t>
            </a:r>
          </a:p>
          <a:p>
            <a:pPr>
              <a:buNone/>
            </a:pPr>
            <a:r>
              <a:rPr lang="en-US" altLang="zh-CN" dirty="0"/>
              <a:t>	-	7450h=     0111  0100  0101  0000</a:t>
            </a:r>
          </a:p>
          <a:p>
            <a:pPr>
              <a:buNone/>
            </a:pPr>
            <a:r>
              <a:rPr lang="en-US" altLang="zh-CN" dirty="0"/>
              <a:t>	=	1dd8h=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1110  0010  0010  1000	SF,ZF,CF,OF=1010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9804h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9804h=  1001  1000  0000  0100</a:t>
            </a:r>
          </a:p>
          <a:p>
            <a:pPr>
              <a:buNone/>
            </a:pPr>
            <a:r>
              <a:rPr lang="en-US" altLang="zh-CN" dirty="0"/>
              <a:t>	= </a:t>
            </a: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/>
              <a:t>0c54h=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0000  1100  0101  0100	SF,ZF,CF,OF=0010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  0111  0100  0101  0000</a:t>
            </a:r>
          </a:p>
          <a:p>
            <a:pPr>
              <a:buNone/>
            </a:pPr>
            <a:r>
              <a:rPr lang="en-US" altLang="zh-CN" dirty="0"/>
              <a:t>	-	9804h=    1001  1000  0000  0100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dc4ch=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1101  1100  0100  1100 	SF,ZF,CF,OF=1011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9804h-7450h= 23b4h</a:t>
            </a:r>
            <a:r>
              <a:rPr lang="zh-CN" altLang="en-US" dirty="0"/>
              <a:t>，</a:t>
            </a:r>
            <a:r>
              <a:rPr lang="en-US" altLang="zh-CN" dirty="0"/>
              <a:t>			SF,ZF,CF,OF=0001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9804h=    1001  1000  0000  0100</a:t>
            </a:r>
          </a:p>
          <a:p>
            <a:pPr>
              <a:buNone/>
            </a:pPr>
            <a:r>
              <a:rPr lang="en-US" altLang="zh-CN" dirty="0"/>
              <a:t>	-	7450h=    0111  0100  0101  0000</a:t>
            </a:r>
          </a:p>
          <a:p>
            <a:pPr>
              <a:buNone/>
            </a:pPr>
            <a:r>
              <a:rPr lang="en-US" altLang="zh-CN" dirty="0"/>
              <a:t>	=	dc4ch=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0010  0011  1011  0100 	SF,ZF,CF,OF=0001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e0a0h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e0a0h=  1110  0000  1010  0000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54f0h=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0101  0100  1111  0000	SF,ZF,CF,OF=0010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 0111  0100  0101  0000</a:t>
            </a:r>
          </a:p>
          <a:p>
            <a:pPr>
              <a:buNone/>
            </a:pPr>
            <a:r>
              <a:rPr lang="en-US" altLang="zh-CN" dirty="0"/>
              <a:t>	-	e0a0h=   1110  0000  1010  0000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93b0h=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1001  0011  1011  0000 	SF,ZF,CF,OF=1011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e0a0h-7450h=6c50h</a:t>
            </a:r>
            <a:r>
              <a:rPr lang="zh-CN" altLang="en-US" dirty="0"/>
              <a:t>，</a:t>
            </a:r>
            <a:r>
              <a:rPr lang="en-US" altLang="zh-CN" dirty="0"/>
              <a:t>			SF,ZF,CF,OF=0001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en-US" altLang="zh-CN" dirty="0"/>
              <a:t>		e0a0h=   1110  0000  1010  0000</a:t>
            </a:r>
          </a:p>
          <a:p>
            <a:pPr>
              <a:buNone/>
            </a:pPr>
            <a:r>
              <a:rPr lang="en-US" altLang="zh-CN" dirty="0"/>
              <a:t>	-	7450h=   0111  0100  0101  0000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93b0h=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0110  1100  0101  0000 	SF,ZF,CF,OF=0001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br>
              <a:rPr lang="en-US" altLang="zh-CN" dirty="0"/>
            </a:br>
            <a:r>
              <a:rPr lang="zh-CN" altLang="en-US" sz="2700" dirty="0">
                <a:solidFill>
                  <a:srgbClr val="FF0000"/>
                </a:solidFill>
              </a:rPr>
              <a:t>问题：第二条指令是相加；很多没画示意图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942452" y="-875478"/>
            <a:ext cx="5328592" cy="947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2.3  </a:t>
            </a:r>
            <a:r>
              <a:rPr lang="zh-CN" altLang="en-US" b="1" dirty="0"/>
              <a:t>指令执行后相关寄存器的值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设指令连续执行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ax,1345h		ax=   1345h                </a:t>
            </a:r>
            <a:r>
              <a:rPr lang="en-US" altLang="zh-CN" b="1" u="sng" dirty="0"/>
              <a:t>   </a:t>
            </a:r>
            <a:r>
              <a:rPr lang="en-US" altLang="zh-CN" b="1" dirty="0"/>
              <a:t>  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ah,24h		ax=   2445h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al,45h		ax=   2445h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bx,3412h		</a:t>
            </a:r>
            <a:r>
              <a:rPr lang="en-US" altLang="zh-CN" b="1" dirty="0" err="1"/>
              <a:t>bx</a:t>
            </a:r>
            <a:r>
              <a:rPr lang="en-US" altLang="zh-CN" b="1" dirty="0"/>
              <a:t>=   3412h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</a:t>
            </a:r>
            <a:r>
              <a:rPr lang="en-US" altLang="zh-CN" b="1" dirty="0" err="1"/>
              <a:t>al,bh</a:t>
            </a:r>
            <a:r>
              <a:rPr lang="en-US" altLang="zh-CN" b="1" dirty="0"/>
              <a:t>		ax=    2434h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</a:t>
            </a:r>
            <a:r>
              <a:rPr lang="en-US" altLang="zh-CN" b="1" dirty="0" err="1"/>
              <a:t>ah,bl</a:t>
            </a:r>
            <a:r>
              <a:rPr lang="en-US" altLang="zh-CN" b="1" dirty="0"/>
              <a:t>		ax=    1234h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问题：不必写二进制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2.4	</a:t>
            </a:r>
            <a:r>
              <a:rPr lang="zh-CN" altLang="en-US" b="1" dirty="0"/>
              <a:t>逻辑地址写出物理地址</a:t>
            </a:r>
            <a:endParaRPr lang="en-US" altLang="zh-CN" b="1" dirty="0"/>
          </a:p>
          <a:p>
            <a:r>
              <a:rPr lang="en-US" altLang="zh-CN" b="1" dirty="0"/>
              <a:t>1234:2002=12340+2002=14342h</a:t>
            </a:r>
          </a:p>
          <a:p>
            <a:r>
              <a:rPr lang="en-US" altLang="zh-CN" b="1" dirty="0"/>
              <a:t>1430:0042=14300+0042=14342h</a:t>
            </a:r>
          </a:p>
          <a:p>
            <a:r>
              <a:rPr lang="en-US" altLang="zh-CN" b="1" dirty="0"/>
              <a:t>FF00:0FFF=FF000+0FFF=</a:t>
            </a:r>
            <a:r>
              <a:rPr lang="en-US" altLang="zh-CN" b="1" dirty="0" err="1"/>
              <a:t>FFFFFh</a:t>
            </a:r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10841"/>
            <a:ext cx="8713788" cy="49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所见：内存变量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37" y="4293096"/>
            <a:ext cx="861416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38" y="1196752"/>
            <a:ext cx="8715062" cy="290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687" y="1052736"/>
            <a:ext cx="8604313" cy="4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8" y="1196752"/>
            <a:ext cx="850252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51" y="1268760"/>
            <a:ext cx="848985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6.7 </a:t>
            </a:r>
            <a:r>
              <a:rPr lang="zh-CN" altLang="en-US" dirty="0"/>
              <a:t>定义数据段，满足如下要求：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		segment</a:t>
            </a:r>
          </a:p>
          <a:p>
            <a:pPr marL="0" indent="0">
              <a:buNone/>
            </a:pPr>
            <a:r>
              <a:rPr lang="en-US" altLang="zh-CN" dirty="0"/>
              <a:t>array		</a:t>
            </a:r>
            <a:r>
              <a:rPr lang="en-US" altLang="zh-CN" dirty="0" err="1"/>
              <a:t>db</a:t>
            </a:r>
            <a:r>
              <a:rPr lang="en-US" altLang="zh-CN" dirty="0"/>
              <a:t>	‘inspire a generation!’</a:t>
            </a:r>
          </a:p>
          <a:p>
            <a:pPr marL="0" indent="0">
              <a:buNone/>
            </a:pPr>
            <a:r>
              <a:rPr lang="en-US" altLang="zh-CN" dirty="0"/>
              <a:t>data1		</a:t>
            </a:r>
            <a:r>
              <a:rPr lang="en-US" altLang="zh-CN" dirty="0" err="1"/>
              <a:t>dd</a:t>
            </a:r>
            <a:r>
              <a:rPr lang="en-US" altLang="zh-CN" dirty="0"/>
              <a:t>	0fedcbah;</a:t>
            </a:r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 err="1">
                <a:solidFill>
                  <a:srgbClr val="FF0000"/>
                </a:solidFill>
              </a:rPr>
              <a:t>df</a:t>
            </a:r>
            <a:r>
              <a:rPr lang="zh-CN" altLang="en-US" dirty="0">
                <a:solidFill>
                  <a:srgbClr val="FF0000"/>
                </a:solidFill>
              </a:rPr>
              <a:t>，不在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位指令集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data2		</a:t>
            </a:r>
            <a:r>
              <a:rPr lang="en-US" altLang="zh-CN" dirty="0" err="1"/>
              <a:t>db</a:t>
            </a:r>
            <a:r>
              <a:rPr lang="en-US" altLang="zh-CN" dirty="0"/>
              <a:t>	10101010b</a:t>
            </a:r>
          </a:p>
          <a:p>
            <a:pPr marL="0" indent="0">
              <a:buNone/>
            </a:pPr>
            <a:r>
              <a:rPr lang="en-US" altLang="zh-CN" dirty="0"/>
              <a:t>data3		</a:t>
            </a:r>
            <a:r>
              <a:rPr lang="en-US" altLang="zh-CN" dirty="0" err="1"/>
              <a:t>db</a:t>
            </a:r>
            <a:r>
              <a:rPr lang="en-US" altLang="zh-CN" dirty="0"/>
              <a:t>	100  dup(0)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dw</a:t>
            </a:r>
            <a:r>
              <a:rPr lang="en-US" altLang="zh-CN" dirty="0"/>
              <a:t>	500 dup(?)</a:t>
            </a:r>
          </a:p>
          <a:p>
            <a:pPr marL="0" indent="0">
              <a:buNone/>
            </a:pPr>
            <a:r>
              <a:rPr lang="en-US" altLang="zh-CN" dirty="0"/>
              <a:t>data		ends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6.8</a:t>
            </a:r>
          </a:p>
          <a:p>
            <a:pPr marL="0" indent="0">
              <a:buNone/>
            </a:pPr>
            <a:r>
              <a:rPr lang="zh-CN" altLang="en-US" dirty="0"/>
              <a:t>解（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	</a:t>
            </a:r>
            <a:r>
              <a:rPr lang="en-US" altLang="zh-CN" dirty="0" err="1"/>
              <a:t>ax,data	</a:t>
            </a:r>
            <a:r>
              <a:rPr lang="en-US" altLang="zh-CN" sz="2400" dirty="0" err="1">
                <a:solidFill>
                  <a:srgbClr val="FF0000"/>
                </a:solidFill>
                <a:uFillTx/>
              </a:rPr>
              <a:t>;</a:t>
            </a:r>
            <a:r>
              <a:rPr lang="zh-CN" altLang="en-US" sz="2400" dirty="0" err="1">
                <a:solidFill>
                  <a:srgbClr val="FF0000"/>
                </a:solidFill>
                <a:uFillTx/>
              </a:rPr>
              <a:t>题目没有交代清楚段名，但不能是</a:t>
            </a:r>
            <a:r>
              <a:rPr lang="en-US" altLang="zh-CN" sz="2400" dirty="0" err="1">
                <a:solidFill>
                  <a:srgbClr val="FF0000"/>
                </a:solidFill>
                <a:uFillTx/>
              </a:rPr>
              <a:t>data1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	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</a:t>
            </a:r>
            <a:r>
              <a:rPr lang="en-US" altLang="zh-CN" dirty="0" err="1"/>
              <a:t>ds,ax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bx,data2	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;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如果认为第一个是指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0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开始序号，则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+2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(3)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</a:t>
            </a:r>
            <a:r>
              <a:rPr lang="en-US" altLang="zh-CN" dirty="0" err="1"/>
              <a:t>cx,size</a:t>
            </a:r>
            <a:r>
              <a:rPr lang="en-US" altLang="zh-CN" dirty="0"/>
              <a:t> data2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;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正好符合使用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size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的条件</a:t>
            </a:r>
          </a:p>
          <a:p>
            <a:pPr marL="0" indent="0">
              <a:buNone/>
            </a:pPr>
            <a:endParaRPr lang="zh-CN" altLang="en-US" sz="2400" dirty="0" err="1">
              <a:solidFill>
                <a:srgbClr val="FF0000"/>
              </a:solidFill>
              <a:uFillTx/>
              <a:sym typeface="+mn-ea"/>
            </a:endParaRPr>
          </a:p>
          <a:p>
            <a:pPr marL="0" indent="0">
              <a:buNone/>
            </a:pPr>
            <a:endParaRPr lang="zh-CN" altLang="en-US" sz="2400" dirty="0" err="1">
              <a:solidFill>
                <a:srgbClr val="FF0000"/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另外：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mov bx,data2[0]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可以通过汇编。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bx,30	;</a:t>
            </a:r>
            <a:r>
              <a:rPr lang="zh-CN" altLang="en-US" dirty="0"/>
              <a:t>或者</a:t>
            </a:r>
            <a:r>
              <a:rPr lang="en-US" altLang="zh-CN" dirty="0"/>
              <a:t>001eh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bx,0ffffh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0ffh</a:t>
            </a:r>
            <a:r>
              <a:rPr lang="zh-CN" altLang="en-US" dirty="0">
                <a:solidFill>
                  <a:srgbClr val="FF0000"/>
                </a:solidFill>
              </a:rPr>
              <a:t>是字节，</a:t>
            </a:r>
            <a:r>
              <a:rPr lang="en-US" altLang="zh-CN" dirty="0" err="1">
                <a:solidFill>
                  <a:srgbClr val="FF0000"/>
                </a:solidFill>
              </a:rPr>
              <a:t>bh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0.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467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15" y="3356992"/>
            <a:ext cx="4772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6.11</a:t>
            </a:r>
          </a:p>
          <a:p>
            <a:pPr marL="0" indent="0">
              <a:buNone/>
            </a:pPr>
            <a:r>
              <a:rPr lang="en-US" altLang="zh-CN" dirty="0"/>
              <a:t>31 32 33 34 34 36 47 48</a:t>
            </a:r>
          </a:p>
          <a:p>
            <a:pPr marL="0" indent="0">
              <a:buNone/>
            </a:pPr>
            <a:r>
              <a:rPr lang="en-US" altLang="zh-CN" dirty="0"/>
              <a:t>20 			     28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Data1</a:t>
            </a:r>
            <a:r>
              <a:rPr lang="zh-CN" altLang="en-US" dirty="0"/>
              <a:t>是符号常量，没有偏移地址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Count=$-4=0028H-4=0024H.</a:t>
            </a:r>
          </a:p>
          <a:p>
            <a:r>
              <a:rPr lang="zh-CN" altLang="en-US" dirty="0">
                <a:solidFill>
                  <a:srgbClr val="FF0000"/>
                </a:solidFill>
                <a:uFillTx/>
              </a:rPr>
              <a:t>问题：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data1</a:t>
            </a:r>
            <a:r>
              <a:rPr lang="zh-CN" altLang="en-US" dirty="0">
                <a:solidFill>
                  <a:srgbClr val="FF0000"/>
                </a:solidFill>
                <a:uFillTx/>
              </a:rPr>
              <a:t>是常量，如果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offset data1</a:t>
            </a:r>
            <a:r>
              <a:rPr lang="zh-CN" altLang="en-US" dirty="0">
                <a:solidFill>
                  <a:srgbClr val="FF0000"/>
                </a:solidFill>
                <a:uFillTx/>
              </a:rPr>
              <a:t>，会有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warning</a:t>
            </a:r>
            <a:r>
              <a:rPr lang="zh-CN" altLang="en-US" dirty="0">
                <a:solidFill>
                  <a:srgbClr val="FF0000"/>
                </a:solidFill>
                <a:uFillTx/>
              </a:rPr>
              <a:t>，对应立即数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4</a:t>
            </a:r>
            <a:endParaRPr lang="zh-CN" altLang="en-US" dirty="0">
              <a:solidFill>
                <a:srgbClr val="FF0000"/>
              </a:solidFill>
              <a:uFillTx/>
            </a:endParaRPr>
          </a:p>
          <a:p>
            <a:r>
              <a:rPr lang="zh-CN" altLang="en-US" dirty="0">
                <a:solidFill>
                  <a:srgbClr val="FF0000"/>
                </a:solidFill>
                <a:uFillTx/>
              </a:rPr>
              <a:t>另外：汇编程序认为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count</a:t>
            </a:r>
            <a:r>
              <a:rPr lang="zh-CN" altLang="en-US" dirty="0">
                <a:solidFill>
                  <a:srgbClr val="FF0000"/>
                </a:solidFill>
                <a:uFillTx/>
              </a:rPr>
              <a:t>是符号而不是常量，指向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0024H</a:t>
            </a:r>
            <a:r>
              <a:rPr lang="zh-CN" altLang="en-US" dirty="0">
                <a:solidFill>
                  <a:srgbClr val="FF0000"/>
                </a:solidFill>
                <a:uFillTx/>
              </a:rPr>
              <a:t>内存单元。如果改成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$-data3</a:t>
            </a:r>
            <a:r>
              <a:rPr lang="zh-CN" altLang="en-US" dirty="0">
                <a:solidFill>
                  <a:srgbClr val="FF0000"/>
                </a:solidFill>
                <a:uFillTx/>
              </a:rPr>
              <a:t>则为立即数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108740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指令填空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mov	al,x</a:t>
            </a:r>
          </a:p>
          <a:p>
            <a:r>
              <a:rPr lang="zh-CN" altLang="en-US" dirty="0"/>
              <a:t>	mov	bl,y</a:t>
            </a:r>
          </a:p>
          <a:p>
            <a:r>
              <a:rPr lang="zh-CN" altLang="en-US" dirty="0"/>
              <a:t>	mov	cl,z</a:t>
            </a:r>
          </a:p>
          <a:p>
            <a:r>
              <a:rPr lang="zh-CN" altLang="en-US" dirty="0"/>
              <a:t>	cmp	al,bl</a:t>
            </a:r>
          </a:p>
          <a:p>
            <a:r>
              <a:rPr lang="zh-CN" altLang="en-US" dirty="0"/>
              <a:t>	</a:t>
            </a:r>
            <a:r>
              <a:rPr lang="zh-CN" altLang="en-US" b="1" dirty="0">
                <a:solidFill>
                  <a:srgbClr val="FF0000"/>
                </a:solidFill>
                <a:uFillTx/>
              </a:rPr>
              <a:t>j</a:t>
            </a:r>
            <a:r>
              <a:rPr lang="en-US" altLang="zh-CN" b="1">
                <a:solidFill>
                  <a:srgbClr val="FF0000"/>
                </a:solidFill>
                <a:uFillTx/>
              </a:rPr>
              <a:t>l</a:t>
            </a:r>
            <a:r>
              <a:rPr lang="zh-CN" altLang="en-US" b="1">
                <a:solidFill>
                  <a:srgbClr val="FF0000"/>
                </a:solidFill>
                <a:uFillTx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uFillTx/>
              </a:rPr>
              <a:t>	l1	;j</a:t>
            </a:r>
            <a:r>
              <a:rPr lang="en-US" altLang="zh-CN" b="1" dirty="0">
                <a:solidFill>
                  <a:srgbClr val="FF0000"/>
                </a:solidFill>
                <a:uFillTx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uFillTx/>
              </a:rPr>
              <a:t>e应该也行</a:t>
            </a:r>
            <a:endParaRPr lang="zh-CN" altLang="en-US" dirty="0"/>
          </a:p>
          <a:p>
            <a:r>
              <a:rPr lang="zh-CN" altLang="en-US" dirty="0"/>
              <a:t>	xchg	al,bl</a:t>
            </a:r>
          </a:p>
          <a:p>
            <a:r>
              <a:rPr lang="zh-CN" altLang="en-US" dirty="0"/>
              <a:t>l1:	cmp	al,cl</a:t>
            </a:r>
          </a:p>
          <a:p>
            <a:r>
              <a:rPr lang="zh-CN" altLang="en-US" dirty="0"/>
              <a:t>	jle	l2</a:t>
            </a:r>
          </a:p>
          <a:p>
            <a:r>
              <a:rPr lang="zh-CN" altLang="en-US" dirty="0"/>
              <a:t>	</a:t>
            </a:r>
            <a:r>
              <a:rPr lang="zh-CN" altLang="en-US" b="1" dirty="0">
                <a:solidFill>
                  <a:srgbClr val="FF0000"/>
                </a:solidFill>
                <a:uFillTx/>
              </a:rPr>
              <a:t>xchg	al,cl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250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815" y="669925"/>
            <a:ext cx="8865870" cy="6071235"/>
          </a:xfrm>
        </p:spPr>
        <p:txBody>
          <a:bodyPr>
            <a:noAutofit/>
          </a:bodyPr>
          <a:lstStyle/>
          <a:p>
            <a:r>
              <a:rPr lang="en-US" altLang="zh-CN" sz="2300" dirty="0"/>
              <a:t>2.5</a:t>
            </a:r>
          </a:p>
          <a:p>
            <a:r>
              <a:rPr lang="en-US" altLang="zh-CN" sz="2300" dirty="0"/>
              <a:t>8</a:t>
            </a:r>
            <a:r>
              <a:rPr lang="zh-CN" altLang="en-US" sz="2300" dirty="0"/>
              <a:t>位补码计算 </a:t>
            </a:r>
            <a:r>
              <a:rPr lang="en-US" altLang="zh-CN" sz="2300" dirty="0"/>
              <a:t>85=64+16+4+1</a:t>
            </a:r>
            <a:r>
              <a:rPr lang="zh-CN" altLang="en-US" sz="2300" dirty="0"/>
              <a:t>；</a:t>
            </a:r>
            <a:r>
              <a:rPr lang="en-US" altLang="zh-CN" sz="2300" dirty="0"/>
              <a:t>69=64+4+1</a:t>
            </a:r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1</a:t>
            </a:r>
            <a:r>
              <a:rPr lang="zh-CN" altLang="en-US" sz="2300" dirty="0"/>
              <a:t>）</a:t>
            </a:r>
            <a:r>
              <a:rPr lang="en-US" altLang="zh-CN" sz="2300" dirty="0"/>
              <a:t>85+69=0101 0101</a:t>
            </a:r>
          </a:p>
          <a:p>
            <a:pPr marL="0" indent="0">
              <a:buNone/>
            </a:pPr>
            <a:r>
              <a:rPr lang="en-US" altLang="zh-CN" sz="2300" dirty="0"/>
              <a:t>		+0100 0101=1001 1010=[-0110 0110B]</a:t>
            </a:r>
            <a:r>
              <a:rPr lang="zh-CN" altLang="en-US" sz="2300" dirty="0"/>
              <a:t>补</a:t>
            </a:r>
            <a:r>
              <a:rPr lang="en-US" altLang="zh-CN" sz="2300" dirty="0"/>
              <a:t>=-(6*16+6)</a:t>
            </a:r>
          </a:p>
          <a:p>
            <a:r>
              <a:rPr lang="zh-CN" altLang="en-US" sz="2300" dirty="0"/>
              <a:t>即</a:t>
            </a:r>
            <a:r>
              <a:rPr lang="en-US" altLang="zh-CN" sz="2300" dirty="0"/>
              <a:t>[-102]</a:t>
            </a:r>
            <a:r>
              <a:rPr lang="zh-CN" altLang="en-US" sz="2300" dirty="0"/>
              <a:t>补，</a:t>
            </a:r>
            <a:r>
              <a:rPr lang="en-US" altLang="zh-CN" sz="2300" dirty="0"/>
              <a:t>of=1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cf</a:t>
            </a:r>
            <a:r>
              <a:rPr lang="en-US" altLang="zh-CN" sz="2300" dirty="0"/>
              <a:t>=0</a:t>
            </a:r>
            <a:r>
              <a:rPr lang="zh-CN" altLang="en-US" sz="2300" dirty="0">
                <a:solidFill>
                  <a:srgbClr val="FF0000"/>
                </a:solidFill>
              </a:rPr>
              <a:t>（</a:t>
            </a:r>
            <a:r>
              <a:rPr lang="en-US" altLang="zh-CN" sz="2300" dirty="0">
                <a:solidFill>
                  <a:srgbClr val="FF0000"/>
                </a:solidFill>
              </a:rPr>
              <a:t>154</a:t>
            </a:r>
            <a:r>
              <a:rPr lang="zh-CN" altLang="en-US" sz="2300" dirty="0">
                <a:solidFill>
                  <a:srgbClr val="FF0000"/>
                </a:solidFill>
              </a:rPr>
              <a:t>，超出范围。</a:t>
            </a:r>
            <a:r>
              <a:rPr lang="en-US" altLang="zh-CN" sz="2300" dirty="0">
                <a:solidFill>
                  <a:srgbClr val="FF0000"/>
                </a:solidFill>
              </a:rPr>
              <a:t>-26</a:t>
            </a:r>
            <a:r>
              <a:rPr lang="zh-CN" altLang="en-US" sz="2300" dirty="0">
                <a:solidFill>
                  <a:srgbClr val="FF0000"/>
                </a:solidFill>
              </a:rPr>
              <a:t>，原码）</a:t>
            </a:r>
            <a:endParaRPr lang="en-US" altLang="zh-CN" sz="2300" dirty="0">
              <a:solidFill>
                <a:srgbClr val="FF0000"/>
              </a:solidFill>
            </a:endParaRPr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2</a:t>
            </a:r>
            <a:r>
              <a:rPr lang="zh-CN" altLang="en-US" sz="2300" dirty="0"/>
              <a:t>）</a:t>
            </a:r>
            <a:r>
              <a:rPr lang="en-US" altLang="zh-CN" sz="2300" dirty="0"/>
              <a:t>85+(-69)=0101 0101</a:t>
            </a:r>
          </a:p>
          <a:p>
            <a:pPr marL="0" indent="0">
              <a:buNone/>
            </a:pPr>
            <a:r>
              <a:rPr lang="en-US" altLang="zh-CN" sz="2300" dirty="0"/>
              <a:t>		    +1011 1011=</a:t>
            </a:r>
            <a:r>
              <a:rPr lang="en-US" altLang="zh-CN" sz="2300" dirty="0">
                <a:solidFill>
                  <a:srgbClr val="FF0000"/>
                </a:solidFill>
              </a:rPr>
              <a:t>1</a:t>
            </a:r>
            <a:r>
              <a:rPr lang="en-US" altLang="zh-CN" sz="2300" dirty="0"/>
              <a:t>0001 0000B=16,</a:t>
            </a:r>
          </a:p>
          <a:p>
            <a:r>
              <a:rPr lang="en-US" altLang="zh-CN" sz="2300" dirty="0"/>
              <a:t>of=0,cf=1</a:t>
            </a:r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3</a:t>
            </a:r>
            <a:r>
              <a:rPr lang="zh-CN" altLang="en-US" sz="2300" dirty="0"/>
              <a:t>）</a:t>
            </a:r>
            <a:r>
              <a:rPr lang="en-US" altLang="zh-CN" sz="2300" dirty="0"/>
              <a:t>85-(-69)=0101 0101</a:t>
            </a:r>
          </a:p>
          <a:p>
            <a:pPr marL="0" indent="0">
              <a:buNone/>
            </a:pPr>
            <a:r>
              <a:rPr lang="en-US" altLang="zh-CN" sz="2300" dirty="0"/>
              <a:t>		   -(1011 1011)=</a:t>
            </a:r>
            <a:r>
              <a:rPr lang="en-US" altLang="zh-CN" sz="2300" dirty="0">
                <a:solidFill>
                  <a:srgbClr val="FF0000"/>
                </a:solidFill>
              </a:rPr>
              <a:t>1</a:t>
            </a:r>
            <a:r>
              <a:rPr lang="en-US" altLang="zh-CN" sz="2300" dirty="0"/>
              <a:t> 1001 1010=[-0110 0110B]</a:t>
            </a:r>
            <a:r>
              <a:rPr lang="zh-CN" altLang="en-US" sz="2300" dirty="0"/>
              <a:t>补</a:t>
            </a:r>
            <a:endParaRPr lang="en-US" altLang="zh-CN" sz="2300" dirty="0"/>
          </a:p>
          <a:p>
            <a:r>
              <a:rPr lang="zh-CN" altLang="en-US" sz="2300" dirty="0"/>
              <a:t>即</a:t>
            </a:r>
            <a:r>
              <a:rPr lang="en-US" altLang="zh-CN" sz="2300" dirty="0"/>
              <a:t>[-102]</a:t>
            </a:r>
            <a:r>
              <a:rPr lang="zh-CN" altLang="en-US" sz="2300" dirty="0"/>
              <a:t>补，</a:t>
            </a:r>
            <a:r>
              <a:rPr lang="en-US" altLang="zh-CN" sz="2300" dirty="0"/>
              <a:t>of=1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cf</a:t>
            </a:r>
            <a:r>
              <a:rPr lang="en-US" altLang="zh-CN" sz="2300" dirty="0"/>
              <a:t>=1</a:t>
            </a:r>
            <a:r>
              <a:rPr lang="zh-CN" altLang="en-US" sz="2300" dirty="0">
                <a:solidFill>
                  <a:srgbClr val="FF0000"/>
                </a:solidFill>
              </a:rPr>
              <a:t> （此处相当于</a:t>
            </a:r>
            <a:r>
              <a:rPr lang="en-US" altLang="zh-CN" sz="2300" dirty="0">
                <a:solidFill>
                  <a:srgbClr val="FF0000"/>
                </a:solidFill>
              </a:rPr>
              <a:t>55-BB</a:t>
            </a:r>
            <a:r>
              <a:rPr lang="zh-CN" altLang="en-US" sz="2300" dirty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sz="2300" dirty="0">
                <a:solidFill>
                  <a:srgbClr val="FF0000"/>
                </a:solidFill>
              </a:rPr>
              <a:t>CF</a:t>
            </a:r>
            <a:r>
              <a:rPr lang="zh-CN" altLang="en-US" sz="2300" dirty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sz="2300" dirty="0">
                <a:solidFill>
                  <a:srgbClr val="FF0000"/>
                </a:solidFill>
              </a:rPr>
              <a:t>CF</a:t>
            </a:r>
            <a:r>
              <a:rPr lang="zh-CN" altLang="en-US" sz="2300" dirty="0">
                <a:solidFill>
                  <a:srgbClr val="FF0000"/>
                </a:solidFill>
              </a:rPr>
              <a:t>是作为无符号数看待，小的减大的，有借位）</a:t>
            </a:r>
            <a:endParaRPr lang="en-US" altLang="zh-CN" sz="2300" dirty="0"/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4</a:t>
            </a:r>
            <a:r>
              <a:rPr lang="zh-CN" altLang="en-US" sz="2300" dirty="0"/>
              <a:t>）</a:t>
            </a:r>
            <a:r>
              <a:rPr lang="en-US" altLang="zh-CN" sz="2300" dirty="0"/>
              <a:t>85-(69) =0101 0101</a:t>
            </a:r>
          </a:p>
          <a:p>
            <a:pPr marL="0" indent="0">
              <a:buNone/>
            </a:pPr>
            <a:r>
              <a:rPr lang="en-US" altLang="zh-CN" sz="2300" dirty="0"/>
              <a:t>		   -0100 0101=0001 0000B=16,of=0,cf=0</a:t>
            </a:r>
            <a:endParaRPr lang="zh-CN" altLang="en-US" sz="23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指令填空</a:t>
            </a:r>
          </a:p>
          <a:p>
            <a:r>
              <a:rPr lang="zh-CN" altLang="en-US"/>
              <a:t>	mov   	ds,ax</a:t>
            </a:r>
          </a:p>
          <a:p>
            <a:r>
              <a:rPr lang="zh-CN" altLang="en-US"/>
              <a:t>	mov	es,</a:t>
            </a:r>
            <a:r>
              <a:rPr lang="zh-CN" altLang="en-US" b="1">
                <a:solidFill>
                  <a:srgbClr val="FF0000"/>
                </a:solidFill>
                <a:uFillTx/>
              </a:rPr>
              <a:t>ax</a:t>
            </a:r>
            <a:endParaRPr lang="zh-CN" altLang="en-US"/>
          </a:p>
          <a:p>
            <a:r>
              <a:rPr lang="zh-CN" altLang="en-US"/>
              <a:t> 	mov	cx,</a:t>
            </a:r>
            <a:r>
              <a:rPr lang="zh-CN" altLang="en-US" b="1">
                <a:solidFill>
                  <a:srgbClr val="FF0000"/>
                </a:solidFill>
                <a:uFillTx/>
              </a:rPr>
              <a:t>count</a:t>
            </a:r>
            <a:endParaRPr lang="zh-CN" altLang="en-US"/>
          </a:p>
          <a:p>
            <a:r>
              <a:rPr lang="zh-CN" altLang="en-US"/>
              <a:t>	mov	si,</a:t>
            </a:r>
            <a:r>
              <a:rPr lang="zh-CN" altLang="en-US" b="1">
                <a:solidFill>
                  <a:srgbClr val="FF0000"/>
                </a:solidFill>
                <a:uFillTx/>
              </a:rPr>
              <a:t>offset da1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mov	di,offset da2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cld</a:t>
            </a:r>
          </a:p>
          <a:p>
            <a:r>
              <a:rPr lang="zh-CN" altLang="en-US" b="1">
                <a:solidFill>
                  <a:srgbClr val="FF0000"/>
                </a:solidFill>
                <a:uFillTx/>
              </a:rPr>
              <a:t>	rep	movsb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7606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2.5  16</a:t>
            </a:r>
            <a:r>
              <a:rPr lang="zh-CN" altLang="en-US" sz="2000" dirty="0"/>
              <a:t>位补码计算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85+69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+0000 0000 0100 0101=0000 0000 1001 1010B=009AH</a:t>
            </a:r>
            <a:r>
              <a:rPr lang="zh-CN" altLang="en-US" sz="2000" dirty="0"/>
              <a:t>，</a:t>
            </a:r>
            <a:r>
              <a:rPr lang="en-US" altLang="zh-CN" sz="2000" dirty="0"/>
              <a:t>9*16+10=154</a:t>
            </a:r>
            <a:r>
              <a:rPr lang="zh-CN" altLang="en-US" sz="2000" dirty="0"/>
              <a:t>，</a:t>
            </a:r>
            <a:r>
              <a:rPr lang="en-US" altLang="zh-CN" sz="2000" dirty="0"/>
              <a:t>of=0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=0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85+(-69)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+1111 1111 1011 1011</a:t>
            </a:r>
          </a:p>
          <a:p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 0000 0000 0001 0000B=0010H=16,of=0,cf=1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85-(-69)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-(1111 1111 1011 1011)</a:t>
            </a:r>
          </a:p>
          <a:p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 0000 0000 1001 1010B=009AH</a:t>
            </a:r>
            <a:r>
              <a:rPr lang="zh-CN" altLang="en-US" sz="2000" dirty="0"/>
              <a:t>，即</a:t>
            </a:r>
            <a:r>
              <a:rPr lang="en-US" altLang="zh-CN" sz="2000" dirty="0"/>
              <a:t>154</a:t>
            </a:r>
            <a:r>
              <a:rPr lang="zh-CN" altLang="en-US" sz="2000" dirty="0"/>
              <a:t>，</a:t>
            </a:r>
            <a:r>
              <a:rPr lang="en-US" altLang="zh-CN" sz="2000" dirty="0"/>
              <a:t>of=0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=1</a:t>
            </a:r>
            <a:r>
              <a:rPr lang="zh-CN" altLang="en-US" sz="2000" dirty="0">
                <a:solidFill>
                  <a:srgbClr val="FF0000"/>
                </a:solidFill>
              </a:rPr>
              <a:t>（此处相当于</a:t>
            </a:r>
            <a:r>
              <a:rPr lang="en-US" altLang="zh-CN" sz="2000" dirty="0">
                <a:solidFill>
                  <a:srgbClr val="FF0000"/>
                </a:solidFill>
              </a:rPr>
              <a:t>0055-FFBB</a:t>
            </a:r>
            <a:r>
              <a:rPr lang="zh-CN" altLang="en-US" sz="2000" dirty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sz="2000" dirty="0">
                <a:solidFill>
                  <a:srgbClr val="FF0000"/>
                </a:solidFill>
              </a:rPr>
              <a:t>CF</a:t>
            </a:r>
            <a:r>
              <a:rPr lang="zh-CN" altLang="en-US" sz="2000" dirty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sz="2000" dirty="0">
                <a:solidFill>
                  <a:srgbClr val="FF0000"/>
                </a:solidFill>
              </a:rPr>
              <a:t>CF</a:t>
            </a:r>
            <a:r>
              <a:rPr lang="zh-CN" altLang="en-US" sz="2000" dirty="0">
                <a:solidFill>
                  <a:srgbClr val="FF0000"/>
                </a:solidFill>
              </a:rPr>
              <a:t>是作为无符号数看待，小的减大的，有借位）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85-(69) =0000 0000 0101 0101</a:t>
            </a:r>
          </a:p>
          <a:p>
            <a:pPr marL="0" indent="0">
              <a:buNone/>
            </a:pPr>
            <a:r>
              <a:rPr lang="en-US" altLang="zh-CN" sz="2000" dirty="0"/>
              <a:t>		-0000 0000 0100 0101</a:t>
            </a:r>
          </a:p>
          <a:p>
            <a:r>
              <a:rPr lang="en-US" altLang="zh-CN" sz="2000" dirty="0"/>
              <a:t>=0000 0000   0001 0000B=0010H=16,of=0,cf=0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CN" dirty="0"/>
              <a:t>2.6 0001:IP=0001:0 ~ 0001:FFFFH=00010H ~ 1000FH</a:t>
            </a:r>
          </a:p>
          <a:p>
            <a:endParaRPr lang="en-US" altLang="zh-CN" dirty="0"/>
          </a:p>
          <a:p>
            <a:r>
              <a:rPr lang="en-US" altLang="zh-CN" dirty="0"/>
              <a:t>2.7</a:t>
            </a:r>
            <a:r>
              <a:rPr lang="zh-CN" altLang="en-US" dirty="0"/>
              <a:t>解：</a:t>
            </a:r>
            <a:r>
              <a:rPr lang="en-US" altLang="zh-CN" dirty="0"/>
              <a:t>SA:0=20000H,</a:t>
            </a:r>
            <a:r>
              <a:rPr lang="zh-CN" altLang="en-US" dirty="0"/>
              <a:t>此时</a:t>
            </a:r>
            <a:r>
              <a:rPr lang="en-US" altLang="zh-CN" dirty="0"/>
              <a:t>SA=2000H</a:t>
            </a:r>
            <a:r>
              <a:rPr lang="zh-CN" altLang="en-US" dirty="0"/>
              <a:t>，为最大值。</a:t>
            </a:r>
            <a:endParaRPr lang="en-US" altLang="zh-CN" dirty="0"/>
          </a:p>
          <a:p>
            <a:r>
              <a:rPr lang="zh-CN" altLang="en-US" dirty="0"/>
              <a:t>又</a:t>
            </a:r>
            <a:r>
              <a:rPr lang="en-US" altLang="zh-CN" dirty="0"/>
              <a:t>SA:FFFF=20000H</a:t>
            </a:r>
            <a:r>
              <a:rPr lang="zh-CN" altLang="en-US" dirty="0"/>
              <a:t>即</a:t>
            </a:r>
            <a:r>
              <a:rPr lang="en-US" altLang="zh-CN" dirty="0"/>
              <a:t>SA*10H=20000H-FFFFH=10001H</a:t>
            </a:r>
          </a:p>
          <a:p>
            <a:r>
              <a:rPr lang="zh-CN" altLang="en-US" dirty="0"/>
              <a:t>故</a:t>
            </a:r>
            <a:r>
              <a:rPr lang="en-US" altLang="zh-CN" dirty="0"/>
              <a:t>SA=(10001H/10H)</a:t>
            </a:r>
            <a:r>
              <a:rPr lang="zh-CN" altLang="en-US" dirty="0"/>
              <a:t>向上取整</a:t>
            </a:r>
            <a:r>
              <a:rPr lang="en-US" altLang="zh-CN" dirty="0"/>
              <a:t>=1001H,</a:t>
            </a:r>
            <a:r>
              <a:rPr lang="zh-CN" altLang="en-US" dirty="0"/>
              <a:t>为最小值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问题：不能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位数。</a:t>
            </a:r>
            <a:endParaRPr lang="en-US" altLang="zh-CN" dirty="0"/>
          </a:p>
          <a:p>
            <a:r>
              <a:rPr lang="en-US" altLang="zh-CN" dirty="0"/>
              <a:t>2.8</a:t>
            </a:r>
            <a:r>
              <a:rPr lang="zh-CN" altLang="en-US" dirty="0"/>
              <a:t>解：</a:t>
            </a:r>
            <a:r>
              <a:rPr lang="en-US" altLang="zh-CN" dirty="0"/>
              <a:t>52506H=SA:0,</a:t>
            </a:r>
            <a:r>
              <a:rPr lang="zh-CN" altLang="en-US" dirty="0"/>
              <a:t>此时</a:t>
            </a:r>
            <a:r>
              <a:rPr lang="en-US" altLang="zh-CN" dirty="0"/>
              <a:t>SA</a:t>
            </a:r>
            <a:r>
              <a:rPr lang="zh-CN" altLang="en-US" dirty="0"/>
              <a:t>最大，</a:t>
            </a:r>
            <a:r>
              <a:rPr lang="en-US" altLang="zh-CN" dirty="0"/>
              <a:t>SA=52506H/10H=5250H</a:t>
            </a:r>
          </a:p>
          <a:p>
            <a:r>
              <a:rPr lang="zh-CN" altLang="en-US" dirty="0"/>
              <a:t>又</a:t>
            </a:r>
            <a:r>
              <a:rPr lang="en-US" altLang="zh-CN" dirty="0"/>
              <a:t>52506H=SA:FFFFH</a:t>
            </a:r>
          </a:p>
          <a:p>
            <a:r>
              <a:rPr lang="en-US" altLang="zh-CN" dirty="0"/>
              <a:t>SA=((52506H-FFFFH)/10H)</a:t>
            </a:r>
            <a:r>
              <a:rPr lang="zh-CN" altLang="en-US" dirty="0"/>
              <a:t>向上取整</a:t>
            </a:r>
            <a:r>
              <a:rPr lang="en-US" altLang="zh-CN" dirty="0"/>
              <a:t>=42507H/10H=4251H,</a:t>
            </a:r>
            <a:r>
              <a:rPr lang="zh-CN" altLang="en-US" dirty="0"/>
              <a:t>此时最小。</a:t>
            </a:r>
            <a:endParaRPr lang="en-US" altLang="zh-CN" dirty="0"/>
          </a:p>
          <a:p>
            <a:r>
              <a:rPr lang="zh-CN" altLang="en-US" dirty="0"/>
              <a:t>另：因为段寄存器</a:t>
            </a:r>
            <a:r>
              <a:rPr lang="en-US" altLang="zh-CN" dirty="0"/>
              <a:t>16</a:t>
            </a:r>
            <a:r>
              <a:rPr lang="zh-CN" altLang="en-US" dirty="0"/>
              <a:t>位，所以有</a:t>
            </a:r>
            <a:r>
              <a:rPr lang="en-US" altLang="zh-CN" dirty="0"/>
              <a:t>65536</a:t>
            </a:r>
            <a:r>
              <a:rPr lang="zh-CN" altLang="en-US" dirty="0"/>
              <a:t>个段基址。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问题：最小</a:t>
            </a:r>
            <a:r>
              <a:rPr lang="en-US" altLang="zh-CN" dirty="0">
                <a:solidFill>
                  <a:srgbClr val="FF0000"/>
                </a:solidFill>
              </a:rPr>
              <a:t>5000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4251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,5000</a:t>
            </a:r>
            <a:r>
              <a:rPr lang="zh-CN" altLang="en-US" dirty="0">
                <a:solidFill>
                  <a:srgbClr val="FF0000"/>
                </a:solidFill>
              </a:rPr>
              <a:t>不知何来？另外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段地址取值范围为</a:t>
            </a:r>
            <a:r>
              <a:rPr lang="en-US" altLang="zh-CN" dirty="0">
                <a:solidFill>
                  <a:srgbClr val="FF0000"/>
                </a:solidFill>
              </a:rPr>
              <a:t>0000~FFFF</a:t>
            </a:r>
            <a:r>
              <a:rPr lang="zh-CN" altLang="en-US" dirty="0">
                <a:solidFill>
                  <a:srgbClr val="FF0000"/>
                </a:solidFill>
              </a:rPr>
              <a:t>，即</a:t>
            </a:r>
            <a:r>
              <a:rPr lang="en-US" altLang="zh-CN" dirty="0">
                <a:solidFill>
                  <a:srgbClr val="FF0000"/>
                </a:solidFill>
              </a:rPr>
              <a:t>65536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，理由没说到点子上。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</a:p>
          <a:p>
            <a:r>
              <a:rPr lang="en-US" altLang="zh-CN" dirty="0"/>
              <a:t>00101H</a:t>
            </a:r>
            <a:r>
              <a:rPr lang="zh-CN" altLang="en-US" dirty="0"/>
              <a:t>字节单元为</a:t>
            </a:r>
            <a:r>
              <a:rPr lang="en-US" altLang="zh-CN" dirty="0"/>
              <a:t>34H</a:t>
            </a:r>
          </a:p>
          <a:p>
            <a:r>
              <a:rPr lang="en-US" altLang="zh-CN" dirty="0"/>
              <a:t>00102H</a:t>
            </a:r>
            <a:r>
              <a:rPr lang="zh-CN" altLang="en-US" dirty="0"/>
              <a:t>字节单元为</a:t>
            </a:r>
            <a:r>
              <a:rPr lang="en-US" altLang="zh-CN" dirty="0"/>
              <a:t>56H</a:t>
            </a:r>
            <a:r>
              <a:rPr lang="zh-CN" altLang="en-US" dirty="0">
                <a:solidFill>
                  <a:srgbClr val="FF0000"/>
                </a:solidFill>
              </a:rPr>
              <a:t>（如果字单元</a:t>
            </a:r>
            <a:r>
              <a:rPr lang="en-US" altLang="zh-CN" dirty="0">
                <a:solidFill>
                  <a:srgbClr val="FF0000"/>
                </a:solidFill>
              </a:rPr>
              <a:t>7856H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4860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3.7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）起始物理地址</a:t>
            </a:r>
            <a:r>
              <a:rPr lang="en-US" altLang="zh-CN" dirty="0"/>
              <a:t>=0B63:0000=B630H</a:t>
            </a:r>
            <a:r>
              <a:rPr lang="zh-CN" altLang="en-US" dirty="0"/>
              <a:t>，结束地址</a:t>
            </a:r>
            <a:r>
              <a:rPr lang="en-US" altLang="zh-CN" dirty="0"/>
              <a:t>=0B63:0010-1=B63FH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问题：段大小一定是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的整倍数。这里正好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个字节，如果少于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个字节，理论上最后一个字节仍然是</a:t>
            </a:r>
            <a:r>
              <a:rPr lang="en-US" altLang="zh-CN" dirty="0">
                <a:solidFill>
                  <a:srgbClr val="FF0000"/>
                </a:solidFill>
              </a:rPr>
              <a:t>B63FH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B63EH,</a:t>
            </a:r>
            <a:r>
              <a:rPr lang="zh-CN" altLang="en-US" dirty="0">
                <a:solidFill>
                  <a:srgbClr val="FF0000"/>
                </a:solidFill>
              </a:rPr>
              <a:t>错，这个指令本身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字节（没一个对的）。起始和结束都填</a:t>
            </a:r>
            <a:r>
              <a:rPr lang="en-US" altLang="zh-CN" dirty="0">
                <a:solidFill>
                  <a:srgbClr val="FF0000"/>
                </a:solidFill>
              </a:rPr>
              <a:t>0B63H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CS=0B63H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）程序功能：将一个（</a:t>
            </a:r>
            <a:r>
              <a:rPr lang="en-US" altLang="zh-CN" dirty="0"/>
              <a:t>[DS:DX] </a:t>
            </a:r>
            <a:r>
              <a:rPr lang="zh-CN" altLang="en-US" dirty="0"/>
              <a:t>为起始地址，</a:t>
            </a:r>
            <a:r>
              <a:rPr lang="en-US" altLang="zh-CN" dirty="0"/>
              <a:t>$</a:t>
            </a:r>
            <a:r>
              <a:rPr lang="zh-CN" altLang="en-US" dirty="0"/>
              <a:t>结尾的）字符串显示在屏幕上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dDS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d0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>
                <a:solidFill>
                  <a:srgbClr val="FF0000"/>
                </a:solidFill>
              </a:rPr>
              <a:t>d0b62:0000,</a:t>
            </a:r>
            <a:r>
              <a:rPr lang="zh-CN" altLang="en-US" dirty="0">
                <a:solidFill>
                  <a:srgbClr val="FF0000"/>
                </a:solidFill>
              </a:rPr>
              <a:t>不能说对了，因为不是每次都是</a:t>
            </a:r>
            <a:r>
              <a:rPr lang="en-US" altLang="zh-CN" dirty="0">
                <a:solidFill>
                  <a:srgbClr val="FF0000"/>
                </a:solidFill>
              </a:rPr>
              <a:t>ds=0b62H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）第一处是显示一个字符串；第二个是退回到</a:t>
            </a:r>
            <a:r>
              <a:rPr lang="en-US" altLang="zh-CN" dirty="0"/>
              <a:t>OS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（或</a:t>
            </a:r>
            <a:r>
              <a:rPr lang="en-US" altLang="zh-CN" dirty="0"/>
              <a:t>g =0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T=0  4</a:t>
            </a:r>
            <a:r>
              <a:rPr lang="zh-CN" altLang="en-US" dirty="0"/>
              <a:t>，从</a:t>
            </a:r>
            <a:r>
              <a:rPr lang="en-US" altLang="zh-CN" dirty="0"/>
              <a:t>0</a:t>
            </a:r>
            <a:r>
              <a:rPr lang="zh-CN" altLang="en-US" dirty="0"/>
              <a:t>地址开始运行四条指令。</a:t>
            </a:r>
            <a:r>
              <a:rPr lang="en-US" altLang="zh-CN" dirty="0"/>
              <a:t>AX=0962H</a:t>
            </a:r>
            <a:r>
              <a:rPr lang="zh-CN" altLang="en-US" dirty="0"/>
              <a:t>，</a:t>
            </a:r>
            <a:r>
              <a:rPr lang="en-US" altLang="zh-CN" dirty="0"/>
              <a:t>DS=0B62H</a:t>
            </a:r>
            <a:r>
              <a:rPr lang="zh-CN" altLang="en-US" dirty="0"/>
              <a:t>，</a:t>
            </a:r>
            <a:r>
              <a:rPr lang="en-US" altLang="zh-CN" dirty="0"/>
              <a:t>DX=0000H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问题：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AX=0B62H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4.2  </a:t>
            </a:r>
            <a:r>
              <a:rPr lang="zh-CN" altLang="en-US" dirty="0"/>
              <a:t>指出寻址方式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MOV AX,9			;</a:t>
            </a:r>
            <a:r>
              <a:rPr lang="zh-CN" altLang="en-US" dirty="0"/>
              <a:t>寄存器，立即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MOV BYTE PTR [BX],9	;</a:t>
            </a:r>
            <a:r>
              <a:rPr lang="zh-CN" altLang="en-US" dirty="0"/>
              <a:t>寄存器间接，立即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MOV BX,[DI]		 ;</a:t>
            </a:r>
            <a:r>
              <a:rPr lang="zh-CN" altLang="en-US" dirty="0"/>
              <a:t>寄存器，寄存器间接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MOV AX,BX		 ;</a:t>
            </a:r>
            <a:r>
              <a:rPr lang="zh-CN" altLang="en-US" dirty="0"/>
              <a:t>寄存器，寄存器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MOV [SI+BX],9		 ;</a:t>
            </a:r>
            <a:r>
              <a:rPr lang="zh-CN" altLang="en-US" dirty="0"/>
              <a:t>基址变址，立即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MOV ARRAY[BX],CX	 ;</a:t>
            </a:r>
            <a:r>
              <a:rPr lang="zh-CN" altLang="en-US" dirty="0"/>
              <a:t>寄存器相对寻址，寄存器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MOV AX,ARRAY+9	 ;</a:t>
            </a:r>
            <a:r>
              <a:rPr lang="zh-CN" altLang="en-US" dirty="0"/>
              <a:t>寄存器，直接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MOV AX,ARRAY[BX+DI]	 ;</a:t>
            </a:r>
            <a:r>
              <a:rPr lang="zh-CN" altLang="en-US" dirty="0"/>
              <a:t>寄存器，相对基址变址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问题：应该指明每一个操作数寻址方式。没一个指明了两个操作数的寻址方式。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840"/>
            <a:ext cx="8229600" cy="2857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问题：必须算出来，考试时可以不给分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" y="568960"/>
            <a:ext cx="887984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源操作数寻址方式</a:t>
            </a:r>
            <a:endParaRPr lang="en-US" altLang="zh-CN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）立即：</a:t>
            </a:r>
            <a:r>
              <a:rPr lang="en-US" altLang="zh-CN" sz="2400" dirty="0"/>
              <a:t>			MOV AX,4524H</a:t>
            </a:r>
          </a:p>
          <a:p>
            <a:r>
              <a:rPr lang="zh-CN" altLang="en-US" sz="2400" dirty="0"/>
              <a:t>有效地址：无；物理地址：无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）直接：</a:t>
            </a:r>
            <a:r>
              <a:rPr lang="en-US" altLang="zh-CN" sz="2400" dirty="0"/>
              <a:t>			MOV AX,DS:[4524H]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=4524H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=12000H+4524H=16524H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BX</a:t>
            </a:r>
            <a:r>
              <a:rPr lang="zh-CN" altLang="en-US" sz="2400" dirty="0"/>
              <a:t>：</a:t>
            </a:r>
            <a:r>
              <a:rPr lang="en-US" altLang="zh-CN" sz="2400" dirty="0"/>
              <a:t>			MOV AX,BX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</a:t>
            </a:r>
            <a:r>
              <a:rPr lang="zh-CN" altLang="en-US" sz="2400" dirty="0"/>
              <a:t>无；物理地址</a:t>
            </a:r>
            <a:r>
              <a:rPr lang="en-US" altLang="zh-CN" sz="2400" dirty="0"/>
              <a:t>=</a:t>
            </a:r>
            <a:r>
              <a:rPr lang="zh-CN" altLang="en-US" sz="2400" dirty="0"/>
              <a:t>无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BX</a:t>
            </a:r>
            <a:r>
              <a:rPr lang="zh-CN" altLang="en-US" sz="2400" dirty="0"/>
              <a:t>间接：</a:t>
            </a:r>
            <a:r>
              <a:rPr lang="en-US" altLang="zh-CN" sz="2400" dirty="0"/>
              <a:t>		MOV AX,[BX]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=12000H+463DH=1663DH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BP</a:t>
            </a:r>
            <a:r>
              <a:rPr lang="zh-CN" altLang="en-US" sz="2400" dirty="0"/>
              <a:t>的寄存器相对</a:t>
            </a:r>
            <a:r>
              <a:rPr lang="en-US" altLang="zh-CN" sz="2400" dirty="0"/>
              <a:t>	MOV AX,D[BP]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=2006H+4524H=652AH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44000</a:t>
            </a:r>
            <a:r>
              <a:rPr lang="en-US" altLang="zh-CN" sz="2400" dirty="0"/>
              <a:t>H+652AH=4A52AH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6530H</a:t>
            </a:r>
            <a:r>
              <a:rPr lang="zh-CN" altLang="en-US" sz="2400" dirty="0">
                <a:solidFill>
                  <a:srgbClr val="FF0000"/>
                </a:solidFill>
              </a:rPr>
              <a:t>，究竟是十进制还是十六进制？</a:t>
            </a:r>
            <a:r>
              <a:rPr lang="en-US" altLang="zh-CN" sz="2400" dirty="0">
                <a:solidFill>
                  <a:srgbClr val="FF0000"/>
                </a:solidFill>
              </a:rPr>
              <a:t>18530H</a:t>
            </a:r>
            <a:r>
              <a:rPr lang="zh-CN" altLang="en-US" sz="2400" dirty="0">
                <a:solidFill>
                  <a:srgbClr val="FF0000"/>
                </a:solidFill>
              </a:rPr>
              <a:t>，这里不能用</a:t>
            </a:r>
            <a:r>
              <a:rPr lang="en-US" altLang="zh-CN" sz="2400" dirty="0">
                <a:solidFill>
                  <a:srgbClr val="FF0000"/>
                </a:solidFill>
              </a:rPr>
              <a:t>DS</a:t>
            </a:r>
            <a:r>
              <a:rPr lang="zh-CN" altLang="en-US" sz="2400" dirty="0">
                <a:solidFill>
                  <a:srgbClr val="FF0000"/>
                </a:solidFill>
              </a:rPr>
              <a:t>只能是</a:t>
            </a:r>
            <a:r>
              <a:rPr lang="en-US" altLang="zh-CN" sz="2400" dirty="0">
                <a:solidFill>
                  <a:srgbClr val="FF0000"/>
                </a:solidFill>
              </a:rPr>
              <a:t>SS</a:t>
            </a:r>
            <a:r>
              <a:rPr lang="zh-CN" altLang="en-US" sz="2400" dirty="0">
                <a:solidFill>
                  <a:srgbClr val="FF0000"/>
                </a:solidFill>
              </a:rPr>
              <a:t>。另外误用</a:t>
            </a:r>
            <a:r>
              <a:rPr lang="en-US" altLang="zh-CN" sz="2400" dirty="0">
                <a:solidFill>
                  <a:srgbClr val="FF0000"/>
                </a:solidFill>
              </a:rPr>
              <a:t>BX</a:t>
            </a:r>
            <a:r>
              <a:rPr lang="zh-CN" altLang="en-US" sz="2400" dirty="0">
                <a:solidFill>
                  <a:srgbClr val="FF0000"/>
                </a:solidFill>
              </a:rPr>
              <a:t>而不是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）基址变址</a:t>
            </a:r>
            <a:r>
              <a:rPr lang="en-US" altLang="zh-CN" sz="2400" dirty="0"/>
              <a:t>		MOV AX,[BX][SI]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=463DH+6A00H=B03DH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=12000H+B03DH=1D03DH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问题：有使用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</a:rPr>
              <a:t>的，也行：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MOV AX,[BP][SI]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=2006H+6A00H=8A06H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44000</a:t>
            </a:r>
            <a:r>
              <a:rPr lang="en-US" altLang="zh-CN" sz="2400" dirty="0"/>
              <a:t>H+ 8A06H =4CA06H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）相对基址变址</a:t>
            </a:r>
            <a:r>
              <a:rPr lang="en-US" altLang="zh-CN" sz="2400" dirty="0"/>
              <a:t>		MOV AX,D[BX][SI]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=463DH+6A00H+4524H=F561H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=12000H+F561H=21561H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问题：有使用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</a:rPr>
              <a:t>的，也行：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/>
              <a:t>MOV AX,D[BP][SI]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=463DH+2006H+4524H=AB67H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=44000H+AB67H=4EB67H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3084</Words>
  <Application>Microsoft Office PowerPoint</Application>
  <PresentationFormat>全屏显示(4:3)</PresentationFormat>
  <Paragraphs>285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Calibri</vt:lpstr>
      <vt:lpstr>Office 主题​​</vt:lpstr>
      <vt:lpstr>Bitmap Image</vt:lpstr>
      <vt:lpstr>作业</vt:lpstr>
      <vt:lpstr>第二章</vt:lpstr>
      <vt:lpstr>第二章</vt:lpstr>
      <vt:lpstr>第二章</vt:lpstr>
      <vt:lpstr>第二章</vt:lpstr>
      <vt:lpstr>第二章</vt:lpstr>
      <vt:lpstr>第三章</vt:lpstr>
      <vt:lpstr>第四章</vt:lpstr>
      <vt:lpstr>第四章问题：必须算出来，考试时可以不给分</vt:lpstr>
      <vt:lpstr>第五章</vt:lpstr>
      <vt:lpstr>第五章</vt:lpstr>
      <vt:lpstr>PowerPoint 演示文稿</vt:lpstr>
      <vt:lpstr>第五章问题：每行只能一条指令，分号后的是注释。 </vt:lpstr>
      <vt:lpstr>第五章</vt:lpstr>
      <vt:lpstr>5.9问题：还有很多人搞不清标志位，堪忧。</vt:lpstr>
      <vt:lpstr>5.9问题：没有结果怎来标志位？无本之木。</vt:lpstr>
      <vt:lpstr>5.9</vt:lpstr>
      <vt:lpstr>5.9</vt:lpstr>
      <vt:lpstr>6.1 问题：第二条指令是相加；很多没画示意图</vt:lpstr>
      <vt:lpstr>6.1</vt:lpstr>
      <vt:lpstr>6.1之debug所见：内存变量</vt:lpstr>
      <vt:lpstr>6.1之debug所见：寄存器</vt:lpstr>
      <vt:lpstr>6.1之debug所见：寄存器</vt:lpstr>
      <vt:lpstr>6.1之debug所见：寄存器</vt:lpstr>
      <vt:lpstr>PowerPoint 演示文稿</vt:lpstr>
      <vt:lpstr>PowerPoint 演示文稿</vt:lpstr>
      <vt:lpstr>PowerPoint 演示文稿</vt:lpstr>
      <vt:lpstr>PowerPoint 演示文稿</vt:lpstr>
      <vt:lpstr>第七章</vt:lpstr>
      <vt:lpstr>第七章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Windows 用户</dc:creator>
  <cp:lastModifiedBy>JINMIN YUAN</cp:lastModifiedBy>
  <cp:revision>136</cp:revision>
  <dcterms:created xsi:type="dcterms:W3CDTF">2019-09-11T08:47:00Z</dcterms:created>
  <dcterms:modified xsi:type="dcterms:W3CDTF">2022-12-01T13:13:14Z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BC1C4B3237354F0C87E12D373089A338</vt:lpwstr>
  </property>
  <property fmtid="{D5CDD505-2E9C-101B-9397-08002B2CF9AE}" pid="3" name="KSOProductBuildVer">
    <vt:lpwstr>2052-11.1.0.11045</vt:lpwstr>
  </property>
</Properties>
</file>