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467" r:id="rId4"/>
    <p:sldId id="749" r:id="rId6"/>
    <p:sldId id="681" r:id="rId7"/>
    <p:sldId id="708" r:id="rId8"/>
    <p:sldId id="715" r:id="rId9"/>
    <p:sldId id="716" r:id="rId10"/>
    <p:sldId id="717" r:id="rId11"/>
    <p:sldId id="646" r:id="rId12"/>
    <p:sldId id="718" r:id="rId13"/>
    <p:sldId id="719" r:id="rId14"/>
    <p:sldId id="721" r:id="rId15"/>
    <p:sldId id="724" r:id="rId16"/>
    <p:sldId id="723" r:id="rId17"/>
    <p:sldId id="728" r:id="rId18"/>
    <p:sldId id="726" r:id="rId19"/>
    <p:sldId id="729" r:id="rId20"/>
    <p:sldId id="734" r:id="rId21"/>
    <p:sldId id="730" r:id="rId22"/>
    <p:sldId id="738" r:id="rId23"/>
    <p:sldId id="740" r:id="rId24"/>
    <p:sldId id="741" r:id="rId25"/>
    <p:sldId id="742" r:id="rId26"/>
    <p:sldId id="743" r:id="rId27"/>
    <p:sldId id="745" r:id="rId28"/>
    <p:sldId id="744" r:id="rId29"/>
    <p:sldId id="746" r:id="rId30"/>
    <p:sldId id="609" r:id="rId31"/>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50000"/>
      </a:spcBef>
      <a:spcAft>
        <a:spcPct val="0"/>
      </a:spcAft>
      <a:buNone/>
      <a:defRPr sz="2600" b="0" i="0" u="none" kern="1200" baseline="0">
        <a:solidFill>
          <a:srgbClr val="000000"/>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50000"/>
      </a:spcBef>
      <a:spcAft>
        <a:spcPct val="0"/>
      </a:spcAft>
      <a:buNone/>
      <a:defRPr sz="2600" b="0" i="0" u="none" kern="1200" baseline="0">
        <a:solidFill>
          <a:srgbClr val="000000"/>
        </a:solidFill>
        <a:latin typeface="Times New Roman" panose="02020603050405020304" pitchFamily="18" charset="0"/>
        <a:ea typeface="宋体" panose="02010600030101010101" pitchFamily="2" charset="-122"/>
      </a:defRPr>
    </a:lvl2pPr>
    <a:lvl3pPr marL="914400" lvl="2" indent="0" algn="l" defTabSz="914400" eaLnBrk="1" fontAlgn="base" latinLnBrk="0" hangingPunct="1">
      <a:lnSpc>
        <a:spcPct val="100000"/>
      </a:lnSpc>
      <a:spcBef>
        <a:spcPct val="50000"/>
      </a:spcBef>
      <a:spcAft>
        <a:spcPct val="0"/>
      </a:spcAft>
      <a:buNone/>
      <a:defRPr sz="2600" b="0" i="0" u="none" kern="1200" baseline="0">
        <a:solidFill>
          <a:srgbClr val="000000"/>
        </a:solidFill>
        <a:latin typeface="Times New Roman" panose="02020603050405020304" pitchFamily="18" charset="0"/>
        <a:ea typeface="宋体" panose="02010600030101010101" pitchFamily="2" charset="-122"/>
      </a:defRPr>
    </a:lvl3pPr>
    <a:lvl4pPr marL="1371600" lvl="3" indent="0" algn="l" defTabSz="914400" eaLnBrk="1" fontAlgn="base" latinLnBrk="0" hangingPunct="1">
      <a:lnSpc>
        <a:spcPct val="100000"/>
      </a:lnSpc>
      <a:spcBef>
        <a:spcPct val="50000"/>
      </a:spcBef>
      <a:spcAft>
        <a:spcPct val="0"/>
      </a:spcAft>
      <a:buNone/>
      <a:defRPr sz="2600" b="0" i="0" u="none" kern="1200" baseline="0">
        <a:solidFill>
          <a:srgbClr val="000000"/>
        </a:solidFill>
        <a:latin typeface="Times New Roman" panose="02020603050405020304" pitchFamily="18" charset="0"/>
        <a:ea typeface="宋体" panose="02010600030101010101" pitchFamily="2" charset="-122"/>
      </a:defRPr>
    </a:lvl4pPr>
    <a:lvl5pPr marL="1828800" lvl="4" indent="0" algn="l" defTabSz="914400" eaLnBrk="1" fontAlgn="base" latinLnBrk="0" hangingPunct="1">
      <a:lnSpc>
        <a:spcPct val="100000"/>
      </a:lnSpc>
      <a:spcBef>
        <a:spcPct val="50000"/>
      </a:spcBef>
      <a:spcAft>
        <a:spcPct val="0"/>
      </a:spcAft>
      <a:buNone/>
      <a:defRPr sz="2600" b="0" i="0" u="none" kern="1200" baseline="0">
        <a:solidFill>
          <a:srgbClr val="000000"/>
        </a:solidFill>
        <a:latin typeface="Times New Roman" panose="02020603050405020304" pitchFamily="18" charset="0"/>
        <a:ea typeface="宋体" panose="02010600030101010101" pitchFamily="2" charset="-122"/>
      </a:defRPr>
    </a:lvl5pPr>
    <a:lvl6pPr marL="2286000" lvl="5" indent="0" algn="l" defTabSz="914400" eaLnBrk="1" fontAlgn="base" latinLnBrk="0" hangingPunct="1">
      <a:lnSpc>
        <a:spcPct val="100000"/>
      </a:lnSpc>
      <a:spcBef>
        <a:spcPct val="50000"/>
      </a:spcBef>
      <a:spcAft>
        <a:spcPct val="0"/>
      </a:spcAft>
      <a:buNone/>
      <a:defRPr sz="2600" b="0" i="0" u="none" kern="1200" baseline="0">
        <a:solidFill>
          <a:srgbClr val="000000"/>
        </a:solidFill>
        <a:latin typeface="Times New Roman" panose="02020603050405020304" pitchFamily="18" charset="0"/>
        <a:ea typeface="宋体" panose="02010600030101010101" pitchFamily="2" charset="-122"/>
      </a:defRPr>
    </a:lvl6pPr>
    <a:lvl7pPr marL="2743200" lvl="6" indent="0" algn="l" defTabSz="914400" eaLnBrk="1" fontAlgn="base" latinLnBrk="0" hangingPunct="1">
      <a:lnSpc>
        <a:spcPct val="100000"/>
      </a:lnSpc>
      <a:spcBef>
        <a:spcPct val="50000"/>
      </a:spcBef>
      <a:spcAft>
        <a:spcPct val="0"/>
      </a:spcAft>
      <a:buNone/>
      <a:defRPr sz="2600" b="0" i="0" u="none" kern="1200" baseline="0">
        <a:solidFill>
          <a:srgbClr val="000000"/>
        </a:solidFill>
        <a:latin typeface="Times New Roman" panose="02020603050405020304" pitchFamily="18" charset="0"/>
        <a:ea typeface="宋体" panose="02010600030101010101" pitchFamily="2" charset="-122"/>
      </a:defRPr>
    </a:lvl7pPr>
    <a:lvl8pPr marL="3200400" lvl="7" indent="0" algn="l" defTabSz="914400" eaLnBrk="1" fontAlgn="base" latinLnBrk="0" hangingPunct="1">
      <a:lnSpc>
        <a:spcPct val="100000"/>
      </a:lnSpc>
      <a:spcBef>
        <a:spcPct val="50000"/>
      </a:spcBef>
      <a:spcAft>
        <a:spcPct val="0"/>
      </a:spcAft>
      <a:buNone/>
      <a:defRPr sz="2600" b="0" i="0" u="none" kern="1200" baseline="0">
        <a:solidFill>
          <a:srgbClr val="000000"/>
        </a:solidFill>
        <a:latin typeface="Times New Roman" panose="02020603050405020304" pitchFamily="18" charset="0"/>
        <a:ea typeface="宋体" panose="02010600030101010101" pitchFamily="2" charset="-122"/>
      </a:defRPr>
    </a:lvl8pPr>
    <a:lvl9pPr marL="3657600" lvl="8" indent="0" algn="l" defTabSz="914400" eaLnBrk="1" fontAlgn="base" latinLnBrk="0" hangingPunct="1">
      <a:lnSpc>
        <a:spcPct val="100000"/>
      </a:lnSpc>
      <a:spcBef>
        <a:spcPct val="50000"/>
      </a:spcBef>
      <a:spcAft>
        <a:spcPct val="0"/>
      </a:spcAft>
      <a:buNone/>
      <a:defRPr sz="2600" b="0" i="0" u="none" kern="1200" baseline="0">
        <a:solidFill>
          <a:srgbClr val="000000"/>
        </a:solidFill>
        <a:latin typeface="Times New Roman" panose="02020603050405020304" pitchFamily="18"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3399"/>
    <a:srgbClr val="CC6600"/>
    <a:srgbClr val="FFFF66"/>
    <a:srgbClr val="FFFFCC"/>
    <a:srgbClr val="00CC99"/>
    <a:srgbClr val="97D7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77"/>
    <p:restoredTop sz="71781"/>
  </p:normalViewPr>
  <p:slideViewPr>
    <p:cSldViewPr showGuides="1">
      <p:cViewPr>
        <p:scale>
          <a:sx n="75" d="100"/>
          <a:sy n="75" d="100"/>
        </p:scale>
        <p:origin x="222" y="24"/>
      </p:cViewPr>
      <p:guideLst>
        <p:guide orient="horz" pos="2192"/>
        <p:guide pos="2997"/>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defRPr sz="1200">
                <a:solidFill>
                  <a:schemeClr val="tx1"/>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601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defRPr sz="1200">
                <a:solidFill>
                  <a:schemeClr val="tx1"/>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4"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125" name="Rectangle 5"/>
          <p:cNvSpPr>
            <a:spLocks noGrp="1"/>
          </p:cNvSpPr>
          <p:nvPr>
            <p:ph type="body" sz="quarter"/>
          </p:nvPr>
        </p:nvSpPr>
        <p:spPr>
          <a:xfrm>
            <a:off x="914400" y="4343400"/>
            <a:ext cx="5029200" cy="4114800"/>
          </a:xfrm>
          <a:prstGeom prst="rect">
            <a:avLst/>
          </a:prstGeom>
          <a:noFill/>
          <a:ln w="9525">
            <a:noFill/>
          </a:ln>
        </p:spPr>
        <p:txBody>
          <a:bodyPr vert="horz" wrap="square" lIns="91440" tIns="45720" rIns="91440" bIns="45720" anchor="t"/>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8602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defRPr sz="1200">
                <a:solidFill>
                  <a:schemeClr val="tx1"/>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602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spcBef>
                <a:spcPct val="0"/>
              </a:spcBef>
            </a:pPr>
            <a:fld id="{9A0DB2DC-4C9A-4742-B13C-FB6460FD3503}" type="slidenum">
              <a:rPr lang="zh-CN" altLang="en-US" sz="1200" strike="noStrike" noProof="1" dirty="0">
                <a:solidFill>
                  <a:schemeClr val="tx1"/>
                </a:solidFill>
                <a:latin typeface="Arial" panose="020B0604020202020204" pitchFamily="34" charset="0"/>
                <a:ea typeface="宋体" panose="02010600030101010101" pitchFamily="2" charset="-122"/>
                <a:cs typeface="+mn-cs"/>
              </a:rPr>
            </a:fld>
            <a:endParaRPr lang="zh-CN" altLang="en-US" sz="1200" strike="noStrike" noProof="1" dirty="0">
              <a:solidFill>
                <a:schemeClr val="tx1"/>
              </a:solidFill>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幻灯片图像占位符 1"/>
          <p:cNvSpPr>
            <a:spLocks noGrp="1" noRot="1" noChangeAspect="1" noTextEdit="1"/>
          </p:cNvSpPr>
          <p:nvPr>
            <p:ph type="sldImg"/>
          </p:nvPr>
        </p:nvSpPr>
        <p:spPr/>
      </p:sp>
      <p:sp>
        <p:nvSpPr>
          <p:cNvPr id="8194" name="备注占位符 2"/>
          <p:cNvSpPr>
            <a:spLocks noGrp="1"/>
          </p:cNvSpPr>
          <p:nvPr>
            <p:ph type="body"/>
          </p:nvPr>
        </p:nvSpPr>
        <p:spPr/>
        <p:txBody>
          <a:bodyPr wrap="square" lIns="91440" tIns="45720" rIns="91440" bIns="45720" anchor="t"/>
          <a:p>
            <a:pPr lvl="0" eaLnBrk="1" hangingPunct="1"/>
            <a:endParaRPr lang="zh-CN" altLang="en-US" dirty="0">
              <a:ea typeface="宋体" panose="02010600030101010101" pitchFamily="2" charset="-122"/>
            </a:endParaRPr>
          </a:p>
        </p:txBody>
      </p:sp>
      <p:sp>
        <p:nvSpPr>
          <p:cNvPr id="8195"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p>
            <a:pPr lvl="0" indent="0" algn="r">
              <a:spcBef>
                <a:spcPct val="0"/>
              </a:spcBef>
            </a:pPr>
            <a:fld id="{9A0DB2DC-4C9A-4742-B13C-FB6460FD3503}" type="slidenum">
              <a:rPr lang="zh-CN" altLang="en-US" sz="1200" dirty="0">
                <a:solidFill>
                  <a:schemeClr val="tx1"/>
                </a:solidFill>
                <a:latin typeface="Arial" panose="020B0604020202020204" pitchFamily="34" charset="0"/>
              </a:rPr>
            </a:fld>
            <a:endParaRPr lang="zh-CN" altLang="en-US" sz="1200" dirty="0">
              <a:solidFill>
                <a:schemeClr val="tx1"/>
              </a:solidFill>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4" name="Rectangle 10"/>
          <p:cNvSpPr>
            <a:spLocks noChangeArrowheads="1"/>
          </p:cNvSpPr>
          <p:nvPr/>
        </p:nvSpPr>
        <p:spPr bwMode="gray">
          <a:xfrm>
            <a:off x="1588" y="3803650"/>
            <a:ext cx="9142413" cy="1301750"/>
          </a:xfrm>
          <a:prstGeom prst="rect">
            <a:avLst/>
          </a:prstGeom>
          <a:gradFill rotWithShape="1">
            <a:gsLst>
              <a:gs pos="0">
                <a:schemeClr val="accent2"/>
              </a:gs>
              <a:gs pos="100000">
                <a:schemeClr val="accent2">
                  <a:gamma/>
                  <a:tint val="0"/>
                  <a:invGamma/>
                </a:schemeClr>
              </a:gs>
            </a:gsLst>
            <a:lin ang="5400000" scaled="1"/>
          </a:gradFill>
          <a:ln w="0" algn="ctr">
            <a:noFill/>
            <a:miter lim="800000"/>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2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2" name="Object 18"/>
          <p:cNvGraphicFramePr/>
          <p:nvPr/>
        </p:nvGraphicFramePr>
        <p:xfrm>
          <a:off x="0" y="0"/>
          <a:ext cx="9144000" cy="2622550"/>
        </p:xfrm>
        <a:graphic>
          <a:graphicData uri="http://schemas.openxmlformats.org/presentationml/2006/ole">
            <mc:AlternateContent xmlns:mc="http://schemas.openxmlformats.org/markup-compatibility/2006">
              <mc:Choice xmlns:v="urn:schemas-microsoft-com:vml" Requires="v">
                <p:oleObj spid="_x0000_s3" name="" r:id="rId2" imgW="13004800" imgH="4572000" progId="Photoshop.Image.7">
                  <p:embed/>
                </p:oleObj>
              </mc:Choice>
              <mc:Fallback>
                <p:oleObj name="" r:id="rId2" imgW="13004800" imgH="4572000" progId="Photoshop.Image.7">
                  <p:embed/>
                  <p:pic>
                    <p:nvPicPr>
                      <p:cNvPr id="0" name="图片 2"/>
                      <p:cNvPicPr/>
                      <p:nvPr/>
                    </p:nvPicPr>
                    <p:blipFill>
                      <a:blip r:embed="rId3"/>
                      <a:stretch>
                        <a:fillRect/>
                      </a:stretch>
                    </p:blipFill>
                    <p:spPr>
                      <a:xfrm>
                        <a:off x="0" y="0"/>
                        <a:ext cx="9144000" cy="2622550"/>
                      </a:xfrm>
                      <a:prstGeom prst="rect">
                        <a:avLst/>
                      </a:prstGeom>
                      <a:noFill/>
                      <a:ln w="38100">
                        <a:noFill/>
                        <a:miter/>
                      </a:ln>
                    </p:spPr>
                  </p:pic>
                </p:oleObj>
              </mc:Fallback>
            </mc:AlternateContent>
          </a:graphicData>
        </a:graphic>
      </p:graphicFrame>
      <p:sp>
        <p:nvSpPr>
          <p:cNvPr id="16" name="Rectangle 19"/>
          <p:cNvSpPr>
            <a:spLocks noChangeArrowheads="1"/>
          </p:cNvSpPr>
          <p:nvPr/>
        </p:nvSpPr>
        <p:spPr bwMode="gray">
          <a:xfrm>
            <a:off x="0" y="2678113"/>
            <a:ext cx="9144000" cy="1071563"/>
          </a:xfrm>
          <a:prstGeom prst="rect">
            <a:avLst/>
          </a:prstGeom>
          <a:gradFill rotWithShape="1">
            <a:gsLst>
              <a:gs pos="0">
                <a:schemeClr val="accent1"/>
              </a:gs>
              <a:gs pos="100000">
                <a:schemeClr val="accent1">
                  <a:gamma/>
                  <a:shade val="46275"/>
                  <a:invGamma/>
                </a:schemeClr>
              </a:gs>
            </a:gsLst>
            <a:lin ang="5400000" scaled="1"/>
          </a:gradFill>
          <a:ln w="9525">
            <a:noFill/>
            <a:miter lim="800000"/>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2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3077" name="Group 16"/>
          <p:cNvGrpSpPr/>
          <p:nvPr/>
        </p:nvGrpSpPr>
        <p:grpSpPr>
          <a:xfrm>
            <a:off x="4114800" y="5838825"/>
            <a:ext cx="1079500" cy="633413"/>
            <a:chOff x="2680" y="3678"/>
            <a:chExt cx="680" cy="399"/>
          </a:xfrm>
        </p:grpSpPr>
        <p:sp>
          <p:nvSpPr>
            <p:cNvPr id="18" name="Text Box 14"/>
            <p:cNvSpPr txBox="1">
              <a:spLocks noChangeArrowheads="1"/>
            </p:cNvSpPr>
            <p:nvPr/>
          </p:nvSpPr>
          <p:spPr bwMode="gray">
            <a:xfrm>
              <a:off x="2680" y="3789"/>
              <a:ext cx="680" cy="288"/>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LOGO</a:t>
              </a:r>
              <a:endParaRPr kumimoji="0" lang="en-US" altLang="zh-CN"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19" name="AutoShape 15"/>
            <p:cNvSpPr>
              <a:spLocks noChangeArrowheads="1"/>
            </p:cNvSpPr>
            <p:nvPr/>
          </p:nvSpPr>
          <p:spPr bwMode="gray">
            <a:xfrm rot="5400000">
              <a:off x="2928" y="3493"/>
              <a:ext cx="172" cy="542"/>
            </a:xfrm>
            <a:prstGeom prst="moon">
              <a:avLst>
                <a:gd name="adj" fmla="val 21208"/>
              </a:avLst>
            </a:prstGeom>
            <a:solidFill>
              <a:schemeClr val="accent2"/>
            </a:solidFill>
            <a:ln w="9525">
              <a:noFill/>
              <a:miter lim="800000"/>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2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20" name="AutoShape 11"/>
          <p:cNvSpPr>
            <a:spLocks noChangeArrowheads="1"/>
          </p:cNvSpPr>
          <p:nvPr/>
        </p:nvSpPr>
        <p:spPr bwMode="gray">
          <a:xfrm>
            <a:off x="685800" y="3429000"/>
            <a:ext cx="7620000" cy="685800"/>
          </a:xfrm>
          <a:prstGeom prst="roundRect">
            <a:avLst>
              <a:gd name="adj" fmla="val 38449"/>
            </a:avLst>
          </a:prstGeom>
          <a:solidFill>
            <a:schemeClr val="bg1"/>
          </a:solidFill>
          <a:ln w="38100" algn="ctr">
            <a:no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2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subTitle" idx="1"/>
          </p:nvPr>
        </p:nvSpPr>
        <p:spPr bwMode="gray">
          <a:xfrm>
            <a:off x="914400" y="2895600"/>
            <a:ext cx="7304088" cy="381000"/>
          </a:xfrm>
        </p:spPr>
        <p:txBody>
          <a:bodyPr/>
          <a:lstStyle>
            <a:lvl1pPr marL="0" indent="0" algn="ctr">
              <a:buFont typeface="Wingdings" panose="05000000000000000000" pitchFamily="2" charset="2"/>
              <a:buNone/>
              <a:defRPr sz="2400">
                <a:solidFill>
                  <a:schemeClr val="bg1"/>
                </a:solidFill>
              </a:defRPr>
            </a:lvl1pPr>
          </a:lstStyle>
          <a:p>
            <a:pPr fontAlgn="base"/>
            <a:r>
              <a:rPr lang="en-US" altLang="zh-CN" strike="noStrike" noProof="1"/>
              <a:t>Click to edit Master subtitle style</a:t>
            </a:r>
            <a:endParaRPr lang="en-US" altLang="zh-CN" strike="noStrike" noProof="1"/>
          </a:p>
        </p:txBody>
      </p:sp>
      <p:sp>
        <p:nvSpPr>
          <p:cNvPr id="3074" name="Rectangle 2"/>
          <p:cNvSpPr>
            <a:spLocks noGrp="1" noChangeArrowheads="1"/>
          </p:cNvSpPr>
          <p:nvPr>
            <p:ph type="ctrTitle"/>
          </p:nvPr>
        </p:nvSpPr>
        <p:spPr bwMode="gray">
          <a:xfrm>
            <a:off x="762000" y="3432175"/>
            <a:ext cx="7620000" cy="682625"/>
          </a:xfrm>
        </p:spPr>
        <p:txBody>
          <a:bodyPr/>
          <a:lstStyle>
            <a:lvl1pPr>
              <a:defRPr sz="4000" b="1">
                <a:solidFill>
                  <a:schemeClr val="tx1"/>
                </a:solidFill>
              </a:defRPr>
            </a:lvl1pPr>
          </a:lstStyle>
          <a:p>
            <a:pPr fontAlgn="base"/>
            <a:r>
              <a:rPr lang="en-US" altLang="zh-CN" strike="noStrike" noProof="1"/>
              <a:t>Click to edit Master title style</a:t>
            </a:r>
            <a:endParaRPr lang="en-US" altLang="zh-CN" strike="noStrike" noProof="1"/>
          </a:p>
        </p:txBody>
      </p:sp>
      <p:sp>
        <p:nvSpPr>
          <p:cNvPr id="21" name="Rectangle 4"/>
          <p:cNvSpPr>
            <a:spLocks noGrp="1" noChangeArrowheads="1"/>
          </p:cNvSpPr>
          <p:nvPr>
            <p:ph type="dt" sz="half" idx="2"/>
          </p:nvPr>
        </p:nvSpPr>
        <p:spPr bwMode="auto">
          <a:xfrm>
            <a:off x="457200" y="6477000"/>
            <a:ext cx="2133600" cy="244475"/>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indent="0" defTabSz="914400" rtl="0" fontAlgn="base" latinLnBrk="0">
              <a:lnSpc>
                <a:spcPct val="100000"/>
              </a:lnSpc>
              <a:spcAft>
                <a:spcPct val="0"/>
              </a:spcAft>
              <a:buClrTx/>
              <a:buSzTx/>
              <a:buFontTx/>
              <a:buNone/>
              <a:defRPr/>
            </a:pPr>
            <a:endParaRPr kumimoji="0" lang="en-US" altLang="zh-CN" b="0" i="0" kern="1200" cap="none" spc="0" normalizeH="0" baseline="0" noProof="0">
              <a:latin typeface="+mn-lt"/>
              <a:ea typeface="宋体" panose="02010600030101010101" pitchFamily="2" charset="-122"/>
              <a:cs typeface="+mn-cs"/>
            </a:endParaRPr>
          </a:p>
        </p:txBody>
      </p:sp>
      <p:sp>
        <p:nvSpPr>
          <p:cNvPr id="22" name="Rectangle 5"/>
          <p:cNvSpPr>
            <a:spLocks noGrp="1" noChangeArrowheads="1"/>
          </p:cNvSpPr>
          <p:nvPr>
            <p:ph type="ftr" sz="quarter" idx="3"/>
          </p:nvPr>
        </p:nvSpPr>
        <p:spPr bwMode="auto">
          <a:xfrm>
            <a:off x="3124200" y="6477000"/>
            <a:ext cx="2895600" cy="244475"/>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indent="0" algn="ctr" defTabSz="914400" rtl="0" fontAlgn="base" latinLnBrk="0">
              <a:lnSpc>
                <a:spcPct val="100000"/>
              </a:lnSpc>
              <a:spcAft>
                <a:spcPct val="0"/>
              </a:spcAft>
              <a:buClrTx/>
              <a:buSzTx/>
              <a:buFontTx/>
              <a:buNone/>
              <a:defRPr/>
            </a:pPr>
            <a:endParaRPr kumimoji="0" lang="en-US" altLang="zh-CN" b="0" i="0" kern="1200" cap="none" spc="0" normalizeH="0" baseline="0" noProof="0">
              <a:latin typeface="+mn-lt"/>
              <a:ea typeface="宋体" panose="02010600030101010101" pitchFamily="2" charset="-122"/>
              <a:cs typeface="+mn-cs"/>
            </a:endParaRPr>
          </a:p>
        </p:txBody>
      </p:sp>
      <p:sp>
        <p:nvSpPr>
          <p:cNvPr id="23" name="Rectangle 6"/>
          <p:cNvSpPr>
            <a:spLocks noGrp="1" noChangeArrowheads="1"/>
          </p:cNvSpPr>
          <p:nvPr>
            <p:ph type="sldNum" sz="quarter" idx="4"/>
          </p:nvPr>
        </p:nvSpPr>
        <p:spPr bwMode="auto">
          <a:xfrm>
            <a:off x="6553200" y="6477000"/>
            <a:ext cx="2133600" cy="244475"/>
          </a:xfrm>
          <a:prstGeom prst="rect">
            <a:avLst/>
          </a:prstGeom>
          <a:noFill/>
          <a:ln w="9525">
            <a:noFill/>
            <a:miter lim="800000"/>
          </a:ln>
          <a:effectLst/>
        </p:spPr>
        <p:txBody>
          <a:bodyPr vert="horz" wrap="square" lIns="91440" tIns="45720" rIns="91440" bIns="45720" numCol="1" anchor="t" anchorCtr="0" compatLnSpc="1"/>
          <a:p>
            <a:pPr eaLnBrk="1" fontAlgn="base" hangingPunct="1">
              <a:spcBef>
                <a:spcPct val="0"/>
              </a:spcBef>
            </a:pPr>
            <a:fld id="{9A0DB2DC-4C9A-4742-B13C-FB6460FD3503}" type="slidenum">
              <a:rPr lang="zh-CN" altLang="en-US" sz="1200" noProof="1" dirty="0">
                <a:latin typeface="Arial" panose="020B0604020202020204" pitchFamily="34" charset="0"/>
                <a:ea typeface="宋体" panose="02010600030101010101" pitchFamily="2" charset="-122"/>
                <a:cs typeface="+mn-cs"/>
              </a:rPr>
            </a:fld>
            <a:endParaRPr lang="zh-CN" altLang="en-US" sz="1200" noProof="1" dirty="0">
              <a:latin typeface="Arial" panose="020B0604020202020204" pitchFamily="34" charset="0"/>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74650"/>
            <a:ext cx="2057400" cy="59499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374650"/>
            <a:ext cx="6019800" cy="5949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vmlDrawing" Target="../drawings/vmlDrawing2.v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oleObject" Target="../embeddings/oleObject2.bin"/><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40" name="Rectangle 16"/>
          <p:cNvSpPr>
            <a:spLocks noChangeArrowheads="1"/>
          </p:cNvSpPr>
          <p:nvPr/>
        </p:nvSpPr>
        <p:spPr bwMode="gray">
          <a:xfrm>
            <a:off x="0" y="641350"/>
            <a:ext cx="9144000" cy="92075"/>
          </a:xfrm>
          <a:prstGeom prst="rect">
            <a:avLst/>
          </a:prstGeom>
          <a:gradFill rotWithShape="1">
            <a:gsLst>
              <a:gs pos="0">
                <a:schemeClr val="accent1"/>
              </a:gs>
              <a:gs pos="100000">
                <a:schemeClr val="accent1">
                  <a:gamma/>
                  <a:shade val="46275"/>
                  <a:invGamma/>
                </a:schemeClr>
              </a:gs>
            </a:gsLst>
            <a:lin ang="5400000" scaled="1"/>
          </a:gradFill>
          <a:ln w="9525">
            <a:noFill/>
            <a:miter lim="800000"/>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2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1" name="Rectangle 7"/>
          <p:cNvSpPr>
            <a:spLocks noChangeArrowheads="1"/>
          </p:cNvSpPr>
          <p:nvPr/>
        </p:nvSpPr>
        <p:spPr bwMode="white">
          <a:xfrm>
            <a:off x="1588" y="766763"/>
            <a:ext cx="9142413" cy="1366838"/>
          </a:xfrm>
          <a:prstGeom prst="rect">
            <a:avLst/>
          </a:prstGeom>
          <a:gradFill rotWithShape="0">
            <a:gsLst>
              <a:gs pos="0">
                <a:schemeClr val="accent2"/>
              </a:gs>
              <a:gs pos="100000">
                <a:schemeClr val="accent2">
                  <a:gamma/>
                  <a:tint val="0"/>
                  <a:invGamma/>
                </a:schemeClr>
              </a:gs>
            </a:gsLst>
            <a:lin ang="5400000" scaled="1"/>
          </a:gradFill>
          <a:ln w="0" algn="ctr">
            <a:noFill/>
            <a:miter lim="800000"/>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2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028" name="Object 15"/>
          <p:cNvGraphicFramePr/>
          <p:nvPr/>
        </p:nvGraphicFramePr>
        <p:xfrm>
          <a:off x="-11112" y="0"/>
          <a:ext cx="9155112" cy="609600"/>
        </p:xfrm>
        <a:graphic>
          <a:graphicData uri="http://schemas.openxmlformats.org/presentationml/2006/ole">
            <mc:AlternateContent xmlns:mc="http://schemas.openxmlformats.org/markup-compatibility/2006">
              <mc:Choice xmlns:v="urn:schemas-microsoft-com:vml" Requires="v">
                <p:oleObj spid="_x0000_s3076" name="" r:id="rId12" imgW="13004800" imgH="4572000" progId="Photoshop.Image.7">
                  <p:embed/>
                </p:oleObj>
              </mc:Choice>
              <mc:Fallback>
                <p:oleObj name="" r:id="rId12" imgW="13004800" imgH="4572000" progId="Photoshop.Image.7">
                  <p:embed/>
                  <p:pic>
                    <p:nvPicPr>
                      <p:cNvPr id="0" name="图片 3075"/>
                      <p:cNvPicPr/>
                      <p:nvPr/>
                    </p:nvPicPr>
                    <p:blipFill>
                      <a:blip r:embed="rId13"/>
                      <a:stretch>
                        <a:fillRect/>
                      </a:stretch>
                    </p:blipFill>
                    <p:spPr>
                      <a:xfrm>
                        <a:off x="-11112" y="0"/>
                        <a:ext cx="9155112" cy="609600"/>
                      </a:xfrm>
                      <a:prstGeom prst="rect">
                        <a:avLst/>
                      </a:prstGeom>
                      <a:noFill/>
                      <a:ln w="38100">
                        <a:noFill/>
                        <a:miter/>
                      </a:ln>
                    </p:spPr>
                  </p:pic>
                </p:oleObj>
              </mc:Fallback>
            </mc:AlternateContent>
          </a:graphicData>
        </a:graphic>
      </p:graphicFrame>
      <p:sp>
        <p:nvSpPr>
          <p:cNvPr id="1033" name="AutoShape 9"/>
          <p:cNvSpPr>
            <a:spLocks noChangeArrowheads="1"/>
          </p:cNvSpPr>
          <p:nvPr/>
        </p:nvSpPr>
        <p:spPr bwMode="gray">
          <a:xfrm>
            <a:off x="609600" y="344488"/>
            <a:ext cx="7366000" cy="644525"/>
          </a:xfrm>
          <a:prstGeom prst="roundRect">
            <a:avLst>
              <a:gd name="adj" fmla="val 41870"/>
            </a:avLst>
          </a:prstGeom>
          <a:gradFill rotWithShape="1">
            <a:gsLst>
              <a:gs pos="0">
                <a:schemeClr val="tx2">
                  <a:gamma/>
                  <a:shade val="46275"/>
                  <a:invGamma/>
                </a:schemeClr>
              </a:gs>
              <a:gs pos="100000">
                <a:schemeClr val="tx2"/>
              </a:gs>
            </a:gsLst>
            <a:lin ang="0" scaled="1"/>
          </a:gradFill>
          <a:ln w="38100" algn="ctr">
            <a:solidFill>
              <a:schemeClr val="bg1"/>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2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0" name="Rectangle 3"/>
          <p:cNvSpPr>
            <a:spLocks noGrp="1"/>
          </p:cNvSpPr>
          <p:nvPr>
            <p:ph type="body"/>
          </p:nvPr>
        </p:nvSpPr>
        <p:spPr>
          <a:xfrm>
            <a:off x="457200" y="1219200"/>
            <a:ext cx="8229600" cy="5105400"/>
          </a:xfrm>
          <a:prstGeom prst="rect">
            <a:avLst/>
          </a:prstGeom>
          <a:noFill/>
          <a:ln w="9525">
            <a:noFill/>
          </a:ln>
        </p:spPr>
        <p:txBody>
          <a:bodyPr anchor="t"/>
          <a:p>
            <a:pPr lvl="0" indent="-34290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2" name="Rectangle 4"/>
          <p:cNvSpPr>
            <a:spLocks noGrp="1" noChangeArrowheads="1"/>
          </p:cNvSpPr>
          <p:nvPr>
            <p:ph type="dt" sz="half" idx="2"/>
          </p:nvPr>
        </p:nvSpPr>
        <p:spPr bwMode="auto">
          <a:xfrm>
            <a:off x="457200" y="6400800"/>
            <a:ext cx="2133600" cy="320675"/>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defRPr sz="1400">
                <a:solidFill>
                  <a:schemeClr val="tx1"/>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defRPr sz="1400">
                <a:solidFill>
                  <a:schemeClr val="tx1"/>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Rectangle 6"/>
          <p:cNvSpPr>
            <a:spLocks noGrp="1" noChangeArrowheads="1"/>
          </p:cNvSpPr>
          <p:nvPr>
            <p:ph type="sldNum" sz="quarter" idx="4"/>
          </p:nvPr>
        </p:nvSpPr>
        <p:spPr bwMode="auto">
          <a:xfrm>
            <a:off x="6553200" y="6400800"/>
            <a:ext cx="2133600" cy="320675"/>
          </a:xfrm>
          <a:prstGeom prst="rect">
            <a:avLst/>
          </a:prstGeom>
          <a:noFill/>
          <a:ln w="9525">
            <a:noFill/>
            <a:miter lim="800000"/>
          </a:ln>
          <a:effectLst/>
        </p:spPr>
        <p:txBody>
          <a:bodyPr vert="horz" wrap="square" lIns="91440" tIns="45720" rIns="91440" bIns="45720" numCol="1" anchor="t" anchorCtr="0" compatLnSpc="1"/>
          <a:lstStyle>
            <a:lvl1pPr algn="r">
              <a:defRPr sz="1400">
                <a:solidFill>
                  <a:schemeClr val="tx1"/>
                </a:solidFill>
                <a:latin typeface="Arial" panose="020B0604020202020204" pitchFamily="34" charset="0"/>
              </a:defRPr>
            </a:lvl1pPr>
          </a:lstStyle>
          <a:p>
            <a:pPr lvl="0" eaLnBrk="1" fontAlgn="base" hangingPunct="1">
              <a:spcBef>
                <a:spcPct val="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1034" name="Rectangle 2"/>
          <p:cNvSpPr>
            <a:spLocks noGrp="1"/>
          </p:cNvSpPr>
          <p:nvPr>
            <p:ph type="title"/>
          </p:nvPr>
        </p:nvSpPr>
        <p:spPr>
          <a:xfrm>
            <a:off x="838200" y="374650"/>
            <a:ext cx="7010400" cy="563563"/>
          </a:xfrm>
          <a:prstGeom prst="rect">
            <a:avLst/>
          </a:prstGeom>
          <a:noFill/>
          <a:ln w="9525">
            <a:noFill/>
          </a:ln>
        </p:spPr>
        <p:txBody>
          <a:bodyPr anchor="ctr"/>
          <a:p>
            <a:pPr lvl="0"/>
            <a:r>
              <a:rPr lang="en-US" altLang="zh-CN" dirty="0"/>
              <a:t>Click to edit Master title style</a:t>
            </a:r>
            <a:endParaRPr lang="en-US" altLang="zh-CN" dirty="0"/>
          </a:p>
        </p:txBody>
      </p:sp>
      <p:sp>
        <p:nvSpPr>
          <p:cNvPr id="1037" name="Text Box 13"/>
          <p:cNvSpPr txBox="1">
            <a:spLocks noChangeArrowheads="1"/>
          </p:cNvSpPr>
          <p:nvPr/>
        </p:nvSpPr>
        <p:spPr bwMode="gray">
          <a:xfrm>
            <a:off x="8131175" y="257175"/>
            <a:ext cx="990600" cy="396875"/>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LOGO</a:t>
            </a:r>
            <a:endParaRPr kumimoji="0" lang="en-US" altLang="zh-CN"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1038" name="AutoShape 14"/>
          <p:cNvSpPr>
            <a:spLocks noChangeArrowheads="1"/>
          </p:cNvSpPr>
          <p:nvPr/>
        </p:nvSpPr>
        <p:spPr bwMode="gray">
          <a:xfrm rot="5400000">
            <a:off x="8447088" y="-185737"/>
            <a:ext cx="273050" cy="860425"/>
          </a:xfrm>
          <a:prstGeom prst="moon">
            <a:avLst>
              <a:gd name="adj" fmla="val 21208"/>
            </a:avLst>
          </a:prstGeom>
          <a:solidFill>
            <a:schemeClr val="tx1"/>
          </a:solidFill>
          <a:ln w="9525">
            <a:noFill/>
            <a:miter lim="800000"/>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2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pic>
        <p:nvPicPr>
          <p:cNvPr id="4" name="Picture 17"/>
          <p:cNvPicPr>
            <a:picLocks noChangeAspect="1"/>
          </p:cNvPicPr>
          <p:nvPr userDrawn="1"/>
        </p:nvPicPr>
        <p:blipFill>
          <a:blip r:embed="rId14"/>
          <a:stretch>
            <a:fillRect/>
          </a:stretch>
        </p:blipFill>
        <p:spPr>
          <a:xfrm>
            <a:off x="8001000" y="0"/>
            <a:ext cx="1143000" cy="762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sldNum="0" hdr="0" ftr="0" dt="0"/>
  <p:txStyles>
    <p:titleStyle>
      <a:lvl1pPr algn="ctr" rtl="0" eaLnBrk="0" fontAlgn="base" hangingPunct="0">
        <a:spcBef>
          <a:spcPct val="0"/>
        </a:spcBef>
        <a:spcAft>
          <a:spcPct val="0"/>
        </a:spcAft>
        <a:defRPr sz="3600">
          <a:solidFill>
            <a:schemeClr val="bg1"/>
          </a:solidFill>
          <a:latin typeface="+mj-lt"/>
          <a:ea typeface="+mj-ea"/>
          <a:cs typeface="+mj-cs"/>
        </a:defRPr>
      </a:lvl1pPr>
      <a:lvl2pPr algn="ctr" rtl="0" eaLnBrk="0" fontAlgn="base" hangingPunct="0">
        <a:spcBef>
          <a:spcPct val="0"/>
        </a:spcBef>
        <a:spcAft>
          <a:spcPct val="0"/>
        </a:spcAft>
        <a:defRPr sz="3600">
          <a:solidFill>
            <a:schemeClr val="bg1"/>
          </a:solidFill>
          <a:latin typeface="Arial" panose="020B0604020202020204" pitchFamily="34" charset="0"/>
        </a:defRPr>
      </a:lvl2pPr>
      <a:lvl3pPr algn="ctr" rtl="0" eaLnBrk="0" fontAlgn="base" hangingPunct="0">
        <a:spcBef>
          <a:spcPct val="0"/>
        </a:spcBef>
        <a:spcAft>
          <a:spcPct val="0"/>
        </a:spcAft>
        <a:defRPr sz="3600">
          <a:solidFill>
            <a:schemeClr val="bg1"/>
          </a:solidFill>
          <a:latin typeface="Arial" panose="020B0604020202020204" pitchFamily="34" charset="0"/>
        </a:defRPr>
      </a:lvl3pPr>
      <a:lvl4pPr algn="ctr" rtl="0" eaLnBrk="0" fontAlgn="base" hangingPunct="0">
        <a:spcBef>
          <a:spcPct val="0"/>
        </a:spcBef>
        <a:spcAft>
          <a:spcPct val="0"/>
        </a:spcAft>
        <a:defRPr sz="3600">
          <a:solidFill>
            <a:schemeClr val="bg1"/>
          </a:solidFill>
          <a:latin typeface="Arial" panose="020B0604020202020204" pitchFamily="34" charset="0"/>
        </a:defRPr>
      </a:lvl4pPr>
      <a:lvl5pPr algn="ctr" rtl="0" eaLnBrk="0" fontAlgn="base" hangingPunct="0">
        <a:spcBef>
          <a:spcPct val="0"/>
        </a:spcBef>
        <a:spcAft>
          <a:spcPct val="0"/>
        </a:spcAft>
        <a:defRPr sz="3600">
          <a:solidFill>
            <a:schemeClr val="bg1"/>
          </a:solidFill>
          <a:latin typeface="Arial" panose="020B0604020202020204" pitchFamily="34" charset="0"/>
        </a:defRPr>
      </a:lvl5pPr>
      <a:lvl6pPr marL="457200" algn="ctr" rtl="0" fontAlgn="base">
        <a:spcBef>
          <a:spcPct val="0"/>
        </a:spcBef>
        <a:spcAft>
          <a:spcPct val="0"/>
        </a:spcAft>
        <a:defRPr sz="3600">
          <a:solidFill>
            <a:schemeClr val="bg1"/>
          </a:solidFill>
          <a:latin typeface="Arial" panose="020B0604020202020204" pitchFamily="34" charset="0"/>
        </a:defRPr>
      </a:lvl6pPr>
      <a:lvl7pPr marL="914400" algn="ctr" rtl="0" fontAlgn="base">
        <a:spcBef>
          <a:spcPct val="0"/>
        </a:spcBef>
        <a:spcAft>
          <a:spcPct val="0"/>
        </a:spcAft>
        <a:defRPr sz="3600">
          <a:solidFill>
            <a:schemeClr val="bg1"/>
          </a:solidFill>
          <a:latin typeface="Arial" panose="020B0604020202020204" pitchFamily="34" charset="0"/>
        </a:defRPr>
      </a:lvl7pPr>
      <a:lvl8pPr marL="1371600" algn="ctr" rtl="0" fontAlgn="base">
        <a:spcBef>
          <a:spcPct val="0"/>
        </a:spcBef>
        <a:spcAft>
          <a:spcPct val="0"/>
        </a:spcAft>
        <a:defRPr sz="3600">
          <a:solidFill>
            <a:schemeClr val="bg1"/>
          </a:solidFill>
          <a:latin typeface="Arial" panose="020B0604020202020204" pitchFamily="34" charset="0"/>
        </a:defRPr>
      </a:lvl8pPr>
      <a:lvl9pPr marL="1828800" algn="ctr" rtl="0" fontAlgn="base">
        <a:spcBef>
          <a:spcPct val="0"/>
        </a:spcBef>
        <a:spcAft>
          <a:spcPct val="0"/>
        </a:spcAft>
        <a:defRPr sz="36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ctrTitle"/>
          </p:nvPr>
        </p:nvSpPr>
        <p:spPr/>
        <p:txBody>
          <a:bodyPr vert="horz" wrap="square" lIns="91440" tIns="45720" rIns="91440" bIns="45720" anchor="ctr"/>
          <a:p>
            <a:pPr eaLnBrk="1" hangingPunct="1"/>
            <a:r>
              <a:rPr lang="zh-CN" altLang="en-US" sz="2400" dirty="0">
                <a:solidFill>
                  <a:schemeClr val="tx2"/>
                </a:solidFill>
                <a:latin typeface="+mj-lt"/>
                <a:ea typeface="宋体" panose="02010600030101010101" pitchFamily="2" charset="-122"/>
                <a:cs typeface="+mj-cs"/>
              </a:rPr>
              <a:t>第六章 业务连续性与灾难恢复</a:t>
            </a:r>
            <a:endParaRPr lang="zh-CN" altLang="en-US" sz="2400" dirty="0">
              <a:solidFill>
                <a:schemeClr val="tx2"/>
              </a:solidFill>
              <a:latin typeface="+mj-lt"/>
              <a:ea typeface="宋体" panose="02010600030101010101" pitchFamily="2" charset="-122"/>
              <a:cs typeface="+mj-cs"/>
            </a:endParaRPr>
          </a:p>
        </p:txBody>
      </p:sp>
      <p:sp>
        <p:nvSpPr>
          <p:cNvPr id="6146" name="Rectangle 3"/>
          <p:cNvSpPr>
            <a:spLocks noGrp="1"/>
          </p:cNvSpPr>
          <p:nvPr>
            <p:ph type="subTitle" idx="1"/>
          </p:nvPr>
        </p:nvSpPr>
        <p:spPr/>
        <p:txBody>
          <a:bodyPr vert="horz" wrap="square" lIns="91440" tIns="45720" rIns="91440" bIns="45720" anchor="t"/>
          <a:p>
            <a:pPr eaLnBrk="1" hangingPunct="1">
              <a:lnSpc>
                <a:spcPct val="90000"/>
              </a:lnSpc>
            </a:pPr>
            <a:r>
              <a:rPr lang="zh-CN" altLang="en-US" sz="3600" dirty="0">
                <a:latin typeface="+mn-lt"/>
                <a:ea typeface="宋体" panose="02010600030101010101" pitchFamily="2" charset="-122"/>
                <a:cs typeface="+mn-cs"/>
              </a:rPr>
              <a:t>信息安全管理</a:t>
            </a:r>
            <a:endParaRPr lang="zh-CN" altLang="en-US" sz="3600" dirty="0">
              <a:latin typeface="+mn-lt"/>
              <a:ea typeface="宋体" panose="02010600030101010101" pitchFamily="2" charset="-122"/>
              <a:cs typeface="+mn-cs"/>
            </a:endParaRPr>
          </a:p>
        </p:txBody>
      </p:sp>
      <p:pic>
        <p:nvPicPr>
          <p:cNvPr id="6147" name="Picture 6"/>
          <p:cNvPicPr>
            <a:picLocks noChangeAspect="1"/>
          </p:cNvPicPr>
          <p:nvPr/>
        </p:nvPicPr>
        <p:blipFill>
          <a:blip r:embed="rId1"/>
          <a:stretch>
            <a:fillRect/>
          </a:stretch>
        </p:blipFill>
        <p:spPr>
          <a:xfrm>
            <a:off x="3962400" y="5791200"/>
            <a:ext cx="1333500" cy="704850"/>
          </a:xfrm>
          <a:prstGeom prst="rect">
            <a:avLst/>
          </a:prstGeom>
          <a:noFill/>
          <a:ln w="9525">
            <a:noFill/>
          </a:ln>
        </p:spPr>
      </p:pic>
    </p:spTree>
  </p:cSld>
  <p:clrMapOvr>
    <a:masterClrMapping/>
  </p:clrMapOvr>
  <p:transition>
    <p:blinds/>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业务连续性</a:t>
            </a:r>
            <a:endParaRPr lang="zh-CN" altLang="en-US" b="1"/>
          </a:p>
        </p:txBody>
      </p:sp>
      <p:sp>
        <p:nvSpPr>
          <p:cNvPr id="3" name="内容占位符 2"/>
          <p:cNvSpPr>
            <a:spLocks noGrp="1"/>
          </p:cNvSpPr>
          <p:nvPr>
            <p:ph idx="1"/>
          </p:nvPr>
        </p:nvSpPr>
        <p:spPr/>
        <p:txBody>
          <a:bodyPr/>
          <a:p>
            <a:r>
              <a:rPr lang="zh-CN" altLang="en-US" b="1">
                <a:uFillTx/>
                <a:latin typeface="楷体_GB2312" charset="0"/>
                <a:ea typeface="楷体_GB2312" charset="0"/>
                <a:sym typeface="+mn-ea"/>
              </a:rPr>
              <a:t>测试和维护计划：</a:t>
            </a:r>
            <a:endParaRPr lang="zh-CN" altLang="en-US" b="1">
              <a:uFillTx/>
              <a:latin typeface="楷体_GB2312" charset="0"/>
              <a:ea typeface="楷体_GB2312" charset="0"/>
              <a:sym typeface="+mn-ea"/>
            </a:endParaRPr>
          </a:p>
          <a:p>
            <a:pPr marL="0" indent="0">
              <a:buNone/>
            </a:pPr>
            <a:endParaRPr lang="zh-CN" altLang="en-US" b="1">
              <a:uFillTx/>
              <a:latin typeface="楷体_GB2312" charset="0"/>
              <a:ea typeface="楷体_GB2312" charset="0"/>
              <a:sym typeface="+mn-ea"/>
            </a:endParaRPr>
          </a:p>
        </p:txBody>
      </p:sp>
      <p:sp>
        <p:nvSpPr>
          <p:cNvPr id="6" name="文本框 5"/>
          <p:cNvSpPr txBox="1"/>
          <p:nvPr/>
        </p:nvSpPr>
        <p:spPr>
          <a:xfrm>
            <a:off x="810260" y="1960880"/>
            <a:ext cx="6098540" cy="487680"/>
          </a:xfrm>
          <a:prstGeom prst="rect">
            <a:avLst/>
          </a:prstGeom>
          <a:noFill/>
        </p:spPr>
        <p:txBody>
          <a:bodyPr wrap="square" rtlCol="0">
            <a:spAutoFit/>
          </a:bodyPr>
          <a:p>
            <a:endParaRPr lang="zh-CN" altLang="en-US"/>
          </a:p>
        </p:txBody>
      </p:sp>
      <p:sp>
        <p:nvSpPr>
          <p:cNvPr id="7" name="文本框 6"/>
          <p:cNvSpPr txBox="1"/>
          <p:nvPr/>
        </p:nvSpPr>
        <p:spPr>
          <a:xfrm>
            <a:off x="683260" y="1833880"/>
            <a:ext cx="6098540" cy="487680"/>
          </a:xfrm>
          <a:prstGeom prst="rect">
            <a:avLst/>
          </a:prstGeom>
          <a:noFill/>
        </p:spPr>
        <p:txBody>
          <a:bodyPr wrap="square" rtlCol="0">
            <a:spAutoFit/>
          </a:bodyPr>
          <a:p>
            <a:endParaRPr lang="zh-CN" altLang="en-US"/>
          </a:p>
        </p:txBody>
      </p:sp>
      <p:sp>
        <p:nvSpPr>
          <p:cNvPr id="9" name="文本框 8"/>
          <p:cNvSpPr txBox="1"/>
          <p:nvPr/>
        </p:nvSpPr>
        <p:spPr>
          <a:xfrm>
            <a:off x="683260" y="2098675"/>
            <a:ext cx="7694295" cy="306324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BCP的测试、维护及重新评鉴。</a:t>
            </a:r>
            <a:endParaRPr lang="zh-CN" altLang="en-US" b="1" dirty="0">
              <a:latin typeface="楷体_GB2312" pitchFamily="49" charset="-122"/>
              <a:ea typeface="楷体_GB2312" pitchFamily="49" charset="-122"/>
              <a:sym typeface="+mn-ea"/>
            </a:endParaRPr>
          </a:p>
          <a:p>
            <a:r>
              <a:rPr lang="zh-CN" altLang="en-US" b="1" dirty="0">
                <a:latin typeface="楷体_GB2312" pitchFamily="49" charset="-122"/>
                <a:ea typeface="楷体_GB2312" pitchFamily="49" charset="-122"/>
                <a:sym typeface="+mn-ea"/>
              </a:rPr>
              <a:t>业务连续计划在测试阶段时会面临失败的可能性。因此，应定期测试，确保符合最新状况及有效性。</a:t>
            </a:r>
            <a:endParaRPr lang="zh-CN" altLang="en-US" b="1" dirty="0">
              <a:latin typeface="楷体_GB2312" pitchFamily="49" charset="-122"/>
              <a:ea typeface="楷体_GB2312" pitchFamily="49" charset="-122"/>
              <a:sym typeface="+mn-ea"/>
            </a:endParaRPr>
          </a:p>
          <a:p>
            <a:r>
              <a:rPr lang="zh-CN" altLang="en-US" b="1" dirty="0">
                <a:latin typeface="楷体_GB2312" pitchFamily="49" charset="-122"/>
                <a:ea typeface="楷体_GB2312" pitchFamily="49" charset="-122"/>
                <a:sym typeface="+mn-ea"/>
              </a:rPr>
              <a:t>在计划的维护和重新评鉴方面，应通过</a:t>
            </a:r>
            <a:r>
              <a:rPr lang="zh-CN" altLang="en-US" b="1" dirty="0">
                <a:solidFill>
                  <a:srgbClr val="FF0000"/>
                </a:solidFill>
                <a:latin typeface="楷体_GB2312" pitchFamily="49" charset="-122"/>
                <a:ea typeface="楷体_GB2312" pitchFamily="49" charset="-122"/>
                <a:sym typeface="+mn-ea"/>
              </a:rPr>
              <a:t>定期审查</a:t>
            </a:r>
            <a:r>
              <a:rPr lang="zh-CN" altLang="en-US" b="1" dirty="0">
                <a:latin typeface="楷体_GB2312" pitchFamily="49" charset="-122"/>
                <a:ea typeface="楷体_GB2312" pitchFamily="49" charset="-122"/>
                <a:sym typeface="+mn-ea"/>
              </a:rPr>
              <a:t>和</a:t>
            </a:r>
            <a:r>
              <a:rPr lang="zh-CN" altLang="en-US" b="1" dirty="0">
                <a:solidFill>
                  <a:srgbClr val="FF0000"/>
                </a:solidFill>
                <a:latin typeface="楷体_GB2312" pitchFamily="49" charset="-122"/>
                <a:ea typeface="楷体_GB2312" pitchFamily="49" charset="-122"/>
                <a:sym typeface="+mn-ea"/>
              </a:rPr>
              <a:t>更新方式</a:t>
            </a:r>
            <a:r>
              <a:rPr lang="zh-CN" altLang="en-US" b="1" dirty="0">
                <a:latin typeface="楷体_GB2312" pitchFamily="49" charset="-122"/>
                <a:ea typeface="楷体_GB2312" pitchFamily="49" charset="-122"/>
                <a:sym typeface="+mn-ea"/>
              </a:rPr>
              <a:t>来维护业务连续计划。</a:t>
            </a:r>
            <a:endParaRPr lang="zh-CN" altLang="en-US" b="1" dirty="0">
              <a:latin typeface="楷体_GB2312" pitchFamily="49" charset="-122"/>
              <a:ea typeface="楷体_GB2312" pitchFamily="49" charset="-122"/>
              <a:sym typeface="+mn-ea"/>
            </a:endParaRPr>
          </a:p>
          <a:p>
            <a:endParaRPr lang="zh-CN" altLang="en-US" b="1" dirty="0">
              <a:latin typeface="楷体_GB2312" pitchFamily="49" charset="-122"/>
              <a:ea typeface="楷体_GB2312" pitchFamily="49"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灾难恢复</a:t>
            </a:r>
            <a:endParaRPr lang="zh-CN" altLang="en-US" b="1"/>
          </a:p>
        </p:txBody>
      </p:sp>
      <p:sp>
        <p:nvSpPr>
          <p:cNvPr id="3" name="内容占位符 2"/>
          <p:cNvSpPr>
            <a:spLocks noGrp="1"/>
          </p:cNvSpPr>
          <p:nvPr>
            <p:ph idx="1"/>
          </p:nvPr>
        </p:nvSpPr>
        <p:spPr/>
        <p:txBody>
          <a:bodyPr/>
          <a:p>
            <a:r>
              <a:rPr lang="zh-CN" altLang="en-US" b="1">
                <a:uFillTx/>
                <a:latin typeface="楷体_GB2312" charset="0"/>
                <a:ea typeface="楷体_GB2312" charset="0"/>
                <a:sym typeface="+mn-ea"/>
              </a:rPr>
              <a:t>灾难恢复的概念：</a:t>
            </a:r>
            <a:endParaRPr lang="zh-CN" altLang="en-US" b="1">
              <a:uFillTx/>
              <a:latin typeface="楷体_GB2312" charset="0"/>
              <a:ea typeface="楷体_GB2312" charset="0"/>
              <a:sym typeface="+mn-ea"/>
            </a:endParaRPr>
          </a:p>
          <a:p>
            <a:pPr marL="0" indent="0">
              <a:buNone/>
            </a:pPr>
            <a:endParaRPr lang="zh-CN" altLang="en-US" b="1">
              <a:uFillTx/>
              <a:latin typeface="楷体_GB2312" charset="0"/>
              <a:ea typeface="楷体_GB2312" charset="0"/>
              <a:sym typeface="+mn-ea"/>
            </a:endParaRPr>
          </a:p>
        </p:txBody>
      </p:sp>
      <p:sp>
        <p:nvSpPr>
          <p:cNvPr id="6" name="文本框 5"/>
          <p:cNvSpPr txBox="1"/>
          <p:nvPr/>
        </p:nvSpPr>
        <p:spPr>
          <a:xfrm>
            <a:off x="739140" y="1777365"/>
            <a:ext cx="7665720" cy="1676400"/>
          </a:xfrm>
          <a:prstGeom prst="rect">
            <a:avLst/>
          </a:prstGeom>
          <a:noFill/>
        </p:spPr>
        <p:txBody>
          <a:bodyPr wrap="square" rtlCol="0">
            <a:spAutoFit/>
          </a:bodyPr>
          <a:p>
            <a:r>
              <a:rPr lang="zh-CN" altLang="en-US" b="1" dirty="0">
                <a:solidFill>
                  <a:srgbClr val="000000"/>
                </a:solidFill>
                <a:latin typeface="楷体_GB2312" pitchFamily="49" charset="-122"/>
                <a:ea typeface="楷体_GB2312" pitchFamily="49" charset="-122"/>
                <a:sym typeface="+mn-ea"/>
              </a:rPr>
              <a:t>灾难恢复</a:t>
            </a:r>
            <a:r>
              <a:rPr lang="zh-CN" altLang="en-US" b="1" dirty="0">
                <a:latin typeface="楷体_GB2312" pitchFamily="49" charset="-122"/>
                <a:ea typeface="楷体_GB2312" pitchFamily="49" charset="-122"/>
                <a:sym typeface="+mn-ea"/>
              </a:rPr>
              <a:t>是指将信息系统从灾难造成的故障或瘫痪状态恢复到</a:t>
            </a:r>
            <a:r>
              <a:rPr lang="zh-CN" altLang="en-US" b="1" dirty="0">
                <a:solidFill>
                  <a:srgbClr val="FF0000"/>
                </a:solidFill>
                <a:latin typeface="楷体_GB2312" pitchFamily="49" charset="-122"/>
                <a:ea typeface="楷体_GB2312" pitchFamily="49" charset="-122"/>
                <a:sym typeface="+mn-ea"/>
              </a:rPr>
              <a:t>可正常运行</a:t>
            </a:r>
            <a:r>
              <a:rPr lang="zh-CN" altLang="en-US" b="1" dirty="0">
                <a:latin typeface="楷体_GB2312" pitchFamily="49" charset="-122"/>
                <a:ea typeface="楷体_GB2312" pitchFamily="49" charset="-122"/>
                <a:sym typeface="+mn-ea"/>
              </a:rPr>
              <a:t>状态，并将其支持的业务功能从灾难造成的不正常状态恢复到可接受状态，而设计的活动和流程。</a:t>
            </a:r>
            <a:endParaRPr lang="zh-CN" altLang="en-US" b="1" dirty="0">
              <a:latin typeface="楷体_GB2312" pitchFamily="49" charset="-122"/>
              <a:ea typeface="楷体_GB2312" pitchFamily="49" charset="-122"/>
              <a:sym typeface="+mn-ea"/>
            </a:endParaRPr>
          </a:p>
        </p:txBody>
      </p:sp>
      <p:sp>
        <p:nvSpPr>
          <p:cNvPr id="4" name="文本框 3"/>
          <p:cNvSpPr txBox="1"/>
          <p:nvPr/>
        </p:nvSpPr>
        <p:spPr>
          <a:xfrm>
            <a:off x="739140" y="4049395"/>
            <a:ext cx="7599680" cy="1874520"/>
          </a:xfrm>
          <a:prstGeom prst="rect">
            <a:avLst/>
          </a:prstGeom>
          <a:noFill/>
        </p:spPr>
        <p:txBody>
          <a:bodyPr wrap="square" rtlCol="0">
            <a:spAutoFit/>
          </a:bodyPr>
          <a:p>
            <a:r>
              <a:rPr lang="zh-CN" altLang="en-US" b="1" dirty="0">
                <a:solidFill>
                  <a:srgbClr val="FF0000"/>
                </a:solidFill>
                <a:latin typeface="楷体_GB2312" pitchFamily="49" charset="-122"/>
                <a:ea typeface="楷体_GB2312" pitchFamily="49" charset="-122"/>
                <a:sym typeface="+mn-ea"/>
              </a:rPr>
              <a:t>区分业务连续性和灾难恢复是很必要的。</a:t>
            </a:r>
            <a:endParaRPr lang="zh-CN" altLang="en-US" b="1" dirty="0">
              <a:solidFill>
                <a:srgbClr val="FF0000"/>
              </a:solidFill>
              <a:latin typeface="楷体_GB2312" pitchFamily="49" charset="-122"/>
              <a:ea typeface="楷体_GB2312" pitchFamily="49" charset="-122"/>
              <a:sym typeface="+mn-ea"/>
            </a:endParaRPr>
          </a:p>
          <a:p>
            <a:r>
              <a:rPr lang="zh-CN" altLang="en-US" b="1" dirty="0">
                <a:latin typeface="楷体_GB2312" pitchFamily="49" charset="-122"/>
                <a:ea typeface="楷体_GB2312" pitchFamily="49" charset="-122"/>
                <a:sym typeface="+mn-ea"/>
              </a:rPr>
              <a:t>严格地说，灾难恢复是</a:t>
            </a:r>
            <a:r>
              <a:rPr lang="zh-CN" altLang="en-US" b="1" dirty="0">
                <a:solidFill>
                  <a:srgbClr val="FF0000"/>
                </a:solidFill>
                <a:latin typeface="楷体_GB2312" pitchFamily="49" charset="-122"/>
                <a:ea typeface="楷体_GB2312" pitchFamily="49" charset="-122"/>
                <a:sym typeface="+mn-ea"/>
              </a:rPr>
              <a:t>恢复</a:t>
            </a:r>
            <a:r>
              <a:rPr lang="zh-CN" altLang="en-US" b="1" dirty="0">
                <a:latin typeface="楷体_GB2312" pitchFamily="49" charset="-122"/>
                <a:ea typeface="楷体_GB2312" pitchFamily="49" charset="-122"/>
                <a:sym typeface="+mn-ea"/>
              </a:rPr>
              <a:t>数据的能力，解决信息系统灾难恢复问题，是业务连续性计划的</a:t>
            </a:r>
            <a:r>
              <a:rPr lang="zh-CN" altLang="en-US" b="1" dirty="0">
                <a:solidFill>
                  <a:srgbClr val="FF0000"/>
                </a:solidFill>
                <a:latin typeface="楷体_GB2312" pitchFamily="49" charset="-122"/>
                <a:ea typeface="楷体_GB2312" pitchFamily="49" charset="-122"/>
                <a:sym typeface="+mn-ea"/>
              </a:rPr>
              <a:t>一部分</a:t>
            </a:r>
            <a:r>
              <a:rPr lang="zh-CN" altLang="en-US" b="1" dirty="0">
                <a:latin typeface="楷体_GB2312" pitchFamily="49" charset="-122"/>
                <a:ea typeface="楷体_GB2312" pitchFamily="49" charset="-122"/>
                <a:sym typeface="+mn-ea"/>
              </a:rPr>
              <a:t>。而业务连续性强调的是组织业务的</a:t>
            </a:r>
            <a:r>
              <a:rPr lang="zh-CN" altLang="en-US" b="1" dirty="0">
                <a:solidFill>
                  <a:srgbClr val="FF0000"/>
                </a:solidFill>
                <a:latin typeface="楷体_GB2312" pitchFamily="49" charset="-122"/>
                <a:ea typeface="楷体_GB2312" pitchFamily="49" charset="-122"/>
                <a:sym typeface="+mn-ea"/>
              </a:rPr>
              <a:t>不间断</a:t>
            </a:r>
            <a:r>
              <a:rPr lang="zh-CN" altLang="en-US" b="1" dirty="0">
                <a:latin typeface="楷体_GB2312" pitchFamily="49" charset="-122"/>
                <a:ea typeface="楷体_GB2312" pitchFamily="49" charset="-122"/>
                <a:sym typeface="+mn-ea"/>
              </a:rPr>
              <a:t>能力。</a:t>
            </a:r>
            <a:endParaRPr lang="zh-CN" altLang="en-US" b="1" dirty="0">
              <a:latin typeface="楷体_GB2312" pitchFamily="49" charset="-122"/>
              <a:ea typeface="楷体_GB2312" pitchFamily="49"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灾难恢复</a:t>
            </a:r>
            <a:endParaRPr lang="zh-CN" altLang="en-US" b="1"/>
          </a:p>
        </p:txBody>
      </p:sp>
      <p:sp>
        <p:nvSpPr>
          <p:cNvPr id="3" name="内容占位符 2"/>
          <p:cNvSpPr>
            <a:spLocks noGrp="1"/>
          </p:cNvSpPr>
          <p:nvPr>
            <p:ph idx="1"/>
          </p:nvPr>
        </p:nvSpPr>
        <p:spPr/>
        <p:txBody>
          <a:bodyPr/>
          <a:p>
            <a:r>
              <a:rPr lang="zh-CN" altLang="en-US" b="1">
                <a:uFillTx/>
                <a:latin typeface="楷体_GB2312" charset="0"/>
                <a:ea typeface="楷体_GB2312" charset="0"/>
                <a:sym typeface="+mn-ea"/>
              </a:rPr>
              <a:t>灾难恢复的工作范围：</a:t>
            </a:r>
            <a:endParaRPr lang="zh-CN" altLang="en-US" b="1">
              <a:uFillTx/>
              <a:latin typeface="楷体_GB2312" charset="0"/>
              <a:ea typeface="楷体_GB2312" charset="0"/>
              <a:sym typeface="+mn-ea"/>
            </a:endParaRPr>
          </a:p>
          <a:p>
            <a:pPr marL="0" indent="0">
              <a:buNone/>
            </a:pPr>
            <a:endParaRPr lang="zh-CN" altLang="en-US" b="1">
              <a:uFillTx/>
              <a:latin typeface="楷体_GB2312" charset="0"/>
              <a:ea typeface="楷体_GB2312" charset="0"/>
              <a:sym typeface="+mn-ea"/>
            </a:endParaRPr>
          </a:p>
        </p:txBody>
      </p:sp>
      <p:sp>
        <p:nvSpPr>
          <p:cNvPr id="5" name="文本框 4"/>
          <p:cNvSpPr txBox="1"/>
          <p:nvPr/>
        </p:nvSpPr>
        <p:spPr>
          <a:xfrm>
            <a:off x="770890" y="1819275"/>
            <a:ext cx="7601585" cy="88392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灾难恢复规划是一个</a:t>
            </a:r>
            <a:r>
              <a:rPr lang="zh-CN" altLang="en-US" b="1" dirty="0">
                <a:solidFill>
                  <a:srgbClr val="FF0000"/>
                </a:solidFill>
                <a:latin typeface="楷体_GB2312" pitchFamily="49" charset="-122"/>
                <a:ea typeface="楷体_GB2312" pitchFamily="49" charset="-122"/>
                <a:sym typeface="+mn-ea"/>
              </a:rPr>
              <a:t>周而复始</a:t>
            </a:r>
            <a:r>
              <a:rPr lang="zh-CN" altLang="en-US" b="1" dirty="0">
                <a:latin typeface="楷体_GB2312" pitchFamily="49" charset="-122"/>
                <a:ea typeface="楷体_GB2312" pitchFamily="49" charset="-122"/>
                <a:sym typeface="+mn-ea"/>
              </a:rPr>
              <a:t>、</a:t>
            </a:r>
            <a:r>
              <a:rPr lang="zh-CN" altLang="en-US" b="1" dirty="0">
                <a:solidFill>
                  <a:srgbClr val="FF0000"/>
                </a:solidFill>
                <a:latin typeface="楷体_GB2312" pitchFamily="49" charset="-122"/>
                <a:ea typeface="楷体_GB2312" pitchFamily="49" charset="-122"/>
                <a:sym typeface="+mn-ea"/>
              </a:rPr>
              <a:t>持续改进</a:t>
            </a:r>
            <a:r>
              <a:rPr lang="zh-CN" altLang="en-US" b="1" dirty="0">
                <a:latin typeface="楷体_GB2312" pitchFamily="49" charset="-122"/>
                <a:ea typeface="楷体_GB2312" pitchFamily="49" charset="-122"/>
                <a:sym typeface="+mn-ea"/>
              </a:rPr>
              <a:t>的过程，包含以下几个阶段：</a:t>
            </a:r>
            <a:endParaRPr lang="zh-CN" altLang="en-US" b="1" dirty="0">
              <a:latin typeface="楷体_GB2312" pitchFamily="49" charset="-122"/>
              <a:ea typeface="楷体_GB2312" pitchFamily="49" charset="-122"/>
              <a:sym typeface="+mn-ea"/>
            </a:endParaRPr>
          </a:p>
        </p:txBody>
      </p:sp>
      <p:sp>
        <p:nvSpPr>
          <p:cNvPr id="6" name="文本框 5"/>
          <p:cNvSpPr txBox="1"/>
          <p:nvPr/>
        </p:nvSpPr>
        <p:spPr>
          <a:xfrm>
            <a:off x="838200" y="2703195"/>
            <a:ext cx="7296785"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灾难恢复需求的确定</a:t>
            </a:r>
            <a:endParaRPr lang="zh-CN" altLang="en-US" b="1" dirty="0">
              <a:latin typeface="楷体_GB2312" pitchFamily="49" charset="-122"/>
              <a:ea typeface="楷体_GB2312" pitchFamily="49" charset="-122"/>
              <a:sym typeface="+mn-ea"/>
            </a:endParaRPr>
          </a:p>
        </p:txBody>
      </p:sp>
      <p:sp>
        <p:nvSpPr>
          <p:cNvPr id="7" name="文本框 6"/>
          <p:cNvSpPr txBox="1"/>
          <p:nvPr/>
        </p:nvSpPr>
        <p:spPr>
          <a:xfrm>
            <a:off x="838200" y="3190875"/>
            <a:ext cx="7358380"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灾难恢复策略的制定</a:t>
            </a:r>
            <a:endParaRPr lang="zh-CN" altLang="en-US" b="1" dirty="0">
              <a:latin typeface="楷体_GB2312" pitchFamily="49" charset="-122"/>
              <a:ea typeface="楷体_GB2312" pitchFamily="49" charset="-122"/>
              <a:sym typeface="+mn-ea"/>
            </a:endParaRPr>
          </a:p>
        </p:txBody>
      </p:sp>
      <p:sp>
        <p:nvSpPr>
          <p:cNvPr id="8" name="文本框 7"/>
          <p:cNvSpPr txBox="1"/>
          <p:nvPr/>
        </p:nvSpPr>
        <p:spPr>
          <a:xfrm>
            <a:off x="838200" y="3678555"/>
            <a:ext cx="7391400"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灾难恢复策略的实现</a:t>
            </a:r>
            <a:endParaRPr lang="zh-CN" altLang="en-US" b="1" dirty="0">
              <a:latin typeface="楷体_GB2312" pitchFamily="49" charset="-122"/>
              <a:ea typeface="楷体_GB2312" pitchFamily="49" charset="-122"/>
              <a:sym typeface="+mn-ea"/>
            </a:endParaRPr>
          </a:p>
        </p:txBody>
      </p:sp>
      <p:sp>
        <p:nvSpPr>
          <p:cNvPr id="9" name="文本框 8"/>
          <p:cNvSpPr txBox="1"/>
          <p:nvPr/>
        </p:nvSpPr>
        <p:spPr>
          <a:xfrm>
            <a:off x="838200" y="4166235"/>
            <a:ext cx="7515225"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灾难恢复预案的制定、落实和管理</a:t>
            </a:r>
            <a:endParaRPr lang="zh-CN" altLang="en-US" b="1" dirty="0">
              <a:latin typeface="楷体_GB2312" pitchFamily="49" charset="-122"/>
              <a:ea typeface="楷体_GB2312" pitchFamily="49"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p:tgtEl>
                                          <p:spTgt spid="7"/>
                                        </p:tgtEl>
                                        <p:attrNameLst>
                                          <p:attrName>ppt_y</p:attrName>
                                        </p:attrNameLst>
                                      </p:cBhvr>
                                      <p:tavLst>
                                        <p:tav tm="0">
                                          <p:val>
                                            <p:strVal val="#ppt_y+#ppt_h*1.125000"/>
                                          </p:val>
                                        </p:tav>
                                        <p:tav tm="100000">
                                          <p:val>
                                            <p:strVal val="#ppt_y"/>
                                          </p:val>
                                        </p:tav>
                                      </p:tavLst>
                                    </p:anim>
                                    <p:animEffect transition="in" filter="wipe(up)">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p:tgtEl>
                                          <p:spTgt spid="8"/>
                                        </p:tgtEl>
                                        <p:attrNameLst>
                                          <p:attrName>ppt_y</p:attrName>
                                        </p:attrNameLst>
                                      </p:cBhvr>
                                      <p:tavLst>
                                        <p:tav tm="0">
                                          <p:val>
                                            <p:strVal val="#ppt_y+#ppt_h*1.125000"/>
                                          </p:val>
                                        </p:tav>
                                        <p:tav tm="100000">
                                          <p:val>
                                            <p:strVal val="#ppt_y"/>
                                          </p:val>
                                        </p:tav>
                                      </p:tavLst>
                                    </p:anim>
                                    <p:animEffect transition="in" filter="wipe(up)">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p:tgtEl>
                                          <p:spTgt spid="9"/>
                                        </p:tgtEl>
                                        <p:attrNameLst>
                                          <p:attrName>ppt_y</p:attrName>
                                        </p:attrNameLst>
                                      </p:cBhvr>
                                      <p:tavLst>
                                        <p:tav tm="0">
                                          <p:val>
                                            <p:strVal val="#ppt_y+#ppt_h*1.125000"/>
                                          </p:val>
                                        </p:tav>
                                        <p:tav tm="100000">
                                          <p:val>
                                            <p:strVal val="#ppt_y"/>
                                          </p:val>
                                        </p:tav>
                                      </p:tavLst>
                                    </p:anim>
                                    <p:animEffect transition="in" filter="wipe(up)">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灾难恢复</a:t>
            </a:r>
            <a:endParaRPr lang="zh-CN" altLang="en-US" b="1"/>
          </a:p>
        </p:txBody>
      </p:sp>
      <p:sp>
        <p:nvSpPr>
          <p:cNvPr id="3" name="内容占位符 2"/>
          <p:cNvSpPr>
            <a:spLocks noGrp="1"/>
          </p:cNvSpPr>
          <p:nvPr>
            <p:ph idx="1"/>
          </p:nvPr>
        </p:nvSpPr>
        <p:spPr/>
        <p:txBody>
          <a:bodyPr/>
          <a:p>
            <a:r>
              <a:rPr lang="zh-CN" altLang="en-US" b="1">
                <a:uFillTx/>
                <a:latin typeface="楷体_GB2312" charset="0"/>
                <a:ea typeface="楷体_GB2312" charset="0"/>
                <a:sym typeface="+mn-ea"/>
              </a:rPr>
              <a:t>灾难恢复需求的确定：</a:t>
            </a:r>
            <a:endParaRPr lang="zh-CN" altLang="en-US"/>
          </a:p>
        </p:txBody>
      </p:sp>
      <p:sp>
        <p:nvSpPr>
          <p:cNvPr id="4" name="文本框 3"/>
          <p:cNvSpPr txBox="1"/>
          <p:nvPr/>
        </p:nvSpPr>
        <p:spPr>
          <a:xfrm>
            <a:off x="610870" y="2007235"/>
            <a:ext cx="7922895" cy="487680"/>
          </a:xfrm>
          <a:prstGeom prst="rect">
            <a:avLst/>
          </a:prstGeom>
          <a:noFill/>
        </p:spPr>
        <p:txBody>
          <a:bodyPr wrap="square" rtlCol="0">
            <a:spAutoFit/>
          </a:bodyPr>
          <a:p>
            <a:pPr>
              <a:buClr>
                <a:srgbClr val="3191D3"/>
              </a:buClr>
              <a:buSzPct val="65000"/>
              <a:buFont typeface="Wingdings" panose="05000000000000000000" charset="0"/>
            </a:pPr>
            <a:r>
              <a:rPr lang="en-US" altLang="zh-CN" b="1" dirty="0">
                <a:latin typeface="楷体_GB2312" pitchFamily="49" charset="-122"/>
                <a:ea typeface="楷体_GB2312" pitchFamily="49" charset="-122"/>
                <a:sym typeface="+mn-ea"/>
              </a:rPr>
              <a:t>1.</a:t>
            </a:r>
            <a:r>
              <a:rPr lang="zh-CN" altLang="en-US" b="1" dirty="0">
                <a:latin typeface="楷体_GB2312" pitchFamily="49" charset="-122"/>
                <a:ea typeface="楷体_GB2312" pitchFamily="49" charset="-122"/>
                <a:sym typeface="+mn-ea"/>
              </a:rPr>
              <a:t>风险分析</a:t>
            </a:r>
            <a:endParaRPr lang="zh-CN" altLang="en-US" b="1" dirty="0">
              <a:latin typeface="楷体_GB2312" pitchFamily="49" charset="-122"/>
              <a:ea typeface="楷体_GB2312" pitchFamily="49" charset="-122"/>
              <a:sym typeface="+mn-ea"/>
            </a:endParaRPr>
          </a:p>
        </p:txBody>
      </p:sp>
      <p:sp>
        <p:nvSpPr>
          <p:cNvPr id="6" name="文本框 5"/>
          <p:cNvSpPr txBox="1"/>
          <p:nvPr/>
        </p:nvSpPr>
        <p:spPr>
          <a:xfrm>
            <a:off x="770255" y="2555240"/>
            <a:ext cx="7764145" cy="48768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信息安全风险评估是确定灾难恢复需求的</a:t>
            </a:r>
            <a:r>
              <a:rPr lang="zh-CN" altLang="en-US" b="1" dirty="0">
                <a:solidFill>
                  <a:srgbClr val="FF0000"/>
                </a:solidFill>
                <a:latin typeface="楷体_GB2312" pitchFamily="49" charset="-122"/>
                <a:ea typeface="楷体_GB2312" pitchFamily="49" charset="-122"/>
                <a:sym typeface="+mn-ea"/>
              </a:rPr>
              <a:t>重要环节</a:t>
            </a:r>
            <a:r>
              <a:rPr lang="zh-CN" altLang="en-US" b="1" dirty="0">
                <a:latin typeface="楷体_GB2312" pitchFamily="49" charset="-122"/>
                <a:ea typeface="楷体_GB2312" pitchFamily="49" charset="-122"/>
                <a:sym typeface="+mn-ea"/>
              </a:rPr>
              <a:t>。</a:t>
            </a:r>
            <a:endParaRPr lang="zh-CN" altLang="en-US" b="1" dirty="0">
              <a:latin typeface="楷体_GB2312" pitchFamily="49" charset="-122"/>
              <a:ea typeface="楷体_GB2312" pitchFamily="49" charset="-122"/>
              <a:sym typeface="+mn-ea"/>
            </a:endParaRPr>
          </a:p>
        </p:txBody>
      </p:sp>
      <p:sp>
        <p:nvSpPr>
          <p:cNvPr id="5" name="文本框 4"/>
          <p:cNvSpPr txBox="1"/>
          <p:nvPr/>
        </p:nvSpPr>
        <p:spPr>
          <a:xfrm>
            <a:off x="610235" y="3068955"/>
            <a:ext cx="6552565" cy="487680"/>
          </a:xfrm>
          <a:prstGeom prst="rect">
            <a:avLst/>
          </a:prstGeom>
          <a:noFill/>
        </p:spPr>
        <p:txBody>
          <a:bodyPr wrap="square" rtlCol="0">
            <a:spAutoFit/>
          </a:bodyPr>
          <a:p>
            <a:pPr>
              <a:buClr>
                <a:srgbClr val="3191D3"/>
              </a:buClr>
              <a:buSzPct val="65000"/>
              <a:buFont typeface="Wingdings" panose="05000000000000000000" charset="0"/>
            </a:pPr>
            <a:r>
              <a:rPr lang="en-US" altLang="zh-CN" b="1" dirty="0">
                <a:latin typeface="楷体_GB2312" pitchFamily="49" charset="-122"/>
                <a:ea typeface="楷体_GB2312" pitchFamily="49" charset="-122"/>
                <a:sym typeface="+mn-ea"/>
              </a:rPr>
              <a:t>2.</a:t>
            </a:r>
            <a:r>
              <a:rPr lang="zh-CN" altLang="en-US" b="1" dirty="0">
                <a:latin typeface="楷体_GB2312" pitchFamily="49" charset="-122"/>
                <a:ea typeface="楷体_GB2312" pitchFamily="49" charset="-122"/>
                <a:sym typeface="+mn-ea"/>
              </a:rPr>
              <a:t>业务影响分析</a:t>
            </a:r>
            <a:endParaRPr lang="zh-CN" altLang="en-US"/>
          </a:p>
        </p:txBody>
      </p:sp>
      <p:sp>
        <p:nvSpPr>
          <p:cNvPr id="7" name="文本框 6"/>
          <p:cNvSpPr txBox="1"/>
          <p:nvPr/>
        </p:nvSpPr>
        <p:spPr>
          <a:xfrm>
            <a:off x="756920" y="3556635"/>
            <a:ext cx="7172960" cy="48768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(1)分析业务功能和相关资源配置</a:t>
            </a:r>
            <a:endParaRPr lang="zh-CN" altLang="en-US" b="1" dirty="0">
              <a:latin typeface="楷体_GB2312" pitchFamily="49" charset="-122"/>
              <a:ea typeface="楷体_GB2312" pitchFamily="49" charset="-122"/>
              <a:sym typeface="+mn-ea"/>
            </a:endParaRPr>
          </a:p>
        </p:txBody>
      </p:sp>
      <p:sp>
        <p:nvSpPr>
          <p:cNvPr id="9" name="文本框 8"/>
          <p:cNvSpPr txBox="1"/>
          <p:nvPr/>
        </p:nvSpPr>
        <p:spPr>
          <a:xfrm>
            <a:off x="741045" y="4044315"/>
            <a:ext cx="7107555" cy="48768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a:t>
            </a:r>
            <a:r>
              <a:rPr lang="en-US" altLang="zh-CN" b="1" dirty="0">
                <a:latin typeface="楷体_GB2312" pitchFamily="49" charset="-122"/>
                <a:ea typeface="楷体_GB2312" pitchFamily="49" charset="-122"/>
                <a:sym typeface="+mn-ea"/>
              </a:rPr>
              <a:t>2</a:t>
            </a:r>
            <a:r>
              <a:rPr lang="zh-CN" altLang="en-US" b="1" dirty="0">
                <a:latin typeface="楷体_GB2312" pitchFamily="49" charset="-122"/>
                <a:ea typeface="楷体_GB2312" pitchFamily="49" charset="-122"/>
                <a:sym typeface="+mn-ea"/>
              </a:rPr>
              <a:t>)评估中断影响</a:t>
            </a:r>
            <a:endParaRPr lang="zh-CN" altLang="en-US" b="1" dirty="0">
              <a:latin typeface="楷体_GB2312" pitchFamily="49" charset="-122"/>
              <a:ea typeface="楷体_GB2312" pitchFamily="49" charset="-122"/>
              <a:sym typeface="+mn-ea"/>
            </a:endParaRPr>
          </a:p>
        </p:txBody>
      </p:sp>
      <p:sp>
        <p:nvSpPr>
          <p:cNvPr id="13" name="文本框 12"/>
          <p:cNvSpPr txBox="1"/>
          <p:nvPr/>
        </p:nvSpPr>
        <p:spPr>
          <a:xfrm>
            <a:off x="923925" y="4531995"/>
            <a:ext cx="7296785" cy="88392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应采用</a:t>
            </a:r>
            <a:r>
              <a:rPr lang="zh-CN" altLang="en-US" b="1" dirty="0">
                <a:solidFill>
                  <a:srgbClr val="FF0000"/>
                </a:solidFill>
                <a:latin typeface="楷体_GB2312" pitchFamily="49" charset="-122"/>
                <a:ea typeface="楷体_GB2312" pitchFamily="49" charset="-122"/>
                <a:sym typeface="+mn-ea"/>
              </a:rPr>
              <a:t>定量和</a:t>
            </a:r>
            <a:r>
              <a:rPr lang="zh-CN" altLang="en-US" b="1" dirty="0">
                <a:latin typeface="楷体_GB2312" pitchFamily="49" charset="-122"/>
                <a:ea typeface="楷体_GB2312" pitchFamily="49" charset="-122"/>
                <a:sym typeface="+mn-ea"/>
              </a:rPr>
              <a:t>/或</a:t>
            </a:r>
            <a:r>
              <a:rPr lang="zh-CN" altLang="en-US" b="1" dirty="0">
                <a:solidFill>
                  <a:srgbClr val="FF0000"/>
                </a:solidFill>
                <a:latin typeface="楷体_GB2312" pitchFamily="49" charset="-122"/>
                <a:ea typeface="楷体_GB2312" pitchFamily="49" charset="-122"/>
                <a:sym typeface="+mn-ea"/>
              </a:rPr>
              <a:t>定性</a:t>
            </a:r>
            <a:r>
              <a:rPr lang="zh-CN" altLang="en-US" b="1" dirty="0">
                <a:latin typeface="楷体_GB2312" pitchFamily="49" charset="-122"/>
                <a:ea typeface="楷体_GB2312" pitchFamily="49" charset="-122"/>
                <a:sym typeface="+mn-ea"/>
              </a:rPr>
              <a:t>的方法，对各种业务功能的中断造成的影响进行评估。</a:t>
            </a:r>
            <a:endParaRPr lang="zh-CN" altLang="en-US" b="1" dirty="0">
              <a:latin typeface="楷体_GB2312" pitchFamily="49" charset="-122"/>
              <a:ea typeface="楷体_GB2312" pitchFamily="49"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5" grpId="0"/>
      <p:bldP spid="7" grpId="0"/>
      <p:bldP spid="9"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灾难恢复</a:t>
            </a:r>
            <a:endParaRPr lang="zh-CN" altLang="en-US" b="1"/>
          </a:p>
        </p:txBody>
      </p:sp>
      <p:sp>
        <p:nvSpPr>
          <p:cNvPr id="4" name="文本框 3"/>
          <p:cNvSpPr txBox="1"/>
          <p:nvPr/>
        </p:nvSpPr>
        <p:spPr>
          <a:xfrm>
            <a:off x="478155" y="938530"/>
            <a:ext cx="7546340" cy="487680"/>
          </a:xfrm>
          <a:prstGeom prst="rect">
            <a:avLst/>
          </a:prstGeom>
          <a:noFill/>
        </p:spPr>
        <p:txBody>
          <a:bodyPr wrap="square" rtlCol="0">
            <a:spAutoFit/>
          </a:bodyPr>
          <a:p>
            <a:r>
              <a:rPr lang="en-US" altLang="zh-CN" b="1" dirty="0">
                <a:latin typeface="楷体_GB2312" pitchFamily="49" charset="-122"/>
                <a:ea typeface="楷体_GB2312" pitchFamily="49" charset="-122"/>
                <a:sym typeface="+mn-ea"/>
              </a:rPr>
              <a:t>3.</a:t>
            </a:r>
            <a:r>
              <a:rPr lang="zh-CN" altLang="en-US" b="1" dirty="0">
                <a:latin typeface="楷体_GB2312" pitchFamily="49" charset="-122"/>
                <a:ea typeface="楷体_GB2312" pitchFamily="49" charset="-122"/>
                <a:sym typeface="+mn-ea"/>
              </a:rPr>
              <a:t>确定灾难恢复目标</a:t>
            </a:r>
            <a:endParaRPr lang="zh-CN" altLang="en-US" b="1" dirty="0">
              <a:latin typeface="楷体_GB2312" pitchFamily="49" charset="-122"/>
              <a:ea typeface="楷体_GB2312" pitchFamily="49" charset="-122"/>
              <a:sym typeface="+mn-ea"/>
            </a:endParaRPr>
          </a:p>
        </p:txBody>
      </p:sp>
      <p:sp>
        <p:nvSpPr>
          <p:cNvPr id="5" name="文本框 4"/>
          <p:cNvSpPr txBox="1"/>
          <p:nvPr/>
        </p:nvSpPr>
        <p:spPr>
          <a:xfrm>
            <a:off x="829945" y="1426210"/>
            <a:ext cx="7430770" cy="88392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根据风险分析和业务影响分析的结果，确定灾难恢复目标，包括：</a:t>
            </a:r>
            <a:endParaRPr lang="zh-CN" altLang="en-US" b="1" dirty="0">
              <a:latin typeface="楷体_GB2312" pitchFamily="49" charset="-122"/>
              <a:ea typeface="楷体_GB2312" pitchFamily="49" charset="-122"/>
              <a:sym typeface="+mn-ea"/>
            </a:endParaRPr>
          </a:p>
        </p:txBody>
      </p:sp>
      <p:sp>
        <p:nvSpPr>
          <p:cNvPr id="6" name="文本框 5"/>
          <p:cNvSpPr txBox="1"/>
          <p:nvPr/>
        </p:nvSpPr>
        <p:spPr>
          <a:xfrm>
            <a:off x="883920" y="2233295"/>
            <a:ext cx="7401560"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关键业务功能及恢复的优先顺序</a:t>
            </a:r>
            <a:endParaRPr lang="zh-CN" altLang="en-US" b="1" dirty="0">
              <a:latin typeface="楷体_GB2312" pitchFamily="49" charset="-122"/>
              <a:ea typeface="楷体_GB2312" pitchFamily="49" charset="-122"/>
              <a:sym typeface="+mn-ea"/>
            </a:endParaRPr>
          </a:p>
        </p:txBody>
      </p:sp>
      <p:sp>
        <p:nvSpPr>
          <p:cNvPr id="7" name="文本框 6"/>
          <p:cNvSpPr txBox="1"/>
          <p:nvPr/>
        </p:nvSpPr>
        <p:spPr>
          <a:xfrm>
            <a:off x="908685" y="2720975"/>
            <a:ext cx="7376795"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灾难恢复时间范围</a:t>
            </a:r>
            <a:endParaRPr lang="zh-CN" altLang="en-US" b="1" dirty="0">
              <a:latin typeface="楷体_GB2312" pitchFamily="49" charset="-122"/>
              <a:ea typeface="楷体_GB2312" pitchFamily="49" charset="-122"/>
              <a:sym typeface="+mn-ea"/>
            </a:endParaRPr>
          </a:p>
        </p:txBody>
      </p:sp>
      <p:sp>
        <p:nvSpPr>
          <p:cNvPr id="8" name="文本框 7"/>
          <p:cNvSpPr txBox="1"/>
          <p:nvPr/>
        </p:nvSpPr>
        <p:spPr>
          <a:xfrm>
            <a:off x="908685" y="3208655"/>
            <a:ext cx="7797165" cy="88392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即恢复时间目标（RTO）和恢复点目标（RPO）的范围。</a:t>
            </a:r>
            <a:endParaRPr lang="zh-CN" altLang="en-US" b="1" dirty="0">
              <a:latin typeface="楷体_GB2312" pitchFamily="49" charset="-122"/>
              <a:ea typeface="楷体_GB2312" pitchFamily="49" charset="-122"/>
              <a:sym typeface="+mn-ea"/>
            </a:endParaRPr>
          </a:p>
        </p:txBody>
      </p:sp>
      <p:sp>
        <p:nvSpPr>
          <p:cNvPr id="9" name="文本框 8"/>
          <p:cNvSpPr txBox="1"/>
          <p:nvPr/>
        </p:nvSpPr>
        <p:spPr>
          <a:xfrm>
            <a:off x="838200" y="4426585"/>
            <a:ext cx="7657465" cy="88392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RPO针对的是</a:t>
            </a:r>
            <a:r>
              <a:rPr lang="zh-CN" altLang="en-US" b="1" dirty="0">
                <a:solidFill>
                  <a:srgbClr val="FF0000"/>
                </a:solidFill>
                <a:latin typeface="楷体_GB2312" pitchFamily="49" charset="-122"/>
                <a:ea typeface="楷体_GB2312" pitchFamily="49" charset="-122"/>
                <a:sym typeface="+mn-ea"/>
              </a:rPr>
              <a:t>数据丢失</a:t>
            </a:r>
            <a:r>
              <a:rPr lang="zh-CN" altLang="en-US" b="1" dirty="0">
                <a:latin typeface="楷体_GB2312" pitchFamily="49" charset="-122"/>
                <a:ea typeface="楷体_GB2312" pitchFamily="49" charset="-122"/>
                <a:sym typeface="+mn-ea"/>
              </a:rPr>
              <a:t>，而RTO针对的是</a:t>
            </a:r>
            <a:r>
              <a:rPr lang="zh-CN" altLang="en-US" b="1" dirty="0">
                <a:solidFill>
                  <a:srgbClr val="FF0000"/>
                </a:solidFill>
                <a:latin typeface="楷体_GB2312" pitchFamily="49" charset="-122"/>
                <a:ea typeface="楷体_GB2312" pitchFamily="49" charset="-122"/>
                <a:sym typeface="+mn-ea"/>
              </a:rPr>
              <a:t>服务丢失</a:t>
            </a:r>
            <a:r>
              <a:rPr lang="zh-CN" altLang="en-US" b="1" dirty="0">
                <a:latin typeface="楷体_GB2312" pitchFamily="49" charset="-122"/>
                <a:ea typeface="楷体_GB2312" pitchFamily="49" charset="-122"/>
                <a:sym typeface="+mn-ea"/>
              </a:rPr>
              <a:t>，二者没有必然的关联性。</a:t>
            </a:r>
            <a:endParaRPr lang="zh-CN" altLang="en-US" b="1" dirty="0">
              <a:latin typeface="楷体_GB2312" pitchFamily="49" charset="-122"/>
              <a:ea typeface="楷体_GB2312" pitchFamily="49"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p:tgtEl>
                                          <p:spTgt spid="6"/>
                                        </p:tgtEl>
                                        <p:attrNameLst>
                                          <p:attrName>ppt_y</p:attrName>
                                        </p:attrNameLst>
                                      </p:cBhvr>
                                      <p:tavLst>
                                        <p:tav tm="0">
                                          <p:val>
                                            <p:strVal val="#ppt_y+#ppt_h*1.125000"/>
                                          </p:val>
                                        </p:tav>
                                        <p:tav tm="100000">
                                          <p:val>
                                            <p:strVal val="#ppt_y"/>
                                          </p:val>
                                        </p:tav>
                                      </p:tavLst>
                                    </p:anim>
                                    <p:animEffect transition="in" filter="wipe(up)">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p:tgtEl>
                                          <p:spTgt spid="7"/>
                                        </p:tgtEl>
                                        <p:attrNameLst>
                                          <p:attrName>ppt_y</p:attrName>
                                        </p:attrNameLst>
                                      </p:cBhvr>
                                      <p:tavLst>
                                        <p:tav tm="0">
                                          <p:val>
                                            <p:strVal val="#ppt_y+#ppt_h*1.125000"/>
                                          </p:val>
                                        </p:tav>
                                        <p:tav tm="100000">
                                          <p:val>
                                            <p:strVal val="#ppt_y"/>
                                          </p:val>
                                        </p:tav>
                                      </p:tavLst>
                                    </p:anim>
                                    <p:animEffect transition="in" filter="wipe(up)">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ox(i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strips(down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灾难恢复</a:t>
            </a:r>
            <a:endParaRPr lang="zh-CN" altLang="en-US" b="1"/>
          </a:p>
        </p:txBody>
      </p:sp>
      <p:sp>
        <p:nvSpPr>
          <p:cNvPr id="3" name="内容占位符 2"/>
          <p:cNvSpPr>
            <a:spLocks noGrp="1"/>
          </p:cNvSpPr>
          <p:nvPr>
            <p:ph idx="1"/>
          </p:nvPr>
        </p:nvSpPr>
        <p:spPr/>
        <p:txBody>
          <a:bodyPr/>
          <a:p>
            <a:r>
              <a:rPr lang="zh-CN" altLang="en-US" b="1">
                <a:uFillTx/>
                <a:latin typeface="楷体_GB2312" charset="0"/>
                <a:ea typeface="楷体_GB2312" charset="0"/>
                <a:sym typeface="+mn-ea"/>
              </a:rPr>
              <a:t>灾难恢复策略的制定：</a:t>
            </a:r>
            <a:endParaRPr lang="zh-CN" altLang="en-US" b="1">
              <a:uFillTx/>
              <a:latin typeface="楷体_GB2312" charset="0"/>
              <a:ea typeface="楷体_GB2312" charset="0"/>
              <a:sym typeface="+mn-ea"/>
            </a:endParaRPr>
          </a:p>
        </p:txBody>
      </p:sp>
      <p:sp>
        <p:nvSpPr>
          <p:cNvPr id="4" name="文本框 3"/>
          <p:cNvSpPr txBox="1"/>
          <p:nvPr/>
        </p:nvSpPr>
        <p:spPr>
          <a:xfrm>
            <a:off x="712470" y="1833880"/>
            <a:ext cx="6678930" cy="128016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国标GB/T 20988-2007 《信息安全技术信息系统灾难恢复规范》中，灾难恢复策略包括以下两个方面的内容：</a:t>
            </a:r>
            <a:endParaRPr lang="zh-CN" altLang="en-US" b="1" dirty="0">
              <a:latin typeface="楷体_GB2312" pitchFamily="49" charset="-122"/>
              <a:ea typeface="楷体_GB2312" pitchFamily="49" charset="-122"/>
              <a:sym typeface="+mn-ea"/>
            </a:endParaRPr>
          </a:p>
        </p:txBody>
      </p:sp>
      <p:sp>
        <p:nvSpPr>
          <p:cNvPr id="5" name="文本框 4"/>
          <p:cNvSpPr txBox="1"/>
          <p:nvPr/>
        </p:nvSpPr>
        <p:spPr>
          <a:xfrm>
            <a:off x="770255" y="3562350"/>
            <a:ext cx="7211060"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灾难恢复等级各要素的具体要求</a:t>
            </a:r>
            <a:endParaRPr lang="zh-CN" altLang="en-US" b="1" dirty="0">
              <a:latin typeface="楷体_GB2312" pitchFamily="49" charset="-122"/>
              <a:ea typeface="楷体_GB2312" pitchFamily="49" charset="-122"/>
              <a:sym typeface="+mn-ea"/>
            </a:endParaRPr>
          </a:p>
        </p:txBody>
      </p:sp>
      <p:sp>
        <p:nvSpPr>
          <p:cNvPr id="6" name="文本框 5"/>
          <p:cNvSpPr txBox="1"/>
          <p:nvPr/>
        </p:nvSpPr>
        <p:spPr>
          <a:xfrm>
            <a:off x="770255" y="3074670"/>
            <a:ext cx="6621145"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灾难恢复资源的获取方式</a:t>
            </a:r>
            <a:endParaRPr lang="zh-CN" altLang="en-US" b="1" dirty="0">
              <a:latin typeface="楷体_GB2312" pitchFamily="49" charset="-122"/>
              <a:ea typeface="楷体_GB2312" pitchFamily="49" charset="-122"/>
              <a:sym typeface="+mn-ea"/>
            </a:endParaRPr>
          </a:p>
        </p:txBody>
      </p:sp>
      <p:sp>
        <p:nvSpPr>
          <p:cNvPr id="8" name="文本框 7"/>
          <p:cNvSpPr txBox="1"/>
          <p:nvPr/>
        </p:nvSpPr>
        <p:spPr>
          <a:xfrm>
            <a:off x="493395" y="4050030"/>
            <a:ext cx="8193405" cy="487680"/>
          </a:xfrm>
          <a:prstGeom prst="rect">
            <a:avLst/>
          </a:prstGeom>
          <a:noFill/>
        </p:spPr>
        <p:txBody>
          <a:bodyPr wrap="square" rtlCol="0">
            <a:spAutoFit/>
          </a:bodyPr>
          <a:p>
            <a:r>
              <a:rPr lang="en-US" altLang="zh-CN" b="1" dirty="0">
                <a:latin typeface="楷体_GB2312" pitchFamily="49" charset="-122"/>
                <a:ea typeface="楷体_GB2312" pitchFamily="49" charset="-122"/>
                <a:sym typeface="+mn-ea"/>
              </a:rPr>
              <a:t>1.</a:t>
            </a:r>
            <a:r>
              <a:rPr lang="zh-CN" altLang="en-US" b="1" dirty="0">
                <a:latin typeface="楷体_GB2312" pitchFamily="49" charset="-122"/>
                <a:ea typeface="楷体_GB2312" pitchFamily="49" charset="-122"/>
                <a:sym typeface="+mn-ea"/>
              </a:rPr>
              <a:t>灾难恢复策略制定的过程</a:t>
            </a:r>
            <a:endParaRPr lang="zh-CN" altLang="en-US" b="1" dirty="0">
              <a:latin typeface="楷体_GB2312" pitchFamily="49" charset="-122"/>
              <a:ea typeface="楷体_GB2312" pitchFamily="49" charset="-122"/>
              <a:sym typeface="+mn-ea"/>
            </a:endParaRPr>
          </a:p>
        </p:txBody>
      </p:sp>
      <p:sp>
        <p:nvSpPr>
          <p:cNvPr id="9" name="文本框 8"/>
          <p:cNvSpPr txBox="1"/>
          <p:nvPr/>
        </p:nvSpPr>
        <p:spPr>
          <a:xfrm>
            <a:off x="988060" y="4537710"/>
            <a:ext cx="6720205" cy="147828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(1)灾难恢复资源要素</a:t>
            </a:r>
            <a:endParaRPr lang="zh-CN" altLang="en-US" b="1" dirty="0">
              <a:latin typeface="楷体_GB2312" pitchFamily="49" charset="-122"/>
              <a:ea typeface="楷体_GB2312" pitchFamily="49" charset="-122"/>
              <a:sym typeface="+mn-ea"/>
            </a:endParaRPr>
          </a:p>
          <a:p>
            <a:r>
              <a:rPr lang="zh-CN" altLang="en-US" b="1" dirty="0">
                <a:latin typeface="楷体_GB2312" pitchFamily="49" charset="-122"/>
                <a:ea typeface="楷体_GB2312" pitchFamily="49" charset="-122"/>
                <a:sym typeface="+mn-ea"/>
              </a:rPr>
              <a:t>国标GB/T 20988-2007将支持灾难恢复各个等级所需的资源分为7个要素，分别为：</a:t>
            </a:r>
            <a:endParaRPr lang="zh-CN" altLang="en-US" b="1" dirty="0">
              <a:latin typeface="楷体_GB2312" pitchFamily="49" charset="-122"/>
              <a:ea typeface="楷体_GB2312" pitchFamily="49"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p:tgtEl>
                                          <p:spTgt spid="5"/>
                                        </p:tgtEl>
                                        <p:attrNameLst>
                                          <p:attrName>ppt_y</p:attrName>
                                        </p:attrNameLst>
                                      </p:cBhvr>
                                      <p:tavLst>
                                        <p:tav tm="0">
                                          <p:val>
                                            <p:strVal val="#ppt_y+#ppt_h*1.125000"/>
                                          </p:val>
                                        </p:tav>
                                        <p:tav tm="100000">
                                          <p:val>
                                            <p:strVal val="#ppt_y"/>
                                          </p:val>
                                        </p:tav>
                                      </p:tavLst>
                                    </p:anim>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p:tgtEl>
                                          <p:spTgt spid="8"/>
                                        </p:tgtEl>
                                        <p:attrNameLst>
                                          <p:attrName>ppt_y</p:attrName>
                                        </p:attrNameLst>
                                      </p:cBhvr>
                                      <p:tavLst>
                                        <p:tav tm="0">
                                          <p:val>
                                            <p:strVal val="#ppt_y+#ppt_h*1.125000"/>
                                          </p:val>
                                        </p:tav>
                                        <p:tav tm="100000">
                                          <p:val>
                                            <p:strVal val="#ppt_y"/>
                                          </p:val>
                                        </p:tav>
                                      </p:tavLst>
                                    </p:anim>
                                    <p:animEffect transition="in" filter="wipe(up)">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p:tgtEl>
                                          <p:spTgt spid="9"/>
                                        </p:tgtEl>
                                        <p:attrNameLst>
                                          <p:attrName>ppt_y</p:attrName>
                                        </p:attrNameLst>
                                      </p:cBhvr>
                                      <p:tavLst>
                                        <p:tav tm="0">
                                          <p:val>
                                            <p:strVal val="#ppt_y+#ppt_h*1.125000"/>
                                          </p:val>
                                        </p:tav>
                                        <p:tav tm="100000">
                                          <p:val>
                                            <p:strVal val="#ppt_y"/>
                                          </p:val>
                                        </p:tav>
                                      </p:tavLst>
                                    </p:anim>
                                    <p:animEffect transition="in" filter="wipe(up)">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5"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灾难恢复</a:t>
            </a:r>
            <a:endParaRPr lang="zh-CN" altLang="en-US" b="1"/>
          </a:p>
        </p:txBody>
      </p:sp>
      <p:sp>
        <p:nvSpPr>
          <p:cNvPr id="7" name="文本框 6"/>
          <p:cNvSpPr txBox="1"/>
          <p:nvPr/>
        </p:nvSpPr>
        <p:spPr>
          <a:xfrm>
            <a:off x="641350" y="1069975"/>
            <a:ext cx="7861300"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数据备份系统</a:t>
            </a:r>
            <a:endParaRPr lang="zh-CN" altLang="en-US" b="1" dirty="0">
              <a:latin typeface="楷体_GB2312" pitchFamily="49" charset="-122"/>
              <a:ea typeface="楷体_GB2312" pitchFamily="49" charset="-122"/>
              <a:sym typeface="+mn-ea"/>
            </a:endParaRPr>
          </a:p>
        </p:txBody>
      </p:sp>
      <p:sp>
        <p:nvSpPr>
          <p:cNvPr id="5" name="文本框 4"/>
          <p:cNvSpPr txBox="1"/>
          <p:nvPr/>
        </p:nvSpPr>
        <p:spPr>
          <a:xfrm>
            <a:off x="641350" y="1557655"/>
            <a:ext cx="8135620"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备用数据处理系统</a:t>
            </a:r>
            <a:endParaRPr lang="zh-CN" altLang="en-US" b="1" dirty="0">
              <a:latin typeface="楷体_GB2312" pitchFamily="49" charset="-122"/>
              <a:ea typeface="楷体_GB2312" pitchFamily="49" charset="-122"/>
              <a:sym typeface="+mn-ea"/>
            </a:endParaRPr>
          </a:p>
        </p:txBody>
      </p:sp>
      <p:sp>
        <p:nvSpPr>
          <p:cNvPr id="8" name="文本框 7"/>
          <p:cNvSpPr txBox="1"/>
          <p:nvPr/>
        </p:nvSpPr>
        <p:spPr>
          <a:xfrm>
            <a:off x="641350" y="2045335"/>
            <a:ext cx="8154035"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备用网络系统</a:t>
            </a:r>
            <a:endParaRPr lang="zh-CN" altLang="en-US" b="1" dirty="0">
              <a:latin typeface="楷体_GB2312" pitchFamily="49" charset="-122"/>
              <a:ea typeface="楷体_GB2312" pitchFamily="49" charset="-122"/>
              <a:sym typeface="+mn-ea"/>
            </a:endParaRPr>
          </a:p>
        </p:txBody>
      </p:sp>
      <p:sp>
        <p:nvSpPr>
          <p:cNvPr id="9" name="文本框 8"/>
          <p:cNvSpPr txBox="1"/>
          <p:nvPr/>
        </p:nvSpPr>
        <p:spPr>
          <a:xfrm>
            <a:off x="668020" y="2533015"/>
            <a:ext cx="8081645"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备用基础设施</a:t>
            </a:r>
            <a:endParaRPr lang="zh-CN" altLang="en-US" b="1" dirty="0">
              <a:latin typeface="楷体_GB2312" pitchFamily="49" charset="-122"/>
              <a:ea typeface="楷体_GB2312" pitchFamily="49" charset="-122"/>
              <a:sym typeface="+mn-ea"/>
            </a:endParaRPr>
          </a:p>
        </p:txBody>
      </p:sp>
      <p:sp>
        <p:nvSpPr>
          <p:cNvPr id="10" name="文本框 9"/>
          <p:cNvSpPr txBox="1"/>
          <p:nvPr/>
        </p:nvSpPr>
        <p:spPr>
          <a:xfrm>
            <a:off x="668020" y="3020695"/>
            <a:ext cx="8183245"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技术支持能力</a:t>
            </a:r>
            <a:endParaRPr lang="zh-CN" altLang="en-US" b="1" dirty="0">
              <a:latin typeface="楷体_GB2312" pitchFamily="49" charset="-122"/>
              <a:ea typeface="楷体_GB2312" pitchFamily="49" charset="-122"/>
              <a:sym typeface="+mn-ea"/>
            </a:endParaRPr>
          </a:p>
        </p:txBody>
      </p:sp>
      <p:sp>
        <p:nvSpPr>
          <p:cNvPr id="11" name="文本框 10"/>
          <p:cNvSpPr txBox="1"/>
          <p:nvPr/>
        </p:nvSpPr>
        <p:spPr>
          <a:xfrm>
            <a:off x="668020" y="3508375"/>
            <a:ext cx="7633970"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运行维护管理能力</a:t>
            </a:r>
            <a:endParaRPr lang="zh-CN" altLang="en-US" b="1" dirty="0">
              <a:latin typeface="楷体_GB2312" pitchFamily="49" charset="-122"/>
              <a:ea typeface="楷体_GB2312" pitchFamily="49" charset="-122"/>
              <a:sym typeface="+mn-ea"/>
            </a:endParaRPr>
          </a:p>
        </p:txBody>
      </p:sp>
      <p:sp>
        <p:nvSpPr>
          <p:cNvPr id="12" name="文本框 11"/>
          <p:cNvSpPr txBox="1"/>
          <p:nvPr/>
        </p:nvSpPr>
        <p:spPr>
          <a:xfrm>
            <a:off x="668020" y="3996055"/>
            <a:ext cx="7837805"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灾难恢复预案</a:t>
            </a:r>
            <a:endParaRPr lang="zh-CN" altLang="en-US" b="1" dirty="0">
              <a:latin typeface="楷体_GB2312" pitchFamily="49" charset="-122"/>
              <a:ea typeface="楷体_GB2312" pitchFamily="49" charset="-122"/>
              <a:sym typeface="+mn-ea"/>
            </a:endParaRPr>
          </a:p>
        </p:txBody>
      </p:sp>
      <p:sp>
        <p:nvSpPr>
          <p:cNvPr id="13" name="文本框 12"/>
          <p:cNvSpPr txBox="1"/>
          <p:nvPr/>
        </p:nvSpPr>
        <p:spPr>
          <a:xfrm>
            <a:off x="583565" y="4483735"/>
            <a:ext cx="7802245" cy="48768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a:t>
            </a:r>
            <a:r>
              <a:rPr lang="en-US" altLang="zh-CN" b="1" dirty="0">
                <a:latin typeface="楷体_GB2312" pitchFamily="49" charset="-122"/>
                <a:ea typeface="楷体_GB2312" pitchFamily="49" charset="-122"/>
                <a:sym typeface="+mn-ea"/>
              </a:rPr>
              <a:t>2</a:t>
            </a:r>
            <a:r>
              <a:rPr lang="zh-CN" altLang="en-US" b="1" dirty="0">
                <a:latin typeface="楷体_GB2312" pitchFamily="49" charset="-122"/>
                <a:ea typeface="楷体_GB2312" pitchFamily="49" charset="-122"/>
                <a:sym typeface="+mn-ea"/>
              </a:rPr>
              <a:t>)成本风险分析和策略的确定</a:t>
            </a:r>
            <a:endParaRPr lang="zh-CN" altLang="en-US" b="1" dirty="0">
              <a:latin typeface="楷体_GB2312" pitchFamily="49" charset="-122"/>
              <a:ea typeface="楷体_GB2312" pitchFamily="49" charset="-122"/>
              <a:sym typeface="+mn-ea"/>
            </a:endParaRPr>
          </a:p>
        </p:txBody>
      </p:sp>
      <p:sp>
        <p:nvSpPr>
          <p:cNvPr id="15" name="文本框 14"/>
          <p:cNvSpPr txBox="1"/>
          <p:nvPr/>
        </p:nvSpPr>
        <p:spPr>
          <a:xfrm>
            <a:off x="813435" y="4971415"/>
            <a:ext cx="7892415" cy="48768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灾难恢复策略包括：</a:t>
            </a:r>
            <a:endParaRPr lang="zh-CN" altLang="en-US" b="1" dirty="0">
              <a:latin typeface="楷体_GB2312" pitchFamily="49" charset="-122"/>
              <a:ea typeface="楷体_GB2312" pitchFamily="49" charset="-122"/>
              <a:sym typeface="+mn-ea"/>
            </a:endParaRPr>
          </a:p>
        </p:txBody>
      </p:sp>
      <p:sp>
        <p:nvSpPr>
          <p:cNvPr id="16" name="文本框 15"/>
          <p:cNvSpPr txBox="1"/>
          <p:nvPr/>
        </p:nvSpPr>
        <p:spPr>
          <a:xfrm>
            <a:off x="702310" y="5459095"/>
            <a:ext cx="7599680"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灾难恢复资源的获取方式</a:t>
            </a:r>
            <a:endParaRPr lang="zh-CN" altLang="en-US" b="1" dirty="0">
              <a:latin typeface="楷体_GB2312" pitchFamily="49" charset="-122"/>
              <a:ea typeface="楷体_GB2312" pitchFamily="49" charset="-122"/>
              <a:sym typeface="+mn-ea"/>
            </a:endParaRPr>
          </a:p>
        </p:txBody>
      </p:sp>
      <p:sp>
        <p:nvSpPr>
          <p:cNvPr id="17" name="文本框 16"/>
          <p:cNvSpPr txBox="1"/>
          <p:nvPr/>
        </p:nvSpPr>
        <p:spPr>
          <a:xfrm>
            <a:off x="668020" y="5946775"/>
            <a:ext cx="7571105"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灾难恢复等级各要素的具体要求</a:t>
            </a:r>
            <a:endParaRPr lang="zh-CN" altLang="en-US" b="1" dirty="0">
              <a:latin typeface="楷体_GB2312" pitchFamily="49" charset="-122"/>
              <a:ea typeface="楷体_GB2312" pitchFamily="49"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p:tgtEl>
                                          <p:spTgt spid="13"/>
                                        </p:tgtEl>
                                        <p:attrNameLst>
                                          <p:attrName>ppt_y</p:attrName>
                                        </p:attrNameLst>
                                      </p:cBhvr>
                                      <p:tavLst>
                                        <p:tav tm="0">
                                          <p:val>
                                            <p:strVal val="#ppt_y+#ppt_h*1.125000"/>
                                          </p:val>
                                        </p:tav>
                                        <p:tav tm="100000">
                                          <p:val>
                                            <p:strVal val="#ppt_y"/>
                                          </p:val>
                                        </p:tav>
                                      </p:tavLst>
                                    </p:anim>
                                    <p:animEffect transition="in" filter="wipe(up)">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box(in)">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additive="base">
                                        <p:cTn id="60" dur="500" fill="hold"/>
                                        <p:tgtEl>
                                          <p:spTgt spid="16"/>
                                        </p:tgtEl>
                                        <p:attrNameLst>
                                          <p:attrName>ppt_x</p:attrName>
                                        </p:attrNameLst>
                                      </p:cBhvr>
                                      <p:tavLst>
                                        <p:tav tm="0">
                                          <p:val>
                                            <p:strVal val="#ppt_x"/>
                                          </p:val>
                                        </p:tav>
                                        <p:tav tm="100000">
                                          <p:val>
                                            <p:strVal val="#ppt_x"/>
                                          </p:val>
                                        </p:tav>
                                      </p:tavLst>
                                    </p:anim>
                                    <p:anim calcmode="lin" valueType="num">
                                      <p:cBhvr additive="base">
                                        <p:cTn id="6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cBhvr additive="base">
                                        <p:cTn id="66" dur="500" fill="hold"/>
                                        <p:tgtEl>
                                          <p:spTgt spid="17"/>
                                        </p:tgtEl>
                                        <p:attrNameLst>
                                          <p:attrName>ppt_x</p:attrName>
                                        </p:attrNameLst>
                                      </p:cBhvr>
                                      <p:tavLst>
                                        <p:tav tm="0">
                                          <p:val>
                                            <p:strVal val="#ppt_x"/>
                                          </p:val>
                                        </p:tav>
                                        <p:tav tm="100000">
                                          <p:val>
                                            <p:strVal val="#ppt_x"/>
                                          </p:val>
                                        </p:tav>
                                      </p:tavLst>
                                    </p:anim>
                                    <p:anim calcmode="lin" valueType="num">
                                      <p:cBhvr additive="base">
                                        <p:cTn id="6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8" grpId="0"/>
      <p:bldP spid="9" grpId="0"/>
      <p:bldP spid="10" grpId="0"/>
      <p:bldP spid="11" grpId="0"/>
      <p:bldP spid="12" grpId="0"/>
      <p:bldP spid="13" grpId="0"/>
      <p:bldP spid="15"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灾难恢复</a:t>
            </a:r>
            <a:endParaRPr lang="zh-CN" altLang="en-US" b="1"/>
          </a:p>
        </p:txBody>
      </p:sp>
      <p:sp>
        <p:nvSpPr>
          <p:cNvPr id="8" name="文本框 7"/>
          <p:cNvSpPr txBox="1"/>
          <p:nvPr/>
        </p:nvSpPr>
        <p:spPr>
          <a:xfrm>
            <a:off x="246380" y="1108710"/>
            <a:ext cx="8193405" cy="487680"/>
          </a:xfrm>
          <a:prstGeom prst="rect">
            <a:avLst/>
          </a:prstGeom>
          <a:noFill/>
        </p:spPr>
        <p:txBody>
          <a:bodyPr wrap="square" rtlCol="0">
            <a:spAutoFit/>
          </a:bodyPr>
          <a:p>
            <a:r>
              <a:rPr lang="en-US" altLang="zh-CN" b="1" dirty="0">
                <a:latin typeface="楷体_GB2312" pitchFamily="49" charset="-122"/>
                <a:ea typeface="楷体_GB2312" pitchFamily="49" charset="-122"/>
                <a:sym typeface="+mn-ea"/>
              </a:rPr>
              <a:t>2.</a:t>
            </a:r>
            <a:r>
              <a:rPr lang="zh-CN" altLang="en-US" b="1" dirty="0">
                <a:latin typeface="楷体_GB2312" pitchFamily="49" charset="-122"/>
                <a:ea typeface="楷体_GB2312" pitchFamily="49" charset="-122"/>
                <a:sym typeface="+mn-ea"/>
              </a:rPr>
              <a:t>灾难恢复资源的获取方式</a:t>
            </a:r>
            <a:endParaRPr lang="zh-CN" altLang="en-US" b="1" dirty="0">
              <a:latin typeface="楷体_GB2312" pitchFamily="49" charset="-122"/>
              <a:ea typeface="楷体_GB2312" pitchFamily="49" charset="-122"/>
              <a:sym typeface="+mn-ea"/>
            </a:endParaRPr>
          </a:p>
        </p:txBody>
      </p:sp>
      <p:sp>
        <p:nvSpPr>
          <p:cNvPr id="3" name="文本框 2"/>
          <p:cNvSpPr txBox="1"/>
          <p:nvPr/>
        </p:nvSpPr>
        <p:spPr>
          <a:xfrm>
            <a:off x="386080" y="1596390"/>
            <a:ext cx="8053705" cy="88392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灾难恢复资源的获取方式是指组织采用哪种方式获取上述7个资源要素，不同的资源要素的获取方式不同，</a:t>
            </a:r>
            <a:endParaRPr lang="zh-CN" altLang="en-US" b="1" dirty="0">
              <a:latin typeface="楷体_GB2312" pitchFamily="49" charset="-122"/>
              <a:ea typeface="楷体_GB2312" pitchFamily="49" charset="-122"/>
              <a:sym typeface="+mn-ea"/>
            </a:endParaRPr>
          </a:p>
        </p:txBody>
      </p:sp>
      <p:sp>
        <p:nvSpPr>
          <p:cNvPr id="4" name="文本框 3"/>
          <p:cNvSpPr txBox="1"/>
          <p:nvPr/>
        </p:nvSpPr>
        <p:spPr>
          <a:xfrm>
            <a:off x="246380" y="2982595"/>
            <a:ext cx="8193405" cy="487680"/>
          </a:xfrm>
          <a:prstGeom prst="rect">
            <a:avLst/>
          </a:prstGeom>
          <a:noFill/>
        </p:spPr>
        <p:txBody>
          <a:bodyPr wrap="square" rtlCol="0">
            <a:spAutoFit/>
          </a:bodyPr>
          <a:p>
            <a:r>
              <a:rPr lang="en-US" altLang="zh-CN" b="1" dirty="0">
                <a:latin typeface="楷体_GB2312" pitchFamily="49" charset="-122"/>
                <a:ea typeface="楷体_GB2312" pitchFamily="49" charset="-122"/>
                <a:sym typeface="+mn-ea"/>
              </a:rPr>
              <a:t>3.</a:t>
            </a:r>
            <a:r>
              <a:rPr lang="zh-CN" altLang="en-US" b="1" dirty="0">
                <a:latin typeface="楷体_GB2312" pitchFamily="49" charset="-122"/>
                <a:ea typeface="楷体_GB2312" pitchFamily="49" charset="-122"/>
                <a:sym typeface="+mn-ea"/>
              </a:rPr>
              <a:t>灾难恢复资源的要求</a:t>
            </a:r>
            <a:endParaRPr lang="zh-CN" altLang="en-US" b="1" dirty="0">
              <a:latin typeface="楷体_GB2312" pitchFamily="49" charset="-122"/>
              <a:ea typeface="楷体_GB2312" pitchFamily="49" charset="-122"/>
              <a:sym typeface="+mn-ea"/>
            </a:endParaRPr>
          </a:p>
        </p:txBody>
      </p:sp>
      <p:sp>
        <p:nvSpPr>
          <p:cNvPr id="5" name="文本框 4"/>
          <p:cNvSpPr txBox="1"/>
          <p:nvPr/>
        </p:nvSpPr>
        <p:spPr>
          <a:xfrm>
            <a:off x="386080" y="3470275"/>
            <a:ext cx="8053705" cy="128016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为满足灾难恢复的需求，达到灾难恢复的目标，对上述7个灾难恢复资源要素，组织应成本风险平衡原则逐一确定它们应满足的要求。</a:t>
            </a:r>
            <a:endParaRPr lang="zh-CN" altLang="en-US" b="1" dirty="0">
              <a:latin typeface="楷体_GB2312" pitchFamily="49" charset="-122"/>
              <a:ea typeface="楷体_GB2312" pitchFamily="49"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p:tgtEl>
                                          <p:spTgt spid="4"/>
                                        </p:tgtEl>
                                        <p:attrNameLst>
                                          <p:attrName>ppt_y</p:attrName>
                                        </p:attrNameLst>
                                      </p:cBhvr>
                                      <p:tavLst>
                                        <p:tav tm="0">
                                          <p:val>
                                            <p:strVal val="#ppt_y+#ppt_h*1.125000"/>
                                          </p:val>
                                        </p:tav>
                                        <p:tav tm="100000">
                                          <p:val>
                                            <p:strVal val="#ppt_y"/>
                                          </p:val>
                                        </p:tav>
                                      </p:tavLst>
                                    </p:anim>
                                    <p:animEffect transition="in" filter="wipe(up)">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heckerboard(across)">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b="1">
                <a:latin typeface="+mj-ea"/>
              </a:rPr>
              <a:t>灾难恢复</a:t>
            </a:r>
            <a:endParaRPr lang="zh-CN" altLang="zh-CN" b="1">
              <a:latin typeface="+mj-ea"/>
            </a:endParaRPr>
          </a:p>
        </p:txBody>
      </p:sp>
      <p:sp>
        <p:nvSpPr>
          <p:cNvPr id="3" name="内容占位符 2"/>
          <p:cNvSpPr>
            <a:spLocks noGrp="1"/>
          </p:cNvSpPr>
          <p:nvPr>
            <p:ph idx="1"/>
          </p:nvPr>
        </p:nvSpPr>
        <p:spPr/>
        <p:txBody>
          <a:bodyPr/>
          <a:p>
            <a:r>
              <a:rPr lang="zh-CN" altLang="en-US" b="1">
                <a:uFillTx/>
                <a:latin typeface="楷体_GB2312" charset="0"/>
                <a:ea typeface="楷体_GB2312" charset="0"/>
                <a:sym typeface="+mn-ea"/>
              </a:rPr>
              <a:t>灾难恢复策略的实现：</a:t>
            </a:r>
            <a:endParaRPr lang="zh-CN" altLang="en-US"/>
          </a:p>
        </p:txBody>
      </p:sp>
      <p:sp>
        <p:nvSpPr>
          <p:cNvPr id="8" name="文本框 7"/>
          <p:cNvSpPr txBox="1"/>
          <p:nvPr/>
        </p:nvSpPr>
        <p:spPr>
          <a:xfrm>
            <a:off x="647700" y="1853565"/>
            <a:ext cx="8193405" cy="487680"/>
          </a:xfrm>
          <a:prstGeom prst="rect">
            <a:avLst/>
          </a:prstGeom>
          <a:noFill/>
        </p:spPr>
        <p:txBody>
          <a:bodyPr wrap="square" rtlCol="0">
            <a:spAutoFit/>
          </a:bodyPr>
          <a:p>
            <a:r>
              <a:rPr lang="en-US" altLang="zh-CN" b="1" dirty="0">
                <a:latin typeface="楷体_GB2312" pitchFamily="49" charset="-122"/>
                <a:ea typeface="楷体_GB2312" pitchFamily="49" charset="-122"/>
                <a:sym typeface="+mn-ea"/>
              </a:rPr>
              <a:t>1.</a:t>
            </a:r>
            <a:r>
              <a:rPr lang="zh-CN" altLang="en-US" b="1" dirty="0">
                <a:latin typeface="楷体_GB2312" pitchFamily="49" charset="-122"/>
                <a:ea typeface="楷体_GB2312" pitchFamily="49" charset="-122"/>
                <a:sym typeface="+mn-ea"/>
              </a:rPr>
              <a:t>灾难备份系统技术方案的实现</a:t>
            </a:r>
            <a:endParaRPr lang="zh-CN" altLang="en-US" b="1" dirty="0">
              <a:latin typeface="楷体_GB2312" pitchFamily="49" charset="-122"/>
              <a:ea typeface="楷体_GB2312" pitchFamily="49" charset="-122"/>
              <a:sym typeface="+mn-ea"/>
            </a:endParaRPr>
          </a:p>
        </p:txBody>
      </p:sp>
      <p:sp>
        <p:nvSpPr>
          <p:cNvPr id="5" name="文本框 4"/>
          <p:cNvSpPr txBox="1"/>
          <p:nvPr/>
        </p:nvSpPr>
        <p:spPr>
          <a:xfrm>
            <a:off x="787400" y="2341245"/>
            <a:ext cx="8053705" cy="88392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灾难备份系统技术方案的实现是灾难恢复工作的</a:t>
            </a:r>
            <a:r>
              <a:rPr lang="zh-CN" altLang="en-US" b="1" dirty="0">
                <a:solidFill>
                  <a:srgbClr val="FF0000"/>
                </a:solidFill>
                <a:latin typeface="楷体_GB2312" pitchFamily="49" charset="-122"/>
                <a:ea typeface="楷体_GB2312" pitchFamily="49" charset="-122"/>
                <a:sym typeface="+mn-ea"/>
              </a:rPr>
              <a:t>重要环节</a:t>
            </a:r>
            <a:r>
              <a:rPr lang="zh-CN" altLang="en-US" b="1" dirty="0">
                <a:latin typeface="楷体_GB2312" pitchFamily="49" charset="-122"/>
                <a:ea typeface="楷体_GB2312" pitchFamily="49" charset="-122"/>
                <a:sym typeface="+mn-ea"/>
              </a:rPr>
              <a:t>。</a:t>
            </a:r>
            <a:endParaRPr lang="zh-CN" altLang="en-US" b="1" dirty="0">
              <a:latin typeface="楷体_GB2312" pitchFamily="49" charset="-122"/>
              <a:ea typeface="楷体_GB2312" pitchFamily="49" charset="-122"/>
              <a:sym typeface="+mn-ea"/>
            </a:endParaRPr>
          </a:p>
        </p:txBody>
      </p:sp>
      <p:sp>
        <p:nvSpPr>
          <p:cNvPr id="4" name="文本框 3"/>
          <p:cNvSpPr txBox="1"/>
          <p:nvPr/>
        </p:nvSpPr>
        <p:spPr>
          <a:xfrm>
            <a:off x="905510" y="3197225"/>
            <a:ext cx="7552690" cy="167640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技术方案的设计</a:t>
            </a:r>
            <a:endParaRPr lang="zh-CN" altLang="en-US" b="1" dirty="0">
              <a:latin typeface="楷体_GB2312" pitchFamily="49" charset="-122"/>
              <a:ea typeface="楷体_GB2312" pitchFamily="49" charset="-122"/>
              <a:sym typeface="+mn-ea"/>
            </a:endParaRPr>
          </a:p>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技术方案的验证、确认和系统开发</a:t>
            </a:r>
            <a:endParaRPr lang="zh-CN" altLang="en-US" b="1" dirty="0">
              <a:latin typeface="楷体_GB2312" pitchFamily="49" charset="-122"/>
              <a:ea typeface="楷体_GB2312" pitchFamily="49" charset="-122"/>
              <a:sym typeface="+mn-ea"/>
            </a:endParaRPr>
          </a:p>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系统安装和测试</a:t>
            </a:r>
            <a:endParaRPr lang="zh-CN" altLang="en-US" b="1" dirty="0">
              <a:latin typeface="楷体_GB2312" pitchFamily="49" charset="-122"/>
              <a:ea typeface="楷体_GB2312" pitchFamily="49" charset="-122"/>
              <a:sym typeface="+mn-ea"/>
            </a:endParaRPr>
          </a:p>
        </p:txBody>
      </p:sp>
      <p:sp>
        <p:nvSpPr>
          <p:cNvPr id="6" name="文本框 5"/>
          <p:cNvSpPr txBox="1"/>
          <p:nvPr/>
        </p:nvSpPr>
        <p:spPr>
          <a:xfrm>
            <a:off x="647700" y="4873625"/>
            <a:ext cx="8193405" cy="487680"/>
          </a:xfrm>
          <a:prstGeom prst="rect">
            <a:avLst/>
          </a:prstGeom>
          <a:noFill/>
        </p:spPr>
        <p:txBody>
          <a:bodyPr wrap="square" rtlCol="0">
            <a:spAutoFit/>
          </a:bodyPr>
          <a:p>
            <a:r>
              <a:rPr lang="en-US" altLang="zh-CN" b="1" dirty="0">
                <a:latin typeface="楷体_GB2312" pitchFamily="49" charset="-122"/>
                <a:ea typeface="楷体_GB2312" pitchFamily="49" charset="-122"/>
                <a:sym typeface="+mn-ea"/>
              </a:rPr>
              <a:t>2.</a:t>
            </a:r>
            <a:r>
              <a:rPr lang="zh-CN" altLang="en-US" b="1" dirty="0">
                <a:latin typeface="楷体_GB2312" pitchFamily="49" charset="-122"/>
                <a:ea typeface="楷体_GB2312" pitchFamily="49" charset="-122"/>
                <a:sym typeface="+mn-ea"/>
              </a:rPr>
              <a:t>灾难备份中心的选择和建设</a:t>
            </a:r>
            <a:endParaRPr lang="zh-CN" altLang="en-US" b="1" dirty="0">
              <a:latin typeface="楷体_GB2312" pitchFamily="49" charset="-122"/>
              <a:ea typeface="楷体_GB2312" pitchFamily="49" charset="-122"/>
              <a:sym typeface="+mn-ea"/>
            </a:endParaRPr>
          </a:p>
        </p:txBody>
      </p:sp>
      <p:sp>
        <p:nvSpPr>
          <p:cNvPr id="7" name="文本框 6"/>
          <p:cNvSpPr txBox="1"/>
          <p:nvPr/>
        </p:nvSpPr>
        <p:spPr>
          <a:xfrm>
            <a:off x="838200" y="5361305"/>
            <a:ext cx="8053705" cy="88392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灾难恢复中心是灾难恢复工作能否成功完成的</a:t>
            </a:r>
            <a:r>
              <a:rPr lang="zh-CN" altLang="en-US" b="1" dirty="0">
                <a:solidFill>
                  <a:srgbClr val="FF0000"/>
                </a:solidFill>
                <a:latin typeface="楷体_GB2312" pitchFamily="49" charset="-122"/>
                <a:ea typeface="楷体_GB2312" pitchFamily="49" charset="-122"/>
                <a:sym typeface="+mn-ea"/>
              </a:rPr>
              <a:t>重要保障</a:t>
            </a:r>
            <a:r>
              <a:rPr lang="zh-CN" altLang="en-US" b="1" dirty="0">
                <a:latin typeface="楷体_GB2312" pitchFamily="49" charset="-122"/>
                <a:ea typeface="楷体_GB2312" pitchFamily="49" charset="-122"/>
                <a:sym typeface="+mn-ea"/>
              </a:rPr>
              <a:t>。</a:t>
            </a:r>
            <a:endParaRPr lang="zh-CN" altLang="en-US" b="1" dirty="0">
              <a:latin typeface="楷体_GB2312" pitchFamily="49" charset="-122"/>
              <a:ea typeface="楷体_GB2312" pitchFamily="49"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p:tgtEl>
                                          <p:spTgt spid="6"/>
                                        </p:tgtEl>
                                        <p:attrNameLst>
                                          <p:attrName>ppt_y</p:attrName>
                                        </p:attrNameLst>
                                      </p:cBhvr>
                                      <p:tavLst>
                                        <p:tav tm="0">
                                          <p:val>
                                            <p:strVal val="#ppt_y+#ppt_h*1.125000"/>
                                          </p:val>
                                        </p:tav>
                                        <p:tav tm="100000">
                                          <p:val>
                                            <p:strVal val="#ppt_y"/>
                                          </p:val>
                                        </p:tav>
                                      </p:tavLst>
                                    </p:anim>
                                    <p:animEffect transition="in" filter="wipe(up)">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checkerboard(across)">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4"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灾难恢复</a:t>
            </a:r>
            <a:endParaRPr lang="zh-CN" altLang="en-US" b="1"/>
          </a:p>
        </p:txBody>
      </p:sp>
      <p:sp>
        <p:nvSpPr>
          <p:cNvPr id="4" name="文本框 3"/>
          <p:cNvSpPr txBox="1"/>
          <p:nvPr/>
        </p:nvSpPr>
        <p:spPr>
          <a:xfrm>
            <a:off x="838200" y="1244600"/>
            <a:ext cx="7552690" cy="108204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选址原则</a:t>
            </a:r>
            <a:endParaRPr lang="zh-CN" altLang="en-US" b="1" dirty="0">
              <a:latin typeface="楷体_GB2312" pitchFamily="49" charset="-122"/>
              <a:ea typeface="楷体_GB2312" pitchFamily="49" charset="-122"/>
              <a:sym typeface="+mn-ea"/>
            </a:endParaRPr>
          </a:p>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基础设施的要求</a:t>
            </a:r>
            <a:endParaRPr lang="zh-CN" altLang="en-US" b="1" dirty="0">
              <a:latin typeface="楷体_GB2312" pitchFamily="49" charset="-122"/>
              <a:ea typeface="楷体_GB2312" pitchFamily="49" charset="-122"/>
              <a:sym typeface="+mn-ea"/>
            </a:endParaRPr>
          </a:p>
        </p:txBody>
      </p:sp>
      <p:sp>
        <p:nvSpPr>
          <p:cNvPr id="6" name="文本框 5"/>
          <p:cNvSpPr txBox="1"/>
          <p:nvPr/>
        </p:nvSpPr>
        <p:spPr>
          <a:xfrm>
            <a:off x="474980" y="2223770"/>
            <a:ext cx="8193405" cy="487680"/>
          </a:xfrm>
          <a:prstGeom prst="rect">
            <a:avLst/>
          </a:prstGeom>
          <a:noFill/>
        </p:spPr>
        <p:txBody>
          <a:bodyPr wrap="square" rtlCol="0">
            <a:spAutoFit/>
          </a:bodyPr>
          <a:p>
            <a:r>
              <a:rPr lang="en-US" altLang="zh-CN" b="1" dirty="0">
                <a:latin typeface="楷体_GB2312" pitchFamily="49" charset="-122"/>
                <a:ea typeface="楷体_GB2312" pitchFamily="49" charset="-122"/>
                <a:sym typeface="+mn-ea"/>
              </a:rPr>
              <a:t>3.</a:t>
            </a:r>
            <a:r>
              <a:rPr lang="zh-CN" altLang="en-US" b="1" dirty="0">
                <a:latin typeface="楷体_GB2312" pitchFamily="49" charset="-122"/>
                <a:ea typeface="楷体_GB2312" pitchFamily="49" charset="-122"/>
                <a:sym typeface="+mn-ea"/>
              </a:rPr>
              <a:t>技术支持能力的实现</a:t>
            </a:r>
            <a:endParaRPr lang="zh-CN" altLang="en-US" b="1" dirty="0">
              <a:latin typeface="楷体_GB2312" pitchFamily="49" charset="-122"/>
              <a:ea typeface="楷体_GB2312" pitchFamily="49" charset="-122"/>
              <a:sym typeface="+mn-ea"/>
            </a:endParaRPr>
          </a:p>
        </p:txBody>
      </p:sp>
      <p:sp>
        <p:nvSpPr>
          <p:cNvPr id="7" name="文本框 6"/>
          <p:cNvSpPr txBox="1"/>
          <p:nvPr/>
        </p:nvSpPr>
        <p:spPr>
          <a:xfrm>
            <a:off x="838200" y="2711450"/>
            <a:ext cx="8053705" cy="88392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组织应根据灾难恢复策略的要求，获取对灾难备份系统的技术支持能力。</a:t>
            </a:r>
            <a:endParaRPr lang="zh-CN" altLang="en-US" b="1" dirty="0">
              <a:latin typeface="楷体_GB2312" pitchFamily="49" charset="-122"/>
              <a:ea typeface="楷体_GB2312" pitchFamily="49" charset="-122"/>
              <a:sym typeface="+mn-ea"/>
            </a:endParaRPr>
          </a:p>
        </p:txBody>
      </p:sp>
      <p:sp>
        <p:nvSpPr>
          <p:cNvPr id="5" name="文本框 4"/>
          <p:cNvSpPr txBox="1"/>
          <p:nvPr/>
        </p:nvSpPr>
        <p:spPr>
          <a:xfrm>
            <a:off x="475615" y="3595370"/>
            <a:ext cx="8193405" cy="48768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4.运行维护管理能力的实现</a:t>
            </a:r>
            <a:endParaRPr lang="zh-CN" altLang="en-US" b="1" dirty="0">
              <a:latin typeface="楷体_GB2312" pitchFamily="49" charset="-122"/>
              <a:ea typeface="楷体_GB2312" pitchFamily="49" charset="-122"/>
              <a:sym typeface="+mn-ea"/>
            </a:endParaRPr>
          </a:p>
        </p:txBody>
      </p:sp>
      <p:sp>
        <p:nvSpPr>
          <p:cNvPr id="8" name="文本框 7"/>
          <p:cNvSpPr txBox="1"/>
          <p:nvPr/>
        </p:nvSpPr>
        <p:spPr>
          <a:xfrm>
            <a:off x="838200" y="4083050"/>
            <a:ext cx="8053705" cy="88392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用以保证数据备份的</a:t>
            </a:r>
            <a:r>
              <a:rPr lang="zh-CN" altLang="en-US" b="1" dirty="0">
                <a:solidFill>
                  <a:srgbClr val="FF0000"/>
                </a:solidFill>
                <a:latin typeface="楷体_GB2312" pitchFamily="49" charset="-122"/>
                <a:ea typeface="楷体_GB2312" pitchFamily="49" charset="-122"/>
                <a:sym typeface="+mn-ea"/>
              </a:rPr>
              <a:t>及时性</a:t>
            </a:r>
            <a:r>
              <a:rPr lang="zh-CN" altLang="en-US" b="1" dirty="0">
                <a:latin typeface="楷体_GB2312" pitchFamily="49" charset="-122"/>
                <a:ea typeface="楷体_GB2312" pitchFamily="49" charset="-122"/>
                <a:sym typeface="+mn-ea"/>
              </a:rPr>
              <a:t>和</a:t>
            </a:r>
            <a:r>
              <a:rPr lang="zh-CN" altLang="en-US" b="1" dirty="0">
                <a:solidFill>
                  <a:srgbClr val="FF0000"/>
                </a:solidFill>
                <a:latin typeface="楷体_GB2312" pitchFamily="49" charset="-122"/>
                <a:ea typeface="楷体_GB2312" pitchFamily="49" charset="-122"/>
                <a:sym typeface="+mn-ea"/>
              </a:rPr>
              <a:t>有效性</a:t>
            </a:r>
            <a:r>
              <a:rPr lang="zh-CN" altLang="en-US" b="1" dirty="0">
                <a:latin typeface="楷体_GB2312" pitchFamily="49" charset="-122"/>
                <a:ea typeface="楷体_GB2312" pitchFamily="49" charset="-122"/>
                <a:sym typeface="+mn-ea"/>
              </a:rPr>
              <a:t>、备用数据处理系统和备用网络系统处于正常状态</a:t>
            </a:r>
            <a:endParaRPr lang="zh-CN" altLang="en-US" b="1" dirty="0">
              <a:latin typeface="楷体_GB2312" pitchFamily="49" charset="-122"/>
              <a:ea typeface="楷体_GB2312" pitchFamily="49" charset="-122"/>
              <a:sym typeface="+mn-ea"/>
            </a:endParaRPr>
          </a:p>
        </p:txBody>
      </p:sp>
      <p:sp>
        <p:nvSpPr>
          <p:cNvPr id="10" name="文本框 9"/>
          <p:cNvSpPr txBox="1"/>
          <p:nvPr/>
        </p:nvSpPr>
        <p:spPr>
          <a:xfrm>
            <a:off x="474980" y="5081270"/>
            <a:ext cx="8193405" cy="48768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5.灾难恢复预案的实现</a:t>
            </a:r>
            <a:endParaRPr lang="zh-CN" altLang="en-US" b="1" dirty="0">
              <a:latin typeface="楷体_GB2312" pitchFamily="49" charset="-122"/>
              <a:ea typeface="楷体_GB2312" pitchFamily="49" charset="-122"/>
              <a:sym typeface="+mn-ea"/>
            </a:endParaRPr>
          </a:p>
        </p:txBody>
      </p:sp>
      <p:sp>
        <p:nvSpPr>
          <p:cNvPr id="11" name="文本框 10"/>
          <p:cNvSpPr txBox="1"/>
          <p:nvPr/>
        </p:nvSpPr>
        <p:spPr>
          <a:xfrm>
            <a:off x="838200" y="5658485"/>
            <a:ext cx="8053705" cy="88392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灾难恢复的每个等级均应按6.2.6节的具体要求制定相应的灾难恢复预案，并进行落实和管理。</a:t>
            </a:r>
            <a:endParaRPr lang="zh-CN" altLang="en-US" b="1" dirty="0">
              <a:latin typeface="楷体_GB2312" pitchFamily="49" charset="-122"/>
              <a:ea typeface="楷体_GB2312" pitchFamily="49"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p:tgtEl>
                                          <p:spTgt spid="6"/>
                                        </p:tgtEl>
                                        <p:attrNameLst>
                                          <p:attrName>ppt_y</p:attrName>
                                        </p:attrNameLst>
                                      </p:cBhvr>
                                      <p:tavLst>
                                        <p:tav tm="0">
                                          <p:val>
                                            <p:strVal val="#ppt_y+#ppt_h*1.125000"/>
                                          </p:val>
                                        </p:tav>
                                        <p:tav tm="100000">
                                          <p:val>
                                            <p:strVal val="#ppt_y"/>
                                          </p:val>
                                        </p:tav>
                                      </p:tavLst>
                                    </p:anim>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p:tgtEl>
                                          <p:spTgt spid="5"/>
                                        </p:tgtEl>
                                        <p:attrNameLst>
                                          <p:attrName>ppt_y</p:attrName>
                                        </p:attrNameLst>
                                      </p:cBhvr>
                                      <p:tavLst>
                                        <p:tav tm="0">
                                          <p:val>
                                            <p:strVal val="#ppt_y+#ppt_h*1.125000"/>
                                          </p:val>
                                        </p:tav>
                                        <p:tav tm="100000">
                                          <p:val>
                                            <p:strVal val="#ppt_y"/>
                                          </p:val>
                                        </p:tav>
                                      </p:tavLst>
                                    </p:anim>
                                    <p:animEffect transition="in" filter="wipe(up)">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checkerboard(across)">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p:tgtEl>
                                          <p:spTgt spid="10"/>
                                        </p:tgtEl>
                                        <p:attrNameLst>
                                          <p:attrName>ppt_y</p:attrName>
                                        </p:attrNameLst>
                                      </p:cBhvr>
                                      <p:tavLst>
                                        <p:tav tm="0">
                                          <p:val>
                                            <p:strVal val="#ppt_y+#ppt_h*1.125000"/>
                                          </p:val>
                                        </p:tav>
                                        <p:tav tm="100000">
                                          <p:val>
                                            <p:strVal val="#ppt_y"/>
                                          </p:val>
                                        </p:tav>
                                      </p:tavLst>
                                    </p:anim>
                                    <p:animEffect transition="in" filter="wipe(up)">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checkerboard(across)">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5" grpId="0"/>
      <p:bldP spid="8"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p:txBody>
          <a:bodyPr vert="horz" wrap="square" lIns="91440" tIns="45720" rIns="91440" bIns="45720" anchor="ctr"/>
          <a:p>
            <a:pPr eaLnBrk="1" hangingPunct="1"/>
            <a:r>
              <a:rPr lang="zh-CN" altLang="en-US" b="1" dirty="0">
                <a:ea typeface="宋体" panose="02010600030101010101" pitchFamily="2" charset="-122"/>
              </a:rPr>
              <a:t>本讲内容</a:t>
            </a:r>
            <a:endParaRPr lang="en-US" altLang="zh-CN" b="1" dirty="0">
              <a:ea typeface="宋体" panose="02010600030101010101" pitchFamily="2" charset="-122"/>
            </a:endParaRPr>
          </a:p>
        </p:txBody>
      </p:sp>
      <p:grpSp>
        <p:nvGrpSpPr>
          <p:cNvPr id="7170" name="Group 3"/>
          <p:cNvGrpSpPr/>
          <p:nvPr/>
        </p:nvGrpSpPr>
        <p:grpSpPr>
          <a:xfrm>
            <a:off x="1828800" y="1752600"/>
            <a:ext cx="762000" cy="665163"/>
            <a:chOff x="1110" y="2656"/>
            <a:chExt cx="1549" cy="1351"/>
          </a:xfrm>
        </p:grpSpPr>
        <p:sp>
          <p:nvSpPr>
            <p:cNvPr id="7171" name="AutoShape 4"/>
            <p:cNvSpPr/>
            <p:nvPr/>
          </p:nvSpPr>
          <p:spPr>
            <a:xfrm>
              <a:off x="1123" y="2679"/>
              <a:ext cx="1536" cy="1328"/>
            </a:xfrm>
            <a:prstGeom prst="hexagon">
              <a:avLst>
                <a:gd name="adj" fmla="val 28915"/>
                <a:gd name="vf" fmla="val 115470"/>
              </a:avLst>
            </a:prstGeom>
            <a:solidFill>
              <a:srgbClr val="808080"/>
            </a:solidFill>
            <a:ln w="9525">
              <a:noFill/>
            </a:ln>
          </p:spPr>
          <p:txBody>
            <a:bodyPr wrap="none" anchor="ctr"/>
            <a:p>
              <a:pPr lvl="0" indent="0" algn="ctr" eaLnBrk="0" hangingPunct="0"/>
              <a:endParaRPr lang="zh-CN" altLang="en-US" dirty="0">
                <a:latin typeface="Times New Roman" panose="02020603050405020304" pitchFamily="18" charset="0"/>
                <a:ea typeface="宋体" panose="02010600030101010101" pitchFamily="2" charset="-122"/>
              </a:endParaRPr>
            </a:p>
          </p:txBody>
        </p:sp>
        <p:sp>
          <p:nvSpPr>
            <p:cNvPr id="7172" name="AutoShape 5"/>
            <p:cNvSpPr/>
            <p:nvPr/>
          </p:nvSpPr>
          <p:spPr>
            <a:xfrm>
              <a:off x="1110"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lvl="0" indent="0" algn="ctr" eaLnBrk="0" hangingPunct="0"/>
              <a:endParaRPr lang="zh-CN" altLang="en-US" dirty="0">
                <a:latin typeface="Times New Roman" panose="02020603050405020304" pitchFamily="18" charset="0"/>
                <a:ea typeface="宋体" panose="02010600030101010101" pitchFamily="2" charset="-122"/>
              </a:endParaRPr>
            </a:p>
          </p:txBody>
        </p:sp>
        <p:sp>
          <p:nvSpPr>
            <p:cNvPr id="326662"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2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7174" name="Group 7"/>
          <p:cNvGrpSpPr/>
          <p:nvPr/>
        </p:nvGrpSpPr>
        <p:grpSpPr>
          <a:xfrm>
            <a:off x="1828800" y="2667000"/>
            <a:ext cx="762000" cy="665163"/>
            <a:chOff x="3174" y="2656"/>
            <a:chExt cx="1549" cy="1351"/>
          </a:xfrm>
        </p:grpSpPr>
        <p:sp>
          <p:nvSpPr>
            <p:cNvPr id="7175" name="AutoShape 8"/>
            <p:cNvSpPr/>
            <p:nvPr/>
          </p:nvSpPr>
          <p:spPr>
            <a:xfrm>
              <a:off x="3187" y="2679"/>
              <a:ext cx="1536" cy="1328"/>
            </a:xfrm>
            <a:prstGeom prst="hexagon">
              <a:avLst>
                <a:gd name="adj" fmla="val 28915"/>
                <a:gd name="vf" fmla="val 115470"/>
              </a:avLst>
            </a:prstGeom>
            <a:solidFill>
              <a:srgbClr val="808080"/>
            </a:solidFill>
            <a:ln w="9525">
              <a:noFill/>
            </a:ln>
          </p:spPr>
          <p:txBody>
            <a:bodyPr wrap="none" anchor="ctr"/>
            <a:p>
              <a:pPr lvl="0" indent="0" algn="ctr" eaLnBrk="0" hangingPunct="0"/>
              <a:endParaRPr lang="zh-CN" altLang="en-US" dirty="0">
                <a:latin typeface="Times New Roman" panose="02020603050405020304" pitchFamily="18" charset="0"/>
                <a:ea typeface="宋体" panose="02010600030101010101" pitchFamily="2" charset="-122"/>
              </a:endParaRPr>
            </a:p>
          </p:txBody>
        </p:sp>
        <p:sp>
          <p:nvSpPr>
            <p:cNvPr id="7176" name="AutoShape 9"/>
            <p:cNvSpPr/>
            <p:nvPr/>
          </p:nvSpPr>
          <p:spPr>
            <a:xfrm>
              <a:off x="3174"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lvl="0" indent="0" algn="ctr" eaLnBrk="0" hangingPunct="0"/>
              <a:endParaRPr lang="zh-CN" altLang="en-US" dirty="0">
                <a:latin typeface="Times New Roman" panose="02020603050405020304" pitchFamily="18" charset="0"/>
                <a:ea typeface="宋体" panose="02010600030101010101" pitchFamily="2" charset="-122"/>
              </a:endParaRPr>
            </a:p>
          </p:txBody>
        </p:sp>
        <p:sp>
          <p:nvSpPr>
            <p:cNvPr id="326666"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en-US" sz="26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7178" name="Line 11"/>
          <p:cNvSpPr/>
          <p:nvPr/>
        </p:nvSpPr>
        <p:spPr>
          <a:xfrm>
            <a:off x="2438400" y="2362200"/>
            <a:ext cx="4800600" cy="0"/>
          </a:xfrm>
          <a:prstGeom prst="line">
            <a:avLst/>
          </a:prstGeom>
          <a:ln w="25400" cap="flat" cmpd="sng">
            <a:solidFill>
              <a:srgbClr val="C0C0C0"/>
            </a:solidFill>
            <a:prstDash val="sysDot"/>
            <a:round/>
            <a:headEnd type="none" w="med" len="med"/>
            <a:tailEnd type="oval" w="med" len="med"/>
          </a:ln>
        </p:spPr>
      </p:sp>
      <p:sp>
        <p:nvSpPr>
          <p:cNvPr id="7179" name="Text Box 12"/>
          <p:cNvSpPr txBox="1"/>
          <p:nvPr/>
        </p:nvSpPr>
        <p:spPr>
          <a:xfrm>
            <a:off x="2667000" y="1809750"/>
            <a:ext cx="5638800" cy="518160"/>
          </a:xfrm>
          <a:prstGeom prst="rect">
            <a:avLst/>
          </a:prstGeom>
          <a:noFill/>
          <a:ln w="9525">
            <a:noFill/>
          </a:ln>
        </p:spPr>
        <p:txBody>
          <a:bodyPr anchor="t">
            <a:spAutoFit/>
          </a:bodyPr>
          <a:p>
            <a:pPr lvl="0" indent="0" eaLnBrk="0" hangingPunct="0">
              <a:spcBef>
                <a:spcPct val="0"/>
              </a:spcBef>
            </a:pPr>
            <a:r>
              <a:rPr lang="zh-CN" sz="2800" b="1" dirty="0">
                <a:solidFill>
                  <a:schemeClr val="tx1"/>
                </a:solidFill>
                <a:latin typeface="Arial" panose="020B0604020202020204" pitchFamily="34" charset="0"/>
                <a:ea typeface="宋体" panose="02010600030101010101" pitchFamily="2" charset="-122"/>
              </a:rPr>
              <a:t>业务连续性</a:t>
            </a:r>
            <a:endParaRPr lang="zh-CN" sz="2800" b="1" dirty="0">
              <a:solidFill>
                <a:schemeClr val="tx1"/>
              </a:solidFill>
              <a:latin typeface="Arial" panose="020B0604020202020204" pitchFamily="34" charset="0"/>
              <a:ea typeface="宋体" panose="02010600030101010101" pitchFamily="2" charset="-122"/>
            </a:endParaRPr>
          </a:p>
        </p:txBody>
      </p:sp>
      <p:sp>
        <p:nvSpPr>
          <p:cNvPr id="7180" name="Text Box 13"/>
          <p:cNvSpPr txBox="1"/>
          <p:nvPr/>
        </p:nvSpPr>
        <p:spPr>
          <a:xfrm>
            <a:off x="2025650" y="1851025"/>
            <a:ext cx="354013" cy="457200"/>
          </a:xfrm>
          <a:prstGeom prst="rect">
            <a:avLst/>
          </a:prstGeom>
          <a:noFill/>
          <a:ln w="9525">
            <a:noFill/>
          </a:ln>
        </p:spPr>
        <p:txBody>
          <a:bodyPr wrap="none" anchor="t">
            <a:spAutoFit/>
          </a:bodyPr>
          <a:p>
            <a:pPr lvl="0" indent="0" algn="ctr" eaLnBrk="0" hangingPunct="0">
              <a:spcBef>
                <a:spcPct val="0"/>
              </a:spcBef>
            </a:pPr>
            <a:r>
              <a:rPr lang="en-US" altLang="zh-CN" sz="2400" b="1" dirty="0">
                <a:solidFill>
                  <a:schemeClr val="bg1"/>
                </a:solidFill>
                <a:latin typeface="Arial" panose="020B0604020202020204" pitchFamily="34" charset="0"/>
                <a:ea typeface="宋体" panose="02010600030101010101" pitchFamily="2" charset="-122"/>
              </a:rPr>
              <a:t>1</a:t>
            </a:r>
            <a:endParaRPr lang="en-US" altLang="zh-CN" sz="2400" b="1" dirty="0">
              <a:solidFill>
                <a:schemeClr val="bg1"/>
              </a:solidFill>
              <a:latin typeface="Arial" panose="020B0604020202020204" pitchFamily="34" charset="0"/>
              <a:ea typeface="宋体" panose="02010600030101010101" pitchFamily="2" charset="-122"/>
            </a:endParaRPr>
          </a:p>
        </p:txBody>
      </p:sp>
      <p:sp>
        <p:nvSpPr>
          <p:cNvPr id="7181" name="Line 14"/>
          <p:cNvSpPr/>
          <p:nvPr/>
        </p:nvSpPr>
        <p:spPr>
          <a:xfrm>
            <a:off x="2438400" y="3276600"/>
            <a:ext cx="4800600" cy="0"/>
          </a:xfrm>
          <a:prstGeom prst="line">
            <a:avLst/>
          </a:prstGeom>
          <a:ln w="25400" cap="flat" cmpd="sng">
            <a:solidFill>
              <a:srgbClr val="C0C0C0"/>
            </a:solidFill>
            <a:prstDash val="sysDot"/>
            <a:round/>
            <a:headEnd type="none" w="med" len="med"/>
            <a:tailEnd type="oval" w="med" len="med"/>
          </a:ln>
        </p:spPr>
      </p:sp>
      <p:sp>
        <p:nvSpPr>
          <p:cNvPr id="7182" name="Text Box 16"/>
          <p:cNvSpPr txBox="1"/>
          <p:nvPr/>
        </p:nvSpPr>
        <p:spPr>
          <a:xfrm>
            <a:off x="2025650" y="2765425"/>
            <a:ext cx="354013" cy="457200"/>
          </a:xfrm>
          <a:prstGeom prst="rect">
            <a:avLst/>
          </a:prstGeom>
          <a:noFill/>
          <a:ln w="9525">
            <a:noFill/>
          </a:ln>
        </p:spPr>
        <p:txBody>
          <a:bodyPr wrap="none" anchor="t">
            <a:spAutoFit/>
          </a:bodyPr>
          <a:p>
            <a:pPr lvl="0" indent="0" algn="ctr" eaLnBrk="0" hangingPunct="0">
              <a:spcBef>
                <a:spcPct val="0"/>
              </a:spcBef>
            </a:pPr>
            <a:r>
              <a:rPr lang="en-US" altLang="zh-CN" sz="2400" b="1" dirty="0">
                <a:solidFill>
                  <a:schemeClr val="bg1"/>
                </a:solidFill>
                <a:latin typeface="Arial" panose="020B0604020202020204" pitchFamily="34" charset="0"/>
                <a:ea typeface="宋体" panose="02010600030101010101" pitchFamily="2" charset="-122"/>
              </a:rPr>
              <a:t>2</a:t>
            </a:r>
            <a:endParaRPr lang="en-US" altLang="zh-CN" sz="2400" b="1" dirty="0">
              <a:solidFill>
                <a:schemeClr val="bg1"/>
              </a:solidFill>
              <a:latin typeface="Arial" panose="020B0604020202020204" pitchFamily="34" charset="0"/>
              <a:ea typeface="宋体" panose="02010600030101010101" pitchFamily="2" charset="-122"/>
            </a:endParaRPr>
          </a:p>
        </p:txBody>
      </p:sp>
      <p:sp>
        <p:nvSpPr>
          <p:cNvPr id="7183" name="Text Box 21"/>
          <p:cNvSpPr txBox="1"/>
          <p:nvPr/>
        </p:nvSpPr>
        <p:spPr>
          <a:xfrm>
            <a:off x="2025650" y="3657600"/>
            <a:ext cx="354013" cy="457200"/>
          </a:xfrm>
          <a:prstGeom prst="rect">
            <a:avLst/>
          </a:prstGeom>
          <a:noFill/>
          <a:ln w="9525">
            <a:noFill/>
          </a:ln>
        </p:spPr>
        <p:txBody>
          <a:bodyPr wrap="none" anchor="t">
            <a:spAutoFit/>
          </a:bodyPr>
          <a:p>
            <a:pPr lvl="0" indent="0" algn="ctr" eaLnBrk="0" hangingPunct="0">
              <a:spcBef>
                <a:spcPct val="0"/>
              </a:spcBef>
            </a:pPr>
            <a:r>
              <a:rPr lang="en-US" altLang="zh-CN" sz="2400" b="1" dirty="0">
                <a:solidFill>
                  <a:schemeClr val="bg1"/>
                </a:solidFill>
                <a:latin typeface="Arial" panose="020B0604020202020204" pitchFamily="34" charset="0"/>
                <a:ea typeface="宋体" panose="02010600030101010101" pitchFamily="2" charset="-122"/>
              </a:rPr>
              <a:t>3</a:t>
            </a:r>
            <a:endParaRPr lang="en-US" altLang="zh-CN" sz="2400" b="1" dirty="0">
              <a:solidFill>
                <a:schemeClr val="bg1"/>
              </a:solidFill>
              <a:latin typeface="Arial" panose="020B0604020202020204" pitchFamily="34" charset="0"/>
              <a:ea typeface="宋体" panose="02010600030101010101" pitchFamily="2" charset="-122"/>
            </a:endParaRPr>
          </a:p>
        </p:txBody>
      </p:sp>
      <p:sp>
        <p:nvSpPr>
          <p:cNvPr id="7184" name="Text Box 22"/>
          <p:cNvSpPr txBox="1"/>
          <p:nvPr/>
        </p:nvSpPr>
        <p:spPr>
          <a:xfrm>
            <a:off x="1981200" y="5257800"/>
            <a:ext cx="354013" cy="457200"/>
          </a:xfrm>
          <a:prstGeom prst="rect">
            <a:avLst/>
          </a:prstGeom>
          <a:noFill/>
          <a:ln w="9525">
            <a:noFill/>
          </a:ln>
        </p:spPr>
        <p:txBody>
          <a:bodyPr wrap="none" anchor="t">
            <a:spAutoFit/>
          </a:bodyPr>
          <a:p>
            <a:pPr lvl="0" indent="0" algn="ctr" eaLnBrk="0" hangingPunct="0">
              <a:spcBef>
                <a:spcPct val="0"/>
              </a:spcBef>
            </a:pPr>
            <a:r>
              <a:rPr lang="en-US" altLang="zh-CN" sz="2400" b="1" dirty="0">
                <a:solidFill>
                  <a:schemeClr val="bg1"/>
                </a:solidFill>
                <a:latin typeface="Arial" panose="020B0604020202020204" pitchFamily="34" charset="0"/>
                <a:ea typeface="宋体" panose="02010600030101010101" pitchFamily="2" charset="-122"/>
              </a:rPr>
              <a:t>5</a:t>
            </a:r>
            <a:endParaRPr lang="en-US" altLang="zh-CN" sz="2400" b="1" dirty="0">
              <a:solidFill>
                <a:schemeClr val="bg1"/>
              </a:solidFill>
              <a:latin typeface="Arial" panose="020B0604020202020204" pitchFamily="34" charset="0"/>
              <a:ea typeface="宋体" panose="02010600030101010101" pitchFamily="2" charset="-122"/>
            </a:endParaRPr>
          </a:p>
        </p:txBody>
      </p:sp>
      <p:pic>
        <p:nvPicPr>
          <p:cNvPr id="7185" name="Picture 23"/>
          <p:cNvPicPr>
            <a:picLocks noChangeAspect="1"/>
          </p:cNvPicPr>
          <p:nvPr/>
        </p:nvPicPr>
        <p:blipFill>
          <a:blip r:embed="rId1"/>
          <a:stretch>
            <a:fillRect/>
          </a:stretch>
        </p:blipFill>
        <p:spPr>
          <a:xfrm>
            <a:off x="8001000" y="0"/>
            <a:ext cx="1143000" cy="762000"/>
          </a:xfrm>
          <a:prstGeom prst="rect">
            <a:avLst/>
          </a:prstGeom>
          <a:noFill/>
          <a:ln w="9525">
            <a:noFill/>
          </a:ln>
        </p:spPr>
      </p:pic>
      <p:sp>
        <p:nvSpPr>
          <p:cNvPr id="7186" name="Text Box 24"/>
          <p:cNvSpPr txBox="1"/>
          <p:nvPr/>
        </p:nvSpPr>
        <p:spPr>
          <a:xfrm>
            <a:off x="2667000" y="2667000"/>
            <a:ext cx="5029200" cy="518160"/>
          </a:xfrm>
          <a:prstGeom prst="rect">
            <a:avLst/>
          </a:prstGeom>
          <a:noFill/>
          <a:ln w="9525">
            <a:noFill/>
          </a:ln>
        </p:spPr>
        <p:txBody>
          <a:bodyPr anchor="t">
            <a:spAutoFit/>
          </a:bodyPr>
          <a:p>
            <a:pPr lvl="0" indent="0" eaLnBrk="0" hangingPunct="0">
              <a:spcBef>
                <a:spcPct val="0"/>
              </a:spcBef>
            </a:pPr>
            <a:r>
              <a:rPr lang="zh-CN" altLang="en-US" sz="2800" b="1" dirty="0">
                <a:solidFill>
                  <a:schemeClr val="tx1"/>
                </a:solidFill>
                <a:latin typeface="Arial" panose="020B0604020202020204" pitchFamily="34" charset="0"/>
                <a:ea typeface="宋体" panose="02010600030101010101" pitchFamily="2" charset="-122"/>
              </a:rPr>
              <a:t>灾难恢复</a:t>
            </a:r>
            <a:endParaRPr lang="en-US" altLang="zh-CN" sz="2800" b="1" dirty="0">
              <a:solidFill>
                <a:schemeClr val="tx1"/>
              </a:solidFill>
              <a:latin typeface="Arial" panose="020B0604020202020204" pitchFamily="34" charset="0"/>
              <a:ea typeface="宋体" panose="02010600030101010101" pitchFamily="2" charset="-122"/>
            </a:endParaRPr>
          </a:p>
        </p:txBody>
      </p:sp>
      <p:grpSp>
        <p:nvGrpSpPr>
          <p:cNvPr id="7187" name="组合 25"/>
          <p:cNvGrpSpPr/>
          <p:nvPr/>
        </p:nvGrpSpPr>
        <p:grpSpPr>
          <a:xfrm>
            <a:off x="1828800" y="3559175"/>
            <a:ext cx="5410200" cy="665163"/>
            <a:chOff x="1828800" y="3559175"/>
            <a:chExt cx="5410200" cy="665163"/>
          </a:xfrm>
        </p:grpSpPr>
        <p:sp>
          <p:nvSpPr>
            <p:cNvPr id="7188" name="Text Box 15"/>
            <p:cNvSpPr txBox="1"/>
            <p:nvPr/>
          </p:nvSpPr>
          <p:spPr>
            <a:xfrm>
              <a:off x="2667000" y="3657600"/>
              <a:ext cx="4572000" cy="518160"/>
            </a:xfrm>
            <a:prstGeom prst="rect">
              <a:avLst/>
            </a:prstGeom>
            <a:noFill/>
            <a:ln w="9525">
              <a:noFill/>
            </a:ln>
          </p:spPr>
          <p:txBody>
            <a:bodyPr anchor="t">
              <a:spAutoFit/>
            </a:bodyPr>
            <a:p>
              <a:pPr lvl="0" indent="0" eaLnBrk="0" hangingPunct="0">
                <a:spcBef>
                  <a:spcPct val="0"/>
                </a:spcBef>
              </a:pPr>
              <a:r>
                <a:rPr lang="zh-CN" sz="2800" b="1" dirty="0">
                  <a:solidFill>
                    <a:schemeClr val="tx1"/>
                  </a:solidFill>
                  <a:latin typeface="Arial" panose="020B0604020202020204" pitchFamily="34" charset="0"/>
                  <a:ea typeface="宋体" panose="02010600030101010101" pitchFamily="2" charset="-122"/>
                </a:rPr>
                <a:t>数据备份与恢复</a:t>
              </a:r>
              <a:endParaRPr lang="zh-CN" sz="2800" b="1" dirty="0">
                <a:solidFill>
                  <a:schemeClr val="tx1"/>
                </a:solidFill>
                <a:latin typeface="Arial" panose="020B0604020202020204" pitchFamily="34" charset="0"/>
                <a:ea typeface="宋体" panose="02010600030101010101" pitchFamily="2" charset="-122"/>
              </a:endParaRPr>
            </a:p>
          </p:txBody>
        </p:sp>
        <p:grpSp>
          <p:nvGrpSpPr>
            <p:cNvPr id="7189" name="Group 17"/>
            <p:cNvGrpSpPr/>
            <p:nvPr/>
          </p:nvGrpSpPr>
          <p:grpSpPr>
            <a:xfrm>
              <a:off x="1828800" y="3559175"/>
              <a:ext cx="762000" cy="665163"/>
              <a:chOff x="1110" y="2656"/>
              <a:chExt cx="1549" cy="1351"/>
            </a:xfrm>
          </p:grpSpPr>
          <p:sp>
            <p:nvSpPr>
              <p:cNvPr id="7190" name="AutoShape 18"/>
              <p:cNvSpPr/>
              <p:nvPr/>
            </p:nvSpPr>
            <p:spPr>
              <a:xfrm>
                <a:off x="1123" y="2679"/>
                <a:ext cx="1536" cy="1328"/>
              </a:xfrm>
              <a:prstGeom prst="hexagon">
                <a:avLst>
                  <a:gd name="adj" fmla="val 28915"/>
                  <a:gd name="vf" fmla="val 115470"/>
                </a:avLst>
              </a:prstGeom>
              <a:solidFill>
                <a:srgbClr val="808080"/>
              </a:solidFill>
              <a:ln w="9525">
                <a:noFill/>
              </a:ln>
            </p:spPr>
            <p:txBody>
              <a:bodyPr wrap="none" anchor="ctr"/>
              <a:p>
                <a:pPr lvl="0" indent="0" algn="ctr" eaLnBrk="0" hangingPunct="0"/>
                <a:endParaRPr lang="zh-CN" altLang="en-US" dirty="0">
                  <a:latin typeface="Times New Roman" panose="02020603050405020304" pitchFamily="18" charset="0"/>
                  <a:ea typeface="宋体" panose="02010600030101010101" pitchFamily="2" charset="-122"/>
                </a:endParaRPr>
              </a:p>
            </p:txBody>
          </p:sp>
          <p:sp>
            <p:nvSpPr>
              <p:cNvPr id="7191" name="AutoShape 19"/>
              <p:cNvSpPr/>
              <p:nvPr/>
            </p:nvSpPr>
            <p:spPr>
              <a:xfrm>
                <a:off x="1110" y="2656"/>
                <a:ext cx="1536" cy="1328"/>
              </a:xfrm>
              <a:prstGeom prst="hexagon">
                <a:avLst>
                  <a:gd name="adj" fmla="val 28915"/>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lvl="0" indent="0" algn="ctr" eaLnBrk="0" hangingPunct="0"/>
                <a:endParaRPr lang="zh-CN" altLang="en-US" dirty="0">
                  <a:latin typeface="Times New Roman" panose="02020603050405020304" pitchFamily="18" charset="0"/>
                  <a:ea typeface="宋体" panose="02010600030101010101" pitchFamily="2" charset="-122"/>
                </a:endParaRPr>
              </a:p>
            </p:txBody>
          </p:sp>
          <p:sp>
            <p:nvSpPr>
              <p:cNvPr id="326676"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sym typeface="+mn-ea"/>
                  </a:rPr>
                  <a:t>3</a:t>
                </a:r>
                <a:endParaRPr kumimoji="0" lang="zh-CN" altLang="en-US" sz="2400" b="1"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sym typeface="+mn-ea"/>
                </a:endParaRPr>
              </a:p>
            </p:txBody>
          </p:sp>
        </p:grpSp>
        <p:sp>
          <p:nvSpPr>
            <p:cNvPr id="7193" name="Line 25"/>
            <p:cNvSpPr/>
            <p:nvPr/>
          </p:nvSpPr>
          <p:spPr>
            <a:xfrm>
              <a:off x="2438400" y="4191000"/>
              <a:ext cx="4800600" cy="0"/>
            </a:xfrm>
            <a:prstGeom prst="line">
              <a:avLst/>
            </a:prstGeom>
            <a:ln w="25400" cap="flat" cmpd="sng">
              <a:solidFill>
                <a:srgbClr val="C0C0C0"/>
              </a:solidFill>
              <a:prstDash val="sysDot"/>
              <a:round/>
              <a:headEnd type="none" w="med" len="med"/>
              <a:tailEnd type="oval" w="med" len="med"/>
            </a:ln>
          </p:spPr>
        </p:sp>
      </p:grpSp>
    </p:spTree>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灾难恢复</a:t>
            </a:r>
            <a:endParaRPr lang="zh-CN" altLang="en-US" b="1"/>
          </a:p>
        </p:txBody>
      </p:sp>
      <p:sp>
        <p:nvSpPr>
          <p:cNvPr id="3" name="内容占位符 2"/>
          <p:cNvSpPr>
            <a:spLocks noGrp="1"/>
          </p:cNvSpPr>
          <p:nvPr>
            <p:ph idx="1"/>
          </p:nvPr>
        </p:nvSpPr>
        <p:spPr/>
        <p:txBody>
          <a:bodyPr/>
          <a:p>
            <a:r>
              <a:rPr lang="zh-CN" altLang="en-US" b="1">
                <a:uFillTx/>
                <a:latin typeface="楷体_GB2312" charset="0"/>
                <a:ea typeface="楷体_GB2312" charset="0"/>
                <a:sym typeface="+mn-ea"/>
              </a:rPr>
              <a:t>灾难恢复预案的制定、落实和管理：</a:t>
            </a:r>
            <a:endParaRPr lang="zh-CN" altLang="en-US"/>
          </a:p>
        </p:txBody>
      </p:sp>
      <p:sp>
        <p:nvSpPr>
          <p:cNvPr id="8" name="文本框 7"/>
          <p:cNvSpPr txBox="1"/>
          <p:nvPr/>
        </p:nvSpPr>
        <p:spPr>
          <a:xfrm>
            <a:off x="647700" y="1853565"/>
            <a:ext cx="8193405" cy="487680"/>
          </a:xfrm>
          <a:prstGeom prst="rect">
            <a:avLst/>
          </a:prstGeom>
          <a:noFill/>
        </p:spPr>
        <p:txBody>
          <a:bodyPr wrap="square" rtlCol="0">
            <a:spAutoFit/>
          </a:bodyPr>
          <a:p>
            <a:r>
              <a:rPr lang="en-US" altLang="zh-CN" b="1" dirty="0">
                <a:latin typeface="楷体_GB2312" pitchFamily="49" charset="-122"/>
                <a:ea typeface="楷体_GB2312" pitchFamily="49" charset="-122"/>
                <a:sym typeface="+mn-ea"/>
              </a:rPr>
              <a:t>1.</a:t>
            </a:r>
            <a:r>
              <a:rPr lang="zh-CN" altLang="en-US" b="1" dirty="0">
                <a:latin typeface="楷体_GB2312" pitchFamily="49" charset="-122"/>
                <a:ea typeface="楷体_GB2312" pitchFamily="49" charset="-122"/>
                <a:sym typeface="+mn-ea"/>
              </a:rPr>
              <a:t>灾难恢复预案的制定</a:t>
            </a:r>
            <a:endParaRPr lang="zh-CN" altLang="en-US" b="1" dirty="0">
              <a:latin typeface="楷体_GB2312" pitchFamily="49" charset="-122"/>
              <a:ea typeface="楷体_GB2312" pitchFamily="49" charset="-122"/>
              <a:sym typeface="+mn-ea"/>
            </a:endParaRPr>
          </a:p>
        </p:txBody>
      </p:sp>
      <p:sp>
        <p:nvSpPr>
          <p:cNvPr id="4" name="文本框 3"/>
          <p:cNvSpPr txBox="1"/>
          <p:nvPr/>
        </p:nvSpPr>
        <p:spPr>
          <a:xfrm>
            <a:off x="1134110" y="2341245"/>
            <a:ext cx="7552690" cy="108204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制定原则</a:t>
            </a:r>
            <a:endParaRPr lang="zh-CN" altLang="en-US" b="1" dirty="0">
              <a:latin typeface="楷体_GB2312" pitchFamily="49" charset="-122"/>
              <a:ea typeface="楷体_GB2312" pitchFamily="49" charset="-122"/>
              <a:sym typeface="+mn-ea"/>
            </a:endParaRPr>
          </a:p>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制定过程</a:t>
            </a:r>
            <a:endParaRPr lang="zh-CN" altLang="en-US" b="1" dirty="0">
              <a:latin typeface="楷体_GB2312" pitchFamily="49" charset="-122"/>
              <a:ea typeface="楷体_GB2312" pitchFamily="49" charset="-122"/>
              <a:sym typeface="+mn-ea"/>
            </a:endParaRPr>
          </a:p>
        </p:txBody>
      </p:sp>
      <p:sp>
        <p:nvSpPr>
          <p:cNvPr id="5" name="文本框 4"/>
          <p:cNvSpPr txBox="1"/>
          <p:nvPr/>
        </p:nvSpPr>
        <p:spPr>
          <a:xfrm>
            <a:off x="647700" y="3423285"/>
            <a:ext cx="8193405" cy="48768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2.灾难恢复预案的教育、培训和演练</a:t>
            </a:r>
            <a:endParaRPr lang="zh-CN" altLang="en-US" b="1" dirty="0">
              <a:latin typeface="楷体_GB2312" pitchFamily="49" charset="-122"/>
              <a:ea typeface="楷体_GB2312" pitchFamily="49" charset="-122"/>
              <a:sym typeface="+mn-ea"/>
            </a:endParaRPr>
          </a:p>
        </p:txBody>
      </p:sp>
      <p:sp>
        <p:nvSpPr>
          <p:cNvPr id="6" name="文本框 5"/>
          <p:cNvSpPr txBox="1"/>
          <p:nvPr/>
        </p:nvSpPr>
        <p:spPr>
          <a:xfrm>
            <a:off x="647700" y="4051300"/>
            <a:ext cx="8193405" cy="48768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3.灾难恢复预案的管理</a:t>
            </a:r>
            <a:endParaRPr lang="zh-CN" altLang="en-US" b="1" dirty="0">
              <a:latin typeface="楷体_GB2312" pitchFamily="49" charset="-122"/>
              <a:ea typeface="楷体_GB2312" pitchFamily="49" charset="-122"/>
              <a:sym typeface="+mn-ea"/>
            </a:endParaRPr>
          </a:p>
        </p:txBody>
      </p:sp>
      <p:sp>
        <p:nvSpPr>
          <p:cNvPr id="7" name="文本框 6"/>
          <p:cNvSpPr txBox="1"/>
          <p:nvPr/>
        </p:nvSpPr>
        <p:spPr>
          <a:xfrm>
            <a:off x="1134110" y="4741545"/>
            <a:ext cx="7552690" cy="108204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保存与分发</a:t>
            </a:r>
            <a:endParaRPr lang="zh-CN" altLang="en-US" b="1" dirty="0">
              <a:latin typeface="楷体_GB2312" pitchFamily="49" charset="-122"/>
              <a:ea typeface="楷体_GB2312" pitchFamily="49" charset="-122"/>
              <a:sym typeface="+mn-ea"/>
            </a:endParaRPr>
          </a:p>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维护和变更管理</a:t>
            </a:r>
            <a:endParaRPr lang="zh-CN" altLang="en-US" b="1" dirty="0">
              <a:latin typeface="楷体_GB2312" pitchFamily="49" charset="-122"/>
              <a:ea typeface="楷体_GB2312" pitchFamily="49"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ppt_y</p:attrName>
                                        </p:attrNameLst>
                                      </p:cBhvr>
                                      <p:tavLst>
                                        <p:tav tm="0">
                                          <p:val>
                                            <p:strVal val="#ppt_y+#ppt_h*1.125000"/>
                                          </p:val>
                                        </p:tav>
                                        <p:tav tm="100000">
                                          <p:val>
                                            <p:strVal val="#ppt_y"/>
                                          </p:val>
                                        </p:tav>
                                      </p:tavLst>
                                    </p:anim>
                                    <p:animEffect transition="in" filter="wipe(up)">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p:tgtEl>
                                          <p:spTgt spid="6"/>
                                        </p:tgtEl>
                                        <p:attrNameLst>
                                          <p:attrName>ppt_y</p:attrName>
                                        </p:attrNameLst>
                                      </p:cBhvr>
                                      <p:tavLst>
                                        <p:tav tm="0">
                                          <p:val>
                                            <p:strVal val="#ppt_y+#ppt_h*1.125000"/>
                                          </p:val>
                                        </p:tav>
                                        <p:tav tm="100000">
                                          <p:val>
                                            <p:strVal val="#ppt_y"/>
                                          </p:val>
                                        </p:tav>
                                      </p:tavLst>
                                    </p:anim>
                                    <p:animEffect transition="in" filter="wipe(up)">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5"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灾难恢复</a:t>
            </a:r>
            <a:endParaRPr lang="zh-CN" altLang="en-US" b="1"/>
          </a:p>
        </p:txBody>
      </p:sp>
      <p:sp>
        <p:nvSpPr>
          <p:cNvPr id="3" name="内容占位符 2"/>
          <p:cNvSpPr>
            <a:spLocks noGrp="1"/>
          </p:cNvSpPr>
          <p:nvPr>
            <p:ph idx="1"/>
          </p:nvPr>
        </p:nvSpPr>
        <p:spPr/>
        <p:txBody>
          <a:bodyPr/>
          <a:p>
            <a:r>
              <a:rPr lang="zh-CN" altLang="en-US" b="1">
                <a:uFillTx/>
                <a:latin typeface="楷体_GB2312" charset="0"/>
                <a:ea typeface="楷体_GB2312" charset="0"/>
                <a:sym typeface="+mn-ea"/>
              </a:rPr>
              <a:t>灾难恢复的等级划分：</a:t>
            </a:r>
            <a:endParaRPr lang="en-US" altLang="zh-CN" b="1">
              <a:uFillTx/>
              <a:latin typeface="楷体_GB2312" charset="0"/>
              <a:ea typeface="楷体_GB2312" charset="0"/>
              <a:sym typeface="+mn-ea"/>
            </a:endParaRPr>
          </a:p>
        </p:txBody>
      </p:sp>
      <p:sp>
        <p:nvSpPr>
          <p:cNvPr id="4" name="文本框 3"/>
          <p:cNvSpPr txBox="1"/>
          <p:nvPr/>
        </p:nvSpPr>
        <p:spPr>
          <a:xfrm>
            <a:off x="815340" y="1797685"/>
            <a:ext cx="7719060" cy="1280160"/>
          </a:xfrm>
          <a:prstGeom prst="rect">
            <a:avLst/>
          </a:prstGeom>
          <a:noFill/>
        </p:spPr>
        <p:txBody>
          <a:bodyPr wrap="square" rtlCol="0">
            <a:spAutoFit/>
          </a:bodyPr>
          <a:p>
            <a:r>
              <a:rPr lang="zh-CN" altLang="en-US" b="1">
                <a:uFillTx/>
                <a:latin typeface="楷体_GB2312" charset="0"/>
                <a:ea typeface="楷体_GB2312" charset="0"/>
                <a:sym typeface="+mn-ea"/>
              </a:rPr>
              <a:t>GB/T 20988-2007 依据灾难恢复的系统和数据的完整性要求以及时间要求等要素将灾难恢复划分为6个等级，自低到高分别为：</a:t>
            </a:r>
            <a:endParaRPr lang="zh-CN" altLang="en-US" b="1">
              <a:uFillTx/>
              <a:latin typeface="楷体_GB2312" charset="0"/>
              <a:ea typeface="楷体_GB2312" charset="0"/>
              <a:sym typeface="+mn-ea"/>
            </a:endParaRPr>
          </a:p>
        </p:txBody>
      </p:sp>
      <p:sp>
        <p:nvSpPr>
          <p:cNvPr id="7" name="文本框 6"/>
          <p:cNvSpPr txBox="1"/>
          <p:nvPr/>
        </p:nvSpPr>
        <p:spPr>
          <a:xfrm>
            <a:off x="898525" y="3077845"/>
            <a:ext cx="7552690" cy="34594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第1级基本支持</a:t>
            </a:r>
            <a:endParaRPr lang="zh-CN" altLang="en-US" b="1" dirty="0">
              <a:latin typeface="楷体_GB2312" pitchFamily="49" charset="-122"/>
              <a:ea typeface="楷体_GB2312" pitchFamily="49" charset="-122"/>
              <a:sym typeface="+mn-ea"/>
            </a:endParaRPr>
          </a:p>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第2级备用场地支持</a:t>
            </a:r>
            <a:endParaRPr lang="zh-CN" altLang="en-US" b="1" dirty="0">
              <a:latin typeface="楷体_GB2312" pitchFamily="49" charset="-122"/>
              <a:ea typeface="楷体_GB2312" pitchFamily="49" charset="-122"/>
              <a:sym typeface="+mn-ea"/>
            </a:endParaRPr>
          </a:p>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第3级电子传输和部分设备支持</a:t>
            </a:r>
            <a:endParaRPr lang="zh-CN" altLang="en-US" b="1" dirty="0">
              <a:latin typeface="楷体_GB2312" pitchFamily="49" charset="-122"/>
              <a:ea typeface="楷体_GB2312" pitchFamily="49" charset="-122"/>
              <a:sym typeface="+mn-ea"/>
            </a:endParaRPr>
          </a:p>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第4级电子传输和完整设备支持</a:t>
            </a:r>
            <a:endParaRPr lang="zh-CN" altLang="en-US" b="1" dirty="0">
              <a:latin typeface="楷体_GB2312" pitchFamily="49" charset="-122"/>
              <a:ea typeface="楷体_GB2312" pitchFamily="49" charset="-122"/>
              <a:sym typeface="+mn-ea"/>
            </a:endParaRPr>
          </a:p>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第5级实施数据传输和完整设备支持</a:t>
            </a:r>
            <a:endParaRPr lang="zh-CN" altLang="en-US" b="1" dirty="0">
              <a:latin typeface="楷体_GB2312" pitchFamily="49" charset="-122"/>
              <a:ea typeface="楷体_GB2312" pitchFamily="49" charset="-122"/>
              <a:sym typeface="+mn-ea"/>
            </a:endParaRPr>
          </a:p>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第6级数据零丢失和远程集群支持</a:t>
            </a:r>
            <a:endParaRPr lang="zh-CN" altLang="en-US" b="1" dirty="0">
              <a:latin typeface="楷体_GB2312" pitchFamily="49" charset="-122"/>
              <a:ea typeface="楷体_GB2312" pitchFamily="49"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sym typeface="+mn-ea"/>
              </a:rPr>
              <a:t>灾难恢复</a:t>
            </a:r>
            <a:endParaRPr lang="zh-CN" altLang="en-US"/>
          </a:p>
        </p:txBody>
      </p:sp>
      <p:sp>
        <p:nvSpPr>
          <p:cNvPr id="3" name="内容占位符 2"/>
          <p:cNvSpPr>
            <a:spLocks noGrp="1"/>
          </p:cNvSpPr>
          <p:nvPr>
            <p:ph idx="1"/>
          </p:nvPr>
        </p:nvSpPr>
        <p:spPr/>
        <p:txBody>
          <a:bodyPr/>
          <a:p>
            <a:r>
              <a:rPr lang="zh-CN" altLang="en-US" b="1">
                <a:sym typeface="+mn-ea"/>
              </a:rPr>
              <a:t>灾难恢复与灾难备份、数据备份的关系：</a:t>
            </a:r>
            <a:endParaRPr lang="zh-CN" altLang="en-US" b="1">
              <a:sym typeface="+mn-ea"/>
            </a:endParaRPr>
          </a:p>
        </p:txBody>
      </p:sp>
      <p:sp>
        <p:nvSpPr>
          <p:cNvPr id="4" name="文本框 3"/>
          <p:cNvSpPr txBox="1"/>
          <p:nvPr/>
        </p:nvSpPr>
        <p:spPr>
          <a:xfrm>
            <a:off x="828675" y="1861820"/>
            <a:ext cx="7858125" cy="385572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灾难备份是灾难恢复的</a:t>
            </a:r>
            <a:r>
              <a:rPr lang="zh-CN" altLang="en-US" b="1" dirty="0">
                <a:solidFill>
                  <a:srgbClr val="FF0000"/>
                </a:solidFill>
                <a:latin typeface="楷体_GB2312" pitchFamily="49" charset="-122"/>
                <a:ea typeface="楷体_GB2312" pitchFamily="49" charset="-122"/>
                <a:sym typeface="+mn-ea"/>
              </a:rPr>
              <a:t>基础</a:t>
            </a:r>
            <a:r>
              <a:rPr lang="zh-CN" altLang="en-US" b="1" dirty="0">
                <a:latin typeface="楷体_GB2312" pitchFamily="49" charset="-122"/>
                <a:ea typeface="楷体_GB2312" pitchFamily="49" charset="-122"/>
                <a:sym typeface="+mn-ea"/>
              </a:rPr>
              <a:t>。</a:t>
            </a:r>
            <a:endParaRPr lang="zh-CN" altLang="en-US" b="1" dirty="0">
              <a:latin typeface="楷体_GB2312" pitchFamily="49" charset="-122"/>
              <a:ea typeface="楷体_GB2312" pitchFamily="49" charset="-122"/>
              <a:sym typeface="+mn-ea"/>
            </a:endParaRPr>
          </a:p>
          <a:p>
            <a:r>
              <a:rPr lang="zh-CN" altLang="en-US" b="1" dirty="0">
                <a:latin typeface="楷体_GB2312" pitchFamily="49" charset="-122"/>
                <a:ea typeface="楷体_GB2312" pitchFamily="49" charset="-122"/>
                <a:sym typeface="+mn-ea"/>
              </a:rPr>
              <a:t>灾难备份是指利用技术、管理手段以及相关资源确保既定的关键数据、关键数据处理系统和关键业务在灾难发生后可以恢复的过程。</a:t>
            </a:r>
            <a:endParaRPr lang="zh-CN" altLang="en-US" b="1" dirty="0">
              <a:latin typeface="楷体_GB2312" pitchFamily="49" charset="-122"/>
              <a:ea typeface="楷体_GB2312" pitchFamily="49" charset="-122"/>
              <a:sym typeface="+mn-ea"/>
            </a:endParaRPr>
          </a:p>
          <a:p>
            <a:r>
              <a:rPr lang="zh-CN" altLang="en-US" b="1" dirty="0">
                <a:latin typeface="楷体_GB2312" pitchFamily="49" charset="-122"/>
                <a:ea typeface="楷体_GB2312" pitchFamily="49" charset="-122"/>
                <a:sym typeface="+mn-ea"/>
              </a:rPr>
              <a:t>一个</a:t>
            </a:r>
            <a:r>
              <a:rPr lang="zh-CN" altLang="en-US" b="1" dirty="0">
                <a:solidFill>
                  <a:srgbClr val="FF0000"/>
                </a:solidFill>
                <a:latin typeface="楷体_GB2312" pitchFamily="49" charset="-122"/>
                <a:ea typeface="楷体_GB2312" pitchFamily="49" charset="-122"/>
                <a:sym typeface="+mn-ea"/>
              </a:rPr>
              <a:t>完整</a:t>
            </a:r>
            <a:r>
              <a:rPr lang="zh-CN" altLang="en-US" b="1" dirty="0">
                <a:latin typeface="楷体_GB2312" pitchFamily="49" charset="-122"/>
                <a:ea typeface="楷体_GB2312" pitchFamily="49" charset="-122"/>
                <a:sym typeface="+mn-ea"/>
              </a:rPr>
              <a:t>的灾难备份系统主要由</a:t>
            </a:r>
            <a:r>
              <a:rPr lang="zh-CN" altLang="en-US" b="1" dirty="0">
                <a:solidFill>
                  <a:srgbClr val="FF0000"/>
                </a:solidFill>
                <a:latin typeface="楷体_GB2312" pitchFamily="49" charset="-122"/>
                <a:ea typeface="楷体_GB2312" pitchFamily="49" charset="-122"/>
                <a:sym typeface="+mn-ea"/>
              </a:rPr>
              <a:t>数据备份系统</a:t>
            </a:r>
            <a:r>
              <a:rPr lang="zh-CN" altLang="en-US" b="1" dirty="0">
                <a:latin typeface="楷体_GB2312" pitchFamily="49" charset="-122"/>
                <a:ea typeface="楷体_GB2312" pitchFamily="49" charset="-122"/>
                <a:sym typeface="+mn-ea"/>
              </a:rPr>
              <a:t>、</a:t>
            </a:r>
            <a:r>
              <a:rPr lang="zh-CN" altLang="en-US" b="1" dirty="0">
                <a:solidFill>
                  <a:srgbClr val="FF0000"/>
                </a:solidFill>
                <a:latin typeface="楷体_GB2312" pitchFamily="49" charset="-122"/>
                <a:ea typeface="楷体_GB2312" pitchFamily="49" charset="-122"/>
                <a:sym typeface="+mn-ea"/>
              </a:rPr>
              <a:t>备份数据处理系统</a:t>
            </a:r>
            <a:r>
              <a:rPr lang="zh-CN" altLang="en-US" b="1" dirty="0">
                <a:latin typeface="楷体_GB2312" pitchFamily="49" charset="-122"/>
                <a:ea typeface="楷体_GB2312" pitchFamily="49" charset="-122"/>
                <a:sym typeface="+mn-ea"/>
              </a:rPr>
              <a:t>、</a:t>
            </a:r>
            <a:r>
              <a:rPr lang="zh-CN" altLang="en-US" b="1" dirty="0">
                <a:solidFill>
                  <a:srgbClr val="FF0000"/>
                </a:solidFill>
                <a:latin typeface="楷体_GB2312" pitchFamily="49" charset="-122"/>
                <a:ea typeface="楷体_GB2312" pitchFamily="49" charset="-122"/>
                <a:sym typeface="+mn-ea"/>
              </a:rPr>
              <a:t>备份通信网络系统</a:t>
            </a:r>
            <a:r>
              <a:rPr lang="zh-CN" altLang="en-US" b="1" dirty="0">
                <a:latin typeface="楷体_GB2312" pitchFamily="49" charset="-122"/>
                <a:ea typeface="楷体_GB2312" pitchFamily="49" charset="-122"/>
                <a:sym typeface="+mn-ea"/>
              </a:rPr>
              <a:t>和</a:t>
            </a:r>
            <a:r>
              <a:rPr lang="zh-CN" altLang="en-US" b="1" dirty="0">
                <a:solidFill>
                  <a:srgbClr val="FF0000"/>
                </a:solidFill>
                <a:latin typeface="楷体_GB2312" pitchFamily="49" charset="-122"/>
                <a:ea typeface="楷体_GB2312" pitchFamily="49" charset="-122"/>
                <a:sym typeface="+mn-ea"/>
              </a:rPr>
              <a:t>完善的灾难恢复计划</a:t>
            </a:r>
            <a:r>
              <a:rPr lang="zh-CN" altLang="en-US" b="1" dirty="0">
                <a:latin typeface="楷体_GB2312" pitchFamily="49" charset="-122"/>
                <a:ea typeface="楷体_GB2312" pitchFamily="49" charset="-122"/>
                <a:sym typeface="+mn-ea"/>
              </a:rPr>
              <a:t>（disaster recovery plan, DRP）所组成。</a:t>
            </a:r>
            <a:endParaRPr lang="zh-CN" altLang="en-US" b="1" dirty="0">
              <a:latin typeface="楷体_GB2312" pitchFamily="49" charset="-122"/>
              <a:ea typeface="楷体_GB2312" pitchFamily="49" charset="-122"/>
              <a:sym typeface="+mn-ea"/>
            </a:endParaRPr>
          </a:p>
          <a:p>
            <a:r>
              <a:rPr lang="zh-CN" altLang="en-US" b="1" dirty="0">
                <a:latin typeface="楷体_GB2312" pitchFamily="49" charset="-122"/>
                <a:ea typeface="楷体_GB2312" pitchFamily="49" charset="-122"/>
                <a:sym typeface="+mn-ea"/>
              </a:rPr>
              <a:t>在灾难备份系统建设中，数据备份是</a:t>
            </a:r>
            <a:r>
              <a:rPr lang="zh-CN" altLang="en-US" b="1" dirty="0">
                <a:solidFill>
                  <a:srgbClr val="FF0000"/>
                </a:solidFill>
                <a:latin typeface="楷体_GB2312" pitchFamily="49" charset="-122"/>
                <a:ea typeface="楷体_GB2312" pitchFamily="49" charset="-122"/>
                <a:sym typeface="+mn-ea"/>
              </a:rPr>
              <a:t>关键</a:t>
            </a:r>
            <a:r>
              <a:rPr lang="zh-CN" altLang="en-US" b="1" dirty="0">
                <a:latin typeface="楷体_GB2312" pitchFamily="49" charset="-122"/>
                <a:ea typeface="楷体_GB2312" pitchFamily="49" charset="-122"/>
                <a:sym typeface="+mn-ea"/>
              </a:rPr>
              <a:t>。</a:t>
            </a:r>
            <a:endParaRPr lang="zh-CN" altLang="en-US" b="1" dirty="0">
              <a:latin typeface="楷体_GB2312" pitchFamily="49" charset="-122"/>
              <a:ea typeface="楷体_GB2312" pitchFamily="49"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数据备份与恢复</a:t>
            </a:r>
            <a:endParaRPr lang="zh-CN" altLang="en-US" b="1"/>
          </a:p>
        </p:txBody>
      </p:sp>
      <p:sp>
        <p:nvSpPr>
          <p:cNvPr id="3" name="内容占位符 2"/>
          <p:cNvSpPr>
            <a:spLocks noGrp="1"/>
          </p:cNvSpPr>
          <p:nvPr>
            <p:ph idx="1"/>
          </p:nvPr>
        </p:nvSpPr>
        <p:spPr/>
        <p:txBody>
          <a:bodyPr/>
          <a:p>
            <a:r>
              <a:rPr lang="zh-CN" altLang="en-US" b="1" dirty="0">
                <a:latin typeface="楷体_GB2312" pitchFamily="49" charset="-122"/>
                <a:ea typeface="楷体_GB2312" pitchFamily="49" charset="-122"/>
                <a:sym typeface="+mn-ea"/>
              </a:rPr>
              <a:t>备份策略</a:t>
            </a:r>
            <a:r>
              <a:rPr lang="zh-CN" altLang="en-US" b="1">
                <a:sym typeface="+mn-ea"/>
              </a:rPr>
              <a:t>：</a:t>
            </a:r>
            <a:endParaRPr lang="en-US" altLang="zh-CN" b="1">
              <a:sym typeface="+mn-ea"/>
            </a:endParaRPr>
          </a:p>
        </p:txBody>
      </p:sp>
      <p:sp>
        <p:nvSpPr>
          <p:cNvPr id="4" name="文本框 3"/>
          <p:cNvSpPr txBox="1"/>
          <p:nvPr/>
        </p:nvSpPr>
        <p:spPr>
          <a:xfrm>
            <a:off x="841375" y="1732915"/>
            <a:ext cx="7693025" cy="88392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数据备份是为了达到数据恢复和重建目标所进行的一系列备份步骤和行为。</a:t>
            </a:r>
            <a:endParaRPr lang="zh-CN" altLang="en-US" b="1" dirty="0">
              <a:latin typeface="楷体_GB2312" pitchFamily="49" charset="-122"/>
              <a:ea typeface="楷体_GB2312" pitchFamily="49" charset="-122"/>
              <a:sym typeface="+mn-ea"/>
            </a:endParaRPr>
          </a:p>
        </p:txBody>
      </p:sp>
      <p:sp>
        <p:nvSpPr>
          <p:cNvPr id="5" name="文本框 4"/>
          <p:cNvSpPr txBox="1"/>
          <p:nvPr/>
        </p:nvSpPr>
        <p:spPr>
          <a:xfrm>
            <a:off x="981710" y="2732405"/>
            <a:ext cx="7552690" cy="227076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完全备份</a:t>
            </a:r>
            <a:endParaRPr lang="zh-CN" altLang="en-US" b="1" dirty="0">
              <a:latin typeface="楷体_GB2312" pitchFamily="49" charset="-122"/>
              <a:ea typeface="楷体_GB2312" pitchFamily="49" charset="-122"/>
              <a:sym typeface="+mn-ea"/>
            </a:endParaRPr>
          </a:p>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增量备份</a:t>
            </a:r>
            <a:endParaRPr lang="zh-CN" altLang="en-US" b="1" dirty="0">
              <a:latin typeface="楷体_GB2312" pitchFamily="49" charset="-122"/>
              <a:ea typeface="楷体_GB2312" pitchFamily="49" charset="-122"/>
              <a:sym typeface="+mn-ea"/>
            </a:endParaRPr>
          </a:p>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差分备份</a:t>
            </a:r>
            <a:endParaRPr lang="zh-CN" altLang="en-US" b="1" dirty="0">
              <a:latin typeface="楷体_GB2312" pitchFamily="49" charset="-122"/>
              <a:ea typeface="楷体_GB2312" pitchFamily="49" charset="-122"/>
              <a:sym typeface="+mn-ea"/>
            </a:endParaRPr>
          </a:p>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综合型完全备份</a:t>
            </a:r>
            <a:endParaRPr lang="zh-CN" altLang="en-US" b="1" dirty="0">
              <a:latin typeface="楷体_GB2312" pitchFamily="49" charset="-122"/>
              <a:ea typeface="楷体_GB2312" pitchFamily="49"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sym typeface="+mn-ea"/>
              </a:rPr>
              <a:t>数据备份与恢复</a:t>
            </a:r>
            <a:endParaRPr lang="zh-CN" altLang="en-US"/>
          </a:p>
        </p:txBody>
      </p:sp>
      <p:sp>
        <p:nvSpPr>
          <p:cNvPr id="3" name="内容占位符 2"/>
          <p:cNvSpPr>
            <a:spLocks noGrp="1"/>
          </p:cNvSpPr>
          <p:nvPr>
            <p:ph idx="1"/>
          </p:nvPr>
        </p:nvSpPr>
        <p:spPr/>
        <p:txBody>
          <a:bodyPr/>
          <a:p>
            <a:r>
              <a:rPr lang="zh-CN" altLang="en-US" b="1" dirty="0">
                <a:latin typeface="楷体_GB2312" pitchFamily="49" charset="-122"/>
                <a:ea typeface="楷体_GB2312" pitchFamily="49" charset="-122"/>
                <a:sym typeface="+mn-ea"/>
              </a:rPr>
              <a:t>备份分类</a:t>
            </a:r>
            <a:r>
              <a:rPr lang="zh-CN" altLang="en-US" b="1">
                <a:sym typeface="+mn-ea"/>
              </a:rPr>
              <a:t>：</a:t>
            </a:r>
            <a:endParaRPr lang="zh-CN" altLang="en-US"/>
          </a:p>
        </p:txBody>
      </p:sp>
      <p:sp>
        <p:nvSpPr>
          <p:cNvPr id="5" name="文本框 4"/>
          <p:cNvSpPr txBox="1"/>
          <p:nvPr/>
        </p:nvSpPr>
        <p:spPr>
          <a:xfrm>
            <a:off x="981710" y="1833245"/>
            <a:ext cx="7552690" cy="464820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依据备份的策略分类</a:t>
            </a:r>
            <a:endParaRPr lang="zh-CN" altLang="en-US" b="1" dirty="0">
              <a:latin typeface="楷体_GB2312" pitchFamily="49" charset="-122"/>
              <a:ea typeface="楷体_GB2312" pitchFamily="49" charset="-122"/>
              <a:sym typeface="+mn-ea"/>
            </a:endParaRPr>
          </a:p>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依据备份状态分类</a:t>
            </a:r>
            <a:endParaRPr lang="zh-CN" altLang="en-US" b="1" dirty="0">
              <a:latin typeface="楷体_GB2312" pitchFamily="49" charset="-122"/>
              <a:ea typeface="楷体_GB2312" pitchFamily="49" charset="-122"/>
              <a:sym typeface="+mn-ea"/>
            </a:endParaRPr>
          </a:p>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依据备份层次分类</a:t>
            </a:r>
            <a:endParaRPr lang="zh-CN" altLang="en-US" b="1" dirty="0">
              <a:latin typeface="楷体_GB2312" pitchFamily="49" charset="-122"/>
              <a:ea typeface="楷体_GB2312" pitchFamily="49" charset="-122"/>
              <a:sym typeface="+mn-ea"/>
            </a:endParaRPr>
          </a:p>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依据备份地点分类</a:t>
            </a:r>
            <a:endParaRPr lang="zh-CN" altLang="en-US" b="1" dirty="0">
              <a:latin typeface="楷体_GB2312" pitchFamily="49" charset="-122"/>
              <a:ea typeface="楷体_GB2312" pitchFamily="49" charset="-122"/>
              <a:sym typeface="+mn-ea"/>
            </a:endParaRPr>
          </a:p>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依据灾难恢复的层次分类</a:t>
            </a:r>
            <a:endParaRPr lang="zh-CN" altLang="en-US" b="1" dirty="0">
              <a:latin typeface="楷体_GB2312" pitchFamily="49" charset="-122"/>
              <a:ea typeface="楷体_GB2312" pitchFamily="49" charset="-122"/>
              <a:sym typeface="+mn-ea"/>
            </a:endParaRPr>
          </a:p>
          <a:p>
            <a:pPr marL="1371600" lvl="2" indent="-457200">
              <a:buClr>
                <a:srgbClr val="3191D3"/>
              </a:buClr>
              <a:buSzPct val="65000"/>
              <a:buFont typeface="Wingdings" panose="05000000000000000000" charset="0"/>
              <a:buChar char="ü"/>
            </a:pPr>
            <a:r>
              <a:rPr lang="zh-CN" altLang="en-US" b="1" dirty="0">
                <a:latin typeface="楷体_GB2312" pitchFamily="49" charset="-122"/>
                <a:ea typeface="楷体_GB2312" pitchFamily="49" charset="-122"/>
                <a:sym typeface="+mn-ea"/>
              </a:rPr>
              <a:t>数据级备份</a:t>
            </a:r>
            <a:endParaRPr lang="zh-CN" altLang="en-US" b="1" dirty="0">
              <a:latin typeface="楷体_GB2312" pitchFamily="49" charset="-122"/>
              <a:ea typeface="楷体_GB2312" pitchFamily="49" charset="-122"/>
              <a:sym typeface="+mn-ea"/>
            </a:endParaRPr>
          </a:p>
          <a:p>
            <a:pPr marL="1371600" lvl="2" indent="-457200">
              <a:buClr>
                <a:srgbClr val="3191D3"/>
              </a:buClr>
              <a:buSzPct val="65000"/>
              <a:buFont typeface="Wingdings" panose="05000000000000000000" charset="0"/>
              <a:buChar char="ü"/>
            </a:pPr>
            <a:r>
              <a:rPr lang="zh-CN" altLang="en-US" b="1" dirty="0">
                <a:latin typeface="楷体_GB2312" pitchFamily="49" charset="-122"/>
                <a:ea typeface="楷体_GB2312" pitchFamily="49" charset="-122"/>
                <a:sym typeface="+mn-ea"/>
              </a:rPr>
              <a:t>系统级备份</a:t>
            </a:r>
            <a:endParaRPr lang="zh-CN" altLang="en-US" b="1" dirty="0">
              <a:latin typeface="楷体_GB2312" pitchFamily="49" charset="-122"/>
              <a:ea typeface="楷体_GB2312" pitchFamily="49" charset="-122"/>
              <a:sym typeface="+mn-ea"/>
            </a:endParaRPr>
          </a:p>
          <a:p>
            <a:pPr marL="1371600" lvl="2" indent="-457200">
              <a:buClr>
                <a:srgbClr val="3191D3"/>
              </a:buClr>
              <a:buSzPct val="65000"/>
              <a:buFont typeface="Wingdings" panose="05000000000000000000" charset="0"/>
              <a:buChar char="ü"/>
            </a:pPr>
            <a:r>
              <a:rPr lang="zh-CN" altLang="en-US" b="1" dirty="0">
                <a:latin typeface="楷体_GB2312" pitchFamily="49" charset="-122"/>
                <a:ea typeface="楷体_GB2312" pitchFamily="49" charset="-122"/>
                <a:sym typeface="+mn-ea"/>
              </a:rPr>
              <a:t>应用级备份</a:t>
            </a:r>
            <a:endParaRPr lang="zh-CN" altLang="en-US" b="1" dirty="0">
              <a:latin typeface="楷体_GB2312" pitchFamily="49" charset="-122"/>
              <a:ea typeface="楷体_GB2312" pitchFamily="49"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sym typeface="+mn-ea"/>
              </a:rPr>
              <a:t>数据备份与恢复</a:t>
            </a:r>
            <a:endParaRPr lang="zh-CN" altLang="en-US"/>
          </a:p>
        </p:txBody>
      </p:sp>
      <p:sp>
        <p:nvSpPr>
          <p:cNvPr id="3" name="内容占位符 2"/>
          <p:cNvSpPr>
            <a:spLocks noGrp="1"/>
          </p:cNvSpPr>
          <p:nvPr>
            <p:ph idx="1"/>
          </p:nvPr>
        </p:nvSpPr>
        <p:spPr/>
        <p:txBody>
          <a:bodyPr/>
          <a:p>
            <a:r>
              <a:rPr lang="zh-CN" altLang="en-US" b="1" dirty="0">
                <a:latin typeface="楷体_GB2312" pitchFamily="49" charset="-122"/>
                <a:ea typeface="楷体_GB2312" pitchFamily="49" charset="-122"/>
                <a:sym typeface="+mn-ea"/>
              </a:rPr>
              <a:t>备份技术</a:t>
            </a:r>
            <a:r>
              <a:rPr lang="zh-CN" altLang="en-US" b="1">
                <a:sym typeface="+mn-ea"/>
              </a:rPr>
              <a:t>：</a:t>
            </a:r>
            <a:endParaRPr lang="zh-CN" altLang="en-US"/>
          </a:p>
        </p:txBody>
      </p:sp>
      <p:sp>
        <p:nvSpPr>
          <p:cNvPr id="5" name="文本框 4"/>
          <p:cNvSpPr txBox="1"/>
          <p:nvPr/>
        </p:nvSpPr>
        <p:spPr>
          <a:xfrm>
            <a:off x="981710" y="1833245"/>
            <a:ext cx="7552690" cy="34594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数据复制技术</a:t>
            </a:r>
            <a:endParaRPr lang="zh-CN" altLang="en-US" b="1" dirty="0">
              <a:latin typeface="楷体_GB2312" pitchFamily="49" charset="-122"/>
              <a:ea typeface="楷体_GB2312" pitchFamily="49" charset="-122"/>
              <a:sym typeface="+mn-ea"/>
            </a:endParaRPr>
          </a:p>
          <a:p>
            <a:pPr marL="1371600" lvl="2" indent="-457200">
              <a:buClr>
                <a:srgbClr val="3191D3"/>
              </a:buClr>
              <a:buSzPct val="65000"/>
              <a:buFont typeface="Wingdings" panose="05000000000000000000" charset="0"/>
              <a:buChar char="ü"/>
            </a:pPr>
            <a:r>
              <a:rPr lang="zh-CN" altLang="en-US" b="1" dirty="0">
                <a:latin typeface="楷体_GB2312" pitchFamily="49" charset="-122"/>
                <a:ea typeface="楷体_GB2312" pitchFamily="49" charset="-122"/>
                <a:sym typeface="+mn-ea"/>
              </a:rPr>
              <a:t>数据复制的方式</a:t>
            </a:r>
            <a:endParaRPr lang="zh-CN" altLang="en-US" b="1" dirty="0">
              <a:latin typeface="楷体_GB2312" pitchFamily="49" charset="-122"/>
              <a:ea typeface="楷体_GB2312" pitchFamily="49" charset="-122"/>
              <a:sym typeface="+mn-ea"/>
            </a:endParaRPr>
          </a:p>
          <a:p>
            <a:pPr marL="1371600" lvl="2" indent="-457200">
              <a:buClr>
                <a:srgbClr val="3191D3"/>
              </a:buClr>
              <a:buSzPct val="65000"/>
              <a:buFont typeface="Wingdings" panose="05000000000000000000" charset="0"/>
              <a:buChar char="ü"/>
            </a:pPr>
            <a:r>
              <a:rPr lang="zh-CN" altLang="en-US" b="1" dirty="0">
                <a:latin typeface="楷体_GB2312" pitchFamily="49" charset="-122"/>
                <a:ea typeface="楷体_GB2312" pitchFamily="49" charset="-122"/>
                <a:sym typeface="+mn-ea"/>
              </a:rPr>
              <a:t>数据复制的形式</a:t>
            </a:r>
            <a:endParaRPr lang="zh-CN" altLang="en-US" b="1" dirty="0">
              <a:latin typeface="楷体_GB2312" pitchFamily="49" charset="-122"/>
              <a:ea typeface="楷体_GB2312" pitchFamily="49" charset="-122"/>
              <a:sym typeface="+mn-ea"/>
            </a:endParaRPr>
          </a:p>
          <a:p>
            <a:pPr marL="1371600" lvl="2" indent="-457200">
              <a:buClr>
                <a:srgbClr val="3191D3"/>
              </a:buClr>
              <a:buSzPct val="65000"/>
              <a:buFont typeface="Wingdings" panose="05000000000000000000" charset="0"/>
              <a:buChar char="ü"/>
            </a:pPr>
            <a:r>
              <a:rPr lang="zh-CN" altLang="en-US" b="1" dirty="0">
                <a:latin typeface="楷体_GB2312" pitchFamily="49" charset="-122"/>
                <a:ea typeface="楷体_GB2312" pitchFamily="49" charset="-122"/>
                <a:sym typeface="+mn-ea"/>
              </a:rPr>
              <a:t>数据复制的层次</a:t>
            </a:r>
            <a:endParaRPr lang="zh-CN" altLang="en-US" b="1" dirty="0">
              <a:latin typeface="楷体_GB2312" pitchFamily="49" charset="-122"/>
              <a:ea typeface="楷体_GB2312" pitchFamily="49" charset="-122"/>
              <a:sym typeface="+mn-ea"/>
            </a:endParaRPr>
          </a:p>
          <a:p>
            <a:pPr marL="457200" lvl="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冗余技术</a:t>
            </a:r>
            <a:endParaRPr lang="zh-CN" altLang="en-US" b="1" dirty="0">
              <a:latin typeface="楷体_GB2312" pitchFamily="49" charset="-122"/>
              <a:ea typeface="楷体_GB2312" pitchFamily="49" charset="-122"/>
              <a:sym typeface="+mn-ea"/>
            </a:endParaRPr>
          </a:p>
          <a:p>
            <a:pPr marL="457200" lvl="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磁盘镜像技术</a:t>
            </a:r>
            <a:endParaRPr lang="zh-CN" altLang="en-US" b="1" dirty="0">
              <a:latin typeface="楷体_GB2312" pitchFamily="49" charset="-122"/>
              <a:ea typeface="楷体_GB2312" pitchFamily="49"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sym typeface="+mn-ea"/>
              </a:rPr>
              <a:t>数据备份与恢复</a:t>
            </a:r>
            <a:endParaRPr lang="zh-CN" altLang="en-US"/>
          </a:p>
        </p:txBody>
      </p:sp>
      <p:sp>
        <p:nvSpPr>
          <p:cNvPr id="3" name="内容占位符 2"/>
          <p:cNvSpPr>
            <a:spLocks noGrp="1"/>
          </p:cNvSpPr>
          <p:nvPr>
            <p:ph idx="1"/>
          </p:nvPr>
        </p:nvSpPr>
        <p:spPr/>
        <p:txBody>
          <a:bodyPr/>
          <a:p>
            <a:r>
              <a:rPr lang="zh-CN" altLang="en-US" b="1" dirty="0">
                <a:latin typeface="楷体_GB2312" pitchFamily="49" charset="-122"/>
                <a:ea typeface="楷体_GB2312" pitchFamily="49" charset="-122"/>
                <a:sym typeface="+mn-ea"/>
              </a:rPr>
              <a:t>数据恢复工具</a:t>
            </a:r>
            <a:r>
              <a:rPr lang="zh-CN" altLang="en-US" b="1">
                <a:sym typeface="+mn-ea"/>
              </a:rPr>
              <a:t>：</a:t>
            </a:r>
            <a:endParaRPr lang="zh-CN" altLang="en-US"/>
          </a:p>
        </p:txBody>
      </p:sp>
      <p:sp>
        <p:nvSpPr>
          <p:cNvPr id="5" name="文本框 4"/>
          <p:cNvSpPr txBox="1"/>
          <p:nvPr/>
        </p:nvSpPr>
        <p:spPr>
          <a:xfrm>
            <a:off x="1033145" y="1769110"/>
            <a:ext cx="7552690" cy="108204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FinalData</a:t>
            </a:r>
            <a:endParaRPr lang="zh-CN" altLang="en-US" b="1" dirty="0">
              <a:latin typeface="楷体_GB2312" pitchFamily="49" charset="-122"/>
              <a:ea typeface="楷体_GB2312" pitchFamily="49" charset="-122"/>
              <a:sym typeface="+mn-ea"/>
            </a:endParaRPr>
          </a:p>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EasyRecovery</a:t>
            </a:r>
            <a:endParaRPr lang="zh-CN" altLang="en-US" b="1" dirty="0">
              <a:latin typeface="楷体_GB2312" pitchFamily="49" charset="-122"/>
              <a:ea typeface="楷体_GB2312" pitchFamily="49"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b="1" dirty="0">
                <a:latin typeface="楷体_GB2312" pitchFamily="49" charset="-122"/>
                <a:ea typeface="楷体_GB2312" pitchFamily="49" charset="-122"/>
                <a:sym typeface="+mn-ea"/>
              </a:rPr>
              <a:t>本章小结：</a:t>
            </a:r>
            <a:endParaRPr lang="zh-CN" altLang="en-US" b="1" dirty="0">
              <a:latin typeface="楷体_GB2312" pitchFamily="49" charset="-122"/>
              <a:ea typeface="楷体_GB2312" pitchFamily="49" charset="-122"/>
              <a:sym typeface="+mn-ea"/>
            </a:endParaRPr>
          </a:p>
          <a:p>
            <a:pPr marL="0" indent="0">
              <a:buNone/>
            </a:pPr>
            <a:endParaRPr lang="zh-CN" altLang="en-US" b="1" dirty="0">
              <a:latin typeface="楷体_GB2312" pitchFamily="49" charset="-122"/>
              <a:ea typeface="楷体_GB2312" pitchFamily="49" charset="-122"/>
              <a:sym typeface="+mn-ea"/>
            </a:endParaRPr>
          </a:p>
        </p:txBody>
      </p:sp>
      <p:sp>
        <p:nvSpPr>
          <p:cNvPr id="5" name="文本框 4"/>
          <p:cNvSpPr txBox="1"/>
          <p:nvPr/>
        </p:nvSpPr>
        <p:spPr>
          <a:xfrm>
            <a:off x="763905" y="1887220"/>
            <a:ext cx="7237095" cy="345948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减少信息系统灾难对社会的危害和人民财产带来的损失保证信息系统所支持的关键业务能在灾害发生后及时恢复并继续运作，是灾难恢复与业务连续性管理的</a:t>
            </a:r>
            <a:r>
              <a:rPr lang="zh-CN" altLang="en-US" b="1" dirty="0">
                <a:solidFill>
                  <a:srgbClr val="FF0000"/>
                </a:solidFill>
                <a:latin typeface="楷体_GB2312" pitchFamily="49" charset="-122"/>
                <a:ea typeface="楷体_GB2312" pitchFamily="49" charset="-122"/>
                <a:sym typeface="+mn-ea"/>
              </a:rPr>
              <a:t>主要目标</a:t>
            </a:r>
            <a:r>
              <a:rPr lang="zh-CN" altLang="en-US" b="1" dirty="0">
                <a:latin typeface="楷体_GB2312" pitchFamily="49" charset="-122"/>
                <a:ea typeface="楷体_GB2312" pitchFamily="49" charset="-122"/>
                <a:sym typeface="+mn-ea"/>
              </a:rPr>
              <a:t>。</a:t>
            </a:r>
            <a:endParaRPr lang="zh-CN" altLang="en-US" b="1" dirty="0">
              <a:latin typeface="楷体_GB2312" pitchFamily="49" charset="-122"/>
              <a:ea typeface="楷体_GB2312" pitchFamily="49" charset="-122"/>
              <a:sym typeface="+mn-ea"/>
            </a:endParaRPr>
          </a:p>
          <a:p>
            <a:r>
              <a:rPr lang="zh-CN" altLang="en-US" b="1" dirty="0">
                <a:latin typeface="楷体_GB2312" pitchFamily="49" charset="-122"/>
                <a:ea typeface="楷体_GB2312" pitchFamily="49" charset="-122"/>
                <a:sym typeface="+mn-ea"/>
              </a:rPr>
              <a:t>本章主要依据有关的标准，介绍了业务连续性管理的基本概念和内容，信息系统灾难恢复的概念、流程、灾难恢复的等级以及灾难恢复的核心技术——灾难备份和数据备份技术等内容。</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a:xfrm>
            <a:off x="838200" y="2590800"/>
            <a:ext cx="7010400" cy="563563"/>
          </a:xfrm>
        </p:spPr>
        <p:txBody>
          <a:bodyPr vert="horz" wrap="square" lIns="91440" tIns="45720" rIns="91440" bIns="45720" anchor="ctr"/>
          <a:p>
            <a:r>
              <a:rPr lang="zh-CN" altLang="en-US" dirty="0">
                <a:ea typeface="宋体" panose="02010600030101010101" pitchFamily="2" charset="-122"/>
              </a:rPr>
              <a:t>思考题</a:t>
            </a:r>
            <a:endParaRPr lang="zh-CN" altLang="en-US" dirty="0">
              <a:ea typeface="宋体" panose="02010600030101010101" pitchFamily="2" charset="-122"/>
            </a:endParaRPr>
          </a:p>
        </p:txBody>
      </p:sp>
      <p:sp>
        <p:nvSpPr>
          <p:cNvPr id="33794" name="内容占位符 2"/>
          <p:cNvSpPr>
            <a:spLocks noGrp="1"/>
          </p:cNvSpPr>
          <p:nvPr>
            <p:ph idx="1"/>
          </p:nvPr>
        </p:nvSpPr>
        <p:spPr>
          <a:xfrm>
            <a:off x="152400" y="1219200"/>
            <a:ext cx="8229600" cy="5105400"/>
          </a:xfrm>
        </p:spPr>
        <p:txBody>
          <a:bodyPr vert="horz" wrap="square" lIns="91440" tIns="45720" rIns="91440" bIns="45720" anchor="t"/>
          <a:p>
            <a:pPr>
              <a:buNone/>
            </a:pPr>
            <a:endParaRPr lang="en-US" altLang="zh-CN" sz="3600" b="1" i="1" dirty="0">
              <a:solidFill>
                <a:srgbClr val="C00000"/>
              </a:solidFill>
              <a:latin typeface="楷体_GB2312" pitchFamily="49" charset="-122"/>
              <a:ea typeface="楷体_GB2312" pitchFamily="49" charset="-122"/>
            </a:endParaRPr>
          </a:p>
          <a:p>
            <a:pPr>
              <a:buNone/>
            </a:pPr>
            <a:endParaRPr lang="en-US" altLang="zh-CN" sz="3600" b="1" i="1" dirty="0">
              <a:solidFill>
                <a:srgbClr val="C00000"/>
              </a:solidFill>
              <a:latin typeface="楷体_GB2312" pitchFamily="49" charset="-122"/>
              <a:ea typeface="楷体_GB2312" pitchFamily="49" charset="-122"/>
            </a:endParaRPr>
          </a:p>
          <a:p>
            <a:pPr>
              <a:buNone/>
            </a:pPr>
            <a:endParaRPr lang="en-US" altLang="zh-CN" sz="3600" b="1" i="1" dirty="0">
              <a:solidFill>
                <a:srgbClr val="C00000"/>
              </a:solidFill>
              <a:latin typeface="楷体_GB2312" pitchFamily="49" charset="-122"/>
              <a:ea typeface="楷体_GB2312" pitchFamily="49" charset="-122"/>
            </a:endParaRPr>
          </a:p>
          <a:p>
            <a:pPr>
              <a:buNone/>
            </a:pPr>
            <a:r>
              <a:rPr lang="zh-CN" altLang="en-US" sz="3600" b="1" i="1" dirty="0">
                <a:solidFill>
                  <a:srgbClr val="C00000"/>
                </a:solidFill>
                <a:latin typeface="楷体_GB2312" pitchFamily="49" charset="-122"/>
                <a:ea typeface="楷体_GB2312" pitchFamily="49" charset="-122"/>
              </a:rPr>
              <a:t>                 </a:t>
            </a:r>
            <a:r>
              <a:rPr lang="zh-CN" altLang="en-US" sz="4000" b="1" i="1" dirty="0">
                <a:solidFill>
                  <a:srgbClr val="C00000"/>
                </a:solidFill>
                <a:latin typeface="楷体_GB2312" pitchFamily="49" charset="-122"/>
                <a:ea typeface="楷体_GB2312" pitchFamily="49" charset="-122"/>
              </a:rPr>
              <a:t>谢谢！</a:t>
            </a:r>
            <a:endParaRPr lang="zh-CN" altLang="en-US" sz="4000" b="1" i="1" dirty="0">
              <a:solidFill>
                <a:srgbClr val="C00000"/>
              </a:solidFill>
              <a:latin typeface="楷体_GB2312" pitchFamily="49" charset="-122"/>
              <a:ea typeface="楷体_GB2312" pitchFamily="49" charset="-122"/>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latin typeface="+mj-ea"/>
              </a:rPr>
              <a:t>业务连续性</a:t>
            </a:r>
            <a:endParaRPr lang="zh-CN" altLang="en-US" b="1">
              <a:latin typeface="+mj-ea"/>
            </a:endParaRPr>
          </a:p>
        </p:txBody>
      </p:sp>
      <p:sp>
        <p:nvSpPr>
          <p:cNvPr id="3" name="内容占位符 2"/>
          <p:cNvSpPr>
            <a:spLocks noGrp="1"/>
          </p:cNvSpPr>
          <p:nvPr>
            <p:ph idx="1"/>
          </p:nvPr>
        </p:nvSpPr>
        <p:spPr/>
        <p:txBody>
          <a:bodyPr/>
          <a:p>
            <a:r>
              <a:rPr lang="zh-CN" b="1" dirty="0">
                <a:latin typeface="楷体_GB2312" pitchFamily="49" charset="-122"/>
                <a:ea typeface="楷体_GB2312" pitchFamily="49" charset="-122"/>
                <a:sym typeface="+mn-ea"/>
              </a:rPr>
              <a:t>业务连续性概述</a:t>
            </a:r>
            <a:r>
              <a:rPr lang="zh-CN" altLang="en-US" b="1" dirty="0">
                <a:latin typeface="楷体_GB2312" pitchFamily="49" charset="-122"/>
                <a:ea typeface="楷体_GB2312" pitchFamily="49" charset="-122"/>
                <a:sym typeface="+mn-ea"/>
              </a:rPr>
              <a:t>：</a:t>
            </a:r>
            <a:endParaRPr lang="zh-CN" altLang="en-US"/>
          </a:p>
        </p:txBody>
      </p:sp>
      <p:sp>
        <p:nvSpPr>
          <p:cNvPr id="4" name="文本框 3"/>
          <p:cNvSpPr txBox="1"/>
          <p:nvPr/>
        </p:nvSpPr>
        <p:spPr>
          <a:xfrm>
            <a:off x="673735" y="1834515"/>
            <a:ext cx="7339330" cy="3291840"/>
          </a:xfrm>
          <a:prstGeom prst="rect">
            <a:avLst/>
          </a:prstGeom>
          <a:noFill/>
        </p:spPr>
        <p:txBody>
          <a:bodyPr wrap="square" rtlCol="0">
            <a:spAutoFit/>
          </a:bodyPr>
          <a:p>
            <a:r>
              <a:rPr lang="en-US" altLang="zh-CN" sz="2800" b="1" dirty="0">
                <a:latin typeface="楷体_GB2312" pitchFamily="49" charset="-122"/>
                <a:ea typeface="楷体_GB2312" pitchFamily="49" charset="-122"/>
                <a:sym typeface="+mn-ea"/>
              </a:rPr>
              <a:t>业务连续性是指组织有应对风险、自动调整和快速反应的能力，以</a:t>
            </a:r>
            <a:r>
              <a:rPr lang="en-US" altLang="zh-CN" sz="2800" b="1" dirty="0">
                <a:solidFill>
                  <a:srgbClr val="FF0000"/>
                </a:solidFill>
                <a:latin typeface="楷体_GB2312" pitchFamily="49" charset="-122"/>
                <a:ea typeface="楷体_GB2312" pitchFamily="49" charset="-122"/>
                <a:sym typeface="+mn-ea"/>
              </a:rPr>
              <a:t>保证</a:t>
            </a:r>
            <a:r>
              <a:rPr lang="en-US" altLang="zh-CN" sz="2800" b="1" dirty="0">
                <a:latin typeface="楷体_GB2312" pitchFamily="49" charset="-122"/>
                <a:ea typeface="楷体_GB2312" pitchFamily="49" charset="-122"/>
                <a:sym typeface="+mn-ea"/>
              </a:rPr>
              <a:t>组织业务的</a:t>
            </a:r>
            <a:r>
              <a:rPr lang="en-US" altLang="zh-CN" sz="2800" b="1" dirty="0">
                <a:solidFill>
                  <a:srgbClr val="FF0000"/>
                </a:solidFill>
                <a:latin typeface="楷体_GB2312" pitchFamily="49" charset="-122"/>
                <a:ea typeface="楷体_GB2312" pitchFamily="49" charset="-122"/>
                <a:sym typeface="+mn-ea"/>
              </a:rPr>
              <a:t>连续运转</a:t>
            </a:r>
            <a:r>
              <a:rPr lang="en-US" altLang="zh-CN" sz="2800" b="1" dirty="0">
                <a:latin typeface="楷体_GB2312" pitchFamily="49" charset="-122"/>
                <a:ea typeface="楷体_GB2312" pitchFamily="49" charset="-122"/>
                <a:sym typeface="+mn-ea"/>
              </a:rPr>
              <a:t>。</a:t>
            </a:r>
            <a:endParaRPr lang="en-US" altLang="zh-CN" sz="2800" b="1" dirty="0">
              <a:latin typeface="楷体_GB2312" pitchFamily="49" charset="-122"/>
              <a:ea typeface="楷体_GB2312" pitchFamily="49" charset="-122"/>
              <a:sym typeface="+mn-ea"/>
            </a:endParaRPr>
          </a:p>
          <a:p>
            <a:r>
              <a:rPr lang="en-US" altLang="zh-CN" sz="2800" b="1" dirty="0">
                <a:latin typeface="楷体_GB2312" pitchFamily="49" charset="-122"/>
                <a:ea typeface="楷体_GB2312" pitchFamily="49" charset="-122"/>
                <a:sym typeface="+mn-ea"/>
              </a:rPr>
              <a:t>为组织重要应用和流程提供业务连续性应该包括以下三个方面。</a:t>
            </a:r>
            <a:endParaRPr lang="en-US" altLang="zh-CN" sz="2800" b="1" dirty="0">
              <a:latin typeface="楷体_GB2312" pitchFamily="49" charset="-122"/>
              <a:ea typeface="楷体_GB2312" pitchFamily="49" charset="-122"/>
              <a:sym typeface="+mn-ea"/>
            </a:endParaRPr>
          </a:p>
          <a:p>
            <a:endParaRPr lang="zh-CN" altLang="en-US" sz="2800" b="1" dirty="0">
              <a:latin typeface="楷体_GB2312" pitchFamily="49" charset="-122"/>
              <a:ea typeface="楷体_GB2312" pitchFamily="49" charset="-122"/>
              <a:sym typeface="+mn-ea"/>
            </a:endParaRPr>
          </a:p>
          <a:p>
            <a:endParaRPr lang="zh-CN" altLang="en-US" sz="2800"/>
          </a:p>
        </p:txBody>
      </p:sp>
      <p:sp>
        <p:nvSpPr>
          <p:cNvPr id="5" name="文本框 4"/>
          <p:cNvSpPr txBox="1"/>
          <p:nvPr/>
        </p:nvSpPr>
        <p:spPr>
          <a:xfrm>
            <a:off x="749935" y="3864610"/>
            <a:ext cx="7198995" cy="167640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高可用性</a:t>
            </a:r>
            <a:endParaRPr lang="zh-CN" altLang="en-US" b="1" dirty="0">
              <a:latin typeface="楷体_GB2312" pitchFamily="49" charset="-122"/>
              <a:ea typeface="楷体_GB2312" pitchFamily="49" charset="-122"/>
              <a:sym typeface="+mn-ea"/>
            </a:endParaRPr>
          </a:p>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连续操作</a:t>
            </a:r>
            <a:endParaRPr lang="zh-CN" altLang="en-US"/>
          </a:p>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灾难恢复</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业务连续性</a:t>
            </a:r>
            <a:endParaRPr lang="zh-CN" altLang="en-US" b="1"/>
          </a:p>
        </p:txBody>
      </p:sp>
      <p:sp>
        <p:nvSpPr>
          <p:cNvPr id="3" name="内容占位符 2"/>
          <p:cNvSpPr>
            <a:spLocks noGrp="1"/>
          </p:cNvSpPr>
          <p:nvPr>
            <p:ph idx="1"/>
          </p:nvPr>
        </p:nvSpPr>
        <p:spPr/>
        <p:txBody>
          <a:bodyPr/>
          <a:p>
            <a:r>
              <a:rPr lang="zh-CN" altLang="en-US" b="1">
                <a:solidFill>
                  <a:schemeClr val="tx1"/>
                </a:solidFill>
                <a:uFillTx/>
                <a:latin typeface="楷体_GB2312" charset="0"/>
                <a:ea typeface="楷体_GB2312" charset="0"/>
              </a:rPr>
              <a:t>业务连续性管理概述及标准：</a:t>
            </a:r>
            <a:endParaRPr lang="zh-CN" altLang="en-US" b="1">
              <a:solidFill>
                <a:schemeClr val="tx1"/>
              </a:solidFill>
              <a:uFillTx/>
              <a:latin typeface="楷体_GB2312" charset="0"/>
              <a:ea typeface="楷体_GB2312" charset="0"/>
            </a:endParaRPr>
          </a:p>
        </p:txBody>
      </p:sp>
      <p:sp>
        <p:nvSpPr>
          <p:cNvPr id="5" name="文本框 4"/>
          <p:cNvSpPr txBox="1"/>
          <p:nvPr/>
        </p:nvSpPr>
        <p:spPr>
          <a:xfrm>
            <a:off x="876300" y="1847215"/>
            <a:ext cx="7658100" cy="1798320"/>
          </a:xfrm>
          <a:prstGeom prst="rect">
            <a:avLst/>
          </a:prstGeom>
          <a:noFill/>
        </p:spPr>
        <p:txBody>
          <a:bodyPr wrap="square" rtlCol="0">
            <a:spAutoFit/>
          </a:bodyPr>
          <a:p>
            <a:r>
              <a:rPr lang="zh-CN" altLang="en-US" sz="2800" b="1">
                <a:solidFill>
                  <a:srgbClr val="000000"/>
                </a:solidFill>
                <a:uFillTx/>
                <a:latin typeface="楷体_GB2312" charset="0"/>
                <a:ea typeface="楷体_GB2312" charset="0"/>
              </a:rPr>
              <a:t>业务连续性管理是对单位的潜在风向加以评估分析，确定其可能造成的威胁，并建立一个</a:t>
            </a:r>
            <a:r>
              <a:rPr lang="zh-CN" altLang="en-US" sz="2800" b="1">
                <a:solidFill>
                  <a:srgbClr val="FF0000"/>
                </a:solidFill>
                <a:uFillTx/>
                <a:latin typeface="楷体_GB2312" charset="0"/>
                <a:ea typeface="楷体_GB2312" charset="0"/>
              </a:rPr>
              <a:t>完善</a:t>
            </a:r>
            <a:r>
              <a:rPr lang="zh-CN" altLang="en-US" sz="2800" b="1">
                <a:solidFill>
                  <a:srgbClr val="000000"/>
                </a:solidFill>
                <a:uFillTx/>
                <a:latin typeface="楷体_GB2312" charset="0"/>
                <a:ea typeface="楷体_GB2312" charset="0"/>
              </a:rPr>
              <a:t>的管理机制来防止或减少灾难事件给单位带来的损失。</a:t>
            </a:r>
            <a:endParaRPr lang="zh-CN" altLang="en-US" sz="2800" b="1">
              <a:solidFill>
                <a:srgbClr val="000000"/>
              </a:solidFill>
              <a:uFillTx/>
              <a:latin typeface="楷体_GB2312" charset="0"/>
              <a:ea typeface="楷体_GB2312" charset="0"/>
            </a:endParaRPr>
          </a:p>
        </p:txBody>
      </p:sp>
      <p:sp>
        <p:nvSpPr>
          <p:cNvPr id="4" name="文本框 3"/>
          <p:cNvSpPr txBox="1"/>
          <p:nvPr/>
        </p:nvSpPr>
        <p:spPr>
          <a:xfrm>
            <a:off x="876300" y="4358640"/>
            <a:ext cx="7693025" cy="1371600"/>
          </a:xfrm>
          <a:prstGeom prst="rect">
            <a:avLst/>
          </a:prstGeom>
          <a:noFill/>
        </p:spPr>
        <p:txBody>
          <a:bodyPr wrap="square" rtlCol="0">
            <a:spAutoFit/>
          </a:bodyPr>
          <a:p>
            <a:r>
              <a:rPr lang="zh-CN" altLang="en-US" sz="2800" b="1">
                <a:uFillTx/>
                <a:latin typeface="楷体_GB2312" charset="0"/>
                <a:ea typeface="楷体_GB2312" charset="0"/>
                <a:sym typeface="+mn-ea"/>
              </a:rPr>
              <a:t>业务连续管理</a:t>
            </a:r>
            <a:r>
              <a:rPr lang="zh-CN" altLang="en-US" sz="2800" b="1">
                <a:solidFill>
                  <a:srgbClr val="FF0000"/>
                </a:solidFill>
                <a:uFillTx/>
                <a:latin typeface="楷体_GB2312" charset="0"/>
                <a:ea typeface="楷体_GB2312" charset="0"/>
                <a:sym typeface="+mn-ea"/>
              </a:rPr>
              <a:t>总体目标</a:t>
            </a:r>
            <a:r>
              <a:rPr lang="zh-CN" altLang="en-US" sz="2800" b="1">
                <a:uFillTx/>
                <a:latin typeface="楷体_GB2312" charset="0"/>
                <a:ea typeface="楷体_GB2312" charset="0"/>
                <a:sym typeface="+mn-ea"/>
              </a:rPr>
              <a:t>是为了提高单位的风险防范与抗打击能力，以有效地减少业务破坏并降低不良影响，保障单位的业务得以持续运行。</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b="1">
                <a:ea typeface="宋体" panose="02010600030101010101" pitchFamily="2" charset="-122"/>
              </a:rPr>
              <a:t>业务连续性</a:t>
            </a:r>
            <a:endParaRPr lang="zh-CN" altLang="zh-CN" b="1">
              <a:ea typeface="宋体" panose="02010600030101010101" pitchFamily="2" charset="-122"/>
            </a:endParaRPr>
          </a:p>
        </p:txBody>
      </p:sp>
      <p:sp>
        <p:nvSpPr>
          <p:cNvPr id="3" name="内容占位符 2"/>
          <p:cNvSpPr>
            <a:spLocks noGrp="1"/>
          </p:cNvSpPr>
          <p:nvPr>
            <p:ph idx="1"/>
          </p:nvPr>
        </p:nvSpPr>
        <p:spPr/>
        <p:txBody>
          <a:bodyPr/>
          <a:p>
            <a:r>
              <a:rPr lang="zh-CN" altLang="en-US" b="1">
                <a:uFillTx/>
                <a:latin typeface="楷体_GB2312" charset="0"/>
                <a:ea typeface="楷体_GB2312" charset="0"/>
                <a:sym typeface="+mn-ea"/>
              </a:rPr>
              <a:t>业务连续性管理体系：</a:t>
            </a:r>
            <a:endParaRPr lang="zh-CN" altLang="en-US"/>
          </a:p>
        </p:txBody>
      </p:sp>
      <p:sp>
        <p:nvSpPr>
          <p:cNvPr id="5" name="文本框 4"/>
          <p:cNvSpPr txBox="1"/>
          <p:nvPr/>
        </p:nvSpPr>
        <p:spPr>
          <a:xfrm>
            <a:off x="736600" y="2764155"/>
            <a:ext cx="3072765"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项目启动和管理</a:t>
            </a:r>
            <a:endParaRPr lang="zh-CN" altLang="en-US"/>
          </a:p>
        </p:txBody>
      </p:sp>
      <p:sp>
        <p:nvSpPr>
          <p:cNvPr id="6" name="文本框 5"/>
          <p:cNvSpPr txBox="1"/>
          <p:nvPr/>
        </p:nvSpPr>
        <p:spPr>
          <a:xfrm>
            <a:off x="725170" y="1880235"/>
            <a:ext cx="7527925" cy="883920"/>
          </a:xfrm>
          <a:prstGeom prst="rect">
            <a:avLst/>
          </a:prstGeom>
          <a:noFill/>
        </p:spPr>
        <p:txBody>
          <a:bodyPr wrap="square" rtlCol="0">
            <a:spAutoFit/>
          </a:bodyPr>
          <a:p>
            <a:r>
              <a:rPr lang="zh-CN" altLang="en-US" b="1">
                <a:uFillTx/>
                <a:latin typeface="楷体_GB2312" charset="0"/>
                <a:ea typeface="楷体_GB2312" charset="0"/>
                <a:sym typeface="+mn-ea"/>
              </a:rPr>
              <a:t>行业标准组织——中国业务持续管理专委会制定了业务连续管理最佳实践的10步骤：</a:t>
            </a:r>
            <a:endParaRPr lang="zh-CN" altLang="en-US"/>
          </a:p>
        </p:txBody>
      </p:sp>
      <p:sp>
        <p:nvSpPr>
          <p:cNvPr id="7" name="文本框 6"/>
          <p:cNvSpPr txBox="1"/>
          <p:nvPr/>
        </p:nvSpPr>
        <p:spPr>
          <a:xfrm>
            <a:off x="4271645" y="2764155"/>
            <a:ext cx="3576955" cy="487680"/>
          </a:xfrm>
          <a:prstGeom prst="rect">
            <a:avLst/>
          </a:prstGeom>
          <a:noFill/>
        </p:spPr>
        <p:txBody>
          <a:bodyPr wrap="square" rtlCol="0">
            <a:spAutoFit/>
          </a:bodyPr>
          <a:p>
            <a:pPr>
              <a:buClr>
                <a:srgbClr val="3191D3"/>
              </a:buClr>
              <a:buSzPct val="65000"/>
              <a:buFont typeface="Wingdings" panose="05000000000000000000" charset="0"/>
              <a:buChar char="n"/>
            </a:pPr>
            <a:r>
              <a:rPr lang="en-US" altLang="zh-CN" b="1" dirty="0">
                <a:latin typeface="楷体_GB2312" pitchFamily="49" charset="-122"/>
                <a:ea typeface="楷体_GB2312" pitchFamily="49" charset="-122"/>
                <a:sym typeface="+mn-ea"/>
              </a:rPr>
              <a:t>  </a:t>
            </a:r>
            <a:r>
              <a:rPr lang="zh-CN" altLang="en-US" b="1" dirty="0">
                <a:latin typeface="楷体_GB2312" pitchFamily="49" charset="-122"/>
                <a:ea typeface="楷体_GB2312" pitchFamily="49" charset="-122"/>
                <a:sym typeface="+mn-ea"/>
              </a:rPr>
              <a:t>风险评估和控制</a:t>
            </a:r>
            <a:endParaRPr lang="en-US" altLang="zh-CN"/>
          </a:p>
        </p:txBody>
      </p:sp>
      <p:sp>
        <p:nvSpPr>
          <p:cNvPr id="8" name="文本框 7"/>
          <p:cNvSpPr txBox="1"/>
          <p:nvPr/>
        </p:nvSpPr>
        <p:spPr>
          <a:xfrm>
            <a:off x="736600" y="3251835"/>
            <a:ext cx="2967990"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业务影响分析</a:t>
            </a:r>
            <a:endParaRPr lang="zh-CN" altLang="en-US"/>
          </a:p>
        </p:txBody>
      </p:sp>
      <p:sp>
        <p:nvSpPr>
          <p:cNvPr id="9" name="文本框 8"/>
          <p:cNvSpPr txBox="1"/>
          <p:nvPr/>
        </p:nvSpPr>
        <p:spPr>
          <a:xfrm>
            <a:off x="4271645" y="3251835"/>
            <a:ext cx="4133850"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制定业务连续性策略</a:t>
            </a:r>
            <a:endParaRPr lang="en-US" altLang="zh-CN" b="1" dirty="0">
              <a:latin typeface="楷体_GB2312" pitchFamily="49" charset="-122"/>
              <a:ea typeface="楷体_GB2312" pitchFamily="49" charset="-122"/>
              <a:sym typeface="+mn-ea"/>
            </a:endParaRPr>
          </a:p>
        </p:txBody>
      </p:sp>
      <p:sp>
        <p:nvSpPr>
          <p:cNvPr id="10" name="文本框 9"/>
          <p:cNvSpPr txBox="1"/>
          <p:nvPr/>
        </p:nvSpPr>
        <p:spPr>
          <a:xfrm>
            <a:off x="736600" y="3739515"/>
            <a:ext cx="3451860" cy="487680"/>
          </a:xfrm>
          <a:prstGeom prst="rect">
            <a:avLst/>
          </a:prstGeom>
          <a:noFill/>
        </p:spPr>
        <p:txBody>
          <a:bodyPr wrap="square" rtlCol="0">
            <a:spAutoFit/>
          </a:bodyPr>
          <a:p>
            <a:pPr>
              <a:buClr>
                <a:srgbClr val="3191D3"/>
              </a:buClr>
              <a:buSzPct val="65000"/>
              <a:buFont typeface="Wingdings" panose="05000000000000000000" charset="0"/>
              <a:buChar char="n"/>
            </a:pPr>
            <a:r>
              <a:rPr lang="en-US" altLang="zh-CN" b="1" dirty="0">
                <a:latin typeface="楷体_GB2312" pitchFamily="49" charset="-122"/>
                <a:ea typeface="楷体_GB2312" pitchFamily="49" charset="-122"/>
                <a:sym typeface="+mn-ea"/>
              </a:rPr>
              <a:t>  </a:t>
            </a:r>
            <a:r>
              <a:rPr lang="zh-CN" altLang="en-US" b="1" dirty="0">
                <a:latin typeface="楷体_GB2312" pitchFamily="49" charset="-122"/>
                <a:ea typeface="楷体_GB2312" pitchFamily="49" charset="-122"/>
                <a:sym typeface="+mn-ea"/>
              </a:rPr>
              <a:t>应急响应和运作</a:t>
            </a:r>
            <a:endParaRPr lang="zh-CN" altLang="en-US" b="1" dirty="0">
              <a:latin typeface="楷体_GB2312" pitchFamily="49" charset="-122"/>
              <a:ea typeface="楷体_GB2312" pitchFamily="49" charset="-122"/>
              <a:sym typeface="+mn-ea"/>
            </a:endParaRPr>
          </a:p>
        </p:txBody>
      </p:sp>
      <p:sp>
        <p:nvSpPr>
          <p:cNvPr id="11" name="文本框 10"/>
          <p:cNvSpPr txBox="1"/>
          <p:nvPr/>
        </p:nvSpPr>
        <p:spPr>
          <a:xfrm>
            <a:off x="4271645" y="3739515"/>
            <a:ext cx="4702175"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制定和实施业务连续性计划</a:t>
            </a:r>
            <a:endParaRPr lang="zh-CN" altLang="en-US" b="1" dirty="0">
              <a:solidFill>
                <a:srgbClr val="FF0000"/>
              </a:solidFill>
              <a:latin typeface="楷体_GB2312" pitchFamily="49" charset="-122"/>
              <a:ea typeface="楷体_GB2312" pitchFamily="49" charset="-122"/>
              <a:sym typeface="+mn-ea"/>
            </a:endParaRPr>
          </a:p>
        </p:txBody>
      </p:sp>
      <p:sp>
        <p:nvSpPr>
          <p:cNvPr id="12" name="文本框 11"/>
          <p:cNvSpPr txBox="1"/>
          <p:nvPr/>
        </p:nvSpPr>
        <p:spPr>
          <a:xfrm>
            <a:off x="725170" y="4227195"/>
            <a:ext cx="3724910"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意识培养和培训项目</a:t>
            </a:r>
            <a:endParaRPr lang="zh-CN" altLang="en-US" b="1" dirty="0">
              <a:latin typeface="楷体_GB2312" pitchFamily="49" charset="-122"/>
              <a:ea typeface="楷体_GB2312" pitchFamily="49" charset="-122"/>
              <a:sym typeface="+mn-ea"/>
            </a:endParaRPr>
          </a:p>
        </p:txBody>
      </p:sp>
      <p:sp>
        <p:nvSpPr>
          <p:cNvPr id="13" name="文本框 12"/>
          <p:cNvSpPr txBox="1"/>
          <p:nvPr/>
        </p:nvSpPr>
        <p:spPr>
          <a:xfrm>
            <a:off x="4271645" y="4227195"/>
            <a:ext cx="4632325"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维护和演练业务连续性计划</a:t>
            </a:r>
            <a:endParaRPr lang="zh-CN" altLang="en-US" b="1" dirty="0">
              <a:latin typeface="楷体_GB2312" pitchFamily="49" charset="-122"/>
              <a:ea typeface="楷体_GB2312" pitchFamily="49" charset="-122"/>
              <a:sym typeface="+mn-ea"/>
            </a:endParaRPr>
          </a:p>
        </p:txBody>
      </p:sp>
      <p:sp>
        <p:nvSpPr>
          <p:cNvPr id="14" name="文本框 13"/>
          <p:cNvSpPr txBox="1"/>
          <p:nvPr/>
        </p:nvSpPr>
        <p:spPr>
          <a:xfrm>
            <a:off x="736600" y="4714875"/>
            <a:ext cx="3693160"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公共关系和危机通信</a:t>
            </a:r>
            <a:endParaRPr lang="zh-CN" altLang="en-US"/>
          </a:p>
        </p:txBody>
      </p:sp>
      <p:sp>
        <p:nvSpPr>
          <p:cNvPr id="15" name="文本框 14"/>
          <p:cNvSpPr txBox="1"/>
          <p:nvPr/>
        </p:nvSpPr>
        <p:spPr>
          <a:xfrm>
            <a:off x="4271645" y="4714875"/>
            <a:ext cx="3368040" cy="487680"/>
          </a:xfrm>
          <a:prstGeom prst="rect">
            <a:avLst/>
          </a:prstGeom>
          <a:noFill/>
        </p:spPr>
        <p:txBody>
          <a:bodyPr wrap="square" rtlCol="0">
            <a:spAutoFit/>
          </a:bodyPr>
          <a:p>
            <a:pPr marL="457200"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与公共当局的协调</a:t>
            </a:r>
            <a:endParaRPr lang="zh-CN" altLang="en-US"/>
          </a:p>
        </p:txBody>
      </p:sp>
      <p:sp>
        <p:nvSpPr>
          <p:cNvPr id="16" name="文本框 15"/>
          <p:cNvSpPr txBox="1"/>
          <p:nvPr/>
        </p:nvSpPr>
        <p:spPr>
          <a:xfrm>
            <a:off x="736600" y="5440680"/>
            <a:ext cx="7682230" cy="883920"/>
          </a:xfrm>
          <a:prstGeom prst="rect">
            <a:avLst/>
          </a:prstGeom>
          <a:noFill/>
        </p:spPr>
        <p:txBody>
          <a:bodyPr wrap="square" rtlCol="0">
            <a:spAutoFit/>
          </a:bodyPr>
          <a:p>
            <a:r>
              <a:rPr b="1" dirty="0">
                <a:latin typeface="楷体_GB2312" pitchFamily="49" charset="-122"/>
                <a:ea typeface="楷体_GB2312" pitchFamily="49" charset="-122"/>
                <a:sym typeface="+mn-ea"/>
              </a:rPr>
              <a:t>GB/T 30146-2013将这些步骤划分到</a:t>
            </a:r>
            <a:r>
              <a:rPr b="1" dirty="0">
                <a:solidFill>
                  <a:srgbClr val="FF0000"/>
                </a:solidFill>
                <a:latin typeface="楷体_GB2312" pitchFamily="49" charset="-122"/>
                <a:ea typeface="楷体_GB2312" pitchFamily="49" charset="-122"/>
                <a:sym typeface="+mn-ea"/>
              </a:rPr>
              <a:t>实施、绩效评估、改进</a:t>
            </a:r>
            <a:r>
              <a:rPr b="1" dirty="0">
                <a:latin typeface="楷体_GB2312" pitchFamily="49" charset="-122"/>
                <a:ea typeface="楷体_GB2312" pitchFamily="49" charset="-122"/>
                <a:sym typeface="+mn-ea"/>
              </a:rPr>
              <a:t>三个阶段</a:t>
            </a:r>
            <a:r>
              <a:rPr lang="zh-CN" altLang="en-US" b="1" dirty="0">
                <a:latin typeface="楷体_GB2312" pitchFamily="49" charset="-122"/>
                <a:ea typeface="楷体_GB2312" pitchFamily="49" charset="-122"/>
                <a:sym typeface="+mn-ea"/>
              </a:rPr>
              <a:t>。</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blinds(horizontal)">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linds(horizontal)">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checkerboard(across)">
                                      <p:cBhvr>
                                        <p:cTn id="6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业务连续性</a:t>
            </a:r>
            <a:endParaRPr lang="zh-CN" altLang="en-US" b="1"/>
          </a:p>
        </p:txBody>
      </p:sp>
      <p:sp>
        <p:nvSpPr>
          <p:cNvPr id="3" name="内容占位符 2"/>
          <p:cNvSpPr>
            <a:spLocks noGrp="1"/>
          </p:cNvSpPr>
          <p:nvPr>
            <p:ph idx="1"/>
          </p:nvPr>
        </p:nvSpPr>
        <p:spPr/>
        <p:txBody>
          <a:bodyPr/>
          <a:p>
            <a:r>
              <a:rPr lang="zh-CN" altLang="en-US" b="1">
                <a:uFillTx/>
                <a:latin typeface="楷体_GB2312" charset="0"/>
                <a:ea typeface="楷体_GB2312" charset="0"/>
                <a:sym typeface="+mn-ea"/>
              </a:rPr>
              <a:t>业务影响分析：</a:t>
            </a:r>
            <a:endParaRPr lang="zh-CN" altLang="en-US" b="1">
              <a:uFillTx/>
              <a:latin typeface="楷体_GB2312" charset="0"/>
              <a:ea typeface="楷体_GB2312" charset="0"/>
              <a:sym typeface="+mn-ea"/>
            </a:endParaRPr>
          </a:p>
        </p:txBody>
      </p:sp>
      <p:sp>
        <p:nvSpPr>
          <p:cNvPr id="5" name="文本框 4"/>
          <p:cNvSpPr txBox="1"/>
          <p:nvPr/>
        </p:nvSpPr>
        <p:spPr>
          <a:xfrm>
            <a:off x="763905" y="1797685"/>
            <a:ext cx="7770495" cy="207264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业务影响分析是整个BCM流程的</a:t>
            </a:r>
            <a:r>
              <a:rPr lang="zh-CN" altLang="en-US" b="1" dirty="0">
                <a:solidFill>
                  <a:srgbClr val="FF0000"/>
                </a:solidFill>
                <a:latin typeface="楷体_GB2312" pitchFamily="49" charset="-122"/>
                <a:ea typeface="楷体_GB2312" pitchFamily="49" charset="-122"/>
                <a:sym typeface="+mn-ea"/>
              </a:rPr>
              <a:t>工作基础</a:t>
            </a:r>
            <a:r>
              <a:rPr lang="zh-CN" altLang="en-US" b="1" dirty="0">
                <a:latin typeface="楷体_GB2312" pitchFamily="49" charset="-122"/>
                <a:ea typeface="楷体_GB2312" pitchFamily="49" charset="-122"/>
                <a:sym typeface="+mn-ea"/>
              </a:rPr>
              <a:t>，实质上是确定单位关键业务功能及其相关性，确定支持各种业务功能的资源，明确相关信息的</a:t>
            </a:r>
            <a:r>
              <a:rPr lang="zh-CN" altLang="en-US" b="1" dirty="0">
                <a:solidFill>
                  <a:srgbClr val="FF0000"/>
                </a:solidFill>
                <a:latin typeface="楷体_GB2312" pitchFamily="49" charset="-122"/>
                <a:ea typeface="楷体_GB2312" pitchFamily="49" charset="-122"/>
                <a:sym typeface="+mn-ea"/>
              </a:rPr>
              <a:t>保密性</a:t>
            </a:r>
            <a:r>
              <a:rPr lang="zh-CN" altLang="en-US" b="1" dirty="0">
                <a:latin typeface="楷体_GB2312" pitchFamily="49" charset="-122"/>
                <a:ea typeface="楷体_GB2312" pitchFamily="49" charset="-122"/>
                <a:sym typeface="+mn-ea"/>
              </a:rPr>
              <a:t>、</a:t>
            </a:r>
            <a:r>
              <a:rPr lang="zh-CN" altLang="en-US" b="1" dirty="0">
                <a:solidFill>
                  <a:srgbClr val="FF0000"/>
                </a:solidFill>
                <a:latin typeface="楷体_GB2312" pitchFamily="49" charset="-122"/>
                <a:ea typeface="楷体_GB2312" pitchFamily="49" charset="-122"/>
                <a:sym typeface="+mn-ea"/>
              </a:rPr>
              <a:t>完整性</a:t>
            </a:r>
            <a:r>
              <a:rPr lang="zh-CN" altLang="en-US" b="1" dirty="0">
                <a:latin typeface="楷体_GB2312" pitchFamily="49" charset="-122"/>
                <a:ea typeface="楷体_GB2312" pitchFamily="49" charset="-122"/>
                <a:sym typeface="+mn-ea"/>
              </a:rPr>
              <a:t>和</a:t>
            </a:r>
            <a:r>
              <a:rPr lang="zh-CN" altLang="en-US" b="1" dirty="0">
                <a:solidFill>
                  <a:srgbClr val="FF0000"/>
                </a:solidFill>
                <a:latin typeface="楷体_GB2312" pitchFamily="49" charset="-122"/>
                <a:ea typeface="楷体_GB2312" pitchFamily="49" charset="-122"/>
                <a:sym typeface="+mn-ea"/>
              </a:rPr>
              <a:t>可用性</a:t>
            </a:r>
            <a:r>
              <a:rPr lang="zh-CN" altLang="en-US" b="1" dirty="0">
                <a:latin typeface="楷体_GB2312" pitchFamily="49" charset="-122"/>
                <a:ea typeface="楷体_GB2312" pitchFamily="49" charset="-122"/>
                <a:sym typeface="+mn-ea"/>
              </a:rPr>
              <a:t>要求，确定这些业务系统的恢复需求，为下一阶段制定业务连续性管理策略</a:t>
            </a:r>
            <a:r>
              <a:rPr lang="zh-CN" altLang="en-US" b="1" dirty="0">
                <a:solidFill>
                  <a:srgbClr val="FF0000"/>
                </a:solidFill>
                <a:latin typeface="楷体_GB2312" pitchFamily="49" charset="-122"/>
                <a:ea typeface="楷体_GB2312" pitchFamily="49" charset="-122"/>
                <a:sym typeface="+mn-ea"/>
              </a:rPr>
              <a:t>提供基础和依据</a:t>
            </a:r>
            <a:r>
              <a:rPr lang="zh-CN" altLang="en-US" b="1" dirty="0">
                <a:latin typeface="楷体_GB2312" pitchFamily="49" charset="-122"/>
                <a:ea typeface="楷体_GB2312" pitchFamily="49" charset="-122"/>
                <a:sym typeface="+mn-ea"/>
              </a:rPr>
              <a:t>。</a:t>
            </a:r>
            <a:endParaRPr lang="zh-CN" altLang="en-US"/>
          </a:p>
        </p:txBody>
      </p:sp>
      <p:sp>
        <p:nvSpPr>
          <p:cNvPr id="4" name="文本框 3"/>
          <p:cNvSpPr txBox="1"/>
          <p:nvPr/>
        </p:nvSpPr>
        <p:spPr>
          <a:xfrm>
            <a:off x="896620" y="4276090"/>
            <a:ext cx="7350125" cy="88392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一般来说，处理风险的策略有</a:t>
            </a:r>
            <a:r>
              <a:rPr lang="zh-CN" altLang="en-US" b="1" dirty="0">
                <a:solidFill>
                  <a:srgbClr val="FF0000"/>
                </a:solidFill>
                <a:latin typeface="楷体_GB2312" pitchFamily="49" charset="-122"/>
                <a:ea typeface="楷体_GB2312" pitchFamily="49" charset="-122"/>
                <a:sym typeface="+mn-ea"/>
              </a:rPr>
              <a:t>避免风险</a:t>
            </a:r>
            <a:r>
              <a:rPr lang="zh-CN" altLang="en-US" b="1" dirty="0">
                <a:latin typeface="楷体_GB2312" pitchFamily="49" charset="-122"/>
                <a:ea typeface="楷体_GB2312" pitchFamily="49" charset="-122"/>
                <a:sym typeface="+mn-ea"/>
              </a:rPr>
              <a:t>、</a:t>
            </a:r>
            <a:r>
              <a:rPr lang="zh-CN" altLang="en-US" b="1" dirty="0">
                <a:solidFill>
                  <a:srgbClr val="FF0000"/>
                </a:solidFill>
                <a:latin typeface="楷体_GB2312" pitchFamily="49" charset="-122"/>
                <a:ea typeface="楷体_GB2312" pitchFamily="49" charset="-122"/>
                <a:sym typeface="+mn-ea"/>
              </a:rPr>
              <a:t>降低风险</a:t>
            </a:r>
            <a:r>
              <a:rPr lang="zh-CN" altLang="en-US" b="1" dirty="0">
                <a:latin typeface="楷体_GB2312" pitchFamily="49" charset="-122"/>
                <a:ea typeface="楷体_GB2312" pitchFamily="49" charset="-122"/>
                <a:sym typeface="+mn-ea"/>
              </a:rPr>
              <a:t>、</a:t>
            </a:r>
            <a:r>
              <a:rPr lang="zh-CN" altLang="en-US" b="1" dirty="0">
                <a:solidFill>
                  <a:srgbClr val="FF0000"/>
                </a:solidFill>
                <a:latin typeface="楷体_GB2312" pitchFamily="49" charset="-122"/>
                <a:ea typeface="楷体_GB2312" pitchFamily="49" charset="-122"/>
                <a:sym typeface="+mn-ea"/>
              </a:rPr>
              <a:t>转移风险</a:t>
            </a:r>
            <a:r>
              <a:rPr lang="zh-CN" altLang="en-US" b="1" dirty="0">
                <a:latin typeface="楷体_GB2312" pitchFamily="49" charset="-122"/>
                <a:ea typeface="楷体_GB2312" pitchFamily="49" charset="-122"/>
                <a:sym typeface="+mn-ea"/>
              </a:rPr>
              <a:t>和</a:t>
            </a:r>
            <a:r>
              <a:rPr lang="zh-CN" altLang="en-US" b="1" dirty="0">
                <a:solidFill>
                  <a:srgbClr val="FF0000"/>
                </a:solidFill>
                <a:latin typeface="楷体_GB2312" pitchFamily="49" charset="-122"/>
                <a:ea typeface="楷体_GB2312" pitchFamily="49" charset="-122"/>
                <a:sym typeface="+mn-ea"/>
              </a:rPr>
              <a:t>接受风险</a:t>
            </a:r>
            <a:r>
              <a:rPr lang="zh-CN" altLang="en-US" b="1" dirty="0">
                <a:latin typeface="楷体_GB2312" pitchFamily="49" charset="-122"/>
                <a:ea typeface="楷体_GB2312" pitchFamily="49" charset="-122"/>
                <a:sym typeface="+mn-ea"/>
              </a:rPr>
              <a:t>四种。</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业务连续性</a:t>
            </a:r>
            <a:endParaRPr lang="zh-CN" altLang="en-US" b="1"/>
          </a:p>
        </p:txBody>
      </p:sp>
      <p:sp>
        <p:nvSpPr>
          <p:cNvPr id="3" name="内容占位符 2"/>
          <p:cNvSpPr>
            <a:spLocks noGrp="1"/>
          </p:cNvSpPr>
          <p:nvPr>
            <p:ph idx="1"/>
          </p:nvPr>
        </p:nvSpPr>
        <p:spPr/>
        <p:txBody>
          <a:bodyPr/>
          <a:p>
            <a:r>
              <a:rPr lang="zh-CN" altLang="en-US" b="1">
                <a:uFillTx/>
                <a:latin typeface="楷体_GB2312" charset="0"/>
                <a:ea typeface="楷体_GB2312" charset="0"/>
                <a:sym typeface="+mn-ea"/>
              </a:rPr>
              <a:t>制订和实施业务连续性计划：</a:t>
            </a:r>
            <a:endParaRPr lang="zh-CN" altLang="en-US" b="1">
              <a:uFillTx/>
              <a:latin typeface="楷体_GB2312" charset="0"/>
              <a:ea typeface="楷体_GB2312" charset="0"/>
              <a:sym typeface="+mn-ea"/>
            </a:endParaRPr>
          </a:p>
          <a:p>
            <a:pPr marL="0" indent="0">
              <a:buNone/>
            </a:pPr>
            <a:endParaRPr lang="zh-CN" altLang="en-US"/>
          </a:p>
        </p:txBody>
      </p:sp>
      <p:sp>
        <p:nvSpPr>
          <p:cNvPr id="5" name="文本框 4"/>
          <p:cNvSpPr txBox="1"/>
          <p:nvPr/>
        </p:nvSpPr>
        <p:spPr>
          <a:xfrm>
            <a:off x="815340" y="1835785"/>
            <a:ext cx="7185660" cy="128016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业务连续性计划是一套事先被定义和文档化的计划，明确定义了</a:t>
            </a:r>
            <a:r>
              <a:rPr lang="zh-CN" altLang="en-US" b="1" dirty="0">
                <a:solidFill>
                  <a:srgbClr val="FF0000"/>
                </a:solidFill>
                <a:latin typeface="楷体_GB2312" pitchFamily="49" charset="-122"/>
                <a:ea typeface="楷体_GB2312" pitchFamily="49" charset="-122"/>
                <a:sym typeface="+mn-ea"/>
              </a:rPr>
              <a:t>恢复业务所需要</a:t>
            </a:r>
            <a:r>
              <a:rPr lang="zh-CN" altLang="en-US" b="1" dirty="0">
                <a:latin typeface="楷体_GB2312" pitchFamily="49" charset="-122"/>
                <a:ea typeface="楷体_GB2312" pitchFamily="49" charset="-122"/>
                <a:sym typeface="+mn-ea"/>
              </a:rPr>
              <a:t>的关键人员、资源、行动、任务和数据。</a:t>
            </a:r>
            <a:endParaRPr lang="zh-CN" altLang="en-US" b="1" dirty="0">
              <a:latin typeface="楷体_GB2312" pitchFamily="49" charset="-122"/>
              <a:ea typeface="楷体_GB2312" pitchFamily="49" charset="-122"/>
              <a:sym typeface="+mn-ea"/>
            </a:endParaRPr>
          </a:p>
        </p:txBody>
      </p:sp>
      <p:sp>
        <p:nvSpPr>
          <p:cNvPr id="6" name="文本框 5"/>
          <p:cNvSpPr txBox="1"/>
          <p:nvPr/>
        </p:nvSpPr>
        <p:spPr>
          <a:xfrm>
            <a:off x="838200" y="3204210"/>
            <a:ext cx="6854825" cy="326136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BCP的内容不应该只局限在IT方面，应该涵盖如下几个方面：</a:t>
            </a:r>
            <a:endParaRPr lang="zh-CN" altLang="en-US" b="1" dirty="0">
              <a:latin typeface="楷体_GB2312" pitchFamily="49" charset="-122"/>
              <a:ea typeface="楷体_GB2312" pitchFamily="49" charset="-122"/>
              <a:sym typeface="+mn-ea"/>
            </a:endParaRPr>
          </a:p>
          <a:p>
            <a:pPr marL="457200" indent="-457200">
              <a:buClr>
                <a:srgbClr val="3191D3"/>
              </a:buClr>
              <a:buSzPct val="65000"/>
              <a:buFont typeface="Wingdings" panose="05000000000000000000" charset="0"/>
              <a:buChar char="n"/>
            </a:pPr>
            <a:r>
              <a:rPr lang="zh-CN" altLang="en-US" b="1" dirty="0">
                <a:solidFill>
                  <a:srgbClr val="000000"/>
                </a:solidFill>
                <a:latin typeface="楷体_GB2312" pitchFamily="49" charset="-122"/>
                <a:ea typeface="楷体_GB2312" pitchFamily="49" charset="-122"/>
                <a:sym typeface="+mn-ea"/>
              </a:rPr>
              <a:t>应急响应计划</a:t>
            </a:r>
            <a:endParaRPr lang="zh-CN" altLang="en-US" b="1" dirty="0">
              <a:solidFill>
                <a:srgbClr val="000000"/>
              </a:solidFill>
              <a:latin typeface="楷体_GB2312" pitchFamily="49" charset="-122"/>
              <a:ea typeface="楷体_GB2312" pitchFamily="49" charset="-122"/>
              <a:sym typeface="+mn-ea"/>
            </a:endParaRPr>
          </a:p>
          <a:p>
            <a:pPr marL="457200" indent="-457200">
              <a:buClr>
                <a:srgbClr val="3191D3"/>
              </a:buClr>
              <a:buSzPct val="65000"/>
              <a:buFont typeface="Wingdings" panose="05000000000000000000" charset="0"/>
              <a:buChar char="n"/>
            </a:pPr>
            <a:r>
              <a:rPr lang="zh-CN" altLang="en-US" b="1" dirty="0">
                <a:solidFill>
                  <a:srgbClr val="000000"/>
                </a:solidFill>
                <a:latin typeface="楷体_GB2312" pitchFamily="49" charset="-122"/>
                <a:ea typeface="楷体_GB2312" pitchFamily="49" charset="-122"/>
                <a:sym typeface="+mn-ea"/>
              </a:rPr>
              <a:t>容灾恢复计划</a:t>
            </a:r>
            <a:endParaRPr lang="zh-CN" altLang="en-US" b="1" dirty="0">
              <a:solidFill>
                <a:srgbClr val="000000"/>
              </a:solidFill>
              <a:latin typeface="楷体_GB2312" pitchFamily="49" charset="-122"/>
              <a:ea typeface="楷体_GB2312" pitchFamily="49" charset="-122"/>
              <a:sym typeface="+mn-ea"/>
            </a:endParaRPr>
          </a:p>
          <a:p>
            <a:pPr marL="457200" indent="-457200">
              <a:buClr>
                <a:srgbClr val="3191D3"/>
              </a:buClr>
              <a:buSzPct val="65000"/>
              <a:buFont typeface="Wingdings" panose="05000000000000000000" charset="0"/>
              <a:buChar char="n"/>
            </a:pPr>
            <a:r>
              <a:rPr lang="zh-CN" altLang="en-US" b="1" dirty="0">
                <a:solidFill>
                  <a:srgbClr val="000000"/>
                </a:solidFill>
                <a:latin typeface="楷体_GB2312" pitchFamily="49" charset="-122"/>
                <a:ea typeface="楷体_GB2312" pitchFamily="49" charset="-122"/>
                <a:sym typeface="+mn-ea"/>
              </a:rPr>
              <a:t>运维恢复计划</a:t>
            </a:r>
            <a:endParaRPr lang="zh-CN" altLang="en-US" b="1" dirty="0">
              <a:solidFill>
                <a:srgbClr val="000000"/>
              </a:solidFill>
              <a:latin typeface="楷体_GB2312" pitchFamily="49" charset="-122"/>
              <a:ea typeface="楷体_GB2312" pitchFamily="49" charset="-122"/>
              <a:sym typeface="+mn-ea"/>
            </a:endParaRPr>
          </a:p>
          <a:p>
            <a:pPr marL="457200" indent="-457200">
              <a:buClr>
                <a:srgbClr val="3191D3"/>
              </a:buClr>
              <a:buSzPct val="65000"/>
              <a:buFont typeface="Wingdings" panose="05000000000000000000" charset="0"/>
              <a:buChar char="n"/>
            </a:pPr>
            <a:r>
              <a:rPr lang="zh-CN" altLang="en-US" b="1" dirty="0">
                <a:solidFill>
                  <a:srgbClr val="000000"/>
                </a:solidFill>
                <a:latin typeface="楷体_GB2312" pitchFamily="49" charset="-122"/>
                <a:ea typeface="楷体_GB2312" pitchFamily="49" charset="-122"/>
                <a:sym typeface="+mn-ea"/>
              </a:rPr>
              <a:t>业务恢复计划</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业务连续性</a:t>
            </a:r>
            <a:endParaRPr lang="zh-CN" altLang="en-US" b="1"/>
          </a:p>
        </p:txBody>
      </p:sp>
      <p:sp>
        <p:nvSpPr>
          <p:cNvPr id="3" name="内容占位符 2"/>
          <p:cNvSpPr>
            <a:spLocks noGrp="1"/>
          </p:cNvSpPr>
          <p:nvPr>
            <p:ph idx="1"/>
          </p:nvPr>
        </p:nvSpPr>
        <p:spPr/>
        <p:txBody>
          <a:bodyPr/>
          <a:p>
            <a:r>
              <a:rPr lang="zh-CN" altLang="en-US" b="1">
                <a:uFillTx/>
                <a:latin typeface="楷体_GB2312" charset="0"/>
                <a:ea typeface="楷体_GB2312" charset="0"/>
                <a:sym typeface="+mn-ea"/>
              </a:rPr>
              <a:t>意识培养和培训项目：</a:t>
            </a:r>
            <a:endParaRPr lang="zh-CN" altLang="en-US" b="1">
              <a:uFillTx/>
              <a:latin typeface="楷体_GB2312" charset="0"/>
              <a:ea typeface="楷体_GB2312" charset="0"/>
              <a:sym typeface="+mn-ea"/>
            </a:endParaRPr>
          </a:p>
          <a:p>
            <a:pPr marL="0" indent="0">
              <a:buNone/>
            </a:pPr>
            <a:endParaRPr lang="zh-CN" altLang="en-US"/>
          </a:p>
        </p:txBody>
      </p:sp>
      <p:sp>
        <p:nvSpPr>
          <p:cNvPr id="4" name="文本框 3"/>
          <p:cNvSpPr txBox="1"/>
          <p:nvPr/>
        </p:nvSpPr>
        <p:spPr>
          <a:xfrm>
            <a:off x="763905" y="1810385"/>
            <a:ext cx="7541895" cy="1478280"/>
          </a:xfrm>
          <a:prstGeom prst="rect">
            <a:avLst/>
          </a:prstGeom>
          <a:noFill/>
        </p:spPr>
        <p:txBody>
          <a:bodyPr wrap="square" rtlCol="0">
            <a:spAutoFit/>
          </a:bodyPr>
          <a:p>
            <a:r>
              <a:rPr lang="zh-CN" altLang="en-US" b="1" dirty="0">
                <a:latin typeface="楷体_GB2312" pitchFamily="49" charset="-122"/>
                <a:ea typeface="楷体_GB2312" pitchFamily="49" charset="-122"/>
                <a:sym typeface="+mn-ea"/>
              </a:rPr>
              <a:t>培训的</a:t>
            </a:r>
            <a:r>
              <a:rPr lang="zh-CN" altLang="en-US" b="1" dirty="0">
                <a:solidFill>
                  <a:schemeClr val="tx2"/>
                </a:solidFill>
                <a:latin typeface="楷体_GB2312" pitchFamily="49" charset="-122"/>
                <a:ea typeface="楷体_GB2312" pitchFamily="49" charset="-122"/>
                <a:sym typeface="+mn-ea"/>
              </a:rPr>
              <a:t>主要目的</a:t>
            </a:r>
            <a:r>
              <a:rPr lang="zh-CN" altLang="en-US" b="1" dirty="0">
                <a:latin typeface="楷体_GB2312" pitchFamily="49" charset="-122"/>
                <a:ea typeface="楷体_GB2312" pitchFamily="49" charset="-122"/>
                <a:sym typeface="+mn-ea"/>
              </a:rPr>
              <a:t>是确保员工了解业务连续性</a:t>
            </a:r>
            <a:r>
              <a:rPr lang="zh-CN" altLang="en-US" b="1" dirty="0">
                <a:solidFill>
                  <a:srgbClr val="FF0000"/>
                </a:solidFill>
                <a:latin typeface="楷体_GB2312" pitchFamily="49" charset="-122"/>
                <a:ea typeface="楷体_GB2312" pitchFamily="49" charset="-122"/>
                <a:sym typeface="+mn-ea"/>
              </a:rPr>
              <a:t>策略和规程</a:t>
            </a:r>
            <a:r>
              <a:rPr lang="zh-CN" altLang="en-US" b="1" dirty="0">
                <a:latin typeface="楷体_GB2312" pitchFamily="49" charset="-122"/>
                <a:ea typeface="楷体_GB2312" pitchFamily="49" charset="-122"/>
                <a:sym typeface="+mn-ea"/>
              </a:rPr>
              <a:t>，为此就需要设计培训计划。</a:t>
            </a:r>
            <a:endParaRPr lang="zh-CN" altLang="en-US" b="1" dirty="0">
              <a:latin typeface="楷体_GB2312" pitchFamily="49" charset="-122"/>
              <a:ea typeface="楷体_GB2312" pitchFamily="49" charset="-122"/>
              <a:sym typeface="+mn-ea"/>
            </a:endParaRPr>
          </a:p>
          <a:p>
            <a:r>
              <a:rPr lang="zh-CN" altLang="en-US" b="1" dirty="0">
                <a:latin typeface="楷体_GB2312" pitchFamily="49" charset="-122"/>
                <a:ea typeface="楷体_GB2312" pitchFamily="49" charset="-122"/>
                <a:sym typeface="+mn-ea"/>
              </a:rPr>
              <a:t>培训计划的目的是为了确保下列内容：</a:t>
            </a:r>
            <a:endParaRPr lang="zh-CN" altLang="en-US" b="1" dirty="0">
              <a:latin typeface="楷体_GB2312" pitchFamily="49" charset="-122"/>
              <a:ea typeface="楷体_GB2312" pitchFamily="49" charset="-122"/>
              <a:sym typeface="+mn-ea"/>
            </a:endParaRPr>
          </a:p>
        </p:txBody>
      </p:sp>
      <p:sp>
        <p:nvSpPr>
          <p:cNvPr id="12" name="文本框 11"/>
          <p:cNvSpPr txBox="1"/>
          <p:nvPr/>
        </p:nvSpPr>
        <p:spPr>
          <a:xfrm>
            <a:off x="745490" y="3510915"/>
            <a:ext cx="7640955" cy="883920"/>
          </a:xfrm>
          <a:prstGeom prst="rect">
            <a:avLst/>
          </a:prstGeom>
          <a:noFill/>
        </p:spPr>
        <p:txBody>
          <a:bodyPr wrap="square" rtlCol="0">
            <a:spAutoFit/>
          </a:bodyPr>
          <a:p>
            <a:pPr marL="0" lvl="1">
              <a:buClr>
                <a:srgbClr val="3191D3"/>
              </a:buClr>
              <a:buSzPct val="65000"/>
              <a:buFont typeface="Wingdings" panose="05000000000000000000" charset="0"/>
              <a:buChar char="n"/>
            </a:pPr>
            <a:r>
              <a:rPr lang="en-US" altLang="zh-CN" b="1" dirty="0">
                <a:latin typeface="楷体_GB2312" pitchFamily="49" charset="-122"/>
                <a:ea typeface="楷体_GB2312" pitchFamily="49" charset="-122"/>
                <a:sym typeface="+mn-ea"/>
              </a:rPr>
              <a:t>  </a:t>
            </a:r>
            <a:r>
              <a:rPr lang="zh-CN" altLang="en-US" b="1" dirty="0">
                <a:latin typeface="楷体_GB2312" pitchFamily="49" charset="-122"/>
                <a:ea typeface="楷体_GB2312" pitchFamily="49" charset="-122"/>
                <a:sym typeface="+mn-ea"/>
              </a:rPr>
              <a:t>参与业务恢复的关键人员了解在计划中制定的 策略和步骤</a:t>
            </a:r>
            <a:endParaRPr lang="zh-CN" altLang="en-US"/>
          </a:p>
        </p:txBody>
      </p:sp>
      <p:sp>
        <p:nvSpPr>
          <p:cNvPr id="13" name="文本框 12"/>
          <p:cNvSpPr txBox="1"/>
          <p:nvPr/>
        </p:nvSpPr>
        <p:spPr>
          <a:xfrm>
            <a:off x="745490" y="4394835"/>
            <a:ext cx="7611745" cy="487680"/>
          </a:xfrm>
          <a:prstGeom prst="rect">
            <a:avLst/>
          </a:prstGeom>
          <a:noFill/>
        </p:spPr>
        <p:txBody>
          <a:bodyPr wrap="square" rtlCol="0">
            <a:spAutoFit/>
          </a:bodyPr>
          <a:p>
            <a:pPr marL="0" lvl="1">
              <a:buClr>
                <a:srgbClr val="3191D3"/>
              </a:buClr>
              <a:buSzPct val="65000"/>
              <a:buFont typeface="Wingdings" panose="05000000000000000000" charset="0"/>
              <a:buChar char="n"/>
            </a:pPr>
            <a:r>
              <a:rPr lang="en-US" altLang="zh-CN" b="1" dirty="0">
                <a:latin typeface="楷体_GB2312" pitchFamily="49" charset="-122"/>
                <a:ea typeface="楷体_GB2312" pitchFamily="49" charset="-122"/>
                <a:sym typeface="+mn-ea"/>
              </a:rPr>
              <a:t>  </a:t>
            </a:r>
            <a:r>
              <a:rPr lang="zh-CN" altLang="en-US" b="1" dirty="0">
                <a:latin typeface="楷体_GB2312" pitchFamily="49" charset="-122"/>
                <a:ea typeface="楷体_GB2312" pitchFamily="49" charset="-122"/>
                <a:sym typeface="+mn-ea"/>
              </a:rPr>
              <a:t>员工了解在灾难发生时要遵循的步骤</a:t>
            </a:r>
            <a:endParaRPr lang="zh-CN" altLang="en-US"/>
          </a:p>
        </p:txBody>
      </p:sp>
      <p:sp>
        <p:nvSpPr>
          <p:cNvPr id="14" name="文本框 13"/>
          <p:cNvSpPr txBox="1"/>
          <p:nvPr/>
        </p:nvSpPr>
        <p:spPr>
          <a:xfrm>
            <a:off x="728980" y="5068570"/>
            <a:ext cx="7369175" cy="487680"/>
          </a:xfrm>
          <a:prstGeom prst="rect">
            <a:avLst/>
          </a:prstGeom>
          <a:noFill/>
        </p:spPr>
        <p:txBody>
          <a:bodyPr wrap="square" rtlCol="0">
            <a:spAutoFit/>
          </a:bodyPr>
          <a:p>
            <a:pPr marL="0" lvl="1">
              <a:buClr>
                <a:srgbClr val="3191D3"/>
              </a:buClr>
              <a:buSzPct val="65000"/>
              <a:buFont typeface="Wingdings" panose="05000000000000000000" charset="0"/>
              <a:buChar char="n"/>
            </a:pPr>
            <a:r>
              <a:rPr lang="en-US" altLang="zh-CN" b="1" dirty="0">
                <a:latin typeface="楷体_GB2312" pitchFamily="49" charset="-122"/>
                <a:ea typeface="楷体_GB2312" pitchFamily="49" charset="-122"/>
                <a:sym typeface="+mn-ea"/>
              </a:rPr>
              <a:t>  </a:t>
            </a:r>
            <a:r>
              <a:rPr lang="zh-CN" altLang="en-US" b="1" dirty="0">
                <a:latin typeface="楷体_GB2312" pitchFamily="49" charset="-122"/>
                <a:ea typeface="楷体_GB2312" pitchFamily="49" charset="-122"/>
                <a:sym typeface="+mn-ea"/>
              </a:rPr>
              <a:t>员工了解如何在灾难恢复中使用灾难管理设备</a:t>
            </a:r>
            <a:endParaRPr lang="zh-CN" altLang="en-US"/>
          </a:p>
        </p:txBody>
      </p:sp>
      <p:sp>
        <p:nvSpPr>
          <p:cNvPr id="17" name="文本框 16"/>
          <p:cNvSpPr txBox="1"/>
          <p:nvPr/>
        </p:nvSpPr>
        <p:spPr>
          <a:xfrm>
            <a:off x="745490" y="5742305"/>
            <a:ext cx="7336155" cy="487680"/>
          </a:xfrm>
          <a:prstGeom prst="rect">
            <a:avLst/>
          </a:prstGeom>
          <a:noFill/>
        </p:spPr>
        <p:txBody>
          <a:bodyPr wrap="square" rtlCol="0">
            <a:spAutoFit/>
          </a:bodyPr>
          <a:p>
            <a:pPr lvl="1" indent="-457200">
              <a:buClr>
                <a:srgbClr val="3191D3"/>
              </a:buClr>
              <a:buSzPct val="65000"/>
              <a:buFont typeface="Wingdings" panose="05000000000000000000" charset="0"/>
              <a:buChar char="n"/>
            </a:pPr>
            <a:r>
              <a:rPr lang="zh-CN" altLang="en-US" b="1" dirty="0">
                <a:latin typeface="楷体_GB2312" pitchFamily="49" charset="-122"/>
                <a:ea typeface="楷体_GB2312" pitchFamily="49" charset="-122"/>
                <a:sym typeface="+mn-ea"/>
              </a:rPr>
              <a:t>员工了解他们在灾难恢复中的角色和责任</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1"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ppt_y</p:attrName>
                                        </p:attrNameLst>
                                      </p:cBhvr>
                                      <p:tavLst>
                                        <p:tav tm="0">
                                          <p:val>
                                            <p:strVal val="#ppt_y+#ppt_h*1.125000"/>
                                          </p:val>
                                        </p:tav>
                                        <p:tav tm="100000">
                                          <p:val>
                                            <p:strVal val="#ppt_y"/>
                                          </p:val>
                                        </p:tav>
                                      </p:tavLst>
                                    </p:anim>
                                    <p:animEffect transition="in" filter="wipe(up)">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 calcmode="lin" valueType="num">
                                      <p:cBhvr additive="base">
                                        <p:cTn id="18" dur="500"/>
                                        <p:tgtEl>
                                          <p:spTgt spid="13">
                                            <p:txEl>
                                              <p:pRg st="0" end="0"/>
                                            </p:txEl>
                                          </p:spTgt>
                                        </p:tgtEl>
                                        <p:attrNameLst>
                                          <p:attrName>ppt_y</p:attrName>
                                        </p:attrNameLst>
                                      </p:cBhvr>
                                      <p:tavLst>
                                        <p:tav tm="0">
                                          <p:val>
                                            <p:strVal val="#ppt_y+#ppt_h*1.125000"/>
                                          </p:val>
                                        </p:tav>
                                        <p:tav tm="100000">
                                          <p:val>
                                            <p:strVal val="#ppt_y"/>
                                          </p:val>
                                        </p:tav>
                                      </p:tavLst>
                                    </p:anim>
                                    <p:animEffect transition="in" filter="wipe(up)">
                                      <p:cBhvr>
                                        <p:cTn id="19" dur="500"/>
                                        <p:tgtEl>
                                          <p:spTgt spid="1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p:tgtEl>
                                          <p:spTgt spid="14"/>
                                        </p:tgtEl>
                                        <p:attrNameLst>
                                          <p:attrName>ppt_y</p:attrName>
                                        </p:attrNameLst>
                                      </p:cBhvr>
                                      <p:tavLst>
                                        <p:tav tm="0">
                                          <p:val>
                                            <p:strVal val="#ppt_y+#ppt_h*1.125000"/>
                                          </p:val>
                                        </p:tav>
                                        <p:tav tm="100000">
                                          <p:val>
                                            <p:strVal val="#ppt_y"/>
                                          </p:val>
                                        </p:tav>
                                      </p:tavLst>
                                    </p:anim>
                                    <p:animEffect transition="in" filter="wipe(up)">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p:tgtEl>
                                          <p:spTgt spid="17"/>
                                        </p:tgtEl>
                                        <p:attrNameLst>
                                          <p:attrName>ppt_y</p:attrName>
                                        </p:attrNameLst>
                                      </p:cBhvr>
                                      <p:tavLst>
                                        <p:tav tm="0">
                                          <p:val>
                                            <p:strVal val="#ppt_y+#ppt_h*1.125000"/>
                                          </p:val>
                                        </p:tav>
                                        <p:tav tm="100000">
                                          <p:val>
                                            <p:strVal val="#ppt_y"/>
                                          </p:val>
                                        </p:tav>
                                      </p:tavLst>
                                    </p:anim>
                                    <p:animEffect transition="in" filter="wipe(up)">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1"/>
      <p:bldP spid="14"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
          <p:cNvSpPr>
            <a:spLocks noGrp="1"/>
          </p:cNvSpPr>
          <p:nvPr>
            <p:ph type="title"/>
          </p:nvPr>
        </p:nvSpPr>
        <p:spPr/>
        <p:txBody>
          <a:bodyPr vert="horz" wrap="square" lIns="91440" tIns="45720" rIns="91440" bIns="45720" anchor="ctr"/>
          <a:p>
            <a:pPr eaLnBrk="1" hangingPunct="1"/>
            <a:r>
              <a:rPr lang="zh-CN" altLang="zh-CN" b="1">
                <a:ea typeface="宋体" panose="02010600030101010101" pitchFamily="2" charset="-122"/>
                <a:sym typeface="+mn-ea"/>
              </a:rPr>
              <a:t>业务连续性</a:t>
            </a:r>
            <a:endParaRPr lang="zh-CN" altLang="en-US" b="1" dirty="0">
              <a:ea typeface="宋体" panose="02010600030101010101" pitchFamily="2" charset="-122"/>
            </a:endParaRPr>
          </a:p>
        </p:txBody>
      </p:sp>
      <p:sp>
        <p:nvSpPr>
          <p:cNvPr id="19459" name="内容占位符 2"/>
          <p:cNvSpPr>
            <a:spLocks noGrp="1"/>
          </p:cNvSpPr>
          <p:nvPr>
            <p:ph idx="1"/>
          </p:nvPr>
        </p:nvSpPr>
        <p:spPr>
          <a:xfrm>
            <a:off x="304800" y="494665"/>
            <a:ext cx="8229600" cy="4454525"/>
          </a:xfrm>
        </p:spPr>
        <p:txBody>
          <a:bodyPr vert="horz" wrap="square" lIns="91440" tIns="45720" rIns="91440" bIns="45720" anchor="t"/>
          <a:p>
            <a:pPr eaLnBrk="1" hangingPunct="1">
              <a:spcAft>
                <a:spcPct val="20000"/>
              </a:spcAft>
              <a:buClrTx/>
              <a:buNone/>
            </a:pPr>
            <a:r>
              <a:rPr lang="en-US" altLang="zh-CN" b="1" dirty="0">
                <a:latin typeface="Times New Roman" panose="02020603050405020304" pitchFamily="18" charset="0"/>
                <a:ea typeface="楷体_GB2312" pitchFamily="49" charset="-122"/>
              </a:rPr>
              <a:t> </a:t>
            </a:r>
            <a:endParaRPr lang="en-US" altLang="zh-CN" b="1" dirty="0">
              <a:latin typeface="Times New Roman" panose="02020603050405020304" pitchFamily="18" charset="0"/>
              <a:ea typeface="楷体_GB2312" pitchFamily="49" charset="-122"/>
            </a:endParaRPr>
          </a:p>
          <a:p>
            <a:pPr marL="457200" lvl="1" indent="0">
              <a:buNone/>
            </a:pPr>
            <a:r>
              <a:rPr lang="zh-CN" altLang="en-US" b="1" dirty="0">
                <a:solidFill>
                  <a:srgbClr val="000000"/>
                </a:solidFill>
                <a:latin typeface="楷体_GB2312" pitchFamily="49" charset="-122"/>
                <a:ea typeface="楷体_GB2312" pitchFamily="49" charset="-122"/>
              </a:rPr>
              <a:t>对员工进行灾难恢复培训时，必须包括下列方   面的信息：</a:t>
            </a:r>
            <a:endParaRPr lang="zh-CN" altLang="en-US" b="1" dirty="0">
              <a:solidFill>
                <a:srgbClr val="000000"/>
              </a:solidFill>
              <a:latin typeface="楷体_GB2312" pitchFamily="49" charset="-122"/>
              <a:ea typeface="楷体_GB2312" pitchFamily="49" charset="-122"/>
            </a:endParaRPr>
          </a:p>
          <a:p>
            <a:pPr marL="457200" lvl="1" indent="0">
              <a:buSzPct val="65000"/>
              <a:buFont typeface="Wingdings" panose="05000000000000000000" charset="0"/>
              <a:buChar char="n"/>
            </a:pPr>
            <a:r>
              <a:rPr lang="zh-CN" altLang="en-US" sz="2600" b="1" dirty="0">
                <a:solidFill>
                  <a:srgbClr val="000000"/>
                </a:solidFill>
                <a:latin typeface="楷体_GB2312" pitchFamily="49" charset="-122"/>
                <a:ea typeface="楷体_GB2312" pitchFamily="49" charset="-122"/>
                <a:sym typeface="+mn-ea"/>
              </a:rPr>
              <a:t>  威胁、危险和保护行动</a:t>
            </a:r>
            <a:endParaRPr lang="zh-CN" altLang="en-US" sz="2600" b="1" dirty="0">
              <a:solidFill>
                <a:srgbClr val="000000"/>
              </a:solidFill>
              <a:latin typeface="楷体_GB2312" pitchFamily="49" charset="-122"/>
              <a:ea typeface="楷体_GB2312" pitchFamily="49" charset="-122"/>
              <a:sym typeface="+mn-ea"/>
            </a:endParaRPr>
          </a:p>
          <a:p>
            <a:pPr marL="457200" lvl="1" indent="0">
              <a:buSzPct val="65000"/>
              <a:buFont typeface="Wingdings" panose="05000000000000000000" charset="0"/>
              <a:buChar char="n"/>
            </a:pPr>
            <a:r>
              <a:rPr lang="zh-CN" altLang="en-US" sz="2600" b="1" dirty="0">
                <a:solidFill>
                  <a:srgbClr val="000000"/>
                </a:solidFill>
                <a:latin typeface="楷体_GB2312" pitchFamily="49" charset="-122"/>
                <a:ea typeface="楷体_GB2312" pitchFamily="49" charset="-122"/>
                <a:sym typeface="+mn-ea"/>
              </a:rPr>
              <a:t>  通知、警告和通信规程</a:t>
            </a:r>
            <a:endParaRPr lang="zh-CN" altLang="en-US" sz="2600" b="1" dirty="0">
              <a:solidFill>
                <a:srgbClr val="000000"/>
              </a:solidFill>
              <a:latin typeface="楷体_GB2312" pitchFamily="49" charset="-122"/>
              <a:ea typeface="楷体_GB2312" pitchFamily="49" charset="-122"/>
              <a:sym typeface="+mn-ea"/>
            </a:endParaRPr>
          </a:p>
          <a:p>
            <a:pPr marL="457200" lvl="1" indent="0">
              <a:buSzPct val="65000"/>
              <a:buFont typeface="Wingdings" panose="05000000000000000000" charset="0"/>
              <a:buChar char="n"/>
            </a:pPr>
            <a:r>
              <a:rPr lang="zh-CN" altLang="en-US" sz="2600" b="1" dirty="0">
                <a:solidFill>
                  <a:srgbClr val="000000"/>
                </a:solidFill>
                <a:latin typeface="楷体_GB2312" pitchFamily="49" charset="-122"/>
                <a:ea typeface="楷体_GB2312" pitchFamily="49" charset="-122"/>
                <a:sym typeface="+mn-ea"/>
              </a:rPr>
              <a:t>应急响应规程</a:t>
            </a:r>
            <a:endParaRPr lang="zh-CN" altLang="en-US" sz="2600" b="1" dirty="0">
              <a:solidFill>
                <a:srgbClr val="000000"/>
              </a:solidFill>
              <a:latin typeface="楷体_GB2312" pitchFamily="49" charset="-122"/>
              <a:ea typeface="楷体_GB2312" pitchFamily="49" charset="-122"/>
              <a:sym typeface="+mn-ea"/>
            </a:endParaRPr>
          </a:p>
          <a:p>
            <a:pPr marL="457200" lvl="1" indent="0">
              <a:buSzPct val="65000"/>
              <a:buFont typeface="Wingdings" panose="05000000000000000000" charset="0"/>
              <a:buChar char="n"/>
            </a:pPr>
            <a:r>
              <a:rPr lang="zh-CN" altLang="en-US" sz="2600" b="1" dirty="0">
                <a:solidFill>
                  <a:srgbClr val="000000"/>
                </a:solidFill>
                <a:latin typeface="楷体_GB2312" pitchFamily="49" charset="-122"/>
                <a:ea typeface="楷体_GB2312" pitchFamily="49" charset="-122"/>
                <a:sym typeface="+mn-ea"/>
              </a:rPr>
              <a:t>  评价、掩蔽和责任规程</a:t>
            </a:r>
            <a:endParaRPr lang="zh-CN" altLang="en-US" sz="2600" b="1" dirty="0">
              <a:solidFill>
                <a:srgbClr val="000000"/>
              </a:solidFill>
              <a:latin typeface="楷体_GB2312" pitchFamily="49" charset="-122"/>
              <a:ea typeface="楷体_GB2312" pitchFamily="49" charset="-122"/>
              <a:sym typeface="+mn-ea"/>
            </a:endParaRPr>
          </a:p>
          <a:p>
            <a:pPr marL="457200" lvl="1" indent="0">
              <a:buSzPct val="65000"/>
              <a:buFont typeface="Wingdings" panose="05000000000000000000" charset="0"/>
              <a:buChar char="n"/>
            </a:pPr>
            <a:r>
              <a:rPr lang="zh-CN" altLang="en-US" sz="2600" b="1" dirty="0">
                <a:solidFill>
                  <a:srgbClr val="000000"/>
                </a:solidFill>
                <a:latin typeface="楷体_GB2312" pitchFamily="49" charset="-122"/>
                <a:ea typeface="楷体_GB2312" pitchFamily="49" charset="-122"/>
                <a:sym typeface="+mn-ea"/>
              </a:rPr>
              <a:t>  通用应急设备的位置和用法</a:t>
            </a:r>
            <a:endParaRPr lang="zh-CN" altLang="en-US" sz="2600" b="1" dirty="0">
              <a:solidFill>
                <a:srgbClr val="000000"/>
              </a:solidFill>
              <a:latin typeface="楷体_GB2312" pitchFamily="49" charset="-122"/>
              <a:ea typeface="楷体_GB2312" pitchFamily="49" charset="-122"/>
              <a:sym typeface="+mn-ea"/>
            </a:endParaRPr>
          </a:p>
          <a:p>
            <a:pPr marL="457200" lvl="1" indent="0">
              <a:buSzPct val="65000"/>
              <a:buFont typeface="Wingdings" panose="05000000000000000000" charset="0"/>
              <a:buChar char="n"/>
            </a:pPr>
            <a:r>
              <a:rPr lang="zh-CN" altLang="en-US" sz="2600" b="1" dirty="0">
                <a:solidFill>
                  <a:srgbClr val="000000"/>
                </a:solidFill>
                <a:latin typeface="楷体_GB2312" pitchFamily="49" charset="-122"/>
                <a:ea typeface="楷体_GB2312" pitchFamily="49" charset="-122"/>
                <a:sym typeface="+mn-ea"/>
              </a:rPr>
              <a:t>应急停工规程</a:t>
            </a:r>
            <a:endParaRPr lang="zh-CN" altLang="en-US" sz="2600" b="1" dirty="0">
              <a:solidFill>
                <a:srgbClr val="000000"/>
              </a:solidFill>
              <a:latin typeface="楷体_GB2312" pitchFamily="49" charset="-122"/>
              <a:ea typeface="楷体_GB2312" pitchFamily="49"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checkerboard(across)">
                                      <p:cBhvr>
                                        <p:cTn id="7" dur="500"/>
                                        <p:tgtEl>
                                          <p:spTgt spid="194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p:bldLst>
  </p:timing>
</p:sld>
</file>

<file path=ppt/theme/theme1.xml><?xml version="1.0" encoding="utf-8"?>
<a:theme xmlns:a="http://schemas.openxmlformats.org/drawingml/2006/main" name="默认设计模板">
  <a:themeElements>
    <a:clrScheme name="默认设计模板 1">
      <a:dk1>
        <a:srgbClr val="0D1259"/>
      </a:dk1>
      <a:lt1>
        <a:srgbClr val="FFFFFF"/>
      </a:lt1>
      <a:dk2>
        <a:srgbClr val="0E4AA2"/>
      </a:dk2>
      <a:lt2>
        <a:srgbClr val="C0C0C0"/>
      </a:lt2>
      <a:accent1>
        <a:srgbClr val="3191D3"/>
      </a:accent1>
      <a:accent2>
        <a:srgbClr val="81CFEB"/>
      </a:accent2>
      <a:accent3>
        <a:srgbClr val="FFFFFF"/>
      </a:accent3>
      <a:accent4>
        <a:srgbClr val="090E4B"/>
      </a:accent4>
      <a:accent5>
        <a:srgbClr val="ADC7E6"/>
      </a:accent5>
      <a:accent6>
        <a:srgbClr val="74BBD5"/>
      </a:accent6>
      <a:hlink>
        <a:srgbClr val="6FB7B7"/>
      </a:hlink>
      <a:folHlink>
        <a:srgbClr val="DCCA42"/>
      </a:folHlink>
    </a:clrScheme>
    <a:fontScheme name="默认设计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0" fontAlgn="base" latinLnBrk="0" hangingPunct="0">
          <a:lnSpc>
            <a:spcPct val="100000"/>
          </a:lnSpc>
          <a:spcBef>
            <a:spcPct val="50000"/>
          </a:spcBef>
          <a:spcAft>
            <a:spcPct val="0"/>
          </a:spcAft>
          <a:buClrTx/>
          <a:buSzTx/>
          <a:buFontTx/>
          <a:buNone/>
          <a:defRPr kumimoji="0" lang="en-US" sz="2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0" fontAlgn="base" latinLnBrk="0" hangingPunct="0">
          <a:lnSpc>
            <a:spcPct val="100000"/>
          </a:lnSpc>
          <a:spcBef>
            <a:spcPct val="50000"/>
          </a:spcBef>
          <a:spcAft>
            <a:spcPct val="0"/>
          </a:spcAft>
          <a:buClrTx/>
          <a:buSzTx/>
          <a:buFontTx/>
          <a:buNone/>
          <a:defRPr kumimoji="0" lang="en-US" sz="2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D1259"/>
        </a:dk1>
        <a:lt1>
          <a:srgbClr val="FFFFFF"/>
        </a:lt1>
        <a:dk2>
          <a:srgbClr val="0E4AA2"/>
        </a:dk2>
        <a:lt2>
          <a:srgbClr val="C0C0C0"/>
        </a:lt2>
        <a:accent1>
          <a:srgbClr val="3191D3"/>
        </a:accent1>
        <a:accent2>
          <a:srgbClr val="81CFEB"/>
        </a:accent2>
        <a:accent3>
          <a:srgbClr val="FFFFFF"/>
        </a:accent3>
        <a:accent4>
          <a:srgbClr val="090E4B"/>
        </a:accent4>
        <a:accent5>
          <a:srgbClr val="ADC7E6"/>
        </a:accent5>
        <a:accent6>
          <a:srgbClr val="74BBD5"/>
        </a:accent6>
        <a:hlink>
          <a:srgbClr val="6FB7B7"/>
        </a:hlink>
        <a:folHlink>
          <a:srgbClr val="DCCA42"/>
        </a:folHlink>
      </a:clrScheme>
      <a:clrMap bg1="lt1" tx1="dk1" bg2="lt2" tx2="dk2" accent1="accent1" accent2="accent2" accent3="accent3" accent4="accent4" accent5="accent5" accent6="accent6" hlink="hlink" folHlink="folHlink"/>
    </a:extraClrScheme>
    <a:extraClrScheme>
      <a:clrScheme name="默认设计模板 2">
        <a:dk1>
          <a:srgbClr val="542F81"/>
        </a:dk1>
        <a:lt1>
          <a:srgbClr val="FFFFFF"/>
        </a:lt1>
        <a:dk2>
          <a:srgbClr val="0E4AA2"/>
        </a:dk2>
        <a:lt2>
          <a:srgbClr val="C0C0C0"/>
        </a:lt2>
        <a:accent1>
          <a:srgbClr val="2B59D9"/>
        </a:accent1>
        <a:accent2>
          <a:srgbClr val="EFA441"/>
        </a:accent2>
        <a:accent3>
          <a:srgbClr val="FFFFFF"/>
        </a:accent3>
        <a:accent4>
          <a:srgbClr val="46276D"/>
        </a:accent4>
        <a:accent5>
          <a:srgbClr val="ACB5E9"/>
        </a:accent5>
        <a:accent6>
          <a:srgbClr val="D9943A"/>
        </a:accent6>
        <a:hlink>
          <a:srgbClr val="63C398"/>
        </a:hlink>
        <a:folHlink>
          <a:srgbClr val="AAC856"/>
        </a:folHlink>
      </a:clrScheme>
      <a:clrMap bg1="lt1" tx1="dk1" bg2="lt2" tx2="dk2" accent1="accent1" accent2="accent2" accent3="accent3" accent4="accent4" accent5="accent5" accent6="accent6" hlink="hlink" folHlink="folHlink"/>
    </a:extraClrScheme>
    <a:extraClrScheme>
      <a:clrScheme name="默认设计模板 3">
        <a:dk1>
          <a:srgbClr val="0E3558"/>
        </a:dk1>
        <a:lt1>
          <a:srgbClr val="FFFFFF"/>
        </a:lt1>
        <a:dk2>
          <a:srgbClr val="006666"/>
        </a:dk2>
        <a:lt2>
          <a:srgbClr val="969696"/>
        </a:lt2>
        <a:accent1>
          <a:srgbClr val="E3BE05"/>
        </a:accent1>
        <a:accent2>
          <a:srgbClr val="4BC77A"/>
        </a:accent2>
        <a:accent3>
          <a:srgbClr val="FFFFFF"/>
        </a:accent3>
        <a:accent4>
          <a:srgbClr val="0A2C4A"/>
        </a:accent4>
        <a:accent5>
          <a:srgbClr val="EFDBAA"/>
        </a:accent5>
        <a:accent6>
          <a:srgbClr val="43B46E"/>
        </a:accent6>
        <a:hlink>
          <a:srgbClr val="CC3300"/>
        </a:hlink>
        <a:folHlink>
          <a:srgbClr val="33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3121</Words>
  <Application>WPS 演示</Application>
  <PresentationFormat>全屏显示(4:3)</PresentationFormat>
  <Paragraphs>358</Paragraphs>
  <Slides>28</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28</vt:i4>
      </vt:variant>
    </vt:vector>
  </HeadingPairs>
  <TitlesOfParts>
    <vt:vector size="40" baseType="lpstr">
      <vt:lpstr>Arial</vt:lpstr>
      <vt:lpstr>宋体</vt:lpstr>
      <vt:lpstr>Wingdings</vt:lpstr>
      <vt:lpstr>Times New Roman</vt:lpstr>
      <vt:lpstr>楷体_GB2312</vt:lpstr>
      <vt:lpstr>Wingdings</vt:lpstr>
      <vt:lpstr>楷体_GB2312</vt:lpstr>
      <vt:lpstr>微软雅黑</vt:lpstr>
      <vt:lpstr>新宋体</vt:lpstr>
      <vt:lpstr>默认设计模板</vt:lpstr>
      <vt:lpstr>Photoshop.Image.7</vt:lpstr>
      <vt:lpstr>Photoshop.Image.7</vt:lpstr>
      <vt:lpstr>第六章 业务连续性与灾难恢复</vt:lpstr>
      <vt:lpstr>本讲内容</vt:lpstr>
      <vt:lpstr>PowerPoint 演示文稿</vt:lpstr>
      <vt:lpstr>业务连续性</vt:lpstr>
      <vt:lpstr>业务连续性</vt:lpstr>
      <vt:lpstr>业务连续性</vt:lpstr>
      <vt:lpstr>业务连续性</vt:lpstr>
      <vt:lpstr>业务连续性</vt:lpstr>
      <vt:lpstr>业务连续性</vt:lpstr>
      <vt:lpstr>业务连续性</vt:lpstr>
      <vt:lpstr>灾难恢复</vt:lpstr>
      <vt:lpstr>灾难恢复</vt:lpstr>
      <vt:lpstr>灾难恢复</vt:lpstr>
      <vt:lpstr>灾难恢复</vt:lpstr>
      <vt:lpstr>灾难恢复</vt:lpstr>
      <vt:lpstr>灾难恢复</vt:lpstr>
      <vt:lpstr>灾难恢复</vt:lpstr>
      <vt:lpstr>灾难恢复</vt:lpstr>
      <vt:lpstr>灾难恢复</vt:lpstr>
      <vt:lpstr>灾难恢复</vt:lpstr>
      <vt:lpstr>灾难恢复</vt:lpstr>
      <vt:lpstr>灾难恢复</vt:lpstr>
      <vt:lpstr>数据备份与恢复</vt:lpstr>
      <vt:lpstr>数据备份与恢复</vt:lpstr>
      <vt:lpstr>数据备份与恢复</vt:lpstr>
      <vt:lpstr>数据备份与恢复</vt:lpstr>
      <vt:lpstr>PowerPoint 演示文稿</vt:lpstr>
      <vt:lpstr>思考题</vt:lpstr>
    </vt:vector>
  </TitlesOfParts>
  <Company>Guilddesign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FengYan</dc:creator>
  <cp:lastModifiedBy>cike</cp:lastModifiedBy>
  <cp:revision>1029</cp:revision>
  <dcterms:created xsi:type="dcterms:W3CDTF">2004-07-21T02:43:00Z</dcterms:created>
  <dcterms:modified xsi:type="dcterms:W3CDTF">2018-09-26T01:20:18Z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2052-10.1.0.6235</vt:lpwstr>
  </property>
</Properties>
</file>