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67" r:id="rId4"/>
    <p:sldId id="707" r:id="rId6"/>
    <p:sldId id="708" r:id="rId7"/>
    <p:sldId id="709" r:id="rId8"/>
    <p:sldId id="711" r:id="rId9"/>
    <p:sldId id="712" r:id="rId10"/>
    <p:sldId id="710" r:id="rId11"/>
    <p:sldId id="714" r:id="rId12"/>
    <p:sldId id="715" r:id="rId13"/>
    <p:sldId id="716" r:id="rId14"/>
    <p:sldId id="718" r:id="rId15"/>
    <p:sldId id="720" r:id="rId16"/>
    <p:sldId id="721" r:id="rId17"/>
    <p:sldId id="722" r:id="rId18"/>
    <p:sldId id="723" r:id="rId19"/>
    <p:sldId id="724" r:id="rId20"/>
    <p:sldId id="725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39" r:id="rId34"/>
    <p:sldId id="609" r:id="rId3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6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0000"/>
    <a:srgbClr val="CC6600"/>
    <a:srgbClr val="FFFF66"/>
    <a:srgbClr val="FFFFCC"/>
    <a:srgbClr val="00CC99"/>
    <a:srgbClr val="97D7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77"/>
    <p:restoredTop sz="71781"/>
  </p:normalViewPr>
  <p:slideViewPr>
    <p:cSldViewPr showGuides="1">
      <p:cViewPr>
        <p:scale>
          <a:sx n="75" d="100"/>
          <a:sy n="75" d="100"/>
        </p:scale>
        <p:origin x="222" y="24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1588" y="3803650"/>
            <a:ext cx="9142413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18"/>
          <p:cNvGraphicFramePr/>
          <p:nvPr/>
        </p:nvGraphicFramePr>
        <p:xfrm>
          <a:off x="0" y="0"/>
          <a:ext cx="91440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3004800" imgH="4572000" progId="Photoshop.Image.7">
                  <p:embed/>
                </p:oleObj>
              </mc:Choice>
              <mc:Fallback>
                <p:oleObj name="" r:id="rId2" imgW="13004800" imgH="4572000" progId="Photoshop.Image.7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262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gray">
          <a:xfrm>
            <a:off x="0" y="2678113"/>
            <a:ext cx="9144000" cy="10715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7" name="Group 16"/>
          <p:cNvGrpSpPr/>
          <p:nvPr/>
        </p:nvGrpSpPr>
        <p:grpSpPr>
          <a:xfrm>
            <a:off x="4114800" y="5838825"/>
            <a:ext cx="1079500" cy="633413"/>
            <a:chOff x="2680" y="3678"/>
            <a:chExt cx="680" cy="399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LOGO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38100" algn="ctr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2895600"/>
            <a:ext cx="7304088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3432175"/>
            <a:ext cx="7620000" cy="682625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indent="0" algn="ctr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z="1200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74650"/>
            <a:ext cx="2057400" cy="59499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74650"/>
            <a:ext cx="6019800" cy="5949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white">
          <a:xfrm>
            <a:off x="1588" y="766763"/>
            <a:ext cx="9142413" cy="13668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8" name="Object 15"/>
          <p:cNvGraphicFramePr/>
          <p:nvPr/>
        </p:nvGraphicFramePr>
        <p:xfrm>
          <a:off x="-11112" y="0"/>
          <a:ext cx="91551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13004800" imgH="4572000" progId="Photoshop.Image.7">
                  <p:embed/>
                </p:oleObj>
              </mc:Choice>
              <mc:Fallback>
                <p:oleObj name="" r:id="rId12" imgW="13004800" imgH="45720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11112" y="0"/>
                        <a:ext cx="9155112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AutoShape 9"/>
          <p:cNvSpPr>
            <a:spLocks noChangeArrowheads="1"/>
          </p:cNvSpPr>
          <p:nvPr/>
        </p:nvSpPr>
        <p:spPr bwMode="gray">
          <a:xfrm>
            <a:off x="609600" y="344488"/>
            <a:ext cx="7366000" cy="644525"/>
          </a:xfrm>
          <a:prstGeom prst="roundRect">
            <a:avLst>
              <a:gd name="adj" fmla="val 41870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38100" algn="ctr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4" name="Rectangle 2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gray">
          <a:xfrm>
            <a:off x="8131175" y="257175"/>
            <a:ext cx="990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LOGO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47088" y="-185737"/>
            <a:ext cx="273050" cy="860425"/>
          </a:xfrm>
          <a:prstGeom prst="moon">
            <a:avLst>
              <a:gd name="adj" fmla="val 21208"/>
            </a:avLst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01000" y="0"/>
            <a:ext cx="1143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24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第七章 信息系统安全审计</a:t>
            </a:r>
            <a:endParaRPr lang="zh-CN" altLang="en-US" sz="2400" dirty="0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+mn-lt"/>
                <a:ea typeface="宋体" panose="02010600030101010101" pitchFamily="2" charset="-122"/>
                <a:cs typeface="+mn-cs"/>
              </a:rPr>
              <a:t>信息安全管理</a:t>
            </a:r>
            <a:endParaRPr lang="zh-CN" altLang="en-US" sz="36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5791200"/>
            <a:ext cx="1333500" cy="704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安全审计系统的体系结构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570" y="1271270"/>
            <a:ext cx="8191500" cy="385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集中式的审计体系结构越来越显示出其缺陷，主要表现在: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造成CPU、I/O以及网络通信的负担，而且中心计算机往往容易发生单点故障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有可能因为单个点的失败造成整个审计数据的不可用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集中式的体系结构，自适应能力差，不能根据环境变化自动更改配置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分布式安全审计系统体系结构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集中式安全审计系统体系结构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849120"/>
            <a:ext cx="723582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典型的分布式安全审计系统结构如图所示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pic>
        <p:nvPicPr>
          <p:cNvPr id="1547" name="图片 15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785" y="2336800"/>
            <a:ext cx="7250430" cy="372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分布式安全审计系统体系结构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570" y="1271270"/>
            <a:ext cx="8191500" cy="2270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它由三部分组成: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主机代理模块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局域网监视器代理模块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中央管理者模块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3632200"/>
            <a:ext cx="8191500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优点: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扩展能力强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容错能力强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兼容性强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适应性强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安全审计的一般流程</a:t>
            </a:r>
            <a:endParaRPr lang="zh-CN" altLang="en-US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100" y="1052830"/>
            <a:ext cx="737870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安全审计流程如图所示</a:t>
            </a:r>
            <a:endParaRPr lang="zh-CN" altLang="en-US"/>
          </a:p>
        </p:txBody>
      </p:sp>
      <p:graphicFrame>
        <p:nvGraphicFramePr>
          <p:cNvPr id="-2147482553" name="对象 -2147482554"/>
          <p:cNvGraphicFramePr>
            <a:graphicFrameLocks noChangeAspect="1"/>
          </p:cNvGraphicFramePr>
          <p:nvPr/>
        </p:nvGraphicFramePr>
        <p:xfrm>
          <a:off x="838200" y="1884045"/>
          <a:ext cx="7498715" cy="342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0500" imgH="1038225" progId="Visio.Drawing.11">
                  <p:embed/>
                </p:oleObj>
              </mc:Choice>
              <mc:Fallback>
                <p:oleObj name="" r:id="rId1" imgW="4000500" imgH="10382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884045"/>
                        <a:ext cx="7498715" cy="34245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安全审计的一般流程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策略定义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798320"/>
            <a:ext cx="7235825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安全审计应在一定的审计策略下进行，审计策略规定哪些信息需要采集、哪些事件是危险事件、以及对这些事件应如何处理等。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因而审计前应制定一定的审计策略，并下发到各审计单元。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安全审计的一般流程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事件采集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事件采集阶段包含以下行为：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按照预定的审计策略对客体进行相关审计事件采集。形成的结果交由事件后续的各阶段来处理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将事件其他各阶段提交的审计策略分发至各审计代理，审计代理依据策略进行客体事件采集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安全审计的一般流程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事件分析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445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事件分析阶段包含以下行为：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按照预定策略，对采集到事件进行事件辨析，决定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1371600"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忽略该事件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1371600"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产生审计信息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1371600"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产生审计信息并报警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1371600"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产生审计信息且进行响应联动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按照用户定义与预定策略，将事件分析结果生成审计记录，并形成审计报告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安全审计的一般流程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事件响应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345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事件响应阶段是根据事件分析的结果采用相应的响应行动，包含以下行为：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对事件分析阶段产生的报警信息、响应请求进行报警与响应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按照预定策略，生成审计记录，写入审计数据库，并将各类审计分析报告发送到指定的对象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按照预定策略对审计记录进行备份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安全审计的一般流程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结果汇总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30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结果汇总阶段负责对事件分析及响应的结果进行汇总，主要包含以下行为：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将各类审计报告进行分类汇总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对审计结果进行适当的统计分析，形成分析报告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根据用户需求和事件分析处理结果形成审计策略修改意见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安全审计的数据源</a:t>
            </a:r>
            <a:endParaRPr lang="zh-CN" altLang="en-US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515" y="1219835"/>
            <a:ext cx="7557135" cy="5242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基于主机的数据源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操作系统的审计记录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系统日志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应用程序日志信息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 基于网络的数据源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 其它数据源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914400" lvl="1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来自其它安全产品的数据源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914400" lvl="1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来自网络设备的数据源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914400" lvl="1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带外数据源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本讲内容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7170" name="Group 3"/>
          <p:cNvGrpSpPr/>
          <p:nvPr/>
        </p:nvGrpSpPr>
        <p:grpSpPr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7171" name="AutoShape 4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2" name="AutoShape 5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6662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74" name="Group 7"/>
          <p:cNvGrpSpPr/>
          <p:nvPr/>
        </p:nvGrpSpPr>
        <p:grpSpPr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7175" name="AutoShape 8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AutoShape 9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6666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8" name="Line 11"/>
          <p:cNvSpPr/>
          <p:nvPr/>
        </p:nvSpPr>
        <p:spPr>
          <a:xfrm>
            <a:off x="2438400" y="23622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7179" name="Text Box 12"/>
          <p:cNvSpPr txBox="1"/>
          <p:nvPr/>
        </p:nvSpPr>
        <p:spPr>
          <a:xfrm>
            <a:off x="2667000" y="1809750"/>
            <a:ext cx="56388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0"/>
              </a:spcBef>
            </a:pP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信息系统安全审计概述</a:t>
            </a:r>
            <a:endParaRPr lang="zh-CN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 Box 13"/>
          <p:cNvSpPr txBox="1"/>
          <p:nvPr/>
        </p:nvSpPr>
        <p:spPr>
          <a:xfrm>
            <a:off x="2025650" y="185102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Line 14"/>
          <p:cNvSpPr/>
          <p:nvPr/>
        </p:nvSpPr>
        <p:spPr>
          <a:xfrm>
            <a:off x="2438400" y="32766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7182" name="Text Box 16"/>
          <p:cNvSpPr txBox="1"/>
          <p:nvPr/>
        </p:nvSpPr>
        <p:spPr>
          <a:xfrm>
            <a:off x="2025650" y="276542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Text Box 21"/>
          <p:cNvSpPr txBox="1"/>
          <p:nvPr/>
        </p:nvSpPr>
        <p:spPr>
          <a:xfrm>
            <a:off x="2025650" y="3657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Text Box 22"/>
          <p:cNvSpPr txBox="1"/>
          <p:nvPr/>
        </p:nvSpPr>
        <p:spPr>
          <a:xfrm>
            <a:off x="1981200" y="5257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85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0" y="0"/>
            <a:ext cx="11430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6" name="Text Box 24"/>
          <p:cNvSpPr txBox="1"/>
          <p:nvPr/>
        </p:nvSpPr>
        <p:spPr>
          <a:xfrm>
            <a:off x="2667000" y="2667000"/>
            <a:ext cx="50292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0"/>
              </a:spcBef>
            </a:pP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安全审计系统的体系结构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87" name="组合 25"/>
          <p:cNvGrpSpPr/>
          <p:nvPr/>
        </p:nvGrpSpPr>
        <p:grpSpPr>
          <a:xfrm>
            <a:off x="1828800" y="3559175"/>
            <a:ext cx="5410200" cy="665163"/>
            <a:chOff x="1828800" y="3559175"/>
            <a:chExt cx="5410200" cy="665163"/>
          </a:xfrm>
        </p:grpSpPr>
        <p:sp>
          <p:nvSpPr>
            <p:cNvPr id="7188" name="Text Box 15"/>
            <p:cNvSpPr txBox="1"/>
            <p:nvPr/>
          </p:nvSpPr>
          <p:spPr>
            <a:xfrm>
              <a:off x="2667000" y="3657600"/>
              <a:ext cx="4572000" cy="518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eaLnBrk="0" hangingPunct="0">
                <a:spcBef>
                  <a:spcPct val="0"/>
                </a:spcBef>
              </a:pPr>
              <a:r>
                <a:rPr lang="zh-CN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安全审计的一般流程</a:t>
              </a:r>
              <a:endParaRPr 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189" name="Group 17"/>
            <p:cNvGrpSpPr/>
            <p:nvPr/>
          </p:nvGrpSpPr>
          <p:grpSpPr>
            <a:xfrm>
              <a:off x="1828800" y="3559175"/>
              <a:ext cx="762000" cy="665163"/>
              <a:chOff x="1110" y="2656"/>
              <a:chExt cx="1549" cy="1351"/>
            </a:xfrm>
          </p:grpSpPr>
          <p:sp>
            <p:nvSpPr>
              <p:cNvPr id="7190" name="AutoShape 1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lvl="0" indent="0"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1" name="AutoShape 1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indent="0"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667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+mn-ea"/>
                  </a:rPr>
                  <a:t>3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7193" name="Line 25"/>
            <p:cNvSpPr/>
            <p:nvPr/>
          </p:nvSpPr>
          <p:spPr>
            <a:xfrm>
              <a:off x="2438400" y="4191000"/>
              <a:ext cx="4800600" cy="0"/>
            </a:xfrm>
            <a:prstGeom prst="line">
              <a:avLst/>
            </a:prstGeom>
            <a:ln w="25400" cap="flat" cmpd="sng">
              <a:solidFill>
                <a:srgbClr val="C0C0C0"/>
              </a:solidFill>
              <a:prstDash val="sysDot"/>
              <a:round/>
              <a:headEnd type="none" w="med" len="med"/>
              <a:tailEnd type="oval" w="med" len="med"/>
            </a:ln>
          </p:spPr>
        </p:sp>
      </p:grpSp>
      <p:grpSp>
        <p:nvGrpSpPr>
          <p:cNvPr id="4" name="Group 7"/>
          <p:cNvGrpSpPr/>
          <p:nvPr/>
        </p:nvGrpSpPr>
        <p:grpSpPr>
          <a:xfrm>
            <a:off x="1790700" y="4453255"/>
            <a:ext cx="762000" cy="665163"/>
            <a:chOff x="3174" y="2656"/>
            <a:chExt cx="1549" cy="1351"/>
          </a:xfrm>
        </p:grpSpPr>
        <p:sp>
          <p:nvSpPr>
            <p:cNvPr id="5" name="AutoShape 8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AutoShape 9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+mn-cs"/>
                  <a:sym typeface="+mn-ea"/>
                </a:rPr>
                <a:t>4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Text Box 24"/>
          <p:cNvSpPr txBox="1"/>
          <p:nvPr/>
        </p:nvSpPr>
        <p:spPr>
          <a:xfrm>
            <a:off x="2590800" y="4510405"/>
            <a:ext cx="50292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0"/>
              </a:spcBef>
            </a:pP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安全审计的数据源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Line 14"/>
          <p:cNvSpPr/>
          <p:nvPr/>
        </p:nvSpPr>
        <p:spPr>
          <a:xfrm>
            <a:off x="2379980" y="5067935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安全审计的分析方法</a:t>
            </a:r>
            <a:endParaRPr lang="zh-CN" altLang="en-US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515" y="1219835"/>
            <a:ext cx="7557135" cy="345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基于规则库的安全审计方法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 基于数理统计的安全审计方法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 基于日志数据挖掘的安全审计方法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 其它安全审计方法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914400" lvl="1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神经网络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914400" lvl="1" indent="-457200">
              <a:buClr>
                <a:srgbClr val="3191D3"/>
              </a:buClr>
              <a:buSzPct val="65000"/>
              <a:buFont typeface="Wingdings" panose="05000000000000000000" charset="0"/>
              <a:buChar char="ü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遗传算法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信息安全审计与标准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TCSES中的安全审计功能需求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30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TCSEC 将系统定义为从高到低的A、B、C、D四类安全等级。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A类安全等级只包含A1一个安全类别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B类安全等级包括B1、B2、B3三个安全类别（其中安全等级要求强度的顺序是B1&lt;B2 &lt; B3）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C类安全等级可划分为C1和C2两类（C1 &lt; C2）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信息安全审计与标准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CC中的安全审计功能需求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30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CC标准基于安全功能与安全保证措施相独立的观念，在组织上分为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基本概念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安全功能需求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安全保证需求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三大部分。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CC中，安全需求都以类、族、组件的层次结构形式进行定义。安全审计类有六个族（如图所示），分别对审计记录的选择、生成、存储、保护、分析以及相应的入侵响应等功能做出了不同程度的要求。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信息安全审计与标准</a:t>
            </a:r>
            <a:endParaRPr lang="zh-CN" altLang="en-US" b="1"/>
          </a:p>
        </p:txBody>
      </p:sp>
      <p:graphicFrame>
        <p:nvGraphicFramePr>
          <p:cNvPr id="-2147482552" name="对象 -2147482553"/>
          <p:cNvGraphicFramePr>
            <a:graphicFrameLocks noChangeAspect="1"/>
          </p:cNvGraphicFramePr>
          <p:nvPr/>
        </p:nvGraphicFramePr>
        <p:xfrm>
          <a:off x="708660" y="938530"/>
          <a:ext cx="7473315" cy="517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028055" imgH="4831715" progId="Visio.Drawing.11">
                  <p:embed/>
                </p:oleObj>
              </mc:Choice>
              <mc:Fallback>
                <p:oleObj name="" r:id="rId1" imgW="6028055" imgH="483171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" y="938530"/>
                        <a:ext cx="7473315" cy="5177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信息安全审计与标准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GB17859对安全审计的要求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300" y="2028190"/>
            <a:ext cx="819150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我国的信息安全国家标准GB 17859-1999《计算机信息系统安全保护等级划分准则》定义了五个安全等级，其中较高的四个级别都对审计提出了明确的要求。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信息安全审计与标准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信息系统安全审计产品技术要求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535" y="1758950"/>
            <a:ext cx="8191500" cy="4251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我国的国标《GB/T 20945-2007 信息系统安全审计产品技术要求和测试评价方法》对信息安全审计产品提出了以下几个方面的技术要求。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安全审计产品分类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安全功能要求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自身安全要求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性能要求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保证要求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计算机取证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计算机取证的发展历程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300" y="1976755"/>
            <a:ext cx="81915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美国是开展电子证据检验和研究工作最早的国家之一。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为了适应当前形势，我国从1999 年开始对电子证据检验技术进行研究，2001 年开始开展电子证据检验鉴定工作，目前已成功受理此类案件近30起。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对计算机取证的技术研究、专门的工具软件的开发以及相关商业服务出现的始自于90年代中后期。从近两年的计算机安全技术论坛上看，计算机取证分析已成为当前大家普遍关注的热点问题。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计算机取证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计算机取证的概念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300" y="1976755"/>
            <a:ext cx="819150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计算机取证是对计算机入侵、破坏、欺诈、攻击等犯罪行为，利用计算机软硬件技术，按照符合法律规范的方式，进行识别、保存、分析和提交数字证据的过程。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3402965"/>
            <a:ext cx="7607300" cy="2270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计算机取证遵循如下原则：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尽早搜集证据，并保证其没有受到任何破坏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必须保证“证据连续性”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整个检查、取证过程必须是受到监督的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计算机取证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计算机取证流程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300" y="1912620"/>
            <a:ext cx="826833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计算机取证的一般步骤由以下几个部分组成，如图所示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pic>
        <p:nvPicPr>
          <p:cNvPr id="1548" name="图片 154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t="29860" r="15962" b="50439"/>
          <a:stretch>
            <a:fillRect/>
          </a:stretch>
        </p:blipFill>
        <p:spPr>
          <a:xfrm>
            <a:off x="839470" y="2494915"/>
            <a:ext cx="7009130" cy="226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计算机取证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计算机取证相关技术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6585" y="1887220"/>
            <a:ext cx="7607300" cy="445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依据计算机取证的过程，涉及到的相关技术大体如下：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电子证据监测技术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物理证据获取技术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电子证据收集技术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电子证据保全技术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电子证据处理及鉴定技术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电子证据提交技术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本讲内容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7170" name="Group 3"/>
          <p:cNvGrpSpPr/>
          <p:nvPr/>
        </p:nvGrpSpPr>
        <p:grpSpPr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7171" name="AutoShape 4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2" name="AutoShape 5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6662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74" name="Group 7"/>
          <p:cNvGrpSpPr/>
          <p:nvPr/>
        </p:nvGrpSpPr>
        <p:grpSpPr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7175" name="AutoShape 8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AutoShape 9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indent="0"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6666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8" name="Line 11"/>
          <p:cNvSpPr/>
          <p:nvPr/>
        </p:nvSpPr>
        <p:spPr>
          <a:xfrm>
            <a:off x="2438400" y="23622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7179" name="Text Box 12"/>
          <p:cNvSpPr txBox="1"/>
          <p:nvPr/>
        </p:nvSpPr>
        <p:spPr>
          <a:xfrm>
            <a:off x="2667000" y="1809750"/>
            <a:ext cx="56388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0"/>
              </a:spcBef>
            </a:pP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安全审计的分析方法</a:t>
            </a:r>
            <a:endParaRPr lang="zh-CN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 Box 13"/>
          <p:cNvSpPr txBox="1"/>
          <p:nvPr/>
        </p:nvSpPr>
        <p:spPr>
          <a:xfrm>
            <a:off x="2026444" y="1851025"/>
            <a:ext cx="35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Line 14"/>
          <p:cNvSpPr/>
          <p:nvPr/>
        </p:nvSpPr>
        <p:spPr>
          <a:xfrm>
            <a:off x="2438400" y="32766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7182" name="Text Box 16"/>
          <p:cNvSpPr txBox="1"/>
          <p:nvPr/>
        </p:nvSpPr>
        <p:spPr>
          <a:xfrm>
            <a:off x="2026444" y="2765425"/>
            <a:ext cx="35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Text Box 21"/>
          <p:cNvSpPr txBox="1"/>
          <p:nvPr/>
        </p:nvSpPr>
        <p:spPr>
          <a:xfrm>
            <a:off x="2025650" y="3657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Text Box 22"/>
          <p:cNvSpPr txBox="1"/>
          <p:nvPr/>
        </p:nvSpPr>
        <p:spPr>
          <a:xfrm>
            <a:off x="1981200" y="5257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85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0" y="0"/>
            <a:ext cx="11430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6" name="Text Box 24"/>
          <p:cNvSpPr txBox="1"/>
          <p:nvPr/>
        </p:nvSpPr>
        <p:spPr>
          <a:xfrm>
            <a:off x="2667000" y="2667000"/>
            <a:ext cx="50292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0"/>
              </a:spcBef>
            </a:pP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信息安全审计与标准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87" name="组合 25"/>
          <p:cNvGrpSpPr/>
          <p:nvPr/>
        </p:nvGrpSpPr>
        <p:grpSpPr>
          <a:xfrm>
            <a:off x="1828800" y="3559175"/>
            <a:ext cx="5410200" cy="665163"/>
            <a:chOff x="1828800" y="3559175"/>
            <a:chExt cx="5410200" cy="665163"/>
          </a:xfrm>
        </p:grpSpPr>
        <p:sp>
          <p:nvSpPr>
            <p:cNvPr id="7188" name="Text Box 15"/>
            <p:cNvSpPr txBox="1"/>
            <p:nvPr/>
          </p:nvSpPr>
          <p:spPr>
            <a:xfrm>
              <a:off x="2667000" y="3657600"/>
              <a:ext cx="4572000" cy="518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eaLnBrk="0" hangingPunct="0">
                <a:spcBef>
                  <a:spcPct val="0"/>
                </a:spcBef>
              </a:pPr>
              <a:r>
                <a:rPr lang="zh-CN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计算机取证</a:t>
              </a:r>
              <a:endParaRPr 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189" name="Group 17"/>
            <p:cNvGrpSpPr/>
            <p:nvPr/>
          </p:nvGrpSpPr>
          <p:grpSpPr>
            <a:xfrm>
              <a:off x="1828800" y="3559175"/>
              <a:ext cx="762000" cy="665163"/>
              <a:chOff x="1110" y="2656"/>
              <a:chExt cx="1549" cy="1351"/>
            </a:xfrm>
          </p:grpSpPr>
          <p:sp>
            <p:nvSpPr>
              <p:cNvPr id="7190" name="AutoShape 1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lvl="0" indent="0"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1" name="AutoShape 1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indent="0" algn="ctr"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667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+mn-ea"/>
                  </a:rPr>
                  <a:t>7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7193" name="Line 25"/>
            <p:cNvSpPr/>
            <p:nvPr/>
          </p:nvSpPr>
          <p:spPr>
            <a:xfrm>
              <a:off x="2438400" y="4191000"/>
              <a:ext cx="4800600" cy="0"/>
            </a:xfrm>
            <a:prstGeom prst="line">
              <a:avLst/>
            </a:prstGeom>
            <a:ln w="25400" cap="flat" cmpd="sng">
              <a:solidFill>
                <a:srgbClr val="C0C0C0"/>
              </a:solidFill>
              <a:prstDash val="sysDot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计算机取证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计算机取证工具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6585" y="1887220"/>
            <a:ext cx="7607300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计算机取证工具分类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证据获取工具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证据保全工具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证据分析工具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证据归档工具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本章小结：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" y="1925955"/>
            <a:ext cx="8089900" cy="2270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安全审计就是对系统安全的审核、稽查与计算。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本章对信息安全审计的概念、功能、分类、一般流程、分析方法、数据源以及安全审计系统的体系结构分别进行了阐述，并对有关标准，如TESEC、CC以及我国国标GB 17859中对安全审计的要求进行了讨论。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010400" cy="563563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思考题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5105400"/>
          </a:xfrm>
        </p:spPr>
        <p:txBody>
          <a:bodyPr vert="horz" wrap="square" lIns="91440" tIns="45720" rIns="91440" bIns="45720" anchor="t"/>
          <a:p>
            <a:pPr>
              <a:buNone/>
            </a:pPr>
            <a:endParaRPr lang="en-US" altLang="zh-CN" sz="3600" b="1" i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3600" b="1" i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3600" b="1" i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3600" b="1" i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zh-CN" altLang="en-US" sz="4000" b="1" i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谢谢！</a:t>
            </a:r>
            <a:endParaRPr lang="zh-CN" altLang="en-US" sz="4000" b="1" i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信息系统安全审计概述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概念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12470" y="1899920"/>
            <a:ext cx="774573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信息系统安全审计是评判一个信息系统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是否真正安全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的重要手段之一。</a:t>
            </a:r>
            <a:endParaRPr lang="en-US" altLang="zh-CN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我国的国家标准《GB/T 20945-2007，信息安全技术信息系统安全审计产品技术要求和测试评价方法》给出了安全审计的定义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安全审计是对信息系统的各种事件及行为实行监测、信息采集、分析并针对特定事件及行为采取相应响应动作。</a:t>
            </a:r>
            <a:endParaRPr lang="en-US" altLang="zh-CN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信息系统安全审计概述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主要目标</a:t>
            </a:r>
            <a:r>
              <a:rPr lang="zh-CN" altLang="en-US" b="1"/>
              <a:t>：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36270" y="1835785"/>
            <a:ext cx="81915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检查是否符合现行的安全策略，标准，指南和程序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找出不足之处，并检查现有策略，标准、指南和程序的实施效果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识别和审查是否符合相关的法律、法规和合同的要求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识别和理解存在的漏洞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检讨现有的操作、行政和管理方面的安全控制问题，确保实现的安全措施和符合最低安全标准的要求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提供改进建议和纠正措施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信息系统安全审计概述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功能</a:t>
            </a:r>
            <a:r>
              <a:rPr lang="zh-CN" altLang="en-US" b="1"/>
              <a:t>：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36270" y="1835785"/>
            <a:ext cx="8191500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取证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威慑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发现系统漏洞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发现系统运行异常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评价标准符合程度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信息系统安全审计概述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分类</a:t>
            </a:r>
            <a:r>
              <a:rPr lang="zh-CN" altLang="en-US" b="1"/>
              <a:t>：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36270" y="1835785"/>
            <a:ext cx="8191500" cy="345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按照审计分析的对象，分为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针对主机的审计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针对网络的审计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buClr>
                <a:srgbClr val="3191D3"/>
              </a:buClr>
              <a:buSzPct val="65000"/>
              <a:buFont typeface="Wingdings" panose="05000000000000000000" charset="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按照审计的工作方式，分为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集中式安全审计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457200" indent="-457200">
              <a:buClr>
                <a:srgbClr val="3191D3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分布式安全审计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安全审计系统的体系结构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信息安全审计系统的一般组成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-2147482555" name="对象 -2147482556"/>
          <p:cNvGraphicFramePr>
            <a:graphicFrameLocks noChangeAspect="1"/>
          </p:cNvGraphicFramePr>
          <p:nvPr/>
        </p:nvGraphicFramePr>
        <p:xfrm>
          <a:off x="937895" y="2404110"/>
          <a:ext cx="7268845" cy="360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114800" imgH="1917700" progId="Visio.Drawing.11">
                  <p:embed/>
                </p:oleObj>
              </mc:Choice>
              <mc:Fallback>
                <p:oleObj name="" r:id="rId1" imgW="4114800" imgH="1917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895" y="2404110"/>
                        <a:ext cx="7268845" cy="3605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18210" y="1784350"/>
            <a:ext cx="700659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一般而言，一个完整的安全审计系统如图所示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安全审计系统的体系结构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集中式安全审计系统体系结构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1375" y="1861820"/>
            <a:ext cx="723582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集中式安全审计系统体系结构如图所示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graphicFrame>
        <p:nvGraphicFramePr>
          <p:cNvPr id="-2147482554" name="对象 -2147482555"/>
          <p:cNvGraphicFramePr>
            <a:graphicFrameLocks noChangeAspect="1"/>
          </p:cNvGraphicFramePr>
          <p:nvPr/>
        </p:nvGraphicFramePr>
        <p:xfrm>
          <a:off x="838200" y="2567940"/>
          <a:ext cx="802195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611110" imgH="2695575" progId="Visio.Drawing.11">
                  <p:embed/>
                </p:oleObj>
              </mc:Choice>
              <mc:Fallback>
                <p:oleObj name="" r:id="rId1" imgW="7611110" imgH="2695575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67940"/>
                        <a:ext cx="8021955" cy="3314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D1259"/>
      </a:dk1>
      <a:lt1>
        <a:srgbClr val="FFFFFF"/>
      </a:lt1>
      <a:dk2>
        <a:srgbClr val="0E4AA2"/>
      </a:dk2>
      <a:lt2>
        <a:srgbClr val="C0C0C0"/>
      </a:lt2>
      <a:accent1>
        <a:srgbClr val="3191D3"/>
      </a:accent1>
      <a:accent2>
        <a:srgbClr val="81CFEB"/>
      </a:accent2>
      <a:accent3>
        <a:srgbClr val="FFFFFF"/>
      </a:accent3>
      <a:accent4>
        <a:srgbClr val="090E4B"/>
      </a:accent4>
      <a:accent5>
        <a:srgbClr val="ADC7E6"/>
      </a:accent5>
      <a:accent6>
        <a:srgbClr val="74BBD5"/>
      </a:accent6>
      <a:hlink>
        <a:srgbClr val="6FB7B7"/>
      </a:hlink>
      <a:folHlink>
        <a:srgbClr val="DCCA42"/>
      </a:folHlink>
    </a:clrScheme>
    <a:fontScheme name="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D1259"/>
        </a:dk1>
        <a:lt1>
          <a:srgbClr val="FFFFFF"/>
        </a:lt1>
        <a:dk2>
          <a:srgbClr val="0E4AA2"/>
        </a:dk2>
        <a:lt2>
          <a:srgbClr val="C0C0C0"/>
        </a:lt2>
        <a:accent1>
          <a:srgbClr val="3191D3"/>
        </a:accent1>
        <a:accent2>
          <a:srgbClr val="81CFEB"/>
        </a:accent2>
        <a:accent3>
          <a:srgbClr val="FFFFFF"/>
        </a:accent3>
        <a:accent4>
          <a:srgbClr val="090E4B"/>
        </a:accent4>
        <a:accent5>
          <a:srgbClr val="ADC7E6"/>
        </a:accent5>
        <a:accent6>
          <a:srgbClr val="74BBD5"/>
        </a:accent6>
        <a:hlink>
          <a:srgbClr val="6FB7B7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542F81"/>
        </a:dk1>
        <a:lt1>
          <a:srgbClr val="FFFFFF"/>
        </a:lt1>
        <a:dk2>
          <a:srgbClr val="0E4AA2"/>
        </a:dk2>
        <a:lt2>
          <a:srgbClr val="C0C0C0"/>
        </a:lt2>
        <a:accent1>
          <a:srgbClr val="2B59D9"/>
        </a:accent1>
        <a:accent2>
          <a:srgbClr val="EFA441"/>
        </a:accent2>
        <a:accent3>
          <a:srgbClr val="FFFFFF"/>
        </a:accent3>
        <a:accent4>
          <a:srgbClr val="46276D"/>
        </a:accent4>
        <a:accent5>
          <a:srgbClr val="ACB5E9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2756</Words>
  <Application>WPS 演示</Application>
  <PresentationFormat>全屏显示(4:3)</PresentationFormat>
  <Paragraphs>287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楷体_GB2312</vt:lpstr>
      <vt:lpstr>楷体_GB2312</vt:lpstr>
      <vt:lpstr>微软雅黑</vt:lpstr>
      <vt:lpstr>新宋体</vt:lpstr>
      <vt:lpstr>Wingdings</vt:lpstr>
      <vt:lpstr>默认设计模板</vt:lpstr>
      <vt:lpstr>Photoshop.Image.7</vt:lpstr>
      <vt:lpstr>Photoshop.Image.7</vt:lpstr>
      <vt:lpstr>Visio.Drawing.11</vt:lpstr>
      <vt:lpstr>Visio.Drawing.11</vt:lpstr>
      <vt:lpstr>Visio.Drawing.11</vt:lpstr>
      <vt:lpstr>Visio.Drawing.11</vt:lpstr>
      <vt:lpstr>第六章 业务连续性与灾难恢复</vt:lpstr>
      <vt:lpstr>本讲内容</vt:lpstr>
      <vt:lpstr>本讲内容</vt:lpstr>
      <vt:lpstr>PowerPoint 演示文稿</vt:lpstr>
      <vt:lpstr>PowerPoint 演示文稿</vt:lpstr>
      <vt:lpstr>信息系统安全审计概述</vt:lpstr>
      <vt:lpstr>信息系统安全审计概述</vt:lpstr>
      <vt:lpstr>PowerPoint 演示文稿</vt:lpstr>
      <vt:lpstr>安全审计系统的体系结构</vt:lpstr>
      <vt:lpstr>PowerPoint 演示文稿</vt:lpstr>
      <vt:lpstr>安全审计系统的体系结构</vt:lpstr>
      <vt:lpstr>PowerPoint 演示文稿</vt:lpstr>
      <vt:lpstr>PowerPoint 演示文稿</vt:lpstr>
      <vt:lpstr>分布式安全审计系统体系结构</vt:lpstr>
      <vt:lpstr>安全审计的一般流程</vt:lpstr>
      <vt:lpstr>安全审计的一般流程</vt:lpstr>
      <vt:lpstr>安全审计的一般流程</vt:lpstr>
      <vt:lpstr>安全审计的一般流程</vt:lpstr>
      <vt:lpstr>PowerPoint 演示文稿</vt:lpstr>
      <vt:lpstr>安全审计的数据源</vt:lpstr>
      <vt:lpstr>安全审计的一般流程</vt:lpstr>
      <vt:lpstr>信息安全审计与标准</vt:lpstr>
      <vt:lpstr>PowerPoint 演示文稿</vt:lpstr>
      <vt:lpstr>信息安全审计与标准</vt:lpstr>
      <vt:lpstr>安全审计的一般流程</vt:lpstr>
      <vt:lpstr>信息安全审计与标准</vt:lpstr>
      <vt:lpstr>计算机取证</vt:lpstr>
      <vt:lpstr>计算机取证</vt:lpstr>
      <vt:lpstr>计算机取证</vt:lpstr>
      <vt:lpstr>计算机取证</vt:lpstr>
      <vt:lpstr>PowerPoint 演示文稿</vt:lpstr>
      <vt:lpstr>思考题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FengYan</dc:creator>
  <cp:lastModifiedBy>cike</cp:lastModifiedBy>
  <cp:revision>991</cp:revision>
  <dcterms:created xsi:type="dcterms:W3CDTF">2004-07-21T02:43:00Z</dcterms:created>
  <dcterms:modified xsi:type="dcterms:W3CDTF">2018-09-25T10:07:19Z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