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tags/tag34.xml" ContentType="application/vnd.openxmlformats-officedocument.presentationml.tags+xml"/>
  <Override PartName="/ppt/notesSlides/notesSlide41.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36.xml" ContentType="application/vnd.openxmlformats-officedocument.presentationml.tags+xml"/>
  <Override PartName="/ppt/notesSlides/notesSlide43.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tags/tag38.xml" ContentType="application/vnd.openxmlformats-officedocument.presentationml.tags+xml"/>
  <Override PartName="/ppt/notesSlides/notesSlide45.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tags/tag40.xml" ContentType="application/vnd.openxmlformats-officedocument.presentationml.tags+xml"/>
  <Override PartName="/ppt/notesSlides/notesSlide47.xml" ContentType="application/vnd.openxmlformats-officedocument.presentationml.notesSlide+xml"/>
  <Override PartName="/ppt/tags/tag4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2.xml" ContentType="application/vnd.openxmlformats-officedocument.presentationml.tags+xml"/>
  <Override PartName="/ppt/notesSlides/notesSlide85.xml" ContentType="application/vnd.openxmlformats-officedocument.presentationml.notesSlide+xml"/>
  <Override PartName="/ppt/tags/tag43.xml" ContentType="application/vnd.openxmlformats-officedocument.presentationml.tags+xml"/>
  <Override PartName="/ppt/notesSlides/notesSlide86.xml" ContentType="application/vnd.openxmlformats-officedocument.presentationml.notesSlide+xml"/>
  <Override PartName="/ppt/tags/tag44.xml" ContentType="application/vnd.openxmlformats-officedocument.presentationml.tags+xml"/>
  <Override PartName="/ppt/notesSlides/notesSlide87.xml" ContentType="application/vnd.openxmlformats-officedocument.presentationml.notesSlide+xml"/>
  <Override PartName="/ppt/tags/tag45.xml" ContentType="application/vnd.openxmlformats-officedocument.presentationml.tags+xml"/>
  <Override PartName="/ppt/notesSlides/notesSlide88.xml" ContentType="application/vnd.openxmlformats-officedocument.presentationml.notesSlide+xml"/>
  <Override PartName="/ppt/tags/tag46.xml" ContentType="application/vnd.openxmlformats-officedocument.presentationml.tags+xml"/>
  <Override PartName="/ppt/notesSlides/notesSlide89.xml" ContentType="application/vnd.openxmlformats-officedocument.presentationml.notesSlide+xml"/>
  <Override PartName="/ppt/tags/tag47.xml" ContentType="application/vnd.openxmlformats-officedocument.presentationml.tags+xml"/>
  <Override PartName="/ppt/notesSlides/notesSlide90.xml" ContentType="application/vnd.openxmlformats-officedocument.presentationml.notesSlide+xml"/>
  <Override PartName="/ppt/tags/tag48.xml" ContentType="application/vnd.openxmlformats-officedocument.presentationml.tags+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tags/tag51.xml" ContentType="application/vnd.openxmlformats-officedocument.presentationml.tags+xml"/>
  <Override PartName="/ppt/notesSlides/notesSlide94.xml" ContentType="application/vnd.openxmlformats-officedocument.presentationml.notesSlide+xml"/>
  <Override PartName="/ppt/tags/tag52.xml" ContentType="application/vnd.openxmlformats-officedocument.presentationml.tags+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tags/tag55.xml" ContentType="application/vnd.openxmlformats-officedocument.presentationml.tags+xml"/>
  <Override PartName="/ppt/notesSlides/notesSlide98.xml" ContentType="application/vnd.openxmlformats-officedocument.presentationml.notesSlide+xml"/>
  <Override PartName="/ppt/tags/tag56.xml" ContentType="application/vnd.openxmlformats-officedocument.presentationml.tags+xml"/>
  <Override PartName="/ppt/notesSlides/notesSlide99.xml" ContentType="application/vnd.openxmlformats-officedocument.presentationml.notesSlide+xml"/>
  <Override PartName="/ppt/tags/tag57.xml" ContentType="application/vnd.openxmlformats-officedocument.presentationml.tags+xml"/>
  <Override PartName="/ppt/notesSlides/notesSlide100.xml" ContentType="application/vnd.openxmlformats-officedocument.presentationml.notesSlide+xml"/>
  <Override PartName="/ppt/tags/tag58.xml" ContentType="application/vnd.openxmlformats-officedocument.presentationml.tags+xml"/>
  <Override PartName="/ppt/notesSlides/notesSlide101.xml" ContentType="application/vnd.openxmlformats-officedocument.presentationml.notesSlide+xml"/>
  <Override PartName="/ppt/tags/tag59.xml" ContentType="application/vnd.openxmlformats-officedocument.presentationml.tags+xml"/>
  <Override PartName="/ppt/notesSlides/notesSlide102.xml" ContentType="application/vnd.openxmlformats-officedocument.presentationml.notesSlide+xml"/>
  <Override PartName="/ppt/tags/tag60.xml" ContentType="application/vnd.openxmlformats-officedocument.presentationml.tags+xml"/>
  <Override PartName="/ppt/notesSlides/notesSlide103.xml" ContentType="application/vnd.openxmlformats-officedocument.presentationml.notesSlide+xml"/>
  <Override PartName="/ppt/tags/tag61.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7" r:id="rId2"/>
    <p:sldId id="309" r:id="rId3"/>
    <p:sldId id="260" r:id="rId4"/>
    <p:sldId id="480" r:id="rId5"/>
    <p:sldId id="409" r:id="rId6"/>
    <p:sldId id="410" r:id="rId7"/>
    <p:sldId id="411" r:id="rId8"/>
    <p:sldId id="421" r:id="rId9"/>
    <p:sldId id="420" r:id="rId10"/>
    <p:sldId id="422" r:id="rId11"/>
    <p:sldId id="423" r:id="rId12"/>
    <p:sldId id="424" r:id="rId13"/>
    <p:sldId id="425" r:id="rId14"/>
    <p:sldId id="426" r:id="rId15"/>
    <p:sldId id="427" r:id="rId16"/>
    <p:sldId id="428" r:id="rId17"/>
    <p:sldId id="435" r:id="rId18"/>
    <p:sldId id="431" r:id="rId19"/>
    <p:sldId id="432" r:id="rId20"/>
    <p:sldId id="433" r:id="rId21"/>
    <p:sldId id="438" r:id="rId22"/>
    <p:sldId id="439" r:id="rId23"/>
    <p:sldId id="440" r:id="rId24"/>
    <p:sldId id="412" r:id="rId25"/>
    <p:sldId id="413" r:id="rId26"/>
    <p:sldId id="414" r:id="rId27"/>
    <p:sldId id="415" r:id="rId28"/>
    <p:sldId id="416" r:id="rId29"/>
    <p:sldId id="417" r:id="rId30"/>
    <p:sldId id="418" r:id="rId31"/>
    <p:sldId id="419" r:id="rId32"/>
    <p:sldId id="481" r:id="rId33"/>
    <p:sldId id="400" r:id="rId34"/>
    <p:sldId id="482" r:id="rId35"/>
    <p:sldId id="398" r:id="rId36"/>
    <p:sldId id="391" r:id="rId37"/>
    <p:sldId id="401" r:id="rId38"/>
    <p:sldId id="402" r:id="rId39"/>
    <p:sldId id="399" r:id="rId40"/>
    <p:sldId id="403" r:id="rId41"/>
    <p:sldId id="498" r:id="rId42"/>
    <p:sldId id="499" r:id="rId43"/>
    <p:sldId id="500" r:id="rId44"/>
    <p:sldId id="501" r:id="rId45"/>
    <p:sldId id="502" r:id="rId46"/>
    <p:sldId id="503" r:id="rId47"/>
    <p:sldId id="504" r:id="rId48"/>
    <p:sldId id="505" r:id="rId49"/>
    <p:sldId id="479" r:id="rId50"/>
    <p:sldId id="392" r:id="rId51"/>
    <p:sldId id="441" r:id="rId52"/>
    <p:sldId id="443" r:id="rId53"/>
    <p:sldId id="444" r:id="rId54"/>
    <p:sldId id="445" r:id="rId55"/>
    <p:sldId id="446" r:id="rId56"/>
    <p:sldId id="447" r:id="rId57"/>
    <p:sldId id="448" r:id="rId58"/>
    <p:sldId id="449" r:id="rId59"/>
    <p:sldId id="450" r:id="rId60"/>
    <p:sldId id="451" r:id="rId61"/>
    <p:sldId id="452" r:id="rId62"/>
    <p:sldId id="453" r:id="rId63"/>
    <p:sldId id="454" r:id="rId64"/>
    <p:sldId id="455" r:id="rId65"/>
    <p:sldId id="456" r:id="rId66"/>
    <p:sldId id="457" r:id="rId67"/>
    <p:sldId id="458" r:id="rId68"/>
    <p:sldId id="459" r:id="rId69"/>
    <p:sldId id="461" r:id="rId70"/>
    <p:sldId id="462" r:id="rId71"/>
    <p:sldId id="463" r:id="rId72"/>
    <p:sldId id="464" r:id="rId73"/>
    <p:sldId id="465" r:id="rId74"/>
    <p:sldId id="466" r:id="rId75"/>
    <p:sldId id="467" r:id="rId76"/>
    <p:sldId id="468" r:id="rId77"/>
    <p:sldId id="469" r:id="rId78"/>
    <p:sldId id="470" r:id="rId79"/>
    <p:sldId id="471" r:id="rId80"/>
    <p:sldId id="506" r:id="rId81"/>
    <p:sldId id="507" r:id="rId82"/>
    <p:sldId id="509" r:id="rId83"/>
    <p:sldId id="508" r:id="rId84"/>
    <p:sldId id="476" r:id="rId85"/>
    <p:sldId id="483" r:id="rId86"/>
    <p:sldId id="484" r:id="rId87"/>
    <p:sldId id="485" r:id="rId88"/>
    <p:sldId id="486" r:id="rId89"/>
    <p:sldId id="487" r:id="rId90"/>
    <p:sldId id="488" r:id="rId91"/>
    <p:sldId id="489" r:id="rId92"/>
    <p:sldId id="404" r:id="rId93"/>
    <p:sldId id="490" r:id="rId94"/>
    <p:sldId id="405" r:id="rId95"/>
    <p:sldId id="406" r:id="rId96"/>
    <p:sldId id="491" r:id="rId97"/>
    <p:sldId id="492" r:id="rId98"/>
    <p:sldId id="493" r:id="rId99"/>
    <p:sldId id="407" r:id="rId100"/>
    <p:sldId id="494" r:id="rId101"/>
    <p:sldId id="495" r:id="rId102"/>
    <p:sldId id="408" r:id="rId103"/>
    <p:sldId id="496" r:id="rId104"/>
    <p:sldId id="497" r:id="rId105"/>
    <p:sldId id="269"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160"/>
    <a:srgbClr val="A15AD2"/>
    <a:srgbClr val="DEB0DE"/>
    <a:srgbClr val="A81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57" autoAdjust="0"/>
    <p:restoredTop sz="69109" autoAdjust="0"/>
  </p:normalViewPr>
  <p:slideViewPr>
    <p:cSldViewPr snapToGrid="0" showGuides="1">
      <p:cViewPr varScale="1">
        <p:scale>
          <a:sx n="72" d="100"/>
          <a:sy n="72" d="100"/>
        </p:scale>
        <p:origin x="1480" y="20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CD096-5600-4701-94BB-5B46BE977C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EA0CEB0-411C-4D72-934D-A49FF4C3371B}">
      <dgm:prSet/>
      <dgm:spPr>
        <a:solidFill>
          <a:srgbClr val="6A0160"/>
        </a:solidFill>
      </dgm:spPr>
      <dgm:t>
        <a:bodyPr/>
        <a:lstStyle/>
        <a:p>
          <a:r>
            <a:rPr lang="zh-CN" dirty="0"/>
            <a:t>算法逻辑</a:t>
          </a:r>
        </a:p>
      </dgm:t>
    </dgm:pt>
    <dgm:pt modelId="{4B9A0B0C-D11A-4875-88FB-D2A7C9CF2B62}" type="parTrans" cxnId="{3F718FDF-B161-4B9D-855C-D6DA38F0DB93}">
      <dgm:prSet/>
      <dgm:spPr/>
      <dgm:t>
        <a:bodyPr/>
        <a:lstStyle/>
        <a:p>
          <a:endParaRPr lang="zh-CN" altLang="en-US"/>
        </a:p>
      </dgm:t>
    </dgm:pt>
    <dgm:pt modelId="{8F877170-8CD9-42E9-99E4-024AE612024F}" type="sibTrans" cxnId="{3F718FDF-B161-4B9D-855C-D6DA38F0DB93}">
      <dgm:prSet/>
      <dgm:spPr/>
      <dgm:t>
        <a:bodyPr/>
        <a:lstStyle/>
        <a:p>
          <a:endParaRPr lang="zh-CN" altLang="en-US"/>
        </a:p>
      </dgm:t>
    </dgm:pt>
    <dgm:pt modelId="{83963CB7-0D6B-4C74-A76A-D7A6F86917BE}">
      <dgm:prSet/>
      <dgm:spPr>
        <a:solidFill>
          <a:srgbClr val="6A0160"/>
        </a:solidFill>
      </dgm:spPr>
      <dgm:t>
        <a:bodyPr/>
        <a:lstStyle/>
        <a:p>
          <a:r>
            <a:rPr lang="zh-CN"/>
            <a:t>模块接口</a:t>
          </a:r>
        </a:p>
      </dgm:t>
    </dgm:pt>
    <dgm:pt modelId="{8F3078D5-A412-43EE-8B9A-0F3BD0290FBD}" type="parTrans" cxnId="{1C5279AD-174B-492A-8B2E-8EF7581C3048}">
      <dgm:prSet/>
      <dgm:spPr/>
      <dgm:t>
        <a:bodyPr/>
        <a:lstStyle/>
        <a:p>
          <a:endParaRPr lang="zh-CN" altLang="en-US"/>
        </a:p>
      </dgm:t>
    </dgm:pt>
    <dgm:pt modelId="{0EDC20A9-1259-4220-AC59-C08F0FFB6524}" type="sibTrans" cxnId="{1C5279AD-174B-492A-8B2E-8EF7581C3048}">
      <dgm:prSet/>
      <dgm:spPr/>
      <dgm:t>
        <a:bodyPr/>
        <a:lstStyle/>
        <a:p>
          <a:endParaRPr lang="zh-CN" altLang="en-US"/>
        </a:p>
      </dgm:t>
    </dgm:pt>
    <dgm:pt modelId="{E827EA1F-9043-4783-A810-B5CE63EB93AD}">
      <dgm:prSet/>
      <dgm:spPr>
        <a:solidFill>
          <a:srgbClr val="6A0160"/>
        </a:solidFill>
      </dgm:spPr>
      <dgm:t>
        <a:bodyPr/>
        <a:lstStyle/>
        <a:p>
          <a:r>
            <a:rPr lang="zh-CN"/>
            <a:t>数据结构</a:t>
          </a:r>
        </a:p>
      </dgm:t>
    </dgm:pt>
    <dgm:pt modelId="{E25CBABC-11CE-4D07-AC64-A3487EC22D67}" type="parTrans" cxnId="{12482094-0016-4F7B-BBA9-DA5BA9A41896}">
      <dgm:prSet/>
      <dgm:spPr/>
      <dgm:t>
        <a:bodyPr/>
        <a:lstStyle/>
        <a:p>
          <a:endParaRPr lang="zh-CN" altLang="en-US"/>
        </a:p>
      </dgm:t>
    </dgm:pt>
    <dgm:pt modelId="{6CFCBD78-6C03-4CAE-85A1-7CF605001A88}" type="sibTrans" cxnId="{12482094-0016-4F7B-BBA9-DA5BA9A41896}">
      <dgm:prSet/>
      <dgm:spPr/>
      <dgm:t>
        <a:bodyPr/>
        <a:lstStyle/>
        <a:p>
          <a:endParaRPr lang="zh-CN" altLang="en-US"/>
        </a:p>
      </dgm:t>
    </dgm:pt>
    <dgm:pt modelId="{37C12B54-F0B3-47D9-A844-958067AD2376}">
      <dgm:prSet/>
      <dgm:spPr>
        <a:solidFill>
          <a:srgbClr val="6A0160"/>
        </a:solidFill>
      </dgm:spPr>
      <dgm:t>
        <a:bodyPr/>
        <a:lstStyle/>
        <a:p>
          <a:r>
            <a:rPr lang="zh-CN"/>
            <a:t>边界条件</a:t>
          </a:r>
        </a:p>
      </dgm:t>
    </dgm:pt>
    <dgm:pt modelId="{382D107A-48F6-4036-A427-711EDD6EC34F}" type="parTrans" cxnId="{5BD70A9D-D575-4C97-A96C-B985C1628D4A}">
      <dgm:prSet/>
      <dgm:spPr/>
      <dgm:t>
        <a:bodyPr/>
        <a:lstStyle/>
        <a:p>
          <a:endParaRPr lang="zh-CN" altLang="en-US"/>
        </a:p>
      </dgm:t>
    </dgm:pt>
    <dgm:pt modelId="{4D2DF5DA-5C8C-4BF4-9713-D04EC0E76C1E}" type="sibTrans" cxnId="{5BD70A9D-D575-4C97-A96C-B985C1628D4A}">
      <dgm:prSet/>
      <dgm:spPr/>
      <dgm:t>
        <a:bodyPr/>
        <a:lstStyle/>
        <a:p>
          <a:endParaRPr lang="zh-CN" altLang="en-US"/>
        </a:p>
      </dgm:t>
    </dgm:pt>
    <dgm:pt modelId="{1BF93639-B7D0-4905-B417-48FA65BB6A0E}">
      <dgm:prSet/>
      <dgm:spPr>
        <a:solidFill>
          <a:srgbClr val="6A0160"/>
        </a:solidFill>
      </dgm:spPr>
      <dgm:t>
        <a:bodyPr/>
        <a:lstStyle/>
        <a:p>
          <a:r>
            <a:rPr lang="zh-CN" dirty="0"/>
            <a:t>独立路径</a:t>
          </a:r>
        </a:p>
      </dgm:t>
    </dgm:pt>
    <dgm:pt modelId="{782BD14A-35F5-4338-9C81-34A56E1B4C2F}" type="parTrans" cxnId="{0D14648C-058D-43E4-A0CC-E9F7372B8302}">
      <dgm:prSet/>
      <dgm:spPr/>
      <dgm:t>
        <a:bodyPr/>
        <a:lstStyle/>
        <a:p>
          <a:endParaRPr lang="zh-CN" altLang="en-US"/>
        </a:p>
      </dgm:t>
    </dgm:pt>
    <dgm:pt modelId="{A971EFF5-51C4-4FE3-9DD6-E7CF775945ED}" type="sibTrans" cxnId="{0D14648C-058D-43E4-A0CC-E9F7372B8302}">
      <dgm:prSet/>
      <dgm:spPr/>
      <dgm:t>
        <a:bodyPr/>
        <a:lstStyle/>
        <a:p>
          <a:endParaRPr lang="zh-CN" altLang="en-US"/>
        </a:p>
      </dgm:t>
    </dgm:pt>
    <dgm:pt modelId="{6E5E4074-5B66-4BB0-8760-05C420097496}">
      <dgm:prSet/>
      <dgm:spPr>
        <a:solidFill>
          <a:srgbClr val="6A0160"/>
        </a:solidFill>
      </dgm:spPr>
      <dgm:t>
        <a:bodyPr/>
        <a:lstStyle/>
        <a:p>
          <a:r>
            <a:rPr lang="zh-CN" dirty="0"/>
            <a:t>错误处理</a:t>
          </a:r>
        </a:p>
      </dgm:t>
    </dgm:pt>
    <dgm:pt modelId="{74ED09D1-E0E6-44A9-972C-33D8968ECCDF}" type="parTrans" cxnId="{F90F1FC6-223B-4171-A571-1A5186458BEE}">
      <dgm:prSet/>
      <dgm:spPr/>
      <dgm:t>
        <a:bodyPr/>
        <a:lstStyle/>
        <a:p>
          <a:endParaRPr lang="zh-CN" altLang="en-US"/>
        </a:p>
      </dgm:t>
    </dgm:pt>
    <dgm:pt modelId="{31670DA8-A57E-4460-9480-4CD74141C2B2}" type="sibTrans" cxnId="{F90F1FC6-223B-4171-A571-1A5186458BEE}">
      <dgm:prSet/>
      <dgm:spPr/>
      <dgm:t>
        <a:bodyPr/>
        <a:lstStyle/>
        <a:p>
          <a:endParaRPr lang="zh-CN" altLang="en-US"/>
        </a:p>
      </dgm:t>
    </dgm:pt>
    <dgm:pt modelId="{E12E6EC1-2139-418C-A4C5-0A17EDDF8E21}">
      <dgm:prSet/>
      <dgm:spPr>
        <a:solidFill>
          <a:srgbClr val="6A0160"/>
        </a:solidFill>
      </dgm:spPr>
      <dgm:t>
        <a:bodyPr/>
        <a:lstStyle/>
        <a:p>
          <a:r>
            <a:rPr lang="zh-CN"/>
            <a:t>输入数据</a:t>
          </a:r>
        </a:p>
      </dgm:t>
    </dgm:pt>
    <dgm:pt modelId="{BDAC6121-A440-4DF7-B5A7-C846409BB0B7}" type="parTrans" cxnId="{9BE3F59A-57A2-4226-AB68-515AFBBACFE9}">
      <dgm:prSet/>
      <dgm:spPr/>
      <dgm:t>
        <a:bodyPr/>
        <a:lstStyle/>
        <a:p>
          <a:endParaRPr lang="zh-CN" altLang="en-US"/>
        </a:p>
      </dgm:t>
    </dgm:pt>
    <dgm:pt modelId="{1243F3DC-80A7-4E5E-B0DB-2F20DCD9DE05}" type="sibTrans" cxnId="{9BE3F59A-57A2-4226-AB68-515AFBBACFE9}">
      <dgm:prSet/>
      <dgm:spPr/>
      <dgm:t>
        <a:bodyPr/>
        <a:lstStyle/>
        <a:p>
          <a:endParaRPr lang="zh-CN" altLang="en-US"/>
        </a:p>
      </dgm:t>
    </dgm:pt>
    <dgm:pt modelId="{7E8E6836-EB8A-4A74-A5AB-95534DD4E5A8}">
      <dgm:prSet/>
      <dgm:spPr>
        <a:solidFill>
          <a:srgbClr val="6A0160"/>
        </a:solidFill>
      </dgm:spPr>
      <dgm:t>
        <a:bodyPr/>
        <a:lstStyle/>
        <a:p>
          <a:r>
            <a:rPr lang="zh-CN" dirty="0"/>
            <a:t>表达式与</a:t>
          </a:r>
          <a:r>
            <a:rPr lang="en-US" dirty="0"/>
            <a:t>SQL</a:t>
          </a:r>
          <a:r>
            <a:rPr lang="zh-CN" dirty="0"/>
            <a:t>语句</a:t>
          </a:r>
        </a:p>
      </dgm:t>
    </dgm:pt>
    <dgm:pt modelId="{751F363D-9C64-40F6-9622-52E93975828F}" type="parTrans" cxnId="{9DFFE867-B93C-4ADE-AA96-011EA0333F45}">
      <dgm:prSet/>
      <dgm:spPr/>
      <dgm:t>
        <a:bodyPr/>
        <a:lstStyle/>
        <a:p>
          <a:endParaRPr lang="zh-CN" altLang="en-US"/>
        </a:p>
      </dgm:t>
    </dgm:pt>
    <dgm:pt modelId="{EAB0923E-65AB-4F19-81B4-C0A1444B0561}" type="sibTrans" cxnId="{9DFFE867-B93C-4ADE-AA96-011EA0333F45}">
      <dgm:prSet/>
      <dgm:spPr/>
      <dgm:t>
        <a:bodyPr/>
        <a:lstStyle/>
        <a:p>
          <a:endParaRPr lang="zh-CN" altLang="en-US"/>
        </a:p>
      </dgm:t>
    </dgm:pt>
    <dgm:pt modelId="{BF070B9B-AB42-4527-AD8C-C67C19B1D5E3}" type="pres">
      <dgm:prSet presAssocID="{74ECD096-5600-4701-94BB-5B46BE977CB8}" presName="Name0" presStyleCnt="0">
        <dgm:presLayoutVars>
          <dgm:dir/>
          <dgm:animLvl val="lvl"/>
          <dgm:resizeHandles val="exact"/>
        </dgm:presLayoutVars>
      </dgm:prSet>
      <dgm:spPr/>
    </dgm:pt>
    <dgm:pt modelId="{01713A09-797B-48AC-A060-2603215CDB97}" type="pres">
      <dgm:prSet presAssocID="{0EA0CEB0-411C-4D72-934D-A49FF4C3371B}" presName="linNode" presStyleCnt="0"/>
      <dgm:spPr/>
    </dgm:pt>
    <dgm:pt modelId="{AB08155A-F807-4B14-915E-0F2A42179537}" type="pres">
      <dgm:prSet presAssocID="{0EA0CEB0-411C-4D72-934D-A49FF4C3371B}" presName="parentText" presStyleLbl="node1" presStyleIdx="0" presStyleCnt="8" custLinFactNeighborX="-73613" custLinFactNeighborY="34890">
        <dgm:presLayoutVars>
          <dgm:chMax val="1"/>
          <dgm:bulletEnabled val="1"/>
        </dgm:presLayoutVars>
      </dgm:prSet>
      <dgm:spPr/>
    </dgm:pt>
    <dgm:pt modelId="{E5D8A279-95FF-443F-8606-C97B661D1A32}" type="pres">
      <dgm:prSet presAssocID="{8F877170-8CD9-42E9-99E4-024AE612024F}" presName="sp" presStyleCnt="0"/>
      <dgm:spPr/>
    </dgm:pt>
    <dgm:pt modelId="{7663221B-ECCC-4874-A7D3-55298366C888}" type="pres">
      <dgm:prSet presAssocID="{83963CB7-0D6B-4C74-A76A-D7A6F86917BE}" presName="linNode" presStyleCnt="0"/>
      <dgm:spPr/>
    </dgm:pt>
    <dgm:pt modelId="{244EA199-8AE0-4A2E-9CF5-7C5AE3441A76}" type="pres">
      <dgm:prSet presAssocID="{83963CB7-0D6B-4C74-A76A-D7A6F86917BE}" presName="parentText" presStyleLbl="node1" presStyleIdx="1" presStyleCnt="8" custLinFactY="26627" custLinFactNeighborX="-73984" custLinFactNeighborY="100000">
        <dgm:presLayoutVars>
          <dgm:chMax val="1"/>
          <dgm:bulletEnabled val="1"/>
        </dgm:presLayoutVars>
      </dgm:prSet>
      <dgm:spPr/>
    </dgm:pt>
    <dgm:pt modelId="{1D1E9D33-57B3-4A64-900C-E97B52A7747B}" type="pres">
      <dgm:prSet presAssocID="{0EDC20A9-1259-4220-AC59-C08F0FFB6524}" presName="sp" presStyleCnt="0"/>
      <dgm:spPr/>
    </dgm:pt>
    <dgm:pt modelId="{EAB30155-9041-4264-9035-6E2F731A7B96}" type="pres">
      <dgm:prSet presAssocID="{E827EA1F-9043-4783-A810-B5CE63EB93AD}" presName="linNode" presStyleCnt="0"/>
      <dgm:spPr/>
    </dgm:pt>
    <dgm:pt modelId="{65B25FB2-8475-4C42-83E1-D869ADF63E75}" type="pres">
      <dgm:prSet presAssocID="{E827EA1F-9043-4783-A810-B5CE63EB93AD}" presName="parentText" presStyleLbl="node1" presStyleIdx="2" presStyleCnt="8" custLinFactY="100000" custLinFactNeighborX="-73984" custLinFactNeighborY="130495">
        <dgm:presLayoutVars>
          <dgm:chMax val="1"/>
          <dgm:bulletEnabled val="1"/>
        </dgm:presLayoutVars>
      </dgm:prSet>
      <dgm:spPr/>
    </dgm:pt>
    <dgm:pt modelId="{6C56D6CD-B13C-4AFF-AD52-EC2638E573E7}" type="pres">
      <dgm:prSet presAssocID="{6CFCBD78-6C03-4CAE-85A1-7CF605001A88}" presName="sp" presStyleCnt="0"/>
      <dgm:spPr/>
    </dgm:pt>
    <dgm:pt modelId="{23124809-4E9A-41A2-B35B-1F6BD4BE6029}" type="pres">
      <dgm:prSet presAssocID="{37C12B54-F0B3-47D9-A844-958067AD2376}" presName="linNode" presStyleCnt="0"/>
      <dgm:spPr/>
    </dgm:pt>
    <dgm:pt modelId="{18422B73-3B0B-47D3-B48A-AFA81FB4DA3D}" type="pres">
      <dgm:prSet presAssocID="{37C12B54-F0B3-47D9-A844-958067AD2376}" presName="parentText" presStyleLbl="node1" presStyleIdx="3" presStyleCnt="8" custLinFactY="130609" custLinFactNeighborX="-73613" custLinFactNeighborY="200000">
        <dgm:presLayoutVars>
          <dgm:chMax val="1"/>
          <dgm:bulletEnabled val="1"/>
        </dgm:presLayoutVars>
      </dgm:prSet>
      <dgm:spPr/>
    </dgm:pt>
    <dgm:pt modelId="{AF33EA82-FEC4-4330-88A4-85474D5EABD2}" type="pres">
      <dgm:prSet presAssocID="{4D2DF5DA-5C8C-4BF4-9713-D04EC0E76C1E}" presName="sp" presStyleCnt="0"/>
      <dgm:spPr/>
    </dgm:pt>
    <dgm:pt modelId="{4E0000DE-1734-4DF2-BC39-5E1B7C149E81}" type="pres">
      <dgm:prSet presAssocID="{1BF93639-B7D0-4905-B417-48FA65BB6A0E}" presName="linNode" presStyleCnt="0"/>
      <dgm:spPr/>
    </dgm:pt>
    <dgm:pt modelId="{6A840C68-4259-48C2-A66A-5A7CC90DB0AD}" type="pres">
      <dgm:prSet presAssocID="{1BF93639-B7D0-4905-B417-48FA65BB6A0E}" presName="parentText" presStyleLbl="node1" presStyleIdx="4" presStyleCnt="8" custLinFactY="-186057" custLinFactNeighborX="69690" custLinFactNeighborY="-200000">
        <dgm:presLayoutVars>
          <dgm:chMax val="1"/>
          <dgm:bulletEnabled val="1"/>
        </dgm:presLayoutVars>
      </dgm:prSet>
      <dgm:spPr/>
    </dgm:pt>
    <dgm:pt modelId="{441FF826-D68A-44EC-8E18-1B1CC08783CA}" type="pres">
      <dgm:prSet presAssocID="{A971EFF5-51C4-4FE3-9DD6-E7CF775945ED}" presName="sp" presStyleCnt="0"/>
      <dgm:spPr/>
    </dgm:pt>
    <dgm:pt modelId="{9608875D-C26C-43D0-9DA9-6E0DBCCF77EC}" type="pres">
      <dgm:prSet presAssocID="{6E5E4074-5B66-4BB0-8760-05C420097496}" presName="linNode" presStyleCnt="0"/>
      <dgm:spPr/>
    </dgm:pt>
    <dgm:pt modelId="{B4E651AF-90F9-4C85-BADD-826CEA4EB5D1}" type="pres">
      <dgm:prSet presAssocID="{6E5E4074-5B66-4BB0-8760-05C420097496}" presName="parentText" presStyleLbl="node1" presStyleIdx="5" presStyleCnt="8" custLinFactY="-100000" custLinFactNeighborX="69538" custLinFactNeighborY="-191045">
        <dgm:presLayoutVars>
          <dgm:chMax val="1"/>
          <dgm:bulletEnabled val="1"/>
        </dgm:presLayoutVars>
      </dgm:prSet>
      <dgm:spPr/>
    </dgm:pt>
    <dgm:pt modelId="{44AC36FD-238C-471C-BEFF-AAD61524569F}" type="pres">
      <dgm:prSet presAssocID="{31670DA8-A57E-4460-9480-4CD74141C2B2}" presName="sp" presStyleCnt="0"/>
      <dgm:spPr/>
    </dgm:pt>
    <dgm:pt modelId="{E0ED5D8B-81F3-4A51-AD32-F92F13AD8479}" type="pres">
      <dgm:prSet presAssocID="{E12E6EC1-2139-418C-A4C5-0A17EDDF8E21}" presName="linNode" presStyleCnt="0"/>
      <dgm:spPr/>
    </dgm:pt>
    <dgm:pt modelId="{C3C22FE5-B3F2-4E30-B846-D6103DC2FA90}" type="pres">
      <dgm:prSet presAssocID="{E12E6EC1-2139-418C-A4C5-0A17EDDF8E21}" presName="parentText" presStyleLbl="node1" presStyleIdx="6" presStyleCnt="8" custLinFactY="-86259" custLinFactNeighborX="69909" custLinFactNeighborY="-100000">
        <dgm:presLayoutVars>
          <dgm:chMax val="1"/>
          <dgm:bulletEnabled val="1"/>
        </dgm:presLayoutVars>
      </dgm:prSet>
      <dgm:spPr/>
    </dgm:pt>
    <dgm:pt modelId="{50E9ADF4-DB81-4C66-8EBB-B8B71CEE1738}" type="pres">
      <dgm:prSet presAssocID="{1243F3DC-80A7-4E5E-B0DB-2F20DCD9DE05}" presName="sp" presStyleCnt="0"/>
      <dgm:spPr/>
    </dgm:pt>
    <dgm:pt modelId="{5E5788BB-ABB8-4EDD-BEA1-72B75CA41DDA}" type="pres">
      <dgm:prSet presAssocID="{7E8E6836-EB8A-4A74-A5AB-95534DD4E5A8}" presName="linNode" presStyleCnt="0"/>
      <dgm:spPr/>
    </dgm:pt>
    <dgm:pt modelId="{356B86AB-3BCC-407C-A455-28D4CF59AEE7}" type="pres">
      <dgm:prSet presAssocID="{7E8E6836-EB8A-4A74-A5AB-95534DD4E5A8}" presName="parentText" presStyleLbl="node1" presStyleIdx="7" presStyleCnt="8" custLinFactNeighborX="69537" custLinFactNeighborY="-88472">
        <dgm:presLayoutVars>
          <dgm:chMax val="1"/>
          <dgm:bulletEnabled val="1"/>
        </dgm:presLayoutVars>
      </dgm:prSet>
      <dgm:spPr/>
    </dgm:pt>
  </dgm:ptLst>
  <dgm:cxnLst>
    <dgm:cxn modelId="{F282F016-0422-4AE8-889A-4D351080602B}" type="presOf" srcId="{E12E6EC1-2139-418C-A4C5-0A17EDDF8E21}" destId="{C3C22FE5-B3F2-4E30-B846-D6103DC2FA90}" srcOrd="0" destOrd="0" presId="urn:microsoft.com/office/officeart/2005/8/layout/vList5"/>
    <dgm:cxn modelId="{FA15D81A-B38B-4A5B-A472-732EA5C20283}" type="presOf" srcId="{83963CB7-0D6B-4C74-A76A-D7A6F86917BE}" destId="{244EA199-8AE0-4A2E-9CF5-7C5AE3441A76}" srcOrd="0" destOrd="0" presId="urn:microsoft.com/office/officeart/2005/8/layout/vList5"/>
    <dgm:cxn modelId="{C9305F51-F613-43A9-B684-4C3CD7D72FA5}" type="presOf" srcId="{7E8E6836-EB8A-4A74-A5AB-95534DD4E5A8}" destId="{356B86AB-3BCC-407C-A455-28D4CF59AEE7}" srcOrd="0" destOrd="0" presId="urn:microsoft.com/office/officeart/2005/8/layout/vList5"/>
    <dgm:cxn modelId="{95F53764-9D6B-421F-85ED-7B4C81344851}" type="presOf" srcId="{E827EA1F-9043-4783-A810-B5CE63EB93AD}" destId="{65B25FB2-8475-4C42-83E1-D869ADF63E75}" srcOrd="0" destOrd="0" presId="urn:microsoft.com/office/officeart/2005/8/layout/vList5"/>
    <dgm:cxn modelId="{9DFFE867-B93C-4ADE-AA96-011EA0333F45}" srcId="{74ECD096-5600-4701-94BB-5B46BE977CB8}" destId="{7E8E6836-EB8A-4A74-A5AB-95534DD4E5A8}" srcOrd="7" destOrd="0" parTransId="{751F363D-9C64-40F6-9622-52E93975828F}" sibTransId="{EAB0923E-65AB-4F19-81B4-C0A1444B0561}"/>
    <dgm:cxn modelId="{0D14648C-058D-43E4-A0CC-E9F7372B8302}" srcId="{74ECD096-5600-4701-94BB-5B46BE977CB8}" destId="{1BF93639-B7D0-4905-B417-48FA65BB6A0E}" srcOrd="4" destOrd="0" parTransId="{782BD14A-35F5-4338-9C81-34A56E1B4C2F}" sibTransId="{A971EFF5-51C4-4FE3-9DD6-E7CF775945ED}"/>
    <dgm:cxn modelId="{12482094-0016-4F7B-BBA9-DA5BA9A41896}" srcId="{74ECD096-5600-4701-94BB-5B46BE977CB8}" destId="{E827EA1F-9043-4783-A810-B5CE63EB93AD}" srcOrd="2" destOrd="0" parTransId="{E25CBABC-11CE-4D07-AC64-A3487EC22D67}" sibTransId="{6CFCBD78-6C03-4CAE-85A1-7CF605001A88}"/>
    <dgm:cxn modelId="{44651199-81EA-4AA8-B6C2-5E386757CF0A}" type="presOf" srcId="{37C12B54-F0B3-47D9-A844-958067AD2376}" destId="{18422B73-3B0B-47D3-B48A-AFA81FB4DA3D}" srcOrd="0" destOrd="0" presId="urn:microsoft.com/office/officeart/2005/8/layout/vList5"/>
    <dgm:cxn modelId="{9BE3F59A-57A2-4226-AB68-515AFBBACFE9}" srcId="{74ECD096-5600-4701-94BB-5B46BE977CB8}" destId="{E12E6EC1-2139-418C-A4C5-0A17EDDF8E21}" srcOrd="6" destOrd="0" parTransId="{BDAC6121-A440-4DF7-B5A7-C846409BB0B7}" sibTransId="{1243F3DC-80A7-4E5E-B0DB-2F20DCD9DE05}"/>
    <dgm:cxn modelId="{5BD70A9D-D575-4C97-A96C-B985C1628D4A}" srcId="{74ECD096-5600-4701-94BB-5B46BE977CB8}" destId="{37C12B54-F0B3-47D9-A844-958067AD2376}" srcOrd="3" destOrd="0" parTransId="{382D107A-48F6-4036-A427-711EDD6EC34F}" sibTransId="{4D2DF5DA-5C8C-4BF4-9713-D04EC0E76C1E}"/>
    <dgm:cxn modelId="{2ABE3BA4-C9D4-40BE-A1BA-8900DF744C30}" type="presOf" srcId="{74ECD096-5600-4701-94BB-5B46BE977CB8}" destId="{BF070B9B-AB42-4527-AD8C-C67C19B1D5E3}" srcOrd="0" destOrd="0" presId="urn:microsoft.com/office/officeart/2005/8/layout/vList5"/>
    <dgm:cxn modelId="{1C5279AD-174B-492A-8B2E-8EF7581C3048}" srcId="{74ECD096-5600-4701-94BB-5B46BE977CB8}" destId="{83963CB7-0D6B-4C74-A76A-D7A6F86917BE}" srcOrd="1" destOrd="0" parTransId="{8F3078D5-A412-43EE-8B9A-0F3BD0290FBD}" sibTransId="{0EDC20A9-1259-4220-AC59-C08F0FFB6524}"/>
    <dgm:cxn modelId="{926969B7-002B-4A7F-A7FB-4253F6B5DCE2}" type="presOf" srcId="{6E5E4074-5B66-4BB0-8760-05C420097496}" destId="{B4E651AF-90F9-4C85-BADD-826CEA4EB5D1}" srcOrd="0" destOrd="0" presId="urn:microsoft.com/office/officeart/2005/8/layout/vList5"/>
    <dgm:cxn modelId="{F81CC6C4-0C67-45D9-A5AE-A84B97EDF384}" type="presOf" srcId="{1BF93639-B7D0-4905-B417-48FA65BB6A0E}" destId="{6A840C68-4259-48C2-A66A-5A7CC90DB0AD}" srcOrd="0" destOrd="0" presId="urn:microsoft.com/office/officeart/2005/8/layout/vList5"/>
    <dgm:cxn modelId="{F90F1FC6-223B-4171-A571-1A5186458BEE}" srcId="{74ECD096-5600-4701-94BB-5B46BE977CB8}" destId="{6E5E4074-5B66-4BB0-8760-05C420097496}" srcOrd="5" destOrd="0" parTransId="{74ED09D1-E0E6-44A9-972C-33D8968ECCDF}" sibTransId="{31670DA8-A57E-4460-9480-4CD74141C2B2}"/>
    <dgm:cxn modelId="{1216B0CE-8D06-4A88-8EDD-C20D1C0D68E5}" type="presOf" srcId="{0EA0CEB0-411C-4D72-934D-A49FF4C3371B}" destId="{AB08155A-F807-4B14-915E-0F2A42179537}" srcOrd="0" destOrd="0" presId="urn:microsoft.com/office/officeart/2005/8/layout/vList5"/>
    <dgm:cxn modelId="{3F718FDF-B161-4B9D-855C-D6DA38F0DB93}" srcId="{74ECD096-5600-4701-94BB-5B46BE977CB8}" destId="{0EA0CEB0-411C-4D72-934D-A49FF4C3371B}" srcOrd="0" destOrd="0" parTransId="{4B9A0B0C-D11A-4875-88FB-D2A7C9CF2B62}" sibTransId="{8F877170-8CD9-42E9-99E4-024AE612024F}"/>
    <dgm:cxn modelId="{BC5BF504-364F-4BB0-8527-2930A1C4E75C}" type="presParOf" srcId="{BF070B9B-AB42-4527-AD8C-C67C19B1D5E3}" destId="{01713A09-797B-48AC-A060-2603215CDB97}" srcOrd="0" destOrd="0" presId="urn:microsoft.com/office/officeart/2005/8/layout/vList5"/>
    <dgm:cxn modelId="{920EEE18-1778-44B5-80D9-8C150206244B}" type="presParOf" srcId="{01713A09-797B-48AC-A060-2603215CDB97}" destId="{AB08155A-F807-4B14-915E-0F2A42179537}" srcOrd="0" destOrd="0" presId="urn:microsoft.com/office/officeart/2005/8/layout/vList5"/>
    <dgm:cxn modelId="{72F39AEE-DED4-4F32-8213-00CABAF54EC3}" type="presParOf" srcId="{BF070B9B-AB42-4527-AD8C-C67C19B1D5E3}" destId="{E5D8A279-95FF-443F-8606-C97B661D1A32}" srcOrd="1" destOrd="0" presId="urn:microsoft.com/office/officeart/2005/8/layout/vList5"/>
    <dgm:cxn modelId="{9F5559D2-D06A-45B1-8F30-9FC0441FA12B}" type="presParOf" srcId="{BF070B9B-AB42-4527-AD8C-C67C19B1D5E3}" destId="{7663221B-ECCC-4874-A7D3-55298366C888}" srcOrd="2" destOrd="0" presId="urn:microsoft.com/office/officeart/2005/8/layout/vList5"/>
    <dgm:cxn modelId="{2DC16EAF-F7F4-4752-AC27-F31016B5A861}" type="presParOf" srcId="{7663221B-ECCC-4874-A7D3-55298366C888}" destId="{244EA199-8AE0-4A2E-9CF5-7C5AE3441A76}" srcOrd="0" destOrd="0" presId="urn:microsoft.com/office/officeart/2005/8/layout/vList5"/>
    <dgm:cxn modelId="{7E378AEB-DD12-4F9B-8CC8-9C50A3AE6CB5}" type="presParOf" srcId="{BF070B9B-AB42-4527-AD8C-C67C19B1D5E3}" destId="{1D1E9D33-57B3-4A64-900C-E97B52A7747B}" srcOrd="3" destOrd="0" presId="urn:microsoft.com/office/officeart/2005/8/layout/vList5"/>
    <dgm:cxn modelId="{A08EC158-2078-4F99-99F3-11642E6A8C6C}" type="presParOf" srcId="{BF070B9B-AB42-4527-AD8C-C67C19B1D5E3}" destId="{EAB30155-9041-4264-9035-6E2F731A7B96}" srcOrd="4" destOrd="0" presId="urn:microsoft.com/office/officeart/2005/8/layout/vList5"/>
    <dgm:cxn modelId="{D79B3E10-C057-43E6-ABCD-E4A37813E13B}" type="presParOf" srcId="{EAB30155-9041-4264-9035-6E2F731A7B96}" destId="{65B25FB2-8475-4C42-83E1-D869ADF63E75}" srcOrd="0" destOrd="0" presId="urn:microsoft.com/office/officeart/2005/8/layout/vList5"/>
    <dgm:cxn modelId="{A6D3B41C-C209-49FB-B3B3-4C899407E10E}" type="presParOf" srcId="{BF070B9B-AB42-4527-AD8C-C67C19B1D5E3}" destId="{6C56D6CD-B13C-4AFF-AD52-EC2638E573E7}" srcOrd="5" destOrd="0" presId="urn:microsoft.com/office/officeart/2005/8/layout/vList5"/>
    <dgm:cxn modelId="{1711F256-22B0-4744-A5B4-4208DA61A608}" type="presParOf" srcId="{BF070B9B-AB42-4527-AD8C-C67C19B1D5E3}" destId="{23124809-4E9A-41A2-B35B-1F6BD4BE6029}" srcOrd="6" destOrd="0" presId="urn:microsoft.com/office/officeart/2005/8/layout/vList5"/>
    <dgm:cxn modelId="{6B5C8782-8E21-43F4-B77A-C7A886634ABA}" type="presParOf" srcId="{23124809-4E9A-41A2-B35B-1F6BD4BE6029}" destId="{18422B73-3B0B-47D3-B48A-AFA81FB4DA3D}" srcOrd="0" destOrd="0" presId="urn:microsoft.com/office/officeart/2005/8/layout/vList5"/>
    <dgm:cxn modelId="{7BF8813C-DD39-4379-9EB1-0154AC89C887}" type="presParOf" srcId="{BF070B9B-AB42-4527-AD8C-C67C19B1D5E3}" destId="{AF33EA82-FEC4-4330-88A4-85474D5EABD2}" srcOrd="7" destOrd="0" presId="urn:microsoft.com/office/officeart/2005/8/layout/vList5"/>
    <dgm:cxn modelId="{AB1D8F94-88FC-4555-B081-64D1D9197EE5}" type="presParOf" srcId="{BF070B9B-AB42-4527-AD8C-C67C19B1D5E3}" destId="{4E0000DE-1734-4DF2-BC39-5E1B7C149E81}" srcOrd="8" destOrd="0" presId="urn:microsoft.com/office/officeart/2005/8/layout/vList5"/>
    <dgm:cxn modelId="{3FE3710F-4BA6-4EBE-9076-437755967315}" type="presParOf" srcId="{4E0000DE-1734-4DF2-BC39-5E1B7C149E81}" destId="{6A840C68-4259-48C2-A66A-5A7CC90DB0AD}" srcOrd="0" destOrd="0" presId="urn:microsoft.com/office/officeart/2005/8/layout/vList5"/>
    <dgm:cxn modelId="{B6AEEA1D-F33B-4CAA-9677-D87C5D05C5BE}" type="presParOf" srcId="{BF070B9B-AB42-4527-AD8C-C67C19B1D5E3}" destId="{441FF826-D68A-44EC-8E18-1B1CC08783CA}" srcOrd="9" destOrd="0" presId="urn:microsoft.com/office/officeart/2005/8/layout/vList5"/>
    <dgm:cxn modelId="{FB18ED46-16AF-428E-90F5-119E9012871A}" type="presParOf" srcId="{BF070B9B-AB42-4527-AD8C-C67C19B1D5E3}" destId="{9608875D-C26C-43D0-9DA9-6E0DBCCF77EC}" srcOrd="10" destOrd="0" presId="urn:microsoft.com/office/officeart/2005/8/layout/vList5"/>
    <dgm:cxn modelId="{5084BFA8-0E54-45F5-9C05-01F5515BFE81}" type="presParOf" srcId="{9608875D-C26C-43D0-9DA9-6E0DBCCF77EC}" destId="{B4E651AF-90F9-4C85-BADD-826CEA4EB5D1}" srcOrd="0" destOrd="0" presId="urn:microsoft.com/office/officeart/2005/8/layout/vList5"/>
    <dgm:cxn modelId="{D3227462-301B-4700-AB21-633AA0364E81}" type="presParOf" srcId="{BF070B9B-AB42-4527-AD8C-C67C19B1D5E3}" destId="{44AC36FD-238C-471C-BEFF-AAD61524569F}" srcOrd="11" destOrd="0" presId="urn:microsoft.com/office/officeart/2005/8/layout/vList5"/>
    <dgm:cxn modelId="{11C6465A-2C07-47E6-A032-52F5C7942DB9}" type="presParOf" srcId="{BF070B9B-AB42-4527-AD8C-C67C19B1D5E3}" destId="{E0ED5D8B-81F3-4A51-AD32-F92F13AD8479}" srcOrd="12" destOrd="0" presId="urn:microsoft.com/office/officeart/2005/8/layout/vList5"/>
    <dgm:cxn modelId="{21E6346B-4151-4BBC-91B6-517504C289ED}" type="presParOf" srcId="{E0ED5D8B-81F3-4A51-AD32-F92F13AD8479}" destId="{C3C22FE5-B3F2-4E30-B846-D6103DC2FA90}" srcOrd="0" destOrd="0" presId="urn:microsoft.com/office/officeart/2005/8/layout/vList5"/>
    <dgm:cxn modelId="{11DBB1A9-FFCC-450E-849C-741193FCB7B7}" type="presParOf" srcId="{BF070B9B-AB42-4527-AD8C-C67C19B1D5E3}" destId="{50E9ADF4-DB81-4C66-8EBB-B8B71CEE1738}" srcOrd="13" destOrd="0" presId="urn:microsoft.com/office/officeart/2005/8/layout/vList5"/>
    <dgm:cxn modelId="{E2464335-4537-479A-90E5-867F016A111E}" type="presParOf" srcId="{BF070B9B-AB42-4527-AD8C-C67C19B1D5E3}" destId="{5E5788BB-ABB8-4EDD-BEA1-72B75CA41DDA}" srcOrd="14" destOrd="0" presId="urn:microsoft.com/office/officeart/2005/8/layout/vList5"/>
    <dgm:cxn modelId="{CC534F40-5739-485E-9F0D-107E39E1FE63}" type="presParOf" srcId="{5E5788BB-ABB8-4EDD-BEA1-72B75CA41DDA}" destId="{356B86AB-3BCC-407C-A455-28D4CF59AEE7}" srcOrd="0"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155A-F807-4B14-915E-0F2A42179537}">
      <dsp:nvSpPr>
        <dsp:cNvPr id="0" name=""/>
        <dsp:cNvSpPr/>
      </dsp:nvSpPr>
      <dsp:spPr>
        <a:xfrm>
          <a:off x="343190" y="125311"/>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算法逻辑</a:t>
          </a:r>
        </a:p>
      </dsp:txBody>
      <dsp:txXfrm>
        <a:off x="360706" y="142827"/>
        <a:ext cx="2211584" cy="323789"/>
      </dsp:txXfrm>
    </dsp:sp>
    <dsp:sp modelId="{244EA199-8AE0-4A2E-9CF5-7C5AE3441A76}">
      <dsp:nvSpPr>
        <dsp:cNvPr id="0" name=""/>
        <dsp:cNvSpPr/>
      </dsp:nvSpPr>
      <dsp:spPr>
        <a:xfrm>
          <a:off x="334855" y="831246"/>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a:t>模块接口</a:t>
          </a:r>
        </a:p>
      </dsp:txBody>
      <dsp:txXfrm>
        <a:off x="352371" y="848762"/>
        <a:ext cx="2211584" cy="323789"/>
      </dsp:txXfrm>
    </dsp:sp>
    <dsp:sp modelId="{65B25FB2-8475-4C42-83E1-D869ADF63E75}">
      <dsp:nvSpPr>
        <dsp:cNvPr id="0" name=""/>
        <dsp:cNvSpPr/>
      </dsp:nvSpPr>
      <dsp:spPr>
        <a:xfrm>
          <a:off x="334855" y="1580709"/>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a:t>数据结构</a:t>
          </a:r>
        </a:p>
      </dsp:txBody>
      <dsp:txXfrm>
        <a:off x="352371" y="1598225"/>
        <a:ext cx="2211584" cy="323789"/>
      </dsp:txXfrm>
    </dsp:sp>
    <dsp:sp modelId="{18422B73-3B0B-47D3-B48A-AFA81FB4DA3D}">
      <dsp:nvSpPr>
        <dsp:cNvPr id="0" name=""/>
        <dsp:cNvSpPr/>
      </dsp:nvSpPr>
      <dsp:spPr>
        <a:xfrm>
          <a:off x="343190" y="2316702"/>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a:t>边界条件</a:t>
          </a:r>
        </a:p>
      </dsp:txBody>
      <dsp:txXfrm>
        <a:off x="360706" y="2334218"/>
        <a:ext cx="2211584" cy="323789"/>
      </dsp:txXfrm>
    </dsp:sp>
    <dsp:sp modelId="{6A840C68-4259-48C2-A66A-5A7CC90DB0AD}">
      <dsp:nvSpPr>
        <dsp:cNvPr id="0" name=""/>
        <dsp:cNvSpPr/>
      </dsp:nvSpPr>
      <dsp:spPr>
        <a:xfrm>
          <a:off x="3562659" y="121913"/>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独立路径</a:t>
          </a:r>
        </a:p>
      </dsp:txBody>
      <dsp:txXfrm>
        <a:off x="3580175" y="139429"/>
        <a:ext cx="2211584" cy="323789"/>
      </dsp:txXfrm>
    </dsp:sp>
    <dsp:sp modelId="{B4E651AF-90F9-4C85-BADD-826CEA4EB5D1}">
      <dsp:nvSpPr>
        <dsp:cNvPr id="0" name=""/>
        <dsp:cNvSpPr/>
      </dsp:nvSpPr>
      <dsp:spPr>
        <a:xfrm>
          <a:off x="3559244" y="839599"/>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错误处理</a:t>
          </a:r>
        </a:p>
      </dsp:txBody>
      <dsp:txXfrm>
        <a:off x="3576760" y="857115"/>
        <a:ext cx="2211584" cy="323789"/>
      </dsp:txXfrm>
    </dsp:sp>
    <dsp:sp modelId="{C3C22FE5-B3F2-4E30-B846-D6103DC2FA90}">
      <dsp:nvSpPr>
        <dsp:cNvPr id="0" name=""/>
        <dsp:cNvSpPr/>
      </dsp:nvSpPr>
      <dsp:spPr>
        <a:xfrm>
          <a:off x="3567579" y="1592356"/>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altLang="en-US" sz="1300" kern="1200"/>
            <a:t>输入数据</a:t>
          </a:r>
        </a:p>
      </dsp:txBody>
      <dsp:txXfrm>
        <a:off x="3585095" y="1609872"/>
        <a:ext cx="2211584" cy="323789"/>
      </dsp:txXfrm>
    </dsp:sp>
    <dsp:sp modelId="{356B86AB-3BCC-407C-A455-28D4CF59AEE7}">
      <dsp:nvSpPr>
        <dsp:cNvPr id="0" name=""/>
        <dsp:cNvSpPr/>
      </dsp:nvSpPr>
      <dsp:spPr>
        <a:xfrm>
          <a:off x="3559221" y="2320000"/>
          <a:ext cx="2246616" cy="358821"/>
        </a:xfrm>
        <a:prstGeom prst="roundRect">
          <a:avLst/>
        </a:prstGeom>
        <a:solidFill>
          <a:srgbClr val="6A01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zh-CN" sz="1300" kern="1200" dirty="0"/>
            <a:t>表达式与</a:t>
          </a:r>
          <a:r>
            <a:rPr lang="en-US" sz="1300" kern="1200" dirty="0"/>
            <a:t>SQL</a:t>
          </a:r>
          <a:r>
            <a:rPr lang="zh-CN" sz="1300" kern="1200" dirty="0"/>
            <a:t>语句</a:t>
          </a:r>
        </a:p>
      </dsp:txBody>
      <dsp:txXfrm>
        <a:off x="3576737" y="2337516"/>
        <a:ext cx="2211584" cy="3237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CCC3D-4F63-443B-900B-89EDFB2B8EBE}"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04DF2-0F39-4CE4-9037-40636FB88C75}" type="slidenum">
              <a:rPr lang="zh-CN" altLang="en-US" smtClean="0"/>
              <a:t>‹#›</a:t>
            </a:fld>
            <a:endParaRPr lang="zh-CN" altLang="en-US"/>
          </a:p>
        </p:txBody>
      </p:sp>
    </p:spTree>
    <p:extLst>
      <p:ext uri="{BB962C8B-B14F-4D97-AF65-F5344CB8AC3E}">
        <p14:creationId xmlns:p14="http://schemas.microsoft.com/office/powerpoint/2010/main" val="228515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a:t>
            </a:fld>
            <a:endParaRPr lang="zh-CN" altLang="en-US"/>
          </a:p>
        </p:txBody>
      </p:sp>
    </p:spTree>
    <p:extLst>
      <p:ext uri="{BB962C8B-B14F-4D97-AF65-F5344CB8AC3E}">
        <p14:creationId xmlns:p14="http://schemas.microsoft.com/office/powerpoint/2010/main" val="127108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首先针对被测代码。</a:t>
            </a:r>
            <a:endParaRPr lang="en-US" altLang="zh-CN" dirty="0"/>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200" dirty="0">
                <a:effectLst/>
                <a:latin typeface="Times New Roman" panose="02020603050405020304" pitchFamily="18" charset="0"/>
                <a:ea typeface="宋体" panose="02010600030101010101" pitchFamily="2" charset="-122"/>
              </a:rPr>
              <a:t>Eclipse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中新建项目</a:t>
            </a:r>
            <a:r>
              <a:rPr lang="en-US" altLang="zh-CN" sz="1200" dirty="0">
                <a:effectLst/>
                <a:latin typeface="Times New Roman" panose="02020603050405020304" pitchFamily="18" charset="0"/>
                <a:ea typeface="宋体" panose="02010600030101010101" pitchFamily="2" charset="-122"/>
              </a:rPr>
              <a:t>Calculate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，并将该</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被测代码</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放到项目中。</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在项目上点击右键，在</a:t>
            </a:r>
            <a:r>
              <a:rPr lang="en-US" altLang="zh-CN" sz="1200" dirty="0">
                <a:effectLst/>
                <a:latin typeface="Times New Roman" panose="02020603050405020304" pitchFamily="18" charset="0"/>
                <a:ea typeface="宋体" panose="02010600030101010101" pitchFamily="2" charset="-122"/>
              </a:rPr>
              <a:t>“new”</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中找到并选择</a:t>
            </a:r>
            <a:r>
              <a:rPr lang="en-US" altLang="zh-CN" sz="1200" dirty="0">
                <a:effectLst/>
                <a:latin typeface="Times New Roman" panose="02020603050405020304" pitchFamily="18" charset="0"/>
                <a:ea typeface="宋体" panose="02010600030101010101" pitchFamily="2" charset="-122"/>
              </a:rPr>
              <a:t>“JUnit Test Case”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，点击</a:t>
            </a:r>
            <a:r>
              <a:rPr lang="en-US" altLang="zh-CN" sz="1200" dirty="0">
                <a:effectLst/>
                <a:latin typeface="Times New Roman" panose="02020603050405020304" pitchFamily="18" charset="0"/>
                <a:ea typeface="宋体" panose="02010600030101010101" pitchFamily="2" charset="-122"/>
              </a:rPr>
              <a:t>“next”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a:t>
            </a:fld>
            <a:endParaRPr lang="zh-CN" altLang="en-US"/>
          </a:p>
        </p:txBody>
      </p:sp>
    </p:spTree>
    <p:extLst>
      <p:ext uri="{BB962C8B-B14F-4D97-AF65-F5344CB8AC3E}">
        <p14:creationId xmlns:p14="http://schemas.microsoft.com/office/powerpoint/2010/main" val="6799113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21212"/>
                </a:solidFill>
                <a:effectLst/>
                <a:latin typeface="-apple-system"/>
              </a:rPr>
              <a:t>在线模式：</a:t>
            </a:r>
            <a:r>
              <a:rPr lang="en-US" altLang="zh-CN" sz="1200" b="0" i="0" dirty="0">
                <a:solidFill>
                  <a:srgbClr val="121212"/>
                </a:solidFill>
                <a:effectLst/>
                <a:latin typeface="-apple-system"/>
              </a:rPr>
              <a:t>JVM</a:t>
            </a:r>
            <a:r>
              <a:rPr lang="zh-CN" altLang="en-US" sz="1200" b="0" i="0" dirty="0">
                <a:solidFill>
                  <a:srgbClr val="121212"/>
                </a:solidFill>
                <a:effectLst/>
                <a:latin typeface="-apple-system"/>
              </a:rPr>
              <a:t>中通过</a:t>
            </a:r>
            <a:r>
              <a:rPr lang="en-US" altLang="zh-CN" sz="1200" b="0" i="0" dirty="0">
                <a:solidFill>
                  <a:srgbClr val="121212"/>
                </a:solidFill>
                <a:effectLst/>
                <a:latin typeface="-apple-system"/>
              </a:rPr>
              <a:t>-</a:t>
            </a:r>
            <a:r>
              <a:rPr lang="en-US" altLang="zh-CN" sz="1200" b="0" i="0" dirty="0" err="1">
                <a:solidFill>
                  <a:srgbClr val="121212"/>
                </a:solidFill>
                <a:effectLst/>
                <a:latin typeface="-apple-system"/>
              </a:rPr>
              <a:t>javaagent</a:t>
            </a:r>
            <a:r>
              <a:rPr lang="zh-CN" altLang="en-US" sz="1200" b="0" i="0" dirty="0">
                <a:solidFill>
                  <a:srgbClr val="121212"/>
                </a:solidFill>
                <a:effectLst/>
                <a:latin typeface="-apple-system"/>
              </a:rPr>
              <a:t>参数指定特定的</a:t>
            </a:r>
            <a:r>
              <a:rPr lang="en-US" altLang="zh-CN" sz="1200" b="0" i="0" dirty="0">
                <a:solidFill>
                  <a:srgbClr val="121212"/>
                </a:solidFill>
                <a:effectLst/>
                <a:latin typeface="-apple-system"/>
              </a:rPr>
              <a:t>jar</a:t>
            </a:r>
            <a:r>
              <a:rPr lang="zh-CN" altLang="en-US" sz="1200" b="0" i="0" dirty="0">
                <a:solidFill>
                  <a:srgbClr val="121212"/>
                </a:solidFill>
                <a:effectLst/>
                <a:latin typeface="-apple-system"/>
              </a:rPr>
              <a:t>文件启动</a:t>
            </a:r>
            <a:r>
              <a:rPr lang="en-US" altLang="zh-CN" sz="1200" b="0" i="0" dirty="0">
                <a:solidFill>
                  <a:srgbClr val="121212"/>
                </a:solidFill>
                <a:effectLst/>
                <a:latin typeface="-apple-system"/>
              </a:rPr>
              <a:t>Instrumentation</a:t>
            </a:r>
            <a:r>
              <a:rPr lang="zh-CN" altLang="en-US" sz="1200" b="0" i="0" dirty="0">
                <a:solidFill>
                  <a:srgbClr val="121212"/>
                </a:solidFill>
                <a:effectLst/>
                <a:latin typeface="-apple-system"/>
              </a:rPr>
              <a:t>的代理程序，代理程序在通过</a:t>
            </a:r>
            <a:r>
              <a:rPr lang="en-US" altLang="zh-CN" sz="1200" b="0" i="0" dirty="0">
                <a:solidFill>
                  <a:srgbClr val="121212"/>
                </a:solidFill>
                <a:effectLst/>
                <a:latin typeface="-apple-system"/>
              </a:rPr>
              <a:t>Class Loader</a:t>
            </a:r>
            <a:r>
              <a:rPr lang="zh-CN" altLang="en-US" sz="1200" b="0" i="0" dirty="0">
                <a:solidFill>
                  <a:srgbClr val="121212"/>
                </a:solidFill>
                <a:effectLst/>
                <a:latin typeface="-apple-system"/>
              </a:rPr>
              <a:t>装载一个</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前判断是否转换修改</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文件，将统计代码插入</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，测试覆盖率分析可以在</a:t>
            </a:r>
            <a:r>
              <a:rPr lang="en-US" altLang="zh-CN" sz="1200" b="0" i="0" dirty="0">
                <a:solidFill>
                  <a:srgbClr val="121212"/>
                </a:solidFill>
                <a:effectLst/>
                <a:latin typeface="-apple-system"/>
              </a:rPr>
              <a:t>JVM</a:t>
            </a:r>
            <a:r>
              <a:rPr lang="zh-CN" altLang="en-US" sz="1200" b="0" i="0" dirty="0">
                <a:solidFill>
                  <a:srgbClr val="121212"/>
                </a:solidFill>
                <a:effectLst/>
                <a:latin typeface="-apple-system"/>
              </a:rPr>
              <a:t>执行测试代码的过程中完成。</a:t>
            </a:r>
            <a:endParaRPr lang="en-US" altLang="zh-CN" sz="1200"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21212"/>
                </a:solidFill>
                <a:effectLst/>
                <a:latin typeface="-apple-system"/>
              </a:rPr>
              <a:t>离线模式：在编译时对文件进行插桩，生成插过桩的</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文件或</a:t>
            </a:r>
            <a:r>
              <a:rPr lang="en-US" altLang="zh-CN" sz="1200" b="0" i="0" dirty="0">
                <a:solidFill>
                  <a:srgbClr val="121212"/>
                </a:solidFill>
                <a:effectLst/>
                <a:latin typeface="-apple-system"/>
              </a:rPr>
              <a:t>jar</a:t>
            </a:r>
            <a:r>
              <a:rPr lang="zh-CN" altLang="en-US" sz="1200" b="0" i="0" dirty="0">
                <a:solidFill>
                  <a:srgbClr val="121212"/>
                </a:solidFill>
                <a:effectLst/>
                <a:latin typeface="-apple-system"/>
              </a:rPr>
              <a:t>包。其中替代的方式是指插桩会生成新的</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，注入的方式是指在原有</a:t>
            </a:r>
            <a:r>
              <a:rPr lang="en-US" altLang="zh-CN" sz="1200" b="0" i="0" dirty="0">
                <a:solidFill>
                  <a:srgbClr val="121212"/>
                </a:solidFill>
                <a:effectLst/>
                <a:latin typeface="-apple-system"/>
              </a:rPr>
              <a:t>class</a:t>
            </a:r>
            <a:r>
              <a:rPr lang="zh-CN" altLang="en-US" sz="1200" b="0" i="0" dirty="0">
                <a:solidFill>
                  <a:srgbClr val="121212"/>
                </a:solidFill>
                <a:effectLst/>
                <a:latin typeface="-apple-system"/>
              </a:rPr>
              <a:t>文件上进行修改。</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100</a:t>
            </a:fld>
            <a:endParaRPr lang="zh-CN" altLang="en-US"/>
          </a:p>
        </p:txBody>
      </p:sp>
    </p:spTree>
    <p:extLst>
      <p:ext uri="{BB962C8B-B14F-4D97-AF65-F5344CB8AC3E}">
        <p14:creationId xmlns:p14="http://schemas.microsoft.com/office/powerpoint/2010/main" val="40303061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101</a:t>
            </a:fld>
            <a:endParaRPr lang="zh-CN" altLang="en-US"/>
          </a:p>
        </p:txBody>
      </p:sp>
    </p:spTree>
    <p:extLst>
      <p:ext uri="{BB962C8B-B14F-4D97-AF65-F5344CB8AC3E}">
        <p14:creationId xmlns:p14="http://schemas.microsoft.com/office/powerpoint/2010/main" val="19684045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102</a:t>
            </a:fld>
            <a:endParaRPr lang="zh-CN" altLang="en-US"/>
          </a:p>
        </p:txBody>
      </p:sp>
    </p:spTree>
    <p:extLst>
      <p:ext uri="{BB962C8B-B14F-4D97-AF65-F5344CB8AC3E}">
        <p14:creationId xmlns:p14="http://schemas.microsoft.com/office/powerpoint/2010/main" val="1815244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103</a:t>
            </a:fld>
            <a:endParaRPr lang="zh-CN" altLang="en-US"/>
          </a:p>
        </p:txBody>
      </p:sp>
    </p:spTree>
    <p:extLst>
      <p:ext uri="{BB962C8B-B14F-4D97-AF65-F5344CB8AC3E}">
        <p14:creationId xmlns:p14="http://schemas.microsoft.com/office/powerpoint/2010/main" val="9959314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104</a:t>
            </a:fld>
            <a:endParaRPr lang="zh-CN" altLang="en-US"/>
          </a:p>
        </p:txBody>
      </p:sp>
    </p:spTree>
    <p:extLst>
      <p:ext uri="{BB962C8B-B14F-4D97-AF65-F5344CB8AC3E}">
        <p14:creationId xmlns:p14="http://schemas.microsoft.com/office/powerpoint/2010/main" val="24055944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105</a:t>
            </a:fld>
            <a:endParaRPr lang="zh-CN" altLang="en-US"/>
          </a:p>
        </p:txBody>
      </p:sp>
    </p:spTree>
    <p:extLst>
      <p:ext uri="{BB962C8B-B14F-4D97-AF65-F5344CB8AC3E}">
        <p14:creationId xmlns:p14="http://schemas.microsoft.com/office/powerpoint/2010/main" val="310006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之后</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进入</a:t>
            </a:r>
            <a:r>
              <a:rPr lang="en-US" altLang="zh-CN" sz="1200" dirty="0">
                <a:effectLst/>
                <a:latin typeface="Times New Roman" panose="02020603050405020304" pitchFamily="18" charset="0"/>
                <a:ea typeface="宋体" panose="02010600030101010101" pitchFamily="2" charset="-122"/>
              </a:rPr>
              <a:t>JUnit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测试用例初始设置页面。</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在该页面，测试者可以选择</a:t>
            </a:r>
            <a:r>
              <a:rPr lang="en-US" altLang="zh-CN" sz="1200" dirty="0">
                <a:effectLst/>
                <a:latin typeface="Times New Roman" panose="02020603050405020304" pitchFamily="18" charset="0"/>
                <a:ea typeface="宋体" panose="02010600030101010101" pitchFamily="2" charset="-122"/>
              </a:rPr>
              <a:t>JUnit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的版本，测试用例存放的路径和包、测试用例的类名、父类、方法存根等。</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根据编程规约，待测类对应测试类的命名应当采用</a:t>
            </a:r>
            <a:r>
              <a:rPr lang="en-US" altLang="zh-CN" sz="1200" dirty="0">
                <a:effectLst/>
                <a:latin typeface="Times New Roman" panose="02020603050405020304" pitchFamily="18" charset="0"/>
                <a:ea typeface="宋体" panose="02010600030101010101" pitchFamily="2" charset="-122"/>
              </a:rPr>
              <a: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待测类名</a:t>
            </a:r>
            <a:r>
              <a:rPr lang="en-US" altLang="zh-CN" sz="1200" dirty="0">
                <a:effectLst/>
                <a:latin typeface="Times New Roman" panose="02020603050405020304" pitchFamily="18" charset="0"/>
                <a:ea typeface="宋体" panose="02010600030101010101" pitchFamily="2" charset="-122"/>
              </a:rPr>
              <a:t>+Test”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的模式。</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1200" dirty="0">
                <a:effectLst/>
                <a:latin typeface="Times New Roman" panose="02020603050405020304" pitchFamily="18" charset="0"/>
                <a:ea typeface="宋体" panose="02010600030101010101" pitchFamily="2" charset="-122"/>
              </a:rPr>
              <a:t>Calculate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对应测试类应命名为</a:t>
            </a:r>
            <a:r>
              <a:rPr lang="en-US" altLang="zh-CN" sz="1200" dirty="0" err="1">
                <a:effectLst/>
                <a:latin typeface="Times New Roman" panose="02020603050405020304" pitchFamily="18" charset="0"/>
                <a:ea typeface="宋体" panose="02010600030101010101" pitchFamily="2" charset="-122"/>
              </a:rPr>
              <a:t>CalculateTest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。其他内容可采用默认配置。点击</a:t>
            </a:r>
            <a:r>
              <a:rPr lang="en-US" altLang="zh-CN" sz="1200" dirty="0">
                <a:effectLst/>
                <a:latin typeface="Times New Roman" panose="02020603050405020304" pitchFamily="18" charset="0"/>
                <a:ea typeface="宋体" panose="02010600030101010101" pitchFamily="2" charset="-122"/>
              </a:rPr>
              <a:t>“Finish”</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后，生成测试类</a:t>
            </a:r>
            <a:r>
              <a:rPr lang="en-US" altLang="zh-CN" sz="1200" dirty="0" err="1">
                <a:effectLst/>
                <a:latin typeface="Times New Roman" panose="02020603050405020304" pitchFamily="18" charset="0"/>
                <a:ea typeface="宋体" panose="02010600030101010101" pitchFamily="2" charset="-122"/>
              </a:rPr>
              <a:t>CalculateTest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的基本框架</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11</a:t>
            </a:fld>
            <a:endParaRPr lang="zh-CN" altLang="en-US"/>
          </a:p>
        </p:txBody>
      </p:sp>
    </p:spTree>
    <p:extLst>
      <p:ext uri="{BB962C8B-B14F-4D97-AF65-F5344CB8AC3E}">
        <p14:creationId xmlns:p14="http://schemas.microsoft.com/office/powerpoint/2010/main" val="359134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之后选择被测类中的被测函数。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Calculate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add</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substract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multiply</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divide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个方法，可以看作为四个单元模块。因此，测试类</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CalculateTest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至少应包含四个测试用例来分别测试每个方法。根据</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2.4</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节编程规约，待测方法对应测试用例的命名应当采用</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待测方法名</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的模式，其中待测方法名的首字母应大写。</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12</a:t>
            </a:fld>
            <a:endParaRPr lang="zh-CN" altLang="en-US"/>
          </a:p>
        </p:txBody>
      </p:sp>
    </p:spTree>
    <p:extLst>
      <p:ext uri="{BB962C8B-B14F-4D97-AF65-F5344CB8AC3E}">
        <p14:creationId xmlns:p14="http://schemas.microsoft.com/office/powerpoint/2010/main" val="38080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此时</a:t>
            </a:r>
            <a:r>
              <a:rPr lang="en-US" altLang="zh-CN" sz="1200" dirty="0" err="1">
                <a:effectLst/>
                <a:latin typeface="Times New Roman" panose="02020603050405020304" pitchFamily="18" charset="0"/>
                <a:ea typeface="宋体" panose="02010600030101010101" pitchFamily="2" charset="-122"/>
                <a:cs typeface="Times New Roman" panose="02020603050405020304" pitchFamily="18" charset="0"/>
              </a:rPr>
              <a:t>junit</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针对</a:t>
            </a:r>
            <a:r>
              <a:rPr lang="zh-CN" altLang="en-US" sz="1200" dirty="0">
                <a:effectLst/>
                <a:latin typeface="Times New Roman" panose="02020603050405020304" pitchFamily="18" charset="0"/>
                <a:ea typeface="宋体" panose="02010600030101010101" pitchFamily="2" charset="-122"/>
              </a:rPr>
              <a:t>上述的四种</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候选待测方法。生成</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相应的</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测试类</a:t>
            </a:r>
            <a:r>
              <a:rPr lang="en-US" altLang="zh-CN" sz="1200" dirty="0" err="1">
                <a:effectLst/>
                <a:latin typeface="Times New Roman" panose="02020603050405020304" pitchFamily="18" charset="0"/>
                <a:ea typeface="宋体" panose="02010600030101010101" pitchFamily="2" charset="-122"/>
              </a:rPr>
              <a:t>CalculateTest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的基本框架</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13</a:t>
            </a:fld>
            <a:endParaRPr lang="zh-CN" altLang="en-US"/>
          </a:p>
        </p:txBody>
      </p:sp>
    </p:spTree>
    <p:extLst>
      <p:ext uri="{BB962C8B-B14F-4D97-AF65-F5344CB8AC3E}">
        <p14:creationId xmlns:p14="http://schemas.microsoft.com/office/powerpoint/2010/main" val="228429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之后我们需要针对上面提到的</a:t>
            </a:r>
            <a:r>
              <a:rPr lang="en-US" altLang="zh-CN" dirty="0"/>
              <a:t>7</a:t>
            </a:r>
            <a:r>
              <a:rPr lang="zh-CN" altLang="en-US" dirty="0"/>
              <a:t>种测试内容，设计相应的测试用例。</a:t>
            </a:r>
            <a:endParaRPr lang="en-US" altLang="zh-CN" dirty="0"/>
          </a:p>
          <a:p>
            <a:endParaRPr lang="en-US" altLang="zh-CN" dirty="0"/>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对于每一个测试用例，</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正常来说</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需要添加断言语句来判断程序的运行结果。类</a:t>
            </a:r>
            <a:r>
              <a:rPr lang="en-US" altLang="zh-CN" sz="1200" dirty="0">
                <a:effectLst/>
                <a:latin typeface="Times New Roman" panose="02020603050405020304" pitchFamily="18" charset="0"/>
                <a:ea typeface="宋体" panose="02010600030101010101" pitchFamily="2" charset="-122"/>
              </a:rPr>
              <a:t>Calculate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是一个简单的计算程序，因此可通过判断相等性的</a:t>
            </a:r>
            <a:r>
              <a:rPr lang="en-US" altLang="zh-CN" sz="1200" dirty="0" err="1">
                <a:effectLst/>
                <a:latin typeface="Times New Roman" panose="02020603050405020304" pitchFamily="18" charset="0"/>
                <a:ea typeface="宋体" panose="02010600030101010101" pitchFamily="2" charset="-122"/>
              </a:rPr>
              <a:t>assertEquals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方法来验证程序的正确性。</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14</a:t>
            </a:fld>
            <a:endParaRPr lang="zh-CN" altLang="en-US"/>
          </a:p>
        </p:txBody>
      </p:sp>
    </p:spTree>
    <p:extLst>
      <p:ext uri="{BB962C8B-B14F-4D97-AF65-F5344CB8AC3E}">
        <p14:creationId xmlns:p14="http://schemas.microsoft.com/office/powerpoint/2010/main" val="3798901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测试用例编写完成后，就可以通过运行测试类文件来验证程序。在</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Eclipse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中使用</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“JUnit 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方式来运行测试类，测试结果在</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JUnit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输出框中显示。</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测试类的运行结果如所示。可以看到，源程序通过所有的测试用例，状态条显示为绿色。</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15</a:t>
            </a:fld>
            <a:endParaRPr lang="zh-CN" altLang="en-US"/>
          </a:p>
        </p:txBody>
      </p:sp>
    </p:spTree>
    <p:extLst>
      <p:ext uri="{BB962C8B-B14F-4D97-AF65-F5344CB8AC3E}">
        <p14:creationId xmlns:p14="http://schemas.microsoft.com/office/powerpoint/2010/main" val="366403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但</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当测试用例运行失败后，</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JUnit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输出结果与</a:t>
            </a: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上一页图</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不再相同。</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我们将上图的一个</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测试用例中的预期结果改为</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，并再次运行测试用例，</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JUnit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输出结果</a:t>
            </a: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如下图</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所示。此时，状态条变为红色。</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同时</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给出了此次运行的报错信息，方法</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multiply</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在输入为</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时实际的返回结果为</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，与预期结果</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不符，因此测试用例运行未通过。</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16</a:t>
            </a:fld>
            <a:endParaRPr lang="zh-CN" altLang="en-US"/>
          </a:p>
        </p:txBody>
      </p:sp>
    </p:spTree>
    <p:extLst>
      <p:ext uri="{BB962C8B-B14F-4D97-AF65-F5344CB8AC3E}">
        <p14:creationId xmlns:p14="http://schemas.microsoft.com/office/powerpoint/2010/main" val="3373585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注解是简化软件控制结构，提高程序自动化水平的重要方法。</a:t>
            </a:r>
            <a:endPar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00" dirty="0">
                <a:effectLst/>
                <a:latin typeface="Times New Roman" panose="02020603050405020304" pitchFamily="18" charset="0"/>
                <a:ea typeface="宋体" panose="02010600030101010101" pitchFamily="2" charset="-122"/>
              </a:rPr>
              <a:t>JUnit</a:t>
            </a:r>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也提供了注解功能，帮助用户更清晰地表达测试程序的逻辑结构和功能。</a:t>
            </a:r>
            <a:endPar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所注解的方法被称为测试用例，包含了源程序的测试代码。</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注解包含</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expected</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timeout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两个可选参数。其中，</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expected</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表示测试用例运行后应该抛出的异常；</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timeout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表示测试方法的运行时间。为避免程序测试时陷入死循环或运行时间过长，可以通过</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timeout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来限制测试用例运行时间。</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@Ignore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方法在测试过程中不会运行</a:t>
            </a:r>
            <a:r>
              <a:rPr lang="en-US" altLang="zh-CN" sz="1200" kern="0" dirty="0">
                <a:effectLst/>
                <a:latin typeface="宋体"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17</a:t>
            </a:fld>
            <a:endParaRPr lang="zh-CN" altLang="en-US"/>
          </a:p>
        </p:txBody>
      </p:sp>
    </p:spTree>
    <p:extLst>
      <p:ext uri="{BB962C8B-B14F-4D97-AF65-F5344CB8AC3E}">
        <p14:creationId xmlns:p14="http://schemas.microsoft.com/office/powerpoint/2010/main" val="358988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@BeforeClass</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注解的方法是</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JUnit</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测试时</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首个</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被运行的方法</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，且只被运行一次</a:t>
            </a:r>
            <a:r>
              <a:rPr lang="en-US" altLang="zh-CN" sz="1200" kern="0" dirty="0">
                <a:effectLst/>
                <a:latin typeface="宋体" panose="02010600030101010101" pitchFamily="2" charset="-122"/>
                <a:ea typeface="等线" panose="02010600030101010101" pitchFamily="2" charset="-122"/>
                <a:cs typeface="Times New Roman" panose="02020603050405020304" pitchFamily="18" charset="0"/>
              </a:rPr>
              <a: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BeforeClass</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所注解的方法必须是</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static void</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类型，通常会涉及复杂的计算和预处理任务，如连接数据库等。</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@AfterClass</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注解的方法</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JUnit</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测试时</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最后一个</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被运行的方法</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，且只被运行一次</a:t>
            </a:r>
            <a:r>
              <a:rPr lang="en-US" altLang="zh-CN" sz="1200" kern="0" dirty="0">
                <a:effectLst/>
                <a:latin typeface="宋体" panose="02010600030101010101" pitchFamily="2" charset="-122"/>
                <a:ea typeface="等线" panose="02010600030101010101" pitchFamily="2" charset="-122"/>
                <a:cs typeface="Times New Roman" panose="02020603050405020304" pitchFamily="18" charset="0"/>
              </a:rPr>
              <a: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AfterClass</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所注解的方法必须是</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static void</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类型，通常会涉及资源释放相关任务，如关闭数据库等。</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18</a:t>
            </a:fld>
            <a:endParaRPr lang="zh-CN" altLang="en-US"/>
          </a:p>
        </p:txBody>
      </p:sp>
    </p:spTree>
    <p:extLst>
      <p:ext uri="{BB962C8B-B14F-4D97-AF65-F5344CB8AC3E}">
        <p14:creationId xmlns:p14="http://schemas.microsoft.com/office/powerpoint/2010/main" val="238812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@Before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注解的方法</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在每个测试用例运行之前运行，通用用于初始化测试用例所需的资源。</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@After</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a:t>
            </a:r>
            <a:r>
              <a:rPr lang="en-US" altLang="zh-CN" sz="1200" kern="0" dirty="0" err="1">
                <a:effectLst/>
                <a:latin typeface="宋体" panose="02010600030101010101" pitchFamily="2" charset="-122"/>
                <a:ea typeface="等线" panose="02010600030101010101" pitchFamily="2" charset="-122"/>
                <a:cs typeface="Times New Roman" panose="02020603050405020304" pitchFamily="18" charset="0"/>
              </a:rPr>
              <a:t>注解的方法</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在每个测试用例运行之后运行，通用用于释放</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@Before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所注解的方法打开的资源。需要注意的是，当</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@Test</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@Before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所注解的方法发生异常时，</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@After</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所注解的方法仍会被运行。</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19</a:t>
            </a:fld>
            <a:endParaRPr lang="zh-CN" altLang="en-US"/>
          </a:p>
        </p:txBody>
      </p:sp>
    </p:spTree>
    <p:extLst>
      <p:ext uri="{BB962C8B-B14F-4D97-AF65-F5344CB8AC3E}">
        <p14:creationId xmlns:p14="http://schemas.microsoft.com/office/powerpoint/2010/main" val="173897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a:t>
            </a:fld>
            <a:endParaRPr lang="zh-CN" altLang="en-US"/>
          </a:p>
        </p:txBody>
      </p:sp>
    </p:spTree>
    <p:extLst>
      <p:ext uri="{BB962C8B-B14F-4D97-AF65-F5344CB8AC3E}">
        <p14:creationId xmlns:p14="http://schemas.microsoft.com/office/powerpoint/2010/main" val="14567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常用的</a:t>
            </a:r>
            <a:r>
              <a:rPr lang="en-US" altLang="zh-CN" sz="1200" dirty="0">
                <a:effectLst/>
                <a:latin typeface="Times New Roman" panose="02020603050405020304" pitchFamily="18" charset="0"/>
                <a:ea typeface="宋体" panose="02010600030101010101" pitchFamily="2" charset="-122"/>
              </a:rPr>
              <a:t>JUnit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注解包括</a:t>
            </a:r>
            <a:r>
              <a:rPr lang="en-US" altLang="zh-CN" sz="1200" dirty="0">
                <a:effectLst/>
                <a:latin typeface="Times New Roman" panose="02020603050405020304" pitchFamily="18" charset="0"/>
                <a:ea typeface="宋体" panose="02010600030101010101" pitchFamily="2" charset="-122"/>
              </a:rPr>
              <a:t>@BeforeClass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@AfterClass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@Before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@After</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@Ignore</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这六种</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，它们规定了每个测试用例的运行次序</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sz="1200" dirty="0">
                <a:effectLst/>
                <a:latin typeface="Times New Roman" panose="02020603050405020304" pitchFamily="18" charset="0"/>
                <a:ea typeface="宋体" panose="02010600030101010101" pitchFamily="2" charset="-122"/>
              </a:rPr>
              <a:t>@BeforeClass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@Before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@After</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@AfterClass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，从而确定了整个测试流程。</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20</a:t>
            </a:fld>
            <a:endParaRPr lang="zh-CN" altLang="en-US"/>
          </a:p>
        </p:txBody>
      </p:sp>
    </p:spTree>
    <p:extLst>
      <p:ext uri="{BB962C8B-B14F-4D97-AF65-F5344CB8AC3E}">
        <p14:creationId xmlns:p14="http://schemas.microsoft.com/office/powerpoint/2010/main" val="924732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21</a:t>
            </a:fld>
            <a:endParaRPr lang="zh-CN" altLang="en-US"/>
          </a:p>
        </p:txBody>
      </p:sp>
    </p:spTree>
    <p:extLst>
      <p:ext uri="{BB962C8B-B14F-4D97-AF65-F5344CB8AC3E}">
        <p14:creationId xmlns:p14="http://schemas.microsoft.com/office/powerpoint/2010/main" val="285195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以</a:t>
            </a:r>
            <a:r>
              <a:rPr lang="en-US" altLang="zh-CN" sz="1200" dirty="0" err="1">
                <a:effectLst/>
                <a:latin typeface="Times New Roman" panose="02020603050405020304" pitchFamily="18" charset="0"/>
                <a:ea typeface="宋体" panose="02010600030101010101" pitchFamily="2" charset="-122"/>
              </a:rPr>
              <a:t>JunitThread</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类为例进一步说明</a:t>
            </a:r>
            <a:r>
              <a:rPr lang="en-US" altLang="zh-CN" sz="1200" dirty="0">
                <a:effectLst/>
                <a:latin typeface="Times New Roman" panose="02020603050405020304" pitchFamily="18" charset="0"/>
                <a:ea typeface="宋体" panose="02010600030101010101" pitchFamily="2" charset="-122"/>
              </a:rPr>
              <a:t>JUnit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中的基本注释，该类的测试类</a:t>
            </a:r>
            <a:r>
              <a:rPr lang="en-US" altLang="zh-CN" sz="1200" dirty="0" err="1">
                <a:effectLst/>
                <a:latin typeface="Times New Roman" panose="02020603050405020304" pitchFamily="18" charset="0"/>
                <a:ea typeface="宋体" panose="02010600030101010101" pitchFamily="2" charset="-122"/>
              </a:rPr>
              <a:t>JunitThreadTest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200" dirty="0" err="1">
                <a:effectLst/>
                <a:latin typeface="Times New Roman" panose="02020603050405020304" pitchFamily="18" charset="0"/>
                <a:ea typeface="宋体" panose="02010600030101010101" pitchFamily="2" charset="-122"/>
              </a:rPr>
              <a:t>JunitThread</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类包含方法</a:t>
            </a:r>
            <a:r>
              <a:rPr lang="en-US" altLang="zh-CN" sz="1200" dirty="0">
                <a:effectLst/>
                <a:latin typeface="Times New Roman" panose="02020603050405020304" pitchFamily="18" charset="0"/>
                <a:ea typeface="宋体" panose="02010600030101010101" pitchFamily="2" charset="-122"/>
              </a:rPr>
              <a:t>add</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a:effectLst/>
                <a:latin typeface="Times New Roman" panose="02020603050405020304" pitchFamily="18" charset="0"/>
                <a:ea typeface="宋体" panose="02010600030101010101" pitchFamily="2" charset="-122"/>
              </a:rPr>
              <a:t>division</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1200" dirty="0" err="1">
                <a:effectLst/>
                <a:latin typeface="Times New Roman" panose="02020603050405020304" pitchFamily="18" charset="0"/>
                <a:ea typeface="宋体" panose="02010600030101010101" pitchFamily="2" charset="-122"/>
              </a:rPr>
              <a:t>JunitThreadTest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需要包含</a:t>
            </a:r>
            <a:r>
              <a:rPr lang="en-US" altLang="zh-CN" sz="1200" dirty="0" err="1">
                <a:effectLst/>
                <a:latin typeface="Times New Roman" panose="02020603050405020304" pitchFamily="18" charset="0"/>
                <a:ea typeface="宋体" panose="02010600030101010101" pitchFamily="2" charset="-122"/>
              </a:rPr>
              <a:t>testAdd</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err="1">
                <a:effectLst/>
                <a:latin typeface="Times New Roman" panose="02020603050405020304" pitchFamily="18" charset="0"/>
                <a:ea typeface="宋体" panose="02010600030101010101" pitchFamily="2" charset="-122"/>
              </a:rPr>
              <a:t>testDivision</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此外，为测试注解</a:t>
            </a:r>
            <a:r>
              <a:rPr lang="en-US" altLang="zh-CN" sz="1000" dirty="0">
                <a:effectLst/>
                <a:latin typeface="Times New Roman" panose="02020603050405020304" pitchFamily="18" charset="0"/>
                <a:ea typeface="宋体" panose="02010600030101010101" pitchFamily="2" charset="-122"/>
              </a:rPr>
              <a:t>@Ignore</a:t>
            </a:r>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000" dirty="0" err="1">
                <a:effectLst/>
                <a:latin typeface="Times New Roman" panose="02020603050405020304" pitchFamily="18" charset="0"/>
                <a:ea typeface="宋体" panose="02010600030101010101" pitchFamily="2" charset="-122"/>
              </a:rPr>
              <a:t>JunitThreadTest</a:t>
            </a:r>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中还添加了一个</a:t>
            </a:r>
            <a:r>
              <a:rPr lang="en-US" altLang="zh-CN" sz="1000" dirty="0" err="1">
                <a:effectLst/>
                <a:latin typeface="Times New Roman" panose="02020603050405020304" pitchFamily="18" charset="0"/>
                <a:ea typeface="宋体" panose="02010600030101010101" pitchFamily="2" charset="-122"/>
              </a:rPr>
              <a:t>testIgnore</a:t>
            </a:r>
            <a:r>
              <a:rPr lang="zh-CN" altLang="zh-CN" sz="10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22</a:t>
            </a:fld>
            <a:endParaRPr lang="zh-CN" altLang="en-US"/>
          </a:p>
        </p:txBody>
      </p:sp>
    </p:spTree>
    <p:extLst>
      <p:ext uri="{BB962C8B-B14F-4D97-AF65-F5344CB8AC3E}">
        <p14:creationId xmlns:p14="http://schemas.microsoft.com/office/powerpoint/2010/main" val="3464445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这边</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给出测试类</a:t>
            </a:r>
            <a:r>
              <a:rPr lang="en-US" altLang="zh-CN" sz="1200" dirty="0" err="1">
                <a:effectLst/>
                <a:latin typeface="Times New Roman" panose="02020603050405020304" pitchFamily="18" charset="0"/>
                <a:ea typeface="宋体" panose="02010600030101010101" pitchFamily="2" charset="-122"/>
              </a:rPr>
              <a:t>JunitThreadTest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的运行结果。可以看到，</a:t>
            </a:r>
            <a:r>
              <a:rPr lang="en-US" altLang="zh-CN" sz="1200" dirty="0">
                <a:effectLst/>
                <a:latin typeface="Times New Roman" panose="02020603050405020304" pitchFamily="18" charset="0"/>
                <a:ea typeface="宋体" panose="02010600030101010101" pitchFamily="2" charset="-122"/>
              </a:rPr>
              <a:t>@BeforeClass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注解的方法首先运行，</a:t>
            </a:r>
            <a:r>
              <a:rPr lang="en-US" altLang="zh-CN" sz="1200" dirty="0">
                <a:effectLst/>
                <a:latin typeface="Times New Roman" panose="02020603050405020304" pitchFamily="18" charset="0"/>
                <a:ea typeface="宋体" panose="02010600030101010101" pitchFamily="2" charset="-122"/>
              </a:rPr>
              <a:t>@AfterClass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注解的方法最后运行，</a:t>
            </a:r>
            <a:r>
              <a:rPr lang="en-US" altLang="zh-CN" sz="1200" dirty="0">
                <a:effectLst/>
                <a:latin typeface="Times New Roman" panose="02020603050405020304" pitchFamily="18" charset="0"/>
                <a:ea typeface="宋体" panose="02010600030101010101" pitchFamily="2" charset="-122"/>
              </a:rPr>
              <a:t>@Before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a:effectLst/>
                <a:latin typeface="Times New Roman" panose="02020603050405020304" pitchFamily="18" charset="0"/>
                <a:ea typeface="宋体" panose="02010600030101010101" pitchFamily="2" charset="-122"/>
              </a:rPr>
              <a:t>@After</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注解的方法在</a:t>
            </a:r>
            <a:r>
              <a:rPr lang="en-US" altLang="zh-CN" sz="1200" dirty="0">
                <a:effectLst/>
                <a:latin typeface="Times New Roman" panose="02020603050405020304" pitchFamily="18" charset="0"/>
                <a:ea typeface="宋体" panose="02010600030101010101" pitchFamily="2" charset="-122"/>
              </a:rPr>
              <a:t>@Test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前后运行，而</a:t>
            </a:r>
            <a:r>
              <a:rPr lang="en-US" altLang="zh-CN" sz="1200" dirty="0">
                <a:effectLst/>
                <a:latin typeface="Times New Roman" panose="02020603050405020304" pitchFamily="18" charset="0"/>
                <a:ea typeface="宋体" panose="02010600030101010101" pitchFamily="2" charset="-122"/>
              </a:rPr>
              <a:t>@Ignore</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注解的方法不会被运行。</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23</a:t>
            </a:fld>
            <a:endParaRPr lang="zh-CN" altLang="en-US"/>
          </a:p>
        </p:txBody>
      </p:sp>
    </p:spTree>
    <p:extLst>
      <p:ext uri="{BB962C8B-B14F-4D97-AF65-F5344CB8AC3E}">
        <p14:creationId xmlns:p14="http://schemas.microsoft.com/office/powerpoint/2010/main" val="3190968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单元测试的主要任务是验证程序单元实现是否已达到详细设计的预期要求。</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由于单元测试粒度较小，一般要求对每个单元进行较为详尽地测试。</a:t>
            </a:r>
            <a:r>
              <a:rPr lang="zh-CN" altLang="zh-CN" sz="1800" dirty="0">
                <a:effectLst/>
                <a:ea typeface="Times New Roman" panose="02020603050405020304" pitchFamily="18" charset="0"/>
              </a:rPr>
              <a:t> </a:t>
            </a:r>
            <a:endParaRPr lang="en-US" altLang="zh-CN" sz="1800" dirty="0">
              <a:effectLst/>
              <a:ea typeface="Times New Roman" panose="02020603050405020304" pitchFamily="18" charset="0"/>
            </a:endParaRPr>
          </a:p>
          <a:p>
            <a:endParaRPr lang="en-US" altLang="zh-CN" sz="1800" dirty="0">
              <a:effectLst/>
            </a:endParaRPr>
          </a:p>
          <a:p>
            <a:r>
              <a:rPr lang="zh-CN" altLang="en-US" dirty="0"/>
              <a:t>单元测试的测试内容主要有算法逻辑，独立路径，模块接口，异常处理，数据结构，输入数据，边界条件等</a:t>
            </a:r>
            <a:endParaRPr lang="en-US" altLang="zh-CN" dirty="0"/>
          </a:p>
          <a:p>
            <a:r>
              <a:rPr lang="zh-CN" altLang="en-US" dirty="0"/>
              <a:t>下面我们将详细说明各个被测内容，对每个被测内容给出具体的说明和示例，主要以一个简单的三角形程序为例。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24</a:t>
            </a:fld>
            <a:endParaRPr lang="zh-CN" altLang="en-US"/>
          </a:p>
        </p:txBody>
      </p:sp>
    </p:spTree>
    <p:extLst>
      <p:ext uri="{BB962C8B-B14F-4D97-AF65-F5344CB8AC3E}">
        <p14:creationId xmlns:p14="http://schemas.microsoft.com/office/powerpoint/2010/main" val="221807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首先需要检查算法及其内部各处处理逻辑的正确性。</a:t>
            </a:r>
            <a:endParaRPr lang="en-US" altLang="zh-CN" dirty="0"/>
          </a:p>
          <a:p>
            <a:endParaRPr lang="en-US" altLang="zh-CN" dirty="0"/>
          </a:p>
          <a:p>
            <a:r>
              <a:rPr lang="zh-CN" altLang="zh-CN" sz="1200" dirty="0">
                <a:effectLst/>
                <a:latin typeface="Times New Roman" panose="02020603050405020304" pitchFamily="18" charset="0"/>
                <a:ea typeface="黑体" panose="02010609060101010101" pitchFamily="49" charset="-122"/>
                <a:cs typeface="Times New Roman" panose="02020603050405020304" pitchFamily="18" charset="0"/>
              </a:rPr>
              <a:t>图</a:t>
            </a:r>
            <a:r>
              <a:rPr lang="zh-CN" altLang="en-US" sz="1200" dirty="0">
                <a:effectLst/>
                <a:latin typeface="Times New Roman" panose="02020603050405020304" pitchFamily="18" charset="0"/>
                <a:ea typeface="黑体" panose="02010609060101010101" pitchFamily="49" charset="-122"/>
                <a:cs typeface="Times New Roman" panose="02020603050405020304" pitchFamily="18" charset="0"/>
              </a:rPr>
              <a:t>中</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给出了一个示例程序，该程序实现要求是实现计算三角形的两边之差。</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单元测试时应当对算法及其内部的各个处理逻辑进行测试，保证输出结果的正确性。</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在单元测试时，应当发现</a:t>
            </a:r>
            <a:r>
              <a:rPr lang="en-US" altLang="zh-CN" sz="1200" dirty="0">
                <a:effectLst/>
                <a:latin typeface="Times New Roman" panose="02020603050405020304" pitchFamily="18" charset="0"/>
                <a:ea typeface="宋体" panose="02010600030101010101" pitchFamily="2" charset="-122"/>
              </a:rPr>
              <a:t>a&lt;b</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时逻辑处理并未正确实现</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25</a:t>
            </a:fld>
            <a:endParaRPr lang="zh-CN" altLang="en-US"/>
          </a:p>
        </p:txBody>
      </p:sp>
    </p:spTree>
    <p:extLst>
      <p:ext uri="{BB962C8B-B14F-4D97-AF65-F5344CB8AC3E}">
        <p14:creationId xmlns:p14="http://schemas.microsoft.com/office/powerpoint/2010/main" val="2318471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关于模块接口，需要检查</a:t>
            </a:r>
            <a:r>
              <a:rPr lang="zh-CN" altLang="zh-CN" sz="1000" kern="0" dirty="0">
                <a:latin typeface="Times New Roman" panose="02020603050405020304" pitchFamily="18" charset="0"/>
                <a:cs typeface="Times New Roman" panose="02020603050405020304" pitchFamily="18" charset="0"/>
              </a:rPr>
              <a:t>形式参数个数、类型、次序和返回值类型的正确性。</a:t>
            </a:r>
            <a:endParaRPr lang="en-US" altLang="zh-CN" sz="1000" kern="0" dirty="0">
              <a:latin typeface="Times New Roman" panose="02020603050405020304" pitchFamily="18" charset="0"/>
              <a:cs typeface="Times New Roman" panose="02020603050405020304" pitchFamily="18" charset="0"/>
            </a:endParaRPr>
          </a:p>
          <a:p>
            <a:r>
              <a:rPr lang="zh-CN" altLang="zh-CN" sz="1000" kern="0" dirty="0">
                <a:latin typeface="Times New Roman" panose="02020603050405020304" pitchFamily="18" charset="0"/>
                <a:cs typeface="Times New Roman" panose="02020603050405020304" pitchFamily="18" charset="0"/>
              </a:rPr>
              <a:t>同时，</a:t>
            </a:r>
            <a:r>
              <a:rPr lang="zh-CN" altLang="en-US" sz="1000" kern="0" dirty="0">
                <a:latin typeface="Times New Roman" panose="02020603050405020304" pitchFamily="18" charset="0"/>
                <a:cs typeface="Times New Roman" panose="02020603050405020304" pitchFamily="18" charset="0"/>
              </a:rPr>
              <a:t>还需要</a:t>
            </a:r>
            <a:r>
              <a:rPr lang="zh-CN" altLang="zh-CN" sz="1000" kern="0" dirty="0">
                <a:latin typeface="Times New Roman" panose="02020603050405020304" pitchFamily="18" charset="0"/>
                <a:cs typeface="Times New Roman" panose="02020603050405020304" pitchFamily="18" charset="0"/>
              </a:rPr>
              <a:t>检查模块调用其他模块代码的正确性</a:t>
            </a:r>
            <a:r>
              <a:rPr lang="zh-CN" altLang="en-US" sz="1000" kern="0" dirty="0">
                <a:latin typeface="Times New Roman" panose="02020603050405020304" pitchFamily="18" charset="0"/>
                <a:cs typeface="Times New Roman" panose="02020603050405020304" pitchFamily="18" charset="0"/>
              </a:rPr>
              <a:t>。</a:t>
            </a:r>
            <a:endParaRPr lang="en-US" altLang="zh-CN" sz="1000" kern="0" dirty="0">
              <a:latin typeface="Times New Roman" panose="02020603050405020304" pitchFamily="18" charset="0"/>
              <a:cs typeface="Times New Roman" panose="02020603050405020304" pitchFamily="18" charset="0"/>
            </a:endParaRPr>
          </a:p>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同样途中</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给出了一个示例程序，该程序输出了一组数字的平均值。单元测试应对参数的类型和内部实现进行检查，保证处理结果的正确性。在单元测试时，应当发现参数</a:t>
            </a:r>
            <a:r>
              <a:rPr lang="en-US" altLang="zh-CN" sz="1200" i="1" dirty="0">
                <a:effectLst/>
                <a:latin typeface="Times New Roman" panose="02020603050405020304" pitchFamily="18" charset="0"/>
                <a:ea typeface="宋体" panose="02010600030101010101" pitchFamily="2" charset="-122"/>
              </a:rPr>
              <a:t>a</a:t>
            </a:r>
            <a:r>
              <a:rPr lang="en-US" altLang="zh-CN" sz="1200" dirty="0">
                <a:effectLst/>
                <a:latin typeface="Times New Roman" panose="02020603050405020304" pitchFamily="18" charset="0"/>
                <a:ea typeface="宋体" panose="02010600030101010101" pitchFamily="2" charset="-122"/>
              </a:rPr>
              <a:t>[</a:t>
            </a:r>
            <a:r>
              <a:rPr lang="en-US" altLang="zh-CN" sz="1200" i="1" dirty="0" err="1">
                <a:effectLst/>
                <a:latin typeface="Times New Roman" panose="02020603050405020304" pitchFamily="18" charset="0"/>
                <a:ea typeface="宋体" panose="02010600030101010101" pitchFamily="2" charset="-122"/>
              </a:rPr>
              <a:t>i</a:t>
            </a:r>
            <a:r>
              <a:rPr lang="en-US" altLang="zh-CN" sz="1200" dirty="0">
                <a:effectLst/>
                <a:latin typeface="Times New Roman" panose="02020603050405020304" pitchFamily="18" charset="0"/>
                <a:ea typeface="宋体" panose="02010600030101010101" pitchFamily="2" charset="-122"/>
              </a:rPr>
              <a:t>]</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中元素类型为</a:t>
            </a:r>
            <a:r>
              <a:rPr lang="en-US" altLang="zh-CN" sz="1200" dirty="0">
                <a:effectLst/>
                <a:latin typeface="Times New Roman" panose="02020603050405020304" pitchFamily="18" charset="0"/>
                <a:ea typeface="宋体" panose="02010600030101010101" pitchFamily="2" charset="-122"/>
              </a:rPr>
              <a:t>String</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型，应转换为数值型计算，不应当直接累加计算。</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26</a:t>
            </a:fld>
            <a:endParaRPr lang="zh-CN" altLang="en-US"/>
          </a:p>
        </p:txBody>
      </p:sp>
    </p:spTree>
    <p:extLst>
      <p:ext uri="{BB962C8B-B14F-4D97-AF65-F5344CB8AC3E}">
        <p14:creationId xmlns:p14="http://schemas.microsoft.com/office/powerpoint/2010/main" val="1462828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同时需要检查</a:t>
            </a:r>
            <a:r>
              <a:rPr lang="zh-CN" altLang="zh-CN" sz="1200" kern="0" dirty="0">
                <a:latin typeface="Times New Roman" panose="02020603050405020304" pitchFamily="18" charset="0"/>
                <a:cs typeface="Times New Roman" panose="02020603050405020304" pitchFamily="18" charset="0"/>
              </a:rPr>
              <a:t>全局和局部数据结构的定义是否正确实现和使用</a:t>
            </a:r>
            <a:r>
              <a:rPr lang="zh-CN" altLang="en-US" sz="1200" kern="0" dirty="0">
                <a:latin typeface="Times New Roman" panose="02020603050405020304" pitchFamily="18" charset="0"/>
                <a:cs typeface="Times New Roman" panose="02020603050405020304" pitchFamily="18" charset="0"/>
              </a:rPr>
              <a:t>。</a:t>
            </a:r>
            <a:endParaRPr lang="en-US" altLang="zh-CN" sz="1200" kern="0" dirty="0">
              <a:latin typeface="Times New Roman" panose="02020603050405020304" pitchFamily="18" charset="0"/>
              <a:cs typeface="Times New Roman" panose="02020603050405020304" pitchFamily="18" charset="0"/>
            </a:endParaRPr>
          </a:p>
          <a:p>
            <a:endParaRPr lang="en-US" altLang="zh-CN" sz="1200" kern="0" dirty="0">
              <a:latin typeface="Times New Roman" panose="02020603050405020304" pitchFamily="18" charset="0"/>
              <a:cs typeface="Times New Roman" panose="02020603050405020304" pitchFamily="18" charset="0"/>
            </a:endParaRPr>
          </a:p>
          <a:p>
            <a:r>
              <a:rPr lang="zh-CN" altLang="en-US" sz="1200" kern="0" dirty="0">
                <a:latin typeface="Times New Roman" panose="02020603050405020304" pitchFamily="18" charset="0"/>
                <a:cs typeface="Times New Roman" panose="02020603050405020304" pitchFamily="18" charset="0"/>
              </a:rPr>
              <a:t>比如上图用于构造一个三角形，我们需要设计出详细的测试脚本以判断数据赋值时的正确性，比如这里第三条边由于代码实现问题而产生的缺陷</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27</a:t>
            </a:fld>
            <a:endParaRPr lang="zh-CN" altLang="en-US"/>
          </a:p>
        </p:txBody>
      </p:sp>
    </p:spTree>
    <p:extLst>
      <p:ext uri="{BB962C8B-B14F-4D97-AF65-F5344CB8AC3E}">
        <p14:creationId xmlns:p14="http://schemas.microsoft.com/office/powerpoint/2010/main" val="992862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检查程序中各个边界条件是否实现正确。在边界检查时，除考虑需求本身的边界范围外，还应当考虑变量类型本身的边界。</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000" dirty="0">
              <a:latin typeface="Times New Roman" panose="02020603050405020304" pitchFamily="18" charset="0"/>
              <a:cs typeface="Times New Roman" panose="02020603050405020304" pitchFamily="18" charset="0"/>
            </a:endParaRPr>
          </a:p>
          <a:p>
            <a:endParaRPr lang="en-US" altLang="zh-CN" sz="1000" dirty="0">
              <a:latin typeface="Times New Roman" panose="02020603050405020304" pitchFamily="18" charset="0"/>
              <a:cs typeface="Times New Roman" panose="02020603050405020304" pitchFamily="18" charset="0"/>
            </a:endParaRPr>
          </a:p>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上图</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给出了一个示例程序，该程序用于判断构造的三角形是否能够正常构成三角形。</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单元测试应当对每一级划分的边界进行测试。</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在单元测试时，应当发现</a:t>
            </a:r>
            <a:r>
              <a:rPr lang="zh-CN" altLang="en-US" sz="1200" dirty="0">
                <a:effectLst/>
                <a:latin typeface="Times New Roman" panose="02020603050405020304" pitchFamily="18" charset="0"/>
                <a:ea typeface="宋体" panose="02010600030101010101" pitchFamily="2" charset="-122"/>
              </a:rPr>
              <a:t>这里</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有两个判断准则，首先是依次判断每个所构造三角形每个边的取值是否在正常范围内，之后使用</a:t>
            </a:r>
            <a:r>
              <a:rPr lang="en-US" altLang="zh-CN" sz="1200" dirty="0" err="1">
                <a:effectLst/>
                <a:latin typeface="Times New Roman" panose="02020603050405020304" pitchFamily="18" charset="0"/>
                <a:ea typeface="宋体" panose="02010600030101010101" pitchFamily="2" charset="-122"/>
              </a:rPr>
              <a:t>diffOfBorders</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方法，测试是否所有两边之差都小于第三边。</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28</a:t>
            </a:fld>
            <a:endParaRPr lang="zh-CN" altLang="en-US"/>
          </a:p>
        </p:txBody>
      </p:sp>
    </p:spTree>
    <p:extLst>
      <p:ext uri="{BB962C8B-B14F-4D97-AF65-F5344CB8AC3E}">
        <p14:creationId xmlns:p14="http://schemas.microsoft.com/office/powerpoint/2010/main" val="3631229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关于独立路径。需要</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检查是否存在遗漏或未正确实现的处理逻辑。处理逻辑遗漏通常会造成部分独立路径缺失。</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highlight>
                  <a:srgbClr val="FFFF00"/>
                </a:highlight>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kern="0" dirty="0">
                <a:effectLst/>
                <a:highlight>
                  <a:srgbClr val="FFFF00"/>
                </a:highlight>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给出了一个示例程序，该程序用于判断构造的三角形是否能够正常构成三角形。</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单元测试应对每个条件是否正确实现进行验证。在单元测试时，应当发现</a:t>
            </a: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程序</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未对三角形的边</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进行数值验证，同时未对</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AC</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两边之差和边</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的数值进行对比。</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29</a:t>
            </a:fld>
            <a:endParaRPr lang="zh-CN" altLang="en-US"/>
          </a:p>
        </p:txBody>
      </p:sp>
    </p:spTree>
    <p:extLst>
      <p:ext uri="{BB962C8B-B14F-4D97-AF65-F5344CB8AC3E}">
        <p14:creationId xmlns:p14="http://schemas.microsoft.com/office/powerpoint/2010/main" val="16983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a:t>
            </a:fld>
            <a:endParaRPr lang="zh-CN" altLang="en-US"/>
          </a:p>
        </p:txBody>
      </p:sp>
    </p:spTree>
    <p:extLst>
      <p:ext uri="{BB962C8B-B14F-4D97-AF65-F5344CB8AC3E}">
        <p14:creationId xmlns:p14="http://schemas.microsoft.com/office/powerpoint/2010/main" val="2265289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同时，由于异常在代码中出现频繁，需要检查</a:t>
            </a:r>
            <a:r>
              <a:rPr lang="zh-CN" altLang="zh-CN" sz="1000" kern="0" dirty="0">
                <a:latin typeface="Times New Roman" panose="02020603050405020304" pitchFamily="18" charset="0"/>
                <a:cs typeface="Times New Roman" panose="02020603050405020304" pitchFamily="18" charset="0"/>
              </a:rPr>
              <a:t>检查单元模块是否包含了正确的错误处理代码，避免程序出现错误或异常时直接崩溃。</a:t>
            </a:r>
            <a:endParaRPr lang="en-US" altLang="zh-CN" sz="1000" kern="0" dirty="0">
              <a:latin typeface="Times New Roman" panose="02020603050405020304" pitchFamily="18" charset="0"/>
              <a:cs typeface="Times New Roman" panose="02020603050405020304" pitchFamily="18" charset="0"/>
            </a:endParaRPr>
          </a:p>
          <a:p>
            <a:endParaRPr lang="en-US" altLang="zh-CN" sz="10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kern="0" dirty="0">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给出的示例程序，用于计算一组数字的平均值。单元测试应对平均值计算过程中可能出错的部分进行预处理，防止出现异常崩溃。</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在单元测试时，应当发现</a:t>
            </a:r>
            <a:r>
              <a:rPr lang="zh-CN" altLang="en-US" sz="1200" kern="0" dirty="0">
                <a:effectLst/>
                <a:latin typeface="Times New Roman" panose="02020603050405020304" pitchFamily="18" charset="0"/>
                <a:ea typeface="宋体" panose="02010600030101010101" pitchFamily="2" charset="-122"/>
                <a:cs typeface="Times New Roman" panose="02020603050405020304" pitchFamily="18" charset="0"/>
              </a:rPr>
              <a:t>程序</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在计算平均值之前，未对</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double</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数组进行校验，没有对潜在的除零错误进行处理。</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0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30</a:t>
            </a:fld>
            <a:endParaRPr lang="zh-CN" altLang="en-US"/>
          </a:p>
        </p:txBody>
      </p:sp>
    </p:spTree>
    <p:extLst>
      <p:ext uri="{BB962C8B-B14F-4D97-AF65-F5344CB8AC3E}">
        <p14:creationId xmlns:p14="http://schemas.microsoft.com/office/powerpoint/2010/main" val="2242076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对于输入数据，我们需要</a:t>
            </a:r>
            <a:r>
              <a:rPr lang="zh-CN" altLang="zh-CN" sz="1000" kern="0" dirty="0">
                <a:latin typeface="Times New Roman" panose="02020603050405020304" pitchFamily="18" charset="0"/>
                <a:cs typeface="Times New Roman" panose="02020603050405020304" pitchFamily="18" charset="0"/>
              </a:rPr>
              <a:t>检查输入数据的正确性、规范性和合理性。</a:t>
            </a:r>
            <a:endParaRPr lang="en-US" altLang="zh-CN" sz="10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kern="0" dirty="0">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给出了一个示例程序，该程序用于判断构造的三角形是否能够正常构成三角形。单元测试应对构建的三角形是否做过合理检查进行验证。在单元测试时，应录入一些不合理边（如</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）进行测试，</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200" u="sng" kern="0" dirty="0">
                <a:solidFill>
                  <a:srgbClr val="008080"/>
                </a:solidFill>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1200" strike="sngStrike"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对异常值进行了处理，结果应当与预期一致。</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kern="0" dirty="0">
              <a:latin typeface="Times New Roman" panose="02020603050405020304" pitchFamily="18" charset="0"/>
              <a:cs typeface="Times New Roman" panose="02020603050405020304" pitchFamily="18" charset="0"/>
            </a:endParaRPr>
          </a:p>
          <a:p>
            <a:endParaRPr lang="zh-CN"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31</a:t>
            </a:fld>
            <a:endParaRPr lang="zh-CN" altLang="en-US"/>
          </a:p>
        </p:txBody>
      </p:sp>
    </p:spTree>
    <p:extLst>
      <p:ext uri="{BB962C8B-B14F-4D97-AF65-F5344CB8AC3E}">
        <p14:creationId xmlns:p14="http://schemas.microsoft.com/office/powerpoint/2010/main" val="64874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32</a:t>
            </a:fld>
            <a:endParaRPr lang="zh-CN" altLang="en-US"/>
          </a:p>
        </p:txBody>
      </p:sp>
    </p:spTree>
    <p:extLst>
      <p:ext uri="{BB962C8B-B14F-4D97-AF65-F5344CB8AC3E}">
        <p14:creationId xmlns:p14="http://schemas.microsoft.com/office/powerpoint/2010/main" val="2235054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33</a:t>
            </a:fld>
            <a:endParaRPr lang="zh-CN" altLang="en-US"/>
          </a:p>
        </p:txBody>
      </p:sp>
    </p:spTree>
    <p:extLst>
      <p:ext uri="{BB962C8B-B14F-4D97-AF65-F5344CB8AC3E}">
        <p14:creationId xmlns:p14="http://schemas.microsoft.com/office/powerpoint/2010/main" val="975538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34</a:t>
            </a:fld>
            <a:endParaRPr lang="zh-CN" altLang="en-US"/>
          </a:p>
        </p:txBody>
      </p:sp>
    </p:spTree>
    <p:extLst>
      <p:ext uri="{BB962C8B-B14F-4D97-AF65-F5344CB8AC3E}">
        <p14:creationId xmlns:p14="http://schemas.microsoft.com/office/powerpoint/2010/main" val="145675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35</a:t>
            </a:fld>
            <a:endParaRPr lang="zh-CN" altLang="en-US"/>
          </a:p>
        </p:txBody>
      </p:sp>
    </p:spTree>
    <p:extLst>
      <p:ext uri="{BB962C8B-B14F-4D97-AF65-F5344CB8AC3E}">
        <p14:creationId xmlns:p14="http://schemas.microsoft.com/office/powerpoint/2010/main" val="280625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36</a:t>
            </a:fld>
            <a:endParaRPr lang="zh-CN" altLang="en-US"/>
          </a:p>
        </p:txBody>
      </p:sp>
    </p:spTree>
    <p:extLst>
      <p:ext uri="{BB962C8B-B14F-4D97-AF65-F5344CB8AC3E}">
        <p14:creationId xmlns:p14="http://schemas.microsoft.com/office/powerpoint/2010/main" val="671350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37</a:t>
            </a:fld>
            <a:endParaRPr lang="zh-CN" altLang="en-US"/>
          </a:p>
        </p:txBody>
      </p:sp>
    </p:spTree>
    <p:extLst>
      <p:ext uri="{BB962C8B-B14F-4D97-AF65-F5344CB8AC3E}">
        <p14:creationId xmlns:p14="http://schemas.microsoft.com/office/powerpoint/2010/main" val="2838000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dirty="0">
                <a:effectLst/>
                <a:latin typeface="-apple-system"/>
              </a:rPr>
              <a:t>团队并行工作</a:t>
            </a:r>
            <a:r>
              <a:rPr lang="zh-CN" altLang="en-US" sz="1200" b="0" i="0" dirty="0">
                <a:effectLst/>
                <a:latin typeface="-apple-system"/>
              </a:rPr>
              <a:t>：开发过程中，只要交互双方定义好接口，团队之间可以并行工作，进程互不影响，不需互相等待对方进度，只需约定好相互之间的数据规范（接口文档），即可使用 </a:t>
            </a:r>
            <a:r>
              <a:rPr lang="en-US" altLang="zh-CN" sz="1200" b="0" i="0" dirty="0">
                <a:effectLst/>
                <a:latin typeface="-apple-system"/>
              </a:rPr>
              <a:t>Mock </a:t>
            </a:r>
            <a:r>
              <a:rPr lang="zh-CN" altLang="en-US" sz="1200" b="0" i="0" dirty="0">
                <a:effectLst/>
                <a:latin typeface="-apple-system"/>
              </a:rPr>
              <a:t>构建出可用接口，然后尽快进行开发和自测，提前发现缺陷</a:t>
            </a:r>
            <a:r>
              <a:rPr lang="zh-CN" altLang="en-US"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dirty="0">
                <a:effectLst/>
                <a:latin typeface="-apple-system"/>
              </a:rPr>
              <a:t>测试驱动开发</a:t>
            </a:r>
            <a:r>
              <a:rPr lang="zh-CN" altLang="en-US" sz="1200" b="0" i="0" dirty="0">
                <a:effectLst/>
                <a:latin typeface="-apple-system"/>
              </a:rPr>
              <a:t>：单元测试是 </a:t>
            </a:r>
            <a:r>
              <a:rPr lang="en-US" altLang="zh-CN" sz="1200" b="0" i="0" dirty="0">
                <a:effectLst/>
                <a:latin typeface="-apple-system"/>
              </a:rPr>
              <a:t>TDD </a:t>
            </a:r>
            <a:r>
              <a:rPr lang="zh-CN" altLang="en-US" sz="1200" b="0" i="0" dirty="0">
                <a:effectLst/>
                <a:latin typeface="-apple-system"/>
              </a:rPr>
              <a:t>实现的基石，而 </a:t>
            </a:r>
            <a:r>
              <a:rPr lang="en-US" altLang="zh-CN" sz="1200" b="0" i="0" dirty="0">
                <a:effectLst/>
                <a:latin typeface="-apple-system"/>
              </a:rPr>
              <a:t>TDD </a:t>
            </a:r>
            <a:r>
              <a:rPr lang="zh-CN" altLang="en-US" sz="1200" b="0" i="0" dirty="0">
                <a:effectLst/>
                <a:latin typeface="-apple-system"/>
              </a:rPr>
              <a:t>经常会碰到协同模块尚未开发完成的情况，但有了 </a:t>
            </a:r>
            <a:r>
              <a:rPr lang="en-US" altLang="zh-CN" sz="1200" b="0" i="0" dirty="0">
                <a:effectLst/>
                <a:latin typeface="-apple-system"/>
              </a:rPr>
              <a:t>Mock</a:t>
            </a:r>
            <a:r>
              <a:rPr lang="zh-CN" altLang="en-US" sz="1200" b="0" i="0" dirty="0">
                <a:effectLst/>
                <a:latin typeface="-apple-system"/>
              </a:rPr>
              <a:t>，测试人员可提前接入测试，提供测试效率，当接口定义好后，测试人员就可以创建一个 </a:t>
            </a:r>
            <a:r>
              <a:rPr lang="en-US" altLang="zh-CN" sz="1200" b="0" i="0" dirty="0">
                <a:effectLst/>
                <a:latin typeface="-apple-system"/>
              </a:rPr>
              <a:t>Mock</a:t>
            </a:r>
            <a:r>
              <a:rPr lang="zh-CN" altLang="en-US" sz="1200" b="0" i="0" dirty="0">
                <a:effectLst/>
                <a:latin typeface="-apple-system"/>
              </a:rPr>
              <a:t>，把接口添加到自动化测试环境，提前创建测试。</a:t>
            </a:r>
            <a:endParaRPr lang="en-US" altLang="zh-CN" sz="1200" b="0" i="0" dirty="0">
              <a:effectLst/>
              <a:latin typeface="-apple-system"/>
            </a:endParaRPr>
          </a:p>
          <a:p>
            <a:pPr marL="0" indent="0">
              <a:buFont typeface="Wingdings" panose="05000000000000000000" pitchFamily="2" charset="2"/>
              <a:buNone/>
            </a:pPr>
            <a:r>
              <a:rPr lang="zh-CN" altLang="en-US" sz="1200" b="1" i="0" dirty="0">
                <a:effectLst/>
                <a:latin typeface="-apple-system"/>
              </a:rPr>
              <a:t>测试覆盖率</a:t>
            </a:r>
            <a:r>
              <a:rPr lang="zh-CN" altLang="en-US" sz="1200" b="1" dirty="0">
                <a:latin typeface="-apple-system"/>
              </a:rPr>
              <a:t>高</a:t>
            </a:r>
            <a:r>
              <a:rPr lang="zh-CN" altLang="en-US" sz="1200" b="1" i="0" dirty="0">
                <a:effectLst/>
                <a:latin typeface="-apple-system"/>
              </a:rPr>
              <a:t>：</a:t>
            </a:r>
            <a:r>
              <a:rPr lang="zh-CN" altLang="en-US" sz="1200" b="0" i="0" dirty="0">
                <a:effectLst/>
                <a:latin typeface="-apple-system"/>
              </a:rPr>
              <a:t>接口涉及入参，或者业务逻辑复杂的情况，某些场景无法通过正常手段进行操作，而通过</a:t>
            </a:r>
            <a:r>
              <a:rPr lang="en-US" altLang="zh-CN" sz="1200" b="0" i="0" dirty="0">
                <a:effectLst/>
                <a:latin typeface="-apple-system"/>
              </a:rPr>
              <a:t>Mock</a:t>
            </a:r>
            <a:r>
              <a:rPr lang="zh-CN" altLang="en-US" sz="1200" b="0" i="0" dirty="0">
                <a:effectLst/>
                <a:latin typeface="-apple-system"/>
              </a:rPr>
              <a:t>虚拟模拟，可以有效的增加覆盖率</a:t>
            </a:r>
            <a:r>
              <a:rPr lang="en-US" altLang="zh-CN" sz="1200"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1200" b="1" i="0" dirty="0">
                <a:effectLst/>
                <a:latin typeface="-apple-system"/>
              </a:rPr>
              <a:t>隔离系统：</a:t>
            </a:r>
            <a:r>
              <a:rPr lang="zh-CN" altLang="en-US" sz="1200" b="0" i="0" dirty="0">
                <a:effectLst/>
                <a:latin typeface="-apple-system"/>
              </a:rPr>
              <a:t>若一个接口在不同的状态下要返回不同的值，常见做法是复现这种状态然后再去请求接口，但使用某些接口时，可能因操作时机或方式不当导致失败，甚至污染后端存储如数据库等</a:t>
            </a:r>
            <a:r>
              <a:rPr lang="en-US" altLang="zh-CN" sz="1200" b="0" i="0" dirty="0">
                <a:effectLst/>
                <a:latin typeface="-apple-system"/>
              </a:rPr>
              <a:t>, </a:t>
            </a:r>
            <a:r>
              <a:rPr lang="zh-CN" altLang="en-US" sz="1200" b="0" i="0" dirty="0">
                <a:effectLst/>
                <a:latin typeface="-apple-system"/>
              </a:rPr>
              <a:t>为避免系统数据库被污染，可以将接口调整为 </a:t>
            </a:r>
            <a:r>
              <a:rPr lang="en-US" altLang="zh-CN" sz="1200" b="0" i="0" dirty="0">
                <a:effectLst/>
                <a:latin typeface="-apple-system"/>
              </a:rPr>
              <a:t>Mock </a:t>
            </a:r>
            <a:r>
              <a:rPr lang="zh-CN" altLang="en-US" sz="1200" b="0" i="0" dirty="0">
                <a:effectLst/>
                <a:latin typeface="-apple-system"/>
              </a:rPr>
              <a:t>模式，以保证数据库纯净。</a:t>
            </a:r>
            <a:endParaRPr lang="en-US" altLang="zh-CN" sz="1200" b="1" i="0" dirty="0">
              <a:effectLst/>
              <a:latin typeface="-apple-system"/>
            </a:endParaRPr>
          </a:p>
          <a:p>
            <a:pPr marL="0" indent="0">
              <a:buFont typeface="Wingdings" panose="05000000000000000000" pitchFamily="2" charset="2"/>
              <a:buNone/>
            </a:pP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38</a:t>
            </a:fld>
            <a:endParaRPr lang="zh-CN" altLang="en-US"/>
          </a:p>
        </p:txBody>
      </p:sp>
    </p:spTree>
    <p:extLst>
      <p:ext uri="{BB962C8B-B14F-4D97-AF65-F5344CB8AC3E}">
        <p14:creationId xmlns:p14="http://schemas.microsoft.com/office/powerpoint/2010/main" val="101854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39</a:t>
            </a:fld>
            <a:endParaRPr lang="zh-CN" altLang="en-US"/>
          </a:p>
        </p:txBody>
      </p:sp>
    </p:spTree>
    <p:extLst>
      <p:ext uri="{BB962C8B-B14F-4D97-AF65-F5344CB8AC3E}">
        <p14:creationId xmlns:p14="http://schemas.microsoft.com/office/powerpoint/2010/main" val="89946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4</a:t>
            </a:fld>
            <a:endParaRPr lang="zh-CN" altLang="en-US"/>
          </a:p>
        </p:txBody>
      </p:sp>
    </p:spTree>
    <p:extLst>
      <p:ext uri="{BB962C8B-B14F-4D97-AF65-F5344CB8AC3E}">
        <p14:creationId xmlns:p14="http://schemas.microsoft.com/office/powerpoint/2010/main" val="19438011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40</a:t>
            </a:fld>
            <a:endParaRPr lang="zh-CN" altLang="en-US"/>
          </a:p>
        </p:txBody>
      </p:sp>
    </p:spTree>
    <p:extLst>
      <p:ext uri="{BB962C8B-B14F-4D97-AF65-F5344CB8AC3E}">
        <p14:creationId xmlns:p14="http://schemas.microsoft.com/office/powerpoint/2010/main" val="1554170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41</a:t>
            </a:fld>
            <a:endParaRPr lang="zh-CN" altLang="en-US"/>
          </a:p>
        </p:txBody>
      </p:sp>
    </p:spTree>
    <p:extLst>
      <p:ext uri="{BB962C8B-B14F-4D97-AF65-F5344CB8AC3E}">
        <p14:creationId xmlns:p14="http://schemas.microsoft.com/office/powerpoint/2010/main" val="17605354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42</a:t>
            </a:fld>
            <a:endParaRPr lang="zh-CN" altLang="en-US"/>
          </a:p>
        </p:txBody>
      </p:sp>
    </p:spTree>
    <p:extLst>
      <p:ext uri="{BB962C8B-B14F-4D97-AF65-F5344CB8AC3E}">
        <p14:creationId xmlns:p14="http://schemas.microsoft.com/office/powerpoint/2010/main" val="4022194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43</a:t>
            </a:fld>
            <a:endParaRPr lang="zh-CN" altLang="en-US"/>
          </a:p>
        </p:txBody>
      </p:sp>
    </p:spTree>
    <p:extLst>
      <p:ext uri="{BB962C8B-B14F-4D97-AF65-F5344CB8AC3E}">
        <p14:creationId xmlns:p14="http://schemas.microsoft.com/office/powerpoint/2010/main" val="2425935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44</a:t>
            </a:fld>
            <a:endParaRPr lang="zh-CN" altLang="en-US"/>
          </a:p>
        </p:txBody>
      </p:sp>
    </p:spTree>
    <p:extLst>
      <p:ext uri="{BB962C8B-B14F-4D97-AF65-F5344CB8AC3E}">
        <p14:creationId xmlns:p14="http://schemas.microsoft.com/office/powerpoint/2010/main" val="1582223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45</a:t>
            </a:fld>
            <a:endParaRPr lang="zh-CN" altLang="en-US"/>
          </a:p>
        </p:txBody>
      </p:sp>
    </p:spTree>
    <p:extLst>
      <p:ext uri="{BB962C8B-B14F-4D97-AF65-F5344CB8AC3E}">
        <p14:creationId xmlns:p14="http://schemas.microsoft.com/office/powerpoint/2010/main" val="883077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46</a:t>
            </a:fld>
            <a:endParaRPr lang="zh-CN" altLang="en-US"/>
          </a:p>
        </p:txBody>
      </p:sp>
    </p:spTree>
    <p:extLst>
      <p:ext uri="{BB962C8B-B14F-4D97-AF65-F5344CB8AC3E}">
        <p14:creationId xmlns:p14="http://schemas.microsoft.com/office/powerpoint/2010/main" val="61241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47</a:t>
            </a:fld>
            <a:endParaRPr lang="zh-CN" altLang="en-US"/>
          </a:p>
        </p:txBody>
      </p:sp>
    </p:spTree>
    <p:extLst>
      <p:ext uri="{BB962C8B-B14F-4D97-AF65-F5344CB8AC3E}">
        <p14:creationId xmlns:p14="http://schemas.microsoft.com/office/powerpoint/2010/main" val="38608089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48</a:t>
            </a:fld>
            <a:endParaRPr lang="zh-CN" altLang="en-US"/>
          </a:p>
        </p:txBody>
      </p:sp>
    </p:spTree>
    <p:extLst>
      <p:ext uri="{BB962C8B-B14F-4D97-AF65-F5344CB8AC3E}">
        <p14:creationId xmlns:p14="http://schemas.microsoft.com/office/powerpoint/2010/main" val="3811788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49</a:t>
            </a:fld>
            <a:endParaRPr lang="zh-CN" altLang="en-US"/>
          </a:p>
        </p:txBody>
      </p:sp>
    </p:spTree>
    <p:extLst>
      <p:ext uri="{BB962C8B-B14F-4D97-AF65-F5344CB8AC3E}">
        <p14:creationId xmlns:p14="http://schemas.microsoft.com/office/powerpoint/2010/main" val="290843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关于单元测试，他相对于其他测试方法，可以对</a:t>
            </a:r>
            <a:r>
              <a:rPr lang="zh-CN"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软件基本组成单元</a:t>
            </a:r>
            <a:r>
              <a:rPr lang="zh-CN" altLang="en-US"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进行测试，可以细致地</a:t>
            </a:r>
            <a:r>
              <a:rPr lang="zh-CN"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检测判断每个程序模块的行为是否与期望一致</a:t>
            </a:r>
            <a:r>
              <a:rPr lang="zh-CN" altLang="en-US"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lang="en-US"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r>
              <a:rPr lang="zh-CN"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通过单元测试，应分别完成对每个单元的测试任务，确保每个模块能正常工作，程序代码符合各种要求和规范。</a:t>
            </a:r>
            <a:endParaRPr lang="en-US"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这里的单元</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的概念在不同编程环境下各有不同。在传统的结构化编程语言（如</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语言）中，单元一般指函数或子过程；而在</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Java</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中，单元指类或类所包含的方法。此外，单元还可指一个菜单或显示界面。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a:t>
            </a:fld>
            <a:endParaRPr lang="zh-CN" altLang="en-US"/>
          </a:p>
        </p:txBody>
      </p:sp>
    </p:spTree>
    <p:extLst>
      <p:ext uri="{BB962C8B-B14F-4D97-AF65-F5344CB8AC3E}">
        <p14:creationId xmlns:p14="http://schemas.microsoft.com/office/powerpoint/2010/main" val="5898704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关于测试用例的评价，</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在软件测试时，若当前测试用例未能检测到软件缺陷，则存在两种情形：</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228600" indent="-228600">
              <a:buAutoNum type="arabicParenR"/>
            </a:pPr>
            <a:r>
              <a:rPr lang="zh-CN" altLang="zh-CN" sz="1200" kern="1200" dirty="0">
                <a:solidFill>
                  <a:schemeClr val="tx1"/>
                </a:solidFill>
                <a:effectLst/>
                <a:latin typeface="+mn-lt"/>
                <a:ea typeface="+mn-ea"/>
                <a:cs typeface="+mn-cs"/>
              </a:rPr>
              <a:t>软件已满足预设的需求，软件质量较高</a:t>
            </a:r>
            <a:endParaRPr lang="en-US" altLang="zh-CN" sz="1200" kern="1200" dirty="0">
              <a:solidFill>
                <a:schemeClr val="tx1"/>
              </a:solidFill>
              <a:effectLst/>
              <a:latin typeface="+mn-lt"/>
              <a:ea typeface="+mn-ea"/>
              <a:cs typeface="+mn-cs"/>
            </a:endParaRPr>
          </a:p>
          <a:p>
            <a:pPr marL="228600" indent="-228600">
              <a:buAutoNum type="arabicParenR"/>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当前测试用例设计不够充分，不能有效检测到软件中的缺陷。</a:t>
            </a:r>
            <a:endParaRPr lang="en-US" altLang="zh-CN" sz="1200" kern="1200" dirty="0">
              <a:solidFill>
                <a:schemeClr val="tx1"/>
              </a:solidFill>
              <a:effectLst/>
              <a:latin typeface="+mn-lt"/>
              <a:ea typeface="+mn-ea"/>
              <a:cs typeface="+mn-cs"/>
            </a:endParaRPr>
          </a:p>
          <a:p>
            <a:pPr marL="228600" indent="-228600">
              <a:buAutoNum type="arabicParenR"/>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如果是情形</a:t>
            </a:r>
            <a:r>
              <a:rPr lang="en-US" altLang="zh-CN" sz="1200" kern="1200" dirty="0">
                <a:solidFill>
                  <a:schemeClr val="tx1"/>
                </a:solidFill>
                <a:effectLst/>
                <a:latin typeface="+mn-lt"/>
                <a:ea typeface="+mn-ea"/>
                <a:cs typeface="+mn-cs"/>
              </a:rPr>
              <a:t> 1</a:t>
            </a:r>
            <a:r>
              <a:rPr lang="zh-CN" altLang="zh-CN" sz="1200" kern="1200" dirty="0">
                <a:solidFill>
                  <a:schemeClr val="tx1"/>
                </a:solidFill>
                <a:effectLst/>
                <a:latin typeface="+mn-lt"/>
                <a:ea typeface="+mn-ea"/>
                <a:cs typeface="+mn-cs"/>
              </a:rPr>
              <a:t>，测试过程便可停止；若是情形</a:t>
            </a:r>
            <a:r>
              <a:rPr lang="en-US" altLang="zh-CN" sz="1200" kern="1200" dirty="0">
                <a:solidFill>
                  <a:schemeClr val="tx1"/>
                </a:solidFill>
                <a:effectLst/>
                <a:latin typeface="+mn-lt"/>
                <a:ea typeface="+mn-ea"/>
                <a:cs typeface="+mn-cs"/>
              </a:rPr>
              <a:t> 2</a:t>
            </a:r>
            <a:r>
              <a:rPr lang="zh-CN" altLang="zh-CN" sz="1200" kern="1200" dirty="0">
                <a:solidFill>
                  <a:schemeClr val="tx1"/>
                </a:solidFill>
                <a:effectLst/>
                <a:latin typeface="+mn-lt"/>
                <a:ea typeface="+mn-ea"/>
                <a:cs typeface="+mn-cs"/>
              </a:rPr>
              <a:t>，则应当编写新的测试用例，继续测试过程</a:t>
            </a:r>
            <a:endParaRPr lang="en-US" altLang="zh-CN" sz="1200" kern="1200" dirty="0">
              <a:solidFill>
                <a:schemeClr val="tx1"/>
              </a:solidFill>
              <a:effectLst/>
              <a:latin typeface="+mn-lt"/>
              <a:ea typeface="+mn-ea"/>
              <a:cs typeface="+mn-cs"/>
            </a:endParaRPr>
          </a:p>
          <a:p>
            <a:pPr marL="228600" indent="-228600">
              <a:buAutoNum type="arabicParenR"/>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因此，在未能检测到软件缺陷时判断当前测试是否充分十分重要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这也是我们用来评估参赛者提交的测试用例的动机，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首先代码覆盖</a:t>
            </a:r>
            <a:r>
              <a:rPr lang="zh-CN" altLang="zh-CN" sz="1200" kern="1200" dirty="0">
                <a:solidFill>
                  <a:schemeClr val="tx1"/>
                </a:solidFill>
                <a:effectLst/>
                <a:latin typeface="+mn-lt"/>
                <a:ea typeface="+mn-ea"/>
                <a:cs typeface="+mn-cs"/>
              </a:rPr>
              <a:t>从程序实体覆盖的角度来评估软件测试的充分性</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还通过变异测试来</a:t>
            </a:r>
            <a:r>
              <a:rPr lang="zh-CN" altLang="zh-CN" sz="1200" kern="1200" dirty="0">
                <a:solidFill>
                  <a:schemeClr val="tx1"/>
                </a:solidFill>
                <a:effectLst/>
                <a:latin typeface="+mn-lt"/>
                <a:ea typeface="+mn-ea"/>
                <a:cs typeface="+mn-cs"/>
              </a:rPr>
              <a:t>直观地反映测试用例的缺陷检测能力</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50</a:t>
            </a:fld>
            <a:endParaRPr lang="zh-CN" altLang="en-US"/>
          </a:p>
        </p:txBody>
      </p:sp>
    </p:spTree>
    <p:extLst>
      <p:ext uri="{BB962C8B-B14F-4D97-AF65-F5344CB8AC3E}">
        <p14:creationId xmlns:p14="http://schemas.microsoft.com/office/powerpoint/2010/main" val="1029473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下面我们具体介绍这两种评估方式，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软件测试中，将被测软件看作为一个盒子，若测试人员在测试过程中考虑盒子内容及其运作机制，则该测试过程被称为白盒测试；若测试人员在测试过程中不考虑程序内部结构及特性，则该测试过程被称为黑盒测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具体来说，白盒测试把测试对象看成一个打开的盒子，测试人员需要利用程序内部的逻辑结构设计测试用例，对程序所有路径进行测试，通过在不同点检查程序状态确定实际状态与预期状态一致</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黑盒测试则是把测试对象看成一个黑盒子，测试人员完全不考虑程序内部的逻辑结构和代码结构，只根据程序的需求规格说明书，检查程序的功能是否符合它的功能说明</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作为软件开发人员，与测试人员相比，开发者理应更加了解软件内部结构及特性。因此，</a:t>
            </a:r>
            <a:r>
              <a:rPr lang="zh-CN" altLang="zh-CN" sz="1200" kern="1200" dirty="0">
                <a:solidFill>
                  <a:schemeClr val="tx1"/>
                </a:solidFill>
                <a:effectLst/>
                <a:latin typeface="+mn-lt"/>
                <a:ea typeface="+mn-ea"/>
                <a:cs typeface="+mn-cs"/>
              </a:rPr>
              <a:t>白盒测试是开发者最主要的测试方法，也是在软件测试工作上体现开发者优势的地方</a:t>
            </a:r>
            <a:r>
              <a:rPr lang="zh-CN" altLang="en-US" sz="1200" kern="1200" dirty="0">
                <a:solidFill>
                  <a:schemeClr val="tx1"/>
                </a:solidFill>
                <a:effectLst/>
                <a:latin typeface="+mn-lt"/>
                <a:ea typeface="+mn-ea"/>
                <a:cs typeface="+mn-cs"/>
              </a:rPr>
              <a:t>，因此这也是我们开发者测试的主要评价指标。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51</a:t>
            </a:fld>
            <a:endParaRPr lang="zh-CN" altLang="en-US"/>
          </a:p>
        </p:txBody>
      </p:sp>
    </p:spTree>
    <p:extLst>
      <p:ext uri="{BB962C8B-B14F-4D97-AF65-F5344CB8AC3E}">
        <p14:creationId xmlns:p14="http://schemas.microsoft.com/office/powerpoint/2010/main" val="3075587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关于代码覆盖，代码覆盖</a:t>
            </a:r>
            <a:r>
              <a:rPr lang="zh-CN" altLang="zh-CN" sz="1200" kern="1200" dirty="0">
                <a:solidFill>
                  <a:schemeClr val="tx1"/>
                </a:solidFill>
                <a:effectLst/>
                <a:latin typeface="+mn-lt"/>
                <a:ea typeface="+mn-ea"/>
                <a:cs typeface="+mn-cs"/>
              </a:rPr>
              <a:t>测试是以程序内逻辑结构为基础的动态白盒测试方法，该方法要求程序在测试运行时实现对其逻辑结构的覆盖遍历</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因此，测试人员需要对程序的逻辑结构有较为清楚的认识</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代码覆盖测试</a:t>
            </a:r>
            <a:r>
              <a:rPr lang="zh-CN" altLang="zh-CN" sz="1200" kern="1200" dirty="0">
                <a:solidFill>
                  <a:schemeClr val="tx1"/>
                </a:solidFill>
                <a:effectLst/>
                <a:latin typeface="+mn-lt"/>
                <a:ea typeface="+mn-ea"/>
                <a:cs typeface="+mn-cs"/>
              </a:rPr>
              <a:t>要求测试用例满足一定的覆盖标准</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覆盖标准也称为软件测试覆盖准则或者测试数据完备准则，用于描述对被测对象的测试程度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在回归测试中，覆盖标准可以作为判断测试停止的标准，用于衡量测试是否充分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在测试选择时，覆盖准则可以作为选取测试数据的依据。一般而言，满足相同覆盖标准的测试数据可认为是等价的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此外，通过覆盖标准还可以量化测试过程，帮助研发人员更直观地了解测试进程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根据逻辑单元的不同，存在诸如语句覆盖、分支覆盖、条件覆盖等多种逻辑覆盖标准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zh-CN" altLang="en-US" dirty="0"/>
              <a:t>在本课程中，我们以一个示例程序为例，说明如何实现语句、分支、条件、条件判定、修正条件判定、条件组合等多种类型覆盖</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52</a:t>
            </a:fld>
            <a:endParaRPr lang="zh-CN" altLang="en-US"/>
          </a:p>
        </p:txBody>
      </p:sp>
    </p:spTree>
    <p:extLst>
      <p:ext uri="{BB962C8B-B14F-4D97-AF65-F5344CB8AC3E}">
        <p14:creationId xmlns:p14="http://schemas.microsoft.com/office/powerpoint/2010/main" val="258624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为便于大家更清楚地了解程序的逻辑结构，我们将该程序转化为程序流程图后再进行说明</a:t>
            </a:r>
            <a:endParaRPr lang="en-US" altLang="zh-CN" dirty="0"/>
          </a:p>
          <a:p>
            <a:endParaRPr lang="en-US" altLang="zh-CN" dirty="0"/>
          </a:p>
          <a:p>
            <a:r>
              <a:rPr lang="zh-CN" altLang="en-US" dirty="0"/>
              <a:t>在该流程图中，各个节点表示程序中的可执行语句，各条边表示语句运行的先后次序</a:t>
            </a:r>
            <a:endParaRPr lang="en-US" altLang="zh-CN" dirty="0"/>
          </a:p>
          <a:p>
            <a:endParaRPr lang="en-US" altLang="zh-CN" dirty="0"/>
          </a:p>
          <a:p>
            <a:r>
              <a:rPr lang="zh-CN" altLang="en-US" dirty="0"/>
              <a:t>因此，示例程序流程图包含六个节点和九条边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53</a:t>
            </a:fld>
            <a:endParaRPr lang="zh-CN" altLang="en-US"/>
          </a:p>
        </p:txBody>
      </p:sp>
    </p:spTree>
    <p:extLst>
      <p:ext uri="{BB962C8B-B14F-4D97-AF65-F5344CB8AC3E}">
        <p14:creationId xmlns:p14="http://schemas.microsoft.com/office/powerpoint/2010/main" val="34168823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语句覆盖要求程序中的每条可运行语句至少被运行一次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这就要求在程序</a:t>
            </a:r>
            <a:r>
              <a:rPr lang="en-US" altLang="zh-CN" sz="1200" kern="1200" dirty="0">
                <a:solidFill>
                  <a:schemeClr val="tx1"/>
                </a:solidFill>
                <a:effectLst/>
                <a:latin typeface="+mn-lt"/>
                <a:ea typeface="+mn-ea"/>
                <a:cs typeface="+mn-cs"/>
              </a:rPr>
              <a:t> P1 </a:t>
            </a:r>
            <a:r>
              <a:rPr lang="zh-CN" altLang="zh-CN" sz="1200" kern="1200" dirty="0">
                <a:solidFill>
                  <a:schemeClr val="tx1"/>
                </a:solidFill>
                <a:effectLst/>
                <a:latin typeface="+mn-lt"/>
                <a:ea typeface="+mn-ea"/>
                <a:cs typeface="+mn-cs"/>
              </a:rPr>
              <a:t>中，语句</a:t>
            </a:r>
            <a:r>
              <a:rPr lang="en-US" altLang="zh-CN" sz="1200" kern="1200" dirty="0">
                <a:solidFill>
                  <a:schemeClr val="tx1"/>
                </a:solidFill>
                <a:effectLst/>
                <a:latin typeface="+mn-lt"/>
                <a:ea typeface="+mn-ea"/>
                <a:cs typeface="+mn-cs"/>
              </a:rPr>
              <a:t> s1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s6 </a:t>
            </a:r>
            <a:r>
              <a:rPr lang="zh-CN" altLang="zh-CN" sz="1200" kern="1200" dirty="0">
                <a:solidFill>
                  <a:schemeClr val="tx1"/>
                </a:solidFill>
                <a:effectLst/>
                <a:latin typeface="+mn-lt"/>
                <a:ea typeface="+mn-ea"/>
                <a:cs typeface="+mn-cs"/>
              </a:rPr>
              <a:t>至少被运行一次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由于语句</a:t>
            </a:r>
            <a:r>
              <a:rPr lang="en-US" altLang="zh-CN" sz="1200" kern="1200" dirty="0">
                <a:solidFill>
                  <a:schemeClr val="tx1"/>
                </a:solidFill>
                <a:effectLst/>
                <a:latin typeface="+mn-lt"/>
                <a:ea typeface="+mn-ea"/>
                <a:cs typeface="+mn-cs"/>
              </a:rPr>
              <a:t> s1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 </a:t>
            </a:r>
            <a:r>
              <a:rPr lang="zh-CN" altLang="zh-CN" sz="1200" kern="1200" dirty="0">
                <a:solidFill>
                  <a:schemeClr val="tx1"/>
                </a:solidFill>
                <a:effectLst/>
                <a:latin typeface="+mn-lt"/>
                <a:ea typeface="+mn-ea"/>
                <a:cs typeface="+mn-cs"/>
              </a:rPr>
              <a:t>不包括控制依赖语句，因此在任何输入下，这些语句都会被运行到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对于语句</a:t>
            </a:r>
            <a:r>
              <a:rPr lang="en-US" altLang="zh-CN" sz="1200" kern="1200" dirty="0">
                <a:solidFill>
                  <a:schemeClr val="tx1"/>
                </a:solidFill>
                <a:effectLst/>
                <a:latin typeface="+mn-lt"/>
                <a:ea typeface="+mn-ea"/>
                <a:cs typeface="+mn-cs"/>
              </a:rPr>
              <a:t> s4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s6</a:t>
            </a:r>
            <a:r>
              <a:rPr lang="zh-CN" altLang="zh-CN" sz="1200" kern="1200" dirty="0">
                <a:solidFill>
                  <a:schemeClr val="tx1"/>
                </a:solidFill>
                <a:effectLst/>
                <a:latin typeface="+mn-lt"/>
                <a:ea typeface="+mn-ea"/>
                <a:cs typeface="+mn-cs"/>
              </a:rPr>
              <a:t>，它们分别控制依赖于语句</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因此，需要针对</a:t>
            </a:r>
            <a:r>
              <a:rPr lang="en-US" altLang="zh-CN" sz="1200" kern="1200" dirty="0">
                <a:solidFill>
                  <a:schemeClr val="tx1"/>
                </a:solidFill>
                <a:effectLst/>
                <a:latin typeface="+mn-lt"/>
                <a:ea typeface="+mn-ea"/>
                <a:cs typeface="+mn-cs"/>
              </a:rPr>
              <a:t>s3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a:t>
            </a:r>
            <a:r>
              <a:rPr lang="zh-CN" altLang="zh-CN" sz="1200" kern="1200" dirty="0">
                <a:solidFill>
                  <a:schemeClr val="tx1"/>
                </a:solidFill>
                <a:effectLst/>
                <a:latin typeface="+mn-lt"/>
                <a:ea typeface="+mn-ea"/>
                <a:cs typeface="+mn-cs"/>
              </a:rPr>
              <a:t>所包含的控制条件进行测试用例设计，以使得</a:t>
            </a:r>
            <a:r>
              <a:rPr lang="en-US" altLang="zh-CN" sz="1200" kern="1200" dirty="0">
                <a:solidFill>
                  <a:schemeClr val="tx1"/>
                </a:solidFill>
                <a:effectLst/>
                <a:latin typeface="+mn-lt"/>
                <a:ea typeface="+mn-ea"/>
                <a:cs typeface="+mn-cs"/>
              </a:rPr>
              <a:t> s4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s6</a:t>
            </a:r>
            <a:r>
              <a:rPr lang="zh-CN" altLang="zh-CN" sz="1200" kern="1200" dirty="0">
                <a:solidFill>
                  <a:schemeClr val="tx1"/>
                </a:solidFill>
                <a:effectLst/>
                <a:latin typeface="+mn-lt"/>
                <a:ea typeface="+mn-ea"/>
                <a:cs typeface="+mn-cs"/>
              </a:rPr>
              <a:t>可以被运行到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一般情况下，可针对语句</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中的控制条件分别设计测试用例来满足被控制语句的覆盖需求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54</a:t>
            </a:fld>
            <a:endParaRPr lang="zh-CN" altLang="en-US"/>
          </a:p>
        </p:txBody>
      </p:sp>
    </p:spTree>
    <p:extLst>
      <p:ext uri="{BB962C8B-B14F-4D97-AF65-F5344CB8AC3E}">
        <p14:creationId xmlns:p14="http://schemas.microsoft.com/office/powerpoint/2010/main" val="15702302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例如，可首先针对</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中的控制条件</a:t>
            </a:r>
            <a:r>
              <a:rPr lang="en-US" altLang="zh-CN" sz="1200" kern="1200" dirty="0">
                <a:solidFill>
                  <a:schemeClr val="tx1"/>
                </a:solidFill>
                <a:effectLst/>
                <a:latin typeface="+mn-lt"/>
                <a:ea typeface="+mn-ea"/>
                <a:cs typeface="+mn-cs"/>
              </a:rPr>
              <a:t> “x&gt;0 || y&gt;0” </a:t>
            </a:r>
            <a:r>
              <a:rPr lang="zh-CN" altLang="zh-CN" sz="1200" kern="1200" dirty="0">
                <a:solidFill>
                  <a:schemeClr val="tx1"/>
                </a:solidFill>
                <a:effectLst/>
                <a:latin typeface="+mn-lt"/>
                <a:ea typeface="+mn-ea"/>
                <a:cs typeface="+mn-cs"/>
              </a:rPr>
              <a:t>设计测试用例</a:t>
            </a:r>
            <a:r>
              <a:rPr lang="en-US" altLang="zh-CN" sz="1200" kern="1200" dirty="0">
                <a:solidFill>
                  <a:schemeClr val="tx1"/>
                </a:solidFill>
                <a:effectLst/>
                <a:latin typeface="+mn-lt"/>
                <a:ea typeface="+mn-ea"/>
                <a:cs typeface="+mn-cs"/>
              </a:rPr>
              <a:t> t1=(100, 100)</a:t>
            </a:r>
            <a:r>
              <a:rPr lang="zh-CN" altLang="zh-CN" sz="1200" kern="1200" dirty="0">
                <a:solidFill>
                  <a:schemeClr val="tx1"/>
                </a:solidFill>
                <a:effectLst/>
                <a:latin typeface="+mn-lt"/>
                <a:ea typeface="+mn-ea"/>
                <a:cs typeface="+mn-cs"/>
              </a:rPr>
              <a:t>，使得语句</a:t>
            </a:r>
            <a:r>
              <a:rPr lang="en-US" altLang="zh-CN" sz="1200" kern="1200" dirty="0">
                <a:solidFill>
                  <a:schemeClr val="tx1"/>
                </a:solidFill>
                <a:effectLst/>
                <a:latin typeface="+mn-lt"/>
                <a:ea typeface="+mn-ea"/>
                <a:cs typeface="+mn-cs"/>
              </a:rPr>
              <a:t> s1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s4 </a:t>
            </a:r>
            <a:r>
              <a:rPr lang="zh-CN" altLang="zh-CN" sz="1200" kern="1200" dirty="0">
                <a:solidFill>
                  <a:schemeClr val="tx1"/>
                </a:solidFill>
                <a:effectLst/>
                <a:latin typeface="+mn-lt"/>
                <a:ea typeface="+mn-ea"/>
                <a:cs typeface="+mn-cs"/>
              </a:rPr>
              <a:t>被运行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再针对</a:t>
            </a:r>
            <a:r>
              <a:rPr lang="en-US" altLang="zh-CN" sz="1200" kern="1200" dirty="0">
                <a:solidFill>
                  <a:schemeClr val="tx1"/>
                </a:solidFill>
                <a:effectLst/>
                <a:latin typeface="+mn-lt"/>
                <a:ea typeface="+mn-ea"/>
                <a:cs typeface="+mn-cs"/>
              </a:rPr>
              <a:t> s5</a:t>
            </a:r>
            <a:r>
              <a:rPr lang="zh-CN" altLang="zh-CN" sz="1200" kern="1200" dirty="0">
                <a:solidFill>
                  <a:schemeClr val="tx1"/>
                </a:solidFill>
                <a:effectLst/>
                <a:latin typeface="+mn-lt"/>
                <a:ea typeface="+mn-ea"/>
                <a:cs typeface="+mn-cs"/>
              </a:rPr>
              <a:t>中的控制条件</a:t>
            </a:r>
            <a:r>
              <a:rPr lang="en-US" altLang="zh-CN" sz="1200" kern="1200" dirty="0">
                <a:solidFill>
                  <a:schemeClr val="tx1"/>
                </a:solidFill>
                <a:effectLst/>
                <a:latin typeface="+mn-lt"/>
                <a:ea typeface="+mn-ea"/>
                <a:cs typeface="+mn-cs"/>
              </a:rPr>
              <a:t> “x&lt;10 || y&lt;10” </a:t>
            </a:r>
            <a:r>
              <a:rPr lang="zh-CN" altLang="zh-CN" sz="1200" kern="1200" dirty="0">
                <a:solidFill>
                  <a:schemeClr val="tx1"/>
                </a:solidFill>
                <a:effectLst/>
                <a:latin typeface="+mn-lt"/>
                <a:ea typeface="+mn-ea"/>
                <a:cs typeface="+mn-cs"/>
              </a:rPr>
              <a:t>设计测试用例</a:t>
            </a:r>
            <a:r>
              <a:rPr lang="en-US" altLang="zh-CN" sz="1200" kern="1200" dirty="0">
                <a:solidFill>
                  <a:schemeClr val="tx1"/>
                </a:solidFill>
                <a:effectLst/>
                <a:latin typeface="+mn-lt"/>
                <a:ea typeface="+mn-ea"/>
                <a:cs typeface="+mn-cs"/>
              </a:rPr>
              <a:t> t2=(-10, -10)</a:t>
            </a:r>
            <a:r>
              <a:rPr lang="zh-CN" altLang="zh-CN" sz="1200" kern="1200" dirty="0">
                <a:solidFill>
                  <a:schemeClr val="tx1"/>
                </a:solidFill>
                <a:effectLst/>
                <a:latin typeface="+mn-lt"/>
                <a:ea typeface="+mn-ea"/>
                <a:cs typeface="+mn-cs"/>
              </a:rPr>
              <a:t>，使得语句</a:t>
            </a:r>
            <a:r>
              <a:rPr lang="en-US" altLang="zh-CN" sz="1200" kern="1200" dirty="0">
                <a:solidFill>
                  <a:schemeClr val="tx1"/>
                </a:solidFill>
                <a:effectLst/>
                <a:latin typeface="+mn-lt"/>
                <a:ea typeface="+mn-ea"/>
                <a:cs typeface="+mn-cs"/>
              </a:rPr>
              <a:t> s1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s6 </a:t>
            </a:r>
            <a:r>
              <a:rPr lang="zh-CN" altLang="zh-CN" sz="1200" kern="1200" dirty="0">
                <a:solidFill>
                  <a:schemeClr val="tx1"/>
                </a:solidFill>
                <a:effectLst/>
                <a:latin typeface="+mn-lt"/>
                <a:ea typeface="+mn-ea"/>
                <a:cs typeface="+mn-cs"/>
              </a:rPr>
              <a:t>被运行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此时，</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中所有的语句均至少被运行一次，满足语句覆盖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左</a:t>
            </a:r>
            <a:r>
              <a:rPr lang="zh-CN" altLang="zh-CN" sz="1200" kern="1200" dirty="0">
                <a:solidFill>
                  <a:schemeClr val="tx1"/>
                </a:solidFill>
                <a:effectLst/>
                <a:latin typeface="+mn-lt"/>
                <a:ea typeface="+mn-ea"/>
                <a:cs typeface="+mn-cs"/>
              </a:rPr>
              <a:t>图</a:t>
            </a:r>
            <a:r>
              <a:rPr lang="zh-CN" altLang="en-US" sz="1200" kern="1200" dirty="0">
                <a:solidFill>
                  <a:schemeClr val="tx1"/>
                </a:solidFill>
                <a:effectLst/>
                <a:latin typeface="+mn-lt"/>
                <a:ea typeface="+mn-ea"/>
                <a:cs typeface="+mn-cs"/>
              </a:rPr>
              <a:t>和右图分别</a:t>
            </a:r>
            <a:r>
              <a:rPr lang="zh-CN" altLang="zh-CN" sz="1200" kern="1200" dirty="0">
                <a:solidFill>
                  <a:schemeClr val="tx1"/>
                </a:solidFill>
                <a:effectLst/>
                <a:latin typeface="+mn-lt"/>
                <a:ea typeface="+mn-ea"/>
                <a:cs typeface="+mn-cs"/>
              </a:rPr>
              <a:t>给出</a:t>
            </a:r>
            <a:r>
              <a:rPr lang="zh-CN" altLang="en-US" sz="1200" kern="1200" dirty="0">
                <a:solidFill>
                  <a:schemeClr val="tx1"/>
                </a:solidFill>
                <a:effectLst/>
                <a:latin typeface="+mn-lt"/>
                <a:ea typeface="+mn-ea"/>
                <a:cs typeface="+mn-cs"/>
              </a:rPr>
              <a:t>了示例程序</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测试用例</a:t>
            </a:r>
            <a:r>
              <a:rPr lang="en-US" altLang="zh-CN" sz="1200" kern="1200" dirty="0">
                <a:solidFill>
                  <a:schemeClr val="tx1"/>
                </a:solidFill>
                <a:effectLst/>
                <a:latin typeface="+mn-lt"/>
                <a:ea typeface="+mn-ea"/>
                <a:cs typeface="+mn-cs"/>
              </a:rPr>
              <a:t> t1 </a:t>
            </a:r>
            <a:r>
              <a:rPr lang="zh-CN" altLang="en-US" sz="1200" kern="1200" dirty="0">
                <a:solidFill>
                  <a:schemeClr val="tx1"/>
                </a:solidFill>
                <a:effectLst/>
                <a:latin typeface="+mn-lt"/>
                <a:ea typeface="+mn-ea"/>
                <a:cs typeface="+mn-cs"/>
              </a:rPr>
              <a:t>和测试用例 </a:t>
            </a:r>
            <a:r>
              <a:rPr lang="en-US" altLang="zh-CN" sz="1200" kern="1200" dirty="0">
                <a:solidFill>
                  <a:schemeClr val="tx1"/>
                </a:solidFill>
                <a:effectLst/>
                <a:latin typeface="+mn-lt"/>
                <a:ea typeface="+mn-ea"/>
                <a:cs typeface="+mn-cs"/>
              </a:rPr>
              <a:t>t2 </a:t>
            </a:r>
            <a:r>
              <a:rPr lang="zh-CN" altLang="zh-CN" sz="1200" kern="1200" dirty="0">
                <a:solidFill>
                  <a:schemeClr val="tx1"/>
                </a:solidFill>
                <a:effectLst/>
                <a:latin typeface="+mn-lt"/>
                <a:ea typeface="+mn-ea"/>
                <a:cs typeface="+mn-cs"/>
              </a:rPr>
              <a:t>下的程序流程图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分别两个程序流程</a:t>
            </a:r>
            <a:r>
              <a:rPr lang="zh-CN" altLang="zh-CN" sz="1200" kern="1200" dirty="0">
                <a:solidFill>
                  <a:schemeClr val="tx1"/>
                </a:solidFill>
                <a:effectLst/>
                <a:latin typeface="+mn-lt"/>
                <a:ea typeface="+mn-ea"/>
                <a:cs typeface="+mn-cs"/>
              </a:rPr>
              <a:t>图可知</a:t>
            </a:r>
            <a:r>
              <a:rPr lang="zh-CN" altLang="en-US" sz="1200" kern="1200" dirty="0">
                <a:solidFill>
                  <a:schemeClr val="tx1"/>
                </a:solidFill>
                <a:effectLst/>
                <a:latin typeface="+mn-lt"/>
                <a:ea typeface="+mn-ea"/>
                <a:cs typeface="+mn-cs"/>
              </a:rPr>
              <a:t>，程序</a:t>
            </a:r>
            <a:r>
              <a:rPr lang="zh-CN" altLang="zh-CN" sz="1200" kern="1200" dirty="0">
                <a:solidFill>
                  <a:schemeClr val="tx1"/>
                </a:solidFill>
                <a:effectLst/>
                <a:latin typeface="+mn-lt"/>
                <a:ea typeface="+mn-ea"/>
                <a:cs typeface="+mn-cs"/>
              </a:rPr>
              <a:t>在输入</a:t>
            </a:r>
            <a:r>
              <a:rPr lang="en-US" altLang="zh-CN" sz="1200" kern="1200" dirty="0">
                <a:solidFill>
                  <a:schemeClr val="tx1"/>
                </a:solidFill>
                <a:effectLst/>
                <a:latin typeface="+mn-lt"/>
                <a:ea typeface="+mn-ea"/>
                <a:cs typeface="+mn-cs"/>
              </a:rPr>
              <a:t> t1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t2 </a:t>
            </a:r>
            <a:r>
              <a:rPr lang="zh-CN" altLang="zh-CN" sz="1200" kern="1200" dirty="0">
                <a:solidFill>
                  <a:schemeClr val="tx1"/>
                </a:solidFill>
                <a:effectLst/>
                <a:latin typeface="+mn-lt"/>
                <a:ea typeface="+mn-ea"/>
                <a:cs typeface="+mn-cs"/>
              </a:rPr>
              <a:t>时</a:t>
            </a:r>
            <a:r>
              <a:rPr lang="zh-CN" altLang="en-US" sz="1200" kern="1200" dirty="0">
                <a:solidFill>
                  <a:schemeClr val="tx1"/>
                </a:solidFill>
                <a:effectLst/>
                <a:latin typeface="+mn-lt"/>
                <a:ea typeface="+mn-ea"/>
                <a:cs typeface="+mn-cs"/>
              </a:rPr>
              <a:t>可以</a:t>
            </a:r>
            <a:r>
              <a:rPr lang="zh-CN" altLang="zh-CN" sz="1200" kern="1200" dirty="0">
                <a:solidFill>
                  <a:schemeClr val="tx1"/>
                </a:solidFill>
                <a:effectLst/>
                <a:latin typeface="+mn-lt"/>
                <a:ea typeface="+mn-ea"/>
                <a:cs typeface="+mn-cs"/>
              </a:rPr>
              <a:t>覆盖所有的语句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然而，从节约测试成本的角度出发，测试人员期望用尽量少的测试用例完成尽量高的逻辑覆盖</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因此在做测试用例设计时，可以同时考虑控制条件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x&gt;0 || y&gt;0”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“x&lt;10 || y&lt;10”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55</a:t>
            </a:fld>
            <a:endParaRPr lang="zh-CN" altLang="en-US"/>
          </a:p>
        </p:txBody>
      </p:sp>
    </p:spTree>
    <p:extLst>
      <p:ext uri="{BB962C8B-B14F-4D97-AF65-F5344CB8AC3E}">
        <p14:creationId xmlns:p14="http://schemas.microsoft.com/office/powerpoint/2010/main" val="1365391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例如，设计同时满足两个控制条件的测试用例</a:t>
            </a:r>
            <a:r>
              <a:rPr lang="en-US" altLang="zh-CN" sz="1200" kern="1200" dirty="0">
                <a:solidFill>
                  <a:schemeClr val="tx1"/>
                </a:solidFill>
                <a:effectLst/>
                <a:latin typeface="+mn-lt"/>
                <a:ea typeface="+mn-ea"/>
                <a:cs typeface="+mn-cs"/>
              </a:rPr>
              <a:t> t3=(5, 5)</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本图</a:t>
            </a:r>
            <a:r>
              <a:rPr lang="zh-CN" altLang="zh-CN" sz="1200" kern="1200" dirty="0">
                <a:solidFill>
                  <a:schemeClr val="tx1"/>
                </a:solidFill>
                <a:effectLst/>
                <a:latin typeface="+mn-lt"/>
                <a:ea typeface="+mn-ea"/>
                <a:cs typeface="+mn-cs"/>
              </a:rPr>
              <a:t>给出</a:t>
            </a:r>
            <a:r>
              <a:rPr lang="zh-CN" altLang="en-US" sz="1200" kern="1200" dirty="0">
                <a:solidFill>
                  <a:schemeClr val="tx1"/>
                </a:solidFill>
                <a:effectLst/>
                <a:latin typeface="+mn-lt"/>
                <a:ea typeface="+mn-ea"/>
                <a:cs typeface="+mn-cs"/>
              </a:rPr>
              <a:t>程序</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 t3 </a:t>
            </a:r>
            <a:r>
              <a:rPr lang="zh-CN" altLang="zh-CN" sz="1200" kern="1200" dirty="0">
                <a:solidFill>
                  <a:schemeClr val="tx1"/>
                </a:solidFill>
                <a:effectLst/>
                <a:latin typeface="+mn-lt"/>
                <a:ea typeface="+mn-ea"/>
                <a:cs typeface="+mn-cs"/>
              </a:rPr>
              <a:t>下的程序流程图，</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在输入</a:t>
            </a:r>
            <a:r>
              <a:rPr lang="en-US" altLang="zh-CN" sz="1200" kern="1200" dirty="0">
                <a:solidFill>
                  <a:schemeClr val="tx1"/>
                </a:solidFill>
                <a:effectLst/>
                <a:latin typeface="+mn-lt"/>
                <a:ea typeface="+mn-ea"/>
                <a:cs typeface="+mn-cs"/>
              </a:rPr>
              <a:t> t3 </a:t>
            </a:r>
            <a:r>
              <a:rPr lang="zh-CN" altLang="zh-CN" sz="1200" kern="1200" dirty="0">
                <a:solidFill>
                  <a:schemeClr val="tx1"/>
                </a:solidFill>
                <a:effectLst/>
                <a:latin typeface="+mn-lt"/>
                <a:ea typeface="+mn-ea"/>
                <a:cs typeface="+mn-cs"/>
              </a:rPr>
              <a:t>时覆盖了所有的语句</a:t>
            </a:r>
            <a:r>
              <a:rPr lang="zh-CN" altLang="en-US" sz="1200" kern="1200" dirty="0">
                <a:solidFill>
                  <a:schemeClr val="tx1"/>
                </a:solidFill>
                <a:effectLst/>
                <a:latin typeface="+mn-lt"/>
                <a:ea typeface="+mn-ea"/>
                <a:cs typeface="+mn-cs"/>
              </a:rPr>
              <a:t>，满足了语句覆盖</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56</a:t>
            </a:fld>
            <a:endParaRPr lang="zh-CN" altLang="en-US"/>
          </a:p>
        </p:txBody>
      </p:sp>
    </p:spTree>
    <p:extLst>
      <p:ext uri="{BB962C8B-B14F-4D97-AF65-F5344CB8AC3E}">
        <p14:creationId xmlns:p14="http://schemas.microsoft.com/office/powerpoint/2010/main" val="23908338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分支覆盖又称判定覆盖，</a:t>
            </a:r>
            <a:r>
              <a:rPr lang="zh-CN" altLang="en-US" sz="1200" kern="1200" dirty="0">
                <a:solidFill>
                  <a:schemeClr val="tx1"/>
                </a:solidFill>
                <a:effectLst/>
                <a:latin typeface="+mn-lt"/>
                <a:ea typeface="+mn-ea"/>
                <a:cs typeface="+mn-cs"/>
              </a:rPr>
              <a:t>它</a:t>
            </a:r>
            <a:r>
              <a:rPr lang="zh-CN" altLang="zh-CN" sz="1200" kern="1200" dirty="0">
                <a:solidFill>
                  <a:schemeClr val="tx1"/>
                </a:solidFill>
                <a:effectLst/>
                <a:latin typeface="+mn-lt"/>
                <a:ea typeface="+mn-ea"/>
                <a:cs typeface="+mn-cs"/>
              </a:rPr>
              <a:t>要求程序中每个条件判定语句的真值结果和假值结果都至少出现一次</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当判断取真值时程序运行真分支，判断取假值时程序运行假分支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因此，每个判断的真值结果和假值结果都至少出现一次相当于每个判断的真分支和假分支至少运行一次</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 s3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等两条条件判定语句，这就要求与</a:t>
            </a:r>
            <a:r>
              <a:rPr lang="en-US" altLang="zh-CN" sz="1200" kern="1200" dirty="0">
                <a:solidFill>
                  <a:schemeClr val="tx1"/>
                </a:solidFill>
                <a:effectLst/>
                <a:latin typeface="+mn-lt"/>
                <a:ea typeface="+mn-ea"/>
                <a:cs typeface="+mn-cs"/>
              </a:rPr>
              <a:t>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a:t>
            </a:r>
            <a:r>
              <a:rPr lang="zh-CN" altLang="zh-CN" sz="1200" kern="1200" dirty="0">
                <a:solidFill>
                  <a:schemeClr val="tx1"/>
                </a:solidFill>
                <a:effectLst/>
                <a:latin typeface="+mn-lt"/>
                <a:ea typeface="+mn-ea"/>
                <a:cs typeface="+mn-cs"/>
              </a:rPr>
              <a:t>相关的真假分支④、⑤、⑦、⑧至少被运行一次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由于</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不存在循环结构，对于其所包含的每一个条件判定语句至少要设计两个测试用例，以满足真分支和假分支的覆盖需求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同时，为节约测试成本，应尽量使测试用例覆盖各个条件判定语句的不同分支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57</a:t>
            </a:fld>
            <a:endParaRPr lang="zh-CN" altLang="en-US"/>
          </a:p>
        </p:txBody>
      </p:sp>
    </p:spTree>
    <p:extLst>
      <p:ext uri="{BB962C8B-B14F-4D97-AF65-F5344CB8AC3E}">
        <p14:creationId xmlns:p14="http://schemas.microsoft.com/office/powerpoint/2010/main" val="33763694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例如，可设计测试用例</a:t>
            </a:r>
            <a:r>
              <a:rPr lang="en-US" altLang="zh-CN" sz="1200" kern="1200" dirty="0">
                <a:solidFill>
                  <a:schemeClr val="tx1"/>
                </a:solidFill>
                <a:effectLst/>
                <a:latin typeface="+mn-lt"/>
                <a:ea typeface="+mn-ea"/>
                <a:cs typeface="+mn-cs"/>
              </a:rPr>
              <a:t> t4=(20, 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t5=(-2,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可以看到，</a:t>
            </a:r>
            <a:r>
              <a:rPr lang="en-US" altLang="zh-CN" sz="1200" kern="1200" dirty="0">
                <a:solidFill>
                  <a:schemeClr val="tx1"/>
                </a:solidFill>
                <a:effectLst/>
                <a:latin typeface="+mn-lt"/>
                <a:ea typeface="+mn-ea"/>
                <a:cs typeface="+mn-cs"/>
              </a:rPr>
              <a:t> t4 </a:t>
            </a:r>
            <a:r>
              <a:rPr lang="zh-CN" altLang="zh-CN" sz="1200" kern="1200" dirty="0">
                <a:solidFill>
                  <a:schemeClr val="tx1"/>
                </a:solidFill>
                <a:effectLst/>
                <a:latin typeface="+mn-lt"/>
                <a:ea typeface="+mn-ea"/>
                <a:cs typeface="+mn-cs"/>
              </a:rPr>
              <a:t>覆盖了语句</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的真分支⑤和语句</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的假分支</a:t>
            </a:r>
            <a:r>
              <a:rPr lang="en-US" altLang="zh-CN" sz="1200" kern="1200" dirty="0">
                <a:solidFill>
                  <a:schemeClr val="tx1"/>
                </a:solidFill>
                <a:effectLst/>
                <a:latin typeface="+mn-lt"/>
                <a:ea typeface="+mn-ea"/>
                <a:cs typeface="+mn-cs"/>
              </a:rPr>
              <a:t>⑦</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t5 </a:t>
            </a:r>
            <a:r>
              <a:rPr lang="zh-CN" altLang="zh-CN" sz="1200" kern="1200" dirty="0">
                <a:solidFill>
                  <a:schemeClr val="tx1"/>
                </a:solidFill>
                <a:effectLst/>
                <a:latin typeface="+mn-lt"/>
                <a:ea typeface="+mn-ea"/>
                <a:cs typeface="+mn-cs"/>
              </a:rPr>
              <a:t>覆盖了</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的假分支</a:t>
            </a:r>
            <a:r>
              <a:rPr lang="en-US" altLang="zh-CN" sz="1200" kern="1200" dirty="0">
                <a:solidFill>
                  <a:schemeClr val="tx1"/>
                </a:solidFill>
                <a:effectLst/>
                <a:latin typeface="+mn-lt"/>
                <a:ea typeface="+mn-ea"/>
                <a:cs typeface="+mn-cs"/>
              </a:rPr>
              <a:t>④</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的真分支</a:t>
            </a:r>
            <a:r>
              <a:rPr lang="en-US" altLang="zh-CN" sz="1200" kern="1200" dirty="0">
                <a:solidFill>
                  <a:schemeClr val="tx1"/>
                </a:solidFill>
                <a:effectLst/>
                <a:latin typeface="+mn-lt"/>
                <a:ea typeface="+mn-ea"/>
                <a:cs typeface="+mn-cs"/>
              </a:rPr>
              <a:t>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由此说明，测试用例</a:t>
            </a:r>
            <a:r>
              <a:rPr lang="en-US" altLang="zh-CN" sz="1200" kern="1200" dirty="0">
                <a:solidFill>
                  <a:schemeClr val="tx1"/>
                </a:solidFill>
                <a:effectLst/>
                <a:latin typeface="+mn-lt"/>
                <a:ea typeface="+mn-ea"/>
                <a:cs typeface="+mn-cs"/>
              </a:rPr>
              <a:t> t4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t5 </a:t>
            </a:r>
            <a:r>
              <a:rPr lang="zh-CN" altLang="zh-CN" sz="1200" kern="1200" dirty="0">
                <a:solidFill>
                  <a:schemeClr val="tx1"/>
                </a:solidFill>
                <a:effectLst/>
                <a:latin typeface="+mn-lt"/>
                <a:ea typeface="+mn-ea"/>
                <a:cs typeface="+mn-cs"/>
              </a:rPr>
              <a:t>可以覆盖</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中所有的分支，满足分支覆盖需求</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58</a:t>
            </a:fld>
            <a:endParaRPr lang="zh-CN" altLang="en-US"/>
          </a:p>
        </p:txBody>
      </p:sp>
    </p:spTree>
    <p:extLst>
      <p:ext uri="{BB962C8B-B14F-4D97-AF65-F5344CB8AC3E}">
        <p14:creationId xmlns:p14="http://schemas.microsoft.com/office/powerpoint/2010/main" val="786892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条件覆盖要求程序每个条件判定语句中的每个条件至少取一次真值和一次假值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程序包含了</a:t>
            </a:r>
            <a:r>
              <a:rPr lang="en-US" altLang="zh-CN" sz="1200" kern="1200" dirty="0">
                <a:solidFill>
                  <a:schemeClr val="tx1"/>
                </a:solidFill>
                <a:effectLst/>
                <a:latin typeface="+mn-lt"/>
                <a:ea typeface="+mn-ea"/>
                <a:cs typeface="+mn-cs"/>
              </a:rPr>
              <a:t> s3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等两条条件判定语句，每条语句各由两个条件组成，其中</a:t>
            </a:r>
            <a:r>
              <a:rPr lang="en-US" altLang="zh-CN" sz="1200" kern="1200" dirty="0">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包含了条件</a:t>
            </a:r>
            <a:r>
              <a:rPr lang="en-US" altLang="zh-CN" sz="1200" kern="1200" dirty="0">
                <a:solidFill>
                  <a:schemeClr val="tx1"/>
                </a:solidFill>
                <a:effectLst/>
                <a:latin typeface="+mn-lt"/>
                <a:ea typeface="+mn-ea"/>
                <a:cs typeface="+mn-cs"/>
              </a:rPr>
              <a:t>s3:(x&gt;0)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s3:(y&gt;0)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 </a:t>
            </a:r>
            <a:r>
              <a:rPr lang="zh-CN" altLang="zh-CN" sz="1200" kern="1200" dirty="0">
                <a:solidFill>
                  <a:schemeClr val="tx1"/>
                </a:solidFill>
                <a:effectLst/>
                <a:latin typeface="+mn-lt"/>
                <a:ea typeface="+mn-ea"/>
                <a:cs typeface="+mn-cs"/>
              </a:rPr>
              <a:t>包含了条件</a:t>
            </a:r>
            <a:r>
              <a:rPr lang="en-US" altLang="zh-CN" sz="1200" kern="1200" dirty="0">
                <a:solidFill>
                  <a:schemeClr val="tx1"/>
                </a:solidFill>
                <a:effectLst/>
                <a:latin typeface="+mn-lt"/>
                <a:ea typeface="+mn-ea"/>
                <a:cs typeface="+mn-cs"/>
              </a:rPr>
              <a:t> s5:(x&lt;10)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s5:(y&lt;10)</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条件覆盖要求对上述的每一个条件，都至少取一次真值和一次假值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为节约测试成本，应尽量使条件在每个测试用例下的取值结果不同</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59</a:t>
            </a:fld>
            <a:endParaRPr lang="zh-CN" altLang="en-US"/>
          </a:p>
        </p:txBody>
      </p:sp>
    </p:spTree>
    <p:extLst>
      <p:ext uri="{BB962C8B-B14F-4D97-AF65-F5344CB8AC3E}">
        <p14:creationId xmlns:p14="http://schemas.microsoft.com/office/powerpoint/2010/main" val="112086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总体的框架流程是首先</a:t>
            </a:r>
            <a:r>
              <a:rPr lang="zh-CN" altLang="zh-CN" sz="1200" kern="1200" dirty="0">
                <a:solidFill>
                  <a:schemeClr val="tx1"/>
                </a:solidFill>
                <a:effectLst/>
                <a:latin typeface="+mn-lt"/>
                <a:ea typeface="+mn-ea"/>
                <a:cs typeface="+mn-cs"/>
              </a:rPr>
              <a:t>根据被测单元的调用接口以及当前测试需求构建测试桩模块、生成测试数据，在此基础上，通过驱动模块调用被测单元运行，并在运行时判断被测单元的运行状态和输出结果是否符合运行结果，进而输出测试结果。</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驱动模块可理解为被测单元的主程序，用于模拟被测单元的上层模块。驱动模块能够接收或者设置测试数据、参数、环境变量等，调用被测单元，并将数据传递给被测单元，检测被测单元输出结果。如果</a:t>
            </a:r>
            <a:r>
              <a:rPr lang="zh-CN" altLang="en-US" sz="1200" kern="1200" dirty="0">
                <a:solidFill>
                  <a:schemeClr val="tx1"/>
                </a:solidFill>
                <a:effectLst/>
                <a:latin typeface="+mn-lt"/>
                <a:ea typeface="+mn-ea"/>
                <a:cs typeface="+mn-cs"/>
              </a:rPr>
              <a:t>还</a:t>
            </a:r>
            <a:r>
              <a:rPr lang="zh-CN" altLang="zh-CN" sz="1200" kern="1200" dirty="0">
                <a:solidFill>
                  <a:schemeClr val="tx1"/>
                </a:solidFill>
                <a:effectLst/>
                <a:latin typeface="+mn-lt"/>
                <a:ea typeface="+mn-ea"/>
                <a:cs typeface="+mn-cs"/>
              </a:rPr>
              <a:t>需要可以显示或者打印测试的运行结果。</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在编写驱动模块时，应尽量保证每个测试用例只对应一个被测单元，而不要将多个被测单元用一个测试用例进行测试。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测试桩模块又称为存根模块，用于模拟被测单元的子模块。设计测试桩模块的目的是模拟被测单元所调用的子模块，接受被测单元的调用，并返回调用结果给被测单元。</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测试桩模块并不需要模拟子模块的全部功能，能模拟被测单元的调用需求，使被测单元</a:t>
            </a:r>
            <a:r>
              <a:rPr lang="zh-CN" altLang="zh-CN" sz="1200" u="sng"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被调用时不出现错误即可。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a:t>
            </a:fld>
            <a:endParaRPr lang="zh-CN" altLang="en-US"/>
          </a:p>
        </p:txBody>
      </p:sp>
    </p:spTree>
    <p:extLst>
      <p:ext uri="{BB962C8B-B14F-4D97-AF65-F5344CB8AC3E}">
        <p14:creationId xmlns:p14="http://schemas.microsoft.com/office/powerpoint/2010/main" val="1051468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例如，可设计测试用例</a:t>
            </a:r>
            <a:r>
              <a:rPr lang="en-US" altLang="zh-CN" sz="1200" kern="1200" dirty="0">
                <a:solidFill>
                  <a:schemeClr val="tx1"/>
                </a:solidFill>
                <a:effectLst/>
                <a:latin typeface="+mn-lt"/>
                <a:ea typeface="+mn-ea"/>
                <a:cs typeface="+mn-cs"/>
              </a:rPr>
              <a:t>t6=(20, -20)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t7=(-20, 20)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它们</a:t>
            </a:r>
            <a:r>
              <a:rPr lang="zh-CN" altLang="zh-CN" sz="1200" kern="1200" dirty="0">
                <a:solidFill>
                  <a:schemeClr val="tx1"/>
                </a:solidFill>
                <a:effectLst/>
                <a:latin typeface="+mn-lt"/>
                <a:ea typeface="+mn-ea"/>
                <a:cs typeface="+mn-cs"/>
              </a:rPr>
              <a:t>的程序流程图</a:t>
            </a:r>
            <a:r>
              <a:rPr lang="zh-CN" altLang="en-US" sz="1200" kern="1200" dirty="0">
                <a:solidFill>
                  <a:schemeClr val="tx1"/>
                </a:solidFill>
                <a:effectLst/>
                <a:latin typeface="+mn-lt"/>
                <a:ea typeface="+mn-ea"/>
                <a:cs typeface="+mn-cs"/>
              </a:rPr>
              <a:t>分别</a:t>
            </a:r>
            <a:r>
              <a:rPr lang="zh-CN" altLang="zh-CN" sz="1200" kern="1200" dirty="0">
                <a:solidFill>
                  <a:schemeClr val="tx1"/>
                </a:solidFill>
                <a:effectLst/>
                <a:latin typeface="+mn-lt"/>
                <a:ea typeface="+mn-ea"/>
                <a:cs typeface="+mn-cs"/>
              </a:rPr>
              <a:t>如</a:t>
            </a:r>
            <a:r>
              <a:rPr lang="zh-CN" altLang="en-US" sz="1200" kern="1200" dirty="0">
                <a:solidFill>
                  <a:schemeClr val="tx1"/>
                </a:solidFill>
                <a:effectLst/>
                <a:latin typeface="+mn-lt"/>
                <a:ea typeface="+mn-ea"/>
                <a:cs typeface="+mn-cs"/>
              </a:rPr>
              <a:t>左</a:t>
            </a:r>
            <a:r>
              <a:rPr lang="zh-CN" altLang="zh-CN" sz="1200" kern="1200" dirty="0">
                <a:solidFill>
                  <a:schemeClr val="tx1"/>
                </a:solidFill>
                <a:effectLst/>
                <a:latin typeface="+mn-lt"/>
                <a:ea typeface="+mn-ea"/>
                <a:cs typeface="+mn-cs"/>
              </a:rPr>
              <a:t>图</a:t>
            </a:r>
            <a:r>
              <a:rPr lang="zh-CN" altLang="en-US" sz="1200" kern="1200" dirty="0">
                <a:solidFill>
                  <a:schemeClr val="tx1"/>
                </a:solidFill>
                <a:effectLst/>
                <a:latin typeface="+mn-lt"/>
                <a:ea typeface="+mn-ea"/>
                <a:cs typeface="+mn-cs"/>
              </a:rPr>
              <a:t>和右图</a:t>
            </a:r>
            <a:r>
              <a:rPr lang="zh-CN" altLang="zh-CN"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它们的</a:t>
            </a:r>
            <a:r>
              <a:rPr lang="zh-CN" altLang="zh-CN" sz="1200" kern="1200" dirty="0">
                <a:solidFill>
                  <a:schemeClr val="tx1"/>
                </a:solidFill>
                <a:effectLst/>
                <a:latin typeface="+mn-lt"/>
                <a:ea typeface="+mn-ea"/>
                <a:cs typeface="+mn-cs"/>
              </a:rPr>
              <a:t>条件覆盖情况如表</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可以看到，</a:t>
            </a:r>
            <a:r>
              <a:rPr lang="en-US" altLang="zh-CN" sz="1200" kern="1200" dirty="0">
                <a:solidFill>
                  <a:schemeClr val="tx1"/>
                </a:solidFill>
                <a:effectLst/>
                <a:latin typeface="+mn-lt"/>
                <a:ea typeface="+mn-ea"/>
                <a:cs typeface="+mn-cs"/>
              </a:rPr>
              <a:t>t6 </a:t>
            </a:r>
            <a:r>
              <a:rPr lang="zh-CN" altLang="zh-CN" sz="1200" kern="1200" dirty="0">
                <a:solidFill>
                  <a:schemeClr val="tx1"/>
                </a:solidFill>
                <a:effectLst/>
                <a:latin typeface="+mn-lt"/>
                <a:ea typeface="+mn-ea"/>
                <a:cs typeface="+mn-cs"/>
              </a:rPr>
              <a:t>覆盖了条件</a:t>
            </a:r>
            <a:r>
              <a:rPr lang="en-US" altLang="zh-CN" sz="1200" kern="1200" dirty="0">
                <a:solidFill>
                  <a:schemeClr val="tx1"/>
                </a:solidFill>
                <a:effectLst/>
                <a:latin typeface="+mn-lt"/>
                <a:ea typeface="+mn-ea"/>
                <a:cs typeface="+mn-cs"/>
              </a:rPr>
              <a:t> s3:(x&gt;0)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s5:(y&lt;10)</a:t>
            </a:r>
            <a:r>
              <a:rPr lang="zh-CN" altLang="zh-CN" sz="1200" kern="1200" dirty="0">
                <a:solidFill>
                  <a:schemeClr val="tx1"/>
                </a:solidFill>
                <a:effectLst/>
                <a:latin typeface="+mn-lt"/>
                <a:ea typeface="+mn-ea"/>
                <a:cs typeface="+mn-cs"/>
              </a:rPr>
              <a:t>的真值和条件</a:t>
            </a:r>
            <a:r>
              <a:rPr lang="en-US" altLang="zh-CN" sz="1200" kern="1200" dirty="0">
                <a:solidFill>
                  <a:schemeClr val="tx1"/>
                </a:solidFill>
                <a:effectLst/>
                <a:latin typeface="+mn-lt"/>
                <a:ea typeface="+mn-ea"/>
                <a:cs typeface="+mn-cs"/>
              </a:rPr>
              <a:t> s3:(y&gt;0)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s5:(x&lt;10)</a:t>
            </a:r>
            <a:r>
              <a:rPr lang="zh-CN" altLang="zh-CN" sz="1200" kern="1200" dirty="0">
                <a:solidFill>
                  <a:schemeClr val="tx1"/>
                </a:solidFill>
                <a:effectLst/>
                <a:latin typeface="+mn-lt"/>
                <a:ea typeface="+mn-ea"/>
                <a:cs typeface="+mn-cs"/>
              </a:rPr>
              <a:t>的假值，</a:t>
            </a:r>
            <a:r>
              <a:rPr lang="en-US" altLang="zh-CN" sz="1200" kern="1200" dirty="0">
                <a:solidFill>
                  <a:schemeClr val="tx1"/>
                </a:solidFill>
                <a:effectLst/>
                <a:latin typeface="+mn-lt"/>
                <a:ea typeface="+mn-ea"/>
                <a:cs typeface="+mn-cs"/>
              </a:rPr>
              <a:t>t7 </a:t>
            </a:r>
            <a:r>
              <a:rPr lang="zh-CN" altLang="zh-CN" sz="1200" kern="1200" dirty="0">
                <a:solidFill>
                  <a:schemeClr val="tx1"/>
                </a:solidFill>
                <a:effectLst/>
                <a:latin typeface="+mn-lt"/>
                <a:ea typeface="+mn-ea"/>
                <a:cs typeface="+mn-cs"/>
              </a:rPr>
              <a:t>覆盖了条件</a:t>
            </a:r>
            <a:r>
              <a:rPr lang="en-US" altLang="zh-CN" sz="1200" kern="1200" dirty="0">
                <a:solidFill>
                  <a:schemeClr val="tx1"/>
                </a:solidFill>
                <a:effectLst/>
                <a:latin typeface="+mn-lt"/>
                <a:ea typeface="+mn-ea"/>
                <a:cs typeface="+mn-cs"/>
              </a:rPr>
              <a:t> s3:(x&gt;0)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s5:(y&lt;10)</a:t>
            </a:r>
            <a:r>
              <a:rPr lang="zh-CN" altLang="zh-CN" sz="1200" kern="1200" dirty="0">
                <a:solidFill>
                  <a:schemeClr val="tx1"/>
                </a:solidFill>
                <a:effectLst/>
                <a:latin typeface="+mn-lt"/>
                <a:ea typeface="+mn-ea"/>
                <a:cs typeface="+mn-cs"/>
              </a:rPr>
              <a:t>的假值和条件</a:t>
            </a:r>
            <a:r>
              <a:rPr lang="en-US" altLang="zh-CN" sz="1200" kern="1200" dirty="0">
                <a:solidFill>
                  <a:schemeClr val="tx1"/>
                </a:solidFill>
                <a:effectLst/>
                <a:latin typeface="+mn-lt"/>
                <a:ea typeface="+mn-ea"/>
                <a:cs typeface="+mn-cs"/>
              </a:rPr>
              <a:t>s3:(y&gt;0)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s5:(x&lt;10)</a:t>
            </a:r>
            <a:r>
              <a:rPr lang="zh-CN" altLang="zh-CN" sz="1200" kern="1200" dirty="0">
                <a:solidFill>
                  <a:schemeClr val="tx1"/>
                </a:solidFill>
                <a:effectLst/>
                <a:latin typeface="+mn-lt"/>
                <a:ea typeface="+mn-ea"/>
                <a:cs typeface="+mn-cs"/>
              </a:rPr>
              <a:t>的真值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由此说明，测试用例</a:t>
            </a:r>
            <a:r>
              <a:rPr lang="en-US" altLang="zh-CN" sz="1200" kern="1200" dirty="0">
                <a:solidFill>
                  <a:schemeClr val="tx1"/>
                </a:solidFill>
                <a:effectLst/>
                <a:latin typeface="+mn-lt"/>
                <a:ea typeface="+mn-ea"/>
                <a:cs typeface="+mn-cs"/>
              </a:rPr>
              <a:t> t6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t7 </a:t>
            </a:r>
            <a:r>
              <a:rPr lang="zh-CN" altLang="zh-CN" sz="1200" kern="1200" dirty="0">
                <a:solidFill>
                  <a:schemeClr val="tx1"/>
                </a:solidFill>
                <a:effectLst/>
                <a:latin typeface="+mn-lt"/>
                <a:ea typeface="+mn-ea"/>
                <a:cs typeface="+mn-cs"/>
              </a:rPr>
              <a:t>可以使</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程序中</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每个条件至少取一次真值和一次假值，满足条件覆盖需求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需要注意的是，</a:t>
            </a:r>
            <a:r>
              <a:rPr lang="zh-CN" altLang="zh-CN" sz="1200" kern="1200" dirty="0">
                <a:solidFill>
                  <a:schemeClr val="tx1"/>
                </a:solidFill>
                <a:effectLst/>
                <a:latin typeface="+mn-lt"/>
                <a:ea typeface="+mn-ea"/>
                <a:cs typeface="+mn-cs"/>
              </a:rPr>
              <a:t>分支覆盖与条件覆盖都</a:t>
            </a:r>
            <a:r>
              <a:rPr lang="zh-CN" altLang="en-US" sz="1200" kern="1200" dirty="0">
                <a:solidFill>
                  <a:schemeClr val="tx1"/>
                </a:solidFill>
                <a:effectLst/>
                <a:latin typeface="+mn-lt"/>
                <a:ea typeface="+mn-ea"/>
                <a:cs typeface="+mn-cs"/>
              </a:rPr>
              <a:t>与分支语句中</a:t>
            </a:r>
            <a:r>
              <a:rPr lang="zh-CN" altLang="zh-CN" sz="1200" kern="1200" dirty="0">
                <a:solidFill>
                  <a:schemeClr val="tx1"/>
                </a:solidFill>
                <a:effectLst/>
                <a:latin typeface="+mn-lt"/>
                <a:ea typeface="+mn-ea"/>
                <a:cs typeface="+mn-cs"/>
              </a:rPr>
              <a:t>条件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取值结果</a:t>
            </a:r>
            <a:r>
              <a:rPr lang="zh-CN" altLang="en-US" sz="1200" kern="1200" dirty="0">
                <a:solidFill>
                  <a:schemeClr val="tx1"/>
                </a:solidFill>
                <a:effectLst/>
                <a:latin typeface="+mn-lt"/>
                <a:ea typeface="+mn-ea"/>
                <a:cs typeface="+mn-cs"/>
              </a:rPr>
              <a:t>密切相关</a:t>
            </a:r>
            <a:r>
              <a:rPr lang="zh-CN" altLang="zh-CN" sz="1200" kern="1200" dirty="0">
                <a:solidFill>
                  <a:schemeClr val="tx1"/>
                </a:solidFill>
                <a:effectLst/>
                <a:latin typeface="+mn-lt"/>
                <a:ea typeface="+mn-ea"/>
                <a:cs typeface="+mn-cs"/>
              </a:rPr>
              <a:t>，但两者存在着根本的不同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特别的，每个条件至少取得一次真值和一次假值并不意味着每条条件判断语句也至少取得一次真值和一次假值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例如，测试用例</a:t>
            </a:r>
            <a:r>
              <a:rPr lang="en-US" altLang="zh-CN" sz="1200" kern="1200" dirty="0">
                <a:solidFill>
                  <a:schemeClr val="tx1"/>
                </a:solidFill>
                <a:effectLst/>
                <a:latin typeface="+mn-lt"/>
                <a:ea typeface="+mn-ea"/>
                <a:cs typeface="+mn-cs"/>
              </a:rPr>
              <a:t> t6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t7 </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上具有相同的程序流程图结构，均覆盖了语句</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的真分支</a:t>
            </a:r>
            <a:r>
              <a:rPr lang="en-US" altLang="zh-CN" sz="1200" kern="1200" dirty="0">
                <a:solidFill>
                  <a:schemeClr val="tx1"/>
                </a:solidFill>
                <a:effectLst/>
                <a:latin typeface="+mn-lt"/>
                <a:ea typeface="+mn-ea"/>
                <a:cs typeface="+mn-cs"/>
              </a:rPr>
              <a:t>⑤</a:t>
            </a:r>
            <a:r>
              <a:rPr lang="zh-CN" altLang="zh-CN" sz="1200" kern="1200" dirty="0">
                <a:solidFill>
                  <a:schemeClr val="tx1"/>
                </a:solidFill>
                <a:effectLst/>
                <a:latin typeface="+mn-lt"/>
                <a:ea typeface="+mn-ea"/>
                <a:cs typeface="+mn-cs"/>
              </a:rPr>
              <a:t>和语句</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的假分支</a:t>
            </a:r>
            <a:r>
              <a:rPr lang="en-US" altLang="zh-CN" sz="1200" kern="1200" dirty="0">
                <a:solidFill>
                  <a:schemeClr val="tx1"/>
                </a:solidFill>
                <a:effectLst/>
                <a:latin typeface="+mn-lt"/>
                <a:ea typeface="+mn-ea"/>
                <a:cs typeface="+mn-cs"/>
              </a:rPr>
              <a:t>⑦</a:t>
            </a:r>
            <a:r>
              <a:rPr lang="zh-CN" altLang="zh-CN" sz="1200" kern="1200" dirty="0">
                <a:solidFill>
                  <a:schemeClr val="tx1"/>
                </a:solidFill>
                <a:effectLst/>
                <a:latin typeface="+mn-lt"/>
                <a:ea typeface="+mn-ea"/>
                <a:cs typeface="+mn-cs"/>
              </a:rPr>
              <a:t>，并不能满足分支覆盖需求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因此，虽然条件覆盖分析了更小的条件粒度，与分支覆盖相比条件覆盖并不具有更高的测试强度</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60</a:t>
            </a:fld>
            <a:endParaRPr lang="zh-CN" altLang="en-US"/>
          </a:p>
        </p:txBody>
      </p:sp>
    </p:spTree>
    <p:extLst>
      <p:ext uri="{BB962C8B-B14F-4D97-AF65-F5344CB8AC3E}">
        <p14:creationId xmlns:p14="http://schemas.microsoft.com/office/powerpoint/2010/main" val="1777317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条件判定覆盖要求程序中每个条件判定语句的真值结果和假值结果都至少出现一次，且每个条件判定语句中的每个条件至少取一次真值和一次假值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程序包含</a:t>
            </a:r>
            <a:r>
              <a:rPr lang="en-US" altLang="zh-CN" sz="1200" kern="1200" dirty="0">
                <a:solidFill>
                  <a:schemeClr val="tx1"/>
                </a:solidFill>
                <a:effectLst/>
                <a:latin typeface="+mn-lt"/>
                <a:ea typeface="+mn-ea"/>
                <a:cs typeface="+mn-cs"/>
              </a:rPr>
              <a:t> s3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 </a:t>
            </a:r>
            <a:r>
              <a:rPr lang="zh-CN" altLang="zh-CN" sz="1200" kern="1200" dirty="0">
                <a:solidFill>
                  <a:schemeClr val="tx1"/>
                </a:solidFill>
                <a:effectLst/>
                <a:latin typeface="+mn-lt"/>
                <a:ea typeface="+mn-ea"/>
                <a:cs typeface="+mn-cs"/>
              </a:rPr>
              <a:t>等两条条件判定语句，每条语句各由两个条件组成，其中</a:t>
            </a:r>
            <a:r>
              <a:rPr lang="en-US" altLang="zh-CN" sz="1200" kern="1200" dirty="0">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包含了条件</a:t>
            </a:r>
            <a:r>
              <a:rPr lang="en-US" altLang="zh-CN" sz="1200" kern="1200" dirty="0">
                <a:solidFill>
                  <a:schemeClr val="tx1"/>
                </a:solidFill>
                <a:effectLst/>
                <a:latin typeface="+mn-lt"/>
                <a:ea typeface="+mn-ea"/>
                <a:cs typeface="+mn-cs"/>
              </a:rPr>
              <a:t>s3:(x&gt;0)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s3:(y&gt;0)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s5</a:t>
            </a:r>
            <a:r>
              <a:rPr lang="zh-CN" altLang="zh-CN" sz="1200" kern="1200" dirty="0">
                <a:solidFill>
                  <a:schemeClr val="tx1"/>
                </a:solidFill>
                <a:effectLst/>
                <a:latin typeface="+mn-lt"/>
                <a:ea typeface="+mn-ea"/>
                <a:cs typeface="+mn-cs"/>
              </a:rPr>
              <a:t>包含了条件</a:t>
            </a:r>
            <a:r>
              <a:rPr lang="en-US" altLang="zh-CN" sz="1200" kern="1200" dirty="0">
                <a:solidFill>
                  <a:schemeClr val="tx1"/>
                </a:solidFill>
                <a:effectLst/>
                <a:latin typeface="+mn-lt"/>
                <a:ea typeface="+mn-ea"/>
                <a:cs typeface="+mn-cs"/>
              </a:rPr>
              <a:t>s5:(x&lt;10)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s5:(y&lt;10)</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条件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分支要求与</a:t>
            </a:r>
            <a:r>
              <a:rPr lang="en-US" altLang="zh-CN" sz="1200" kern="1200" dirty="0">
                <a:solidFill>
                  <a:schemeClr val="tx1"/>
                </a:solidFill>
                <a:effectLst/>
                <a:latin typeface="+mn-lt"/>
                <a:ea typeface="+mn-ea"/>
                <a:cs typeface="+mn-cs"/>
              </a:rPr>
              <a:t>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a:t>
            </a:r>
            <a:r>
              <a:rPr lang="zh-CN" altLang="zh-CN" sz="1200" kern="1200" dirty="0">
                <a:solidFill>
                  <a:schemeClr val="tx1"/>
                </a:solidFill>
                <a:effectLst/>
                <a:latin typeface="+mn-lt"/>
                <a:ea typeface="+mn-ea"/>
                <a:cs typeface="+mn-cs"/>
              </a:rPr>
              <a:t>相关的真假分支</a:t>
            </a:r>
            <a:r>
              <a:rPr lang="en-US" altLang="zh-CN" sz="1200" kern="1200" dirty="0">
                <a:solidFill>
                  <a:schemeClr val="tx1"/>
                </a:solidFill>
                <a:effectLst/>
                <a:latin typeface="+mn-lt"/>
                <a:ea typeface="+mn-ea"/>
                <a:cs typeface="+mn-cs"/>
              </a:rPr>
              <a:t>④</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⑤</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⑦</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⑧</a:t>
            </a:r>
            <a:r>
              <a:rPr lang="zh-CN" altLang="zh-CN" sz="1200" kern="1200" dirty="0">
                <a:solidFill>
                  <a:schemeClr val="tx1"/>
                </a:solidFill>
                <a:effectLst/>
                <a:latin typeface="+mn-lt"/>
                <a:ea typeface="+mn-ea"/>
                <a:cs typeface="+mn-cs"/>
              </a:rPr>
              <a:t>至少被运行一次，同时每一个条件至少取一次真值和一次假值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为节约测试成本，应尽量使测试用例覆盖各个条件判定语句的不同分支，并尽量使条件在每个测试用例下的取值结果不同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61</a:t>
            </a:fld>
            <a:endParaRPr lang="zh-CN" altLang="en-US"/>
          </a:p>
        </p:txBody>
      </p:sp>
    </p:spTree>
    <p:extLst>
      <p:ext uri="{BB962C8B-B14F-4D97-AF65-F5344CB8AC3E}">
        <p14:creationId xmlns:p14="http://schemas.microsoft.com/office/powerpoint/2010/main" val="1732308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例如，可设计测试用例</a:t>
            </a:r>
            <a:r>
              <a:rPr lang="en-US" altLang="zh-CN" sz="1200" kern="1200" dirty="0">
                <a:solidFill>
                  <a:schemeClr val="tx1"/>
                </a:solidFill>
                <a:effectLst/>
                <a:latin typeface="+mn-lt"/>
                <a:ea typeface="+mn-ea"/>
                <a:cs typeface="+mn-cs"/>
              </a:rPr>
              <a:t> t4=(20, 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t5=(-2, -2)</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测试用例 </a:t>
            </a:r>
            <a:r>
              <a:rPr lang="en-US" altLang="zh-CN" sz="1200" kern="1200" dirty="0">
                <a:solidFill>
                  <a:schemeClr val="tx1"/>
                </a:solidFill>
                <a:effectLst/>
                <a:latin typeface="+mn-lt"/>
                <a:ea typeface="+mn-ea"/>
                <a:cs typeface="+mn-cs"/>
              </a:rPr>
              <a:t>t4 </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程序流程图</a:t>
            </a:r>
            <a:r>
              <a:rPr lang="zh-CN" altLang="en-US" sz="1200" kern="1200" dirty="0">
                <a:solidFill>
                  <a:schemeClr val="tx1"/>
                </a:solidFill>
                <a:effectLst/>
                <a:latin typeface="+mn-lt"/>
                <a:ea typeface="+mn-ea"/>
                <a:cs typeface="+mn-cs"/>
              </a:rPr>
              <a:t>左</a:t>
            </a:r>
            <a:r>
              <a:rPr lang="zh-CN" altLang="zh-CN" sz="1200" kern="1200" dirty="0">
                <a:solidFill>
                  <a:schemeClr val="tx1"/>
                </a:solidFill>
                <a:effectLst/>
                <a:latin typeface="+mn-lt"/>
                <a:ea typeface="+mn-ea"/>
                <a:cs typeface="+mn-cs"/>
              </a:rPr>
              <a:t>图所示，</a:t>
            </a:r>
            <a:r>
              <a:rPr lang="zh-CN" altLang="en-US" sz="1200" kern="1200" dirty="0">
                <a:solidFill>
                  <a:schemeClr val="tx1"/>
                </a:solidFill>
                <a:effectLst/>
                <a:latin typeface="+mn-lt"/>
                <a:ea typeface="+mn-ea"/>
                <a:cs typeface="+mn-cs"/>
              </a:rPr>
              <a:t>测试用例 </a:t>
            </a:r>
            <a:r>
              <a:rPr lang="en-US" altLang="zh-CN" sz="1200" kern="1200" dirty="0">
                <a:solidFill>
                  <a:schemeClr val="tx1"/>
                </a:solidFill>
                <a:effectLst/>
                <a:latin typeface="+mn-lt"/>
                <a:ea typeface="+mn-ea"/>
                <a:cs typeface="+mn-cs"/>
              </a:rPr>
              <a:t>t5 </a:t>
            </a:r>
            <a:r>
              <a:rPr lang="zh-CN" altLang="en-US" sz="1200" kern="1200" dirty="0">
                <a:solidFill>
                  <a:schemeClr val="tx1"/>
                </a:solidFill>
                <a:effectLst/>
                <a:latin typeface="+mn-lt"/>
                <a:ea typeface="+mn-ea"/>
                <a:cs typeface="+mn-cs"/>
              </a:rPr>
              <a:t>的程序流程图如右图所示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它们的</a:t>
            </a:r>
            <a:r>
              <a:rPr lang="zh-CN" altLang="zh-CN" sz="1200" kern="1200" dirty="0">
                <a:solidFill>
                  <a:schemeClr val="tx1"/>
                </a:solidFill>
                <a:effectLst/>
                <a:latin typeface="+mn-lt"/>
                <a:ea typeface="+mn-ea"/>
                <a:cs typeface="+mn-cs"/>
              </a:rPr>
              <a:t>分支覆盖情况</a:t>
            </a:r>
            <a:r>
              <a:rPr lang="zh-CN" altLang="en-US" sz="1200" kern="1200" dirty="0">
                <a:solidFill>
                  <a:schemeClr val="tx1"/>
                </a:solidFill>
                <a:effectLst/>
                <a:latin typeface="+mn-lt"/>
                <a:ea typeface="+mn-ea"/>
                <a:cs typeface="+mn-cs"/>
              </a:rPr>
              <a:t>和条件覆盖情况</a:t>
            </a:r>
            <a:r>
              <a:rPr lang="zh-CN" altLang="zh-CN" sz="1200" kern="1200" dirty="0">
                <a:solidFill>
                  <a:schemeClr val="tx1"/>
                </a:solidFill>
                <a:effectLst/>
                <a:latin typeface="+mn-lt"/>
                <a:ea typeface="+mn-ea"/>
                <a:cs typeface="+mn-cs"/>
              </a:rPr>
              <a:t>如</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可以看到，</a:t>
            </a:r>
            <a:r>
              <a:rPr lang="en-US" altLang="zh-CN" sz="1200" kern="1200" dirty="0">
                <a:solidFill>
                  <a:schemeClr val="tx1"/>
                </a:solidFill>
                <a:effectLst/>
                <a:latin typeface="+mn-lt"/>
                <a:ea typeface="+mn-ea"/>
                <a:cs typeface="+mn-cs"/>
              </a:rPr>
              <a:t>t4 </a:t>
            </a:r>
            <a:r>
              <a:rPr lang="zh-CN" altLang="zh-CN" sz="1200" kern="1200" dirty="0">
                <a:solidFill>
                  <a:schemeClr val="tx1"/>
                </a:solidFill>
                <a:effectLst/>
                <a:latin typeface="+mn-lt"/>
                <a:ea typeface="+mn-ea"/>
                <a:cs typeface="+mn-cs"/>
              </a:rPr>
              <a:t>覆盖了条件</a:t>
            </a:r>
            <a:r>
              <a:rPr lang="en-US" altLang="zh-CN" sz="1200" kern="1200" dirty="0">
                <a:solidFill>
                  <a:schemeClr val="tx1"/>
                </a:solidFill>
                <a:effectLst/>
                <a:latin typeface="+mn-lt"/>
                <a:ea typeface="+mn-ea"/>
                <a:cs typeface="+mn-cs"/>
              </a:rPr>
              <a:t> s3:(x&gt;0)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s3:(y&gt;0)</a:t>
            </a:r>
            <a:r>
              <a:rPr lang="zh-CN" altLang="zh-CN" sz="1200" kern="1200" dirty="0">
                <a:solidFill>
                  <a:schemeClr val="tx1"/>
                </a:solidFill>
                <a:effectLst/>
                <a:latin typeface="+mn-lt"/>
                <a:ea typeface="+mn-ea"/>
                <a:cs typeface="+mn-cs"/>
              </a:rPr>
              <a:t>的真值和条件</a:t>
            </a:r>
            <a:r>
              <a:rPr lang="en-US" altLang="zh-CN" sz="1200" kern="1200" dirty="0">
                <a:solidFill>
                  <a:schemeClr val="tx1"/>
                </a:solidFill>
                <a:effectLst/>
                <a:latin typeface="+mn-lt"/>
                <a:ea typeface="+mn-ea"/>
                <a:cs typeface="+mn-cs"/>
              </a:rPr>
              <a:t> s5:(y&lt;10)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s5:(x&lt;10)</a:t>
            </a:r>
            <a:r>
              <a:rPr lang="zh-CN" altLang="zh-CN" sz="1200" kern="1200" dirty="0">
                <a:solidFill>
                  <a:schemeClr val="tx1"/>
                </a:solidFill>
                <a:effectLst/>
                <a:latin typeface="+mn-lt"/>
                <a:ea typeface="+mn-ea"/>
                <a:cs typeface="+mn-cs"/>
              </a:rPr>
              <a:t>的假值，</a:t>
            </a:r>
            <a:r>
              <a:rPr lang="en-US" altLang="zh-CN" sz="1200" kern="1200" dirty="0">
                <a:solidFill>
                  <a:schemeClr val="tx1"/>
                </a:solidFill>
                <a:effectLst/>
                <a:latin typeface="+mn-lt"/>
                <a:ea typeface="+mn-ea"/>
                <a:cs typeface="+mn-cs"/>
              </a:rPr>
              <a:t> t5</a:t>
            </a:r>
            <a:r>
              <a:rPr lang="zh-CN" altLang="zh-CN" sz="1200" kern="1200" dirty="0">
                <a:solidFill>
                  <a:schemeClr val="tx1"/>
                </a:solidFill>
                <a:effectLst/>
                <a:latin typeface="+mn-lt"/>
                <a:ea typeface="+mn-ea"/>
                <a:cs typeface="+mn-cs"/>
              </a:rPr>
              <a:t>覆盖了条件</a:t>
            </a:r>
            <a:r>
              <a:rPr lang="en-US" altLang="zh-CN" sz="1200" kern="1200" dirty="0">
                <a:solidFill>
                  <a:schemeClr val="tx1"/>
                </a:solidFill>
                <a:effectLst/>
                <a:latin typeface="+mn-lt"/>
                <a:ea typeface="+mn-ea"/>
                <a:cs typeface="+mn-cs"/>
              </a:rPr>
              <a:t> s3:(x&gt;0)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s3:(y&gt;0)</a:t>
            </a:r>
            <a:r>
              <a:rPr lang="zh-CN" altLang="zh-CN" sz="1200" kern="1200" dirty="0">
                <a:solidFill>
                  <a:schemeClr val="tx1"/>
                </a:solidFill>
                <a:effectLst/>
                <a:latin typeface="+mn-lt"/>
                <a:ea typeface="+mn-ea"/>
                <a:cs typeface="+mn-cs"/>
              </a:rPr>
              <a:t>的假值和条件</a:t>
            </a:r>
            <a:r>
              <a:rPr lang="en-US" altLang="zh-CN" sz="1200" kern="1200" dirty="0">
                <a:solidFill>
                  <a:schemeClr val="tx1"/>
                </a:solidFill>
                <a:effectLst/>
                <a:latin typeface="+mn-lt"/>
                <a:ea typeface="+mn-ea"/>
                <a:cs typeface="+mn-cs"/>
              </a:rPr>
              <a:t> s5:(x&lt;10)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s5:(y&lt;10)</a:t>
            </a:r>
            <a:r>
              <a:rPr lang="zh-CN" altLang="zh-CN" sz="1200" kern="1200" dirty="0">
                <a:solidFill>
                  <a:schemeClr val="tx1"/>
                </a:solidFill>
                <a:effectLst/>
                <a:latin typeface="+mn-lt"/>
                <a:ea typeface="+mn-ea"/>
                <a:cs typeface="+mn-cs"/>
              </a:rPr>
              <a:t>的真值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前期分析表明测试用例</a:t>
            </a:r>
            <a:r>
              <a:rPr lang="en-US" altLang="zh-CN" sz="1200" kern="1200" dirty="0">
                <a:solidFill>
                  <a:schemeClr val="tx1"/>
                </a:solidFill>
                <a:effectLst/>
                <a:latin typeface="+mn-lt"/>
                <a:ea typeface="+mn-ea"/>
                <a:cs typeface="+mn-cs"/>
              </a:rPr>
              <a:t> t4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t5 </a:t>
            </a:r>
            <a:r>
              <a:rPr lang="zh-CN" altLang="zh-CN" sz="1200" kern="1200" dirty="0">
                <a:solidFill>
                  <a:schemeClr val="tx1"/>
                </a:solidFill>
                <a:effectLst/>
                <a:latin typeface="+mn-lt"/>
                <a:ea typeface="+mn-ea"/>
                <a:cs typeface="+mn-cs"/>
              </a:rPr>
              <a:t>已满足分支覆盖需求，由此说明，测试用例</a:t>
            </a:r>
            <a:r>
              <a:rPr lang="en-US" altLang="zh-CN" sz="1200" kern="1200" dirty="0">
                <a:solidFill>
                  <a:schemeClr val="tx1"/>
                </a:solidFill>
                <a:effectLst/>
                <a:latin typeface="+mn-lt"/>
                <a:ea typeface="+mn-ea"/>
                <a:cs typeface="+mn-cs"/>
              </a:rPr>
              <a:t> t4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t5 </a:t>
            </a:r>
            <a:r>
              <a:rPr lang="zh-CN" altLang="zh-CN" sz="1200" kern="1200" dirty="0">
                <a:solidFill>
                  <a:schemeClr val="tx1"/>
                </a:solidFill>
                <a:effectLst/>
                <a:latin typeface="+mn-lt"/>
                <a:ea typeface="+mn-ea"/>
                <a:cs typeface="+mn-cs"/>
              </a:rPr>
              <a:t>可以使程序</a:t>
            </a:r>
            <a:r>
              <a:rPr lang="en-US" altLang="zh-CN" sz="1200" kern="1200" dirty="0">
                <a:solidFill>
                  <a:schemeClr val="tx1"/>
                </a:solidFill>
                <a:effectLst/>
                <a:latin typeface="+mn-lt"/>
                <a:ea typeface="+mn-ea"/>
                <a:cs typeface="+mn-cs"/>
              </a:rPr>
              <a:t> P1 </a:t>
            </a:r>
            <a:r>
              <a:rPr lang="zh-CN" altLang="zh-CN" sz="1200" kern="1200" dirty="0">
                <a:solidFill>
                  <a:schemeClr val="tx1"/>
                </a:solidFill>
                <a:effectLst/>
                <a:latin typeface="+mn-lt"/>
                <a:ea typeface="+mn-ea"/>
                <a:cs typeface="+mn-cs"/>
              </a:rPr>
              <a:t>中每个分支至少被覆盖一次、每个条件至少取一次真值和一次假值，满足条件判定覆盖需求</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62</a:t>
            </a:fld>
            <a:endParaRPr lang="zh-CN" altLang="en-US"/>
          </a:p>
        </p:txBody>
      </p:sp>
    </p:spTree>
    <p:extLst>
      <p:ext uri="{BB962C8B-B14F-4D97-AF65-F5344CB8AC3E}">
        <p14:creationId xmlns:p14="http://schemas.microsoft.com/office/powerpoint/2010/main" val="1139770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与条件判定覆盖相比，修正条件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判定覆盖是测试强度更高的逻辑覆盖标准，也是应用更广泛、测试效果更佳的逻辑覆盖标准</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在满足条件判定覆盖的基础上，修正条件判定覆盖要求测试用例还要同时满足以下两个条件：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228600" indent="-228600">
              <a:buAutoNum type="arabicParenBoth"/>
            </a:pPr>
            <a:r>
              <a:rPr lang="zh-CN" altLang="zh-CN" sz="1200" kern="1200" dirty="0">
                <a:solidFill>
                  <a:schemeClr val="tx1"/>
                </a:solidFill>
                <a:effectLst/>
                <a:latin typeface="+mn-lt"/>
                <a:ea typeface="+mn-ea"/>
                <a:cs typeface="+mn-cs"/>
              </a:rPr>
              <a:t>程序中的每个入口点和出口点至少被执行一次</a:t>
            </a:r>
            <a:endParaRPr lang="en-US" altLang="zh-CN" sz="1200" kern="1200" dirty="0">
              <a:solidFill>
                <a:schemeClr val="tx1"/>
              </a:solidFill>
              <a:effectLst/>
              <a:latin typeface="+mn-lt"/>
              <a:ea typeface="+mn-ea"/>
              <a:cs typeface="+mn-cs"/>
            </a:endParaRPr>
          </a:p>
          <a:p>
            <a:pPr marL="228600" indent="-228600">
              <a:buAutoNum type="arabicParenBoth"/>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每个条件都曾独立地影响判定结果，即在其他所有条件不变的情况下，改变该条件的值使得判定结果发生改变</a:t>
            </a:r>
            <a:endParaRPr lang="en-US" altLang="zh-CN" sz="1200" kern="1200" dirty="0">
              <a:solidFill>
                <a:schemeClr val="tx1"/>
              </a:solidFill>
              <a:effectLst/>
              <a:latin typeface="+mn-lt"/>
              <a:ea typeface="+mn-ea"/>
              <a:cs typeface="+mn-cs"/>
            </a:endParaRPr>
          </a:p>
          <a:p>
            <a:pPr marL="228600" indent="-228600">
              <a:buAutoNum type="arabicParenBoth"/>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对于一个具有</a:t>
            </a:r>
            <a:r>
              <a:rPr lang="en-US" altLang="zh-CN" sz="1200" kern="1200" dirty="0">
                <a:solidFill>
                  <a:schemeClr val="tx1"/>
                </a:solidFill>
                <a:effectLst/>
                <a:latin typeface="+mn-lt"/>
                <a:ea typeface="+mn-ea"/>
                <a:cs typeface="+mn-cs"/>
              </a:rPr>
              <a:t> N </a:t>
            </a:r>
            <a:r>
              <a:rPr lang="zh-CN" altLang="zh-CN" sz="1200" kern="1200" dirty="0">
                <a:solidFill>
                  <a:schemeClr val="tx1"/>
                </a:solidFill>
                <a:effectLst/>
                <a:latin typeface="+mn-lt"/>
                <a:ea typeface="+mn-ea"/>
                <a:cs typeface="+mn-cs"/>
              </a:rPr>
              <a:t>个条件的布尔表达式，满足修正条件判定覆盖的测试用例集至少需要</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个测试用例</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仅包含</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个测试用例的集合称为最小测试用例集</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 A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表示两个单个条件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对于合取式</a:t>
            </a:r>
            <a:r>
              <a:rPr lang="en-US" altLang="zh-CN" sz="1200" kern="1200" dirty="0">
                <a:solidFill>
                  <a:schemeClr val="tx1"/>
                </a:solidFill>
                <a:effectLst/>
                <a:latin typeface="+mn-lt"/>
                <a:ea typeface="+mn-ea"/>
                <a:cs typeface="+mn-cs"/>
              </a:rPr>
              <a:t>“A and B”</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给出满足修正条件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判定覆盖的各个条件取值</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例如，当条件</a:t>
            </a:r>
            <a:r>
              <a:rPr lang="en-US" altLang="zh-CN" sz="1200" kern="1200" dirty="0">
                <a:solidFill>
                  <a:schemeClr val="tx1"/>
                </a:solidFill>
                <a:effectLst/>
                <a:latin typeface="+mn-lt"/>
                <a:ea typeface="+mn-ea"/>
                <a:cs typeface="+mn-cs"/>
              </a:rPr>
              <a:t> A </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True </a:t>
            </a:r>
            <a:r>
              <a:rPr lang="zh-CN" altLang="zh-CN" sz="1200" kern="1200" dirty="0">
                <a:solidFill>
                  <a:schemeClr val="tx1"/>
                </a:solidFill>
                <a:effectLst/>
                <a:latin typeface="+mn-lt"/>
                <a:ea typeface="+mn-ea"/>
                <a:cs typeface="+mn-cs"/>
              </a:rPr>
              <a:t>时，条件</a:t>
            </a:r>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True </a:t>
            </a:r>
            <a:r>
              <a:rPr lang="zh-CN" altLang="zh-CN" sz="1200" kern="1200" dirty="0">
                <a:solidFill>
                  <a:schemeClr val="tx1"/>
                </a:solidFill>
                <a:effectLst/>
                <a:latin typeface="+mn-lt"/>
                <a:ea typeface="+mn-ea"/>
                <a:cs typeface="+mn-cs"/>
              </a:rPr>
              <a:t>则该判定式取值为</a:t>
            </a:r>
            <a:r>
              <a:rPr lang="en-US" altLang="zh-CN" sz="1200" kern="1200" dirty="0">
                <a:solidFill>
                  <a:schemeClr val="tx1"/>
                </a:solidFill>
                <a:effectLst/>
                <a:latin typeface="+mn-lt"/>
                <a:ea typeface="+mn-ea"/>
                <a:cs typeface="+mn-cs"/>
              </a:rPr>
              <a:t> True</a:t>
            </a:r>
            <a:r>
              <a:rPr lang="zh-CN" altLang="zh-CN" sz="1200" kern="1200" dirty="0">
                <a:solidFill>
                  <a:schemeClr val="tx1"/>
                </a:solidFill>
                <a:effectLst/>
                <a:latin typeface="+mn-lt"/>
                <a:ea typeface="+mn-ea"/>
                <a:cs typeface="+mn-cs"/>
              </a:rPr>
              <a:t>，条件</a:t>
            </a:r>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False </a:t>
            </a:r>
            <a:r>
              <a:rPr lang="zh-CN" altLang="zh-CN" sz="1200" kern="1200" dirty="0">
                <a:solidFill>
                  <a:schemeClr val="tx1"/>
                </a:solidFill>
                <a:effectLst/>
                <a:latin typeface="+mn-lt"/>
                <a:ea typeface="+mn-ea"/>
                <a:cs typeface="+mn-cs"/>
              </a:rPr>
              <a:t>则该判定式取值为</a:t>
            </a:r>
            <a:r>
              <a:rPr lang="en-US" altLang="zh-CN" sz="120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63</a:t>
            </a:fld>
            <a:endParaRPr lang="zh-CN" altLang="en-US"/>
          </a:p>
        </p:txBody>
      </p:sp>
    </p:spTree>
    <p:extLst>
      <p:ext uri="{BB962C8B-B14F-4D97-AF65-F5344CB8AC3E}">
        <p14:creationId xmlns:p14="http://schemas.microsoft.com/office/powerpoint/2010/main" val="10692662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a:solidFill>
                  <a:schemeClr val="tx1"/>
                </a:solidFill>
                <a:effectLst/>
                <a:latin typeface="+mn-lt"/>
                <a:ea typeface="+mn-ea"/>
                <a:cs typeface="+mn-cs"/>
              </a:rPr>
              <a:t>对于析取式“</a:t>
            </a:r>
            <a:r>
              <a:rPr lang="en-US" altLang="zh-CN" sz="1200" kern="1200" dirty="0">
                <a:solidFill>
                  <a:schemeClr val="tx1"/>
                </a:solidFill>
                <a:effectLst/>
                <a:latin typeface="+mn-lt"/>
                <a:ea typeface="+mn-ea"/>
                <a:cs typeface="+mn-cs"/>
              </a:rPr>
              <a:t>A or B”</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给出满足修正条件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判定覆盖的各个条件取值</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例如，当条件</a:t>
            </a:r>
            <a:r>
              <a:rPr lang="en-US" altLang="zh-CN" sz="1200" kern="1200" dirty="0">
                <a:solidFill>
                  <a:schemeClr val="tx1"/>
                </a:solidFill>
                <a:effectLst/>
                <a:latin typeface="+mn-lt"/>
                <a:ea typeface="+mn-ea"/>
                <a:cs typeface="+mn-cs"/>
              </a:rPr>
              <a:t> A</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False </a:t>
            </a:r>
            <a:r>
              <a:rPr lang="zh-CN" altLang="zh-CN" sz="1200" kern="1200" dirty="0">
                <a:solidFill>
                  <a:schemeClr val="tx1"/>
                </a:solidFill>
                <a:effectLst/>
                <a:latin typeface="+mn-lt"/>
                <a:ea typeface="+mn-ea"/>
                <a:cs typeface="+mn-cs"/>
              </a:rPr>
              <a:t>时，条件</a:t>
            </a:r>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True </a:t>
            </a:r>
            <a:r>
              <a:rPr lang="zh-CN" altLang="zh-CN" sz="1200" kern="1200" dirty="0">
                <a:solidFill>
                  <a:schemeClr val="tx1"/>
                </a:solidFill>
                <a:effectLst/>
                <a:latin typeface="+mn-lt"/>
                <a:ea typeface="+mn-ea"/>
                <a:cs typeface="+mn-cs"/>
              </a:rPr>
              <a:t>则该判定式取值为</a:t>
            </a:r>
            <a:r>
              <a:rPr lang="en-US" altLang="zh-CN" sz="1200" kern="1200" dirty="0">
                <a:solidFill>
                  <a:schemeClr val="tx1"/>
                </a:solidFill>
                <a:effectLst/>
                <a:latin typeface="+mn-lt"/>
                <a:ea typeface="+mn-ea"/>
                <a:cs typeface="+mn-cs"/>
              </a:rPr>
              <a:t> True</a:t>
            </a:r>
            <a:r>
              <a:rPr lang="zh-CN" altLang="zh-CN" sz="1200" kern="1200" dirty="0">
                <a:solidFill>
                  <a:schemeClr val="tx1"/>
                </a:solidFill>
                <a:effectLst/>
                <a:latin typeface="+mn-lt"/>
                <a:ea typeface="+mn-ea"/>
                <a:cs typeface="+mn-cs"/>
              </a:rPr>
              <a:t>，条件</a:t>
            </a:r>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取值为</a:t>
            </a:r>
            <a:r>
              <a:rPr lang="en-US" altLang="zh-CN" sz="1200" kern="1200" dirty="0">
                <a:solidFill>
                  <a:schemeClr val="tx1"/>
                </a:solidFill>
                <a:effectLst/>
                <a:latin typeface="+mn-lt"/>
                <a:ea typeface="+mn-ea"/>
                <a:cs typeface="+mn-cs"/>
              </a:rPr>
              <a:t> False</a:t>
            </a:r>
            <a:r>
              <a:rPr lang="zh-CN" altLang="zh-CN" sz="1200" kern="1200" dirty="0">
                <a:solidFill>
                  <a:schemeClr val="tx1"/>
                </a:solidFill>
                <a:effectLst/>
                <a:latin typeface="+mn-lt"/>
                <a:ea typeface="+mn-ea"/>
                <a:cs typeface="+mn-cs"/>
              </a:rPr>
              <a:t>则该判定式取值为</a:t>
            </a:r>
            <a:r>
              <a:rPr lang="en-US" altLang="zh-CN" sz="120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64</a:t>
            </a:fld>
            <a:endParaRPr lang="zh-CN" altLang="en-US"/>
          </a:p>
        </p:txBody>
      </p:sp>
    </p:spTree>
    <p:extLst>
      <p:ext uri="{BB962C8B-B14F-4D97-AF65-F5344CB8AC3E}">
        <p14:creationId xmlns:p14="http://schemas.microsoft.com/office/powerpoint/2010/main" val="24649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程序包含</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等两条条件判定语句，每条语句各由两个条件组成，其中</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包含了条件</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&gt;0)</a:t>
            </a:r>
            <a:r>
              <a:rPr lang="zh-CN" altLang="en-US"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包含了条件</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&lt;10)</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&lt;10)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修正条件分支要求与</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相关的真假分支④、⑤、⑦、⑧至少被运行一次，且每一个条件至少取一次真值和一次假值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同时，修正条件分支要求还要求</a:t>
            </a:r>
            <a:r>
              <a:rPr lang="en-US" altLang="zh-CN" sz="1200" kern="1200" dirty="0">
                <a:solidFill>
                  <a:schemeClr val="tx1"/>
                </a:solidFill>
                <a:effectLst/>
                <a:latin typeface="+mn-lt"/>
                <a:ea typeface="+mn-ea"/>
                <a:cs typeface="+mn-cs"/>
              </a:rPr>
              <a:t>P1</a:t>
            </a:r>
            <a:r>
              <a:rPr lang="zh-CN" altLang="zh-CN" sz="1200" kern="1200" dirty="0">
                <a:solidFill>
                  <a:schemeClr val="tx1"/>
                </a:solidFill>
                <a:effectLst/>
                <a:latin typeface="+mn-lt"/>
                <a:ea typeface="+mn-ea"/>
                <a:cs typeface="+mn-cs"/>
              </a:rPr>
              <a:t>中每个入口节点（语句</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）和出口节点（语句</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）至少被执行一次，每个条件都可独立地影响判定结果，即条件</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可以影响判定式</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&gt; 0 || </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 &gt; 0”</a:t>
            </a:r>
            <a:r>
              <a:rPr lang="zh-CN" altLang="zh-CN" sz="1200" kern="1200" dirty="0">
                <a:solidFill>
                  <a:schemeClr val="tx1"/>
                </a:solidFill>
                <a:effectLst/>
                <a:latin typeface="+mn-lt"/>
                <a:ea typeface="+mn-ea"/>
                <a:cs typeface="+mn-cs"/>
              </a:rPr>
              <a:t>，条件</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&lt;10)</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&lt;10)</a:t>
            </a:r>
            <a:r>
              <a:rPr lang="zh-CN" altLang="zh-CN" sz="1200" kern="1200" dirty="0">
                <a:solidFill>
                  <a:schemeClr val="tx1"/>
                </a:solidFill>
                <a:effectLst/>
                <a:latin typeface="+mn-lt"/>
                <a:ea typeface="+mn-ea"/>
                <a:cs typeface="+mn-cs"/>
              </a:rPr>
              <a:t>可以影响判定式</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&lt; 10 &amp;&amp; </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 &lt; 10”</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判定式</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&gt; 0 || </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 &gt; 0” </a:t>
            </a:r>
            <a:r>
              <a:rPr lang="zh-CN" altLang="zh-CN" sz="1200" kern="1200" dirty="0">
                <a:solidFill>
                  <a:schemeClr val="tx1"/>
                </a:solidFill>
                <a:effectLst/>
                <a:latin typeface="+mn-lt"/>
                <a:ea typeface="+mn-ea"/>
                <a:cs typeface="+mn-cs"/>
              </a:rPr>
              <a:t>为析取式，因此可设计测试用例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，来满足相关需求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判定式</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&lt; 10 &amp;&amp; </a:t>
            </a:r>
            <a:r>
              <a:rPr lang="en-US" altLang="zh-CN" sz="1200" i="1" kern="120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 &lt; 10” </a:t>
            </a:r>
            <a:r>
              <a:rPr lang="zh-CN" altLang="zh-CN" sz="1200" kern="1200" dirty="0">
                <a:solidFill>
                  <a:schemeClr val="tx1"/>
                </a:solidFill>
                <a:effectLst/>
                <a:latin typeface="+mn-lt"/>
                <a:ea typeface="+mn-ea"/>
                <a:cs typeface="+mn-cs"/>
              </a:rPr>
              <a:t>为合取式，因此可设计测试用例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15</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，来满足相关需求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的分支覆盖结果和条件覆盖结果如</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可以看到，测试用例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覆盖了</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程序中的每条分支，每个条件的真假值，每个入口节点和出口节点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同时，每个条件都曾独立地影响判定结果。为节约测试成本，应尽量使测试用例覆盖各个条件判定语句的不同分支，并尽量使条件在每个测试用例下的取值结果不同</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可以看到，测试用例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与</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是相同的，</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与</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是相同的，</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与</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是相同的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此时，只需要</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个测试用例</a:t>
            </a:r>
            <a:r>
              <a:rPr lang="zh-CN" altLang="en-US"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t12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t13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t14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即可满足</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程序的修正条件</a:t>
            </a:r>
            <a:r>
              <a:rPr lang="en-US" altLang="zh-CN" sz="1200" u="sng"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a:t>
            </a:r>
            <a:endParaRPr lang="zh-CN" altLang="en-US" dirty="0"/>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65</a:t>
            </a:fld>
            <a:endParaRPr lang="zh-CN" altLang="en-US"/>
          </a:p>
        </p:txBody>
      </p:sp>
    </p:spTree>
    <p:extLst>
      <p:ext uri="{BB962C8B-B14F-4D97-AF65-F5344CB8AC3E}">
        <p14:creationId xmlns:p14="http://schemas.microsoft.com/office/powerpoint/2010/main" val="40077018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条件组合覆盖要求每条条件判定语句中条件取值的各种组合至少出现一次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程序中的每条分支判定语句各包含两个条件，因而针对每个分支判定语句至少需要设计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等四个测试用例来测试每条分支判定语句的各种条件组合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从节约测试资源的角度出发，应使满足第一条分支判定语句条件组合覆盖的测试用例也可满足第二条分支判定语句的条件组合覆盖需求。</a:t>
            </a:r>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66</a:t>
            </a:fld>
            <a:endParaRPr lang="zh-CN" altLang="en-US"/>
          </a:p>
        </p:txBody>
      </p:sp>
    </p:spTree>
    <p:extLst>
      <p:ext uri="{BB962C8B-B14F-4D97-AF65-F5344CB8AC3E}">
        <p14:creationId xmlns:p14="http://schemas.microsoft.com/office/powerpoint/2010/main" val="36698430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例如，可设计测试用例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18</a:t>
            </a:r>
            <a:r>
              <a:rPr lang="en-US" altLang="zh-CN" sz="1200" kern="1200" dirty="0">
                <a:solidFill>
                  <a:schemeClr val="tx1"/>
                </a:solidFill>
                <a:effectLst/>
                <a:latin typeface="+mn-lt"/>
                <a:ea typeface="+mn-ea"/>
                <a:cs typeface="+mn-cs"/>
              </a:rPr>
              <a:t>=(50, 50)</a:t>
            </a:r>
            <a:r>
              <a:rPr lang="zh-CN"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19</a:t>
            </a:r>
            <a:r>
              <a:rPr lang="en-US" altLang="zh-CN" sz="1200" kern="1200" dirty="0">
                <a:solidFill>
                  <a:schemeClr val="tx1"/>
                </a:solidFill>
                <a:effectLst/>
                <a:latin typeface="+mn-lt"/>
                <a:ea typeface="+mn-ea"/>
                <a:cs typeface="+mn-cs"/>
              </a:rPr>
              <a:t>=(-5, -5)</a:t>
            </a:r>
            <a:r>
              <a:rPr lang="zh-CN"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20</a:t>
            </a:r>
            <a:r>
              <a:rPr lang="en-US" altLang="zh-CN" sz="1200" kern="1200" dirty="0">
                <a:solidFill>
                  <a:schemeClr val="tx1"/>
                </a:solidFill>
                <a:effectLst/>
                <a:latin typeface="+mn-lt"/>
                <a:ea typeface="+mn-ea"/>
                <a:cs typeface="+mn-cs"/>
              </a:rPr>
              <a:t>=(50, -5)</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21</a:t>
            </a:r>
            <a:r>
              <a:rPr lang="en-US" altLang="zh-CN" sz="1200" kern="1200" dirty="0">
                <a:solidFill>
                  <a:schemeClr val="tx1"/>
                </a:solidFill>
                <a:effectLst/>
                <a:latin typeface="+mn-lt"/>
                <a:ea typeface="+mn-ea"/>
                <a:cs typeface="+mn-cs"/>
              </a:rPr>
              <a:t>=(-5, 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此时</a:t>
            </a:r>
            <a:r>
              <a:rPr lang="zh-CN" altLang="en-US"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18</a:t>
            </a:r>
            <a:r>
              <a:rPr lang="zh-CN" altLang="en-US"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的程序流程图如</a:t>
            </a:r>
            <a:r>
              <a:rPr lang="zh-CN" altLang="en-US" sz="1200" kern="1200" dirty="0">
                <a:solidFill>
                  <a:schemeClr val="tx1"/>
                </a:solidFill>
                <a:effectLst/>
                <a:latin typeface="+mn-lt"/>
                <a:ea typeface="+mn-ea"/>
                <a:cs typeface="+mn-cs"/>
              </a:rPr>
              <a:t>左</a:t>
            </a:r>
            <a:r>
              <a:rPr lang="zh-CN" altLang="zh-CN" sz="1200" kern="1200" dirty="0">
                <a:solidFill>
                  <a:schemeClr val="tx1"/>
                </a:solidFill>
                <a:effectLst/>
                <a:latin typeface="+mn-lt"/>
                <a:ea typeface="+mn-ea"/>
                <a:cs typeface="+mn-cs"/>
              </a:rPr>
              <a:t>图所示，</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19</a:t>
            </a:r>
            <a:r>
              <a:rPr lang="zh-CN" altLang="zh-CN" sz="1200" kern="1200" dirty="0">
                <a:solidFill>
                  <a:schemeClr val="tx1"/>
                </a:solidFill>
                <a:effectLst/>
                <a:latin typeface="+mn-lt"/>
                <a:ea typeface="+mn-ea"/>
                <a:cs typeface="+mn-cs"/>
              </a:rPr>
              <a:t>的程序流程图如</a:t>
            </a:r>
            <a:r>
              <a:rPr lang="zh-CN" altLang="en-US" sz="1200" kern="1200" dirty="0">
                <a:solidFill>
                  <a:schemeClr val="tx1"/>
                </a:solidFill>
                <a:effectLst/>
                <a:latin typeface="+mn-lt"/>
                <a:ea typeface="+mn-ea"/>
                <a:cs typeface="+mn-cs"/>
              </a:rPr>
              <a:t>右</a:t>
            </a:r>
            <a:r>
              <a:rPr lang="zh-CN" altLang="zh-CN" sz="1200" kern="1200" dirty="0">
                <a:solidFill>
                  <a:schemeClr val="tx1"/>
                </a:solidFill>
                <a:effectLst/>
                <a:latin typeface="+mn-lt"/>
                <a:ea typeface="+mn-ea"/>
                <a:cs typeface="+mn-cs"/>
              </a:rPr>
              <a:t>图所示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它们的</a:t>
            </a:r>
            <a:r>
              <a:rPr lang="zh-CN" altLang="zh-CN" sz="1200" kern="1200" dirty="0">
                <a:solidFill>
                  <a:schemeClr val="tx1"/>
                </a:solidFill>
                <a:effectLst/>
                <a:latin typeface="+mn-lt"/>
                <a:ea typeface="+mn-ea"/>
                <a:cs typeface="+mn-cs"/>
              </a:rPr>
              <a:t>分支覆盖情况</a:t>
            </a:r>
            <a:r>
              <a:rPr lang="zh-CN" altLang="en-US" sz="1200" kern="1200" dirty="0">
                <a:solidFill>
                  <a:schemeClr val="tx1"/>
                </a:solidFill>
                <a:effectLst/>
                <a:latin typeface="+mn-lt"/>
                <a:ea typeface="+mn-ea"/>
                <a:cs typeface="+mn-cs"/>
              </a:rPr>
              <a:t>和条件覆盖情况</a:t>
            </a:r>
            <a:r>
              <a:rPr lang="zh-CN" altLang="zh-CN" sz="1200" kern="1200" dirty="0">
                <a:solidFill>
                  <a:schemeClr val="tx1"/>
                </a:solidFill>
                <a:effectLst/>
                <a:latin typeface="+mn-lt"/>
                <a:ea typeface="+mn-ea"/>
                <a:cs typeface="+mn-cs"/>
              </a:rPr>
              <a:t>如</a:t>
            </a:r>
            <a:r>
              <a:rPr lang="zh-CN" altLang="en-US" sz="1200" kern="1200" dirty="0">
                <a:solidFill>
                  <a:schemeClr val="tx1"/>
                </a:solidFill>
                <a:effectLst/>
                <a:latin typeface="+mn-lt"/>
                <a:ea typeface="+mn-ea"/>
                <a:cs typeface="+mn-cs"/>
              </a:rPr>
              <a:t>表格</a:t>
            </a:r>
            <a:r>
              <a:rPr lang="zh-CN" altLang="zh-CN"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可以看到，测试用例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18</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覆盖了</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程序中每条条件判定语句中条件取值的各种组合，由此说明这些测试用例满足条件组合覆盖需求</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67</a:t>
            </a:fld>
            <a:endParaRPr lang="zh-CN" altLang="en-US"/>
          </a:p>
        </p:txBody>
      </p:sp>
    </p:spTree>
    <p:extLst>
      <p:ext uri="{BB962C8B-B14F-4D97-AF65-F5344CB8AC3E}">
        <p14:creationId xmlns:p14="http://schemas.microsoft.com/office/powerpoint/2010/main" val="3791521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不同覆盖标准的测试强度是不相同的。给定两个覆盖标准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，如果在任意情况下，满足</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标准的测试用例也满足</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标准，则称</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标准强于</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标准</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改图</a:t>
            </a:r>
            <a:r>
              <a:rPr lang="zh-CN" altLang="zh-CN" sz="1200" kern="1200" dirty="0">
                <a:solidFill>
                  <a:schemeClr val="tx1"/>
                </a:solidFill>
                <a:effectLst/>
                <a:latin typeface="+mn-lt"/>
                <a:ea typeface="+mn-ea"/>
                <a:cs typeface="+mn-cs"/>
              </a:rPr>
              <a:t>给出了</a:t>
            </a:r>
            <a:r>
              <a:rPr lang="zh-CN" altLang="en-US" sz="1200" kern="1200" dirty="0">
                <a:solidFill>
                  <a:schemeClr val="tx1"/>
                </a:solidFill>
                <a:effectLst/>
                <a:latin typeface="+mn-lt"/>
                <a:ea typeface="+mn-ea"/>
                <a:cs typeface="+mn-cs"/>
              </a:rPr>
              <a:t>各个覆盖标准</a:t>
            </a:r>
            <a:r>
              <a:rPr lang="zh-CN" altLang="zh-CN" sz="1200" kern="1200" dirty="0">
                <a:solidFill>
                  <a:schemeClr val="tx1"/>
                </a:solidFill>
                <a:effectLst/>
                <a:latin typeface="+mn-lt"/>
                <a:ea typeface="+mn-ea"/>
                <a:cs typeface="+mn-cs"/>
              </a:rPr>
              <a:t>的强弱关系：条件组合覆盖具有最高的测试强度，修正条件</a:t>
            </a:r>
            <a:r>
              <a:rPr lang="en-US" altLang="zh-CN" sz="1200" u="sng"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判定覆盖次之，语句覆盖测试强度最低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其中，</a:t>
            </a:r>
            <a:r>
              <a:rPr lang="zh-CN" altLang="zh-CN" sz="1200" kern="1200" dirty="0">
                <a:solidFill>
                  <a:schemeClr val="tx1"/>
                </a:solidFill>
                <a:effectLst/>
                <a:latin typeface="+mn-lt"/>
                <a:ea typeface="+mn-ea"/>
                <a:cs typeface="+mn-cs"/>
              </a:rPr>
              <a:t>语句覆盖是一种较弱的覆盖准则。它只关注于程序中语句的覆盖结果，并不考虑分支的覆盖情况，由此造成错误检测能力较低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分支覆盖不仅考虑了各个条件判定语句的覆盖需求，还考虑了这些语句分支的覆盖需求，因而较语句覆盖测试强度更高</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特别的，</a:t>
            </a:r>
            <a:r>
              <a:rPr lang="zh-CN" altLang="zh-CN" sz="1200" kern="1200" dirty="0">
                <a:solidFill>
                  <a:schemeClr val="tx1"/>
                </a:solidFill>
                <a:effectLst/>
                <a:latin typeface="+mn-lt"/>
                <a:ea typeface="+mn-ea"/>
                <a:cs typeface="+mn-cs"/>
              </a:rPr>
              <a:t>当某段代码没有包含条件判定语句时，可将其看作为一个分支。此时，针对该段代码的分支覆盖测试需求等价于对该段代码的语句覆盖测试需求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条件判定覆盖要求测试用例既满足条件覆盖需求，也满足分支覆盖需求，因而与条件覆盖和分支覆盖相比其测试强度更高</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a:t>
            </a:r>
            <a:r>
              <a:rPr lang="zh-CN" altLang="zh-CN" sz="1200" kern="1200" dirty="0">
                <a:solidFill>
                  <a:schemeClr val="tx1"/>
                </a:solidFill>
                <a:effectLst/>
                <a:latin typeface="+mn-lt"/>
                <a:ea typeface="+mn-ea"/>
                <a:cs typeface="+mn-cs"/>
              </a:rPr>
              <a:t>满足条件组合覆盖的测试用例一定同时满足分支覆盖、条件覆盖和条件</a:t>
            </a:r>
            <a:r>
              <a:rPr lang="en-US" altLang="zh-CN" sz="1200" u="sng"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判定覆盖。因此，条件组合覆盖的测试强度要高于分支覆盖、条件覆盖和条件</a:t>
            </a:r>
            <a:r>
              <a:rPr lang="en-US" altLang="zh-CN" sz="1200" u="sng"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判定覆盖的测试强度</a:t>
            </a:r>
          </a:p>
          <a:p>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68</a:t>
            </a:fld>
            <a:endParaRPr lang="zh-CN" altLang="en-US"/>
          </a:p>
        </p:txBody>
      </p:sp>
    </p:spTree>
    <p:extLst>
      <p:ext uri="{BB962C8B-B14F-4D97-AF65-F5344CB8AC3E}">
        <p14:creationId xmlns:p14="http://schemas.microsoft.com/office/powerpoint/2010/main" val="35852654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变异测试也称为“变异分析”，是一种对测试数据集的有效性、充分性进行评估的技术，能为研发人员开展需求设计、单元测试、集成测试提供有效的帮助</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在变异测试的指导下，测试人员可以评价每个测试用例的错误检测能力，创建错误检测能力更强的测试数据集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在变异测试过程中，一般利用与源程序差异极小的简单变异体来模拟程序中可能存在的各种缺陷</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该方法的可行性主要基于两点假设：</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熟练程序员假设；</a:t>
            </a: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变异耦合效应假设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其中，假设</a:t>
            </a:r>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关注于熟练程序员的编程行为，熟练程序员假设是指熟练程序员由于开发经验丰富、编程水平较高，其编写的代码即使包含缺陷，也与正确代码十分接近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此时，针对缺陷代码仅需做微小的修改即可使代码恢复正确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因此，基于该假设变异测试仅需做小幅度的修改即可模拟熟练程序员实际的编程行为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假设</a:t>
            </a:r>
            <a:r>
              <a:rPr lang="en-US" altLang="zh-CN" sz="1200" kern="1200" dirty="0">
                <a:solidFill>
                  <a:schemeClr val="tx1"/>
                </a:solidFill>
                <a:effectLst/>
                <a:latin typeface="+mn-lt"/>
                <a:ea typeface="+mn-ea"/>
                <a:cs typeface="+mn-cs"/>
              </a:rPr>
              <a:t> (2) </a:t>
            </a:r>
            <a:r>
              <a:rPr lang="zh-CN" altLang="zh-CN" sz="1200" kern="1200" dirty="0">
                <a:solidFill>
                  <a:schemeClr val="tx1"/>
                </a:solidFill>
                <a:effectLst/>
                <a:latin typeface="+mn-lt"/>
                <a:ea typeface="+mn-ea"/>
                <a:cs typeface="+mn-cs"/>
              </a:rPr>
              <a:t>关注于变异程序的缺陷类型</a:t>
            </a:r>
            <a:r>
              <a:rPr lang="zh-CN" altLang="en-US" sz="1200" kern="1200" dirty="0">
                <a:solidFill>
                  <a:schemeClr val="tx1"/>
                </a:solidFill>
                <a:effectLst/>
                <a:latin typeface="+mn-lt"/>
                <a:ea typeface="+mn-ea"/>
                <a:cs typeface="+mn-cs"/>
              </a:rPr>
              <a:t>，该</a:t>
            </a:r>
            <a:r>
              <a:rPr lang="zh-CN" altLang="zh-CN" sz="1200" kern="1200" dirty="0">
                <a:solidFill>
                  <a:schemeClr val="tx1"/>
                </a:solidFill>
                <a:effectLst/>
                <a:latin typeface="+mn-lt"/>
                <a:ea typeface="+mn-ea"/>
                <a:cs typeface="+mn-cs"/>
              </a:rPr>
              <a:t>假设是指若测试用例能够杀死简单变异体，那么该测试用例也易于杀死复杂变异体</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其中，简单缺陷是指在原有程序上运行单一语法修改形成的缺陷，复杂缺陷则是指在原有程序上运行多次单一语法修改形成的缺陷</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也就是说，若测试用例集能够杀死所有的简单变异体，则该测试用例集也可以杀死绝大部分的复杂变异体</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该假设为在变异测试过程中仅考虑简单变异体提供了重要的理论依据</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69</a:t>
            </a:fld>
            <a:endParaRPr lang="zh-CN" altLang="en-US"/>
          </a:p>
        </p:txBody>
      </p:sp>
    </p:spTree>
    <p:extLst>
      <p:ext uri="{BB962C8B-B14F-4D97-AF65-F5344CB8AC3E}">
        <p14:creationId xmlns:p14="http://schemas.microsoft.com/office/powerpoint/2010/main" val="335584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主流的单元测试框架是</a:t>
            </a:r>
            <a:r>
              <a:rPr lang="en-US" altLang="zh-CN" dirty="0"/>
              <a:t>Junit</a:t>
            </a:r>
            <a:r>
              <a:rPr lang="zh-CN" altLang="en-US" dirty="0"/>
              <a:t>和</a:t>
            </a:r>
            <a:r>
              <a:rPr lang="en-US" altLang="zh-CN" dirty="0"/>
              <a:t>TestNG</a:t>
            </a:r>
            <a:r>
              <a:rPr lang="zh-CN" altLang="en-US" dirty="0"/>
              <a:t>。</a:t>
            </a:r>
            <a:endParaRPr lang="en-US" altLang="zh-CN" dirty="0"/>
          </a:p>
          <a:p>
            <a:r>
              <a:rPr lang="zh-CN" altLang="en-US" dirty="0"/>
              <a:t>我们测试大赛采用的是现今</a:t>
            </a:r>
            <a:r>
              <a:rPr lang="en-US" altLang="zh-CN" dirty="0"/>
              <a:t>Java</a:t>
            </a:r>
            <a:r>
              <a:rPr lang="zh-CN" altLang="en-US" dirty="0"/>
              <a:t>领域使用最为广泛的</a:t>
            </a:r>
            <a:r>
              <a:rPr lang="en-US" altLang="zh-CN" dirty="0"/>
              <a:t>Junit</a:t>
            </a:r>
            <a:r>
              <a:rPr lang="zh-CN" altLang="en-US" dirty="0"/>
              <a:t>框架</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a:t>
            </a:fld>
            <a:endParaRPr lang="zh-CN" altLang="en-US"/>
          </a:p>
        </p:txBody>
      </p:sp>
    </p:spTree>
    <p:extLst>
      <p:ext uri="{BB962C8B-B14F-4D97-AF65-F5344CB8AC3E}">
        <p14:creationId xmlns:p14="http://schemas.microsoft.com/office/powerpoint/2010/main" val="20089280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本</a:t>
            </a:r>
            <a:r>
              <a:rPr lang="zh-CN" altLang="zh-CN" sz="1200" kern="1200" dirty="0">
                <a:solidFill>
                  <a:schemeClr val="tx1"/>
                </a:solidFill>
                <a:effectLst/>
                <a:latin typeface="+mn-lt"/>
                <a:ea typeface="+mn-ea"/>
                <a:cs typeface="+mn-cs"/>
              </a:rPr>
              <a:t>图给出了变异分析的基本流程图</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给定源程序和测试用例集，</a:t>
            </a:r>
            <a:r>
              <a:rPr lang="zh-CN" altLang="en-US" sz="1200" kern="1200" dirty="0">
                <a:solidFill>
                  <a:schemeClr val="tx1"/>
                </a:solidFill>
                <a:effectLst/>
                <a:latin typeface="+mn-lt"/>
                <a:ea typeface="+mn-ea"/>
                <a:cs typeface="+mn-cs"/>
              </a:rPr>
              <a:t>首先</a:t>
            </a:r>
            <a:r>
              <a:rPr lang="zh-CN" altLang="zh-CN" sz="1200" kern="1200" dirty="0">
                <a:solidFill>
                  <a:schemeClr val="tx1"/>
                </a:solidFill>
                <a:effectLst/>
                <a:latin typeface="+mn-lt"/>
                <a:ea typeface="+mn-ea"/>
                <a:cs typeface="+mn-cs"/>
              </a:rPr>
              <a:t>通过变异算子生成一组变异程序</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70</a:t>
            </a:fld>
            <a:endParaRPr lang="zh-CN" altLang="en-US"/>
          </a:p>
        </p:txBody>
      </p:sp>
    </p:spTree>
    <p:extLst>
      <p:ext uri="{BB962C8B-B14F-4D97-AF65-F5344CB8AC3E}">
        <p14:creationId xmlns:p14="http://schemas.microsoft.com/office/powerpoint/2010/main" val="3364726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程序变异指基于预先定义的变异操作对程序进行修改，进而得到源程序变异程序（也称为变异体）的过程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变异操作应当模拟典型的软件缺陷，用于度量测试用例对常见错误的检测能力；或是引入一些特殊值，来度量测试用例在特殊环境下的错误检测能力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程序变异需要在变异算子的指导下完成</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目前研究人员以提出多种变异算子，但由于不同程序所属类型、自身特征的不同，在程序变异时可用的变异算子也是不同的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例如，对于面向过程程序，可以通过各种运算符变异、数值变异、方法返回值变异等算子对程序进行变异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71</a:t>
            </a:fld>
            <a:endParaRPr lang="zh-CN" altLang="en-US"/>
          </a:p>
        </p:txBody>
      </p:sp>
    </p:spTree>
    <p:extLst>
      <p:ext uri="{BB962C8B-B14F-4D97-AF65-F5344CB8AC3E}">
        <p14:creationId xmlns:p14="http://schemas.microsoft.com/office/powerpoint/2010/main" val="19122120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而对于面向对象程序，在利用上述类型变异算子的同时，还需要针对继承、多态、重载等特性设计新的算子，来保证程序特征覆盖的完整性</a:t>
            </a:r>
            <a:endParaRPr lang="zh-CN" altLang="en-US"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72</a:t>
            </a:fld>
            <a:endParaRPr lang="zh-CN" altLang="en-US"/>
          </a:p>
        </p:txBody>
      </p:sp>
    </p:spTree>
    <p:extLst>
      <p:ext uri="{BB962C8B-B14F-4D97-AF65-F5344CB8AC3E}">
        <p14:creationId xmlns:p14="http://schemas.microsoft.com/office/powerpoint/2010/main" val="1689749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针对</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a:t>
            </a:r>
            <a:r>
              <a:rPr lang="zh-CN" altLang="en-US" sz="1200" kern="1200" dirty="0">
                <a:solidFill>
                  <a:schemeClr val="tx1"/>
                </a:solidFill>
                <a:effectLst/>
                <a:latin typeface="+mn-lt"/>
                <a:ea typeface="+mn-ea"/>
                <a:cs typeface="+mn-cs"/>
              </a:rPr>
              <a:t>我们可以</a:t>
            </a:r>
            <a:r>
              <a:rPr lang="zh-CN" altLang="zh-CN" sz="1200" kern="1200" dirty="0">
                <a:solidFill>
                  <a:schemeClr val="tx1"/>
                </a:solidFill>
                <a:effectLst/>
                <a:latin typeface="+mn-lt"/>
                <a:ea typeface="+mn-ea"/>
                <a:cs typeface="+mn-cs"/>
              </a:rPr>
              <a:t>应用运算符变异生成</a:t>
            </a:r>
            <a:r>
              <a:rPr lang="en-US" altLang="zh-CN" sz="1200" kern="1200" dirty="0">
                <a:solidFill>
                  <a:schemeClr val="tx1"/>
                </a:solidFill>
                <a:effectLst/>
                <a:latin typeface="+mn-lt"/>
                <a:ea typeface="+mn-ea"/>
                <a:cs typeface="+mn-cs"/>
              </a:rPr>
              <a:t>M1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M2</a:t>
            </a:r>
            <a:r>
              <a:rPr lang="zh-CN" altLang="en-US" sz="1200" kern="1200" dirty="0">
                <a:solidFill>
                  <a:schemeClr val="tx1"/>
                </a:solidFill>
                <a:effectLst/>
                <a:latin typeface="+mn-lt"/>
                <a:ea typeface="+mn-ea"/>
                <a:cs typeface="+mn-cs"/>
              </a:rPr>
              <a:t>两个</a:t>
            </a:r>
            <a:r>
              <a:rPr lang="zh-CN" altLang="zh-CN" sz="1200" kern="1200" dirty="0">
                <a:solidFill>
                  <a:schemeClr val="tx1"/>
                </a:solidFill>
                <a:effectLst/>
                <a:latin typeface="+mn-lt"/>
                <a:ea typeface="+mn-ea"/>
                <a:cs typeface="+mn-cs"/>
              </a:rPr>
              <a:t>变异程序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也可以</a:t>
            </a:r>
            <a:r>
              <a:rPr lang="zh-CN" altLang="zh-CN" sz="1200" kern="1200" dirty="0">
                <a:solidFill>
                  <a:schemeClr val="tx1"/>
                </a:solidFill>
                <a:effectLst/>
                <a:latin typeface="+mn-lt"/>
                <a:ea typeface="+mn-ea"/>
                <a:cs typeface="+mn-cs"/>
              </a:rPr>
              <a:t>应用返回值变异生成</a:t>
            </a:r>
            <a:r>
              <a:rPr lang="en-US" altLang="zh-CN" sz="1200" kern="1200" dirty="0">
                <a:solidFill>
                  <a:schemeClr val="tx1"/>
                </a:solidFill>
                <a:effectLst/>
                <a:latin typeface="+mn-lt"/>
                <a:ea typeface="+mn-ea"/>
                <a:cs typeface="+mn-cs"/>
              </a:rPr>
              <a:t>M3</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M4</a:t>
            </a:r>
            <a:r>
              <a:rPr lang="zh-CN" altLang="en-US" sz="1200" kern="1200" dirty="0">
                <a:solidFill>
                  <a:schemeClr val="tx1"/>
                </a:solidFill>
                <a:effectLst/>
                <a:latin typeface="+mn-lt"/>
                <a:ea typeface="+mn-ea"/>
                <a:cs typeface="+mn-cs"/>
              </a:rPr>
              <a:t>两个</a:t>
            </a:r>
            <a:r>
              <a:rPr lang="zh-CN" altLang="zh-CN" sz="1200" kern="1200" dirty="0">
                <a:solidFill>
                  <a:schemeClr val="tx1"/>
                </a:solidFill>
                <a:effectLst/>
                <a:latin typeface="+mn-lt"/>
                <a:ea typeface="+mn-ea"/>
                <a:cs typeface="+mn-cs"/>
              </a:rPr>
              <a:t>变异程序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73</a:t>
            </a:fld>
            <a:endParaRPr lang="zh-CN" altLang="en-US"/>
          </a:p>
        </p:txBody>
      </p:sp>
    </p:spTree>
    <p:extLst>
      <p:ext uri="{BB962C8B-B14F-4D97-AF65-F5344CB8AC3E}">
        <p14:creationId xmlns:p14="http://schemas.microsoft.com/office/powerpoint/2010/main" val="31818564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在变异生成的基础上，</a:t>
            </a:r>
            <a:r>
              <a:rPr lang="zh-CN" altLang="zh-CN" sz="1200" kern="1200" dirty="0">
                <a:solidFill>
                  <a:schemeClr val="tx1"/>
                </a:solidFill>
                <a:effectLst/>
                <a:latin typeface="+mn-lt"/>
                <a:ea typeface="+mn-ea"/>
                <a:cs typeface="+mn-cs"/>
              </a:rPr>
              <a:t>基于</a:t>
            </a:r>
            <a:r>
              <a:rPr lang="zh-CN" altLang="en-US" sz="1200" kern="1200" dirty="0">
                <a:solidFill>
                  <a:schemeClr val="tx1"/>
                </a:solidFill>
                <a:effectLst/>
                <a:latin typeface="+mn-lt"/>
                <a:ea typeface="+mn-ea"/>
                <a:cs typeface="+mn-cs"/>
              </a:rPr>
              <a:t>测试用例集</a:t>
            </a:r>
            <a:r>
              <a:rPr lang="zh-CN" altLang="zh-CN" sz="1200" kern="1200" dirty="0">
                <a:solidFill>
                  <a:schemeClr val="tx1"/>
                </a:solidFill>
                <a:effectLst/>
                <a:latin typeface="+mn-lt"/>
                <a:ea typeface="+mn-ea"/>
                <a:cs typeface="+mn-cs"/>
              </a:rPr>
              <a:t>运行</a:t>
            </a:r>
            <a:r>
              <a:rPr lang="zh-CN" altLang="en-US" sz="1200" kern="1200" dirty="0">
                <a:solidFill>
                  <a:schemeClr val="tx1"/>
                </a:solidFill>
                <a:effectLst/>
                <a:latin typeface="+mn-lt"/>
                <a:ea typeface="+mn-ea"/>
                <a:cs typeface="+mn-cs"/>
              </a:rPr>
              <a:t>源程序</a:t>
            </a:r>
            <a:r>
              <a:rPr lang="zh-CN" altLang="zh-CN" sz="1200" kern="1200" dirty="0">
                <a:solidFill>
                  <a:schemeClr val="tx1"/>
                </a:solidFill>
                <a:effectLst/>
                <a:latin typeface="+mn-lt"/>
                <a:ea typeface="+mn-ea"/>
                <a:cs typeface="+mn-cs"/>
              </a:rPr>
              <a:t>，若存在测试用例使得</a:t>
            </a:r>
            <a:r>
              <a:rPr lang="zh-CN" altLang="en-US" sz="1200" kern="1200" dirty="0">
                <a:solidFill>
                  <a:schemeClr val="tx1"/>
                </a:solidFill>
                <a:effectLst/>
                <a:latin typeface="+mn-lt"/>
                <a:ea typeface="+mn-ea"/>
                <a:cs typeface="+mn-cs"/>
              </a:rPr>
              <a:t>源程序</a:t>
            </a:r>
            <a:r>
              <a:rPr lang="zh-CN" altLang="zh-CN" sz="1200" kern="1200" dirty="0">
                <a:solidFill>
                  <a:schemeClr val="tx1"/>
                </a:solidFill>
                <a:effectLst/>
                <a:latin typeface="+mn-lt"/>
                <a:ea typeface="+mn-ea"/>
                <a:cs typeface="+mn-cs"/>
              </a:rPr>
              <a:t>运行失败，则表明</a:t>
            </a:r>
            <a:r>
              <a:rPr lang="zh-CN" altLang="en-US" sz="1200" kern="1200" dirty="0">
                <a:solidFill>
                  <a:schemeClr val="tx1"/>
                </a:solidFill>
                <a:effectLst/>
                <a:latin typeface="+mn-lt"/>
                <a:ea typeface="+mn-ea"/>
                <a:cs typeface="+mn-cs"/>
              </a:rPr>
              <a:t>源程序</a:t>
            </a:r>
            <a:r>
              <a:rPr lang="zh-CN" altLang="zh-CN" sz="1200" kern="1200" dirty="0">
                <a:solidFill>
                  <a:schemeClr val="tx1"/>
                </a:solidFill>
                <a:effectLst/>
                <a:latin typeface="+mn-lt"/>
                <a:ea typeface="+mn-ea"/>
                <a:cs typeface="+mn-cs"/>
              </a:rPr>
              <a:t>存在缺陷，需要修复</a:t>
            </a:r>
            <a:r>
              <a:rPr lang="zh-CN" altLang="en-US" sz="1200" kern="1200" dirty="0">
                <a:solidFill>
                  <a:schemeClr val="tx1"/>
                </a:solidFill>
                <a:effectLst/>
                <a:latin typeface="+mn-lt"/>
                <a:ea typeface="+mn-ea"/>
                <a:cs typeface="+mn-cs"/>
              </a:rPr>
              <a:t>源程序</a:t>
            </a:r>
            <a:r>
              <a:rPr lang="zh-CN" altLang="zh-CN" sz="1200" kern="1200" dirty="0">
                <a:solidFill>
                  <a:schemeClr val="tx1"/>
                </a:solidFill>
                <a:effectLst/>
                <a:latin typeface="+mn-lt"/>
                <a:ea typeface="+mn-ea"/>
                <a:cs typeface="+mn-cs"/>
              </a:rPr>
              <a:t>并重复上述过程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若</a:t>
            </a:r>
            <a:r>
              <a:rPr lang="zh-CN" altLang="en-US" sz="1200" kern="1200" dirty="0">
                <a:solidFill>
                  <a:schemeClr val="tx1"/>
                </a:solidFill>
                <a:effectLst/>
                <a:latin typeface="+mn-lt"/>
                <a:ea typeface="+mn-ea"/>
                <a:cs typeface="+mn-cs"/>
              </a:rPr>
              <a:t>源程序</a:t>
            </a:r>
            <a:r>
              <a:rPr lang="zh-CN" altLang="zh-CN" sz="1200" kern="1200" dirty="0">
                <a:solidFill>
                  <a:schemeClr val="tx1"/>
                </a:solidFill>
                <a:effectLst/>
                <a:latin typeface="+mn-lt"/>
                <a:ea typeface="+mn-ea"/>
                <a:cs typeface="+mn-cs"/>
              </a:rPr>
              <a:t>均运行成功，则运行每一个变异程序。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所有的变异程序运行结束后，</a:t>
            </a:r>
            <a:r>
              <a:rPr lang="zh-CN" altLang="en-US" sz="1200" kern="1200" dirty="0">
                <a:solidFill>
                  <a:schemeClr val="tx1"/>
                </a:solidFill>
                <a:effectLst/>
                <a:latin typeface="+mn-lt"/>
                <a:ea typeface="+mn-ea"/>
                <a:cs typeface="+mn-cs"/>
              </a:rPr>
              <a:t>计算测试用例集的变异得分情况</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74</a:t>
            </a:fld>
            <a:endParaRPr lang="zh-CN" altLang="en-US"/>
          </a:p>
        </p:txBody>
      </p:sp>
    </p:spTree>
    <p:extLst>
      <p:ext uri="{BB962C8B-B14F-4D97-AF65-F5344CB8AC3E}">
        <p14:creationId xmlns:p14="http://schemas.microsoft.com/office/powerpoint/2010/main" val="324891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需要注意的是，我们在计算评分的时候，是需要考虑一种特殊的变异体的，也就是等价变异体。</a:t>
            </a:r>
            <a:endParaRPr lang="en-US" altLang="zh-CN" sz="1200" kern="1200" dirty="0">
              <a:solidFill>
                <a:schemeClr val="tx1"/>
              </a:solidFill>
              <a:effectLst/>
              <a:latin typeface="+mn-lt"/>
              <a:ea typeface="+mn-ea"/>
              <a:cs typeface="+mn-cs"/>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75</a:t>
            </a:fld>
            <a:endParaRPr lang="zh-CN" altLang="en-US"/>
          </a:p>
        </p:txBody>
      </p:sp>
    </p:spTree>
    <p:extLst>
      <p:ext uri="{BB962C8B-B14F-4D97-AF65-F5344CB8AC3E}">
        <p14:creationId xmlns:p14="http://schemas.microsoft.com/office/powerpoint/2010/main" val="10623577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变异得分是一种评价测试用例集错误检测有效性的度量标。</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公式给出了变异得分的计算方法，其中</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numkilled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表示被杀死的变异程序的数目，</a:t>
            </a:r>
            <a:r>
              <a:rPr lang="en-US" altLang="zh-CN" sz="1200" kern="1200" dirty="0" err="1">
                <a:solidFill>
                  <a:schemeClr val="tx1"/>
                </a:solidFill>
                <a:effectLst/>
                <a:latin typeface="+mn-lt"/>
                <a:ea typeface="+mn-ea"/>
                <a:cs typeface="+mn-cs"/>
              </a:rPr>
              <a:t>numtotal</a:t>
            </a:r>
            <a:r>
              <a:rPr lang="zh-CN" altLang="zh-CN" sz="1200" kern="1200" dirty="0">
                <a:solidFill>
                  <a:schemeClr val="tx1"/>
                </a:solidFill>
                <a:effectLst/>
                <a:latin typeface="+mn-lt"/>
                <a:ea typeface="+mn-ea"/>
                <a:cs typeface="+mn-cs"/>
              </a:rPr>
              <a:t>表示所有变异程序的数目，</a:t>
            </a:r>
            <a:r>
              <a:rPr lang="en-US" altLang="zh-CN" sz="1200" kern="1200" dirty="0" err="1">
                <a:solidFill>
                  <a:schemeClr val="tx1"/>
                </a:solidFill>
                <a:effectLst/>
                <a:latin typeface="+mn-lt"/>
                <a:ea typeface="+mn-ea"/>
                <a:cs typeface="+mn-cs"/>
              </a:rPr>
              <a:t>numequivalent</a:t>
            </a:r>
            <a:r>
              <a:rPr lang="zh-CN" altLang="zh-CN" sz="1200" kern="1200" dirty="0">
                <a:solidFill>
                  <a:schemeClr val="tx1"/>
                </a:solidFill>
                <a:effectLst/>
                <a:latin typeface="+mn-lt"/>
                <a:ea typeface="+mn-ea"/>
                <a:cs typeface="+mn-cs"/>
              </a:rPr>
              <a:t>表示等价变异程序的数目</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变异得分的值介于</a:t>
            </a:r>
            <a:r>
              <a:rPr lang="en-US" altLang="zh-CN" sz="1200" kern="1200" dirty="0">
                <a:solidFill>
                  <a:schemeClr val="tx1"/>
                </a:solidFill>
                <a:effectLst/>
                <a:latin typeface="+mn-lt"/>
                <a:ea typeface="+mn-ea"/>
                <a:cs typeface="+mn-cs"/>
              </a:rPr>
              <a:t> 0 </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之间，数值越高，表明被杀死的变异程序越多，测试用例集的错误检测能力越强，反之则越低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a:t>
            </a:r>
            <a:r>
              <a:rPr lang="zh-CN" altLang="en-US" sz="1200" kern="1200" dirty="0">
                <a:solidFill>
                  <a:schemeClr val="tx1"/>
                </a:solidFill>
                <a:effectLst/>
                <a:latin typeface="+mn-lt"/>
                <a:ea typeface="+mn-ea"/>
                <a:cs typeface="+mn-cs"/>
              </a:rPr>
              <a:t>变异得分</a:t>
            </a:r>
            <a:r>
              <a:rPr lang="zh-CN" altLang="zh-CN" sz="1200" kern="1200" dirty="0">
                <a:solidFill>
                  <a:schemeClr val="tx1"/>
                </a:solidFill>
                <a:effectLst/>
                <a:latin typeface="+mn-lt"/>
                <a:ea typeface="+mn-ea"/>
                <a:cs typeface="+mn-cs"/>
              </a:rPr>
              <a:t>的值为</a:t>
            </a:r>
            <a:r>
              <a:rPr lang="en-US" altLang="zh-CN" sz="1200" kern="1200" dirty="0">
                <a:solidFill>
                  <a:schemeClr val="tx1"/>
                </a:solidFill>
                <a:effectLst/>
                <a:latin typeface="+mn-lt"/>
                <a:ea typeface="+mn-ea"/>
                <a:cs typeface="+mn-cs"/>
              </a:rPr>
              <a:t> 0 </a:t>
            </a:r>
            <a:r>
              <a:rPr lang="zh-CN" altLang="zh-CN" sz="1200" kern="1200" dirty="0">
                <a:solidFill>
                  <a:schemeClr val="tx1"/>
                </a:solidFill>
                <a:effectLst/>
                <a:latin typeface="+mn-lt"/>
                <a:ea typeface="+mn-ea"/>
                <a:cs typeface="+mn-cs"/>
              </a:rPr>
              <a:t>时，表明测试用例集没有杀死任何一个变异程序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a:t>
            </a:r>
            <a:r>
              <a:rPr lang="zh-CN" altLang="en-US" sz="1200" kern="1200" dirty="0">
                <a:solidFill>
                  <a:schemeClr val="tx1"/>
                </a:solidFill>
                <a:effectLst/>
                <a:latin typeface="+mn-lt"/>
                <a:ea typeface="+mn-ea"/>
                <a:cs typeface="+mn-cs"/>
              </a:rPr>
              <a:t>变异得分</a:t>
            </a:r>
            <a:r>
              <a:rPr lang="zh-CN" altLang="zh-CN" sz="1200" kern="1200" dirty="0">
                <a:solidFill>
                  <a:schemeClr val="tx1"/>
                </a:solidFill>
                <a:effectLst/>
                <a:latin typeface="+mn-lt"/>
                <a:ea typeface="+mn-ea"/>
                <a:cs typeface="+mn-cs"/>
              </a:rPr>
              <a:t>的值为</a:t>
            </a:r>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时，表明测试用例集杀死了所有非等价的变异程序</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76</a:t>
            </a:fld>
            <a:endParaRPr lang="zh-CN" altLang="en-US"/>
          </a:p>
        </p:txBody>
      </p:sp>
    </p:spTree>
    <p:extLst>
      <p:ext uri="{BB962C8B-B14F-4D97-AF65-F5344CB8AC3E}">
        <p14:creationId xmlns:p14="http://schemas.microsoft.com/office/powerpoint/2010/main" val="6239977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当源程序与变异程序存在运行差异时，则认为该测试用检测到变异程序中的错误，变异程序被杀死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反之当两个程序不存在运行差异时，则认为该测试用例没有检测到变异程序中的错误，变异程序存活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在变异测试过程中，程序与变异程序的运行差异主要表现为以下两个情形</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228600" indent="-228600">
              <a:buAutoNum type="arabicParenBoth"/>
            </a:pPr>
            <a:r>
              <a:rPr lang="zh-CN" altLang="zh-CN" sz="1200" kern="1200" dirty="0">
                <a:solidFill>
                  <a:schemeClr val="tx1"/>
                </a:solidFill>
                <a:effectLst/>
                <a:latin typeface="+mn-lt"/>
                <a:ea typeface="+mn-ea"/>
                <a:cs typeface="+mn-cs"/>
              </a:rPr>
              <a:t>运行同一测试用例时，源程序和变异程序产生了不同的运行时状态；</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运行同一测试用例时，源程序和变异程序产生了不同的运行结果。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根据满足运行差异要求的不同，可将变异测试分为弱变异测试和强变异测试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在弱变异测试过程中，当情形</a:t>
            </a:r>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出现时就可认为变异程序被杀死，而在强变异测试过程中，只有情形</a:t>
            </a:r>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(2) </a:t>
            </a:r>
            <a:r>
              <a:rPr lang="zh-CN" altLang="zh-CN" sz="1200" kern="1200" dirty="0">
                <a:solidFill>
                  <a:schemeClr val="tx1"/>
                </a:solidFill>
                <a:effectLst/>
                <a:latin typeface="+mn-lt"/>
                <a:ea typeface="+mn-ea"/>
                <a:cs typeface="+mn-cs"/>
              </a:rPr>
              <a:t>同时满足才可认为变异程序被杀</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易于发现，弱变异测试近似于代码覆盖测试，在实践中对计算能力的要求较低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而强变异测试更加严格，可以更好地模拟真实错误的检测场景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在变异测试前，应当明确给出变异测试的类型，确定变异杀死的满足条件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在我们的测试大赛中，我们统一使用的是</a:t>
            </a:r>
            <a:r>
              <a:rPr lang="zh-CN" altLang="zh-CN" sz="1200" kern="1200" dirty="0">
                <a:solidFill>
                  <a:schemeClr val="tx1"/>
                </a:solidFill>
                <a:effectLst/>
                <a:latin typeface="+mn-lt"/>
                <a:ea typeface="+mn-ea"/>
                <a:cs typeface="+mn-cs"/>
              </a:rPr>
              <a:t>强变异测试</a:t>
            </a:r>
            <a:r>
              <a:rPr lang="zh-CN" altLang="en-US" sz="1200" kern="1200" dirty="0">
                <a:solidFill>
                  <a:schemeClr val="tx1"/>
                </a:solidFill>
                <a:effectLst/>
                <a:latin typeface="+mn-lt"/>
                <a:ea typeface="+mn-ea"/>
                <a:cs typeface="+mn-cs"/>
              </a:rPr>
              <a:t>，也就是参赛者编写的测试用例，在源程序和变异程序上运行结果不一致，则算取得了这部分的变异得分。</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77</a:t>
            </a:fld>
            <a:endParaRPr lang="zh-CN" altLang="en-US"/>
          </a:p>
        </p:txBody>
      </p:sp>
    </p:spTree>
    <p:extLst>
      <p:ext uri="{BB962C8B-B14F-4D97-AF65-F5344CB8AC3E}">
        <p14:creationId xmlns:p14="http://schemas.microsoft.com/office/powerpoint/2010/main" val="17770156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所有的变异程序运行结束后，若有变异程序存活，则表明：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228600" indent="-228600">
              <a:buAutoNum type="arabicParenBoth"/>
            </a:pPr>
            <a:r>
              <a:rPr lang="zh-CN" altLang="zh-CN" sz="1200" kern="1200" dirty="0">
                <a:solidFill>
                  <a:schemeClr val="tx1"/>
                </a:solidFill>
                <a:effectLst/>
                <a:latin typeface="+mn-lt"/>
                <a:ea typeface="+mn-ea"/>
                <a:cs typeface="+mn-cs"/>
              </a:rPr>
              <a:t>存在等价变异程序；</a:t>
            </a:r>
            <a:endParaRPr lang="en-US" altLang="zh-CN" sz="1200" kern="1200" dirty="0">
              <a:solidFill>
                <a:schemeClr val="tx1"/>
              </a:solidFill>
              <a:effectLst/>
              <a:latin typeface="+mn-lt"/>
              <a:ea typeface="+mn-ea"/>
              <a:cs typeface="+mn-cs"/>
            </a:endParaRPr>
          </a:p>
          <a:p>
            <a:pPr marL="228600" indent="-228600">
              <a:buAutoNum type="arabicParenBoth"/>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 (2) </a:t>
            </a:r>
            <a:r>
              <a:rPr lang="zh-CN" altLang="zh-CN" sz="1200" kern="1200" dirty="0">
                <a:solidFill>
                  <a:schemeClr val="tx1"/>
                </a:solidFill>
                <a:effectLst/>
                <a:latin typeface="+mn-lt"/>
                <a:ea typeface="+mn-ea"/>
                <a:cs typeface="+mn-cs"/>
              </a:rPr>
              <a:t>当前测试用例设计不充分。</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此时，应当识别并去除当前的等价变异体，并扩增测试用例集，从而提高测试用例集的错误检测能力</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zh-CN" sz="1200" kern="1200" dirty="0">
                <a:solidFill>
                  <a:schemeClr val="tx1"/>
                </a:solidFill>
                <a:effectLst/>
                <a:latin typeface="+mn-lt"/>
                <a:ea typeface="+mn-ea"/>
                <a:cs typeface="+mn-cs"/>
              </a:rPr>
              <a:t>不断重复上述过程，直至测试用例集变异得分为</a:t>
            </a:r>
            <a:r>
              <a:rPr lang="en-US" altLang="zh-CN" sz="1200" kern="1200" dirty="0">
                <a:solidFill>
                  <a:schemeClr val="tx1"/>
                </a:solidFill>
                <a:effectLst/>
                <a:latin typeface="+mn-lt"/>
                <a:ea typeface="+mn-ea"/>
                <a:cs typeface="+mn-cs"/>
              </a:rPr>
              <a:t> 1</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78</a:t>
            </a:fld>
            <a:endParaRPr lang="zh-CN" altLang="en-US"/>
          </a:p>
        </p:txBody>
      </p:sp>
    </p:spTree>
    <p:extLst>
      <p:ext uri="{BB962C8B-B14F-4D97-AF65-F5344CB8AC3E}">
        <p14:creationId xmlns:p14="http://schemas.microsoft.com/office/powerpoint/2010/main" val="39828510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a:t>
            </a:r>
            <a:r>
              <a:rPr lang="zh-CN" altLang="en-US" sz="1200" kern="1200" dirty="0">
                <a:solidFill>
                  <a:schemeClr val="tx1"/>
                </a:solidFill>
                <a:effectLst/>
                <a:latin typeface="+mn-lt"/>
                <a:ea typeface="+mn-ea"/>
                <a:cs typeface="+mn-cs"/>
              </a:rPr>
              <a:t>通过</a:t>
            </a:r>
            <a:r>
              <a:rPr lang="zh-CN" altLang="zh-CN" sz="1200" kern="1200" dirty="0">
                <a:solidFill>
                  <a:schemeClr val="tx1"/>
                </a:solidFill>
                <a:effectLst/>
                <a:latin typeface="+mn-lt"/>
                <a:ea typeface="+mn-ea"/>
                <a:cs typeface="+mn-cs"/>
              </a:rPr>
              <a:t>示例程序说明变异测试过程。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我们首先设计</a:t>
            </a:r>
            <a:r>
              <a:rPr lang="zh-CN" altLang="zh-CN" sz="1200" kern="1200" dirty="0">
                <a:solidFill>
                  <a:schemeClr val="tx1"/>
                </a:solidFill>
                <a:effectLst/>
                <a:latin typeface="+mn-lt"/>
                <a:ea typeface="+mn-ea"/>
                <a:cs typeface="+mn-cs"/>
              </a:rPr>
              <a:t>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使其</a:t>
            </a:r>
            <a:r>
              <a:rPr lang="zh-CN" altLang="zh-CN" sz="1200" kern="1200" dirty="0">
                <a:solidFill>
                  <a:schemeClr val="tx1"/>
                </a:solidFill>
                <a:effectLst/>
                <a:latin typeface="+mn-lt"/>
                <a:ea typeface="+mn-ea"/>
                <a:cs typeface="+mn-cs"/>
              </a:rPr>
              <a:t>满足</a:t>
            </a:r>
            <a:r>
              <a:rPr lang="zh-CN" altLang="en-US" sz="1200" kern="1200" dirty="0">
                <a:solidFill>
                  <a:schemeClr val="tx1"/>
                </a:solidFill>
                <a:effectLst/>
                <a:latin typeface="+mn-lt"/>
                <a:ea typeface="+mn-ea"/>
                <a:cs typeface="+mn-cs"/>
              </a:rPr>
              <a:t>示例</a:t>
            </a:r>
            <a:r>
              <a:rPr lang="zh-CN" altLang="zh-CN" sz="1200" kern="1200" dirty="0">
                <a:solidFill>
                  <a:schemeClr val="tx1"/>
                </a:solidFill>
                <a:effectLst/>
                <a:latin typeface="+mn-lt"/>
                <a:ea typeface="+mn-ea"/>
                <a:cs typeface="+mn-cs"/>
              </a:rPr>
              <a:t>程序的语句覆盖和分支覆盖需求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运行并比较</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示例程序</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M1~M4</a:t>
            </a:r>
            <a:r>
              <a:rPr lang="zh-CN" altLang="zh-CN" sz="1200" kern="1200" dirty="0">
                <a:solidFill>
                  <a:schemeClr val="tx1"/>
                </a:solidFill>
                <a:effectLst/>
                <a:latin typeface="+mn-lt"/>
                <a:ea typeface="+mn-ea"/>
                <a:cs typeface="+mn-cs"/>
              </a:rPr>
              <a:t>上的运行结果可知，</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分别杀死了变异程序</a:t>
            </a:r>
            <a:r>
              <a:rPr lang="en-US" altLang="zh-CN" sz="1200" kern="1200" dirty="0">
                <a:solidFill>
                  <a:schemeClr val="tx1"/>
                </a:solidFill>
                <a:effectLst/>
                <a:latin typeface="+mn-lt"/>
                <a:ea typeface="+mn-ea"/>
                <a:cs typeface="+mn-cs"/>
              </a:rPr>
              <a:t>M1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M4</a:t>
            </a:r>
            <a:r>
              <a:rPr lang="zh-CN" altLang="zh-CN" sz="1200" kern="1200" dirty="0">
                <a:solidFill>
                  <a:schemeClr val="tx1"/>
                </a:solidFill>
                <a:effectLst/>
                <a:latin typeface="+mn-lt"/>
                <a:ea typeface="+mn-ea"/>
                <a:cs typeface="+mn-cs"/>
              </a:rPr>
              <a:t>，但并不能杀死变异程序</a:t>
            </a:r>
            <a:r>
              <a:rPr lang="en-US" altLang="zh-CN" sz="1200" kern="1200" dirty="0">
                <a:solidFill>
                  <a:schemeClr val="tx1"/>
                </a:solidFill>
                <a:effectLst/>
                <a:latin typeface="+mn-lt"/>
                <a:ea typeface="+mn-ea"/>
                <a:cs typeface="+mn-cs"/>
              </a:rPr>
              <a:t>M2</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此时，初始测试用例的变异杀死率为</a:t>
            </a:r>
            <a:r>
              <a:rPr lang="en-US" altLang="zh-CN" sz="1200" kern="1200" dirty="0">
                <a:solidFill>
                  <a:schemeClr val="tx1"/>
                </a:solidFill>
                <a:effectLst/>
                <a:latin typeface="+mn-lt"/>
                <a:ea typeface="+mn-ea"/>
                <a:cs typeface="+mn-cs"/>
              </a:rPr>
              <a:t>0.75</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因此，需要添加新的测试用例来提高整个测试用例集的缺陷检测能力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例如，增加可以杀死</a:t>
            </a:r>
            <a:r>
              <a:rPr lang="en-US" altLang="zh-CN" sz="1200" kern="1200" dirty="0">
                <a:solidFill>
                  <a:schemeClr val="tx1"/>
                </a:solidFill>
                <a:effectLst/>
                <a:latin typeface="+mn-lt"/>
                <a:ea typeface="+mn-ea"/>
                <a:cs typeface="+mn-cs"/>
              </a:rPr>
              <a:t>M2</a:t>
            </a:r>
            <a:r>
              <a:rPr lang="zh-CN" altLang="zh-CN" sz="1200" kern="1200" dirty="0">
                <a:solidFill>
                  <a:schemeClr val="tx1"/>
                </a:solidFill>
                <a:effectLst/>
                <a:latin typeface="+mn-lt"/>
                <a:ea typeface="+mn-ea"/>
                <a:cs typeface="+mn-cs"/>
              </a:rPr>
              <a:t>的测试用例</a:t>
            </a:r>
            <a:r>
              <a:rPr lang="en-US" altLang="zh-CN" sz="1200" i="1" kern="1200" dirty="0">
                <a:solidFill>
                  <a:schemeClr val="tx1"/>
                </a:solidFill>
                <a:effectLst/>
                <a:latin typeface="+mn-lt"/>
                <a:ea typeface="+mn-ea"/>
                <a:cs typeface="+mn-cs"/>
              </a:rPr>
              <a:t>t</a:t>
            </a:r>
            <a:r>
              <a:rPr lang="en-US" altLang="zh-CN" sz="1200" i="1"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=(60)</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此时，整个测试用例的变异杀死率提高至</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，变异测试结束</a:t>
            </a: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79</a:t>
            </a:fld>
            <a:endParaRPr lang="zh-CN" altLang="en-US"/>
          </a:p>
        </p:txBody>
      </p:sp>
    </p:spTree>
    <p:extLst>
      <p:ext uri="{BB962C8B-B14F-4D97-AF65-F5344CB8AC3E}">
        <p14:creationId xmlns:p14="http://schemas.microsoft.com/office/powerpoint/2010/main" val="70069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我们以</a:t>
            </a:r>
            <a:r>
              <a:rPr lang="en-US" altLang="zh-CN" dirty="0"/>
              <a:t>Junit</a:t>
            </a:r>
            <a:r>
              <a:rPr lang="zh-CN" altLang="en-US" dirty="0"/>
              <a:t>框架为例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a:t>
            </a:fld>
            <a:endParaRPr lang="zh-CN" altLang="en-US"/>
          </a:p>
        </p:txBody>
      </p:sp>
    </p:spTree>
    <p:extLst>
      <p:ext uri="{BB962C8B-B14F-4D97-AF65-F5344CB8AC3E}">
        <p14:creationId xmlns:p14="http://schemas.microsoft.com/office/powerpoint/2010/main" val="8214601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80</a:t>
            </a:fld>
            <a:endParaRPr lang="zh-CN" altLang="en-US"/>
          </a:p>
        </p:txBody>
      </p:sp>
    </p:spTree>
    <p:extLst>
      <p:ext uri="{BB962C8B-B14F-4D97-AF65-F5344CB8AC3E}">
        <p14:creationId xmlns:p14="http://schemas.microsoft.com/office/powerpoint/2010/main" val="19475342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81</a:t>
            </a:fld>
            <a:endParaRPr lang="zh-CN" altLang="en-US"/>
          </a:p>
        </p:txBody>
      </p:sp>
    </p:spTree>
    <p:extLst>
      <p:ext uri="{BB962C8B-B14F-4D97-AF65-F5344CB8AC3E}">
        <p14:creationId xmlns:p14="http://schemas.microsoft.com/office/powerpoint/2010/main" val="38920242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82</a:t>
            </a:fld>
            <a:endParaRPr lang="zh-CN" altLang="en-US"/>
          </a:p>
        </p:txBody>
      </p:sp>
    </p:spTree>
    <p:extLst>
      <p:ext uri="{BB962C8B-B14F-4D97-AF65-F5344CB8AC3E}">
        <p14:creationId xmlns:p14="http://schemas.microsoft.com/office/powerpoint/2010/main" val="2064850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83</a:t>
            </a:fld>
            <a:endParaRPr lang="zh-CN" altLang="en-US"/>
          </a:p>
        </p:txBody>
      </p:sp>
    </p:spTree>
    <p:extLst>
      <p:ext uri="{BB962C8B-B14F-4D97-AF65-F5344CB8AC3E}">
        <p14:creationId xmlns:p14="http://schemas.microsoft.com/office/powerpoint/2010/main" val="38406877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下面我们给出关于开发者测试的一些编程建议，</a:t>
            </a:r>
          </a:p>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84</a:t>
            </a:fld>
            <a:endParaRPr lang="zh-CN" altLang="en-US"/>
          </a:p>
        </p:txBody>
      </p:sp>
    </p:spTree>
    <p:extLst>
      <p:ext uri="{BB962C8B-B14F-4D97-AF65-F5344CB8AC3E}">
        <p14:creationId xmlns:p14="http://schemas.microsoft.com/office/powerpoint/2010/main" val="24818659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85</a:t>
            </a:fld>
            <a:endParaRPr lang="zh-CN" altLang="en-US"/>
          </a:p>
        </p:txBody>
      </p:sp>
    </p:spTree>
    <p:extLst>
      <p:ext uri="{BB962C8B-B14F-4D97-AF65-F5344CB8AC3E}">
        <p14:creationId xmlns:p14="http://schemas.microsoft.com/office/powerpoint/2010/main" val="2806256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solidFill>
                  <a:srgbClr val="000000"/>
                </a:solidFill>
                <a:effectLst/>
                <a:latin typeface="system-ui"/>
              </a:rPr>
              <a:t>JaCoCo</a:t>
            </a:r>
            <a:r>
              <a:rPr lang="zh-CN" altLang="en-US" b="0" i="0" dirty="0">
                <a:solidFill>
                  <a:srgbClr val="000000"/>
                </a:solidFill>
                <a:effectLst/>
                <a:latin typeface="system-ui"/>
              </a:rPr>
              <a:t>使用一组不同的计数器来计算覆盖指标。所有这些计数器都派生自 </a:t>
            </a:r>
            <a:r>
              <a:rPr lang="en-US" altLang="zh-CN" b="0" i="0" dirty="0">
                <a:solidFill>
                  <a:srgbClr val="000000"/>
                </a:solidFill>
                <a:effectLst/>
                <a:latin typeface="system-ui"/>
              </a:rPr>
              <a:t>Java </a:t>
            </a:r>
            <a:r>
              <a:rPr lang="zh-CN" altLang="en-US" b="0" i="0" dirty="0">
                <a:solidFill>
                  <a:srgbClr val="000000"/>
                </a:solidFill>
                <a:effectLst/>
                <a:latin typeface="system-ui"/>
              </a:rPr>
              <a:t>类文件中包含的信息，这些信息基本上是 </a:t>
            </a:r>
            <a:r>
              <a:rPr lang="en-US" altLang="zh-CN" b="0" i="0" dirty="0">
                <a:solidFill>
                  <a:srgbClr val="000000"/>
                </a:solidFill>
                <a:effectLst/>
                <a:latin typeface="system-ui"/>
              </a:rPr>
              <a:t>Java </a:t>
            </a:r>
            <a:r>
              <a:rPr lang="zh-CN" altLang="en-US" b="0" i="0" dirty="0">
                <a:solidFill>
                  <a:srgbClr val="000000"/>
                </a:solidFill>
                <a:effectLst/>
                <a:latin typeface="system-ui"/>
              </a:rPr>
              <a:t>字节码指令和调试信息，可以选择嵌入在类文件中。这种方法允许对应用程序进行高效的即时检测和分析，即使没有可用的源代码也是如此。在大多数情况下，收集的信息可以映射回源代码，并可视化到行级粒度。无论如何，这种方法都有局限性。必须使用调试信息编译类文件，以计算线路电平覆盖范围并提供源突出显示。并非所有 </a:t>
            </a:r>
            <a:r>
              <a:rPr lang="en-US" altLang="zh-CN" b="0" i="0" dirty="0">
                <a:solidFill>
                  <a:srgbClr val="000000"/>
                </a:solidFill>
                <a:effectLst/>
                <a:latin typeface="system-ui"/>
              </a:rPr>
              <a:t>Java </a:t>
            </a:r>
            <a:r>
              <a:rPr lang="zh-CN" altLang="en-US" b="0" i="0" dirty="0">
                <a:solidFill>
                  <a:srgbClr val="000000"/>
                </a:solidFill>
                <a:effectLst/>
                <a:latin typeface="system-ui"/>
              </a:rPr>
              <a:t>语言结构都可以直接编译为相应的字节码。在这种情况下，</a:t>
            </a:r>
            <a:r>
              <a:rPr lang="en-US" altLang="zh-CN" b="0" i="0" dirty="0">
                <a:solidFill>
                  <a:srgbClr val="000000"/>
                </a:solidFill>
                <a:effectLst/>
                <a:latin typeface="system-ui"/>
              </a:rPr>
              <a:t>Java</a:t>
            </a:r>
            <a:r>
              <a:rPr lang="zh-CN" altLang="en-US" b="0" i="0" dirty="0">
                <a:solidFill>
                  <a:srgbClr val="000000"/>
                </a:solidFill>
                <a:effectLst/>
                <a:latin typeface="system-ui"/>
              </a:rPr>
              <a:t>编译器会创建所谓的合成代码，这有时会导致意外的代码覆盖结果。</a:t>
            </a: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86</a:t>
            </a:fld>
            <a:endParaRPr lang="zh-CN" altLang="en-US"/>
          </a:p>
        </p:txBody>
      </p:sp>
    </p:spTree>
    <p:extLst>
      <p:ext uri="{BB962C8B-B14F-4D97-AF65-F5344CB8AC3E}">
        <p14:creationId xmlns:p14="http://schemas.microsoft.com/office/powerpoint/2010/main" val="6713505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87</a:t>
            </a:fld>
            <a:endParaRPr lang="zh-CN" altLang="en-US"/>
          </a:p>
        </p:txBody>
      </p:sp>
    </p:spTree>
    <p:extLst>
      <p:ext uri="{BB962C8B-B14F-4D97-AF65-F5344CB8AC3E}">
        <p14:creationId xmlns:p14="http://schemas.microsoft.com/office/powerpoint/2010/main" val="8994612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88</a:t>
            </a:fld>
            <a:endParaRPr lang="zh-CN" altLang="en-US"/>
          </a:p>
        </p:txBody>
      </p:sp>
    </p:spTree>
    <p:extLst>
      <p:ext uri="{BB962C8B-B14F-4D97-AF65-F5344CB8AC3E}">
        <p14:creationId xmlns:p14="http://schemas.microsoft.com/office/powerpoint/2010/main" val="33397337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89</a:t>
            </a:fld>
            <a:endParaRPr lang="zh-CN" altLang="en-US"/>
          </a:p>
        </p:txBody>
      </p:sp>
    </p:spTree>
    <p:extLst>
      <p:ext uri="{BB962C8B-B14F-4D97-AF65-F5344CB8AC3E}">
        <p14:creationId xmlns:p14="http://schemas.microsoft.com/office/powerpoint/2010/main" val="353453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下面是关于整个单元测试的流程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a:t>
            </a:fld>
            <a:endParaRPr lang="zh-CN" altLang="en-US"/>
          </a:p>
        </p:txBody>
      </p:sp>
    </p:spTree>
    <p:extLst>
      <p:ext uri="{BB962C8B-B14F-4D97-AF65-F5344CB8AC3E}">
        <p14:creationId xmlns:p14="http://schemas.microsoft.com/office/powerpoint/2010/main" val="6358974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90</a:t>
            </a:fld>
            <a:endParaRPr lang="zh-CN" altLang="en-US"/>
          </a:p>
        </p:txBody>
      </p:sp>
    </p:spTree>
    <p:extLst>
      <p:ext uri="{BB962C8B-B14F-4D97-AF65-F5344CB8AC3E}">
        <p14:creationId xmlns:p14="http://schemas.microsoft.com/office/powerpoint/2010/main" val="6218650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91</a:t>
            </a:fld>
            <a:endParaRPr lang="zh-CN" altLang="en-US"/>
          </a:p>
        </p:txBody>
      </p:sp>
    </p:spTree>
    <p:extLst>
      <p:ext uri="{BB962C8B-B14F-4D97-AF65-F5344CB8AC3E}">
        <p14:creationId xmlns:p14="http://schemas.microsoft.com/office/powerpoint/2010/main" val="10095202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92</a:t>
            </a:fld>
            <a:endParaRPr lang="zh-CN" altLang="en-US"/>
          </a:p>
        </p:txBody>
      </p:sp>
    </p:spTree>
    <p:extLst>
      <p:ext uri="{BB962C8B-B14F-4D97-AF65-F5344CB8AC3E}">
        <p14:creationId xmlns:p14="http://schemas.microsoft.com/office/powerpoint/2010/main" val="19479962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93</a:t>
            </a:fld>
            <a:endParaRPr lang="zh-CN" altLang="en-US"/>
          </a:p>
        </p:txBody>
      </p:sp>
    </p:spTree>
    <p:extLst>
      <p:ext uri="{BB962C8B-B14F-4D97-AF65-F5344CB8AC3E}">
        <p14:creationId xmlns:p14="http://schemas.microsoft.com/office/powerpoint/2010/main" val="36740419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94</a:t>
            </a:fld>
            <a:endParaRPr lang="zh-CN" altLang="en-US"/>
          </a:p>
        </p:txBody>
      </p:sp>
    </p:spTree>
    <p:extLst>
      <p:ext uri="{BB962C8B-B14F-4D97-AF65-F5344CB8AC3E}">
        <p14:creationId xmlns:p14="http://schemas.microsoft.com/office/powerpoint/2010/main" val="39930960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95</a:t>
            </a:fld>
            <a:endParaRPr lang="zh-CN" altLang="en-US"/>
          </a:p>
        </p:txBody>
      </p:sp>
    </p:spTree>
    <p:extLst>
      <p:ext uri="{BB962C8B-B14F-4D97-AF65-F5344CB8AC3E}">
        <p14:creationId xmlns:p14="http://schemas.microsoft.com/office/powerpoint/2010/main" val="21475927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96</a:t>
            </a:fld>
            <a:endParaRPr lang="zh-CN" altLang="en-US"/>
          </a:p>
        </p:txBody>
      </p:sp>
    </p:spTree>
    <p:extLst>
      <p:ext uri="{BB962C8B-B14F-4D97-AF65-F5344CB8AC3E}">
        <p14:creationId xmlns:p14="http://schemas.microsoft.com/office/powerpoint/2010/main" val="36756052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97</a:t>
            </a:fld>
            <a:endParaRPr lang="zh-CN" altLang="en-US"/>
          </a:p>
        </p:txBody>
      </p:sp>
    </p:spTree>
    <p:extLst>
      <p:ext uri="{BB962C8B-B14F-4D97-AF65-F5344CB8AC3E}">
        <p14:creationId xmlns:p14="http://schemas.microsoft.com/office/powerpoint/2010/main" val="14397825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98</a:t>
            </a:fld>
            <a:endParaRPr lang="zh-CN" altLang="en-US"/>
          </a:p>
        </p:txBody>
      </p:sp>
    </p:spTree>
    <p:extLst>
      <p:ext uri="{BB962C8B-B14F-4D97-AF65-F5344CB8AC3E}">
        <p14:creationId xmlns:p14="http://schemas.microsoft.com/office/powerpoint/2010/main" val="33741658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BB04DF2-0F39-4CE4-9037-40636FB88C75}" type="slidenum">
              <a:rPr lang="zh-CN" altLang="en-US" smtClean="0"/>
              <a:t>99</a:t>
            </a:fld>
            <a:endParaRPr lang="zh-CN" altLang="en-US"/>
          </a:p>
        </p:txBody>
      </p:sp>
    </p:spTree>
    <p:extLst>
      <p:ext uri="{BB962C8B-B14F-4D97-AF65-F5344CB8AC3E}">
        <p14:creationId xmlns:p14="http://schemas.microsoft.com/office/powerpoint/2010/main" val="222946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C6E57-900B-4EA3-A492-B95526ADD9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55B8B7-87E5-4D80-90FE-0FA0243FB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3739A8-F2CB-4A52-A576-3D40FB1A3F66}"/>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48D5BF2D-A30D-45FE-BB3A-D668C8E99F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C9F84A-EB41-4379-B3A2-6A3E6BBEA6FE}"/>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47347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F5098-41ED-4A59-B4D8-9EC3428AC6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9C788D-DC54-47DB-AE35-5AEDF22928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1D7274-8BF6-48DD-A6B8-AB8D9282504F}"/>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2E0A8351-F206-493B-8F60-60D56B139E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B930E-4345-4426-AAB9-4E7E59D914E7}"/>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5481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D0F5CE-8F40-41BB-90B8-5F1D325877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4FC059-4591-4385-A11A-9FD3F4BC9B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93F5C7-8FEE-42FA-AACE-535E1C945C3E}"/>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E3B5CA91-E4F8-4343-810A-A609B92B6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D17023-C9AB-43FA-BA6B-5F5429150D57}"/>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50818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64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C0061-DF34-4632-B706-D7DE0A7A8F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378F0-4080-407F-B8C8-9AFD5E7E4C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2ADDCC-F0FE-4B76-9D41-0727A17F702B}"/>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EEF1372B-3824-402A-A066-F586AADEE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18170F-5425-4786-B215-7E32E4F77929}"/>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pic>
        <p:nvPicPr>
          <p:cNvPr id="7" name="MeterSphere-紫色.png" descr="MeterSphere-紫色.png">
            <a:extLst>
              <a:ext uri="{FF2B5EF4-FFF2-40B4-BE49-F238E27FC236}">
                <a16:creationId xmlns:a16="http://schemas.microsoft.com/office/drawing/2014/main" id="{57F44F39-660B-4E6E-9EE6-D11096D39206}"/>
              </a:ext>
            </a:extLst>
          </p:cNvPr>
          <p:cNvPicPr>
            <a:picLocks noChangeAspect="1"/>
          </p:cNvPicPr>
          <p:nvPr userDrawn="1"/>
        </p:nvPicPr>
        <p:blipFill>
          <a:blip r:embed="rId2"/>
          <a:stretch>
            <a:fillRect/>
          </a:stretch>
        </p:blipFill>
        <p:spPr>
          <a:xfrm>
            <a:off x="4095013" y="6219611"/>
            <a:ext cx="2033004" cy="383039"/>
          </a:xfrm>
          <a:prstGeom prst="rect">
            <a:avLst/>
          </a:prstGeom>
          <a:ln w="12700">
            <a:miter lim="400000"/>
          </a:ln>
        </p:spPr>
      </p:pic>
      <p:pic>
        <p:nvPicPr>
          <p:cNvPr id="8" name="图片 7">
            <a:extLst>
              <a:ext uri="{FF2B5EF4-FFF2-40B4-BE49-F238E27FC236}">
                <a16:creationId xmlns:a16="http://schemas.microsoft.com/office/drawing/2014/main" id="{8C6CA203-17A3-4FB1-92B4-8CB3CE12476B}"/>
              </a:ext>
            </a:extLst>
          </p:cNvPr>
          <p:cNvPicPr>
            <a:picLocks noChangeAspect="1"/>
          </p:cNvPicPr>
          <p:nvPr userDrawn="1"/>
        </p:nvPicPr>
        <p:blipFill>
          <a:blip r:embed="rId3"/>
          <a:stretch>
            <a:fillRect/>
          </a:stretch>
        </p:blipFill>
        <p:spPr>
          <a:xfrm>
            <a:off x="449192" y="6258107"/>
            <a:ext cx="1820005" cy="463368"/>
          </a:xfrm>
          <a:prstGeom prst="rect">
            <a:avLst/>
          </a:prstGeom>
        </p:spPr>
      </p:pic>
      <p:pic>
        <p:nvPicPr>
          <p:cNvPr id="9" name="Picture 2">
            <a:extLst>
              <a:ext uri="{FF2B5EF4-FFF2-40B4-BE49-F238E27FC236}">
                <a16:creationId xmlns:a16="http://schemas.microsoft.com/office/drawing/2014/main" id="{ACC24626-E98E-411B-9577-4EBB6245607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953833" y="6247919"/>
            <a:ext cx="2060085" cy="4837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tower">
            <a:extLst>
              <a:ext uri="{FF2B5EF4-FFF2-40B4-BE49-F238E27FC236}">
                <a16:creationId xmlns:a16="http://schemas.microsoft.com/office/drawing/2014/main" id="{2938286C-B3F7-433E-9AA3-4C931CB9B6C9}"/>
              </a:ext>
            </a:extLst>
          </p:cNvPr>
          <p:cNvPicPr>
            <a:picLocks noChangeAspect="1"/>
          </p:cNvPicPr>
          <p:nvPr userDrawn="1"/>
        </p:nvPicPr>
        <p:blipFill>
          <a:blip r:embed="rId5"/>
          <a:stretch>
            <a:fillRect/>
          </a:stretch>
        </p:blipFill>
        <p:spPr>
          <a:xfrm>
            <a:off x="10047172" y="5654113"/>
            <a:ext cx="1990725" cy="1095375"/>
          </a:xfrm>
          <a:prstGeom prst="rect">
            <a:avLst/>
          </a:prstGeom>
          <a:noFill/>
          <a:ln w="9525">
            <a:noFill/>
          </a:ln>
        </p:spPr>
      </p:pic>
    </p:spTree>
    <p:extLst>
      <p:ext uri="{BB962C8B-B14F-4D97-AF65-F5344CB8AC3E}">
        <p14:creationId xmlns:p14="http://schemas.microsoft.com/office/powerpoint/2010/main" val="410730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AB9CE-248A-456E-BBA4-EAFBDAE6DB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420E9B-AE8C-4487-AB0C-BD5548E08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3A22DF-FFF1-4E33-AF49-BE55ED9ABF50}"/>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dirty="0"/>
          </a:p>
        </p:txBody>
      </p:sp>
      <p:sp>
        <p:nvSpPr>
          <p:cNvPr id="5" name="页脚占位符 4">
            <a:extLst>
              <a:ext uri="{FF2B5EF4-FFF2-40B4-BE49-F238E27FC236}">
                <a16:creationId xmlns:a16="http://schemas.microsoft.com/office/drawing/2014/main" id="{351C9C82-5E41-4D8C-809F-A379F417BF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96C35B-8696-4C25-87AE-082A143C1D44}"/>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42852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7CE5F-B703-49BC-9F38-B74022C911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D85D4B-400C-462F-AC9D-38F9BE15896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F1EFA11-010F-4F2E-938E-0B554D9097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960287-222A-4E0C-9F65-FF670B372888}"/>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0DCBA81A-0151-4F1F-B849-5BEA8E059A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19F2AA-B9B4-4151-94CA-18A679211AB5}"/>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245040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DBFE3-053D-45FF-8230-02BB2B93EB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2FF468-43A8-41D9-A48D-D365FF3A7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056CC0-08DF-4377-BBA5-A6F4DB8A7A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720545-6C81-4419-90E5-FD44D64E1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3EA102-BB38-4F60-827A-C1A65BC393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A261A8-07EA-44BE-B1B8-6ED9F17671EF}"/>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8" name="页脚占位符 7">
            <a:extLst>
              <a:ext uri="{FF2B5EF4-FFF2-40B4-BE49-F238E27FC236}">
                <a16:creationId xmlns:a16="http://schemas.microsoft.com/office/drawing/2014/main" id="{6C5EFDA7-0913-43A7-B5BC-6FF58D7951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29A7E8-CCED-4D20-AC97-D4341802F43E}"/>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114598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2D462-2589-4759-BDC0-821E0DD895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E06CAA-F6DC-4D5A-B956-366BBCCF4B14}"/>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4" name="页脚占位符 3">
            <a:extLst>
              <a:ext uri="{FF2B5EF4-FFF2-40B4-BE49-F238E27FC236}">
                <a16:creationId xmlns:a16="http://schemas.microsoft.com/office/drawing/2014/main" id="{C7C25497-92DC-4953-997F-3D535695BE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EEBF16-A424-47FC-ACBF-22AD7348119D}"/>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33126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377CDF-A4AC-4CCD-8CAB-096358066691}"/>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3" name="页脚占位符 2">
            <a:extLst>
              <a:ext uri="{FF2B5EF4-FFF2-40B4-BE49-F238E27FC236}">
                <a16:creationId xmlns:a16="http://schemas.microsoft.com/office/drawing/2014/main" id="{EF6399D0-855C-4E77-AFD3-D3A1F75227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C5B158-08E4-4D01-8A77-E0354C4EF4CD}"/>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4718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77425-BC03-4F90-938F-30801D45D7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7FA6D4-AF2C-4FCB-885B-7D88FE379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0BB451-A2E4-4CA1-BDF6-01D4F024D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BF4D25-6676-4AFF-9271-F8F7610EEE2F}"/>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B71B691A-23F6-4046-8CB1-0625D11E0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46353-D395-46D3-9DC8-0CA7C5CDEA60}"/>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200302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75021-6DB4-4E0E-9519-86BC1C6C4E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DE607C-1535-4F80-A1F4-99BFF03ED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7C7D8C-A136-453E-BB1C-2474681BE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0B1DB1-0F33-46C5-8572-35984D036095}"/>
              </a:ext>
            </a:extLst>
          </p:cNvPr>
          <p:cNvSpPr>
            <a:spLocks noGrp="1"/>
          </p:cNvSpPr>
          <p:nvPr>
            <p:ph type="dt" sz="half" idx="10"/>
          </p:nvPr>
        </p:nvSpPr>
        <p:spPr/>
        <p:txBody>
          <a:bodyPr/>
          <a:lstStyle/>
          <a:p>
            <a:fld id="{78D9AC29-DBD7-4C49-B26D-D6BA6D6997F4}"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F8385D17-177B-4796-AD80-567F024A89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0985B3-5365-4F3A-B71E-4114C9223A7C}"/>
              </a:ext>
            </a:extLst>
          </p:cNvPr>
          <p:cNvSpPr>
            <a:spLocks noGrp="1"/>
          </p:cNvSpPr>
          <p:nvPr>
            <p:ph type="sldNum" sz="quarter" idx="12"/>
          </p:nvPr>
        </p:nvSpPr>
        <p:spPr/>
        <p:txBody>
          <a:body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119293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FD4E68-7617-4D40-B042-0F8E562D5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84A3E0-9B1D-4D11-8261-D6116D61D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8CF37A-A613-4D81-8392-AE2B6C088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9AC29-DBD7-4C49-B26D-D6BA6D6997F4}"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AA0BD6D0-91EB-47A3-97BA-B4CFE4CA1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7A0123-A88F-4904-B2FB-0B3682248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09679-34A2-43ED-8CA0-D5524CC5F4AF}" type="slidenum">
              <a:rPr lang="zh-CN" altLang="en-US" smtClean="0"/>
              <a:t>‹#›</a:t>
            </a:fld>
            <a:endParaRPr lang="zh-CN" altLang="en-US"/>
          </a:p>
        </p:txBody>
      </p:sp>
    </p:spTree>
    <p:extLst>
      <p:ext uri="{BB962C8B-B14F-4D97-AF65-F5344CB8AC3E}">
        <p14:creationId xmlns:p14="http://schemas.microsoft.com/office/powerpoint/2010/main" val="16252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9.xml"/><Relationship Id="rId5" Type="http://schemas.openxmlformats.org/officeDocument/2006/relationships/image" Target="../media/image82.png"/><Relationship Id="rId4" Type="http://schemas.openxmlformats.org/officeDocument/2006/relationships/image" Target="../media/image81.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60.xml"/><Relationship Id="rId6" Type="http://schemas.openxmlformats.org/officeDocument/2006/relationships/image" Target="../media/image82.png"/><Relationship Id="rId5" Type="http://schemas.openxmlformats.org/officeDocument/2006/relationships/image" Target="../media/image84.png"/><Relationship Id="rId4" Type="http://schemas.openxmlformats.org/officeDocument/2006/relationships/image" Target="../media/image83.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85.png"/></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9.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28.png"/><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29.png"/><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30.png"/><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35.png"/><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36.png"/><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37.png"/><Relationship Id="rId4" Type="http://schemas.openxmlformats.org/officeDocument/2006/relationships/image" Target="../media/image4.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5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5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6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6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9.png"/><Relationship Id="rId7"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61.png"/></Relationships>
</file>

<file path=ppt/slides/_rels/slide7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67.jpeg"/><Relationship Id="rId4" Type="http://schemas.openxmlformats.org/officeDocument/2006/relationships/image" Target="../media/image66.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68.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70.png"/><Relationship Id="rId4" Type="http://schemas.openxmlformats.org/officeDocument/2006/relationships/image" Target="../media/image69.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7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72.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74.png"/><Relationship Id="rId4" Type="http://schemas.openxmlformats.org/officeDocument/2006/relationships/image" Target="../media/image73.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75.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7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7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78.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4.jpe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80.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C007FBE2-00F2-4C0D-84C6-F3B95B3902FB}"/>
              </a:ext>
            </a:extLst>
          </p:cNvPr>
          <p:cNvPicPr>
            <a:picLocks noChangeAspect="1"/>
          </p:cNvPicPr>
          <p:nvPr/>
        </p:nvPicPr>
        <p:blipFill>
          <a:blip r:embed="rId3"/>
          <a:stretch>
            <a:fillRect/>
          </a:stretch>
        </p:blipFill>
        <p:spPr>
          <a:xfrm>
            <a:off x="0" y="3312379"/>
            <a:ext cx="12192000" cy="91349"/>
          </a:xfrm>
          <a:prstGeom prst="rect">
            <a:avLst/>
          </a:prstGeom>
        </p:spPr>
      </p:pic>
      <p:sp>
        <p:nvSpPr>
          <p:cNvPr id="15" name="矩形 14">
            <a:extLst>
              <a:ext uri="{FF2B5EF4-FFF2-40B4-BE49-F238E27FC236}">
                <a16:creationId xmlns:a16="http://schemas.microsoft.com/office/drawing/2014/main" id="{F17676B5-8E6F-4A75-94D9-FA86779E96BC}"/>
              </a:ext>
            </a:extLst>
          </p:cNvPr>
          <p:cNvSpPr/>
          <p:nvPr/>
        </p:nvSpPr>
        <p:spPr>
          <a:xfrm>
            <a:off x="0" y="2298241"/>
            <a:ext cx="12192000" cy="2028276"/>
          </a:xfrm>
          <a:prstGeom prst="rect">
            <a:avLst/>
          </a:prstGeom>
          <a:solidFill>
            <a:srgbClr val="6A0160"/>
          </a:solidFill>
          <a:ln w="12700" cap="flat" cmpd="sng" algn="ctr">
            <a:solidFill>
              <a:srgbClr val="6A0160"/>
            </a:solidFill>
            <a:prstDash val="solid"/>
            <a:miter lim="800000"/>
          </a:ln>
          <a:effectLst/>
        </p:spPr>
        <p:txBody>
          <a:bodyPr rtlCol="0" anchor="ctr"/>
          <a:lstStyle/>
          <a:p>
            <a:pPr lvl="0" algn="ctr">
              <a:lnSpc>
                <a:spcPct val="120000"/>
              </a:lnSpc>
              <a:defRPr/>
            </a:pPr>
            <a:r>
              <a:rPr kumimoji="0" lang="zh-CN" altLang="en-US" sz="5400" b="1" i="0" u="none" strike="noStrike" kern="0" cap="none" spc="0" normalizeH="0" baseline="0" noProof="0" dirty="0">
                <a:ln>
                  <a:noFill/>
                </a:ln>
                <a:solidFill>
                  <a:prstClr val="white"/>
                </a:solidFill>
                <a:effectLst/>
                <a:uLnTx/>
                <a:uFillTx/>
                <a:cs typeface="+mn-ea"/>
                <a:sym typeface="+mn-lt"/>
              </a:rPr>
              <a:t>开发者测试</a:t>
            </a:r>
          </a:p>
        </p:txBody>
      </p:sp>
      <p:pic>
        <p:nvPicPr>
          <p:cNvPr id="14" name="图片 13">
            <a:extLst>
              <a:ext uri="{FF2B5EF4-FFF2-40B4-BE49-F238E27FC236}">
                <a16:creationId xmlns:a16="http://schemas.microsoft.com/office/drawing/2014/main" id="{7E5A02FE-EE36-44E6-8D1C-9A93567ACED1}"/>
              </a:ext>
            </a:extLst>
          </p:cNvPr>
          <p:cNvPicPr>
            <a:picLocks noChangeAspect="1"/>
          </p:cNvPicPr>
          <p:nvPr/>
        </p:nvPicPr>
        <p:blipFill rotWithShape="1">
          <a:blip r:embed="rId4">
            <a:extLst>
              <a:ext uri="{28A0092B-C50C-407E-A947-70E740481C1C}">
                <a14:useLocalDpi xmlns:a14="http://schemas.microsoft.com/office/drawing/2010/main" val="0"/>
              </a:ext>
            </a:extLst>
          </a:blip>
          <a:srcRect l="20909" t="16678" r="5909" b="21508"/>
          <a:stretch>
            <a:fillRect/>
          </a:stretch>
        </p:blipFill>
        <p:spPr>
          <a:xfrm>
            <a:off x="0" y="212534"/>
            <a:ext cx="2750884" cy="911266"/>
          </a:xfrm>
          <a:prstGeom prst="rect">
            <a:avLst/>
          </a:prstGeom>
        </p:spPr>
      </p:pic>
      <p:sp>
        <p:nvSpPr>
          <p:cNvPr id="2" name="文本框 1">
            <a:extLst>
              <a:ext uri="{FF2B5EF4-FFF2-40B4-BE49-F238E27FC236}">
                <a16:creationId xmlns:a16="http://schemas.microsoft.com/office/drawing/2014/main" id="{189913AD-94A1-CBBA-AD3F-75787BC26788}"/>
              </a:ext>
            </a:extLst>
          </p:cNvPr>
          <p:cNvSpPr txBox="1"/>
          <p:nvPr/>
        </p:nvSpPr>
        <p:spPr>
          <a:xfrm>
            <a:off x="4761340" y="4326517"/>
            <a:ext cx="2669320" cy="338554"/>
          </a:xfrm>
          <a:prstGeom prst="rect">
            <a:avLst/>
          </a:prstGeom>
          <a:noFill/>
        </p:spPr>
        <p:txBody>
          <a:bodyPr wrap="none" rtlCol="0">
            <a:spAutoFit/>
          </a:bodyPr>
          <a:lstStyle/>
          <a:p>
            <a:r>
              <a:rPr kumimoji="1" lang="zh-CN" altLang="en-US" sz="1600" dirty="0">
                <a:solidFill>
                  <a:schemeClr val="bg1">
                    <a:lumMod val="65000"/>
                  </a:schemeClr>
                </a:solidFill>
              </a:rPr>
              <a:t>版权所有</a:t>
            </a:r>
            <a:r>
              <a:rPr kumimoji="1" lang="en-US" altLang="zh-CN" sz="1600" dirty="0">
                <a:solidFill>
                  <a:schemeClr val="bg1">
                    <a:lumMod val="65000"/>
                  </a:schemeClr>
                </a:solidFill>
              </a:rPr>
              <a:t>©️</a:t>
            </a:r>
            <a:r>
              <a:rPr kumimoji="1" lang="zh-CN" altLang="en-US" sz="1600" dirty="0">
                <a:solidFill>
                  <a:schemeClr val="bg1">
                    <a:lumMod val="65000"/>
                  </a:schemeClr>
                </a:solidFill>
              </a:rPr>
              <a:t> 仅限于教学使用</a:t>
            </a:r>
          </a:p>
        </p:txBody>
      </p:sp>
    </p:spTree>
    <p:extLst>
      <p:ext uri="{BB962C8B-B14F-4D97-AF65-F5344CB8AC3E}">
        <p14:creationId xmlns:p14="http://schemas.microsoft.com/office/powerpoint/2010/main" val="175844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5216150"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简单的</a:t>
              </a:r>
              <a:r>
                <a:rPr lang="en-US" altLang="zh-CN" sz="3600" b="1" kern="0" dirty="0">
                  <a:solidFill>
                    <a:prstClr val="white"/>
                  </a:solidFill>
                  <a:cs typeface="+mn-ea"/>
                  <a:sym typeface="+mn-lt"/>
                </a:rPr>
                <a:t>Java</a:t>
              </a:r>
              <a:r>
                <a:rPr lang="zh-CN" altLang="en-US" sz="3600" b="1" kern="0" dirty="0">
                  <a:solidFill>
                    <a:prstClr val="white"/>
                  </a:solidFill>
                  <a:cs typeface="+mn-ea"/>
                  <a:sym typeface="+mn-lt"/>
                </a:rPr>
                <a:t>项目示例</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80900EE3-503E-705D-8641-878FC4FB3ED7}"/>
              </a:ext>
            </a:extLst>
          </p:cNvPr>
          <p:cNvPicPr>
            <a:picLocks noChangeAspect="1"/>
          </p:cNvPicPr>
          <p:nvPr/>
        </p:nvPicPr>
        <p:blipFill>
          <a:blip r:embed="rId4"/>
          <a:stretch>
            <a:fillRect/>
          </a:stretch>
        </p:blipFill>
        <p:spPr>
          <a:xfrm>
            <a:off x="799802" y="1004139"/>
            <a:ext cx="4823994" cy="4446136"/>
          </a:xfrm>
          <a:prstGeom prst="rect">
            <a:avLst/>
          </a:prstGeom>
        </p:spPr>
      </p:pic>
      <p:pic>
        <p:nvPicPr>
          <p:cNvPr id="3" name="图片 2">
            <a:extLst>
              <a:ext uri="{FF2B5EF4-FFF2-40B4-BE49-F238E27FC236}">
                <a16:creationId xmlns:a16="http://schemas.microsoft.com/office/drawing/2014/main" id="{0F0F4563-F346-0169-6F3E-853DA0ECE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4279" y="851739"/>
            <a:ext cx="5110977" cy="5154521"/>
          </a:xfrm>
          <a:prstGeom prst="rect">
            <a:avLst/>
          </a:prstGeom>
        </p:spPr>
      </p:pic>
    </p:spTree>
    <p:custDataLst>
      <p:tags r:id="rId1"/>
    </p:custDataLst>
    <p:extLst>
      <p:ext uri="{BB962C8B-B14F-4D97-AF65-F5344CB8AC3E}">
        <p14:creationId xmlns:p14="http://schemas.microsoft.com/office/powerpoint/2010/main" val="36801130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8" name="文本框 27">
            <a:extLst>
              <a:ext uri="{FF2B5EF4-FFF2-40B4-BE49-F238E27FC236}">
                <a16:creationId xmlns:a16="http://schemas.microsoft.com/office/drawing/2014/main" id="{5DEE0C9B-818F-F5D2-C5C9-F02BDE8BEF4F}"/>
              </a:ext>
            </a:extLst>
          </p:cNvPr>
          <p:cNvSpPr txBox="1"/>
          <p:nvPr/>
        </p:nvSpPr>
        <p:spPr>
          <a:xfrm>
            <a:off x="227218" y="3275785"/>
            <a:ext cx="252152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b="0" i="0" dirty="0">
                <a:solidFill>
                  <a:srgbClr val="4D4D4D"/>
                </a:solidFill>
                <a:effectLst/>
                <a:latin typeface="+mn-ea"/>
              </a:rPr>
              <a:t>在线模式 </a:t>
            </a:r>
            <a:r>
              <a:rPr lang="en-US" altLang="zh-CN" b="1" i="0" dirty="0">
                <a:solidFill>
                  <a:srgbClr val="4D4D4D"/>
                </a:solidFill>
                <a:effectLst/>
                <a:latin typeface="+mn-ea"/>
              </a:rPr>
              <a:t>VS</a:t>
            </a:r>
            <a:r>
              <a:rPr lang="en-US" altLang="zh-CN" b="0" i="0" dirty="0">
                <a:solidFill>
                  <a:srgbClr val="4D4D4D"/>
                </a:solidFill>
                <a:effectLst/>
                <a:latin typeface="+mn-ea"/>
              </a:rPr>
              <a:t> </a:t>
            </a:r>
            <a:r>
              <a:rPr lang="zh-CN" altLang="en-US" b="0" i="0" dirty="0">
                <a:solidFill>
                  <a:srgbClr val="4D4D4D"/>
                </a:solidFill>
                <a:effectLst/>
                <a:latin typeface="+mn-ea"/>
              </a:rPr>
              <a:t>离线模式</a:t>
            </a:r>
            <a:endParaRPr lang="zh-CN" altLang="en-US" dirty="0">
              <a:latin typeface="+mn-ea"/>
            </a:endParaRPr>
          </a:p>
        </p:txBody>
      </p:sp>
      <p:sp>
        <p:nvSpPr>
          <p:cNvPr id="30" name="文本框 29">
            <a:extLst>
              <a:ext uri="{FF2B5EF4-FFF2-40B4-BE49-F238E27FC236}">
                <a16:creationId xmlns:a16="http://schemas.microsoft.com/office/drawing/2014/main" id="{76094B24-0EA3-4EC5-A387-24F709A72C73}"/>
              </a:ext>
            </a:extLst>
          </p:cNvPr>
          <p:cNvSpPr txBox="1"/>
          <p:nvPr/>
        </p:nvSpPr>
        <p:spPr>
          <a:xfrm>
            <a:off x="122890" y="3763918"/>
            <a:ext cx="10522855" cy="2031325"/>
          </a:xfrm>
          <a:prstGeom prst="rect">
            <a:avLst/>
          </a:prstGeom>
          <a:noFill/>
        </p:spPr>
        <p:txBody>
          <a:bodyPr wrap="square">
            <a:spAutoFit/>
          </a:bodyPr>
          <a:lstStyle/>
          <a:p>
            <a:pPr marL="342900" indent="-342900" algn="just">
              <a:buFont typeface="+mj-lt"/>
              <a:buAutoNum type="arabicPeriod"/>
            </a:pPr>
            <a:r>
              <a:rPr lang="zh-CN" altLang="en-US" b="0" i="0" dirty="0">
                <a:solidFill>
                  <a:srgbClr val="121212"/>
                </a:solidFill>
                <a:effectLst/>
                <a:latin typeface="-apple-system"/>
              </a:rPr>
              <a:t>在线模式更方便简单进行代码覆盖分析，无需提前进行字节码插桩，无需考虑</a:t>
            </a:r>
            <a:r>
              <a:rPr lang="en-US" altLang="zh-CN" b="0" i="0" dirty="0" err="1">
                <a:solidFill>
                  <a:srgbClr val="121212"/>
                </a:solidFill>
                <a:effectLst/>
                <a:latin typeface="-apple-system"/>
              </a:rPr>
              <a:t>classpath</a:t>
            </a:r>
            <a:r>
              <a:rPr lang="en-US" altLang="zh-CN" b="0" i="0" dirty="0">
                <a:solidFill>
                  <a:srgbClr val="121212"/>
                </a:solidFill>
                <a:effectLst/>
                <a:latin typeface="-apple-system"/>
              </a:rPr>
              <a:t> </a:t>
            </a:r>
            <a:r>
              <a:rPr lang="zh-CN" altLang="en-US" b="0" i="0" dirty="0">
                <a:solidFill>
                  <a:srgbClr val="121212"/>
                </a:solidFill>
                <a:effectLst/>
                <a:latin typeface="-apple-system"/>
              </a:rPr>
              <a:t>的设置。</a:t>
            </a:r>
          </a:p>
          <a:p>
            <a:pPr marL="342900" indent="-342900" algn="just">
              <a:buFont typeface="+mj-lt"/>
              <a:buAutoNum type="arabicPeriod"/>
            </a:pPr>
            <a:r>
              <a:rPr lang="zh-CN" altLang="en-US" b="0" i="0" dirty="0">
                <a:solidFill>
                  <a:srgbClr val="121212"/>
                </a:solidFill>
                <a:effectLst/>
                <a:latin typeface="-apple-system"/>
              </a:rPr>
              <a:t>在以下情况中不适合使用在线模式，需要采用离线模式提前对字节码插桩：</a:t>
            </a:r>
          </a:p>
          <a:p>
            <a:pPr marL="742950" lvl="1" indent="-285750" algn="just">
              <a:buFont typeface="Arial" panose="020B0604020202020204" pitchFamily="34" charset="0"/>
              <a:buChar char="•"/>
            </a:pPr>
            <a:r>
              <a:rPr lang="zh-CN" altLang="en-US" b="0" i="0" dirty="0">
                <a:solidFill>
                  <a:srgbClr val="121212"/>
                </a:solidFill>
                <a:effectLst/>
                <a:latin typeface="-apple-system"/>
              </a:rPr>
              <a:t>运行环境不支持</a:t>
            </a:r>
            <a:r>
              <a:rPr lang="en-US" altLang="zh-CN" b="0" i="0" dirty="0">
                <a:solidFill>
                  <a:srgbClr val="121212"/>
                </a:solidFill>
                <a:effectLst/>
                <a:latin typeface="-apple-system"/>
              </a:rPr>
              <a:t>java agent</a:t>
            </a:r>
            <a:r>
              <a:rPr lang="zh-CN" altLang="en-US" b="0" i="0" dirty="0">
                <a:solidFill>
                  <a:srgbClr val="121212"/>
                </a:solidFill>
                <a:effectLst/>
                <a:latin typeface="-apple-system"/>
              </a:rPr>
              <a:t>。</a:t>
            </a:r>
          </a:p>
          <a:p>
            <a:pPr marL="742950" lvl="1" indent="-285750" algn="just">
              <a:buFont typeface="Arial" panose="020B0604020202020204" pitchFamily="34" charset="0"/>
              <a:buChar char="•"/>
            </a:pPr>
            <a:r>
              <a:rPr lang="zh-CN" altLang="en-US" b="0" i="0" dirty="0">
                <a:solidFill>
                  <a:srgbClr val="121212"/>
                </a:solidFill>
                <a:effectLst/>
                <a:latin typeface="-apple-system"/>
              </a:rPr>
              <a:t>部署环境不允许设置</a:t>
            </a:r>
            <a:r>
              <a:rPr lang="en-US" altLang="zh-CN" b="0" i="0" dirty="0">
                <a:solidFill>
                  <a:srgbClr val="121212"/>
                </a:solidFill>
                <a:effectLst/>
                <a:latin typeface="-apple-system"/>
              </a:rPr>
              <a:t>JVM</a:t>
            </a:r>
            <a:r>
              <a:rPr lang="zh-CN" altLang="en-US" b="0" i="0" dirty="0">
                <a:solidFill>
                  <a:srgbClr val="121212"/>
                </a:solidFill>
                <a:effectLst/>
                <a:latin typeface="-apple-system"/>
              </a:rPr>
              <a:t>参数。</a:t>
            </a:r>
          </a:p>
          <a:p>
            <a:pPr marL="742950" lvl="1" indent="-285750" algn="just">
              <a:buFont typeface="Arial" panose="020B0604020202020204" pitchFamily="34" charset="0"/>
              <a:buChar char="•"/>
            </a:pPr>
            <a:r>
              <a:rPr lang="zh-CN" altLang="en-US" b="0" i="0" dirty="0">
                <a:solidFill>
                  <a:srgbClr val="121212"/>
                </a:solidFill>
                <a:effectLst/>
                <a:latin typeface="-apple-system"/>
              </a:rPr>
              <a:t>字节码需要被转换成其他的虚拟机如</a:t>
            </a:r>
            <a:r>
              <a:rPr lang="en-US" altLang="zh-CN" b="0" i="0" dirty="0">
                <a:solidFill>
                  <a:srgbClr val="121212"/>
                </a:solidFill>
                <a:effectLst/>
                <a:latin typeface="-apple-system"/>
              </a:rPr>
              <a:t>Android Dalvik VM</a:t>
            </a:r>
            <a:r>
              <a:rPr lang="zh-CN" altLang="en-US" b="0" i="0" dirty="0">
                <a:solidFill>
                  <a:srgbClr val="121212"/>
                </a:solidFill>
                <a:effectLst/>
                <a:latin typeface="-apple-system"/>
              </a:rPr>
              <a:t>。</a:t>
            </a:r>
          </a:p>
          <a:p>
            <a:pPr marL="742950" lvl="1" indent="-285750" algn="just">
              <a:buFont typeface="Arial" panose="020B0604020202020204" pitchFamily="34" charset="0"/>
              <a:buChar char="•"/>
            </a:pPr>
            <a:r>
              <a:rPr lang="zh-CN" altLang="en-US" b="0" i="0" dirty="0">
                <a:solidFill>
                  <a:srgbClr val="121212"/>
                </a:solidFill>
                <a:effectLst/>
                <a:latin typeface="-apple-system"/>
              </a:rPr>
              <a:t>动态修改字节码过程中和其他</a:t>
            </a:r>
            <a:r>
              <a:rPr lang="en-US" altLang="zh-CN" b="0" i="0" dirty="0">
                <a:solidFill>
                  <a:srgbClr val="121212"/>
                </a:solidFill>
                <a:effectLst/>
                <a:latin typeface="-apple-system"/>
              </a:rPr>
              <a:t>agent</a:t>
            </a:r>
            <a:r>
              <a:rPr lang="zh-CN" altLang="en-US" b="0" i="0" dirty="0">
                <a:solidFill>
                  <a:srgbClr val="121212"/>
                </a:solidFill>
                <a:effectLst/>
                <a:latin typeface="-apple-system"/>
              </a:rPr>
              <a:t>冲突。</a:t>
            </a:r>
          </a:p>
          <a:p>
            <a:pPr marL="742950" lvl="1" indent="-285750" algn="just">
              <a:buFont typeface="Arial" panose="020B0604020202020204" pitchFamily="34" charset="0"/>
              <a:buChar char="•"/>
            </a:pPr>
            <a:r>
              <a:rPr lang="zh-CN" altLang="en-US" b="0" i="0" dirty="0">
                <a:solidFill>
                  <a:srgbClr val="121212"/>
                </a:solidFill>
                <a:effectLst/>
                <a:latin typeface="-apple-system"/>
              </a:rPr>
              <a:t>无法自定义用户加载类。</a:t>
            </a:r>
          </a:p>
        </p:txBody>
      </p:sp>
      <p:grpSp>
        <p:nvGrpSpPr>
          <p:cNvPr id="23" name="组合 22">
            <a:extLst>
              <a:ext uri="{FF2B5EF4-FFF2-40B4-BE49-F238E27FC236}">
                <a16:creationId xmlns:a16="http://schemas.microsoft.com/office/drawing/2014/main" id="{13FD15C7-ACE3-DC92-3021-E4984ADFC2A6}"/>
              </a:ext>
            </a:extLst>
          </p:cNvPr>
          <p:cNvGrpSpPr/>
          <p:nvPr/>
        </p:nvGrpSpPr>
        <p:grpSpPr>
          <a:xfrm>
            <a:off x="5311914" y="444228"/>
            <a:ext cx="5730620" cy="2908917"/>
            <a:chOff x="6324672" y="148894"/>
            <a:chExt cx="5730620" cy="2908917"/>
          </a:xfrm>
        </p:grpSpPr>
        <p:sp>
          <p:nvSpPr>
            <p:cNvPr id="25" name="文本框 24">
              <a:extLst>
                <a:ext uri="{FF2B5EF4-FFF2-40B4-BE49-F238E27FC236}">
                  <a16:creationId xmlns:a16="http://schemas.microsoft.com/office/drawing/2014/main" id="{72DDD272-4AB8-02F2-A8C8-79BD6C4128D2}"/>
                </a:ext>
              </a:extLst>
            </p:cNvPr>
            <p:cNvSpPr txBox="1"/>
            <p:nvPr/>
          </p:nvSpPr>
          <p:spPr>
            <a:xfrm>
              <a:off x="6324672" y="840047"/>
              <a:ext cx="119932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600" dirty="0">
                  <a:solidFill>
                    <a:srgbClr val="FF0000"/>
                  </a:solidFill>
                </a:rPr>
                <a:t>插桩</a:t>
              </a:r>
            </a:p>
          </p:txBody>
        </p:sp>
        <p:sp>
          <p:nvSpPr>
            <p:cNvPr id="26" name="文本框 25">
              <a:extLst>
                <a:ext uri="{FF2B5EF4-FFF2-40B4-BE49-F238E27FC236}">
                  <a16:creationId xmlns:a16="http://schemas.microsoft.com/office/drawing/2014/main" id="{22955EAE-9E7F-D279-617E-10D8C7E125E8}"/>
                </a:ext>
              </a:extLst>
            </p:cNvPr>
            <p:cNvSpPr txBox="1"/>
            <p:nvPr/>
          </p:nvSpPr>
          <p:spPr>
            <a:xfrm>
              <a:off x="7814635" y="168047"/>
              <a:ext cx="85661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源码</a:t>
              </a:r>
              <a:endParaRPr lang="en-US" altLang="zh-CN" sz="1600" b="0" i="0" dirty="0">
                <a:solidFill>
                  <a:srgbClr val="121212"/>
                </a:solidFill>
                <a:effectLst/>
                <a:latin typeface="-apple-system"/>
              </a:endParaRPr>
            </a:p>
            <a:p>
              <a:pPr algn="ctr"/>
              <a:r>
                <a:rPr lang="zh-CN" altLang="en-US" sz="1600" dirty="0">
                  <a:solidFill>
                    <a:srgbClr val="121212"/>
                  </a:solidFill>
                  <a:latin typeface="-apple-system"/>
                </a:rPr>
                <a:t>插桩</a:t>
              </a:r>
              <a:endParaRPr lang="zh-CN" altLang="en-US" sz="1600" dirty="0"/>
            </a:p>
          </p:txBody>
        </p:sp>
        <p:sp>
          <p:nvSpPr>
            <p:cNvPr id="29" name="文本框 28">
              <a:extLst>
                <a:ext uri="{FF2B5EF4-FFF2-40B4-BE49-F238E27FC236}">
                  <a16:creationId xmlns:a16="http://schemas.microsoft.com/office/drawing/2014/main" id="{702C8616-AEE1-8E9A-077E-EF9DFD8BAD68}"/>
                </a:ext>
              </a:extLst>
            </p:cNvPr>
            <p:cNvSpPr txBox="1"/>
            <p:nvPr/>
          </p:nvSpPr>
          <p:spPr>
            <a:xfrm>
              <a:off x="7814634" y="1297321"/>
              <a:ext cx="85662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字节码</a:t>
              </a:r>
              <a:endParaRPr lang="en-US" altLang="zh-CN" sz="1600" dirty="0">
                <a:solidFill>
                  <a:srgbClr val="FF0000"/>
                </a:solidFill>
                <a:latin typeface="-apple-system"/>
              </a:endParaRPr>
            </a:p>
            <a:p>
              <a:pPr algn="ctr"/>
              <a:r>
                <a:rPr lang="zh-CN" altLang="en-US" sz="1600" dirty="0">
                  <a:solidFill>
                    <a:srgbClr val="FF0000"/>
                  </a:solidFill>
                  <a:latin typeface="-apple-system"/>
                </a:rPr>
                <a:t>插桩</a:t>
              </a:r>
              <a:endParaRPr lang="zh-CN" altLang="en-US" sz="1600" dirty="0">
                <a:solidFill>
                  <a:srgbClr val="FF0000"/>
                </a:solidFill>
              </a:endParaRPr>
            </a:p>
          </p:txBody>
        </p:sp>
        <p:sp>
          <p:nvSpPr>
            <p:cNvPr id="31" name="文本框 30">
              <a:extLst>
                <a:ext uri="{FF2B5EF4-FFF2-40B4-BE49-F238E27FC236}">
                  <a16:creationId xmlns:a16="http://schemas.microsoft.com/office/drawing/2014/main" id="{AE70A649-B5DE-3FFA-08A4-CB9EA7AF57D1}"/>
                </a:ext>
              </a:extLst>
            </p:cNvPr>
            <p:cNvSpPr txBox="1"/>
            <p:nvPr/>
          </p:nvSpPr>
          <p:spPr>
            <a:xfrm>
              <a:off x="9077327" y="475035"/>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离线模式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Offline</a:t>
              </a:r>
              <a:r>
                <a:rPr lang="zh-CN" altLang="en-US" sz="1600" dirty="0">
                  <a:solidFill>
                    <a:srgbClr val="FF0000"/>
                  </a:solidFill>
                  <a:latin typeface="-apple-system"/>
                </a:rPr>
                <a:t>）</a:t>
              </a:r>
              <a:endParaRPr lang="zh-CN" altLang="en-US" sz="1600" dirty="0">
                <a:solidFill>
                  <a:srgbClr val="FF0000"/>
                </a:solidFill>
              </a:endParaRPr>
            </a:p>
          </p:txBody>
        </p:sp>
        <p:sp>
          <p:nvSpPr>
            <p:cNvPr id="32" name="文本框 31">
              <a:extLst>
                <a:ext uri="{FF2B5EF4-FFF2-40B4-BE49-F238E27FC236}">
                  <a16:creationId xmlns:a16="http://schemas.microsoft.com/office/drawing/2014/main" id="{1E98595D-71F5-1B85-B689-E8E318699EC6}"/>
                </a:ext>
              </a:extLst>
            </p:cNvPr>
            <p:cNvSpPr txBox="1"/>
            <p:nvPr/>
          </p:nvSpPr>
          <p:spPr>
            <a:xfrm>
              <a:off x="9077327" y="2093730"/>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在线</a:t>
              </a:r>
              <a:r>
                <a:rPr lang="zh-CN" altLang="en-US" sz="1600" b="0" i="0" dirty="0">
                  <a:solidFill>
                    <a:srgbClr val="FF0000"/>
                  </a:solidFill>
                  <a:effectLst/>
                  <a:latin typeface="-apple-system"/>
                </a:rPr>
                <a:t>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On-The-Fly</a:t>
              </a:r>
              <a:r>
                <a:rPr lang="zh-CN" altLang="en-US" sz="1600" dirty="0">
                  <a:solidFill>
                    <a:srgbClr val="FF0000"/>
                  </a:solidFill>
                  <a:latin typeface="-apple-system"/>
                </a:rPr>
                <a:t>）</a:t>
              </a:r>
              <a:endParaRPr lang="zh-CN" altLang="en-US" sz="1600" dirty="0">
                <a:solidFill>
                  <a:srgbClr val="FF0000"/>
                </a:solidFill>
              </a:endParaRPr>
            </a:p>
          </p:txBody>
        </p:sp>
        <p:sp>
          <p:nvSpPr>
            <p:cNvPr id="33" name="文本框 32">
              <a:extLst>
                <a:ext uri="{FF2B5EF4-FFF2-40B4-BE49-F238E27FC236}">
                  <a16:creationId xmlns:a16="http://schemas.microsoft.com/office/drawing/2014/main" id="{E883335F-04F8-A042-A597-003759E16FD5}"/>
                </a:ext>
              </a:extLst>
            </p:cNvPr>
            <p:cNvSpPr txBox="1"/>
            <p:nvPr/>
          </p:nvSpPr>
          <p:spPr>
            <a:xfrm>
              <a:off x="10729128" y="148894"/>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替换方式</a:t>
              </a:r>
              <a:endParaRPr lang="zh-CN" altLang="en-US" sz="1600" dirty="0"/>
            </a:p>
          </p:txBody>
        </p:sp>
        <p:sp>
          <p:nvSpPr>
            <p:cNvPr id="34" name="文本框 33">
              <a:extLst>
                <a:ext uri="{FF2B5EF4-FFF2-40B4-BE49-F238E27FC236}">
                  <a16:creationId xmlns:a16="http://schemas.microsoft.com/office/drawing/2014/main" id="{80E654E7-A413-DB8E-E9C2-624F261B964A}"/>
                </a:ext>
              </a:extLst>
            </p:cNvPr>
            <p:cNvSpPr txBox="1"/>
            <p:nvPr/>
          </p:nvSpPr>
          <p:spPr>
            <a:xfrm>
              <a:off x="10729128" y="105399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注入方式</a:t>
              </a:r>
              <a:endParaRPr lang="zh-CN" altLang="en-US" sz="1600" dirty="0">
                <a:solidFill>
                  <a:srgbClr val="FF0000"/>
                </a:solidFill>
              </a:endParaRPr>
            </a:p>
          </p:txBody>
        </p:sp>
        <p:sp>
          <p:nvSpPr>
            <p:cNvPr id="35" name="文本框 34">
              <a:extLst>
                <a:ext uri="{FF2B5EF4-FFF2-40B4-BE49-F238E27FC236}">
                  <a16:creationId xmlns:a16="http://schemas.microsoft.com/office/drawing/2014/main" id="{82DBF287-61AE-6D19-BC60-0A75970E54E2}"/>
                </a:ext>
              </a:extLst>
            </p:cNvPr>
            <p:cNvSpPr txBox="1"/>
            <p:nvPr/>
          </p:nvSpPr>
          <p:spPr>
            <a:xfrm>
              <a:off x="10729128" y="1679126"/>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dirty="0">
                  <a:solidFill>
                    <a:srgbClr val="FF0000"/>
                  </a:solidFill>
                  <a:latin typeface="-apple-system"/>
                </a:rPr>
                <a:t>Class Loader</a:t>
              </a:r>
              <a:endParaRPr lang="zh-CN" altLang="en-US" sz="1600" dirty="0">
                <a:solidFill>
                  <a:srgbClr val="FF0000"/>
                </a:solidFill>
              </a:endParaRPr>
            </a:p>
          </p:txBody>
        </p:sp>
        <p:sp>
          <p:nvSpPr>
            <p:cNvPr id="36" name="文本框 35">
              <a:extLst>
                <a:ext uri="{FF2B5EF4-FFF2-40B4-BE49-F238E27FC236}">
                  <a16:creationId xmlns:a16="http://schemas.microsoft.com/office/drawing/2014/main" id="{957375FF-0BEB-0B8E-13AA-87C0559703FD}"/>
                </a:ext>
              </a:extLst>
            </p:cNvPr>
            <p:cNvSpPr txBox="1"/>
            <p:nvPr/>
          </p:nvSpPr>
          <p:spPr>
            <a:xfrm>
              <a:off x="10729128" y="271925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b="0" i="0" dirty="0">
                  <a:solidFill>
                    <a:srgbClr val="FF0000"/>
                  </a:solidFill>
                  <a:effectLst/>
                  <a:latin typeface="-apple-system"/>
                </a:rPr>
                <a:t>Java Agent</a:t>
              </a:r>
              <a:endParaRPr lang="zh-CN" altLang="en-US" sz="1600" dirty="0">
                <a:solidFill>
                  <a:srgbClr val="FF0000"/>
                </a:solidFill>
              </a:endParaRPr>
            </a:p>
          </p:txBody>
        </p:sp>
        <p:cxnSp>
          <p:nvCxnSpPr>
            <p:cNvPr id="37" name="连接符: 肘形 36">
              <a:extLst>
                <a:ext uri="{FF2B5EF4-FFF2-40B4-BE49-F238E27FC236}">
                  <a16:creationId xmlns:a16="http://schemas.microsoft.com/office/drawing/2014/main" id="{C97C0C2A-3E7F-EDDB-F2AE-E2C82B4150A0}"/>
                </a:ext>
              </a:extLst>
            </p:cNvPr>
            <p:cNvCxnSpPr>
              <a:cxnSpLocks/>
              <a:stCxn id="25" idx="3"/>
              <a:endCxn id="26" idx="1"/>
            </p:cNvCxnSpPr>
            <p:nvPr/>
          </p:nvCxnSpPr>
          <p:spPr>
            <a:xfrm flipV="1">
              <a:off x="7523994" y="460435"/>
              <a:ext cx="290641" cy="548889"/>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9A4BC738-5282-729C-027C-8CF099092198}"/>
                </a:ext>
              </a:extLst>
            </p:cNvPr>
            <p:cNvCxnSpPr>
              <a:cxnSpLocks/>
              <a:stCxn id="25" idx="3"/>
              <a:endCxn id="29" idx="1"/>
            </p:cNvCxnSpPr>
            <p:nvPr/>
          </p:nvCxnSpPr>
          <p:spPr>
            <a:xfrm>
              <a:off x="7523994" y="1009324"/>
              <a:ext cx="290640" cy="580385"/>
            </a:xfrm>
            <a:prstGeom prst="bentConnector3">
              <a:avLst/>
            </a:prstGeom>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3B840FDF-A30F-9889-2FE2-3C172B4C985F}"/>
                </a:ext>
              </a:extLst>
            </p:cNvPr>
            <p:cNvCxnSpPr>
              <a:cxnSpLocks/>
              <a:stCxn id="29" idx="3"/>
              <a:endCxn id="31" idx="1"/>
            </p:cNvCxnSpPr>
            <p:nvPr/>
          </p:nvCxnSpPr>
          <p:spPr>
            <a:xfrm flipV="1">
              <a:off x="8671254" y="767423"/>
              <a:ext cx="406073" cy="822286"/>
            </a:xfrm>
            <a:prstGeom prst="bentConnector3">
              <a:avLst/>
            </a:prstGeom>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6808F0A0-B278-62B8-FE26-75DDF39F4803}"/>
                </a:ext>
              </a:extLst>
            </p:cNvPr>
            <p:cNvCxnSpPr>
              <a:cxnSpLocks/>
              <a:stCxn id="29" idx="3"/>
              <a:endCxn id="32" idx="1"/>
            </p:cNvCxnSpPr>
            <p:nvPr/>
          </p:nvCxnSpPr>
          <p:spPr>
            <a:xfrm>
              <a:off x="8671254" y="1589709"/>
              <a:ext cx="406073" cy="796409"/>
            </a:xfrm>
            <a:prstGeom prst="bentConnector3">
              <a:avLst/>
            </a:prstGeom>
          </p:spPr>
          <p:style>
            <a:lnRef idx="1">
              <a:schemeClr val="dk1"/>
            </a:lnRef>
            <a:fillRef idx="0">
              <a:schemeClr val="dk1"/>
            </a:fillRef>
            <a:effectRef idx="0">
              <a:schemeClr val="dk1"/>
            </a:effectRef>
            <a:fontRef idx="minor">
              <a:schemeClr val="tx1"/>
            </a:fontRef>
          </p:style>
        </p:cxnSp>
        <p:cxnSp>
          <p:nvCxnSpPr>
            <p:cNvPr id="41" name="连接符: 肘形 40">
              <a:extLst>
                <a:ext uri="{FF2B5EF4-FFF2-40B4-BE49-F238E27FC236}">
                  <a16:creationId xmlns:a16="http://schemas.microsoft.com/office/drawing/2014/main" id="{B413E8B8-984C-43C0-749A-8639015ABA5A}"/>
                </a:ext>
              </a:extLst>
            </p:cNvPr>
            <p:cNvCxnSpPr>
              <a:stCxn id="31" idx="3"/>
              <a:endCxn id="33" idx="1"/>
            </p:cNvCxnSpPr>
            <p:nvPr/>
          </p:nvCxnSpPr>
          <p:spPr>
            <a:xfrm flipV="1">
              <a:off x="10403491" y="318171"/>
              <a:ext cx="325637" cy="449252"/>
            </a:xfrm>
            <a:prstGeom prst="bentConnector3">
              <a:avLst/>
            </a:prstGeom>
          </p:spPr>
          <p:style>
            <a:lnRef idx="1">
              <a:schemeClr val="dk1"/>
            </a:lnRef>
            <a:fillRef idx="0">
              <a:schemeClr val="dk1"/>
            </a:fillRef>
            <a:effectRef idx="0">
              <a:schemeClr val="dk1"/>
            </a:effectRef>
            <a:fontRef idx="minor">
              <a:schemeClr val="tx1"/>
            </a:fontRef>
          </p:style>
        </p:cxnSp>
        <p:cxnSp>
          <p:nvCxnSpPr>
            <p:cNvPr id="42" name="连接符: 肘形 41">
              <a:extLst>
                <a:ext uri="{FF2B5EF4-FFF2-40B4-BE49-F238E27FC236}">
                  <a16:creationId xmlns:a16="http://schemas.microsoft.com/office/drawing/2014/main" id="{FAC8B87B-AF44-92CF-4CEA-3177E9ACDBF4}"/>
                </a:ext>
              </a:extLst>
            </p:cNvPr>
            <p:cNvCxnSpPr>
              <a:stCxn id="31" idx="3"/>
              <a:endCxn id="34" idx="1"/>
            </p:cNvCxnSpPr>
            <p:nvPr/>
          </p:nvCxnSpPr>
          <p:spPr>
            <a:xfrm>
              <a:off x="10403491" y="767423"/>
              <a:ext cx="325637" cy="455851"/>
            </a:xfrm>
            <a:prstGeom prst="bentConnector3">
              <a:avLst/>
            </a:prstGeom>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28CFA6B-9561-AD93-16C1-DF46F01F6B61}"/>
                </a:ext>
              </a:extLst>
            </p:cNvPr>
            <p:cNvCxnSpPr>
              <a:stCxn id="32" idx="3"/>
              <a:endCxn id="35" idx="1"/>
            </p:cNvCxnSpPr>
            <p:nvPr/>
          </p:nvCxnSpPr>
          <p:spPr>
            <a:xfrm flipV="1">
              <a:off x="10403491" y="1848403"/>
              <a:ext cx="325637" cy="537715"/>
            </a:xfrm>
            <a:prstGeom prst="bentConnector3">
              <a:avLst/>
            </a:prstGeom>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DE9CD2ED-34FD-1E80-4791-94CC1389F90E}"/>
                </a:ext>
              </a:extLst>
            </p:cNvPr>
            <p:cNvCxnSpPr>
              <a:stCxn id="32" idx="3"/>
              <a:endCxn id="36" idx="1"/>
            </p:cNvCxnSpPr>
            <p:nvPr/>
          </p:nvCxnSpPr>
          <p:spPr>
            <a:xfrm>
              <a:off x="10403491" y="2386118"/>
              <a:ext cx="325637" cy="502416"/>
            </a:xfrm>
            <a:prstGeom prst="bentConnector3">
              <a:avLst/>
            </a:prstGeom>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61814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8" name="文本框 27">
            <a:extLst>
              <a:ext uri="{FF2B5EF4-FFF2-40B4-BE49-F238E27FC236}">
                <a16:creationId xmlns:a16="http://schemas.microsoft.com/office/drawing/2014/main" id="{5DEE0C9B-818F-F5D2-C5C9-F02BDE8BEF4F}"/>
              </a:ext>
            </a:extLst>
          </p:cNvPr>
          <p:cNvSpPr txBox="1"/>
          <p:nvPr/>
        </p:nvSpPr>
        <p:spPr>
          <a:xfrm>
            <a:off x="227218" y="1407989"/>
            <a:ext cx="135898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b="0" i="0" dirty="0">
                <a:solidFill>
                  <a:srgbClr val="333333"/>
                </a:solidFill>
                <a:effectLst/>
                <a:latin typeface="-apple-system"/>
              </a:rPr>
              <a:t>Class Loader</a:t>
            </a:r>
            <a:endParaRPr lang="zh-CN" altLang="en-US" dirty="0">
              <a:latin typeface="+mn-ea"/>
            </a:endParaRPr>
          </a:p>
        </p:txBody>
      </p:sp>
      <p:grpSp>
        <p:nvGrpSpPr>
          <p:cNvPr id="23" name="组合 22">
            <a:extLst>
              <a:ext uri="{FF2B5EF4-FFF2-40B4-BE49-F238E27FC236}">
                <a16:creationId xmlns:a16="http://schemas.microsoft.com/office/drawing/2014/main" id="{13FD15C7-ACE3-DC92-3021-E4984ADFC2A6}"/>
              </a:ext>
            </a:extLst>
          </p:cNvPr>
          <p:cNvGrpSpPr/>
          <p:nvPr/>
        </p:nvGrpSpPr>
        <p:grpSpPr>
          <a:xfrm>
            <a:off x="5311914" y="444228"/>
            <a:ext cx="5730620" cy="2908917"/>
            <a:chOff x="6324672" y="148894"/>
            <a:chExt cx="5730620" cy="2908917"/>
          </a:xfrm>
        </p:grpSpPr>
        <p:sp>
          <p:nvSpPr>
            <p:cNvPr id="25" name="文本框 24">
              <a:extLst>
                <a:ext uri="{FF2B5EF4-FFF2-40B4-BE49-F238E27FC236}">
                  <a16:creationId xmlns:a16="http://schemas.microsoft.com/office/drawing/2014/main" id="{72DDD272-4AB8-02F2-A8C8-79BD6C4128D2}"/>
                </a:ext>
              </a:extLst>
            </p:cNvPr>
            <p:cNvSpPr txBox="1"/>
            <p:nvPr/>
          </p:nvSpPr>
          <p:spPr>
            <a:xfrm>
              <a:off x="6324672" y="840047"/>
              <a:ext cx="119932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600" dirty="0">
                  <a:solidFill>
                    <a:srgbClr val="FF0000"/>
                  </a:solidFill>
                </a:rPr>
                <a:t>插桩</a:t>
              </a:r>
            </a:p>
          </p:txBody>
        </p:sp>
        <p:sp>
          <p:nvSpPr>
            <p:cNvPr id="26" name="文本框 25">
              <a:extLst>
                <a:ext uri="{FF2B5EF4-FFF2-40B4-BE49-F238E27FC236}">
                  <a16:creationId xmlns:a16="http://schemas.microsoft.com/office/drawing/2014/main" id="{22955EAE-9E7F-D279-617E-10D8C7E125E8}"/>
                </a:ext>
              </a:extLst>
            </p:cNvPr>
            <p:cNvSpPr txBox="1"/>
            <p:nvPr/>
          </p:nvSpPr>
          <p:spPr>
            <a:xfrm>
              <a:off x="7814635" y="168047"/>
              <a:ext cx="85661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源码</a:t>
              </a:r>
              <a:endParaRPr lang="en-US" altLang="zh-CN" sz="1600" b="0" i="0" dirty="0">
                <a:solidFill>
                  <a:srgbClr val="121212"/>
                </a:solidFill>
                <a:effectLst/>
                <a:latin typeface="-apple-system"/>
              </a:endParaRPr>
            </a:p>
            <a:p>
              <a:pPr algn="ctr"/>
              <a:r>
                <a:rPr lang="zh-CN" altLang="en-US" sz="1600" dirty="0">
                  <a:solidFill>
                    <a:srgbClr val="121212"/>
                  </a:solidFill>
                  <a:latin typeface="-apple-system"/>
                </a:rPr>
                <a:t>插桩</a:t>
              </a:r>
              <a:endParaRPr lang="zh-CN" altLang="en-US" sz="1600" dirty="0"/>
            </a:p>
          </p:txBody>
        </p:sp>
        <p:sp>
          <p:nvSpPr>
            <p:cNvPr id="29" name="文本框 28">
              <a:extLst>
                <a:ext uri="{FF2B5EF4-FFF2-40B4-BE49-F238E27FC236}">
                  <a16:creationId xmlns:a16="http://schemas.microsoft.com/office/drawing/2014/main" id="{702C8616-AEE1-8E9A-077E-EF9DFD8BAD68}"/>
                </a:ext>
              </a:extLst>
            </p:cNvPr>
            <p:cNvSpPr txBox="1"/>
            <p:nvPr/>
          </p:nvSpPr>
          <p:spPr>
            <a:xfrm>
              <a:off x="7814634" y="1297321"/>
              <a:ext cx="85662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字节码</a:t>
              </a:r>
              <a:endParaRPr lang="en-US" altLang="zh-CN" sz="1600" dirty="0">
                <a:solidFill>
                  <a:srgbClr val="FF0000"/>
                </a:solidFill>
                <a:latin typeface="-apple-system"/>
              </a:endParaRPr>
            </a:p>
            <a:p>
              <a:pPr algn="ctr"/>
              <a:r>
                <a:rPr lang="zh-CN" altLang="en-US" sz="1600" dirty="0">
                  <a:solidFill>
                    <a:srgbClr val="FF0000"/>
                  </a:solidFill>
                  <a:latin typeface="-apple-system"/>
                </a:rPr>
                <a:t>插桩</a:t>
              </a:r>
              <a:endParaRPr lang="zh-CN" altLang="en-US" sz="1600" dirty="0">
                <a:solidFill>
                  <a:srgbClr val="FF0000"/>
                </a:solidFill>
              </a:endParaRPr>
            </a:p>
          </p:txBody>
        </p:sp>
        <p:sp>
          <p:nvSpPr>
            <p:cNvPr id="31" name="文本框 30">
              <a:extLst>
                <a:ext uri="{FF2B5EF4-FFF2-40B4-BE49-F238E27FC236}">
                  <a16:creationId xmlns:a16="http://schemas.microsoft.com/office/drawing/2014/main" id="{AE70A649-B5DE-3FFA-08A4-CB9EA7AF57D1}"/>
                </a:ext>
              </a:extLst>
            </p:cNvPr>
            <p:cNvSpPr txBox="1"/>
            <p:nvPr/>
          </p:nvSpPr>
          <p:spPr>
            <a:xfrm>
              <a:off x="9077327" y="475035"/>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离线模式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Offline</a:t>
              </a:r>
              <a:r>
                <a:rPr lang="zh-CN" altLang="en-US" sz="1600" dirty="0">
                  <a:solidFill>
                    <a:srgbClr val="FF0000"/>
                  </a:solidFill>
                  <a:latin typeface="-apple-system"/>
                </a:rPr>
                <a:t>）</a:t>
              </a:r>
              <a:endParaRPr lang="zh-CN" altLang="en-US" sz="1600" dirty="0">
                <a:solidFill>
                  <a:srgbClr val="FF0000"/>
                </a:solidFill>
              </a:endParaRPr>
            </a:p>
          </p:txBody>
        </p:sp>
        <p:sp>
          <p:nvSpPr>
            <p:cNvPr id="32" name="文本框 31">
              <a:extLst>
                <a:ext uri="{FF2B5EF4-FFF2-40B4-BE49-F238E27FC236}">
                  <a16:creationId xmlns:a16="http://schemas.microsoft.com/office/drawing/2014/main" id="{1E98595D-71F5-1B85-B689-E8E318699EC6}"/>
                </a:ext>
              </a:extLst>
            </p:cNvPr>
            <p:cNvSpPr txBox="1"/>
            <p:nvPr/>
          </p:nvSpPr>
          <p:spPr>
            <a:xfrm>
              <a:off x="9077327" y="2093730"/>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在线</a:t>
              </a:r>
              <a:r>
                <a:rPr lang="zh-CN" altLang="en-US" sz="1600" b="0" i="0" dirty="0">
                  <a:solidFill>
                    <a:srgbClr val="FF0000"/>
                  </a:solidFill>
                  <a:effectLst/>
                  <a:latin typeface="-apple-system"/>
                </a:rPr>
                <a:t>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On-The-Fly</a:t>
              </a:r>
              <a:r>
                <a:rPr lang="zh-CN" altLang="en-US" sz="1600" dirty="0">
                  <a:solidFill>
                    <a:srgbClr val="FF0000"/>
                  </a:solidFill>
                  <a:latin typeface="-apple-system"/>
                </a:rPr>
                <a:t>）</a:t>
              </a:r>
              <a:endParaRPr lang="zh-CN" altLang="en-US" sz="1600" dirty="0">
                <a:solidFill>
                  <a:srgbClr val="FF0000"/>
                </a:solidFill>
              </a:endParaRPr>
            </a:p>
          </p:txBody>
        </p:sp>
        <p:sp>
          <p:nvSpPr>
            <p:cNvPr id="33" name="文本框 32">
              <a:extLst>
                <a:ext uri="{FF2B5EF4-FFF2-40B4-BE49-F238E27FC236}">
                  <a16:creationId xmlns:a16="http://schemas.microsoft.com/office/drawing/2014/main" id="{E883335F-04F8-A042-A597-003759E16FD5}"/>
                </a:ext>
              </a:extLst>
            </p:cNvPr>
            <p:cNvSpPr txBox="1"/>
            <p:nvPr/>
          </p:nvSpPr>
          <p:spPr>
            <a:xfrm>
              <a:off x="10729128" y="148894"/>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替换方式</a:t>
              </a:r>
              <a:endParaRPr lang="zh-CN" altLang="en-US" sz="1600" dirty="0"/>
            </a:p>
          </p:txBody>
        </p:sp>
        <p:sp>
          <p:nvSpPr>
            <p:cNvPr id="34" name="文本框 33">
              <a:extLst>
                <a:ext uri="{FF2B5EF4-FFF2-40B4-BE49-F238E27FC236}">
                  <a16:creationId xmlns:a16="http://schemas.microsoft.com/office/drawing/2014/main" id="{80E654E7-A413-DB8E-E9C2-624F261B964A}"/>
                </a:ext>
              </a:extLst>
            </p:cNvPr>
            <p:cNvSpPr txBox="1"/>
            <p:nvPr/>
          </p:nvSpPr>
          <p:spPr>
            <a:xfrm>
              <a:off x="10729128" y="105399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注入方式</a:t>
              </a:r>
              <a:endParaRPr lang="zh-CN" altLang="en-US" sz="1600" dirty="0">
                <a:solidFill>
                  <a:srgbClr val="FF0000"/>
                </a:solidFill>
              </a:endParaRPr>
            </a:p>
          </p:txBody>
        </p:sp>
        <p:sp>
          <p:nvSpPr>
            <p:cNvPr id="35" name="文本框 34">
              <a:extLst>
                <a:ext uri="{FF2B5EF4-FFF2-40B4-BE49-F238E27FC236}">
                  <a16:creationId xmlns:a16="http://schemas.microsoft.com/office/drawing/2014/main" id="{82DBF287-61AE-6D19-BC60-0A75970E54E2}"/>
                </a:ext>
              </a:extLst>
            </p:cNvPr>
            <p:cNvSpPr txBox="1"/>
            <p:nvPr/>
          </p:nvSpPr>
          <p:spPr>
            <a:xfrm>
              <a:off x="10729128" y="1679126"/>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dirty="0">
                  <a:solidFill>
                    <a:srgbClr val="FF0000"/>
                  </a:solidFill>
                  <a:latin typeface="-apple-system"/>
                </a:rPr>
                <a:t>Class Loader</a:t>
              </a:r>
              <a:endParaRPr lang="zh-CN" altLang="en-US" sz="1600" dirty="0">
                <a:solidFill>
                  <a:srgbClr val="FF0000"/>
                </a:solidFill>
              </a:endParaRPr>
            </a:p>
          </p:txBody>
        </p:sp>
        <p:sp>
          <p:nvSpPr>
            <p:cNvPr id="36" name="文本框 35">
              <a:extLst>
                <a:ext uri="{FF2B5EF4-FFF2-40B4-BE49-F238E27FC236}">
                  <a16:creationId xmlns:a16="http://schemas.microsoft.com/office/drawing/2014/main" id="{957375FF-0BEB-0B8E-13AA-87C0559703FD}"/>
                </a:ext>
              </a:extLst>
            </p:cNvPr>
            <p:cNvSpPr txBox="1"/>
            <p:nvPr/>
          </p:nvSpPr>
          <p:spPr>
            <a:xfrm>
              <a:off x="10729128" y="271925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b="0" i="0" dirty="0">
                  <a:solidFill>
                    <a:srgbClr val="FF0000"/>
                  </a:solidFill>
                  <a:effectLst/>
                  <a:latin typeface="-apple-system"/>
                </a:rPr>
                <a:t>Java Agent</a:t>
              </a:r>
              <a:endParaRPr lang="zh-CN" altLang="en-US" sz="1600" dirty="0">
                <a:solidFill>
                  <a:srgbClr val="FF0000"/>
                </a:solidFill>
              </a:endParaRPr>
            </a:p>
          </p:txBody>
        </p:sp>
        <p:cxnSp>
          <p:nvCxnSpPr>
            <p:cNvPr id="37" name="连接符: 肘形 36">
              <a:extLst>
                <a:ext uri="{FF2B5EF4-FFF2-40B4-BE49-F238E27FC236}">
                  <a16:creationId xmlns:a16="http://schemas.microsoft.com/office/drawing/2014/main" id="{C97C0C2A-3E7F-EDDB-F2AE-E2C82B4150A0}"/>
                </a:ext>
              </a:extLst>
            </p:cNvPr>
            <p:cNvCxnSpPr>
              <a:cxnSpLocks/>
              <a:stCxn id="25" idx="3"/>
              <a:endCxn id="26" idx="1"/>
            </p:cNvCxnSpPr>
            <p:nvPr/>
          </p:nvCxnSpPr>
          <p:spPr>
            <a:xfrm flipV="1">
              <a:off x="7523994" y="460435"/>
              <a:ext cx="290641" cy="548889"/>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9A4BC738-5282-729C-027C-8CF099092198}"/>
                </a:ext>
              </a:extLst>
            </p:cNvPr>
            <p:cNvCxnSpPr>
              <a:cxnSpLocks/>
              <a:stCxn id="25" idx="3"/>
              <a:endCxn id="29" idx="1"/>
            </p:cNvCxnSpPr>
            <p:nvPr/>
          </p:nvCxnSpPr>
          <p:spPr>
            <a:xfrm>
              <a:off x="7523994" y="1009324"/>
              <a:ext cx="290640" cy="580385"/>
            </a:xfrm>
            <a:prstGeom prst="bentConnector3">
              <a:avLst/>
            </a:prstGeom>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3B840FDF-A30F-9889-2FE2-3C172B4C985F}"/>
                </a:ext>
              </a:extLst>
            </p:cNvPr>
            <p:cNvCxnSpPr>
              <a:cxnSpLocks/>
              <a:stCxn id="29" idx="3"/>
              <a:endCxn id="31" idx="1"/>
            </p:cNvCxnSpPr>
            <p:nvPr/>
          </p:nvCxnSpPr>
          <p:spPr>
            <a:xfrm flipV="1">
              <a:off x="8671254" y="767423"/>
              <a:ext cx="406073" cy="822286"/>
            </a:xfrm>
            <a:prstGeom prst="bentConnector3">
              <a:avLst/>
            </a:prstGeom>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6808F0A0-B278-62B8-FE26-75DDF39F4803}"/>
                </a:ext>
              </a:extLst>
            </p:cNvPr>
            <p:cNvCxnSpPr>
              <a:cxnSpLocks/>
              <a:stCxn id="29" idx="3"/>
              <a:endCxn id="32" idx="1"/>
            </p:cNvCxnSpPr>
            <p:nvPr/>
          </p:nvCxnSpPr>
          <p:spPr>
            <a:xfrm>
              <a:off x="8671254" y="1589709"/>
              <a:ext cx="406073" cy="796409"/>
            </a:xfrm>
            <a:prstGeom prst="bentConnector3">
              <a:avLst/>
            </a:prstGeom>
          </p:spPr>
          <p:style>
            <a:lnRef idx="1">
              <a:schemeClr val="dk1"/>
            </a:lnRef>
            <a:fillRef idx="0">
              <a:schemeClr val="dk1"/>
            </a:fillRef>
            <a:effectRef idx="0">
              <a:schemeClr val="dk1"/>
            </a:effectRef>
            <a:fontRef idx="minor">
              <a:schemeClr val="tx1"/>
            </a:fontRef>
          </p:style>
        </p:cxnSp>
        <p:cxnSp>
          <p:nvCxnSpPr>
            <p:cNvPr id="41" name="连接符: 肘形 40">
              <a:extLst>
                <a:ext uri="{FF2B5EF4-FFF2-40B4-BE49-F238E27FC236}">
                  <a16:creationId xmlns:a16="http://schemas.microsoft.com/office/drawing/2014/main" id="{B413E8B8-984C-43C0-749A-8639015ABA5A}"/>
                </a:ext>
              </a:extLst>
            </p:cNvPr>
            <p:cNvCxnSpPr>
              <a:stCxn id="31" idx="3"/>
              <a:endCxn id="33" idx="1"/>
            </p:cNvCxnSpPr>
            <p:nvPr/>
          </p:nvCxnSpPr>
          <p:spPr>
            <a:xfrm flipV="1">
              <a:off x="10403491" y="318171"/>
              <a:ext cx="325637" cy="449252"/>
            </a:xfrm>
            <a:prstGeom prst="bentConnector3">
              <a:avLst/>
            </a:prstGeom>
          </p:spPr>
          <p:style>
            <a:lnRef idx="1">
              <a:schemeClr val="dk1"/>
            </a:lnRef>
            <a:fillRef idx="0">
              <a:schemeClr val="dk1"/>
            </a:fillRef>
            <a:effectRef idx="0">
              <a:schemeClr val="dk1"/>
            </a:effectRef>
            <a:fontRef idx="minor">
              <a:schemeClr val="tx1"/>
            </a:fontRef>
          </p:style>
        </p:cxnSp>
        <p:cxnSp>
          <p:nvCxnSpPr>
            <p:cNvPr id="42" name="连接符: 肘形 41">
              <a:extLst>
                <a:ext uri="{FF2B5EF4-FFF2-40B4-BE49-F238E27FC236}">
                  <a16:creationId xmlns:a16="http://schemas.microsoft.com/office/drawing/2014/main" id="{FAC8B87B-AF44-92CF-4CEA-3177E9ACDBF4}"/>
                </a:ext>
              </a:extLst>
            </p:cNvPr>
            <p:cNvCxnSpPr>
              <a:stCxn id="31" idx="3"/>
              <a:endCxn id="34" idx="1"/>
            </p:cNvCxnSpPr>
            <p:nvPr/>
          </p:nvCxnSpPr>
          <p:spPr>
            <a:xfrm>
              <a:off x="10403491" y="767423"/>
              <a:ext cx="325637" cy="455851"/>
            </a:xfrm>
            <a:prstGeom prst="bentConnector3">
              <a:avLst/>
            </a:prstGeom>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28CFA6B-9561-AD93-16C1-DF46F01F6B61}"/>
                </a:ext>
              </a:extLst>
            </p:cNvPr>
            <p:cNvCxnSpPr>
              <a:stCxn id="32" idx="3"/>
              <a:endCxn id="35" idx="1"/>
            </p:cNvCxnSpPr>
            <p:nvPr/>
          </p:nvCxnSpPr>
          <p:spPr>
            <a:xfrm flipV="1">
              <a:off x="10403491" y="1848403"/>
              <a:ext cx="325637" cy="537715"/>
            </a:xfrm>
            <a:prstGeom prst="bentConnector3">
              <a:avLst/>
            </a:prstGeom>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DE9CD2ED-34FD-1E80-4791-94CC1389F90E}"/>
                </a:ext>
              </a:extLst>
            </p:cNvPr>
            <p:cNvCxnSpPr>
              <a:stCxn id="32" idx="3"/>
              <a:endCxn id="36" idx="1"/>
            </p:cNvCxnSpPr>
            <p:nvPr/>
          </p:nvCxnSpPr>
          <p:spPr>
            <a:xfrm>
              <a:off x="10403491" y="2386118"/>
              <a:ext cx="325637" cy="502416"/>
            </a:xfrm>
            <a:prstGeom prst="bentConnector3">
              <a:avLst/>
            </a:prstGeom>
          </p:spPr>
          <p:style>
            <a:lnRef idx="1">
              <a:schemeClr val="dk1"/>
            </a:lnRef>
            <a:fillRef idx="0">
              <a:schemeClr val="dk1"/>
            </a:fillRef>
            <a:effectRef idx="0">
              <a:schemeClr val="dk1"/>
            </a:effectRef>
            <a:fontRef idx="minor">
              <a:schemeClr val="tx1"/>
            </a:fontRef>
          </p:style>
        </p:cxnSp>
      </p:grpSp>
      <p:sp>
        <p:nvSpPr>
          <p:cNvPr id="2" name="文本框 1">
            <a:extLst>
              <a:ext uri="{FF2B5EF4-FFF2-40B4-BE49-F238E27FC236}">
                <a16:creationId xmlns:a16="http://schemas.microsoft.com/office/drawing/2014/main" id="{AB5A65FC-D71B-C49E-5E5E-9A0BD39B0FD7}"/>
              </a:ext>
            </a:extLst>
          </p:cNvPr>
          <p:cNvSpPr txBox="1"/>
          <p:nvPr/>
        </p:nvSpPr>
        <p:spPr>
          <a:xfrm>
            <a:off x="227218" y="3183868"/>
            <a:ext cx="135898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b="0" i="0" dirty="0">
                <a:solidFill>
                  <a:srgbClr val="333333"/>
                </a:solidFill>
                <a:effectLst/>
                <a:latin typeface="-apple-system"/>
              </a:rPr>
              <a:t>Java Agent</a:t>
            </a:r>
            <a:endParaRPr lang="zh-CN" altLang="en-US" dirty="0">
              <a:latin typeface="+mn-ea"/>
            </a:endParaRPr>
          </a:p>
        </p:txBody>
      </p:sp>
      <p:sp>
        <p:nvSpPr>
          <p:cNvPr id="4" name="文本框 3">
            <a:extLst>
              <a:ext uri="{FF2B5EF4-FFF2-40B4-BE49-F238E27FC236}">
                <a16:creationId xmlns:a16="http://schemas.microsoft.com/office/drawing/2014/main" id="{1A859DCE-0C3F-03B2-ABD0-ACCC04F3F124}"/>
              </a:ext>
            </a:extLst>
          </p:cNvPr>
          <p:cNvSpPr txBox="1"/>
          <p:nvPr/>
        </p:nvSpPr>
        <p:spPr>
          <a:xfrm>
            <a:off x="502840" y="2155763"/>
            <a:ext cx="6096000" cy="369332"/>
          </a:xfrm>
          <a:prstGeom prst="rect">
            <a:avLst/>
          </a:prstGeom>
          <a:noFill/>
        </p:spPr>
        <p:txBody>
          <a:bodyPr wrap="square">
            <a:spAutoFit/>
          </a:bodyPr>
          <a:lstStyle/>
          <a:p>
            <a:r>
              <a:rPr lang="zh-CN" altLang="en-US" b="0" i="0">
                <a:solidFill>
                  <a:srgbClr val="333333"/>
                </a:solidFill>
                <a:effectLst/>
                <a:latin typeface="-apple-system"/>
              </a:rPr>
              <a:t>通过自定义类加载器在类加载前对</a:t>
            </a:r>
            <a:r>
              <a:rPr lang="en-US" altLang="zh-CN" b="0" i="0">
                <a:solidFill>
                  <a:srgbClr val="333333"/>
                </a:solidFill>
                <a:effectLst/>
                <a:latin typeface="-apple-system"/>
              </a:rPr>
              <a:t>class</a:t>
            </a:r>
            <a:r>
              <a:rPr lang="zh-CN" altLang="en-US" b="0" i="0">
                <a:solidFill>
                  <a:srgbClr val="333333"/>
                </a:solidFill>
                <a:effectLst/>
                <a:latin typeface="-apple-system"/>
              </a:rPr>
              <a:t>进行插桩。</a:t>
            </a:r>
            <a:endParaRPr lang="zh-CN" altLang="en-US" dirty="0"/>
          </a:p>
        </p:txBody>
      </p:sp>
      <p:sp>
        <p:nvSpPr>
          <p:cNvPr id="10" name="文本框 9">
            <a:extLst>
              <a:ext uri="{FF2B5EF4-FFF2-40B4-BE49-F238E27FC236}">
                <a16:creationId xmlns:a16="http://schemas.microsoft.com/office/drawing/2014/main" id="{C5163228-3EF7-821B-14E7-13CA4CD176E7}"/>
              </a:ext>
            </a:extLst>
          </p:cNvPr>
          <p:cNvSpPr txBox="1"/>
          <p:nvPr/>
        </p:nvSpPr>
        <p:spPr>
          <a:xfrm>
            <a:off x="502840" y="4211973"/>
            <a:ext cx="6096000" cy="646331"/>
          </a:xfrm>
          <a:prstGeom prst="rect">
            <a:avLst/>
          </a:prstGeom>
          <a:noFill/>
        </p:spPr>
        <p:txBody>
          <a:bodyPr wrap="square">
            <a:spAutoFit/>
          </a:bodyPr>
          <a:lstStyle/>
          <a:p>
            <a:r>
              <a:rPr lang="zh-CN" altLang="en-US" b="0" i="0" dirty="0">
                <a:solidFill>
                  <a:srgbClr val="333333"/>
                </a:solidFill>
                <a:effectLst/>
                <a:latin typeface="-apple-system"/>
              </a:rPr>
              <a:t>通过在</a:t>
            </a:r>
            <a:r>
              <a:rPr lang="en-US" altLang="zh-CN" b="0" i="0" dirty="0">
                <a:solidFill>
                  <a:srgbClr val="333333"/>
                </a:solidFill>
                <a:effectLst/>
                <a:latin typeface="-apple-system"/>
              </a:rPr>
              <a:t>JVM</a:t>
            </a:r>
            <a:r>
              <a:rPr lang="zh-CN" altLang="en-US" b="0" i="0" dirty="0">
                <a:solidFill>
                  <a:srgbClr val="333333"/>
                </a:solidFill>
                <a:effectLst/>
                <a:latin typeface="-apple-system"/>
              </a:rPr>
              <a:t>中</a:t>
            </a:r>
            <a:r>
              <a:rPr lang="en-US" altLang="zh-CN" b="0" i="0" dirty="0">
                <a:solidFill>
                  <a:srgbClr val="333333"/>
                </a:solidFill>
                <a:effectLst/>
                <a:latin typeface="-apple-system"/>
              </a:rPr>
              <a:t>-</a:t>
            </a:r>
            <a:r>
              <a:rPr lang="en-US" altLang="zh-CN" b="0" i="0" dirty="0" err="1">
                <a:solidFill>
                  <a:srgbClr val="333333"/>
                </a:solidFill>
                <a:effectLst/>
                <a:latin typeface="-apple-system"/>
              </a:rPr>
              <a:t>javaagent</a:t>
            </a:r>
            <a:r>
              <a:rPr lang="zh-CN" altLang="en-US" b="0" i="0" dirty="0">
                <a:solidFill>
                  <a:srgbClr val="333333"/>
                </a:solidFill>
                <a:effectLst/>
                <a:latin typeface="-apple-system"/>
              </a:rPr>
              <a:t>参数指定特定的</a:t>
            </a:r>
            <a:r>
              <a:rPr lang="en-US" altLang="zh-CN" b="0" i="0" dirty="0">
                <a:solidFill>
                  <a:srgbClr val="333333"/>
                </a:solidFill>
                <a:effectLst/>
                <a:latin typeface="-apple-system"/>
              </a:rPr>
              <a:t>jar</a:t>
            </a:r>
            <a:r>
              <a:rPr lang="zh-CN" altLang="en-US" b="0" i="0" dirty="0">
                <a:solidFill>
                  <a:srgbClr val="333333"/>
                </a:solidFill>
                <a:effectLst/>
                <a:latin typeface="-apple-system"/>
              </a:rPr>
              <a:t>文件启动插桩代理程序，并在加载</a:t>
            </a:r>
            <a:r>
              <a:rPr lang="en-US" altLang="zh-CN" b="0" i="0" dirty="0">
                <a:solidFill>
                  <a:srgbClr val="333333"/>
                </a:solidFill>
                <a:effectLst/>
                <a:latin typeface="-apple-system"/>
              </a:rPr>
              <a:t>class</a:t>
            </a:r>
            <a:r>
              <a:rPr lang="zh-CN" altLang="en-US" b="0" i="0" dirty="0">
                <a:solidFill>
                  <a:srgbClr val="333333"/>
                </a:solidFill>
                <a:effectLst/>
                <a:latin typeface="-apple-system"/>
              </a:rPr>
              <a:t>时对其进行插桩。</a:t>
            </a:r>
            <a:endParaRPr lang="zh-CN" altLang="en-US" dirty="0"/>
          </a:p>
        </p:txBody>
      </p:sp>
    </p:spTree>
    <p:custDataLst>
      <p:tags r:id="rId1"/>
    </p:custDataLst>
    <p:extLst>
      <p:ext uri="{BB962C8B-B14F-4D97-AF65-F5344CB8AC3E}">
        <p14:creationId xmlns:p14="http://schemas.microsoft.com/office/powerpoint/2010/main" val="41576377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文本框 1">
            <a:extLst>
              <a:ext uri="{FF2B5EF4-FFF2-40B4-BE49-F238E27FC236}">
                <a16:creationId xmlns:a16="http://schemas.microsoft.com/office/drawing/2014/main" id="{9184B933-6291-48B4-3B6A-32B693639252}"/>
              </a:ext>
            </a:extLst>
          </p:cNvPr>
          <p:cNvSpPr txBox="1"/>
          <p:nvPr/>
        </p:nvSpPr>
        <p:spPr>
          <a:xfrm>
            <a:off x="227219" y="1362269"/>
            <a:ext cx="71206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示例</a:t>
            </a:r>
          </a:p>
        </p:txBody>
      </p:sp>
      <p:pic>
        <p:nvPicPr>
          <p:cNvPr id="4" name="图片 3">
            <a:extLst>
              <a:ext uri="{FF2B5EF4-FFF2-40B4-BE49-F238E27FC236}">
                <a16:creationId xmlns:a16="http://schemas.microsoft.com/office/drawing/2014/main" id="{F1EDACE4-CA65-01E8-4910-52380BBA634C}"/>
              </a:ext>
            </a:extLst>
          </p:cNvPr>
          <p:cNvPicPr>
            <a:picLocks noChangeAspect="1"/>
          </p:cNvPicPr>
          <p:nvPr/>
        </p:nvPicPr>
        <p:blipFill>
          <a:blip r:embed="rId4"/>
          <a:stretch>
            <a:fillRect/>
          </a:stretch>
        </p:blipFill>
        <p:spPr>
          <a:xfrm>
            <a:off x="583251" y="2412883"/>
            <a:ext cx="4024871" cy="2032229"/>
          </a:xfrm>
          <a:prstGeom prst="rect">
            <a:avLst/>
          </a:prstGeom>
        </p:spPr>
      </p:pic>
      <p:pic>
        <p:nvPicPr>
          <p:cNvPr id="10" name="图片 9">
            <a:extLst>
              <a:ext uri="{FF2B5EF4-FFF2-40B4-BE49-F238E27FC236}">
                <a16:creationId xmlns:a16="http://schemas.microsoft.com/office/drawing/2014/main" id="{ACD78A58-2430-C91A-9FC6-B26855A8C963}"/>
              </a:ext>
            </a:extLst>
          </p:cNvPr>
          <p:cNvPicPr>
            <a:picLocks noChangeAspect="1"/>
          </p:cNvPicPr>
          <p:nvPr/>
        </p:nvPicPr>
        <p:blipFill>
          <a:blip r:embed="rId5"/>
          <a:stretch>
            <a:fillRect/>
          </a:stretch>
        </p:blipFill>
        <p:spPr>
          <a:xfrm>
            <a:off x="6686982" y="2452668"/>
            <a:ext cx="4024870" cy="1952661"/>
          </a:xfrm>
          <a:prstGeom prst="rect">
            <a:avLst/>
          </a:prstGeom>
        </p:spPr>
      </p:pic>
      <p:sp>
        <p:nvSpPr>
          <p:cNvPr id="11" name="文本框 10">
            <a:extLst>
              <a:ext uri="{FF2B5EF4-FFF2-40B4-BE49-F238E27FC236}">
                <a16:creationId xmlns:a16="http://schemas.microsoft.com/office/drawing/2014/main" id="{68A1EE9A-EE9F-8D0D-DC3E-7333B0421DC4}"/>
              </a:ext>
            </a:extLst>
          </p:cNvPr>
          <p:cNvSpPr txBox="1"/>
          <p:nvPr/>
        </p:nvSpPr>
        <p:spPr>
          <a:xfrm>
            <a:off x="1822240" y="4757062"/>
            <a:ext cx="1853003" cy="369332"/>
          </a:xfrm>
          <a:prstGeom prst="rect">
            <a:avLst/>
          </a:prstGeom>
          <a:noFill/>
        </p:spPr>
        <p:txBody>
          <a:bodyPr wrap="square" rtlCol="0">
            <a:spAutoFit/>
          </a:bodyPr>
          <a:lstStyle/>
          <a:p>
            <a:pPr algn="ctr"/>
            <a:r>
              <a:rPr lang="en-US" altLang="zh-CN" dirty="0"/>
              <a:t>Java</a:t>
            </a:r>
            <a:r>
              <a:rPr lang="zh-CN" altLang="en-US" dirty="0"/>
              <a:t>源代码</a:t>
            </a:r>
          </a:p>
        </p:txBody>
      </p:sp>
      <p:sp>
        <p:nvSpPr>
          <p:cNvPr id="12" name="文本框 11">
            <a:extLst>
              <a:ext uri="{FF2B5EF4-FFF2-40B4-BE49-F238E27FC236}">
                <a16:creationId xmlns:a16="http://schemas.microsoft.com/office/drawing/2014/main" id="{8F403467-6E9B-90DE-0261-41F44F27F022}"/>
              </a:ext>
            </a:extLst>
          </p:cNvPr>
          <p:cNvSpPr txBox="1"/>
          <p:nvPr/>
        </p:nvSpPr>
        <p:spPr>
          <a:xfrm>
            <a:off x="7772915" y="4757062"/>
            <a:ext cx="1853003" cy="369332"/>
          </a:xfrm>
          <a:prstGeom prst="rect">
            <a:avLst/>
          </a:prstGeom>
          <a:noFill/>
        </p:spPr>
        <p:txBody>
          <a:bodyPr wrap="square" rtlCol="0">
            <a:spAutoFit/>
          </a:bodyPr>
          <a:lstStyle/>
          <a:p>
            <a:pPr algn="ctr"/>
            <a:r>
              <a:rPr lang="en-US" altLang="zh-CN" dirty="0"/>
              <a:t>Java</a:t>
            </a:r>
            <a:r>
              <a:rPr lang="zh-CN" altLang="en-US" dirty="0"/>
              <a:t>字节码</a:t>
            </a:r>
          </a:p>
        </p:txBody>
      </p:sp>
      <p:sp>
        <p:nvSpPr>
          <p:cNvPr id="13" name="箭头: 右 12">
            <a:extLst>
              <a:ext uri="{FF2B5EF4-FFF2-40B4-BE49-F238E27FC236}">
                <a16:creationId xmlns:a16="http://schemas.microsoft.com/office/drawing/2014/main" id="{59B5D172-CF39-5DAB-E735-08B4FE8B5C96}"/>
              </a:ext>
            </a:extLst>
          </p:cNvPr>
          <p:cNvSpPr/>
          <p:nvPr/>
        </p:nvSpPr>
        <p:spPr>
          <a:xfrm>
            <a:off x="4916654" y="3203510"/>
            <a:ext cx="1461796" cy="447870"/>
          </a:xfrm>
          <a:prstGeom prs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38897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文本框 1">
            <a:extLst>
              <a:ext uri="{FF2B5EF4-FFF2-40B4-BE49-F238E27FC236}">
                <a16:creationId xmlns:a16="http://schemas.microsoft.com/office/drawing/2014/main" id="{E3B90D8E-879F-D9A0-FC63-9678525D7755}"/>
              </a:ext>
            </a:extLst>
          </p:cNvPr>
          <p:cNvSpPr txBox="1"/>
          <p:nvPr/>
        </p:nvSpPr>
        <p:spPr>
          <a:xfrm>
            <a:off x="227219" y="1237864"/>
            <a:ext cx="15891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控制流图示例</a:t>
            </a:r>
          </a:p>
        </p:txBody>
      </p:sp>
      <p:pic>
        <p:nvPicPr>
          <p:cNvPr id="10" name="图片 9">
            <a:extLst>
              <a:ext uri="{FF2B5EF4-FFF2-40B4-BE49-F238E27FC236}">
                <a16:creationId xmlns:a16="http://schemas.microsoft.com/office/drawing/2014/main" id="{1545E51A-7928-A090-4959-4792C968A148}"/>
              </a:ext>
            </a:extLst>
          </p:cNvPr>
          <p:cNvPicPr>
            <a:picLocks noChangeAspect="1"/>
          </p:cNvPicPr>
          <p:nvPr/>
        </p:nvPicPr>
        <p:blipFill rotWithShape="1">
          <a:blip r:embed="rId4"/>
          <a:srcRect b="21362"/>
          <a:stretch/>
        </p:blipFill>
        <p:spPr>
          <a:xfrm>
            <a:off x="4419742" y="1124888"/>
            <a:ext cx="2229874" cy="5217823"/>
          </a:xfrm>
          <a:prstGeom prst="rect">
            <a:avLst/>
          </a:prstGeom>
        </p:spPr>
      </p:pic>
      <p:pic>
        <p:nvPicPr>
          <p:cNvPr id="12" name="图片 11">
            <a:extLst>
              <a:ext uri="{FF2B5EF4-FFF2-40B4-BE49-F238E27FC236}">
                <a16:creationId xmlns:a16="http://schemas.microsoft.com/office/drawing/2014/main" id="{6BECDA6B-AD8A-07ED-F60E-0FC25E37EDBC}"/>
              </a:ext>
            </a:extLst>
          </p:cNvPr>
          <p:cNvPicPr>
            <a:picLocks noChangeAspect="1"/>
          </p:cNvPicPr>
          <p:nvPr/>
        </p:nvPicPr>
        <p:blipFill rotWithShape="1">
          <a:blip r:embed="rId5"/>
          <a:srcRect t="2517" b="3153"/>
          <a:stretch/>
        </p:blipFill>
        <p:spPr>
          <a:xfrm>
            <a:off x="7705388" y="54428"/>
            <a:ext cx="2341784" cy="6749144"/>
          </a:xfrm>
          <a:prstGeom prst="rect">
            <a:avLst/>
          </a:prstGeom>
        </p:spPr>
      </p:pic>
      <p:pic>
        <p:nvPicPr>
          <p:cNvPr id="13" name="图片 12">
            <a:extLst>
              <a:ext uri="{FF2B5EF4-FFF2-40B4-BE49-F238E27FC236}">
                <a16:creationId xmlns:a16="http://schemas.microsoft.com/office/drawing/2014/main" id="{81D66D69-AB42-1B4C-C77B-F38EA98E25E4}"/>
              </a:ext>
            </a:extLst>
          </p:cNvPr>
          <p:cNvPicPr>
            <a:picLocks noChangeAspect="1"/>
          </p:cNvPicPr>
          <p:nvPr/>
        </p:nvPicPr>
        <p:blipFill>
          <a:blip r:embed="rId6"/>
          <a:stretch>
            <a:fillRect/>
          </a:stretch>
        </p:blipFill>
        <p:spPr>
          <a:xfrm>
            <a:off x="152276" y="1731601"/>
            <a:ext cx="4024870" cy="1952661"/>
          </a:xfrm>
          <a:prstGeom prst="rect">
            <a:avLst/>
          </a:prstGeom>
        </p:spPr>
      </p:pic>
      <p:sp>
        <p:nvSpPr>
          <p:cNvPr id="14" name="箭头: 直角上 13">
            <a:extLst>
              <a:ext uri="{FF2B5EF4-FFF2-40B4-BE49-F238E27FC236}">
                <a16:creationId xmlns:a16="http://schemas.microsoft.com/office/drawing/2014/main" id="{8664882A-1AF6-43A1-2988-F775A1CC7B08}"/>
              </a:ext>
            </a:extLst>
          </p:cNvPr>
          <p:cNvSpPr/>
          <p:nvPr/>
        </p:nvSpPr>
        <p:spPr>
          <a:xfrm rot="5400000">
            <a:off x="3346582" y="3730689"/>
            <a:ext cx="951722" cy="957943"/>
          </a:xfrm>
          <a:prstGeom prst="bentUpArrow">
            <a:avLst>
              <a:gd name="adj1" fmla="val 19118"/>
              <a:gd name="adj2" fmla="val 25000"/>
              <a:gd name="adj3" fmla="val 2500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092885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4ADA2E92-2AC0-5C79-17C6-7A307A9912AC}"/>
              </a:ext>
            </a:extLst>
          </p:cNvPr>
          <p:cNvSpPr txBox="1"/>
          <p:nvPr/>
        </p:nvSpPr>
        <p:spPr>
          <a:xfrm>
            <a:off x="227218" y="1206762"/>
            <a:ext cx="15891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探针插入策略</a:t>
            </a:r>
          </a:p>
        </p:txBody>
      </p:sp>
      <p:sp>
        <p:nvSpPr>
          <p:cNvPr id="18" name="文本框 17">
            <a:extLst>
              <a:ext uri="{FF2B5EF4-FFF2-40B4-BE49-F238E27FC236}">
                <a16:creationId xmlns:a16="http://schemas.microsoft.com/office/drawing/2014/main" id="{94AB13A7-5947-86ED-55A5-05B34E14006A}"/>
              </a:ext>
            </a:extLst>
          </p:cNvPr>
          <p:cNvSpPr txBox="1"/>
          <p:nvPr/>
        </p:nvSpPr>
        <p:spPr>
          <a:xfrm>
            <a:off x="7567568" y="377034"/>
            <a:ext cx="4249945" cy="646331"/>
          </a:xfrm>
          <a:prstGeom prst="rect">
            <a:avLst/>
          </a:prstGeom>
          <a:noFill/>
        </p:spPr>
        <p:txBody>
          <a:bodyPr wrap="square" rtlCol="0">
            <a:spAutoFit/>
          </a:bodyPr>
          <a:lstStyle/>
          <a:p>
            <a:r>
              <a:rPr lang="zh-CN" altLang="en-US" dirty="0"/>
              <a:t>如果只是简单顺序执行关系，则在两条指令之间插入探针</a:t>
            </a:r>
          </a:p>
        </p:txBody>
      </p:sp>
      <p:sp>
        <p:nvSpPr>
          <p:cNvPr id="21" name="文本框 20">
            <a:extLst>
              <a:ext uri="{FF2B5EF4-FFF2-40B4-BE49-F238E27FC236}">
                <a16:creationId xmlns:a16="http://schemas.microsoft.com/office/drawing/2014/main" id="{A63805E2-E4E1-80F1-8C1B-E55246BC6A1F}"/>
              </a:ext>
            </a:extLst>
          </p:cNvPr>
          <p:cNvSpPr txBox="1"/>
          <p:nvPr/>
        </p:nvSpPr>
        <p:spPr>
          <a:xfrm>
            <a:off x="7567568" y="1664956"/>
            <a:ext cx="4323184" cy="646331"/>
          </a:xfrm>
          <a:prstGeom prst="rect">
            <a:avLst/>
          </a:prstGeom>
          <a:noFill/>
        </p:spPr>
        <p:txBody>
          <a:bodyPr wrap="square">
            <a:spAutoFit/>
          </a:bodyPr>
          <a:lstStyle/>
          <a:p>
            <a:r>
              <a:rPr lang="zh-CN" altLang="en-US" dirty="0"/>
              <a:t>由于无条件跳转在任何情况下都会执行，故可以在GOTO指令之前插入探针。</a:t>
            </a:r>
          </a:p>
        </p:txBody>
      </p:sp>
      <p:sp>
        <p:nvSpPr>
          <p:cNvPr id="23" name="文本框 22">
            <a:extLst>
              <a:ext uri="{FF2B5EF4-FFF2-40B4-BE49-F238E27FC236}">
                <a16:creationId xmlns:a16="http://schemas.microsoft.com/office/drawing/2014/main" id="{E1599A11-9497-776D-2F02-D50C32F1BD8A}"/>
              </a:ext>
            </a:extLst>
          </p:cNvPr>
          <p:cNvSpPr txBox="1"/>
          <p:nvPr/>
        </p:nvSpPr>
        <p:spPr>
          <a:xfrm>
            <a:off x="7604188" y="3261330"/>
            <a:ext cx="4286564" cy="923330"/>
          </a:xfrm>
          <a:prstGeom prst="rect">
            <a:avLst/>
          </a:prstGeom>
          <a:noFill/>
        </p:spPr>
        <p:txBody>
          <a:bodyPr wrap="square">
            <a:spAutoFit/>
          </a:bodyPr>
          <a:lstStyle/>
          <a:p>
            <a:r>
              <a:rPr lang="zh-CN" altLang="en-US" dirty="0"/>
              <a:t>在有条件跳转中，先反转操作码的语义，在有条件跳转之后添加探针。通过随后的GOTO指令，跳转到原来的目标。</a:t>
            </a:r>
          </a:p>
        </p:txBody>
      </p:sp>
      <p:pic>
        <p:nvPicPr>
          <p:cNvPr id="25" name="图片 24">
            <a:extLst>
              <a:ext uri="{FF2B5EF4-FFF2-40B4-BE49-F238E27FC236}">
                <a16:creationId xmlns:a16="http://schemas.microsoft.com/office/drawing/2014/main" id="{D7813BB4-CD41-070A-9B04-0AAF164C67C2}"/>
              </a:ext>
            </a:extLst>
          </p:cNvPr>
          <p:cNvPicPr>
            <a:picLocks noChangeAspect="1"/>
          </p:cNvPicPr>
          <p:nvPr/>
        </p:nvPicPr>
        <p:blipFill>
          <a:blip r:embed="rId4"/>
          <a:stretch>
            <a:fillRect/>
          </a:stretch>
        </p:blipFill>
        <p:spPr>
          <a:xfrm>
            <a:off x="3114675" y="102637"/>
            <a:ext cx="4087671" cy="6071097"/>
          </a:xfrm>
          <a:prstGeom prst="rect">
            <a:avLst/>
          </a:prstGeom>
        </p:spPr>
      </p:pic>
      <p:sp>
        <p:nvSpPr>
          <p:cNvPr id="27" name="文本框 26">
            <a:extLst>
              <a:ext uri="{FF2B5EF4-FFF2-40B4-BE49-F238E27FC236}">
                <a16:creationId xmlns:a16="http://schemas.microsoft.com/office/drawing/2014/main" id="{3FF0A5B8-7C77-FBDE-B923-6E4F7300EBE8}"/>
              </a:ext>
            </a:extLst>
          </p:cNvPr>
          <p:cNvSpPr txBox="1"/>
          <p:nvPr/>
        </p:nvSpPr>
        <p:spPr>
          <a:xfrm>
            <a:off x="7659075" y="5066683"/>
            <a:ext cx="4323185" cy="923330"/>
          </a:xfrm>
          <a:prstGeom prst="rect">
            <a:avLst/>
          </a:prstGeom>
          <a:noFill/>
        </p:spPr>
        <p:txBody>
          <a:bodyPr wrap="square">
            <a:spAutoFit/>
          </a:bodyPr>
          <a:lstStyle/>
          <a:p>
            <a:r>
              <a:rPr lang="zh-CN" altLang="en-US" dirty="0"/>
              <a:t>由于RETURN和THROW语句实际上是离开方法，所以只需要在这些语句之前添加探针。</a:t>
            </a:r>
          </a:p>
        </p:txBody>
      </p:sp>
    </p:spTree>
    <p:custDataLst>
      <p:tags r:id="rId1"/>
    </p:custDataLst>
    <p:extLst>
      <p:ext uri="{BB962C8B-B14F-4D97-AF65-F5344CB8AC3E}">
        <p14:creationId xmlns:p14="http://schemas.microsoft.com/office/powerpoint/2010/main" val="4446401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C007FBE2-00F2-4C0D-84C6-F3B95B3902FB}"/>
              </a:ext>
            </a:extLst>
          </p:cNvPr>
          <p:cNvPicPr>
            <a:picLocks noChangeAspect="1"/>
          </p:cNvPicPr>
          <p:nvPr/>
        </p:nvPicPr>
        <p:blipFill>
          <a:blip r:embed="rId3"/>
          <a:stretch>
            <a:fillRect/>
          </a:stretch>
        </p:blipFill>
        <p:spPr>
          <a:xfrm>
            <a:off x="0" y="4601675"/>
            <a:ext cx="12192000" cy="91349"/>
          </a:xfrm>
          <a:prstGeom prst="rect">
            <a:avLst/>
          </a:prstGeom>
        </p:spPr>
      </p:pic>
      <p:sp>
        <p:nvSpPr>
          <p:cNvPr id="15" name="矩形 14">
            <a:extLst>
              <a:ext uri="{FF2B5EF4-FFF2-40B4-BE49-F238E27FC236}">
                <a16:creationId xmlns:a16="http://schemas.microsoft.com/office/drawing/2014/main" id="{F17676B5-8E6F-4A75-94D9-FA86779E96BC}"/>
              </a:ext>
            </a:extLst>
          </p:cNvPr>
          <p:cNvSpPr/>
          <p:nvPr/>
        </p:nvSpPr>
        <p:spPr>
          <a:xfrm>
            <a:off x="0" y="2413001"/>
            <a:ext cx="12192000" cy="2138830"/>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000" b="1" i="0" u="none" strike="noStrike" kern="0" cap="none" spc="0" normalizeH="0" baseline="0" noProof="0" dirty="0">
              <a:ln>
                <a:noFill/>
              </a:ln>
              <a:solidFill>
                <a:prstClr val="white"/>
              </a:solidFill>
              <a:effectLst/>
              <a:uLnTx/>
              <a:uFillTx/>
              <a:cs typeface="+mn-ea"/>
              <a:sym typeface="+mn-lt"/>
            </a:endParaRPr>
          </a:p>
        </p:txBody>
      </p:sp>
      <p:pic>
        <p:nvPicPr>
          <p:cNvPr id="16" name="图片 15">
            <a:extLst>
              <a:ext uri="{FF2B5EF4-FFF2-40B4-BE49-F238E27FC236}">
                <a16:creationId xmlns:a16="http://schemas.microsoft.com/office/drawing/2014/main" id="{F328CEFB-EC3A-4DA6-BEF8-17B434FC5A5E}"/>
              </a:ext>
            </a:extLst>
          </p:cNvPr>
          <p:cNvPicPr>
            <a:picLocks noChangeAspect="1"/>
          </p:cNvPicPr>
          <p:nvPr/>
        </p:nvPicPr>
        <p:blipFill>
          <a:blip r:embed="rId4"/>
          <a:stretch>
            <a:fillRect/>
          </a:stretch>
        </p:blipFill>
        <p:spPr>
          <a:xfrm>
            <a:off x="0" y="0"/>
            <a:ext cx="1334208" cy="1675766"/>
          </a:xfrm>
          <a:prstGeom prst="rect">
            <a:avLst/>
          </a:prstGeom>
        </p:spPr>
      </p:pic>
      <p:sp>
        <p:nvSpPr>
          <p:cNvPr id="3" name="矩形 2">
            <a:extLst>
              <a:ext uri="{FF2B5EF4-FFF2-40B4-BE49-F238E27FC236}">
                <a16:creationId xmlns:a16="http://schemas.microsoft.com/office/drawing/2014/main" id="{81DD7958-8124-4D5F-85DF-1C91F63F93D9}"/>
              </a:ext>
            </a:extLst>
          </p:cNvPr>
          <p:cNvSpPr/>
          <p:nvPr/>
        </p:nvSpPr>
        <p:spPr>
          <a:xfrm>
            <a:off x="3762756" y="2167426"/>
            <a:ext cx="4873243" cy="3677866"/>
          </a:xfrm>
          <a:prstGeom prst="rect">
            <a:avLst/>
          </a:prstGeom>
        </p:spPr>
        <p:txBody>
          <a:bodyPr wrap="square">
            <a:spAutoFit/>
          </a:bodyPr>
          <a:lstStyle/>
          <a:p>
            <a:pPr algn="ctr">
              <a:lnSpc>
                <a:spcPct val="150000"/>
              </a:lnSpc>
            </a:pPr>
            <a:r>
              <a:rPr lang="zh-CN" altLang="en-US" sz="5400" b="1" dirty="0">
                <a:solidFill>
                  <a:schemeClr val="bg1"/>
                </a:solidFill>
                <a:cs typeface="+mn-ea"/>
                <a:sym typeface="+mn-lt"/>
              </a:rPr>
              <a:t>软件定义世界</a:t>
            </a:r>
            <a:endParaRPr lang="en-US" altLang="zh-CN" sz="5400" b="1" dirty="0">
              <a:solidFill>
                <a:schemeClr val="bg1"/>
              </a:solidFill>
              <a:cs typeface="+mn-ea"/>
              <a:sym typeface="+mn-lt"/>
            </a:endParaRPr>
          </a:p>
          <a:p>
            <a:pPr algn="ctr">
              <a:lnSpc>
                <a:spcPct val="150000"/>
              </a:lnSpc>
            </a:pPr>
            <a:r>
              <a:rPr lang="zh-CN" altLang="en-US" sz="5400" b="1" dirty="0">
                <a:solidFill>
                  <a:schemeClr val="bg1"/>
                </a:solidFill>
                <a:cs typeface="+mn-ea"/>
                <a:sym typeface="+mn-lt"/>
              </a:rPr>
              <a:t>质量保障未来</a:t>
            </a:r>
          </a:p>
          <a:p>
            <a:pPr algn="ctr">
              <a:lnSpc>
                <a:spcPct val="150000"/>
              </a:lnSpc>
            </a:pPr>
            <a:endParaRPr lang="zh-CN" altLang="en-US" sz="5400" b="1" dirty="0">
              <a:solidFill>
                <a:schemeClr val="bg1"/>
              </a:solidFill>
              <a:cs typeface="+mn-ea"/>
              <a:sym typeface="+mn-lt"/>
            </a:endParaRPr>
          </a:p>
        </p:txBody>
      </p:sp>
    </p:spTree>
    <p:extLst>
      <p:ext uri="{BB962C8B-B14F-4D97-AF65-F5344CB8AC3E}">
        <p14:creationId xmlns:p14="http://schemas.microsoft.com/office/powerpoint/2010/main" val="320802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418341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新建</a:t>
              </a:r>
              <a:r>
                <a:rPr lang="en-US" altLang="zh-CN" sz="3600" b="1" kern="0" dirty="0" err="1">
                  <a:solidFill>
                    <a:prstClr val="white"/>
                  </a:solidFill>
                  <a:cs typeface="+mn-ea"/>
                  <a:sym typeface="+mn-lt"/>
                </a:rPr>
                <a:t>TestCase</a:t>
              </a:r>
              <a:r>
                <a:rPr lang="zh-CN" altLang="en-US" sz="3600" b="1" kern="0" dirty="0">
                  <a:solidFill>
                    <a:prstClr val="white"/>
                  </a:solidFill>
                  <a:cs typeface="+mn-ea"/>
                  <a:sym typeface="+mn-lt"/>
                </a:rPr>
                <a:t>类</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descr="2">
            <a:extLst>
              <a:ext uri="{FF2B5EF4-FFF2-40B4-BE49-F238E27FC236}">
                <a16:creationId xmlns:a16="http://schemas.microsoft.com/office/drawing/2014/main" id="{456C1726-6EA6-8144-8852-876C0E1243CE}"/>
              </a:ext>
            </a:extLst>
          </p:cNvPr>
          <p:cNvPicPr/>
          <p:nvPr/>
        </p:nvPicPr>
        <p:blipFill>
          <a:blip r:embed="rId4"/>
          <a:srcRect l="1227" r="1186" b="984"/>
          <a:stretch>
            <a:fillRect/>
          </a:stretch>
        </p:blipFill>
        <p:spPr>
          <a:xfrm>
            <a:off x="3656845" y="1129395"/>
            <a:ext cx="4878309" cy="5620093"/>
          </a:xfrm>
          <a:prstGeom prst="rect">
            <a:avLst/>
          </a:prstGeom>
          <a:noFill/>
          <a:ln>
            <a:noFill/>
          </a:ln>
        </p:spPr>
      </p:pic>
    </p:spTree>
    <p:custDataLst>
      <p:tags r:id="rId1"/>
    </p:custDataLst>
    <p:extLst>
      <p:ext uri="{BB962C8B-B14F-4D97-AF65-F5344CB8AC3E}">
        <p14:creationId xmlns:p14="http://schemas.microsoft.com/office/powerpoint/2010/main" val="79051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4484630"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选择待测测试方法</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 name="图片 2" descr="2">
            <a:extLst>
              <a:ext uri="{FF2B5EF4-FFF2-40B4-BE49-F238E27FC236}">
                <a16:creationId xmlns:a16="http://schemas.microsoft.com/office/drawing/2014/main" id="{5B371A28-555A-59B3-6CC0-6D3C21FB3EA3}"/>
              </a:ext>
            </a:extLst>
          </p:cNvPr>
          <p:cNvPicPr>
            <a:picLocks noChangeAspect="1"/>
          </p:cNvPicPr>
          <p:nvPr/>
        </p:nvPicPr>
        <p:blipFill>
          <a:blip r:embed="rId4"/>
          <a:srcRect l="1068" t="-1" r="1002" b="1019"/>
          <a:stretch>
            <a:fillRect/>
          </a:stretch>
        </p:blipFill>
        <p:spPr>
          <a:xfrm>
            <a:off x="5263438" y="7092"/>
            <a:ext cx="5618104" cy="6589286"/>
          </a:xfrm>
          <a:prstGeom prst="rect">
            <a:avLst/>
          </a:prstGeom>
          <a:noFill/>
          <a:ln>
            <a:noFill/>
          </a:ln>
        </p:spPr>
      </p:pic>
      <p:pic>
        <p:nvPicPr>
          <p:cNvPr id="4" name="图片 3">
            <a:extLst>
              <a:ext uri="{FF2B5EF4-FFF2-40B4-BE49-F238E27FC236}">
                <a16:creationId xmlns:a16="http://schemas.microsoft.com/office/drawing/2014/main" id="{7CC4BDD6-FABB-6B48-902F-EC3F223C53FD}"/>
              </a:ext>
            </a:extLst>
          </p:cNvPr>
          <p:cNvPicPr>
            <a:picLocks noChangeAspect="1"/>
          </p:cNvPicPr>
          <p:nvPr/>
        </p:nvPicPr>
        <p:blipFill>
          <a:blip r:embed="rId5"/>
          <a:stretch>
            <a:fillRect/>
          </a:stretch>
        </p:blipFill>
        <p:spPr>
          <a:xfrm>
            <a:off x="227219" y="1078667"/>
            <a:ext cx="4823994" cy="4446136"/>
          </a:xfrm>
          <a:prstGeom prst="rect">
            <a:avLst/>
          </a:prstGeom>
        </p:spPr>
      </p:pic>
    </p:spTree>
    <p:custDataLst>
      <p:tags r:id="rId1"/>
    </p:custDataLst>
    <p:extLst>
      <p:ext uri="{BB962C8B-B14F-4D97-AF65-F5344CB8AC3E}">
        <p14:creationId xmlns:p14="http://schemas.microsoft.com/office/powerpoint/2010/main" val="130794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418341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生成测试类模板</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ACDD9CD0-A004-4EA2-DB6C-305094F74823}"/>
              </a:ext>
            </a:extLst>
          </p:cNvPr>
          <p:cNvPicPr>
            <a:picLocks noChangeAspect="1"/>
          </p:cNvPicPr>
          <p:nvPr/>
        </p:nvPicPr>
        <p:blipFill>
          <a:blip r:embed="rId4"/>
          <a:stretch>
            <a:fillRect/>
          </a:stretch>
        </p:blipFill>
        <p:spPr>
          <a:xfrm>
            <a:off x="6225006" y="896538"/>
            <a:ext cx="4546373" cy="5064924"/>
          </a:xfrm>
          <a:prstGeom prst="rect">
            <a:avLst/>
          </a:prstGeom>
        </p:spPr>
      </p:pic>
      <p:pic>
        <p:nvPicPr>
          <p:cNvPr id="3" name="图片 2">
            <a:extLst>
              <a:ext uri="{FF2B5EF4-FFF2-40B4-BE49-F238E27FC236}">
                <a16:creationId xmlns:a16="http://schemas.microsoft.com/office/drawing/2014/main" id="{27E2AA87-0095-2E57-0B74-3A6B624D9FAB}"/>
              </a:ext>
            </a:extLst>
          </p:cNvPr>
          <p:cNvPicPr>
            <a:picLocks noChangeAspect="1"/>
          </p:cNvPicPr>
          <p:nvPr/>
        </p:nvPicPr>
        <p:blipFill>
          <a:blip r:embed="rId5"/>
          <a:stretch>
            <a:fillRect/>
          </a:stretch>
        </p:blipFill>
        <p:spPr>
          <a:xfrm>
            <a:off x="1272006" y="1205932"/>
            <a:ext cx="4823994" cy="4446136"/>
          </a:xfrm>
          <a:prstGeom prst="rect">
            <a:avLst/>
          </a:prstGeom>
        </p:spPr>
      </p:pic>
    </p:spTree>
    <p:custDataLst>
      <p:tags r:id="rId1"/>
    </p:custDataLst>
    <p:extLst>
      <p:ext uri="{BB962C8B-B14F-4D97-AF65-F5344CB8AC3E}">
        <p14:creationId xmlns:p14="http://schemas.microsoft.com/office/powerpoint/2010/main" val="41464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3667049"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补充测试实现</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03D17B20-56D5-9DF1-1EEA-62435341BF6E}"/>
              </a:ext>
            </a:extLst>
          </p:cNvPr>
          <p:cNvPicPr>
            <a:picLocks noChangeAspect="1"/>
          </p:cNvPicPr>
          <p:nvPr/>
        </p:nvPicPr>
        <p:blipFill>
          <a:blip r:embed="rId4"/>
          <a:stretch>
            <a:fillRect/>
          </a:stretch>
        </p:blipFill>
        <p:spPr>
          <a:xfrm>
            <a:off x="5805693" y="1105706"/>
            <a:ext cx="5398396" cy="4646588"/>
          </a:xfrm>
          <a:prstGeom prst="rect">
            <a:avLst/>
          </a:prstGeom>
        </p:spPr>
      </p:pic>
      <p:pic>
        <p:nvPicPr>
          <p:cNvPr id="3" name="图片 2">
            <a:extLst>
              <a:ext uri="{FF2B5EF4-FFF2-40B4-BE49-F238E27FC236}">
                <a16:creationId xmlns:a16="http://schemas.microsoft.com/office/drawing/2014/main" id="{36D8B5E9-939E-3894-C8BA-A77D064ADF37}"/>
              </a:ext>
            </a:extLst>
          </p:cNvPr>
          <p:cNvPicPr>
            <a:picLocks noChangeAspect="1"/>
          </p:cNvPicPr>
          <p:nvPr/>
        </p:nvPicPr>
        <p:blipFill>
          <a:blip r:embed="rId5"/>
          <a:stretch>
            <a:fillRect/>
          </a:stretch>
        </p:blipFill>
        <p:spPr>
          <a:xfrm>
            <a:off x="831402" y="1105706"/>
            <a:ext cx="4546373" cy="5064924"/>
          </a:xfrm>
          <a:prstGeom prst="rect">
            <a:avLst/>
          </a:prstGeom>
        </p:spPr>
      </p:pic>
    </p:spTree>
    <p:custDataLst>
      <p:tags r:id="rId1"/>
    </p:custDataLst>
    <p:extLst>
      <p:ext uri="{BB962C8B-B14F-4D97-AF65-F5344CB8AC3E}">
        <p14:creationId xmlns:p14="http://schemas.microsoft.com/office/powerpoint/2010/main" val="346989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418341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运行测试用例</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8FA2799F-862C-8C12-A1AA-6821630B6956}"/>
              </a:ext>
            </a:extLst>
          </p:cNvPr>
          <p:cNvPicPr/>
          <p:nvPr/>
        </p:nvPicPr>
        <p:blipFill>
          <a:blip r:embed="rId4">
            <a:extLst>
              <a:ext uri="{28A0092B-C50C-407E-A947-70E740481C1C}">
                <a14:useLocalDpi xmlns:a14="http://schemas.microsoft.com/office/drawing/2010/main" val="0"/>
              </a:ext>
            </a:extLst>
          </a:blip>
          <a:stretch>
            <a:fillRect/>
          </a:stretch>
        </p:blipFill>
        <p:spPr>
          <a:xfrm>
            <a:off x="2345253" y="2118958"/>
            <a:ext cx="7010400" cy="2819400"/>
          </a:xfrm>
          <a:prstGeom prst="rect">
            <a:avLst/>
          </a:prstGeom>
        </p:spPr>
      </p:pic>
    </p:spTree>
    <p:custDataLst>
      <p:tags r:id="rId1"/>
    </p:custDataLst>
    <p:extLst>
      <p:ext uri="{BB962C8B-B14F-4D97-AF65-F5344CB8AC3E}">
        <p14:creationId xmlns:p14="http://schemas.microsoft.com/office/powerpoint/2010/main" val="31225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418341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查看测试结果</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3C92EF1D-9D11-E866-9638-F90213324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063" y="3313720"/>
            <a:ext cx="6795873" cy="2340393"/>
          </a:xfrm>
          <a:prstGeom prst="rect">
            <a:avLst/>
          </a:prstGeom>
        </p:spPr>
      </p:pic>
      <p:pic>
        <p:nvPicPr>
          <p:cNvPr id="3" name="图片 2">
            <a:extLst>
              <a:ext uri="{FF2B5EF4-FFF2-40B4-BE49-F238E27FC236}">
                <a16:creationId xmlns:a16="http://schemas.microsoft.com/office/drawing/2014/main" id="{D367A923-DBBD-A368-1948-7866B55C11FE}"/>
              </a:ext>
            </a:extLst>
          </p:cNvPr>
          <p:cNvPicPr>
            <a:picLocks noChangeAspect="1"/>
          </p:cNvPicPr>
          <p:nvPr/>
        </p:nvPicPr>
        <p:blipFill>
          <a:blip r:embed="rId5"/>
          <a:stretch>
            <a:fillRect/>
          </a:stretch>
        </p:blipFill>
        <p:spPr>
          <a:xfrm>
            <a:off x="2240863" y="1238736"/>
            <a:ext cx="7926404" cy="1371600"/>
          </a:xfrm>
          <a:prstGeom prst="rect">
            <a:avLst/>
          </a:prstGeom>
        </p:spPr>
      </p:pic>
    </p:spTree>
    <p:custDataLst>
      <p:tags r:id="rId1"/>
    </p:custDataLst>
    <p:extLst>
      <p:ext uri="{BB962C8B-B14F-4D97-AF65-F5344CB8AC3E}">
        <p14:creationId xmlns:p14="http://schemas.microsoft.com/office/powerpoint/2010/main" val="352706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996A01BE-C069-5FE2-580E-9257FE9B2CD4}"/>
              </a:ext>
            </a:extLst>
          </p:cNvPr>
          <p:cNvSpPr/>
          <p:nvPr/>
        </p:nvSpPr>
        <p:spPr>
          <a:xfrm>
            <a:off x="1634848" y="2480796"/>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 Test</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所注解的方法被称为测试用例，包含了源程序的测试代码</a:t>
            </a:r>
            <a:r>
              <a:rPr lang="zh-CN" altLang="en-US" sz="2105" b="1" dirty="0">
                <a:solidFill>
                  <a:srgbClr val="0076CB"/>
                </a:solidFill>
                <a:latin typeface="微软雅黑 Light" panose="020B0502040204020203" pitchFamily="34" charset="-122"/>
                <a:ea typeface="微软雅黑 Light" panose="020B0502040204020203" pitchFamily="34" charset="-122"/>
              </a:rPr>
              <a:t>。</a:t>
            </a:r>
          </a:p>
        </p:txBody>
      </p:sp>
      <p:sp>
        <p:nvSpPr>
          <p:cNvPr id="3" name="圆角矩形 8">
            <a:extLst>
              <a:ext uri="{FF2B5EF4-FFF2-40B4-BE49-F238E27FC236}">
                <a16:creationId xmlns:a16="http://schemas.microsoft.com/office/drawing/2014/main" id="{17ADE1EB-D0D7-33B1-3DF0-995179730ACB}"/>
              </a:ext>
            </a:extLst>
          </p:cNvPr>
          <p:cNvSpPr/>
          <p:nvPr/>
        </p:nvSpPr>
        <p:spPr>
          <a:xfrm>
            <a:off x="1634848" y="3612851"/>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@Ignore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所注解的方法在测试过程中不会运行。</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Tree>
    <p:custDataLst>
      <p:tags r:id="rId1"/>
    </p:custDataLst>
    <p:extLst>
      <p:ext uri="{BB962C8B-B14F-4D97-AF65-F5344CB8AC3E}">
        <p14:creationId xmlns:p14="http://schemas.microsoft.com/office/powerpoint/2010/main" val="171677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A39EC22C-82C3-CFE4-D97E-3021DD064BE1}"/>
              </a:ext>
            </a:extLst>
          </p:cNvPr>
          <p:cNvSpPr/>
          <p:nvPr/>
        </p:nvSpPr>
        <p:spPr>
          <a:xfrm>
            <a:off x="1674040" y="209351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@BeforeClass</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105" b="1" dirty="0">
                <a:solidFill>
                  <a:srgbClr val="6A0160"/>
                </a:solidFill>
                <a:latin typeface="微软雅黑 Light" panose="020B0502040204020203" pitchFamily="34" charset="-122"/>
                <a:ea typeface="微软雅黑 Light" panose="020B0502040204020203" pitchFamily="34" charset="-122"/>
              </a:rPr>
              <a:t>JUnit</a:t>
            </a:r>
            <a:r>
              <a:rPr lang="zh-CN" altLang="en-US" sz="2105" b="1" dirty="0">
                <a:solidFill>
                  <a:srgbClr val="6A0160"/>
                </a:solidFill>
                <a:latin typeface="微软雅黑 Light" panose="020B0502040204020203" pitchFamily="34" charset="-122"/>
                <a:ea typeface="微软雅黑 Light" panose="020B0502040204020203" pitchFamily="34" charset="-122"/>
              </a:rPr>
              <a:t>测试时首个被运行的方法，且只被运行一次。</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3" name="圆角矩形 8">
            <a:extLst>
              <a:ext uri="{FF2B5EF4-FFF2-40B4-BE49-F238E27FC236}">
                <a16:creationId xmlns:a16="http://schemas.microsoft.com/office/drawing/2014/main" id="{C8F2608F-E5D7-C8F6-107B-2BE20DDE4159}"/>
              </a:ext>
            </a:extLst>
          </p:cNvPr>
          <p:cNvSpPr/>
          <p:nvPr/>
        </p:nvSpPr>
        <p:spPr>
          <a:xfrm>
            <a:off x="1674040" y="3438990"/>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@AfterClass</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105" b="1" dirty="0">
                <a:solidFill>
                  <a:srgbClr val="6A0160"/>
                </a:solidFill>
                <a:latin typeface="微软雅黑 Light" panose="020B0502040204020203" pitchFamily="34" charset="-122"/>
                <a:ea typeface="微软雅黑 Light" panose="020B0502040204020203" pitchFamily="34" charset="-122"/>
              </a:rPr>
              <a:t>JUnit</a:t>
            </a:r>
            <a:r>
              <a:rPr lang="zh-CN" altLang="en-US" sz="2105" b="1" dirty="0">
                <a:solidFill>
                  <a:srgbClr val="6A0160"/>
                </a:solidFill>
                <a:latin typeface="微软雅黑 Light" panose="020B0502040204020203" pitchFamily="34" charset="-122"/>
                <a:ea typeface="微软雅黑 Light" panose="020B0502040204020203" pitchFamily="34" charset="-122"/>
              </a:rPr>
              <a:t>测试时最后一个被运行的方法，且只被运行一次。</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Tree>
    <p:custDataLst>
      <p:tags r:id="rId1"/>
    </p:custDataLst>
    <p:extLst>
      <p:ext uri="{BB962C8B-B14F-4D97-AF65-F5344CB8AC3E}">
        <p14:creationId xmlns:p14="http://schemas.microsoft.com/office/powerpoint/2010/main" val="1410374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4FDA860C-21E4-3575-F055-4B7870F4D8A5}"/>
              </a:ext>
            </a:extLst>
          </p:cNvPr>
          <p:cNvSpPr/>
          <p:nvPr/>
        </p:nvSpPr>
        <p:spPr>
          <a:xfrm>
            <a:off x="1749981" y="2569173"/>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所注解的方法在每个测试用例运行之前运行，通用用于初始化测试用例所需的资源。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3" name="圆角矩形 8">
            <a:extLst>
              <a:ext uri="{FF2B5EF4-FFF2-40B4-BE49-F238E27FC236}">
                <a16:creationId xmlns:a16="http://schemas.microsoft.com/office/drawing/2014/main" id="{A6145FF8-9641-08E2-E029-0B6B8AAC6548}"/>
              </a:ext>
            </a:extLst>
          </p:cNvPr>
          <p:cNvSpPr/>
          <p:nvPr/>
        </p:nvSpPr>
        <p:spPr>
          <a:xfrm>
            <a:off x="1730443" y="3701228"/>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所注解的方法在每个测试用例运行之后运行，通用用于释放</a:t>
            </a: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所注解的方法打开的资源。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Tree>
    <p:custDataLst>
      <p:tags r:id="rId1"/>
    </p:custDataLst>
    <p:extLst>
      <p:ext uri="{BB962C8B-B14F-4D97-AF65-F5344CB8AC3E}">
        <p14:creationId xmlns:p14="http://schemas.microsoft.com/office/powerpoint/2010/main" val="72458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929340"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prstClr val="white"/>
                  </a:solidFill>
                  <a:effectLst/>
                  <a:uLnTx/>
                  <a:uFillTx/>
                  <a:cs typeface="+mn-ea"/>
                  <a:sym typeface="+mn-lt"/>
                </a:rPr>
                <a:t>开发者测试</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49AF732-18C3-7AE1-181B-4A91EEA31FAA}"/>
              </a:ext>
            </a:extLst>
          </p:cNvPr>
          <p:cNvSpPr txBox="1"/>
          <p:nvPr/>
        </p:nvSpPr>
        <p:spPr>
          <a:xfrm>
            <a:off x="1920135" y="1445316"/>
            <a:ext cx="8351729" cy="3967368"/>
          </a:xfrm>
          <a:prstGeom prst="rect">
            <a:avLst/>
          </a:prstGeom>
          <a:noFill/>
        </p:spPr>
        <p:txBody>
          <a:bodyPr wrap="square">
            <a:spAutoFit/>
          </a:bodyPr>
          <a:lstStyle/>
          <a:p>
            <a:pPr>
              <a:lnSpc>
                <a:spcPct val="150000"/>
              </a:lnSpc>
              <a:spcBef>
                <a:spcPct val="0"/>
              </a:spcBef>
            </a:pPr>
            <a:endParaRPr lang="zh-CN" altLang="en-US" sz="800" dirty="0">
              <a:latin typeface="Times New Roman" panose="02020603050405020304" pitchFamily="18" charset="0"/>
              <a:ea typeface="微软雅黑" panose="020B0503020204020204" pitchFamily="34" charset="-122"/>
              <a:sym typeface="Times New Roman" panose="02020603050405020304" pitchFamily="18" charset="0"/>
            </a:endParaRPr>
          </a:p>
          <a:p>
            <a:pPr marL="292100">
              <a:lnSpc>
                <a:spcPct val="150000"/>
              </a:lnSpc>
              <a:spcBef>
                <a:spcPct val="0"/>
              </a:spcBef>
            </a:pP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软件的持续快速迭代需求，大大压缩了软件开发</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的</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发布流程，使得一部分测试</a:t>
            </a:r>
            <a:endParaRPr lang="zh-CN" altLang="en-US" sz="1800" dirty="0">
              <a:latin typeface="Times New Roman" panose="02020603050405020304" pitchFamily="18" charset="0"/>
              <a:ea typeface="微软雅黑" panose="020B0503020204020204" pitchFamily="34" charset="-122"/>
              <a:cs typeface="宋体"/>
              <a:sym typeface="Times New Roman" panose="02020603050405020304" pitchFamily="18" charset="0"/>
            </a:endParaRPr>
          </a:p>
          <a:p>
            <a:pPr marL="12700" marR="213360" algn="just">
              <a:lnSpc>
                <a:spcPct val="150000"/>
              </a:lnSpc>
              <a:spcBef>
                <a:spcPct val="0"/>
              </a:spcBef>
            </a:pP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任务开始迁移，由软件开发人员担任这部分跟代码</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相</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关的软件测试工作，我们统称 为开发者测试。开发者测试包括了传统的单元测试</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集成测试、接口测试甚至部分</a:t>
            </a:r>
            <a:r>
              <a:rPr lang="zh-CN" altLang="en-US" sz="1800" spc="0" dirty="0">
                <a:latin typeface="Times New Roman" panose="02020603050405020304" pitchFamily="18" charset="0"/>
                <a:ea typeface="微软雅黑" panose="020B0503020204020204" pitchFamily="34" charset="-122"/>
                <a:cs typeface="宋体"/>
                <a:sym typeface="Times New Roman" panose="02020603050405020304" pitchFamily="18" charset="0"/>
              </a:rPr>
              <a:t>系统测试相关的任务。</a:t>
            </a:r>
            <a:endParaRPr lang="zh-CN" altLang="en-US" sz="1800" dirty="0">
              <a:latin typeface="Times New Roman" panose="02020603050405020304" pitchFamily="18" charset="0"/>
              <a:ea typeface="微软雅黑" panose="020B0503020204020204" pitchFamily="34" charset="-122"/>
              <a:cs typeface="宋体"/>
              <a:sym typeface="Times New Roman" panose="02020603050405020304" pitchFamily="18" charset="0"/>
            </a:endParaRPr>
          </a:p>
          <a:p>
            <a:pPr marL="12700" marR="12700" indent="321945">
              <a:lnSpc>
                <a:spcPct val="150000"/>
              </a:lnSpc>
              <a:spcBef>
                <a:spcPct val="0"/>
              </a:spcBef>
            </a:pP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开发者需要对自己开发的程序代码承担质量责任。</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在</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软件质量管理机制下，一般要求开发者首先自行对自己编写的代码进行审查</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和</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测试，保证提交的代码必须达到一定的质量标准。开发者测试中的单元测试</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和</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集成测试，主要采用白盒测试方法，要求做测试的人员对软件代码非常熟悉。这样的测</a:t>
            </a:r>
            <a:r>
              <a:rPr lang="zh-CN" altLang="en-US" sz="1800" spc="-10" dirty="0">
                <a:latin typeface="Times New Roman" panose="02020603050405020304" pitchFamily="18" charset="0"/>
                <a:ea typeface="微软雅黑" panose="020B0503020204020204" pitchFamily="34" charset="-122"/>
                <a:cs typeface="宋体"/>
                <a:sym typeface="Times New Roman" panose="02020603050405020304" pitchFamily="18" charset="0"/>
              </a:rPr>
              <a:t>试</a:t>
            </a:r>
            <a:r>
              <a:rPr lang="zh-CN" altLang="en-US" sz="1800" spc="-5" dirty="0">
                <a:latin typeface="Times New Roman" panose="02020603050405020304" pitchFamily="18" charset="0"/>
                <a:ea typeface="微软雅黑" panose="020B0503020204020204" pitchFamily="34" charset="-122"/>
                <a:cs typeface="宋体"/>
                <a:sym typeface="Times New Roman" panose="02020603050405020304" pitchFamily="18" charset="0"/>
              </a:rPr>
              <a:t>任务，由软件开发人员开发者</a:t>
            </a:r>
            <a:r>
              <a:rPr lang="zh-CN" altLang="en-US" sz="1800" spc="0" dirty="0">
                <a:latin typeface="Times New Roman" panose="02020603050405020304" pitchFamily="18" charset="0"/>
                <a:ea typeface="微软雅黑" panose="020B0503020204020204" pitchFamily="34" charset="-122"/>
                <a:cs typeface="宋体"/>
                <a:sym typeface="Times New Roman" panose="02020603050405020304" pitchFamily="18" charset="0"/>
              </a:rPr>
              <a:t>来做效率会更高。</a:t>
            </a:r>
            <a:endParaRPr lang="zh-CN" altLang="en-US" sz="1800" dirty="0">
              <a:latin typeface="Times New Roman" panose="02020603050405020304" pitchFamily="18" charset="0"/>
              <a:ea typeface="微软雅黑" panose="020B0503020204020204" pitchFamily="34" charset="-122"/>
              <a:cs typeface="宋体"/>
              <a:sym typeface="Times New Roman" panose="02020603050405020304" pitchFamily="18" charset="0"/>
            </a:endParaRPr>
          </a:p>
        </p:txBody>
      </p:sp>
    </p:spTree>
    <p:extLst>
      <p:ext uri="{BB962C8B-B14F-4D97-AF65-F5344CB8AC3E}">
        <p14:creationId xmlns:p14="http://schemas.microsoft.com/office/powerpoint/2010/main" val="162066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FFC174DD-4062-E0AB-FF07-5B08DE85D9B6}"/>
              </a:ext>
            </a:extLst>
          </p:cNvPr>
          <p:cNvSpPr/>
          <p:nvPr/>
        </p:nvSpPr>
        <p:spPr>
          <a:xfrm>
            <a:off x="1937117" y="136793"/>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@BeforeClass</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105" b="1" dirty="0">
                <a:solidFill>
                  <a:srgbClr val="6A0160"/>
                </a:solidFill>
                <a:latin typeface="微软雅黑 Light" panose="020B0502040204020203" pitchFamily="34" charset="-122"/>
                <a:ea typeface="微软雅黑 Light" panose="020B0502040204020203" pitchFamily="34" charset="-122"/>
              </a:rPr>
              <a:t>JUnit</a:t>
            </a:r>
            <a:r>
              <a:rPr lang="zh-CN" altLang="en-US" sz="2105" b="1" dirty="0">
                <a:solidFill>
                  <a:srgbClr val="6A0160"/>
                </a:solidFill>
                <a:latin typeface="微软雅黑 Light" panose="020B0502040204020203" pitchFamily="34" charset="-122"/>
                <a:ea typeface="微软雅黑 Light" panose="020B0502040204020203" pitchFamily="34" charset="-122"/>
              </a:rPr>
              <a:t>测试时首个被运行的方法，且只被运行一次。</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3" name="圆角矩形 8">
            <a:extLst>
              <a:ext uri="{FF2B5EF4-FFF2-40B4-BE49-F238E27FC236}">
                <a16:creationId xmlns:a16="http://schemas.microsoft.com/office/drawing/2014/main" id="{6BB6ACCB-5384-E465-DDEA-DA5A3471B807}"/>
              </a:ext>
            </a:extLst>
          </p:cNvPr>
          <p:cNvSpPr/>
          <p:nvPr/>
        </p:nvSpPr>
        <p:spPr>
          <a:xfrm>
            <a:off x="1937117" y="1233972"/>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@AfterClass</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105" b="1" dirty="0">
                <a:solidFill>
                  <a:srgbClr val="6A0160"/>
                </a:solidFill>
                <a:latin typeface="微软雅黑 Light" panose="020B0502040204020203" pitchFamily="34" charset="-122"/>
                <a:ea typeface="微软雅黑 Light" panose="020B0502040204020203" pitchFamily="34" charset="-122"/>
              </a:rPr>
              <a:t>JUnit</a:t>
            </a:r>
            <a:r>
              <a:rPr lang="zh-CN" altLang="en-US" sz="2105" b="1" dirty="0">
                <a:solidFill>
                  <a:srgbClr val="6A0160"/>
                </a:solidFill>
                <a:latin typeface="微软雅黑 Light" panose="020B0502040204020203" pitchFamily="34" charset="-122"/>
                <a:ea typeface="微软雅黑 Light" panose="020B0502040204020203" pitchFamily="34" charset="-122"/>
              </a:rPr>
              <a:t>测试时最后一个被运行的方法，且只被运行一次。</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4" name="圆角矩形 8">
            <a:extLst>
              <a:ext uri="{FF2B5EF4-FFF2-40B4-BE49-F238E27FC236}">
                <a16:creationId xmlns:a16="http://schemas.microsoft.com/office/drawing/2014/main" id="{0F7C3323-1C41-AA93-498C-9ED953328387}"/>
              </a:ext>
            </a:extLst>
          </p:cNvPr>
          <p:cNvSpPr/>
          <p:nvPr/>
        </p:nvSpPr>
        <p:spPr>
          <a:xfrm>
            <a:off x="1937117" y="2329197"/>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所注解的方法在每个测试用例运行之前运行，通用用于初始化测试用例所需的资源。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9" name="圆角矩形 8">
            <a:extLst>
              <a:ext uri="{FF2B5EF4-FFF2-40B4-BE49-F238E27FC236}">
                <a16:creationId xmlns:a16="http://schemas.microsoft.com/office/drawing/2014/main" id="{C1A3A50F-74E7-8E0B-E729-520394B8E752}"/>
              </a:ext>
            </a:extLst>
          </p:cNvPr>
          <p:cNvSpPr/>
          <p:nvPr/>
        </p:nvSpPr>
        <p:spPr>
          <a:xfrm>
            <a:off x="1937117" y="3422468"/>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所注解的方法在每个测试用例运行之后运行，通用用于释放</a:t>
            </a: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所注解的方法打开的资源。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10" name="圆角矩形 8">
            <a:extLst>
              <a:ext uri="{FF2B5EF4-FFF2-40B4-BE49-F238E27FC236}">
                <a16:creationId xmlns:a16="http://schemas.microsoft.com/office/drawing/2014/main" id="{A5913B3E-991C-C413-6E20-88793944D8AA}"/>
              </a:ext>
            </a:extLst>
          </p:cNvPr>
          <p:cNvSpPr/>
          <p:nvPr/>
        </p:nvSpPr>
        <p:spPr>
          <a:xfrm>
            <a:off x="1955679" y="4531341"/>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 Test</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所注解的方法被称为测试用例，包含了源程序的测试代码。</a:t>
            </a:r>
          </a:p>
        </p:txBody>
      </p:sp>
      <p:sp>
        <p:nvSpPr>
          <p:cNvPr id="11" name="圆角矩形 8">
            <a:extLst>
              <a:ext uri="{FF2B5EF4-FFF2-40B4-BE49-F238E27FC236}">
                <a16:creationId xmlns:a16="http://schemas.microsoft.com/office/drawing/2014/main" id="{A06C3F9C-D22B-115C-E983-C40C1ADA86D7}"/>
              </a:ext>
            </a:extLst>
          </p:cNvPr>
          <p:cNvSpPr/>
          <p:nvPr/>
        </p:nvSpPr>
        <p:spPr>
          <a:xfrm>
            <a:off x="1936141" y="5663396"/>
            <a:ext cx="8713930" cy="866496"/>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@Ignore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所注解的方法在测试过程中不会运行。</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cxnSp>
        <p:nvCxnSpPr>
          <p:cNvPr id="12" name="连接符: 曲线 11">
            <a:extLst>
              <a:ext uri="{FF2B5EF4-FFF2-40B4-BE49-F238E27FC236}">
                <a16:creationId xmlns:a16="http://schemas.microsoft.com/office/drawing/2014/main" id="{23438D44-FB5B-BC32-EB1A-CB288A781311}"/>
              </a:ext>
            </a:extLst>
          </p:cNvPr>
          <p:cNvCxnSpPr>
            <a:stCxn id="2" idx="3"/>
            <a:endCxn id="4" idx="3"/>
          </p:cNvCxnSpPr>
          <p:nvPr/>
        </p:nvCxnSpPr>
        <p:spPr>
          <a:xfrm>
            <a:off x="10651047" y="570041"/>
            <a:ext cx="12700" cy="2192404"/>
          </a:xfrm>
          <a:prstGeom prst="curvedConnector3">
            <a:avLst>
              <a:gd name="adj1" fmla="val 180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54797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4D5D4951-7403-6F0C-728B-B2A31F36F0AD}"/>
              </a:ext>
            </a:extLst>
          </p:cNvPr>
          <p:cNvSpPr/>
          <p:nvPr/>
        </p:nvSpPr>
        <p:spPr>
          <a:xfrm>
            <a:off x="1937117" y="261621"/>
            <a:ext cx="8843920" cy="702575"/>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buFont typeface="Arial" panose="020B0604020202020204" pitchFamily="34" charset="0"/>
              <a:buChar char="•"/>
            </a:pPr>
            <a:r>
              <a:rPr lang="en-US" altLang="zh-CN" sz="2000" b="1" dirty="0">
                <a:solidFill>
                  <a:srgbClr val="6A0160"/>
                </a:solidFill>
                <a:latin typeface="微软雅黑 Light" panose="020B0502040204020203" pitchFamily="34" charset="-122"/>
                <a:ea typeface="微软雅黑 Light" panose="020B0502040204020203" pitchFamily="34" charset="-122"/>
              </a:rPr>
              <a:t>@BeforeClass</a:t>
            </a:r>
            <a:r>
              <a:rPr lang="zh-CN" altLang="en-US" sz="2000"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000" b="1" dirty="0">
                <a:solidFill>
                  <a:srgbClr val="6A0160"/>
                </a:solidFill>
                <a:latin typeface="微软雅黑 Light" panose="020B0502040204020203" pitchFamily="34" charset="-122"/>
                <a:ea typeface="微软雅黑 Light" panose="020B0502040204020203" pitchFamily="34" charset="-122"/>
              </a:rPr>
              <a:t>JUnit</a:t>
            </a:r>
            <a:r>
              <a:rPr lang="zh-CN" altLang="en-US" sz="2000" b="1" dirty="0">
                <a:solidFill>
                  <a:srgbClr val="6A0160"/>
                </a:solidFill>
                <a:latin typeface="微软雅黑 Light" panose="020B0502040204020203" pitchFamily="34" charset="-122"/>
                <a:ea typeface="微软雅黑 Light" panose="020B0502040204020203" pitchFamily="34" charset="-122"/>
              </a:rPr>
              <a:t>测试时首个被运行的方法，且只被运行一次。</a:t>
            </a:r>
            <a:endParaRPr lang="en-US" altLang="zh-CN" sz="2000" dirty="0">
              <a:solidFill>
                <a:srgbClr val="6A0160"/>
              </a:solidFill>
              <a:latin typeface="微软雅黑 Light" panose="020B0502040204020203" pitchFamily="34" charset="-122"/>
              <a:ea typeface="微软雅黑 Light" panose="020B0502040204020203" pitchFamily="34" charset="-122"/>
            </a:endParaRPr>
          </a:p>
        </p:txBody>
      </p:sp>
      <p:sp>
        <p:nvSpPr>
          <p:cNvPr id="3" name="圆角矩形 8">
            <a:extLst>
              <a:ext uri="{FF2B5EF4-FFF2-40B4-BE49-F238E27FC236}">
                <a16:creationId xmlns:a16="http://schemas.microsoft.com/office/drawing/2014/main" id="{92463105-6C57-A353-0838-D124990EC1C6}"/>
              </a:ext>
            </a:extLst>
          </p:cNvPr>
          <p:cNvSpPr/>
          <p:nvPr/>
        </p:nvSpPr>
        <p:spPr>
          <a:xfrm>
            <a:off x="1936141" y="114217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@AfterClass</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所注解的方法是</a:t>
            </a:r>
            <a:r>
              <a:rPr lang="en-US" altLang="zh-CN" sz="2105" b="1" dirty="0">
                <a:solidFill>
                  <a:srgbClr val="6A0160"/>
                </a:solidFill>
                <a:latin typeface="微软雅黑 Light" panose="020B0502040204020203" pitchFamily="34" charset="-122"/>
                <a:ea typeface="微软雅黑 Light" panose="020B0502040204020203" pitchFamily="34" charset="-122"/>
              </a:rPr>
              <a:t>JUnit</a:t>
            </a:r>
            <a:r>
              <a:rPr lang="zh-CN" altLang="en-US" sz="2105" b="1" dirty="0">
                <a:solidFill>
                  <a:srgbClr val="6A0160"/>
                </a:solidFill>
                <a:latin typeface="微软雅黑 Light" panose="020B0502040204020203" pitchFamily="34" charset="-122"/>
                <a:ea typeface="微软雅黑 Light" panose="020B0502040204020203" pitchFamily="34" charset="-122"/>
              </a:rPr>
              <a:t>测试时最后一个被运行的方法，且只被运行一次。</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4" name="圆角矩形 8">
            <a:extLst>
              <a:ext uri="{FF2B5EF4-FFF2-40B4-BE49-F238E27FC236}">
                <a16:creationId xmlns:a16="http://schemas.microsoft.com/office/drawing/2014/main" id="{07669AEB-C9C9-C2B5-6016-7E4071A81103}"/>
              </a:ext>
            </a:extLst>
          </p:cNvPr>
          <p:cNvSpPr/>
          <p:nvPr/>
        </p:nvSpPr>
        <p:spPr>
          <a:xfrm>
            <a:off x="1936141" y="2281707"/>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所注解的方法在每个测试用例运行之前运行，通用用于初始化测试用例所需的资源。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9" name="圆角矩形 8">
            <a:extLst>
              <a:ext uri="{FF2B5EF4-FFF2-40B4-BE49-F238E27FC236}">
                <a16:creationId xmlns:a16="http://schemas.microsoft.com/office/drawing/2014/main" id="{78ADBAA8-7E0A-E91A-9195-CB7994F6EEFD}"/>
              </a:ext>
            </a:extLst>
          </p:cNvPr>
          <p:cNvSpPr/>
          <p:nvPr/>
        </p:nvSpPr>
        <p:spPr>
          <a:xfrm>
            <a:off x="1936141" y="3422142"/>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@After</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所注解的方法在每个测试用例运行之后运行，通用用于释放</a:t>
            </a:r>
            <a:r>
              <a:rPr lang="en-US" altLang="zh-CN" sz="2105" b="1" dirty="0">
                <a:solidFill>
                  <a:srgbClr val="6A0160"/>
                </a:solidFill>
                <a:latin typeface="微软雅黑 Light" panose="020B0502040204020203" pitchFamily="34" charset="-122"/>
                <a:ea typeface="微软雅黑 Light" panose="020B0502040204020203" pitchFamily="34" charset="-122"/>
              </a:rPr>
              <a:t>@Before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所注解的方法打开的资源。</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sp>
        <p:nvSpPr>
          <p:cNvPr id="10" name="圆角矩形 8">
            <a:extLst>
              <a:ext uri="{FF2B5EF4-FFF2-40B4-BE49-F238E27FC236}">
                <a16:creationId xmlns:a16="http://schemas.microsoft.com/office/drawing/2014/main" id="{00ED08FA-EB6C-FC23-AE94-8A24B646F9D1}"/>
              </a:ext>
            </a:extLst>
          </p:cNvPr>
          <p:cNvSpPr/>
          <p:nvPr/>
        </p:nvSpPr>
        <p:spPr>
          <a:xfrm>
            <a:off x="1942491" y="4546001"/>
            <a:ext cx="8843920" cy="657953"/>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 Test</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所注解的方法被称为测试用例，包含了源程序的测试代码。</a:t>
            </a:r>
          </a:p>
        </p:txBody>
      </p:sp>
      <p:sp>
        <p:nvSpPr>
          <p:cNvPr id="11" name="圆角矩形 8">
            <a:extLst>
              <a:ext uri="{FF2B5EF4-FFF2-40B4-BE49-F238E27FC236}">
                <a16:creationId xmlns:a16="http://schemas.microsoft.com/office/drawing/2014/main" id="{D32EE25F-2395-1DC3-40F3-9907B5B6A550}"/>
              </a:ext>
            </a:extLst>
          </p:cNvPr>
          <p:cNvSpPr/>
          <p:nvPr/>
        </p:nvSpPr>
        <p:spPr>
          <a:xfrm>
            <a:off x="1948841" y="5349080"/>
            <a:ext cx="8843920" cy="657952"/>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en-US" altLang="zh-CN" sz="2105" b="1" dirty="0">
                <a:solidFill>
                  <a:srgbClr val="6A0160"/>
                </a:solidFill>
                <a:latin typeface="微软雅黑 Light" panose="020B0502040204020203" pitchFamily="34" charset="-122"/>
                <a:ea typeface="微软雅黑 Light" panose="020B0502040204020203" pitchFamily="34" charset="-122"/>
              </a:rPr>
              <a:t>@Ignore</a:t>
            </a:r>
            <a:r>
              <a:rPr lang="zh-CN" altLang="en-US" sz="2105" b="1" dirty="0">
                <a:solidFill>
                  <a:srgbClr val="6A0160"/>
                </a:solidFill>
                <a:latin typeface="微软雅黑 Light" panose="020B0502040204020203" pitchFamily="34" charset="-122"/>
                <a:ea typeface="微软雅黑 Light" panose="020B0502040204020203" pitchFamily="34" charset="-122"/>
              </a:rPr>
              <a:t>所注解的方法在测试过程中不会运行。</a:t>
            </a:r>
            <a:endParaRPr lang="en-US" altLang="zh-CN" sz="2105" dirty="0">
              <a:solidFill>
                <a:srgbClr val="6A0160"/>
              </a:solidFill>
              <a:latin typeface="微软雅黑 Light" panose="020B0502040204020203" pitchFamily="34" charset="-122"/>
              <a:ea typeface="微软雅黑 Light" panose="020B0502040204020203" pitchFamily="34" charset="-122"/>
            </a:endParaRPr>
          </a:p>
        </p:txBody>
      </p:sp>
      <p:cxnSp>
        <p:nvCxnSpPr>
          <p:cNvPr id="12" name="连接符: 曲线 11">
            <a:extLst>
              <a:ext uri="{FF2B5EF4-FFF2-40B4-BE49-F238E27FC236}">
                <a16:creationId xmlns:a16="http://schemas.microsoft.com/office/drawing/2014/main" id="{B4954CA9-BEC4-9D52-C91D-808125040C1A}"/>
              </a:ext>
            </a:extLst>
          </p:cNvPr>
          <p:cNvCxnSpPr>
            <a:cxnSpLocks/>
            <a:stCxn id="2" idx="3"/>
            <a:endCxn id="4" idx="3"/>
          </p:cNvCxnSpPr>
          <p:nvPr/>
        </p:nvCxnSpPr>
        <p:spPr>
          <a:xfrm flipH="1">
            <a:off x="10780061" y="612909"/>
            <a:ext cx="976" cy="2142900"/>
          </a:xfrm>
          <a:prstGeom prst="curvedConnector3">
            <a:avLst>
              <a:gd name="adj1" fmla="val -2342213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连接符: 曲线 12">
            <a:extLst>
              <a:ext uri="{FF2B5EF4-FFF2-40B4-BE49-F238E27FC236}">
                <a16:creationId xmlns:a16="http://schemas.microsoft.com/office/drawing/2014/main" id="{936028AE-E12B-11BA-FA1D-C6A503239E7B}"/>
              </a:ext>
            </a:extLst>
          </p:cNvPr>
          <p:cNvCxnSpPr>
            <a:cxnSpLocks/>
            <a:stCxn id="4" idx="3"/>
            <a:endCxn id="10" idx="3"/>
          </p:cNvCxnSpPr>
          <p:nvPr/>
        </p:nvCxnSpPr>
        <p:spPr>
          <a:xfrm>
            <a:off x="10780061" y="2755809"/>
            <a:ext cx="6350" cy="2119169"/>
          </a:xfrm>
          <a:prstGeom prst="curvedConnector3">
            <a:avLst>
              <a:gd name="adj1" fmla="val 370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连接符: 曲线 13">
            <a:extLst>
              <a:ext uri="{FF2B5EF4-FFF2-40B4-BE49-F238E27FC236}">
                <a16:creationId xmlns:a16="http://schemas.microsoft.com/office/drawing/2014/main" id="{B64DD14D-6123-8A12-8368-54A0DB7300DE}"/>
              </a:ext>
            </a:extLst>
          </p:cNvPr>
          <p:cNvCxnSpPr>
            <a:cxnSpLocks/>
            <a:stCxn id="10" idx="3"/>
            <a:endCxn id="9" idx="3"/>
          </p:cNvCxnSpPr>
          <p:nvPr/>
        </p:nvCxnSpPr>
        <p:spPr>
          <a:xfrm flipH="1" flipV="1">
            <a:off x="10780061" y="3896244"/>
            <a:ext cx="6350" cy="978734"/>
          </a:xfrm>
          <a:prstGeom prst="curvedConnector3">
            <a:avLst>
              <a:gd name="adj1" fmla="val -360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连接符: 曲线 14">
            <a:extLst>
              <a:ext uri="{FF2B5EF4-FFF2-40B4-BE49-F238E27FC236}">
                <a16:creationId xmlns:a16="http://schemas.microsoft.com/office/drawing/2014/main" id="{D1D5C751-3B99-2629-822A-92113582C1D0}"/>
              </a:ext>
            </a:extLst>
          </p:cNvPr>
          <p:cNvCxnSpPr>
            <a:cxnSpLocks/>
            <a:stCxn id="9" idx="3"/>
            <a:endCxn id="3" idx="3"/>
          </p:cNvCxnSpPr>
          <p:nvPr/>
        </p:nvCxnSpPr>
        <p:spPr>
          <a:xfrm flipV="1">
            <a:off x="10780061" y="1616281"/>
            <a:ext cx="12700" cy="2279963"/>
          </a:xfrm>
          <a:prstGeom prst="curvedConnector3">
            <a:avLst>
              <a:gd name="adj1" fmla="val 180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2750314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AF073B3A-BC31-406C-2071-2496E37A5E69}"/>
              </a:ext>
            </a:extLst>
          </p:cNvPr>
          <p:cNvPicPr>
            <a:picLocks noChangeAspect="1"/>
          </p:cNvPicPr>
          <p:nvPr/>
        </p:nvPicPr>
        <p:blipFill>
          <a:blip r:embed="rId4"/>
          <a:stretch>
            <a:fillRect/>
          </a:stretch>
        </p:blipFill>
        <p:spPr>
          <a:xfrm>
            <a:off x="711200" y="1430022"/>
            <a:ext cx="4521896" cy="2895600"/>
          </a:xfrm>
          <a:prstGeom prst="rect">
            <a:avLst/>
          </a:prstGeom>
        </p:spPr>
      </p:pic>
      <p:pic>
        <p:nvPicPr>
          <p:cNvPr id="3" name="图片 2">
            <a:extLst>
              <a:ext uri="{FF2B5EF4-FFF2-40B4-BE49-F238E27FC236}">
                <a16:creationId xmlns:a16="http://schemas.microsoft.com/office/drawing/2014/main" id="{36BE05D3-CE98-DCE2-E161-9557B070C3F9}"/>
              </a:ext>
            </a:extLst>
          </p:cNvPr>
          <p:cNvPicPr>
            <a:picLocks noChangeAspect="1"/>
          </p:cNvPicPr>
          <p:nvPr/>
        </p:nvPicPr>
        <p:blipFill>
          <a:blip r:embed="rId5"/>
          <a:stretch>
            <a:fillRect/>
          </a:stretch>
        </p:blipFill>
        <p:spPr>
          <a:xfrm>
            <a:off x="6218549" y="261621"/>
            <a:ext cx="4551051" cy="6146800"/>
          </a:xfrm>
          <a:prstGeom prst="rect">
            <a:avLst/>
          </a:prstGeom>
        </p:spPr>
      </p:pic>
    </p:spTree>
    <p:custDataLst>
      <p:tags r:id="rId1"/>
    </p:custDataLst>
    <p:extLst>
      <p:ext uri="{BB962C8B-B14F-4D97-AF65-F5344CB8AC3E}">
        <p14:creationId xmlns:p14="http://schemas.microsoft.com/office/powerpoint/2010/main" val="915155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1623096"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注解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5ED67308-C741-C40E-4564-9E0BA80203A6}"/>
              </a:ext>
            </a:extLst>
          </p:cNvPr>
          <p:cNvPicPr>
            <a:picLocks noChangeAspect="1"/>
          </p:cNvPicPr>
          <p:nvPr/>
        </p:nvPicPr>
        <p:blipFill>
          <a:blip r:embed="rId4"/>
          <a:stretch>
            <a:fillRect/>
          </a:stretch>
        </p:blipFill>
        <p:spPr>
          <a:xfrm>
            <a:off x="1936141" y="324915"/>
            <a:ext cx="4257729" cy="5750629"/>
          </a:xfrm>
          <a:prstGeom prst="rect">
            <a:avLst/>
          </a:prstGeom>
        </p:spPr>
      </p:pic>
      <p:graphicFrame>
        <p:nvGraphicFramePr>
          <p:cNvPr id="3" name="表格 2">
            <a:extLst>
              <a:ext uri="{FF2B5EF4-FFF2-40B4-BE49-F238E27FC236}">
                <a16:creationId xmlns:a16="http://schemas.microsoft.com/office/drawing/2014/main" id="{9CAFF640-4ECD-83A7-F2D1-8B945F57CF78}"/>
              </a:ext>
            </a:extLst>
          </p:cNvPr>
          <p:cNvGraphicFramePr>
            <a:graphicFrameLocks noGrp="1"/>
          </p:cNvGraphicFramePr>
          <p:nvPr>
            <p:extLst>
              <p:ext uri="{D42A27DB-BD31-4B8C-83A1-F6EECF244321}">
                <p14:modId xmlns:p14="http://schemas.microsoft.com/office/powerpoint/2010/main" val="2266266944"/>
              </p:ext>
            </p:extLst>
          </p:nvPr>
        </p:nvGraphicFramePr>
        <p:xfrm>
          <a:off x="8641740" y="1574800"/>
          <a:ext cx="2306511" cy="3393436"/>
        </p:xfrm>
        <a:graphic>
          <a:graphicData uri="http://schemas.openxmlformats.org/drawingml/2006/table">
            <a:tbl>
              <a:tblPr firstRow="1" firstCol="1" bandRow="1">
                <a:tableStyleId>{5940675A-B579-460E-94D1-54222C63F5DA}</a:tableStyleId>
              </a:tblPr>
              <a:tblGrid>
                <a:gridCol w="2306511">
                  <a:extLst>
                    <a:ext uri="{9D8B030D-6E8A-4147-A177-3AD203B41FA5}">
                      <a16:colId xmlns:a16="http://schemas.microsoft.com/office/drawing/2014/main" val="1522258529"/>
                    </a:ext>
                  </a:extLst>
                </a:gridCol>
              </a:tblGrid>
              <a:tr h="505226">
                <a:tc>
                  <a:txBody>
                    <a:bodyPr/>
                    <a:lstStyle/>
                    <a:p>
                      <a:pPr algn="just"/>
                      <a:r>
                        <a:rPr lang="en-US" sz="1800" kern="0">
                          <a:solidFill>
                            <a:schemeClr val="tx1"/>
                          </a:solidFill>
                          <a:effectLst/>
                        </a:rPr>
                        <a:t>In BeforeClass</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4072584451"/>
                  </a:ext>
                </a:extLst>
              </a:tr>
              <a:tr h="297873">
                <a:tc>
                  <a:txBody>
                    <a:bodyPr/>
                    <a:lstStyle/>
                    <a:p>
                      <a:pPr algn="just"/>
                      <a:r>
                        <a:rPr lang="en-US" sz="1800" kern="0">
                          <a:solidFill>
                            <a:schemeClr val="tx1"/>
                          </a:solidFill>
                          <a:effectLst/>
                        </a:rPr>
                        <a:t>In Before</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843993737"/>
                  </a:ext>
                </a:extLst>
              </a:tr>
              <a:tr h="297873">
                <a:tc>
                  <a:txBody>
                    <a:bodyPr/>
                    <a:lstStyle/>
                    <a:p>
                      <a:pPr algn="just"/>
                      <a:r>
                        <a:rPr lang="en-US" sz="1800" kern="0">
                          <a:solidFill>
                            <a:schemeClr val="tx1"/>
                          </a:solidFill>
                          <a:effectLst/>
                        </a:rPr>
                        <a:t>In Test Add</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108037389"/>
                  </a:ext>
                </a:extLst>
              </a:tr>
              <a:tr h="297873">
                <a:tc>
                  <a:txBody>
                    <a:bodyPr/>
                    <a:lstStyle/>
                    <a:p>
                      <a:pPr algn="just"/>
                      <a:r>
                        <a:rPr lang="en-US" sz="1800" kern="0" dirty="0">
                          <a:solidFill>
                            <a:schemeClr val="tx1"/>
                          </a:solidFill>
                          <a:effectLst/>
                        </a:rPr>
                        <a:t>In After</a:t>
                      </a:r>
                      <a:endParaRPr lang="zh-CN" sz="1800"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25731587"/>
                  </a:ext>
                </a:extLst>
              </a:tr>
              <a:tr h="297873">
                <a:tc>
                  <a:txBody>
                    <a:bodyPr/>
                    <a:lstStyle/>
                    <a:p>
                      <a:pPr algn="just"/>
                      <a:r>
                        <a:rPr lang="en-US" sz="1800" kern="0">
                          <a:solidFill>
                            <a:schemeClr val="tx1"/>
                          </a:solidFill>
                          <a:effectLst/>
                        </a:rPr>
                        <a:t>In Before</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771439296"/>
                  </a:ext>
                </a:extLst>
              </a:tr>
              <a:tr h="505226">
                <a:tc>
                  <a:txBody>
                    <a:bodyPr/>
                    <a:lstStyle/>
                    <a:p>
                      <a:pPr algn="just"/>
                      <a:r>
                        <a:rPr lang="en-US" sz="1800" kern="0" dirty="0">
                          <a:solidFill>
                            <a:schemeClr val="tx1"/>
                          </a:solidFill>
                          <a:effectLst/>
                        </a:rPr>
                        <a:t>In Test Division</a:t>
                      </a:r>
                      <a:endParaRPr lang="zh-CN" sz="1800"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3899241111"/>
                  </a:ext>
                </a:extLst>
              </a:tr>
              <a:tr h="297873">
                <a:tc>
                  <a:txBody>
                    <a:bodyPr/>
                    <a:lstStyle/>
                    <a:p>
                      <a:pPr algn="just"/>
                      <a:r>
                        <a:rPr lang="en-US" sz="1800" kern="0" dirty="0">
                          <a:solidFill>
                            <a:schemeClr val="tx1"/>
                          </a:solidFill>
                          <a:effectLst/>
                        </a:rPr>
                        <a:t>In After</a:t>
                      </a:r>
                      <a:endParaRPr lang="zh-CN" sz="1800"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3338886858"/>
                  </a:ext>
                </a:extLst>
              </a:tr>
              <a:tr h="297873">
                <a:tc>
                  <a:txBody>
                    <a:bodyPr/>
                    <a:lstStyle/>
                    <a:p>
                      <a:pPr algn="just"/>
                      <a:r>
                        <a:rPr lang="en-US" sz="1800" kern="0">
                          <a:solidFill>
                            <a:schemeClr val="tx1"/>
                          </a:solidFill>
                          <a:effectLst/>
                        </a:rPr>
                        <a:t>In Before</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3465697598"/>
                  </a:ext>
                </a:extLst>
              </a:tr>
              <a:tr h="297873">
                <a:tc>
                  <a:txBody>
                    <a:bodyPr/>
                    <a:lstStyle/>
                    <a:p>
                      <a:pPr algn="just"/>
                      <a:r>
                        <a:rPr lang="en-US" sz="1800" kern="0">
                          <a:solidFill>
                            <a:schemeClr val="tx1"/>
                          </a:solidFill>
                          <a:effectLst/>
                        </a:rPr>
                        <a:t>In After</a:t>
                      </a:r>
                      <a:endParaRPr lang="zh-CN" sz="1800" kern="10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4116953338"/>
                  </a:ext>
                </a:extLst>
              </a:tr>
              <a:tr h="297873">
                <a:tc>
                  <a:txBody>
                    <a:bodyPr/>
                    <a:lstStyle/>
                    <a:p>
                      <a:pPr algn="just"/>
                      <a:r>
                        <a:rPr lang="en-US" sz="1800" kern="0" dirty="0">
                          <a:solidFill>
                            <a:schemeClr val="tx1"/>
                          </a:solidFill>
                          <a:effectLst/>
                        </a:rPr>
                        <a:t>In </a:t>
                      </a:r>
                      <a:r>
                        <a:rPr lang="en-US" sz="1800" kern="0" dirty="0" err="1">
                          <a:solidFill>
                            <a:schemeClr val="tx1"/>
                          </a:solidFill>
                          <a:effectLst/>
                        </a:rPr>
                        <a:t>AfterClass</a:t>
                      </a:r>
                      <a:endParaRPr lang="zh-CN" sz="1800"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88155080"/>
                  </a:ext>
                </a:extLst>
              </a:tr>
            </a:tbl>
          </a:graphicData>
        </a:graphic>
      </p:graphicFrame>
    </p:spTree>
    <p:custDataLst>
      <p:tags r:id="rId1"/>
    </p:custDataLst>
    <p:extLst>
      <p:ext uri="{BB962C8B-B14F-4D97-AF65-F5344CB8AC3E}">
        <p14:creationId xmlns:p14="http://schemas.microsoft.com/office/powerpoint/2010/main" val="1893596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365835"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单元测试内容</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aphicFrame>
        <p:nvGraphicFramePr>
          <p:cNvPr id="2" name="图示 1">
            <a:extLst>
              <a:ext uri="{FF2B5EF4-FFF2-40B4-BE49-F238E27FC236}">
                <a16:creationId xmlns:a16="http://schemas.microsoft.com/office/drawing/2014/main" id="{2749F722-A0DA-000D-44DA-3F11B1B4673D}"/>
              </a:ext>
            </a:extLst>
          </p:cNvPr>
          <p:cNvGraphicFramePr/>
          <p:nvPr>
            <p:extLst>
              <p:ext uri="{D42A27DB-BD31-4B8C-83A1-F6EECF244321}">
                <p14:modId xmlns:p14="http://schemas.microsoft.com/office/powerpoint/2010/main" val="659783480"/>
              </p:ext>
            </p:extLst>
          </p:nvPr>
        </p:nvGraphicFramePr>
        <p:xfrm>
          <a:off x="2975699" y="1930801"/>
          <a:ext cx="6240601" cy="29963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0657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算法逻辑</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A8999B70-68F8-D106-653C-88931817776B}"/>
              </a:ext>
            </a:extLst>
          </p:cNvPr>
          <p:cNvPicPr>
            <a:picLocks noChangeAspect="1"/>
          </p:cNvPicPr>
          <p:nvPr/>
        </p:nvPicPr>
        <p:blipFill>
          <a:blip r:embed="rId4"/>
          <a:stretch>
            <a:fillRect/>
          </a:stretch>
        </p:blipFill>
        <p:spPr>
          <a:xfrm>
            <a:off x="3009900" y="1858383"/>
            <a:ext cx="6172200" cy="3803798"/>
          </a:xfrm>
          <a:prstGeom prst="rect">
            <a:avLst/>
          </a:prstGeom>
        </p:spPr>
      </p:pic>
      <p:sp>
        <p:nvSpPr>
          <p:cNvPr id="3" name="矩形 2">
            <a:extLst>
              <a:ext uri="{FF2B5EF4-FFF2-40B4-BE49-F238E27FC236}">
                <a16:creationId xmlns:a16="http://schemas.microsoft.com/office/drawing/2014/main" id="{83E137D5-9A80-79C9-4ED7-56ED7725F44E}"/>
              </a:ext>
            </a:extLst>
          </p:cNvPr>
          <p:cNvSpPr/>
          <p:nvPr/>
        </p:nvSpPr>
        <p:spPr>
          <a:xfrm>
            <a:off x="3009900" y="1172583"/>
            <a:ext cx="4090222" cy="415691"/>
          </a:xfrm>
          <a:prstGeom prst="rect">
            <a:avLst/>
          </a:prstGeom>
        </p:spPr>
        <p:txBody>
          <a:bodyPr wrap="none">
            <a:spAutoFit/>
          </a:bodyPr>
          <a:lstStyle/>
          <a:p>
            <a:pPr indent="267340">
              <a:lnSpc>
                <a:spcPct val="150000"/>
              </a:lnSpc>
              <a:spcAft>
                <a:spcPts val="526"/>
              </a:spcAft>
            </a:pPr>
            <a:r>
              <a:rPr lang="zh-CN" altLang="zh-CN" sz="1579" kern="0" dirty="0">
                <a:latin typeface="微软雅黑" panose="020B0503020204020204" pitchFamily="34" charset="-122"/>
                <a:ea typeface="微软雅黑" panose="020B0503020204020204" pitchFamily="34" charset="-122"/>
                <a:cs typeface="Times New Roman" panose="02020603050405020304" pitchFamily="18" charset="0"/>
              </a:rPr>
              <a:t>检查算法及其内部各处理逻辑的正确性。</a:t>
            </a:r>
            <a:endParaRPr lang="zh-CN" altLang="zh-CN" sz="122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9339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模块接口</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4" name="图片 3">
            <a:extLst>
              <a:ext uri="{FF2B5EF4-FFF2-40B4-BE49-F238E27FC236}">
                <a16:creationId xmlns:a16="http://schemas.microsoft.com/office/drawing/2014/main" id="{D7B54C17-1A0C-30C7-DACB-FDEBE955DF5D}"/>
              </a:ext>
            </a:extLst>
          </p:cNvPr>
          <p:cNvPicPr>
            <a:picLocks noChangeAspect="1"/>
          </p:cNvPicPr>
          <p:nvPr/>
        </p:nvPicPr>
        <p:blipFill>
          <a:blip r:embed="rId4"/>
          <a:stretch>
            <a:fillRect/>
          </a:stretch>
        </p:blipFill>
        <p:spPr>
          <a:xfrm>
            <a:off x="5955404" y="2254326"/>
            <a:ext cx="5167629" cy="2504137"/>
          </a:xfrm>
          <a:prstGeom prst="rect">
            <a:avLst/>
          </a:prstGeom>
        </p:spPr>
      </p:pic>
      <p:sp>
        <p:nvSpPr>
          <p:cNvPr id="9" name="矩形 8">
            <a:extLst>
              <a:ext uri="{FF2B5EF4-FFF2-40B4-BE49-F238E27FC236}">
                <a16:creationId xmlns:a16="http://schemas.microsoft.com/office/drawing/2014/main" id="{DBC0DF8B-B531-E45E-91CC-4019C5BD1B41}"/>
              </a:ext>
            </a:extLst>
          </p:cNvPr>
          <p:cNvSpPr/>
          <p:nvPr/>
        </p:nvSpPr>
        <p:spPr>
          <a:xfrm>
            <a:off x="1357562" y="1731389"/>
            <a:ext cx="4026733" cy="3331874"/>
          </a:xfrm>
          <a:prstGeom prst="rect">
            <a:avLst/>
          </a:prstGeom>
        </p:spPr>
        <p:txBody>
          <a:bodyPr wrap="square">
            <a:spAutoFit/>
          </a:bodyPr>
          <a:lstStyle/>
          <a:p>
            <a:pPr indent="267340" algn="just">
              <a:lnSpc>
                <a:spcPct val="150000"/>
              </a:lnSpc>
              <a:spcAft>
                <a:spcPts val="526"/>
              </a:spcAft>
            </a:pPr>
            <a:r>
              <a:rPr lang="zh-CN" altLang="zh-CN" sz="1579" kern="0" dirty="0">
                <a:latin typeface="Times New Roman" panose="02020603050405020304" pitchFamily="18" charset="0"/>
                <a:cs typeface="Times New Roman" panose="02020603050405020304" pitchFamily="18" charset="0"/>
              </a:rPr>
              <a:t>检查模块接口的正确性，包括形式参数个数、类型、次序和返回值类型的正确性。同时，检查模块调用其他模块代码的正确性，包括实际参数个数、类型、次序和返回值的正确性。对于具有多态的方法，应着重检查。对于被调用方法的返回值，必要时可通过打印或程序插桩等方式进行插桩和检查。当被调用方法出错或存在异常时，应给出反馈并添加适当的处理代码。</a:t>
            </a:r>
            <a:endParaRPr lang="zh-CN" altLang="zh-CN" sz="1228" kern="100" dirty="0">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8840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数据结构</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矩形 1">
            <a:extLst>
              <a:ext uri="{FF2B5EF4-FFF2-40B4-BE49-F238E27FC236}">
                <a16:creationId xmlns:a16="http://schemas.microsoft.com/office/drawing/2014/main" id="{47B579F2-1082-D628-3186-E9BF7BAC186B}"/>
              </a:ext>
            </a:extLst>
          </p:cNvPr>
          <p:cNvSpPr/>
          <p:nvPr/>
        </p:nvSpPr>
        <p:spPr>
          <a:xfrm>
            <a:off x="2756647" y="1582225"/>
            <a:ext cx="5302092" cy="415691"/>
          </a:xfrm>
          <a:prstGeom prst="rect">
            <a:avLst/>
          </a:prstGeom>
        </p:spPr>
        <p:txBody>
          <a:bodyPr wrap="none">
            <a:spAutoFit/>
          </a:bodyPr>
          <a:lstStyle/>
          <a:p>
            <a:pPr indent="267340" algn="just">
              <a:lnSpc>
                <a:spcPct val="150000"/>
              </a:lnSpc>
            </a:pPr>
            <a:r>
              <a:rPr lang="zh-CN" altLang="zh-CN" sz="1579" kern="0" dirty="0">
                <a:latin typeface="Times New Roman" panose="02020603050405020304" pitchFamily="18" charset="0"/>
                <a:cs typeface="Times New Roman" panose="02020603050405020304" pitchFamily="18" charset="0"/>
              </a:rPr>
              <a:t>检查全局和局部数据结构的定义是否正确实现和使用。</a:t>
            </a:r>
            <a:endParaRPr lang="zh-CN" altLang="zh-CN" sz="1228"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1D0A954-F1D9-9522-6CA8-2C583B80C3E7}"/>
              </a:ext>
            </a:extLst>
          </p:cNvPr>
          <p:cNvPicPr>
            <a:picLocks noChangeAspect="1"/>
          </p:cNvPicPr>
          <p:nvPr/>
        </p:nvPicPr>
        <p:blipFill>
          <a:blip r:embed="rId4"/>
          <a:stretch>
            <a:fillRect/>
          </a:stretch>
        </p:blipFill>
        <p:spPr>
          <a:xfrm>
            <a:off x="3005031" y="2725869"/>
            <a:ext cx="7879998" cy="2451190"/>
          </a:xfrm>
          <a:prstGeom prst="rect">
            <a:avLst/>
          </a:prstGeom>
        </p:spPr>
      </p:pic>
    </p:spTree>
    <p:custDataLst>
      <p:tags r:id="rId1"/>
    </p:custDataLst>
    <p:extLst>
      <p:ext uri="{BB962C8B-B14F-4D97-AF65-F5344CB8AC3E}">
        <p14:creationId xmlns:p14="http://schemas.microsoft.com/office/powerpoint/2010/main" val="1207107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边界条件</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20E30C10-6010-39E5-4D09-9D97BDF5B26D}"/>
              </a:ext>
            </a:extLst>
          </p:cNvPr>
          <p:cNvPicPr>
            <a:picLocks noChangeAspect="1"/>
          </p:cNvPicPr>
          <p:nvPr/>
        </p:nvPicPr>
        <p:blipFill>
          <a:blip r:embed="rId4"/>
          <a:stretch>
            <a:fillRect/>
          </a:stretch>
        </p:blipFill>
        <p:spPr>
          <a:xfrm>
            <a:off x="4084469" y="1482611"/>
            <a:ext cx="7166975" cy="3892777"/>
          </a:xfrm>
          <a:prstGeom prst="rect">
            <a:avLst/>
          </a:prstGeom>
        </p:spPr>
      </p:pic>
      <p:sp>
        <p:nvSpPr>
          <p:cNvPr id="3" name="矩形 2">
            <a:extLst>
              <a:ext uri="{FF2B5EF4-FFF2-40B4-BE49-F238E27FC236}">
                <a16:creationId xmlns:a16="http://schemas.microsoft.com/office/drawing/2014/main" id="{D1AEF6E4-7314-C5EC-1DD0-ACD7816DB548}"/>
              </a:ext>
            </a:extLst>
          </p:cNvPr>
          <p:cNvSpPr/>
          <p:nvPr/>
        </p:nvSpPr>
        <p:spPr>
          <a:xfrm>
            <a:off x="1184694" y="2733907"/>
            <a:ext cx="2422088" cy="1307409"/>
          </a:xfrm>
          <a:prstGeom prst="rect">
            <a:avLst/>
          </a:prstGeom>
        </p:spPr>
        <p:txBody>
          <a:bodyPr wrap="square">
            <a:spAutoFit/>
          </a:bodyPr>
          <a:lstStyle/>
          <a:p>
            <a:r>
              <a:rPr lang="zh-CN" altLang="zh-CN" sz="1579" dirty="0">
                <a:latin typeface="Times New Roman" panose="02020603050405020304" pitchFamily="18" charset="0"/>
                <a:cs typeface="Times New Roman" panose="02020603050405020304" pitchFamily="18" charset="0"/>
              </a:rPr>
              <a:t>检查程序中各个边界条件是否实现正确。在边界检查时，除考虑需求本身的边界范围外，还应当考虑变量类型本身的边界。</a:t>
            </a:r>
            <a:endParaRPr lang="zh-CN" altLang="en-US" sz="1579" dirty="0"/>
          </a:p>
        </p:txBody>
      </p:sp>
      <p:sp>
        <p:nvSpPr>
          <p:cNvPr id="4" name="矩形 3">
            <a:extLst>
              <a:ext uri="{FF2B5EF4-FFF2-40B4-BE49-F238E27FC236}">
                <a16:creationId xmlns:a16="http://schemas.microsoft.com/office/drawing/2014/main" id="{FA501275-89B4-A686-DFD5-DCF4F5E111A5}"/>
              </a:ext>
            </a:extLst>
          </p:cNvPr>
          <p:cNvSpPr/>
          <p:nvPr/>
        </p:nvSpPr>
        <p:spPr>
          <a:xfrm>
            <a:off x="4389269" y="3006612"/>
            <a:ext cx="5943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56164CA-7E89-6633-D2D3-26B23FED7F51}"/>
              </a:ext>
            </a:extLst>
          </p:cNvPr>
          <p:cNvSpPr/>
          <p:nvPr/>
        </p:nvSpPr>
        <p:spPr>
          <a:xfrm>
            <a:off x="4694068" y="3696320"/>
            <a:ext cx="6557375"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732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独立路径</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91B10BB0-3CD5-A109-436A-296F432EFACE}"/>
              </a:ext>
            </a:extLst>
          </p:cNvPr>
          <p:cNvPicPr>
            <a:picLocks noChangeAspect="1"/>
          </p:cNvPicPr>
          <p:nvPr/>
        </p:nvPicPr>
        <p:blipFill>
          <a:blip r:embed="rId4"/>
          <a:stretch>
            <a:fillRect/>
          </a:stretch>
        </p:blipFill>
        <p:spPr>
          <a:xfrm>
            <a:off x="3873799" y="1638300"/>
            <a:ext cx="6713877" cy="3581400"/>
          </a:xfrm>
          <a:prstGeom prst="rect">
            <a:avLst/>
          </a:prstGeom>
        </p:spPr>
      </p:pic>
      <p:sp>
        <p:nvSpPr>
          <p:cNvPr id="3" name="矩形 2">
            <a:extLst>
              <a:ext uri="{FF2B5EF4-FFF2-40B4-BE49-F238E27FC236}">
                <a16:creationId xmlns:a16="http://schemas.microsoft.com/office/drawing/2014/main" id="{5D3866CE-3D73-7729-2F0A-434BC897D634}"/>
              </a:ext>
            </a:extLst>
          </p:cNvPr>
          <p:cNvSpPr/>
          <p:nvPr/>
        </p:nvSpPr>
        <p:spPr>
          <a:xfrm>
            <a:off x="749599" y="2705100"/>
            <a:ext cx="2673350" cy="1509259"/>
          </a:xfrm>
          <a:prstGeom prst="rect">
            <a:avLst/>
          </a:prstGeom>
        </p:spPr>
        <p:txBody>
          <a:bodyPr wrap="square">
            <a:spAutoFit/>
          </a:bodyPr>
          <a:lstStyle/>
          <a:p>
            <a:pPr indent="267340" algn="just">
              <a:lnSpc>
                <a:spcPct val="150000"/>
              </a:lnSpc>
              <a:spcAft>
                <a:spcPts val="526"/>
              </a:spcAft>
            </a:pPr>
            <a:r>
              <a:rPr lang="zh-CN" altLang="zh-CN" sz="1579" kern="0" dirty="0">
                <a:latin typeface="Times New Roman" panose="02020603050405020304" pitchFamily="18" charset="0"/>
                <a:cs typeface="Times New Roman" panose="02020603050405020304" pitchFamily="18" charset="0"/>
              </a:rPr>
              <a:t>检查是否存在遗漏或未正确实现的处理逻辑。处理逻辑遗漏通常会造成部分独立路径缺失。</a:t>
            </a:r>
            <a:endParaRPr lang="zh-CN" altLang="zh-CN" sz="1228" kern="100" dirty="0">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43267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a:extLst>
              <a:ext uri="{FF2B5EF4-FFF2-40B4-BE49-F238E27FC236}">
                <a16:creationId xmlns:a16="http://schemas.microsoft.com/office/drawing/2014/main" id="{6EB70D84-1CD4-4E61-9562-3078F7073AC9}"/>
              </a:ext>
            </a:extLst>
          </p:cNvPr>
          <p:cNvSpPr/>
          <p:nvPr/>
        </p:nvSpPr>
        <p:spPr>
          <a:xfrm>
            <a:off x="217200" y="825704"/>
            <a:ext cx="11757600" cy="5173344"/>
          </a:xfrm>
          <a:prstGeom prst="rect">
            <a:avLst/>
          </a:prstGeom>
          <a:solidFill>
            <a:schemeClr val="bg1">
              <a:alpha val="87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19" name="组合 18">
            <a:extLst>
              <a:ext uri="{FF2B5EF4-FFF2-40B4-BE49-F238E27FC236}">
                <a16:creationId xmlns:a16="http://schemas.microsoft.com/office/drawing/2014/main" id="{8E097087-A949-F340-8D94-704949FECF92}"/>
              </a:ext>
            </a:extLst>
          </p:cNvPr>
          <p:cNvGrpSpPr/>
          <p:nvPr/>
        </p:nvGrpSpPr>
        <p:grpSpPr>
          <a:xfrm>
            <a:off x="4077579" y="2414006"/>
            <a:ext cx="3737705" cy="576000"/>
            <a:chOff x="1721014" y="2463138"/>
            <a:chExt cx="3737705" cy="576000"/>
          </a:xfrm>
        </p:grpSpPr>
        <p:sp>
          <p:nvSpPr>
            <p:cNvPr id="20" name="文本框 6">
              <a:extLst>
                <a:ext uri="{FF2B5EF4-FFF2-40B4-BE49-F238E27FC236}">
                  <a16:creationId xmlns:a16="http://schemas.microsoft.com/office/drawing/2014/main" id="{280A8D07-ACC2-C744-B84A-13FC3640F306}"/>
                </a:ext>
              </a:extLst>
            </p:cNvPr>
            <p:cNvSpPr txBox="1">
              <a:spLocks noChangeArrowheads="1"/>
            </p:cNvSpPr>
            <p:nvPr/>
          </p:nvSpPr>
          <p:spPr bwMode="auto">
            <a:xfrm>
              <a:off x="2401472" y="2499710"/>
              <a:ext cx="3057247"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20000"/>
                </a:lnSpc>
                <a:spcBef>
                  <a:spcPct val="0"/>
                </a:spcBef>
                <a:spcAft>
                  <a:spcPct val="0"/>
                </a:spcAft>
                <a:tabLst>
                  <a:tab pos="2149475" algn="l"/>
                </a:tabLst>
              </a:pPr>
              <a:r>
                <a:rPr lang="en-US" altLang="zh-CN" sz="2400" b="1" dirty="0">
                  <a:solidFill>
                    <a:srgbClr val="6A0160"/>
                  </a:solidFill>
                  <a:latin typeface="+mn-lt"/>
                  <a:ea typeface="+mn-ea"/>
                  <a:cs typeface="+mn-ea"/>
                  <a:sym typeface="+mn-lt"/>
                </a:rPr>
                <a:t>Mock</a:t>
              </a:r>
              <a:r>
                <a:rPr lang="zh-CN" altLang="en-US" sz="2400" b="1" dirty="0">
                  <a:solidFill>
                    <a:srgbClr val="6A0160"/>
                  </a:solidFill>
                  <a:latin typeface="+mn-lt"/>
                  <a:ea typeface="+mn-ea"/>
                  <a:cs typeface="+mn-ea"/>
                  <a:sym typeface="+mn-lt"/>
                </a:rPr>
                <a:t>技术与</a:t>
              </a:r>
              <a:r>
                <a:rPr lang="en-US" altLang="zh-CN" sz="2400" b="1" dirty="0">
                  <a:solidFill>
                    <a:srgbClr val="6A0160"/>
                  </a:solidFill>
                  <a:latin typeface="+mn-lt"/>
                  <a:ea typeface="+mn-ea"/>
                  <a:cs typeface="+mn-ea"/>
                  <a:sym typeface="+mn-lt"/>
                </a:rPr>
                <a:t>Mockito</a:t>
              </a:r>
              <a:endParaRPr lang="zh-CN" altLang="en-US" sz="2400" b="1" dirty="0">
                <a:solidFill>
                  <a:srgbClr val="6A0160"/>
                </a:solidFill>
                <a:latin typeface="+mn-lt"/>
                <a:ea typeface="+mn-ea"/>
                <a:cs typeface="+mn-ea"/>
                <a:sym typeface="+mn-lt"/>
              </a:endParaRPr>
            </a:p>
          </p:txBody>
        </p:sp>
        <p:sp>
          <p:nvSpPr>
            <p:cNvPr id="21" name="椭圆 20">
              <a:extLst>
                <a:ext uri="{FF2B5EF4-FFF2-40B4-BE49-F238E27FC236}">
                  <a16:creationId xmlns:a16="http://schemas.microsoft.com/office/drawing/2014/main" id="{4525E539-3594-EF47-9EB8-D7C8C15EC9AB}"/>
                </a:ext>
              </a:extLst>
            </p:cNvPr>
            <p:cNvSpPr>
              <a:spLocks noChangeAspect="1"/>
            </p:cNvSpPr>
            <p:nvPr/>
          </p:nvSpPr>
          <p:spPr>
            <a:xfrm>
              <a:off x="1721014" y="2463138"/>
              <a:ext cx="576000" cy="576000"/>
            </a:xfrm>
            <a:prstGeom prst="ellipse">
              <a:avLst/>
            </a:prstGeom>
            <a:solidFill>
              <a:srgbClr val="6E0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altLang="zh-CN" sz="2300" dirty="0">
                  <a:cs typeface="+mn-ea"/>
                  <a:sym typeface="+mn-lt"/>
                </a:rPr>
                <a:t>2</a:t>
              </a:r>
              <a:endParaRPr lang="zh-CN" altLang="en-US" sz="2300" dirty="0">
                <a:cs typeface="+mn-ea"/>
                <a:sym typeface="+mn-lt"/>
              </a:endParaRPr>
            </a:p>
          </p:txBody>
        </p:sp>
      </p:grpSp>
      <p:grpSp>
        <p:nvGrpSpPr>
          <p:cNvPr id="66" name="组合 65">
            <a:extLst>
              <a:ext uri="{FF2B5EF4-FFF2-40B4-BE49-F238E27FC236}">
                <a16:creationId xmlns:a16="http://schemas.microsoft.com/office/drawing/2014/main" id="{674A2A77-8B0F-45DF-B095-AE7826589146}"/>
              </a:ext>
            </a:extLst>
          </p:cNvPr>
          <p:cNvGrpSpPr/>
          <p:nvPr/>
        </p:nvGrpSpPr>
        <p:grpSpPr>
          <a:xfrm>
            <a:off x="513530" y="831391"/>
            <a:ext cx="1937739" cy="1267602"/>
            <a:chOff x="4954135" y="799427"/>
            <a:chExt cx="1937739" cy="1267602"/>
          </a:xfrm>
        </p:grpSpPr>
        <p:sp>
          <p:nvSpPr>
            <p:cNvPr id="67" name="文本框 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ECE8F9D-4867-415E-8585-D50056AE7245}"/>
                </a:ext>
              </a:extLst>
            </p:cNvPr>
            <p:cNvSpPr txBox="1">
              <a:spLocks noChangeArrowheads="1"/>
            </p:cNvSpPr>
            <p:nvPr/>
          </p:nvSpPr>
          <p:spPr bwMode="auto">
            <a:xfrm>
              <a:off x="4954135" y="1672819"/>
              <a:ext cx="1937739" cy="394210"/>
            </a:xfrm>
            <a:prstGeom prst="rect">
              <a:avLst/>
            </a:prstGeom>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1800" b="1" dirty="0">
                  <a:solidFill>
                    <a:srgbClr val="6E0F6C"/>
                  </a:solidFill>
                  <a:latin typeface="+mn-lt"/>
                  <a:ea typeface="+mn-ea"/>
                  <a:cs typeface="+mn-ea"/>
                  <a:sym typeface="+mn-lt"/>
                </a:rPr>
                <a:t>CONTENTS</a:t>
              </a: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9BEFB1BF-33B2-43C2-B514-B6AB6D65B828}"/>
                </a:ext>
              </a:extLst>
            </p:cNvPr>
            <p:cNvSpPr txBox="1">
              <a:spLocks noChangeArrowheads="1"/>
            </p:cNvSpPr>
            <p:nvPr/>
          </p:nvSpPr>
          <p:spPr bwMode="auto">
            <a:xfrm>
              <a:off x="5019158" y="799427"/>
              <a:ext cx="1807694" cy="1003608"/>
            </a:xfrm>
            <a:prstGeom prst="rect">
              <a:avLst/>
            </a:prstGeom>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zh-CN" altLang="en-US" sz="5400" b="1" dirty="0">
                  <a:solidFill>
                    <a:srgbClr val="6E0F6C"/>
                  </a:solidFill>
                  <a:latin typeface="+mn-lt"/>
                  <a:ea typeface="+mn-ea"/>
                  <a:cs typeface="+mn-ea"/>
                  <a:sym typeface="+mn-lt"/>
                </a:rPr>
                <a:t>目 录</a:t>
              </a:r>
              <a:endParaRPr lang="en-US" altLang="zh-CN" sz="5400" b="1" dirty="0">
                <a:solidFill>
                  <a:srgbClr val="6E0F6C"/>
                </a:solidFill>
                <a:latin typeface="+mn-lt"/>
                <a:ea typeface="+mn-ea"/>
                <a:cs typeface="+mn-ea"/>
                <a:sym typeface="+mn-lt"/>
              </a:endParaRPr>
            </a:p>
          </p:txBody>
        </p:sp>
      </p:grpSp>
      <p:grpSp>
        <p:nvGrpSpPr>
          <p:cNvPr id="2" name="组合 1">
            <a:extLst>
              <a:ext uri="{FF2B5EF4-FFF2-40B4-BE49-F238E27FC236}">
                <a16:creationId xmlns:a16="http://schemas.microsoft.com/office/drawing/2014/main" id="{FFBA19CF-81B1-5A94-0E35-1AAF6899DB39}"/>
              </a:ext>
            </a:extLst>
          </p:cNvPr>
          <p:cNvGrpSpPr/>
          <p:nvPr/>
        </p:nvGrpSpPr>
        <p:grpSpPr>
          <a:xfrm>
            <a:off x="4077579" y="1631027"/>
            <a:ext cx="2830406" cy="576000"/>
            <a:chOff x="4890645" y="2633471"/>
            <a:chExt cx="2830406" cy="576000"/>
          </a:xfrm>
        </p:grpSpPr>
        <p:grpSp>
          <p:nvGrpSpPr>
            <p:cNvPr id="15" name="组合 14">
              <a:extLst>
                <a:ext uri="{FF2B5EF4-FFF2-40B4-BE49-F238E27FC236}">
                  <a16:creationId xmlns:a16="http://schemas.microsoft.com/office/drawing/2014/main" id="{45A79409-20B2-FA4F-AE91-CCE1E56137B9}"/>
                </a:ext>
              </a:extLst>
            </p:cNvPr>
            <p:cNvGrpSpPr/>
            <p:nvPr/>
          </p:nvGrpSpPr>
          <p:grpSpPr>
            <a:xfrm>
              <a:off x="4890645" y="2633471"/>
              <a:ext cx="944537" cy="576000"/>
              <a:chOff x="1721014" y="2463138"/>
              <a:chExt cx="944537" cy="576000"/>
            </a:xfrm>
          </p:grpSpPr>
          <p:sp>
            <p:nvSpPr>
              <p:cNvPr id="16" name="文本框 6">
                <a:extLst>
                  <a:ext uri="{FF2B5EF4-FFF2-40B4-BE49-F238E27FC236}">
                    <a16:creationId xmlns:a16="http://schemas.microsoft.com/office/drawing/2014/main" id="{807FE8DE-C016-5341-AE0D-2B65D5BCC8E4}"/>
                  </a:ext>
                </a:extLst>
              </p:cNvPr>
              <p:cNvSpPr txBox="1">
                <a:spLocks noChangeArrowheads="1"/>
              </p:cNvSpPr>
              <p:nvPr/>
            </p:nvSpPr>
            <p:spPr bwMode="auto">
              <a:xfrm>
                <a:off x="2480820" y="2504916"/>
                <a:ext cx="184731"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20000"/>
                  </a:lnSpc>
                  <a:spcBef>
                    <a:spcPct val="0"/>
                  </a:spcBef>
                  <a:spcAft>
                    <a:spcPct val="0"/>
                  </a:spcAft>
                  <a:defRPr/>
                </a:pPr>
                <a:endParaRPr lang="zh-CN" altLang="en-US" sz="2400" b="1" dirty="0">
                  <a:solidFill>
                    <a:srgbClr val="6E0F6C"/>
                  </a:solidFill>
                  <a:latin typeface="+mn-lt"/>
                  <a:ea typeface="+mn-ea"/>
                  <a:cs typeface="+mn-ea"/>
                  <a:sym typeface="+mn-lt"/>
                </a:endParaRPr>
              </a:p>
            </p:txBody>
          </p:sp>
          <p:sp>
            <p:nvSpPr>
              <p:cNvPr id="17" name="椭圆 16">
                <a:extLst>
                  <a:ext uri="{FF2B5EF4-FFF2-40B4-BE49-F238E27FC236}">
                    <a16:creationId xmlns:a16="http://schemas.microsoft.com/office/drawing/2014/main" id="{5EF67493-8462-3346-8262-4B2320A4741C}"/>
                  </a:ext>
                </a:extLst>
              </p:cNvPr>
              <p:cNvSpPr>
                <a:spLocks noChangeAspect="1"/>
              </p:cNvSpPr>
              <p:nvPr/>
            </p:nvSpPr>
            <p:spPr>
              <a:xfrm>
                <a:off x="1721014" y="2463138"/>
                <a:ext cx="576000" cy="576000"/>
              </a:xfrm>
              <a:prstGeom prst="ellipse">
                <a:avLst/>
              </a:prstGeom>
              <a:solidFill>
                <a:srgbClr val="6E0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altLang="zh-CN" sz="2300" dirty="0">
                    <a:cs typeface="+mn-ea"/>
                    <a:sym typeface="+mn-lt"/>
                  </a:rPr>
                  <a:t>1</a:t>
                </a:r>
                <a:endParaRPr lang="zh-CN" altLang="en-US" sz="2300" dirty="0">
                  <a:cs typeface="+mn-ea"/>
                  <a:sym typeface="+mn-lt"/>
                </a:endParaRPr>
              </a:p>
            </p:txBody>
          </p:sp>
        </p:grpSp>
        <p:sp>
          <p:nvSpPr>
            <p:cNvPr id="18" name="文本框 6">
              <a:extLst>
                <a:ext uri="{FF2B5EF4-FFF2-40B4-BE49-F238E27FC236}">
                  <a16:creationId xmlns:a16="http://schemas.microsoft.com/office/drawing/2014/main" id="{7F1556EC-9711-4EE7-8DC7-EBF9BD534D66}"/>
                </a:ext>
              </a:extLst>
            </p:cNvPr>
            <p:cNvSpPr txBox="1">
              <a:spLocks noChangeArrowheads="1"/>
            </p:cNvSpPr>
            <p:nvPr/>
          </p:nvSpPr>
          <p:spPr bwMode="auto">
            <a:xfrm>
              <a:off x="5571103" y="2668761"/>
              <a:ext cx="2149948"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20000"/>
                </a:lnSpc>
                <a:spcBef>
                  <a:spcPct val="0"/>
                </a:spcBef>
                <a:spcAft>
                  <a:spcPct val="0"/>
                </a:spcAft>
                <a:tabLst>
                  <a:tab pos="2149475" algn="l"/>
                </a:tabLst>
              </a:pPr>
              <a:r>
                <a:rPr lang="en-US" altLang="zh-CN" sz="2400" b="1" dirty="0">
                  <a:solidFill>
                    <a:srgbClr val="6A0160"/>
                  </a:solidFill>
                  <a:latin typeface="+mn-lt"/>
                  <a:ea typeface="+mn-ea"/>
                  <a:cs typeface="+mn-ea"/>
                  <a:sym typeface="+mn-lt"/>
                </a:rPr>
                <a:t>Junit</a:t>
              </a:r>
              <a:r>
                <a:rPr lang="zh-CN" altLang="en-US" sz="2400" b="1" dirty="0">
                  <a:solidFill>
                    <a:srgbClr val="6A0160"/>
                  </a:solidFill>
                  <a:latin typeface="+mn-lt"/>
                  <a:ea typeface="+mn-ea"/>
                  <a:cs typeface="+mn-ea"/>
                  <a:sym typeface="+mn-lt"/>
                </a:rPr>
                <a:t>及其应用</a:t>
              </a:r>
            </a:p>
          </p:txBody>
        </p:sp>
      </p:grpSp>
      <p:grpSp>
        <p:nvGrpSpPr>
          <p:cNvPr id="3" name="组合 2">
            <a:extLst>
              <a:ext uri="{FF2B5EF4-FFF2-40B4-BE49-F238E27FC236}">
                <a16:creationId xmlns:a16="http://schemas.microsoft.com/office/drawing/2014/main" id="{A6285528-37C2-ED69-CAC0-B6253AF8B179}"/>
              </a:ext>
            </a:extLst>
          </p:cNvPr>
          <p:cNvGrpSpPr/>
          <p:nvPr/>
        </p:nvGrpSpPr>
        <p:grpSpPr>
          <a:xfrm>
            <a:off x="4077579" y="3196985"/>
            <a:ext cx="2711783" cy="576000"/>
            <a:chOff x="1721014" y="2463138"/>
            <a:chExt cx="2711783" cy="576000"/>
          </a:xfrm>
        </p:grpSpPr>
        <p:sp>
          <p:nvSpPr>
            <p:cNvPr id="4" name="文本框 6">
              <a:extLst>
                <a:ext uri="{FF2B5EF4-FFF2-40B4-BE49-F238E27FC236}">
                  <a16:creationId xmlns:a16="http://schemas.microsoft.com/office/drawing/2014/main" id="{167D0A99-B30D-ECA8-EA8E-6873DF608CC1}"/>
                </a:ext>
              </a:extLst>
            </p:cNvPr>
            <p:cNvSpPr txBox="1">
              <a:spLocks noChangeArrowheads="1"/>
            </p:cNvSpPr>
            <p:nvPr/>
          </p:nvSpPr>
          <p:spPr bwMode="auto">
            <a:xfrm>
              <a:off x="2401472" y="2497069"/>
              <a:ext cx="2031325"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20000"/>
                </a:lnSpc>
                <a:spcBef>
                  <a:spcPct val="0"/>
                </a:spcBef>
                <a:spcAft>
                  <a:spcPct val="0"/>
                </a:spcAft>
                <a:tabLst>
                  <a:tab pos="2149475" algn="l"/>
                </a:tabLst>
              </a:pPr>
              <a:r>
                <a:rPr lang="zh-CN" altLang="en-US" sz="2400" b="1" dirty="0">
                  <a:solidFill>
                    <a:srgbClr val="6A0160"/>
                  </a:solidFill>
                  <a:latin typeface="+mn-lt"/>
                  <a:ea typeface="+mn-ea"/>
                  <a:cs typeface="+mn-ea"/>
                  <a:sym typeface="+mn-lt"/>
                </a:rPr>
                <a:t>测试评估指标</a:t>
              </a:r>
            </a:p>
          </p:txBody>
        </p:sp>
        <p:sp>
          <p:nvSpPr>
            <p:cNvPr id="5" name="椭圆 4">
              <a:extLst>
                <a:ext uri="{FF2B5EF4-FFF2-40B4-BE49-F238E27FC236}">
                  <a16:creationId xmlns:a16="http://schemas.microsoft.com/office/drawing/2014/main" id="{3AD65B52-473B-351F-4FDB-CEA903D2626E}"/>
                </a:ext>
              </a:extLst>
            </p:cNvPr>
            <p:cNvSpPr>
              <a:spLocks noChangeAspect="1"/>
            </p:cNvSpPr>
            <p:nvPr/>
          </p:nvSpPr>
          <p:spPr>
            <a:xfrm>
              <a:off x="1721014" y="2463138"/>
              <a:ext cx="576000" cy="576000"/>
            </a:xfrm>
            <a:prstGeom prst="ellipse">
              <a:avLst/>
            </a:prstGeom>
            <a:solidFill>
              <a:srgbClr val="6E0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altLang="zh-CN" sz="2300" dirty="0">
                  <a:cs typeface="+mn-ea"/>
                  <a:sym typeface="+mn-lt"/>
                </a:rPr>
                <a:t>3</a:t>
              </a:r>
              <a:endParaRPr lang="zh-CN" altLang="en-US" sz="2300" dirty="0">
                <a:cs typeface="+mn-ea"/>
                <a:sym typeface="+mn-lt"/>
              </a:endParaRPr>
            </a:p>
          </p:txBody>
        </p:sp>
      </p:grpSp>
      <p:grpSp>
        <p:nvGrpSpPr>
          <p:cNvPr id="6" name="组合 5">
            <a:extLst>
              <a:ext uri="{FF2B5EF4-FFF2-40B4-BE49-F238E27FC236}">
                <a16:creationId xmlns:a16="http://schemas.microsoft.com/office/drawing/2014/main" id="{BE5F0D7E-E2AA-6231-9D8F-61E83CAE7A4A}"/>
              </a:ext>
            </a:extLst>
          </p:cNvPr>
          <p:cNvGrpSpPr/>
          <p:nvPr/>
        </p:nvGrpSpPr>
        <p:grpSpPr>
          <a:xfrm>
            <a:off x="4077579" y="3979964"/>
            <a:ext cx="3157418" cy="576000"/>
            <a:chOff x="1721014" y="2463138"/>
            <a:chExt cx="3157418" cy="576000"/>
          </a:xfrm>
        </p:grpSpPr>
        <p:sp>
          <p:nvSpPr>
            <p:cNvPr id="7" name="文本框 6">
              <a:extLst>
                <a:ext uri="{FF2B5EF4-FFF2-40B4-BE49-F238E27FC236}">
                  <a16:creationId xmlns:a16="http://schemas.microsoft.com/office/drawing/2014/main" id="{2664539F-EACC-51BA-0BB4-C9AE59978572}"/>
                </a:ext>
              </a:extLst>
            </p:cNvPr>
            <p:cNvSpPr txBox="1">
              <a:spLocks noChangeArrowheads="1"/>
            </p:cNvSpPr>
            <p:nvPr/>
          </p:nvSpPr>
          <p:spPr bwMode="auto">
            <a:xfrm>
              <a:off x="2401472" y="2490806"/>
              <a:ext cx="2476960"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lnSpc>
                  <a:spcPct val="120000"/>
                </a:lnSpc>
                <a:spcBef>
                  <a:spcPct val="0"/>
                </a:spcBef>
                <a:spcAft>
                  <a:spcPct val="0"/>
                </a:spcAft>
                <a:tabLst>
                  <a:tab pos="2149475" algn="l"/>
                </a:tabLst>
              </a:pPr>
              <a:r>
                <a:rPr lang="en-US" altLang="zh-CN" sz="2400" b="1" dirty="0" err="1">
                  <a:solidFill>
                    <a:srgbClr val="6A0160"/>
                  </a:solidFill>
                  <a:latin typeface="+mn-lt"/>
                  <a:ea typeface="+mn-ea"/>
                  <a:cs typeface="+mn-ea"/>
                  <a:sym typeface="+mn-lt"/>
                </a:rPr>
                <a:t>Jacoco</a:t>
              </a:r>
              <a:r>
                <a:rPr lang="zh-CN" altLang="en-US" sz="2400" b="1" dirty="0">
                  <a:solidFill>
                    <a:srgbClr val="6A0160"/>
                  </a:solidFill>
                  <a:latin typeface="+mn-lt"/>
                  <a:ea typeface="+mn-ea"/>
                  <a:cs typeface="+mn-ea"/>
                  <a:sym typeface="+mn-lt"/>
                </a:rPr>
                <a:t>及其应用</a:t>
              </a:r>
            </a:p>
          </p:txBody>
        </p:sp>
        <p:sp>
          <p:nvSpPr>
            <p:cNvPr id="8" name="椭圆 7">
              <a:extLst>
                <a:ext uri="{FF2B5EF4-FFF2-40B4-BE49-F238E27FC236}">
                  <a16:creationId xmlns:a16="http://schemas.microsoft.com/office/drawing/2014/main" id="{E3904C66-630D-CC29-3E94-ADA178A9CCAE}"/>
                </a:ext>
              </a:extLst>
            </p:cNvPr>
            <p:cNvSpPr>
              <a:spLocks noChangeAspect="1"/>
            </p:cNvSpPr>
            <p:nvPr/>
          </p:nvSpPr>
          <p:spPr>
            <a:xfrm>
              <a:off x="1721014" y="2463138"/>
              <a:ext cx="576000" cy="576000"/>
            </a:xfrm>
            <a:prstGeom prst="ellipse">
              <a:avLst/>
            </a:prstGeom>
            <a:solidFill>
              <a:srgbClr val="6E0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altLang="zh-CN" sz="2300" dirty="0">
                  <a:cs typeface="+mn-ea"/>
                  <a:sym typeface="+mn-lt"/>
                </a:rPr>
                <a:t>4</a:t>
              </a:r>
              <a:endParaRPr lang="zh-CN" altLang="en-US" sz="2300" dirty="0">
                <a:cs typeface="+mn-ea"/>
                <a:sym typeface="+mn-lt"/>
              </a:endParaRPr>
            </a:p>
          </p:txBody>
        </p:sp>
      </p:grpSp>
    </p:spTree>
    <p:extLst>
      <p:ext uri="{BB962C8B-B14F-4D97-AF65-F5344CB8AC3E}">
        <p14:creationId xmlns:p14="http://schemas.microsoft.com/office/powerpoint/2010/main" val="2753299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错误处理</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矩形 1">
            <a:extLst>
              <a:ext uri="{FF2B5EF4-FFF2-40B4-BE49-F238E27FC236}">
                <a16:creationId xmlns:a16="http://schemas.microsoft.com/office/drawing/2014/main" id="{0BE5F397-6389-30E0-1F19-F220EA377F48}"/>
              </a:ext>
            </a:extLst>
          </p:cNvPr>
          <p:cNvSpPr/>
          <p:nvPr/>
        </p:nvSpPr>
        <p:spPr>
          <a:xfrm>
            <a:off x="1049020" y="2018517"/>
            <a:ext cx="4170027" cy="2602828"/>
          </a:xfrm>
          <a:prstGeom prst="rect">
            <a:avLst/>
          </a:prstGeom>
        </p:spPr>
        <p:txBody>
          <a:bodyPr wrap="square">
            <a:spAutoFit/>
          </a:bodyPr>
          <a:lstStyle/>
          <a:p>
            <a:pPr indent="267340" algn="just">
              <a:lnSpc>
                <a:spcPct val="150000"/>
              </a:lnSpc>
              <a:spcAft>
                <a:spcPts val="526"/>
              </a:spcAft>
            </a:pPr>
            <a:r>
              <a:rPr lang="zh-CN" altLang="zh-CN" sz="1579" kern="0" dirty="0">
                <a:latin typeface="Times New Roman" panose="02020603050405020304" pitchFamily="18" charset="0"/>
                <a:cs typeface="Times New Roman" panose="02020603050405020304" pitchFamily="18" charset="0"/>
              </a:rPr>
              <a:t>检查单元模块是否包含了正确的错误处理代码，避免程序出现错误或异常时直接崩溃。对单元模块的错误处理进行测试时，若存在以下情况，可认为模块未提供有效的错误处理功能：①</a:t>
            </a:r>
            <a:r>
              <a:rPr lang="zh-CN" altLang="zh-CN" sz="1579" kern="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579" kern="0" dirty="0">
                <a:latin typeface="Times New Roman" panose="02020603050405020304" pitchFamily="18" charset="0"/>
                <a:cs typeface="Times New Roman" panose="02020603050405020304" pitchFamily="18" charset="0"/>
              </a:rPr>
              <a:t>错误描述难以理解，不能对错误定位提供有效帮助；②</a:t>
            </a:r>
            <a:r>
              <a:rPr lang="zh-CN" altLang="zh-CN" sz="1579" kern="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579" kern="0" dirty="0">
                <a:latin typeface="Times New Roman" panose="02020603050405020304" pitchFamily="18" charset="0"/>
                <a:cs typeface="Times New Roman" panose="02020603050405020304" pitchFamily="18" charset="0"/>
              </a:rPr>
              <a:t>错误描述与实际情况不符；③</a:t>
            </a:r>
            <a:r>
              <a:rPr lang="zh-CN" altLang="zh-CN" sz="1579" kern="0" dirty="0">
                <a:latin typeface="等线" panose="02010600030101010101" pitchFamily="2" charset="-122"/>
                <a:ea typeface="Times New Roman" panose="02020603050405020304" pitchFamily="18" charset="0"/>
                <a:cs typeface="Times New Roman" panose="02020603050405020304" pitchFamily="18" charset="0"/>
              </a:rPr>
              <a:t> </a:t>
            </a:r>
            <a:r>
              <a:rPr lang="zh-CN" altLang="zh-CN" sz="1579" kern="0" dirty="0">
                <a:latin typeface="Times New Roman" panose="02020603050405020304" pitchFamily="18" charset="0"/>
                <a:cs typeface="Times New Roman" panose="02020603050405020304" pitchFamily="18" charset="0"/>
              </a:rPr>
              <a:t>错误处理不正确，或错误处理滞后。</a:t>
            </a:r>
            <a:endParaRPr lang="zh-CN" altLang="zh-CN" sz="1228"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5A5FBB0-06DA-F0FE-6D91-9D2134D4A364}"/>
              </a:ext>
            </a:extLst>
          </p:cNvPr>
          <p:cNvPicPr>
            <a:picLocks noChangeAspect="1"/>
          </p:cNvPicPr>
          <p:nvPr/>
        </p:nvPicPr>
        <p:blipFill>
          <a:blip r:embed="rId4"/>
          <a:stretch>
            <a:fillRect/>
          </a:stretch>
        </p:blipFill>
        <p:spPr>
          <a:xfrm>
            <a:off x="5697220" y="2176931"/>
            <a:ext cx="5167629" cy="2504137"/>
          </a:xfrm>
          <a:prstGeom prst="rect">
            <a:avLst/>
          </a:prstGeom>
        </p:spPr>
      </p:pic>
    </p:spTree>
    <p:custDataLst>
      <p:tags r:id="rId1"/>
    </p:custDataLst>
    <p:extLst>
      <p:ext uri="{BB962C8B-B14F-4D97-AF65-F5344CB8AC3E}">
        <p14:creationId xmlns:p14="http://schemas.microsoft.com/office/powerpoint/2010/main" val="1124454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输入数据</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矩形 1">
            <a:extLst>
              <a:ext uri="{FF2B5EF4-FFF2-40B4-BE49-F238E27FC236}">
                <a16:creationId xmlns:a16="http://schemas.microsoft.com/office/drawing/2014/main" id="{6CB075E4-AFE0-36EA-8197-822968BBD545}"/>
              </a:ext>
            </a:extLst>
          </p:cNvPr>
          <p:cNvSpPr/>
          <p:nvPr/>
        </p:nvSpPr>
        <p:spPr>
          <a:xfrm>
            <a:off x="1010230" y="2781300"/>
            <a:ext cx="3251063" cy="1509259"/>
          </a:xfrm>
          <a:prstGeom prst="rect">
            <a:avLst/>
          </a:prstGeom>
        </p:spPr>
        <p:txBody>
          <a:bodyPr wrap="square">
            <a:spAutoFit/>
          </a:bodyPr>
          <a:lstStyle/>
          <a:p>
            <a:pPr indent="267340" algn="just">
              <a:lnSpc>
                <a:spcPct val="150000"/>
              </a:lnSpc>
              <a:spcAft>
                <a:spcPts val="526"/>
              </a:spcAft>
            </a:pPr>
            <a:r>
              <a:rPr lang="zh-CN" altLang="zh-CN" sz="1579" kern="0" dirty="0">
                <a:latin typeface="Times New Roman" panose="02020603050405020304" pitchFamily="18" charset="0"/>
                <a:cs typeface="Times New Roman" panose="02020603050405020304" pitchFamily="18" charset="0"/>
              </a:rPr>
              <a:t>检查输入数据的正确性、规范性和合理性。实践开发经验表明未对输入数据进行有效的检查是造成软件系统不正确的重要原因之一。</a:t>
            </a:r>
            <a:endParaRPr lang="zh-CN" altLang="zh-CN" sz="1228"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FE5F3E3-6552-C63B-238B-4760619619F3}"/>
              </a:ext>
            </a:extLst>
          </p:cNvPr>
          <p:cNvPicPr>
            <a:picLocks noChangeAspect="1"/>
          </p:cNvPicPr>
          <p:nvPr/>
        </p:nvPicPr>
        <p:blipFill>
          <a:blip r:embed="rId4"/>
          <a:stretch>
            <a:fillRect/>
          </a:stretch>
        </p:blipFill>
        <p:spPr>
          <a:xfrm>
            <a:off x="4552039" y="1562100"/>
            <a:ext cx="6874283" cy="3733800"/>
          </a:xfrm>
          <a:prstGeom prst="rect">
            <a:avLst/>
          </a:prstGeom>
        </p:spPr>
      </p:pic>
    </p:spTree>
    <p:custDataLst>
      <p:tags r:id="rId1"/>
    </p:custDataLst>
    <p:extLst>
      <p:ext uri="{BB962C8B-B14F-4D97-AF65-F5344CB8AC3E}">
        <p14:creationId xmlns:p14="http://schemas.microsoft.com/office/powerpoint/2010/main" val="999428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7CE939A-E36B-2540-862B-9DBD7AB6E2BE}"/>
              </a:ext>
            </a:extLst>
          </p:cNvPr>
          <p:cNvSpPr/>
          <p:nvPr/>
        </p:nvSpPr>
        <p:spPr>
          <a:xfrm rot="5400000">
            <a:off x="4367370" y="-4395630"/>
            <a:ext cx="3429000" cy="12220260"/>
          </a:xfrm>
          <a:prstGeom prst="rect">
            <a:avLst/>
          </a:prstGeom>
          <a:solidFill>
            <a:srgbClr val="6A0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7" name="矩形 16">
            <a:extLst>
              <a:ext uri="{FF2B5EF4-FFF2-40B4-BE49-F238E27FC236}">
                <a16:creationId xmlns:a16="http://schemas.microsoft.com/office/drawing/2014/main" id="{E9715601-B190-624A-AF21-4940B5CE3B69}"/>
              </a:ext>
            </a:extLst>
          </p:cNvPr>
          <p:cNvSpPr/>
          <p:nvPr/>
        </p:nvSpPr>
        <p:spPr>
          <a:xfrm>
            <a:off x="423697" y="960963"/>
            <a:ext cx="11344605" cy="4991626"/>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7" name="文本框 2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FD450E-F92B-D141-B34E-91677D8CD503}"/>
              </a:ext>
            </a:extLst>
          </p:cNvPr>
          <p:cNvSpPr txBox="1">
            <a:spLocks noChangeArrowheads="1"/>
          </p:cNvSpPr>
          <p:nvPr/>
        </p:nvSpPr>
        <p:spPr bwMode="auto">
          <a:xfrm>
            <a:off x="3036347" y="2670593"/>
            <a:ext cx="6091041" cy="9023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4800" b="1" dirty="0">
                <a:solidFill>
                  <a:srgbClr val="6A0160"/>
                </a:solidFill>
                <a:latin typeface="+mn-lt"/>
                <a:ea typeface="+mn-ea"/>
                <a:cs typeface="+mn-ea"/>
                <a:sym typeface="+mn-lt"/>
              </a:rPr>
              <a:t>Mock</a:t>
            </a:r>
            <a:r>
              <a:rPr lang="zh-CN" altLang="en-US" sz="4800" b="1" dirty="0">
                <a:solidFill>
                  <a:srgbClr val="6A0160"/>
                </a:solidFill>
                <a:latin typeface="+mn-lt"/>
                <a:ea typeface="+mn-ea"/>
                <a:cs typeface="+mn-ea"/>
                <a:sym typeface="+mn-lt"/>
              </a:rPr>
              <a:t>技术与</a:t>
            </a:r>
            <a:r>
              <a:rPr lang="en-US" altLang="zh-CN" sz="4800" b="1" dirty="0">
                <a:solidFill>
                  <a:srgbClr val="6A0160"/>
                </a:solidFill>
                <a:latin typeface="+mn-lt"/>
                <a:ea typeface="+mn-ea"/>
                <a:cs typeface="+mn-ea"/>
                <a:sym typeface="+mn-lt"/>
              </a:rPr>
              <a:t>Mockito</a:t>
            </a:r>
            <a:endParaRPr lang="zh-CN" altLang="en-US" sz="4800" b="1" dirty="0">
              <a:solidFill>
                <a:srgbClr val="6A0160"/>
              </a:solidFill>
              <a:latin typeface="+mn-lt"/>
              <a:ea typeface="+mn-ea"/>
              <a:cs typeface="+mn-ea"/>
              <a:sym typeface="+mn-lt"/>
            </a:endParaRPr>
          </a:p>
        </p:txBody>
      </p:sp>
      <p:cxnSp>
        <p:nvCxnSpPr>
          <p:cNvPr id="28" name="直接连接符 156">
            <a:extLst>
              <a:ext uri="{FF2B5EF4-FFF2-40B4-BE49-F238E27FC236}">
                <a16:creationId xmlns:a16="http://schemas.microsoft.com/office/drawing/2014/main" id="{D2EA969B-7939-A448-B6A5-448D55DCDFBB}"/>
              </a:ext>
            </a:extLst>
          </p:cNvPr>
          <p:cNvCxnSpPr>
            <a:cxnSpLocks/>
          </p:cNvCxnSpPr>
          <p:nvPr/>
        </p:nvCxnSpPr>
        <p:spPr>
          <a:xfrm>
            <a:off x="5730640" y="3892525"/>
            <a:ext cx="702456" cy="0"/>
          </a:xfrm>
          <a:prstGeom prst="line">
            <a:avLst/>
          </a:prstGeom>
          <a:ln w="19050">
            <a:solidFill>
              <a:srgbClr val="6A0160"/>
            </a:solidFill>
          </a:ln>
        </p:spPr>
        <p:style>
          <a:lnRef idx="1">
            <a:schemeClr val="accent1"/>
          </a:lnRef>
          <a:fillRef idx="0">
            <a:schemeClr val="accent1"/>
          </a:fillRef>
          <a:effectRef idx="0">
            <a:schemeClr val="accent1"/>
          </a:effectRef>
          <a:fontRef idx="minor">
            <a:schemeClr val="tx1"/>
          </a:fontRef>
        </p:style>
      </p:cxnSp>
      <p:sp>
        <p:nvSpPr>
          <p:cNvPr id="22" name="矩形: 圆角 1">
            <a:extLst>
              <a:ext uri="{FF2B5EF4-FFF2-40B4-BE49-F238E27FC236}">
                <a16:creationId xmlns:a16="http://schemas.microsoft.com/office/drawing/2014/main" id="{ADE7A5CD-2A5A-5C47-BF52-594D3DC061D2}"/>
              </a:ext>
            </a:extLst>
          </p:cNvPr>
          <p:cNvSpPr/>
          <p:nvPr/>
        </p:nvSpPr>
        <p:spPr>
          <a:xfrm>
            <a:off x="5345819" y="4068138"/>
            <a:ext cx="1496811" cy="320584"/>
          </a:xfrm>
          <a:prstGeom prst="roundRect">
            <a:avLst>
              <a:gd name="adj" fmla="val 50000"/>
            </a:avLst>
          </a:prstGeom>
          <a:noFill/>
          <a:ln w="19050">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rgbClr val="6A0160"/>
                </a:solidFill>
                <a:cs typeface="+mn-ea"/>
                <a:sym typeface="+mn-lt"/>
              </a:rPr>
              <a:t>PART TWO</a:t>
            </a:r>
            <a:endParaRPr lang="zh-CN" altLang="en-US" sz="1600" dirty="0">
              <a:solidFill>
                <a:srgbClr val="6A0160"/>
              </a:solidFill>
              <a:cs typeface="+mn-ea"/>
              <a:sym typeface="+mn-lt"/>
            </a:endParaRPr>
          </a:p>
        </p:txBody>
      </p:sp>
    </p:spTree>
    <p:extLst>
      <p:ext uri="{BB962C8B-B14F-4D97-AF65-F5344CB8AC3E}">
        <p14:creationId xmlns:p14="http://schemas.microsoft.com/office/powerpoint/2010/main" val="2001663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3358944"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prstClr val="white"/>
                  </a:solidFill>
                  <a:effectLst/>
                  <a:uLnTx/>
                  <a:uFillTx/>
                  <a:cs typeface="+mn-ea"/>
                  <a:sym typeface="+mn-lt"/>
                </a:rPr>
                <a:t>测试驱动开发</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文本框 1">
            <a:extLst>
              <a:ext uri="{FF2B5EF4-FFF2-40B4-BE49-F238E27FC236}">
                <a16:creationId xmlns:a16="http://schemas.microsoft.com/office/drawing/2014/main" id="{F2C2A011-A46B-CD0E-00D6-61F2CED55F60}"/>
              </a:ext>
            </a:extLst>
          </p:cNvPr>
          <p:cNvSpPr txBox="1"/>
          <p:nvPr/>
        </p:nvSpPr>
        <p:spPr>
          <a:xfrm>
            <a:off x="227219" y="2436229"/>
            <a:ext cx="5280613" cy="2585323"/>
          </a:xfrm>
          <a:prstGeom prst="rect">
            <a:avLst/>
          </a:prstGeom>
          <a:noFill/>
        </p:spPr>
        <p:txBody>
          <a:bodyPr wrap="square" rtlCol="0">
            <a:spAutoFit/>
          </a:bodyPr>
          <a:lstStyle/>
          <a:p>
            <a:r>
              <a:rPr lang="zh-CN" altLang="en-US" dirty="0"/>
              <a:t>测试驱动开发（</a:t>
            </a:r>
            <a:r>
              <a:rPr lang="en-US" altLang="zh-CN" b="0" i="0" dirty="0">
                <a:solidFill>
                  <a:srgbClr val="333333"/>
                </a:solidFill>
                <a:effectLst/>
                <a:latin typeface="Arial" panose="020B0604020202020204" pitchFamily="34" charset="0"/>
              </a:rPr>
              <a:t>Test-Driven Development</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TDD</a:t>
            </a:r>
            <a:r>
              <a:rPr lang="zh-CN" altLang="en-US" dirty="0"/>
              <a:t>），其思想为根据需求抽象出接口，在编写测试用例，然后再开始编写开发代码。</a:t>
            </a:r>
            <a:endParaRPr lang="en-US" altLang="zh-CN" dirty="0"/>
          </a:p>
          <a:p>
            <a:endParaRPr lang="en-US" altLang="zh-CN" dirty="0"/>
          </a:p>
          <a:p>
            <a:r>
              <a:rPr lang="zh-CN" altLang="en-US" dirty="0"/>
              <a:t>因此，在</a:t>
            </a:r>
            <a:r>
              <a:rPr lang="en-US" altLang="zh-CN" dirty="0"/>
              <a:t>TDD</a:t>
            </a:r>
            <a:r>
              <a:rPr lang="zh-CN" altLang="en-US" dirty="0"/>
              <a:t>开发模式中需要首先编写单元测试用例，然后再进行开发。</a:t>
            </a:r>
            <a:endParaRPr lang="en-US" altLang="zh-CN" dirty="0"/>
          </a:p>
          <a:p>
            <a:endParaRPr lang="en-US" altLang="zh-CN" dirty="0"/>
          </a:p>
          <a:p>
            <a:r>
              <a:rPr lang="zh-CN" altLang="en-US" dirty="0"/>
              <a:t>一般开发流程为测试失败后编写实现代码，测试成功后继续迭代下一个功能。</a:t>
            </a:r>
          </a:p>
        </p:txBody>
      </p:sp>
      <p:pic>
        <p:nvPicPr>
          <p:cNvPr id="1026" name="Picture 2">
            <a:extLst>
              <a:ext uri="{FF2B5EF4-FFF2-40B4-BE49-F238E27FC236}">
                <a16:creationId xmlns:a16="http://schemas.microsoft.com/office/drawing/2014/main" id="{4EE83A28-D9DA-C33A-6E2B-AD6D95861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150" y="559594"/>
            <a:ext cx="6276572" cy="51445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5136E1A-9F4A-4E80-3E3E-B43E863A68D6}"/>
              </a:ext>
            </a:extLst>
          </p:cNvPr>
          <p:cNvSpPr txBox="1"/>
          <p:nvPr/>
        </p:nvSpPr>
        <p:spPr>
          <a:xfrm>
            <a:off x="227219" y="1515547"/>
            <a:ext cx="160158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dirty="0"/>
              <a:t>测试驱动开发</a:t>
            </a:r>
          </a:p>
        </p:txBody>
      </p:sp>
    </p:spTree>
    <p:extLst>
      <p:ext uri="{BB962C8B-B14F-4D97-AF65-F5344CB8AC3E}">
        <p14:creationId xmlns:p14="http://schemas.microsoft.com/office/powerpoint/2010/main" val="119053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3358944"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prstClr val="white"/>
                  </a:solidFill>
                  <a:effectLst/>
                  <a:uLnTx/>
                  <a:uFillTx/>
                  <a:cs typeface="+mn-ea"/>
                  <a:sym typeface="+mn-lt"/>
                </a:rPr>
                <a:t>测试驱动开发</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 name="文本框 3">
            <a:extLst>
              <a:ext uri="{FF2B5EF4-FFF2-40B4-BE49-F238E27FC236}">
                <a16:creationId xmlns:a16="http://schemas.microsoft.com/office/drawing/2014/main" id="{35136E1A-9F4A-4E80-3E3E-B43E863A68D6}"/>
              </a:ext>
            </a:extLst>
          </p:cNvPr>
          <p:cNvSpPr txBox="1"/>
          <p:nvPr/>
        </p:nvSpPr>
        <p:spPr>
          <a:xfrm>
            <a:off x="227219" y="1515547"/>
            <a:ext cx="160158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dirty="0"/>
              <a:t>优点</a:t>
            </a:r>
          </a:p>
        </p:txBody>
      </p:sp>
      <p:sp>
        <p:nvSpPr>
          <p:cNvPr id="10" name="文本框 9">
            <a:extLst>
              <a:ext uri="{FF2B5EF4-FFF2-40B4-BE49-F238E27FC236}">
                <a16:creationId xmlns:a16="http://schemas.microsoft.com/office/drawing/2014/main" id="{BF6A5060-F0BA-1464-F4E4-AC58FA8389D2}"/>
              </a:ext>
            </a:extLst>
          </p:cNvPr>
          <p:cNvSpPr txBox="1"/>
          <p:nvPr/>
        </p:nvSpPr>
        <p:spPr>
          <a:xfrm>
            <a:off x="1457326" y="2139544"/>
            <a:ext cx="3550443" cy="128945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提高功能的可测试性</a:t>
            </a:r>
            <a:endParaRPr lang="en-US" altLang="zh-CN" dirty="0"/>
          </a:p>
          <a:p>
            <a:pPr marL="285750" indent="-285750">
              <a:lnSpc>
                <a:spcPct val="150000"/>
              </a:lnSpc>
              <a:buFont typeface="Wingdings" panose="05000000000000000000" pitchFamily="2" charset="2"/>
              <a:buChar char="l"/>
            </a:pPr>
            <a:r>
              <a:rPr lang="zh-CN" altLang="en-US" dirty="0"/>
              <a:t>测试灵活</a:t>
            </a:r>
            <a:endParaRPr lang="en-US" altLang="zh-CN" dirty="0"/>
          </a:p>
          <a:p>
            <a:pPr marL="285750" indent="-285750">
              <a:lnSpc>
                <a:spcPct val="150000"/>
              </a:lnSpc>
              <a:buFont typeface="Wingdings" panose="05000000000000000000" pitchFamily="2" charset="2"/>
              <a:buChar char="l"/>
            </a:pPr>
            <a:r>
              <a:rPr lang="zh-CN" altLang="en-US" dirty="0"/>
              <a:t>测试用例覆盖率比较高</a:t>
            </a:r>
          </a:p>
        </p:txBody>
      </p:sp>
      <p:sp>
        <p:nvSpPr>
          <p:cNvPr id="11" name="文本框 10">
            <a:extLst>
              <a:ext uri="{FF2B5EF4-FFF2-40B4-BE49-F238E27FC236}">
                <a16:creationId xmlns:a16="http://schemas.microsoft.com/office/drawing/2014/main" id="{14A77434-9A7E-5165-FAFC-B9229DA166BD}"/>
              </a:ext>
            </a:extLst>
          </p:cNvPr>
          <p:cNvSpPr txBox="1"/>
          <p:nvPr/>
        </p:nvSpPr>
        <p:spPr>
          <a:xfrm>
            <a:off x="227219" y="3683665"/>
            <a:ext cx="160158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dirty="0"/>
              <a:t>缺点</a:t>
            </a:r>
          </a:p>
        </p:txBody>
      </p:sp>
      <p:sp>
        <p:nvSpPr>
          <p:cNvPr id="12" name="文本框 11">
            <a:extLst>
              <a:ext uri="{FF2B5EF4-FFF2-40B4-BE49-F238E27FC236}">
                <a16:creationId xmlns:a16="http://schemas.microsoft.com/office/drawing/2014/main" id="{C38060FC-4CD7-E2D8-AF94-438FD14A99F5}"/>
              </a:ext>
            </a:extLst>
          </p:cNvPr>
          <p:cNvSpPr txBox="1"/>
          <p:nvPr/>
        </p:nvSpPr>
        <p:spPr>
          <a:xfrm>
            <a:off x="1457326" y="4200696"/>
            <a:ext cx="7650956"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由于是单元测试代码验证，非技术人员如果看不懂代码，可能比较难以验证功能是否贴合需求</a:t>
            </a:r>
            <a:endParaRPr lang="en-US" altLang="zh-CN" dirty="0"/>
          </a:p>
          <a:p>
            <a:pPr marL="285750" indent="-285750">
              <a:lnSpc>
                <a:spcPct val="150000"/>
              </a:lnSpc>
              <a:buFont typeface="Wingdings" panose="05000000000000000000" pitchFamily="2" charset="2"/>
              <a:buChar char="l"/>
            </a:pPr>
            <a:r>
              <a:rPr lang="zh-CN" altLang="en-US" dirty="0"/>
              <a:t>先写单元测试代码，测试用例需要经常调整，增加了开发人员的工作量，降低了开发效率</a:t>
            </a:r>
            <a:endParaRPr lang="en-US" altLang="zh-CN" dirty="0"/>
          </a:p>
        </p:txBody>
      </p:sp>
    </p:spTree>
    <p:extLst>
      <p:ext uri="{BB962C8B-B14F-4D97-AF65-F5344CB8AC3E}">
        <p14:creationId xmlns:p14="http://schemas.microsoft.com/office/powerpoint/2010/main" val="295436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 name="文本框 3">
            <a:extLst>
              <a:ext uri="{FF2B5EF4-FFF2-40B4-BE49-F238E27FC236}">
                <a16:creationId xmlns:a16="http://schemas.microsoft.com/office/drawing/2014/main" id="{F7457F51-91F9-3A93-C78B-8AAD29E1CF3D}"/>
              </a:ext>
            </a:extLst>
          </p:cNvPr>
          <p:cNvSpPr txBox="1"/>
          <p:nvPr/>
        </p:nvSpPr>
        <p:spPr>
          <a:xfrm>
            <a:off x="227219" y="1371600"/>
            <a:ext cx="1415772"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a:solidFill>
                  <a:srgbClr val="4F4F4F"/>
                </a:solidFill>
                <a:effectLst/>
                <a:latin typeface="+mn-ea"/>
              </a:rPr>
              <a:t>Mock</a:t>
            </a:r>
            <a:r>
              <a:rPr lang="zh-CN" altLang="en-US" sz="2000" b="1" i="0" dirty="0">
                <a:solidFill>
                  <a:srgbClr val="4F4F4F"/>
                </a:solidFill>
                <a:effectLst/>
                <a:latin typeface="+mn-ea"/>
              </a:rPr>
              <a:t>测试</a:t>
            </a:r>
          </a:p>
        </p:txBody>
      </p:sp>
      <p:sp>
        <p:nvSpPr>
          <p:cNvPr id="10" name="文本框 9">
            <a:extLst>
              <a:ext uri="{FF2B5EF4-FFF2-40B4-BE49-F238E27FC236}">
                <a16:creationId xmlns:a16="http://schemas.microsoft.com/office/drawing/2014/main" id="{3023C7DF-24E5-9208-AA6D-C9E994A08B6C}"/>
              </a:ext>
            </a:extLst>
          </p:cNvPr>
          <p:cNvSpPr txBox="1"/>
          <p:nvPr/>
        </p:nvSpPr>
        <p:spPr>
          <a:xfrm>
            <a:off x="871538" y="1967180"/>
            <a:ext cx="9995893" cy="1323439"/>
          </a:xfrm>
          <a:prstGeom prst="rect">
            <a:avLst/>
          </a:prstGeom>
          <a:noFill/>
        </p:spPr>
        <p:txBody>
          <a:bodyPr wrap="square">
            <a:spAutoFit/>
          </a:bodyPr>
          <a:lstStyle/>
          <a:p>
            <a:r>
              <a:rPr lang="en-US" altLang="zh-CN" sz="2000" b="1" dirty="0">
                <a:solidFill>
                  <a:srgbClr val="555666"/>
                </a:solidFill>
                <a:latin typeface="-apple-system"/>
              </a:rPr>
              <a:t>M</a:t>
            </a:r>
            <a:r>
              <a:rPr lang="en-US" altLang="zh-CN" sz="2000" b="1" i="0" dirty="0">
                <a:solidFill>
                  <a:srgbClr val="555666"/>
                </a:solidFill>
                <a:effectLst/>
                <a:latin typeface="-apple-system"/>
              </a:rPr>
              <a:t>ock</a:t>
            </a:r>
            <a:r>
              <a:rPr lang="zh-CN" altLang="en-US" sz="2000" b="1" i="0" dirty="0">
                <a:solidFill>
                  <a:srgbClr val="555666"/>
                </a:solidFill>
                <a:effectLst/>
                <a:latin typeface="-apple-system"/>
              </a:rPr>
              <a:t>测试</a:t>
            </a:r>
            <a:r>
              <a:rPr lang="zh-CN" altLang="en-US" sz="2000" b="0" i="0" dirty="0">
                <a:solidFill>
                  <a:srgbClr val="555666"/>
                </a:solidFill>
                <a:effectLst/>
                <a:latin typeface="-apple-system"/>
              </a:rPr>
              <a:t>就是在测试过程中，对于某些</a:t>
            </a:r>
            <a:r>
              <a:rPr lang="zh-CN" altLang="en-US" sz="2000" b="1" i="0" dirty="0">
                <a:solidFill>
                  <a:srgbClr val="555666"/>
                </a:solidFill>
                <a:effectLst/>
                <a:latin typeface="-apple-system"/>
              </a:rPr>
              <a:t>不容易构造或者不容易获取的对象</a:t>
            </a:r>
            <a:r>
              <a:rPr lang="zh-CN" altLang="en-US" sz="2000" b="0" i="0" dirty="0">
                <a:solidFill>
                  <a:srgbClr val="555666"/>
                </a:solidFill>
                <a:effectLst/>
                <a:latin typeface="-apple-system"/>
              </a:rPr>
              <a:t>，用一个虚拟的对象来创建以便测试的测试方法。这个虚拟的对象就是</a:t>
            </a:r>
            <a:r>
              <a:rPr lang="en-US" altLang="zh-CN" sz="2000" b="1" i="0" dirty="0">
                <a:solidFill>
                  <a:srgbClr val="555666"/>
                </a:solidFill>
                <a:effectLst/>
                <a:latin typeface="-apple-system"/>
              </a:rPr>
              <a:t>Mock</a:t>
            </a:r>
            <a:r>
              <a:rPr lang="zh-CN" altLang="en-US" sz="2000" b="1" i="0" dirty="0">
                <a:solidFill>
                  <a:srgbClr val="555666"/>
                </a:solidFill>
                <a:effectLst/>
                <a:latin typeface="-apple-system"/>
              </a:rPr>
              <a:t>对象</a:t>
            </a:r>
            <a:r>
              <a:rPr lang="zh-CN" altLang="en-US" sz="2000" b="0" i="0" dirty="0">
                <a:solidFill>
                  <a:srgbClr val="555666"/>
                </a:solidFill>
                <a:effectLst/>
                <a:latin typeface="-apple-system"/>
              </a:rPr>
              <a:t>。</a:t>
            </a:r>
            <a:r>
              <a:rPr lang="en-US" altLang="zh-CN" sz="2000" dirty="0">
                <a:solidFill>
                  <a:srgbClr val="555666"/>
                </a:solidFill>
                <a:latin typeface="-apple-system"/>
              </a:rPr>
              <a:t>M</a:t>
            </a:r>
            <a:r>
              <a:rPr lang="en-US" altLang="zh-CN" sz="2000" b="0" i="0" dirty="0">
                <a:solidFill>
                  <a:srgbClr val="555666"/>
                </a:solidFill>
                <a:effectLst/>
                <a:latin typeface="-apple-system"/>
              </a:rPr>
              <a:t>ock</a:t>
            </a:r>
            <a:r>
              <a:rPr lang="zh-CN" altLang="en-US" sz="2000" b="0" i="0" dirty="0">
                <a:solidFill>
                  <a:srgbClr val="555666"/>
                </a:solidFill>
                <a:effectLst/>
                <a:latin typeface="-apple-system"/>
              </a:rPr>
              <a:t>对象就是真实对象在调试期间的代替品。</a:t>
            </a:r>
            <a:endParaRPr lang="en-US" altLang="zh-CN" sz="2000" b="0" i="0" dirty="0">
              <a:solidFill>
                <a:srgbClr val="555666"/>
              </a:solidFill>
              <a:effectLst/>
              <a:latin typeface="-apple-system"/>
            </a:endParaRPr>
          </a:p>
          <a:p>
            <a:endParaRPr lang="zh-CN" altLang="en-US" sz="2000" dirty="0"/>
          </a:p>
        </p:txBody>
      </p:sp>
      <p:sp>
        <p:nvSpPr>
          <p:cNvPr id="12" name="文本框 11">
            <a:extLst>
              <a:ext uri="{FF2B5EF4-FFF2-40B4-BE49-F238E27FC236}">
                <a16:creationId xmlns:a16="http://schemas.microsoft.com/office/drawing/2014/main" id="{81CF0E29-F4DE-E61E-750A-15E480FE8CF0}"/>
              </a:ext>
            </a:extLst>
          </p:cNvPr>
          <p:cNvSpPr txBox="1"/>
          <p:nvPr/>
        </p:nvSpPr>
        <p:spPr>
          <a:xfrm>
            <a:off x="227219" y="3558659"/>
            <a:ext cx="193774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b="1" i="0" dirty="0">
                <a:solidFill>
                  <a:srgbClr val="4F4F4F"/>
                </a:solidFill>
                <a:effectLst/>
                <a:latin typeface="PingFang SC"/>
              </a:rPr>
              <a:t>Mock</a:t>
            </a:r>
            <a:r>
              <a:rPr lang="zh-CN" altLang="en-US" b="1" i="0" dirty="0">
                <a:solidFill>
                  <a:srgbClr val="4F4F4F"/>
                </a:solidFill>
                <a:effectLst/>
                <a:latin typeface="PingFang SC"/>
              </a:rPr>
              <a:t>测试关键点</a:t>
            </a:r>
          </a:p>
        </p:txBody>
      </p:sp>
      <p:sp>
        <p:nvSpPr>
          <p:cNvPr id="14" name="文本框 13">
            <a:extLst>
              <a:ext uri="{FF2B5EF4-FFF2-40B4-BE49-F238E27FC236}">
                <a16:creationId xmlns:a16="http://schemas.microsoft.com/office/drawing/2014/main" id="{8DEEFAA3-6751-AC8F-02DF-DFCF04AFE03D}"/>
              </a:ext>
            </a:extLst>
          </p:cNvPr>
          <p:cNvSpPr txBox="1"/>
          <p:nvPr/>
        </p:nvSpPr>
        <p:spPr>
          <a:xfrm>
            <a:off x="935105" y="4200405"/>
            <a:ext cx="9995893" cy="1754326"/>
          </a:xfrm>
          <a:prstGeom prst="rect">
            <a:avLst/>
          </a:prstGeom>
          <a:noFill/>
        </p:spPr>
        <p:txBody>
          <a:bodyPr wrap="square">
            <a:spAutoFit/>
          </a:bodyPr>
          <a:lstStyle/>
          <a:p>
            <a:pPr algn="l"/>
            <a:r>
              <a:rPr lang="en-US" altLang="zh-CN" b="1" i="0" dirty="0">
                <a:solidFill>
                  <a:srgbClr val="4F4F4F"/>
                </a:solidFill>
                <a:effectLst/>
                <a:latin typeface="PingFang SC"/>
              </a:rPr>
              <a:t>Mock </a:t>
            </a:r>
            <a:r>
              <a:rPr lang="zh-CN" altLang="en-US" b="1" i="0" dirty="0">
                <a:solidFill>
                  <a:srgbClr val="4F4F4F"/>
                </a:solidFill>
                <a:effectLst/>
                <a:latin typeface="PingFang SC"/>
              </a:rPr>
              <a:t>对象：</a:t>
            </a:r>
            <a:endParaRPr lang="en-US" altLang="zh-CN" b="1" i="0" dirty="0">
              <a:solidFill>
                <a:srgbClr val="4F4F4F"/>
              </a:solidFill>
              <a:effectLst/>
              <a:latin typeface="PingFang SC"/>
            </a:endParaRPr>
          </a:p>
          <a:p>
            <a:pPr algn="l"/>
            <a:r>
              <a:rPr lang="en-US" altLang="zh-CN" b="1" dirty="0">
                <a:solidFill>
                  <a:srgbClr val="4F4F4F"/>
                </a:solidFill>
                <a:latin typeface="PingFang SC"/>
              </a:rPr>
              <a:t>	</a:t>
            </a:r>
            <a:r>
              <a:rPr lang="zh-CN" altLang="en-US" b="0" i="0" dirty="0">
                <a:solidFill>
                  <a:srgbClr val="555666"/>
                </a:solidFill>
                <a:effectLst/>
                <a:latin typeface="-apple-system"/>
              </a:rPr>
              <a:t>模拟对象的概念就是我们想要创建一个可以替代实际对象的对象，这个模拟对象要可以通过特定参数调用特定的方法</a:t>
            </a:r>
            <a:r>
              <a:rPr lang="en-US" altLang="zh-CN" b="0" i="0" dirty="0">
                <a:solidFill>
                  <a:srgbClr val="555666"/>
                </a:solidFill>
                <a:effectLst/>
                <a:latin typeface="-apple-system"/>
              </a:rPr>
              <a:t>,</a:t>
            </a:r>
            <a:r>
              <a:rPr lang="zh-CN" altLang="en-US" b="0" i="0" dirty="0">
                <a:solidFill>
                  <a:srgbClr val="555666"/>
                </a:solidFill>
                <a:effectLst/>
                <a:latin typeface="-apple-system"/>
              </a:rPr>
              <a:t>并且能返回预期结果。</a:t>
            </a:r>
            <a:endParaRPr lang="en-US" altLang="zh-CN" b="0" i="0" dirty="0">
              <a:solidFill>
                <a:srgbClr val="555666"/>
              </a:solidFill>
              <a:effectLst/>
              <a:latin typeface="-apple-system"/>
            </a:endParaRPr>
          </a:p>
          <a:p>
            <a:r>
              <a:rPr lang="en-US" altLang="zh-CN" b="1" i="0" dirty="0">
                <a:solidFill>
                  <a:srgbClr val="4F4F4F"/>
                </a:solidFill>
                <a:effectLst/>
                <a:latin typeface="PingFang SC"/>
              </a:rPr>
              <a:t>Stub</a:t>
            </a:r>
            <a:r>
              <a:rPr lang="zh-CN" altLang="en-US" b="1" i="0" dirty="0">
                <a:solidFill>
                  <a:srgbClr val="4F4F4F"/>
                </a:solidFill>
                <a:effectLst/>
                <a:latin typeface="PingFang SC"/>
              </a:rPr>
              <a:t>（桩）：</a:t>
            </a:r>
          </a:p>
          <a:p>
            <a:pPr algn="l"/>
            <a:r>
              <a:rPr lang="en-US" altLang="zh-CN" b="1" i="0" dirty="0">
                <a:solidFill>
                  <a:srgbClr val="4F4F4F"/>
                </a:solidFill>
                <a:effectLst/>
                <a:latin typeface="PingFang SC"/>
              </a:rPr>
              <a:t>	</a:t>
            </a:r>
            <a:r>
              <a:rPr lang="zh-CN" altLang="en-US" b="0" i="0" dirty="0">
                <a:solidFill>
                  <a:srgbClr val="555666"/>
                </a:solidFill>
                <a:effectLst/>
                <a:latin typeface="-apple-system"/>
              </a:rPr>
              <a:t>桩指的是用来替换具体功能的程序段。桩程序可以用来模拟已有程序的行为或是对未完成开发程序的一种临时替代。</a:t>
            </a:r>
            <a:endParaRPr lang="zh-CN" altLang="en-US" b="1" i="0" dirty="0">
              <a:solidFill>
                <a:srgbClr val="4F4F4F"/>
              </a:solidFill>
              <a:effectLst/>
              <a:latin typeface="PingFang SC"/>
            </a:endParaRPr>
          </a:p>
        </p:txBody>
      </p:sp>
    </p:spTree>
    <p:custDataLst>
      <p:tags r:id="rId1"/>
    </p:custDataLst>
    <p:extLst>
      <p:ext uri="{BB962C8B-B14F-4D97-AF65-F5344CB8AC3E}">
        <p14:creationId xmlns:p14="http://schemas.microsoft.com/office/powerpoint/2010/main" val="428943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F554BB-517B-A443-C8C9-D6A9CCDA3200}"/>
              </a:ext>
            </a:extLst>
          </p:cNvPr>
          <p:cNvGrpSpPr/>
          <p:nvPr/>
        </p:nvGrpSpPr>
        <p:grpSpPr>
          <a:xfrm>
            <a:off x="227219" y="261621"/>
            <a:ext cx="2529428" cy="702576"/>
            <a:chOff x="173431" y="131209"/>
            <a:chExt cx="2811816" cy="895414"/>
          </a:xfrm>
        </p:grpSpPr>
        <p:sp>
          <p:nvSpPr>
            <p:cNvPr id="3" name="矩形 2">
              <a:extLst>
                <a:ext uri="{FF2B5EF4-FFF2-40B4-BE49-F238E27FC236}">
                  <a16:creationId xmlns:a16="http://schemas.microsoft.com/office/drawing/2014/main" id="{7C6634C4-0132-C5FD-0B09-34F9859E0001}"/>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a:t>
              </a:r>
            </a:p>
          </p:txBody>
        </p:sp>
        <p:sp>
          <p:nvSpPr>
            <p:cNvPr id="4" name="矩形 3">
              <a:extLst>
                <a:ext uri="{FF2B5EF4-FFF2-40B4-BE49-F238E27FC236}">
                  <a16:creationId xmlns:a16="http://schemas.microsoft.com/office/drawing/2014/main" id="{180CD405-3557-83DA-8415-A25FD844504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5" name="组合 44">
            <a:extLst>
              <a:ext uri="{FF2B5EF4-FFF2-40B4-BE49-F238E27FC236}">
                <a16:creationId xmlns:a16="http://schemas.microsoft.com/office/drawing/2014/main" id="{1EC374C8-1D37-B4D1-382B-11527BF43D32}"/>
              </a:ext>
            </a:extLst>
          </p:cNvPr>
          <p:cNvGrpSpPr/>
          <p:nvPr/>
        </p:nvGrpSpPr>
        <p:grpSpPr>
          <a:xfrm>
            <a:off x="2826543" y="1759134"/>
            <a:ext cx="6538913" cy="2048472"/>
            <a:chOff x="2185988" y="1215747"/>
            <a:chExt cx="6538913" cy="2048472"/>
          </a:xfrm>
        </p:grpSpPr>
        <p:sp>
          <p:nvSpPr>
            <p:cNvPr id="9" name="文本框 8">
              <a:extLst>
                <a:ext uri="{FF2B5EF4-FFF2-40B4-BE49-F238E27FC236}">
                  <a16:creationId xmlns:a16="http://schemas.microsoft.com/office/drawing/2014/main" id="{238FB08F-8D5B-C3CA-523D-C5419AF8298D}"/>
                </a:ext>
              </a:extLst>
            </p:cNvPr>
            <p:cNvSpPr txBox="1"/>
            <p:nvPr/>
          </p:nvSpPr>
          <p:spPr>
            <a:xfrm>
              <a:off x="2185988" y="1693069"/>
              <a:ext cx="145732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A</a:t>
              </a:r>
              <a:endParaRPr lang="zh-CN" altLang="en-US" dirty="0"/>
            </a:p>
          </p:txBody>
        </p:sp>
        <p:sp>
          <p:nvSpPr>
            <p:cNvPr id="10" name="文本框 9">
              <a:extLst>
                <a:ext uri="{FF2B5EF4-FFF2-40B4-BE49-F238E27FC236}">
                  <a16:creationId xmlns:a16="http://schemas.microsoft.com/office/drawing/2014/main" id="{2047E30E-EF08-DDF5-C59B-61B23C12CA1B}"/>
                </a:ext>
              </a:extLst>
            </p:cNvPr>
            <p:cNvSpPr txBox="1"/>
            <p:nvPr/>
          </p:nvSpPr>
          <p:spPr>
            <a:xfrm>
              <a:off x="4681538" y="1215747"/>
              <a:ext cx="1457325" cy="369332"/>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Class B</a:t>
              </a:r>
              <a:endParaRPr lang="zh-CN" altLang="en-US" dirty="0"/>
            </a:p>
          </p:txBody>
        </p:sp>
        <p:sp>
          <p:nvSpPr>
            <p:cNvPr id="11" name="文本框 10">
              <a:extLst>
                <a:ext uri="{FF2B5EF4-FFF2-40B4-BE49-F238E27FC236}">
                  <a16:creationId xmlns:a16="http://schemas.microsoft.com/office/drawing/2014/main" id="{5D127CA8-7E38-79BD-A5DC-15697EF6A562}"/>
                </a:ext>
              </a:extLst>
            </p:cNvPr>
            <p:cNvSpPr txBox="1"/>
            <p:nvPr/>
          </p:nvSpPr>
          <p:spPr>
            <a:xfrm>
              <a:off x="4681538" y="2167414"/>
              <a:ext cx="1457325" cy="369332"/>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C</a:t>
              </a:r>
              <a:endParaRPr lang="zh-CN" altLang="en-US" dirty="0"/>
            </a:p>
          </p:txBody>
        </p:sp>
        <p:sp>
          <p:nvSpPr>
            <p:cNvPr id="18" name="文本框 17">
              <a:extLst>
                <a:ext uri="{FF2B5EF4-FFF2-40B4-BE49-F238E27FC236}">
                  <a16:creationId xmlns:a16="http://schemas.microsoft.com/office/drawing/2014/main" id="{CE1104C0-6CF1-B24B-8631-C492881C0FC0}"/>
                </a:ext>
              </a:extLst>
            </p:cNvPr>
            <p:cNvSpPr txBox="1"/>
            <p:nvPr/>
          </p:nvSpPr>
          <p:spPr>
            <a:xfrm>
              <a:off x="7267576" y="2167414"/>
              <a:ext cx="1457325" cy="369332"/>
            </a:xfrm>
            <a:prstGeom prst="rect">
              <a:avLst/>
            </a:prstGeom>
            <a:ln w="38100">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D</a:t>
              </a:r>
              <a:endParaRPr lang="zh-CN" altLang="en-US" dirty="0"/>
            </a:p>
          </p:txBody>
        </p:sp>
        <p:sp>
          <p:nvSpPr>
            <p:cNvPr id="19" name="文本框 18">
              <a:extLst>
                <a:ext uri="{FF2B5EF4-FFF2-40B4-BE49-F238E27FC236}">
                  <a16:creationId xmlns:a16="http://schemas.microsoft.com/office/drawing/2014/main" id="{F6AFF95B-A234-4365-EA72-80917084AD8E}"/>
                </a:ext>
              </a:extLst>
            </p:cNvPr>
            <p:cNvSpPr txBox="1"/>
            <p:nvPr/>
          </p:nvSpPr>
          <p:spPr>
            <a:xfrm>
              <a:off x="7267576" y="2894887"/>
              <a:ext cx="1457325" cy="369332"/>
            </a:xfrm>
            <a:prstGeom prst="rect">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E</a:t>
              </a:r>
              <a:endParaRPr lang="zh-CN" altLang="en-US" dirty="0"/>
            </a:p>
          </p:txBody>
        </p:sp>
        <p:cxnSp>
          <p:nvCxnSpPr>
            <p:cNvPr id="21" name="连接符: 肘形 20">
              <a:extLst>
                <a:ext uri="{FF2B5EF4-FFF2-40B4-BE49-F238E27FC236}">
                  <a16:creationId xmlns:a16="http://schemas.microsoft.com/office/drawing/2014/main" id="{7E1BB520-70B0-6AC9-BEC9-BE2DB76A9BB9}"/>
                </a:ext>
              </a:extLst>
            </p:cNvPr>
            <p:cNvCxnSpPr>
              <a:stCxn id="10" idx="1"/>
              <a:endCxn id="9" idx="3"/>
            </p:cNvCxnSpPr>
            <p:nvPr/>
          </p:nvCxnSpPr>
          <p:spPr>
            <a:xfrm rot="10800000" flipV="1">
              <a:off x="3643314" y="1400413"/>
              <a:ext cx="1038225" cy="47732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5DC2778E-0D61-790D-2D08-D0D06A9A6156}"/>
                </a:ext>
              </a:extLst>
            </p:cNvPr>
            <p:cNvCxnSpPr>
              <a:stCxn id="11" idx="1"/>
              <a:endCxn id="9" idx="3"/>
            </p:cNvCxnSpPr>
            <p:nvPr/>
          </p:nvCxnSpPr>
          <p:spPr>
            <a:xfrm rot="10800000">
              <a:off x="3643314" y="1877736"/>
              <a:ext cx="1038225" cy="474345"/>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24C0FE6-8BF7-586D-4DA9-7D4677410E82}"/>
                </a:ext>
              </a:extLst>
            </p:cNvPr>
            <p:cNvCxnSpPr>
              <a:stCxn id="18" idx="1"/>
              <a:endCxn id="11" idx="3"/>
            </p:cNvCxnSpPr>
            <p:nvPr/>
          </p:nvCxnSpPr>
          <p:spPr>
            <a:xfrm flipH="1">
              <a:off x="6138863" y="2352080"/>
              <a:ext cx="11287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FCEFCBB7-16D2-62C4-4FF0-95F0D1D94D0F}"/>
                </a:ext>
              </a:extLst>
            </p:cNvPr>
            <p:cNvCxnSpPr>
              <a:stCxn id="19" idx="1"/>
              <a:endCxn id="11" idx="2"/>
            </p:cNvCxnSpPr>
            <p:nvPr/>
          </p:nvCxnSpPr>
          <p:spPr>
            <a:xfrm rot="10800000">
              <a:off x="5410202" y="2536747"/>
              <a:ext cx="1857375" cy="54280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6398F43B-34D8-1DD3-AAF2-3EE72AE97DBC}"/>
              </a:ext>
            </a:extLst>
          </p:cNvPr>
          <p:cNvSpPr txBox="1"/>
          <p:nvPr/>
        </p:nvSpPr>
        <p:spPr>
          <a:xfrm>
            <a:off x="1719560" y="4165746"/>
            <a:ext cx="8752880" cy="923330"/>
          </a:xfrm>
          <a:prstGeom prst="rect">
            <a:avLst/>
          </a:prstGeom>
          <a:noFill/>
        </p:spPr>
        <p:txBody>
          <a:bodyPr wrap="square">
            <a:spAutoFit/>
          </a:bodyPr>
          <a:lstStyle/>
          <a:p>
            <a:r>
              <a:rPr lang="zh-CN" altLang="en-US" dirty="0">
                <a:solidFill>
                  <a:srgbClr val="4472C4"/>
                </a:solidFill>
              </a:rPr>
              <a:t>Class A </a:t>
            </a:r>
            <a:r>
              <a:rPr lang="zh-CN" altLang="en-US" dirty="0"/>
              <a:t>要从 </a:t>
            </a:r>
            <a:r>
              <a:rPr lang="zh-CN" altLang="en-US" dirty="0">
                <a:solidFill>
                  <a:srgbClr val="ED7D31"/>
                </a:solidFill>
              </a:rPr>
              <a:t>Class B</a:t>
            </a:r>
            <a:r>
              <a:rPr lang="zh-CN" altLang="en-US" dirty="0"/>
              <a:t> 和</a:t>
            </a:r>
            <a:r>
              <a:rPr lang="zh-CN" altLang="en-US" dirty="0">
                <a:solidFill>
                  <a:srgbClr val="00B050"/>
                </a:solidFill>
              </a:rPr>
              <a:t>Class C</a:t>
            </a:r>
            <a:r>
              <a:rPr lang="zh-CN" altLang="en-US" dirty="0"/>
              <a:t>中获取数据，而 </a:t>
            </a:r>
            <a:r>
              <a:rPr lang="zh-CN" altLang="en-US" dirty="0">
                <a:solidFill>
                  <a:srgbClr val="00B050"/>
                </a:solidFill>
              </a:rPr>
              <a:t>Class C </a:t>
            </a:r>
            <a:r>
              <a:rPr lang="zh-CN" altLang="en-US" dirty="0"/>
              <a:t>中该数据又来源于 </a:t>
            </a:r>
            <a:r>
              <a:rPr lang="zh-CN" altLang="en-US" dirty="0">
                <a:solidFill>
                  <a:srgbClr val="7030A0"/>
                </a:solidFill>
              </a:rPr>
              <a:t>Class D</a:t>
            </a:r>
            <a:r>
              <a:rPr lang="zh-CN" altLang="en-US" dirty="0"/>
              <a:t> 和 </a:t>
            </a:r>
            <a:r>
              <a:rPr lang="zh-CN" altLang="en-US" dirty="0">
                <a:solidFill>
                  <a:srgbClr val="7030A0"/>
                </a:solidFill>
              </a:rPr>
              <a:t>Class E</a:t>
            </a:r>
            <a:r>
              <a:rPr lang="zh-CN" altLang="en-US" dirty="0"/>
              <a:t>这时可以利用 Mock 去构造虚拟的</a:t>
            </a:r>
            <a:r>
              <a:rPr lang="zh-CN" altLang="en-US" dirty="0">
                <a:solidFill>
                  <a:srgbClr val="ED7D31"/>
                </a:solidFill>
              </a:rPr>
              <a:t>Class B</a:t>
            </a:r>
            <a:r>
              <a:rPr lang="zh-CN" altLang="en-US" dirty="0"/>
              <a:t> 和</a:t>
            </a:r>
            <a:r>
              <a:rPr lang="zh-CN" altLang="en-US" dirty="0">
                <a:solidFill>
                  <a:srgbClr val="00B050"/>
                </a:solidFill>
              </a:rPr>
              <a:t>Class C</a:t>
            </a:r>
            <a:r>
              <a:rPr lang="zh-CN" altLang="en-US" dirty="0"/>
              <a:t>对象用于</a:t>
            </a:r>
            <a:r>
              <a:rPr lang="zh-CN" altLang="en-US" dirty="0">
                <a:solidFill>
                  <a:srgbClr val="4472C4"/>
                </a:solidFill>
              </a:rPr>
              <a:t>Class A</a:t>
            </a:r>
            <a:r>
              <a:rPr lang="zh-CN" altLang="en-US" dirty="0"/>
              <a:t> 的测试，因为我们只是想测试</a:t>
            </a:r>
            <a:r>
              <a:rPr lang="zh-CN" altLang="en-US" dirty="0">
                <a:solidFill>
                  <a:srgbClr val="4472C4"/>
                </a:solidFill>
              </a:rPr>
              <a:t>Class A</a:t>
            </a:r>
            <a:r>
              <a:rPr lang="zh-CN" altLang="en-US" dirty="0"/>
              <a:t>的行为是否符合预期，并不需要去测试依赖对象。</a:t>
            </a:r>
          </a:p>
        </p:txBody>
      </p:sp>
      <p:sp>
        <p:nvSpPr>
          <p:cNvPr id="46" name="文本框 45">
            <a:extLst>
              <a:ext uri="{FF2B5EF4-FFF2-40B4-BE49-F238E27FC236}">
                <a16:creationId xmlns:a16="http://schemas.microsoft.com/office/drawing/2014/main" id="{55F96C35-3178-B3B5-77F4-CDB555F956AE}"/>
              </a:ext>
            </a:extLst>
          </p:cNvPr>
          <p:cNvSpPr txBox="1"/>
          <p:nvPr/>
        </p:nvSpPr>
        <p:spPr>
          <a:xfrm>
            <a:off x="227219" y="1371600"/>
            <a:ext cx="856325"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000" b="1" i="0" dirty="0">
                <a:solidFill>
                  <a:srgbClr val="4F4F4F"/>
                </a:solidFill>
                <a:effectLst/>
                <a:latin typeface="+mn-ea"/>
              </a:rPr>
              <a:t>示例</a:t>
            </a:r>
            <a:r>
              <a:rPr lang="en-US" altLang="zh-CN" sz="2000" b="1" i="0" dirty="0">
                <a:solidFill>
                  <a:srgbClr val="4F4F4F"/>
                </a:solidFill>
                <a:effectLst/>
                <a:latin typeface="+mn-ea"/>
              </a:rPr>
              <a:t>1</a:t>
            </a:r>
            <a:endParaRPr lang="zh-CN" altLang="en-US" sz="2000" b="1" i="0" dirty="0">
              <a:solidFill>
                <a:srgbClr val="4F4F4F"/>
              </a:solidFill>
              <a:effectLst/>
              <a:latin typeface="+mn-ea"/>
            </a:endParaRPr>
          </a:p>
        </p:txBody>
      </p:sp>
      <p:grpSp>
        <p:nvGrpSpPr>
          <p:cNvPr id="51" name="组合 50">
            <a:extLst>
              <a:ext uri="{FF2B5EF4-FFF2-40B4-BE49-F238E27FC236}">
                <a16:creationId xmlns:a16="http://schemas.microsoft.com/office/drawing/2014/main" id="{339F04B5-FBEA-949E-E633-9842CDD5E6F7}"/>
              </a:ext>
            </a:extLst>
          </p:cNvPr>
          <p:cNvGrpSpPr/>
          <p:nvPr/>
        </p:nvGrpSpPr>
        <p:grpSpPr>
          <a:xfrm>
            <a:off x="3605212" y="5654113"/>
            <a:ext cx="4981575" cy="373597"/>
            <a:chOff x="2826542" y="5102045"/>
            <a:chExt cx="4981575" cy="373597"/>
          </a:xfrm>
        </p:grpSpPr>
        <p:sp>
          <p:nvSpPr>
            <p:cNvPr id="47" name="文本框 46">
              <a:extLst>
                <a:ext uri="{FF2B5EF4-FFF2-40B4-BE49-F238E27FC236}">
                  <a16:creationId xmlns:a16="http://schemas.microsoft.com/office/drawing/2014/main" id="{1D30D274-0F09-9FE9-3C34-6DEF75F2268C}"/>
                </a:ext>
              </a:extLst>
            </p:cNvPr>
            <p:cNvSpPr txBox="1"/>
            <p:nvPr/>
          </p:nvSpPr>
          <p:spPr>
            <a:xfrm>
              <a:off x="2826542" y="5102045"/>
              <a:ext cx="145732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A</a:t>
              </a:r>
              <a:endParaRPr lang="zh-CN" altLang="en-US" dirty="0"/>
            </a:p>
          </p:txBody>
        </p:sp>
        <p:sp>
          <p:nvSpPr>
            <p:cNvPr id="48" name="文本框 47">
              <a:extLst>
                <a:ext uri="{FF2B5EF4-FFF2-40B4-BE49-F238E27FC236}">
                  <a16:creationId xmlns:a16="http://schemas.microsoft.com/office/drawing/2014/main" id="{18D92F48-735B-BCAA-C0DE-9EA54B5229C8}"/>
                </a:ext>
              </a:extLst>
            </p:cNvPr>
            <p:cNvSpPr txBox="1"/>
            <p:nvPr/>
          </p:nvSpPr>
          <p:spPr>
            <a:xfrm>
              <a:off x="6350792" y="5106310"/>
              <a:ext cx="1457325" cy="369332"/>
            </a:xfrm>
            <a:prstGeom prst="rect">
              <a:avLst/>
            </a:prstGeom>
            <a:ln w="38100">
              <a:solidFill>
                <a:srgbClr val="6797A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a:t>Class Mock</a:t>
              </a:r>
              <a:endParaRPr lang="zh-CN" altLang="en-US" dirty="0"/>
            </a:p>
          </p:txBody>
        </p:sp>
        <p:cxnSp>
          <p:nvCxnSpPr>
            <p:cNvPr id="50" name="直接箭头连接符 49">
              <a:extLst>
                <a:ext uri="{FF2B5EF4-FFF2-40B4-BE49-F238E27FC236}">
                  <a16:creationId xmlns:a16="http://schemas.microsoft.com/office/drawing/2014/main" id="{FA370D62-E306-7989-8302-04BFED19F50C}"/>
                </a:ext>
              </a:extLst>
            </p:cNvPr>
            <p:cNvCxnSpPr>
              <a:stCxn id="48" idx="1"/>
              <a:endCxn id="47" idx="3"/>
            </p:cNvCxnSpPr>
            <p:nvPr/>
          </p:nvCxnSpPr>
          <p:spPr>
            <a:xfrm flipH="1" flipV="1">
              <a:off x="4283867" y="5286711"/>
              <a:ext cx="2066925" cy="42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84956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F554BB-517B-A443-C8C9-D6A9CCDA3200}"/>
              </a:ext>
            </a:extLst>
          </p:cNvPr>
          <p:cNvGrpSpPr/>
          <p:nvPr/>
        </p:nvGrpSpPr>
        <p:grpSpPr>
          <a:xfrm>
            <a:off x="227219" y="261621"/>
            <a:ext cx="2529428" cy="702576"/>
            <a:chOff x="173431" y="131209"/>
            <a:chExt cx="2811816" cy="895414"/>
          </a:xfrm>
        </p:grpSpPr>
        <p:sp>
          <p:nvSpPr>
            <p:cNvPr id="3" name="矩形 2">
              <a:extLst>
                <a:ext uri="{FF2B5EF4-FFF2-40B4-BE49-F238E27FC236}">
                  <a16:creationId xmlns:a16="http://schemas.microsoft.com/office/drawing/2014/main" id="{7C6634C4-0132-C5FD-0B09-34F9859E0001}"/>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a:t>
              </a:r>
            </a:p>
          </p:txBody>
        </p:sp>
        <p:sp>
          <p:nvSpPr>
            <p:cNvPr id="4" name="矩形 3">
              <a:extLst>
                <a:ext uri="{FF2B5EF4-FFF2-40B4-BE49-F238E27FC236}">
                  <a16:creationId xmlns:a16="http://schemas.microsoft.com/office/drawing/2014/main" id="{180CD405-3557-83DA-8415-A25FD844504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6" name="文本框 45">
            <a:extLst>
              <a:ext uri="{FF2B5EF4-FFF2-40B4-BE49-F238E27FC236}">
                <a16:creationId xmlns:a16="http://schemas.microsoft.com/office/drawing/2014/main" id="{55F96C35-3178-B3B5-77F4-CDB555F956AE}"/>
              </a:ext>
            </a:extLst>
          </p:cNvPr>
          <p:cNvSpPr txBox="1"/>
          <p:nvPr/>
        </p:nvSpPr>
        <p:spPr>
          <a:xfrm>
            <a:off x="227219" y="1371600"/>
            <a:ext cx="856325"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000" b="1" i="0" dirty="0">
                <a:solidFill>
                  <a:srgbClr val="4F4F4F"/>
                </a:solidFill>
                <a:effectLst/>
                <a:latin typeface="+mn-ea"/>
              </a:rPr>
              <a:t>示例</a:t>
            </a:r>
            <a:r>
              <a:rPr lang="en-US" altLang="zh-CN" sz="2000" b="1" dirty="0">
                <a:solidFill>
                  <a:srgbClr val="4F4F4F"/>
                </a:solidFill>
                <a:latin typeface="+mn-ea"/>
              </a:rPr>
              <a:t>2</a:t>
            </a:r>
            <a:endParaRPr lang="zh-CN" altLang="en-US" sz="2000" b="1" i="0" dirty="0">
              <a:solidFill>
                <a:srgbClr val="4F4F4F"/>
              </a:solidFill>
              <a:effectLst/>
              <a:latin typeface="+mn-ea"/>
            </a:endParaRPr>
          </a:p>
        </p:txBody>
      </p:sp>
      <p:sp>
        <p:nvSpPr>
          <p:cNvPr id="13" name="文本框 12">
            <a:extLst>
              <a:ext uri="{FF2B5EF4-FFF2-40B4-BE49-F238E27FC236}">
                <a16:creationId xmlns:a16="http://schemas.microsoft.com/office/drawing/2014/main" id="{DB504A94-F3F3-E0D7-082A-11346C14E2CD}"/>
              </a:ext>
            </a:extLst>
          </p:cNvPr>
          <p:cNvSpPr txBox="1"/>
          <p:nvPr/>
        </p:nvSpPr>
        <p:spPr>
          <a:xfrm>
            <a:off x="1724558" y="1744101"/>
            <a:ext cx="8879714" cy="646331"/>
          </a:xfrm>
          <a:prstGeom prst="rect">
            <a:avLst/>
          </a:prstGeom>
          <a:noFill/>
        </p:spPr>
        <p:txBody>
          <a:bodyPr wrap="square">
            <a:spAutoFit/>
          </a:bodyPr>
          <a:lstStyle/>
          <a:p>
            <a:r>
              <a:rPr lang="zh-CN" altLang="en-US" b="0" i="0" dirty="0">
                <a:solidFill>
                  <a:srgbClr val="4D4D4D"/>
                </a:solidFill>
                <a:effectLst/>
                <a:latin typeface="-apple-system"/>
              </a:rPr>
              <a:t>有一个函数，其功能是根据坐标位置，从相应设备读取海拔高度。但是 相应的硬件设备还没准备好。</a:t>
            </a:r>
            <a:endParaRPr lang="zh-CN" altLang="en-US" dirty="0"/>
          </a:p>
        </p:txBody>
      </p:sp>
      <p:sp>
        <p:nvSpPr>
          <p:cNvPr id="14" name="Rectangle 2">
            <a:extLst>
              <a:ext uri="{FF2B5EF4-FFF2-40B4-BE49-F238E27FC236}">
                <a16:creationId xmlns:a16="http://schemas.microsoft.com/office/drawing/2014/main" id="{0B2CEFCC-B4C5-6986-8395-217809588CAD}"/>
              </a:ext>
            </a:extLst>
          </p:cNvPr>
          <p:cNvSpPr>
            <a:spLocks noChangeArrowheads="1"/>
          </p:cNvSpPr>
          <p:nvPr/>
        </p:nvSpPr>
        <p:spPr bwMode="auto">
          <a:xfrm>
            <a:off x="3044693" y="2570171"/>
            <a:ext cx="4729162"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Arial Unicode MS"/>
                <a:ea typeface="JetBrains Mono"/>
              </a:rPr>
              <a:t>public double </a:t>
            </a:r>
            <a:r>
              <a:rPr kumimoji="0" lang="zh-CN" altLang="zh-CN" b="0" i="0" u="none" strike="noStrike" cap="none" normalizeH="0" baseline="0">
                <a:ln>
                  <a:noFill/>
                </a:ln>
                <a:solidFill>
                  <a:srgbClr val="FFC66D"/>
                </a:solidFill>
                <a:effectLst/>
                <a:latin typeface="Arial Unicode MS"/>
                <a:ea typeface="JetBrains Mono"/>
              </a:rPr>
              <a:t>getHeight</a:t>
            </a:r>
            <a:r>
              <a:rPr kumimoji="0" lang="zh-CN" altLang="zh-CN" b="0" i="0" u="none" strike="noStrike" cap="none" normalizeH="0" baseline="0">
                <a:ln>
                  <a:noFill/>
                </a:ln>
                <a:solidFill>
                  <a:srgbClr val="A9B7C6"/>
                </a:solidFill>
                <a:effectLst/>
                <a:latin typeface="Arial Unicode MS"/>
                <a:ea typeface="JetBrains Mono"/>
              </a:rPr>
              <a:t>(String Position) {</a:t>
            </a: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A9B7C6"/>
                </a:solidFill>
                <a:effectLst/>
                <a:latin typeface="Arial Unicode MS"/>
                <a:ea typeface="JetBrains Mono"/>
              </a:rPr>
              <a:t>    </a:t>
            </a:r>
            <a:r>
              <a:rPr kumimoji="0" lang="zh-CN" altLang="zh-CN" b="0" i="0" u="none" strike="noStrike" cap="none" normalizeH="0" baseline="0">
                <a:ln>
                  <a:noFill/>
                </a:ln>
                <a:solidFill>
                  <a:srgbClr val="CC7832"/>
                </a:solidFill>
                <a:effectLst/>
                <a:latin typeface="Arial Unicode MS"/>
                <a:ea typeface="JetBrains Mono"/>
              </a:rPr>
              <a:t>double </a:t>
            </a:r>
            <a:r>
              <a:rPr kumimoji="0" lang="zh-CN" altLang="zh-CN" b="0" i="0" u="none" strike="noStrike" cap="none" normalizeH="0" baseline="0">
                <a:ln>
                  <a:noFill/>
                </a:ln>
                <a:solidFill>
                  <a:srgbClr val="A9B7C6"/>
                </a:solidFill>
                <a:effectLst/>
                <a:latin typeface="Arial Unicode MS"/>
                <a:ea typeface="JetBrains Mono"/>
              </a:rPr>
              <a:t>height = HeightRead(Position)</a:t>
            </a:r>
            <a:r>
              <a:rPr kumimoji="0" lang="zh-CN" altLang="zh-CN" b="0" i="0" u="none" strike="noStrike" cap="none" normalizeH="0" baseline="0">
                <a:ln>
                  <a:noFill/>
                </a:ln>
                <a:solidFill>
                  <a:srgbClr val="CC7832"/>
                </a:solidFill>
                <a:effectLst/>
                <a:latin typeface="Arial Unicode MS"/>
                <a:ea typeface="JetBrains Mono"/>
              </a:rPr>
              <a:t>;</a:t>
            </a:r>
            <a:br>
              <a:rPr kumimoji="0" lang="zh-CN" altLang="zh-CN" b="0" i="0" u="none" strike="noStrike" cap="none" normalizeH="0" baseline="0">
                <a:ln>
                  <a:noFill/>
                </a:ln>
                <a:solidFill>
                  <a:srgbClr val="CC7832"/>
                </a:solidFill>
                <a:effectLst/>
                <a:latin typeface="Arial Unicode MS"/>
                <a:ea typeface="JetBrains Mono"/>
              </a:rPr>
            </a:br>
            <a:r>
              <a:rPr kumimoji="0" lang="zh-CN" altLang="zh-CN" b="0" i="0" u="none" strike="noStrike" cap="none" normalizeH="0" baseline="0">
                <a:ln>
                  <a:noFill/>
                </a:ln>
                <a:solidFill>
                  <a:srgbClr val="CC7832"/>
                </a:solidFill>
                <a:effectLst/>
                <a:latin typeface="Arial Unicode MS"/>
                <a:ea typeface="JetBrains Mono"/>
              </a:rPr>
              <a:t>    return </a:t>
            </a:r>
            <a:r>
              <a:rPr kumimoji="0" lang="zh-CN" altLang="zh-CN" b="0" i="0" u="none" strike="noStrike" cap="none" normalizeH="0" baseline="0">
                <a:ln>
                  <a:noFill/>
                </a:ln>
                <a:solidFill>
                  <a:srgbClr val="A9B7C6"/>
                </a:solidFill>
                <a:effectLst/>
                <a:latin typeface="Arial Unicode MS"/>
                <a:ea typeface="JetBrains Mono"/>
              </a:rPr>
              <a:t>height</a:t>
            </a:r>
            <a:r>
              <a:rPr kumimoji="0" lang="zh-CN" altLang="zh-CN" b="0" i="0" u="none" strike="noStrike" cap="none" normalizeH="0" baseline="0">
                <a:ln>
                  <a:noFill/>
                </a:ln>
                <a:solidFill>
                  <a:srgbClr val="CC7832"/>
                </a:solidFill>
                <a:effectLst/>
                <a:latin typeface="Arial Unicode MS"/>
                <a:ea typeface="JetBrains Mono"/>
              </a:rPr>
              <a:t>;</a:t>
            </a:r>
            <a:br>
              <a:rPr kumimoji="0" lang="zh-CN" altLang="zh-CN" b="0" i="0" u="none" strike="noStrike" cap="none" normalizeH="0" baseline="0">
                <a:ln>
                  <a:noFill/>
                </a:ln>
                <a:solidFill>
                  <a:srgbClr val="CC7832"/>
                </a:solidFill>
                <a:effectLst/>
                <a:latin typeface="Arial Unicode MS"/>
                <a:ea typeface="JetBrains Mono"/>
              </a:rPr>
            </a:br>
            <a:r>
              <a:rPr kumimoji="0" lang="zh-CN" altLang="zh-CN" b="0" i="0" u="none" strike="noStrike" cap="none" normalizeH="0" baseline="0">
                <a:ln>
                  <a:noFill/>
                </a:ln>
                <a:solidFill>
                  <a:srgbClr val="A9B7C6"/>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ABD0A595-63D1-059C-B6A7-67F7FE1C4F52}"/>
              </a:ext>
            </a:extLst>
          </p:cNvPr>
          <p:cNvSpPr>
            <a:spLocks noChangeArrowheads="1"/>
          </p:cNvSpPr>
          <p:nvPr/>
        </p:nvSpPr>
        <p:spPr bwMode="auto">
          <a:xfrm>
            <a:off x="3044694" y="5139970"/>
            <a:ext cx="4729162"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Arial Unicode MS"/>
                <a:ea typeface="JetBrains Mono"/>
              </a:rPr>
              <a:t>public double </a:t>
            </a:r>
            <a:r>
              <a:rPr kumimoji="0" lang="zh-CN" altLang="zh-CN" b="0" i="0" u="none" strike="noStrike" cap="none" normalizeH="0" baseline="0" dirty="0">
                <a:ln>
                  <a:noFill/>
                </a:ln>
                <a:solidFill>
                  <a:srgbClr val="FFC66D"/>
                </a:solidFill>
                <a:effectLst/>
                <a:latin typeface="Arial Unicode MS"/>
                <a:ea typeface="JetBrains Mono"/>
              </a:rPr>
              <a:t>getHeight</a:t>
            </a:r>
            <a:r>
              <a:rPr kumimoji="0" lang="zh-CN" altLang="zh-CN" b="0" i="0" u="none" strike="noStrike" cap="none" normalizeH="0" baseline="0" dirty="0">
                <a:ln>
                  <a:noFill/>
                </a:ln>
                <a:solidFill>
                  <a:srgbClr val="A9B7C6"/>
                </a:solidFill>
                <a:effectLst/>
                <a:latin typeface="Arial Unicode MS"/>
                <a:ea typeface="JetBrains Mono"/>
              </a:rPr>
              <a:t>(String Position)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return </a:t>
            </a:r>
            <a:r>
              <a:rPr kumimoji="0" lang="zh-CN" altLang="zh-CN" b="0" i="0" u="none" strike="noStrike" cap="none" normalizeH="0" baseline="0" dirty="0">
                <a:ln>
                  <a:noFill/>
                </a:ln>
                <a:solidFill>
                  <a:srgbClr val="6897BB"/>
                </a:solidFill>
                <a:effectLst/>
                <a:latin typeface="Arial Unicode MS"/>
                <a:ea typeface="JetBrains Mono"/>
              </a:rPr>
              <a:t>3281.66</a:t>
            </a:r>
            <a:r>
              <a:rPr kumimoji="0" lang="zh-CN" altLang="zh-CN" b="0" i="0" u="none" strike="noStrike" cap="none" normalizeH="0" baseline="0" dirty="0">
                <a:ln>
                  <a:noFill/>
                </a:ln>
                <a:solidFill>
                  <a:srgbClr val="CC7832"/>
                </a:solidFill>
                <a:effectLst/>
                <a:latin typeface="Arial Unicode MS"/>
                <a:ea typeface="JetBrains Mono"/>
              </a:rPr>
              <a:t>;</a:t>
            </a:r>
            <a:br>
              <a:rPr kumimoji="0" lang="zh-CN" altLang="zh-CN" b="0" i="0" u="none" strike="noStrike" cap="none" normalizeH="0" baseline="0" dirty="0">
                <a:ln>
                  <a:noFill/>
                </a:ln>
                <a:solidFill>
                  <a:srgbClr val="CC7832"/>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002D07A9-F3C6-5AE7-5BE4-2193F0B7A31F}"/>
              </a:ext>
            </a:extLst>
          </p:cNvPr>
          <p:cNvSpPr txBox="1"/>
          <p:nvPr/>
        </p:nvSpPr>
        <p:spPr>
          <a:xfrm>
            <a:off x="1724558" y="4364831"/>
            <a:ext cx="8879714" cy="369332"/>
          </a:xfrm>
          <a:prstGeom prst="rect">
            <a:avLst/>
          </a:prstGeom>
          <a:noFill/>
        </p:spPr>
        <p:txBody>
          <a:bodyPr wrap="square" rtlCol="0">
            <a:spAutoFit/>
          </a:bodyPr>
          <a:lstStyle/>
          <a:p>
            <a:r>
              <a:rPr lang="zh-CN" altLang="en-US" dirty="0"/>
              <a:t>可以用以下桩来代替读取海拔功能，从而测试其他需要海拔数据的函数功能是否正确</a:t>
            </a:r>
          </a:p>
        </p:txBody>
      </p:sp>
    </p:spTree>
    <p:custDataLst>
      <p:tags r:id="rId1"/>
    </p:custDataLst>
    <p:extLst>
      <p:ext uri="{BB962C8B-B14F-4D97-AF65-F5344CB8AC3E}">
        <p14:creationId xmlns:p14="http://schemas.microsoft.com/office/powerpoint/2010/main" val="3849592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DF554BB-517B-A443-C8C9-D6A9CCDA3200}"/>
              </a:ext>
            </a:extLst>
          </p:cNvPr>
          <p:cNvGrpSpPr/>
          <p:nvPr/>
        </p:nvGrpSpPr>
        <p:grpSpPr>
          <a:xfrm>
            <a:off x="227219" y="261621"/>
            <a:ext cx="2529428" cy="702576"/>
            <a:chOff x="173431" y="131209"/>
            <a:chExt cx="2811816" cy="895414"/>
          </a:xfrm>
        </p:grpSpPr>
        <p:sp>
          <p:nvSpPr>
            <p:cNvPr id="3" name="矩形 2">
              <a:extLst>
                <a:ext uri="{FF2B5EF4-FFF2-40B4-BE49-F238E27FC236}">
                  <a16:creationId xmlns:a16="http://schemas.microsoft.com/office/drawing/2014/main" id="{7C6634C4-0132-C5FD-0B09-34F9859E0001}"/>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a:t>
              </a:r>
            </a:p>
          </p:txBody>
        </p:sp>
        <p:sp>
          <p:nvSpPr>
            <p:cNvPr id="4" name="矩形 3">
              <a:extLst>
                <a:ext uri="{FF2B5EF4-FFF2-40B4-BE49-F238E27FC236}">
                  <a16:creationId xmlns:a16="http://schemas.microsoft.com/office/drawing/2014/main" id="{180CD405-3557-83DA-8415-A25FD844504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6" name="文本框 45">
            <a:extLst>
              <a:ext uri="{FF2B5EF4-FFF2-40B4-BE49-F238E27FC236}">
                <a16:creationId xmlns:a16="http://schemas.microsoft.com/office/drawing/2014/main" id="{55F96C35-3178-B3B5-77F4-CDB555F956AE}"/>
              </a:ext>
            </a:extLst>
          </p:cNvPr>
          <p:cNvSpPr txBox="1"/>
          <p:nvPr/>
        </p:nvSpPr>
        <p:spPr>
          <a:xfrm>
            <a:off x="227219" y="1206740"/>
            <a:ext cx="1415772"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dirty="0">
                <a:solidFill>
                  <a:srgbClr val="4F4F4F"/>
                </a:solidFill>
                <a:latin typeface="+mn-ea"/>
              </a:rPr>
              <a:t>Mock</a:t>
            </a:r>
            <a:r>
              <a:rPr lang="zh-CN" altLang="en-US" sz="2000" b="1" dirty="0">
                <a:solidFill>
                  <a:srgbClr val="4F4F4F"/>
                </a:solidFill>
                <a:latin typeface="+mn-ea"/>
              </a:rPr>
              <a:t>优点</a:t>
            </a:r>
            <a:endParaRPr lang="zh-CN" altLang="en-US" sz="2000" b="1" i="0" dirty="0">
              <a:solidFill>
                <a:srgbClr val="4F4F4F"/>
              </a:solidFill>
              <a:effectLst/>
              <a:latin typeface="+mn-ea"/>
            </a:endParaRPr>
          </a:p>
        </p:txBody>
      </p:sp>
      <p:sp>
        <p:nvSpPr>
          <p:cNvPr id="9" name="文本框 8">
            <a:extLst>
              <a:ext uri="{FF2B5EF4-FFF2-40B4-BE49-F238E27FC236}">
                <a16:creationId xmlns:a16="http://schemas.microsoft.com/office/drawing/2014/main" id="{8A7504A0-108E-FA53-3D76-A81683D46E9C}"/>
              </a:ext>
            </a:extLst>
          </p:cNvPr>
          <p:cNvSpPr txBox="1"/>
          <p:nvPr/>
        </p:nvSpPr>
        <p:spPr>
          <a:xfrm>
            <a:off x="355807" y="1789488"/>
            <a:ext cx="2400840" cy="2185214"/>
          </a:xfrm>
          <a:prstGeom prst="rect">
            <a:avLst/>
          </a:prstGeom>
          <a:noFill/>
        </p:spPr>
        <p:txBody>
          <a:bodyPr wrap="square">
            <a:spAutoFit/>
          </a:bodyPr>
          <a:lstStyle/>
          <a:p>
            <a:pPr marL="285750" indent="-285750">
              <a:buFont typeface="Wingdings" panose="05000000000000000000" pitchFamily="2" charset="2"/>
              <a:buChar char="l"/>
            </a:pPr>
            <a:r>
              <a:rPr lang="zh-CN" altLang="en-US" sz="1700" b="1" i="0" dirty="0">
                <a:effectLst/>
                <a:latin typeface="-apple-system"/>
              </a:rPr>
              <a:t>团队并行工作</a:t>
            </a:r>
            <a:endParaRPr lang="en-US" altLang="zh-CN" sz="1700" b="1" i="0" dirty="0">
              <a:effectLst/>
              <a:latin typeface="-apple-system"/>
            </a:endParaRPr>
          </a:p>
          <a:p>
            <a:pPr marL="285750" indent="-285750">
              <a:buFont typeface="Wingdings" panose="05000000000000000000" pitchFamily="2" charset="2"/>
              <a:buChar char="l"/>
            </a:pPr>
            <a:endParaRPr lang="en-US" altLang="zh-CN" sz="1700" b="1" i="0" dirty="0">
              <a:effectLst/>
              <a:latin typeface="-apple-system"/>
            </a:endParaRPr>
          </a:p>
          <a:p>
            <a:pPr marL="285750" indent="-285750">
              <a:buFont typeface="Wingdings" panose="05000000000000000000" pitchFamily="2" charset="2"/>
              <a:buChar char="l"/>
            </a:pPr>
            <a:r>
              <a:rPr lang="zh-CN" altLang="en-US" sz="1700" b="1" i="0" dirty="0">
                <a:effectLst/>
                <a:latin typeface="-apple-system"/>
              </a:rPr>
              <a:t>测试驱动开发</a:t>
            </a:r>
            <a:endParaRPr lang="en-US" altLang="zh-CN" sz="1700" b="1" i="0" dirty="0">
              <a:effectLst/>
              <a:latin typeface="-apple-system"/>
            </a:endParaRPr>
          </a:p>
          <a:p>
            <a:pPr marL="285750" indent="-285750">
              <a:buFont typeface="Wingdings" panose="05000000000000000000" pitchFamily="2" charset="2"/>
              <a:buChar char="l"/>
            </a:pPr>
            <a:endParaRPr lang="en-US" altLang="zh-CN" sz="1700" b="1" i="0" dirty="0">
              <a:effectLst/>
              <a:latin typeface="-apple-system"/>
            </a:endParaRPr>
          </a:p>
          <a:p>
            <a:pPr marL="285750" indent="-285750">
              <a:buFont typeface="Wingdings" panose="05000000000000000000" pitchFamily="2" charset="2"/>
              <a:buChar char="l"/>
            </a:pPr>
            <a:r>
              <a:rPr lang="zh-CN" altLang="en-US" sz="1700" b="1" i="0" dirty="0">
                <a:effectLst/>
                <a:latin typeface="-apple-system"/>
              </a:rPr>
              <a:t>测试覆盖率</a:t>
            </a:r>
            <a:r>
              <a:rPr lang="zh-CN" altLang="en-US" sz="1700" b="1" dirty="0">
                <a:latin typeface="-apple-system"/>
              </a:rPr>
              <a:t>高</a:t>
            </a:r>
            <a:endParaRPr lang="en-US" altLang="zh-CN" sz="1700" b="1" dirty="0">
              <a:latin typeface="-apple-system"/>
            </a:endParaRPr>
          </a:p>
          <a:p>
            <a:pPr marL="285750" indent="-285750">
              <a:buFont typeface="Wingdings" panose="05000000000000000000" pitchFamily="2" charset="2"/>
              <a:buChar char="l"/>
            </a:pPr>
            <a:endParaRPr lang="en-US" altLang="zh-CN" sz="1700" b="1" dirty="0">
              <a:latin typeface="-apple-system"/>
            </a:endParaRPr>
          </a:p>
          <a:p>
            <a:pPr marL="285750" indent="-285750">
              <a:buFont typeface="Wingdings" panose="05000000000000000000" pitchFamily="2" charset="2"/>
              <a:buChar char="l"/>
            </a:pPr>
            <a:r>
              <a:rPr lang="zh-CN" altLang="en-US" sz="1700" b="1" i="0" dirty="0">
                <a:effectLst/>
                <a:latin typeface="-apple-system"/>
              </a:rPr>
              <a:t>隔离系统</a:t>
            </a:r>
            <a:endParaRPr lang="en-US" altLang="zh-CN" sz="1700" b="1" i="0" dirty="0">
              <a:effectLst/>
              <a:latin typeface="-apple-system"/>
            </a:endParaRPr>
          </a:p>
          <a:p>
            <a:r>
              <a:rPr lang="zh-CN" altLang="en-US" sz="1700" b="0" i="0" dirty="0">
                <a:effectLst/>
                <a:latin typeface="-apple-system"/>
              </a:rPr>
              <a:t>     </a:t>
            </a:r>
            <a:endParaRPr lang="zh-CN" altLang="en-US" sz="1700" dirty="0"/>
          </a:p>
        </p:txBody>
      </p:sp>
      <p:sp>
        <p:nvSpPr>
          <p:cNvPr id="10" name="文本框 9">
            <a:extLst>
              <a:ext uri="{FF2B5EF4-FFF2-40B4-BE49-F238E27FC236}">
                <a16:creationId xmlns:a16="http://schemas.microsoft.com/office/drawing/2014/main" id="{756877D2-E0CB-3F9C-41AF-F93820F4A26A}"/>
              </a:ext>
            </a:extLst>
          </p:cNvPr>
          <p:cNvSpPr txBox="1"/>
          <p:nvPr/>
        </p:nvSpPr>
        <p:spPr>
          <a:xfrm>
            <a:off x="227219" y="3974703"/>
            <a:ext cx="1415772"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dirty="0">
                <a:solidFill>
                  <a:srgbClr val="4F4F4F"/>
                </a:solidFill>
                <a:latin typeface="+mn-ea"/>
              </a:rPr>
              <a:t>Mock</a:t>
            </a:r>
            <a:r>
              <a:rPr lang="zh-CN" altLang="en-US" sz="2000" b="1" dirty="0">
                <a:solidFill>
                  <a:srgbClr val="4F4F4F"/>
                </a:solidFill>
                <a:latin typeface="+mn-ea"/>
              </a:rPr>
              <a:t>缺点</a:t>
            </a:r>
            <a:endParaRPr lang="zh-CN" altLang="en-US" sz="2000" b="1" i="0" dirty="0">
              <a:solidFill>
                <a:srgbClr val="4F4F4F"/>
              </a:solidFill>
              <a:effectLst/>
              <a:latin typeface="+mn-ea"/>
            </a:endParaRPr>
          </a:p>
        </p:txBody>
      </p:sp>
      <p:sp>
        <p:nvSpPr>
          <p:cNvPr id="12" name="文本框 11">
            <a:extLst>
              <a:ext uri="{FF2B5EF4-FFF2-40B4-BE49-F238E27FC236}">
                <a16:creationId xmlns:a16="http://schemas.microsoft.com/office/drawing/2014/main" id="{E7E4AF69-403B-ED19-FBD7-7D2C24486E21}"/>
              </a:ext>
            </a:extLst>
          </p:cNvPr>
          <p:cNvSpPr txBox="1"/>
          <p:nvPr/>
        </p:nvSpPr>
        <p:spPr>
          <a:xfrm>
            <a:off x="510998" y="4799995"/>
            <a:ext cx="9674019" cy="646331"/>
          </a:xfrm>
          <a:prstGeom prst="rect">
            <a:avLst/>
          </a:prstGeom>
          <a:noFill/>
        </p:spPr>
        <p:txBody>
          <a:bodyPr wrap="square">
            <a:spAutoFit/>
          </a:bodyPr>
          <a:lstStyle/>
          <a:p>
            <a:r>
              <a:rPr lang="zh-CN" altLang="en-US" b="0" i="0" dirty="0">
                <a:solidFill>
                  <a:srgbClr val="4D4D4D"/>
                </a:solidFill>
                <a:effectLst/>
                <a:latin typeface="-apple-system"/>
              </a:rPr>
              <a:t>测试过程中如果大量使用</a:t>
            </a:r>
            <a:r>
              <a:rPr lang="en-US" altLang="zh-CN" b="0" i="0" dirty="0">
                <a:solidFill>
                  <a:srgbClr val="4D4D4D"/>
                </a:solidFill>
                <a:effectLst/>
                <a:latin typeface="-apple-system"/>
              </a:rPr>
              <a:t>Mock</a:t>
            </a:r>
            <a:r>
              <a:rPr lang="zh-CN" altLang="en-US" b="0" i="0" dirty="0">
                <a:solidFill>
                  <a:srgbClr val="4D4D4D"/>
                </a:solidFill>
                <a:effectLst/>
                <a:latin typeface="-apple-system"/>
              </a:rPr>
              <a:t>，</a:t>
            </a:r>
            <a:r>
              <a:rPr lang="en-US" altLang="zh-CN" b="0" i="0" dirty="0">
                <a:solidFill>
                  <a:srgbClr val="4D4D4D"/>
                </a:solidFill>
                <a:effectLst/>
                <a:latin typeface="-apple-system"/>
              </a:rPr>
              <a:t>Mock</a:t>
            </a:r>
            <a:r>
              <a:rPr lang="zh-CN" altLang="en-US" b="0" i="0" dirty="0">
                <a:solidFill>
                  <a:srgbClr val="4D4D4D"/>
                </a:solidFill>
                <a:effectLst/>
                <a:latin typeface="-apple-system"/>
              </a:rPr>
              <a:t>测试的场景失去了真实性，可能会导致在后续的系统性测试时才发现</a:t>
            </a:r>
            <a:r>
              <a:rPr lang="en-US" altLang="zh-CN" b="0" i="0" dirty="0">
                <a:solidFill>
                  <a:srgbClr val="4D4D4D"/>
                </a:solidFill>
                <a:effectLst/>
                <a:latin typeface="-apple-system"/>
              </a:rPr>
              <a:t>bug</a:t>
            </a:r>
            <a:r>
              <a:rPr lang="zh-CN" altLang="en-US" b="0" i="0" dirty="0">
                <a:solidFill>
                  <a:srgbClr val="4D4D4D"/>
                </a:solidFill>
                <a:effectLst/>
                <a:latin typeface="-apple-system"/>
              </a:rPr>
              <a:t>，使得缺陷发现的较晚，可能会造成后续修复成本更大</a:t>
            </a:r>
            <a:r>
              <a:rPr lang="zh-CN" altLang="en-US" dirty="0">
                <a:solidFill>
                  <a:srgbClr val="4D4D4D"/>
                </a:solidFill>
                <a:latin typeface="-apple-system"/>
              </a:rPr>
              <a:t>。</a:t>
            </a:r>
            <a:endParaRPr lang="zh-CN" altLang="en-US" dirty="0"/>
          </a:p>
        </p:txBody>
      </p:sp>
    </p:spTree>
    <p:custDataLst>
      <p:tags r:id="rId1"/>
    </p:custDataLst>
    <p:extLst>
      <p:ext uri="{BB962C8B-B14F-4D97-AF65-F5344CB8AC3E}">
        <p14:creationId xmlns:p14="http://schemas.microsoft.com/office/powerpoint/2010/main" val="3918224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444544"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1928733"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a:solidFill>
                  <a:srgbClr val="4F4F4F"/>
                </a:solidFill>
                <a:effectLst/>
                <a:latin typeface="+mn-ea"/>
              </a:rPr>
              <a:t>Mock</a:t>
            </a:r>
            <a:r>
              <a:rPr lang="zh-CN" altLang="en-US" sz="2000" b="1" i="0" dirty="0">
                <a:solidFill>
                  <a:srgbClr val="4F4F4F"/>
                </a:solidFill>
                <a:effectLst/>
                <a:latin typeface="+mn-ea"/>
              </a:rPr>
              <a:t>对象构建</a:t>
            </a:r>
          </a:p>
        </p:txBody>
      </p:sp>
      <p:sp>
        <p:nvSpPr>
          <p:cNvPr id="23" name="矩形: 圆角 22">
            <a:extLst>
              <a:ext uri="{FF2B5EF4-FFF2-40B4-BE49-F238E27FC236}">
                <a16:creationId xmlns:a16="http://schemas.microsoft.com/office/drawing/2014/main" id="{A553F681-3484-513F-646C-EAE4BF39D31D}"/>
              </a:ext>
            </a:extLst>
          </p:cNvPr>
          <p:cNvSpPr/>
          <p:nvPr/>
        </p:nvSpPr>
        <p:spPr>
          <a:xfrm>
            <a:off x="2361961" y="2593180"/>
            <a:ext cx="3045858" cy="347186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1B1C405F-8787-1D77-0566-1B25F25395E4}"/>
              </a:ext>
            </a:extLst>
          </p:cNvPr>
          <p:cNvGrpSpPr/>
          <p:nvPr/>
        </p:nvGrpSpPr>
        <p:grpSpPr>
          <a:xfrm>
            <a:off x="2581493" y="1707356"/>
            <a:ext cx="1257300" cy="1257300"/>
            <a:chOff x="3150394" y="2135981"/>
            <a:chExt cx="1257300" cy="1257300"/>
          </a:xfrm>
        </p:grpSpPr>
        <p:sp>
          <p:nvSpPr>
            <p:cNvPr id="10" name="椭圆 9">
              <a:extLst>
                <a:ext uri="{FF2B5EF4-FFF2-40B4-BE49-F238E27FC236}">
                  <a16:creationId xmlns:a16="http://schemas.microsoft.com/office/drawing/2014/main" id="{9AF5FCFD-A9F5-118B-9473-ADD99861B811}"/>
                </a:ext>
              </a:extLst>
            </p:cNvPr>
            <p:cNvSpPr/>
            <p:nvPr/>
          </p:nvSpPr>
          <p:spPr>
            <a:xfrm>
              <a:off x="3150394" y="2135981"/>
              <a:ext cx="1257300" cy="1257300"/>
            </a:xfrm>
            <a:prstGeom prst="ellipse">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4153B15-49E1-9EEE-96DA-906888F3862D}"/>
                </a:ext>
              </a:extLst>
            </p:cNvPr>
            <p:cNvSpPr txBox="1"/>
            <p:nvPr/>
          </p:nvSpPr>
          <p:spPr>
            <a:xfrm>
              <a:off x="3150394" y="2441465"/>
              <a:ext cx="1257300" cy="646331"/>
            </a:xfrm>
            <a:prstGeom prst="rect">
              <a:avLst/>
            </a:prstGeom>
            <a:noFill/>
          </p:spPr>
          <p:txBody>
            <a:bodyPr wrap="square" rtlCol="0">
              <a:spAutoFit/>
            </a:bodyPr>
            <a:lstStyle/>
            <a:p>
              <a:pPr algn="ctr"/>
              <a:r>
                <a:rPr lang="zh-CN" altLang="en-US" b="1" dirty="0"/>
                <a:t>手动构建</a:t>
              </a:r>
              <a:endParaRPr lang="en-US" altLang="zh-CN" b="1" dirty="0"/>
            </a:p>
            <a:p>
              <a:pPr algn="ctr"/>
              <a:r>
                <a:rPr lang="en-US" altLang="zh-CN" b="1" dirty="0"/>
                <a:t>Mock</a:t>
              </a:r>
              <a:r>
                <a:rPr lang="zh-CN" altLang="en-US" b="1" dirty="0"/>
                <a:t>对象</a:t>
              </a:r>
            </a:p>
          </p:txBody>
        </p:sp>
      </p:grpSp>
      <p:sp>
        <p:nvSpPr>
          <p:cNvPr id="24" name="文本框 23">
            <a:extLst>
              <a:ext uri="{FF2B5EF4-FFF2-40B4-BE49-F238E27FC236}">
                <a16:creationId xmlns:a16="http://schemas.microsoft.com/office/drawing/2014/main" id="{FBC953F2-A439-452B-A073-87458D4CB198}"/>
              </a:ext>
            </a:extLst>
          </p:cNvPr>
          <p:cNvSpPr txBox="1"/>
          <p:nvPr/>
        </p:nvSpPr>
        <p:spPr>
          <a:xfrm>
            <a:off x="2671763" y="3174948"/>
            <a:ext cx="2464593" cy="2308324"/>
          </a:xfrm>
          <a:prstGeom prst="rect">
            <a:avLst/>
          </a:prstGeom>
          <a:noFill/>
        </p:spPr>
        <p:txBody>
          <a:bodyPr wrap="square" rtlCol="0">
            <a:spAutoFit/>
          </a:bodyPr>
          <a:lstStyle/>
          <a:p>
            <a:r>
              <a:rPr lang="zh-CN" altLang="en-US" dirty="0"/>
              <a:t>自己手动写接口方法实现，根据需要编写返回值，测试代码中实现该实现类对象。</a:t>
            </a:r>
            <a:endParaRPr lang="en-US" altLang="zh-CN" dirty="0"/>
          </a:p>
          <a:p>
            <a:endParaRPr lang="en-US" altLang="zh-CN" dirty="0"/>
          </a:p>
          <a:p>
            <a:r>
              <a:rPr lang="zh-CN" altLang="en-US" dirty="0"/>
              <a:t>会增加代码量，手写</a:t>
            </a:r>
            <a:r>
              <a:rPr lang="en-US" altLang="zh-CN" dirty="0"/>
              <a:t>mock</a:t>
            </a:r>
            <a:r>
              <a:rPr lang="zh-CN" altLang="en-US" dirty="0"/>
              <a:t>对象可能引入错误。</a:t>
            </a:r>
          </a:p>
        </p:txBody>
      </p:sp>
      <p:sp>
        <p:nvSpPr>
          <p:cNvPr id="25" name="矩形: 圆角 24">
            <a:extLst>
              <a:ext uri="{FF2B5EF4-FFF2-40B4-BE49-F238E27FC236}">
                <a16:creationId xmlns:a16="http://schemas.microsoft.com/office/drawing/2014/main" id="{73E12C55-9B5B-1F31-D56E-DC04B8336F47}"/>
              </a:ext>
            </a:extLst>
          </p:cNvPr>
          <p:cNvSpPr/>
          <p:nvPr/>
        </p:nvSpPr>
        <p:spPr>
          <a:xfrm>
            <a:off x="6729851" y="2593179"/>
            <a:ext cx="3045858" cy="347186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307BFAE-78E7-FCD6-424B-D6C1E7647E75}"/>
              </a:ext>
            </a:extLst>
          </p:cNvPr>
          <p:cNvSpPr txBox="1"/>
          <p:nvPr/>
        </p:nvSpPr>
        <p:spPr>
          <a:xfrm>
            <a:off x="7163358" y="3068790"/>
            <a:ext cx="2178843" cy="2585323"/>
          </a:xfrm>
          <a:prstGeom prst="rect">
            <a:avLst/>
          </a:prstGeom>
          <a:noFill/>
        </p:spPr>
        <p:txBody>
          <a:bodyPr wrap="square" rtlCol="0">
            <a:spAutoFit/>
          </a:bodyPr>
          <a:lstStyle/>
          <a:p>
            <a:r>
              <a:rPr lang="zh-CN" altLang="en-US" dirty="0"/>
              <a:t>一些开源项目对动态构建</a:t>
            </a:r>
            <a:r>
              <a:rPr lang="en-US" altLang="zh-CN" dirty="0"/>
              <a:t>Mock</a:t>
            </a:r>
            <a:r>
              <a:rPr lang="zh-CN" altLang="en-US" dirty="0"/>
              <a:t>对象提供了支持，可以根据现有接口或类动态生成</a:t>
            </a:r>
            <a:r>
              <a:rPr lang="en-US" altLang="zh-CN" dirty="0"/>
              <a:t>Mock</a:t>
            </a:r>
            <a:r>
              <a:rPr lang="zh-CN" altLang="en-US" dirty="0"/>
              <a:t>对象</a:t>
            </a:r>
            <a:endParaRPr lang="en-US" altLang="zh-CN" dirty="0"/>
          </a:p>
          <a:p>
            <a:endParaRPr lang="en-US" altLang="zh-CN" dirty="0"/>
          </a:p>
          <a:p>
            <a:r>
              <a:rPr lang="zh-CN" altLang="en-US" dirty="0"/>
              <a:t>避免额外的编码工作，同时降低引入错误的可能。</a:t>
            </a:r>
          </a:p>
        </p:txBody>
      </p:sp>
      <p:grpSp>
        <p:nvGrpSpPr>
          <p:cNvPr id="19" name="组合 18">
            <a:extLst>
              <a:ext uri="{FF2B5EF4-FFF2-40B4-BE49-F238E27FC236}">
                <a16:creationId xmlns:a16="http://schemas.microsoft.com/office/drawing/2014/main" id="{61AF7E4B-1D89-BBA5-185A-76FC7A199747}"/>
              </a:ext>
            </a:extLst>
          </p:cNvPr>
          <p:cNvGrpSpPr/>
          <p:nvPr/>
        </p:nvGrpSpPr>
        <p:grpSpPr>
          <a:xfrm>
            <a:off x="6995480" y="1707355"/>
            <a:ext cx="1257300" cy="1257300"/>
            <a:chOff x="3150394" y="2135981"/>
            <a:chExt cx="1257300" cy="1257300"/>
          </a:xfrm>
        </p:grpSpPr>
        <p:sp>
          <p:nvSpPr>
            <p:cNvPr id="20" name="椭圆 19">
              <a:extLst>
                <a:ext uri="{FF2B5EF4-FFF2-40B4-BE49-F238E27FC236}">
                  <a16:creationId xmlns:a16="http://schemas.microsoft.com/office/drawing/2014/main" id="{243A2934-652E-A591-C06E-E28ACD156A71}"/>
                </a:ext>
              </a:extLst>
            </p:cNvPr>
            <p:cNvSpPr/>
            <p:nvPr/>
          </p:nvSpPr>
          <p:spPr>
            <a:xfrm>
              <a:off x="3150394" y="2135981"/>
              <a:ext cx="1257300" cy="1257300"/>
            </a:xfrm>
            <a:prstGeom prst="ellipse">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B3A9771-B20E-3D42-BD1C-0DA68240EEBB}"/>
                </a:ext>
              </a:extLst>
            </p:cNvPr>
            <p:cNvSpPr txBox="1"/>
            <p:nvPr/>
          </p:nvSpPr>
          <p:spPr>
            <a:xfrm>
              <a:off x="3150394" y="2441465"/>
              <a:ext cx="1257300" cy="646331"/>
            </a:xfrm>
            <a:prstGeom prst="rect">
              <a:avLst/>
            </a:prstGeom>
            <a:noFill/>
          </p:spPr>
          <p:txBody>
            <a:bodyPr wrap="square" rtlCol="0">
              <a:spAutoFit/>
            </a:bodyPr>
            <a:lstStyle/>
            <a:p>
              <a:pPr algn="ctr"/>
              <a:r>
                <a:rPr lang="en-US" altLang="zh-CN" b="1" dirty="0"/>
                <a:t>Mock</a:t>
              </a:r>
              <a:r>
                <a:rPr lang="zh-CN" altLang="en-US" b="1" dirty="0"/>
                <a:t>工具构建</a:t>
              </a:r>
            </a:p>
          </p:txBody>
        </p:sp>
      </p:grpSp>
    </p:spTree>
    <p:custDataLst>
      <p:tags r:id="rId1"/>
    </p:custDataLst>
    <p:extLst>
      <p:ext uri="{BB962C8B-B14F-4D97-AF65-F5344CB8AC3E}">
        <p14:creationId xmlns:p14="http://schemas.microsoft.com/office/powerpoint/2010/main" val="230880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7CE939A-E36B-2540-862B-9DBD7AB6E2BE}"/>
              </a:ext>
            </a:extLst>
          </p:cNvPr>
          <p:cNvSpPr/>
          <p:nvPr/>
        </p:nvSpPr>
        <p:spPr>
          <a:xfrm rot="5400000">
            <a:off x="4367370" y="-4395630"/>
            <a:ext cx="3429000" cy="12220260"/>
          </a:xfrm>
          <a:prstGeom prst="rect">
            <a:avLst/>
          </a:prstGeom>
          <a:solidFill>
            <a:srgbClr val="6A0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7" name="矩形 16">
            <a:extLst>
              <a:ext uri="{FF2B5EF4-FFF2-40B4-BE49-F238E27FC236}">
                <a16:creationId xmlns:a16="http://schemas.microsoft.com/office/drawing/2014/main" id="{E9715601-B190-624A-AF21-4940B5CE3B69}"/>
              </a:ext>
            </a:extLst>
          </p:cNvPr>
          <p:cNvSpPr/>
          <p:nvPr/>
        </p:nvSpPr>
        <p:spPr>
          <a:xfrm>
            <a:off x="423697" y="960963"/>
            <a:ext cx="11344605" cy="4991626"/>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7" name="文本框 2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FD450E-F92B-D141-B34E-91677D8CD503}"/>
              </a:ext>
            </a:extLst>
          </p:cNvPr>
          <p:cNvSpPr txBox="1">
            <a:spLocks noChangeArrowheads="1"/>
          </p:cNvSpPr>
          <p:nvPr/>
        </p:nvSpPr>
        <p:spPr bwMode="auto">
          <a:xfrm>
            <a:off x="3730034" y="2625779"/>
            <a:ext cx="4728384" cy="9023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4800" b="1" dirty="0">
                <a:solidFill>
                  <a:srgbClr val="6A0160"/>
                </a:solidFill>
                <a:latin typeface="+mn-lt"/>
                <a:ea typeface="+mn-ea"/>
                <a:cs typeface="+mn-ea"/>
                <a:sym typeface="+mn-lt"/>
              </a:rPr>
              <a:t>Junit</a:t>
            </a:r>
            <a:r>
              <a:rPr lang="zh-CN" altLang="en-US" sz="4800" b="1" dirty="0">
                <a:solidFill>
                  <a:srgbClr val="6A0160"/>
                </a:solidFill>
                <a:latin typeface="+mn-lt"/>
                <a:ea typeface="+mn-ea"/>
                <a:cs typeface="+mn-ea"/>
                <a:sym typeface="+mn-lt"/>
              </a:rPr>
              <a:t>及其应用</a:t>
            </a:r>
          </a:p>
        </p:txBody>
      </p:sp>
      <p:cxnSp>
        <p:nvCxnSpPr>
          <p:cNvPr id="28" name="直接连接符 156">
            <a:extLst>
              <a:ext uri="{FF2B5EF4-FFF2-40B4-BE49-F238E27FC236}">
                <a16:creationId xmlns:a16="http://schemas.microsoft.com/office/drawing/2014/main" id="{D2EA969B-7939-A448-B6A5-448D55DCDFBB}"/>
              </a:ext>
            </a:extLst>
          </p:cNvPr>
          <p:cNvCxnSpPr>
            <a:cxnSpLocks/>
          </p:cNvCxnSpPr>
          <p:nvPr/>
        </p:nvCxnSpPr>
        <p:spPr>
          <a:xfrm>
            <a:off x="5730640" y="3892525"/>
            <a:ext cx="702456" cy="0"/>
          </a:xfrm>
          <a:prstGeom prst="line">
            <a:avLst/>
          </a:prstGeom>
          <a:ln w="19050">
            <a:solidFill>
              <a:srgbClr val="6A0160"/>
            </a:solidFill>
          </a:ln>
        </p:spPr>
        <p:style>
          <a:lnRef idx="1">
            <a:schemeClr val="accent1"/>
          </a:lnRef>
          <a:fillRef idx="0">
            <a:schemeClr val="accent1"/>
          </a:fillRef>
          <a:effectRef idx="0">
            <a:schemeClr val="accent1"/>
          </a:effectRef>
          <a:fontRef idx="minor">
            <a:schemeClr val="tx1"/>
          </a:fontRef>
        </p:style>
      </p:cxnSp>
      <p:sp>
        <p:nvSpPr>
          <p:cNvPr id="22" name="矩形: 圆角 1">
            <a:extLst>
              <a:ext uri="{FF2B5EF4-FFF2-40B4-BE49-F238E27FC236}">
                <a16:creationId xmlns:a16="http://schemas.microsoft.com/office/drawing/2014/main" id="{ADE7A5CD-2A5A-5C47-BF52-594D3DC061D2}"/>
              </a:ext>
            </a:extLst>
          </p:cNvPr>
          <p:cNvSpPr/>
          <p:nvPr/>
        </p:nvSpPr>
        <p:spPr>
          <a:xfrm>
            <a:off x="5345819" y="4068138"/>
            <a:ext cx="1496811" cy="320584"/>
          </a:xfrm>
          <a:prstGeom prst="roundRect">
            <a:avLst>
              <a:gd name="adj" fmla="val 50000"/>
            </a:avLst>
          </a:prstGeom>
          <a:noFill/>
          <a:ln w="19050">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rgbClr val="6A0160"/>
                </a:solidFill>
                <a:cs typeface="+mn-ea"/>
                <a:sym typeface="+mn-lt"/>
              </a:rPr>
              <a:t>PART ONE</a:t>
            </a:r>
            <a:endParaRPr lang="zh-CN" altLang="en-US" sz="1600" dirty="0">
              <a:solidFill>
                <a:srgbClr val="6A0160"/>
              </a:solidFill>
              <a:cs typeface="+mn-ea"/>
              <a:sym typeface="+mn-lt"/>
            </a:endParaRPr>
          </a:p>
        </p:txBody>
      </p:sp>
    </p:spTree>
    <p:extLst>
      <p:ext uri="{BB962C8B-B14F-4D97-AF65-F5344CB8AC3E}">
        <p14:creationId xmlns:p14="http://schemas.microsoft.com/office/powerpoint/2010/main" val="732673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444544"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 name="文本框 3">
            <a:extLst>
              <a:ext uri="{FF2B5EF4-FFF2-40B4-BE49-F238E27FC236}">
                <a16:creationId xmlns:a16="http://schemas.microsoft.com/office/drawing/2014/main" id="{3D0BBC90-A9AA-C3D0-81C9-6E51534EB73C}"/>
              </a:ext>
            </a:extLst>
          </p:cNvPr>
          <p:cNvSpPr txBox="1"/>
          <p:nvPr/>
        </p:nvSpPr>
        <p:spPr>
          <a:xfrm>
            <a:off x="1022895" y="1204435"/>
            <a:ext cx="10146210" cy="1289456"/>
          </a:xfrm>
          <a:prstGeom prst="rect">
            <a:avLst/>
          </a:prstGeom>
          <a:noFill/>
        </p:spPr>
        <p:txBody>
          <a:bodyPr wrap="square">
            <a:spAutoFit/>
          </a:bodyPr>
          <a:lstStyle/>
          <a:p>
            <a:pPr>
              <a:lnSpc>
                <a:spcPct val="150000"/>
              </a:lnSpc>
            </a:pPr>
            <a:r>
              <a:rPr lang="zh-CN" altLang="en-US" dirty="0"/>
              <a:t>在 Java 阵营中主要的 Mock 测试工具有Mockito，JMock，EasyMock 等。大多 Java Mock 库如 EasyMock 或JMock 都是 expect-run-verify (期望-运行-验证)方式，而 Mockito 则使用更简单，无需准备昂贵的前期启动。Mockito 拥有的非常少的 API，所有开始使用 Mockito，几乎没有时间成本。</a:t>
            </a:r>
          </a:p>
        </p:txBody>
      </p:sp>
      <p:sp>
        <p:nvSpPr>
          <p:cNvPr id="9" name="文本框 8">
            <a:extLst>
              <a:ext uri="{FF2B5EF4-FFF2-40B4-BE49-F238E27FC236}">
                <a16:creationId xmlns:a16="http://schemas.microsoft.com/office/drawing/2014/main" id="{D040FEB2-B8C1-A397-9B80-BDCA701A8C5C}"/>
              </a:ext>
            </a:extLst>
          </p:cNvPr>
          <p:cNvSpPr txBox="1"/>
          <p:nvPr/>
        </p:nvSpPr>
        <p:spPr>
          <a:xfrm>
            <a:off x="227219" y="2734129"/>
            <a:ext cx="16554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b="1" dirty="0"/>
              <a:t>Mockito</a:t>
            </a:r>
            <a:r>
              <a:rPr lang="zh-CN" altLang="en-US" b="1" dirty="0"/>
              <a:t>优点</a:t>
            </a:r>
          </a:p>
        </p:txBody>
      </p:sp>
      <p:sp>
        <p:nvSpPr>
          <p:cNvPr id="10" name="文本框 9">
            <a:extLst>
              <a:ext uri="{FF2B5EF4-FFF2-40B4-BE49-F238E27FC236}">
                <a16:creationId xmlns:a16="http://schemas.microsoft.com/office/drawing/2014/main" id="{85F77F74-139E-74AC-EADC-841E62F4AEB4}"/>
              </a:ext>
            </a:extLst>
          </p:cNvPr>
          <p:cNvSpPr txBox="1"/>
          <p:nvPr/>
        </p:nvSpPr>
        <p:spPr>
          <a:xfrm>
            <a:off x="1022895" y="3754540"/>
            <a:ext cx="4020360" cy="1704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有具体的</a:t>
            </a:r>
            <a:r>
              <a:rPr lang="en-US" altLang="zh-CN" dirty="0"/>
              <a:t>Mock</a:t>
            </a:r>
            <a:r>
              <a:rPr lang="zh-CN" altLang="en-US" dirty="0"/>
              <a:t>类，而不只是接口</a:t>
            </a:r>
            <a:endParaRPr lang="en-US" altLang="zh-CN" dirty="0"/>
          </a:p>
          <a:p>
            <a:pPr marL="285750" indent="-285750">
              <a:lnSpc>
                <a:spcPct val="150000"/>
              </a:lnSpc>
              <a:buFont typeface="Arial" panose="020B0604020202020204" pitchFamily="34" charset="0"/>
              <a:buChar char="•"/>
            </a:pPr>
            <a:r>
              <a:rPr lang="zh-CN" altLang="en-US" dirty="0"/>
              <a:t>允许灵活有序的验证</a:t>
            </a:r>
            <a:endParaRPr lang="en-US" altLang="zh-CN" dirty="0"/>
          </a:p>
          <a:p>
            <a:pPr marL="285750" indent="-285750">
              <a:lnSpc>
                <a:spcPct val="150000"/>
              </a:lnSpc>
              <a:buFont typeface="Arial" panose="020B0604020202020204" pitchFamily="34" charset="0"/>
              <a:buChar char="•"/>
            </a:pPr>
            <a:r>
              <a:rPr lang="zh-CN" altLang="en-US" dirty="0"/>
              <a:t>灵活使用参数匹配器</a:t>
            </a:r>
            <a:endParaRPr lang="en-US" altLang="zh-CN" dirty="0"/>
          </a:p>
          <a:p>
            <a:pPr marL="285750" indent="-285750">
              <a:lnSpc>
                <a:spcPct val="150000"/>
              </a:lnSpc>
              <a:buFont typeface="Arial" panose="020B0604020202020204" pitchFamily="34" charset="0"/>
              <a:buChar char="•"/>
            </a:pPr>
            <a:r>
              <a:rPr lang="zh-CN" altLang="en-US" dirty="0"/>
              <a:t>支持“至少一次”验证</a:t>
            </a:r>
            <a:endParaRPr lang="en-US" altLang="zh-CN" dirty="0"/>
          </a:p>
        </p:txBody>
      </p:sp>
    </p:spTree>
    <p:custDataLst>
      <p:tags r:id="rId1"/>
    </p:custDataLst>
    <p:extLst>
      <p:ext uri="{BB962C8B-B14F-4D97-AF65-F5344CB8AC3E}">
        <p14:creationId xmlns:p14="http://schemas.microsoft.com/office/powerpoint/2010/main" val="36569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1723549"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000" b="1" i="0" dirty="0">
                <a:solidFill>
                  <a:srgbClr val="4F4F4F"/>
                </a:solidFill>
                <a:effectLst/>
                <a:latin typeface="+mn-ea"/>
              </a:rPr>
              <a:t>单元测试对象</a:t>
            </a:r>
          </a:p>
        </p:txBody>
      </p:sp>
      <p:sp>
        <p:nvSpPr>
          <p:cNvPr id="4" name="文本框 3">
            <a:extLst>
              <a:ext uri="{FF2B5EF4-FFF2-40B4-BE49-F238E27FC236}">
                <a16:creationId xmlns:a16="http://schemas.microsoft.com/office/drawing/2014/main" id="{57EA9B5F-1CEF-DBD6-EE48-DA51A090FC1F}"/>
              </a:ext>
            </a:extLst>
          </p:cNvPr>
          <p:cNvSpPr txBox="1"/>
          <p:nvPr/>
        </p:nvSpPr>
        <p:spPr>
          <a:xfrm>
            <a:off x="1390389" y="2141227"/>
            <a:ext cx="8506471" cy="369332"/>
          </a:xfrm>
          <a:prstGeom prst="rect">
            <a:avLst/>
          </a:prstGeom>
          <a:noFill/>
        </p:spPr>
        <p:txBody>
          <a:bodyPr wrap="square" rtlCol="0">
            <a:spAutoFit/>
          </a:bodyPr>
          <a:lstStyle/>
          <a:p>
            <a:r>
              <a:rPr lang="zh-CN" altLang="en-US" dirty="0"/>
              <a:t>使用</a:t>
            </a:r>
            <a:r>
              <a:rPr lang="en-US" altLang="zh-CN" dirty="0"/>
              <a:t>Triangle</a:t>
            </a:r>
            <a:r>
              <a:rPr lang="zh-CN" altLang="en-US" dirty="0"/>
              <a:t>项目作为单元测试对象，</a:t>
            </a:r>
            <a:r>
              <a:rPr lang="en-US" altLang="zh-CN" dirty="0"/>
              <a:t>Triangle</a:t>
            </a:r>
            <a:r>
              <a:rPr lang="zh-CN" altLang="en-US" dirty="0"/>
              <a:t>类包括以下方法。</a:t>
            </a:r>
          </a:p>
        </p:txBody>
      </p:sp>
      <p:pic>
        <p:nvPicPr>
          <p:cNvPr id="10" name="图片 9">
            <a:extLst>
              <a:ext uri="{FF2B5EF4-FFF2-40B4-BE49-F238E27FC236}">
                <a16:creationId xmlns:a16="http://schemas.microsoft.com/office/drawing/2014/main" id="{FD735342-D7E0-24FB-0D80-7CA596B3F718}"/>
              </a:ext>
            </a:extLst>
          </p:cNvPr>
          <p:cNvPicPr>
            <a:picLocks noChangeAspect="1"/>
          </p:cNvPicPr>
          <p:nvPr/>
        </p:nvPicPr>
        <p:blipFill rotWithShape="1">
          <a:blip r:embed="rId5"/>
          <a:srcRect t="1612"/>
          <a:stretch/>
        </p:blipFill>
        <p:spPr>
          <a:xfrm>
            <a:off x="1420484" y="2780777"/>
            <a:ext cx="5624958" cy="3467527"/>
          </a:xfrm>
          <a:prstGeom prst="rect">
            <a:avLst/>
          </a:prstGeom>
        </p:spPr>
      </p:pic>
      <p:sp>
        <p:nvSpPr>
          <p:cNvPr id="11" name="文本框 10">
            <a:extLst>
              <a:ext uri="{FF2B5EF4-FFF2-40B4-BE49-F238E27FC236}">
                <a16:creationId xmlns:a16="http://schemas.microsoft.com/office/drawing/2014/main" id="{83C429A0-80E9-FE06-D649-973BB94A06AD}"/>
              </a:ext>
            </a:extLst>
          </p:cNvPr>
          <p:cNvSpPr txBox="1"/>
          <p:nvPr/>
        </p:nvSpPr>
        <p:spPr>
          <a:xfrm>
            <a:off x="4359058" y="3842359"/>
            <a:ext cx="1736942" cy="338554"/>
          </a:xfrm>
          <a:prstGeom prst="rect">
            <a:avLst/>
          </a:prstGeom>
          <a:noFill/>
        </p:spPr>
        <p:txBody>
          <a:bodyPr wrap="square" rtlCol="0">
            <a:spAutoFit/>
          </a:bodyPr>
          <a:lstStyle/>
          <a:p>
            <a:r>
              <a:rPr lang="zh-CN" altLang="en-US" sz="1600" dirty="0">
                <a:solidFill>
                  <a:srgbClr val="FF0000"/>
                </a:solidFill>
              </a:rPr>
              <a:t>三角形三条边</a:t>
            </a:r>
          </a:p>
        </p:txBody>
      </p:sp>
      <p:sp>
        <p:nvSpPr>
          <p:cNvPr id="12" name="右大括号 11">
            <a:extLst>
              <a:ext uri="{FF2B5EF4-FFF2-40B4-BE49-F238E27FC236}">
                <a16:creationId xmlns:a16="http://schemas.microsoft.com/office/drawing/2014/main" id="{A422DA7A-F91A-EC12-D179-E444F33DBA6A}"/>
              </a:ext>
            </a:extLst>
          </p:cNvPr>
          <p:cNvSpPr/>
          <p:nvPr/>
        </p:nvSpPr>
        <p:spPr>
          <a:xfrm>
            <a:off x="3977622" y="3519814"/>
            <a:ext cx="381436" cy="914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8B4ED70-F6AB-EF82-3839-70D44BE26825}"/>
              </a:ext>
            </a:extLst>
          </p:cNvPr>
          <p:cNvSpPr txBox="1"/>
          <p:nvPr/>
        </p:nvSpPr>
        <p:spPr>
          <a:xfrm>
            <a:off x="6478044" y="4551426"/>
            <a:ext cx="1736942" cy="338554"/>
          </a:xfrm>
          <a:prstGeom prst="rect">
            <a:avLst/>
          </a:prstGeom>
          <a:noFill/>
        </p:spPr>
        <p:txBody>
          <a:bodyPr wrap="square" rtlCol="0">
            <a:spAutoFit/>
          </a:bodyPr>
          <a:lstStyle/>
          <a:p>
            <a:r>
              <a:rPr lang="zh-CN" altLang="en-US" sz="1600" dirty="0">
                <a:solidFill>
                  <a:srgbClr val="FF0000"/>
                </a:solidFill>
              </a:rPr>
              <a:t>得到两边之差</a:t>
            </a:r>
          </a:p>
        </p:txBody>
      </p:sp>
      <p:sp>
        <p:nvSpPr>
          <p:cNvPr id="14" name="文本框 13">
            <a:extLst>
              <a:ext uri="{FF2B5EF4-FFF2-40B4-BE49-F238E27FC236}">
                <a16:creationId xmlns:a16="http://schemas.microsoft.com/office/drawing/2014/main" id="{6240E75B-731C-AFD9-2FDF-731921BB620F}"/>
              </a:ext>
            </a:extLst>
          </p:cNvPr>
          <p:cNvSpPr txBox="1"/>
          <p:nvPr/>
        </p:nvSpPr>
        <p:spPr>
          <a:xfrm>
            <a:off x="5227529" y="4889980"/>
            <a:ext cx="1736942" cy="338554"/>
          </a:xfrm>
          <a:prstGeom prst="rect">
            <a:avLst/>
          </a:prstGeom>
          <a:noFill/>
        </p:spPr>
        <p:txBody>
          <a:bodyPr wrap="square" rtlCol="0">
            <a:spAutoFit/>
          </a:bodyPr>
          <a:lstStyle/>
          <a:p>
            <a:r>
              <a:rPr lang="zh-CN" altLang="en-US" sz="1600" dirty="0">
                <a:solidFill>
                  <a:srgbClr val="FF0000"/>
                </a:solidFill>
              </a:rPr>
              <a:t>得到三条边</a:t>
            </a:r>
          </a:p>
        </p:txBody>
      </p:sp>
      <p:sp>
        <p:nvSpPr>
          <p:cNvPr id="17" name="文本框 16">
            <a:extLst>
              <a:ext uri="{FF2B5EF4-FFF2-40B4-BE49-F238E27FC236}">
                <a16:creationId xmlns:a16="http://schemas.microsoft.com/office/drawing/2014/main" id="{B36E035D-2B66-FD72-DCA5-CFE2A8C4ACA4}"/>
              </a:ext>
            </a:extLst>
          </p:cNvPr>
          <p:cNvSpPr txBox="1"/>
          <p:nvPr/>
        </p:nvSpPr>
        <p:spPr>
          <a:xfrm>
            <a:off x="5893272" y="5228534"/>
            <a:ext cx="1736942" cy="338554"/>
          </a:xfrm>
          <a:prstGeom prst="rect">
            <a:avLst/>
          </a:prstGeom>
          <a:noFill/>
        </p:spPr>
        <p:txBody>
          <a:bodyPr wrap="square" rtlCol="0">
            <a:spAutoFit/>
          </a:bodyPr>
          <a:lstStyle/>
          <a:p>
            <a:r>
              <a:rPr lang="zh-CN" altLang="en-US" sz="1600" dirty="0">
                <a:solidFill>
                  <a:srgbClr val="FF0000"/>
                </a:solidFill>
              </a:rPr>
              <a:t>得到三角形类型</a:t>
            </a:r>
          </a:p>
        </p:txBody>
      </p:sp>
      <p:sp>
        <p:nvSpPr>
          <p:cNvPr id="18" name="文本框 17">
            <a:extLst>
              <a:ext uri="{FF2B5EF4-FFF2-40B4-BE49-F238E27FC236}">
                <a16:creationId xmlns:a16="http://schemas.microsoft.com/office/drawing/2014/main" id="{FEE92523-4654-459B-371B-9E0BBC1E308B}"/>
              </a:ext>
            </a:extLst>
          </p:cNvPr>
          <p:cNvSpPr txBox="1"/>
          <p:nvPr/>
        </p:nvSpPr>
        <p:spPr>
          <a:xfrm>
            <a:off x="6294329" y="5547949"/>
            <a:ext cx="3125244" cy="338554"/>
          </a:xfrm>
          <a:prstGeom prst="rect">
            <a:avLst/>
          </a:prstGeom>
          <a:noFill/>
        </p:spPr>
        <p:txBody>
          <a:bodyPr wrap="square" rtlCol="0">
            <a:spAutoFit/>
          </a:bodyPr>
          <a:lstStyle/>
          <a:p>
            <a:r>
              <a:rPr lang="zh-CN" altLang="en-US" sz="1600" dirty="0">
                <a:solidFill>
                  <a:srgbClr val="FF0000"/>
                </a:solidFill>
              </a:rPr>
              <a:t>判断三条边是否能组成三角形</a:t>
            </a:r>
          </a:p>
        </p:txBody>
      </p:sp>
      <p:sp>
        <p:nvSpPr>
          <p:cNvPr id="19" name="文本框 18">
            <a:extLst>
              <a:ext uri="{FF2B5EF4-FFF2-40B4-BE49-F238E27FC236}">
                <a16:creationId xmlns:a16="http://schemas.microsoft.com/office/drawing/2014/main" id="{45426458-70BF-8459-FA47-78E9A09F3F93}"/>
              </a:ext>
            </a:extLst>
          </p:cNvPr>
          <p:cNvSpPr txBox="1"/>
          <p:nvPr/>
        </p:nvSpPr>
        <p:spPr>
          <a:xfrm>
            <a:off x="6761743" y="5883040"/>
            <a:ext cx="1736942" cy="338554"/>
          </a:xfrm>
          <a:prstGeom prst="rect">
            <a:avLst/>
          </a:prstGeom>
          <a:noFill/>
        </p:spPr>
        <p:txBody>
          <a:bodyPr wrap="square" rtlCol="0">
            <a:spAutoFit/>
          </a:bodyPr>
          <a:lstStyle/>
          <a:p>
            <a:r>
              <a:rPr lang="zh-CN" altLang="en-US" sz="1600" dirty="0">
                <a:solidFill>
                  <a:srgbClr val="FF0000"/>
                </a:solidFill>
              </a:rPr>
              <a:t>设置三条边长</a:t>
            </a:r>
          </a:p>
        </p:txBody>
      </p:sp>
    </p:spTree>
    <p:custDataLst>
      <p:tags r:id="rId1"/>
    </p:custDataLst>
    <p:extLst>
      <p:ext uri="{BB962C8B-B14F-4D97-AF65-F5344CB8AC3E}">
        <p14:creationId xmlns:p14="http://schemas.microsoft.com/office/powerpoint/2010/main" val="1866160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16" name="图片 15">
            <a:extLst>
              <a:ext uri="{FF2B5EF4-FFF2-40B4-BE49-F238E27FC236}">
                <a16:creationId xmlns:a16="http://schemas.microsoft.com/office/drawing/2014/main" id="{615D280F-3F68-10FD-BED4-AB88821B87FC}"/>
              </a:ext>
            </a:extLst>
          </p:cNvPr>
          <p:cNvPicPr>
            <a:picLocks noChangeAspect="1"/>
          </p:cNvPicPr>
          <p:nvPr/>
        </p:nvPicPr>
        <p:blipFill>
          <a:blip r:embed="rId5"/>
          <a:stretch>
            <a:fillRect/>
          </a:stretch>
        </p:blipFill>
        <p:spPr>
          <a:xfrm>
            <a:off x="1405934" y="2939804"/>
            <a:ext cx="9380131" cy="1963500"/>
          </a:xfrm>
          <a:prstGeom prst="rect">
            <a:avLst/>
          </a:prstGeom>
        </p:spPr>
      </p:pic>
      <p:sp>
        <p:nvSpPr>
          <p:cNvPr id="20" name="文本框 19">
            <a:extLst>
              <a:ext uri="{FF2B5EF4-FFF2-40B4-BE49-F238E27FC236}">
                <a16:creationId xmlns:a16="http://schemas.microsoft.com/office/drawing/2014/main" id="{A6FEF8E2-B09F-C53F-7345-999084351CD6}"/>
              </a:ext>
            </a:extLst>
          </p:cNvPr>
          <p:cNvSpPr txBox="1"/>
          <p:nvPr/>
        </p:nvSpPr>
        <p:spPr>
          <a:xfrm>
            <a:off x="227219" y="1371600"/>
            <a:ext cx="1570110"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a:solidFill>
                  <a:srgbClr val="4F4F4F"/>
                </a:solidFill>
                <a:effectLst/>
                <a:latin typeface="+mn-ea"/>
              </a:rPr>
              <a:t>Maven</a:t>
            </a:r>
            <a:r>
              <a:rPr lang="zh-CN" altLang="en-US" sz="2000" b="1" i="0" dirty="0">
                <a:solidFill>
                  <a:srgbClr val="4F4F4F"/>
                </a:solidFill>
                <a:effectLst/>
                <a:latin typeface="+mn-ea"/>
              </a:rPr>
              <a:t>依赖</a:t>
            </a:r>
          </a:p>
        </p:txBody>
      </p:sp>
    </p:spTree>
    <p:custDataLst>
      <p:tags r:id="rId1"/>
    </p:custDataLst>
    <p:extLst>
      <p:ext uri="{BB962C8B-B14F-4D97-AF65-F5344CB8AC3E}">
        <p14:creationId xmlns:p14="http://schemas.microsoft.com/office/powerpoint/2010/main" val="3160133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1601721"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a:solidFill>
                  <a:srgbClr val="4F4F4F"/>
                </a:solidFill>
                <a:effectLst/>
                <a:latin typeface="+mn-ea"/>
              </a:rPr>
              <a:t>mock()</a:t>
            </a:r>
            <a:r>
              <a:rPr lang="zh-CN" altLang="en-US" sz="2000" b="1" i="0" dirty="0">
                <a:solidFill>
                  <a:srgbClr val="4F4F4F"/>
                </a:solidFill>
                <a:effectLst/>
                <a:latin typeface="+mn-ea"/>
              </a:rPr>
              <a:t>方法</a:t>
            </a:r>
          </a:p>
        </p:txBody>
      </p:sp>
      <p:sp>
        <p:nvSpPr>
          <p:cNvPr id="2" name="文本框 1">
            <a:extLst>
              <a:ext uri="{FF2B5EF4-FFF2-40B4-BE49-F238E27FC236}">
                <a16:creationId xmlns:a16="http://schemas.microsoft.com/office/drawing/2014/main" id="{9A8ACC43-F152-76CB-FF30-F73F387F242E}"/>
              </a:ext>
            </a:extLst>
          </p:cNvPr>
          <p:cNvSpPr txBox="1"/>
          <p:nvPr/>
        </p:nvSpPr>
        <p:spPr>
          <a:xfrm>
            <a:off x="601547" y="2021877"/>
            <a:ext cx="10988906" cy="646331"/>
          </a:xfrm>
          <a:prstGeom prst="rect">
            <a:avLst/>
          </a:prstGeom>
          <a:noFill/>
        </p:spPr>
        <p:txBody>
          <a:bodyPr wrap="none" rtlCol="0">
            <a:spAutoFit/>
          </a:bodyPr>
          <a:lstStyle/>
          <a:p>
            <a:r>
              <a:rPr lang="en-US" altLang="zh-CN" dirty="0"/>
              <a:t>mock</a:t>
            </a:r>
            <a:r>
              <a:rPr lang="zh-CN" altLang="en-US" dirty="0"/>
              <a:t>方法来自</a:t>
            </a:r>
            <a:r>
              <a:rPr lang="en-US" altLang="zh-CN" dirty="0" err="1"/>
              <a:t>org.Mockito.Mock</a:t>
            </a:r>
            <a:r>
              <a:rPr lang="zh-CN" altLang="en-US" dirty="0"/>
              <a:t>，它表示可以</a:t>
            </a:r>
            <a:r>
              <a:rPr lang="en-US" altLang="zh-CN" dirty="0"/>
              <a:t>Mock</a:t>
            </a:r>
            <a:r>
              <a:rPr lang="zh-CN" altLang="en-US" dirty="0"/>
              <a:t>一个对象或是一个接口，通常用来创建一个 </a:t>
            </a:r>
            <a:r>
              <a:rPr lang="en-US" altLang="zh-CN" dirty="0"/>
              <a:t>Mock </a:t>
            </a:r>
            <a:r>
              <a:rPr lang="zh-CN" altLang="en-US" dirty="0"/>
              <a:t>对象</a:t>
            </a:r>
            <a:r>
              <a:rPr lang="en-US" altLang="zh-CN" dirty="0"/>
              <a:t>. </a:t>
            </a:r>
          </a:p>
          <a:p>
            <a:r>
              <a:rPr lang="en-US" altLang="zh-CN" dirty="0"/>
              <a:t>mock </a:t>
            </a:r>
            <a:r>
              <a:rPr lang="zh-CN" altLang="en-US" dirty="0"/>
              <a:t>方法接收一个 </a:t>
            </a:r>
            <a:r>
              <a:rPr lang="en-US" altLang="zh-CN" dirty="0"/>
              <a:t>class </a:t>
            </a:r>
            <a:r>
              <a:rPr lang="zh-CN" altLang="en-US" dirty="0"/>
              <a:t>类型。</a:t>
            </a:r>
          </a:p>
        </p:txBody>
      </p:sp>
      <p:pic>
        <p:nvPicPr>
          <p:cNvPr id="9" name="图片 8">
            <a:extLst>
              <a:ext uri="{FF2B5EF4-FFF2-40B4-BE49-F238E27FC236}">
                <a16:creationId xmlns:a16="http://schemas.microsoft.com/office/drawing/2014/main" id="{F2F88A58-C291-965C-B947-F3A08C249840}"/>
              </a:ext>
            </a:extLst>
          </p:cNvPr>
          <p:cNvPicPr>
            <a:picLocks noChangeAspect="1"/>
          </p:cNvPicPr>
          <p:nvPr/>
        </p:nvPicPr>
        <p:blipFill>
          <a:blip r:embed="rId5"/>
          <a:stretch>
            <a:fillRect/>
          </a:stretch>
        </p:blipFill>
        <p:spPr>
          <a:xfrm>
            <a:off x="2284598" y="3153942"/>
            <a:ext cx="7622803" cy="2500171"/>
          </a:xfrm>
          <a:prstGeom prst="rect">
            <a:avLst/>
          </a:prstGeom>
        </p:spPr>
      </p:pic>
    </p:spTree>
    <p:custDataLst>
      <p:tags r:id="rId1"/>
    </p:custDataLst>
    <p:extLst>
      <p:ext uri="{BB962C8B-B14F-4D97-AF65-F5344CB8AC3E}">
        <p14:creationId xmlns:p14="http://schemas.microsoft.com/office/powerpoint/2010/main" val="3102953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1632370"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dirty="0">
                <a:solidFill>
                  <a:srgbClr val="4F4F4F"/>
                </a:solidFill>
                <a:latin typeface="+mn-ea"/>
              </a:rPr>
              <a:t>verify</a:t>
            </a:r>
            <a:r>
              <a:rPr lang="en-US" altLang="zh-CN" sz="2000" b="1" i="0" dirty="0">
                <a:solidFill>
                  <a:srgbClr val="4F4F4F"/>
                </a:solidFill>
                <a:effectLst/>
                <a:latin typeface="+mn-ea"/>
              </a:rPr>
              <a:t>()</a:t>
            </a:r>
            <a:r>
              <a:rPr lang="zh-CN" altLang="en-US" sz="2000" b="1" i="0" dirty="0">
                <a:solidFill>
                  <a:srgbClr val="4F4F4F"/>
                </a:solidFill>
                <a:effectLst/>
                <a:latin typeface="+mn-ea"/>
              </a:rPr>
              <a:t>方法</a:t>
            </a:r>
          </a:p>
        </p:txBody>
      </p:sp>
      <p:sp>
        <p:nvSpPr>
          <p:cNvPr id="9" name="文本框 8">
            <a:extLst>
              <a:ext uri="{FF2B5EF4-FFF2-40B4-BE49-F238E27FC236}">
                <a16:creationId xmlns:a16="http://schemas.microsoft.com/office/drawing/2014/main" id="{0A40EE29-0502-3B3A-604E-EA79E7245169}"/>
              </a:ext>
            </a:extLst>
          </p:cNvPr>
          <p:cNvSpPr txBox="1"/>
          <p:nvPr/>
        </p:nvSpPr>
        <p:spPr>
          <a:xfrm>
            <a:off x="956212" y="1855947"/>
            <a:ext cx="10019706" cy="646331"/>
          </a:xfrm>
          <a:prstGeom prst="rect">
            <a:avLst/>
          </a:prstGeom>
          <a:noFill/>
        </p:spPr>
        <p:txBody>
          <a:bodyPr wrap="square">
            <a:spAutoFit/>
          </a:bodyPr>
          <a:lstStyle/>
          <a:p>
            <a:r>
              <a:rPr lang="en-US" altLang="zh-CN" b="0" i="0" dirty="0">
                <a:solidFill>
                  <a:srgbClr val="212529"/>
                </a:solidFill>
                <a:effectLst/>
              </a:rPr>
              <a:t>Mockito </a:t>
            </a:r>
            <a:r>
              <a:rPr lang="zh-CN" altLang="en-US" b="0" i="0" dirty="0">
                <a:solidFill>
                  <a:srgbClr val="212529"/>
                </a:solidFill>
                <a:effectLst/>
              </a:rPr>
              <a:t>会追踪 </a:t>
            </a:r>
            <a:r>
              <a:rPr lang="en-US" altLang="zh-CN" b="0" i="0" dirty="0">
                <a:solidFill>
                  <a:srgbClr val="212529"/>
                </a:solidFill>
                <a:effectLst/>
              </a:rPr>
              <a:t>Mock </a:t>
            </a:r>
            <a:r>
              <a:rPr lang="zh-CN" altLang="en-US" b="0" i="0" dirty="0">
                <a:solidFill>
                  <a:srgbClr val="212529"/>
                </a:solidFill>
                <a:effectLst/>
              </a:rPr>
              <a:t>对象的所用方法调用和调用方法时所传递的参数</a:t>
            </a:r>
            <a:r>
              <a:rPr lang="en-US" altLang="zh-CN" b="0" i="0" dirty="0">
                <a:solidFill>
                  <a:srgbClr val="212529"/>
                </a:solidFill>
                <a:effectLst/>
              </a:rPr>
              <a:t>. </a:t>
            </a:r>
            <a:r>
              <a:rPr lang="zh-CN" altLang="en-US" b="0" i="0" dirty="0">
                <a:solidFill>
                  <a:srgbClr val="212529"/>
                </a:solidFill>
                <a:effectLst/>
              </a:rPr>
              <a:t>我们可以通过 </a:t>
            </a:r>
            <a:r>
              <a:rPr lang="en-US" altLang="zh-CN" b="0" i="0" dirty="0">
                <a:solidFill>
                  <a:srgbClr val="212529"/>
                </a:solidFill>
                <a:effectLst/>
              </a:rPr>
              <a:t>verify() </a:t>
            </a:r>
            <a:r>
              <a:rPr lang="zh-CN" altLang="en-US" b="0" i="0" dirty="0">
                <a:solidFill>
                  <a:srgbClr val="212529"/>
                </a:solidFill>
                <a:effectLst/>
              </a:rPr>
              <a:t>静态方法</a:t>
            </a:r>
            <a:r>
              <a:rPr lang="zh-CN" altLang="en-US" dirty="0">
                <a:solidFill>
                  <a:srgbClr val="212529"/>
                </a:solidFill>
              </a:rPr>
              <a:t>来校验指定方法是否被调用。</a:t>
            </a:r>
            <a:endParaRPr lang="zh-CN" altLang="en-US" dirty="0"/>
          </a:p>
        </p:txBody>
      </p:sp>
      <p:pic>
        <p:nvPicPr>
          <p:cNvPr id="11" name="图片 10">
            <a:extLst>
              <a:ext uri="{FF2B5EF4-FFF2-40B4-BE49-F238E27FC236}">
                <a16:creationId xmlns:a16="http://schemas.microsoft.com/office/drawing/2014/main" id="{2C451B15-1B9D-426B-1950-01C94589154E}"/>
              </a:ext>
            </a:extLst>
          </p:cNvPr>
          <p:cNvPicPr>
            <a:picLocks noChangeAspect="1"/>
          </p:cNvPicPr>
          <p:nvPr/>
        </p:nvPicPr>
        <p:blipFill rotWithShape="1">
          <a:blip r:embed="rId5"/>
          <a:srcRect r="6220"/>
          <a:stretch/>
        </p:blipFill>
        <p:spPr>
          <a:xfrm>
            <a:off x="0" y="2985883"/>
            <a:ext cx="6764668" cy="2739680"/>
          </a:xfrm>
          <a:prstGeom prst="rect">
            <a:avLst/>
          </a:prstGeom>
        </p:spPr>
      </p:pic>
      <p:sp>
        <p:nvSpPr>
          <p:cNvPr id="12" name="矩形 11">
            <a:extLst>
              <a:ext uri="{FF2B5EF4-FFF2-40B4-BE49-F238E27FC236}">
                <a16:creationId xmlns:a16="http://schemas.microsoft.com/office/drawing/2014/main" id="{31461A62-B930-AF04-8E2A-2ECD478FE1C8}"/>
              </a:ext>
            </a:extLst>
          </p:cNvPr>
          <p:cNvSpPr/>
          <p:nvPr/>
        </p:nvSpPr>
        <p:spPr>
          <a:xfrm>
            <a:off x="338203" y="4509370"/>
            <a:ext cx="6112702" cy="97703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5129D8A-CB9C-8C7D-C3DD-C2DDE780F3C8}"/>
              </a:ext>
            </a:extLst>
          </p:cNvPr>
          <p:cNvPicPr>
            <a:picLocks noChangeAspect="1"/>
          </p:cNvPicPr>
          <p:nvPr/>
        </p:nvPicPr>
        <p:blipFill>
          <a:blip r:embed="rId6"/>
          <a:stretch>
            <a:fillRect/>
          </a:stretch>
        </p:blipFill>
        <p:spPr>
          <a:xfrm>
            <a:off x="6764667" y="2739578"/>
            <a:ext cx="5339045" cy="2057890"/>
          </a:xfrm>
          <a:prstGeom prst="rect">
            <a:avLst/>
          </a:prstGeom>
        </p:spPr>
      </p:pic>
    </p:spTree>
    <p:custDataLst>
      <p:tags r:id="rId1"/>
    </p:custDataLst>
    <p:extLst>
      <p:ext uri="{BB962C8B-B14F-4D97-AF65-F5344CB8AC3E}">
        <p14:creationId xmlns:p14="http://schemas.microsoft.com/office/powerpoint/2010/main" val="1101254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1632370"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dirty="0">
                <a:solidFill>
                  <a:srgbClr val="4F4F4F"/>
                </a:solidFill>
                <a:latin typeface="+mn-ea"/>
              </a:rPr>
              <a:t>verify</a:t>
            </a:r>
            <a:r>
              <a:rPr lang="en-US" altLang="zh-CN" sz="2000" b="1" i="0" dirty="0">
                <a:solidFill>
                  <a:srgbClr val="4F4F4F"/>
                </a:solidFill>
                <a:effectLst/>
                <a:latin typeface="+mn-ea"/>
              </a:rPr>
              <a:t>()</a:t>
            </a:r>
            <a:r>
              <a:rPr lang="zh-CN" altLang="en-US" sz="2000" b="1" i="0" dirty="0">
                <a:solidFill>
                  <a:srgbClr val="4F4F4F"/>
                </a:solidFill>
                <a:effectLst/>
                <a:latin typeface="+mn-ea"/>
              </a:rPr>
              <a:t>方法</a:t>
            </a:r>
          </a:p>
        </p:txBody>
      </p:sp>
      <p:sp>
        <p:nvSpPr>
          <p:cNvPr id="9" name="文本框 8">
            <a:extLst>
              <a:ext uri="{FF2B5EF4-FFF2-40B4-BE49-F238E27FC236}">
                <a16:creationId xmlns:a16="http://schemas.microsoft.com/office/drawing/2014/main" id="{0A40EE29-0502-3B3A-604E-EA79E7245169}"/>
              </a:ext>
            </a:extLst>
          </p:cNvPr>
          <p:cNvSpPr txBox="1"/>
          <p:nvPr/>
        </p:nvSpPr>
        <p:spPr>
          <a:xfrm>
            <a:off x="956212" y="1855947"/>
            <a:ext cx="10019706" cy="369332"/>
          </a:xfrm>
          <a:prstGeom prst="rect">
            <a:avLst/>
          </a:prstGeom>
          <a:noFill/>
        </p:spPr>
        <p:txBody>
          <a:bodyPr wrap="square">
            <a:spAutoFit/>
          </a:bodyPr>
          <a:lstStyle/>
          <a:p>
            <a:r>
              <a:rPr lang="en-US" altLang="zh-CN" b="0" i="0" dirty="0">
                <a:solidFill>
                  <a:srgbClr val="212529"/>
                </a:solidFill>
                <a:effectLst/>
              </a:rPr>
              <a:t>verify() </a:t>
            </a:r>
            <a:r>
              <a:rPr lang="zh-CN" altLang="en-US" b="0" i="0" dirty="0">
                <a:solidFill>
                  <a:srgbClr val="212529"/>
                </a:solidFill>
                <a:effectLst/>
              </a:rPr>
              <a:t>方法还可以设置断言次数，以验证被测试方法的被调用次数。</a:t>
            </a:r>
            <a:endParaRPr lang="zh-CN" altLang="en-US" dirty="0"/>
          </a:p>
        </p:txBody>
      </p:sp>
      <p:pic>
        <p:nvPicPr>
          <p:cNvPr id="4" name="图片 3">
            <a:extLst>
              <a:ext uri="{FF2B5EF4-FFF2-40B4-BE49-F238E27FC236}">
                <a16:creationId xmlns:a16="http://schemas.microsoft.com/office/drawing/2014/main" id="{E2062B23-908C-D716-36B0-181F422DF7D0}"/>
              </a:ext>
            </a:extLst>
          </p:cNvPr>
          <p:cNvPicPr>
            <a:picLocks noChangeAspect="1"/>
          </p:cNvPicPr>
          <p:nvPr/>
        </p:nvPicPr>
        <p:blipFill rotWithShape="1">
          <a:blip r:embed="rId5"/>
          <a:srcRect b="5091"/>
          <a:stretch/>
        </p:blipFill>
        <p:spPr>
          <a:xfrm>
            <a:off x="154103" y="2608859"/>
            <a:ext cx="6771485" cy="3841637"/>
          </a:xfrm>
          <a:prstGeom prst="rect">
            <a:avLst/>
          </a:prstGeom>
        </p:spPr>
      </p:pic>
      <p:pic>
        <p:nvPicPr>
          <p:cNvPr id="13" name="图片 12">
            <a:extLst>
              <a:ext uri="{FF2B5EF4-FFF2-40B4-BE49-F238E27FC236}">
                <a16:creationId xmlns:a16="http://schemas.microsoft.com/office/drawing/2014/main" id="{D0BA9487-E8B7-0FBE-B87B-E214D3DB827E}"/>
              </a:ext>
            </a:extLst>
          </p:cNvPr>
          <p:cNvPicPr>
            <a:picLocks noChangeAspect="1"/>
          </p:cNvPicPr>
          <p:nvPr/>
        </p:nvPicPr>
        <p:blipFill>
          <a:blip r:embed="rId6"/>
          <a:stretch>
            <a:fillRect/>
          </a:stretch>
        </p:blipFill>
        <p:spPr>
          <a:xfrm>
            <a:off x="6932973" y="2608859"/>
            <a:ext cx="5259027" cy="1524730"/>
          </a:xfrm>
          <a:prstGeom prst="rect">
            <a:avLst/>
          </a:prstGeom>
        </p:spPr>
      </p:pic>
      <p:sp>
        <p:nvSpPr>
          <p:cNvPr id="14" name="箭头: 右 13">
            <a:extLst>
              <a:ext uri="{FF2B5EF4-FFF2-40B4-BE49-F238E27FC236}">
                <a16:creationId xmlns:a16="http://schemas.microsoft.com/office/drawing/2014/main" id="{732B6A8F-E554-A300-B20E-42826EF9C930}"/>
              </a:ext>
            </a:extLst>
          </p:cNvPr>
          <p:cNvSpPr/>
          <p:nvPr/>
        </p:nvSpPr>
        <p:spPr>
          <a:xfrm rot="19144145">
            <a:off x="6350114" y="4160127"/>
            <a:ext cx="897308" cy="501041"/>
          </a:xfrm>
          <a:prstGeom prst="rightArrow">
            <a:avLst>
              <a:gd name="adj1" fmla="val 27614"/>
              <a:gd name="adj2" fmla="val 6559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3E37E1B-332E-C082-969E-086A738FF238}"/>
              </a:ext>
            </a:extLst>
          </p:cNvPr>
          <p:cNvSpPr txBox="1"/>
          <p:nvPr/>
        </p:nvSpPr>
        <p:spPr>
          <a:xfrm>
            <a:off x="7470230" y="4446740"/>
            <a:ext cx="4184512" cy="646331"/>
          </a:xfrm>
          <a:prstGeom prst="rect">
            <a:avLst/>
          </a:prstGeom>
          <a:noFill/>
        </p:spPr>
        <p:txBody>
          <a:bodyPr wrap="square" rtlCol="0">
            <a:spAutoFit/>
          </a:bodyPr>
          <a:lstStyle/>
          <a:p>
            <a:r>
              <a:rPr lang="en-US" altLang="zh-CN" dirty="0">
                <a:solidFill>
                  <a:srgbClr val="FF0000"/>
                </a:solidFill>
              </a:rPr>
              <a:t>.</a:t>
            </a:r>
            <a:r>
              <a:rPr lang="en-US" altLang="zh-CN" dirty="0" err="1">
                <a:solidFill>
                  <a:srgbClr val="FF0000"/>
                </a:solidFill>
              </a:rPr>
              <a:t>setBorders</a:t>
            </a:r>
            <a:r>
              <a:rPr lang="en-US" altLang="zh-CN" dirty="0">
                <a:solidFill>
                  <a:srgbClr val="FF0000"/>
                </a:solidFill>
              </a:rPr>
              <a:t>(2, 3, 4)</a:t>
            </a:r>
            <a:r>
              <a:rPr lang="zh-CN" altLang="en-US" dirty="0">
                <a:solidFill>
                  <a:srgbClr val="FF0000"/>
                </a:solidFill>
              </a:rPr>
              <a:t>方法只调用了一次，而断言次数为</a:t>
            </a:r>
            <a:r>
              <a:rPr lang="en-US" altLang="zh-CN" dirty="0">
                <a:solidFill>
                  <a:srgbClr val="FF0000"/>
                </a:solidFill>
              </a:rPr>
              <a:t>3</a:t>
            </a:r>
            <a:r>
              <a:rPr lang="zh-CN" altLang="en-US" dirty="0">
                <a:solidFill>
                  <a:srgbClr val="FF0000"/>
                </a:solidFill>
              </a:rPr>
              <a:t>次，所以报错。</a:t>
            </a:r>
          </a:p>
        </p:txBody>
      </p:sp>
      <p:sp>
        <p:nvSpPr>
          <p:cNvPr id="17" name="矩形 16">
            <a:extLst>
              <a:ext uri="{FF2B5EF4-FFF2-40B4-BE49-F238E27FC236}">
                <a16:creationId xmlns:a16="http://schemas.microsoft.com/office/drawing/2014/main" id="{F37CA089-8D08-164C-FC70-FBE62F126C6D}"/>
              </a:ext>
            </a:extLst>
          </p:cNvPr>
          <p:cNvSpPr/>
          <p:nvPr/>
        </p:nvSpPr>
        <p:spPr>
          <a:xfrm>
            <a:off x="2981739" y="4701209"/>
            <a:ext cx="1006174" cy="1926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C9E9515-10EB-605C-51D3-D0DF946DA204}"/>
              </a:ext>
            </a:extLst>
          </p:cNvPr>
          <p:cNvSpPr/>
          <p:nvPr/>
        </p:nvSpPr>
        <p:spPr>
          <a:xfrm>
            <a:off x="2971447" y="5151293"/>
            <a:ext cx="1471344" cy="1926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E859F2D-BD0E-3E99-F032-AFD8F69F5192}"/>
              </a:ext>
            </a:extLst>
          </p:cNvPr>
          <p:cNvSpPr/>
          <p:nvPr/>
        </p:nvSpPr>
        <p:spPr>
          <a:xfrm>
            <a:off x="2971447" y="5577670"/>
            <a:ext cx="1153292" cy="1926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9853B2C-E270-FA35-17AA-E8CB3EB2BB36}"/>
              </a:ext>
            </a:extLst>
          </p:cNvPr>
          <p:cNvSpPr/>
          <p:nvPr/>
        </p:nvSpPr>
        <p:spPr>
          <a:xfrm>
            <a:off x="2981739" y="6037693"/>
            <a:ext cx="1006174" cy="1926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90365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8" y="1075566"/>
            <a:ext cx="3401957"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a:solidFill>
                  <a:srgbClr val="4F4F4F"/>
                </a:solidFill>
                <a:effectLst/>
                <a:latin typeface="+mn-ea"/>
              </a:rPr>
              <a:t> when(​).</a:t>
            </a:r>
            <a:r>
              <a:rPr lang="en-US" altLang="zh-CN" sz="2000" b="1" i="0" dirty="0" err="1">
                <a:solidFill>
                  <a:srgbClr val="4F4F4F"/>
                </a:solidFill>
                <a:effectLst/>
                <a:latin typeface="+mn-ea"/>
              </a:rPr>
              <a:t>thenReturn</a:t>
            </a:r>
            <a:r>
              <a:rPr lang="en-US" altLang="zh-CN" sz="2000" b="1" i="0" dirty="0">
                <a:solidFill>
                  <a:srgbClr val="4F4F4F"/>
                </a:solidFill>
                <a:effectLst/>
                <a:latin typeface="+mn-ea"/>
              </a:rPr>
              <a:t>(​)</a:t>
            </a:r>
            <a:r>
              <a:rPr lang="zh-CN" altLang="en-US" sz="2000" b="1" i="0" dirty="0">
                <a:solidFill>
                  <a:srgbClr val="4F4F4F"/>
                </a:solidFill>
                <a:effectLst/>
                <a:latin typeface="+mn-ea"/>
              </a:rPr>
              <a:t>方法</a:t>
            </a:r>
          </a:p>
        </p:txBody>
      </p:sp>
      <p:sp>
        <p:nvSpPr>
          <p:cNvPr id="2" name="文本框 1">
            <a:extLst>
              <a:ext uri="{FF2B5EF4-FFF2-40B4-BE49-F238E27FC236}">
                <a16:creationId xmlns:a16="http://schemas.microsoft.com/office/drawing/2014/main" id="{9A8ACC43-F152-76CB-FF30-F73F387F242E}"/>
              </a:ext>
            </a:extLst>
          </p:cNvPr>
          <p:cNvSpPr txBox="1"/>
          <p:nvPr/>
        </p:nvSpPr>
        <p:spPr>
          <a:xfrm>
            <a:off x="227218" y="1547914"/>
            <a:ext cx="11251798" cy="369332"/>
          </a:xfrm>
          <a:prstGeom prst="rect">
            <a:avLst/>
          </a:prstGeom>
          <a:noFill/>
        </p:spPr>
        <p:txBody>
          <a:bodyPr wrap="none" rtlCol="0">
            <a:spAutoFit/>
          </a:bodyPr>
          <a:lstStyle/>
          <a:p>
            <a:r>
              <a:rPr lang="en-US" altLang="zh-CN" dirty="0"/>
              <a:t> when(​).</a:t>
            </a:r>
            <a:r>
              <a:rPr lang="en-US" altLang="zh-CN" dirty="0" err="1"/>
              <a:t>thenReturn</a:t>
            </a:r>
            <a:r>
              <a:rPr lang="en-US" altLang="zh-CN" dirty="0"/>
              <a:t>(​) </a:t>
            </a:r>
            <a:r>
              <a:rPr lang="zh-CN" altLang="en-US" dirty="0"/>
              <a:t>用来规定</a:t>
            </a:r>
            <a:r>
              <a:rPr lang="en-US" altLang="zh-CN" dirty="0"/>
              <a:t>mock</a:t>
            </a:r>
            <a:r>
              <a:rPr lang="zh-CN" altLang="en-US" dirty="0"/>
              <a:t>对象的行为，通常用法是设置当</a:t>
            </a:r>
            <a:r>
              <a:rPr lang="en-US" altLang="zh-CN" dirty="0"/>
              <a:t>mock</a:t>
            </a:r>
            <a:r>
              <a:rPr lang="zh-CN" altLang="en-US" dirty="0"/>
              <a:t>对象被调用时，返回指定的值。</a:t>
            </a:r>
          </a:p>
        </p:txBody>
      </p:sp>
      <p:pic>
        <p:nvPicPr>
          <p:cNvPr id="12" name="图片 11">
            <a:extLst>
              <a:ext uri="{FF2B5EF4-FFF2-40B4-BE49-F238E27FC236}">
                <a16:creationId xmlns:a16="http://schemas.microsoft.com/office/drawing/2014/main" id="{43283376-0EB6-EEC6-A7BC-85C78FBF7871}"/>
              </a:ext>
            </a:extLst>
          </p:cNvPr>
          <p:cNvPicPr>
            <a:picLocks noChangeAspect="1"/>
          </p:cNvPicPr>
          <p:nvPr/>
        </p:nvPicPr>
        <p:blipFill rotWithShape="1">
          <a:blip r:embed="rId5"/>
          <a:srcRect b="4536"/>
          <a:stretch/>
        </p:blipFill>
        <p:spPr>
          <a:xfrm>
            <a:off x="227217" y="1961301"/>
            <a:ext cx="7505577" cy="4788188"/>
          </a:xfrm>
          <a:prstGeom prst="rect">
            <a:avLst/>
          </a:prstGeom>
        </p:spPr>
      </p:pic>
      <p:sp>
        <p:nvSpPr>
          <p:cNvPr id="13" name="矩形 12">
            <a:extLst>
              <a:ext uri="{FF2B5EF4-FFF2-40B4-BE49-F238E27FC236}">
                <a16:creationId xmlns:a16="http://schemas.microsoft.com/office/drawing/2014/main" id="{9865CFB4-581A-97B9-ED4B-9A6BA6DC94BD}"/>
              </a:ext>
            </a:extLst>
          </p:cNvPr>
          <p:cNvSpPr/>
          <p:nvPr/>
        </p:nvSpPr>
        <p:spPr>
          <a:xfrm>
            <a:off x="0" y="6261652"/>
            <a:ext cx="1848678" cy="5318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6035C4-CF71-DD50-91AE-3FB3321C341C}"/>
              </a:ext>
            </a:extLst>
          </p:cNvPr>
          <p:cNvSpPr/>
          <p:nvPr/>
        </p:nvSpPr>
        <p:spPr>
          <a:xfrm>
            <a:off x="1232452" y="3429000"/>
            <a:ext cx="4184374" cy="3081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1002628-3C37-32C9-3232-0BB4FDBE4A31}"/>
              </a:ext>
            </a:extLst>
          </p:cNvPr>
          <p:cNvSpPr/>
          <p:nvPr/>
        </p:nvSpPr>
        <p:spPr>
          <a:xfrm>
            <a:off x="1232451" y="4000215"/>
            <a:ext cx="6231835" cy="3081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811D78E-6599-7AE9-5967-5F98E2C00D7E}"/>
              </a:ext>
            </a:extLst>
          </p:cNvPr>
          <p:cNvSpPr txBox="1"/>
          <p:nvPr/>
        </p:nvSpPr>
        <p:spPr>
          <a:xfrm>
            <a:off x="8158121" y="3166885"/>
            <a:ext cx="3778102" cy="1477328"/>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1</a:t>
            </a:r>
            <a:r>
              <a:rPr lang="zh-CN" altLang="en-US" dirty="0"/>
              <a:t>，</a:t>
            </a:r>
            <a:r>
              <a:rPr lang="en-US" altLang="zh-CN" dirty="0"/>
              <a:t>3</a:t>
            </a:r>
            <a:r>
              <a:rPr lang="zh-CN" altLang="en-US" dirty="0"/>
              <a:t>）本</a:t>
            </a:r>
            <a:r>
              <a:rPr lang="zh-CN" altLang="en-US" dirty="0">
                <a:solidFill>
                  <a:srgbClr val="FF0000"/>
                </a:solidFill>
              </a:rPr>
              <a:t>不能</a:t>
            </a:r>
            <a:r>
              <a:rPr lang="zh-CN" altLang="en-US" dirty="0"/>
              <a:t>组成三角形，但是因为我们通过</a:t>
            </a:r>
            <a:r>
              <a:rPr lang="en-US" altLang="zh-CN" dirty="0"/>
              <a:t>when().</a:t>
            </a:r>
            <a:r>
              <a:rPr lang="en-US" altLang="zh-CN" dirty="0" err="1"/>
              <a:t>thenReturn</a:t>
            </a:r>
            <a:r>
              <a:rPr lang="en-US" altLang="zh-CN" dirty="0"/>
              <a:t>()</a:t>
            </a:r>
            <a:r>
              <a:rPr lang="zh-CN" altLang="en-US" dirty="0"/>
              <a:t>方法规定了</a:t>
            </a:r>
            <a:r>
              <a:rPr lang="en-US" altLang="zh-CN" dirty="0"/>
              <a:t>.</a:t>
            </a:r>
            <a:r>
              <a:rPr lang="en-US" altLang="zh-CN" dirty="0" err="1"/>
              <a:t>isTriangle</a:t>
            </a:r>
            <a:r>
              <a:rPr lang="en-US" altLang="zh-CN" dirty="0"/>
              <a:t>()</a:t>
            </a:r>
            <a:r>
              <a:rPr lang="zh-CN" altLang="en-US" dirty="0"/>
              <a:t>方法的</a:t>
            </a:r>
            <a:r>
              <a:rPr lang="zh-CN" altLang="en-US" dirty="0">
                <a:solidFill>
                  <a:srgbClr val="FF0000"/>
                </a:solidFill>
              </a:rPr>
              <a:t>返回值为</a:t>
            </a:r>
            <a:r>
              <a:rPr lang="en-US" altLang="zh-CN" dirty="0">
                <a:solidFill>
                  <a:srgbClr val="FF0000"/>
                </a:solidFill>
              </a:rPr>
              <a:t>true</a:t>
            </a:r>
            <a:r>
              <a:rPr lang="zh-CN" altLang="en-US" dirty="0"/>
              <a:t>，所以在</a:t>
            </a:r>
            <a:r>
              <a:rPr lang="zh-CN" altLang="en-US" dirty="0">
                <a:solidFill>
                  <a:srgbClr val="FF0000"/>
                </a:solidFill>
              </a:rPr>
              <a:t>任何情况下</a:t>
            </a:r>
            <a:r>
              <a:rPr lang="zh-CN" altLang="en-US" dirty="0"/>
              <a:t>都会返回</a:t>
            </a:r>
            <a:r>
              <a:rPr lang="en-US" altLang="zh-CN" dirty="0">
                <a:solidFill>
                  <a:srgbClr val="FF0000"/>
                </a:solidFill>
              </a:rPr>
              <a:t>true</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124806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8" y="1075566"/>
            <a:ext cx="3079754"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i="0" dirty="0" err="1">
                <a:solidFill>
                  <a:srgbClr val="4F4F4F"/>
                </a:solidFill>
                <a:effectLst/>
                <a:latin typeface="+mn-ea"/>
              </a:rPr>
              <a:t>doReturn</a:t>
            </a:r>
            <a:r>
              <a:rPr lang="en-US" altLang="zh-CN" sz="2000" b="1" i="0" dirty="0">
                <a:solidFill>
                  <a:srgbClr val="4F4F4F"/>
                </a:solidFill>
                <a:effectLst/>
                <a:latin typeface="+mn-ea"/>
              </a:rPr>
              <a:t>() when()</a:t>
            </a:r>
            <a:r>
              <a:rPr lang="zh-CN" altLang="en-US" sz="2000" b="1" i="0" dirty="0">
                <a:solidFill>
                  <a:srgbClr val="4F4F4F"/>
                </a:solidFill>
                <a:effectLst/>
                <a:latin typeface="+mn-ea"/>
              </a:rPr>
              <a:t>方法</a:t>
            </a:r>
          </a:p>
        </p:txBody>
      </p:sp>
      <p:sp>
        <p:nvSpPr>
          <p:cNvPr id="2" name="文本框 1">
            <a:extLst>
              <a:ext uri="{FF2B5EF4-FFF2-40B4-BE49-F238E27FC236}">
                <a16:creationId xmlns:a16="http://schemas.microsoft.com/office/drawing/2014/main" id="{9A8ACC43-F152-76CB-FF30-F73F387F242E}"/>
              </a:ext>
            </a:extLst>
          </p:cNvPr>
          <p:cNvSpPr txBox="1"/>
          <p:nvPr/>
        </p:nvSpPr>
        <p:spPr>
          <a:xfrm>
            <a:off x="227218" y="1547914"/>
            <a:ext cx="11251798" cy="369332"/>
          </a:xfrm>
          <a:prstGeom prst="rect">
            <a:avLst/>
          </a:prstGeom>
          <a:noFill/>
        </p:spPr>
        <p:txBody>
          <a:bodyPr wrap="none" rtlCol="0">
            <a:spAutoFit/>
          </a:bodyPr>
          <a:lstStyle/>
          <a:p>
            <a:r>
              <a:rPr lang="en-US" altLang="zh-CN" dirty="0"/>
              <a:t> when(​).</a:t>
            </a:r>
            <a:r>
              <a:rPr lang="en-US" altLang="zh-CN" dirty="0" err="1"/>
              <a:t>thenReturn</a:t>
            </a:r>
            <a:r>
              <a:rPr lang="en-US" altLang="zh-CN" dirty="0"/>
              <a:t>(​) </a:t>
            </a:r>
            <a:r>
              <a:rPr lang="zh-CN" altLang="en-US" dirty="0"/>
              <a:t>用来规定</a:t>
            </a:r>
            <a:r>
              <a:rPr lang="en-US" altLang="zh-CN" dirty="0"/>
              <a:t>mock</a:t>
            </a:r>
            <a:r>
              <a:rPr lang="zh-CN" altLang="en-US" dirty="0"/>
              <a:t>对象的行为，通常用法是设置当</a:t>
            </a:r>
            <a:r>
              <a:rPr lang="en-US" altLang="zh-CN" dirty="0"/>
              <a:t>mock</a:t>
            </a:r>
            <a:r>
              <a:rPr lang="zh-CN" altLang="en-US" dirty="0"/>
              <a:t>对象被调用时，返回指定的值。</a:t>
            </a:r>
          </a:p>
        </p:txBody>
      </p:sp>
      <p:pic>
        <p:nvPicPr>
          <p:cNvPr id="11" name="图片 10">
            <a:extLst>
              <a:ext uri="{FF2B5EF4-FFF2-40B4-BE49-F238E27FC236}">
                <a16:creationId xmlns:a16="http://schemas.microsoft.com/office/drawing/2014/main" id="{D821BDBB-DB3A-EEA7-FA64-2C8DEFA65731}"/>
              </a:ext>
            </a:extLst>
          </p:cNvPr>
          <p:cNvPicPr>
            <a:picLocks noChangeAspect="1"/>
          </p:cNvPicPr>
          <p:nvPr/>
        </p:nvPicPr>
        <p:blipFill>
          <a:blip r:embed="rId5"/>
          <a:stretch>
            <a:fillRect/>
          </a:stretch>
        </p:blipFill>
        <p:spPr>
          <a:xfrm>
            <a:off x="227217" y="1872489"/>
            <a:ext cx="7346399" cy="4877000"/>
          </a:xfrm>
          <a:prstGeom prst="rect">
            <a:avLst/>
          </a:prstGeom>
        </p:spPr>
      </p:pic>
      <p:sp>
        <p:nvSpPr>
          <p:cNvPr id="14" name="矩形 13">
            <a:extLst>
              <a:ext uri="{FF2B5EF4-FFF2-40B4-BE49-F238E27FC236}">
                <a16:creationId xmlns:a16="http://schemas.microsoft.com/office/drawing/2014/main" id="{5A6035C4-CF71-DD50-91AE-3FB3321C341C}"/>
              </a:ext>
            </a:extLst>
          </p:cNvPr>
          <p:cNvSpPr/>
          <p:nvPr/>
        </p:nvSpPr>
        <p:spPr>
          <a:xfrm>
            <a:off x="1232452" y="3429000"/>
            <a:ext cx="4184374" cy="3081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1002628-3C37-32C9-3232-0BB4FDBE4A31}"/>
              </a:ext>
            </a:extLst>
          </p:cNvPr>
          <p:cNvSpPr/>
          <p:nvPr/>
        </p:nvSpPr>
        <p:spPr>
          <a:xfrm>
            <a:off x="1232451" y="4000215"/>
            <a:ext cx="6231835" cy="3081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811D78E-6599-7AE9-5967-5F98E2C00D7E}"/>
              </a:ext>
            </a:extLst>
          </p:cNvPr>
          <p:cNvSpPr txBox="1"/>
          <p:nvPr/>
        </p:nvSpPr>
        <p:spPr>
          <a:xfrm>
            <a:off x="8158121" y="3166885"/>
            <a:ext cx="3778102" cy="1477328"/>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1</a:t>
            </a:r>
            <a:r>
              <a:rPr lang="zh-CN" altLang="en-US" dirty="0"/>
              <a:t>，</a:t>
            </a:r>
            <a:r>
              <a:rPr lang="en-US" altLang="zh-CN" dirty="0"/>
              <a:t>3</a:t>
            </a:r>
            <a:r>
              <a:rPr lang="zh-CN" altLang="en-US" dirty="0"/>
              <a:t>）本</a:t>
            </a:r>
            <a:r>
              <a:rPr lang="zh-CN" altLang="en-US" dirty="0">
                <a:solidFill>
                  <a:srgbClr val="FF0000"/>
                </a:solidFill>
              </a:rPr>
              <a:t>不能</a:t>
            </a:r>
            <a:r>
              <a:rPr lang="zh-CN" altLang="en-US" dirty="0"/>
              <a:t>组成三角形，但是因为我们通过</a:t>
            </a:r>
            <a:r>
              <a:rPr lang="en-US" altLang="zh-CN" dirty="0"/>
              <a:t>when().</a:t>
            </a:r>
            <a:r>
              <a:rPr lang="en-US" altLang="zh-CN" dirty="0" err="1"/>
              <a:t>thenReturn</a:t>
            </a:r>
            <a:r>
              <a:rPr lang="en-US" altLang="zh-CN" dirty="0"/>
              <a:t>()</a:t>
            </a:r>
            <a:r>
              <a:rPr lang="zh-CN" altLang="en-US" dirty="0"/>
              <a:t>方法规定了</a:t>
            </a:r>
            <a:r>
              <a:rPr lang="en-US" altLang="zh-CN" dirty="0"/>
              <a:t>.</a:t>
            </a:r>
            <a:r>
              <a:rPr lang="en-US" altLang="zh-CN" dirty="0" err="1"/>
              <a:t>isTriangle</a:t>
            </a:r>
            <a:r>
              <a:rPr lang="en-US" altLang="zh-CN" dirty="0"/>
              <a:t>()</a:t>
            </a:r>
            <a:r>
              <a:rPr lang="zh-CN" altLang="en-US" dirty="0"/>
              <a:t>方法的</a:t>
            </a:r>
            <a:r>
              <a:rPr lang="zh-CN" altLang="en-US" dirty="0">
                <a:solidFill>
                  <a:srgbClr val="FF0000"/>
                </a:solidFill>
              </a:rPr>
              <a:t>返回值为</a:t>
            </a:r>
            <a:r>
              <a:rPr lang="en-US" altLang="zh-CN" dirty="0">
                <a:solidFill>
                  <a:srgbClr val="FF0000"/>
                </a:solidFill>
              </a:rPr>
              <a:t>true</a:t>
            </a:r>
            <a:r>
              <a:rPr lang="zh-CN" altLang="en-US" dirty="0"/>
              <a:t>，所以在</a:t>
            </a:r>
            <a:r>
              <a:rPr lang="zh-CN" altLang="en-US" dirty="0">
                <a:solidFill>
                  <a:srgbClr val="FF0000"/>
                </a:solidFill>
              </a:rPr>
              <a:t>任何情况下</a:t>
            </a:r>
            <a:r>
              <a:rPr lang="zh-CN" altLang="en-US" dirty="0"/>
              <a:t>都会返回</a:t>
            </a:r>
            <a:r>
              <a:rPr lang="en-US" altLang="zh-CN" dirty="0">
                <a:solidFill>
                  <a:srgbClr val="FF0000"/>
                </a:solidFill>
              </a:rPr>
              <a:t>true</a:t>
            </a:r>
            <a:endParaRPr lang="zh-CN" altLang="en-US" dirty="0">
              <a:solidFill>
                <a:srgbClr val="FF0000"/>
              </a:solidFill>
            </a:endParaRPr>
          </a:p>
        </p:txBody>
      </p:sp>
      <p:sp>
        <p:nvSpPr>
          <p:cNvPr id="13" name="矩形 12">
            <a:extLst>
              <a:ext uri="{FF2B5EF4-FFF2-40B4-BE49-F238E27FC236}">
                <a16:creationId xmlns:a16="http://schemas.microsoft.com/office/drawing/2014/main" id="{9865CFB4-581A-97B9-ED4B-9A6BA6DC94BD}"/>
              </a:ext>
            </a:extLst>
          </p:cNvPr>
          <p:cNvSpPr/>
          <p:nvPr/>
        </p:nvSpPr>
        <p:spPr>
          <a:xfrm>
            <a:off x="218754" y="6516943"/>
            <a:ext cx="1848678" cy="3081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43885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29467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cs typeface="+mn-ea"/>
                  <a:sym typeface="+mn-lt"/>
                </a:rPr>
                <a:t>Mockito</a:t>
              </a:r>
              <a:r>
                <a:rPr kumimoji="0" lang="zh-CN" altLang="en-US" sz="3600" b="1" i="0" u="none" strike="noStrike" kern="0" cap="none" spc="0" normalizeH="0" baseline="0" noProof="0" dirty="0">
                  <a:ln>
                    <a:noFill/>
                  </a:ln>
                  <a:solidFill>
                    <a:prstClr val="white"/>
                  </a:solidFill>
                  <a:effectLst/>
                  <a:uLnTx/>
                  <a:uFillTx/>
                  <a:cs typeface="+mn-ea"/>
                  <a:sym typeface="+mn-lt"/>
                </a:rPr>
                <a:t>使用简介</a:t>
              </a:r>
              <a:endParaRPr kumimoji="0" lang="en-US" altLang="zh-CN"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8BF2224A-3109-F21F-AE36-87509ABE4FC9}"/>
              </a:ext>
            </a:extLst>
          </p:cNvPr>
          <p:cNvSpPr txBox="1"/>
          <p:nvPr/>
        </p:nvSpPr>
        <p:spPr>
          <a:xfrm>
            <a:off x="227219" y="1371600"/>
            <a:ext cx="3080459"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b="1" dirty="0" err="1">
                <a:solidFill>
                  <a:srgbClr val="4F4F4F"/>
                </a:solidFill>
                <a:latin typeface="+mn-ea"/>
              </a:rPr>
              <a:t>ArgumentCaptor</a:t>
            </a:r>
            <a:r>
              <a:rPr lang="en-US" altLang="zh-CN" sz="2000" b="1" dirty="0">
                <a:solidFill>
                  <a:srgbClr val="4F4F4F"/>
                </a:solidFill>
                <a:latin typeface="+mn-ea"/>
              </a:rPr>
              <a:t>()</a:t>
            </a:r>
            <a:r>
              <a:rPr lang="zh-CN" altLang="en-US" sz="2000" b="1" i="0" dirty="0">
                <a:solidFill>
                  <a:srgbClr val="4F4F4F"/>
                </a:solidFill>
                <a:effectLst/>
                <a:latin typeface="+mn-ea"/>
              </a:rPr>
              <a:t>方法</a:t>
            </a:r>
          </a:p>
        </p:txBody>
      </p:sp>
      <p:sp>
        <p:nvSpPr>
          <p:cNvPr id="2" name="文本框 1">
            <a:extLst>
              <a:ext uri="{FF2B5EF4-FFF2-40B4-BE49-F238E27FC236}">
                <a16:creationId xmlns:a16="http://schemas.microsoft.com/office/drawing/2014/main" id="{9A8ACC43-F152-76CB-FF30-F73F387F242E}"/>
              </a:ext>
            </a:extLst>
          </p:cNvPr>
          <p:cNvSpPr txBox="1"/>
          <p:nvPr/>
        </p:nvSpPr>
        <p:spPr>
          <a:xfrm>
            <a:off x="1294590" y="1921669"/>
            <a:ext cx="9456884" cy="646331"/>
          </a:xfrm>
          <a:prstGeom prst="rect">
            <a:avLst/>
          </a:prstGeom>
          <a:noFill/>
        </p:spPr>
        <p:txBody>
          <a:bodyPr wrap="none" rtlCol="0">
            <a:spAutoFit/>
          </a:bodyPr>
          <a:lstStyle/>
          <a:p>
            <a:r>
              <a:rPr lang="en-US" altLang="zh-CN" b="0" i="0" dirty="0">
                <a:solidFill>
                  <a:srgbClr val="212529"/>
                </a:solidFill>
                <a:effectLst/>
                <a:latin typeface="system-ui"/>
              </a:rPr>
              <a:t>Mockito </a:t>
            </a:r>
            <a:r>
              <a:rPr lang="zh-CN" altLang="en-US" b="0" i="0" dirty="0">
                <a:solidFill>
                  <a:srgbClr val="212529"/>
                </a:solidFill>
                <a:effectLst/>
                <a:latin typeface="system-ui"/>
              </a:rPr>
              <a:t>允准我们捕获一个 </a:t>
            </a:r>
            <a:r>
              <a:rPr lang="en-US" altLang="zh-CN" b="0" i="0" dirty="0">
                <a:solidFill>
                  <a:srgbClr val="212529"/>
                </a:solidFill>
                <a:effectLst/>
                <a:latin typeface="system-ui"/>
              </a:rPr>
              <a:t>Mock </a:t>
            </a:r>
            <a:r>
              <a:rPr lang="zh-CN" altLang="en-US" b="0" i="0" dirty="0">
                <a:solidFill>
                  <a:srgbClr val="212529"/>
                </a:solidFill>
                <a:effectLst/>
                <a:latin typeface="system-ui"/>
              </a:rPr>
              <a:t>对象的方法调用所传递的参数</a:t>
            </a:r>
            <a:r>
              <a:rPr lang="en-US" altLang="zh-CN" b="0" i="0" dirty="0">
                <a:solidFill>
                  <a:srgbClr val="212529"/>
                </a:solidFill>
                <a:effectLst/>
                <a:latin typeface="system-ui"/>
              </a:rPr>
              <a:t>, </a:t>
            </a:r>
            <a:r>
              <a:rPr lang="zh-CN" altLang="en-US" dirty="0">
                <a:solidFill>
                  <a:srgbClr val="212529"/>
                </a:solidFill>
                <a:latin typeface="system-ui"/>
              </a:rPr>
              <a:t>可通过</a:t>
            </a:r>
            <a:r>
              <a:rPr lang="en-US" altLang="zh-CN" b="0" i="0" dirty="0" err="1">
                <a:solidFill>
                  <a:srgbClr val="212529"/>
                </a:solidFill>
                <a:effectLst/>
                <a:latin typeface="system-ui"/>
              </a:rPr>
              <a:t>ArgumentCaptor</a:t>
            </a:r>
            <a:r>
              <a:rPr lang="en-US" altLang="zh-CN" b="0" i="0" dirty="0">
                <a:solidFill>
                  <a:srgbClr val="212529"/>
                </a:solidFill>
                <a:effectLst/>
                <a:latin typeface="system-ui"/>
              </a:rPr>
              <a:t>()</a:t>
            </a:r>
            <a:r>
              <a:rPr lang="zh-CN" altLang="en-US" b="0" i="0" dirty="0">
                <a:solidFill>
                  <a:srgbClr val="212529"/>
                </a:solidFill>
                <a:effectLst/>
                <a:latin typeface="system-ui"/>
              </a:rPr>
              <a:t>方法</a:t>
            </a:r>
          </a:p>
          <a:p>
            <a:r>
              <a:rPr lang="zh-CN" altLang="en-US" dirty="0"/>
              <a:t>来完成。</a:t>
            </a:r>
          </a:p>
        </p:txBody>
      </p:sp>
      <p:pic>
        <p:nvPicPr>
          <p:cNvPr id="9" name="图片 8">
            <a:extLst>
              <a:ext uri="{FF2B5EF4-FFF2-40B4-BE49-F238E27FC236}">
                <a16:creationId xmlns:a16="http://schemas.microsoft.com/office/drawing/2014/main" id="{BB40D8C1-EEB6-EBD3-5FF7-E52605ECC22C}"/>
              </a:ext>
            </a:extLst>
          </p:cNvPr>
          <p:cNvPicPr>
            <a:picLocks noChangeAspect="1"/>
          </p:cNvPicPr>
          <p:nvPr/>
        </p:nvPicPr>
        <p:blipFill>
          <a:blip r:embed="rId5"/>
          <a:stretch>
            <a:fillRect/>
          </a:stretch>
        </p:blipFill>
        <p:spPr>
          <a:xfrm>
            <a:off x="154102" y="2554748"/>
            <a:ext cx="8568849" cy="3885809"/>
          </a:xfrm>
          <a:prstGeom prst="rect">
            <a:avLst/>
          </a:prstGeom>
        </p:spPr>
      </p:pic>
      <p:sp>
        <p:nvSpPr>
          <p:cNvPr id="11" name="文本框 10">
            <a:extLst>
              <a:ext uri="{FF2B5EF4-FFF2-40B4-BE49-F238E27FC236}">
                <a16:creationId xmlns:a16="http://schemas.microsoft.com/office/drawing/2014/main" id="{B01F33EF-2312-5A29-8C9D-A0C40646B2D7}"/>
              </a:ext>
            </a:extLst>
          </p:cNvPr>
          <p:cNvSpPr txBox="1"/>
          <p:nvPr/>
        </p:nvSpPr>
        <p:spPr>
          <a:xfrm>
            <a:off x="6849437" y="2642846"/>
            <a:ext cx="4812476" cy="1200329"/>
          </a:xfrm>
          <a:prstGeom prst="rect">
            <a:avLst/>
          </a:prstGeom>
          <a:noFill/>
        </p:spPr>
        <p:txBody>
          <a:bodyPr wrap="square">
            <a:spAutoFit/>
          </a:bodyPr>
          <a:lstStyle/>
          <a:p>
            <a:r>
              <a:rPr lang="zh-CN" altLang="en-US" b="0" i="0" dirty="0">
                <a:solidFill>
                  <a:srgbClr val="212529"/>
                </a:solidFill>
                <a:effectLst/>
              </a:rPr>
              <a:t>我们通过 </a:t>
            </a:r>
            <a:r>
              <a:rPr lang="en-US" altLang="zh-CN" b="0" i="0" dirty="0">
                <a:solidFill>
                  <a:srgbClr val="FF0000"/>
                </a:solidFill>
                <a:effectLst/>
              </a:rPr>
              <a:t>verify(</a:t>
            </a:r>
            <a:r>
              <a:rPr lang="en-US" altLang="zh-CN" b="0" i="0" dirty="0" err="1">
                <a:solidFill>
                  <a:srgbClr val="FF0000"/>
                </a:solidFill>
                <a:effectLst/>
              </a:rPr>
              <a:t>mockedList</a:t>
            </a:r>
            <a:r>
              <a:rPr lang="en-US" altLang="zh-CN" b="0" i="0" dirty="0">
                <a:solidFill>
                  <a:srgbClr val="FF0000"/>
                </a:solidFill>
                <a:effectLst/>
              </a:rPr>
              <a:t>).</a:t>
            </a:r>
            <a:r>
              <a:rPr lang="en-US" altLang="zh-CN" b="0" i="0" dirty="0" err="1">
                <a:solidFill>
                  <a:srgbClr val="FF0000"/>
                </a:solidFill>
                <a:effectLst/>
              </a:rPr>
              <a:t>addAll</a:t>
            </a:r>
            <a:r>
              <a:rPr lang="en-US" altLang="zh-CN" b="0" i="0" dirty="0">
                <a:solidFill>
                  <a:srgbClr val="FF0000"/>
                </a:solidFill>
                <a:effectLst/>
              </a:rPr>
              <a:t>(</a:t>
            </a:r>
            <a:r>
              <a:rPr lang="en-US" altLang="zh-CN" b="0" i="0" dirty="0" err="1">
                <a:solidFill>
                  <a:srgbClr val="FF0000"/>
                </a:solidFill>
                <a:effectLst/>
              </a:rPr>
              <a:t>argument.capture</a:t>
            </a:r>
            <a:r>
              <a:rPr lang="en-US" altLang="zh-CN" b="0" i="0" dirty="0">
                <a:solidFill>
                  <a:srgbClr val="FF0000"/>
                </a:solidFill>
                <a:effectLst/>
              </a:rPr>
              <a:t>()) </a:t>
            </a:r>
            <a:r>
              <a:rPr lang="zh-CN" altLang="en-US" b="0" i="0" dirty="0">
                <a:solidFill>
                  <a:srgbClr val="212529"/>
                </a:solidFill>
                <a:effectLst/>
              </a:rPr>
              <a:t>语句可获取 </a:t>
            </a:r>
            <a:r>
              <a:rPr lang="en-US" altLang="zh-CN" b="0" i="0" dirty="0" err="1">
                <a:solidFill>
                  <a:srgbClr val="212529"/>
                </a:solidFill>
                <a:effectLst/>
              </a:rPr>
              <a:t>mockedList.addAll</a:t>
            </a:r>
            <a:r>
              <a:rPr lang="en-US" altLang="zh-CN" b="0" i="0" dirty="0">
                <a:solidFill>
                  <a:srgbClr val="212529"/>
                </a:solidFill>
                <a:effectLst/>
              </a:rPr>
              <a:t> </a:t>
            </a:r>
            <a:r>
              <a:rPr lang="zh-CN" altLang="en-US" b="0" i="0" dirty="0">
                <a:solidFill>
                  <a:srgbClr val="212529"/>
                </a:solidFill>
                <a:effectLst/>
              </a:rPr>
              <a:t>方法所传递的实参 </a:t>
            </a:r>
            <a:r>
              <a:rPr lang="en-US" altLang="zh-CN" b="0" i="0" dirty="0">
                <a:solidFill>
                  <a:srgbClr val="212529"/>
                </a:solidFill>
                <a:effectLst/>
              </a:rPr>
              <a:t>list.</a:t>
            </a:r>
            <a:endParaRPr lang="zh-CN" altLang="en-US" dirty="0"/>
          </a:p>
        </p:txBody>
      </p:sp>
    </p:spTree>
    <p:custDataLst>
      <p:tags r:id="rId1"/>
    </p:custDataLst>
    <p:extLst>
      <p:ext uri="{BB962C8B-B14F-4D97-AF65-F5344CB8AC3E}">
        <p14:creationId xmlns:p14="http://schemas.microsoft.com/office/powerpoint/2010/main" val="3591328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7CE939A-E36B-2540-862B-9DBD7AB6E2BE}"/>
              </a:ext>
            </a:extLst>
          </p:cNvPr>
          <p:cNvSpPr/>
          <p:nvPr/>
        </p:nvSpPr>
        <p:spPr>
          <a:xfrm rot="5400000">
            <a:off x="4367370" y="-4395630"/>
            <a:ext cx="3429000" cy="12220260"/>
          </a:xfrm>
          <a:prstGeom prst="rect">
            <a:avLst/>
          </a:prstGeom>
          <a:solidFill>
            <a:srgbClr val="6A0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7" name="矩形 16">
            <a:extLst>
              <a:ext uri="{FF2B5EF4-FFF2-40B4-BE49-F238E27FC236}">
                <a16:creationId xmlns:a16="http://schemas.microsoft.com/office/drawing/2014/main" id="{E9715601-B190-624A-AF21-4940B5CE3B69}"/>
              </a:ext>
            </a:extLst>
          </p:cNvPr>
          <p:cNvSpPr/>
          <p:nvPr/>
        </p:nvSpPr>
        <p:spPr>
          <a:xfrm>
            <a:off x="423697" y="960963"/>
            <a:ext cx="11344605" cy="4991626"/>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7" name="文本框 2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FD450E-F92B-D141-B34E-91677D8CD503}"/>
              </a:ext>
            </a:extLst>
          </p:cNvPr>
          <p:cNvSpPr txBox="1">
            <a:spLocks noChangeArrowheads="1"/>
          </p:cNvSpPr>
          <p:nvPr/>
        </p:nvSpPr>
        <p:spPr bwMode="auto">
          <a:xfrm>
            <a:off x="3730034" y="2625779"/>
            <a:ext cx="4728384" cy="9023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zh-CN" altLang="en-US" sz="4800" b="1" dirty="0">
                <a:solidFill>
                  <a:srgbClr val="6A0160"/>
                </a:solidFill>
                <a:latin typeface="+mn-lt"/>
                <a:ea typeface="+mn-ea"/>
                <a:cs typeface="+mn-ea"/>
                <a:sym typeface="+mn-lt"/>
              </a:rPr>
              <a:t>测试评估指标</a:t>
            </a:r>
          </a:p>
        </p:txBody>
      </p:sp>
      <p:cxnSp>
        <p:nvCxnSpPr>
          <p:cNvPr id="28" name="直接连接符 156">
            <a:extLst>
              <a:ext uri="{FF2B5EF4-FFF2-40B4-BE49-F238E27FC236}">
                <a16:creationId xmlns:a16="http://schemas.microsoft.com/office/drawing/2014/main" id="{D2EA969B-7939-A448-B6A5-448D55DCDFBB}"/>
              </a:ext>
            </a:extLst>
          </p:cNvPr>
          <p:cNvCxnSpPr>
            <a:cxnSpLocks/>
          </p:cNvCxnSpPr>
          <p:nvPr/>
        </p:nvCxnSpPr>
        <p:spPr>
          <a:xfrm>
            <a:off x="5730640" y="3892525"/>
            <a:ext cx="702456" cy="0"/>
          </a:xfrm>
          <a:prstGeom prst="line">
            <a:avLst/>
          </a:prstGeom>
          <a:ln w="19050">
            <a:solidFill>
              <a:srgbClr val="6A0160"/>
            </a:solidFill>
          </a:ln>
        </p:spPr>
        <p:style>
          <a:lnRef idx="1">
            <a:schemeClr val="accent1"/>
          </a:lnRef>
          <a:fillRef idx="0">
            <a:schemeClr val="accent1"/>
          </a:fillRef>
          <a:effectRef idx="0">
            <a:schemeClr val="accent1"/>
          </a:effectRef>
          <a:fontRef idx="minor">
            <a:schemeClr val="tx1"/>
          </a:fontRef>
        </p:style>
      </p:cxnSp>
      <p:sp>
        <p:nvSpPr>
          <p:cNvPr id="22" name="矩形: 圆角 1">
            <a:extLst>
              <a:ext uri="{FF2B5EF4-FFF2-40B4-BE49-F238E27FC236}">
                <a16:creationId xmlns:a16="http://schemas.microsoft.com/office/drawing/2014/main" id="{ADE7A5CD-2A5A-5C47-BF52-594D3DC061D2}"/>
              </a:ext>
            </a:extLst>
          </p:cNvPr>
          <p:cNvSpPr/>
          <p:nvPr/>
        </p:nvSpPr>
        <p:spPr>
          <a:xfrm>
            <a:off x="5311960" y="4069027"/>
            <a:ext cx="1564532" cy="320584"/>
          </a:xfrm>
          <a:prstGeom prst="roundRect">
            <a:avLst>
              <a:gd name="adj" fmla="val 50000"/>
            </a:avLst>
          </a:prstGeom>
          <a:noFill/>
          <a:ln w="19050">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rgbClr val="6A0160"/>
                </a:solidFill>
                <a:cs typeface="+mn-ea"/>
                <a:sym typeface="+mn-lt"/>
              </a:rPr>
              <a:t>PART THREE</a:t>
            </a:r>
            <a:endParaRPr lang="zh-CN" altLang="en-US" sz="1600" dirty="0">
              <a:solidFill>
                <a:srgbClr val="6A0160"/>
              </a:solidFill>
              <a:cs typeface="+mn-ea"/>
              <a:sym typeface="+mn-lt"/>
            </a:endParaRPr>
          </a:p>
        </p:txBody>
      </p:sp>
    </p:spTree>
    <p:extLst>
      <p:ext uri="{BB962C8B-B14F-4D97-AF65-F5344CB8AC3E}">
        <p14:creationId xmlns:p14="http://schemas.microsoft.com/office/powerpoint/2010/main" val="161950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0"/>
            <a:ext cx="3484169" cy="771113"/>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单元测试介绍</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矩形 1">
            <a:extLst>
              <a:ext uri="{FF2B5EF4-FFF2-40B4-BE49-F238E27FC236}">
                <a16:creationId xmlns:a16="http://schemas.microsoft.com/office/drawing/2014/main" id="{B94F1D9A-DBE6-7963-3466-C13E107D3575}"/>
              </a:ext>
            </a:extLst>
          </p:cNvPr>
          <p:cNvSpPr/>
          <p:nvPr/>
        </p:nvSpPr>
        <p:spPr>
          <a:xfrm>
            <a:off x="2131258" y="1763993"/>
            <a:ext cx="7929483" cy="3330014"/>
          </a:xfrm>
          <a:prstGeom prst="rect">
            <a:avLst/>
          </a:prstGeom>
        </p:spPr>
        <p:txBody>
          <a:bodyPr wrap="square">
            <a:spAutoFit/>
          </a:bodyPr>
          <a:lstStyle/>
          <a:p>
            <a:pPr indent="267340" algn="just">
              <a:lnSpc>
                <a:spcPct val="150000"/>
              </a:lnSpc>
            </a:pPr>
            <a:r>
              <a:rPr lang="zh-CN" altLang="zh-CN" sz="1579" kern="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单元测试是软件测试的基础，是对软件基本组成单元的测试，其目的是检测判断每个程序模块的行为是否与期望一致。通过单元测试，应分别完成对每个单元的测试任务，确保每个模块能正常工作，程序代码符合各种要求和规范。合格的代码应具备正确性、清晰性、规范性、高效性等性质。其中，正确性是指代码逻辑必须正确，能够实现预期的功能；清晰性是指代码必须简明、易懂，注释准确没有歧义；规范性是指代码必须符合企业或部门所定义的共同规范，如命名规则、代码风格等；高效性是指尽可能降低代码的运行时间。在上述性质中，优先级最高的是正确性，只有先满足正确性，其他特性才具有实际意义。其次是清晰性和规范性，而需要反复运行的代码，还需要具有高效性，以免影响整个系统的效率和性能。</a:t>
            </a:r>
            <a:endParaRPr lang="zh-CN" altLang="zh-CN" sz="1228" kern="1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spTree>
    <p:custDataLst>
      <p:tags r:id="rId1"/>
    </p:custDataLst>
    <p:extLst>
      <p:ext uri="{BB962C8B-B14F-4D97-AF65-F5344CB8AC3E}">
        <p14:creationId xmlns:p14="http://schemas.microsoft.com/office/powerpoint/2010/main" val="1753831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评估指标</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cxnSp>
        <p:nvCxnSpPr>
          <p:cNvPr id="2" name="直接连接符 7">
            <a:extLst>
              <a:ext uri="{FF2B5EF4-FFF2-40B4-BE49-F238E27FC236}">
                <a16:creationId xmlns:a16="http://schemas.microsoft.com/office/drawing/2014/main" id="{8D9E19E5-8CAE-6299-FEFA-D42C20DA19D4}"/>
              </a:ext>
            </a:extLst>
          </p:cNvPr>
          <p:cNvCxnSpPr>
            <a:cxnSpLocks/>
            <a:stCxn id="14" idx="1"/>
            <a:endCxn id="13" idx="3"/>
          </p:cNvCxnSpPr>
          <p:nvPr/>
        </p:nvCxnSpPr>
        <p:spPr>
          <a:xfrm flipH="1">
            <a:off x="4363813" y="2336696"/>
            <a:ext cx="2525732" cy="0"/>
          </a:xfrm>
          <a:prstGeom prst="straightConnector1">
            <a:avLst/>
          </a:prstGeom>
          <a:ln w="12700">
            <a:solidFill>
              <a:srgbClr val="6A0160"/>
            </a:solidFill>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3" name="直接连接符 7">
            <a:extLst>
              <a:ext uri="{FF2B5EF4-FFF2-40B4-BE49-F238E27FC236}">
                <a16:creationId xmlns:a16="http://schemas.microsoft.com/office/drawing/2014/main" id="{95F9B7C2-D46A-7484-972B-0F0ED95D140F}"/>
              </a:ext>
            </a:extLst>
          </p:cNvPr>
          <p:cNvCxnSpPr>
            <a:cxnSpLocks/>
            <a:stCxn id="18" idx="1"/>
            <a:endCxn id="17" idx="3"/>
          </p:cNvCxnSpPr>
          <p:nvPr/>
        </p:nvCxnSpPr>
        <p:spPr>
          <a:xfrm flipH="1">
            <a:off x="4363813" y="2968091"/>
            <a:ext cx="2537302" cy="0"/>
          </a:xfrm>
          <a:prstGeom prst="straightConnector1">
            <a:avLst/>
          </a:prstGeom>
          <a:ln w="12700">
            <a:solidFill>
              <a:srgbClr val="6A0160"/>
            </a:solidFill>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4" name="直接连接符 7">
            <a:extLst>
              <a:ext uri="{FF2B5EF4-FFF2-40B4-BE49-F238E27FC236}">
                <a16:creationId xmlns:a16="http://schemas.microsoft.com/office/drawing/2014/main" id="{C98A17CD-8659-C773-E221-E8591A3152C5}"/>
              </a:ext>
            </a:extLst>
          </p:cNvPr>
          <p:cNvCxnSpPr>
            <a:cxnSpLocks/>
            <a:stCxn id="16" idx="1"/>
            <a:endCxn id="15" idx="3"/>
          </p:cNvCxnSpPr>
          <p:nvPr/>
        </p:nvCxnSpPr>
        <p:spPr>
          <a:xfrm flipH="1">
            <a:off x="4363786" y="3599486"/>
            <a:ext cx="2525759" cy="0"/>
          </a:xfrm>
          <a:prstGeom prst="straightConnector1">
            <a:avLst/>
          </a:prstGeom>
          <a:ln w="12700">
            <a:solidFill>
              <a:srgbClr val="6A0160"/>
            </a:solidFill>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20FF013-C821-342C-21AF-E34DC06A524B}"/>
              </a:ext>
            </a:extLst>
          </p:cNvPr>
          <p:cNvSpPr/>
          <p:nvPr/>
        </p:nvSpPr>
        <p:spPr>
          <a:xfrm>
            <a:off x="5000964" y="2178821"/>
            <a:ext cx="1263000" cy="1578750"/>
          </a:xfrm>
          <a:prstGeom prst="rect">
            <a:avLst/>
          </a:prstGeom>
          <a:solidFill>
            <a:schemeClr val="accent1">
              <a:lumMod val="20000"/>
              <a:lumOff val="80000"/>
            </a:schemeClr>
          </a:solidFill>
          <a:ln>
            <a:solidFill>
              <a:srgbClr val="6A01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solidFill>
                <a:srgbClr val="6A0160"/>
              </a:solidFill>
            </a:endParaRPr>
          </a:p>
        </p:txBody>
      </p:sp>
      <p:pic>
        <p:nvPicPr>
          <p:cNvPr id="12" name="图片 11">
            <a:extLst>
              <a:ext uri="{FF2B5EF4-FFF2-40B4-BE49-F238E27FC236}">
                <a16:creationId xmlns:a16="http://schemas.microsoft.com/office/drawing/2014/main" id="{1523CF96-82FA-6169-3111-F9D9A9D963CD}"/>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316714" y="2651093"/>
            <a:ext cx="631500" cy="631500"/>
          </a:xfrm>
          <a:prstGeom prst="rect">
            <a:avLst/>
          </a:prstGeom>
          <a:ln>
            <a:noFill/>
          </a:ln>
        </p:spPr>
      </p:pic>
      <p:pic>
        <p:nvPicPr>
          <p:cNvPr id="13" name="图片 12">
            <a:extLst>
              <a:ext uri="{FF2B5EF4-FFF2-40B4-BE49-F238E27FC236}">
                <a16:creationId xmlns:a16="http://schemas.microsoft.com/office/drawing/2014/main" id="{9B95FA99-F6E0-E794-4E49-575CEBF8C7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8063" y="2178821"/>
            <a:ext cx="315750" cy="315750"/>
          </a:xfrm>
          <a:prstGeom prst="rect">
            <a:avLst/>
          </a:prstGeom>
          <a:ln>
            <a:solidFill>
              <a:srgbClr val="6A0160"/>
            </a:solidFill>
          </a:ln>
        </p:spPr>
      </p:pic>
      <p:pic>
        <p:nvPicPr>
          <p:cNvPr id="14" name="图片 13">
            <a:extLst>
              <a:ext uri="{FF2B5EF4-FFF2-40B4-BE49-F238E27FC236}">
                <a16:creationId xmlns:a16="http://schemas.microsoft.com/office/drawing/2014/main" id="{D2794422-0F48-88DB-A4BF-3B54C99D5E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9545" y="2178821"/>
            <a:ext cx="315750" cy="315750"/>
          </a:xfrm>
          <a:prstGeom prst="rect">
            <a:avLst/>
          </a:prstGeom>
          <a:ln>
            <a:solidFill>
              <a:srgbClr val="6A0160"/>
            </a:solidFill>
          </a:ln>
        </p:spPr>
      </p:pic>
      <p:pic>
        <p:nvPicPr>
          <p:cNvPr id="15" name="图片 14">
            <a:extLst>
              <a:ext uri="{FF2B5EF4-FFF2-40B4-BE49-F238E27FC236}">
                <a16:creationId xmlns:a16="http://schemas.microsoft.com/office/drawing/2014/main" id="{4F27A799-0479-152D-54ED-CEDC68B7978B}"/>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048036" y="3441611"/>
            <a:ext cx="315750" cy="315750"/>
          </a:xfrm>
          <a:prstGeom prst="rect">
            <a:avLst/>
          </a:prstGeom>
          <a:ln>
            <a:solidFill>
              <a:srgbClr val="6A0160"/>
            </a:solidFill>
          </a:ln>
        </p:spPr>
      </p:pic>
      <p:pic>
        <p:nvPicPr>
          <p:cNvPr id="16" name="图片 15">
            <a:extLst>
              <a:ext uri="{FF2B5EF4-FFF2-40B4-BE49-F238E27FC236}">
                <a16:creationId xmlns:a16="http://schemas.microsoft.com/office/drawing/2014/main" id="{5E23A200-9B60-C2E6-3DB2-C433DD3020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9545" y="3441611"/>
            <a:ext cx="315750" cy="315750"/>
          </a:xfrm>
          <a:prstGeom prst="rect">
            <a:avLst/>
          </a:prstGeom>
          <a:ln>
            <a:solidFill>
              <a:srgbClr val="6A0160"/>
            </a:solidFill>
          </a:ln>
        </p:spPr>
      </p:pic>
      <p:pic>
        <p:nvPicPr>
          <p:cNvPr id="17" name="图片 16">
            <a:extLst>
              <a:ext uri="{FF2B5EF4-FFF2-40B4-BE49-F238E27FC236}">
                <a16:creationId xmlns:a16="http://schemas.microsoft.com/office/drawing/2014/main" id="{F0AC41F9-DDC2-0415-1B29-EB75AE2FCA29}"/>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048063" y="2810216"/>
            <a:ext cx="315750" cy="315750"/>
          </a:xfrm>
          <a:prstGeom prst="rect">
            <a:avLst/>
          </a:prstGeom>
          <a:ln>
            <a:solidFill>
              <a:srgbClr val="6A0160"/>
            </a:solidFill>
          </a:ln>
        </p:spPr>
      </p:pic>
      <p:pic>
        <p:nvPicPr>
          <p:cNvPr id="18" name="图片 17">
            <a:extLst>
              <a:ext uri="{FF2B5EF4-FFF2-40B4-BE49-F238E27FC236}">
                <a16:creationId xmlns:a16="http://schemas.microsoft.com/office/drawing/2014/main" id="{012175A2-9B61-A895-10FC-0FC508D81F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1115" y="2810216"/>
            <a:ext cx="315750" cy="315750"/>
          </a:xfrm>
          <a:prstGeom prst="rect">
            <a:avLst/>
          </a:prstGeom>
          <a:ln>
            <a:solidFill>
              <a:srgbClr val="6A0160"/>
            </a:solidFill>
          </a:ln>
        </p:spPr>
      </p:pic>
      <p:sp>
        <p:nvSpPr>
          <p:cNvPr id="19" name="右大括号 18">
            <a:extLst>
              <a:ext uri="{FF2B5EF4-FFF2-40B4-BE49-F238E27FC236}">
                <a16:creationId xmlns:a16="http://schemas.microsoft.com/office/drawing/2014/main" id="{C76FDFD0-100F-738A-9AC1-C203C557857A}"/>
              </a:ext>
            </a:extLst>
          </p:cNvPr>
          <p:cNvSpPr/>
          <p:nvPr/>
        </p:nvSpPr>
        <p:spPr>
          <a:xfrm>
            <a:off x="7268269" y="2178821"/>
            <a:ext cx="94725" cy="1578750"/>
          </a:xfrm>
          <a:prstGeom prst="rightBrace">
            <a:avLst/>
          </a:prstGeom>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solidFill>
                <a:srgbClr val="6A0160"/>
              </a:solidFill>
            </a:endParaRPr>
          </a:p>
        </p:txBody>
      </p:sp>
      <p:sp>
        <p:nvSpPr>
          <p:cNvPr id="20" name="右大括号 19">
            <a:extLst>
              <a:ext uri="{FF2B5EF4-FFF2-40B4-BE49-F238E27FC236}">
                <a16:creationId xmlns:a16="http://schemas.microsoft.com/office/drawing/2014/main" id="{A858D2C4-138E-5A82-ADA2-F55C14FC9B43}"/>
              </a:ext>
            </a:extLst>
          </p:cNvPr>
          <p:cNvSpPr/>
          <p:nvPr/>
        </p:nvSpPr>
        <p:spPr>
          <a:xfrm rot="10800000">
            <a:off x="3901907" y="2178821"/>
            <a:ext cx="94725" cy="1578750"/>
          </a:xfrm>
          <a:prstGeom prst="rightBrace">
            <a:avLst/>
          </a:prstGeom>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solidFill>
                <a:srgbClr val="6A0160"/>
              </a:solidFill>
            </a:endParaRPr>
          </a:p>
        </p:txBody>
      </p:sp>
      <p:sp>
        <p:nvSpPr>
          <p:cNvPr id="21" name="矩形: 圆角 20">
            <a:extLst>
              <a:ext uri="{FF2B5EF4-FFF2-40B4-BE49-F238E27FC236}">
                <a16:creationId xmlns:a16="http://schemas.microsoft.com/office/drawing/2014/main" id="{54AFBD6F-AAA6-E775-D942-29F32EC87773}"/>
              </a:ext>
            </a:extLst>
          </p:cNvPr>
          <p:cNvSpPr/>
          <p:nvPr/>
        </p:nvSpPr>
        <p:spPr>
          <a:xfrm>
            <a:off x="2271992" y="2813352"/>
            <a:ext cx="1466241" cy="312614"/>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802020">
              <a:defRPr/>
            </a:pPr>
            <a:r>
              <a:rPr lang="zh-CN" altLang="en-US" sz="2105" b="1" kern="0" dirty="0">
                <a:solidFill>
                  <a:srgbClr val="6A0160"/>
                </a:solidFill>
                <a:latin typeface="华文楷体" panose="02010600040101010101" pitchFamily="2" charset="-122"/>
                <a:ea typeface="华文楷体" panose="02010600040101010101" pitchFamily="2" charset="-122"/>
              </a:rPr>
              <a:t>测试用例</a:t>
            </a:r>
          </a:p>
        </p:txBody>
      </p:sp>
      <p:sp>
        <p:nvSpPr>
          <p:cNvPr id="22" name="矩形: 圆角 21">
            <a:extLst>
              <a:ext uri="{FF2B5EF4-FFF2-40B4-BE49-F238E27FC236}">
                <a16:creationId xmlns:a16="http://schemas.microsoft.com/office/drawing/2014/main" id="{35E02842-C5BE-75D4-35AD-4702E46BDA9D}"/>
              </a:ext>
            </a:extLst>
          </p:cNvPr>
          <p:cNvSpPr/>
          <p:nvPr/>
        </p:nvSpPr>
        <p:spPr>
          <a:xfrm>
            <a:off x="7521439" y="2810216"/>
            <a:ext cx="1365173"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802020">
              <a:defRPr/>
            </a:pPr>
            <a:r>
              <a:rPr lang="zh-CN" altLang="en-US" sz="2105" b="1" kern="0" dirty="0">
                <a:solidFill>
                  <a:srgbClr val="6A0160"/>
                </a:solidFill>
                <a:latin typeface="华文楷体" panose="02010600040101010101" pitchFamily="2" charset="-122"/>
                <a:ea typeface="华文楷体" panose="02010600040101010101" pitchFamily="2" charset="-122"/>
              </a:rPr>
              <a:t>执行成功</a:t>
            </a:r>
          </a:p>
        </p:txBody>
      </p:sp>
      <p:sp>
        <p:nvSpPr>
          <p:cNvPr id="23" name="矩形: 圆角 22">
            <a:extLst>
              <a:ext uri="{FF2B5EF4-FFF2-40B4-BE49-F238E27FC236}">
                <a16:creationId xmlns:a16="http://schemas.microsoft.com/office/drawing/2014/main" id="{A0E8923D-1F9F-B91D-4DA8-DD8D801C78C7}"/>
              </a:ext>
            </a:extLst>
          </p:cNvPr>
          <p:cNvSpPr/>
          <p:nvPr/>
        </p:nvSpPr>
        <p:spPr>
          <a:xfrm>
            <a:off x="4363545" y="4388537"/>
            <a:ext cx="2526000" cy="315750"/>
          </a:xfrm>
          <a:prstGeom prst="roundRect">
            <a:avLst/>
          </a:prstGeom>
          <a:solidFill>
            <a:sysClr val="window" lastClr="FFFFFF"/>
          </a:solidFill>
          <a:ln w="12700" cap="flat" cmpd="sng" algn="ctr">
            <a:solidFill>
              <a:srgbClr val="6A0160"/>
            </a:solidFill>
            <a:prstDash val="solid"/>
            <a:miter lim="800000"/>
          </a:ln>
          <a:effectLst/>
        </p:spPr>
        <p:txBody>
          <a:bodyPr rtlCol="0" anchor="ctr"/>
          <a:lstStyle/>
          <a:p>
            <a:pPr algn="ctr" defTabSz="802020">
              <a:defRPr/>
            </a:pPr>
            <a:r>
              <a:rPr lang="en-US" altLang="zh-CN" sz="1754" b="1" kern="0" dirty="0">
                <a:solidFill>
                  <a:srgbClr val="6A0160"/>
                </a:solidFill>
                <a:latin typeface="华文楷体" panose="02010600040101010101" pitchFamily="2" charset="-122"/>
                <a:ea typeface="华文楷体" panose="02010600040101010101" pitchFamily="2" charset="-122"/>
              </a:rPr>
              <a:t>(1) </a:t>
            </a:r>
            <a:r>
              <a:rPr lang="zh-CN" altLang="en-US" sz="1754" b="1" kern="0" dirty="0">
                <a:solidFill>
                  <a:srgbClr val="6A0160"/>
                </a:solidFill>
                <a:latin typeface="华文楷体" panose="02010600040101010101" pitchFamily="2" charset="-122"/>
                <a:ea typeface="华文楷体" panose="02010600040101010101" pitchFamily="2" charset="-122"/>
              </a:rPr>
              <a:t>软件质量很高</a:t>
            </a:r>
          </a:p>
        </p:txBody>
      </p:sp>
      <p:sp>
        <p:nvSpPr>
          <p:cNvPr id="24" name="矩形: 圆角 23">
            <a:extLst>
              <a:ext uri="{FF2B5EF4-FFF2-40B4-BE49-F238E27FC236}">
                <a16:creationId xmlns:a16="http://schemas.microsoft.com/office/drawing/2014/main" id="{E2EF7D9B-8ECC-5B68-F66E-DCAD6D19C4C7}"/>
              </a:ext>
            </a:extLst>
          </p:cNvPr>
          <p:cNvSpPr/>
          <p:nvPr/>
        </p:nvSpPr>
        <p:spPr>
          <a:xfrm>
            <a:off x="7521440" y="4388641"/>
            <a:ext cx="2526000" cy="315750"/>
          </a:xfrm>
          <a:prstGeom prst="roundRect">
            <a:avLst/>
          </a:prstGeom>
          <a:solidFill>
            <a:sysClr val="window" lastClr="FFFFFF"/>
          </a:solidFill>
          <a:ln w="12700" cap="flat" cmpd="sng" algn="ctr">
            <a:solidFill>
              <a:srgbClr val="6A0160"/>
            </a:solidFill>
            <a:prstDash val="solid"/>
            <a:miter lim="800000"/>
          </a:ln>
          <a:effectLst/>
        </p:spPr>
        <p:txBody>
          <a:bodyPr rtlCol="0" anchor="ctr"/>
          <a:lstStyle/>
          <a:p>
            <a:pPr algn="ctr" defTabSz="802020">
              <a:defRPr/>
            </a:pPr>
            <a:r>
              <a:rPr lang="en-US" altLang="zh-CN" sz="1754" b="1" kern="0" dirty="0">
                <a:solidFill>
                  <a:srgbClr val="6A0160"/>
                </a:solidFill>
                <a:latin typeface="华文楷体" panose="02010600040101010101" pitchFamily="2" charset="-122"/>
                <a:ea typeface="华文楷体" panose="02010600040101010101" pitchFamily="2" charset="-122"/>
              </a:rPr>
              <a:t>(2) </a:t>
            </a:r>
            <a:r>
              <a:rPr lang="zh-CN" altLang="en-US" sz="1754" b="1" kern="0" dirty="0">
                <a:solidFill>
                  <a:srgbClr val="6A0160"/>
                </a:solidFill>
                <a:latin typeface="华文楷体" panose="02010600040101010101" pitchFamily="2" charset="-122"/>
                <a:ea typeface="华文楷体" panose="02010600040101010101" pitchFamily="2" charset="-122"/>
              </a:rPr>
              <a:t>测试不够充分</a:t>
            </a:r>
          </a:p>
        </p:txBody>
      </p:sp>
      <p:cxnSp>
        <p:nvCxnSpPr>
          <p:cNvPr id="25" name="直接连接符 7">
            <a:extLst>
              <a:ext uri="{FF2B5EF4-FFF2-40B4-BE49-F238E27FC236}">
                <a16:creationId xmlns:a16="http://schemas.microsoft.com/office/drawing/2014/main" id="{8EF38C3B-8E64-18DC-5F84-85D5FA8B2654}"/>
              </a:ext>
            </a:extLst>
          </p:cNvPr>
          <p:cNvCxnSpPr>
            <a:cxnSpLocks/>
            <a:stCxn id="23" idx="0"/>
            <a:endCxn id="22" idx="2"/>
          </p:cNvCxnSpPr>
          <p:nvPr/>
        </p:nvCxnSpPr>
        <p:spPr>
          <a:xfrm rot="5400000" flipH="1" flipV="1">
            <a:off x="6284000" y="2468512"/>
            <a:ext cx="1262571" cy="2577481"/>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7">
            <a:extLst>
              <a:ext uri="{FF2B5EF4-FFF2-40B4-BE49-F238E27FC236}">
                <a16:creationId xmlns:a16="http://schemas.microsoft.com/office/drawing/2014/main" id="{02D6F8CA-CC76-C068-0805-EB158D425D93}"/>
              </a:ext>
            </a:extLst>
          </p:cNvPr>
          <p:cNvCxnSpPr>
            <a:cxnSpLocks/>
            <a:stCxn id="24" idx="0"/>
            <a:endCxn id="22" idx="2"/>
          </p:cNvCxnSpPr>
          <p:nvPr/>
        </p:nvCxnSpPr>
        <p:spPr>
          <a:xfrm rot="16200000" flipV="1">
            <a:off x="7862896" y="3467097"/>
            <a:ext cx="1262675" cy="580414"/>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503731AC-601D-0FBD-293A-5D565286EE6E}"/>
              </a:ext>
            </a:extLst>
          </p:cNvPr>
          <p:cNvSpPr/>
          <p:nvPr/>
        </p:nvSpPr>
        <p:spPr>
          <a:xfrm>
            <a:off x="7514857" y="5651213"/>
            <a:ext cx="252600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754" b="1" kern="0" dirty="0">
                <a:solidFill>
                  <a:schemeClr val="bg1"/>
                </a:solidFill>
                <a:latin typeface="华文楷体" panose="02010600040101010101" pitchFamily="2" charset="-122"/>
                <a:ea typeface="华文楷体" panose="02010600040101010101" pitchFamily="2" charset="-122"/>
              </a:rPr>
              <a:t>变异测试</a:t>
            </a:r>
          </a:p>
        </p:txBody>
      </p:sp>
      <p:cxnSp>
        <p:nvCxnSpPr>
          <p:cNvPr id="28" name="直接连接符 7">
            <a:extLst>
              <a:ext uri="{FF2B5EF4-FFF2-40B4-BE49-F238E27FC236}">
                <a16:creationId xmlns:a16="http://schemas.microsoft.com/office/drawing/2014/main" id="{9EA7ECD2-A8EA-429E-D8F2-A9FA88212ECC}"/>
              </a:ext>
            </a:extLst>
          </p:cNvPr>
          <p:cNvCxnSpPr>
            <a:cxnSpLocks/>
            <a:endCxn id="24" idx="2"/>
          </p:cNvCxnSpPr>
          <p:nvPr/>
        </p:nvCxnSpPr>
        <p:spPr>
          <a:xfrm rot="5400000" flipH="1" flipV="1">
            <a:off x="6792141" y="3658915"/>
            <a:ext cx="946822" cy="3037775"/>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7">
            <a:extLst>
              <a:ext uri="{FF2B5EF4-FFF2-40B4-BE49-F238E27FC236}">
                <a16:creationId xmlns:a16="http://schemas.microsoft.com/office/drawing/2014/main" id="{820BCD77-449F-F89B-0F80-040CDB353778}"/>
              </a:ext>
            </a:extLst>
          </p:cNvPr>
          <p:cNvCxnSpPr>
            <a:cxnSpLocks/>
            <a:stCxn id="27" idx="0"/>
            <a:endCxn id="24" idx="2"/>
          </p:cNvCxnSpPr>
          <p:nvPr/>
        </p:nvCxnSpPr>
        <p:spPr>
          <a:xfrm rot="5400000" flipH="1" flipV="1">
            <a:off x="8307737" y="5174512"/>
            <a:ext cx="946822" cy="6583"/>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E82AD1F5-58D3-E433-482A-2B6FBA1E57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9544" y="4227632"/>
            <a:ext cx="631500" cy="631500"/>
          </a:xfrm>
          <a:prstGeom prst="rect">
            <a:avLst/>
          </a:prstGeom>
          <a:noFill/>
          <a:ln>
            <a:solidFill>
              <a:srgbClr val="6A0160"/>
            </a:solidFill>
          </a:ln>
          <a:extLst>
            <a:ext uri="{909E8E84-426E-40DD-AFC4-6F175D3DCCD1}">
              <a14:hiddenFill xmlns:a14="http://schemas.microsoft.com/office/drawing/2010/main">
                <a:solidFill>
                  <a:srgbClr val="FFFFFF"/>
                </a:solidFill>
              </a14:hiddenFill>
            </a:ext>
          </a:extLst>
        </p:spPr>
      </p:pic>
      <p:sp>
        <p:nvSpPr>
          <p:cNvPr id="31" name="矩形: 圆角 30">
            <a:extLst>
              <a:ext uri="{FF2B5EF4-FFF2-40B4-BE49-F238E27FC236}">
                <a16:creationId xmlns:a16="http://schemas.microsoft.com/office/drawing/2014/main" id="{912673D0-3EF0-457C-27CC-4CA2437E34FB}"/>
              </a:ext>
            </a:extLst>
          </p:cNvPr>
          <p:cNvSpPr/>
          <p:nvPr/>
        </p:nvSpPr>
        <p:spPr>
          <a:xfrm>
            <a:off x="4532990" y="5645047"/>
            <a:ext cx="252600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754" b="1" kern="0" dirty="0">
                <a:solidFill>
                  <a:schemeClr val="bg1"/>
                </a:solidFill>
                <a:latin typeface="华文楷体" panose="02010600040101010101" pitchFamily="2" charset="-122"/>
                <a:ea typeface="华文楷体" panose="02010600040101010101" pitchFamily="2" charset="-122"/>
              </a:rPr>
              <a:t>覆盖测试</a:t>
            </a:r>
          </a:p>
        </p:txBody>
      </p:sp>
      <p:sp>
        <p:nvSpPr>
          <p:cNvPr id="32" name="标题 1">
            <a:extLst>
              <a:ext uri="{FF2B5EF4-FFF2-40B4-BE49-F238E27FC236}">
                <a16:creationId xmlns:a16="http://schemas.microsoft.com/office/drawing/2014/main" id="{393C0608-86E8-7411-6156-80B2A0E670A9}"/>
              </a:ext>
            </a:extLst>
          </p:cNvPr>
          <p:cNvSpPr txBox="1">
            <a:spLocks/>
          </p:cNvSpPr>
          <p:nvPr/>
        </p:nvSpPr>
        <p:spPr>
          <a:xfrm>
            <a:off x="1675226" y="891037"/>
            <a:ext cx="8841548" cy="948204"/>
          </a:xfrm>
          <a:prstGeom prst="rect">
            <a:avLst/>
          </a:prstGeom>
          <a:effectLst/>
        </p:spPr>
        <p:txBody>
          <a:bodyPr wrap="square" lIns="0" tIns="0" rIns="0" bIns="0" anchor="ctr" anchorCtr="0">
            <a:normAutofit/>
          </a:bodyPr>
          <a:lstStyle>
            <a:lvl1pPr algn="l" defTabSz="914400" rtl="0" eaLnBrk="1" latinLnBrk="0" hangingPunct="1">
              <a:lnSpc>
                <a:spcPct val="90000"/>
              </a:lnSpc>
              <a:spcBef>
                <a:spcPct val="0"/>
              </a:spcBef>
              <a:buNone/>
              <a:defRPr sz="421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00000"/>
              </a:lnSpc>
            </a:pPr>
            <a:r>
              <a:rPr lang="zh-CN" altLang="en-US" b="1" dirty="0">
                <a:solidFill>
                  <a:srgbClr val="6A0160"/>
                </a:solidFill>
                <a:cs typeface="Times New Roman" panose="02020603050405020304" pitchFamily="18" charset="0"/>
              </a:rPr>
              <a:t>测试用例充分性</a:t>
            </a:r>
            <a:endParaRPr lang="zh-CN" altLang="en-US" b="1" dirty="0">
              <a:solidFill>
                <a:srgbClr val="6A0160"/>
              </a:solidFill>
            </a:endParaRPr>
          </a:p>
        </p:txBody>
      </p:sp>
      <p:pic>
        <p:nvPicPr>
          <p:cNvPr id="33" name="图片 32">
            <a:extLst>
              <a:ext uri="{FF2B5EF4-FFF2-40B4-BE49-F238E27FC236}">
                <a16:creationId xmlns:a16="http://schemas.microsoft.com/office/drawing/2014/main" id="{330C499B-8574-0E88-25F9-CAC820FA4FD4}"/>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047795" y="2178821"/>
            <a:ext cx="315750" cy="315750"/>
          </a:xfrm>
          <a:prstGeom prst="rect">
            <a:avLst/>
          </a:prstGeom>
          <a:ln>
            <a:solidFill>
              <a:srgbClr val="6A0160"/>
            </a:solidFill>
          </a:ln>
        </p:spPr>
      </p:pic>
    </p:spTree>
    <p:extLst>
      <p:ext uri="{BB962C8B-B14F-4D97-AF65-F5344CB8AC3E}">
        <p14:creationId xmlns:p14="http://schemas.microsoft.com/office/powerpoint/2010/main" val="11705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评估指标</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标题 1">
            <a:extLst>
              <a:ext uri="{FF2B5EF4-FFF2-40B4-BE49-F238E27FC236}">
                <a16:creationId xmlns:a16="http://schemas.microsoft.com/office/drawing/2014/main" id="{BACE3BEC-0EAA-5759-410B-07A7C67D5268}"/>
              </a:ext>
            </a:extLst>
          </p:cNvPr>
          <p:cNvSpPr>
            <a:spLocks noGrp="1"/>
          </p:cNvSpPr>
          <p:nvPr>
            <p:ph type="title"/>
          </p:nvPr>
        </p:nvSpPr>
        <p:spPr>
          <a:xfrm>
            <a:off x="1675226" y="964196"/>
            <a:ext cx="8841548" cy="948204"/>
          </a:xfrm>
        </p:spPr>
        <p:txBody>
          <a:bodyPr>
            <a:normAutofit/>
          </a:bodyPr>
          <a:lstStyle/>
          <a:p>
            <a:pPr algn="ctr">
              <a:lnSpc>
                <a:spcPct val="100000"/>
              </a:lnSpc>
            </a:pPr>
            <a:r>
              <a:rPr lang="zh-CN" altLang="en-US" b="1" dirty="0">
                <a:solidFill>
                  <a:srgbClr val="6A0160"/>
                </a:solidFill>
                <a:cs typeface="Times New Roman" panose="02020603050405020304" pitchFamily="18" charset="0"/>
              </a:rPr>
              <a:t>白盒测试与黑盒测试</a:t>
            </a:r>
            <a:endParaRPr lang="zh-CN" altLang="en-US" b="1" dirty="0">
              <a:solidFill>
                <a:srgbClr val="6A0160"/>
              </a:solidFill>
            </a:endParaRPr>
          </a:p>
        </p:txBody>
      </p:sp>
      <p:sp>
        <p:nvSpPr>
          <p:cNvPr id="3" name="圆角矩形 8">
            <a:extLst>
              <a:ext uri="{FF2B5EF4-FFF2-40B4-BE49-F238E27FC236}">
                <a16:creationId xmlns:a16="http://schemas.microsoft.com/office/drawing/2014/main" id="{5A754579-635F-1CEE-6933-7889C210CF96}"/>
              </a:ext>
            </a:extLst>
          </p:cNvPr>
          <p:cNvSpPr/>
          <p:nvPr/>
        </p:nvSpPr>
        <p:spPr>
          <a:xfrm>
            <a:off x="1673711" y="2073183"/>
            <a:ext cx="8841000" cy="3157500"/>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spcBef>
                <a:spcPts val="526"/>
              </a:spcBef>
              <a:spcAft>
                <a:spcPts val="526"/>
              </a:spcAft>
              <a:buFont typeface="Arial" panose="020B0604020202020204" pitchFamily="34" charset="0"/>
              <a:buChar char="•"/>
              <a:defRPr/>
            </a:pPr>
            <a:r>
              <a:rPr lang="zh-CN" altLang="en-US" sz="2105" b="1" dirty="0">
                <a:solidFill>
                  <a:srgbClr val="6A0160"/>
                </a:solidFill>
                <a:latin typeface="微软雅黑 Light" panose="020B0502040204020203" pitchFamily="34" charset="-122"/>
                <a:ea typeface="微软雅黑 Light" panose="020B0502040204020203" pitchFamily="34" charset="-122"/>
              </a:rPr>
              <a:t>白盒测试：</a:t>
            </a:r>
            <a:r>
              <a:rPr lang="zh-CN" altLang="en-US" sz="2105" dirty="0">
                <a:solidFill>
                  <a:prstClr val="black"/>
                </a:solidFill>
                <a:latin typeface="微软雅黑 Light" panose="020B0502040204020203" pitchFamily="34" charset="-122"/>
                <a:ea typeface="微软雅黑 Light" panose="020B0502040204020203" pitchFamily="34" charset="-122"/>
              </a:rPr>
              <a:t>把测试对象看成一个打开的盒子，测试人员需要利用程序内部的逻辑结构设计测试用例，对程序所有路径进行测试，通过在不同点检查程序状态确定实际状态与预期状态一致</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300758" indent="-300758">
              <a:lnSpc>
                <a:spcPts val="3508"/>
              </a:lnSpc>
              <a:spcBef>
                <a:spcPts val="526"/>
              </a:spcBef>
              <a:spcAft>
                <a:spcPts val="526"/>
              </a:spcAft>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黑盒测试：</a:t>
            </a:r>
            <a:r>
              <a:rPr lang="zh-CN" altLang="en-US" sz="2105" dirty="0">
                <a:solidFill>
                  <a:prstClr val="black"/>
                </a:solidFill>
                <a:latin typeface="微软雅黑 Light" panose="020B0502040204020203" pitchFamily="34" charset="-122"/>
                <a:ea typeface="微软雅黑 Light" panose="020B0502040204020203" pitchFamily="34" charset="-122"/>
              </a:rPr>
              <a:t>把测试对象看成一个黑盒子，测试人员完全不考虑程序内部的逻辑结构和代码结构，只根据程序的需求规格说明书，检查程序的功能是否符合它的功能说明</a:t>
            </a:r>
            <a:endParaRPr lang="en-US" altLang="zh-CN" sz="2105" dirty="0">
              <a:solidFill>
                <a:srgbClr val="0076CB"/>
              </a:solidFill>
              <a:latin typeface="微软雅黑 Light" panose="020B0502040204020203" pitchFamily="34" charset="-122"/>
              <a:ea typeface="微软雅黑 Light" panose="020B0502040204020203" pitchFamily="34" charset="-122"/>
            </a:endParaRPr>
          </a:p>
        </p:txBody>
      </p:sp>
      <p:sp>
        <p:nvSpPr>
          <p:cNvPr id="4" name="矩形: 圆角 3">
            <a:extLst>
              <a:ext uri="{FF2B5EF4-FFF2-40B4-BE49-F238E27FC236}">
                <a16:creationId xmlns:a16="http://schemas.microsoft.com/office/drawing/2014/main" id="{28F1886D-3C7A-6877-7E5C-8EF4409918C0}"/>
              </a:ext>
            </a:extLst>
          </p:cNvPr>
          <p:cNvSpPr/>
          <p:nvPr/>
        </p:nvSpPr>
        <p:spPr>
          <a:xfrm>
            <a:off x="7376919" y="5233591"/>
            <a:ext cx="18945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代码覆盖测试</a:t>
            </a:r>
          </a:p>
        </p:txBody>
      </p:sp>
      <p:sp>
        <p:nvSpPr>
          <p:cNvPr id="9" name="矩形: 圆角 8">
            <a:extLst>
              <a:ext uri="{FF2B5EF4-FFF2-40B4-BE49-F238E27FC236}">
                <a16:creationId xmlns:a16="http://schemas.microsoft.com/office/drawing/2014/main" id="{7F545309-3992-BB5F-C046-7AE37AF36CC6}"/>
              </a:ext>
            </a:extLst>
          </p:cNvPr>
          <p:cNvSpPr/>
          <p:nvPr/>
        </p:nvSpPr>
        <p:spPr>
          <a:xfrm>
            <a:off x="7376919" y="5865409"/>
            <a:ext cx="18945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变异测试</a:t>
            </a:r>
          </a:p>
        </p:txBody>
      </p:sp>
      <p:sp>
        <p:nvSpPr>
          <p:cNvPr id="10" name="矩形: 圆角 9">
            <a:extLst>
              <a:ext uri="{FF2B5EF4-FFF2-40B4-BE49-F238E27FC236}">
                <a16:creationId xmlns:a16="http://schemas.microsoft.com/office/drawing/2014/main" id="{E7CDD300-6373-90DD-0086-C524A45B6C5E}"/>
              </a:ext>
            </a:extLst>
          </p:cNvPr>
          <p:cNvSpPr/>
          <p:nvPr/>
        </p:nvSpPr>
        <p:spPr>
          <a:xfrm>
            <a:off x="4850722" y="5549659"/>
            <a:ext cx="1894500" cy="315750"/>
          </a:xfrm>
          <a:prstGeom prst="roundRect">
            <a:avLst/>
          </a:prstGeom>
          <a:solidFill>
            <a:srgbClr val="6A0160"/>
          </a:solidFill>
          <a:ln>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5" b="1" dirty="0">
                <a:solidFill>
                  <a:schemeClr val="bg1"/>
                </a:solidFill>
                <a:latin typeface="华文楷体" panose="02010600040101010101" pitchFamily="2" charset="-122"/>
                <a:ea typeface="华文楷体" panose="02010600040101010101" pitchFamily="2" charset="-122"/>
              </a:rPr>
              <a:t>白盒测试</a:t>
            </a:r>
          </a:p>
        </p:txBody>
      </p:sp>
      <p:cxnSp>
        <p:nvCxnSpPr>
          <p:cNvPr id="11" name="直接连接符 7">
            <a:extLst>
              <a:ext uri="{FF2B5EF4-FFF2-40B4-BE49-F238E27FC236}">
                <a16:creationId xmlns:a16="http://schemas.microsoft.com/office/drawing/2014/main" id="{34A733EA-2A6C-5917-2F5B-63C0C3D9ECF9}"/>
              </a:ext>
            </a:extLst>
          </p:cNvPr>
          <p:cNvCxnSpPr>
            <a:cxnSpLocks/>
            <a:stCxn id="10" idx="3"/>
            <a:endCxn id="4" idx="1"/>
          </p:cNvCxnSpPr>
          <p:nvPr/>
        </p:nvCxnSpPr>
        <p:spPr>
          <a:xfrm flipV="1">
            <a:off x="6745223" y="5391466"/>
            <a:ext cx="631697" cy="316068"/>
          </a:xfrm>
          <a:prstGeom prst="straightConnector1">
            <a:avLst/>
          </a:prstGeom>
          <a:ln>
            <a:solidFill>
              <a:srgbClr val="6A01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7">
            <a:extLst>
              <a:ext uri="{FF2B5EF4-FFF2-40B4-BE49-F238E27FC236}">
                <a16:creationId xmlns:a16="http://schemas.microsoft.com/office/drawing/2014/main" id="{1889D9CD-2E22-E78A-D1D6-06EA22C83F30}"/>
              </a:ext>
            </a:extLst>
          </p:cNvPr>
          <p:cNvCxnSpPr>
            <a:cxnSpLocks/>
            <a:stCxn id="10" idx="3"/>
            <a:endCxn id="9" idx="1"/>
          </p:cNvCxnSpPr>
          <p:nvPr/>
        </p:nvCxnSpPr>
        <p:spPr>
          <a:xfrm>
            <a:off x="6745223" y="5707534"/>
            <a:ext cx="631697" cy="315750"/>
          </a:xfrm>
          <a:prstGeom prst="straightConnector1">
            <a:avLst/>
          </a:prstGeom>
          <a:ln>
            <a:solidFill>
              <a:srgbClr val="6A01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A9E995D0-E363-0557-A141-845EDB1F0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6222" y="5391784"/>
            <a:ext cx="631500" cy="631500"/>
          </a:xfrm>
          <a:prstGeom prst="rect">
            <a:avLst/>
          </a:prstGeom>
        </p:spPr>
      </p:pic>
      <p:sp>
        <p:nvSpPr>
          <p:cNvPr id="14" name="箭头: 左右 13">
            <a:extLst>
              <a:ext uri="{FF2B5EF4-FFF2-40B4-BE49-F238E27FC236}">
                <a16:creationId xmlns:a16="http://schemas.microsoft.com/office/drawing/2014/main" id="{F21833A5-20ED-70BA-95D3-CDF76A557F76}"/>
              </a:ext>
            </a:extLst>
          </p:cNvPr>
          <p:cNvSpPr/>
          <p:nvPr/>
        </p:nvSpPr>
        <p:spPr>
          <a:xfrm>
            <a:off x="3745597" y="5644384"/>
            <a:ext cx="947250" cy="126300"/>
          </a:xfrm>
          <a:prstGeom prst="lef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Tree>
    <p:extLst>
      <p:ext uri="{BB962C8B-B14F-4D97-AF65-F5344CB8AC3E}">
        <p14:creationId xmlns:p14="http://schemas.microsoft.com/office/powerpoint/2010/main" val="17471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312782"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代码覆盖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E5FBC57D-5BE7-C332-6454-D4A67624B3CA}"/>
              </a:ext>
            </a:extLst>
          </p:cNvPr>
          <p:cNvSpPr/>
          <p:nvPr/>
        </p:nvSpPr>
        <p:spPr>
          <a:xfrm>
            <a:off x="1674040" y="1599499"/>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代码覆盖：</a:t>
            </a:r>
            <a:r>
              <a:rPr lang="zh-CN" altLang="en-US" sz="2105" dirty="0">
                <a:solidFill>
                  <a:prstClr val="black"/>
                </a:solidFill>
                <a:latin typeface="微软雅黑 Light" panose="020B0502040204020203" pitchFamily="34" charset="-122"/>
                <a:ea typeface="微软雅黑 Light" panose="020B0502040204020203" pitchFamily="34" charset="-122"/>
              </a:rPr>
              <a:t>以程序内逻辑结构为基础的动态白盒测试方法，该方法要求程序在测试运行时实现对其逻辑结构的覆盖遍历</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sp>
        <p:nvSpPr>
          <p:cNvPr id="3" name="矩形: 圆角 2">
            <a:extLst>
              <a:ext uri="{FF2B5EF4-FFF2-40B4-BE49-F238E27FC236}">
                <a16:creationId xmlns:a16="http://schemas.microsoft.com/office/drawing/2014/main" id="{5CCB524F-94E9-AC40-EF11-A717E7990E39}"/>
              </a:ext>
            </a:extLst>
          </p:cNvPr>
          <p:cNvSpPr/>
          <p:nvPr/>
        </p:nvSpPr>
        <p:spPr>
          <a:xfrm>
            <a:off x="1675554" y="363472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回归测试</a:t>
            </a:r>
          </a:p>
        </p:txBody>
      </p:sp>
      <p:sp>
        <p:nvSpPr>
          <p:cNvPr id="4" name="矩形: 圆角 3">
            <a:extLst>
              <a:ext uri="{FF2B5EF4-FFF2-40B4-BE49-F238E27FC236}">
                <a16:creationId xmlns:a16="http://schemas.microsoft.com/office/drawing/2014/main" id="{7DB1DA08-BE63-9C38-820E-CD5D55A0D278}"/>
              </a:ext>
            </a:extLst>
          </p:cNvPr>
          <p:cNvSpPr/>
          <p:nvPr/>
        </p:nvSpPr>
        <p:spPr>
          <a:xfrm>
            <a:off x="4815774" y="3643906"/>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用于衡量测试充分性</a:t>
            </a:r>
          </a:p>
        </p:txBody>
      </p:sp>
      <p:sp>
        <p:nvSpPr>
          <p:cNvPr id="9" name="矩形: 圆角 8">
            <a:extLst>
              <a:ext uri="{FF2B5EF4-FFF2-40B4-BE49-F238E27FC236}">
                <a16:creationId xmlns:a16="http://schemas.microsoft.com/office/drawing/2014/main" id="{5AF77844-2B07-F5C2-4D33-C928FBA66535}"/>
              </a:ext>
            </a:extLst>
          </p:cNvPr>
          <p:cNvSpPr/>
          <p:nvPr/>
        </p:nvSpPr>
        <p:spPr>
          <a:xfrm>
            <a:off x="1677069" y="4108896"/>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测试选择</a:t>
            </a:r>
          </a:p>
        </p:txBody>
      </p:sp>
      <p:sp>
        <p:nvSpPr>
          <p:cNvPr id="10" name="矩形: 圆角 9">
            <a:extLst>
              <a:ext uri="{FF2B5EF4-FFF2-40B4-BE49-F238E27FC236}">
                <a16:creationId xmlns:a16="http://schemas.microsoft.com/office/drawing/2014/main" id="{B9984A03-A2B6-5C01-EC48-0B14133E249C}"/>
              </a:ext>
            </a:extLst>
          </p:cNvPr>
          <p:cNvSpPr/>
          <p:nvPr/>
        </p:nvSpPr>
        <p:spPr>
          <a:xfrm>
            <a:off x="4817289" y="4118079"/>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用于作为测试选择依据</a:t>
            </a:r>
          </a:p>
        </p:txBody>
      </p:sp>
      <p:sp>
        <p:nvSpPr>
          <p:cNvPr id="11" name="矩形: 圆角 10">
            <a:extLst>
              <a:ext uri="{FF2B5EF4-FFF2-40B4-BE49-F238E27FC236}">
                <a16:creationId xmlns:a16="http://schemas.microsoft.com/office/drawing/2014/main" id="{62A4DF55-B5A2-4032-5F0B-F274C6D560BF}"/>
              </a:ext>
            </a:extLst>
          </p:cNvPr>
          <p:cNvSpPr/>
          <p:nvPr/>
        </p:nvSpPr>
        <p:spPr>
          <a:xfrm>
            <a:off x="1677069" y="4581851"/>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测试量化</a:t>
            </a:r>
          </a:p>
        </p:txBody>
      </p:sp>
      <p:sp>
        <p:nvSpPr>
          <p:cNvPr id="12" name="矩形: 圆角 11">
            <a:extLst>
              <a:ext uri="{FF2B5EF4-FFF2-40B4-BE49-F238E27FC236}">
                <a16:creationId xmlns:a16="http://schemas.microsoft.com/office/drawing/2014/main" id="{AB6F5139-C347-DFAB-4578-8D74D0AED7BC}"/>
              </a:ext>
            </a:extLst>
          </p:cNvPr>
          <p:cNvSpPr/>
          <p:nvPr/>
        </p:nvSpPr>
        <p:spPr>
          <a:xfrm>
            <a:off x="4815774" y="4591035"/>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用于量化测试过程</a:t>
            </a:r>
          </a:p>
        </p:txBody>
      </p:sp>
      <p:sp>
        <p:nvSpPr>
          <p:cNvPr id="13" name="矩形: 圆角 12">
            <a:extLst>
              <a:ext uri="{FF2B5EF4-FFF2-40B4-BE49-F238E27FC236}">
                <a16:creationId xmlns:a16="http://schemas.microsoft.com/office/drawing/2014/main" id="{CD0CB265-403E-B187-B5FC-AB7A0EE46323}"/>
              </a:ext>
            </a:extLst>
          </p:cNvPr>
          <p:cNvSpPr/>
          <p:nvPr/>
        </p:nvSpPr>
        <p:spPr>
          <a:xfrm>
            <a:off x="8306853" y="3645278"/>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分支覆盖</a:t>
            </a:r>
          </a:p>
        </p:txBody>
      </p:sp>
      <p:sp>
        <p:nvSpPr>
          <p:cNvPr id="14" name="矩形: 圆角 13">
            <a:extLst>
              <a:ext uri="{FF2B5EF4-FFF2-40B4-BE49-F238E27FC236}">
                <a16:creationId xmlns:a16="http://schemas.microsoft.com/office/drawing/2014/main" id="{4E8EC281-4234-F8E8-6671-AA362B8DDDC3}"/>
              </a:ext>
            </a:extLst>
          </p:cNvPr>
          <p:cNvSpPr/>
          <p:nvPr/>
        </p:nvSpPr>
        <p:spPr>
          <a:xfrm>
            <a:off x="8306853" y="4110898"/>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条件覆盖</a:t>
            </a:r>
          </a:p>
        </p:txBody>
      </p:sp>
      <p:sp>
        <p:nvSpPr>
          <p:cNvPr id="15" name="矩形: 圆角 14">
            <a:extLst>
              <a:ext uri="{FF2B5EF4-FFF2-40B4-BE49-F238E27FC236}">
                <a16:creationId xmlns:a16="http://schemas.microsoft.com/office/drawing/2014/main" id="{A0F4FAED-F3CE-B029-3C68-C21C93889C55}"/>
              </a:ext>
            </a:extLst>
          </p:cNvPr>
          <p:cNvSpPr/>
          <p:nvPr/>
        </p:nvSpPr>
        <p:spPr>
          <a:xfrm>
            <a:off x="8306853" y="4576518"/>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a:t>
            </a:r>
            <a:r>
              <a:rPr lang="en-US" altLang="zh-CN" sz="1754" b="1" dirty="0">
                <a:solidFill>
                  <a:schemeClr val="bg1"/>
                </a:solidFill>
                <a:latin typeface="华文楷体" panose="02010600040101010101" pitchFamily="2" charset="-122"/>
                <a:ea typeface="华文楷体" panose="02010600040101010101" pitchFamily="2" charset="-122"/>
              </a:rPr>
              <a:t>/</a:t>
            </a:r>
            <a:r>
              <a:rPr lang="zh-CN" altLang="en-US" sz="1754" b="1" dirty="0">
                <a:solidFill>
                  <a:schemeClr val="bg1"/>
                </a:solidFill>
                <a:latin typeface="华文楷体" panose="02010600040101010101" pitchFamily="2" charset="-122"/>
                <a:ea typeface="华文楷体" panose="02010600040101010101" pitchFamily="2" charset="-122"/>
              </a:rPr>
              <a:t>判定覆盖</a:t>
            </a:r>
          </a:p>
        </p:txBody>
      </p:sp>
      <p:sp>
        <p:nvSpPr>
          <p:cNvPr id="16" name="矩形: 圆角 15">
            <a:extLst>
              <a:ext uri="{FF2B5EF4-FFF2-40B4-BE49-F238E27FC236}">
                <a16:creationId xmlns:a16="http://schemas.microsoft.com/office/drawing/2014/main" id="{23757D94-E8F6-561A-8973-36F3C6A0B8C9}"/>
              </a:ext>
            </a:extLst>
          </p:cNvPr>
          <p:cNvSpPr/>
          <p:nvPr/>
        </p:nvSpPr>
        <p:spPr>
          <a:xfrm>
            <a:off x="8306853" y="5042138"/>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修正条件</a:t>
            </a:r>
            <a:r>
              <a:rPr lang="en-US" altLang="zh-CN" sz="1754" b="1" dirty="0">
                <a:solidFill>
                  <a:schemeClr val="bg1"/>
                </a:solidFill>
                <a:latin typeface="华文楷体" panose="02010600040101010101" pitchFamily="2" charset="-122"/>
                <a:ea typeface="华文楷体" panose="02010600040101010101" pitchFamily="2" charset="-122"/>
              </a:rPr>
              <a:t>/</a:t>
            </a:r>
            <a:r>
              <a:rPr lang="zh-CN" altLang="en-US" sz="1754" b="1" dirty="0">
                <a:solidFill>
                  <a:schemeClr val="bg1"/>
                </a:solidFill>
                <a:latin typeface="华文楷体" panose="02010600040101010101" pitchFamily="2" charset="-122"/>
                <a:ea typeface="华文楷体" panose="02010600040101010101" pitchFamily="2" charset="-122"/>
              </a:rPr>
              <a:t>判定覆盖</a:t>
            </a:r>
          </a:p>
        </p:txBody>
      </p:sp>
      <p:sp>
        <p:nvSpPr>
          <p:cNvPr id="17" name="矩形: 圆角 16">
            <a:extLst>
              <a:ext uri="{FF2B5EF4-FFF2-40B4-BE49-F238E27FC236}">
                <a16:creationId xmlns:a16="http://schemas.microsoft.com/office/drawing/2014/main" id="{9DC6CDAB-8B12-87C1-7535-6C4DF404DB66}"/>
              </a:ext>
            </a:extLst>
          </p:cNvPr>
          <p:cNvSpPr/>
          <p:nvPr/>
        </p:nvSpPr>
        <p:spPr>
          <a:xfrm>
            <a:off x="8306853" y="5507757"/>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条件组合覆盖</a:t>
            </a:r>
          </a:p>
        </p:txBody>
      </p:sp>
      <p:sp>
        <p:nvSpPr>
          <p:cNvPr id="18" name="矩形: 圆角 17">
            <a:extLst>
              <a:ext uri="{FF2B5EF4-FFF2-40B4-BE49-F238E27FC236}">
                <a16:creationId xmlns:a16="http://schemas.microsoft.com/office/drawing/2014/main" id="{F78D8039-3B5C-4CEC-79E6-C8E9EF49A7DE}"/>
              </a:ext>
            </a:extLst>
          </p:cNvPr>
          <p:cNvSpPr/>
          <p:nvPr/>
        </p:nvSpPr>
        <p:spPr>
          <a:xfrm>
            <a:off x="8306853" y="3164700"/>
            <a:ext cx="2210250" cy="315750"/>
          </a:xfrm>
          <a:prstGeom prst="roundRect">
            <a:avLst/>
          </a:prstGeom>
          <a:gradFill>
            <a:gsLst>
              <a:gs pos="0">
                <a:srgbClr val="6A0160"/>
              </a:gs>
              <a:gs pos="50000">
                <a:srgbClr val="6A0160"/>
              </a:gs>
              <a:gs pos="100000">
                <a:srgbClr val="6A0160"/>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语句覆盖</a:t>
            </a:r>
          </a:p>
        </p:txBody>
      </p:sp>
      <p:sp>
        <p:nvSpPr>
          <p:cNvPr id="19" name="右大括号 18">
            <a:extLst>
              <a:ext uri="{FF2B5EF4-FFF2-40B4-BE49-F238E27FC236}">
                <a16:creationId xmlns:a16="http://schemas.microsoft.com/office/drawing/2014/main" id="{229CD72F-7C77-B027-6B43-367E80D69183}"/>
              </a:ext>
            </a:extLst>
          </p:cNvPr>
          <p:cNvSpPr/>
          <p:nvPr/>
        </p:nvSpPr>
        <p:spPr>
          <a:xfrm>
            <a:off x="3964649" y="3635353"/>
            <a:ext cx="94725" cy="1263000"/>
          </a:xfrm>
          <a:prstGeom prst="rightBrace">
            <a:avLst/>
          </a:prstGeom>
          <a:noFill/>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p>
        </p:txBody>
      </p:sp>
      <p:sp>
        <p:nvSpPr>
          <p:cNvPr id="20" name="右大括号 19">
            <a:extLst>
              <a:ext uri="{FF2B5EF4-FFF2-40B4-BE49-F238E27FC236}">
                <a16:creationId xmlns:a16="http://schemas.microsoft.com/office/drawing/2014/main" id="{E8BC3355-55F4-34C1-E05D-30F15EA20CE7}"/>
              </a:ext>
            </a:extLst>
          </p:cNvPr>
          <p:cNvSpPr/>
          <p:nvPr/>
        </p:nvSpPr>
        <p:spPr>
          <a:xfrm rot="10800000">
            <a:off x="8146565" y="3175614"/>
            <a:ext cx="94725" cy="2683875"/>
          </a:xfrm>
          <a:prstGeom prst="rightBrace">
            <a:avLst/>
          </a:prstGeom>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p>
        </p:txBody>
      </p:sp>
      <p:sp>
        <p:nvSpPr>
          <p:cNvPr id="21" name="箭头: 右 20">
            <a:extLst>
              <a:ext uri="{FF2B5EF4-FFF2-40B4-BE49-F238E27FC236}">
                <a16:creationId xmlns:a16="http://schemas.microsoft.com/office/drawing/2014/main" id="{4D56992B-1FB4-B46C-322D-03A183475773}"/>
              </a:ext>
            </a:extLst>
          </p:cNvPr>
          <p:cNvSpPr/>
          <p:nvPr/>
        </p:nvSpPr>
        <p:spPr>
          <a:xfrm>
            <a:off x="4246525" y="4209800"/>
            <a:ext cx="505200" cy="126300"/>
          </a:xfrm>
          <a:prstGeom prst="rightArrow">
            <a:avLst/>
          </a:prstGeom>
          <a:noFill/>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dirty="0"/>
          </a:p>
        </p:txBody>
      </p:sp>
      <p:sp>
        <p:nvSpPr>
          <p:cNvPr id="22" name="箭头: 右 21">
            <a:extLst>
              <a:ext uri="{FF2B5EF4-FFF2-40B4-BE49-F238E27FC236}">
                <a16:creationId xmlns:a16="http://schemas.microsoft.com/office/drawing/2014/main" id="{44CD0B79-B8A6-7C06-927F-26AD5DDA53ED}"/>
              </a:ext>
            </a:extLst>
          </p:cNvPr>
          <p:cNvSpPr/>
          <p:nvPr/>
        </p:nvSpPr>
        <p:spPr>
          <a:xfrm>
            <a:off x="7404541" y="4200894"/>
            <a:ext cx="5052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dirty="0"/>
          </a:p>
        </p:txBody>
      </p:sp>
      <p:graphicFrame>
        <p:nvGraphicFramePr>
          <p:cNvPr id="23" name="表格 3">
            <a:extLst>
              <a:ext uri="{FF2B5EF4-FFF2-40B4-BE49-F238E27FC236}">
                <a16:creationId xmlns:a16="http://schemas.microsoft.com/office/drawing/2014/main" id="{A136EFEB-5E76-8BE0-BBC4-A0304BF4D253}"/>
              </a:ext>
            </a:extLst>
          </p:cNvPr>
          <p:cNvGraphicFramePr>
            <a:graphicFrameLocks noGrp="1"/>
          </p:cNvGraphicFramePr>
          <p:nvPr>
            <p:extLst>
              <p:ext uri="{D42A27DB-BD31-4B8C-83A1-F6EECF244321}">
                <p14:modId xmlns:p14="http://schemas.microsoft.com/office/powerpoint/2010/main" val="1570721296"/>
              </p:ext>
            </p:extLst>
          </p:nvPr>
        </p:nvGraphicFramePr>
        <p:xfrm>
          <a:off x="4499125" y="2736329"/>
          <a:ext cx="3157500" cy="2833144"/>
        </p:xfrm>
        <a:graphic>
          <a:graphicData uri="http://schemas.openxmlformats.org/drawingml/2006/table">
            <a:tbl>
              <a:tblPr firstRow="1" bandRow="1">
                <a:effectLst>
                  <a:outerShdw blurRad="63500" sx="102000" sy="102000" algn="ctr" rotWithShape="0">
                    <a:prstClr val="black">
                      <a:alpha val="40000"/>
                    </a:prstClr>
                  </a:outerShdw>
                </a:effectLst>
              </a:tblPr>
              <a:tblGrid>
                <a:gridCol w="631500">
                  <a:extLst>
                    <a:ext uri="{9D8B030D-6E8A-4147-A177-3AD203B41FA5}">
                      <a16:colId xmlns:a16="http://schemas.microsoft.com/office/drawing/2014/main" val="3990800719"/>
                    </a:ext>
                  </a:extLst>
                </a:gridCol>
                <a:gridCol w="2526000">
                  <a:extLst>
                    <a:ext uri="{9D8B030D-6E8A-4147-A177-3AD203B41FA5}">
                      <a16:colId xmlns:a16="http://schemas.microsoft.com/office/drawing/2014/main" val="4123922453"/>
                    </a:ext>
                  </a:extLst>
                </a:gridCol>
              </a:tblGrid>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void fun(int x, int y)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3587435830"/>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 -1;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3915502309"/>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b = -1;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046747410"/>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if (x&gt;0 || y&gt;0)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185784322"/>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1506543320"/>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if (x&lt;10 &amp;&amp; y&lt;10)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199721372"/>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b =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94451727"/>
                  </a:ext>
                </a:extLst>
              </a:tr>
              <a:tr h="354143">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1915727646"/>
                  </a:ext>
                </a:extLst>
              </a:tr>
            </a:tbl>
          </a:graphicData>
        </a:graphic>
      </p:graphicFrame>
    </p:spTree>
    <p:extLst>
      <p:ext uri="{BB962C8B-B14F-4D97-AF65-F5344CB8AC3E}">
        <p14:creationId xmlns:p14="http://schemas.microsoft.com/office/powerpoint/2010/main" val="6167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000"/>
                                        <p:tgtEl>
                                          <p:spTgt spid="23"/>
                                        </p:tgtEl>
                                      </p:cBhvr>
                                    </p:animEffect>
                                    <p:anim calcmode="lin" valueType="num">
                                      <p:cBhvr>
                                        <p:cTn id="92" dur="1000" fill="hold"/>
                                        <p:tgtEl>
                                          <p:spTgt spid="23"/>
                                        </p:tgtEl>
                                        <p:attrNameLst>
                                          <p:attrName>ppt_x</p:attrName>
                                        </p:attrNameLst>
                                      </p:cBhvr>
                                      <p:tavLst>
                                        <p:tav tm="0">
                                          <p:val>
                                            <p:strVal val="#ppt_x"/>
                                          </p:val>
                                        </p:tav>
                                        <p:tav tm="100000">
                                          <p:val>
                                            <p:strVal val="#ppt_x"/>
                                          </p:val>
                                        </p:tav>
                                      </p:tavLst>
                                    </p:anim>
                                    <p:anim calcmode="lin" valueType="num">
                                      <p:cBhvr>
                                        <p:cTn id="9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8">
            <a:extLst>
              <a:ext uri="{FF2B5EF4-FFF2-40B4-BE49-F238E27FC236}">
                <a16:creationId xmlns:a16="http://schemas.microsoft.com/office/drawing/2014/main" id="{A8D89193-5BA0-47E6-F98E-C5E0CDA0DE51}"/>
              </a:ext>
            </a:extLst>
          </p:cNvPr>
          <p:cNvSpPr/>
          <p:nvPr/>
        </p:nvSpPr>
        <p:spPr>
          <a:xfrm>
            <a:off x="1508612" y="1374646"/>
            <a:ext cx="8843920" cy="1271662"/>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代码覆盖：</a:t>
            </a:r>
            <a:r>
              <a:rPr lang="zh-CN" altLang="en-US" sz="2105" dirty="0">
                <a:solidFill>
                  <a:prstClr val="black"/>
                </a:solidFill>
                <a:latin typeface="微软雅黑 Light" panose="020B0502040204020203" pitchFamily="34" charset="-122"/>
                <a:ea typeface="微软雅黑 Light" panose="020B0502040204020203" pitchFamily="34" charset="-122"/>
              </a:rPr>
              <a:t>以程序内逻辑结构为基础的动态白盒测试方法，该方法要求程序在测试运行时实现对其逻辑结构的覆盖遍历</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sp>
        <p:nvSpPr>
          <p:cNvPr id="3" name="矩形: 圆角 2">
            <a:extLst>
              <a:ext uri="{FF2B5EF4-FFF2-40B4-BE49-F238E27FC236}">
                <a16:creationId xmlns:a16="http://schemas.microsoft.com/office/drawing/2014/main" id="{4C969ECB-2F59-CA55-FFA4-F1C00C398A7D}"/>
              </a:ext>
            </a:extLst>
          </p:cNvPr>
          <p:cNvSpPr/>
          <p:nvPr/>
        </p:nvSpPr>
        <p:spPr>
          <a:xfrm>
            <a:off x="1508612" y="3424408"/>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回归测试</a:t>
            </a:r>
          </a:p>
        </p:txBody>
      </p:sp>
      <p:sp>
        <p:nvSpPr>
          <p:cNvPr id="4" name="矩形: 圆角 3">
            <a:extLst>
              <a:ext uri="{FF2B5EF4-FFF2-40B4-BE49-F238E27FC236}">
                <a16:creationId xmlns:a16="http://schemas.microsoft.com/office/drawing/2014/main" id="{25E9F653-2DB4-0FD2-8C69-57EC1F318F69}"/>
              </a:ext>
            </a:extLst>
          </p:cNvPr>
          <p:cNvSpPr/>
          <p:nvPr/>
        </p:nvSpPr>
        <p:spPr>
          <a:xfrm>
            <a:off x="4648831" y="3433592"/>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用于衡量测试充分性</a:t>
            </a:r>
          </a:p>
        </p:txBody>
      </p:sp>
      <p:sp>
        <p:nvSpPr>
          <p:cNvPr id="9" name="矩形: 圆角 8">
            <a:extLst>
              <a:ext uri="{FF2B5EF4-FFF2-40B4-BE49-F238E27FC236}">
                <a16:creationId xmlns:a16="http://schemas.microsoft.com/office/drawing/2014/main" id="{CAE94D84-D3CC-F2DE-15D9-3A601586486E}"/>
              </a:ext>
            </a:extLst>
          </p:cNvPr>
          <p:cNvSpPr/>
          <p:nvPr/>
        </p:nvSpPr>
        <p:spPr>
          <a:xfrm>
            <a:off x="1510126" y="3898581"/>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测试选择</a:t>
            </a:r>
          </a:p>
        </p:txBody>
      </p:sp>
      <p:sp>
        <p:nvSpPr>
          <p:cNvPr id="10" name="矩形: 圆角 9">
            <a:extLst>
              <a:ext uri="{FF2B5EF4-FFF2-40B4-BE49-F238E27FC236}">
                <a16:creationId xmlns:a16="http://schemas.microsoft.com/office/drawing/2014/main" id="{B28F32A8-759A-6369-9EDA-189960BDD877}"/>
              </a:ext>
            </a:extLst>
          </p:cNvPr>
          <p:cNvSpPr/>
          <p:nvPr/>
        </p:nvSpPr>
        <p:spPr>
          <a:xfrm>
            <a:off x="4650346" y="3907765"/>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用于作为测试选择依据</a:t>
            </a:r>
          </a:p>
        </p:txBody>
      </p:sp>
      <p:sp>
        <p:nvSpPr>
          <p:cNvPr id="11" name="矩形: 圆角 10">
            <a:extLst>
              <a:ext uri="{FF2B5EF4-FFF2-40B4-BE49-F238E27FC236}">
                <a16:creationId xmlns:a16="http://schemas.microsoft.com/office/drawing/2014/main" id="{B3CD301D-A2E6-5FA0-EED3-07D40524B7C8}"/>
              </a:ext>
            </a:extLst>
          </p:cNvPr>
          <p:cNvSpPr/>
          <p:nvPr/>
        </p:nvSpPr>
        <p:spPr>
          <a:xfrm>
            <a:off x="1510126" y="4371537"/>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测试量化</a:t>
            </a:r>
          </a:p>
        </p:txBody>
      </p:sp>
      <p:sp>
        <p:nvSpPr>
          <p:cNvPr id="12" name="矩形: 圆角 11">
            <a:extLst>
              <a:ext uri="{FF2B5EF4-FFF2-40B4-BE49-F238E27FC236}">
                <a16:creationId xmlns:a16="http://schemas.microsoft.com/office/drawing/2014/main" id="{D1A16144-D6FC-F855-1CFB-BCC10DFCD405}"/>
              </a:ext>
            </a:extLst>
          </p:cNvPr>
          <p:cNvSpPr/>
          <p:nvPr/>
        </p:nvSpPr>
        <p:spPr>
          <a:xfrm>
            <a:off x="4648831" y="4380721"/>
            <a:ext cx="2526000" cy="315750"/>
          </a:xfrm>
          <a:prstGeom prst="roundRect">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754" b="1" dirty="0">
                <a:solidFill>
                  <a:srgbClr val="6A0160"/>
                </a:solidFill>
                <a:latin typeface="华文楷体" panose="02010600040101010101" pitchFamily="2" charset="-122"/>
                <a:ea typeface="华文楷体" panose="02010600040101010101" pitchFamily="2" charset="-122"/>
              </a:rPr>
              <a:t>用于量化测试过程</a:t>
            </a:r>
          </a:p>
        </p:txBody>
      </p:sp>
      <p:sp>
        <p:nvSpPr>
          <p:cNvPr id="13" name="矩形: 圆角 12">
            <a:extLst>
              <a:ext uri="{FF2B5EF4-FFF2-40B4-BE49-F238E27FC236}">
                <a16:creationId xmlns:a16="http://schemas.microsoft.com/office/drawing/2014/main" id="{813D084B-CF9A-D516-D283-03966FCEFEF2}"/>
              </a:ext>
            </a:extLst>
          </p:cNvPr>
          <p:cNvSpPr/>
          <p:nvPr/>
        </p:nvSpPr>
        <p:spPr>
          <a:xfrm>
            <a:off x="8141425" y="343990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分支覆盖</a:t>
            </a:r>
          </a:p>
        </p:txBody>
      </p:sp>
      <p:sp>
        <p:nvSpPr>
          <p:cNvPr id="14" name="矩形: 圆角 13">
            <a:extLst>
              <a:ext uri="{FF2B5EF4-FFF2-40B4-BE49-F238E27FC236}">
                <a16:creationId xmlns:a16="http://schemas.microsoft.com/office/drawing/2014/main" id="{C3FBD67C-9542-CC9D-3440-FF9DED0BC494}"/>
              </a:ext>
            </a:extLst>
          </p:cNvPr>
          <p:cNvSpPr/>
          <p:nvPr/>
        </p:nvSpPr>
        <p:spPr>
          <a:xfrm>
            <a:off x="8141425" y="390552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条件覆盖</a:t>
            </a:r>
          </a:p>
        </p:txBody>
      </p:sp>
      <p:sp>
        <p:nvSpPr>
          <p:cNvPr id="15" name="矩形: 圆角 14">
            <a:extLst>
              <a:ext uri="{FF2B5EF4-FFF2-40B4-BE49-F238E27FC236}">
                <a16:creationId xmlns:a16="http://schemas.microsoft.com/office/drawing/2014/main" id="{4DB241A1-7B30-018E-5AD6-3A5D03189144}"/>
              </a:ext>
            </a:extLst>
          </p:cNvPr>
          <p:cNvSpPr/>
          <p:nvPr/>
        </p:nvSpPr>
        <p:spPr>
          <a:xfrm>
            <a:off x="8141425" y="437114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a:t>
            </a:r>
            <a:r>
              <a:rPr lang="en-US" altLang="zh-CN" sz="1754" b="1" dirty="0">
                <a:solidFill>
                  <a:schemeClr val="bg1"/>
                </a:solidFill>
                <a:latin typeface="华文楷体" panose="02010600040101010101" pitchFamily="2" charset="-122"/>
                <a:ea typeface="华文楷体" panose="02010600040101010101" pitchFamily="2" charset="-122"/>
              </a:rPr>
              <a:t>/</a:t>
            </a:r>
            <a:r>
              <a:rPr lang="zh-CN" altLang="en-US" sz="1754" b="1" dirty="0">
                <a:solidFill>
                  <a:schemeClr val="bg1"/>
                </a:solidFill>
                <a:latin typeface="华文楷体" panose="02010600040101010101" pitchFamily="2" charset="-122"/>
                <a:ea typeface="华文楷体" panose="02010600040101010101" pitchFamily="2" charset="-122"/>
              </a:rPr>
              <a:t>判定覆盖</a:t>
            </a:r>
          </a:p>
        </p:txBody>
      </p:sp>
      <p:sp>
        <p:nvSpPr>
          <p:cNvPr id="16" name="矩形: 圆角 15">
            <a:extLst>
              <a:ext uri="{FF2B5EF4-FFF2-40B4-BE49-F238E27FC236}">
                <a16:creationId xmlns:a16="http://schemas.microsoft.com/office/drawing/2014/main" id="{E018E8F5-3857-B16D-7581-4E6CE4C2055B}"/>
              </a:ext>
            </a:extLst>
          </p:cNvPr>
          <p:cNvSpPr/>
          <p:nvPr/>
        </p:nvSpPr>
        <p:spPr>
          <a:xfrm>
            <a:off x="8141425" y="483676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修正条件</a:t>
            </a:r>
            <a:r>
              <a:rPr lang="en-US" altLang="zh-CN" sz="1754" b="1" dirty="0">
                <a:solidFill>
                  <a:schemeClr val="bg1"/>
                </a:solidFill>
                <a:latin typeface="华文楷体" panose="02010600040101010101" pitchFamily="2" charset="-122"/>
                <a:ea typeface="华文楷体" panose="02010600040101010101" pitchFamily="2" charset="-122"/>
              </a:rPr>
              <a:t>/</a:t>
            </a:r>
            <a:r>
              <a:rPr lang="zh-CN" altLang="en-US" sz="1754" b="1" dirty="0">
                <a:solidFill>
                  <a:schemeClr val="bg1"/>
                </a:solidFill>
                <a:latin typeface="华文楷体" panose="02010600040101010101" pitchFamily="2" charset="-122"/>
                <a:ea typeface="华文楷体" panose="02010600040101010101" pitchFamily="2" charset="-122"/>
              </a:rPr>
              <a:t>判定覆盖</a:t>
            </a:r>
          </a:p>
        </p:txBody>
      </p:sp>
      <p:sp>
        <p:nvSpPr>
          <p:cNvPr id="17" name="矩形: 圆角 16">
            <a:extLst>
              <a:ext uri="{FF2B5EF4-FFF2-40B4-BE49-F238E27FC236}">
                <a16:creationId xmlns:a16="http://schemas.microsoft.com/office/drawing/2014/main" id="{E20B4D8E-55C0-351E-FD7F-0B64C01119EE}"/>
              </a:ext>
            </a:extLst>
          </p:cNvPr>
          <p:cNvSpPr/>
          <p:nvPr/>
        </p:nvSpPr>
        <p:spPr>
          <a:xfrm>
            <a:off x="8141425" y="5302382"/>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条件组合覆盖</a:t>
            </a:r>
          </a:p>
        </p:txBody>
      </p:sp>
      <p:sp>
        <p:nvSpPr>
          <p:cNvPr id="18" name="矩形: 圆角 17">
            <a:extLst>
              <a:ext uri="{FF2B5EF4-FFF2-40B4-BE49-F238E27FC236}">
                <a16:creationId xmlns:a16="http://schemas.microsoft.com/office/drawing/2014/main" id="{8575CD7D-6E23-13D3-B6AE-C8F1E374A87D}"/>
              </a:ext>
            </a:extLst>
          </p:cNvPr>
          <p:cNvSpPr/>
          <p:nvPr/>
        </p:nvSpPr>
        <p:spPr>
          <a:xfrm>
            <a:off x="8141425" y="2959325"/>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754" b="1" dirty="0">
                <a:solidFill>
                  <a:schemeClr val="bg1"/>
                </a:solidFill>
                <a:latin typeface="华文楷体" panose="02010600040101010101" pitchFamily="2" charset="-122"/>
                <a:ea typeface="华文楷体" panose="02010600040101010101" pitchFamily="2" charset="-122"/>
              </a:rPr>
              <a:t>语句覆盖</a:t>
            </a:r>
          </a:p>
        </p:txBody>
      </p:sp>
      <p:sp>
        <p:nvSpPr>
          <p:cNvPr id="19" name="右大括号 18">
            <a:extLst>
              <a:ext uri="{FF2B5EF4-FFF2-40B4-BE49-F238E27FC236}">
                <a16:creationId xmlns:a16="http://schemas.microsoft.com/office/drawing/2014/main" id="{0EB00BC8-6BD2-346E-5917-954751BE799D}"/>
              </a:ext>
            </a:extLst>
          </p:cNvPr>
          <p:cNvSpPr/>
          <p:nvPr/>
        </p:nvSpPr>
        <p:spPr>
          <a:xfrm>
            <a:off x="3797706" y="3425039"/>
            <a:ext cx="94725" cy="1263000"/>
          </a:xfrm>
          <a:prstGeom prst="rightBrace">
            <a:avLst/>
          </a:prstGeom>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p>
        </p:txBody>
      </p:sp>
      <p:sp>
        <p:nvSpPr>
          <p:cNvPr id="20" name="右大括号 19">
            <a:extLst>
              <a:ext uri="{FF2B5EF4-FFF2-40B4-BE49-F238E27FC236}">
                <a16:creationId xmlns:a16="http://schemas.microsoft.com/office/drawing/2014/main" id="{5AB8A1F8-82A8-3CCC-1909-67B19F6D138F}"/>
              </a:ext>
            </a:extLst>
          </p:cNvPr>
          <p:cNvSpPr/>
          <p:nvPr/>
        </p:nvSpPr>
        <p:spPr>
          <a:xfrm rot="10800000">
            <a:off x="7981136" y="2970238"/>
            <a:ext cx="94725" cy="2683875"/>
          </a:xfrm>
          <a:prstGeom prst="rightBrace">
            <a:avLst/>
          </a:prstGeom>
          <a:ln w="28575">
            <a:solidFill>
              <a:srgbClr val="6A01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79"/>
          </a:p>
        </p:txBody>
      </p:sp>
      <p:sp>
        <p:nvSpPr>
          <p:cNvPr id="21" name="箭头: 右 20">
            <a:extLst>
              <a:ext uri="{FF2B5EF4-FFF2-40B4-BE49-F238E27FC236}">
                <a16:creationId xmlns:a16="http://schemas.microsoft.com/office/drawing/2014/main" id="{77EA62D0-C996-3327-89DF-A12744FFFF4A}"/>
              </a:ext>
            </a:extLst>
          </p:cNvPr>
          <p:cNvSpPr/>
          <p:nvPr/>
        </p:nvSpPr>
        <p:spPr>
          <a:xfrm>
            <a:off x="4079582" y="3999486"/>
            <a:ext cx="5052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dirty="0"/>
          </a:p>
        </p:txBody>
      </p:sp>
      <p:sp>
        <p:nvSpPr>
          <p:cNvPr id="22" name="箭头: 右 21">
            <a:extLst>
              <a:ext uri="{FF2B5EF4-FFF2-40B4-BE49-F238E27FC236}">
                <a16:creationId xmlns:a16="http://schemas.microsoft.com/office/drawing/2014/main" id="{F84C4F98-B76A-CB81-29AD-2FDD1767AC39}"/>
              </a:ext>
            </a:extLst>
          </p:cNvPr>
          <p:cNvSpPr/>
          <p:nvPr/>
        </p:nvSpPr>
        <p:spPr>
          <a:xfrm>
            <a:off x="7237598" y="3990579"/>
            <a:ext cx="5052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dirty="0"/>
          </a:p>
        </p:txBody>
      </p:sp>
      <p:graphicFrame>
        <p:nvGraphicFramePr>
          <p:cNvPr id="23" name="表格 3">
            <a:extLst>
              <a:ext uri="{FF2B5EF4-FFF2-40B4-BE49-F238E27FC236}">
                <a16:creationId xmlns:a16="http://schemas.microsoft.com/office/drawing/2014/main" id="{F524B719-4DE7-DF30-8A34-ACE0CDEA3120}"/>
              </a:ext>
            </a:extLst>
          </p:cNvPr>
          <p:cNvGraphicFramePr>
            <a:graphicFrameLocks noGrp="1"/>
          </p:cNvGraphicFramePr>
          <p:nvPr>
            <p:extLst>
              <p:ext uri="{D42A27DB-BD31-4B8C-83A1-F6EECF244321}">
                <p14:modId xmlns:p14="http://schemas.microsoft.com/office/powerpoint/2010/main" val="3408965289"/>
              </p:ext>
            </p:extLst>
          </p:nvPr>
        </p:nvGraphicFramePr>
        <p:xfrm>
          <a:off x="1641216" y="2664815"/>
          <a:ext cx="3157500" cy="2800032"/>
        </p:xfrm>
        <a:graphic>
          <a:graphicData uri="http://schemas.openxmlformats.org/drawingml/2006/table">
            <a:tbl>
              <a:tblPr firstRow="1" bandRow="1">
                <a:effectLst>
                  <a:outerShdw blurRad="63500" sx="102000" sy="102000" algn="ctr" rotWithShape="0">
                    <a:prstClr val="black">
                      <a:alpha val="40000"/>
                    </a:prstClr>
                  </a:outerShdw>
                </a:effectLst>
              </a:tblPr>
              <a:tblGrid>
                <a:gridCol w="631500">
                  <a:extLst>
                    <a:ext uri="{9D8B030D-6E8A-4147-A177-3AD203B41FA5}">
                      <a16:colId xmlns:a16="http://schemas.microsoft.com/office/drawing/2014/main" val="3990800719"/>
                    </a:ext>
                  </a:extLst>
                </a:gridCol>
                <a:gridCol w="2526000">
                  <a:extLst>
                    <a:ext uri="{9D8B030D-6E8A-4147-A177-3AD203B41FA5}">
                      <a16:colId xmlns:a16="http://schemas.microsoft.com/office/drawing/2014/main" val="4123922453"/>
                    </a:ext>
                  </a:extLst>
                </a:gridCol>
              </a:tblGrid>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0</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void fun(int x, int y)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3587435830"/>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 -1;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3915502309"/>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b = -1;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046747410"/>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if (x&gt;0 || y&gt;0)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185784322"/>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1506543320"/>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5</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if (x&lt;10 &amp;&amp; y&lt;10)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4199721372"/>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6</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b =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94451727"/>
                  </a:ext>
                </a:extLst>
              </a:tr>
              <a:tr h="350004">
                <a:tc>
                  <a:txBody>
                    <a:bodyPr/>
                    <a:lstStyle/>
                    <a:p>
                      <a:pPr marL="0" lvl="0" indent="0" algn="ctr">
                        <a:spcAft>
                          <a:spcPts val="0"/>
                        </a:spcAft>
                        <a:buFont typeface="Wingdings" panose="05000000000000000000" pitchFamily="2" charset="2"/>
                        <a:buNone/>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a:t>
                      </a:r>
                      <a:r>
                        <a:rPr lang="en-US" alt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7</a:t>
                      </a:r>
                      <a:endParaRPr lang="zh-CN" sz="1600" kern="100" baseline="-250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D7D31"/>
                    </a:solidFill>
                  </a:tcPr>
                </a:tc>
                <a:tc>
                  <a:txBody>
                    <a:bodyPr/>
                    <a:lstStyle/>
                    <a:p>
                      <a:pPr marL="0" lvl="0" indent="0" algn="l">
                        <a:spcAft>
                          <a:spcPts val="0"/>
                        </a:spcAft>
                        <a:buFont typeface="Wingdings" panose="05000000000000000000" pitchFamily="2" charset="2"/>
                        <a:buNone/>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8D7CD"/>
                    </a:solidFill>
                  </a:tcPr>
                </a:tc>
                <a:extLst>
                  <a:ext uri="{0D108BD9-81ED-4DB2-BD59-A6C34878D82A}">
                    <a16:rowId xmlns:a16="http://schemas.microsoft.com/office/drawing/2014/main" val="1915727646"/>
                  </a:ext>
                </a:extLst>
              </a:tr>
            </a:tbl>
          </a:graphicData>
        </a:graphic>
      </p:graphicFrame>
      <p:grpSp>
        <p:nvGrpSpPr>
          <p:cNvPr id="24" name="组合 23">
            <a:extLst>
              <a:ext uri="{FF2B5EF4-FFF2-40B4-BE49-F238E27FC236}">
                <a16:creationId xmlns:a16="http://schemas.microsoft.com/office/drawing/2014/main" id="{30338E9E-9464-0DCC-3A40-AF9D1D656F5B}"/>
              </a:ext>
            </a:extLst>
          </p:cNvPr>
          <p:cNvGrpSpPr/>
          <p:nvPr/>
        </p:nvGrpSpPr>
        <p:grpSpPr>
          <a:xfrm>
            <a:off x="5833105" y="2641604"/>
            <a:ext cx="3314185" cy="2841750"/>
            <a:chOff x="5899980" y="2837866"/>
            <a:chExt cx="3314185" cy="2841750"/>
          </a:xfrm>
        </p:grpSpPr>
        <p:pic>
          <p:nvPicPr>
            <p:cNvPr id="25" name="图片 24">
              <a:extLst>
                <a:ext uri="{FF2B5EF4-FFF2-40B4-BE49-F238E27FC236}">
                  <a16:creationId xmlns:a16="http://schemas.microsoft.com/office/drawing/2014/main" id="{A813F1E0-3B1A-9F83-A16E-70A6A424D1DF}"/>
                </a:ext>
              </a:extLst>
            </p:cNvPr>
            <p:cNvPicPr>
              <a:picLocks/>
            </p:cNvPicPr>
            <p:nvPr/>
          </p:nvPicPr>
          <p:blipFill>
            <a:blip r:embed="rId3"/>
            <a:stretch>
              <a:fillRect/>
            </a:stretch>
          </p:blipFill>
          <p:spPr>
            <a:xfrm>
              <a:off x="5979231" y="2837866"/>
              <a:ext cx="3157500" cy="2841750"/>
            </a:xfrm>
            <a:prstGeom prst="rect">
              <a:avLst/>
            </a:prstGeom>
          </p:spPr>
        </p:pic>
        <p:sp>
          <p:nvSpPr>
            <p:cNvPr id="26" name="文本框 25">
              <a:extLst>
                <a:ext uri="{FF2B5EF4-FFF2-40B4-BE49-F238E27FC236}">
                  <a16:creationId xmlns:a16="http://schemas.microsoft.com/office/drawing/2014/main" id="{AC827967-E775-1317-6211-492C1E5A65B0}"/>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7" name="文本框 26">
              <a:extLst>
                <a:ext uri="{FF2B5EF4-FFF2-40B4-BE49-F238E27FC236}">
                  <a16:creationId xmlns:a16="http://schemas.microsoft.com/office/drawing/2014/main" id="{10E2F787-56C4-9DC3-1F3E-3C1C534FCA9A}"/>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8" name="文本框 27">
              <a:extLst>
                <a:ext uri="{FF2B5EF4-FFF2-40B4-BE49-F238E27FC236}">
                  <a16:creationId xmlns:a16="http://schemas.microsoft.com/office/drawing/2014/main" id="{699AEB51-6CE7-31BB-2BAF-D5BB8E33CE9E}"/>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9" name="文本框 28">
              <a:extLst>
                <a:ext uri="{FF2B5EF4-FFF2-40B4-BE49-F238E27FC236}">
                  <a16:creationId xmlns:a16="http://schemas.microsoft.com/office/drawing/2014/main" id="{17BB6D93-3D71-ADAF-591C-19559300E5B2}"/>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30" name="文本框 29">
              <a:extLst>
                <a:ext uri="{FF2B5EF4-FFF2-40B4-BE49-F238E27FC236}">
                  <a16:creationId xmlns:a16="http://schemas.microsoft.com/office/drawing/2014/main" id="{B51F962C-5B7F-B8CD-B3E5-BCAB77CFEB8C}"/>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31" name="文本框 30">
              <a:extLst>
                <a:ext uri="{FF2B5EF4-FFF2-40B4-BE49-F238E27FC236}">
                  <a16:creationId xmlns:a16="http://schemas.microsoft.com/office/drawing/2014/main" id="{B03889D9-E98B-BB63-CEC1-E94C2B972DDE}"/>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grpSp>
        <p:nvGrpSpPr>
          <p:cNvPr id="32" name="组合 31">
            <a:extLst>
              <a:ext uri="{FF2B5EF4-FFF2-40B4-BE49-F238E27FC236}">
                <a16:creationId xmlns:a16="http://schemas.microsoft.com/office/drawing/2014/main" id="{D022AF61-C579-4C9C-A68A-3C2BB8F4E4BA}"/>
              </a:ext>
            </a:extLst>
          </p:cNvPr>
          <p:cNvGrpSpPr/>
          <p:nvPr/>
        </p:nvGrpSpPr>
        <p:grpSpPr>
          <a:xfrm>
            <a:off x="227218" y="261621"/>
            <a:ext cx="2312782" cy="702576"/>
            <a:chOff x="173431" y="131209"/>
            <a:chExt cx="2811816" cy="895414"/>
          </a:xfrm>
        </p:grpSpPr>
        <p:sp>
          <p:nvSpPr>
            <p:cNvPr id="33" name="矩形 32">
              <a:extLst>
                <a:ext uri="{FF2B5EF4-FFF2-40B4-BE49-F238E27FC236}">
                  <a16:creationId xmlns:a16="http://schemas.microsoft.com/office/drawing/2014/main" id="{9A3D3FF2-A6DB-4CCE-87F6-3AC9EE84C638}"/>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代码覆盖</a:t>
              </a:r>
            </a:p>
          </p:txBody>
        </p:sp>
        <p:sp>
          <p:nvSpPr>
            <p:cNvPr id="34" name="矩形 33">
              <a:extLst>
                <a:ext uri="{FF2B5EF4-FFF2-40B4-BE49-F238E27FC236}">
                  <a16:creationId xmlns:a16="http://schemas.microsoft.com/office/drawing/2014/main" id="{11709BE6-5F2E-487A-841B-5884D30DDA56}"/>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9425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语句覆盖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60CB3B3F-AAC5-06EE-6155-352DB81B5445}"/>
              </a:ext>
            </a:extLst>
          </p:cNvPr>
          <p:cNvSpPr/>
          <p:nvPr/>
        </p:nvSpPr>
        <p:spPr>
          <a:xfrm>
            <a:off x="1572112" y="156139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语句覆盖（</a:t>
            </a:r>
            <a:r>
              <a:rPr lang="en-US" altLang="zh-CN" sz="2105" b="1" dirty="0">
                <a:solidFill>
                  <a:srgbClr val="6A0160"/>
                </a:solidFill>
                <a:latin typeface="微软雅黑 Light" panose="020B0502040204020203" pitchFamily="34" charset="-122"/>
                <a:ea typeface="微软雅黑 Light" panose="020B0502040204020203" pitchFamily="34" charset="-122"/>
              </a:rPr>
              <a:t>Statement Coverage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要求程序中的每条可运行语句至少被运行一次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pSp>
        <p:nvGrpSpPr>
          <p:cNvPr id="3" name="组合 2">
            <a:extLst>
              <a:ext uri="{FF2B5EF4-FFF2-40B4-BE49-F238E27FC236}">
                <a16:creationId xmlns:a16="http://schemas.microsoft.com/office/drawing/2014/main" id="{24FC5DFC-BFEA-DD00-95E9-EE96B6261F59}"/>
              </a:ext>
            </a:extLst>
          </p:cNvPr>
          <p:cNvGrpSpPr/>
          <p:nvPr/>
        </p:nvGrpSpPr>
        <p:grpSpPr>
          <a:xfrm>
            <a:off x="4089400" y="3060700"/>
            <a:ext cx="3314185" cy="2841750"/>
            <a:chOff x="5899980" y="2837866"/>
            <a:chExt cx="3314185" cy="2841750"/>
          </a:xfrm>
        </p:grpSpPr>
        <p:pic>
          <p:nvPicPr>
            <p:cNvPr id="4" name="图片 3">
              <a:extLst>
                <a:ext uri="{FF2B5EF4-FFF2-40B4-BE49-F238E27FC236}">
                  <a16:creationId xmlns:a16="http://schemas.microsoft.com/office/drawing/2014/main" id="{724A2C51-53FD-92C6-E92D-D2212A433C4D}"/>
                </a:ext>
              </a:extLst>
            </p:cNvPr>
            <p:cNvPicPr>
              <a:picLocks/>
            </p:cNvPicPr>
            <p:nvPr/>
          </p:nvPicPr>
          <p:blipFill>
            <a:blip r:embed="rId3"/>
            <a:stretch>
              <a:fillRect/>
            </a:stretch>
          </p:blipFill>
          <p:spPr>
            <a:xfrm>
              <a:off x="5979231" y="2837866"/>
              <a:ext cx="3157500" cy="2841750"/>
            </a:xfrm>
            <a:prstGeom prst="rect">
              <a:avLst/>
            </a:prstGeom>
          </p:spPr>
        </p:pic>
        <p:sp>
          <p:nvSpPr>
            <p:cNvPr id="9" name="文本框 8">
              <a:extLst>
                <a:ext uri="{FF2B5EF4-FFF2-40B4-BE49-F238E27FC236}">
                  <a16:creationId xmlns:a16="http://schemas.microsoft.com/office/drawing/2014/main" id="{7D2F44B0-D4E1-99E1-B6FB-A9E1556A141A}"/>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0" name="文本框 9">
              <a:extLst>
                <a:ext uri="{FF2B5EF4-FFF2-40B4-BE49-F238E27FC236}">
                  <a16:creationId xmlns:a16="http://schemas.microsoft.com/office/drawing/2014/main" id="{3FB2BCEB-7DD0-D50D-8450-652985E4BF35}"/>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1" name="文本框 10">
              <a:extLst>
                <a:ext uri="{FF2B5EF4-FFF2-40B4-BE49-F238E27FC236}">
                  <a16:creationId xmlns:a16="http://schemas.microsoft.com/office/drawing/2014/main" id="{E9E98AF2-71E5-86DD-8360-AF983004CD3D}"/>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2" name="文本框 11">
              <a:extLst>
                <a:ext uri="{FF2B5EF4-FFF2-40B4-BE49-F238E27FC236}">
                  <a16:creationId xmlns:a16="http://schemas.microsoft.com/office/drawing/2014/main" id="{C23CDE68-7049-C822-9DDE-52E94403EA3D}"/>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AA12DEDE-FD00-5710-D727-B25C85FEB5F3}"/>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4" name="文本框 13">
              <a:extLst>
                <a:ext uri="{FF2B5EF4-FFF2-40B4-BE49-F238E27FC236}">
                  <a16:creationId xmlns:a16="http://schemas.microsoft.com/office/drawing/2014/main" id="{94EF8214-241A-29D2-A460-8667BBD33B66}"/>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791107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语句覆盖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32EC1235-FA99-F360-F89E-3887ED2392F3}"/>
              </a:ext>
            </a:extLst>
          </p:cNvPr>
          <p:cNvSpPr/>
          <p:nvPr/>
        </p:nvSpPr>
        <p:spPr>
          <a:xfrm>
            <a:off x="1674040" y="1458821"/>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语句覆盖（</a:t>
            </a:r>
            <a:r>
              <a:rPr lang="en-US" altLang="zh-CN" sz="2105" b="1" dirty="0">
                <a:solidFill>
                  <a:srgbClr val="6A0160"/>
                </a:solidFill>
                <a:latin typeface="微软雅黑 Light" panose="020B0502040204020203" pitchFamily="34" charset="-122"/>
                <a:ea typeface="微软雅黑 Light" panose="020B0502040204020203" pitchFamily="34" charset="-122"/>
              </a:rPr>
              <a:t>Statement Coverage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schemeClr val="tx1"/>
                </a:solidFill>
                <a:latin typeface="微软雅黑 Light" panose="020B0502040204020203" pitchFamily="34" charset="-122"/>
                <a:ea typeface="微软雅黑 Light" panose="020B0502040204020203" pitchFamily="34" charset="-122"/>
              </a:rPr>
              <a:t>要求程序中的每条可运行语句至少被运行一次</a:t>
            </a:r>
            <a:endParaRPr lang="en-US" altLang="zh-CN" sz="2105" dirty="0">
              <a:solidFill>
                <a:schemeClr val="tx1"/>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9CF6624C-2556-E149-8EBD-1271E51E77FD}"/>
              </a:ext>
            </a:extLst>
          </p:cNvPr>
          <p:cNvPicPr>
            <a:picLocks noChangeAspect="1"/>
          </p:cNvPicPr>
          <p:nvPr/>
        </p:nvPicPr>
        <p:blipFill>
          <a:blip r:embed="rId3"/>
          <a:stretch>
            <a:fillRect/>
          </a:stretch>
        </p:blipFill>
        <p:spPr>
          <a:xfrm>
            <a:off x="2464371" y="2718255"/>
            <a:ext cx="2841750" cy="2570796"/>
          </a:xfrm>
          <a:prstGeom prst="rect">
            <a:avLst/>
          </a:prstGeom>
        </p:spPr>
      </p:pic>
      <p:pic>
        <p:nvPicPr>
          <p:cNvPr id="4" name="图片 3">
            <a:extLst>
              <a:ext uri="{FF2B5EF4-FFF2-40B4-BE49-F238E27FC236}">
                <a16:creationId xmlns:a16="http://schemas.microsoft.com/office/drawing/2014/main" id="{0E93B505-5FC1-7275-FFEE-BC3C76CF129E}"/>
              </a:ext>
            </a:extLst>
          </p:cNvPr>
          <p:cNvPicPr>
            <a:picLocks noChangeAspect="1"/>
          </p:cNvPicPr>
          <p:nvPr/>
        </p:nvPicPr>
        <p:blipFill>
          <a:blip r:embed="rId4"/>
          <a:stretch>
            <a:fillRect/>
          </a:stretch>
        </p:blipFill>
        <p:spPr>
          <a:xfrm>
            <a:off x="6886536" y="2718255"/>
            <a:ext cx="2841750" cy="2570796"/>
          </a:xfrm>
          <a:prstGeom prst="rect">
            <a:avLst/>
          </a:prstGeom>
        </p:spPr>
      </p:pic>
      <p:sp>
        <p:nvSpPr>
          <p:cNvPr id="9" name="矩形 8">
            <a:extLst>
              <a:ext uri="{FF2B5EF4-FFF2-40B4-BE49-F238E27FC236}">
                <a16:creationId xmlns:a16="http://schemas.microsoft.com/office/drawing/2014/main" id="{E2C91D61-6306-4996-7E32-5CCD2BB4B41C}"/>
              </a:ext>
            </a:extLst>
          </p:cNvPr>
          <p:cNvSpPr/>
          <p:nvPr/>
        </p:nvSpPr>
        <p:spPr>
          <a:xfrm>
            <a:off x="3204616" y="5291834"/>
            <a:ext cx="1386918"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1</a:t>
            </a:r>
            <a:r>
              <a:rPr lang="en-US" altLang="zh-CN" sz="1754" b="1" dirty="0">
                <a:solidFill>
                  <a:srgbClr val="6A0160"/>
                </a:solidFill>
                <a:latin typeface="Times New Roman" panose="02020603050405020304" pitchFamily="18" charset="0"/>
              </a:rPr>
              <a:t>=(100, 100)</a:t>
            </a:r>
            <a:endParaRPr lang="zh-CN" altLang="en-US" sz="1754" b="1" dirty="0">
              <a:solidFill>
                <a:srgbClr val="6A0160"/>
              </a:solidFill>
            </a:endParaRPr>
          </a:p>
        </p:txBody>
      </p:sp>
      <p:sp>
        <p:nvSpPr>
          <p:cNvPr id="10" name="矩形 9">
            <a:extLst>
              <a:ext uri="{FF2B5EF4-FFF2-40B4-BE49-F238E27FC236}">
                <a16:creationId xmlns:a16="http://schemas.microsoft.com/office/drawing/2014/main" id="{3633ED03-57F1-4016-33A9-1232081D8748}"/>
              </a:ext>
            </a:extLst>
          </p:cNvPr>
          <p:cNvSpPr/>
          <p:nvPr/>
        </p:nvSpPr>
        <p:spPr>
          <a:xfrm>
            <a:off x="7664041" y="5291834"/>
            <a:ext cx="1313180"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2</a:t>
            </a:r>
            <a:r>
              <a:rPr lang="en-US" altLang="zh-CN" sz="1754" b="1" dirty="0">
                <a:solidFill>
                  <a:srgbClr val="6A0160"/>
                </a:solidFill>
                <a:latin typeface="Times New Roman" panose="02020603050405020304" pitchFamily="18" charset="0"/>
              </a:rPr>
              <a:t>=(-10, -10)</a:t>
            </a:r>
            <a:endParaRPr lang="zh-CN" altLang="en-US" sz="1754" b="1" dirty="0">
              <a:solidFill>
                <a:srgbClr val="6A0160"/>
              </a:solidFill>
            </a:endParaRPr>
          </a:p>
        </p:txBody>
      </p:sp>
      <p:sp>
        <p:nvSpPr>
          <p:cNvPr id="11" name="圆角矩形 8">
            <a:extLst>
              <a:ext uri="{FF2B5EF4-FFF2-40B4-BE49-F238E27FC236}">
                <a16:creationId xmlns:a16="http://schemas.microsoft.com/office/drawing/2014/main" id="{6020F85A-0B32-DB43-8CD6-2C0D08996B17}"/>
              </a:ext>
            </a:extLst>
          </p:cNvPr>
          <p:cNvSpPr/>
          <p:nvPr/>
        </p:nvSpPr>
        <p:spPr>
          <a:xfrm>
            <a:off x="4833329" y="2715472"/>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defTabSz="802020">
              <a:spcBef>
                <a:spcPts val="526"/>
              </a:spcBef>
              <a:spcAft>
                <a:spcPts val="526"/>
              </a:spcAft>
              <a:defRPr/>
            </a:pPr>
            <a:r>
              <a:rPr lang="en-US" altLang="zh-CN" sz="2105" b="1" kern="0" dirty="0">
                <a:solidFill>
                  <a:srgbClr val="6A0160"/>
                </a:solidFill>
                <a:latin typeface="Calibri" panose="020F0502020204030204"/>
                <a:ea typeface="宋体" panose="02010600030101010101" pitchFamily="2" charset="-122"/>
              </a:rPr>
              <a:t>t</a:t>
            </a:r>
            <a:r>
              <a:rPr lang="en-US" altLang="zh-CN" sz="2105" b="1" kern="0" baseline="-25000" dirty="0">
                <a:solidFill>
                  <a:srgbClr val="6A0160"/>
                </a:solidFill>
                <a:latin typeface="Calibri" panose="020F0502020204030204"/>
                <a:ea typeface="宋体" panose="02010600030101010101" pitchFamily="2" charset="-122"/>
              </a:rPr>
              <a:t>1</a:t>
            </a:r>
            <a:r>
              <a:rPr lang="en-US" altLang="zh-CN" sz="2105" b="1" kern="0" dirty="0">
                <a:solidFill>
                  <a:srgbClr val="6A0160"/>
                </a:solidFill>
                <a:latin typeface="Calibri" panose="020F0502020204030204"/>
                <a:ea typeface="宋体" panose="02010600030101010101" pitchFamily="2" charset="-122"/>
              </a:rPr>
              <a:t> </a:t>
            </a:r>
            <a:r>
              <a:rPr lang="zh-CN" altLang="en-US" sz="2105" b="1" kern="0" dirty="0">
                <a:solidFill>
                  <a:srgbClr val="6A0160"/>
                </a:solidFill>
                <a:latin typeface="Calibri" panose="020F0502020204030204"/>
                <a:ea typeface="宋体" panose="02010600030101010101" pitchFamily="2" charset="-122"/>
              </a:rPr>
              <a:t>和 </a:t>
            </a:r>
            <a:r>
              <a:rPr lang="en-US" altLang="zh-CN" sz="2105" b="1" kern="0" dirty="0">
                <a:solidFill>
                  <a:srgbClr val="6A0160"/>
                </a:solidFill>
                <a:latin typeface="Calibri" panose="020F0502020204030204"/>
                <a:ea typeface="宋体" panose="02010600030101010101" pitchFamily="2" charset="-122"/>
              </a:rPr>
              <a:t>t</a:t>
            </a:r>
            <a:r>
              <a:rPr lang="en-US" altLang="zh-CN" sz="2105" b="1" kern="0" baseline="-25000" dirty="0">
                <a:solidFill>
                  <a:srgbClr val="6A0160"/>
                </a:solidFill>
                <a:latin typeface="Calibri" panose="020F0502020204030204"/>
                <a:ea typeface="宋体" panose="02010600030101010101" pitchFamily="2" charset="-122"/>
              </a:rPr>
              <a:t>2</a:t>
            </a:r>
            <a:r>
              <a:rPr lang="en-US" altLang="zh-CN" sz="2105" b="1" kern="0" dirty="0">
                <a:solidFill>
                  <a:srgbClr val="6A0160"/>
                </a:solidFill>
                <a:latin typeface="Calibri" panose="020F0502020204030204"/>
                <a:ea typeface="宋体" panose="02010600030101010101" pitchFamily="2" charset="-122"/>
              </a:rPr>
              <a:t> </a:t>
            </a:r>
            <a:r>
              <a:rPr lang="zh-CN" altLang="en-US" sz="2105" b="1" kern="0" dirty="0">
                <a:solidFill>
                  <a:srgbClr val="6A0160"/>
                </a:solidFill>
                <a:latin typeface="Calibri" panose="020F0502020204030204"/>
                <a:ea typeface="宋体" panose="02010600030101010101" pitchFamily="2" charset="-122"/>
              </a:rPr>
              <a:t>满足</a:t>
            </a:r>
            <a:endParaRPr lang="en-US" altLang="zh-CN" sz="2105" b="1" kern="0" dirty="0">
              <a:solidFill>
                <a:srgbClr val="6A0160"/>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srgbClr val="6A0160"/>
                </a:solidFill>
                <a:latin typeface="Calibri" panose="020F0502020204030204"/>
                <a:ea typeface="宋体" panose="02010600030101010101" pitchFamily="2" charset="-122"/>
              </a:rPr>
              <a:t>语句覆盖</a:t>
            </a:r>
          </a:p>
        </p:txBody>
      </p:sp>
    </p:spTree>
    <p:extLst>
      <p:ext uri="{BB962C8B-B14F-4D97-AF65-F5344CB8AC3E}">
        <p14:creationId xmlns:p14="http://schemas.microsoft.com/office/powerpoint/2010/main" val="33941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语句覆盖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02E10CF8-A305-05F4-8174-62F119B50853}"/>
              </a:ext>
            </a:extLst>
          </p:cNvPr>
          <p:cNvSpPr/>
          <p:nvPr/>
        </p:nvSpPr>
        <p:spPr>
          <a:xfrm>
            <a:off x="1674040" y="166299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语句覆盖（</a:t>
            </a:r>
            <a:r>
              <a:rPr lang="en-US" altLang="zh-CN" sz="2105" b="1" dirty="0">
                <a:solidFill>
                  <a:srgbClr val="6A0160"/>
                </a:solidFill>
                <a:latin typeface="微软雅黑 Light" panose="020B0502040204020203" pitchFamily="34" charset="-122"/>
                <a:ea typeface="微软雅黑 Light" panose="020B0502040204020203" pitchFamily="34" charset="-122"/>
              </a:rPr>
              <a:t>Statement Coverage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要求程序中的每条可运行语句至少被运行一次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9F023241-2225-7AE3-BAC4-D94A13911F4C}"/>
              </a:ext>
            </a:extLst>
          </p:cNvPr>
          <p:cNvPicPr>
            <a:picLocks noChangeAspect="1"/>
          </p:cNvPicPr>
          <p:nvPr/>
        </p:nvPicPr>
        <p:blipFill>
          <a:blip r:embed="rId3"/>
          <a:stretch>
            <a:fillRect/>
          </a:stretch>
        </p:blipFill>
        <p:spPr>
          <a:xfrm>
            <a:off x="4675124" y="2922433"/>
            <a:ext cx="2841750" cy="2570796"/>
          </a:xfrm>
          <a:prstGeom prst="rect">
            <a:avLst/>
          </a:prstGeom>
        </p:spPr>
      </p:pic>
      <p:sp>
        <p:nvSpPr>
          <p:cNvPr id="4" name="矩形 3">
            <a:extLst>
              <a:ext uri="{FF2B5EF4-FFF2-40B4-BE49-F238E27FC236}">
                <a16:creationId xmlns:a16="http://schemas.microsoft.com/office/drawing/2014/main" id="{845A8A05-1BCC-F543-019A-C767E3EC56FB}"/>
              </a:ext>
            </a:extLst>
          </p:cNvPr>
          <p:cNvSpPr/>
          <p:nvPr/>
        </p:nvSpPr>
        <p:spPr>
          <a:xfrm>
            <a:off x="5639622" y="5493229"/>
            <a:ext cx="938077"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3</a:t>
            </a:r>
            <a:r>
              <a:rPr lang="en-US" altLang="zh-CN" sz="1754" b="1" dirty="0">
                <a:solidFill>
                  <a:srgbClr val="6A0160"/>
                </a:solidFill>
                <a:latin typeface="Times New Roman" panose="02020603050405020304" pitchFamily="18" charset="0"/>
              </a:rPr>
              <a:t>=(5, 5)</a:t>
            </a:r>
            <a:endParaRPr lang="zh-CN" altLang="en-US" sz="1754" b="1" dirty="0">
              <a:solidFill>
                <a:srgbClr val="6A0160"/>
              </a:solidFill>
            </a:endParaRPr>
          </a:p>
        </p:txBody>
      </p:sp>
      <p:sp>
        <p:nvSpPr>
          <p:cNvPr id="9" name="圆角矩形 8">
            <a:extLst>
              <a:ext uri="{FF2B5EF4-FFF2-40B4-BE49-F238E27FC236}">
                <a16:creationId xmlns:a16="http://schemas.microsoft.com/office/drawing/2014/main" id="{813BD6CF-A230-9F06-024B-B030AC0C4FD4}"/>
              </a:ext>
            </a:extLst>
          </p:cNvPr>
          <p:cNvSpPr/>
          <p:nvPr/>
        </p:nvSpPr>
        <p:spPr>
          <a:xfrm>
            <a:off x="7991103" y="2891928"/>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defTabSz="802020">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3</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满足</a:t>
            </a:r>
            <a:endParaRPr lang="en-US" altLang="zh-CN" sz="2105" b="1" kern="0" dirty="0">
              <a:solidFill>
                <a:prstClr val="white"/>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语句覆盖</a:t>
            </a:r>
          </a:p>
        </p:txBody>
      </p:sp>
    </p:spTree>
    <p:extLst>
      <p:ext uri="{BB962C8B-B14F-4D97-AF65-F5344CB8AC3E}">
        <p14:creationId xmlns:p14="http://schemas.microsoft.com/office/powerpoint/2010/main" val="192565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分支覆盖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 name="圆角矩形 8">
            <a:extLst>
              <a:ext uri="{FF2B5EF4-FFF2-40B4-BE49-F238E27FC236}">
                <a16:creationId xmlns:a16="http://schemas.microsoft.com/office/drawing/2014/main" id="{7D845723-7C15-39C2-E1FA-7352F4180BE2}"/>
              </a:ext>
            </a:extLst>
          </p:cNvPr>
          <p:cNvSpPr/>
          <p:nvPr/>
        </p:nvSpPr>
        <p:spPr>
          <a:xfrm>
            <a:off x="1978512" y="139629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分支覆盖（</a:t>
            </a:r>
            <a:r>
              <a:rPr lang="en-US" altLang="zh-CN" sz="2105" b="1" dirty="0">
                <a:solidFill>
                  <a:srgbClr val="6A0160"/>
                </a:solidFill>
                <a:latin typeface="微软雅黑 Light" panose="020B0502040204020203" pitchFamily="34" charset="-122"/>
                <a:ea typeface="微软雅黑 Light" panose="020B0502040204020203" pitchFamily="34" charset="-122"/>
              </a:rPr>
              <a:t>Branch Coverage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schemeClr val="tx1"/>
                </a:solidFill>
                <a:latin typeface="微软雅黑 Light" panose="020B0502040204020203" pitchFamily="34" charset="-122"/>
                <a:ea typeface="微软雅黑 Light" panose="020B0502040204020203" pitchFamily="34" charset="-122"/>
              </a:rPr>
              <a:t>又称判定覆盖（</a:t>
            </a:r>
            <a:r>
              <a:rPr lang="en-US" altLang="zh-CN" sz="1754" dirty="0">
                <a:solidFill>
                  <a:schemeClr val="tx1"/>
                </a:solidFill>
                <a:latin typeface="微软雅黑 Light" panose="020B0502040204020203" pitchFamily="34" charset="-122"/>
                <a:ea typeface="微软雅黑 Light" panose="020B0502040204020203" pitchFamily="34" charset="-122"/>
              </a:rPr>
              <a:t>Decision Coverage</a:t>
            </a:r>
            <a:r>
              <a:rPr lang="zh-CN" altLang="en-US" sz="2105" dirty="0">
                <a:solidFill>
                  <a:schemeClr val="tx1"/>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要求程序中每个条件判定语句的真值结果和假值结果都至少出现一次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pSp>
        <p:nvGrpSpPr>
          <p:cNvPr id="9" name="组合 8">
            <a:extLst>
              <a:ext uri="{FF2B5EF4-FFF2-40B4-BE49-F238E27FC236}">
                <a16:creationId xmlns:a16="http://schemas.microsoft.com/office/drawing/2014/main" id="{6F9C1EF4-8D27-CF29-D1A6-4783600826FB}"/>
              </a:ext>
            </a:extLst>
          </p:cNvPr>
          <p:cNvGrpSpPr/>
          <p:nvPr/>
        </p:nvGrpSpPr>
        <p:grpSpPr>
          <a:xfrm>
            <a:off x="4342757" y="3022228"/>
            <a:ext cx="3314185" cy="2841750"/>
            <a:chOff x="5899980" y="2837866"/>
            <a:chExt cx="3314185" cy="2841750"/>
          </a:xfrm>
        </p:grpSpPr>
        <p:pic>
          <p:nvPicPr>
            <p:cNvPr id="10" name="图片 9">
              <a:extLst>
                <a:ext uri="{FF2B5EF4-FFF2-40B4-BE49-F238E27FC236}">
                  <a16:creationId xmlns:a16="http://schemas.microsoft.com/office/drawing/2014/main" id="{76E226A7-BD0B-4AF5-46B9-61EB69EBA2FD}"/>
                </a:ext>
              </a:extLst>
            </p:cNvPr>
            <p:cNvPicPr>
              <a:picLocks/>
            </p:cNvPicPr>
            <p:nvPr/>
          </p:nvPicPr>
          <p:blipFill>
            <a:blip r:embed="rId3"/>
            <a:stretch>
              <a:fillRect/>
            </a:stretch>
          </p:blipFill>
          <p:spPr>
            <a:xfrm>
              <a:off x="5979231" y="2837866"/>
              <a:ext cx="3157500" cy="2841750"/>
            </a:xfrm>
            <a:prstGeom prst="rect">
              <a:avLst/>
            </a:prstGeom>
          </p:spPr>
        </p:pic>
        <p:sp>
          <p:nvSpPr>
            <p:cNvPr id="11" name="文本框 10">
              <a:extLst>
                <a:ext uri="{FF2B5EF4-FFF2-40B4-BE49-F238E27FC236}">
                  <a16:creationId xmlns:a16="http://schemas.microsoft.com/office/drawing/2014/main" id="{5E4F2F37-4326-9298-F210-749A303875E1}"/>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2" name="文本框 11">
              <a:extLst>
                <a:ext uri="{FF2B5EF4-FFF2-40B4-BE49-F238E27FC236}">
                  <a16:creationId xmlns:a16="http://schemas.microsoft.com/office/drawing/2014/main" id="{EF73223F-8358-C678-23AF-50B7B51F88BA}"/>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FD9F81DE-2218-C21C-CB45-48FC0894E6A7}"/>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4" name="文本框 13">
              <a:extLst>
                <a:ext uri="{FF2B5EF4-FFF2-40B4-BE49-F238E27FC236}">
                  <a16:creationId xmlns:a16="http://schemas.microsoft.com/office/drawing/2014/main" id="{721B19C5-FD0F-BEFC-1B8E-53503CD06875}"/>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5" name="文本框 14">
              <a:extLst>
                <a:ext uri="{FF2B5EF4-FFF2-40B4-BE49-F238E27FC236}">
                  <a16:creationId xmlns:a16="http://schemas.microsoft.com/office/drawing/2014/main" id="{35A914B2-E819-53B5-BDCA-EE0A1116D5E0}"/>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6" name="文本框 15">
              <a:extLst>
                <a:ext uri="{FF2B5EF4-FFF2-40B4-BE49-F238E27FC236}">
                  <a16:creationId xmlns:a16="http://schemas.microsoft.com/office/drawing/2014/main" id="{BC6D8AFA-153F-56F9-DC23-89EF17C0EBB0}"/>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575698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分支覆盖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C9064F51-6724-8A88-0A01-743C1EA6DACC}"/>
              </a:ext>
            </a:extLst>
          </p:cNvPr>
          <p:cNvPicPr>
            <a:picLocks noChangeAspect="1"/>
          </p:cNvPicPr>
          <p:nvPr/>
        </p:nvPicPr>
        <p:blipFill>
          <a:blip r:embed="rId3"/>
          <a:stretch>
            <a:fillRect/>
          </a:stretch>
        </p:blipFill>
        <p:spPr>
          <a:xfrm>
            <a:off x="2282189" y="2721038"/>
            <a:ext cx="2841750" cy="2570796"/>
          </a:xfrm>
          <a:prstGeom prst="rect">
            <a:avLst/>
          </a:prstGeom>
        </p:spPr>
      </p:pic>
      <p:pic>
        <p:nvPicPr>
          <p:cNvPr id="3" name="图片 2">
            <a:extLst>
              <a:ext uri="{FF2B5EF4-FFF2-40B4-BE49-F238E27FC236}">
                <a16:creationId xmlns:a16="http://schemas.microsoft.com/office/drawing/2014/main" id="{E3B1AECE-BC8B-4F64-3C51-6E3A54625DD8}"/>
              </a:ext>
            </a:extLst>
          </p:cNvPr>
          <p:cNvPicPr>
            <a:picLocks noChangeAspect="1"/>
          </p:cNvPicPr>
          <p:nvPr/>
        </p:nvPicPr>
        <p:blipFill>
          <a:blip r:embed="rId4"/>
          <a:stretch>
            <a:fillRect/>
          </a:stretch>
        </p:blipFill>
        <p:spPr>
          <a:xfrm>
            <a:off x="6704357" y="2721038"/>
            <a:ext cx="2841750" cy="2570796"/>
          </a:xfrm>
          <a:prstGeom prst="rect">
            <a:avLst/>
          </a:prstGeom>
        </p:spPr>
      </p:pic>
      <p:sp>
        <p:nvSpPr>
          <p:cNvPr id="4" name="矩形 3">
            <a:extLst>
              <a:ext uri="{FF2B5EF4-FFF2-40B4-BE49-F238E27FC236}">
                <a16:creationId xmlns:a16="http://schemas.microsoft.com/office/drawing/2014/main" id="{8BD1CD70-624A-C3BF-CC6E-F6088F84703D}"/>
              </a:ext>
            </a:extLst>
          </p:cNvPr>
          <p:cNvSpPr/>
          <p:nvPr/>
        </p:nvSpPr>
        <p:spPr>
          <a:xfrm>
            <a:off x="3134209" y="5291834"/>
            <a:ext cx="1162498"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4</a:t>
            </a:r>
            <a:r>
              <a:rPr lang="en-US" altLang="zh-CN" sz="1754" b="1" dirty="0">
                <a:solidFill>
                  <a:srgbClr val="6A0160"/>
                </a:solidFill>
                <a:latin typeface="Times New Roman" panose="02020603050405020304" pitchFamily="18" charset="0"/>
              </a:rPr>
              <a:t>=(20, 20)</a:t>
            </a:r>
            <a:endParaRPr lang="zh-CN" altLang="en-US" sz="1754" b="1" dirty="0">
              <a:solidFill>
                <a:srgbClr val="6A0160"/>
              </a:solidFill>
            </a:endParaRPr>
          </a:p>
        </p:txBody>
      </p:sp>
      <p:sp>
        <p:nvSpPr>
          <p:cNvPr id="9" name="矩形 8">
            <a:extLst>
              <a:ext uri="{FF2B5EF4-FFF2-40B4-BE49-F238E27FC236}">
                <a16:creationId xmlns:a16="http://schemas.microsoft.com/office/drawing/2014/main" id="{B2E57883-9084-059A-6676-7432FFF8BD73}"/>
              </a:ext>
            </a:extLst>
          </p:cNvPr>
          <p:cNvSpPr/>
          <p:nvPr/>
        </p:nvSpPr>
        <p:spPr>
          <a:xfrm>
            <a:off x="7594339" y="5291834"/>
            <a:ext cx="1088760"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5</a:t>
            </a:r>
            <a:r>
              <a:rPr lang="en-US" altLang="zh-CN" sz="1754" b="1" dirty="0">
                <a:solidFill>
                  <a:srgbClr val="6A0160"/>
                </a:solidFill>
                <a:latin typeface="Times New Roman" panose="02020603050405020304" pitchFamily="18" charset="0"/>
              </a:rPr>
              <a:t>=(-2, -2)</a:t>
            </a:r>
            <a:endParaRPr lang="zh-CN" altLang="en-US" sz="1754" b="1" dirty="0">
              <a:solidFill>
                <a:srgbClr val="6A0160"/>
              </a:solidFill>
            </a:endParaRPr>
          </a:p>
        </p:txBody>
      </p:sp>
      <p:graphicFrame>
        <p:nvGraphicFramePr>
          <p:cNvPr id="10" name="表格 9">
            <a:extLst>
              <a:ext uri="{FF2B5EF4-FFF2-40B4-BE49-F238E27FC236}">
                <a16:creationId xmlns:a16="http://schemas.microsoft.com/office/drawing/2014/main" id="{30B03229-5159-DBCB-CADD-F2C5BA185DB5}"/>
              </a:ext>
            </a:extLst>
          </p:cNvPr>
          <p:cNvGraphicFramePr>
            <a:graphicFrameLocks noGrp="1"/>
          </p:cNvGraphicFramePr>
          <p:nvPr>
            <p:extLst>
              <p:ext uri="{D42A27DB-BD31-4B8C-83A1-F6EECF244321}">
                <p14:modId xmlns:p14="http://schemas.microsoft.com/office/powerpoint/2010/main" val="1399004472"/>
              </p:ext>
            </p:extLst>
          </p:nvPr>
        </p:nvGraphicFramePr>
        <p:xfrm>
          <a:off x="2756647" y="1161711"/>
          <a:ext cx="6315000" cy="1263000"/>
        </p:xfrm>
        <a:graphic>
          <a:graphicData uri="http://schemas.openxmlformats.org/drawingml/2006/table">
            <a:tbl>
              <a:tblPr firstRow="1" firstCol="1" bandRow="1">
                <a:tableStyleId>{5C22544A-7EE6-4342-B048-85BDC9FD1C3A}</a:tableStyleId>
              </a:tblPr>
              <a:tblGrid>
                <a:gridCol w="1578750">
                  <a:extLst>
                    <a:ext uri="{9D8B030D-6E8A-4147-A177-3AD203B41FA5}">
                      <a16:colId xmlns:a16="http://schemas.microsoft.com/office/drawing/2014/main" val="3950258201"/>
                    </a:ext>
                  </a:extLst>
                </a:gridCol>
                <a:gridCol w="789375">
                  <a:extLst>
                    <a:ext uri="{9D8B030D-6E8A-4147-A177-3AD203B41FA5}">
                      <a16:colId xmlns:a16="http://schemas.microsoft.com/office/drawing/2014/main" val="513260780"/>
                    </a:ext>
                  </a:extLst>
                </a:gridCol>
                <a:gridCol w="789375">
                  <a:extLst>
                    <a:ext uri="{9D8B030D-6E8A-4147-A177-3AD203B41FA5}">
                      <a16:colId xmlns:a16="http://schemas.microsoft.com/office/drawing/2014/main" val="447084086"/>
                    </a:ext>
                  </a:extLst>
                </a:gridCol>
                <a:gridCol w="1578750">
                  <a:extLst>
                    <a:ext uri="{9D8B030D-6E8A-4147-A177-3AD203B41FA5}">
                      <a16:colId xmlns:a16="http://schemas.microsoft.com/office/drawing/2014/main" val="2956978322"/>
                    </a:ext>
                  </a:extLst>
                </a:gridCol>
                <a:gridCol w="1578750">
                  <a:extLst>
                    <a:ext uri="{9D8B030D-6E8A-4147-A177-3AD203B41FA5}">
                      <a16:colId xmlns:a16="http://schemas.microsoft.com/office/drawing/2014/main" val="4023360107"/>
                    </a:ext>
                  </a:extLst>
                </a:gridCol>
              </a:tblGrid>
              <a:tr h="315750">
                <a:tc rowSpan="2">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rowSpan="2">
                  <a:txBody>
                    <a:bodyPr/>
                    <a:lstStyle/>
                    <a:p>
                      <a:pPr algn="ctr">
                        <a:spcAft>
                          <a:spcPts val="0"/>
                        </a:spcAft>
                      </a:pPr>
                      <a:r>
                        <a:rPr lang="en-US" sz="1600" kern="0" dirty="0">
                          <a:effectLst/>
                        </a:rPr>
                        <a:t>x</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rowSpan="2">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gridSpan="2">
                  <a:txBody>
                    <a:bodyPr/>
                    <a:lstStyle/>
                    <a:p>
                      <a:pPr algn="ctr">
                        <a:spcAft>
                          <a:spcPts val="0"/>
                        </a:spcAft>
                      </a:pPr>
                      <a:r>
                        <a:rPr lang="zh-CN" sz="1600" kern="0" dirty="0">
                          <a:effectLst/>
                        </a:rPr>
                        <a:t>分支覆盖结果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hMerge="1">
                  <a:txBody>
                    <a:bodyPr/>
                    <a:lstStyle/>
                    <a:p>
                      <a:endParaRPr lang="zh-CN" altLang="en-US"/>
                    </a:p>
                  </a:txBody>
                  <a:tcPr/>
                </a:tc>
                <a:extLst>
                  <a:ext uri="{0D108BD9-81ED-4DB2-BD59-A6C34878D82A}">
                    <a16:rowId xmlns:a16="http://schemas.microsoft.com/office/drawing/2014/main" val="472360173"/>
                  </a:ext>
                </a:extLst>
              </a:tr>
              <a:tr h="3157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0" dirty="0">
                          <a:effectLst/>
                        </a:rPr>
                        <a:t>x &gt; 0 || 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x &lt; 10 &amp;&amp; 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93097345"/>
                  </a:ext>
                </a:extLst>
              </a:tr>
              <a:tr h="315750">
                <a:tc>
                  <a:txBody>
                    <a:bodyPr/>
                    <a:lstStyle/>
                    <a:p>
                      <a:pPr algn="ctr">
                        <a:spcAft>
                          <a:spcPts val="0"/>
                        </a:spcAft>
                      </a:pPr>
                      <a:r>
                        <a:rPr lang="en-US" sz="1600" kern="0" dirty="0">
                          <a:effectLst/>
                        </a:rPr>
                        <a:t>t</a:t>
                      </a:r>
                      <a:r>
                        <a:rPr lang="en-US" sz="1600" kern="0" baseline="-25000" dirty="0">
                          <a:effectLst/>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⑤</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29230091"/>
                  </a:ext>
                </a:extLst>
              </a:tr>
              <a:tr h="315750">
                <a:tc>
                  <a:txBody>
                    <a:bodyPr/>
                    <a:lstStyle/>
                    <a:p>
                      <a:pPr algn="ctr">
                        <a:spcAft>
                          <a:spcPts val="0"/>
                        </a:spcAft>
                      </a:pPr>
                      <a:r>
                        <a:rPr lang="en-US" sz="1600" kern="0" dirty="0">
                          <a:effectLst/>
                        </a:rPr>
                        <a:t>t</a:t>
                      </a:r>
                      <a:r>
                        <a:rPr lang="en-US" sz="1600" kern="0" baseline="-2500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④</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398308019"/>
                  </a:ext>
                </a:extLst>
              </a:tr>
            </a:tbl>
          </a:graphicData>
        </a:graphic>
      </p:graphicFrame>
      <p:sp>
        <p:nvSpPr>
          <p:cNvPr id="11" name="圆角矩形 8">
            <a:extLst>
              <a:ext uri="{FF2B5EF4-FFF2-40B4-BE49-F238E27FC236}">
                <a16:creationId xmlns:a16="http://schemas.microsoft.com/office/drawing/2014/main" id="{87ECC76C-B359-D326-F4F5-6F37852D98AA}"/>
              </a:ext>
            </a:extLst>
          </p:cNvPr>
          <p:cNvSpPr/>
          <p:nvPr/>
        </p:nvSpPr>
        <p:spPr>
          <a:xfrm>
            <a:off x="4651148" y="2718255"/>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defTabSz="802020">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4</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和 </a:t>
            </a: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5</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满足</a:t>
            </a:r>
            <a:endParaRPr lang="en-US" altLang="zh-CN" sz="2105" b="1" kern="0" dirty="0">
              <a:solidFill>
                <a:prstClr val="white"/>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分支覆盖</a:t>
            </a:r>
          </a:p>
        </p:txBody>
      </p:sp>
    </p:spTree>
    <p:extLst>
      <p:ext uri="{BB962C8B-B14F-4D97-AF65-F5344CB8AC3E}">
        <p14:creationId xmlns:p14="http://schemas.microsoft.com/office/powerpoint/2010/main" val="7161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968E9383-4461-211A-F0BF-FFB8D823F6A0}"/>
              </a:ext>
            </a:extLst>
          </p:cNvPr>
          <p:cNvSpPr/>
          <p:nvPr/>
        </p:nvSpPr>
        <p:spPr>
          <a:xfrm>
            <a:off x="1851512" y="166299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条件覆盖（</a:t>
            </a:r>
            <a:r>
              <a:rPr lang="en-US" altLang="zh-CN" sz="2105" b="1" dirty="0">
                <a:solidFill>
                  <a:srgbClr val="6A0160"/>
                </a:solidFill>
                <a:latin typeface="微软雅黑 Light" panose="020B0502040204020203" pitchFamily="34" charset="-122"/>
                <a:ea typeface="微软雅黑 Light" panose="020B0502040204020203" pitchFamily="34" charset="-122"/>
              </a:rPr>
              <a:t>Condition Coverage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要求程序每个条件判定语句中的每个条件至少取一次真值和一次假值</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pSp>
        <p:nvGrpSpPr>
          <p:cNvPr id="3" name="组合 2">
            <a:extLst>
              <a:ext uri="{FF2B5EF4-FFF2-40B4-BE49-F238E27FC236}">
                <a16:creationId xmlns:a16="http://schemas.microsoft.com/office/drawing/2014/main" id="{D2799660-2E42-5390-4FDB-03BA2892ED9B}"/>
              </a:ext>
            </a:extLst>
          </p:cNvPr>
          <p:cNvGrpSpPr/>
          <p:nvPr/>
        </p:nvGrpSpPr>
        <p:grpSpPr>
          <a:xfrm>
            <a:off x="4215757" y="3196359"/>
            <a:ext cx="3314185" cy="2841750"/>
            <a:chOff x="5899980" y="2837866"/>
            <a:chExt cx="3314185" cy="2841750"/>
          </a:xfrm>
        </p:grpSpPr>
        <p:pic>
          <p:nvPicPr>
            <p:cNvPr id="4" name="图片 3">
              <a:extLst>
                <a:ext uri="{FF2B5EF4-FFF2-40B4-BE49-F238E27FC236}">
                  <a16:creationId xmlns:a16="http://schemas.microsoft.com/office/drawing/2014/main" id="{9AFBB8F8-9E76-B4DC-EFF8-208E8EA94794}"/>
                </a:ext>
              </a:extLst>
            </p:cNvPr>
            <p:cNvPicPr>
              <a:picLocks/>
            </p:cNvPicPr>
            <p:nvPr/>
          </p:nvPicPr>
          <p:blipFill>
            <a:blip r:embed="rId3"/>
            <a:stretch>
              <a:fillRect/>
            </a:stretch>
          </p:blipFill>
          <p:spPr>
            <a:xfrm>
              <a:off x="5979231" y="2837866"/>
              <a:ext cx="3157500" cy="2841750"/>
            </a:xfrm>
            <a:prstGeom prst="rect">
              <a:avLst/>
            </a:prstGeom>
          </p:spPr>
        </p:pic>
        <p:sp>
          <p:nvSpPr>
            <p:cNvPr id="9" name="文本框 8">
              <a:extLst>
                <a:ext uri="{FF2B5EF4-FFF2-40B4-BE49-F238E27FC236}">
                  <a16:creationId xmlns:a16="http://schemas.microsoft.com/office/drawing/2014/main" id="{E8A4AF07-661B-E858-736B-53C9A2FF69C4}"/>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0" name="文本框 9">
              <a:extLst>
                <a:ext uri="{FF2B5EF4-FFF2-40B4-BE49-F238E27FC236}">
                  <a16:creationId xmlns:a16="http://schemas.microsoft.com/office/drawing/2014/main" id="{BFC0A8B3-B05A-5649-C746-384C00EEE694}"/>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1" name="文本框 10">
              <a:extLst>
                <a:ext uri="{FF2B5EF4-FFF2-40B4-BE49-F238E27FC236}">
                  <a16:creationId xmlns:a16="http://schemas.microsoft.com/office/drawing/2014/main" id="{D1CE4131-E506-3064-57E4-1C35AB6D1F77}"/>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2" name="文本框 11">
              <a:extLst>
                <a:ext uri="{FF2B5EF4-FFF2-40B4-BE49-F238E27FC236}">
                  <a16:creationId xmlns:a16="http://schemas.microsoft.com/office/drawing/2014/main" id="{28F993E5-7C3D-FC5E-9FA7-BC6C01842F36}"/>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0BD00102-5B10-CEF8-EAC1-90CD65C0926B}"/>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4" name="文本框 13">
              <a:extLst>
                <a:ext uri="{FF2B5EF4-FFF2-40B4-BE49-F238E27FC236}">
                  <a16:creationId xmlns:a16="http://schemas.microsoft.com/office/drawing/2014/main" id="{21D2900E-6324-7307-CADE-A27CC9F389EF}"/>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130064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40932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单元测试基本框架</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8D7DA3D6-1DB9-A159-F455-8D04233812B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69638" y="2234923"/>
            <a:ext cx="5252724" cy="2388154"/>
          </a:xfrm>
          <a:prstGeom prst="rect">
            <a:avLst/>
          </a:prstGeom>
          <a:noFill/>
          <a:ln>
            <a:noFill/>
          </a:ln>
        </p:spPr>
      </p:pic>
    </p:spTree>
    <p:custDataLst>
      <p:tags r:id="rId1"/>
    </p:custDataLst>
    <p:extLst>
      <p:ext uri="{BB962C8B-B14F-4D97-AF65-F5344CB8AC3E}">
        <p14:creationId xmlns:p14="http://schemas.microsoft.com/office/powerpoint/2010/main" val="245722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4" name="图片 3">
            <a:extLst>
              <a:ext uri="{FF2B5EF4-FFF2-40B4-BE49-F238E27FC236}">
                <a16:creationId xmlns:a16="http://schemas.microsoft.com/office/drawing/2014/main" id="{597E9E66-C1D5-D209-8FA2-6C1BE1516C63}"/>
              </a:ext>
            </a:extLst>
          </p:cNvPr>
          <p:cNvPicPr>
            <a:picLocks noChangeAspect="1"/>
          </p:cNvPicPr>
          <p:nvPr/>
        </p:nvPicPr>
        <p:blipFill>
          <a:blip r:embed="rId3"/>
          <a:stretch>
            <a:fillRect/>
          </a:stretch>
        </p:blipFill>
        <p:spPr>
          <a:xfrm>
            <a:off x="2626214" y="2721038"/>
            <a:ext cx="3253886" cy="2943636"/>
          </a:xfrm>
          <a:prstGeom prst="rect">
            <a:avLst/>
          </a:prstGeom>
        </p:spPr>
      </p:pic>
      <p:pic>
        <p:nvPicPr>
          <p:cNvPr id="9" name="图片 8">
            <a:extLst>
              <a:ext uri="{FF2B5EF4-FFF2-40B4-BE49-F238E27FC236}">
                <a16:creationId xmlns:a16="http://schemas.microsoft.com/office/drawing/2014/main" id="{DEFB3373-7A9B-698F-7D8D-ED621E34DF46}"/>
              </a:ext>
            </a:extLst>
          </p:cNvPr>
          <p:cNvPicPr>
            <a:picLocks noChangeAspect="1"/>
          </p:cNvPicPr>
          <p:nvPr/>
        </p:nvPicPr>
        <p:blipFill>
          <a:blip r:embed="rId3"/>
          <a:stretch>
            <a:fillRect/>
          </a:stretch>
        </p:blipFill>
        <p:spPr>
          <a:xfrm>
            <a:off x="7048380" y="2721038"/>
            <a:ext cx="3403720" cy="3079184"/>
          </a:xfrm>
          <a:prstGeom prst="rect">
            <a:avLst/>
          </a:prstGeom>
        </p:spPr>
      </p:pic>
      <p:sp>
        <p:nvSpPr>
          <p:cNvPr id="10" name="矩形 9">
            <a:extLst>
              <a:ext uri="{FF2B5EF4-FFF2-40B4-BE49-F238E27FC236}">
                <a16:creationId xmlns:a16="http://schemas.microsoft.com/office/drawing/2014/main" id="{8A91B953-B435-550E-A321-425D8644C83B}"/>
              </a:ext>
            </a:extLst>
          </p:cNvPr>
          <p:cNvSpPr/>
          <p:nvPr/>
        </p:nvSpPr>
        <p:spPr>
          <a:xfrm>
            <a:off x="3634237" y="5787996"/>
            <a:ext cx="1237839"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6</a:t>
            </a:r>
            <a:r>
              <a:rPr lang="en-US" altLang="zh-CN" sz="1754" b="1" dirty="0">
                <a:solidFill>
                  <a:srgbClr val="6A0160"/>
                </a:solidFill>
                <a:latin typeface="Times New Roman" panose="02020603050405020304" pitchFamily="18" charset="0"/>
              </a:rPr>
              <a:t>=(20, -20)</a:t>
            </a:r>
            <a:endParaRPr lang="zh-CN" altLang="en-US" sz="1754" b="1" dirty="0">
              <a:solidFill>
                <a:srgbClr val="6A0160"/>
              </a:solidFill>
            </a:endParaRPr>
          </a:p>
        </p:txBody>
      </p:sp>
      <p:sp>
        <p:nvSpPr>
          <p:cNvPr id="11" name="矩形 10">
            <a:extLst>
              <a:ext uri="{FF2B5EF4-FFF2-40B4-BE49-F238E27FC236}">
                <a16:creationId xmlns:a16="http://schemas.microsoft.com/office/drawing/2014/main" id="{BF5176E5-46BA-A260-8ABB-D5846FC4B52C}"/>
              </a:ext>
            </a:extLst>
          </p:cNvPr>
          <p:cNvSpPr/>
          <p:nvPr/>
        </p:nvSpPr>
        <p:spPr>
          <a:xfrm>
            <a:off x="8131320" y="5746749"/>
            <a:ext cx="1237839"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7</a:t>
            </a:r>
            <a:r>
              <a:rPr lang="en-US" altLang="zh-CN" sz="1754" b="1" dirty="0">
                <a:solidFill>
                  <a:srgbClr val="6A0160"/>
                </a:solidFill>
                <a:latin typeface="Times New Roman" panose="02020603050405020304" pitchFamily="18" charset="0"/>
              </a:rPr>
              <a:t>=(-20, 20)</a:t>
            </a:r>
            <a:endParaRPr lang="zh-CN" altLang="en-US" sz="1754" b="1" dirty="0">
              <a:solidFill>
                <a:srgbClr val="6A0160"/>
              </a:solidFill>
            </a:endParaRPr>
          </a:p>
        </p:txBody>
      </p:sp>
      <p:graphicFrame>
        <p:nvGraphicFramePr>
          <p:cNvPr id="12" name="表格 11">
            <a:extLst>
              <a:ext uri="{FF2B5EF4-FFF2-40B4-BE49-F238E27FC236}">
                <a16:creationId xmlns:a16="http://schemas.microsoft.com/office/drawing/2014/main" id="{34787114-B60F-C1B8-9D4F-12061451E382}"/>
              </a:ext>
            </a:extLst>
          </p:cNvPr>
          <p:cNvGraphicFramePr>
            <a:graphicFrameLocks noGrp="1"/>
          </p:cNvGraphicFramePr>
          <p:nvPr>
            <p:extLst>
              <p:ext uri="{D42A27DB-BD31-4B8C-83A1-F6EECF244321}">
                <p14:modId xmlns:p14="http://schemas.microsoft.com/office/powerpoint/2010/main" val="2746605103"/>
              </p:ext>
            </p:extLst>
          </p:nvPr>
        </p:nvGraphicFramePr>
        <p:xfrm>
          <a:off x="2469172" y="1141969"/>
          <a:ext cx="2526000" cy="1263000"/>
        </p:xfrm>
        <a:graphic>
          <a:graphicData uri="http://schemas.openxmlformats.org/drawingml/2006/table">
            <a:tbl>
              <a:tblPr firstRow="1" firstCol="1" bandRow="1">
                <a:tableStyleId>{5C22544A-7EE6-4342-B048-85BDC9FD1C3A}</a:tableStyleId>
              </a:tblPr>
              <a:tblGrid>
                <a:gridCol w="1263000">
                  <a:extLst>
                    <a:ext uri="{9D8B030D-6E8A-4147-A177-3AD203B41FA5}">
                      <a16:colId xmlns:a16="http://schemas.microsoft.com/office/drawing/2014/main" val="7707645"/>
                    </a:ext>
                  </a:extLst>
                </a:gridCol>
                <a:gridCol w="631500">
                  <a:extLst>
                    <a:ext uri="{9D8B030D-6E8A-4147-A177-3AD203B41FA5}">
                      <a16:colId xmlns:a16="http://schemas.microsoft.com/office/drawing/2014/main" val="3827998588"/>
                    </a:ext>
                  </a:extLst>
                </a:gridCol>
                <a:gridCol w="631500">
                  <a:extLst>
                    <a:ext uri="{9D8B030D-6E8A-4147-A177-3AD203B41FA5}">
                      <a16:colId xmlns:a16="http://schemas.microsoft.com/office/drawing/2014/main" val="2460303886"/>
                    </a:ext>
                  </a:extLst>
                </a:gridCol>
              </a:tblGrid>
              <a:tr h="631500">
                <a:tc>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x</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extLst>
                  <a:ext uri="{0D108BD9-81ED-4DB2-BD59-A6C34878D82A}">
                    <a16:rowId xmlns:a16="http://schemas.microsoft.com/office/drawing/2014/main" val="917448579"/>
                  </a:ext>
                </a:extLst>
              </a:tr>
              <a:tr h="315750">
                <a:tc>
                  <a:txBody>
                    <a:bodyPr/>
                    <a:lstStyle/>
                    <a:p>
                      <a:pPr algn="ctr">
                        <a:spcAft>
                          <a:spcPts val="0"/>
                        </a:spcAft>
                      </a:pPr>
                      <a:r>
                        <a:rPr lang="en-US" sz="1600" kern="0" dirty="0">
                          <a:effectLst/>
                        </a:rPr>
                        <a:t>t</a:t>
                      </a:r>
                      <a:r>
                        <a:rPr lang="en-US" sz="1600" kern="0" baseline="-25000" dirty="0">
                          <a:effectLst/>
                        </a:rPr>
                        <a:t>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042177616"/>
                  </a:ext>
                </a:extLst>
              </a:tr>
              <a:tr h="315750">
                <a:tc>
                  <a:txBody>
                    <a:bodyPr/>
                    <a:lstStyle/>
                    <a:p>
                      <a:pPr algn="ctr">
                        <a:spcAft>
                          <a:spcPts val="0"/>
                        </a:spcAft>
                      </a:pPr>
                      <a:r>
                        <a:rPr lang="en-US" sz="1600" kern="0" dirty="0">
                          <a:effectLst/>
                        </a:rPr>
                        <a:t>t</a:t>
                      </a:r>
                      <a:r>
                        <a:rPr lang="en-US" sz="1600" kern="0" baseline="-25000" dirty="0">
                          <a:effectLst/>
                        </a:rPr>
                        <a:t>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4095799168"/>
                  </a:ext>
                </a:extLst>
              </a:tr>
            </a:tbl>
          </a:graphicData>
        </a:graphic>
      </p:graphicFrame>
      <p:sp>
        <p:nvSpPr>
          <p:cNvPr id="13" name="圆角矩形 8">
            <a:extLst>
              <a:ext uri="{FF2B5EF4-FFF2-40B4-BE49-F238E27FC236}">
                <a16:creationId xmlns:a16="http://schemas.microsoft.com/office/drawing/2014/main" id="{93BDAFDC-0BA2-AAF8-70FE-A350F4A1234E}"/>
              </a:ext>
            </a:extLst>
          </p:cNvPr>
          <p:cNvSpPr/>
          <p:nvPr/>
        </p:nvSpPr>
        <p:spPr>
          <a:xfrm>
            <a:off x="4995173" y="2718255"/>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defTabSz="802020">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6</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和 </a:t>
            </a: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7</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满足</a:t>
            </a:r>
            <a:endParaRPr lang="en-US" altLang="zh-CN" sz="2105" b="1" kern="0" dirty="0">
              <a:solidFill>
                <a:prstClr val="white"/>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条件覆盖</a:t>
            </a:r>
          </a:p>
        </p:txBody>
      </p:sp>
      <p:graphicFrame>
        <p:nvGraphicFramePr>
          <p:cNvPr id="14" name="表格 13">
            <a:extLst>
              <a:ext uri="{FF2B5EF4-FFF2-40B4-BE49-F238E27FC236}">
                <a16:creationId xmlns:a16="http://schemas.microsoft.com/office/drawing/2014/main" id="{1AF84524-EB35-F3B1-828D-2449AFFCFAF5}"/>
              </a:ext>
            </a:extLst>
          </p:cNvPr>
          <p:cNvGraphicFramePr>
            <a:graphicFrameLocks noGrp="1"/>
          </p:cNvGraphicFramePr>
          <p:nvPr>
            <p:extLst>
              <p:ext uri="{D42A27DB-BD31-4B8C-83A1-F6EECF244321}">
                <p14:modId xmlns:p14="http://schemas.microsoft.com/office/powerpoint/2010/main" val="61817739"/>
              </p:ext>
            </p:extLst>
          </p:nvPr>
        </p:nvGraphicFramePr>
        <p:xfrm>
          <a:off x="4995172" y="1142090"/>
          <a:ext cx="5052000" cy="1263000"/>
        </p:xfrm>
        <a:graphic>
          <a:graphicData uri="http://schemas.openxmlformats.org/drawingml/2006/table">
            <a:tbl>
              <a:tblPr firstRow="1" firstCol="1" bandRow="1">
                <a:tableStyleId>{B301B821-A1FF-4177-AEE7-76D212191A09}</a:tableStyleId>
              </a:tblPr>
              <a:tblGrid>
                <a:gridCol w="1263000">
                  <a:extLst>
                    <a:ext uri="{9D8B030D-6E8A-4147-A177-3AD203B41FA5}">
                      <a16:colId xmlns:a16="http://schemas.microsoft.com/office/drawing/2014/main" val="4056400316"/>
                    </a:ext>
                  </a:extLst>
                </a:gridCol>
                <a:gridCol w="1263000">
                  <a:extLst>
                    <a:ext uri="{9D8B030D-6E8A-4147-A177-3AD203B41FA5}">
                      <a16:colId xmlns:a16="http://schemas.microsoft.com/office/drawing/2014/main" val="3565394036"/>
                    </a:ext>
                  </a:extLst>
                </a:gridCol>
                <a:gridCol w="1263000">
                  <a:extLst>
                    <a:ext uri="{9D8B030D-6E8A-4147-A177-3AD203B41FA5}">
                      <a16:colId xmlns:a16="http://schemas.microsoft.com/office/drawing/2014/main" val="462227781"/>
                    </a:ext>
                  </a:extLst>
                </a:gridCol>
                <a:gridCol w="1263000">
                  <a:extLst>
                    <a:ext uri="{9D8B030D-6E8A-4147-A177-3AD203B41FA5}">
                      <a16:colId xmlns:a16="http://schemas.microsoft.com/office/drawing/2014/main" val="2289544115"/>
                    </a:ext>
                  </a:extLst>
                </a:gridCol>
              </a:tblGrid>
              <a:tr h="315750">
                <a:tc gridSpan="4">
                  <a:txBody>
                    <a:bodyPr/>
                    <a:lstStyle/>
                    <a:p>
                      <a:pPr algn="ctr">
                        <a:spcAft>
                          <a:spcPts val="0"/>
                        </a:spcAft>
                      </a:pPr>
                      <a:r>
                        <a:rPr lang="zh-CN" sz="1600" kern="0" dirty="0">
                          <a:effectLst/>
                        </a:rPr>
                        <a:t>条件覆盖结果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17448579"/>
                  </a:ext>
                </a:extLst>
              </a:tr>
              <a:tr h="315750">
                <a:tc>
                  <a:txBody>
                    <a:bodyPr/>
                    <a:lstStyle/>
                    <a:p>
                      <a:pPr algn="ctr">
                        <a:spcAft>
                          <a:spcPts val="0"/>
                        </a:spcAft>
                      </a:pPr>
                      <a:r>
                        <a:rPr lang="en-US" sz="1600" b="0" kern="0" dirty="0">
                          <a:effectLst/>
                        </a:rPr>
                        <a:t>s</a:t>
                      </a:r>
                      <a:r>
                        <a:rPr lang="en-US" sz="1600" b="0" kern="0" baseline="-25000" dirty="0">
                          <a:effectLst/>
                        </a:rPr>
                        <a:t>3</a:t>
                      </a:r>
                      <a:r>
                        <a:rPr lang="en-US" sz="1600" b="0" kern="0" dirty="0">
                          <a:effectLst/>
                        </a:rPr>
                        <a:t>:(x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3</a:t>
                      </a:r>
                      <a:r>
                        <a:rPr lang="en-US" sz="1600" kern="0" dirty="0">
                          <a:effectLst/>
                        </a:rPr>
                        <a:t>:(y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:(x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154609221"/>
                  </a:ext>
                </a:extLst>
              </a:tr>
              <a:tr h="315750">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042177616"/>
                  </a:ext>
                </a:extLst>
              </a:tr>
              <a:tr h="315750">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4095799168"/>
                  </a:ext>
                </a:extLst>
              </a:tr>
            </a:tbl>
          </a:graphicData>
        </a:graphic>
      </p:graphicFrame>
    </p:spTree>
    <p:extLst>
      <p:ext uri="{BB962C8B-B14F-4D97-AF65-F5344CB8AC3E}">
        <p14:creationId xmlns:p14="http://schemas.microsoft.com/office/powerpoint/2010/main" val="60399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3"/>
          <a:stretch>
            <a:fillRect/>
          </a:stretch>
        </p:blipFill>
        <p:spPr>
          <a:xfrm>
            <a:off x="10047172" y="5654113"/>
            <a:ext cx="1990725" cy="1095375"/>
          </a:xfrm>
          <a:prstGeom prst="rect">
            <a:avLst/>
          </a:prstGeom>
          <a:noFill/>
          <a:ln w="9525">
            <a:noFill/>
          </a:ln>
        </p:spPr>
      </p:pic>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6208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a:t>
              </a:r>
              <a:r>
                <a:rPr lang="en-US" altLang="zh-CN" sz="3600" b="1" kern="0" dirty="0">
                  <a:solidFill>
                    <a:prstClr val="white"/>
                  </a:solidFill>
                  <a:cs typeface="+mn-ea"/>
                  <a:sym typeface="+mn-lt"/>
                </a:rPr>
                <a:t>/</a:t>
              </a:r>
              <a:r>
                <a:rPr lang="zh-CN" altLang="en-US" sz="3600" b="1" kern="0" dirty="0">
                  <a:solidFill>
                    <a:prstClr val="white"/>
                  </a:solidFill>
                  <a:cs typeface="+mn-ea"/>
                  <a:sym typeface="+mn-lt"/>
                </a:rPr>
                <a:t>判定覆盖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F2AE7F9D-411A-C8E3-D543-B3ACEA17BCCC}"/>
              </a:ext>
            </a:extLst>
          </p:cNvPr>
          <p:cNvSpPr/>
          <p:nvPr/>
        </p:nvSpPr>
        <p:spPr>
          <a:xfrm>
            <a:off x="1838812" y="1434399"/>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条件</a:t>
            </a:r>
            <a:r>
              <a:rPr lang="en-US" altLang="zh-CN" sz="2105" b="1" dirty="0">
                <a:solidFill>
                  <a:srgbClr val="6A0160"/>
                </a:solidFill>
                <a:latin typeface="微软雅黑 Light" panose="020B0502040204020203" pitchFamily="34" charset="-122"/>
                <a:ea typeface="微软雅黑 Light" panose="020B0502040204020203" pitchFamily="34" charset="-122"/>
              </a:rPr>
              <a:t>/</a:t>
            </a:r>
            <a:r>
              <a:rPr lang="zh-CN" altLang="en-US" sz="2105" b="1" dirty="0">
                <a:solidFill>
                  <a:srgbClr val="6A0160"/>
                </a:solidFill>
                <a:latin typeface="微软雅黑 Light" panose="020B0502040204020203" pitchFamily="34" charset="-122"/>
                <a:ea typeface="微软雅黑 Light" panose="020B0502040204020203" pitchFamily="34" charset="-122"/>
              </a:rPr>
              <a:t>判定覆盖（</a:t>
            </a:r>
            <a:r>
              <a:rPr lang="en-US" altLang="zh-CN" sz="2105" b="1" dirty="0">
                <a:solidFill>
                  <a:srgbClr val="6A0160"/>
                </a:solidFill>
                <a:latin typeface="微软雅黑 Light" panose="020B0502040204020203" pitchFamily="34" charset="-122"/>
                <a:ea typeface="微软雅黑 Light" panose="020B0502040204020203" pitchFamily="34" charset="-122"/>
              </a:rPr>
              <a:t>Condition/Decision Coverage, C/DC</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要求程序中每个条件判定语句的真值结果和假值结果都至少出现一次，且每个条件判定语句中的每个条件至少取一次真值和一次假值</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pSp>
        <p:nvGrpSpPr>
          <p:cNvPr id="3" name="组合 2">
            <a:extLst>
              <a:ext uri="{FF2B5EF4-FFF2-40B4-BE49-F238E27FC236}">
                <a16:creationId xmlns:a16="http://schemas.microsoft.com/office/drawing/2014/main" id="{5F7851E4-ED64-9F16-BAEA-E41B9EEA5A9F}"/>
              </a:ext>
            </a:extLst>
          </p:cNvPr>
          <p:cNvGrpSpPr/>
          <p:nvPr/>
        </p:nvGrpSpPr>
        <p:grpSpPr>
          <a:xfrm>
            <a:off x="4203057" y="3162300"/>
            <a:ext cx="3314185" cy="2841750"/>
            <a:chOff x="5899980" y="2837866"/>
            <a:chExt cx="3314185" cy="2841750"/>
          </a:xfrm>
        </p:grpSpPr>
        <p:pic>
          <p:nvPicPr>
            <p:cNvPr id="4" name="图片 3">
              <a:extLst>
                <a:ext uri="{FF2B5EF4-FFF2-40B4-BE49-F238E27FC236}">
                  <a16:creationId xmlns:a16="http://schemas.microsoft.com/office/drawing/2014/main" id="{016A906B-BBF7-C08F-C769-300431180625}"/>
                </a:ext>
              </a:extLst>
            </p:cNvPr>
            <p:cNvPicPr>
              <a:picLocks/>
            </p:cNvPicPr>
            <p:nvPr/>
          </p:nvPicPr>
          <p:blipFill>
            <a:blip r:embed="rId4"/>
            <a:stretch>
              <a:fillRect/>
            </a:stretch>
          </p:blipFill>
          <p:spPr>
            <a:xfrm>
              <a:off x="5979231" y="2837866"/>
              <a:ext cx="3157500" cy="2841750"/>
            </a:xfrm>
            <a:prstGeom prst="rect">
              <a:avLst/>
            </a:prstGeom>
          </p:spPr>
        </p:pic>
        <p:sp>
          <p:nvSpPr>
            <p:cNvPr id="9" name="文本框 8">
              <a:extLst>
                <a:ext uri="{FF2B5EF4-FFF2-40B4-BE49-F238E27FC236}">
                  <a16:creationId xmlns:a16="http://schemas.microsoft.com/office/drawing/2014/main" id="{D5EC13BC-DF4E-951B-3507-9B1AA16DAF99}"/>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0" name="文本框 9">
              <a:extLst>
                <a:ext uri="{FF2B5EF4-FFF2-40B4-BE49-F238E27FC236}">
                  <a16:creationId xmlns:a16="http://schemas.microsoft.com/office/drawing/2014/main" id="{C1A689C3-C91A-E4FD-B75A-634854475125}"/>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1" name="文本框 10">
              <a:extLst>
                <a:ext uri="{FF2B5EF4-FFF2-40B4-BE49-F238E27FC236}">
                  <a16:creationId xmlns:a16="http://schemas.microsoft.com/office/drawing/2014/main" id="{0C4D70CA-5F65-50D8-36BF-DDA979D2A872}"/>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2" name="文本框 11">
              <a:extLst>
                <a:ext uri="{FF2B5EF4-FFF2-40B4-BE49-F238E27FC236}">
                  <a16:creationId xmlns:a16="http://schemas.microsoft.com/office/drawing/2014/main" id="{367797D6-1AFE-C3C2-5262-D4BF501BD09E}"/>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E674B778-8582-CDC6-5C7C-1CC2E9D2396F}"/>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4" name="文本框 13">
              <a:extLst>
                <a:ext uri="{FF2B5EF4-FFF2-40B4-BE49-F238E27FC236}">
                  <a16:creationId xmlns:a16="http://schemas.microsoft.com/office/drawing/2014/main" id="{22E22C50-0F86-C6A5-469F-43E74240F62C}"/>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2358490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6589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a:t>
              </a:r>
              <a:r>
                <a:rPr lang="en-US" altLang="zh-CN" sz="3600" b="1" kern="0" dirty="0">
                  <a:solidFill>
                    <a:prstClr val="white"/>
                  </a:solidFill>
                  <a:cs typeface="+mn-ea"/>
                  <a:sym typeface="+mn-lt"/>
                </a:rPr>
                <a:t>/</a:t>
              </a:r>
              <a:r>
                <a:rPr lang="zh-CN" altLang="en-US" sz="3600" b="1" kern="0" dirty="0">
                  <a:solidFill>
                    <a:prstClr val="white"/>
                  </a:solidFill>
                  <a:cs typeface="+mn-ea"/>
                  <a:sym typeface="+mn-lt"/>
                </a:rPr>
                <a:t>判定覆盖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AAB6F234-4842-F212-EE52-62BA323AA027}"/>
              </a:ext>
            </a:extLst>
          </p:cNvPr>
          <p:cNvPicPr>
            <a:picLocks noChangeAspect="1"/>
          </p:cNvPicPr>
          <p:nvPr/>
        </p:nvPicPr>
        <p:blipFill>
          <a:blip r:embed="rId3"/>
          <a:stretch>
            <a:fillRect/>
          </a:stretch>
        </p:blipFill>
        <p:spPr>
          <a:xfrm>
            <a:off x="2509735" y="2884333"/>
            <a:ext cx="2841750" cy="2570796"/>
          </a:xfrm>
          <a:prstGeom prst="rect">
            <a:avLst/>
          </a:prstGeom>
        </p:spPr>
      </p:pic>
      <p:pic>
        <p:nvPicPr>
          <p:cNvPr id="3" name="图片 2">
            <a:extLst>
              <a:ext uri="{FF2B5EF4-FFF2-40B4-BE49-F238E27FC236}">
                <a16:creationId xmlns:a16="http://schemas.microsoft.com/office/drawing/2014/main" id="{9867F129-1A70-99AC-26C4-91F8E8113079}"/>
              </a:ext>
            </a:extLst>
          </p:cNvPr>
          <p:cNvPicPr>
            <a:picLocks noChangeAspect="1"/>
          </p:cNvPicPr>
          <p:nvPr/>
        </p:nvPicPr>
        <p:blipFill>
          <a:blip r:embed="rId4"/>
          <a:stretch>
            <a:fillRect/>
          </a:stretch>
        </p:blipFill>
        <p:spPr>
          <a:xfrm>
            <a:off x="6931903" y="2884333"/>
            <a:ext cx="2841750" cy="2570796"/>
          </a:xfrm>
          <a:prstGeom prst="rect">
            <a:avLst/>
          </a:prstGeom>
        </p:spPr>
      </p:pic>
      <p:sp>
        <p:nvSpPr>
          <p:cNvPr id="4" name="矩形 3">
            <a:extLst>
              <a:ext uri="{FF2B5EF4-FFF2-40B4-BE49-F238E27FC236}">
                <a16:creationId xmlns:a16="http://schemas.microsoft.com/office/drawing/2014/main" id="{7E03E4D9-96B5-903C-01F2-37B7616F4431}"/>
              </a:ext>
            </a:extLst>
          </p:cNvPr>
          <p:cNvSpPr/>
          <p:nvPr/>
        </p:nvSpPr>
        <p:spPr>
          <a:xfrm>
            <a:off x="3361755" y="5455129"/>
            <a:ext cx="1162498"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4</a:t>
            </a:r>
            <a:r>
              <a:rPr lang="en-US" altLang="zh-CN" sz="1754" b="1" dirty="0">
                <a:solidFill>
                  <a:srgbClr val="6A0160"/>
                </a:solidFill>
                <a:latin typeface="Times New Roman" panose="02020603050405020304" pitchFamily="18" charset="0"/>
              </a:rPr>
              <a:t>=(20, 20)</a:t>
            </a:r>
            <a:endParaRPr lang="zh-CN" altLang="en-US" sz="1754" b="1" dirty="0">
              <a:solidFill>
                <a:srgbClr val="6A0160"/>
              </a:solidFill>
            </a:endParaRPr>
          </a:p>
        </p:txBody>
      </p:sp>
      <p:sp>
        <p:nvSpPr>
          <p:cNvPr id="9" name="矩形 8">
            <a:extLst>
              <a:ext uri="{FF2B5EF4-FFF2-40B4-BE49-F238E27FC236}">
                <a16:creationId xmlns:a16="http://schemas.microsoft.com/office/drawing/2014/main" id="{A5507F63-3AA8-7C72-9CC3-F91DE5211A63}"/>
              </a:ext>
            </a:extLst>
          </p:cNvPr>
          <p:cNvSpPr/>
          <p:nvPr/>
        </p:nvSpPr>
        <p:spPr>
          <a:xfrm>
            <a:off x="7821885" y="5455129"/>
            <a:ext cx="1088760"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5</a:t>
            </a:r>
            <a:r>
              <a:rPr lang="en-US" altLang="zh-CN" sz="1754" b="1" dirty="0">
                <a:solidFill>
                  <a:srgbClr val="6A0160"/>
                </a:solidFill>
                <a:latin typeface="Times New Roman" panose="02020603050405020304" pitchFamily="18" charset="0"/>
              </a:rPr>
              <a:t>=(-2, -2)</a:t>
            </a:r>
            <a:endParaRPr lang="zh-CN" altLang="en-US" sz="1754" b="1" dirty="0">
              <a:solidFill>
                <a:srgbClr val="6A0160"/>
              </a:solidFill>
            </a:endParaRPr>
          </a:p>
        </p:txBody>
      </p:sp>
      <p:graphicFrame>
        <p:nvGraphicFramePr>
          <p:cNvPr id="10" name="表格 9">
            <a:extLst>
              <a:ext uri="{FF2B5EF4-FFF2-40B4-BE49-F238E27FC236}">
                <a16:creationId xmlns:a16="http://schemas.microsoft.com/office/drawing/2014/main" id="{D9BD1EB2-6D5E-444A-555C-864A915D2932}"/>
              </a:ext>
            </a:extLst>
          </p:cNvPr>
          <p:cNvGraphicFramePr>
            <a:graphicFrameLocks noGrp="1"/>
          </p:cNvGraphicFramePr>
          <p:nvPr>
            <p:extLst>
              <p:ext uri="{D42A27DB-BD31-4B8C-83A1-F6EECF244321}">
                <p14:modId xmlns:p14="http://schemas.microsoft.com/office/powerpoint/2010/main" val="808257040"/>
              </p:ext>
            </p:extLst>
          </p:nvPr>
        </p:nvGraphicFramePr>
        <p:xfrm>
          <a:off x="1720360" y="1310784"/>
          <a:ext cx="1894500" cy="1263000"/>
        </p:xfrm>
        <a:graphic>
          <a:graphicData uri="http://schemas.openxmlformats.org/drawingml/2006/table">
            <a:tbl>
              <a:tblPr firstRow="1" firstCol="1" bandRow="1">
                <a:tableStyleId>{5C22544A-7EE6-4342-B048-85BDC9FD1C3A}</a:tableStyleId>
              </a:tblPr>
              <a:tblGrid>
                <a:gridCol w="947250">
                  <a:extLst>
                    <a:ext uri="{9D8B030D-6E8A-4147-A177-3AD203B41FA5}">
                      <a16:colId xmlns:a16="http://schemas.microsoft.com/office/drawing/2014/main" val="3720043278"/>
                    </a:ext>
                  </a:extLst>
                </a:gridCol>
                <a:gridCol w="473625">
                  <a:extLst>
                    <a:ext uri="{9D8B030D-6E8A-4147-A177-3AD203B41FA5}">
                      <a16:colId xmlns:a16="http://schemas.microsoft.com/office/drawing/2014/main" val="4199634752"/>
                    </a:ext>
                  </a:extLst>
                </a:gridCol>
                <a:gridCol w="473625">
                  <a:extLst>
                    <a:ext uri="{9D8B030D-6E8A-4147-A177-3AD203B41FA5}">
                      <a16:colId xmlns:a16="http://schemas.microsoft.com/office/drawing/2014/main" val="199568791"/>
                    </a:ext>
                  </a:extLst>
                </a:gridCol>
              </a:tblGrid>
              <a:tr h="631500">
                <a:tc>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x</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extLst>
                  <a:ext uri="{0D108BD9-81ED-4DB2-BD59-A6C34878D82A}">
                    <a16:rowId xmlns:a16="http://schemas.microsoft.com/office/drawing/2014/main" val="3327516152"/>
                  </a:ext>
                </a:extLst>
              </a:tr>
              <a:tr h="315750">
                <a:tc>
                  <a:txBody>
                    <a:bodyPr/>
                    <a:lstStyle/>
                    <a:p>
                      <a:pPr algn="ctr">
                        <a:spcAft>
                          <a:spcPts val="0"/>
                        </a:spcAft>
                      </a:pPr>
                      <a:r>
                        <a:rPr lang="en-US" sz="1600" kern="0" dirty="0">
                          <a:effectLst/>
                        </a:rPr>
                        <a:t>t</a:t>
                      </a:r>
                      <a:r>
                        <a:rPr lang="en-US" sz="1600" kern="0" baseline="-25000" dirty="0">
                          <a:effectLst/>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342623722"/>
                  </a:ext>
                </a:extLst>
              </a:tr>
              <a:tr h="315750">
                <a:tc>
                  <a:txBody>
                    <a:bodyPr/>
                    <a:lstStyle/>
                    <a:p>
                      <a:pPr algn="ctr">
                        <a:spcAft>
                          <a:spcPts val="0"/>
                        </a:spcAft>
                      </a:pPr>
                      <a:r>
                        <a:rPr lang="en-US" sz="1600" kern="0" dirty="0">
                          <a:effectLst/>
                        </a:rPr>
                        <a:t>t</a:t>
                      </a:r>
                      <a:r>
                        <a:rPr lang="en-US" sz="1600" kern="0" baseline="-2500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81641344"/>
                  </a:ext>
                </a:extLst>
              </a:tr>
            </a:tbl>
          </a:graphicData>
        </a:graphic>
      </p:graphicFrame>
      <p:sp>
        <p:nvSpPr>
          <p:cNvPr id="11" name="圆角矩形 8">
            <a:extLst>
              <a:ext uri="{FF2B5EF4-FFF2-40B4-BE49-F238E27FC236}">
                <a16:creationId xmlns:a16="http://schemas.microsoft.com/office/drawing/2014/main" id="{2F5913C6-1CD5-668D-3A5C-067C84A478F0}"/>
              </a:ext>
            </a:extLst>
          </p:cNvPr>
          <p:cNvSpPr/>
          <p:nvPr/>
        </p:nvSpPr>
        <p:spPr>
          <a:xfrm>
            <a:off x="4878694" y="2881550"/>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defTabSz="802020">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4</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和 </a:t>
            </a: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5</a:t>
            </a:r>
            <a:r>
              <a:rPr lang="en-US" altLang="zh-CN" sz="2105" b="1" kern="0" dirty="0">
                <a:solidFill>
                  <a:prstClr val="white"/>
                </a:solidFill>
                <a:latin typeface="Calibri" panose="020F0502020204030204"/>
                <a:ea typeface="宋体" panose="02010600030101010101" pitchFamily="2" charset="-122"/>
              </a:rPr>
              <a:t> </a:t>
            </a:r>
            <a:r>
              <a:rPr lang="zh-CN" altLang="en-US" sz="2105" b="1" kern="0" dirty="0">
                <a:solidFill>
                  <a:prstClr val="white"/>
                </a:solidFill>
                <a:latin typeface="Calibri" panose="020F0502020204030204"/>
                <a:ea typeface="宋体" panose="02010600030101010101" pitchFamily="2" charset="-122"/>
              </a:rPr>
              <a:t>满足</a:t>
            </a:r>
            <a:endParaRPr lang="en-US" altLang="zh-CN" sz="2105" b="1" kern="0" dirty="0">
              <a:solidFill>
                <a:prstClr val="white"/>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条件</a:t>
            </a:r>
            <a:r>
              <a:rPr lang="en-US" altLang="zh-CN" sz="2105" b="1" kern="0" dirty="0">
                <a:solidFill>
                  <a:prstClr val="white"/>
                </a:solidFill>
                <a:latin typeface="Calibri" panose="020F0502020204030204"/>
                <a:ea typeface="宋体" panose="02010600030101010101" pitchFamily="2" charset="-122"/>
              </a:rPr>
              <a:t>/</a:t>
            </a:r>
            <a:r>
              <a:rPr lang="zh-CN" altLang="en-US" sz="2105" b="1" kern="0" dirty="0">
                <a:solidFill>
                  <a:prstClr val="white"/>
                </a:solidFill>
                <a:latin typeface="Calibri" panose="020F0502020204030204"/>
                <a:ea typeface="宋体" panose="02010600030101010101" pitchFamily="2" charset="-122"/>
              </a:rPr>
              <a:t>判定覆盖</a:t>
            </a:r>
          </a:p>
        </p:txBody>
      </p:sp>
      <p:graphicFrame>
        <p:nvGraphicFramePr>
          <p:cNvPr id="12" name="表格 11">
            <a:extLst>
              <a:ext uri="{FF2B5EF4-FFF2-40B4-BE49-F238E27FC236}">
                <a16:creationId xmlns:a16="http://schemas.microsoft.com/office/drawing/2014/main" id="{7D81B637-AD6C-7702-9B66-963B9F691AB4}"/>
              </a:ext>
            </a:extLst>
          </p:cNvPr>
          <p:cNvGraphicFramePr>
            <a:graphicFrameLocks noGrp="1"/>
          </p:cNvGraphicFramePr>
          <p:nvPr>
            <p:extLst>
              <p:ext uri="{D42A27DB-BD31-4B8C-83A1-F6EECF244321}">
                <p14:modId xmlns:p14="http://schemas.microsoft.com/office/powerpoint/2010/main" val="2547236901"/>
              </p:ext>
            </p:extLst>
          </p:nvPr>
        </p:nvGraphicFramePr>
        <p:xfrm>
          <a:off x="6773468" y="1310784"/>
          <a:ext cx="3789000" cy="1434930"/>
        </p:xfrm>
        <a:graphic>
          <a:graphicData uri="http://schemas.openxmlformats.org/drawingml/2006/table">
            <a:tbl>
              <a:tblPr firstRow="1" firstCol="1" bandRow="1">
                <a:tableStyleId>{B301B821-A1FF-4177-AEE7-76D212191A09}</a:tableStyleId>
              </a:tblPr>
              <a:tblGrid>
                <a:gridCol w="947250">
                  <a:extLst>
                    <a:ext uri="{9D8B030D-6E8A-4147-A177-3AD203B41FA5}">
                      <a16:colId xmlns:a16="http://schemas.microsoft.com/office/drawing/2014/main" val="2544116727"/>
                    </a:ext>
                  </a:extLst>
                </a:gridCol>
                <a:gridCol w="947250">
                  <a:extLst>
                    <a:ext uri="{9D8B030D-6E8A-4147-A177-3AD203B41FA5}">
                      <a16:colId xmlns:a16="http://schemas.microsoft.com/office/drawing/2014/main" val="3174077145"/>
                    </a:ext>
                  </a:extLst>
                </a:gridCol>
                <a:gridCol w="947250">
                  <a:extLst>
                    <a:ext uri="{9D8B030D-6E8A-4147-A177-3AD203B41FA5}">
                      <a16:colId xmlns:a16="http://schemas.microsoft.com/office/drawing/2014/main" val="985651555"/>
                    </a:ext>
                  </a:extLst>
                </a:gridCol>
                <a:gridCol w="947250">
                  <a:extLst>
                    <a:ext uri="{9D8B030D-6E8A-4147-A177-3AD203B41FA5}">
                      <a16:colId xmlns:a16="http://schemas.microsoft.com/office/drawing/2014/main" val="4051518001"/>
                    </a:ext>
                  </a:extLst>
                </a:gridCol>
              </a:tblGrid>
              <a:tr h="315750">
                <a:tc gridSpan="4">
                  <a:txBody>
                    <a:bodyPr/>
                    <a:lstStyle/>
                    <a:p>
                      <a:pPr algn="ctr">
                        <a:spcAft>
                          <a:spcPts val="0"/>
                        </a:spcAft>
                      </a:pPr>
                      <a:r>
                        <a:rPr lang="zh-CN" sz="1600" kern="0" dirty="0">
                          <a:effectLst/>
                        </a:rPr>
                        <a:t>条件覆盖结果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27516152"/>
                  </a:ext>
                </a:extLst>
              </a:tr>
              <a:tr h="315750">
                <a:tc>
                  <a:txBody>
                    <a:bodyPr/>
                    <a:lstStyle/>
                    <a:p>
                      <a:pPr algn="ctr">
                        <a:spcAft>
                          <a:spcPts val="0"/>
                        </a:spcAft>
                      </a:pPr>
                      <a:r>
                        <a:rPr lang="en-US" sz="1600" b="0" kern="0" dirty="0">
                          <a:effectLst/>
                        </a:rPr>
                        <a:t>s</a:t>
                      </a:r>
                      <a:r>
                        <a:rPr lang="en-US" sz="1600" b="0" kern="0" baseline="-25000" dirty="0">
                          <a:effectLst/>
                        </a:rPr>
                        <a:t>3</a:t>
                      </a:r>
                      <a:r>
                        <a:rPr lang="en-US" sz="1600" b="0" kern="0" dirty="0">
                          <a:effectLst/>
                        </a:rPr>
                        <a:t>:(x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3</a:t>
                      </a:r>
                      <a:r>
                        <a:rPr lang="en-US" sz="1600" kern="0" dirty="0">
                          <a:effectLst/>
                        </a:rPr>
                        <a:t>:(y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:(x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s</a:t>
                      </a:r>
                      <a:r>
                        <a:rPr lang="en-US" sz="1600" kern="0" baseline="-25000">
                          <a:effectLst/>
                        </a:rPr>
                        <a:t>5</a:t>
                      </a:r>
                      <a:r>
                        <a:rPr lang="en-US" sz="1600" kern="0">
                          <a:effectLst/>
                        </a:rPr>
                        <a:t>:(y &lt; 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681525452"/>
                  </a:ext>
                </a:extLst>
              </a:tr>
              <a:tr h="315750">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342623722"/>
                  </a:ext>
                </a:extLst>
              </a:tr>
              <a:tr h="315750">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81641344"/>
                  </a:ext>
                </a:extLst>
              </a:tr>
            </a:tbl>
          </a:graphicData>
        </a:graphic>
      </p:graphicFrame>
      <p:graphicFrame>
        <p:nvGraphicFramePr>
          <p:cNvPr id="13" name="表格 12">
            <a:extLst>
              <a:ext uri="{FF2B5EF4-FFF2-40B4-BE49-F238E27FC236}">
                <a16:creationId xmlns:a16="http://schemas.microsoft.com/office/drawing/2014/main" id="{F3CDEED8-56F2-0CBC-9E8B-F0E3D7FDE0C0}"/>
              </a:ext>
            </a:extLst>
          </p:cNvPr>
          <p:cNvGraphicFramePr>
            <a:graphicFrameLocks noGrp="1"/>
          </p:cNvGraphicFramePr>
          <p:nvPr>
            <p:extLst>
              <p:ext uri="{D42A27DB-BD31-4B8C-83A1-F6EECF244321}">
                <p14:modId xmlns:p14="http://schemas.microsoft.com/office/powerpoint/2010/main" val="3467764936"/>
              </p:ext>
            </p:extLst>
          </p:nvPr>
        </p:nvGraphicFramePr>
        <p:xfrm>
          <a:off x="3615968" y="1313567"/>
          <a:ext cx="3157500" cy="1263000"/>
        </p:xfrm>
        <a:graphic>
          <a:graphicData uri="http://schemas.openxmlformats.org/drawingml/2006/table">
            <a:tbl>
              <a:tblPr firstRow="1" firstCol="1" bandRow="1">
                <a:tableStyleId>{B301B821-A1FF-4177-AEE7-76D212191A09}</a:tableStyleId>
              </a:tblPr>
              <a:tblGrid>
                <a:gridCol w="1578750">
                  <a:extLst>
                    <a:ext uri="{9D8B030D-6E8A-4147-A177-3AD203B41FA5}">
                      <a16:colId xmlns:a16="http://schemas.microsoft.com/office/drawing/2014/main" val="1781328256"/>
                    </a:ext>
                  </a:extLst>
                </a:gridCol>
                <a:gridCol w="1578750">
                  <a:extLst>
                    <a:ext uri="{9D8B030D-6E8A-4147-A177-3AD203B41FA5}">
                      <a16:colId xmlns:a16="http://schemas.microsoft.com/office/drawing/2014/main" val="2877252925"/>
                    </a:ext>
                  </a:extLst>
                </a:gridCol>
              </a:tblGrid>
              <a:tr h="315750">
                <a:tc gridSpan="2">
                  <a:txBody>
                    <a:bodyPr/>
                    <a:lstStyle/>
                    <a:p>
                      <a:pPr algn="ctr">
                        <a:spcAft>
                          <a:spcPts val="0"/>
                        </a:spcAft>
                      </a:pPr>
                      <a:r>
                        <a:rPr lang="zh-CN" sz="1600" kern="0" dirty="0">
                          <a:effectLst/>
                        </a:rPr>
                        <a:t>分支覆盖结果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hMerge="1">
                  <a:txBody>
                    <a:bodyPr/>
                    <a:lstStyle/>
                    <a:p>
                      <a:endParaRPr lang="zh-CN" altLang="en-US"/>
                    </a:p>
                  </a:txBody>
                  <a:tcPr/>
                </a:tc>
                <a:extLst>
                  <a:ext uri="{0D108BD9-81ED-4DB2-BD59-A6C34878D82A}">
                    <a16:rowId xmlns:a16="http://schemas.microsoft.com/office/drawing/2014/main" val="3432018233"/>
                  </a:ext>
                </a:extLst>
              </a:tr>
              <a:tr h="315750">
                <a:tc>
                  <a:txBody>
                    <a:bodyPr/>
                    <a:lstStyle/>
                    <a:p>
                      <a:pPr algn="ctr">
                        <a:spcAft>
                          <a:spcPts val="0"/>
                        </a:spcAft>
                      </a:pPr>
                      <a:r>
                        <a:rPr lang="en-US" sz="1600" kern="0" dirty="0">
                          <a:effectLst/>
                        </a:rPr>
                        <a:t>x &gt; 0 || 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x &lt; 10 &amp;&amp; 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207621712"/>
                  </a:ext>
                </a:extLst>
              </a:tr>
              <a:tr h="315750">
                <a:tc>
                  <a:txBody>
                    <a:bodyPr/>
                    <a:lstStyle/>
                    <a:p>
                      <a:pPr algn="ctr">
                        <a:spcAft>
                          <a:spcPts val="0"/>
                        </a:spcAft>
                      </a:pPr>
                      <a:r>
                        <a:rPr lang="zh-CN" sz="1600" kern="0" dirty="0">
                          <a:effectLst/>
                        </a:rPr>
                        <a:t>⑤</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957390102"/>
                  </a:ext>
                </a:extLst>
              </a:tr>
              <a:tr h="315750">
                <a:tc>
                  <a:txBody>
                    <a:bodyPr/>
                    <a:lstStyle/>
                    <a:p>
                      <a:pPr algn="ctr">
                        <a:spcAft>
                          <a:spcPts val="0"/>
                        </a:spcAft>
                      </a:pPr>
                      <a:r>
                        <a:rPr lang="zh-CN" sz="1600" kern="0" dirty="0">
                          <a:effectLst/>
                        </a:rPr>
                        <a:t>④</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321269563"/>
                  </a:ext>
                </a:extLst>
              </a:tr>
            </a:tbl>
          </a:graphicData>
        </a:graphic>
      </p:graphicFrame>
    </p:spTree>
    <p:extLst>
      <p:ext uri="{BB962C8B-B14F-4D97-AF65-F5344CB8AC3E}">
        <p14:creationId xmlns:p14="http://schemas.microsoft.com/office/powerpoint/2010/main" val="2128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624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修正条件</a:t>
              </a:r>
              <a:r>
                <a:rPr lang="en-US" altLang="zh-CN" sz="3600" b="1" kern="0" dirty="0">
                  <a:solidFill>
                    <a:prstClr val="white"/>
                  </a:solidFill>
                  <a:cs typeface="+mn-ea"/>
                  <a:sym typeface="+mn-lt"/>
                </a:rPr>
                <a:t>/</a:t>
              </a:r>
              <a:r>
                <a:rPr lang="zh-CN" altLang="en-US" sz="3600" b="1" kern="0" dirty="0">
                  <a:solidFill>
                    <a:prstClr val="white"/>
                  </a:solidFill>
                  <a:cs typeface="+mn-ea"/>
                  <a:sym typeface="+mn-lt"/>
                </a:rPr>
                <a:t>判定覆盖</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015266A3-0715-3287-8CBC-95F7BEBCE6FB}"/>
              </a:ext>
            </a:extLst>
          </p:cNvPr>
          <p:cNvSpPr/>
          <p:nvPr/>
        </p:nvSpPr>
        <p:spPr>
          <a:xfrm>
            <a:off x="1674040" y="1537430"/>
            <a:ext cx="8843920" cy="1891570"/>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修正条件</a:t>
            </a:r>
            <a:r>
              <a:rPr lang="en-US" altLang="zh-CN" sz="2105" b="1" dirty="0">
                <a:solidFill>
                  <a:srgbClr val="6A0160"/>
                </a:solidFill>
                <a:latin typeface="微软雅黑 Light" panose="020B0502040204020203" pitchFamily="34" charset="-122"/>
                <a:ea typeface="微软雅黑 Light" panose="020B0502040204020203" pitchFamily="34" charset="-122"/>
              </a:rPr>
              <a:t>/</a:t>
            </a:r>
            <a:r>
              <a:rPr lang="zh-CN" altLang="en-US" sz="2105" b="1" dirty="0">
                <a:solidFill>
                  <a:srgbClr val="6A0160"/>
                </a:solidFill>
                <a:latin typeface="微软雅黑 Light" panose="020B0502040204020203" pitchFamily="34" charset="-122"/>
                <a:ea typeface="微软雅黑 Light" panose="020B0502040204020203" pitchFamily="34" charset="-122"/>
              </a:rPr>
              <a:t>判定覆盖：</a:t>
            </a:r>
            <a:r>
              <a:rPr lang="zh-CN" altLang="en-US" sz="2105" dirty="0">
                <a:solidFill>
                  <a:prstClr val="black"/>
                </a:solidFill>
                <a:latin typeface="微软雅黑 Light" panose="020B0502040204020203" pitchFamily="34" charset="-122"/>
                <a:ea typeface="微软雅黑 Light" panose="020B0502040204020203" pitchFamily="34" charset="-122"/>
              </a:rPr>
              <a:t>要求测试用例还要同时满足以下两个条件：</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802020" lvl="1" indent="-401010">
              <a:lnSpc>
                <a:spcPts val="3508"/>
              </a:lnSpc>
              <a:buFont typeface="+mj-ea"/>
              <a:buAutoNum type="circleNumDbPlain"/>
            </a:pPr>
            <a:r>
              <a:rPr lang="zh-CN" altLang="en-US" sz="2105" dirty="0">
                <a:solidFill>
                  <a:prstClr val="black"/>
                </a:solidFill>
                <a:latin typeface="微软雅黑 Light" panose="020B0502040204020203" pitchFamily="34" charset="-122"/>
                <a:ea typeface="微软雅黑 Light" panose="020B0502040204020203" pitchFamily="34" charset="-122"/>
              </a:rPr>
              <a:t>程序中的每个入口点和出口点至少被执行一次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802020" lvl="1" indent="-401010">
              <a:lnSpc>
                <a:spcPts val="3508"/>
              </a:lnSpc>
              <a:buFont typeface="+mj-ea"/>
              <a:buAutoNum type="circleNumDbPlain"/>
            </a:pPr>
            <a:r>
              <a:rPr lang="zh-CN" altLang="en-US" sz="2105" dirty="0">
                <a:solidFill>
                  <a:prstClr val="black"/>
                </a:solidFill>
                <a:latin typeface="微软雅黑 Light" panose="020B0502040204020203" pitchFamily="34" charset="-122"/>
                <a:ea typeface="微软雅黑 Light" panose="020B0502040204020203" pitchFamily="34" charset="-122"/>
              </a:rPr>
              <a:t>每个条件都曾独立地影响判定结果，即在其他所有条件不变的情况下，改变该条件的值使得判定结果发生改变</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aphicFrame>
        <p:nvGraphicFramePr>
          <p:cNvPr id="3" name="表格 2">
            <a:extLst>
              <a:ext uri="{FF2B5EF4-FFF2-40B4-BE49-F238E27FC236}">
                <a16:creationId xmlns:a16="http://schemas.microsoft.com/office/drawing/2014/main" id="{CE342B16-A5F3-8FC3-233E-78DBB5750F34}"/>
              </a:ext>
            </a:extLst>
          </p:cNvPr>
          <p:cNvGraphicFramePr>
            <a:graphicFrameLocks noGrp="1"/>
          </p:cNvGraphicFramePr>
          <p:nvPr>
            <p:extLst>
              <p:ext uri="{D42A27DB-BD31-4B8C-83A1-F6EECF244321}">
                <p14:modId xmlns:p14="http://schemas.microsoft.com/office/powerpoint/2010/main" val="2491048627"/>
              </p:ext>
            </p:extLst>
          </p:nvPr>
        </p:nvGraphicFramePr>
        <p:xfrm>
          <a:off x="3653926" y="4278597"/>
          <a:ext cx="4884147" cy="1755584"/>
        </p:xfrm>
        <a:graphic>
          <a:graphicData uri="http://schemas.openxmlformats.org/drawingml/2006/table">
            <a:tbl>
              <a:tblPr firstRow="1" firstCol="1" bandRow="1">
                <a:tableStyleId>{5C22544A-7EE6-4342-B048-85BDC9FD1C3A}</a:tableStyleId>
              </a:tblPr>
              <a:tblGrid>
                <a:gridCol w="1878518">
                  <a:extLst>
                    <a:ext uri="{9D8B030D-6E8A-4147-A177-3AD203B41FA5}">
                      <a16:colId xmlns:a16="http://schemas.microsoft.com/office/drawing/2014/main" val="4255060616"/>
                    </a:ext>
                  </a:extLst>
                </a:gridCol>
                <a:gridCol w="939259">
                  <a:extLst>
                    <a:ext uri="{9D8B030D-6E8A-4147-A177-3AD203B41FA5}">
                      <a16:colId xmlns:a16="http://schemas.microsoft.com/office/drawing/2014/main" val="955250165"/>
                    </a:ext>
                  </a:extLst>
                </a:gridCol>
                <a:gridCol w="939259">
                  <a:extLst>
                    <a:ext uri="{9D8B030D-6E8A-4147-A177-3AD203B41FA5}">
                      <a16:colId xmlns:a16="http://schemas.microsoft.com/office/drawing/2014/main" val="3729501309"/>
                    </a:ext>
                  </a:extLst>
                </a:gridCol>
                <a:gridCol w="1127111">
                  <a:extLst>
                    <a:ext uri="{9D8B030D-6E8A-4147-A177-3AD203B41FA5}">
                      <a16:colId xmlns:a16="http://schemas.microsoft.com/office/drawing/2014/main" val="4118140364"/>
                    </a:ext>
                  </a:extLst>
                </a:gridCol>
              </a:tblGrid>
              <a:tr h="438896">
                <a:tc>
                  <a:txBody>
                    <a:bodyPr/>
                    <a:lstStyle/>
                    <a:p>
                      <a:pPr algn="ctr">
                        <a:spcAft>
                          <a:spcPts val="0"/>
                        </a:spcAft>
                      </a:pPr>
                      <a:r>
                        <a:rPr lang="zh-CN" sz="1600" kern="0" dirty="0">
                          <a:effectLst/>
                        </a:rPr>
                        <a:t>测试用例编号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B</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zh-CN" sz="1600" kern="0" dirty="0">
                          <a:effectLst/>
                        </a:rPr>
                        <a:t>判定结果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extLst>
                  <a:ext uri="{0D108BD9-81ED-4DB2-BD59-A6C34878D82A}">
                    <a16:rowId xmlns:a16="http://schemas.microsoft.com/office/drawing/2014/main" val="277538677"/>
                  </a:ext>
                </a:extLst>
              </a:tr>
              <a:tr h="438896">
                <a:tc>
                  <a:txBody>
                    <a:bodyPr/>
                    <a:lstStyle/>
                    <a:p>
                      <a:pPr algn="ctr">
                        <a:spcAft>
                          <a:spcPts val="0"/>
                        </a:spcAft>
                      </a:pPr>
                      <a:r>
                        <a:rPr lang="en-US" sz="1600" kern="0" dirty="0">
                          <a:effectLst/>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824886474"/>
                  </a:ext>
                </a:extLst>
              </a:tr>
              <a:tr h="438896">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False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935455979"/>
                  </a:ext>
                </a:extLst>
              </a:tr>
              <a:tr h="438896">
                <a:tc>
                  <a:txBody>
                    <a:bodyPr/>
                    <a:lstStyle/>
                    <a:p>
                      <a:pPr algn="ctr">
                        <a:spcAft>
                          <a:spcPts val="0"/>
                        </a:spcAft>
                      </a:pPr>
                      <a:r>
                        <a:rPr lang="en-US" sz="1600" kern="0" dirty="0">
                          <a:effectLst/>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True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355214272"/>
                  </a:ext>
                </a:extLst>
              </a:tr>
            </a:tbl>
          </a:graphicData>
        </a:graphic>
      </p:graphicFrame>
      <p:sp>
        <p:nvSpPr>
          <p:cNvPr id="4" name="矩形 3">
            <a:extLst>
              <a:ext uri="{FF2B5EF4-FFF2-40B4-BE49-F238E27FC236}">
                <a16:creationId xmlns:a16="http://schemas.microsoft.com/office/drawing/2014/main" id="{EA3B0A22-F82C-C8E5-BA78-EA3095D38C15}"/>
              </a:ext>
            </a:extLst>
          </p:cNvPr>
          <p:cNvSpPr/>
          <p:nvPr/>
        </p:nvSpPr>
        <p:spPr>
          <a:xfrm>
            <a:off x="4318012" y="3710086"/>
            <a:ext cx="3667992" cy="369332"/>
          </a:xfrm>
          <a:prstGeom prst="rect">
            <a:avLst/>
          </a:prstGeom>
        </p:spPr>
        <p:txBody>
          <a:bodyPr wrap="none">
            <a:spAutoFit/>
          </a:bodyPr>
          <a:lstStyle/>
          <a:p>
            <a:r>
              <a:rPr lang="zh-CN"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满足合取式“</a:t>
            </a:r>
            <a:r>
              <a:rPr lang="en-US"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A and B</a:t>
            </a:r>
            <a:r>
              <a:rPr lang="zh-CN"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”的条件取值</a:t>
            </a:r>
            <a:endParaRPr lang="zh-CN" altLang="en-US" b="1" dirty="0">
              <a:solidFill>
                <a:srgbClr val="6A0160"/>
              </a:solidFill>
            </a:endParaRPr>
          </a:p>
        </p:txBody>
      </p:sp>
    </p:spTree>
    <p:extLst>
      <p:ext uri="{BB962C8B-B14F-4D97-AF65-F5344CB8AC3E}">
        <p14:creationId xmlns:p14="http://schemas.microsoft.com/office/powerpoint/2010/main" val="337930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5D7670-70A5-BB0A-A80A-52604EAB7AA5}"/>
              </a:ext>
            </a:extLst>
          </p:cNvPr>
          <p:cNvGrpSpPr/>
          <p:nvPr/>
        </p:nvGrpSpPr>
        <p:grpSpPr>
          <a:xfrm>
            <a:off x="227218" y="261621"/>
            <a:ext cx="4624181" cy="702576"/>
            <a:chOff x="173431" y="131209"/>
            <a:chExt cx="2811816" cy="895414"/>
          </a:xfrm>
        </p:grpSpPr>
        <p:sp>
          <p:nvSpPr>
            <p:cNvPr id="3" name="矩形 2">
              <a:extLst>
                <a:ext uri="{FF2B5EF4-FFF2-40B4-BE49-F238E27FC236}">
                  <a16:creationId xmlns:a16="http://schemas.microsoft.com/office/drawing/2014/main" id="{9F0460BF-45AE-1BDB-406C-A5144937D150}"/>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修正条件</a:t>
              </a:r>
              <a:r>
                <a:rPr lang="en-US" altLang="zh-CN" sz="3600" b="1" kern="0" dirty="0">
                  <a:solidFill>
                    <a:prstClr val="white"/>
                  </a:solidFill>
                  <a:cs typeface="+mn-ea"/>
                  <a:sym typeface="+mn-lt"/>
                </a:rPr>
                <a:t>/</a:t>
              </a:r>
              <a:r>
                <a:rPr lang="zh-CN" altLang="en-US" sz="3600" b="1" kern="0" dirty="0">
                  <a:solidFill>
                    <a:prstClr val="white"/>
                  </a:solidFill>
                  <a:cs typeface="+mn-ea"/>
                  <a:sym typeface="+mn-lt"/>
                </a:rPr>
                <a:t>判定覆盖</a:t>
              </a:r>
            </a:p>
          </p:txBody>
        </p:sp>
        <p:sp>
          <p:nvSpPr>
            <p:cNvPr id="4" name="矩形 3">
              <a:extLst>
                <a:ext uri="{FF2B5EF4-FFF2-40B4-BE49-F238E27FC236}">
                  <a16:creationId xmlns:a16="http://schemas.microsoft.com/office/drawing/2014/main" id="{E0A7FAAA-8605-78AE-3B33-C78F33643CFC}"/>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9" name="圆角矩形 8">
            <a:extLst>
              <a:ext uri="{FF2B5EF4-FFF2-40B4-BE49-F238E27FC236}">
                <a16:creationId xmlns:a16="http://schemas.microsoft.com/office/drawing/2014/main" id="{E8E954F2-CF8E-7F17-63E1-5EB5E918EA93}"/>
              </a:ext>
            </a:extLst>
          </p:cNvPr>
          <p:cNvSpPr/>
          <p:nvPr/>
        </p:nvSpPr>
        <p:spPr>
          <a:xfrm>
            <a:off x="1927712" y="1764598"/>
            <a:ext cx="8843920" cy="1891570"/>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修正条件</a:t>
            </a:r>
            <a:r>
              <a:rPr lang="en-US" altLang="zh-CN" sz="2105" b="1" dirty="0">
                <a:solidFill>
                  <a:srgbClr val="6A0160"/>
                </a:solidFill>
                <a:latin typeface="微软雅黑 Light" panose="020B0502040204020203" pitchFamily="34" charset="-122"/>
                <a:ea typeface="微软雅黑 Light" panose="020B0502040204020203" pitchFamily="34" charset="-122"/>
              </a:rPr>
              <a:t>/</a:t>
            </a:r>
            <a:r>
              <a:rPr lang="zh-CN" altLang="en-US" sz="2105" b="1" dirty="0">
                <a:solidFill>
                  <a:srgbClr val="6A0160"/>
                </a:solidFill>
                <a:latin typeface="微软雅黑 Light" panose="020B0502040204020203" pitchFamily="34" charset="-122"/>
                <a:ea typeface="微软雅黑 Light" panose="020B0502040204020203" pitchFamily="34" charset="-122"/>
              </a:rPr>
              <a:t>判定覆盖：</a:t>
            </a:r>
            <a:r>
              <a:rPr lang="zh-CN" altLang="en-US" sz="2105" dirty="0">
                <a:solidFill>
                  <a:prstClr val="black"/>
                </a:solidFill>
                <a:latin typeface="微软雅黑 Light" panose="020B0502040204020203" pitchFamily="34" charset="-122"/>
                <a:ea typeface="微软雅黑 Light" panose="020B0502040204020203" pitchFamily="34" charset="-122"/>
              </a:rPr>
              <a:t>要求测试用例还要同时满足以下两个条件：</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802020" lvl="1" indent="-401010">
              <a:lnSpc>
                <a:spcPts val="3508"/>
              </a:lnSpc>
              <a:buFont typeface="+mj-ea"/>
              <a:buAutoNum type="circleNumDbPlain"/>
            </a:pPr>
            <a:r>
              <a:rPr lang="zh-CN" altLang="en-US" sz="2105" dirty="0">
                <a:solidFill>
                  <a:prstClr val="black"/>
                </a:solidFill>
                <a:latin typeface="微软雅黑 Light" panose="020B0502040204020203" pitchFamily="34" charset="-122"/>
                <a:ea typeface="微软雅黑 Light" panose="020B0502040204020203" pitchFamily="34" charset="-122"/>
              </a:rPr>
              <a:t>程序中的每个入口点和出口点至少被执行一次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802020" lvl="1" indent="-401010">
              <a:lnSpc>
                <a:spcPts val="3508"/>
              </a:lnSpc>
              <a:buFont typeface="+mj-ea"/>
              <a:buAutoNum type="circleNumDbPlain"/>
            </a:pPr>
            <a:r>
              <a:rPr lang="zh-CN" altLang="en-US" sz="2105" dirty="0">
                <a:solidFill>
                  <a:prstClr val="black"/>
                </a:solidFill>
                <a:latin typeface="微软雅黑 Light" panose="020B0502040204020203" pitchFamily="34" charset="-122"/>
                <a:ea typeface="微软雅黑 Light" panose="020B0502040204020203" pitchFamily="34" charset="-122"/>
              </a:rPr>
              <a:t>每个条件都曾独立地影响判定结果，即在其他所有条件不变的情况下，改变该条件的值使得判定结果发生改变</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aphicFrame>
        <p:nvGraphicFramePr>
          <p:cNvPr id="10" name="表格 9">
            <a:extLst>
              <a:ext uri="{FF2B5EF4-FFF2-40B4-BE49-F238E27FC236}">
                <a16:creationId xmlns:a16="http://schemas.microsoft.com/office/drawing/2014/main" id="{69CB30CF-DE10-B899-C6A1-B9888E505E05}"/>
              </a:ext>
            </a:extLst>
          </p:cNvPr>
          <p:cNvGraphicFramePr>
            <a:graphicFrameLocks noGrp="1"/>
          </p:cNvGraphicFramePr>
          <p:nvPr>
            <p:extLst>
              <p:ext uri="{D42A27DB-BD31-4B8C-83A1-F6EECF244321}">
                <p14:modId xmlns:p14="http://schemas.microsoft.com/office/powerpoint/2010/main" val="747429933"/>
              </p:ext>
            </p:extLst>
          </p:nvPr>
        </p:nvGraphicFramePr>
        <p:xfrm>
          <a:off x="4036766" y="4417338"/>
          <a:ext cx="4853233" cy="1769228"/>
        </p:xfrm>
        <a:graphic>
          <a:graphicData uri="http://schemas.openxmlformats.org/drawingml/2006/table">
            <a:tbl>
              <a:tblPr firstRow="1" firstCol="1" bandRow="1">
                <a:tableStyleId>{5C22544A-7EE6-4342-B048-85BDC9FD1C3A}</a:tableStyleId>
              </a:tblPr>
              <a:tblGrid>
                <a:gridCol w="1866628">
                  <a:extLst>
                    <a:ext uri="{9D8B030D-6E8A-4147-A177-3AD203B41FA5}">
                      <a16:colId xmlns:a16="http://schemas.microsoft.com/office/drawing/2014/main" val="1304587047"/>
                    </a:ext>
                  </a:extLst>
                </a:gridCol>
                <a:gridCol w="933314">
                  <a:extLst>
                    <a:ext uri="{9D8B030D-6E8A-4147-A177-3AD203B41FA5}">
                      <a16:colId xmlns:a16="http://schemas.microsoft.com/office/drawing/2014/main" val="521360806"/>
                    </a:ext>
                  </a:extLst>
                </a:gridCol>
                <a:gridCol w="933314">
                  <a:extLst>
                    <a:ext uri="{9D8B030D-6E8A-4147-A177-3AD203B41FA5}">
                      <a16:colId xmlns:a16="http://schemas.microsoft.com/office/drawing/2014/main" val="3523174319"/>
                    </a:ext>
                  </a:extLst>
                </a:gridCol>
                <a:gridCol w="1119977">
                  <a:extLst>
                    <a:ext uri="{9D8B030D-6E8A-4147-A177-3AD203B41FA5}">
                      <a16:colId xmlns:a16="http://schemas.microsoft.com/office/drawing/2014/main" val="1174474782"/>
                    </a:ext>
                  </a:extLst>
                </a:gridCol>
              </a:tblGrid>
              <a:tr h="442307">
                <a:tc>
                  <a:txBody>
                    <a:bodyPr/>
                    <a:lstStyle/>
                    <a:p>
                      <a:pPr algn="ctr">
                        <a:spcAft>
                          <a:spcPts val="0"/>
                        </a:spcAft>
                      </a:pPr>
                      <a:r>
                        <a:rPr lang="zh-CN" sz="1600" kern="0" dirty="0">
                          <a:effectLst/>
                        </a:rPr>
                        <a:t>测试用例编号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dirty="0">
                          <a:effectLst/>
                        </a:rPr>
                        <a:t>B</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zh-CN" sz="1600" kern="0" dirty="0">
                          <a:effectLst/>
                        </a:rPr>
                        <a:t>判定结果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extLst>
                  <a:ext uri="{0D108BD9-81ED-4DB2-BD59-A6C34878D82A}">
                    <a16:rowId xmlns:a16="http://schemas.microsoft.com/office/drawing/2014/main" val="579605213"/>
                  </a:ext>
                </a:extLst>
              </a:tr>
              <a:tr h="442307">
                <a:tc>
                  <a:txBody>
                    <a:bodyPr/>
                    <a:lstStyle/>
                    <a:p>
                      <a:pPr algn="ctr">
                        <a:spcAft>
                          <a:spcPts val="0"/>
                        </a:spcAft>
                      </a:pPr>
                      <a:r>
                        <a:rPr lang="en-US" sz="1600" kern="0" dirty="0">
                          <a:effectLst/>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True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200202359"/>
                  </a:ext>
                </a:extLst>
              </a:tr>
              <a:tr h="442307">
                <a:tc>
                  <a:txBody>
                    <a:bodyPr/>
                    <a:lstStyle/>
                    <a:p>
                      <a:pPr algn="ctr">
                        <a:spcAft>
                          <a:spcPts val="0"/>
                        </a:spcAft>
                      </a:pPr>
                      <a:r>
                        <a:rPr lang="en-US" sz="16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False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False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590588356"/>
                  </a:ext>
                </a:extLst>
              </a:tr>
              <a:tr h="442307">
                <a:tc>
                  <a:txBody>
                    <a:bodyPr/>
                    <a:lstStyle/>
                    <a:p>
                      <a:pPr algn="ctr">
                        <a:spcAft>
                          <a:spcPts val="0"/>
                        </a:spcAft>
                      </a:pPr>
                      <a:r>
                        <a:rPr lang="en-US" sz="1600" kern="0" dirty="0">
                          <a:effectLst/>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ctr">
                        <a:spcAft>
                          <a:spcPts val="0"/>
                        </a:spcAft>
                      </a:pPr>
                      <a:r>
                        <a:rPr lang="en-US" sz="1600" kern="0">
                          <a:effectLst/>
                        </a:rPr>
                        <a:t>False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True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160123713"/>
                  </a:ext>
                </a:extLst>
              </a:tr>
            </a:tbl>
          </a:graphicData>
        </a:graphic>
      </p:graphicFrame>
      <p:sp>
        <p:nvSpPr>
          <p:cNvPr id="11" name="矩形 10">
            <a:extLst>
              <a:ext uri="{FF2B5EF4-FFF2-40B4-BE49-F238E27FC236}">
                <a16:creationId xmlns:a16="http://schemas.microsoft.com/office/drawing/2014/main" id="{A68F46FB-054F-0B2C-48C1-981A1CF87DE4}"/>
              </a:ext>
            </a:extLst>
          </p:cNvPr>
          <p:cNvSpPr/>
          <p:nvPr/>
        </p:nvSpPr>
        <p:spPr>
          <a:xfrm>
            <a:off x="4711907" y="3933173"/>
            <a:ext cx="3384260" cy="369332"/>
          </a:xfrm>
          <a:prstGeom prst="rect">
            <a:avLst/>
          </a:prstGeom>
        </p:spPr>
        <p:txBody>
          <a:bodyPr wrap="none">
            <a:spAutoFit/>
          </a:bodyPr>
          <a:lstStyle/>
          <a:p>
            <a:r>
              <a:rPr lang="zh-CN"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满足析取式“</a:t>
            </a:r>
            <a:r>
              <a:rPr lang="en-US"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A or B”</a:t>
            </a:r>
            <a:r>
              <a:rPr lang="zh-CN" altLang="zh-CN" b="1" dirty="0">
                <a:solidFill>
                  <a:srgbClr val="6A0160"/>
                </a:solidFill>
                <a:latin typeface="Calibri Light" panose="020F0302020204030204" pitchFamily="34" charset="0"/>
                <a:ea typeface="黑体" panose="02010609060101010101" pitchFamily="49" charset="-122"/>
                <a:cs typeface="Times New Roman" panose="02020603050405020304" pitchFamily="18" charset="0"/>
              </a:rPr>
              <a:t>的条件取值</a:t>
            </a:r>
            <a:endParaRPr lang="zh-CN" altLang="en-US" b="1" dirty="0">
              <a:solidFill>
                <a:srgbClr val="6A0160"/>
              </a:solidFill>
            </a:endParaRPr>
          </a:p>
        </p:txBody>
      </p:sp>
    </p:spTree>
    <p:extLst>
      <p:ext uri="{BB962C8B-B14F-4D97-AF65-F5344CB8AC3E}">
        <p14:creationId xmlns:p14="http://schemas.microsoft.com/office/powerpoint/2010/main" val="3851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8FA735A-F284-4669-FC48-BD05C99B990B}"/>
              </a:ext>
            </a:extLst>
          </p:cNvPr>
          <p:cNvGrpSpPr/>
          <p:nvPr/>
        </p:nvGrpSpPr>
        <p:grpSpPr>
          <a:xfrm>
            <a:off x="227218" y="261621"/>
            <a:ext cx="4624181" cy="702576"/>
            <a:chOff x="173431" y="131209"/>
            <a:chExt cx="2811816" cy="895414"/>
          </a:xfrm>
        </p:grpSpPr>
        <p:sp>
          <p:nvSpPr>
            <p:cNvPr id="3" name="矩形 2">
              <a:extLst>
                <a:ext uri="{FF2B5EF4-FFF2-40B4-BE49-F238E27FC236}">
                  <a16:creationId xmlns:a16="http://schemas.microsoft.com/office/drawing/2014/main" id="{D93E8CD3-EDC9-7279-A173-BCDF3A00449F}"/>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修正条件</a:t>
              </a:r>
              <a:r>
                <a:rPr lang="en-US" altLang="zh-CN" sz="3600" b="1" kern="0" dirty="0">
                  <a:solidFill>
                    <a:prstClr val="white"/>
                  </a:solidFill>
                  <a:cs typeface="+mn-ea"/>
                  <a:sym typeface="+mn-lt"/>
                </a:rPr>
                <a:t>/</a:t>
              </a:r>
              <a:r>
                <a:rPr lang="zh-CN" altLang="en-US" sz="3600" b="1" kern="0" dirty="0">
                  <a:solidFill>
                    <a:prstClr val="white"/>
                  </a:solidFill>
                  <a:cs typeface="+mn-ea"/>
                  <a:sym typeface="+mn-lt"/>
                </a:rPr>
                <a:t>判定覆盖</a:t>
              </a:r>
            </a:p>
          </p:txBody>
        </p:sp>
        <p:sp>
          <p:nvSpPr>
            <p:cNvPr id="4" name="矩形 3">
              <a:extLst>
                <a:ext uri="{FF2B5EF4-FFF2-40B4-BE49-F238E27FC236}">
                  <a16:creationId xmlns:a16="http://schemas.microsoft.com/office/drawing/2014/main" id="{5A896852-87A9-6DFB-82A8-05BC6DDD84C0}"/>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aphicFrame>
        <p:nvGraphicFramePr>
          <p:cNvPr id="9" name="表格 8">
            <a:extLst>
              <a:ext uri="{FF2B5EF4-FFF2-40B4-BE49-F238E27FC236}">
                <a16:creationId xmlns:a16="http://schemas.microsoft.com/office/drawing/2014/main" id="{5947D474-D563-6B32-1283-B0F1010ABD94}"/>
              </a:ext>
            </a:extLst>
          </p:cNvPr>
          <p:cNvGraphicFramePr>
            <a:graphicFrameLocks noGrp="1"/>
          </p:cNvGraphicFramePr>
          <p:nvPr>
            <p:extLst>
              <p:ext uri="{D42A27DB-BD31-4B8C-83A1-F6EECF244321}">
                <p14:modId xmlns:p14="http://schemas.microsoft.com/office/powerpoint/2010/main" val="820735137"/>
              </p:ext>
            </p:extLst>
          </p:nvPr>
        </p:nvGraphicFramePr>
        <p:xfrm>
          <a:off x="1446626" y="1059971"/>
          <a:ext cx="1894500" cy="2273400"/>
        </p:xfrm>
        <a:graphic>
          <a:graphicData uri="http://schemas.openxmlformats.org/drawingml/2006/table">
            <a:tbl>
              <a:tblPr firstRow="1" firstCol="1" bandRow="1">
                <a:tableStyleId>{5C22544A-7EE6-4342-B048-85BDC9FD1C3A}</a:tableStyleId>
              </a:tblPr>
              <a:tblGrid>
                <a:gridCol w="947250">
                  <a:extLst>
                    <a:ext uri="{9D8B030D-6E8A-4147-A177-3AD203B41FA5}">
                      <a16:colId xmlns:a16="http://schemas.microsoft.com/office/drawing/2014/main" val="3157272136"/>
                    </a:ext>
                  </a:extLst>
                </a:gridCol>
                <a:gridCol w="473625">
                  <a:extLst>
                    <a:ext uri="{9D8B030D-6E8A-4147-A177-3AD203B41FA5}">
                      <a16:colId xmlns:a16="http://schemas.microsoft.com/office/drawing/2014/main" val="59283321"/>
                    </a:ext>
                  </a:extLst>
                </a:gridCol>
                <a:gridCol w="473625">
                  <a:extLst>
                    <a:ext uri="{9D8B030D-6E8A-4147-A177-3AD203B41FA5}">
                      <a16:colId xmlns:a16="http://schemas.microsoft.com/office/drawing/2014/main" val="393485450"/>
                    </a:ext>
                  </a:extLst>
                </a:gridCol>
              </a:tblGrid>
              <a:tr h="568350">
                <a:tc>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x</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extLst>
                  <a:ext uri="{0D108BD9-81ED-4DB2-BD59-A6C34878D82A}">
                    <a16:rowId xmlns:a16="http://schemas.microsoft.com/office/drawing/2014/main" val="2397705960"/>
                  </a:ext>
                </a:extLst>
              </a:tr>
              <a:tr h="284175">
                <a:tc>
                  <a:txBody>
                    <a:bodyPr/>
                    <a:lstStyle/>
                    <a:p>
                      <a:pPr algn="ctr">
                        <a:spcAft>
                          <a:spcPts val="0"/>
                        </a:spcAft>
                      </a:pPr>
                      <a:r>
                        <a:rPr lang="en-US" sz="1600" kern="0" dirty="0">
                          <a:effectLst/>
                        </a:rPr>
                        <a:t>t</a:t>
                      </a:r>
                      <a:r>
                        <a:rPr lang="en-US" sz="1600" kern="0" baseline="-25000" dirty="0">
                          <a:effectLst/>
                        </a:rPr>
                        <a:t>12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84941796"/>
                  </a:ext>
                </a:extLst>
              </a:tr>
              <a:tr h="284175">
                <a:tc>
                  <a:txBody>
                    <a:bodyPr/>
                    <a:lstStyle/>
                    <a:p>
                      <a:pPr algn="ctr">
                        <a:spcAft>
                          <a:spcPts val="0"/>
                        </a:spcAft>
                      </a:pPr>
                      <a:r>
                        <a:rPr lang="en-US" sz="1600" kern="0" dirty="0">
                          <a:effectLst/>
                        </a:rPr>
                        <a:t>t</a:t>
                      </a:r>
                      <a:r>
                        <a:rPr lang="en-US" sz="1600" kern="0" baseline="-25000" dirty="0">
                          <a:effectLst/>
                        </a:rPr>
                        <a:t>13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55147529"/>
                  </a:ext>
                </a:extLst>
              </a:tr>
              <a:tr h="284175">
                <a:tc>
                  <a:txBody>
                    <a:bodyPr/>
                    <a:lstStyle/>
                    <a:p>
                      <a:pPr algn="ctr">
                        <a:spcAft>
                          <a:spcPts val="0"/>
                        </a:spcAft>
                      </a:pPr>
                      <a:r>
                        <a:rPr lang="en-US" sz="1600" kern="0" dirty="0">
                          <a:effectLst/>
                        </a:rPr>
                        <a:t>t</a:t>
                      </a:r>
                      <a:r>
                        <a:rPr lang="en-US" sz="1600" kern="0" baseline="-25000" dirty="0">
                          <a:effectLst/>
                        </a:rPr>
                        <a:t>14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538367024"/>
                  </a:ext>
                </a:extLst>
              </a:tr>
              <a:tr h="284175">
                <a:tc>
                  <a:txBody>
                    <a:bodyPr/>
                    <a:lstStyle/>
                    <a:p>
                      <a:pPr algn="ctr">
                        <a:spcAft>
                          <a:spcPts val="0"/>
                        </a:spcAft>
                      </a:pPr>
                      <a:r>
                        <a:rPr lang="en-US" sz="1600" kern="0" dirty="0">
                          <a:effectLst/>
                        </a:rPr>
                        <a:t>t</a:t>
                      </a:r>
                      <a:r>
                        <a:rPr lang="en-US" sz="1600" kern="0" baseline="-25000" dirty="0">
                          <a:effectLst/>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629130334"/>
                  </a:ext>
                </a:extLst>
              </a:tr>
              <a:tr h="284175">
                <a:tc>
                  <a:txBody>
                    <a:bodyPr/>
                    <a:lstStyle/>
                    <a:p>
                      <a:pPr algn="ctr">
                        <a:spcAft>
                          <a:spcPts val="0"/>
                        </a:spcAft>
                      </a:pPr>
                      <a:r>
                        <a:rPr lang="en-US" sz="1600" kern="0" dirty="0">
                          <a:effectLst/>
                        </a:rPr>
                        <a:t>t</a:t>
                      </a:r>
                      <a:r>
                        <a:rPr lang="en-US" sz="1600" kern="0" baseline="-25000" dirty="0">
                          <a:effectLst/>
                        </a:rPr>
                        <a:t>16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47093892"/>
                  </a:ext>
                </a:extLst>
              </a:tr>
              <a:tr h="284175">
                <a:tc>
                  <a:txBody>
                    <a:bodyPr/>
                    <a:lstStyle/>
                    <a:p>
                      <a:pPr algn="ctr">
                        <a:spcAft>
                          <a:spcPts val="0"/>
                        </a:spcAft>
                      </a:pPr>
                      <a:r>
                        <a:rPr lang="en-US" sz="1600" kern="0" dirty="0">
                          <a:effectLst/>
                        </a:rPr>
                        <a:t>t</a:t>
                      </a:r>
                      <a:r>
                        <a:rPr lang="en-US" sz="1600" kern="0" baseline="-25000" dirty="0">
                          <a:effectLst/>
                        </a:rPr>
                        <a:t>17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966613935"/>
                  </a:ext>
                </a:extLst>
              </a:tr>
            </a:tbl>
          </a:graphicData>
        </a:graphic>
      </p:graphicFrame>
      <p:graphicFrame>
        <p:nvGraphicFramePr>
          <p:cNvPr id="10" name="表格 9">
            <a:extLst>
              <a:ext uri="{FF2B5EF4-FFF2-40B4-BE49-F238E27FC236}">
                <a16:creationId xmlns:a16="http://schemas.microsoft.com/office/drawing/2014/main" id="{EDEA6421-6EF2-D604-17C7-1A4037E3E5B7}"/>
              </a:ext>
            </a:extLst>
          </p:cNvPr>
          <p:cNvGraphicFramePr>
            <a:graphicFrameLocks noGrp="1"/>
          </p:cNvGraphicFramePr>
          <p:nvPr>
            <p:extLst>
              <p:ext uri="{D42A27DB-BD31-4B8C-83A1-F6EECF244321}">
                <p14:modId xmlns:p14="http://schemas.microsoft.com/office/powerpoint/2010/main" val="3147211941"/>
              </p:ext>
            </p:extLst>
          </p:nvPr>
        </p:nvGraphicFramePr>
        <p:xfrm>
          <a:off x="6499175" y="1069765"/>
          <a:ext cx="3789000" cy="2273400"/>
        </p:xfrm>
        <a:graphic>
          <a:graphicData uri="http://schemas.openxmlformats.org/drawingml/2006/table">
            <a:tbl>
              <a:tblPr firstRow="1" firstCol="1" bandRow="1">
                <a:tableStyleId>{B301B821-A1FF-4177-AEE7-76D212191A09}</a:tableStyleId>
              </a:tblPr>
              <a:tblGrid>
                <a:gridCol w="947250">
                  <a:extLst>
                    <a:ext uri="{9D8B030D-6E8A-4147-A177-3AD203B41FA5}">
                      <a16:colId xmlns:a16="http://schemas.microsoft.com/office/drawing/2014/main" val="404705000"/>
                    </a:ext>
                  </a:extLst>
                </a:gridCol>
                <a:gridCol w="947250">
                  <a:extLst>
                    <a:ext uri="{9D8B030D-6E8A-4147-A177-3AD203B41FA5}">
                      <a16:colId xmlns:a16="http://schemas.microsoft.com/office/drawing/2014/main" val="2256183574"/>
                    </a:ext>
                  </a:extLst>
                </a:gridCol>
                <a:gridCol w="947250">
                  <a:extLst>
                    <a:ext uri="{9D8B030D-6E8A-4147-A177-3AD203B41FA5}">
                      <a16:colId xmlns:a16="http://schemas.microsoft.com/office/drawing/2014/main" val="2479522951"/>
                    </a:ext>
                  </a:extLst>
                </a:gridCol>
                <a:gridCol w="947250">
                  <a:extLst>
                    <a:ext uri="{9D8B030D-6E8A-4147-A177-3AD203B41FA5}">
                      <a16:colId xmlns:a16="http://schemas.microsoft.com/office/drawing/2014/main" val="1376553621"/>
                    </a:ext>
                  </a:extLst>
                </a:gridCol>
              </a:tblGrid>
              <a:tr h="284175">
                <a:tc gridSpan="4">
                  <a:txBody>
                    <a:bodyPr/>
                    <a:lstStyle/>
                    <a:p>
                      <a:pPr algn="ctr">
                        <a:spcAft>
                          <a:spcPts val="0"/>
                        </a:spcAft>
                      </a:pPr>
                      <a:r>
                        <a:rPr lang="zh-CN" sz="1600" kern="0" dirty="0">
                          <a:effectLst/>
                        </a:rPr>
                        <a:t>条件覆盖结果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5379452"/>
                  </a:ext>
                </a:extLst>
              </a:tr>
              <a:tr h="284175">
                <a:tc>
                  <a:txBody>
                    <a:bodyPr/>
                    <a:lstStyle/>
                    <a:p>
                      <a:pPr algn="ctr">
                        <a:spcAft>
                          <a:spcPts val="0"/>
                        </a:spcAft>
                      </a:pPr>
                      <a:r>
                        <a:rPr lang="en-US" sz="1600" b="0" kern="0" dirty="0">
                          <a:effectLst/>
                        </a:rPr>
                        <a:t>s</a:t>
                      </a:r>
                      <a:r>
                        <a:rPr lang="en-US" sz="1600" b="0" kern="0" baseline="-25000" dirty="0">
                          <a:effectLst/>
                        </a:rPr>
                        <a:t>3</a:t>
                      </a:r>
                      <a:r>
                        <a:rPr lang="en-US" sz="1600" b="0" kern="0" dirty="0">
                          <a:effectLst/>
                        </a:rPr>
                        <a:t>:(x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s</a:t>
                      </a:r>
                      <a:r>
                        <a:rPr lang="en-US" sz="1600" kern="0" baseline="-25000" dirty="0">
                          <a:effectLst/>
                        </a:rPr>
                        <a:t>3</a:t>
                      </a:r>
                      <a:r>
                        <a:rPr lang="en-US" sz="1600" kern="0" dirty="0">
                          <a:effectLst/>
                        </a:rPr>
                        <a:t>:(y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:(x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218906968"/>
                  </a:ext>
                </a:extLst>
              </a:tr>
              <a:tr h="284175">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a:effectLst/>
                        </a:rPr>
                        <a:t>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02699849"/>
                  </a:ext>
                </a:extLst>
              </a:tr>
              <a:tr h="284175">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a:effectLst/>
                        </a:rPr>
                        <a:t>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38007691"/>
                  </a:ext>
                </a:extLst>
              </a:tr>
              <a:tr h="284175">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974314325"/>
                  </a:ext>
                </a:extLst>
              </a:tr>
              <a:tr h="284175">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6110903"/>
                  </a:ext>
                </a:extLst>
              </a:tr>
              <a:tr h="284175">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942287840"/>
                  </a:ext>
                </a:extLst>
              </a:tr>
              <a:tr h="284175">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79550139"/>
                  </a:ext>
                </a:extLst>
              </a:tr>
            </a:tbl>
          </a:graphicData>
        </a:graphic>
      </p:graphicFrame>
      <p:graphicFrame>
        <p:nvGraphicFramePr>
          <p:cNvPr id="11" name="表格 10">
            <a:extLst>
              <a:ext uri="{FF2B5EF4-FFF2-40B4-BE49-F238E27FC236}">
                <a16:creationId xmlns:a16="http://schemas.microsoft.com/office/drawing/2014/main" id="{ACEA3C9F-4CC9-3439-ECE4-7CC1ED01A78F}"/>
              </a:ext>
            </a:extLst>
          </p:cNvPr>
          <p:cNvGraphicFramePr>
            <a:graphicFrameLocks noGrp="1"/>
          </p:cNvGraphicFramePr>
          <p:nvPr>
            <p:extLst>
              <p:ext uri="{D42A27DB-BD31-4B8C-83A1-F6EECF244321}">
                <p14:modId xmlns:p14="http://schemas.microsoft.com/office/powerpoint/2010/main" val="4087489903"/>
              </p:ext>
            </p:extLst>
          </p:nvPr>
        </p:nvGraphicFramePr>
        <p:xfrm>
          <a:off x="3341126" y="1069765"/>
          <a:ext cx="3157500" cy="2273400"/>
        </p:xfrm>
        <a:graphic>
          <a:graphicData uri="http://schemas.openxmlformats.org/drawingml/2006/table">
            <a:tbl>
              <a:tblPr firstRow="1" firstCol="1" bandRow="1">
                <a:tableStyleId>{B301B821-A1FF-4177-AEE7-76D212191A09}</a:tableStyleId>
              </a:tblPr>
              <a:tblGrid>
                <a:gridCol w="1578750">
                  <a:extLst>
                    <a:ext uri="{9D8B030D-6E8A-4147-A177-3AD203B41FA5}">
                      <a16:colId xmlns:a16="http://schemas.microsoft.com/office/drawing/2014/main" val="873574254"/>
                    </a:ext>
                  </a:extLst>
                </a:gridCol>
                <a:gridCol w="1578750">
                  <a:extLst>
                    <a:ext uri="{9D8B030D-6E8A-4147-A177-3AD203B41FA5}">
                      <a16:colId xmlns:a16="http://schemas.microsoft.com/office/drawing/2014/main" val="86400309"/>
                    </a:ext>
                  </a:extLst>
                </a:gridCol>
              </a:tblGrid>
              <a:tr h="284175">
                <a:tc gridSpan="2">
                  <a:txBody>
                    <a:bodyPr/>
                    <a:lstStyle/>
                    <a:p>
                      <a:pPr algn="ctr">
                        <a:spcAft>
                          <a:spcPts val="0"/>
                        </a:spcAft>
                      </a:pPr>
                      <a:r>
                        <a:rPr lang="zh-CN" sz="1600" kern="0" dirty="0">
                          <a:effectLst/>
                        </a:rPr>
                        <a:t>分支覆盖结果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hMerge="1">
                  <a:txBody>
                    <a:bodyPr/>
                    <a:lstStyle/>
                    <a:p>
                      <a:endParaRPr lang="zh-CN" altLang="en-US"/>
                    </a:p>
                  </a:txBody>
                  <a:tcPr/>
                </a:tc>
                <a:extLst>
                  <a:ext uri="{0D108BD9-81ED-4DB2-BD59-A6C34878D82A}">
                    <a16:rowId xmlns:a16="http://schemas.microsoft.com/office/drawing/2014/main" val="2397705960"/>
                  </a:ext>
                </a:extLst>
              </a:tr>
              <a:tr h="284175">
                <a:tc>
                  <a:txBody>
                    <a:bodyPr/>
                    <a:lstStyle/>
                    <a:p>
                      <a:pPr algn="ctr">
                        <a:spcAft>
                          <a:spcPts val="0"/>
                        </a:spcAft>
                      </a:pPr>
                      <a:r>
                        <a:rPr lang="en-US" sz="1600" b="0" kern="0" dirty="0">
                          <a:effectLst/>
                        </a:rPr>
                        <a:t>x &gt; 0 || y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x &lt; 10 &amp;&amp; 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90270908"/>
                  </a:ext>
                </a:extLst>
              </a:tr>
              <a:tr h="284175">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84941796"/>
                  </a:ext>
                </a:extLst>
              </a:tr>
              <a:tr h="284175">
                <a:tc>
                  <a:txBody>
                    <a:bodyPr/>
                    <a:lstStyle/>
                    <a:p>
                      <a:pPr algn="ctr">
                        <a:spcAft>
                          <a:spcPts val="0"/>
                        </a:spcAft>
                      </a:pPr>
                      <a:r>
                        <a:rPr lang="zh-CN" sz="1600" b="0" kern="0" dirty="0">
                          <a:effectLst/>
                        </a:rPr>
                        <a:t>④</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55147529"/>
                  </a:ext>
                </a:extLst>
              </a:tr>
              <a:tr h="284175">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538367024"/>
                  </a:ext>
                </a:extLst>
              </a:tr>
              <a:tr h="284175">
                <a:tc>
                  <a:txBody>
                    <a:bodyPr/>
                    <a:lstStyle/>
                    <a:p>
                      <a:pPr algn="ctr">
                        <a:spcAft>
                          <a:spcPts val="0"/>
                        </a:spcAft>
                      </a:pPr>
                      <a:r>
                        <a:rPr lang="zh-CN" sz="1600" b="0" kern="0" dirty="0">
                          <a:effectLst/>
                        </a:rPr>
                        <a:t>④</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629130334"/>
                  </a:ext>
                </a:extLst>
              </a:tr>
              <a:tr h="284175">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47093892"/>
                  </a:ext>
                </a:extLst>
              </a:tr>
              <a:tr h="284175">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966613935"/>
                  </a:ext>
                </a:extLst>
              </a:tr>
            </a:tbl>
          </a:graphicData>
        </a:graphic>
      </p:graphicFrame>
      <p:sp>
        <p:nvSpPr>
          <p:cNvPr id="12" name="圆角矩形 8">
            <a:extLst>
              <a:ext uri="{FF2B5EF4-FFF2-40B4-BE49-F238E27FC236}">
                <a16:creationId xmlns:a16="http://schemas.microsoft.com/office/drawing/2014/main" id="{86325203-B391-6E78-1045-5A647E1A3C28}"/>
              </a:ext>
            </a:extLst>
          </p:cNvPr>
          <p:cNvSpPr/>
          <p:nvPr/>
        </p:nvSpPr>
        <p:spPr>
          <a:xfrm>
            <a:off x="7762175" y="3644542"/>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12</a:t>
            </a:r>
            <a:r>
              <a:rPr lang="zh-CN" altLang="en-US" sz="2105" b="1" kern="0" dirty="0">
                <a:solidFill>
                  <a:prstClr val="white"/>
                </a:solidFill>
                <a:latin typeface="Calibri" panose="020F0502020204030204"/>
                <a:ea typeface="宋体" panose="02010600030101010101" pitchFamily="2" charset="-122"/>
              </a:rPr>
              <a:t>、</a:t>
            </a:r>
            <a:r>
              <a:rPr lang="en-US" altLang="zh-CN" sz="2105" b="1" kern="0" dirty="0">
                <a:solidFill>
                  <a:prstClr val="white"/>
                </a:solidFill>
              </a:rPr>
              <a:t> t</a:t>
            </a:r>
            <a:r>
              <a:rPr lang="en-US" altLang="zh-CN" sz="2105" b="1" kern="0" baseline="-25000" dirty="0">
                <a:solidFill>
                  <a:prstClr val="white"/>
                </a:solidFill>
              </a:rPr>
              <a:t>13</a:t>
            </a:r>
            <a:r>
              <a:rPr lang="zh-CN" altLang="en-US" sz="2105" b="1" kern="0" dirty="0">
                <a:solidFill>
                  <a:prstClr val="white"/>
                </a:solidFill>
                <a:latin typeface="Calibri" panose="020F0502020204030204"/>
                <a:ea typeface="宋体" panose="02010600030101010101" pitchFamily="2" charset="-122"/>
              </a:rPr>
              <a:t> 和 </a:t>
            </a:r>
            <a:r>
              <a:rPr lang="en-US" altLang="zh-CN" sz="2105" b="1" kern="0" dirty="0">
                <a:solidFill>
                  <a:prstClr val="white"/>
                </a:solidFill>
              </a:rPr>
              <a:t>t</a:t>
            </a:r>
            <a:r>
              <a:rPr lang="en-US" altLang="zh-CN" sz="2105" b="1" kern="0" baseline="-25000" dirty="0">
                <a:solidFill>
                  <a:prstClr val="white"/>
                </a:solidFill>
              </a:rPr>
              <a:t>14</a:t>
            </a:r>
            <a:r>
              <a:rPr lang="zh-CN" altLang="en-US" sz="2105" b="1" kern="0" dirty="0">
                <a:solidFill>
                  <a:prstClr val="white"/>
                </a:solidFill>
                <a:latin typeface="Calibri" panose="020F0502020204030204"/>
                <a:ea typeface="宋体" panose="02010600030101010101" pitchFamily="2" charset="-122"/>
              </a:rPr>
              <a:t> 满足</a:t>
            </a:r>
            <a:endParaRPr lang="en-US" altLang="zh-CN" sz="2105" b="1" kern="0" dirty="0">
              <a:solidFill>
                <a:prstClr val="white"/>
              </a:solidFill>
              <a:latin typeface="Calibri" panose="020F0502020204030204"/>
              <a:ea typeface="宋体" panose="02010600030101010101" pitchFamily="2" charset="-122"/>
            </a:endParaRPr>
          </a:p>
          <a:p>
            <a:pPr algn="ctr" defTabSz="802020">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修正条件</a:t>
            </a:r>
            <a:r>
              <a:rPr lang="en-US" altLang="zh-CN" sz="2105" b="1" kern="0" dirty="0">
                <a:solidFill>
                  <a:prstClr val="white"/>
                </a:solidFill>
                <a:latin typeface="Calibri" panose="020F0502020204030204"/>
                <a:ea typeface="宋体" panose="02010600030101010101" pitchFamily="2" charset="-122"/>
              </a:rPr>
              <a:t>/</a:t>
            </a:r>
            <a:r>
              <a:rPr lang="zh-CN" altLang="en-US" sz="2105" b="1" kern="0" dirty="0">
                <a:solidFill>
                  <a:prstClr val="white"/>
                </a:solidFill>
                <a:latin typeface="Calibri" panose="020F0502020204030204"/>
                <a:ea typeface="宋体" panose="02010600030101010101" pitchFamily="2" charset="-122"/>
              </a:rPr>
              <a:t>判定覆盖</a:t>
            </a:r>
          </a:p>
        </p:txBody>
      </p:sp>
      <p:grpSp>
        <p:nvGrpSpPr>
          <p:cNvPr id="13" name="组合 12">
            <a:extLst>
              <a:ext uri="{FF2B5EF4-FFF2-40B4-BE49-F238E27FC236}">
                <a16:creationId xmlns:a16="http://schemas.microsoft.com/office/drawing/2014/main" id="{8BD6346A-33F1-9792-539A-67AD05464754}"/>
              </a:ext>
            </a:extLst>
          </p:cNvPr>
          <p:cNvGrpSpPr/>
          <p:nvPr/>
        </p:nvGrpSpPr>
        <p:grpSpPr>
          <a:xfrm>
            <a:off x="4210307" y="3907738"/>
            <a:ext cx="3314185" cy="2841750"/>
            <a:chOff x="5899980" y="2837866"/>
            <a:chExt cx="3314185" cy="2841750"/>
          </a:xfrm>
        </p:grpSpPr>
        <p:pic>
          <p:nvPicPr>
            <p:cNvPr id="14" name="图片 13">
              <a:extLst>
                <a:ext uri="{FF2B5EF4-FFF2-40B4-BE49-F238E27FC236}">
                  <a16:creationId xmlns:a16="http://schemas.microsoft.com/office/drawing/2014/main" id="{B5918A8C-BC72-159D-4773-7281D56C5317}"/>
                </a:ext>
              </a:extLst>
            </p:cNvPr>
            <p:cNvPicPr>
              <a:picLocks/>
            </p:cNvPicPr>
            <p:nvPr/>
          </p:nvPicPr>
          <p:blipFill>
            <a:blip r:embed="rId3"/>
            <a:stretch>
              <a:fillRect/>
            </a:stretch>
          </p:blipFill>
          <p:spPr>
            <a:xfrm>
              <a:off x="5979231" y="2837866"/>
              <a:ext cx="3157500" cy="2841750"/>
            </a:xfrm>
            <a:prstGeom prst="rect">
              <a:avLst/>
            </a:prstGeom>
          </p:spPr>
        </p:pic>
        <p:sp>
          <p:nvSpPr>
            <p:cNvPr id="15" name="文本框 14">
              <a:extLst>
                <a:ext uri="{FF2B5EF4-FFF2-40B4-BE49-F238E27FC236}">
                  <a16:creationId xmlns:a16="http://schemas.microsoft.com/office/drawing/2014/main" id="{8FF5A16C-F603-D93C-A394-C11409588875}"/>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6" name="文本框 15">
              <a:extLst>
                <a:ext uri="{FF2B5EF4-FFF2-40B4-BE49-F238E27FC236}">
                  <a16:creationId xmlns:a16="http://schemas.microsoft.com/office/drawing/2014/main" id="{AB46BE58-EF9A-5713-1C89-4F7159BC9BBE}"/>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7" name="文本框 16">
              <a:extLst>
                <a:ext uri="{FF2B5EF4-FFF2-40B4-BE49-F238E27FC236}">
                  <a16:creationId xmlns:a16="http://schemas.microsoft.com/office/drawing/2014/main" id="{F86CE9FF-97FC-535F-1E83-E8FC87D195D3}"/>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8" name="文本框 17">
              <a:extLst>
                <a:ext uri="{FF2B5EF4-FFF2-40B4-BE49-F238E27FC236}">
                  <a16:creationId xmlns:a16="http://schemas.microsoft.com/office/drawing/2014/main" id="{071065D2-2889-4F70-E79C-643195A7583A}"/>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9" name="文本框 18">
              <a:extLst>
                <a:ext uri="{FF2B5EF4-FFF2-40B4-BE49-F238E27FC236}">
                  <a16:creationId xmlns:a16="http://schemas.microsoft.com/office/drawing/2014/main" id="{1DE1A268-E67A-98CB-D7C2-4011FF96FAD8}"/>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20" name="文本框 19">
              <a:extLst>
                <a:ext uri="{FF2B5EF4-FFF2-40B4-BE49-F238E27FC236}">
                  <a16:creationId xmlns:a16="http://schemas.microsoft.com/office/drawing/2014/main" id="{1EDF1D11-5FD7-6339-F2CD-25025F367785}"/>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8794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252012-CFAF-B1D5-3600-05D806DA006C}"/>
              </a:ext>
            </a:extLst>
          </p:cNvPr>
          <p:cNvGrpSpPr/>
          <p:nvPr/>
        </p:nvGrpSpPr>
        <p:grpSpPr>
          <a:xfrm>
            <a:off x="227219" y="261621"/>
            <a:ext cx="3570082" cy="702576"/>
            <a:chOff x="173431" y="131209"/>
            <a:chExt cx="2811816" cy="895414"/>
          </a:xfrm>
        </p:grpSpPr>
        <p:sp>
          <p:nvSpPr>
            <p:cNvPr id="3" name="矩形 2">
              <a:extLst>
                <a:ext uri="{FF2B5EF4-FFF2-40B4-BE49-F238E27FC236}">
                  <a16:creationId xmlns:a16="http://schemas.microsoft.com/office/drawing/2014/main" id="{68F6011A-0E55-1198-48C4-12A1F4122B98}"/>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条件组合覆盖</a:t>
              </a:r>
            </a:p>
          </p:txBody>
        </p:sp>
        <p:sp>
          <p:nvSpPr>
            <p:cNvPr id="4" name="矩形 3">
              <a:extLst>
                <a:ext uri="{FF2B5EF4-FFF2-40B4-BE49-F238E27FC236}">
                  <a16:creationId xmlns:a16="http://schemas.microsoft.com/office/drawing/2014/main" id="{8BCD207F-E2D9-7815-56C6-ECBFB957DCAF}"/>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9" name="圆角矩形 8">
            <a:extLst>
              <a:ext uri="{FF2B5EF4-FFF2-40B4-BE49-F238E27FC236}">
                <a16:creationId xmlns:a16="http://schemas.microsoft.com/office/drawing/2014/main" id="{11A1D806-7FDC-4BFF-3B9B-B60610975651}"/>
              </a:ext>
            </a:extLst>
          </p:cNvPr>
          <p:cNvSpPr/>
          <p:nvPr/>
        </p:nvSpPr>
        <p:spPr>
          <a:xfrm>
            <a:off x="1902312" y="1828099"/>
            <a:ext cx="8843920" cy="94820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条件组合覆盖（</a:t>
            </a:r>
            <a:r>
              <a:rPr lang="en-US" altLang="zh-CN" sz="2105" b="1" dirty="0">
                <a:solidFill>
                  <a:srgbClr val="6A0160"/>
                </a:solidFill>
                <a:latin typeface="微软雅黑 Light" panose="020B0502040204020203" pitchFamily="34" charset="-122"/>
                <a:ea typeface="微软雅黑 Light" panose="020B0502040204020203" pitchFamily="34" charset="-122"/>
              </a:rPr>
              <a:t>Multiple condition Coverage, MCC</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要求每条条件判定语句中条件取值的各种组合至少出现一次</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grpSp>
        <p:nvGrpSpPr>
          <p:cNvPr id="10" name="组合 9">
            <a:extLst>
              <a:ext uri="{FF2B5EF4-FFF2-40B4-BE49-F238E27FC236}">
                <a16:creationId xmlns:a16="http://schemas.microsoft.com/office/drawing/2014/main" id="{0DD31C6D-DC07-4031-43BC-D424D8BEDC6E}"/>
              </a:ext>
            </a:extLst>
          </p:cNvPr>
          <p:cNvGrpSpPr/>
          <p:nvPr/>
        </p:nvGrpSpPr>
        <p:grpSpPr>
          <a:xfrm>
            <a:off x="4667179" y="3327400"/>
            <a:ext cx="3314185" cy="2841750"/>
            <a:chOff x="5899980" y="2837866"/>
            <a:chExt cx="3314185" cy="2841750"/>
          </a:xfrm>
        </p:grpSpPr>
        <p:pic>
          <p:nvPicPr>
            <p:cNvPr id="11" name="图片 10">
              <a:extLst>
                <a:ext uri="{FF2B5EF4-FFF2-40B4-BE49-F238E27FC236}">
                  <a16:creationId xmlns:a16="http://schemas.microsoft.com/office/drawing/2014/main" id="{17A0B196-06BE-17C9-77D6-CC9006342503}"/>
                </a:ext>
              </a:extLst>
            </p:cNvPr>
            <p:cNvPicPr>
              <a:picLocks/>
            </p:cNvPicPr>
            <p:nvPr/>
          </p:nvPicPr>
          <p:blipFill>
            <a:blip r:embed="rId3"/>
            <a:stretch>
              <a:fillRect/>
            </a:stretch>
          </p:blipFill>
          <p:spPr>
            <a:xfrm>
              <a:off x="5979231" y="2837866"/>
              <a:ext cx="3157500" cy="2841750"/>
            </a:xfrm>
            <a:prstGeom prst="rect">
              <a:avLst/>
            </a:prstGeom>
          </p:spPr>
        </p:pic>
        <p:sp>
          <p:nvSpPr>
            <p:cNvPr id="12" name="文本框 11">
              <a:extLst>
                <a:ext uri="{FF2B5EF4-FFF2-40B4-BE49-F238E27FC236}">
                  <a16:creationId xmlns:a16="http://schemas.microsoft.com/office/drawing/2014/main" id="{69FA606F-DAEC-ED7E-4CE4-E13DA2D715F3}"/>
                </a:ext>
              </a:extLst>
            </p:cNvPr>
            <p:cNvSpPr txBox="1"/>
            <p:nvPr/>
          </p:nvSpPr>
          <p:spPr>
            <a:xfrm>
              <a:off x="7708900" y="3111429"/>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3" name="文本框 12">
              <a:extLst>
                <a:ext uri="{FF2B5EF4-FFF2-40B4-BE49-F238E27FC236}">
                  <a16:creationId xmlns:a16="http://schemas.microsoft.com/office/drawing/2014/main" id="{A6A7D2C4-25BB-F0E4-E145-D380F3AC873A}"/>
                </a:ext>
              </a:extLst>
            </p:cNvPr>
            <p:cNvSpPr txBox="1"/>
            <p:nvPr/>
          </p:nvSpPr>
          <p:spPr>
            <a:xfrm>
              <a:off x="7704596" y="3658533"/>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4" name="文本框 13">
              <a:extLst>
                <a:ext uri="{FF2B5EF4-FFF2-40B4-BE49-F238E27FC236}">
                  <a16:creationId xmlns:a16="http://schemas.microsoft.com/office/drawing/2014/main" id="{681D6E54-D614-030E-429C-0615F3B3317B}"/>
                </a:ext>
              </a:extLst>
            </p:cNvPr>
            <p:cNvSpPr txBox="1"/>
            <p:nvPr/>
          </p:nvSpPr>
          <p:spPr>
            <a:xfrm>
              <a:off x="7550498" y="404740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5" name="文本框 14">
              <a:extLst>
                <a:ext uri="{FF2B5EF4-FFF2-40B4-BE49-F238E27FC236}">
                  <a16:creationId xmlns:a16="http://schemas.microsoft.com/office/drawing/2014/main" id="{3699AFA8-2E71-DB21-21B5-94D4EC4B666E}"/>
                </a:ext>
              </a:extLst>
            </p:cNvPr>
            <p:cNvSpPr txBox="1"/>
            <p:nvPr/>
          </p:nvSpPr>
          <p:spPr>
            <a:xfrm>
              <a:off x="8604565" y="4258741"/>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6" name="文本框 15">
              <a:extLst>
                <a:ext uri="{FF2B5EF4-FFF2-40B4-BE49-F238E27FC236}">
                  <a16:creationId xmlns:a16="http://schemas.microsoft.com/office/drawing/2014/main" id="{B527803E-963D-C92A-7A8A-D1D1F79959CD}"/>
                </a:ext>
              </a:extLst>
            </p:cNvPr>
            <p:cNvSpPr txBox="1"/>
            <p:nvPr/>
          </p:nvSpPr>
          <p:spPr>
            <a:xfrm>
              <a:off x="7550498" y="4559114"/>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sp>
          <p:nvSpPr>
            <p:cNvPr id="17" name="文本框 16">
              <a:extLst>
                <a:ext uri="{FF2B5EF4-FFF2-40B4-BE49-F238E27FC236}">
                  <a16:creationId xmlns:a16="http://schemas.microsoft.com/office/drawing/2014/main" id="{CA4794B6-50A7-07B7-10A0-1EC9CC2A7C0B}"/>
                </a:ext>
              </a:extLst>
            </p:cNvPr>
            <p:cNvSpPr txBox="1"/>
            <p:nvPr/>
          </p:nvSpPr>
          <p:spPr>
            <a:xfrm>
              <a:off x="5899980" y="4762982"/>
              <a:ext cx="609600" cy="369332"/>
            </a:xfrm>
            <a:prstGeom prst="rect">
              <a:avLst/>
            </a:prstGeom>
            <a:noFill/>
          </p:spPr>
          <p:txBody>
            <a:bodyPr wrap="square" rtlCol="0">
              <a:spAutoFit/>
            </a:bodyPr>
            <a:lstStyle/>
            <a:p>
              <a:pPr algn="ctr"/>
              <a:r>
                <a:rPr lang="zh-CN" altLang="en-US" dirty="0">
                  <a:solidFill>
                    <a:srgbClr val="FF0000"/>
                  </a:solidFill>
                  <a:sym typeface="Wingdings 2" panose="05020102010507070707" pitchFamily="18" charset="2"/>
                </a:rPr>
                <a:t></a:t>
              </a:r>
              <a:endParaRPr lang="zh-CN" altLang="en-US" dirty="0">
                <a:solidFill>
                  <a:srgbClr val="FF0000"/>
                </a:solidFill>
              </a:endParaRPr>
            </a:p>
          </p:txBody>
        </p:sp>
      </p:grpSp>
    </p:spTree>
    <p:extLst>
      <p:ext uri="{BB962C8B-B14F-4D97-AF65-F5344CB8AC3E}">
        <p14:creationId xmlns:p14="http://schemas.microsoft.com/office/powerpoint/2010/main" val="82330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F10FDA9-89DD-8B66-8782-44D598D0BD34}"/>
              </a:ext>
            </a:extLst>
          </p:cNvPr>
          <p:cNvGrpSpPr/>
          <p:nvPr/>
        </p:nvGrpSpPr>
        <p:grpSpPr>
          <a:xfrm>
            <a:off x="227219" y="261621"/>
            <a:ext cx="3570082" cy="702576"/>
            <a:chOff x="173431" y="131209"/>
            <a:chExt cx="2811816" cy="895414"/>
          </a:xfrm>
        </p:grpSpPr>
        <p:sp>
          <p:nvSpPr>
            <p:cNvPr id="3" name="矩形 2">
              <a:extLst>
                <a:ext uri="{FF2B5EF4-FFF2-40B4-BE49-F238E27FC236}">
                  <a16:creationId xmlns:a16="http://schemas.microsoft.com/office/drawing/2014/main" id="{33944C2F-D61A-5ACB-2534-EB4A784A57ED}"/>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条件组合覆盖</a:t>
              </a:r>
            </a:p>
          </p:txBody>
        </p:sp>
        <p:sp>
          <p:nvSpPr>
            <p:cNvPr id="4" name="矩形 3">
              <a:extLst>
                <a:ext uri="{FF2B5EF4-FFF2-40B4-BE49-F238E27FC236}">
                  <a16:creationId xmlns:a16="http://schemas.microsoft.com/office/drawing/2014/main" id="{5B5EA3A0-6CBB-4F8D-E61F-1531F20D7B50}"/>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9" name="图片 8">
            <a:extLst>
              <a:ext uri="{FF2B5EF4-FFF2-40B4-BE49-F238E27FC236}">
                <a16:creationId xmlns:a16="http://schemas.microsoft.com/office/drawing/2014/main" id="{62CA50E7-89CD-EC0C-BB83-BF6F9A1A3F26}"/>
              </a:ext>
            </a:extLst>
          </p:cNvPr>
          <p:cNvPicPr>
            <a:picLocks noChangeAspect="1"/>
          </p:cNvPicPr>
          <p:nvPr/>
        </p:nvPicPr>
        <p:blipFill>
          <a:blip r:embed="rId3"/>
          <a:stretch>
            <a:fillRect/>
          </a:stretch>
        </p:blipFill>
        <p:spPr>
          <a:xfrm>
            <a:off x="2603742" y="3328833"/>
            <a:ext cx="2841750" cy="2570796"/>
          </a:xfrm>
          <a:prstGeom prst="rect">
            <a:avLst/>
          </a:prstGeom>
        </p:spPr>
      </p:pic>
      <p:pic>
        <p:nvPicPr>
          <p:cNvPr id="10" name="图片 9">
            <a:extLst>
              <a:ext uri="{FF2B5EF4-FFF2-40B4-BE49-F238E27FC236}">
                <a16:creationId xmlns:a16="http://schemas.microsoft.com/office/drawing/2014/main" id="{0316D11C-E0C2-9418-9FA9-586047FD9F35}"/>
              </a:ext>
            </a:extLst>
          </p:cNvPr>
          <p:cNvPicPr>
            <a:picLocks noChangeAspect="1"/>
          </p:cNvPicPr>
          <p:nvPr/>
        </p:nvPicPr>
        <p:blipFill>
          <a:blip r:embed="rId4"/>
          <a:stretch>
            <a:fillRect/>
          </a:stretch>
        </p:blipFill>
        <p:spPr>
          <a:xfrm>
            <a:off x="7025910" y="3328833"/>
            <a:ext cx="2841750" cy="2570796"/>
          </a:xfrm>
          <a:prstGeom prst="rect">
            <a:avLst/>
          </a:prstGeom>
        </p:spPr>
      </p:pic>
      <p:graphicFrame>
        <p:nvGraphicFramePr>
          <p:cNvPr id="11" name="表格 10">
            <a:extLst>
              <a:ext uri="{FF2B5EF4-FFF2-40B4-BE49-F238E27FC236}">
                <a16:creationId xmlns:a16="http://schemas.microsoft.com/office/drawing/2014/main" id="{A478D4D4-BA59-5468-8E0A-AA05BF3310CD}"/>
              </a:ext>
            </a:extLst>
          </p:cNvPr>
          <p:cNvGraphicFramePr>
            <a:graphicFrameLocks noGrp="1"/>
          </p:cNvGraphicFramePr>
          <p:nvPr>
            <p:extLst>
              <p:ext uri="{D42A27DB-BD31-4B8C-83A1-F6EECF244321}">
                <p14:modId xmlns:p14="http://schemas.microsoft.com/office/powerpoint/2010/main" val="3749720173"/>
              </p:ext>
            </p:extLst>
          </p:nvPr>
        </p:nvGraphicFramePr>
        <p:xfrm>
          <a:off x="1815441" y="1125235"/>
          <a:ext cx="1894500" cy="1894500"/>
        </p:xfrm>
        <a:graphic>
          <a:graphicData uri="http://schemas.openxmlformats.org/drawingml/2006/table">
            <a:tbl>
              <a:tblPr firstRow="1" firstCol="1" bandRow="1">
                <a:tableStyleId>{5C22544A-7EE6-4342-B048-85BDC9FD1C3A}</a:tableStyleId>
              </a:tblPr>
              <a:tblGrid>
                <a:gridCol w="947250">
                  <a:extLst>
                    <a:ext uri="{9D8B030D-6E8A-4147-A177-3AD203B41FA5}">
                      <a16:colId xmlns:a16="http://schemas.microsoft.com/office/drawing/2014/main" val="1894356823"/>
                    </a:ext>
                  </a:extLst>
                </a:gridCol>
                <a:gridCol w="473625">
                  <a:extLst>
                    <a:ext uri="{9D8B030D-6E8A-4147-A177-3AD203B41FA5}">
                      <a16:colId xmlns:a16="http://schemas.microsoft.com/office/drawing/2014/main" val="639250823"/>
                    </a:ext>
                  </a:extLst>
                </a:gridCol>
                <a:gridCol w="473625">
                  <a:extLst>
                    <a:ext uri="{9D8B030D-6E8A-4147-A177-3AD203B41FA5}">
                      <a16:colId xmlns:a16="http://schemas.microsoft.com/office/drawing/2014/main" val="3805741242"/>
                    </a:ext>
                  </a:extLst>
                </a:gridCol>
              </a:tblGrid>
              <a:tr h="631500">
                <a:tc>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x</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extLst>
                  <a:ext uri="{0D108BD9-81ED-4DB2-BD59-A6C34878D82A}">
                    <a16:rowId xmlns:a16="http://schemas.microsoft.com/office/drawing/2014/main" val="1252418351"/>
                  </a:ext>
                </a:extLst>
              </a:tr>
              <a:tr h="315750">
                <a:tc>
                  <a:txBody>
                    <a:bodyPr/>
                    <a:lstStyle/>
                    <a:p>
                      <a:pPr algn="ctr">
                        <a:spcAft>
                          <a:spcPts val="0"/>
                        </a:spcAft>
                      </a:pPr>
                      <a:r>
                        <a:rPr lang="en-US" sz="1600" kern="0" dirty="0">
                          <a:effectLst/>
                        </a:rPr>
                        <a:t>t</a:t>
                      </a:r>
                      <a:r>
                        <a:rPr lang="en-US" sz="1600" kern="0" baseline="-25000" dirty="0">
                          <a:effectLst/>
                        </a:rPr>
                        <a:t>18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a:effectLst/>
                        </a:rPr>
                        <a:t>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537865452"/>
                  </a:ext>
                </a:extLst>
              </a:tr>
              <a:tr h="315750">
                <a:tc>
                  <a:txBody>
                    <a:bodyPr/>
                    <a:lstStyle/>
                    <a:p>
                      <a:pPr algn="ctr">
                        <a:spcAft>
                          <a:spcPts val="0"/>
                        </a:spcAft>
                      </a:pPr>
                      <a:r>
                        <a:rPr lang="en-US" sz="1600" kern="0" dirty="0">
                          <a:effectLst/>
                        </a:rPr>
                        <a:t>t</a:t>
                      </a:r>
                      <a:r>
                        <a:rPr lang="en-US" sz="1600" kern="0" baseline="-25000" dirty="0">
                          <a:effectLst/>
                        </a:rPr>
                        <a:t>19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966478502"/>
                  </a:ext>
                </a:extLst>
              </a:tr>
              <a:tr h="315750">
                <a:tc>
                  <a:txBody>
                    <a:bodyPr/>
                    <a:lstStyle/>
                    <a:p>
                      <a:pPr algn="ctr">
                        <a:spcAft>
                          <a:spcPts val="0"/>
                        </a:spcAft>
                      </a:pPr>
                      <a:r>
                        <a:rPr lang="en-US" sz="1600" kern="0" dirty="0">
                          <a:effectLst/>
                        </a:rPr>
                        <a:t>t</a:t>
                      </a:r>
                      <a:r>
                        <a:rPr lang="en-US" sz="1600" kern="0" baseline="-25000" dirty="0">
                          <a:effectLst/>
                        </a:rPr>
                        <a:t>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a:effectLst/>
                        </a:rPr>
                        <a:t>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73869980"/>
                  </a:ext>
                </a:extLst>
              </a:tr>
              <a:tr h="315750">
                <a:tc>
                  <a:txBody>
                    <a:bodyPr/>
                    <a:lstStyle/>
                    <a:p>
                      <a:pPr algn="ctr">
                        <a:spcAft>
                          <a:spcPts val="0"/>
                        </a:spcAft>
                      </a:pPr>
                      <a:r>
                        <a:rPr lang="en-US" sz="1600" kern="0" dirty="0">
                          <a:effectLst/>
                        </a:rPr>
                        <a:t>t</a:t>
                      </a:r>
                      <a:r>
                        <a:rPr lang="en-US" sz="1600" kern="0" baseline="-25000" dirty="0">
                          <a:effectLst/>
                        </a:rPr>
                        <a:t>21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a:txBody>
                    <a:bodyPr/>
                    <a:lstStyle/>
                    <a:p>
                      <a:pPr algn="ctr">
                        <a:spcAft>
                          <a:spcPts val="0"/>
                        </a:spcAft>
                      </a:pPr>
                      <a:r>
                        <a:rPr lang="en-US" sz="1600" kern="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50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209968087"/>
                  </a:ext>
                </a:extLst>
              </a:tr>
            </a:tbl>
          </a:graphicData>
        </a:graphic>
      </p:graphicFrame>
      <p:sp>
        <p:nvSpPr>
          <p:cNvPr id="12" name="矩形 11">
            <a:extLst>
              <a:ext uri="{FF2B5EF4-FFF2-40B4-BE49-F238E27FC236}">
                <a16:creationId xmlns:a16="http://schemas.microsoft.com/office/drawing/2014/main" id="{5AE93475-91BB-28AB-AA09-37940F3DAEAE}"/>
              </a:ext>
            </a:extLst>
          </p:cNvPr>
          <p:cNvSpPr/>
          <p:nvPr/>
        </p:nvSpPr>
        <p:spPr>
          <a:xfrm>
            <a:off x="2311305" y="5899629"/>
            <a:ext cx="3783408" cy="362279"/>
          </a:xfrm>
          <a:prstGeom prst="rect">
            <a:avLst/>
          </a:prstGeom>
        </p:spPr>
        <p:txBody>
          <a:bodyPr wrap="none">
            <a:spAutoFit/>
          </a:bodyPr>
          <a:lstStyle/>
          <a:p>
            <a:r>
              <a:rPr lang="en-US" altLang="zh-CN" sz="1754" b="1" i="1" dirty="0">
                <a:solidFill>
                  <a:srgbClr val="6A0160"/>
                </a:solidFill>
              </a:rPr>
              <a:t>t</a:t>
            </a:r>
            <a:r>
              <a:rPr lang="en-US" altLang="zh-CN" sz="1754" b="1" i="1" baseline="-25000" dirty="0">
                <a:solidFill>
                  <a:srgbClr val="6A0160"/>
                </a:solidFill>
              </a:rPr>
              <a:t>18</a:t>
            </a:r>
            <a:r>
              <a:rPr lang="en-US" altLang="zh-CN" sz="1754" b="1" dirty="0">
                <a:solidFill>
                  <a:srgbClr val="6A0160"/>
                </a:solidFill>
              </a:rPr>
              <a:t>=(50, 50),</a:t>
            </a:r>
            <a:r>
              <a:rPr lang="zh-CN" altLang="en-US" sz="1754" b="1" dirty="0">
                <a:solidFill>
                  <a:srgbClr val="6A0160"/>
                </a:solidFill>
              </a:rPr>
              <a:t> </a:t>
            </a:r>
            <a:r>
              <a:rPr lang="en-US" altLang="zh-CN" sz="1754" b="1" i="1" dirty="0">
                <a:solidFill>
                  <a:srgbClr val="6A0160"/>
                </a:solidFill>
              </a:rPr>
              <a:t>t</a:t>
            </a:r>
            <a:r>
              <a:rPr lang="en-US" altLang="zh-CN" sz="1754" b="1" i="1" baseline="-25000" dirty="0">
                <a:solidFill>
                  <a:srgbClr val="6A0160"/>
                </a:solidFill>
              </a:rPr>
              <a:t>20</a:t>
            </a:r>
            <a:r>
              <a:rPr lang="en-US" altLang="zh-CN" sz="1754" b="1" dirty="0">
                <a:solidFill>
                  <a:srgbClr val="6A0160"/>
                </a:solidFill>
              </a:rPr>
              <a:t>=(50, -5), </a:t>
            </a:r>
            <a:r>
              <a:rPr lang="en-US" altLang="zh-CN" sz="1754" b="1" i="1" dirty="0">
                <a:solidFill>
                  <a:srgbClr val="6A0160"/>
                </a:solidFill>
              </a:rPr>
              <a:t>t</a:t>
            </a:r>
            <a:r>
              <a:rPr lang="en-US" altLang="zh-CN" sz="1754" b="1" i="1" baseline="-25000" dirty="0">
                <a:solidFill>
                  <a:srgbClr val="6A0160"/>
                </a:solidFill>
              </a:rPr>
              <a:t>21</a:t>
            </a:r>
            <a:r>
              <a:rPr lang="en-US" altLang="zh-CN" sz="1754" b="1" dirty="0">
                <a:solidFill>
                  <a:srgbClr val="6A0160"/>
                </a:solidFill>
              </a:rPr>
              <a:t>=(-5, 50)</a:t>
            </a:r>
            <a:endParaRPr lang="zh-CN" altLang="en-US" sz="2105" b="1" dirty="0">
              <a:solidFill>
                <a:srgbClr val="6A0160"/>
              </a:solidFill>
            </a:endParaRPr>
          </a:p>
        </p:txBody>
      </p:sp>
      <p:sp>
        <p:nvSpPr>
          <p:cNvPr id="13" name="矩形 12">
            <a:extLst>
              <a:ext uri="{FF2B5EF4-FFF2-40B4-BE49-F238E27FC236}">
                <a16:creationId xmlns:a16="http://schemas.microsoft.com/office/drawing/2014/main" id="{A6B7DA7D-D7C1-A6EA-0174-7314AB20859D}"/>
              </a:ext>
            </a:extLst>
          </p:cNvPr>
          <p:cNvSpPr/>
          <p:nvPr/>
        </p:nvSpPr>
        <p:spPr>
          <a:xfrm>
            <a:off x="7878633" y="5899629"/>
            <a:ext cx="1164101" cy="362279"/>
          </a:xfrm>
          <a:prstGeom prst="rect">
            <a:avLst/>
          </a:prstGeom>
        </p:spPr>
        <p:txBody>
          <a:bodyPr wrap="none">
            <a:spAutoFit/>
          </a:bodyPr>
          <a:lstStyle/>
          <a:p>
            <a:r>
              <a:rPr lang="en-US" altLang="zh-CN" sz="1754" b="1" i="1" dirty="0">
                <a:solidFill>
                  <a:srgbClr val="6A0160"/>
                </a:solidFill>
                <a:latin typeface="Times New Roman" panose="02020603050405020304" pitchFamily="18" charset="0"/>
              </a:rPr>
              <a:t>t</a:t>
            </a:r>
            <a:r>
              <a:rPr lang="en-US" altLang="zh-CN" sz="1754" b="1" i="1" baseline="-25000" dirty="0">
                <a:solidFill>
                  <a:srgbClr val="6A0160"/>
                </a:solidFill>
                <a:latin typeface="Times New Roman" panose="02020603050405020304" pitchFamily="18" charset="0"/>
              </a:rPr>
              <a:t>19</a:t>
            </a:r>
            <a:r>
              <a:rPr lang="en-US" altLang="zh-CN" sz="1754" b="1" dirty="0">
                <a:solidFill>
                  <a:srgbClr val="6A0160"/>
                </a:solidFill>
                <a:latin typeface="Times New Roman" panose="02020603050405020304" pitchFamily="18" charset="0"/>
              </a:rPr>
              <a:t>=(-5, -5)</a:t>
            </a:r>
            <a:endParaRPr lang="zh-CN" altLang="en-US" sz="1754" b="1" dirty="0">
              <a:solidFill>
                <a:srgbClr val="6A0160"/>
              </a:solidFill>
            </a:endParaRPr>
          </a:p>
        </p:txBody>
      </p:sp>
      <p:graphicFrame>
        <p:nvGraphicFramePr>
          <p:cNvPr id="14" name="表格 13">
            <a:extLst>
              <a:ext uri="{FF2B5EF4-FFF2-40B4-BE49-F238E27FC236}">
                <a16:creationId xmlns:a16="http://schemas.microsoft.com/office/drawing/2014/main" id="{167DA55B-6F29-A2A6-E39E-82AD300062AF}"/>
              </a:ext>
            </a:extLst>
          </p:cNvPr>
          <p:cNvGraphicFramePr>
            <a:graphicFrameLocks noGrp="1"/>
          </p:cNvGraphicFramePr>
          <p:nvPr>
            <p:extLst>
              <p:ext uri="{D42A27DB-BD31-4B8C-83A1-F6EECF244321}">
                <p14:modId xmlns:p14="http://schemas.microsoft.com/office/powerpoint/2010/main" val="1428170943"/>
              </p:ext>
            </p:extLst>
          </p:nvPr>
        </p:nvGraphicFramePr>
        <p:xfrm>
          <a:off x="3709941" y="1127025"/>
          <a:ext cx="3157500" cy="1892712"/>
        </p:xfrm>
        <a:graphic>
          <a:graphicData uri="http://schemas.openxmlformats.org/drawingml/2006/table">
            <a:tbl>
              <a:tblPr firstRow="1" firstCol="1" bandRow="1">
                <a:tableStyleId>{B301B821-A1FF-4177-AEE7-76D212191A09}</a:tableStyleId>
              </a:tblPr>
              <a:tblGrid>
                <a:gridCol w="1578750">
                  <a:extLst>
                    <a:ext uri="{9D8B030D-6E8A-4147-A177-3AD203B41FA5}">
                      <a16:colId xmlns:a16="http://schemas.microsoft.com/office/drawing/2014/main" val="578384278"/>
                    </a:ext>
                  </a:extLst>
                </a:gridCol>
                <a:gridCol w="1578750">
                  <a:extLst>
                    <a:ext uri="{9D8B030D-6E8A-4147-A177-3AD203B41FA5}">
                      <a16:colId xmlns:a16="http://schemas.microsoft.com/office/drawing/2014/main" val="2278891896"/>
                    </a:ext>
                  </a:extLst>
                </a:gridCol>
              </a:tblGrid>
              <a:tr h="315452">
                <a:tc gridSpan="2">
                  <a:txBody>
                    <a:bodyPr/>
                    <a:lstStyle/>
                    <a:p>
                      <a:pPr algn="ctr">
                        <a:spcAft>
                          <a:spcPts val="0"/>
                        </a:spcAft>
                      </a:pPr>
                      <a:r>
                        <a:rPr lang="zh-CN" sz="1600" kern="0" dirty="0">
                          <a:effectLst/>
                        </a:rPr>
                        <a:t>分支覆盖结果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solidFill>
                      <a:srgbClr val="6A0160"/>
                    </a:solidFill>
                  </a:tcPr>
                </a:tc>
                <a:tc hMerge="1">
                  <a:txBody>
                    <a:bodyPr/>
                    <a:lstStyle/>
                    <a:p>
                      <a:endParaRPr lang="zh-CN" altLang="en-US"/>
                    </a:p>
                  </a:txBody>
                  <a:tcPr/>
                </a:tc>
                <a:extLst>
                  <a:ext uri="{0D108BD9-81ED-4DB2-BD59-A6C34878D82A}">
                    <a16:rowId xmlns:a16="http://schemas.microsoft.com/office/drawing/2014/main" val="1252418351"/>
                  </a:ext>
                </a:extLst>
              </a:tr>
              <a:tr h="315452">
                <a:tc>
                  <a:txBody>
                    <a:bodyPr/>
                    <a:lstStyle/>
                    <a:p>
                      <a:pPr algn="ctr">
                        <a:spcAft>
                          <a:spcPts val="0"/>
                        </a:spcAft>
                      </a:pPr>
                      <a:r>
                        <a:rPr lang="en-US" sz="1600" b="0" kern="0" dirty="0">
                          <a:effectLst/>
                        </a:rPr>
                        <a:t>x &gt; 0 || y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600" kern="0" dirty="0">
                          <a:effectLst/>
                        </a:rPr>
                        <a:t>x &lt; 10 &amp;&amp; y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3144795"/>
                  </a:ext>
                </a:extLst>
              </a:tr>
              <a:tr h="315452">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537865452"/>
                  </a:ext>
                </a:extLst>
              </a:tr>
              <a:tr h="315452">
                <a:tc>
                  <a:txBody>
                    <a:bodyPr/>
                    <a:lstStyle/>
                    <a:p>
                      <a:pPr algn="ctr">
                        <a:spcAft>
                          <a:spcPts val="0"/>
                        </a:spcAft>
                      </a:pPr>
                      <a:r>
                        <a:rPr lang="zh-CN" sz="1600" b="0" kern="0" dirty="0">
                          <a:effectLst/>
                        </a:rPr>
                        <a:t>④</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966478502"/>
                  </a:ext>
                </a:extLst>
              </a:tr>
              <a:tr h="315452">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73869980"/>
                  </a:ext>
                </a:extLst>
              </a:tr>
              <a:tr h="315452">
                <a:tc>
                  <a:txBody>
                    <a:bodyPr/>
                    <a:lstStyle/>
                    <a:p>
                      <a:pPr algn="ctr">
                        <a:spcAft>
                          <a:spcPts val="0"/>
                        </a:spcAft>
                      </a:pPr>
                      <a:r>
                        <a:rPr lang="zh-CN" sz="1600" b="0" kern="0" dirty="0">
                          <a:effectLst/>
                        </a:rPr>
                        <a:t>⑤</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dirty="0">
                          <a:effectLst/>
                        </a:rPr>
                        <a:t>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209968087"/>
                  </a:ext>
                </a:extLst>
              </a:tr>
            </a:tbl>
          </a:graphicData>
        </a:graphic>
      </p:graphicFrame>
      <p:graphicFrame>
        <p:nvGraphicFramePr>
          <p:cNvPr id="15" name="表格 14">
            <a:extLst>
              <a:ext uri="{FF2B5EF4-FFF2-40B4-BE49-F238E27FC236}">
                <a16:creationId xmlns:a16="http://schemas.microsoft.com/office/drawing/2014/main" id="{DF3B34A9-D411-3649-6FFF-CC5AB4E4A36E}"/>
              </a:ext>
            </a:extLst>
          </p:cNvPr>
          <p:cNvGraphicFramePr>
            <a:graphicFrameLocks noGrp="1"/>
          </p:cNvGraphicFramePr>
          <p:nvPr>
            <p:extLst>
              <p:ext uri="{D42A27DB-BD31-4B8C-83A1-F6EECF244321}">
                <p14:modId xmlns:p14="http://schemas.microsoft.com/office/powerpoint/2010/main" val="3526329692"/>
              </p:ext>
            </p:extLst>
          </p:nvPr>
        </p:nvGraphicFramePr>
        <p:xfrm>
          <a:off x="6866959" y="1125235"/>
          <a:ext cx="3789000" cy="1895450"/>
        </p:xfrm>
        <a:graphic>
          <a:graphicData uri="http://schemas.openxmlformats.org/drawingml/2006/table">
            <a:tbl>
              <a:tblPr firstRow="1" firstCol="1" bandRow="1">
                <a:tableStyleId>{B301B821-A1FF-4177-AEE7-76D212191A09}</a:tableStyleId>
              </a:tblPr>
              <a:tblGrid>
                <a:gridCol w="947250">
                  <a:extLst>
                    <a:ext uri="{9D8B030D-6E8A-4147-A177-3AD203B41FA5}">
                      <a16:colId xmlns:a16="http://schemas.microsoft.com/office/drawing/2014/main" val="1915739517"/>
                    </a:ext>
                  </a:extLst>
                </a:gridCol>
                <a:gridCol w="947250">
                  <a:extLst>
                    <a:ext uri="{9D8B030D-6E8A-4147-A177-3AD203B41FA5}">
                      <a16:colId xmlns:a16="http://schemas.microsoft.com/office/drawing/2014/main" val="330526045"/>
                    </a:ext>
                  </a:extLst>
                </a:gridCol>
                <a:gridCol w="947250">
                  <a:extLst>
                    <a:ext uri="{9D8B030D-6E8A-4147-A177-3AD203B41FA5}">
                      <a16:colId xmlns:a16="http://schemas.microsoft.com/office/drawing/2014/main" val="4241443071"/>
                    </a:ext>
                  </a:extLst>
                </a:gridCol>
                <a:gridCol w="947250">
                  <a:extLst>
                    <a:ext uri="{9D8B030D-6E8A-4147-A177-3AD203B41FA5}">
                      <a16:colId xmlns:a16="http://schemas.microsoft.com/office/drawing/2014/main" val="1400499790"/>
                    </a:ext>
                  </a:extLst>
                </a:gridCol>
              </a:tblGrid>
              <a:tr h="281554">
                <a:tc gridSpan="4">
                  <a:txBody>
                    <a:bodyPr/>
                    <a:lstStyle/>
                    <a:p>
                      <a:pPr algn="ctr">
                        <a:spcAft>
                          <a:spcPts val="0"/>
                        </a:spcAft>
                      </a:pPr>
                      <a:r>
                        <a:rPr lang="zh-CN" sz="1600" kern="0" dirty="0">
                          <a:effectLst/>
                        </a:rPr>
                        <a:t>条件覆盖结果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2503043"/>
                  </a:ext>
                </a:extLst>
              </a:tr>
              <a:tr h="484944">
                <a:tc>
                  <a:txBody>
                    <a:bodyPr/>
                    <a:lstStyle/>
                    <a:p>
                      <a:pPr algn="ctr">
                        <a:spcAft>
                          <a:spcPts val="0"/>
                        </a:spcAft>
                      </a:pPr>
                      <a:r>
                        <a:rPr lang="en-US" sz="1600" b="0" kern="0" dirty="0">
                          <a:effectLst/>
                        </a:rPr>
                        <a:t>s</a:t>
                      </a:r>
                      <a:r>
                        <a:rPr lang="en-US" sz="1600" b="0" kern="0" baseline="-25000" dirty="0">
                          <a:effectLst/>
                        </a:rPr>
                        <a:t>3</a:t>
                      </a:r>
                      <a:r>
                        <a:rPr lang="en-US" sz="1600" b="0" kern="0" dirty="0">
                          <a:effectLst/>
                        </a:rPr>
                        <a:t>:(x &gt; 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3</a:t>
                      </a:r>
                      <a:r>
                        <a:rPr lang="en-US" sz="1600" kern="0" dirty="0">
                          <a:effectLst/>
                        </a:rPr>
                        <a:t>:(y &gt; 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s</a:t>
                      </a:r>
                      <a:r>
                        <a:rPr lang="en-US" sz="1600" kern="0" baseline="-25000" dirty="0">
                          <a:effectLst/>
                        </a:rPr>
                        <a:t>5</a:t>
                      </a:r>
                      <a:r>
                        <a:rPr lang="en-US" sz="1600" kern="0" dirty="0">
                          <a:effectLst/>
                        </a:rPr>
                        <a:t>:(x &lt; 10)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s</a:t>
                      </a:r>
                      <a:r>
                        <a:rPr lang="en-US" sz="1600" kern="0" baseline="-25000">
                          <a:effectLst/>
                        </a:rPr>
                        <a:t>5</a:t>
                      </a:r>
                      <a:r>
                        <a:rPr lang="en-US" sz="1600" kern="0">
                          <a:effectLst/>
                        </a:rPr>
                        <a:t>:(y &lt; 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2441199645"/>
                  </a:ext>
                </a:extLst>
              </a:tr>
              <a:tr h="281554">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3395274435"/>
                  </a:ext>
                </a:extLst>
              </a:tr>
              <a:tr h="281554">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994660907"/>
                  </a:ext>
                </a:extLst>
              </a:tr>
              <a:tr h="281554">
                <a:tc>
                  <a:txBody>
                    <a:bodyPr/>
                    <a:lstStyle/>
                    <a:p>
                      <a:pPr algn="ctr">
                        <a:spcAft>
                          <a:spcPts val="0"/>
                        </a:spcAft>
                      </a:pPr>
                      <a:r>
                        <a:rPr lang="en-US" sz="1600" b="0" kern="0" dirty="0">
                          <a:effectLst/>
                        </a:rPr>
                        <a:t>Y</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576193200"/>
                  </a:ext>
                </a:extLst>
              </a:tr>
              <a:tr h="281554">
                <a:tc>
                  <a:txBody>
                    <a:bodyPr/>
                    <a:lstStyle/>
                    <a:p>
                      <a:pPr algn="ctr">
                        <a:spcAft>
                          <a:spcPts val="0"/>
                        </a:spcAft>
                      </a:pPr>
                      <a:r>
                        <a:rPr lang="en-US" sz="1600" b="0" kern="0" dirty="0">
                          <a:effectLst/>
                        </a:rPr>
                        <a:t>N</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857516301"/>
                  </a:ext>
                </a:extLst>
              </a:tr>
            </a:tbl>
          </a:graphicData>
        </a:graphic>
      </p:graphicFrame>
      <p:sp>
        <p:nvSpPr>
          <p:cNvPr id="16" name="圆角矩形 8">
            <a:extLst>
              <a:ext uri="{FF2B5EF4-FFF2-40B4-BE49-F238E27FC236}">
                <a16:creationId xmlns:a16="http://schemas.microsoft.com/office/drawing/2014/main" id="{2F0DC636-A0DA-3270-BAA1-492C95015E8B}"/>
              </a:ext>
            </a:extLst>
          </p:cNvPr>
          <p:cNvSpPr/>
          <p:nvPr/>
        </p:nvSpPr>
        <p:spPr>
          <a:xfrm>
            <a:off x="4972700" y="3327042"/>
            <a:ext cx="2526000" cy="1263000"/>
          </a:xfrm>
          <a:prstGeom prst="rect">
            <a:avLst/>
          </a:prstGeom>
          <a:solidFill>
            <a:srgbClr val="EE7320"/>
          </a:solidFill>
          <a:ln>
            <a:noFill/>
          </a:ln>
          <a:effectLst>
            <a:outerShdw blurRad="63500" sx="102000" sy="102000" algn="ctr" rotWithShape="0">
              <a:prstClr val="black">
                <a:alpha val="40000"/>
              </a:prstClr>
            </a:outerShdw>
          </a:effectLst>
        </p:spPr>
        <p:txBody>
          <a:bodyPr rtlCol="0" anchor="ctr"/>
          <a:lstStyle/>
          <a:p>
            <a:pPr algn="ctr">
              <a:spcBef>
                <a:spcPts val="526"/>
              </a:spcBef>
              <a:spcAft>
                <a:spcPts val="526"/>
              </a:spcAft>
              <a:defRPr/>
            </a:pPr>
            <a:r>
              <a:rPr lang="en-US" altLang="zh-CN" sz="2105" b="1" kern="0" dirty="0">
                <a:solidFill>
                  <a:prstClr val="white"/>
                </a:solidFill>
                <a:latin typeface="Calibri" panose="020F0502020204030204"/>
                <a:ea typeface="宋体" panose="02010600030101010101" pitchFamily="2" charset="-122"/>
              </a:rPr>
              <a:t>t</a:t>
            </a:r>
            <a:r>
              <a:rPr lang="en-US" altLang="zh-CN" sz="2105" b="1" kern="0" baseline="-25000" dirty="0">
                <a:solidFill>
                  <a:prstClr val="white"/>
                </a:solidFill>
                <a:latin typeface="Calibri" panose="020F0502020204030204"/>
                <a:ea typeface="宋体" panose="02010600030101010101" pitchFamily="2" charset="-122"/>
              </a:rPr>
              <a:t>18</a:t>
            </a:r>
            <a:r>
              <a:rPr lang="zh-CN" altLang="en-US" sz="2105" b="1" kern="0" dirty="0">
                <a:solidFill>
                  <a:prstClr val="white"/>
                </a:solidFill>
                <a:latin typeface="Calibri" panose="020F0502020204030204"/>
                <a:ea typeface="宋体" panose="02010600030101010101" pitchFamily="2" charset="-122"/>
              </a:rPr>
              <a:t>、</a:t>
            </a:r>
            <a:r>
              <a:rPr lang="en-US" altLang="zh-CN" sz="2105" b="1" kern="0" dirty="0">
                <a:solidFill>
                  <a:prstClr val="white"/>
                </a:solidFill>
              </a:rPr>
              <a:t>t</a:t>
            </a:r>
            <a:r>
              <a:rPr lang="en-US" altLang="zh-CN" sz="2105" b="1" kern="0" baseline="-25000" dirty="0">
                <a:solidFill>
                  <a:prstClr val="white"/>
                </a:solidFill>
              </a:rPr>
              <a:t>19</a:t>
            </a:r>
            <a:r>
              <a:rPr lang="zh-CN" altLang="en-US" sz="2105" b="1" kern="0" dirty="0">
                <a:solidFill>
                  <a:prstClr val="white"/>
                </a:solidFill>
              </a:rPr>
              <a:t> 、</a:t>
            </a:r>
            <a:r>
              <a:rPr lang="en-US" altLang="zh-CN" sz="2105" b="1" kern="0" dirty="0">
                <a:solidFill>
                  <a:prstClr val="white"/>
                </a:solidFill>
              </a:rPr>
              <a:t>t</a:t>
            </a:r>
            <a:r>
              <a:rPr lang="en-US" altLang="zh-CN" sz="2105" b="1" kern="0" baseline="-25000" dirty="0">
                <a:solidFill>
                  <a:prstClr val="white"/>
                </a:solidFill>
              </a:rPr>
              <a:t>20</a:t>
            </a:r>
            <a:r>
              <a:rPr lang="zh-CN" altLang="en-US" sz="2105" b="1" kern="0" dirty="0">
                <a:solidFill>
                  <a:prstClr val="white"/>
                </a:solidFill>
                <a:latin typeface="Calibri" panose="020F0502020204030204"/>
                <a:ea typeface="宋体" panose="02010600030101010101" pitchFamily="2" charset="-122"/>
              </a:rPr>
              <a:t> 和 </a:t>
            </a:r>
            <a:r>
              <a:rPr lang="en-US" altLang="zh-CN" sz="2105" b="1" kern="0" dirty="0">
                <a:solidFill>
                  <a:prstClr val="white"/>
                </a:solidFill>
              </a:rPr>
              <a:t>t</a:t>
            </a:r>
            <a:r>
              <a:rPr lang="en-US" altLang="zh-CN" sz="2105" b="1" kern="0" baseline="-25000" dirty="0">
                <a:solidFill>
                  <a:prstClr val="white"/>
                </a:solidFill>
              </a:rPr>
              <a:t>21</a:t>
            </a:r>
            <a:r>
              <a:rPr lang="zh-CN" altLang="en-US" sz="2105" b="1" kern="0" dirty="0">
                <a:solidFill>
                  <a:prstClr val="white"/>
                </a:solidFill>
                <a:latin typeface="Calibri" panose="020F0502020204030204"/>
                <a:ea typeface="宋体" panose="02010600030101010101" pitchFamily="2" charset="-122"/>
              </a:rPr>
              <a:t> </a:t>
            </a:r>
            <a:endParaRPr lang="en-US" altLang="zh-CN" sz="2105" b="1" kern="0" dirty="0">
              <a:solidFill>
                <a:prstClr val="white"/>
              </a:solidFill>
              <a:latin typeface="Calibri" panose="020F0502020204030204"/>
              <a:ea typeface="宋体" panose="02010600030101010101" pitchFamily="2" charset="-122"/>
            </a:endParaRPr>
          </a:p>
          <a:p>
            <a:pPr algn="ctr">
              <a:spcBef>
                <a:spcPts val="526"/>
              </a:spcBef>
              <a:spcAft>
                <a:spcPts val="526"/>
              </a:spcAft>
              <a:defRPr/>
            </a:pPr>
            <a:r>
              <a:rPr lang="zh-CN" altLang="en-US" sz="2105" b="1" kern="0" dirty="0">
                <a:solidFill>
                  <a:prstClr val="white"/>
                </a:solidFill>
                <a:latin typeface="Calibri" panose="020F0502020204030204"/>
                <a:ea typeface="宋体" panose="02010600030101010101" pitchFamily="2" charset="-122"/>
              </a:rPr>
              <a:t>满足条件组合覆盖</a:t>
            </a:r>
          </a:p>
        </p:txBody>
      </p:sp>
    </p:spTree>
    <p:extLst>
      <p:ext uri="{BB962C8B-B14F-4D97-AF65-F5344CB8AC3E}">
        <p14:creationId xmlns:p14="http://schemas.microsoft.com/office/powerpoint/2010/main" val="19645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3795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逻辑覆盖强度</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0F20B468-CD5B-1325-9E9B-4A135D938CFE}"/>
              </a:ext>
            </a:extLst>
          </p:cNvPr>
          <p:cNvSpPr/>
          <p:nvPr/>
        </p:nvSpPr>
        <p:spPr>
          <a:xfrm>
            <a:off x="1674040" y="1904299"/>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逻辑覆盖强度：</a:t>
            </a:r>
            <a:r>
              <a:rPr lang="zh-CN" altLang="en-US" sz="2105" dirty="0">
                <a:solidFill>
                  <a:prstClr val="black"/>
                </a:solidFill>
                <a:latin typeface="微软雅黑 Light" panose="020B0502040204020203" pitchFamily="34" charset="-122"/>
                <a:ea typeface="微软雅黑 Light" panose="020B0502040204020203" pitchFamily="34" charset="-122"/>
              </a:rPr>
              <a:t>给定两个覆盖标准 </a:t>
            </a:r>
            <a:r>
              <a:rPr lang="en-US" altLang="zh-CN" sz="2105" dirty="0">
                <a:solidFill>
                  <a:prstClr val="black"/>
                </a:solidFill>
                <a:latin typeface="微软雅黑 Light" panose="020B0502040204020203" pitchFamily="34" charset="-122"/>
                <a:ea typeface="微软雅黑 Light" panose="020B0502040204020203" pitchFamily="34" charset="-122"/>
              </a:rPr>
              <a:t>X </a:t>
            </a:r>
            <a:r>
              <a:rPr lang="zh-CN" altLang="en-US" sz="2105" dirty="0">
                <a:solidFill>
                  <a:prstClr val="black"/>
                </a:solidFill>
                <a:latin typeface="微软雅黑 Light" panose="020B0502040204020203" pitchFamily="34" charset="-122"/>
                <a:ea typeface="微软雅黑 Light" panose="020B0502040204020203" pitchFamily="34" charset="-122"/>
              </a:rPr>
              <a:t>和 </a:t>
            </a:r>
            <a:r>
              <a:rPr lang="en-US" altLang="zh-CN" sz="2105" dirty="0">
                <a:solidFill>
                  <a:prstClr val="black"/>
                </a:solidFill>
                <a:latin typeface="微软雅黑 Light" panose="020B0502040204020203" pitchFamily="34" charset="-122"/>
                <a:ea typeface="微软雅黑 Light" panose="020B0502040204020203" pitchFamily="34" charset="-122"/>
              </a:rPr>
              <a:t>Y</a:t>
            </a:r>
            <a:r>
              <a:rPr lang="zh-CN" altLang="en-US" sz="2105" dirty="0">
                <a:solidFill>
                  <a:prstClr val="black"/>
                </a:solidFill>
                <a:latin typeface="微软雅黑 Light" panose="020B0502040204020203" pitchFamily="34" charset="-122"/>
                <a:ea typeface="微软雅黑 Light" panose="020B0502040204020203" pitchFamily="34" charset="-122"/>
              </a:rPr>
              <a:t>，如果在任意情况下，满足 </a:t>
            </a:r>
            <a:r>
              <a:rPr lang="en-US" altLang="zh-CN" sz="2105" dirty="0">
                <a:solidFill>
                  <a:prstClr val="black"/>
                </a:solidFill>
                <a:latin typeface="微软雅黑 Light" panose="020B0502040204020203" pitchFamily="34" charset="-122"/>
                <a:ea typeface="微软雅黑 Light" panose="020B0502040204020203" pitchFamily="34" charset="-122"/>
              </a:rPr>
              <a:t>X </a:t>
            </a:r>
            <a:r>
              <a:rPr lang="zh-CN" altLang="en-US" sz="2105" dirty="0">
                <a:solidFill>
                  <a:prstClr val="black"/>
                </a:solidFill>
                <a:latin typeface="微软雅黑 Light" panose="020B0502040204020203" pitchFamily="34" charset="-122"/>
                <a:ea typeface="微软雅黑 Light" panose="020B0502040204020203" pitchFamily="34" charset="-122"/>
              </a:rPr>
              <a:t>标准的测试用例也满足 </a:t>
            </a:r>
            <a:r>
              <a:rPr lang="en-US" altLang="zh-CN" sz="2105" dirty="0">
                <a:solidFill>
                  <a:prstClr val="black"/>
                </a:solidFill>
                <a:latin typeface="微软雅黑 Light" panose="020B0502040204020203" pitchFamily="34" charset="-122"/>
                <a:ea typeface="微软雅黑 Light" panose="020B0502040204020203" pitchFamily="34" charset="-122"/>
              </a:rPr>
              <a:t>Y </a:t>
            </a:r>
            <a:r>
              <a:rPr lang="zh-CN" altLang="en-US" sz="2105" dirty="0">
                <a:solidFill>
                  <a:prstClr val="black"/>
                </a:solidFill>
                <a:latin typeface="微软雅黑 Light" panose="020B0502040204020203" pitchFamily="34" charset="-122"/>
                <a:ea typeface="微软雅黑 Light" panose="020B0502040204020203" pitchFamily="34" charset="-122"/>
              </a:rPr>
              <a:t>标准，则称 </a:t>
            </a:r>
            <a:r>
              <a:rPr lang="en-US" altLang="zh-CN" sz="2105" dirty="0">
                <a:solidFill>
                  <a:prstClr val="black"/>
                </a:solidFill>
                <a:latin typeface="微软雅黑 Light" panose="020B0502040204020203" pitchFamily="34" charset="-122"/>
                <a:ea typeface="微软雅黑 Light" panose="020B0502040204020203" pitchFamily="34" charset="-122"/>
              </a:rPr>
              <a:t>X </a:t>
            </a:r>
            <a:r>
              <a:rPr lang="zh-CN" altLang="en-US" sz="2105" dirty="0">
                <a:solidFill>
                  <a:prstClr val="black"/>
                </a:solidFill>
                <a:latin typeface="微软雅黑 Light" panose="020B0502040204020203" pitchFamily="34" charset="-122"/>
                <a:ea typeface="微软雅黑 Light" panose="020B0502040204020203" pitchFamily="34" charset="-122"/>
              </a:rPr>
              <a:t>标准强于 </a:t>
            </a:r>
            <a:r>
              <a:rPr lang="en-US" altLang="zh-CN" sz="2105" dirty="0">
                <a:solidFill>
                  <a:prstClr val="black"/>
                </a:solidFill>
                <a:latin typeface="微软雅黑 Light" panose="020B0502040204020203" pitchFamily="34" charset="-122"/>
                <a:ea typeface="微软雅黑 Light" panose="020B0502040204020203" pitchFamily="34" charset="-122"/>
              </a:rPr>
              <a:t>Y </a:t>
            </a:r>
            <a:r>
              <a:rPr lang="zh-CN" altLang="en-US" sz="2105" dirty="0">
                <a:solidFill>
                  <a:prstClr val="black"/>
                </a:solidFill>
                <a:latin typeface="微软雅黑 Light" panose="020B0502040204020203" pitchFamily="34" charset="-122"/>
                <a:ea typeface="微软雅黑 Light" panose="020B0502040204020203" pitchFamily="34" charset="-122"/>
              </a:rPr>
              <a:t>标准</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43BC73EF-E6E7-DCDB-520A-3264C19D44C5}"/>
              </a:ext>
            </a:extLst>
          </p:cNvPr>
          <p:cNvPicPr>
            <a:picLocks noChangeAspect="1"/>
          </p:cNvPicPr>
          <p:nvPr/>
        </p:nvPicPr>
        <p:blipFill>
          <a:blip r:embed="rId3"/>
          <a:stretch>
            <a:fillRect/>
          </a:stretch>
        </p:blipFill>
        <p:spPr>
          <a:xfrm>
            <a:off x="2938828" y="4120378"/>
            <a:ext cx="6315000" cy="1771718"/>
          </a:xfrm>
          <a:prstGeom prst="rect">
            <a:avLst/>
          </a:prstGeom>
        </p:spPr>
      </p:pic>
      <p:sp>
        <p:nvSpPr>
          <p:cNvPr id="4" name="箭头: 右 3">
            <a:extLst>
              <a:ext uri="{FF2B5EF4-FFF2-40B4-BE49-F238E27FC236}">
                <a16:creationId xmlns:a16="http://schemas.microsoft.com/office/drawing/2014/main" id="{1B4D5D56-457D-FEA0-AE1F-12840974E6F2}"/>
              </a:ext>
            </a:extLst>
          </p:cNvPr>
          <p:cNvSpPr/>
          <p:nvPr/>
        </p:nvSpPr>
        <p:spPr>
          <a:xfrm rot="5400000">
            <a:off x="5764462" y="3592903"/>
            <a:ext cx="663075"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Tree>
    <p:extLst>
      <p:ext uri="{BB962C8B-B14F-4D97-AF65-F5344CB8AC3E}">
        <p14:creationId xmlns:p14="http://schemas.microsoft.com/office/powerpoint/2010/main" val="342373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6148B79C-5E39-464E-8361-D59144DABE02}"/>
              </a:ext>
            </a:extLst>
          </p:cNvPr>
          <p:cNvSpPr/>
          <p:nvPr/>
        </p:nvSpPr>
        <p:spPr>
          <a:xfrm>
            <a:off x="1953112" y="1523299"/>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变异测试：</a:t>
            </a:r>
            <a:r>
              <a:rPr lang="zh-CN" altLang="en-US" sz="2105" dirty="0">
                <a:solidFill>
                  <a:prstClr val="black"/>
                </a:solidFill>
                <a:latin typeface="微软雅黑 Light" panose="020B0502040204020203" pitchFamily="34" charset="-122"/>
                <a:ea typeface="微软雅黑 Light" panose="020B0502040204020203" pitchFamily="34" charset="-122"/>
              </a:rPr>
              <a:t>变异测试也称为“变异分析”，是一种对测试数据集的有效性、充分性进行评估的技术</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sp>
        <p:nvSpPr>
          <p:cNvPr id="3" name="矩形: 圆角 2">
            <a:extLst>
              <a:ext uri="{FF2B5EF4-FFF2-40B4-BE49-F238E27FC236}">
                <a16:creationId xmlns:a16="http://schemas.microsoft.com/office/drawing/2014/main" id="{8D2D2F03-BEEA-3AE7-B287-6B58F671F4F0}"/>
              </a:ext>
            </a:extLst>
          </p:cNvPr>
          <p:cNvSpPr/>
          <p:nvPr/>
        </p:nvSpPr>
        <p:spPr>
          <a:xfrm>
            <a:off x="6532738" y="4203805"/>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754" b="1" kern="0">
                <a:solidFill>
                  <a:schemeClr val="bg1"/>
                </a:solidFill>
                <a:latin typeface="华文楷体" panose="02010600040101010101" pitchFamily="2" charset="-122"/>
                <a:ea typeface="华文楷体" panose="02010600040101010101" pitchFamily="2" charset="-122"/>
              </a:rPr>
              <a:t>变异耦合</a:t>
            </a:r>
            <a:r>
              <a:rPr lang="zh-CN" altLang="en-US" sz="1754" b="1" kern="0" dirty="0">
                <a:solidFill>
                  <a:schemeClr val="bg1"/>
                </a:solidFill>
                <a:latin typeface="华文楷体" panose="02010600040101010101" pitchFamily="2" charset="-122"/>
                <a:ea typeface="华文楷体" panose="02010600040101010101" pitchFamily="2" charset="-122"/>
              </a:rPr>
              <a:t>效应假设</a:t>
            </a:r>
          </a:p>
        </p:txBody>
      </p:sp>
      <p:sp>
        <p:nvSpPr>
          <p:cNvPr id="4" name="矩形: 圆角 3">
            <a:extLst>
              <a:ext uri="{FF2B5EF4-FFF2-40B4-BE49-F238E27FC236}">
                <a16:creationId xmlns:a16="http://schemas.microsoft.com/office/drawing/2014/main" id="{F35F393B-FD5D-128F-7905-E0C34CDA43CB}"/>
              </a:ext>
            </a:extLst>
          </p:cNvPr>
          <p:cNvSpPr/>
          <p:nvPr/>
        </p:nvSpPr>
        <p:spPr>
          <a:xfrm>
            <a:off x="4007813" y="4203805"/>
            <a:ext cx="2210250" cy="315750"/>
          </a:xfrm>
          <a:prstGeom prst="roundRect">
            <a:avLst/>
          </a:prstGeom>
          <a:solidFill>
            <a:srgbClr val="6A0160"/>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754" b="1" kern="0" dirty="0">
                <a:solidFill>
                  <a:schemeClr val="bg1"/>
                </a:solidFill>
                <a:latin typeface="华文楷体" panose="02010600040101010101" pitchFamily="2" charset="-122"/>
                <a:ea typeface="华文楷体" panose="02010600040101010101" pitchFamily="2" charset="-122"/>
              </a:rPr>
              <a:t>熟练程序员假设</a:t>
            </a:r>
          </a:p>
        </p:txBody>
      </p:sp>
      <p:cxnSp>
        <p:nvCxnSpPr>
          <p:cNvPr id="9" name="直接连接符 7">
            <a:extLst>
              <a:ext uri="{FF2B5EF4-FFF2-40B4-BE49-F238E27FC236}">
                <a16:creationId xmlns:a16="http://schemas.microsoft.com/office/drawing/2014/main" id="{80320849-2981-AC6E-1FD1-F899681FEC3D}"/>
              </a:ext>
            </a:extLst>
          </p:cNvPr>
          <p:cNvCxnSpPr>
            <a:cxnSpLocks/>
            <a:stCxn id="4" idx="0"/>
            <a:endCxn id="2" idx="2"/>
          </p:cNvCxnSpPr>
          <p:nvPr/>
        </p:nvCxnSpPr>
        <p:spPr>
          <a:xfrm rot="5400000" flipH="1" flipV="1">
            <a:off x="5033469" y="2862203"/>
            <a:ext cx="1421072" cy="1262134"/>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7">
            <a:extLst>
              <a:ext uri="{FF2B5EF4-FFF2-40B4-BE49-F238E27FC236}">
                <a16:creationId xmlns:a16="http://schemas.microsoft.com/office/drawing/2014/main" id="{1AD541CE-B9AA-470E-E025-2BB552300FF2}"/>
              </a:ext>
            </a:extLst>
          </p:cNvPr>
          <p:cNvCxnSpPr>
            <a:cxnSpLocks/>
            <a:stCxn id="3" idx="0"/>
            <a:endCxn id="2" idx="2"/>
          </p:cNvCxnSpPr>
          <p:nvPr/>
        </p:nvCxnSpPr>
        <p:spPr>
          <a:xfrm rot="16200000" flipV="1">
            <a:off x="6295932" y="2861874"/>
            <a:ext cx="1421072" cy="1262791"/>
          </a:xfrm>
          <a:prstGeom prst="curvedConnector3">
            <a:avLst>
              <a:gd name="adj1" fmla="val 50000"/>
            </a:avLst>
          </a:prstGeom>
          <a:ln>
            <a:solidFill>
              <a:srgbClr val="6A01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E5059012-9E46-0611-3DF0-088C5F16AB19}"/>
              </a:ext>
            </a:extLst>
          </p:cNvPr>
          <p:cNvSpPr/>
          <p:nvPr/>
        </p:nvSpPr>
        <p:spPr>
          <a:xfrm>
            <a:off x="1932839" y="4014355"/>
            <a:ext cx="1484025" cy="69465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12" name="图片 11">
            <a:extLst>
              <a:ext uri="{FF2B5EF4-FFF2-40B4-BE49-F238E27FC236}">
                <a16:creationId xmlns:a16="http://schemas.microsoft.com/office/drawing/2014/main" id="{4AD2BF09-BBDD-6442-A840-0C134A6E0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4622" y="4045930"/>
            <a:ext cx="631500" cy="631500"/>
          </a:xfrm>
          <a:prstGeom prst="rect">
            <a:avLst/>
          </a:prstGeom>
        </p:spPr>
      </p:pic>
      <p:grpSp>
        <p:nvGrpSpPr>
          <p:cNvPr id="13" name="组合 12">
            <a:extLst>
              <a:ext uri="{FF2B5EF4-FFF2-40B4-BE49-F238E27FC236}">
                <a16:creationId xmlns:a16="http://schemas.microsoft.com/office/drawing/2014/main" id="{A633FB76-8DB0-C20C-36E5-F753E7C5325E}"/>
              </a:ext>
            </a:extLst>
          </p:cNvPr>
          <p:cNvGrpSpPr/>
          <p:nvPr/>
        </p:nvGrpSpPr>
        <p:grpSpPr>
          <a:xfrm>
            <a:off x="2753132" y="4045930"/>
            <a:ext cx="631500" cy="631500"/>
            <a:chOff x="1055688" y="4868863"/>
            <a:chExt cx="720000" cy="720000"/>
          </a:xfrm>
        </p:grpSpPr>
        <p:pic>
          <p:nvPicPr>
            <p:cNvPr id="14" name="图片 13">
              <a:extLst>
                <a:ext uri="{FF2B5EF4-FFF2-40B4-BE49-F238E27FC236}">
                  <a16:creationId xmlns:a16="http://schemas.microsoft.com/office/drawing/2014/main" id="{8C7DD668-B3A8-9F06-49FB-7809BF6EA6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88" y="4868863"/>
              <a:ext cx="720000" cy="720000"/>
            </a:xfrm>
            <a:prstGeom prst="rect">
              <a:avLst/>
            </a:prstGeom>
          </p:spPr>
        </p:pic>
        <p:cxnSp>
          <p:nvCxnSpPr>
            <p:cNvPr id="15" name="直接连接符 14">
              <a:extLst>
                <a:ext uri="{FF2B5EF4-FFF2-40B4-BE49-F238E27FC236}">
                  <a16:creationId xmlns:a16="http://schemas.microsoft.com/office/drawing/2014/main" id="{A02AAF5F-BA71-5B09-A04D-71F637C46229}"/>
                </a:ext>
              </a:extLst>
            </p:cNvPr>
            <p:cNvCxnSpPr/>
            <p:nvPr/>
          </p:nvCxnSpPr>
          <p:spPr>
            <a:xfrm>
              <a:off x="1235688" y="5271032"/>
              <a:ext cx="36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6" name="标题 1">
            <a:extLst>
              <a:ext uri="{FF2B5EF4-FFF2-40B4-BE49-F238E27FC236}">
                <a16:creationId xmlns:a16="http://schemas.microsoft.com/office/drawing/2014/main" id="{FE8608AE-C111-8DE1-8026-C6CF37880EE0}"/>
              </a:ext>
            </a:extLst>
          </p:cNvPr>
          <p:cNvSpPr txBox="1">
            <a:spLocks/>
          </p:cNvSpPr>
          <p:nvPr/>
        </p:nvSpPr>
        <p:spPr>
          <a:xfrm>
            <a:off x="1978510" y="4740580"/>
            <a:ext cx="1420875" cy="315750"/>
          </a:xfrm>
          <a:prstGeom prst="rect">
            <a:avLst/>
          </a:prstGeom>
        </p:spPr>
        <p:txBody>
          <a:bodyPr anchor="ctr" anchorCtr="0">
            <a:normAutofit lnSpcReduction="10000"/>
          </a:bodyPr>
          <a:lstStyle>
            <a:lvl1pPr algn="l" defTabSz="914377" rtl="0" eaLnBrk="1" latinLnBrk="0" hangingPunct="1">
              <a:lnSpc>
                <a:spcPct val="90000"/>
              </a:lnSpc>
              <a:spcBef>
                <a:spcPct val="0"/>
              </a:spcBef>
              <a:buNone/>
              <a:defRPr sz="480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00000"/>
              </a:lnSpc>
              <a:spcBef>
                <a:spcPts val="263"/>
              </a:spcBef>
              <a:spcAft>
                <a:spcPts val="263"/>
              </a:spcAft>
            </a:pPr>
            <a:r>
              <a:rPr lang="zh-CN" altLang="en-US" sz="1579" b="1" dirty="0">
                <a:solidFill>
                  <a:srgbClr val="6A0160"/>
                </a:solidFill>
                <a:cs typeface="Times New Roman" panose="02020603050405020304" pitchFamily="18" charset="0"/>
              </a:rPr>
              <a:t>小幅修改</a:t>
            </a:r>
            <a:endParaRPr lang="zh-CN" altLang="en-US" sz="1579" b="1" dirty="0">
              <a:solidFill>
                <a:srgbClr val="6A0160"/>
              </a:solidFill>
            </a:endParaRPr>
          </a:p>
        </p:txBody>
      </p:sp>
      <p:cxnSp>
        <p:nvCxnSpPr>
          <p:cNvPr id="17" name="直接连接符 7">
            <a:extLst>
              <a:ext uri="{FF2B5EF4-FFF2-40B4-BE49-F238E27FC236}">
                <a16:creationId xmlns:a16="http://schemas.microsoft.com/office/drawing/2014/main" id="{36A3AA9A-B4F6-E5E9-411C-5E1567D5E678}"/>
              </a:ext>
            </a:extLst>
          </p:cNvPr>
          <p:cNvCxnSpPr>
            <a:cxnSpLocks/>
            <a:stCxn id="20" idx="1"/>
            <a:endCxn id="19" idx="3"/>
          </p:cNvCxnSpPr>
          <p:nvPr/>
        </p:nvCxnSpPr>
        <p:spPr>
          <a:xfrm flipH="1">
            <a:off x="9674921" y="3570808"/>
            <a:ext cx="822048" cy="1720"/>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9C2F22ED-8F9D-FE08-F64C-C6E213844A74}"/>
              </a:ext>
            </a:extLst>
          </p:cNvPr>
          <p:cNvSpPr/>
          <p:nvPr/>
        </p:nvSpPr>
        <p:spPr>
          <a:xfrm>
            <a:off x="9866226" y="3414654"/>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19" name="图片 18">
            <a:extLst>
              <a:ext uri="{FF2B5EF4-FFF2-40B4-BE49-F238E27FC236}">
                <a16:creationId xmlns:a16="http://schemas.microsoft.com/office/drawing/2014/main" id="{DEB27AD0-F279-E021-5293-9C42B2FC15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9171" y="3414653"/>
            <a:ext cx="315750" cy="315750"/>
          </a:xfrm>
          <a:prstGeom prst="rect">
            <a:avLst/>
          </a:prstGeom>
        </p:spPr>
      </p:pic>
      <p:pic>
        <p:nvPicPr>
          <p:cNvPr id="20" name="图片 19">
            <a:extLst>
              <a:ext uri="{FF2B5EF4-FFF2-40B4-BE49-F238E27FC236}">
                <a16:creationId xmlns:a16="http://schemas.microsoft.com/office/drawing/2014/main" id="{58652F5B-E7CA-C29E-A764-BC8773690D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6969" y="3412933"/>
            <a:ext cx="315750" cy="315750"/>
          </a:xfrm>
          <a:prstGeom prst="rect">
            <a:avLst/>
          </a:prstGeom>
        </p:spPr>
      </p:pic>
      <p:pic>
        <p:nvPicPr>
          <p:cNvPr id="21" name="图片 20">
            <a:extLst>
              <a:ext uri="{FF2B5EF4-FFF2-40B4-BE49-F238E27FC236}">
                <a16:creationId xmlns:a16="http://schemas.microsoft.com/office/drawing/2014/main" id="{979F7E80-79E6-F9C4-6A77-A21D7EA33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68620" y="3414331"/>
            <a:ext cx="315750" cy="315750"/>
          </a:xfrm>
          <a:prstGeom prst="rect">
            <a:avLst/>
          </a:prstGeom>
        </p:spPr>
      </p:pic>
      <p:cxnSp>
        <p:nvCxnSpPr>
          <p:cNvPr id="22" name="直接连接符 7">
            <a:extLst>
              <a:ext uri="{FF2B5EF4-FFF2-40B4-BE49-F238E27FC236}">
                <a16:creationId xmlns:a16="http://schemas.microsoft.com/office/drawing/2014/main" id="{90912865-4F68-6100-39A5-03C4B3BB1895}"/>
              </a:ext>
            </a:extLst>
          </p:cNvPr>
          <p:cNvCxnSpPr>
            <a:cxnSpLocks/>
            <a:stCxn id="27" idx="1"/>
            <a:endCxn id="25" idx="3"/>
          </p:cNvCxnSpPr>
          <p:nvPr/>
        </p:nvCxnSpPr>
        <p:spPr>
          <a:xfrm flipH="1">
            <a:off x="9674922" y="4678285"/>
            <a:ext cx="822047" cy="1"/>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7">
            <a:extLst>
              <a:ext uri="{FF2B5EF4-FFF2-40B4-BE49-F238E27FC236}">
                <a16:creationId xmlns:a16="http://schemas.microsoft.com/office/drawing/2014/main" id="{2AE89327-DC11-0500-45A4-5F89BA1660DB}"/>
              </a:ext>
            </a:extLst>
          </p:cNvPr>
          <p:cNvCxnSpPr>
            <a:cxnSpLocks/>
            <a:stCxn id="28" idx="1"/>
            <a:endCxn id="26" idx="3"/>
          </p:cNvCxnSpPr>
          <p:nvPr/>
        </p:nvCxnSpPr>
        <p:spPr>
          <a:xfrm flipH="1">
            <a:off x="9674922" y="5152548"/>
            <a:ext cx="822047" cy="2"/>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49848297-EABF-1179-B96F-8825C99D027F}"/>
              </a:ext>
            </a:extLst>
          </p:cNvPr>
          <p:cNvSpPr/>
          <p:nvPr/>
        </p:nvSpPr>
        <p:spPr>
          <a:xfrm>
            <a:off x="9866227" y="4520411"/>
            <a:ext cx="315750" cy="790009"/>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25" name="图片 24">
            <a:extLst>
              <a:ext uri="{FF2B5EF4-FFF2-40B4-BE49-F238E27FC236}">
                <a16:creationId xmlns:a16="http://schemas.microsoft.com/office/drawing/2014/main" id="{89A7C14D-D5D6-FCCB-3762-F4FF745F40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9172" y="4520411"/>
            <a:ext cx="315750" cy="315750"/>
          </a:xfrm>
          <a:prstGeom prst="rect">
            <a:avLst/>
          </a:prstGeom>
        </p:spPr>
      </p:pic>
      <p:pic>
        <p:nvPicPr>
          <p:cNvPr id="26" name="图片 25">
            <a:extLst>
              <a:ext uri="{FF2B5EF4-FFF2-40B4-BE49-F238E27FC236}">
                <a16:creationId xmlns:a16="http://schemas.microsoft.com/office/drawing/2014/main" id="{D479AD4B-254E-203B-2063-19C0914BE6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9172" y="4994675"/>
            <a:ext cx="315750" cy="315750"/>
          </a:xfrm>
          <a:prstGeom prst="rect">
            <a:avLst/>
          </a:prstGeom>
        </p:spPr>
      </p:pic>
      <p:pic>
        <p:nvPicPr>
          <p:cNvPr id="27" name="图片 26">
            <a:extLst>
              <a:ext uri="{FF2B5EF4-FFF2-40B4-BE49-F238E27FC236}">
                <a16:creationId xmlns:a16="http://schemas.microsoft.com/office/drawing/2014/main" id="{AC604100-C7B3-C45F-9E56-73F80C313B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6969" y="4520410"/>
            <a:ext cx="315750" cy="315750"/>
          </a:xfrm>
          <a:prstGeom prst="rect">
            <a:avLst/>
          </a:prstGeom>
        </p:spPr>
      </p:pic>
      <p:pic>
        <p:nvPicPr>
          <p:cNvPr id="28" name="图片 27">
            <a:extLst>
              <a:ext uri="{FF2B5EF4-FFF2-40B4-BE49-F238E27FC236}">
                <a16:creationId xmlns:a16="http://schemas.microsoft.com/office/drawing/2014/main" id="{3DD7BB31-6007-2967-E67B-811D78F161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6969" y="4994674"/>
            <a:ext cx="315750" cy="315750"/>
          </a:xfrm>
          <a:prstGeom prst="rect">
            <a:avLst/>
          </a:prstGeom>
        </p:spPr>
      </p:pic>
      <p:cxnSp>
        <p:nvCxnSpPr>
          <p:cNvPr id="29" name="直接连接符 7">
            <a:extLst>
              <a:ext uri="{FF2B5EF4-FFF2-40B4-BE49-F238E27FC236}">
                <a16:creationId xmlns:a16="http://schemas.microsoft.com/office/drawing/2014/main" id="{8A87A6E6-6F54-B8BB-9E4B-6250BB6B3FF6}"/>
              </a:ext>
            </a:extLst>
          </p:cNvPr>
          <p:cNvCxnSpPr>
            <a:cxnSpLocks/>
            <a:stCxn id="32" idx="1"/>
            <a:endCxn id="31" idx="3"/>
          </p:cNvCxnSpPr>
          <p:nvPr/>
        </p:nvCxnSpPr>
        <p:spPr>
          <a:xfrm flipH="1">
            <a:off x="9675987" y="4045072"/>
            <a:ext cx="822048" cy="1720"/>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1EB7EC91-8133-8F72-AD86-EEF0F15AD12F}"/>
              </a:ext>
            </a:extLst>
          </p:cNvPr>
          <p:cNvSpPr/>
          <p:nvPr/>
        </p:nvSpPr>
        <p:spPr>
          <a:xfrm>
            <a:off x="9867292" y="3888917"/>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31" name="图片 30">
            <a:extLst>
              <a:ext uri="{FF2B5EF4-FFF2-40B4-BE49-F238E27FC236}">
                <a16:creationId xmlns:a16="http://schemas.microsoft.com/office/drawing/2014/main" id="{7EC77E7C-23C6-F31C-7632-2086F73DA8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60236" y="3888916"/>
            <a:ext cx="315750" cy="315750"/>
          </a:xfrm>
          <a:prstGeom prst="rect">
            <a:avLst/>
          </a:prstGeom>
        </p:spPr>
      </p:pic>
      <p:pic>
        <p:nvPicPr>
          <p:cNvPr id="32" name="图片 31">
            <a:extLst>
              <a:ext uri="{FF2B5EF4-FFF2-40B4-BE49-F238E27FC236}">
                <a16:creationId xmlns:a16="http://schemas.microsoft.com/office/drawing/2014/main" id="{EF3F9DA7-48A1-7C97-985A-45EAC6D7FA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8035" y="3887196"/>
            <a:ext cx="315750" cy="315750"/>
          </a:xfrm>
          <a:prstGeom prst="rect">
            <a:avLst/>
          </a:prstGeom>
        </p:spPr>
      </p:pic>
      <p:pic>
        <p:nvPicPr>
          <p:cNvPr id="33" name="图片 32">
            <a:extLst>
              <a:ext uri="{FF2B5EF4-FFF2-40B4-BE49-F238E27FC236}">
                <a16:creationId xmlns:a16="http://schemas.microsoft.com/office/drawing/2014/main" id="{BD98A3B9-7D75-CF97-7A69-816CB79195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68620" y="3887629"/>
            <a:ext cx="315750" cy="315750"/>
          </a:xfrm>
          <a:prstGeom prst="rect">
            <a:avLst/>
          </a:prstGeom>
        </p:spPr>
      </p:pic>
      <p:pic>
        <p:nvPicPr>
          <p:cNvPr id="34" name="图片 33">
            <a:extLst>
              <a:ext uri="{FF2B5EF4-FFF2-40B4-BE49-F238E27FC236}">
                <a16:creationId xmlns:a16="http://schemas.microsoft.com/office/drawing/2014/main" id="{EF317723-80CB-6E54-701E-9542C0317C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66226" y="4520410"/>
            <a:ext cx="315750" cy="315750"/>
          </a:xfrm>
          <a:prstGeom prst="rect">
            <a:avLst/>
          </a:prstGeom>
        </p:spPr>
      </p:pic>
      <p:pic>
        <p:nvPicPr>
          <p:cNvPr id="35" name="图片 34">
            <a:extLst>
              <a:ext uri="{FF2B5EF4-FFF2-40B4-BE49-F238E27FC236}">
                <a16:creationId xmlns:a16="http://schemas.microsoft.com/office/drawing/2014/main" id="{BF9473D0-3A57-4C92-5E49-8DA3952E0B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49402" y="4990371"/>
            <a:ext cx="315750" cy="315750"/>
          </a:xfrm>
          <a:prstGeom prst="rect">
            <a:avLst/>
          </a:prstGeom>
        </p:spPr>
      </p:pic>
      <p:sp>
        <p:nvSpPr>
          <p:cNvPr id="36" name="矩形 35">
            <a:extLst>
              <a:ext uri="{FF2B5EF4-FFF2-40B4-BE49-F238E27FC236}">
                <a16:creationId xmlns:a16="http://schemas.microsoft.com/office/drawing/2014/main" id="{60417B72-5274-412E-62D9-CDEDD651CBA7}"/>
              </a:ext>
            </a:extLst>
          </p:cNvPr>
          <p:cNvSpPr/>
          <p:nvPr/>
        </p:nvSpPr>
        <p:spPr>
          <a:xfrm>
            <a:off x="9343932" y="3381788"/>
            <a:ext cx="1484025" cy="85252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37" name="矩形 36">
            <a:extLst>
              <a:ext uri="{FF2B5EF4-FFF2-40B4-BE49-F238E27FC236}">
                <a16:creationId xmlns:a16="http://schemas.microsoft.com/office/drawing/2014/main" id="{96E68CEA-A5FA-4F8A-15B1-ACE65C316B13}"/>
              </a:ext>
            </a:extLst>
          </p:cNvPr>
          <p:cNvSpPr/>
          <p:nvPr/>
        </p:nvSpPr>
        <p:spPr>
          <a:xfrm>
            <a:off x="9344174" y="4489198"/>
            <a:ext cx="1484025" cy="85252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38" name="箭头: 右 37">
            <a:extLst>
              <a:ext uri="{FF2B5EF4-FFF2-40B4-BE49-F238E27FC236}">
                <a16:creationId xmlns:a16="http://schemas.microsoft.com/office/drawing/2014/main" id="{4B5BE605-58F7-B8CF-EBC3-994B2C851DB9}"/>
              </a:ext>
            </a:extLst>
          </p:cNvPr>
          <p:cNvSpPr/>
          <p:nvPr/>
        </p:nvSpPr>
        <p:spPr>
          <a:xfrm rot="5400000">
            <a:off x="9912552" y="4294440"/>
            <a:ext cx="189450" cy="126300"/>
          </a:xfrm>
          <a:prstGeom prst="rightArrow">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Tree>
    <p:extLst>
      <p:ext uri="{BB962C8B-B14F-4D97-AF65-F5344CB8AC3E}">
        <p14:creationId xmlns:p14="http://schemas.microsoft.com/office/powerpoint/2010/main" val="107627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1000"/>
                                        <p:tgtEl>
                                          <p:spTgt spid="24"/>
                                        </p:tgtEl>
                                      </p:cBhvr>
                                    </p:animEffect>
                                    <p:anim calcmode="lin" valueType="num">
                                      <p:cBhvr>
                                        <p:cTn id="87" dur="1000" fill="hold"/>
                                        <p:tgtEl>
                                          <p:spTgt spid="24"/>
                                        </p:tgtEl>
                                        <p:attrNameLst>
                                          <p:attrName>ppt_x</p:attrName>
                                        </p:attrNameLst>
                                      </p:cBhvr>
                                      <p:tavLst>
                                        <p:tav tm="0">
                                          <p:val>
                                            <p:strVal val="#ppt_x"/>
                                          </p:val>
                                        </p:tav>
                                        <p:tav tm="100000">
                                          <p:val>
                                            <p:strVal val="#ppt_x"/>
                                          </p:val>
                                        </p:tav>
                                      </p:tavLst>
                                    </p:anim>
                                    <p:anim calcmode="lin" valueType="num">
                                      <p:cBhvr>
                                        <p:cTn id="88" dur="1000" fill="hold"/>
                                        <p:tgtEl>
                                          <p:spTgt spid="24"/>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anim calcmode="lin" valueType="num">
                                      <p:cBhvr>
                                        <p:cTn id="97" dur="1000" fill="hold"/>
                                        <p:tgtEl>
                                          <p:spTgt spid="26"/>
                                        </p:tgtEl>
                                        <p:attrNameLst>
                                          <p:attrName>ppt_x</p:attrName>
                                        </p:attrNameLst>
                                      </p:cBhvr>
                                      <p:tavLst>
                                        <p:tav tm="0">
                                          <p:val>
                                            <p:strVal val="#ppt_x"/>
                                          </p:val>
                                        </p:tav>
                                        <p:tav tm="100000">
                                          <p:val>
                                            <p:strVal val="#ppt_x"/>
                                          </p:val>
                                        </p:tav>
                                      </p:tavLst>
                                    </p:anim>
                                    <p:anim calcmode="lin" valueType="num">
                                      <p:cBhvr>
                                        <p:cTn id="98" dur="1000" fill="hold"/>
                                        <p:tgtEl>
                                          <p:spTgt spid="26"/>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1000"/>
                                        <p:tgtEl>
                                          <p:spTgt spid="27"/>
                                        </p:tgtEl>
                                      </p:cBhvr>
                                    </p:animEffect>
                                    <p:anim calcmode="lin" valueType="num">
                                      <p:cBhvr>
                                        <p:cTn id="102" dur="1000" fill="hold"/>
                                        <p:tgtEl>
                                          <p:spTgt spid="27"/>
                                        </p:tgtEl>
                                        <p:attrNameLst>
                                          <p:attrName>ppt_x</p:attrName>
                                        </p:attrNameLst>
                                      </p:cBhvr>
                                      <p:tavLst>
                                        <p:tav tm="0">
                                          <p:val>
                                            <p:strVal val="#ppt_x"/>
                                          </p:val>
                                        </p:tav>
                                        <p:tav tm="100000">
                                          <p:val>
                                            <p:strVal val="#ppt_x"/>
                                          </p:val>
                                        </p:tav>
                                      </p:tavLst>
                                    </p:anim>
                                    <p:anim calcmode="lin" valueType="num">
                                      <p:cBhvr>
                                        <p:cTn id="103" dur="1000" fill="hold"/>
                                        <p:tgtEl>
                                          <p:spTgt spid="27"/>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1000"/>
                                        <p:tgtEl>
                                          <p:spTgt spid="28"/>
                                        </p:tgtEl>
                                      </p:cBhvr>
                                    </p:animEffect>
                                    <p:anim calcmode="lin" valueType="num">
                                      <p:cBhvr>
                                        <p:cTn id="107" dur="1000" fill="hold"/>
                                        <p:tgtEl>
                                          <p:spTgt spid="28"/>
                                        </p:tgtEl>
                                        <p:attrNameLst>
                                          <p:attrName>ppt_x</p:attrName>
                                        </p:attrNameLst>
                                      </p:cBhvr>
                                      <p:tavLst>
                                        <p:tav tm="0">
                                          <p:val>
                                            <p:strVal val="#ppt_x"/>
                                          </p:val>
                                        </p:tav>
                                        <p:tav tm="100000">
                                          <p:val>
                                            <p:strVal val="#ppt_x"/>
                                          </p:val>
                                        </p:tav>
                                      </p:tavLst>
                                    </p:anim>
                                    <p:anim calcmode="lin" valueType="num">
                                      <p:cBhvr>
                                        <p:cTn id="108" dur="1000" fill="hold"/>
                                        <p:tgtEl>
                                          <p:spTgt spid="28"/>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anim calcmode="lin" valueType="num">
                                      <p:cBhvr>
                                        <p:cTn id="112" dur="1000" fill="hold"/>
                                        <p:tgtEl>
                                          <p:spTgt spid="29"/>
                                        </p:tgtEl>
                                        <p:attrNameLst>
                                          <p:attrName>ppt_x</p:attrName>
                                        </p:attrNameLst>
                                      </p:cBhvr>
                                      <p:tavLst>
                                        <p:tav tm="0">
                                          <p:val>
                                            <p:strVal val="#ppt_x"/>
                                          </p:val>
                                        </p:tav>
                                        <p:tav tm="100000">
                                          <p:val>
                                            <p:strVal val="#ppt_x"/>
                                          </p:val>
                                        </p:tav>
                                      </p:tavLst>
                                    </p:anim>
                                    <p:anim calcmode="lin" valueType="num">
                                      <p:cBhvr>
                                        <p:cTn id="113" dur="1000" fill="hold"/>
                                        <p:tgtEl>
                                          <p:spTgt spid="2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1000"/>
                                        <p:tgtEl>
                                          <p:spTgt spid="30"/>
                                        </p:tgtEl>
                                      </p:cBhvr>
                                    </p:animEffect>
                                    <p:anim calcmode="lin" valueType="num">
                                      <p:cBhvr>
                                        <p:cTn id="117" dur="1000" fill="hold"/>
                                        <p:tgtEl>
                                          <p:spTgt spid="30"/>
                                        </p:tgtEl>
                                        <p:attrNameLst>
                                          <p:attrName>ppt_x</p:attrName>
                                        </p:attrNameLst>
                                      </p:cBhvr>
                                      <p:tavLst>
                                        <p:tav tm="0">
                                          <p:val>
                                            <p:strVal val="#ppt_x"/>
                                          </p:val>
                                        </p:tav>
                                        <p:tav tm="100000">
                                          <p:val>
                                            <p:strVal val="#ppt_x"/>
                                          </p:val>
                                        </p:tav>
                                      </p:tavLst>
                                    </p:anim>
                                    <p:anim calcmode="lin" valueType="num">
                                      <p:cBhvr>
                                        <p:cTn id="118" dur="1000" fill="hold"/>
                                        <p:tgtEl>
                                          <p:spTgt spid="30"/>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fade">
                                      <p:cBhvr>
                                        <p:cTn id="121" dur="1000"/>
                                        <p:tgtEl>
                                          <p:spTgt spid="31"/>
                                        </p:tgtEl>
                                      </p:cBhvr>
                                    </p:animEffect>
                                    <p:anim calcmode="lin" valueType="num">
                                      <p:cBhvr>
                                        <p:cTn id="122" dur="1000" fill="hold"/>
                                        <p:tgtEl>
                                          <p:spTgt spid="31"/>
                                        </p:tgtEl>
                                        <p:attrNameLst>
                                          <p:attrName>ppt_x</p:attrName>
                                        </p:attrNameLst>
                                      </p:cBhvr>
                                      <p:tavLst>
                                        <p:tav tm="0">
                                          <p:val>
                                            <p:strVal val="#ppt_x"/>
                                          </p:val>
                                        </p:tav>
                                        <p:tav tm="100000">
                                          <p:val>
                                            <p:strVal val="#ppt_x"/>
                                          </p:val>
                                        </p:tav>
                                      </p:tavLst>
                                    </p:anim>
                                    <p:anim calcmode="lin" valueType="num">
                                      <p:cBhvr>
                                        <p:cTn id="123" dur="1000" fill="hold"/>
                                        <p:tgtEl>
                                          <p:spTgt spid="31"/>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1000"/>
                                        <p:tgtEl>
                                          <p:spTgt spid="32"/>
                                        </p:tgtEl>
                                      </p:cBhvr>
                                    </p:animEffect>
                                    <p:anim calcmode="lin" valueType="num">
                                      <p:cBhvr>
                                        <p:cTn id="127" dur="1000" fill="hold"/>
                                        <p:tgtEl>
                                          <p:spTgt spid="32"/>
                                        </p:tgtEl>
                                        <p:attrNameLst>
                                          <p:attrName>ppt_x</p:attrName>
                                        </p:attrNameLst>
                                      </p:cBhvr>
                                      <p:tavLst>
                                        <p:tav tm="0">
                                          <p:val>
                                            <p:strVal val="#ppt_x"/>
                                          </p:val>
                                        </p:tav>
                                        <p:tav tm="100000">
                                          <p:val>
                                            <p:strVal val="#ppt_x"/>
                                          </p:val>
                                        </p:tav>
                                      </p:tavLst>
                                    </p:anim>
                                    <p:anim calcmode="lin" valueType="num">
                                      <p:cBhvr>
                                        <p:cTn id="128" dur="1000" fill="hold"/>
                                        <p:tgtEl>
                                          <p:spTgt spid="32"/>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1000"/>
                                        <p:tgtEl>
                                          <p:spTgt spid="33"/>
                                        </p:tgtEl>
                                      </p:cBhvr>
                                    </p:animEffect>
                                    <p:anim calcmode="lin" valueType="num">
                                      <p:cBhvr>
                                        <p:cTn id="132" dur="1000" fill="hold"/>
                                        <p:tgtEl>
                                          <p:spTgt spid="33"/>
                                        </p:tgtEl>
                                        <p:attrNameLst>
                                          <p:attrName>ppt_x</p:attrName>
                                        </p:attrNameLst>
                                      </p:cBhvr>
                                      <p:tavLst>
                                        <p:tav tm="0">
                                          <p:val>
                                            <p:strVal val="#ppt_x"/>
                                          </p:val>
                                        </p:tav>
                                        <p:tav tm="100000">
                                          <p:val>
                                            <p:strVal val="#ppt_x"/>
                                          </p:val>
                                        </p:tav>
                                      </p:tavLst>
                                    </p:anim>
                                    <p:anim calcmode="lin" valueType="num">
                                      <p:cBhvr>
                                        <p:cTn id="133" dur="1000" fill="hold"/>
                                        <p:tgtEl>
                                          <p:spTgt spid="33"/>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1000"/>
                                        <p:tgtEl>
                                          <p:spTgt spid="35"/>
                                        </p:tgtEl>
                                      </p:cBhvr>
                                    </p:animEffect>
                                    <p:anim calcmode="lin" valueType="num">
                                      <p:cBhvr>
                                        <p:cTn id="142" dur="1000" fill="hold"/>
                                        <p:tgtEl>
                                          <p:spTgt spid="35"/>
                                        </p:tgtEl>
                                        <p:attrNameLst>
                                          <p:attrName>ppt_x</p:attrName>
                                        </p:attrNameLst>
                                      </p:cBhvr>
                                      <p:tavLst>
                                        <p:tav tm="0">
                                          <p:val>
                                            <p:strVal val="#ppt_x"/>
                                          </p:val>
                                        </p:tav>
                                        <p:tav tm="100000">
                                          <p:val>
                                            <p:strVal val="#ppt_x"/>
                                          </p:val>
                                        </p:tav>
                                      </p:tavLst>
                                    </p:anim>
                                    <p:anim calcmode="lin" valueType="num">
                                      <p:cBhvr>
                                        <p:cTn id="143" dur="1000" fill="hold"/>
                                        <p:tgtEl>
                                          <p:spTgt spid="35"/>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fade">
                                      <p:cBhvr>
                                        <p:cTn id="146" dur="1000"/>
                                        <p:tgtEl>
                                          <p:spTgt spid="36"/>
                                        </p:tgtEl>
                                      </p:cBhvr>
                                    </p:animEffect>
                                    <p:anim calcmode="lin" valueType="num">
                                      <p:cBhvr>
                                        <p:cTn id="147" dur="1000" fill="hold"/>
                                        <p:tgtEl>
                                          <p:spTgt spid="36"/>
                                        </p:tgtEl>
                                        <p:attrNameLst>
                                          <p:attrName>ppt_x</p:attrName>
                                        </p:attrNameLst>
                                      </p:cBhvr>
                                      <p:tavLst>
                                        <p:tav tm="0">
                                          <p:val>
                                            <p:strVal val="#ppt_x"/>
                                          </p:val>
                                        </p:tav>
                                        <p:tav tm="100000">
                                          <p:val>
                                            <p:strVal val="#ppt_x"/>
                                          </p:val>
                                        </p:tav>
                                      </p:tavLst>
                                    </p:anim>
                                    <p:anim calcmode="lin" valueType="num">
                                      <p:cBhvr>
                                        <p:cTn id="148" dur="1000" fill="hold"/>
                                        <p:tgtEl>
                                          <p:spTgt spid="36"/>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1000"/>
                                        <p:tgtEl>
                                          <p:spTgt spid="37"/>
                                        </p:tgtEl>
                                      </p:cBhvr>
                                    </p:animEffect>
                                    <p:anim calcmode="lin" valueType="num">
                                      <p:cBhvr>
                                        <p:cTn id="152" dur="1000" fill="hold"/>
                                        <p:tgtEl>
                                          <p:spTgt spid="37"/>
                                        </p:tgtEl>
                                        <p:attrNameLst>
                                          <p:attrName>ppt_x</p:attrName>
                                        </p:attrNameLst>
                                      </p:cBhvr>
                                      <p:tavLst>
                                        <p:tav tm="0">
                                          <p:val>
                                            <p:strVal val="#ppt_x"/>
                                          </p:val>
                                        </p:tav>
                                        <p:tav tm="100000">
                                          <p:val>
                                            <p:strVal val="#ppt_x"/>
                                          </p:val>
                                        </p:tav>
                                      </p:tavLst>
                                    </p:anim>
                                    <p:anim calcmode="lin" valueType="num">
                                      <p:cBhvr>
                                        <p:cTn id="153" dur="1000" fill="hold"/>
                                        <p:tgtEl>
                                          <p:spTgt spid="37"/>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8"/>
                                        </p:tgtEl>
                                        <p:attrNameLst>
                                          <p:attrName>style.visibility</p:attrName>
                                        </p:attrNameLst>
                                      </p:cBhvr>
                                      <p:to>
                                        <p:strVal val="visible"/>
                                      </p:to>
                                    </p:set>
                                    <p:animEffect transition="in" filter="fade">
                                      <p:cBhvr>
                                        <p:cTn id="156" dur="1000"/>
                                        <p:tgtEl>
                                          <p:spTgt spid="38"/>
                                        </p:tgtEl>
                                      </p:cBhvr>
                                    </p:animEffect>
                                    <p:anim calcmode="lin" valueType="num">
                                      <p:cBhvr>
                                        <p:cTn id="157" dur="1000" fill="hold"/>
                                        <p:tgtEl>
                                          <p:spTgt spid="38"/>
                                        </p:tgtEl>
                                        <p:attrNameLst>
                                          <p:attrName>ppt_x</p:attrName>
                                        </p:attrNameLst>
                                      </p:cBhvr>
                                      <p:tavLst>
                                        <p:tav tm="0">
                                          <p:val>
                                            <p:strVal val="#ppt_x"/>
                                          </p:val>
                                        </p:tav>
                                        <p:tav tm="100000">
                                          <p:val>
                                            <p:strVal val="#ppt_x"/>
                                          </p:val>
                                        </p:tav>
                                      </p:tavLst>
                                    </p:anim>
                                    <p:anim calcmode="lin" valueType="num">
                                      <p:cBhvr>
                                        <p:cTn id="15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6" grpId="0"/>
      <p:bldP spid="18" grpId="0" animBg="1"/>
      <p:bldP spid="24" grpId="0" animBg="1"/>
      <p:bldP spid="30" grpId="0" animBg="1"/>
      <p:bldP spid="36"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849929"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600" b="1" kern="0" dirty="0">
                  <a:solidFill>
                    <a:prstClr val="white"/>
                  </a:solidFill>
                  <a:cs typeface="+mn-ea"/>
                  <a:sym typeface="+mn-lt"/>
                </a:rPr>
                <a:t>Junit</a:t>
              </a:r>
              <a:r>
                <a:rPr lang="zh-CN" altLang="en-US" sz="3600" b="1" kern="0" dirty="0">
                  <a:solidFill>
                    <a:prstClr val="white"/>
                  </a:solidFill>
                  <a:cs typeface="+mn-ea"/>
                  <a:sym typeface="+mn-lt"/>
                </a:rPr>
                <a:t>与</a:t>
              </a:r>
              <a:r>
                <a:rPr lang="en-US" altLang="zh-CN" sz="3600" b="1" kern="0" dirty="0">
                  <a:solidFill>
                    <a:prstClr val="white"/>
                  </a:solidFill>
                  <a:cs typeface="+mn-ea"/>
                  <a:sym typeface="+mn-lt"/>
                </a:rPr>
                <a:t>TestNG</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10" name="Picture 2" descr="JUnit">
            <a:extLst>
              <a:ext uri="{FF2B5EF4-FFF2-40B4-BE49-F238E27FC236}">
                <a16:creationId xmlns:a16="http://schemas.microsoft.com/office/drawing/2014/main" id="{0DD3E099-A864-817D-A7A3-5A68B92F8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546" y="1778101"/>
            <a:ext cx="2209982" cy="88399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64D10EFB-1F07-A407-BD6B-85A55254EF9B}"/>
              </a:ext>
            </a:extLst>
          </p:cNvPr>
          <p:cNvPicPr>
            <a:picLocks noChangeAspect="1"/>
          </p:cNvPicPr>
          <p:nvPr/>
        </p:nvPicPr>
        <p:blipFill>
          <a:blip r:embed="rId5"/>
          <a:stretch>
            <a:fillRect/>
          </a:stretch>
        </p:blipFill>
        <p:spPr>
          <a:xfrm>
            <a:off x="1800333" y="3806914"/>
            <a:ext cx="3984962" cy="1512114"/>
          </a:xfrm>
          <a:prstGeom prst="rect">
            <a:avLst/>
          </a:prstGeom>
        </p:spPr>
      </p:pic>
      <p:pic>
        <p:nvPicPr>
          <p:cNvPr id="12" name="Picture 4" descr="“TestNG”的图片搜索结果">
            <a:extLst>
              <a:ext uri="{FF2B5EF4-FFF2-40B4-BE49-F238E27FC236}">
                <a16:creationId xmlns:a16="http://schemas.microsoft.com/office/drawing/2014/main" id="{AE8ED636-2824-865E-7792-496C8BE0E0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2156" y="2330806"/>
            <a:ext cx="2035287" cy="20352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78315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B03CDA57-C5D2-243F-E906-C791D9B74668}"/>
              </a:ext>
            </a:extLst>
          </p:cNvPr>
          <p:cNvPicPr>
            <a:picLocks noChangeAspect="1"/>
          </p:cNvPicPr>
          <p:nvPr/>
        </p:nvPicPr>
        <p:blipFill>
          <a:blip r:embed="rId3"/>
          <a:stretch>
            <a:fillRect/>
          </a:stretch>
        </p:blipFill>
        <p:spPr>
          <a:xfrm>
            <a:off x="2932036" y="1295406"/>
            <a:ext cx="6643763" cy="4855265"/>
          </a:xfrm>
          <a:prstGeom prst="rect">
            <a:avLst/>
          </a:prstGeom>
        </p:spPr>
      </p:pic>
      <p:sp>
        <p:nvSpPr>
          <p:cNvPr id="3" name="矩形 2">
            <a:extLst>
              <a:ext uri="{FF2B5EF4-FFF2-40B4-BE49-F238E27FC236}">
                <a16:creationId xmlns:a16="http://schemas.microsoft.com/office/drawing/2014/main" id="{ED600812-61C2-8EAE-AF79-1547CF5BBB83}"/>
              </a:ext>
            </a:extLst>
          </p:cNvPr>
          <p:cNvSpPr/>
          <p:nvPr/>
        </p:nvSpPr>
        <p:spPr>
          <a:xfrm>
            <a:off x="5464500" y="2032000"/>
            <a:ext cx="1584000" cy="393700"/>
          </a:xfrm>
          <a:prstGeom prst="rect">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变异程序生成</a:t>
            </a:r>
          </a:p>
        </p:txBody>
      </p:sp>
    </p:spTree>
    <p:extLst>
      <p:ext uri="{BB962C8B-B14F-4D97-AF65-F5344CB8AC3E}">
        <p14:creationId xmlns:p14="http://schemas.microsoft.com/office/powerpoint/2010/main" val="186509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程序变异</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 name="圆角矩形 8">
            <a:extLst>
              <a:ext uri="{FF2B5EF4-FFF2-40B4-BE49-F238E27FC236}">
                <a16:creationId xmlns:a16="http://schemas.microsoft.com/office/drawing/2014/main" id="{89882D10-1969-A428-1C90-75557E136C1E}"/>
              </a:ext>
            </a:extLst>
          </p:cNvPr>
          <p:cNvSpPr/>
          <p:nvPr/>
        </p:nvSpPr>
        <p:spPr>
          <a:xfrm>
            <a:off x="2003912" y="1447099"/>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程序变异：</a:t>
            </a:r>
            <a:r>
              <a:rPr lang="zh-CN" altLang="en-US" sz="2105" dirty="0">
                <a:solidFill>
                  <a:prstClr val="black"/>
                </a:solidFill>
                <a:latin typeface="微软雅黑 Light" panose="020B0502040204020203" pitchFamily="34" charset="-122"/>
                <a:ea typeface="微软雅黑 Light" panose="020B0502040204020203" pitchFamily="34" charset="-122"/>
              </a:rPr>
              <a:t>指基于预先定义的变异操作对程序进行修改，进而得到源程序变异程序（也称为变异体）的过程</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539FD0B1-022D-C435-6157-01F11AD3ED70}"/>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19703" y="2390464"/>
            <a:ext cx="631500" cy="631500"/>
          </a:xfrm>
          <a:prstGeom prst="rect">
            <a:avLst/>
          </a:prstGeom>
        </p:spPr>
      </p:pic>
      <p:grpSp>
        <p:nvGrpSpPr>
          <p:cNvPr id="10" name="组合 9">
            <a:extLst>
              <a:ext uri="{FF2B5EF4-FFF2-40B4-BE49-F238E27FC236}">
                <a16:creationId xmlns:a16="http://schemas.microsoft.com/office/drawing/2014/main" id="{5BF17B39-D1D9-8B69-2011-DF1F83A1380D}"/>
              </a:ext>
            </a:extLst>
          </p:cNvPr>
          <p:cNvGrpSpPr/>
          <p:nvPr/>
        </p:nvGrpSpPr>
        <p:grpSpPr>
          <a:xfrm>
            <a:off x="10215475" y="2390464"/>
            <a:ext cx="631500" cy="631500"/>
            <a:chOff x="1055688" y="4868863"/>
            <a:chExt cx="720000" cy="720000"/>
          </a:xfrm>
        </p:grpSpPr>
        <p:pic>
          <p:nvPicPr>
            <p:cNvPr id="11" name="图片 10">
              <a:extLst>
                <a:ext uri="{FF2B5EF4-FFF2-40B4-BE49-F238E27FC236}">
                  <a16:creationId xmlns:a16="http://schemas.microsoft.com/office/drawing/2014/main" id="{536509C2-4DDE-2530-2D8C-18A313BB29D3}"/>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55688" y="4868863"/>
              <a:ext cx="720000" cy="720000"/>
            </a:xfrm>
            <a:prstGeom prst="rect">
              <a:avLst/>
            </a:prstGeom>
          </p:spPr>
        </p:pic>
        <p:cxnSp>
          <p:nvCxnSpPr>
            <p:cNvPr id="12" name="直接连接符 11">
              <a:extLst>
                <a:ext uri="{FF2B5EF4-FFF2-40B4-BE49-F238E27FC236}">
                  <a16:creationId xmlns:a16="http://schemas.microsoft.com/office/drawing/2014/main" id="{B50EB830-7564-507F-0706-F1D6CF5E6F48}"/>
                </a:ext>
              </a:extLst>
            </p:cNvPr>
            <p:cNvCxnSpPr/>
            <p:nvPr/>
          </p:nvCxnSpPr>
          <p:spPr>
            <a:xfrm>
              <a:off x="1235688" y="5271032"/>
              <a:ext cx="36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DC6CA34F-387B-0427-2EBD-742DACC0F150}"/>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414876" y="2548339"/>
            <a:ext cx="315750" cy="315750"/>
          </a:xfrm>
          <a:prstGeom prst="rect">
            <a:avLst/>
          </a:prstGeom>
        </p:spPr>
      </p:pic>
      <p:sp>
        <p:nvSpPr>
          <p:cNvPr id="14" name="箭头: 右 13">
            <a:extLst>
              <a:ext uri="{FF2B5EF4-FFF2-40B4-BE49-F238E27FC236}">
                <a16:creationId xmlns:a16="http://schemas.microsoft.com/office/drawing/2014/main" id="{F8B83150-592B-1A51-37B7-155958486563}"/>
              </a:ext>
            </a:extLst>
          </p:cNvPr>
          <p:cNvSpPr/>
          <p:nvPr/>
        </p:nvSpPr>
        <p:spPr>
          <a:xfrm>
            <a:off x="9035976" y="2643064"/>
            <a:ext cx="3789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
        <p:nvSpPr>
          <p:cNvPr id="15" name="箭头: 右 14">
            <a:extLst>
              <a:ext uri="{FF2B5EF4-FFF2-40B4-BE49-F238E27FC236}">
                <a16:creationId xmlns:a16="http://schemas.microsoft.com/office/drawing/2014/main" id="{5CB3052B-B663-4269-371D-93DF6B335CEB}"/>
              </a:ext>
            </a:extLst>
          </p:cNvPr>
          <p:cNvSpPr/>
          <p:nvPr/>
        </p:nvSpPr>
        <p:spPr>
          <a:xfrm>
            <a:off x="9725780" y="2644408"/>
            <a:ext cx="3789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graphicFrame>
        <p:nvGraphicFramePr>
          <p:cNvPr id="16" name="表格 15">
            <a:extLst>
              <a:ext uri="{FF2B5EF4-FFF2-40B4-BE49-F238E27FC236}">
                <a16:creationId xmlns:a16="http://schemas.microsoft.com/office/drawing/2014/main" id="{7779F6FA-2887-83C9-C455-3BDCE7DFB9DD}"/>
              </a:ext>
            </a:extLst>
          </p:cNvPr>
          <p:cNvGraphicFramePr>
            <a:graphicFrameLocks noGrp="1"/>
          </p:cNvGraphicFramePr>
          <p:nvPr>
            <p:extLst>
              <p:ext uri="{D42A27DB-BD31-4B8C-83A1-F6EECF244321}">
                <p14:modId xmlns:p14="http://schemas.microsoft.com/office/powerpoint/2010/main" val="2521454741"/>
              </p:ext>
            </p:extLst>
          </p:nvPr>
        </p:nvGraphicFramePr>
        <p:xfrm>
          <a:off x="2005975" y="3339753"/>
          <a:ext cx="8841000" cy="2020800"/>
        </p:xfrm>
        <a:graphic>
          <a:graphicData uri="http://schemas.openxmlformats.org/drawingml/2006/table">
            <a:tbl>
              <a:tblPr firstRow="1" firstCol="1" bandRow="1">
                <a:tableStyleId>{B301B821-A1FF-4177-AEE7-76D212191A09}</a:tableStyleId>
              </a:tblPr>
              <a:tblGrid>
                <a:gridCol w="1894500">
                  <a:extLst>
                    <a:ext uri="{9D8B030D-6E8A-4147-A177-3AD203B41FA5}">
                      <a16:colId xmlns:a16="http://schemas.microsoft.com/office/drawing/2014/main" val="1266863272"/>
                    </a:ext>
                  </a:extLst>
                </a:gridCol>
                <a:gridCol w="6946500">
                  <a:extLst>
                    <a:ext uri="{9D8B030D-6E8A-4147-A177-3AD203B41FA5}">
                      <a16:colId xmlns:a16="http://schemas.microsoft.com/office/drawing/2014/main" val="1067038813"/>
                    </a:ext>
                  </a:extLst>
                </a:gridCol>
              </a:tblGrid>
              <a:tr h="252600">
                <a:tc>
                  <a:txBody>
                    <a:bodyPr/>
                    <a:lstStyle/>
                    <a:p>
                      <a:pPr algn="l">
                        <a:spcAft>
                          <a:spcPts val="0"/>
                        </a:spcAft>
                      </a:pPr>
                      <a:r>
                        <a:rPr lang="zh-CN" sz="1400" kern="0" dirty="0">
                          <a:effectLst/>
                        </a:rPr>
                        <a:t>变异算子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solidFill>
                      <a:srgbClr val="6A0160"/>
                    </a:solidFill>
                  </a:tcPr>
                </a:tc>
                <a:tc>
                  <a:txBody>
                    <a:bodyPr/>
                    <a:lstStyle/>
                    <a:p>
                      <a:pPr algn="l">
                        <a:spcAft>
                          <a:spcPts val="0"/>
                        </a:spcAft>
                      </a:pPr>
                      <a:r>
                        <a:rPr lang="zh-CN" sz="1400" kern="0" dirty="0">
                          <a:effectLst/>
                        </a:rPr>
                        <a:t>描述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solidFill>
                      <a:srgbClr val="6A0160"/>
                    </a:solidFill>
                  </a:tcPr>
                </a:tc>
                <a:extLst>
                  <a:ext uri="{0D108BD9-81ED-4DB2-BD59-A6C34878D82A}">
                    <a16:rowId xmlns:a16="http://schemas.microsoft.com/office/drawing/2014/main" val="958640413"/>
                  </a:ext>
                </a:extLst>
              </a:tr>
              <a:tr h="252600">
                <a:tc rowSpan="4">
                  <a:txBody>
                    <a:bodyPr/>
                    <a:lstStyle/>
                    <a:p>
                      <a:pPr algn="l">
                        <a:spcAft>
                          <a:spcPts val="0"/>
                        </a:spcAft>
                      </a:pPr>
                      <a:r>
                        <a:rPr lang="zh-CN" sz="1400" b="0" kern="0" dirty="0">
                          <a:effectLst/>
                        </a:rPr>
                        <a:t>运算符变异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r>
                        <a:rPr lang="zh-CN" sz="1400" kern="0" dirty="0">
                          <a:effectLst/>
                        </a:rPr>
                        <a:t>对关系运算符</a:t>
                      </a:r>
                      <a:r>
                        <a:rPr lang="en-US" sz="1400" kern="0" dirty="0">
                          <a:effectLst/>
                        </a:rPr>
                        <a:t> “&lt;”</a:t>
                      </a:r>
                      <a:r>
                        <a:rPr lang="zh-CN" sz="1400" kern="0" dirty="0">
                          <a:effectLst/>
                        </a:rPr>
                        <a:t>、</a:t>
                      </a:r>
                      <a:r>
                        <a:rPr lang="en-US" sz="1400" kern="0" dirty="0">
                          <a:effectLst/>
                        </a:rPr>
                        <a:t>“&lt;=”</a:t>
                      </a:r>
                      <a:r>
                        <a:rPr lang="zh-CN" sz="1400" kern="0" dirty="0">
                          <a:effectLst/>
                        </a:rPr>
                        <a:t>、</a:t>
                      </a:r>
                      <a:r>
                        <a:rPr lang="en-US" sz="1400" kern="0" dirty="0">
                          <a:effectLst/>
                        </a:rPr>
                        <a:t>“&gt;”</a:t>
                      </a:r>
                      <a:r>
                        <a:rPr lang="zh-CN" sz="1400" kern="0" dirty="0">
                          <a:effectLst/>
                        </a:rPr>
                        <a:t>、</a:t>
                      </a:r>
                      <a:r>
                        <a:rPr lang="en-US" sz="1400" kern="0" dirty="0">
                          <a:effectLst/>
                        </a:rPr>
                        <a:t>“&gt;=” </a:t>
                      </a:r>
                      <a:r>
                        <a:rPr lang="zh-CN" sz="1400" kern="0" dirty="0">
                          <a:effectLst/>
                        </a:rPr>
                        <a:t>进行替换，如将</a:t>
                      </a:r>
                      <a:r>
                        <a:rPr lang="en-US" sz="1400" kern="0" dirty="0">
                          <a:effectLst/>
                        </a:rPr>
                        <a:t> “&lt;” </a:t>
                      </a:r>
                      <a:r>
                        <a:rPr lang="zh-CN" sz="1400" kern="0" dirty="0">
                          <a:effectLst/>
                        </a:rPr>
                        <a:t>替换为</a:t>
                      </a:r>
                      <a:r>
                        <a:rPr lang="en-US" sz="1400" kern="0" dirty="0">
                          <a:effectLst/>
                        </a:rPr>
                        <a:t> “&lt;=”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5811886"/>
                  </a:ext>
                </a:extLst>
              </a:tr>
              <a:tr h="252600">
                <a:tc vMerge="1">
                  <a:txBody>
                    <a:bodyPr/>
                    <a:lstStyle/>
                    <a:p>
                      <a:endParaRPr lang="zh-CN" altLang="en-US"/>
                    </a:p>
                  </a:txBody>
                  <a:tcPr/>
                </a:tc>
                <a:tc>
                  <a:txBody>
                    <a:bodyPr/>
                    <a:lstStyle/>
                    <a:p>
                      <a:pPr algn="l">
                        <a:spcAft>
                          <a:spcPts val="0"/>
                        </a:spcAft>
                      </a:pPr>
                      <a:r>
                        <a:rPr lang="zh-CN" sz="1400" kern="0" dirty="0">
                          <a:effectLst/>
                        </a:rPr>
                        <a:t>对自增运算符</a:t>
                      </a:r>
                      <a:r>
                        <a:rPr lang="en-US" sz="1400" kern="0" dirty="0">
                          <a:effectLst/>
                        </a:rPr>
                        <a:t> “++” </a:t>
                      </a:r>
                      <a:r>
                        <a:rPr lang="zh-CN" sz="1400" kern="0" dirty="0">
                          <a:effectLst/>
                        </a:rPr>
                        <a:t>或自减运算符</a:t>
                      </a:r>
                      <a:r>
                        <a:rPr lang="en-US" sz="1400" kern="0" dirty="0">
                          <a:effectLst/>
                        </a:rPr>
                        <a:t> “--” </a:t>
                      </a:r>
                      <a:r>
                        <a:rPr lang="zh-CN" sz="1400" kern="0" dirty="0">
                          <a:effectLst/>
                        </a:rPr>
                        <a:t>进行替换，如将</a:t>
                      </a:r>
                      <a:r>
                        <a:rPr lang="en-US" sz="1400" kern="0" dirty="0">
                          <a:effectLst/>
                        </a:rPr>
                        <a:t> “++” </a:t>
                      </a:r>
                      <a:r>
                        <a:rPr lang="zh-CN" sz="1400" kern="0" dirty="0">
                          <a:effectLst/>
                        </a:rPr>
                        <a:t>替换为</a:t>
                      </a: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2688240"/>
                  </a:ext>
                </a:extLst>
              </a:tr>
              <a:tr h="252600">
                <a:tc vMerge="1">
                  <a:txBody>
                    <a:bodyPr/>
                    <a:lstStyle/>
                    <a:p>
                      <a:endParaRPr lang="zh-CN" altLang="en-US"/>
                    </a:p>
                  </a:txBody>
                  <a:tcPr/>
                </a:tc>
                <a:tc>
                  <a:txBody>
                    <a:bodyPr/>
                    <a:lstStyle/>
                    <a:p>
                      <a:pPr algn="l">
                        <a:spcAft>
                          <a:spcPts val="0"/>
                        </a:spcAft>
                      </a:pPr>
                      <a:r>
                        <a:rPr lang="zh-CN" sz="1400" kern="0" dirty="0">
                          <a:effectLst/>
                        </a:rPr>
                        <a:t>对与数值运算的二元算术运算符进行替换，如将</a:t>
                      </a:r>
                      <a:r>
                        <a:rPr lang="en-US" sz="1400" kern="0" dirty="0">
                          <a:effectLst/>
                        </a:rPr>
                        <a:t> “+” </a:t>
                      </a:r>
                      <a:r>
                        <a:rPr lang="zh-CN" sz="1400" kern="0" dirty="0">
                          <a:effectLst/>
                        </a:rPr>
                        <a:t>替换为</a:t>
                      </a: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5300962"/>
                  </a:ext>
                </a:extLst>
              </a:tr>
              <a:tr h="252600">
                <a:tc vMerge="1">
                  <a:txBody>
                    <a:bodyPr/>
                    <a:lstStyle/>
                    <a:p>
                      <a:endParaRPr lang="zh-CN" altLang="en-US"/>
                    </a:p>
                  </a:txBody>
                  <a:tcPr/>
                </a:tc>
                <a:tc>
                  <a:txBody>
                    <a:bodyPr/>
                    <a:lstStyle/>
                    <a:p>
                      <a:pPr algn="l">
                        <a:spcAft>
                          <a:spcPts val="0"/>
                        </a:spcAft>
                      </a:pPr>
                      <a:r>
                        <a:rPr lang="zh-CN" sz="1400" kern="0" dirty="0">
                          <a:effectLst/>
                        </a:rPr>
                        <a:t>将程序中的条件运算符替换为相反运算符，如将</a:t>
                      </a:r>
                      <a:r>
                        <a:rPr lang="en-US" sz="1400" kern="0" dirty="0">
                          <a:effectLst/>
                        </a:rPr>
                        <a:t> “==” </a:t>
                      </a:r>
                      <a:r>
                        <a:rPr lang="zh-CN" sz="1400" kern="0" dirty="0">
                          <a:effectLst/>
                        </a:rPr>
                        <a:t>替换为</a:t>
                      </a: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5993631"/>
                  </a:ext>
                </a:extLst>
              </a:tr>
              <a:tr h="252600">
                <a:tc>
                  <a:txBody>
                    <a:bodyPr/>
                    <a:lstStyle/>
                    <a:p>
                      <a:pPr algn="l">
                        <a:spcAft>
                          <a:spcPts val="0"/>
                        </a:spcAft>
                      </a:pPr>
                      <a:r>
                        <a:rPr lang="zh-CN" sz="1400" b="0" kern="0" dirty="0">
                          <a:effectLst/>
                        </a:rPr>
                        <a:t>数值变异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r>
                        <a:rPr lang="zh-CN" sz="1400" kern="0" dirty="0">
                          <a:effectLst/>
                        </a:rPr>
                        <a:t>对程序中整数类型、浮点数类型的变量取相反数，如将</a:t>
                      </a:r>
                      <a:r>
                        <a:rPr lang="en-US" sz="1400" kern="0" dirty="0">
                          <a:effectLst/>
                        </a:rPr>
                        <a:t> “i” </a:t>
                      </a:r>
                      <a:r>
                        <a:rPr lang="zh-CN" sz="1400" kern="0" dirty="0">
                          <a:effectLst/>
                        </a:rPr>
                        <a:t>替换为</a:t>
                      </a:r>
                      <a:r>
                        <a:rPr lang="en-US" sz="1400" kern="0" dirty="0">
                          <a:effectLst/>
                        </a:rPr>
                        <a:t> “-i”</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0301030"/>
                  </a:ext>
                </a:extLst>
              </a:tr>
              <a:tr h="252600">
                <a:tc rowSpan="2">
                  <a:txBody>
                    <a:bodyPr/>
                    <a:lstStyle/>
                    <a:p>
                      <a:pPr algn="l">
                        <a:spcAft>
                          <a:spcPts val="0"/>
                        </a:spcAft>
                      </a:pPr>
                      <a:r>
                        <a:rPr lang="zh-CN" sz="1400" b="0" kern="0" dirty="0">
                          <a:effectLst/>
                        </a:rPr>
                        <a:t>方法返回值变异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r>
                        <a:rPr lang="zh-CN" sz="1400" kern="0" dirty="0">
                          <a:effectLst/>
                        </a:rPr>
                        <a:t>删除程序中返回值类型为</a:t>
                      </a:r>
                      <a:r>
                        <a:rPr lang="en-US" sz="1400" kern="0" dirty="0">
                          <a:effectLst/>
                        </a:rPr>
                        <a:t>void</a:t>
                      </a:r>
                      <a:r>
                        <a:rPr lang="zh-CN" sz="1400" kern="0" dirty="0">
                          <a:effectLst/>
                        </a:rPr>
                        <a:t>的方法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6728031"/>
                  </a:ext>
                </a:extLst>
              </a:tr>
              <a:tr h="252600">
                <a:tc vMerge="1">
                  <a:txBody>
                    <a:bodyPr/>
                    <a:lstStyle/>
                    <a:p>
                      <a:endParaRPr lang="zh-CN" altLang="en-US"/>
                    </a:p>
                  </a:txBody>
                  <a:tcPr/>
                </a:tc>
                <a:tc>
                  <a:txBody>
                    <a:bodyPr/>
                    <a:lstStyle/>
                    <a:p>
                      <a:pPr algn="l">
                        <a:spcAft>
                          <a:spcPts val="0"/>
                        </a:spcAft>
                      </a:pPr>
                      <a:r>
                        <a:rPr lang="zh-CN" sz="1400" kern="0" dirty="0">
                          <a:effectLst/>
                        </a:rPr>
                        <a:t>对程序中方法的返回值进行修改，如将</a:t>
                      </a:r>
                      <a:r>
                        <a:rPr lang="en-US" sz="1400" kern="0" dirty="0">
                          <a:effectLst/>
                        </a:rPr>
                        <a:t> “true” </a:t>
                      </a:r>
                      <a:r>
                        <a:rPr lang="zh-CN" sz="1400" kern="0" dirty="0">
                          <a:effectLst/>
                        </a:rPr>
                        <a:t>修改为</a:t>
                      </a:r>
                      <a:r>
                        <a:rPr lang="en-US" sz="1400" kern="0" dirty="0">
                          <a:effectLst/>
                        </a:rPr>
                        <a:t> “false”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4670400"/>
                  </a:ext>
                </a:extLst>
              </a:tr>
            </a:tbl>
          </a:graphicData>
        </a:graphic>
      </p:graphicFrame>
      <p:sp>
        <p:nvSpPr>
          <p:cNvPr id="17" name="矩形 16">
            <a:extLst>
              <a:ext uri="{FF2B5EF4-FFF2-40B4-BE49-F238E27FC236}">
                <a16:creationId xmlns:a16="http://schemas.microsoft.com/office/drawing/2014/main" id="{25DB319F-FF23-C44D-515F-89AE836AE56F}"/>
              </a:ext>
            </a:extLst>
          </p:cNvPr>
          <p:cNvSpPr/>
          <p:nvPr/>
        </p:nvSpPr>
        <p:spPr>
          <a:xfrm>
            <a:off x="4532698" y="3024322"/>
            <a:ext cx="37890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面向过程程序的变异算子</a:t>
            </a:r>
          </a:p>
        </p:txBody>
      </p:sp>
    </p:spTree>
    <p:extLst>
      <p:ext uri="{BB962C8B-B14F-4D97-AF65-F5344CB8AC3E}">
        <p14:creationId xmlns:p14="http://schemas.microsoft.com/office/powerpoint/2010/main" val="282695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80AF863-3DEA-000B-29B5-578B17AD6631}"/>
              </a:ext>
            </a:extLst>
          </p:cNvPr>
          <p:cNvGrpSpPr/>
          <p:nvPr/>
        </p:nvGrpSpPr>
        <p:grpSpPr>
          <a:xfrm>
            <a:off x="227219" y="261621"/>
            <a:ext cx="2529428" cy="702576"/>
            <a:chOff x="173431" y="131209"/>
            <a:chExt cx="2811816" cy="895414"/>
          </a:xfrm>
        </p:grpSpPr>
        <p:sp>
          <p:nvSpPr>
            <p:cNvPr id="3" name="矩形 2">
              <a:extLst>
                <a:ext uri="{FF2B5EF4-FFF2-40B4-BE49-F238E27FC236}">
                  <a16:creationId xmlns:a16="http://schemas.microsoft.com/office/drawing/2014/main" id="{62746DB9-1B3A-6D99-90ED-B775988013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程序变异</a:t>
              </a:r>
            </a:p>
          </p:txBody>
        </p:sp>
        <p:sp>
          <p:nvSpPr>
            <p:cNvPr id="4" name="矩形 3">
              <a:extLst>
                <a:ext uri="{FF2B5EF4-FFF2-40B4-BE49-F238E27FC236}">
                  <a16:creationId xmlns:a16="http://schemas.microsoft.com/office/drawing/2014/main" id="{ACE08ED2-53A4-A2AC-09D6-0FE154210427}"/>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9" name="圆角矩形 8">
            <a:extLst>
              <a:ext uri="{FF2B5EF4-FFF2-40B4-BE49-F238E27FC236}">
                <a16:creationId xmlns:a16="http://schemas.microsoft.com/office/drawing/2014/main" id="{41885ABB-0C59-CD4E-AE2D-F19D1FC915DF}"/>
              </a:ext>
            </a:extLst>
          </p:cNvPr>
          <p:cNvSpPr/>
          <p:nvPr/>
        </p:nvSpPr>
        <p:spPr>
          <a:xfrm>
            <a:off x="1457812" y="1489144"/>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程序变异：</a:t>
            </a:r>
            <a:r>
              <a:rPr lang="zh-CN" altLang="en-US" sz="2105" dirty="0">
                <a:solidFill>
                  <a:prstClr val="black"/>
                </a:solidFill>
                <a:latin typeface="微软雅黑 Light" panose="020B0502040204020203" pitchFamily="34" charset="-122"/>
                <a:ea typeface="微软雅黑 Light" panose="020B0502040204020203" pitchFamily="34" charset="-122"/>
              </a:rPr>
              <a:t>指基于预先定义的变异操作对程序进行修改，进而得到源程序变异程序（也称为变异体）的过程</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F0F965D7-BB0A-9D07-B2D8-52C3BEFCF16C}"/>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773603" y="2432509"/>
            <a:ext cx="631500" cy="631500"/>
          </a:xfrm>
          <a:prstGeom prst="rect">
            <a:avLst/>
          </a:prstGeom>
        </p:spPr>
      </p:pic>
      <p:grpSp>
        <p:nvGrpSpPr>
          <p:cNvPr id="11" name="组合 10">
            <a:extLst>
              <a:ext uri="{FF2B5EF4-FFF2-40B4-BE49-F238E27FC236}">
                <a16:creationId xmlns:a16="http://schemas.microsoft.com/office/drawing/2014/main" id="{C23030B2-C8F4-ECD6-6E4E-F8709608A706}"/>
              </a:ext>
            </a:extLst>
          </p:cNvPr>
          <p:cNvGrpSpPr/>
          <p:nvPr/>
        </p:nvGrpSpPr>
        <p:grpSpPr>
          <a:xfrm>
            <a:off x="9669375" y="2432509"/>
            <a:ext cx="631500" cy="631500"/>
            <a:chOff x="1055688" y="4868863"/>
            <a:chExt cx="720000" cy="720000"/>
          </a:xfrm>
        </p:grpSpPr>
        <p:pic>
          <p:nvPicPr>
            <p:cNvPr id="12" name="图片 11">
              <a:extLst>
                <a:ext uri="{FF2B5EF4-FFF2-40B4-BE49-F238E27FC236}">
                  <a16:creationId xmlns:a16="http://schemas.microsoft.com/office/drawing/2014/main" id="{23CEFF5A-66AF-9B71-462B-37F8D1660FCB}"/>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55688" y="4868863"/>
              <a:ext cx="720000" cy="720000"/>
            </a:xfrm>
            <a:prstGeom prst="rect">
              <a:avLst/>
            </a:prstGeom>
          </p:spPr>
        </p:pic>
        <p:cxnSp>
          <p:nvCxnSpPr>
            <p:cNvPr id="13" name="直接连接符 12">
              <a:extLst>
                <a:ext uri="{FF2B5EF4-FFF2-40B4-BE49-F238E27FC236}">
                  <a16:creationId xmlns:a16="http://schemas.microsoft.com/office/drawing/2014/main" id="{964167BD-C8FB-10F4-2A62-08B872D85000}"/>
                </a:ext>
              </a:extLst>
            </p:cNvPr>
            <p:cNvCxnSpPr/>
            <p:nvPr/>
          </p:nvCxnSpPr>
          <p:spPr>
            <a:xfrm>
              <a:off x="1235688" y="5271032"/>
              <a:ext cx="36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B0CE74D8-9AF9-6664-740D-976FEF2899E3}"/>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868776" y="2590384"/>
            <a:ext cx="315750" cy="315750"/>
          </a:xfrm>
          <a:prstGeom prst="rect">
            <a:avLst/>
          </a:prstGeom>
        </p:spPr>
      </p:pic>
      <p:sp>
        <p:nvSpPr>
          <p:cNvPr id="15" name="箭头: 右 14">
            <a:extLst>
              <a:ext uri="{FF2B5EF4-FFF2-40B4-BE49-F238E27FC236}">
                <a16:creationId xmlns:a16="http://schemas.microsoft.com/office/drawing/2014/main" id="{A4791A02-79F0-EB42-F842-C3901914D299}"/>
              </a:ext>
            </a:extLst>
          </p:cNvPr>
          <p:cNvSpPr/>
          <p:nvPr/>
        </p:nvSpPr>
        <p:spPr>
          <a:xfrm>
            <a:off x="8489876" y="2685109"/>
            <a:ext cx="3789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
        <p:nvSpPr>
          <p:cNvPr id="16" name="箭头: 右 15">
            <a:extLst>
              <a:ext uri="{FF2B5EF4-FFF2-40B4-BE49-F238E27FC236}">
                <a16:creationId xmlns:a16="http://schemas.microsoft.com/office/drawing/2014/main" id="{E6AE7233-D297-77DD-8A82-B6CAC8DDB8C5}"/>
              </a:ext>
            </a:extLst>
          </p:cNvPr>
          <p:cNvSpPr/>
          <p:nvPr/>
        </p:nvSpPr>
        <p:spPr>
          <a:xfrm>
            <a:off x="9179680" y="2686453"/>
            <a:ext cx="37890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
        <p:nvSpPr>
          <p:cNvPr id="17" name="矩形 16">
            <a:extLst>
              <a:ext uri="{FF2B5EF4-FFF2-40B4-BE49-F238E27FC236}">
                <a16:creationId xmlns:a16="http://schemas.microsoft.com/office/drawing/2014/main" id="{760C063F-6A16-EB80-2230-9B0DDB3D8B68}"/>
              </a:ext>
            </a:extLst>
          </p:cNvPr>
          <p:cNvSpPr/>
          <p:nvPr/>
        </p:nvSpPr>
        <p:spPr>
          <a:xfrm>
            <a:off x="3986598" y="3066367"/>
            <a:ext cx="37890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面向对象程序的变异算子</a:t>
            </a:r>
          </a:p>
        </p:txBody>
      </p:sp>
      <p:graphicFrame>
        <p:nvGraphicFramePr>
          <p:cNvPr id="18" name="表格 17">
            <a:extLst>
              <a:ext uri="{FF2B5EF4-FFF2-40B4-BE49-F238E27FC236}">
                <a16:creationId xmlns:a16="http://schemas.microsoft.com/office/drawing/2014/main" id="{0007FF69-6E95-5003-5BD4-DE5B524771DB}"/>
              </a:ext>
            </a:extLst>
          </p:cNvPr>
          <p:cNvGraphicFramePr>
            <a:graphicFrameLocks noGrp="1"/>
          </p:cNvGraphicFramePr>
          <p:nvPr>
            <p:extLst>
              <p:ext uri="{D42A27DB-BD31-4B8C-83A1-F6EECF244321}">
                <p14:modId xmlns:p14="http://schemas.microsoft.com/office/powerpoint/2010/main" val="1176958855"/>
              </p:ext>
            </p:extLst>
          </p:nvPr>
        </p:nvGraphicFramePr>
        <p:xfrm>
          <a:off x="1459875" y="3380713"/>
          <a:ext cx="8841000" cy="2273400"/>
        </p:xfrm>
        <a:graphic>
          <a:graphicData uri="http://schemas.openxmlformats.org/drawingml/2006/table">
            <a:tbl>
              <a:tblPr firstRow="1" firstCol="1" bandRow="1">
                <a:tableStyleId>{69012ECD-51FC-41F1-AA8D-1B2483CD663E}</a:tableStyleId>
              </a:tblPr>
              <a:tblGrid>
                <a:gridCol w="1894500">
                  <a:extLst>
                    <a:ext uri="{9D8B030D-6E8A-4147-A177-3AD203B41FA5}">
                      <a16:colId xmlns:a16="http://schemas.microsoft.com/office/drawing/2014/main" val="512725339"/>
                    </a:ext>
                  </a:extLst>
                </a:gridCol>
                <a:gridCol w="6946500">
                  <a:extLst>
                    <a:ext uri="{9D8B030D-6E8A-4147-A177-3AD203B41FA5}">
                      <a16:colId xmlns:a16="http://schemas.microsoft.com/office/drawing/2014/main" val="3366155604"/>
                    </a:ext>
                  </a:extLst>
                </a:gridCol>
              </a:tblGrid>
              <a:tr h="252600">
                <a:tc>
                  <a:txBody>
                    <a:bodyPr/>
                    <a:lstStyle/>
                    <a:p>
                      <a:pPr algn="just">
                        <a:spcAft>
                          <a:spcPts val="0"/>
                        </a:spcAft>
                      </a:pPr>
                      <a:r>
                        <a:rPr lang="zh-CN" sz="1400" kern="0" dirty="0">
                          <a:effectLst/>
                        </a:rPr>
                        <a:t>变异算子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rgbClr val="6A0160"/>
                    </a:solidFill>
                  </a:tcPr>
                </a:tc>
                <a:tc>
                  <a:txBody>
                    <a:bodyPr/>
                    <a:lstStyle/>
                    <a:p>
                      <a:pPr algn="just">
                        <a:spcAft>
                          <a:spcPts val="0"/>
                        </a:spcAft>
                      </a:pPr>
                      <a:r>
                        <a:rPr lang="zh-CN" sz="1400" kern="0" dirty="0">
                          <a:effectLst/>
                        </a:rPr>
                        <a:t>描述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rgbClr val="6A0160"/>
                    </a:solidFill>
                  </a:tcPr>
                </a:tc>
                <a:extLst>
                  <a:ext uri="{0D108BD9-81ED-4DB2-BD59-A6C34878D82A}">
                    <a16:rowId xmlns:a16="http://schemas.microsoft.com/office/drawing/2014/main" val="1363992048"/>
                  </a:ext>
                </a:extLst>
              </a:tr>
              <a:tr h="252600">
                <a:tc rowSpan="3">
                  <a:txBody>
                    <a:bodyPr/>
                    <a:lstStyle/>
                    <a:p>
                      <a:pPr algn="just">
                        <a:spcAft>
                          <a:spcPts val="0"/>
                        </a:spcAft>
                      </a:pPr>
                      <a:r>
                        <a:rPr lang="zh-CN" sz="1400" b="0" kern="0" dirty="0">
                          <a:effectLst/>
                        </a:rPr>
                        <a:t>继承变异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400" kern="0" dirty="0">
                          <a:effectLst/>
                        </a:rPr>
                        <a:t>增加或删除子类中的重写变量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44654"/>
                  </a:ext>
                </a:extLst>
              </a:tr>
              <a:tr h="252600">
                <a:tc vMerge="1">
                  <a:txBody>
                    <a:bodyPr/>
                    <a:lstStyle/>
                    <a:p>
                      <a:endParaRPr lang="zh-CN" altLang="en-US"/>
                    </a:p>
                  </a:txBody>
                  <a:tcPr/>
                </a:tc>
                <a:tc>
                  <a:txBody>
                    <a:bodyPr/>
                    <a:lstStyle/>
                    <a:p>
                      <a:pPr algn="just">
                        <a:spcAft>
                          <a:spcPts val="0"/>
                        </a:spcAft>
                      </a:pPr>
                      <a:r>
                        <a:rPr lang="zh-CN" sz="1400" kern="0" dirty="0">
                          <a:effectLst/>
                        </a:rPr>
                        <a:t>增加、修改或重命名子类中的重写方法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0470373"/>
                  </a:ext>
                </a:extLst>
              </a:tr>
              <a:tr h="252600">
                <a:tc vMerge="1">
                  <a:txBody>
                    <a:bodyPr/>
                    <a:lstStyle/>
                    <a:p>
                      <a:endParaRPr lang="zh-CN" altLang="en-US"/>
                    </a:p>
                  </a:txBody>
                  <a:tcPr/>
                </a:tc>
                <a:tc>
                  <a:txBody>
                    <a:bodyPr/>
                    <a:lstStyle/>
                    <a:p>
                      <a:pPr algn="just">
                        <a:spcAft>
                          <a:spcPts val="0"/>
                        </a:spcAft>
                      </a:pPr>
                      <a:r>
                        <a:rPr lang="zh-CN" sz="1400" kern="0" dirty="0">
                          <a:effectLst/>
                        </a:rPr>
                        <a:t>删除子类中的关键字</a:t>
                      </a:r>
                      <a:r>
                        <a:rPr lang="en-US" sz="1400" kern="0" dirty="0">
                          <a:effectLst/>
                        </a:rPr>
                        <a:t>super</a:t>
                      </a:r>
                      <a:r>
                        <a:rPr lang="zh-CN" sz="1400" kern="0" dirty="0">
                          <a:effectLst/>
                        </a:rPr>
                        <a:t>，如将</a:t>
                      </a:r>
                      <a:r>
                        <a:rPr lang="en-US" sz="1400" kern="0" dirty="0">
                          <a:effectLst/>
                        </a:rPr>
                        <a:t> “return a*</a:t>
                      </a:r>
                      <a:r>
                        <a:rPr lang="en-US" sz="1400" kern="0" dirty="0" err="1">
                          <a:effectLst/>
                        </a:rPr>
                        <a:t>super.b</a:t>
                      </a:r>
                      <a:r>
                        <a:rPr lang="en-US" sz="1400" kern="0" dirty="0">
                          <a:effectLst/>
                        </a:rPr>
                        <a:t>” </a:t>
                      </a:r>
                      <a:r>
                        <a:rPr lang="zh-CN" sz="1400" kern="0" dirty="0">
                          <a:effectLst/>
                        </a:rPr>
                        <a:t>修改为</a:t>
                      </a:r>
                      <a:r>
                        <a:rPr lang="en-US" sz="1400" kern="0" dirty="0">
                          <a:effectLst/>
                        </a:rPr>
                        <a:t> “return a*b”</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4804649"/>
                  </a:ext>
                </a:extLst>
              </a:tr>
              <a:tr h="252600">
                <a:tc rowSpan="3">
                  <a:txBody>
                    <a:bodyPr/>
                    <a:lstStyle/>
                    <a:p>
                      <a:pPr algn="just">
                        <a:spcAft>
                          <a:spcPts val="0"/>
                        </a:spcAft>
                      </a:pPr>
                      <a:r>
                        <a:rPr lang="zh-CN" sz="1400" b="0" kern="0" dirty="0">
                          <a:effectLst/>
                        </a:rPr>
                        <a:t>多态变异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400" kern="0" dirty="0">
                          <a:effectLst/>
                        </a:rPr>
                        <a:t>将变量实例化为子类型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1009773"/>
                  </a:ext>
                </a:extLst>
              </a:tr>
              <a:tr h="252600">
                <a:tc vMerge="1">
                  <a:txBody>
                    <a:bodyPr/>
                    <a:lstStyle/>
                    <a:p>
                      <a:endParaRPr lang="zh-CN" altLang="en-US"/>
                    </a:p>
                  </a:txBody>
                  <a:tcPr/>
                </a:tc>
                <a:tc>
                  <a:txBody>
                    <a:bodyPr/>
                    <a:lstStyle/>
                    <a:p>
                      <a:pPr algn="just">
                        <a:spcAft>
                          <a:spcPts val="0"/>
                        </a:spcAft>
                      </a:pPr>
                      <a:r>
                        <a:rPr lang="zh-CN" sz="1400" kern="0" dirty="0">
                          <a:effectLst/>
                        </a:rPr>
                        <a:t>将变量声明、形参类型改为父类型，如将</a:t>
                      </a:r>
                      <a:r>
                        <a:rPr lang="en-US" sz="1400" kern="0" dirty="0">
                          <a:effectLst/>
                        </a:rPr>
                        <a:t> “Integer i” </a:t>
                      </a:r>
                      <a:r>
                        <a:rPr lang="zh-CN" sz="1400" kern="0" dirty="0">
                          <a:effectLst/>
                        </a:rPr>
                        <a:t>修改为</a:t>
                      </a:r>
                      <a:r>
                        <a:rPr lang="en-US" sz="1400" kern="0" dirty="0">
                          <a:effectLst/>
                        </a:rPr>
                        <a:t> “Object i”</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1217474"/>
                  </a:ext>
                </a:extLst>
              </a:tr>
              <a:tr h="252600">
                <a:tc vMerge="1">
                  <a:txBody>
                    <a:bodyPr/>
                    <a:lstStyle/>
                    <a:p>
                      <a:endParaRPr lang="zh-CN" altLang="en-US"/>
                    </a:p>
                  </a:txBody>
                  <a:tcPr/>
                </a:tc>
                <a:tc>
                  <a:txBody>
                    <a:bodyPr/>
                    <a:lstStyle/>
                    <a:p>
                      <a:pPr algn="just">
                        <a:spcAft>
                          <a:spcPts val="0"/>
                        </a:spcAft>
                      </a:pPr>
                      <a:r>
                        <a:rPr lang="zh-CN" sz="1400" kern="0" dirty="0">
                          <a:effectLst/>
                        </a:rPr>
                        <a:t>赋值时将使用变量替换为其他可用类型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3986270"/>
                  </a:ext>
                </a:extLst>
              </a:tr>
              <a:tr h="252600">
                <a:tc rowSpan="2">
                  <a:txBody>
                    <a:bodyPr/>
                    <a:lstStyle/>
                    <a:p>
                      <a:pPr algn="just">
                        <a:spcAft>
                          <a:spcPts val="0"/>
                        </a:spcAft>
                      </a:pPr>
                      <a:r>
                        <a:rPr lang="zh-CN" sz="1400" b="0" kern="0" dirty="0">
                          <a:effectLst/>
                        </a:rPr>
                        <a:t>重载变异</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400" kern="0" dirty="0">
                          <a:effectLst/>
                        </a:rPr>
                        <a:t>修改重载方法的内容，或删除重载方法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1084912"/>
                  </a:ext>
                </a:extLst>
              </a:tr>
              <a:tr h="252600">
                <a:tc vMerge="1">
                  <a:txBody>
                    <a:bodyPr/>
                    <a:lstStyle/>
                    <a:p>
                      <a:endParaRPr lang="zh-CN" altLang="en-US"/>
                    </a:p>
                  </a:txBody>
                  <a:tcPr/>
                </a:tc>
                <a:tc>
                  <a:txBody>
                    <a:bodyPr/>
                    <a:lstStyle/>
                    <a:p>
                      <a:pPr algn="just">
                        <a:spcAft>
                          <a:spcPts val="0"/>
                        </a:spcAft>
                      </a:pPr>
                      <a:r>
                        <a:rPr lang="zh-CN" sz="1400" kern="0" dirty="0">
                          <a:effectLst/>
                        </a:rPr>
                        <a:t>修改方法参数的顺序或数量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lnL w="12700" cap="flat" cmpd="sng" algn="ctr">
                      <a:solidFill>
                        <a:srgbClr val="6A0160"/>
                      </a:solidFill>
                      <a:prstDash val="solid"/>
                      <a:round/>
                      <a:headEnd type="none" w="med" len="med"/>
                      <a:tailEnd type="none" w="med" len="med"/>
                    </a:lnL>
                    <a:lnR w="12700" cap="flat" cmpd="sng" algn="ctr">
                      <a:solidFill>
                        <a:srgbClr val="6A0160"/>
                      </a:solidFill>
                      <a:prstDash val="solid"/>
                      <a:round/>
                      <a:headEnd type="none" w="med" len="med"/>
                      <a:tailEnd type="none" w="med" len="med"/>
                    </a:lnR>
                    <a:lnT w="12700" cap="flat" cmpd="sng" algn="ctr">
                      <a:solidFill>
                        <a:srgbClr val="6A0160"/>
                      </a:solidFill>
                      <a:prstDash val="solid"/>
                      <a:round/>
                      <a:headEnd type="none" w="med" len="med"/>
                      <a:tailEnd type="none" w="med" len="med"/>
                    </a:lnT>
                    <a:lnB w="12700" cap="flat" cmpd="sng" algn="ctr">
                      <a:solidFill>
                        <a:srgbClr val="6A01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5445186"/>
                  </a:ext>
                </a:extLst>
              </a:tr>
            </a:tbl>
          </a:graphicData>
        </a:graphic>
      </p:graphicFrame>
    </p:spTree>
    <p:extLst>
      <p:ext uri="{BB962C8B-B14F-4D97-AF65-F5344CB8AC3E}">
        <p14:creationId xmlns:p14="http://schemas.microsoft.com/office/powerpoint/2010/main" val="14742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3430382"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程序变异示例</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aphicFrame>
        <p:nvGraphicFramePr>
          <p:cNvPr id="2" name="表格 1">
            <a:extLst>
              <a:ext uri="{FF2B5EF4-FFF2-40B4-BE49-F238E27FC236}">
                <a16:creationId xmlns:a16="http://schemas.microsoft.com/office/drawing/2014/main" id="{09156382-503B-0A91-B878-AFA51FF2F217}"/>
              </a:ext>
            </a:extLst>
          </p:cNvPr>
          <p:cNvGraphicFramePr>
            <a:graphicFrameLocks noGrp="1"/>
          </p:cNvGraphicFramePr>
          <p:nvPr>
            <p:extLst>
              <p:ext uri="{D42A27DB-BD31-4B8C-83A1-F6EECF244321}">
                <p14:modId xmlns:p14="http://schemas.microsoft.com/office/powerpoint/2010/main" val="3278465631"/>
              </p:ext>
            </p:extLst>
          </p:nvPr>
        </p:nvGraphicFramePr>
        <p:xfrm>
          <a:off x="1611725" y="1546291"/>
          <a:ext cx="2526000" cy="1578948"/>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1822188294"/>
                    </a:ext>
                  </a:extLst>
                </a:gridCol>
                <a:gridCol w="1894500">
                  <a:extLst>
                    <a:ext uri="{9D8B030D-6E8A-4147-A177-3AD203B41FA5}">
                      <a16:colId xmlns:a16="http://schemas.microsoft.com/office/drawing/2014/main" val="361562410"/>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2491446377"/>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735551542"/>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4000129965"/>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667969034"/>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980966863"/>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949236068"/>
                  </a:ext>
                </a:extLst>
              </a:tr>
            </a:tbl>
          </a:graphicData>
        </a:graphic>
      </p:graphicFrame>
      <p:graphicFrame>
        <p:nvGraphicFramePr>
          <p:cNvPr id="3" name="表格 2">
            <a:extLst>
              <a:ext uri="{FF2B5EF4-FFF2-40B4-BE49-F238E27FC236}">
                <a16:creationId xmlns:a16="http://schemas.microsoft.com/office/drawing/2014/main" id="{21D9DA8E-07C3-52EF-AA2B-CDFA3ED62F09}"/>
              </a:ext>
            </a:extLst>
          </p:cNvPr>
          <p:cNvGraphicFramePr>
            <a:graphicFrameLocks noGrp="1"/>
          </p:cNvGraphicFramePr>
          <p:nvPr>
            <p:extLst>
              <p:ext uri="{D42A27DB-BD31-4B8C-83A1-F6EECF244321}">
                <p14:modId xmlns:p14="http://schemas.microsoft.com/office/powerpoint/2010/main" val="754043576"/>
              </p:ext>
            </p:extLst>
          </p:nvPr>
        </p:nvGraphicFramePr>
        <p:xfrm>
          <a:off x="5085447" y="1558294"/>
          <a:ext cx="2526000" cy="1578948"/>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4266022450"/>
                    </a:ext>
                  </a:extLst>
                </a:gridCol>
                <a:gridCol w="1894500">
                  <a:extLst>
                    <a:ext uri="{9D8B030D-6E8A-4147-A177-3AD203B41FA5}">
                      <a16:colId xmlns:a16="http://schemas.microsoft.com/office/drawing/2014/main" val="1680803876"/>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36737868"/>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if (x &lt; 60)</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278787367"/>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273390569"/>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895795833"/>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220472430"/>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57295424"/>
                  </a:ext>
                </a:extLst>
              </a:tr>
            </a:tbl>
          </a:graphicData>
        </a:graphic>
      </p:graphicFrame>
      <p:graphicFrame>
        <p:nvGraphicFramePr>
          <p:cNvPr id="4" name="表格 3">
            <a:extLst>
              <a:ext uri="{FF2B5EF4-FFF2-40B4-BE49-F238E27FC236}">
                <a16:creationId xmlns:a16="http://schemas.microsoft.com/office/drawing/2014/main" id="{FA8C4D39-C775-F4B6-04C3-0F69A032DB52}"/>
              </a:ext>
            </a:extLst>
          </p:cNvPr>
          <p:cNvGraphicFramePr>
            <a:graphicFrameLocks noGrp="1"/>
          </p:cNvGraphicFramePr>
          <p:nvPr>
            <p:extLst>
              <p:ext uri="{D42A27DB-BD31-4B8C-83A1-F6EECF244321}">
                <p14:modId xmlns:p14="http://schemas.microsoft.com/office/powerpoint/2010/main" val="1879954169"/>
              </p:ext>
            </p:extLst>
          </p:nvPr>
        </p:nvGraphicFramePr>
        <p:xfrm>
          <a:off x="7927275" y="1548826"/>
          <a:ext cx="2526000" cy="1588416"/>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1862137616"/>
                    </a:ext>
                  </a:extLst>
                </a:gridCol>
                <a:gridCol w="1894500">
                  <a:extLst>
                    <a:ext uri="{9D8B030D-6E8A-4147-A177-3AD203B41FA5}">
                      <a16:colId xmlns:a16="http://schemas.microsoft.com/office/drawing/2014/main" val="2241847607"/>
                    </a:ext>
                  </a:extLst>
                </a:gridCol>
              </a:tblGrid>
              <a:tr h="264736">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592091418"/>
                  </a:ext>
                </a:extLst>
              </a:tr>
              <a:tr h="264736">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if (x &gt; 60)</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760682984"/>
                  </a:ext>
                </a:extLst>
              </a:tr>
              <a:tr h="264736">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909658001"/>
                  </a:ext>
                </a:extLst>
              </a:tr>
              <a:tr h="264736">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240279250"/>
                  </a:ext>
                </a:extLst>
              </a:tr>
              <a:tr h="264736">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872149823"/>
                  </a:ext>
                </a:extLst>
              </a:tr>
              <a:tr h="264736">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048350613"/>
                  </a:ext>
                </a:extLst>
              </a:tr>
            </a:tbl>
          </a:graphicData>
        </a:graphic>
      </p:graphicFrame>
      <p:graphicFrame>
        <p:nvGraphicFramePr>
          <p:cNvPr id="9" name="表格 8">
            <a:extLst>
              <a:ext uri="{FF2B5EF4-FFF2-40B4-BE49-F238E27FC236}">
                <a16:creationId xmlns:a16="http://schemas.microsoft.com/office/drawing/2014/main" id="{C18DAA47-D2BB-677A-805A-D1F988C7F103}"/>
              </a:ext>
            </a:extLst>
          </p:cNvPr>
          <p:cNvGraphicFramePr>
            <a:graphicFrameLocks noGrp="1"/>
          </p:cNvGraphicFramePr>
          <p:nvPr>
            <p:extLst>
              <p:ext uri="{D42A27DB-BD31-4B8C-83A1-F6EECF244321}">
                <p14:modId xmlns:p14="http://schemas.microsoft.com/office/powerpoint/2010/main" val="1412881311"/>
              </p:ext>
            </p:extLst>
          </p:nvPr>
        </p:nvGraphicFramePr>
        <p:xfrm>
          <a:off x="5085689" y="3759096"/>
          <a:ext cx="2526000" cy="1578948"/>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1421824661"/>
                    </a:ext>
                  </a:extLst>
                </a:gridCol>
                <a:gridCol w="1894500">
                  <a:extLst>
                    <a:ext uri="{9D8B030D-6E8A-4147-A177-3AD203B41FA5}">
                      <a16:colId xmlns:a16="http://schemas.microsoft.com/office/drawing/2014/main" val="1172820162"/>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74040788"/>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987672544"/>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return false; </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085857340"/>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290456872"/>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776983004"/>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113636056"/>
                  </a:ext>
                </a:extLst>
              </a:tr>
            </a:tbl>
          </a:graphicData>
        </a:graphic>
      </p:graphicFrame>
      <p:graphicFrame>
        <p:nvGraphicFramePr>
          <p:cNvPr id="10" name="表格 9">
            <a:extLst>
              <a:ext uri="{FF2B5EF4-FFF2-40B4-BE49-F238E27FC236}">
                <a16:creationId xmlns:a16="http://schemas.microsoft.com/office/drawing/2014/main" id="{A3D7262D-8E5D-DB56-A5B7-1FC6820420CE}"/>
              </a:ext>
            </a:extLst>
          </p:cNvPr>
          <p:cNvGraphicFramePr>
            <a:graphicFrameLocks noGrp="1"/>
          </p:cNvGraphicFramePr>
          <p:nvPr>
            <p:extLst>
              <p:ext uri="{D42A27DB-BD31-4B8C-83A1-F6EECF244321}">
                <p14:modId xmlns:p14="http://schemas.microsoft.com/office/powerpoint/2010/main" val="3251838098"/>
              </p:ext>
            </p:extLst>
          </p:nvPr>
        </p:nvGraphicFramePr>
        <p:xfrm>
          <a:off x="7927275" y="3759095"/>
          <a:ext cx="2526000" cy="1588416"/>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4195934"/>
                    </a:ext>
                  </a:extLst>
                </a:gridCol>
                <a:gridCol w="1894500">
                  <a:extLst>
                    <a:ext uri="{9D8B030D-6E8A-4147-A177-3AD203B41FA5}">
                      <a16:colId xmlns:a16="http://schemas.microsoft.com/office/drawing/2014/main" val="2983039851"/>
                    </a:ext>
                  </a:extLst>
                </a:gridCol>
              </a:tblGrid>
              <a:tr h="264736">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859471455"/>
                  </a:ext>
                </a:extLst>
              </a:tr>
              <a:tr h="264736">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651714467"/>
                  </a:ext>
                </a:extLst>
              </a:tr>
              <a:tr h="264736">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745836104"/>
                  </a:ext>
                </a:extLst>
              </a:tr>
              <a:tr h="264736">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466721563"/>
                  </a:ext>
                </a:extLst>
              </a:tr>
              <a:tr h="264736">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return true; </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523657756"/>
                  </a:ext>
                </a:extLst>
              </a:tr>
              <a:tr h="264736">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300472457"/>
                  </a:ext>
                </a:extLst>
              </a:tr>
            </a:tbl>
          </a:graphicData>
        </a:graphic>
      </p:graphicFrame>
      <p:graphicFrame>
        <p:nvGraphicFramePr>
          <p:cNvPr id="11" name="表格 10">
            <a:extLst>
              <a:ext uri="{FF2B5EF4-FFF2-40B4-BE49-F238E27FC236}">
                <a16:creationId xmlns:a16="http://schemas.microsoft.com/office/drawing/2014/main" id="{318986B0-04CB-59CC-2F0F-7B8C1F7B5F90}"/>
              </a:ext>
            </a:extLst>
          </p:cNvPr>
          <p:cNvGraphicFramePr>
            <a:graphicFrameLocks noGrp="1"/>
          </p:cNvGraphicFramePr>
          <p:nvPr>
            <p:extLst>
              <p:ext uri="{D42A27DB-BD31-4B8C-83A1-F6EECF244321}">
                <p14:modId xmlns:p14="http://schemas.microsoft.com/office/powerpoint/2010/main" val="2526595704"/>
              </p:ext>
            </p:extLst>
          </p:nvPr>
        </p:nvGraphicFramePr>
        <p:xfrm>
          <a:off x="1611725" y="3759094"/>
          <a:ext cx="2526000" cy="1578948"/>
        </p:xfrm>
        <a:graphic>
          <a:graphicData uri="http://schemas.openxmlformats.org/drawingml/2006/table">
            <a:tbl>
              <a:tblPr firstRow="1" firstCol="1" bandRow="1">
                <a:tableStyleId>{5C22544A-7EE6-4342-B048-85BDC9FD1C3A}</a:tableStyleId>
              </a:tblPr>
              <a:tblGrid>
                <a:gridCol w="631500">
                  <a:extLst>
                    <a:ext uri="{9D8B030D-6E8A-4147-A177-3AD203B41FA5}">
                      <a16:colId xmlns:a16="http://schemas.microsoft.com/office/drawing/2014/main" val="1822188294"/>
                    </a:ext>
                  </a:extLst>
                </a:gridCol>
                <a:gridCol w="1894500">
                  <a:extLst>
                    <a:ext uri="{9D8B030D-6E8A-4147-A177-3AD203B41FA5}">
                      <a16:colId xmlns:a16="http://schemas.microsoft.com/office/drawing/2014/main" val="361562410"/>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2491446377"/>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735551542"/>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4000129965"/>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667969034"/>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980966863"/>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949236068"/>
                  </a:ext>
                </a:extLst>
              </a:tr>
            </a:tbl>
          </a:graphicData>
        </a:graphic>
      </p:graphicFrame>
      <p:sp>
        <p:nvSpPr>
          <p:cNvPr id="12" name="箭头: 右 11">
            <a:extLst>
              <a:ext uri="{FF2B5EF4-FFF2-40B4-BE49-F238E27FC236}">
                <a16:creationId xmlns:a16="http://schemas.microsoft.com/office/drawing/2014/main" id="{EF2CD979-8E89-8D73-F0AA-8152D8CFB737}"/>
              </a:ext>
            </a:extLst>
          </p:cNvPr>
          <p:cNvSpPr/>
          <p:nvPr/>
        </p:nvSpPr>
        <p:spPr>
          <a:xfrm>
            <a:off x="4201111" y="2294908"/>
            <a:ext cx="82095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pic>
        <p:nvPicPr>
          <p:cNvPr id="13" name="图片 12">
            <a:extLst>
              <a:ext uri="{FF2B5EF4-FFF2-40B4-BE49-F238E27FC236}">
                <a16:creationId xmlns:a16="http://schemas.microsoft.com/office/drawing/2014/main" id="{5A8114CA-6FBD-A69D-EA44-6BCE1DD38ED0}"/>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611525" y="2200183"/>
            <a:ext cx="315750" cy="315750"/>
          </a:xfrm>
          <a:prstGeom prst="rect">
            <a:avLst/>
          </a:prstGeom>
        </p:spPr>
      </p:pic>
      <p:pic>
        <p:nvPicPr>
          <p:cNvPr id="14" name="图片 13">
            <a:extLst>
              <a:ext uri="{FF2B5EF4-FFF2-40B4-BE49-F238E27FC236}">
                <a16:creationId xmlns:a16="http://schemas.microsoft.com/office/drawing/2014/main" id="{855D25D3-D368-917C-B51C-0FBC7A8D5F96}"/>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609473" y="4400446"/>
            <a:ext cx="315750" cy="315750"/>
          </a:xfrm>
          <a:prstGeom prst="rect">
            <a:avLst/>
          </a:prstGeom>
        </p:spPr>
      </p:pic>
      <p:sp>
        <p:nvSpPr>
          <p:cNvPr id="15" name="箭头: 右 14">
            <a:extLst>
              <a:ext uri="{FF2B5EF4-FFF2-40B4-BE49-F238E27FC236}">
                <a16:creationId xmlns:a16="http://schemas.microsoft.com/office/drawing/2014/main" id="{12EE04B6-2603-2848-EAB4-5BAB13D52E13}"/>
              </a:ext>
            </a:extLst>
          </p:cNvPr>
          <p:cNvSpPr/>
          <p:nvPr/>
        </p:nvSpPr>
        <p:spPr>
          <a:xfrm>
            <a:off x="4201111" y="4485419"/>
            <a:ext cx="820950" cy="126300"/>
          </a:xfrm>
          <a:prstGeom prst="rightArrow">
            <a:avLst/>
          </a:prstGeom>
          <a:ln>
            <a:solidFill>
              <a:srgbClr val="6A01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579"/>
          </a:p>
        </p:txBody>
      </p:sp>
      <p:sp>
        <p:nvSpPr>
          <p:cNvPr id="16" name="矩形 15">
            <a:extLst>
              <a:ext uri="{FF2B5EF4-FFF2-40B4-BE49-F238E27FC236}">
                <a16:creationId xmlns:a16="http://schemas.microsoft.com/office/drawing/2014/main" id="{6785E18E-7823-C5CF-8A43-BB6E38DB6C73}"/>
              </a:ext>
            </a:extLst>
          </p:cNvPr>
          <p:cNvSpPr/>
          <p:nvPr/>
        </p:nvSpPr>
        <p:spPr>
          <a:xfrm>
            <a:off x="4137725" y="1726558"/>
            <a:ext cx="947250" cy="63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运算符</a:t>
            </a:r>
            <a:endParaRPr lang="en-US" altLang="zh-CN" sz="1754" dirty="0">
              <a:solidFill>
                <a:schemeClr val="tx1"/>
              </a:solidFill>
              <a:latin typeface="华文楷体" panose="02010600040101010101" pitchFamily="2" charset="-122"/>
              <a:ea typeface="华文楷体" panose="02010600040101010101" pitchFamily="2" charset="-122"/>
            </a:endParaRPr>
          </a:p>
          <a:p>
            <a:pPr algn="ctr"/>
            <a:r>
              <a:rPr lang="zh-CN" altLang="en-US" sz="1754" dirty="0">
                <a:solidFill>
                  <a:schemeClr val="tx1"/>
                </a:solidFill>
                <a:latin typeface="华文楷体" panose="02010600040101010101" pitchFamily="2" charset="-122"/>
                <a:ea typeface="华文楷体" panose="02010600040101010101" pitchFamily="2" charset="-122"/>
              </a:rPr>
              <a:t>变异</a:t>
            </a:r>
          </a:p>
        </p:txBody>
      </p:sp>
      <p:sp>
        <p:nvSpPr>
          <p:cNvPr id="17" name="矩形 16">
            <a:extLst>
              <a:ext uri="{FF2B5EF4-FFF2-40B4-BE49-F238E27FC236}">
                <a16:creationId xmlns:a16="http://schemas.microsoft.com/office/drawing/2014/main" id="{44FB0017-0494-1DA7-7B7E-5FE8C52CBA5F}"/>
              </a:ext>
            </a:extLst>
          </p:cNvPr>
          <p:cNvSpPr/>
          <p:nvPr/>
        </p:nvSpPr>
        <p:spPr>
          <a:xfrm>
            <a:off x="4137725" y="3917069"/>
            <a:ext cx="947250" cy="63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返回值</a:t>
            </a:r>
            <a:endParaRPr lang="en-US" altLang="zh-CN" sz="1754" dirty="0">
              <a:solidFill>
                <a:schemeClr val="tx1"/>
              </a:solidFill>
              <a:latin typeface="华文楷体" panose="02010600040101010101" pitchFamily="2" charset="-122"/>
              <a:ea typeface="华文楷体" panose="02010600040101010101" pitchFamily="2" charset="-122"/>
            </a:endParaRPr>
          </a:p>
          <a:p>
            <a:pPr algn="ctr"/>
            <a:r>
              <a:rPr lang="zh-CN" altLang="en-US" sz="1754" dirty="0">
                <a:solidFill>
                  <a:schemeClr val="tx1"/>
                </a:solidFill>
                <a:latin typeface="华文楷体" panose="02010600040101010101" pitchFamily="2" charset="-122"/>
                <a:ea typeface="华文楷体" panose="02010600040101010101" pitchFamily="2" charset="-122"/>
              </a:rPr>
              <a:t>变异</a:t>
            </a:r>
          </a:p>
        </p:txBody>
      </p:sp>
      <p:sp>
        <p:nvSpPr>
          <p:cNvPr id="18" name="矩形 17">
            <a:extLst>
              <a:ext uri="{FF2B5EF4-FFF2-40B4-BE49-F238E27FC236}">
                <a16:creationId xmlns:a16="http://schemas.microsoft.com/office/drawing/2014/main" id="{B39F39A2-9ACA-2DC7-9F9B-DDA4D822F0A0}"/>
              </a:ext>
            </a:extLst>
          </p:cNvPr>
          <p:cNvSpPr/>
          <p:nvPr/>
        </p:nvSpPr>
        <p:spPr>
          <a:xfrm>
            <a:off x="5401197" y="3137561"/>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M1</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19" name="矩形 18">
            <a:extLst>
              <a:ext uri="{FF2B5EF4-FFF2-40B4-BE49-F238E27FC236}">
                <a16:creationId xmlns:a16="http://schemas.microsoft.com/office/drawing/2014/main" id="{489233E1-FE68-59AB-6ADE-7D67CBFEE3D4}"/>
              </a:ext>
            </a:extLst>
          </p:cNvPr>
          <p:cNvSpPr/>
          <p:nvPr/>
        </p:nvSpPr>
        <p:spPr>
          <a:xfrm>
            <a:off x="8243266" y="3146757"/>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M2</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20" name="矩形 19">
            <a:extLst>
              <a:ext uri="{FF2B5EF4-FFF2-40B4-BE49-F238E27FC236}">
                <a16:creationId xmlns:a16="http://schemas.microsoft.com/office/drawing/2014/main" id="{C14E1FA3-9B66-5DE2-DE58-35CF0B5CA1D3}"/>
              </a:ext>
            </a:extLst>
          </p:cNvPr>
          <p:cNvSpPr/>
          <p:nvPr/>
        </p:nvSpPr>
        <p:spPr>
          <a:xfrm>
            <a:off x="5400364" y="5338363"/>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M3</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21" name="矩形 20">
            <a:extLst>
              <a:ext uri="{FF2B5EF4-FFF2-40B4-BE49-F238E27FC236}">
                <a16:creationId xmlns:a16="http://schemas.microsoft.com/office/drawing/2014/main" id="{7EB95BC6-4917-95B0-AC65-E7524879862D}"/>
              </a:ext>
            </a:extLst>
          </p:cNvPr>
          <p:cNvSpPr/>
          <p:nvPr/>
        </p:nvSpPr>
        <p:spPr>
          <a:xfrm>
            <a:off x="8243266" y="5338044"/>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M4</a:t>
            </a:r>
            <a:endParaRPr lang="zh-CN" altLang="en-US" sz="1754"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41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p:bldP spid="17" grpId="0"/>
      <p:bldP spid="18" grpId="0"/>
      <p:bldP spid="19" grpId="0"/>
      <p:bldP spid="20" grpId="0"/>
      <p:bldP spid="2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11FF8172-C1F9-C4B5-39B7-DF343112BB77}"/>
              </a:ext>
            </a:extLst>
          </p:cNvPr>
          <p:cNvPicPr>
            <a:picLocks noChangeAspect="1"/>
          </p:cNvPicPr>
          <p:nvPr/>
        </p:nvPicPr>
        <p:blipFill>
          <a:blip r:embed="rId3"/>
          <a:stretch>
            <a:fillRect/>
          </a:stretch>
        </p:blipFill>
        <p:spPr>
          <a:xfrm>
            <a:off x="2436088" y="1211546"/>
            <a:ext cx="6886535" cy="5032683"/>
          </a:xfrm>
          <a:prstGeom prst="rect">
            <a:avLst/>
          </a:prstGeom>
        </p:spPr>
      </p:pic>
      <p:sp>
        <p:nvSpPr>
          <p:cNvPr id="3" name="矩形 2">
            <a:extLst>
              <a:ext uri="{FF2B5EF4-FFF2-40B4-BE49-F238E27FC236}">
                <a16:creationId xmlns:a16="http://schemas.microsoft.com/office/drawing/2014/main" id="{2BEA9E4A-066A-DA3D-CA59-3A0E5F6BF135}"/>
              </a:ext>
            </a:extLst>
          </p:cNvPr>
          <p:cNvSpPr/>
          <p:nvPr/>
        </p:nvSpPr>
        <p:spPr>
          <a:xfrm>
            <a:off x="5108888" y="1971996"/>
            <a:ext cx="1548534" cy="365962"/>
          </a:xfrm>
          <a:prstGeom prst="rect">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变异程序生成</a:t>
            </a:r>
          </a:p>
        </p:txBody>
      </p:sp>
      <p:sp>
        <p:nvSpPr>
          <p:cNvPr id="4" name="矩形 3">
            <a:extLst>
              <a:ext uri="{FF2B5EF4-FFF2-40B4-BE49-F238E27FC236}">
                <a16:creationId xmlns:a16="http://schemas.microsoft.com/office/drawing/2014/main" id="{B8A50F28-A49E-7139-9C89-005F12A05D95}"/>
              </a:ext>
            </a:extLst>
          </p:cNvPr>
          <p:cNvSpPr/>
          <p:nvPr/>
        </p:nvSpPr>
        <p:spPr>
          <a:xfrm>
            <a:off x="5105088" y="2732446"/>
            <a:ext cx="1548534" cy="365962"/>
          </a:xfrm>
          <a:prstGeom prst="rect">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源程序执行</a:t>
            </a:r>
          </a:p>
        </p:txBody>
      </p:sp>
      <p:sp>
        <p:nvSpPr>
          <p:cNvPr id="9" name="流程图: 决策 8">
            <a:extLst>
              <a:ext uri="{FF2B5EF4-FFF2-40B4-BE49-F238E27FC236}">
                <a16:creationId xmlns:a16="http://schemas.microsoft.com/office/drawing/2014/main" id="{17C724FE-F1F2-6367-B329-5069418961AC}"/>
              </a:ext>
            </a:extLst>
          </p:cNvPr>
          <p:cNvSpPr/>
          <p:nvPr/>
        </p:nvSpPr>
        <p:spPr>
          <a:xfrm>
            <a:off x="4988947" y="3541753"/>
            <a:ext cx="1780815" cy="329366"/>
          </a:xfrm>
          <a:prstGeom prst="flowChartDecision">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都成功？</a:t>
            </a:r>
          </a:p>
        </p:txBody>
      </p:sp>
      <p:sp>
        <p:nvSpPr>
          <p:cNvPr id="10" name="矩形 9">
            <a:extLst>
              <a:ext uri="{FF2B5EF4-FFF2-40B4-BE49-F238E27FC236}">
                <a16:creationId xmlns:a16="http://schemas.microsoft.com/office/drawing/2014/main" id="{9F7595E0-C137-54BF-6BFA-80167550A099}"/>
              </a:ext>
            </a:extLst>
          </p:cNvPr>
          <p:cNvSpPr/>
          <p:nvPr/>
        </p:nvSpPr>
        <p:spPr>
          <a:xfrm>
            <a:off x="2569838" y="3541753"/>
            <a:ext cx="1548534" cy="365962"/>
          </a:xfrm>
          <a:prstGeom prst="rect">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源程序修复</a:t>
            </a:r>
          </a:p>
        </p:txBody>
      </p:sp>
      <p:sp>
        <p:nvSpPr>
          <p:cNvPr id="11" name="矩形 10">
            <a:extLst>
              <a:ext uri="{FF2B5EF4-FFF2-40B4-BE49-F238E27FC236}">
                <a16:creationId xmlns:a16="http://schemas.microsoft.com/office/drawing/2014/main" id="{D96C4750-8780-012C-7131-F1F732961E9E}"/>
              </a:ext>
            </a:extLst>
          </p:cNvPr>
          <p:cNvSpPr/>
          <p:nvPr/>
        </p:nvSpPr>
        <p:spPr>
          <a:xfrm>
            <a:off x="5112146" y="4302203"/>
            <a:ext cx="1548534" cy="365962"/>
          </a:xfrm>
          <a:prstGeom prst="rect">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变异程序执行</a:t>
            </a:r>
          </a:p>
        </p:txBody>
      </p:sp>
      <p:sp>
        <p:nvSpPr>
          <p:cNvPr id="12" name="流程图: 决策 11">
            <a:extLst>
              <a:ext uri="{FF2B5EF4-FFF2-40B4-BE49-F238E27FC236}">
                <a16:creationId xmlns:a16="http://schemas.microsoft.com/office/drawing/2014/main" id="{A9C0CA1E-5085-9AE5-4874-EE000FA28C62}"/>
              </a:ext>
            </a:extLst>
          </p:cNvPr>
          <p:cNvSpPr/>
          <p:nvPr/>
        </p:nvSpPr>
        <p:spPr>
          <a:xfrm>
            <a:off x="4988946" y="5074914"/>
            <a:ext cx="1780815" cy="329366"/>
          </a:xfrm>
          <a:prstGeom prst="flowChartDecision">
            <a:avLst/>
          </a:prstGeom>
          <a:gradFill>
            <a:gsLst>
              <a:gs pos="0">
                <a:srgbClr val="A15AD2"/>
              </a:gs>
              <a:gs pos="50000">
                <a:srgbClr val="A818F0"/>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en-US" altLang="zh-CN" sz="1228" b="1" kern="0" dirty="0">
                <a:solidFill>
                  <a:schemeClr val="bg1"/>
                </a:solidFill>
                <a:latin typeface="华文楷体" panose="02010600040101010101" pitchFamily="2" charset="-122"/>
                <a:ea typeface="华文楷体" panose="02010600040101010101" pitchFamily="2" charset="-122"/>
              </a:rPr>
              <a:t>score=1</a:t>
            </a:r>
            <a:r>
              <a:rPr lang="zh-CN" altLang="en-US" sz="1228" b="1" kern="0" dirty="0">
                <a:solidFill>
                  <a:schemeClr val="bg1"/>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864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973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等价变异体</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文本占位符 17">
            <a:extLst>
              <a:ext uri="{FF2B5EF4-FFF2-40B4-BE49-F238E27FC236}">
                <a16:creationId xmlns:a16="http://schemas.microsoft.com/office/drawing/2014/main" id="{F5E4B2F0-78B4-E7D6-C63B-C4425550C2F0}"/>
              </a:ext>
            </a:extLst>
          </p:cNvPr>
          <p:cNvSpPr txBox="1">
            <a:spLocks/>
          </p:cNvSpPr>
          <p:nvPr/>
        </p:nvSpPr>
        <p:spPr>
          <a:xfrm>
            <a:off x="1790700" y="1301000"/>
            <a:ext cx="7732501" cy="3664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等价变异体</a:t>
            </a:r>
          </a:p>
          <a:p>
            <a:endParaRPr lang="zh-CN" altLang="en-US" dirty="0"/>
          </a:p>
        </p:txBody>
      </p:sp>
      <p:sp>
        <p:nvSpPr>
          <p:cNvPr id="3" name="文本框 2">
            <a:extLst>
              <a:ext uri="{FF2B5EF4-FFF2-40B4-BE49-F238E27FC236}">
                <a16:creationId xmlns:a16="http://schemas.microsoft.com/office/drawing/2014/main" id="{A763E805-0442-8E4F-4FA1-6F35A5794861}"/>
              </a:ext>
            </a:extLst>
          </p:cNvPr>
          <p:cNvSpPr txBox="1"/>
          <p:nvPr/>
        </p:nvSpPr>
        <p:spPr>
          <a:xfrm>
            <a:off x="2095500" y="1820796"/>
            <a:ext cx="5715000" cy="1704569"/>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若变异体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p′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与原有程序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p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在语法上存在差异， 但在语义上与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p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保持一致， 则称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p′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是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p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的等价变异体。</a:t>
            </a:r>
          </a:p>
          <a:p>
            <a:pPr>
              <a:lnSpc>
                <a:spcPct val="150000"/>
              </a:lnSpc>
            </a:pPr>
            <a:br>
              <a:rPr lang="zh-CN" altLang="en-US" dirty="0">
                <a:latin typeface="Times New Roman" panose="02020603050405020304" pitchFamily="18" charset="0"/>
                <a:ea typeface="微软雅黑" panose="020B0503020204020204" pitchFamily="34" charset="-122"/>
                <a:sym typeface="Times New Roman" panose="02020603050405020304" pitchFamily="18" charset="0"/>
              </a:rPr>
            </a:b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 name="图片 3">
            <a:extLst>
              <a:ext uri="{FF2B5EF4-FFF2-40B4-BE49-F238E27FC236}">
                <a16:creationId xmlns:a16="http://schemas.microsoft.com/office/drawing/2014/main" id="{EDB03D39-C4CE-B612-67B9-9B310D0B986B}"/>
              </a:ext>
            </a:extLst>
          </p:cNvPr>
          <p:cNvPicPr>
            <a:picLocks noChangeAspect="1"/>
          </p:cNvPicPr>
          <p:nvPr/>
        </p:nvPicPr>
        <p:blipFill>
          <a:blip r:embed="rId3"/>
          <a:stretch>
            <a:fillRect/>
          </a:stretch>
        </p:blipFill>
        <p:spPr>
          <a:xfrm>
            <a:off x="2223666" y="3477085"/>
            <a:ext cx="4365395" cy="1088514"/>
          </a:xfrm>
          <a:prstGeom prst="rect">
            <a:avLst/>
          </a:prstGeom>
        </p:spPr>
      </p:pic>
      <p:pic>
        <p:nvPicPr>
          <p:cNvPr id="9" name="图片 8">
            <a:extLst>
              <a:ext uri="{FF2B5EF4-FFF2-40B4-BE49-F238E27FC236}">
                <a16:creationId xmlns:a16="http://schemas.microsoft.com/office/drawing/2014/main" id="{A7FA2C9C-C8D9-C1C1-DCF2-8D082454DC9E}"/>
              </a:ext>
            </a:extLst>
          </p:cNvPr>
          <p:cNvPicPr>
            <a:picLocks noChangeAspect="1"/>
          </p:cNvPicPr>
          <p:nvPr/>
        </p:nvPicPr>
        <p:blipFill>
          <a:blip r:embed="rId4"/>
          <a:stretch>
            <a:fillRect/>
          </a:stretch>
        </p:blipFill>
        <p:spPr>
          <a:xfrm>
            <a:off x="6057899" y="4565599"/>
            <a:ext cx="4119278" cy="1088514"/>
          </a:xfrm>
          <a:prstGeom prst="rect">
            <a:avLst/>
          </a:prstGeom>
        </p:spPr>
      </p:pic>
    </p:spTree>
    <p:extLst>
      <p:ext uri="{BB962C8B-B14F-4D97-AF65-F5344CB8AC3E}">
        <p14:creationId xmlns:p14="http://schemas.microsoft.com/office/powerpoint/2010/main" val="3674876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变异得分</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82459ED8-CD6C-0C3A-E555-4518844EC5A2}"/>
              </a:ext>
            </a:extLst>
          </p:cNvPr>
          <p:cNvSpPr/>
          <p:nvPr/>
        </p:nvSpPr>
        <p:spPr>
          <a:xfrm>
            <a:off x="1674040" y="1415682"/>
            <a:ext cx="8843920" cy="1259434"/>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变异得分（</a:t>
            </a:r>
            <a:r>
              <a:rPr lang="en-US" altLang="zh-CN" sz="2105" b="1" dirty="0">
                <a:solidFill>
                  <a:srgbClr val="6A0160"/>
                </a:solidFill>
                <a:latin typeface="微软雅黑 Light" panose="020B0502040204020203" pitchFamily="34" charset="-122"/>
                <a:ea typeface="微软雅黑 Light" panose="020B0502040204020203" pitchFamily="34" charset="-122"/>
              </a:rPr>
              <a:t>Mutation Score</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是一种评价测试用例集错误检测有效性的度量指标</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D37299B-890A-E4BB-9846-9680D5F3586B}"/>
                  </a:ext>
                </a:extLst>
              </p:cNvPr>
              <p:cNvSpPr/>
              <p:nvPr/>
            </p:nvSpPr>
            <p:spPr>
              <a:xfrm>
                <a:off x="4156740" y="3058513"/>
                <a:ext cx="3901389" cy="576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579" i="1">
                              <a:latin typeface="Cambria Math" panose="02040503050406030204" pitchFamily="18" charset="0"/>
                            </a:rPr>
                          </m:ctrlPr>
                        </m:sSubPr>
                        <m:e>
                          <m:r>
                            <a:rPr lang="zh-CN" altLang="en-US" sz="1579" i="1">
                              <a:latin typeface="Cambria Math" panose="02040503050406030204" pitchFamily="18" charset="0"/>
                            </a:rPr>
                            <m:t>𝑠𝑐𝑜𝑟𝑒</m:t>
                          </m:r>
                        </m:e>
                        <m:sub>
                          <m:r>
                            <a:rPr lang="zh-CN" altLang="en-US" sz="1579" i="1">
                              <a:latin typeface="Cambria Math" panose="02040503050406030204" pitchFamily="18" charset="0"/>
                            </a:rPr>
                            <m:t>𝑚𝑢𝑡𝑎𝑡𝑖𝑜𝑛</m:t>
                          </m:r>
                        </m:sub>
                      </m:sSub>
                      <m:r>
                        <a:rPr lang="zh-CN" altLang="en-US" sz="1579">
                          <a:latin typeface="Cambria Math" panose="02040503050406030204" pitchFamily="18" charset="0"/>
                        </a:rPr>
                        <m:t>=</m:t>
                      </m:r>
                      <m:f>
                        <m:fPr>
                          <m:ctrlPr>
                            <a:rPr lang="zh-CN" altLang="en-US" sz="1579" i="1">
                              <a:latin typeface="Cambria Math" panose="02040503050406030204" pitchFamily="18" charset="0"/>
                            </a:rPr>
                          </m:ctrlPr>
                        </m:fPr>
                        <m:num>
                          <m:sSub>
                            <m:sSubPr>
                              <m:ctrlPr>
                                <a:rPr lang="zh-CN" altLang="en-US" sz="1579" i="1">
                                  <a:latin typeface="Cambria Math" panose="02040503050406030204" pitchFamily="18" charset="0"/>
                                </a:rPr>
                              </m:ctrlPr>
                            </m:sSubPr>
                            <m:e>
                              <m:r>
                                <a:rPr lang="zh-CN" altLang="en-US" sz="1579" i="1">
                                  <a:latin typeface="Cambria Math" panose="02040503050406030204" pitchFamily="18" charset="0"/>
                                </a:rPr>
                                <m:t>𝑛𝑢𝑚</m:t>
                              </m:r>
                            </m:e>
                            <m:sub>
                              <m:r>
                                <a:rPr lang="zh-CN" altLang="en-US" sz="1579" i="1">
                                  <a:latin typeface="Cambria Math" panose="02040503050406030204" pitchFamily="18" charset="0"/>
                                </a:rPr>
                                <m:t>𝑘𝑖𝑙𝑙𝑒𝑑</m:t>
                              </m:r>
                            </m:sub>
                          </m:sSub>
                        </m:num>
                        <m:den>
                          <m:sSub>
                            <m:sSubPr>
                              <m:ctrlPr>
                                <a:rPr lang="zh-CN" altLang="en-US" sz="1579" i="1">
                                  <a:latin typeface="Cambria Math" panose="02040503050406030204" pitchFamily="18" charset="0"/>
                                </a:rPr>
                              </m:ctrlPr>
                            </m:sSubPr>
                            <m:e>
                              <m:r>
                                <a:rPr lang="zh-CN" altLang="en-US" sz="1579" i="1">
                                  <a:latin typeface="Cambria Math" panose="02040503050406030204" pitchFamily="18" charset="0"/>
                                </a:rPr>
                                <m:t>𝑛𝑢𝑚</m:t>
                              </m:r>
                            </m:e>
                            <m:sub>
                              <m:r>
                                <a:rPr lang="zh-CN" altLang="en-US" sz="1579" i="1">
                                  <a:latin typeface="Cambria Math" panose="02040503050406030204" pitchFamily="18" charset="0"/>
                                </a:rPr>
                                <m:t>𝑡𝑜𝑡𝑎𝑙</m:t>
                              </m:r>
                            </m:sub>
                          </m:sSub>
                          <m:r>
                            <a:rPr lang="zh-CN" altLang="en-US" sz="1579">
                              <a:latin typeface="Cambria Math" panose="02040503050406030204" pitchFamily="18" charset="0"/>
                            </a:rPr>
                            <m:t>−</m:t>
                          </m:r>
                          <m:sSub>
                            <m:sSubPr>
                              <m:ctrlPr>
                                <a:rPr lang="zh-CN" altLang="en-US" sz="1579" i="1">
                                  <a:latin typeface="Cambria Math" panose="02040503050406030204" pitchFamily="18" charset="0"/>
                                </a:rPr>
                              </m:ctrlPr>
                            </m:sSubPr>
                            <m:e>
                              <m:r>
                                <a:rPr lang="zh-CN" altLang="en-US" sz="1579" i="1">
                                  <a:latin typeface="Cambria Math" panose="02040503050406030204" pitchFamily="18" charset="0"/>
                                </a:rPr>
                                <m:t>𝑛𝑢𝑚</m:t>
                              </m:r>
                            </m:e>
                            <m:sub>
                              <m:r>
                                <a:rPr lang="zh-CN" altLang="en-US" sz="1579" i="1">
                                  <a:latin typeface="Cambria Math" panose="02040503050406030204" pitchFamily="18" charset="0"/>
                                </a:rPr>
                                <m:t>𝑒𝑞𝑢𝑖𝑣𝑎𝑙𝑒𝑛𝑡</m:t>
                              </m:r>
                            </m:sub>
                          </m:sSub>
                        </m:den>
                      </m:f>
                    </m:oMath>
                  </m:oMathPara>
                </a14:m>
                <a:endParaRPr lang="zh-CN" altLang="en-US" sz="1579" dirty="0"/>
              </a:p>
            </p:txBody>
          </p:sp>
        </mc:Choice>
        <mc:Fallback xmlns="">
          <p:sp>
            <p:nvSpPr>
              <p:cNvPr id="3" name="矩形 2">
                <a:extLst>
                  <a:ext uri="{FF2B5EF4-FFF2-40B4-BE49-F238E27FC236}">
                    <a16:creationId xmlns:a16="http://schemas.microsoft.com/office/drawing/2014/main" id="{4D37299B-890A-E4BB-9846-9680D5F3586B}"/>
                  </a:ext>
                </a:extLst>
              </p:cNvPr>
              <p:cNvSpPr>
                <a:spLocks noRot="1" noChangeAspect="1" noMove="1" noResize="1" noEditPoints="1" noAdjustHandles="1" noChangeArrowheads="1" noChangeShapeType="1" noTextEdit="1"/>
              </p:cNvSpPr>
              <p:nvPr/>
            </p:nvSpPr>
            <p:spPr>
              <a:xfrm>
                <a:off x="4156740" y="3058513"/>
                <a:ext cx="3901389" cy="576504"/>
              </a:xfrm>
              <a:prstGeom prst="rect">
                <a:avLst/>
              </a:prstGeom>
              <a:blipFill>
                <a:blip r:embed="rId4"/>
                <a:stretch>
                  <a:fillRect b="-425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262A2CE-7094-70CB-89BE-C926E5B0D2B5}"/>
              </a:ext>
            </a:extLst>
          </p:cNvPr>
          <p:cNvSpPr/>
          <p:nvPr/>
        </p:nvSpPr>
        <p:spPr>
          <a:xfrm>
            <a:off x="6358094" y="3037943"/>
            <a:ext cx="884100" cy="25260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9" name="矩形 8">
            <a:extLst>
              <a:ext uri="{FF2B5EF4-FFF2-40B4-BE49-F238E27FC236}">
                <a16:creationId xmlns:a16="http://schemas.microsoft.com/office/drawing/2014/main" id="{4DC451CB-C194-167E-02D7-A5A88BF48338}"/>
              </a:ext>
            </a:extLst>
          </p:cNvPr>
          <p:cNvSpPr/>
          <p:nvPr/>
        </p:nvSpPr>
        <p:spPr>
          <a:xfrm>
            <a:off x="5684187" y="3342916"/>
            <a:ext cx="820950" cy="25260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10" name="矩形 9">
            <a:extLst>
              <a:ext uri="{FF2B5EF4-FFF2-40B4-BE49-F238E27FC236}">
                <a16:creationId xmlns:a16="http://schemas.microsoft.com/office/drawing/2014/main" id="{A0EFD11F-ACA2-2F06-2AAC-4701FEC52448}"/>
              </a:ext>
            </a:extLst>
          </p:cNvPr>
          <p:cNvSpPr/>
          <p:nvPr/>
        </p:nvSpPr>
        <p:spPr>
          <a:xfrm>
            <a:off x="6697832" y="3342916"/>
            <a:ext cx="1263000" cy="25260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11" name="矩形: 圆角 10">
            <a:extLst>
              <a:ext uri="{FF2B5EF4-FFF2-40B4-BE49-F238E27FC236}">
                <a16:creationId xmlns:a16="http://schemas.microsoft.com/office/drawing/2014/main" id="{134D705B-E6D7-BD40-054D-4904D85E9BBA}"/>
              </a:ext>
            </a:extLst>
          </p:cNvPr>
          <p:cNvSpPr/>
          <p:nvPr/>
        </p:nvSpPr>
        <p:spPr>
          <a:xfrm>
            <a:off x="1674040" y="4254380"/>
            <a:ext cx="2526000" cy="315750"/>
          </a:xfrm>
          <a:prstGeom prst="roundRect">
            <a:avLst/>
          </a:prstGeom>
          <a:solidFill>
            <a:sysClr val="window" lastClr="FFFFFF"/>
          </a:solidFill>
          <a:ln w="12700" cap="flat" cmpd="sng" algn="ctr">
            <a:solidFill>
              <a:srgbClr val="6A0160"/>
            </a:solidFill>
            <a:prstDash val="solid"/>
            <a:miter lim="800000"/>
          </a:ln>
          <a:effectLst/>
        </p:spPr>
        <p:txBody>
          <a:bodyPr rtlCol="0" anchor="ctr"/>
          <a:lstStyle/>
          <a:p>
            <a:pPr algn="ctr" defTabSz="802020">
              <a:defRPr/>
            </a:pPr>
            <a:r>
              <a:rPr lang="zh-CN" altLang="en-US" sz="1754" b="1" kern="0" dirty="0">
                <a:solidFill>
                  <a:srgbClr val="6A0160"/>
                </a:solidFill>
                <a:latin typeface="华文楷体" panose="02010600040101010101" pitchFamily="2" charset="-122"/>
                <a:ea typeface="华文楷体" panose="02010600040101010101" pitchFamily="2" charset="-122"/>
              </a:rPr>
              <a:t>所有变异体的数目</a:t>
            </a:r>
          </a:p>
        </p:txBody>
      </p:sp>
      <p:sp>
        <p:nvSpPr>
          <p:cNvPr id="12" name="矩形: 圆角 11">
            <a:extLst>
              <a:ext uri="{FF2B5EF4-FFF2-40B4-BE49-F238E27FC236}">
                <a16:creationId xmlns:a16="http://schemas.microsoft.com/office/drawing/2014/main" id="{45374966-F5F7-99F7-A5B8-FB2954663A6A}"/>
              </a:ext>
            </a:extLst>
          </p:cNvPr>
          <p:cNvSpPr/>
          <p:nvPr/>
        </p:nvSpPr>
        <p:spPr>
          <a:xfrm>
            <a:off x="4833328" y="4254380"/>
            <a:ext cx="2526000" cy="315750"/>
          </a:xfrm>
          <a:prstGeom prst="roundRect">
            <a:avLst/>
          </a:prstGeom>
          <a:solidFill>
            <a:sysClr val="window" lastClr="FFFFFF"/>
          </a:solidFill>
          <a:ln w="12700" cap="flat" cmpd="sng" algn="ctr">
            <a:solidFill>
              <a:srgbClr val="6A0160"/>
            </a:solidFill>
            <a:prstDash val="solid"/>
            <a:miter lim="800000"/>
          </a:ln>
          <a:effectLst/>
        </p:spPr>
        <p:txBody>
          <a:bodyPr rtlCol="0" anchor="ctr"/>
          <a:lstStyle/>
          <a:p>
            <a:pPr algn="ctr" defTabSz="802020">
              <a:defRPr/>
            </a:pPr>
            <a:r>
              <a:rPr lang="zh-CN" altLang="en-US" sz="1754" b="1" kern="0" dirty="0">
                <a:solidFill>
                  <a:srgbClr val="6A0160"/>
                </a:solidFill>
                <a:latin typeface="华文楷体" panose="02010600040101010101" pitchFamily="2" charset="-122"/>
                <a:ea typeface="华文楷体" panose="02010600040101010101" pitchFamily="2" charset="-122"/>
              </a:rPr>
              <a:t>等价变异体的数目</a:t>
            </a:r>
          </a:p>
        </p:txBody>
      </p:sp>
      <p:sp>
        <p:nvSpPr>
          <p:cNvPr id="13" name="矩形: 圆角 12">
            <a:extLst>
              <a:ext uri="{FF2B5EF4-FFF2-40B4-BE49-F238E27FC236}">
                <a16:creationId xmlns:a16="http://schemas.microsoft.com/office/drawing/2014/main" id="{A571DB75-ABF2-6DC1-E638-66D0F3F81262}"/>
              </a:ext>
            </a:extLst>
          </p:cNvPr>
          <p:cNvSpPr/>
          <p:nvPr/>
        </p:nvSpPr>
        <p:spPr>
          <a:xfrm>
            <a:off x="7991103" y="4250934"/>
            <a:ext cx="2526000" cy="315750"/>
          </a:xfrm>
          <a:prstGeom prst="roundRect">
            <a:avLst/>
          </a:prstGeom>
          <a:solidFill>
            <a:sysClr val="window" lastClr="FFFFFF"/>
          </a:solidFill>
          <a:ln w="12700" cap="flat" cmpd="sng" algn="ctr">
            <a:solidFill>
              <a:srgbClr val="6A0160"/>
            </a:solidFill>
            <a:prstDash val="solid"/>
            <a:miter lim="800000"/>
          </a:ln>
          <a:effectLst/>
        </p:spPr>
        <p:txBody>
          <a:bodyPr rtlCol="0" anchor="ctr"/>
          <a:lstStyle/>
          <a:p>
            <a:pPr algn="ctr" defTabSz="802020">
              <a:defRPr/>
            </a:pPr>
            <a:r>
              <a:rPr lang="zh-CN" altLang="en-US" sz="1754" b="1" kern="0" dirty="0">
                <a:solidFill>
                  <a:srgbClr val="6A0160"/>
                </a:solidFill>
                <a:latin typeface="华文楷体" panose="02010600040101010101" pitchFamily="2" charset="-122"/>
                <a:ea typeface="华文楷体" panose="02010600040101010101" pitchFamily="2" charset="-122"/>
              </a:rPr>
              <a:t>被杀死的变异体的数目</a:t>
            </a:r>
          </a:p>
        </p:txBody>
      </p:sp>
      <p:cxnSp>
        <p:nvCxnSpPr>
          <p:cNvPr id="14" name="直接连接符 7">
            <a:extLst>
              <a:ext uri="{FF2B5EF4-FFF2-40B4-BE49-F238E27FC236}">
                <a16:creationId xmlns:a16="http://schemas.microsoft.com/office/drawing/2014/main" id="{0AF81E6A-21B1-F43E-C433-933C518BE7EC}"/>
              </a:ext>
            </a:extLst>
          </p:cNvPr>
          <p:cNvCxnSpPr>
            <a:cxnSpLocks/>
            <a:stCxn id="11" idx="0"/>
            <a:endCxn id="9" idx="2"/>
          </p:cNvCxnSpPr>
          <p:nvPr/>
        </p:nvCxnSpPr>
        <p:spPr>
          <a:xfrm rot="5400000" flipH="1" flipV="1">
            <a:off x="4186419" y="2346139"/>
            <a:ext cx="658864" cy="3157622"/>
          </a:xfrm>
          <a:prstGeom prst="curvedConnector3">
            <a:avLst>
              <a:gd name="adj1" fmla="val 50000"/>
            </a:avLst>
          </a:prstGeom>
          <a:ln>
            <a:solidFill>
              <a:srgbClr val="6A01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7">
            <a:extLst>
              <a:ext uri="{FF2B5EF4-FFF2-40B4-BE49-F238E27FC236}">
                <a16:creationId xmlns:a16="http://schemas.microsoft.com/office/drawing/2014/main" id="{B8CCACA0-9A56-8DC0-C866-2C0136182784}"/>
              </a:ext>
            </a:extLst>
          </p:cNvPr>
          <p:cNvCxnSpPr>
            <a:cxnSpLocks/>
            <a:stCxn id="12" idx="0"/>
            <a:endCxn id="10" idx="2"/>
          </p:cNvCxnSpPr>
          <p:nvPr/>
        </p:nvCxnSpPr>
        <p:spPr>
          <a:xfrm rot="5400000" flipH="1" flipV="1">
            <a:off x="6383399" y="3308447"/>
            <a:ext cx="658864" cy="1233004"/>
          </a:xfrm>
          <a:prstGeom prst="curvedConnector3">
            <a:avLst>
              <a:gd name="adj1" fmla="val 50000"/>
            </a:avLst>
          </a:prstGeom>
          <a:ln>
            <a:solidFill>
              <a:srgbClr val="6A01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直接连接符 7">
            <a:extLst>
              <a:ext uri="{FF2B5EF4-FFF2-40B4-BE49-F238E27FC236}">
                <a16:creationId xmlns:a16="http://schemas.microsoft.com/office/drawing/2014/main" id="{3B1DF9DB-CBA7-3061-2223-8C466408FE97}"/>
              </a:ext>
            </a:extLst>
          </p:cNvPr>
          <p:cNvCxnSpPr>
            <a:cxnSpLocks/>
            <a:stCxn id="13" idx="0"/>
            <a:endCxn id="4" idx="0"/>
          </p:cNvCxnSpPr>
          <p:nvPr/>
        </p:nvCxnSpPr>
        <p:spPr>
          <a:xfrm rot="16200000" flipV="1">
            <a:off x="7420629" y="2417460"/>
            <a:ext cx="1212991" cy="2453959"/>
          </a:xfrm>
          <a:prstGeom prst="curvedConnector3">
            <a:avLst>
              <a:gd name="adj1" fmla="val 116529"/>
            </a:avLst>
          </a:prstGeom>
          <a:ln>
            <a:solidFill>
              <a:srgbClr val="6A01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293F1CD8-EF9D-38FD-3A3E-7CEAA1D72A2B}"/>
              </a:ext>
            </a:extLst>
          </p:cNvPr>
          <p:cNvSpPr/>
          <p:nvPr/>
        </p:nvSpPr>
        <p:spPr>
          <a:xfrm>
            <a:off x="4200040" y="5194300"/>
            <a:ext cx="3791063" cy="315750"/>
          </a:xfrm>
          <a:prstGeom prst="roundRect">
            <a:avLst/>
          </a:prstGeom>
          <a:gradFill flip="none" rotWithShape="1">
            <a:gsLst>
              <a:gs pos="0">
                <a:srgbClr val="6A0160"/>
              </a:gs>
              <a:gs pos="100000">
                <a:srgbClr val="DEB0DE"/>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79" dirty="0"/>
              <a:t>Mutation Score</a:t>
            </a:r>
            <a:endParaRPr lang="zh-CN" altLang="en-US" sz="1579" dirty="0"/>
          </a:p>
        </p:txBody>
      </p:sp>
      <p:sp>
        <p:nvSpPr>
          <p:cNvPr id="18" name="标题 1">
            <a:extLst>
              <a:ext uri="{FF2B5EF4-FFF2-40B4-BE49-F238E27FC236}">
                <a16:creationId xmlns:a16="http://schemas.microsoft.com/office/drawing/2014/main" id="{ABEB32F3-076B-CF87-432C-5E175AB631B3}"/>
              </a:ext>
            </a:extLst>
          </p:cNvPr>
          <p:cNvSpPr txBox="1">
            <a:spLocks/>
          </p:cNvSpPr>
          <p:nvPr/>
        </p:nvSpPr>
        <p:spPr>
          <a:xfrm>
            <a:off x="4203187" y="5202266"/>
            <a:ext cx="631500" cy="315750"/>
          </a:xfrm>
          <a:prstGeom prst="rect">
            <a:avLst/>
          </a:prstGeom>
        </p:spPr>
        <p:txBody>
          <a:bodyPr anchor="ctr" anchorCtr="0">
            <a:normAutofit fontScale="92500" lnSpcReduction="20000"/>
          </a:bodyPr>
          <a:lstStyle>
            <a:lvl1pPr algn="l" defTabSz="914377" rtl="0" eaLnBrk="1" latinLnBrk="0" hangingPunct="1">
              <a:lnSpc>
                <a:spcPct val="90000"/>
              </a:lnSpc>
              <a:spcBef>
                <a:spcPct val="0"/>
              </a:spcBef>
              <a:buNone/>
              <a:defRPr sz="480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10000"/>
              </a:lnSpc>
              <a:spcBef>
                <a:spcPts val="0"/>
              </a:spcBef>
            </a:pPr>
            <a:r>
              <a:rPr lang="en-US" altLang="zh-CN" sz="1579" b="1" dirty="0">
                <a:solidFill>
                  <a:schemeClr val="bg1"/>
                </a:solidFill>
                <a:cs typeface="Times New Roman" panose="02020603050405020304" pitchFamily="18" charset="0"/>
              </a:rPr>
              <a:t>0.0</a:t>
            </a:r>
            <a:endParaRPr lang="zh-CN" altLang="en-US" sz="1579" b="1" dirty="0">
              <a:solidFill>
                <a:schemeClr val="bg1"/>
              </a:solidFill>
            </a:endParaRPr>
          </a:p>
        </p:txBody>
      </p:sp>
      <p:sp>
        <p:nvSpPr>
          <p:cNvPr id="19" name="标题 1">
            <a:extLst>
              <a:ext uri="{FF2B5EF4-FFF2-40B4-BE49-F238E27FC236}">
                <a16:creationId xmlns:a16="http://schemas.microsoft.com/office/drawing/2014/main" id="{3DD52210-F435-CEDB-4092-2501F8104849}"/>
              </a:ext>
            </a:extLst>
          </p:cNvPr>
          <p:cNvSpPr txBox="1">
            <a:spLocks/>
          </p:cNvSpPr>
          <p:nvPr/>
        </p:nvSpPr>
        <p:spPr>
          <a:xfrm>
            <a:off x="7357971" y="5202266"/>
            <a:ext cx="631500" cy="315750"/>
          </a:xfrm>
          <a:prstGeom prst="rect">
            <a:avLst/>
          </a:prstGeom>
        </p:spPr>
        <p:txBody>
          <a:bodyPr anchor="ctr" anchorCtr="0">
            <a:normAutofit fontScale="92500" lnSpcReduction="20000"/>
          </a:bodyPr>
          <a:lstStyle>
            <a:lvl1pPr algn="l" defTabSz="914377" rtl="0" eaLnBrk="1" latinLnBrk="0" hangingPunct="1">
              <a:lnSpc>
                <a:spcPct val="90000"/>
              </a:lnSpc>
              <a:spcBef>
                <a:spcPct val="0"/>
              </a:spcBef>
              <a:buNone/>
              <a:defRPr sz="480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10000"/>
              </a:lnSpc>
              <a:spcBef>
                <a:spcPts val="0"/>
              </a:spcBef>
            </a:pPr>
            <a:r>
              <a:rPr lang="en-US" altLang="zh-CN" sz="1579" b="1" dirty="0">
                <a:solidFill>
                  <a:schemeClr val="bg1"/>
                </a:solidFill>
                <a:cs typeface="Times New Roman" panose="02020603050405020304" pitchFamily="18" charset="0"/>
              </a:rPr>
              <a:t>1.0</a:t>
            </a:r>
            <a:endParaRPr lang="zh-CN" altLang="en-US" sz="1579" b="1" dirty="0">
              <a:solidFill>
                <a:schemeClr val="bg1"/>
              </a:solidFill>
            </a:endParaRPr>
          </a:p>
        </p:txBody>
      </p:sp>
      <p:sp>
        <p:nvSpPr>
          <p:cNvPr id="20" name="标题 1">
            <a:extLst>
              <a:ext uri="{FF2B5EF4-FFF2-40B4-BE49-F238E27FC236}">
                <a16:creationId xmlns:a16="http://schemas.microsoft.com/office/drawing/2014/main" id="{D5ABA054-9885-D4AC-D015-469DAF9EEAB5}"/>
              </a:ext>
            </a:extLst>
          </p:cNvPr>
          <p:cNvSpPr txBox="1">
            <a:spLocks/>
          </p:cNvSpPr>
          <p:nvPr/>
        </p:nvSpPr>
        <p:spPr>
          <a:xfrm>
            <a:off x="2939069" y="5202266"/>
            <a:ext cx="1263000" cy="315750"/>
          </a:xfrm>
          <a:prstGeom prst="rect">
            <a:avLst/>
          </a:prstGeom>
          <a:ln>
            <a:solidFill>
              <a:srgbClr val="6A0160"/>
            </a:solidFill>
          </a:ln>
        </p:spPr>
        <p:txBody>
          <a:bodyPr anchor="ctr" anchorCtr="0">
            <a:normAutofit fontScale="92500" lnSpcReduction="20000"/>
          </a:bodyPr>
          <a:lstStyle>
            <a:lvl1pPr algn="l" defTabSz="914377" rtl="0" eaLnBrk="1" latinLnBrk="0" hangingPunct="1">
              <a:lnSpc>
                <a:spcPct val="90000"/>
              </a:lnSpc>
              <a:spcBef>
                <a:spcPct val="0"/>
              </a:spcBef>
              <a:buNone/>
              <a:defRPr sz="480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10000"/>
              </a:lnSpc>
              <a:spcBef>
                <a:spcPts val="0"/>
              </a:spcBef>
            </a:pPr>
            <a:r>
              <a:rPr lang="en-US" altLang="zh-CN" sz="1579" b="1" dirty="0">
                <a:solidFill>
                  <a:srgbClr val="6A0160"/>
                </a:solidFill>
                <a:cs typeface="Times New Roman" panose="02020603050405020304" pitchFamily="18" charset="0"/>
              </a:rPr>
              <a:t>Weak</a:t>
            </a:r>
            <a:endParaRPr lang="zh-CN" altLang="en-US" sz="1579" b="1" dirty="0">
              <a:solidFill>
                <a:srgbClr val="6A0160"/>
              </a:solidFill>
            </a:endParaRPr>
          </a:p>
        </p:txBody>
      </p:sp>
      <p:sp>
        <p:nvSpPr>
          <p:cNvPr id="21" name="标题 1">
            <a:extLst>
              <a:ext uri="{FF2B5EF4-FFF2-40B4-BE49-F238E27FC236}">
                <a16:creationId xmlns:a16="http://schemas.microsoft.com/office/drawing/2014/main" id="{6D71948D-CDED-8CD2-B646-13C493838FBD}"/>
              </a:ext>
            </a:extLst>
          </p:cNvPr>
          <p:cNvSpPr txBox="1">
            <a:spLocks/>
          </p:cNvSpPr>
          <p:nvPr/>
        </p:nvSpPr>
        <p:spPr>
          <a:xfrm>
            <a:off x="7991223" y="5194300"/>
            <a:ext cx="1263000" cy="315750"/>
          </a:xfrm>
          <a:prstGeom prst="rect">
            <a:avLst/>
          </a:prstGeom>
          <a:ln>
            <a:solidFill>
              <a:srgbClr val="6A0160"/>
            </a:solidFill>
          </a:ln>
        </p:spPr>
        <p:txBody>
          <a:bodyPr anchor="ctr" anchorCtr="0">
            <a:normAutofit fontScale="92500" lnSpcReduction="20000"/>
          </a:bodyPr>
          <a:lstStyle>
            <a:lvl1pPr algn="l" defTabSz="914377" rtl="0" eaLnBrk="1" latinLnBrk="0" hangingPunct="1">
              <a:lnSpc>
                <a:spcPct val="90000"/>
              </a:lnSpc>
              <a:spcBef>
                <a:spcPct val="0"/>
              </a:spcBef>
              <a:buNone/>
              <a:defRPr sz="4800" kern="1200">
                <a:solidFill>
                  <a:srgbClr val="136FB8"/>
                </a:solidFill>
                <a:latin typeface="微软雅黑 Light" panose="020B0502040204020203" pitchFamily="34" charset="-122"/>
                <a:ea typeface="微软雅黑 Light" panose="020B0502040204020203" pitchFamily="34" charset="-122"/>
                <a:cs typeface="+mj-cs"/>
              </a:defRPr>
            </a:lvl1pPr>
          </a:lstStyle>
          <a:p>
            <a:pPr algn="ctr">
              <a:lnSpc>
                <a:spcPct val="110000"/>
              </a:lnSpc>
              <a:spcBef>
                <a:spcPts val="0"/>
              </a:spcBef>
            </a:pPr>
            <a:r>
              <a:rPr lang="en-US" altLang="zh-CN" sz="1579" b="1" dirty="0">
                <a:solidFill>
                  <a:srgbClr val="6A0160"/>
                </a:solidFill>
                <a:cs typeface="Times New Roman" panose="02020603050405020304" pitchFamily="18" charset="0"/>
              </a:rPr>
              <a:t>Strong</a:t>
            </a:r>
            <a:endParaRPr lang="zh-CN" altLang="en-US" sz="1579" b="1" dirty="0">
              <a:solidFill>
                <a:srgbClr val="6A0160"/>
              </a:solidFill>
            </a:endParaRPr>
          </a:p>
        </p:txBody>
      </p:sp>
    </p:spTree>
    <p:extLst>
      <p:ext uri="{BB962C8B-B14F-4D97-AF65-F5344CB8AC3E}">
        <p14:creationId xmlns:p14="http://schemas.microsoft.com/office/powerpoint/2010/main" val="82284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animBg="1"/>
      <p:bldP spid="10" grpId="0" animBg="1"/>
      <p:bldP spid="11" grpId="0" animBg="1"/>
      <p:bldP spid="12" grpId="0" animBg="1"/>
      <p:bldP spid="13" grpId="0" animBg="1"/>
      <p:bldP spid="17" grpId="0" animBg="1"/>
      <p:bldP spid="18" grpId="0"/>
      <p:bldP spid="19" grpId="0"/>
      <p:bldP spid="20"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014582"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变异杀死与存活</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圆角矩形 8">
            <a:extLst>
              <a:ext uri="{FF2B5EF4-FFF2-40B4-BE49-F238E27FC236}">
                <a16:creationId xmlns:a16="http://schemas.microsoft.com/office/drawing/2014/main" id="{84CB1C1B-FE41-8CBD-070F-F1CFB4EA0E63}"/>
              </a:ext>
            </a:extLst>
          </p:cNvPr>
          <p:cNvSpPr/>
          <p:nvPr/>
        </p:nvSpPr>
        <p:spPr>
          <a:xfrm>
            <a:off x="1203252" y="1418383"/>
            <a:ext cx="8843920" cy="2207637"/>
          </a:xfrm>
          <a:prstGeom prst="roundRect">
            <a:avLst/>
          </a:prstGeom>
          <a:noFill/>
          <a:ln w="19050">
            <a:solidFill>
              <a:srgbClr val="6A01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758" indent="-300758">
              <a:lnSpc>
                <a:spcPts val="3508"/>
              </a:lnSpc>
              <a:spcBef>
                <a:spcPts val="526"/>
              </a:spcBef>
              <a:spcAft>
                <a:spcPts val="526"/>
              </a:spcAft>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变异杀死（</a:t>
            </a:r>
            <a:r>
              <a:rPr lang="en-US" altLang="zh-CN" sz="2105" b="1" dirty="0">
                <a:solidFill>
                  <a:srgbClr val="6A0160"/>
                </a:solidFill>
                <a:latin typeface="微软雅黑 Light" panose="020B0502040204020203" pitchFamily="34" charset="-122"/>
                <a:ea typeface="微软雅黑 Light" panose="020B0502040204020203" pitchFamily="34" charset="-122"/>
              </a:rPr>
              <a:t>Mutant Killed</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当源程序与变异程序存在运行差异时，则认为该测试用例检测到变异程序中的错误，变异程序被杀死</a:t>
            </a:r>
            <a:endParaRPr lang="en-US" altLang="zh-CN" sz="2105" dirty="0">
              <a:solidFill>
                <a:prstClr val="black"/>
              </a:solidFill>
              <a:latin typeface="微软雅黑 Light" panose="020B0502040204020203" pitchFamily="34" charset="-122"/>
              <a:ea typeface="微软雅黑 Light" panose="020B0502040204020203" pitchFamily="34" charset="-122"/>
            </a:endParaRPr>
          </a:p>
          <a:p>
            <a:pPr marL="300758" indent="-300758">
              <a:lnSpc>
                <a:spcPts val="3508"/>
              </a:lnSpc>
              <a:spcBef>
                <a:spcPts val="526"/>
              </a:spcBef>
              <a:spcAft>
                <a:spcPts val="526"/>
              </a:spcAft>
              <a:buFont typeface="Arial" panose="020B0604020202020204" pitchFamily="34" charset="0"/>
              <a:buChar char="•"/>
            </a:pPr>
            <a:r>
              <a:rPr lang="zh-CN" altLang="en-US" sz="2105" b="1" dirty="0">
                <a:solidFill>
                  <a:srgbClr val="6A0160"/>
                </a:solidFill>
                <a:latin typeface="微软雅黑 Light" panose="020B0502040204020203" pitchFamily="34" charset="-122"/>
                <a:ea typeface="微软雅黑 Light" panose="020B0502040204020203" pitchFamily="34" charset="-122"/>
              </a:rPr>
              <a:t>变异存活（</a:t>
            </a:r>
            <a:r>
              <a:rPr lang="en-US" altLang="zh-CN" sz="2105" b="1" dirty="0">
                <a:solidFill>
                  <a:srgbClr val="6A0160"/>
                </a:solidFill>
                <a:latin typeface="微软雅黑 Light" panose="020B0502040204020203" pitchFamily="34" charset="-122"/>
                <a:ea typeface="微软雅黑 Light" panose="020B0502040204020203" pitchFamily="34" charset="-122"/>
              </a:rPr>
              <a:t>Mutant Survived</a:t>
            </a:r>
            <a:r>
              <a:rPr lang="zh-CN" altLang="en-US" sz="2105" b="1" dirty="0">
                <a:solidFill>
                  <a:srgbClr val="6A0160"/>
                </a:solidFill>
                <a:latin typeface="微软雅黑 Light" panose="020B0502040204020203" pitchFamily="34" charset="-122"/>
                <a:ea typeface="微软雅黑 Light" panose="020B0502040204020203" pitchFamily="34" charset="-122"/>
              </a:rPr>
              <a:t>）：</a:t>
            </a:r>
            <a:r>
              <a:rPr lang="zh-CN" altLang="en-US" sz="2105" dirty="0">
                <a:solidFill>
                  <a:prstClr val="black"/>
                </a:solidFill>
                <a:latin typeface="微软雅黑 Light" panose="020B0502040204020203" pitchFamily="34" charset="-122"/>
                <a:ea typeface="微软雅黑 Light" panose="020B0502040204020203" pitchFamily="34" charset="-122"/>
              </a:rPr>
              <a:t>当两个程序不存在运行差异时，则认为该测试用例没有检测到变异程序中的错误，变异程序存活</a:t>
            </a:r>
            <a:endParaRPr lang="en-US" altLang="zh-CN" sz="2105" dirty="0">
              <a:solidFill>
                <a:prstClr val="black"/>
              </a:solidFill>
              <a:latin typeface="微软雅黑 Light" panose="020B0502040204020203" pitchFamily="34" charset="-122"/>
              <a:ea typeface="微软雅黑 Light" panose="020B0502040204020203" pitchFamily="34" charset="-122"/>
            </a:endParaRPr>
          </a:p>
        </p:txBody>
      </p:sp>
      <p:cxnSp>
        <p:nvCxnSpPr>
          <p:cNvPr id="3" name="直接连接符 7">
            <a:extLst>
              <a:ext uri="{FF2B5EF4-FFF2-40B4-BE49-F238E27FC236}">
                <a16:creationId xmlns:a16="http://schemas.microsoft.com/office/drawing/2014/main" id="{20FCCE39-5CD3-C848-B265-A600ABDA6F41}"/>
              </a:ext>
            </a:extLst>
          </p:cNvPr>
          <p:cNvCxnSpPr>
            <a:cxnSpLocks/>
            <a:stCxn id="15" idx="1"/>
            <a:endCxn id="9" idx="3"/>
          </p:cNvCxnSpPr>
          <p:nvPr/>
        </p:nvCxnSpPr>
        <p:spPr>
          <a:xfrm flipH="1">
            <a:off x="6584064" y="4111118"/>
            <a:ext cx="957284" cy="0"/>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 name="矩形 3">
            <a:extLst>
              <a:ext uri="{FF2B5EF4-FFF2-40B4-BE49-F238E27FC236}">
                <a16:creationId xmlns:a16="http://schemas.microsoft.com/office/drawing/2014/main" id="{7189905E-28F2-E9D8-BDEB-0196F047FA8A}"/>
              </a:ext>
            </a:extLst>
          </p:cNvPr>
          <p:cNvSpPr/>
          <p:nvPr/>
        </p:nvSpPr>
        <p:spPr>
          <a:xfrm>
            <a:off x="6903601" y="3940696"/>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9" name="图片 8">
            <a:extLst>
              <a:ext uri="{FF2B5EF4-FFF2-40B4-BE49-F238E27FC236}">
                <a16:creationId xmlns:a16="http://schemas.microsoft.com/office/drawing/2014/main" id="{096A6A61-BB06-9EBC-F5E4-287438DE23B9}"/>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268314" y="3953243"/>
            <a:ext cx="315750" cy="315750"/>
          </a:xfrm>
          <a:prstGeom prst="rect">
            <a:avLst/>
          </a:prstGeom>
        </p:spPr>
      </p:pic>
      <p:cxnSp>
        <p:nvCxnSpPr>
          <p:cNvPr id="10" name="直接连接符 7">
            <a:extLst>
              <a:ext uri="{FF2B5EF4-FFF2-40B4-BE49-F238E27FC236}">
                <a16:creationId xmlns:a16="http://schemas.microsoft.com/office/drawing/2014/main" id="{13878422-1442-7460-8463-2F1E781B01A8}"/>
              </a:ext>
            </a:extLst>
          </p:cNvPr>
          <p:cNvCxnSpPr>
            <a:cxnSpLocks/>
            <a:stCxn id="13" idx="1"/>
            <a:endCxn id="12" idx="3"/>
          </p:cNvCxnSpPr>
          <p:nvPr/>
        </p:nvCxnSpPr>
        <p:spPr>
          <a:xfrm flipH="1">
            <a:off x="6582247" y="4589112"/>
            <a:ext cx="960616" cy="5055"/>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FFC519C5-0A26-ABA5-C76E-21C046A3ED25}"/>
              </a:ext>
            </a:extLst>
          </p:cNvPr>
          <p:cNvSpPr/>
          <p:nvPr/>
        </p:nvSpPr>
        <p:spPr>
          <a:xfrm>
            <a:off x="6905116" y="4428113"/>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12" name="图片 11">
            <a:extLst>
              <a:ext uri="{FF2B5EF4-FFF2-40B4-BE49-F238E27FC236}">
                <a16:creationId xmlns:a16="http://schemas.microsoft.com/office/drawing/2014/main" id="{8ADAC028-372F-3514-97E0-75F2A6F1B770}"/>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266497" y="4436291"/>
            <a:ext cx="315750" cy="315750"/>
          </a:xfrm>
          <a:prstGeom prst="rect">
            <a:avLst/>
          </a:prstGeom>
        </p:spPr>
      </p:pic>
      <p:pic>
        <p:nvPicPr>
          <p:cNvPr id="13" name="图片 12">
            <a:extLst>
              <a:ext uri="{FF2B5EF4-FFF2-40B4-BE49-F238E27FC236}">
                <a16:creationId xmlns:a16="http://schemas.microsoft.com/office/drawing/2014/main" id="{3E342CBE-8CD4-C630-4A88-E5964BEE0F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2863" y="4431237"/>
            <a:ext cx="315750" cy="315750"/>
          </a:xfrm>
          <a:prstGeom prst="rect">
            <a:avLst/>
          </a:prstGeom>
        </p:spPr>
      </p:pic>
      <p:pic>
        <p:nvPicPr>
          <p:cNvPr id="14" name="图片 13">
            <a:extLst>
              <a:ext uri="{FF2B5EF4-FFF2-40B4-BE49-F238E27FC236}">
                <a16:creationId xmlns:a16="http://schemas.microsoft.com/office/drawing/2014/main" id="{D323EB4F-32FA-3582-CC3D-143865FD8E47}"/>
              </a:ext>
            </a:extLst>
          </p:cNvPr>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04243" y="4431237"/>
            <a:ext cx="315750" cy="315750"/>
          </a:xfrm>
          <a:prstGeom prst="rect">
            <a:avLst/>
          </a:prstGeom>
        </p:spPr>
      </p:pic>
      <p:pic>
        <p:nvPicPr>
          <p:cNvPr id="15" name="图片 14">
            <a:extLst>
              <a:ext uri="{FF2B5EF4-FFF2-40B4-BE49-F238E27FC236}">
                <a16:creationId xmlns:a16="http://schemas.microsoft.com/office/drawing/2014/main" id="{ED137527-020F-12BC-7E7E-F73456235A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1348" y="3953243"/>
            <a:ext cx="315750" cy="315750"/>
          </a:xfrm>
          <a:prstGeom prst="rect">
            <a:avLst/>
          </a:prstGeom>
        </p:spPr>
      </p:pic>
      <p:cxnSp>
        <p:nvCxnSpPr>
          <p:cNvPr id="16" name="直接连接符 7">
            <a:extLst>
              <a:ext uri="{FF2B5EF4-FFF2-40B4-BE49-F238E27FC236}">
                <a16:creationId xmlns:a16="http://schemas.microsoft.com/office/drawing/2014/main" id="{BED72189-1D49-E526-057F-7D18EF5F3292}"/>
              </a:ext>
            </a:extLst>
          </p:cNvPr>
          <p:cNvCxnSpPr>
            <a:cxnSpLocks/>
            <a:stCxn id="23" idx="1"/>
            <a:endCxn id="18" idx="3"/>
          </p:cNvCxnSpPr>
          <p:nvPr/>
        </p:nvCxnSpPr>
        <p:spPr>
          <a:xfrm flipH="1">
            <a:off x="8622832" y="4097927"/>
            <a:ext cx="942162" cy="644"/>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D0098D00-25B6-A661-BAB4-90A1850D2897}"/>
              </a:ext>
            </a:extLst>
          </p:cNvPr>
          <p:cNvSpPr/>
          <p:nvPr/>
        </p:nvSpPr>
        <p:spPr>
          <a:xfrm>
            <a:off x="8948616" y="3940696"/>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18" name="图片 17">
            <a:extLst>
              <a:ext uri="{FF2B5EF4-FFF2-40B4-BE49-F238E27FC236}">
                <a16:creationId xmlns:a16="http://schemas.microsoft.com/office/drawing/2014/main" id="{08E5ED5E-BC63-EAC0-AFF0-FC2304051B5D}"/>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307082" y="3940695"/>
            <a:ext cx="315750" cy="315750"/>
          </a:xfrm>
          <a:prstGeom prst="rect">
            <a:avLst/>
          </a:prstGeom>
        </p:spPr>
      </p:pic>
      <p:cxnSp>
        <p:nvCxnSpPr>
          <p:cNvPr id="19" name="直接连接符 7">
            <a:extLst>
              <a:ext uri="{FF2B5EF4-FFF2-40B4-BE49-F238E27FC236}">
                <a16:creationId xmlns:a16="http://schemas.microsoft.com/office/drawing/2014/main" id="{B9E1A394-16A9-59B3-E8E7-FAFF1BAF6720}"/>
              </a:ext>
            </a:extLst>
          </p:cNvPr>
          <p:cNvCxnSpPr>
            <a:cxnSpLocks/>
            <a:stCxn id="24" idx="1"/>
            <a:endCxn id="21" idx="3"/>
          </p:cNvCxnSpPr>
          <p:nvPr/>
        </p:nvCxnSpPr>
        <p:spPr>
          <a:xfrm flipH="1">
            <a:off x="8621015" y="4572832"/>
            <a:ext cx="943979" cy="8787"/>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B4CF8472-11B6-FED7-03A3-1DC2B767CC0E}"/>
              </a:ext>
            </a:extLst>
          </p:cNvPr>
          <p:cNvSpPr/>
          <p:nvPr/>
        </p:nvSpPr>
        <p:spPr>
          <a:xfrm>
            <a:off x="8950131" y="4428113"/>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21" name="图片 20">
            <a:extLst>
              <a:ext uri="{FF2B5EF4-FFF2-40B4-BE49-F238E27FC236}">
                <a16:creationId xmlns:a16="http://schemas.microsoft.com/office/drawing/2014/main" id="{401CD7AC-E04F-E520-7D64-C44E99BFAE53}"/>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305265" y="4423744"/>
            <a:ext cx="315750" cy="315750"/>
          </a:xfrm>
          <a:prstGeom prst="rect">
            <a:avLst/>
          </a:prstGeom>
        </p:spPr>
      </p:pic>
      <p:pic>
        <p:nvPicPr>
          <p:cNvPr id="22" name="图片 21">
            <a:extLst>
              <a:ext uri="{FF2B5EF4-FFF2-40B4-BE49-F238E27FC236}">
                <a16:creationId xmlns:a16="http://schemas.microsoft.com/office/drawing/2014/main" id="{BCC8D4DA-E7E0-DEC1-5E91-0CA2E3AAF09B}"/>
              </a:ext>
            </a:extLst>
          </p:cNvPr>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949258" y="4431237"/>
            <a:ext cx="315750" cy="315750"/>
          </a:xfrm>
          <a:prstGeom prst="rect">
            <a:avLst/>
          </a:prstGeom>
        </p:spPr>
      </p:pic>
      <p:pic>
        <p:nvPicPr>
          <p:cNvPr id="23" name="图片 22">
            <a:extLst>
              <a:ext uri="{FF2B5EF4-FFF2-40B4-BE49-F238E27FC236}">
                <a16:creationId xmlns:a16="http://schemas.microsoft.com/office/drawing/2014/main" id="{D3540A78-0B71-D35F-28C4-1F4B0C41B8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4994" y="3940052"/>
            <a:ext cx="315750" cy="315750"/>
          </a:xfrm>
          <a:prstGeom prst="rect">
            <a:avLst/>
          </a:prstGeom>
        </p:spPr>
      </p:pic>
      <p:pic>
        <p:nvPicPr>
          <p:cNvPr id="24" name="图片 23">
            <a:extLst>
              <a:ext uri="{FF2B5EF4-FFF2-40B4-BE49-F238E27FC236}">
                <a16:creationId xmlns:a16="http://schemas.microsoft.com/office/drawing/2014/main" id="{5673B664-9370-1EFD-8CFD-1BC03EE33A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4994" y="4414956"/>
            <a:ext cx="315750" cy="315750"/>
          </a:xfrm>
          <a:prstGeom prst="rect">
            <a:avLst/>
          </a:prstGeom>
        </p:spPr>
      </p:pic>
      <p:sp>
        <p:nvSpPr>
          <p:cNvPr id="25" name="矩形 24">
            <a:extLst>
              <a:ext uri="{FF2B5EF4-FFF2-40B4-BE49-F238E27FC236}">
                <a16:creationId xmlns:a16="http://schemas.microsoft.com/office/drawing/2014/main" id="{29F87FCE-7083-6803-13A3-ECE508E85E97}"/>
              </a:ext>
            </a:extLst>
          </p:cNvPr>
          <p:cNvSpPr/>
          <p:nvPr/>
        </p:nvSpPr>
        <p:spPr>
          <a:xfrm>
            <a:off x="6114226" y="4772726"/>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54" dirty="0">
                <a:solidFill>
                  <a:schemeClr val="tx1"/>
                </a:solidFill>
                <a:latin typeface="华文楷体" panose="02010600040101010101" pitchFamily="2" charset="-122"/>
                <a:ea typeface="华文楷体" panose="02010600040101010101" pitchFamily="2" charset="-122"/>
              </a:rPr>
              <a:t>Mutant Killed</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26" name="矩形 25">
            <a:extLst>
              <a:ext uri="{FF2B5EF4-FFF2-40B4-BE49-F238E27FC236}">
                <a16:creationId xmlns:a16="http://schemas.microsoft.com/office/drawing/2014/main" id="{B5B03D8F-869B-19A2-6C7C-4BFBECCC993B}"/>
              </a:ext>
            </a:extLst>
          </p:cNvPr>
          <p:cNvSpPr/>
          <p:nvPr/>
        </p:nvSpPr>
        <p:spPr>
          <a:xfrm>
            <a:off x="8159241" y="4760178"/>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54" dirty="0">
                <a:solidFill>
                  <a:schemeClr val="tx1"/>
                </a:solidFill>
                <a:latin typeface="华文楷体" panose="02010600040101010101" pitchFamily="2" charset="-122"/>
                <a:ea typeface="华文楷体" panose="02010600040101010101" pitchFamily="2" charset="-122"/>
              </a:rPr>
              <a:t>Mutant Survived</a:t>
            </a:r>
            <a:endParaRPr lang="zh-CN" altLang="en-US" sz="1754" dirty="0">
              <a:solidFill>
                <a:schemeClr val="tx1"/>
              </a:solidFill>
              <a:latin typeface="华文楷体" panose="02010600040101010101" pitchFamily="2" charset="-122"/>
              <a:ea typeface="华文楷体" panose="02010600040101010101" pitchFamily="2" charset="-122"/>
            </a:endParaRPr>
          </a:p>
        </p:txBody>
      </p:sp>
      <p:cxnSp>
        <p:nvCxnSpPr>
          <p:cNvPr id="27" name="直接连接符 7">
            <a:extLst>
              <a:ext uri="{FF2B5EF4-FFF2-40B4-BE49-F238E27FC236}">
                <a16:creationId xmlns:a16="http://schemas.microsoft.com/office/drawing/2014/main" id="{AC5F67B1-189E-F97E-F986-BBBC082813F4}"/>
              </a:ext>
            </a:extLst>
          </p:cNvPr>
          <p:cNvCxnSpPr>
            <a:cxnSpLocks/>
            <a:stCxn id="46" idx="1"/>
            <a:endCxn id="29" idx="3"/>
          </p:cNvCxnSpPr>
          <p:nvPr/>
        </p:nvCxnSpPr>
        <p:spPr>
          <a:xfrm flipH="1">
            <a:off x="1668266" y="4098571"/>
            <a:ext cx="953068" cy="7493"/>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7D2AF309-FDB3-637D-FFA7-64B17C98D65B}"/>
              </a:ext>
            </a:extLst>
          </p:cNvPr>
          <p:cNvSpPr/>
          <p:nvPr/>
        </p:nvSpPr>
        <p:spPr>
          <a:xfrm>
            <a:off x="1973553" y="3935641"/>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29" name="图片 28">
            <a:extLst>
              <a:ext uri="{FF2B5EF4-FFF2-40B4-BE49-F238E27FC236}">
                <a16:creationId xmlns:a16="http://schemas.microsoft.com/office/drawing/2014/main" id="{5AD9AB03-3BBE-4264-875E-CCDFCC62E123}"/>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352515" y="3948188"/>
            <a:ext cx="315750" cy="315750"/>
          </a:xfrm>
          <a:prstGeom prst="rect">
            <a:avLst/>
          </a:prstGeom>
        </p:spPr>
      </p:pic>
      <p:cxnSp>
        <p:nvCxnSpPr>
          <p:cNvPr id="30" name="直接连接符 7">
            <a:extLst>
              <a:ext uri="{FF2B5EF4-FFF2-40B4-BE49-F238E27FC236}">
                <a16:creationId xmlns:a16="http://schemas.microsoft.com/office/drawing/2014/main" id="{E0EACA5B-22C9-A24A-80E5-DD93E354B650}"/>
              </a:ext>
            </a:extLst>
          </p:cNvPr>
          <p:cNvCxnSpPr>
            <a:cxnSpLocks/>
            <a:stCxn id="45" idx="1"/>
            <a:endCxn id="32" idx="3"/>
          </p:cNvCxnSpPr>
          <p:nvPr/>
        </p:nvCxnSpPr>
        <p:spPr>
          <a:xfrm flipH="1" flipV="1">
            <a:off x="1660081" y="4572195"/>
            <a:ext cx="964272" cy="8094"/>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46929992-7B4F-5817-5BE2-EBA5D8EF8462}"/>
              </a:ext>
            </a:extLst>
          </p:cNvPr>
          <p:cNvSpPr/>
          <p:nvPr/>
        </p:nvSpPr>
        <p:spPr>
          <a:xfrm>
            <a:off x="1975067" y="4423058"/>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32" name="图片 31">
            <a:extLst>
              <a:ext uri="{FF2B5EF4-FFF2-40B4-BE49-F238E27FC236}">
                <a16:creationId xmlns:a16="http://schemas.microsoft.com/office/drawing/2014/main" id="{862F687F-5D97-2E2F-ACFB-8D8F776E450F}"/>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344330" y="4414320"/>
            <a:ext cx="315750" cy="315750"/>
          </a:xfrm>
          <a:prstGeom prst="rect">
            <a:avLst/>
          </a:prstGeom>
        </p:spPr>
      </p:pic>
      <p:pic>
        <p:nvPicPr>
          <p:cNvPr id="33" name="图片 32">
            <a:extLst>
              <a:ext uri="{FF2B5EF4-FFF2-40B4-BE49-F238E27FC236}">
                <a16:creationId xmlns:a16="http://schemas.microsoft.com/office/drawing/2014/main" id="{C76375FB-4C3F-7EBA-D3B9-EA69880CC8A5}"/>
              </a:ext>
            </a:extLst>
          </p:cNvPr>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74195" y="4426182"/>
            <a:ext cx="315750" cy="315750"/>
          </a:xfrm>
          <a:prstGeom prst="rect">
            <a:avLst/>
          </a:prstGeom>
        </p:spPr>
      </p:pic>
      <p:cxnSp>
        <p:nvCxnSpPr>
          <p:cNvPr id="34" name="直接连接符 7">
            <a:extLst>
              <a:ext uri="{FF2B5EF4-FFF2-40B4-BE49-F238E27FC236}">
                <a16:creationId xmlns:a16="http://schemas.microsoft.com/office/drawing/2014/main" id="{ED6A07B9-0CC9-73C1-A56A-921CB9405986}"/>
              </a:ext>
            </a:extLst>
          </p:cNvPr>
          <p:cNvCxnSpPr>
            <a:cxnSpLocks/>
            <a:endCxn id="36" idx="3"/>
          </p:cNvCxnSpPr>
          <p:nvPr/>
        </p:nvCxnSpPr>
        <p:spPr>
          <a:xfrm flipH="1">
            <a:off x="3718026" y="4097927"/>
            <a:ext cx="942162" cy="644"/>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E9F5E1BC-9A23-31F5-77A8-7D984DA00B53}"/>
              </a:ext>
            </a:extLst>
          </p:cNvPr>
          <p:cNvSpPr/>
          <p:nvPr/>
        </p:nvSpPr>
        <p:spPr>
          <a:xfrm>
            <a:off x="4037563" y="3940696"/>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36" name="图片 35">
            <a:extLst>
              <a:ext uri="{FF2B5EF4-FFF2-40B4-BE49-F238E27FC236}">
                <a16:creationId xmlns:a16="http://schemas.microsoft.com/office/drawing/2014/main" id="{7C4E24DE-2138-A1A6-4ABD-DBFD849C30DB}"/>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402276" y="3940695"/>
            <a:ext cx="315750" cy="315750"/>
          </a:xfrm>
          <a:prstGeom prst="rect">
            <a:avLst/>
          </a:prstGeom>
        </p:spPr>
      </p:pic>
      <p:cxnSp>
        <p:nvCxnSpPr>
          <p:cNvPr id="37" name="直接连接符 7">
            <a:extLst>
              <a:ext uri="{FF2B5EF4-FFF2-40B4-BE49-F238E27FC236}">
                <a16:creationId xmlns:a16="http://schemas.microsoft.com/office/drawing/2014/main" id="{F8CD54C0-4CB2-DD94-A3E0-9E26791EDB65}"/>
              </a:ext>
            </a:extLst>
          </p:cNvPr>
          <p:cNvCxnSpPr>
            <a:cxnSpLocks/>
            <a:stCxn id="43" idx="1"/>
            <a:endCxn id="39" idx="3"/>
          </p:cNvCxnSpPr>
          <p:nvPr/>
        </p:nvCxnSpPr>
        <p:spPr>
          <a:xfrm flipH="1" flipV="1">
            <a:off x="3718026" y="4569385"/>
            <a:ext cx="964396" cy="10904"/>
          </a:xfrm>
          <a:prstGeom prst="straightConnector1">
            <a:avLst/>
          </a:prstGeom>
          <a:ln w="127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8" name="矩形 37">
            <a:extLst>
              <a:ext uri="{FF2B5EF4-FFF2-40B4-BE49-F238E27FC236}">
                <a16:creationId xmlns:a16="http://schemas.microsoft.com/office/drawing/2014/main" id="{EFE9D137-B50B-8AEC-087A-13D22F2D4710}"/>
              </a:ext>
            </a:extLst>
          </p:cNvPr>
          <p:cNvSpPr/>
          <p:nvPr/>
        </p:nvSpPr>
        <p:spPr>
          <a:xfrm>
            <a:off x="4039078" y="4428113"/>
            <a:ext cx="315750" cy="315106"/>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pic>
        <p:nvPicPr>
          <p:cNvPr id="39" name="图片 38">
            <a:extLst>
              <a:ext uri="{FF2B5EF4-FFF2-40B4-BE49-F238E27FC236}">
                <a16:creationId xmlns:a16="http://schemas.microsoft.com/office/drawing/2014/main" id="{00ABE08B-0C69-6B15-DDCC-47659DD90375}"/>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402276" y="4411510"/>
            <a:ext cx="315750" cy="315750"/>
          </a:xfrm>
          <a:prstGeom prst="rect">
            <a:avLst/>
          </a:prstGeom>
        </p:spPr>
      </p:pic>
      <p:pic>
        <p:nvPicPr>
          <p:cNvPr id="40" name="图片 39">
            <a:extLst>
              <a:ext uri="{FF2B5EF4-FFF2-40B4-BE49-F238E27FC236}">
                <a16:creationId xmlns:a16="http://schemas.microsoft.com/office/drawing/2014/main" id="{9A4C4D9F-BE83-F285-BA10-CB63973287D8}"/>
              </a:ext>
            </a:extLst>
          </p:cNvPr>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38205" y="4431237"/>
            <a:ext cx="315750" cy="315750"/>
          </a:xfrm>
          <a:prstGeom prst="rect">
            <a:avLst/>
          </a:prstGeom>
        </p:spPr>
      </p:pic>
      <p:sp>
        <p:nvSpPr>
          <p:cNvPr id="41" name="矩形 40">
            <a:extLst>
              <a:ext uri="{FF2B5EF4-FFF2-40B4-BE49-F238E27FC236}">
                <a16:creationId xmlns:a16="http://schemas.microsoft.com/office/drawing/2014/main" id="{670D97D3-8417-4BD6-F752-61DFE85EC3E3}"/>
              </a:ext>
            </a:extLst>
          </p:cNvPr>
          <p:cNvSpPr/>
          <p:nvPr/>
        </p:nvSpPr>
        <p:spPr>
          <a:xfrm>
            <a:off x="1197339" y="4772726"/>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54" dirty="0">
                <a:solidFill>
                  <a:schemeClr val="tx1"/>
                </a:solidFill>
                <a:latin typeface="华文楷体" panose="02010600040101010101" pitchFamily="2" charset="-122"/>
                <a:ea typeface="华文楷体" panose="02010600040101010101" pitchFamily="2" charset="-122"/>
              </a:rPr>
              <a:t>Mutant Killed</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42" name="矩形 41">
            <a:extLst>
              <a:ext uri="{FF2B5EF4-FFF2-40B4-BE49-F238E27FC236}">
                <a16:creationId xmlns:a16="http://schemas.microsoft.com/office/drawing/2014/main" id="{BF57BA27-8439-289D-6B94-9A706BFC0546}"/>
              </a:ext>
            </a:extLst>
          </p:cNvPr>
          <p:cNvSpPr/>
          <p:nvPr/>
        </p:nvSpPr>
        <p:spPr>
          <a:xfrm>
            <a:off x="3261350" y="4765233"/>
            <a:ext cx="1894500"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54" dirty="0">
                <a:solidFill>
                  <a:schemeClr val="tx1"/>
                </a:solidFill>
                <a:latin typeface="华文楷体" panose="02010600040101010101" pitchFamily="2" charset="-122"/>
                <a:ea typeface="华文楷体" panose="02010600040101010101" pitchFamily="2" charset="-122"/>
              </a:rPr>
              <a:t>Mutant Survived</a:t>
            </a:r>
            <a:endParaRPr lang="zh-CN" altLang="en-US" sz="1754" dirty="0">
              <a:solidFill>
                <a:schemeClr val="tx1"/>
              </a:solidFill>
              <a:latin typeface="华文楷体" panose="02010600040101010101" pitchFamily="2" charset="-122"/>
              <a:ea typeface="华文楷体" panose="02010600040101010101" pitchFamily="2" charset="-122"/>
            </a:endParaRPr>
          </a:p>
        </p:txBody>
      </p:sp>
      <p:pic>
        <p:nvPicPr>
          <p:cNvPr id="43" name="图片 42">
            <a:extLst>
              <a:ext uri="{FF2B5EF4-FFF2-40B4-BE49-F238E27FC236}">
                <a16:creationId xmlns:a16="http://schemas.microsoft.com/office/drawing/2014/main" id="{DAB642FF-AF31-CEA7-64DF-A7CF24448577}"/>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4682422" y="4422414"/>
            <a:ext cx="315750" cy="315750"/>
          </a:xfrm>
          <a:prstGeom prst="rect">
            <a:avLst/>
          </a:prstGeom>
        </p:spPr>
      </p:pic>
      <p:pic>
        <p:nvPicPr>
          <p:cNvPr id="44" name="图片 43">
            <a:extLst>
              <a:ext uri="{FF2B5EF4-FFF2-40B4-BE49-F238E27FC236}">
                <a16:creationId xmlns:a16="http://schemas.microsoft.com/office/drawing/2014/main" id="{561B6375-C46D-86C5-E016-5694946E2AFB}"/>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4681716" y="3940052"/>
            <a:ext cx="315750" cy="315750"/>
          </a:xfrm>
          <a:prstGeom prst="rect">
            <a:avLst/>
          </a:prstGeom>
        </p:spPr>
      </p:pic>
      <p:pic>
        <p:nvPicPr>
          <p:cNvPr id="45" name="图片 44">
            <a:extLst>
              <a:ext uri="{FF2B5EF4-FFF2-40B4-BE49-F238E27FC236}">
                <a16:creationId xmlns:a16="http://schemas.microsoft.com/office/drawing/2014/main" id="{DB57EDEE-B47F-57B9-3519-8E1929B30B1E}"/>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2624352" y="4422414"/>
            <a:ext cx="315750" cy="315750"/>
          </a:xfrm>
          <a:prstGeom prst="rect">
            <a:avLst/>
          </a:prstGeom>
        </p:spPr>
      </p:pic>
      <p:pic>
        <p:nvPicPr>
          <p:cNvPr id="46" name="图片 45">
            <a:extLst>
              <a:ext uri="{FF2B5EF4-FFF2-40B4-BE49-F238E27FC236}">
                <a16:creationId xmlns:a16="http://schemas.microsoft.com/office/drawing/2014/main" id="{37ACA4C7-4FBF-09FE-D47C-0715F0A13B95}"/>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2621333" y="3940695"/>
            <a:ext cx="315750" cy="315750"/>
          </a:xfrm>
          <a:prstGeom prst="rect">
            <a:avLst/>
          </a:prstGeom>
        </p:spPr>
      </p:pic>
      <p:pic>
        <p:nvPicPr>
          <p:cNvPr id="47" name="图片 46">
            <a:extLst>
              <a:ext uri="{FF2B5EF4-FFF2-40B4-BE49-F238E27FC236}">
                <a16:creationId xmlns:a16="http://schemas.microsoft.com/office/drawing/2014/main" id="{FD259FF6-F1B3-E10F-B625-21CBAB0A84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34016" y="4023379"/>
            <a:ext cx="157875" cy="157875"/>
          </a:xfrm>
          <a:prstGeom prst="rect">
            <a:avLst/>
          </a:prstGeom>
        </p:spPr>
      </p:pic>
      <p:pic>
        <p:nvPicPr>
          <p:cNvPr id="48" name="图片 47">
            <a:extLst>
              <a:ext uri="{FF2B5EF4-FFF2-40B4-BE49-F238E27FC236}">
                <a16:creationId xmlns:a16="http://schemas.microsoft.com/office/drawing/2014/main" id="{2713B4DA-D1BB-3318-9C82-EB35B22E9C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38815" y="4501629"/>
            <a:ext cx="157875" cy="157875"/>
          </a:xfrm>
          <a:prstGeom prst="rect">
            <a:avLst/>
          </a:prstGeom>
        </p:spPr>
      </p:pic>
      <p:pic>
        <p:nvPicPr>
          <p:cNvPr id="49" name="图片 48">
            <a:extLst>
              <a:ext uri="{FF2B5EF4-FFF2-40B4-BE49-F238E27FC236}">
                <a16:creationId xmlns:a16="http://schemas.microsoft.com/office/drawing/2014/main" id="{683635FC-B150-E17D-E0F1-0EB76E10667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4567" y="4018989"/>
            <a:ext cx="157875" cy="157875"/>
          </a:xfrm>
          <a:prstGeom prst="rect">
            <a:avLst/>
          </a:prstGeom>
        </p:spPr>
      </p:pic>
      <p:pic>
        <p:nvPicPr>
          <p:cNvPr id="50" name="图片 49">
            <a:extLst>
              <a:ext uri="{FF2B5EF4-FFF2-40B4-BE49-F238E27FC236}">
                <a16:creationId xmlns:a16="http://schemas.microsoft.com/office/drawing/2014/main" id="{451A0AC5-B233-62C6-F4C1-0F983434E68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8647" y="4505120"/>
            <a:ext cx="157875" cy="157875"/>
          </a:xfrm>
          <a:prstGeom prst="rect">
            <a:avLst/>
          </a:prstGeom>
        </p:spPr>
      </p:pic>
      <p:sp>
        <p:nvSpPr>
          <p:cNvPr id="51" name="矩形 50">
            <a:extLst>
              <a:ext uri="{FF2B5EF4-FFF2-40B4-BE49-F238E27FC236}">
                <a16:creationId xmlns:a16="http://schemas.microsoft.com/office/drawing/2014/main" id="{6530EBB0-9C59-AF21-78B4-9202A2A97113}"/>
              </a:ext>
            </a:extLst>
          </p:cNvPr>
          <p:cNvSpPr/>
          <p:nvPr/>
        </p:nvSpPr>
        <p:spPr>
          <a:xfrm>
            <a:off x="1362103" y="5124619"/>
            <a:ext cx="3635362" cy="63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5" b="1" dirty="0">
                <a:solidFill>
                  <a:srgbClr val="6A0160"/>
                </a:solidFill>
                <a:latin typeface="华文楷体" panose="02010600040101010101" pitchFamily="2" charset="-122"/>
                <a:ea typeface="华文楷体" panose="02010600040101010101" pitchFamily="2" charset="-122"/>
              </a:rPr>
              <a:t>弱变异测试</a:t>
            </a:r>
            <a:endParaRPr lang="en-US" altLang="zh-CN" sz="2105" b="1" dirty="0">
              <a:solidFill>
                <a:srgbClr val="6A0160"/>
              </a:solidFill>
              <a:latin typeface="华文楷体" panose="02010600040101010101" pitchFamily="2" charset="-122"/>
              <a:ea typeface="华文楷体" panose="02010600040101010101" pitchFamily="2" charset="-122"/>
            </a:endParaRPr>
          </a:p>
          <a:p>
            <a:pPr algn="ctr"/>
            <a:r>
              <a:rPr lang="zh-CN" altLang="en-US" sz="2105" b="1" dirty="0">
                <a:solidFill>
                  <a:srgbClr val="6A0160"/>
                </a:solidFill>
                <a:latin typeface="华文楷体" panose="02010600040101010101" pitchFamily="2" charset="-122"/>
                <a:ea typeface="华文楷体" panose="02010600040101010101" pitchFamily="2" charset="-122"/>
              </a:rPr>
              <a:t>（</a:t>
            </a:r>
            <a:r>
              <a:rPr lang="en-US" altLang="zh-CN" sz="2105" b="1" dirty="0">
                <a:solidFill>
                  <a:srgbClr val="6A0160"/>
                </a:solidFill>
                <a:latin typeface="华文楷体" panose="02010600040101010101" pitchFamily="2" charset="-122"/>
                <a:ea typeface="华文楷体" panose="02010600040101010101" pitchFamily="2" charset="-122"/>
              </a:rPr>
              <a:t>Weak Mutation Testing</a:t>
            </a:r>
            <a:r>
              <a:rPr lang="zh-CN" altLang="en-US" sz="2105" b="1" dirty="0">
                <a:solidFill>
                  <a:srgbClr val="6A0160"/>
                </a:solidFill>
                <a:latin typeface="华文楷体" panose="02010600040101010101" pitchFamily="2" charset="-122"/>
                <a:ea typeface="华文楷体" panose="02010600040101010101" pitchFamily="2" charset="-122"/>
              </a:rPr>
              <a:t>）</a:t>
            </a:r>
          </a:p>
        </p:txBody>
      </p:sp>
      <p:sp>
        <p:nvSpPr>
          <p:cNvPr id="52" name="矩形 51">
            <a:extLst>
              <a:ext uri="{FF2B5EF4-FFF2-40B4-BE49-F238E27FC236}">
                <a16:creationId xmlns:a16="http://schemas.microsoft.com/office/drawing/2014/main" id="{B2D0CA42-31CA-13A9-02E5-FE265A84021C}"/>
              </a:ext>
            </a:extLst>
          </p:cNvPr>
          <p:cNvSpPr/>
          <p:nvPr/>
        </p:nvSpPr>
        <p:spPr>
          <a:xfrm>
            <a:off x="6266497" y="5105400"/>
            <a:ext cx="3635362" cy="63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5" b="1" dirty="0">
                <a:solidFill>
                  <a:srgbClr val="6A0160"/>
                </a:solidFill>
                <a:latin typeface="华文楷体" panose="02010600040101010101" pitchFamily="2" charset="-122"/>
                <a:ea typeface="华文楷体" panose="02010600040101010101" pitchFamily="2" charset="-122"/>
              </a:rPr>
              <a:t>强变异测试</a:t>
            </a:r>
            <a:endParaRPr lang="en-US" altLang="zh-CN" sz="2105" b="1" dirty="0">
              <a:solidFill>
                <a:srgbClr val="6A0160"/>
              </a:solidFill>
              <a:latin typeface="华文楷体" panose="02010600040101010101" pitchFamily="2" charset="-122"/>
              <a:ea typeface="华文楷体" panose="02010600040101010101" pitchFamily="2" charset="-122"/>
            </a:endParaRPr>
          </a:p>
          <a:p>
            <a:pPr algn="ctr"/>
            <a:r>
              <a:rPr lang="zh-CN" altLang="en-US" sz="2105" b="1" dirty="0">
                <a:solidFill>
                  <a:srgbClr val="6A0160"/>
                </a:solidFill>
                <a:latin typeface="华文楷体" panose="02010600040101010101" pitchFamily="2" charset="-122"/>
                <a:ea typeface="华文楷体" panose="02010600040101010101" pitchFamily="2" charset="-122"/>
              </a:rPr>
              <a:t>（</a:t>
            </a:r>
            <a:r>
              <a:rPr lang="en-US" altLang="zh-CN" sz="2105" b="1" dirty="0">
                <a:solidFill>
                  <a:srgbClr val="6A0160"/>
                </a:solidFill>
                <a:latin typeface="华文楷体" panose="02010600040101010101" pitchFamily="2" charset="-122"/>
                <a:ea typeface="华文楷体" panose="02010600040101010101" pitchFamily="2" charset="-122"/>
              </a:rPr>
              <a:t>Strong Mutation Testing</a:t>
            </a:r>
            <a:r>
              <a:rPr lang="zh-CN" altLang="en-US" sz="2105" b="1" dirty="0">
                <a:solidFill>
                  <a:srgbClr val="6A016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9756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1000"/>
                                        <p:tgtEl>
                                          <p:spTgt spid="25"/>
                                        </p:tgtEl>
                                      </p:cBhvr>
                                    </p:animEffect>
                                    <p:anim calcmode="lin" valueType="num">
                                      <p:cBhvr>
                                        <p:cTn id="98" dur="1000" fill="hold"/>
                                        <p:tgtEl>
                                          <p:spTgt spid="25"/>
                                        </p:tgtEl>
                                        <p:attrNameLst>
                                          <p:attrName>ppt_x</p:attrName>
                                        </p:attrNameLst>
                                      </p:cBhvr>
                                      <p:tavLst>
                                        <p:tav tm="0">
                                          <p:val>
                                            <p:strVal val="#ppt_x"/>
                                          </p:val>
                                        </p:tav>
                                        <p:tav tm="100000">
                                          <p:val>
                                            <p:strVal val="#ppt_x"/>
                                          </p:val>
                                        </p:tav>
                                      </p:tavLst>
                                    </p:anim>
                                    <p:anim calcmode="lin" valueType="num">
                                      <p:cBhvr>
                                        <p:cTn id="99" dur="1000" fill="hold"/>
                                        <p:tgtEl>
                                          <p:spTgt spid="2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1000"/>
                                        <p:tgtEl>
                                          <p:spTgt spid="26"/>
                                        </p:tgtEl>
                                      </p:cBhvr>
                                    </p:animEffect>
                                    <p:anim calcmode="lin" valueType="num">
                                      <p:cBhvr>
                                        <p:cTn id="103" dur="1000" fill="hold"/>
                                        <p:tgtEl>
                                          <p:spTgt spid="26"/>
                                        </p:tgtEl>
                                        <p:attrNameLst>
                                          <p:attrName>ppt_x</p:attrName>
                                        </p:attrNameLst>
                                      </p:cBhvr>
                                      <p:tavLst>
                                        <p:tav tm="0">
                                          <p:val>
                                            <p:strVal val="#ppt_x"/>
                                          </p:val>
                                        </p:tav>
                                        <p:tav tm="100000">
                                          <p:val>
                                            <p:strVal val="#ppt_x"/>
                                          </p:val>
                                        </p:tav>
                                      </p:tavLst>
                                    </p:anim>
                                    <p:anim calcmode="lin" valueType="num">
                                      <p:cBhvr>
                                        <p:cTn id="104" dur="1000" fill="hold"/>
                                        <p:tgtEl>
                                          <p:spTgt spid="26"/>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1000"/>
                                        <p:tgtEl>
                                          <p:spTgt spid="27"/>
                                        </p:tgtEl>
                                      </p:cBhvr>
                                    </p:animEffect>
                                    <p:anim calcmode="lin" valueType="num">
                                      <p:cBhvr>
                                        <p:cTn id="108" dur="1000" fill="hold"/>
                                        <p:tgtEl>
                                          <p:spTgt spid="27"/>
                                        </p:tgtEl>
                                        <p:attrNameLst>
                                          <p:attrName>ppt_x</p:attrName>
                                        </p:attrNameLst>
                                      </p:cBhvr>
                                      <p:tavLst>
                                        <p:tav tm="0">
                                          <p:val>
                                            <p:strVal val="#ppt_x"/>
                                          </p:val>
                                        </p:tav>
                                        <p:tav tm="100000">
                                          <p:val>
                                            <p:strVal val="#ppt_x"/>
                                          </p:val>
                                        </p:tav>
                                      </p:tavLst>
                                    </p:anim>
                                    <p:anim calcmode="lin" valueType="num">
                                      <p:cBhvr>
                                        <p:cTn id="109" dur="1000" fill="hold"/>
                                        <p:tgtEl>
                                          <p:spTgt spid="2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anim calcmode="lin" valueType="num">
                                      <p:cBhvr>
                                        <p:cTn id="113" dur="1000" fill="hold"/>
                                        <p:tgtEl>
                                          <p:spTgt spid="28"/>
                                        </p:tgtEl>
                                        <p:attrNameLst>
                                          <p:attrName>ppt_x</p:attrName>
                                        </p:attrNameLst>
                                      </p:cBhvr>
                                      <p:tavLst>
                                        <p:tav tm="0">
                                          <p:val>
                                            <p:strVal val="#ppt_x"/>
                                          </p:val>
                                        </p:tav>
                                        <p:tav tm="100000">
                                          <p:val>
                                            <p:strVal val="#ppt_x"/>
                                          </p:val>
                                        </p:tav>
                                      </p:tavLst>
                                    </p:anim>
                                    <p:anim calcmode="lin" valueType="num">
                                      <p:cBhvr>
                                        <p:cTn id="114" dur="1000" fill="hold"/>
                                        <p:tgtEl>
                                          <p:spTgt spid="28"/>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1000"/>
                                        <p:tgtEl>
                                          <p:spTgt spid="29"/>
                                        </p:tgtEl>
                                      </p:cBhvr>
                                    </p:animEffect>
                                    <p:anim calcmode="lin" valueType="num">
                                      <p:cBhvr>
                                        <p:cTn id="118" dur="1000" fill="hold"/>
                                        <p:tgtEl>
                                          <p:spTgt spid="29"/>
                                        </p:tgtEl>
                                        <p:attrNameLst>
                                          <p:attrName>ppt_x</p:attrName>
                                        </p:attrNameLst>
                                      </p:cBhvr>
                                      <p:tavLst>
                                        <p:tav tm="0">
                                          <p:val>
                                            <p:strVal val="#ppt_x"/>
                                          </p:val>
                                        </p:tav>
                                        <p:tav tm="100000">
                                          <p:val>
                                            <p:strVal val="#ppt_x"/>
                                          </p:val>
                                        </p:tav>
                                      </p:tavLst>
                                    </p:anim>
                                    <p:anim calcmode="lin" valueType="num">
                                      <p:cBhvr>
                                        <p:cTn id="119" dur="1000" fill="hold"/>
                                        <p:tgtEl>
                                          <p:spTgt spid="29"/>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1000"/>
                                        <p:tgtEl>
                                          <p:spTgt spid="30"/>
                                        </p:tgtEl>
                                      </p:cBhvr>
                                    </p:animEffect>
                                    <p:anim calcmode="lin" valueType="num">
                                      <p:cBhvr>
                                        <p:cTn id="123" dur="1000" fill="hold"/>
                                        <p:tgtEl>
                                          <p:spTgt spid="30"/>
                                        </p:tgtEl>
                                        <p:attrNameLst>
                                          <p:attrName>ppt_x</p:attrName>
                                        </p:attrNameLst>
                                      </p:cBhvr>
                                      <p:tavLst>
                                        <p:tav tm="0">
                                          <p:val>
                                            <p:strVal val="#ppt_x"/>
                                          </p:val>
                                        </p:tav>
                                        <p:tav tm="100000">
                                          <p:val>
                                            <p:strVal val="#ppt_x"/>
                                          </p:val>
                                        </p:tav>
                                      </p:tavLst>
                                    </p:anim>
                                    <p:anim calcmode="lin" valueType="num">
                                      <p:cBhvr>
                                        <p:cTn id="124" dur="1000" fill="hold"/>
                                        <p:tgtEl>
                                          <p:spTgt spid="3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1000"/>
                                        <p:tgtEl>
                                          <p:spTgt spid="31"/>
                                        </p:tgtEl>
                                      </p:cBhvr>
                                    </p:animEffect>
                                    <p:anim calcmode="lin" valueType="num">
                                      <p:cBhvr>
                                        <p:cTn id="128" dur="1000" fill="hold"/>
                                        <p:tgtEl>
                                          <p:spTgt spid="31"/>
                                        </p:tgtEl>
                                        <p:attrNameLst>
                                          <p:attrName>ppt_x</p:attrName>
                                        </p:attrNameLst>
                                      </p:cBhvr>
                                      <p:tavLst>
                                        <p:tav tm="0">
                                          <p:val>
                                            <p:strVal val="#ppt_x"/>
                                          </p:val>
                                        </p:tav>
                                        <p:tav tm="100000">
                                          <p:val>
                                            <p:strVal val="#ppt_x"/>
                                          </p:val>
                                        </p:tav>
                                      </p:tavLst>
                                    </p:anim>
                                    <p:anim calcmode="lin" valueType="num">
                                      <p:cBhvr>
                                        <p:cTn id="129" dur="1000" fill="hold"/>
                                        <p:tgtEl>
                                          <p:spTgt spid="31"/>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1000"/>
                                        <p:tgtEl>
                                          <p:spTgt spid="32"/>
                                        </p:tgtEl>
                                      </p:cBhvr>
                                    </p:animEffect>
                                    <p:anim calcmode="lin" valueType="num">
                                      <p:cBhvr>
                                        <p:cTn id="133" dur="1000" fill="hold"/>
                                        <p:tgtEl>
                                          <p:spTgt spid="32"/>
                                        </p:tgtEl>
                                        <p:attrNameLst>
                                          <p:attrName>ppt_x</p:attrName>
                                        </p:attrNameLst>
                                      </p:cBhvr>
                                      <p:tavLst>
                                        <p:tav tm="0">
                                          <p:val>
                                            <p:strVal val="#ppt_x"/>
                                          </p:val>
                                        </p:tav>
                                        <p:tav tm="100000">
                                          <p:val>
                                            <p:strVal val="#ppt_x"/>
                                          </p:val>
                                        </p:tav>
                                      </p:tavLst>
                                    </p:anim>
                                    <p:anim calcmode="lin" valueType="num">
                                      <p:cBhvr>
                                        <p:cTn id="134" dur="1000" fill="hold"/>
                                        <p:tgtEl>
                                          <p:spTgt spid="32"/>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fade">
                                      <p:cBhvr>
                                        <p:cTn id="137" dur="1000"/>
                                        <p:tgtEl>
                                          <p:spTgt spid="33"/>
                                        </p:tgtEl>
                                      </p:cBhvr>
                                    </p:animEffect>
                                    <p:anim calcmode="lin" valueType="num">
                                      <p:cBhvr>
                                        <p:cTn id="138" dur="1000" fill="hold"/>
                                        <p:tgtEl>
                                          <p:spTgt spid="33"/>
                                        </p:tgtEl>
                                        <p:attrNameLst>
                                          <p:attrName>ppt_x</p:attrName>
                                        </p:attrNameLst>
                                      </p:cBhvr>
                                      <p:tavLst>
                                        <p:tav tm="0">
                                          <p:val>
                                            <p:strVal val="#ppt_x"/>
                                          </p:val>
                                        </p:tav>
                                        <p:tav tm="100000">
                                          <p:val>
                                            <p:strVal val="#ppt_x"/>
                                          </p:val>
                                        </p:tav>
                                      </p:tavLst>
                                    </p:anim>
                                    <p:anim calcmode="lin" valueType="num">
                                      <p:cBhvr>
                                        <p:cTn id="139" dur="1000" fill="hold"/>
                                        <p:tgtEl>
                                          <p:spTgt spid="33"/>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fade">
                                      <p:cBhvr>
                                        <p:cTn id="142" dur="1000"/>
                                        <p:tgtEl>
                                          <p:spTgt spid="34"/>
                                        </p:tgtEl>
                                      </p:cBhvr>
                                    </p:animEffect>
                                    <p:anim calcmode="lin" valueType="num">
                                      <p:cBhvr>
                                        <p:cTn id="143" dur="1000" fill="hold"/>
                                        <p:tgtEl>
                                          <p:spTgt spid="34"/>
                                        </p:tgtEl>
                                        <p:attrNameLst>
                                          <p:attrName>ppt_x</p:attrName>
                                        </p:attrNameLst>
                                      </p:cBhvr>
                                      <p:tavLst>
                                        <p:tav tm="0">
                                          <p:val>
                                            <p:strVal val="#ppt_x"/>
                                          </p:val>
                                        </p:tav>
                                        <p:tav tm="100000">
                                          <p:val>
                                            <p:strVal val="#ppt_x"/>
                                          </p:val>
                                        </p:tav>
                                      </p:tavLst>
                                    </p:anim>
                                    <p:anim calcmode="lin" valueType="num">
                                      <p:cBhvr>
                                        <p:cTn id="144" dur="1000" fill="hold"/>
                                        <p:tgtEl>
                                          <p:spTgt spid="3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1000"/>
                                        <p:tgtEl>
                                          <p:spTgt spid="35"/>
                                        </p:tgtEl>
                                      </p:cBhvr>
                                    </p:animEffect>
                                    <p:anim calcmode="lin" valueType="num">
                                      <p:cBhvr>
                                        <p:cTn id="148" dur="1000" fill="hold"/>
                                        <p:tgtEl>
                                          <p:spTgt spid="35"/>
                                        </p:tgtEl>
                                        <p:attrNameLst>
                                          <p:attrName>ppt_x</p:attrName>
                                        </p:attrNameLst>
                                      </p:cBhvr>
                                      <p:tavLst>
                                        <p:tav tm="0">
                                          <p:val>
                                            <p:strVal val="#ppt_x"/>
                                          </p:val>
                                        </p:tav>
                                        <p:tav tm="100000">
                                          <p:val>
                                            <p:strVal val="#ppt_x"/>
                                          </p:val>
                                        </p:tav>
                                      </p:tavLst>
                                    </p:anim>
                                    <p:anim calcmode="lin" valueType="num">
                                      <p:cBhvr>
                                        <p:cTn id="149" dur="1000" fill="hold"/>
                                        <p:tgtEl>
                                          <p:spTgt spid="35"/>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1000"/>
                                        <p:tgtEl>
                                          <p:spTgt spid="36"/>
                                        </p:tgtEl>
                                      </p:cBhvr>
                                    </p:animEffect>
                                    <p:anim calcmode="lin" valueType="num">
                                      <p:cBhvr>
                                        <p:cTn id="153" dur="1000" fill="hold"/>
                                        <p:tgtEl>
                                          <p:spTgt spid="36"/>
                                        </p:tgtEl>
                                        <p:attrNameLst>
                                          <p:attrName>ppt_x</p:attrName>
                                        </p:attrNameLst>
                                      </p:cBhvr>
                                      <p:tavLst>
                                        <p:tav tm="0">
                                          <p:val>
                                            <p:strVal val="#ppt_x"/>
                                          </p:val>
                                        </p:tav>
                                        <p:tav tm="100000">
                                          <p:val>
                                            <p:strVal val="#ppt_x"/>
                                          </p:val>
                                        </p:tav>
                                      </p:tavLst>
                                    </p:anim>
                                    <p:anim calcmode="lin" valueType="num">
                                      <p:cBhvr>
                                        <p:cTn id="154" dur="1000" fill="hold"/>
                                        <p:tgtEl>
                                          <p:spTgt spid="36"/>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fade">
                                      <p:cBhvr>
                                        <p:cTn id="157" dur="1000"/>
                                        <p:tgtEl>
                                          <p:spTgt spid="37"/>
                                        </p:tgtEl>
                                      </p:cBhvr>
                                    </p:animEffect>
                                    <p:anim calcmode="lin" valueType="num">
                                      <p:cBhvr>
                                        <p:cTn id="158" dur="1000" fill="hold"/>
                                        <p:tgtEl>
                                          <p:spTgt spid="37"/>
                                        </p:tgtEl>
                                        <p:attrNameLst>
                                          <p:attrName>ppt_x</p:attrName>
                                        </p:attrNameLst>
                                      </p:cBhvr>
                                      <p:tavLst>
                                        <p:tav tm="0">
                                          <p:val>
                                            <p:strVal val="#ppt_x"/>
                                          </p:val>
                                        </p:tav>
                                        <p:tav tm="100000">
                                          <p:val>
                                            <p:strVal val="#ppt_x"/>
                                          </p:val>
                                        </p:tav>
                                      </p:tavLst>
                                    </p:anim>
                                    <p:anim calcmode="lin" valueType="num">
                                      <p:cBhvr>
                                        <p:cTn id="159" dur="1000" fill="hold"/>
                                        <p:tgtEl>
                                          <p:spTgt spid="37"/>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1000"/>
                                        <p:tgtEl>
                                          <p:spTgt spid="38"/>
                                        </p:tgtEl>
                                      </p:cBhvr>
                                    </p:animEffect>
                                    <p:anim calcmode="lin" valueType="num">
                                      <p:cBhvr>
                                        <p:cTn id="163" dur="1000" fill="hold"/>
                                        <p:tgtEl>
                                          <p:spTgt spid="38"/>
                                        </p:tgtEl>
                                        <p:attrNameLst>
                                          <p:attrName>ppt_x</p:attrName>
                                        </p:attrNameLst>
                                      </p:cBhvr>
                                      <p:tavLst>
                                        <p:tav tm="0">
                                          <p:val>
                                            <p:strVal val="#ppt_x"/>
                                          </p:val>
                                        </p:tav>
                                        <p:tav tm="100000">
                                          <p:val>
                                            <p:strVal val="#ppt_x"/>
                                          </p:val>
                                        </p:tav>
                                      </p:tavLst>
                                    </p:anim>
                                    <p:anim calcmode="lin" valueType="num">
                                      <p:cBhvr>
                                        <p:cTn id="164" dur="1000" fill="hold"/>
                                        <p:tgtEl>
                                          <p:spTgt spid="38"/>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animEffect transition="in" filter="fade">
                                      <p:cBhvr>
                                        <p:cTn id="167" dur="1000"/>
                                        <p:tgtEl>
                                          <p:spTgt spid="39"/>
                                        </p:tgtEl>
                                      </p:cBhvr>
                                    </p:animEffect>
                                    <p:anim calcmode="lin" valueType="num">
                                      <p:cBhvr>
                                        <p:cTn id="168" dur="1000" fill="hold"/>
                                        <p:tgtEl>
                                          <p:spTgt spid="39"/>
                                        </p:tgtEl>
                                        <p:attrNameLst>
                                          <p:attrName>ppt_x</p:attrName>
                                        </p:attrNameLst>
                                      </p:cBhvr>
                                      <p:tavLst>
                                        <p:tav tm="0">
                                          <p:val>
                                            <p:strVal val="#ppt_x"/>
                                          </p:val>
                                        </p:tav>
                                        <p:tav tm="100000">
                                          <p:val>
                                            <p:strVal val="#ppt_x"/>
                                          </p:val>
                                        </p:tav>
                                      </p:tavLst>
                                    </p:anim>
                                    <p:anim calcmode="lin" valueType="num">
                                      <p:cBhvr>
                                        <p:cTn id="169" dur="1000" fill="hold"/>
                                        <p:tgtEl>
                                          <p:spTgt spid="39"/>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40"/>
                                        </p:tgtEl>
                                        <p:attrNameLst>
                                          <p:attrName>style.visibility</p:attrName>
                                        </p:attrNameLst>
                                      </p:cBhvr>
                                      <p:to>
                                        <p:strVal val="visible"/>
                                      </p:to>
                                    </p:set>
                                    <p:animEffect transition="in" filter="fade">
                                      <p:cBhvr>
                                        <p:cTn id="172" dur="1000"/>
                                        <p:tgtEl>
                                          <p:spTgt spid="40"/>
                                        </p:tgtEl>
                                      </p:cBhvr>
                                    </p:animEffect>
                                    <p:anim calcmode="lin" valueType="num">
                                      <p:cBhvr>
                                        <p:cTn id="173" dur="1000" fill="hold"/>
                                        <p:tgtEl>
                                          <p:spTgt spid="40"/>
                                        </p:tgtEl>
                                        <p:attrNameLst>
                                          <p:attrName>ppt_x</p:attrName>
                                        </p:attrNameLst>
                                      </p:cBhvr>
                                      <p:tavLst>
                                        <p:tav tm="0">
                                          <p:val>
                                            <p:strVal val="#ppt_x"/>
                                          </p:val>
                                        </p:tav>
                                        <p:tav tm="100000">
                                          <p:val>
                                            <p:strVal val="#ppt_x"/>
                                          </p:val>
                                        </p:tav>
                                      </p:tavLst>
                                    </p:anim>
                                    <p:anim calcmode="lin" valueType="num">
                                      <p:cBhvr>
                                        <p:cTn id="174" dur="1000" fill="hold"/>
                                        <p:tgtEl>
                                          <p:spTgt spid="40"/>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1"/>
                                        </p:tgtEl>
                                        <p:attrNameLst>
                                          <p:attrName>style.visibility</p:attrName>
                                        </p:attrNameLst>
                                      </p:cBhvr>
                                      <p:to>
                                        <p:strVal val="visible"/>
                                      </p:to>
                                    </p:set>
                                    <p:animEffect transition="in" filter="fade">
                                      <p:cBhvr>
                                        <p:cTn id="177" dur="1000"/>
                                        <p:tgtEl>
                                          <p:spTgt spid="41"/>
                                        </p:tgtEl>
                                      </p:cBhvr>
                                    </p:animEffect>
                                    <p:anim calcmode="lin" valueType="num">
                                      <p:cBhvr>
                                        <p:cTn id="178" dur="1000" fill="hold"/>
                                        <p:tgtEl>
                                          <p:spTgt spid="41"/>
                                        </p:tgtEl>
                                        <p:attrNameLst>
                                          <p:attrName>ppt_x</p:attrName>
                                        </p:attrNameLst>
                                      </p:cBhvr>
                                      <p:tavLst>
                                        <p:tav tm="0">
                                          <p:val>
                                            <p:strVal val="#ppt_x"/>
                                          </p:val>
                                        </p:tav>
                                        <p:tav tm="100000">
                                          <p:val>
                                            <p:strVal val="#ppt_x"/>
                                          </p:val>
                                        </p:tav>
                                      </p:tavLst>
                                    </p:anim>
                                    <p:anim calcmode="lin" valueType="num">
                                      <p:cBhvr>
                                        <p:cTn id="179" dur="1000" fill="hold"/>
                                        <p:tgtEl>
                                          <p:spTgt spid="41"/>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animEffect transition="in" filter="fade">
                                      <p:cBhvr>
                                        <p:cTn id="182" dur="1000"/>
                                        <p:tgtEl>
                                          <p:spTgt spid="42"/>
                                        </p:tgtEl>
                                      </p:cBhvr>
                                    </p:animEffect>
                                    <p:anim calcmode="lin" valueType="num">
                                      <p:cBhvr>
                                        <p:cTn id="183" dur="1000" fill="hold"/>
                                        <p:tgtEl>
                                          <p:spTgt spid="42"/>
                                        </p:tgtEl>
                                        <p:attrNameLst>
                                          <p:attrName>ppt_x</p:attrName>
                                        </p:attrNameLst>
                                      </p:cBhvr>
                                      <p:tavLst>
                                        <p:tav tm="0">
                                          <p:val>
                                            <p:strVal val="#ppt_x"/>
                                          </p:val>
                                        </p:tav>
                                        <p:tav tm="100000">
                                          <p:val>
                                            <p:strVal val="#ppt_x"/>
                                          </p:val>
                                        </p:tav>
                                      </p:tavLst>
                                    </p:anim>
                                    <p:anim calcmode="lin" valueType="num">
                                      <p:cBhvr>
                                        <p:cTn id="184" dur="1000" fill="hold"/>
                                        <p:tgtEl>
                                          <p:spTgt spid="42"/>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1000"/>
                                        <p:tgtEl>
                                          <p:spTgt spid="43"/>
                                        </p:tgtEl>
                                      </p:cBhvr>
                                    </p:animEffect>
                                    <p:anim calcmode="lin" valueType="num">
                                      <p:cBhvr>
                                        <p:cTn id="188" dur="1000" fill="hold"/>
                                        <p:tgtEl>
                                          <p:spTgt spid="43"/>
                                        </p:tgtEl>
                                        <p:attrNameLst>
                                          <p:attrName>ppt_x</p:attrName>
                                        </p:attrNameLst>
                                      </p:cBhvr>
                                      <p:tavLst>
                                        <p:tav tm="0">
                                          <p:val>
                                            <p:strVal val="#ppt_x"/>
                                          </p:val>
                                        </p:tav>
                                        <p:tav tm="100000">
                                          <p:val>
                                            <p:strVal val="#ppt_x"/>
                                          </p:val>
                                        </p:tav>
                                      </p:tavLst>
                                    </p:anim>
                                    <p:anim calcmode="lin" valueType="num">
                                      <p:cBhvr>
                                        <p:cTn id="189" dur="1000" fill="hold"/>
                                        <p:tgtEl>
                                          <p:spTgt spid="43"/>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44"/>
                                        </p:tgtEl>
                                        <p:attrNameLst>
                                          <p:attrName>style.visibility</p:attrName>
                                        </p:attrNameLst>
                                      </p:cBhvr>
                                      <p:to>
                                        <p:strVal val="visible"/>
                                      </p:to>
                                    </p:set>
                                    <p:animEffect transition="in" filter="fade">
                                      <p:cBhvr>
                                        <p:cTn id="192" dur="1000"/>
                                        <p:tgtEl>
                                          <p:spTgt spid="44"/>
                                        </p:tgtEl>
                                      </p:cBhvr>
                                    </p:animEffect>
                                    <p:anim calcmode="lin" valueType="num">
                                      <p:cBhvr>
                                        <p:cTn id="193" dur="1000" fill="hold"/>
                                        <p:tgtEl>
                                          <p:spTgt spid="44"/>
                                        </p:tgtEl>
                                        <p:attrNameLst>
                                          <p:attrName>ppt_x</p:attrName>
                                        </p:attrNameLst>
                                      </p:cBhvr>
                                      <p:tavLst>
                                        <p:tav tm="0">
                                          <p:val>
                                            <p:strVal val="#ppt_x"/>
                                          </p:val>
                                        </p:tav>
                                        <p:tav tm="100000">
                                          <p:val>
                                            <p:strVal val="#ppt_x"/>
                                          </p:val>
                                        </p:tav>
                                      </p:tavLst>
                                    </p:anim>
                                    <p:anim calcmode="lin" valueType="num">
                                      <p:cBhvr>
                                        <p:cTn id="194" dur="1000" fill="hold"/>
                                        <p:tgtEl>
                                          <p:spTgt spid="44"/>
                                        </p:tgtEl>
                                        <p:attrNameLst>
                                          <p:attrName>ppt_y</p:attrName>
                                        </p:attrNameLst>
                                      </p:cBhvr>
                                      <p:tavLst>
                                        <p:tav tm="0">
                                          <p:val>
                                            <p:strVal val="#ppt_y+.1"/>
                                          </p:val>
                                        </p:tav>
                                        <p:tav tm="100000">
                                          <p:val>
                                            <p:strVal val="#ppt_y"/>
                                          </p:val>
                                        </p:tav>
                                      </p:tavLst>
                                    </p:anim>
                                  </p:childTnLst>
                                </p:cTn>
                              </p:par>
                              <p:par>
                                <p:cTn id="195" presetID="42" presetClass="entr" presetSubtype="0" fill="hold"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fade">
                                      <p:cBhvr>
                                        <p:cTn id="202" dur="1000"/>
                                        <p:tgtEl>
                                          <p:spTgt spid="46"/>
                                        </p:tgtEl>
                                      </p:cBhvr>
                                    </p:animEffect>
                                    <p:anim calcmode="lin" valueType="num">
                                      <p:cBhvr>
                                        <p:cTn id="203" dur="1000" fill="hold"/>
                                        <p:tgtEl>
                                          <p:spTgt spid="46"/>
                                        </p:tgtEl>
                                        <p:attrNameLst>
                                          <p:attrName>ppt_x</p:attrName>
                                        </p:attrNameLst>
                                      </p:cBhvr>
                                      <p:tavLst>
                                        <p:tav tm="0">
                                          <p:val>
                                            <p:strVal val="#ppt_x"/>
                                          </p:val>
                                        </p:tav>
                                        <p:tav tm="100000">
                                          <p:val>
                                            <p:strVal val="#ppt_x"/>
                                          </p:val>
                                        </p:tav>
                                      </p:tavLst>
                                    </p:anim>
                                    <p:anim calcmode="lin" valueType="num">
                                      <p:cBhvr>
                                        <p:cTn id="204" dur="1000" fill="hold"/>
                                        <p:tgtEl>
                                          <p:spTgt spid="46"/>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47"/>
                                        </p:tgtEl>
                                        <p:attrNameLst>
                                          <p:attrName>style.visibility</p:attrName>
                                        </p:attrNameLst>
                                      </p:cBhvr>
                                      <p:to>
                                        <p:strVal val="visible"/>
                                      </p:to>
                                    </p:set>
                                    <p:animEffect transition="in" filter="fade">
                                      <p:cBhvr>
                                        <p:cTn id="207" dur="1000"/>
                                        <p:tgtEl>
                                          <p:spTgt spid="47"/>
                                        </p:tgtEl>
                                      </p:cBhvr>
                                    </p:animEffect>
                                    <p:anim calcmode="lin" valueType="num">
                                      <p:cBhvr>
                                        <p:cTn id="208" dur="1000" fill="hold"/>
                                        <p:tgtEl>
                                          <p:spTgt spid="47"/>
                                        </p:tgtEl>
                                        <p:attrNameLst>
                                          <p:attrName>ppt_x</p:attrName>
                                        </p:attrNameLst>
                                      </p:cBhvr>
                                      <p:tavLst>
                                        <p:tav tm="0">
                                          <p:val>
                                            <p:strVal val="#ppt_x"/>
                                          </p:val>
                                        </p:tav>
                                        <p:tav tm="100000">
                                          <p:val>
                                            <p:strVal val="#ppt_x"/>
                                          </p:val>
                                        </p:tav>
                                      </p:tavLst>
                                    </p:anim>
                                    <p:anim calcmode="lin" valueType="num">
                                      <p:cBhvr>
                                        <p:cTn id="209" dur="1000" fill="hold"/>
                                        <p:tgtEl>
                                          <p:spTgt spid="47"/>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48"/>
                                        </p:tgtEl>
                                        <p:attrNameLst>
                                          <p:attrName>style.visibility</p:attrName>
                                        </p:attrNameLst>
                                      </p:cBhvr>
                                      <p:to>
                                        <p:strVal val="visible"/>
                                      </p:to>
                                    </p:set>
                                    <p:animEffect transition="in" filter="fade">
                                      <p:cBhvr>
                                        <p:cTn id="212" dur="1000"/>
                                        <p:tgtEl>
                                          <p:spTgt spid="48"/>
                                        </p:tgtEl>
                                      </p:cBhvr>
                                    </p:animEffect>
                                    <p:anim calcmode="lin" valueType="num">
                                      <p:cBhvr>
                                        <p:cTn id="213" dur="1000" fill="hold"/>
                                        <p:tgtEl>
                                          <p:spTgt spid="48"/>
                                        </p:tgtEl>
                                        <p:attrNameLst>
                                          <p:attrName>ppt_x</p:attrName>
                                        </p:attrNameLst>
                                      </p:cBhvr>
                                      <p:tavLst>
                                        <p:tav tm="0">
                                          <p:val>
                                            <p:strVal val="#ppt_x"/>
                                          </p:val>
                                        </p:tav>
                                        <p:tav tm="100000">
                                          <p:val>
                                            <p:strVal val="#ppt_x"/>
                                          </p:val>
                                        </p:tav>
                                      </p:tavLst>
                                    </p:anim>
                                    <p:anim calcmode="lin" valueType="num">
                                      <p:cBhvr>
                                        <p:cTn id="214" dur="1000" fill="hold"/>
                                        <p:tgtEl>
                                          <p:spTgt spid="48"/>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1000"/>
                                        <p:tgtEl>
                                          <p:spTgt spid="49"/>
                                        </p:tgtEl>
                                      </p:cBhvr>
                                    </p:animEffect>
                                    <p:anim calcmode="lin" valueType="num">
                                      <p:cBhvr>
                                        <p:cTn id="218" dur="1000" fill="hold"/>
                                        <p:tgtEl>
                                          <p:spTgt spid="49"/>
                                        </p:tgtEl>
                                        <p:attrNameLst>
                                          <p:attrName>ppt_x</p:attrName>
                                        </p:attrNameLst>
                                      </p:cBhvr>
                                      <p:tavLst>
                                        <p:tav tm="0">
                                          <p:val>
                                            <p:strVal val="#ppt_x"/>
                                          </p:val>
                                        </p:tav>
                                        <p:tav tm="100000">
                                          <p:val>
                                            <p:strVal val="#ppt_x"/>
                                          </p:val>
                                        </p:tav>
                                      </p:tavLst>
                                    </p:anim>
                                    <p:anim calcmode="lin" valueType="num">
                                      <p:cBhvr>
                                        <p:cTn id="219" dur="1000" fill="hold"/>
                                        <p:tgtEl>
                                          <p:spTgt spid="49"/>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50"/>
                                        </p:tgtEl>
                                        <p:attrNameLst>
                                          <p:attrName>style.visibility</p:attrName>
                                        </p:attrNameLst>
                                      </p:cBhvr>
                                      <p:to>
                                        <p:strVal val="visible"/>
                                      </p:to>
                                    </p:set>
                                    <p:animEffect transition="in" filter="fade">
                                      <p:cBhvr>
                                        <p:cTn id="222" dur="1000"/>
                                        <p:tgtEl>
                                          <p:spTgt spid="50"/>
                                        </p:tgtEl>
                                      </p:cBhvr>
                                    </p:animEffect>
                                    <p:anim calcmode="lin" valueType="num">
                                      <p:cBhvr>
                                        <p:cTn id="223" dur="1000" fill="hold"/>
                                        <p:tgtEl>
                                          <p:spTgt spid="50"/>
                                        </p:tgtEl>
                                        <p:attrNameLst>
                                          <p:attrName>ppt_x</p:attrName>
                                        </p:attrNameLst>
                                      </p:cBhvr>
                                      <p:tavLst>
                                        <p:tav tm="0">
                                          <p:val>
                                            <p:strVal val="#ppt_x"/>
                                          </p:val>
                                        </p:tav>
                                        <p:tav tm="100000">
                                          <p:val>
                                            <p:strVal val="#ppt_x"/>
                                          </p:val>
                                        </p:tav>
                                      </p:tavLst>
                                    </p:anim>
                                    <p:anim calcmode="lin" valueType="num">
                                      <p:cBhvr>
                                        <p:cTn id="224" dur="1000" fill="hold"/>
                                        <p:tgtEl>
                                          <p:spTgt spid="5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51"/>
                                        </p:tgtEl>
                                        <p:attrNameLst>
                                          <p:attrName>style.visibility</p:attrName>
                                        </p:attrNameLst>
                                      </p:cBhvr>
                                      <p:to>
                                        <p:strVal val="visible"/>
                                      </p:to>
                                    </p:set>
                                    <p:animEffect transition="in" filter="fade">
                                      <p:cBhvr>
                                        <p:cTn id="227" dur="1000"/>
                                        <p:tgtEl>
                                          <p:spTgt spid="51"/>
                                        </p:tgtEl>
                                      </p:cBhvr>
                                    </p:animEffect>
                                    <p:anim calcmode="lin" valueType="num">
                                      <p:cBhvr>
                                        <p:cTn id="228" dur="1000" fill="hold"/>
                                        <p:tgtEl>
                                          <p:spTgt spid="51"/>
                                        </p:tgtEl>
                                        <p:attrNameLst>
                                          <p:attrName>ppt_x</p:attrName>
                                        </p:attrNameLst>
                                      </p:cBhvr>
                                      <p:tavLst>
                                        <p:tav tm="0">
                                          <p:val>
                                            <p:strVal val="#ppt_x"/>
                                          </p:val>
                                        </p:tav>
                                        <p:tav tm="100000">
                                          <p:val>
                                            <p:strVal val="#ppt_x"/>
                                          </p:val>
                                        </p:tav>
                                      </p:tavLst>
                                    </p:anim>
                                    <p:anim calcmode="lin" valueType="num">
                                      <p:cBhvr>
                                        <p:cTn id="229" dur="1000" fill="hold"/>
                                        <p:tgtEl>
                                          <p:spTgt spid="5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52"/>
                                        </p:tgtEl>
                                        <p:attrNameLst>
                                          <p:attrName>style.visibility</p:attrName>
                                        </p:attrNameLst>
                                      </p:cBhvr>
                                      <p:to>
                                        <p:strVal val="visible"/>
                                      </p:to>
                                    </p:set>
                                    <p:animEffect transition="in" filter="fade">
                                      <p:cBhvr>
                                        <p:cTn id="232" dur="1000"/>
                                        <p:tgtEl>
                                          <p:spTgt spid="52"/>
                                        </p:tgtEl>
                                      </p:cBhvr>
                                    </p:animEffect>
                                    <p:anim calcmode="lin" valueType="num">
                                      <p:cBhvr>
                                        <p:cTn id="233" dur="1000" fill="hold"/>
                                        <p:tgtEl>
                                          <p:spTgt spid="52"/>
                                        </p:tgtEl>
                                        <p:attrNameLst>
                                          <p:attrName>ppt_x</p:attrName>
                                        </p:attrNameLst>
                                      </p:cBhvr>
                                      <p:tavLst>
                                        <p:tav tm="0">
                                          <p:val>
                                            <p:strVal val="#ppt_x"/>
                                          </p:val>
                                        </p:tav>
                                        <p:tav tm="100000">
                                          <p:val>
                                            <p:strVal val="#ppt_x"/>
                                          </p:val>
                                        </p:tav>
                                      </p:tavLst>
                                    </p:anim>
                                    <p:anim calcmode="lin" valueType="num">
                                      <p:cBhvr>
                                        <p:cTn id="23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7" grpId="0" animBg="1"/>
      <p:bldP spid="20" grpId="0" animBg="1"/>
      <p:bldP spid="25" grpId="0"/>
      <p:bldP spid="26" grpId="0"/>
      <p:bldP spid="28" grpId="0" animBg="1"/>
      <p:bldP spid="31" grpId="0" animBg="1"/>
      <p:bldP spid="35" grpId="0" animBg="1"/>
      <p:bldP spid="38" grpId="0" animBg="1"/>
      <p:bldP spid="41" grpId="0"/>
      <p:bldP spid="42" grpId="0"/>
      <p:bldP spid="51" grpId="0"/>
      <p:bldP spid="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2529428"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2" name="图片 1">
            <a:extLst>
              <a:ext uri="{FF2B5EF4-FFF2-40B4-BE49-F238E27FC236}">
                <a16:creationId xmlns:a16="http://schemas.microsoft.com/office/drawing/2014/main" id="{730BAA01-74A5-876D-2A4D-1E1CB6D83BEB}"/>
              </a:ext>
            </a:extLst>
          </p:cNvPr>
          <p:cNvPicPr>
            <a:picLocks noChangeAspect="1"/>
          </p:cNvPicPr>
          <p:nvPr/>
        </p:nvPicPr>
        <p:blipFill>
          <a:blip r:embed="rId3"/>
          <a:stretch>
            <a:fillRect/>
          </a:stretch>
        </p:blipFill>
        <p:spPr>
          <a:xfrm>
            <a:off x="2756646" y="1100752"/>
            <a:ext cx="7200153" cy="5261875"/>
          </a:xfrm>
          <a:prstGeom prst="rect">
            <a:avLst/>
          </a:prstGeom>
        </p:spPr>
      </p:pic>
      <p:sp>
        <p:nvSpPr>
          <p:cNvPr id="3" name="矩形 2">
            <a:extLst>
              <a:ext uri="{FF2B5EF4-FFF2-40B4-BE49-F238E27FC236}">
                <a16:creationId xmlns:a16="http://schemas.microsoft.com/office/drawing/2014/main" id="{2692ACFB-FD6C-5F8B-FF28-CE67C47E3AC2}"/>
              </a:ext>
            </a:extLst>
          </p:cNvPr>
          <p:cNvSpPr/>
          <p:nvPr/>
        </p:nvSpPr>
        <p:spPr>
          <a:xfrm>
            <a:off x="5547194" y="1907262"/>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变异程序生成</a:t>
            </a:r>
          </a:p>
        </p:txBody>
      </p:sp>
      <p:sp>
        <p:nvSpPr>
          <p:cNvPr id="4" name="矩形 3">
            <a:extLst>
              <a:ext uri="{FF2B5EF4-FFF2-40B4-BE49-F238E27FC236}">
                <a16:creationId xmlns:a16="http://schemas.microsoft.com/office/drawing/2014/main" id="{652CBDF9-3CA6-C215-9C53-C4EDFA415080}"/>
              </a:ext>
            </a:extLst>
          </p:cNvPr>
          <p:cNvSpPr/>
          <p:nvPr/>
        </p:nvSpPr>
        <p:spPr>
          <a:xfrm>
            <a:off x="5547194" y="2713772"/>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源程序执行</a:t>
            </a:r>
          </a:p>
        </p:txBody>
      </p:sp>
      <p:sp>
        <p:nvSpPr>
          <p:cNvPr id="9" name="流程图: 决策 8">
            <a:extLst>
              <a:ext uri="{FF2B5EF4-FFF2-40B4-BE49-F238E27FC236}">
                <a16:creationId xmlns:a16="http://schemas.microsoft.com/office/drawing/2014/main" id="{05CF7248-2F19-CD58-CCEB-EEC1B76A13FD}"/>
              </a:ext>
            </a:extLst>
          </p:cNvPr>
          <p:cNvSpPr/>
          <p:nvPr/>
        </p:nvSpPr>
        <p:spPr>
          <a:xfrm>
            <a:off x="5416202" y="3541058"/>
            <a:ext cx="1861914" cy="359017"/>
          </a:xfrm>
          <a:prstGeom prst="flowChartDecision">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都成功？</a:t>
            </a:r>
          </a:p>
        </p:txBody>
      </p:sp>
      <p:sp>
        <p:nvSpPr>
          <p:cNvPr id="10" name="矩形 9">
            <a:extLst>
              <a:ext uri="{FF2B5EF4-FFF2-40B4-BE49-F238E27FC236}">
                <a16:creationId xmlns:a16="http://schemas.microsoft.com/office/drawing/2014/main" id="{C2DB9636-6155-1A2B-EC8F-E937E8C1AABF}"/>
              </a:ext>
            </a:extLst>
          </p:cNvPr>
          <p:cNvSpPr/>
          <p:nvPr/>
        </p:nvSpPr>
        <p:spPr>
          <a:xfrm>
            <a:off x="2838650" y="3521112"/>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源程序修复</a:t>
            </a:r>
          </a:p>
        </p:txBody>
      </p:sp>
      <p:sp>
        <p:nvSpPr>
          <p:cNvPr id="11" name="矩形 10">
            <a:extLst>
              <a:ext uri="{FF2B5EF4-FFF2-40B4-BE49-F238E27FC236}">
                <a16:creationId xmlns:a16="http://schemas.microsoft.com/office/drawing/2014/main" id="{C7D5D90F-1876-FEF3-D454-9DAFACFEB2D5}"/>
              </a:ext>
            </a:extLst>
          </p:cNvPr>
          <p:cNvSpPr/>
          <p:nvPr/>
        </p:nvSpPr>
        <p:spPr>
          <a:xfrm>
            <a:off x="5537631" y="4319018"/>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变异程序执行</a:t>
            </a:r>
          </a:p>
        </p:txBody>
      </p:sp>
      <p:sp>
        <p:nvSpPr>
          <p:cNvPr id="12" name="流程图: 决策 11">
            <a:extLst>
              <a:ext uri="{FF2B5EF4-FFF2-40B4-BE49-F238E27FC236}">
                <a16:creationId xmlns:a16="http://schemas.microsoft.com/office/drawing/2014/main" id="{24F70420-C72D-E9C9-6089-2BBE8762C38E}"/>
              </a:ext>
            </a:extLst>
          </p:cNvPr>
          <p:cNvSpPr/>
          <p:nvPr/>
        </p:nvSpPr>
        <p:spPr>
          <a:xfrm>
            <a:off x="5396949" y="5272482"/>
            <a:ext cx="1861914" cy="359017"/>
          </a:xfrm>
          <a:prstGeom prst="flowChartDecision">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en-US" altLang="zh-CN" sz="1228" b="1" kern="0" dirty="0">
                <a:solidFill>
                  <a:schemeClr val="bg1"/>
                </a:solidFill>
                <a:latin typeface="华文楷体" panose="02010600040101010101" pitchFamily="2" charset="-122"/>
                <a:ea typeface="华文楷体" panose="02010600040101010101" pitchFamily="2" charset="-122"/>
              </a:rPr>
              <a:t>score=1</a:t>
            </a:r>
            <a:r>
              <a:rPr lang="zh-CN" altLang="en-US" sz="1228" b="1" kern="0" dirty="0">
                <a:solidFill>
                  <a:schemeClr val="bg1"/>
                </a:solidFill>
                <a:latin typeface="华文楷体" panose="02010600040101010101" pitchFamily="2" charset="-122"/>
                <a:ea typeface="华文楷体" panose="02010600040101010101" pitchFamily="2" charset="-122"/>
              </a:rPr>
              <a:t>？</a:t>
            </a:r>
          </a:p>
        </p:txBody>
      </p:sp>
      <p:sp>
        <p:nvSpPr>
          <p:cNvPr id="13" name="矩形 12">
            <a:extLst>
              <a:ext uri="{FF2B5EF4-FFF2-40B4-BE49-F238E27FC236}">
                <a16:creationId xmlns:a16="http://schemas.microsoft.com/office/drawing/2014/main" id="{1927C7FB-7FBA-E841-7FD9-BABB3F258AF9}"/>
              </a:ext>
            </a:extLst>
          </p:cNvPr>
          <p:cNvSpPr/>
          <p:nvPr/>
        </p:nvSpPr>
        <p:spPr>
          <a:xfrm>
            <a:off x="8214952" y="4319018"/>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等价变异识别</a:t>
            </a:r>
          </a:p>
        </p:txBody>
      </p:sp>
      <p:sp>
        <p:nvSpPr>
          <p:cNvPr id="14" name="矩形 13">
            <a:extLst>
              <a:ext uri="{FF2B5EF4-FFF2-40B4-BE49-F238E27FC236}">
                <a16:creationId xmlns:a16="http://schemas.microsoft.com/office/drawing/2014/main" id="{6AA27E9F-96C5-A8CD-5EBE-717C68001200}"/>
              </a:ext>
            </a:extLst>
          </p:cNvPr>
          <p:cNvSpPr/>
          <p:nvPr/>
        </p:nvSpPr>
        <p:spPr>
          <a:xfrm>
            <a:off x="8236612" y="3521112"/>
            <a:ext cx="1619056" cy="398908"/>
          </a:xfrm>
          <a:prstGeom prst="rect">
            <a:avLst/>
          </a:prstGeom>
          <a:gradFill>
            <a:gsLst>
              <a:gs pos="0">
                <a:srgbClr val="DEB0DE"/>
              </a:gs>
              <a:gs pos="50000">
                <a:srgbClr val="A15AD2"/>
              </a:gs>
              <a:gs pos="100000">
                <a:srgbClr val="6A0160"/>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defTabSz="802020">
              <a:defRPr/>
            </a:pPr>
            <a:r>
              <a:rPr lang="zh-CN" altLang="en-US" sz="1403" b="1" kern="0" dirty="0">
                <a:solidFill>
                  <a:schemeClr val="bg1"/>
                </a:solidFill>
                <a:latin typeface="华文楷体" panose="02010600040101010101" pitchFamily="2" charset="-122"/>
                <a:ea typeface="华文楷体" panose="02010600040101010101" pitchFamily="2" charset="-122"/>
              </a:rPr>
              <a:t>测试用例扩增</a:t>
            </a:r>
          </a:p>
        </p:txBody>
      </p:sp>
    </p:spTree>
    <p:extLst>
      <p:ext uri="{BB962C8B-B14F-4D97-AF65-F5344CB8AC3E}">
        <p14:creationId xmlns:p14="http://schemas.microsoft.com/office/powerpoint/2010/main" val="254217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81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程序变异示例</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aphicFrame>
        <p:nvGraphicFramePr>
          <p:cNvPr id="2" name="表格 1">
            <a:extLst>
              <a:ext uri="{FF2B5EF4-FFF2-40B4-BE49-F238E27FC236}">
                <a16:creationId xmlns:a16="http://schemas.microsoft.com/office/drawing/2014/main" id="{BA0CDCBA-ED8F-1FC0-9197-88F6398D4BA6}"/>
              </a:ext>
            </a:extLst>
          </p:cNvPr>
          <p:cNvGraphicFramePr>
            <a:graphicFrameLocks noGrp="1"/>
          </p:cNvGraphicFramePr>
          <p:nvPr>
            <p:extLst>
              <p:ext uri="{D42A27DB-BD31-4B8C-83A1-F6EECF244321}">
                <p14:modId xmlns:p14="http://schemas.microsoft.com/office/powerpoint/2010/main" val="587246663"/>
              </p:ext>
            </p:extLst>
          </p:nvPr>
        </p:nvGraphicFramePr>
        <p:xfrm>
          <a:off x="609601" y="1678600"/>
          <a:ext cx="1932321" cy="1578948"/>
        </p:xfrm>
        <a:graphic>
          <a:graphicData uri="http://schemas.openxmlformats.org/drawingml/2006/table">
            <a:tbl>
              <a:tblPr firstRow="1" firstCol="1" bandRow="1">
                <a:tableStyleId>{5C22544A-7EE6-4342-B048-85BDC9FD1C3A}</a:tableStyleId>
              </a:tblPr>
              <a:tblGrid>
                <a:gridCol w="351331">
                  <a:extLst>
                    <a:ext uri="{9D8B030D-6E8A-4147-A177-3AD203B41FA5}">
                      <a16:colId xmlns:a16="http://schemas.microsoft.com/office/drawing/2014/main" val="1822188294"/>
                    </a:ext>
                  </a:extLst>
                </a:gridCol>
                <a:gridCol w="1580990">
                  <a:extLst>
                    <a:ext uri="{9D8B030D-6E8A-4147-A177-3AD203B41FA5}">
                      <a16:colId xmlns:a16="http://schemas.microsoft.com/office/drawing/2014/main" val="361562410"/>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2491446377"/>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735551542"/>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4000129965"/>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667969034"/>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3980966863"/>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D7D31"/>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F8D7CD"/>
                    </a:solidFill>
                  </a:tcPr>
                </a:tc>
                <a:extLst>
                  <a:ext uri="{0D108BD9-81ED-4DB2-BD59-A6C34878D82A}">
                    <a16:rowId xmlns:a16="http://schemas.microsoft.com/office/drawing/2014/main" val="1949236068"/>
                  </a:ext>
                </a:extLst>
              </a:tr>
            </a:tbl>
          </a:graphicData>
        </a:graphic>
      </p:graphicFrame>
      <p:graphicFrame>
        <p:nvGraphicFramePr>
          <p:cNvPr id="3" name="表格 2">
            <a:extLst>
              <a:ext uri="{FF2B5EF4-FFF2-40B4-BE49-F238E27FC236}">
                <a16:creationId xmlns:a16="http://schemas.microsoft.com/office/drawing/2014/main" id="{4CA9DAF5-A2B2-D442-6487-597D4A1BBAA5}"/>
              </a:ext>
            </a:extLst>
          </p:cNvPr>
          <p:cNvGraphicFramePr>
            <a:graphicFrameLocks noGrp="1"/>
          </p:cNvGraphicFramePr>
          <p:nvPr>
            <p:extLst>
              <p:ext uri="{D42A27DB-BD31-4B8C-83A1-F6EECF244321}">
                <p14:modId xmlns:p14="http://schemas.microsoft.com/office/powerpoint/2010/main" val="1194715787"/>
              </p:ext>
            </p:extLst>
          </p:nvPr>
        </p:nvGraphicFramePr>
        <p:xfrm>
          <a:off x="2700314" y="1680684"/>
          <a:ext cx="1932321" cy="1578948"/>
        </p:xfrm>
        <a:graphic>
          <a:graphicData uri="http://schemas.openxmlformats.org/drawingml/2006/table">
            <a:tbl>
              <a:tblPr firstRow="1" firstCol="1" bandRow="1">
                <a:tableStyleId>{5C22544A-7EE6-4342-B048-85BDC9FD1C3A}</a:tableStyleId>
              </a:tblPr>
              <a:tblGrid>
                <a:gridCol w="351331">
                  <a:extLst>
                    <a:ext uri="{9D8B030D-6E8A-4147-A177-3AD203B41FA5}">
                      <a16:colId xmlns:a16="http://schemas.microsoft.com/office/drawing/2014/main" val="4266022450"/>
                    </a:ext>
                  </a:extLst>
                </a:gridCol>
                <a:gridCol w="1580990">
                  <a:extLst>
                    <a:ext uri="{9D8B030D-6E8A-4147-A177-3AD203B41FA5}">
                      <a16:colId xmlns:a16="http://schemas.microsoft.com/office/drawing/2014/main" val="1680803876"/>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36737868"/>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if (x &lt; 60)</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278787367"/>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273390569"/>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895795833"/>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220472430"/>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57295424"/>
                  </a:ext>
                </a:extLst>
              </a:tr>
            </a:tbl>
          </a:graphicData>
        </a:graphic>
      </p:graphicFrame>
      <p:graphicFrame>
        <p:nvGraphicFramePr>
          <p:cNvPr id="4" name="表格 3">
            <a:extLst>
              <a:ext uri="{FF2B5EF4-FFF2-40B4-BE49-F238E27FC236}">
                <a16:creationId xmlns:a16="http://schemas.microsoft.com/office/drawing/2014/main" id="{E34357DF-38E7-31D7-A7F0-9843A233D604}"/>
              </a:ext>
            </a:extLst>
          </p:cNvPr>
          <p:cNvGraphicFramePr>
            <a:graphicFrameLocks noGrp="1"/>
          </p:cNvGraphicFramePr>
          <p:nvPr>
            <p:extLst>
              <p:ext uri="{D42A27DB-BD31-4B8C-83A1-F6EECF244321}">
                <p14:modId xmlns:p14="http://schemas.microsoft.com/office/powerpoint/2010/main" val="1619587097"/>
              </p:ext>
            </p:extLst>
          </p:nvPr>
        </p:nvGraphicFramePr>
        <p:xfrm>
          <a:off x="4791028" y="1678600"/>
          <a:ext cx="1830054" cy="1588416"/>
        </p:xfrm>
        <a:graphic>
          <a:graphicData uri="http://schemas.openxmlformats.org/drawingml/2006/table">
            <a:tbl>
              <a:tblPr firstRow="1" firstCol="1" bandRow="1">
                <a:tableStyleId>{5C22544A-7EE6-4342-B048-85BDC9FD1C3A}</a:tableStyleId>
              </a:tblPr>
              <a:tblGrid>
                <a:gridCol w="332737">
                  <a:extLst>
                    <a:ext uri="{9D8B030D-6E8A-4147-A177-3AD203B41FA5}">
                      <a16:colId xmlns:a16="http://schemas.microsoft.com/office/drawing/2014/main" val="1862137616"/>
                    </a:ext>
                  </a:extLst>
                </a:gridCol>
                <a:gridCol w="1497317">
                  <a:extLst>
                    <a:ext uri="{9D8B030D-6E8A-4147-A177-3AD203B41FA5}">
                      <a16:colId xmlns:a16="http://schemas.microsoft.com/office/drawing/2014/main" val="2241847607"/>
                    </a:ext>
                  </a:extLst>
                </a:gridCol>
              </a:tblGrid>
              <a:tr h="264736">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592091418"/>
                  </a:ext>
                </a:extLst>
              </a:tr>
              <a:tr h="264736">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if (x &gt; 60)</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760682984"/>
                  </a:ext>
                </a:extLst>
              </a:tr>
              <a:tr h="264736">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909658001"/>
                  </a:ext>
                </a:extLst>
              </a:tr>
              <a:tr h="264736">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240279250"/>
                  </a:ext>
                </a:extLst>
              </a:tr>
              <a:tr h="264736">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872149823"/>
                  </a:ext>
                </a:extLst>
              </a:tr>
              <a:tr h="264736">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048350613"/>
                  </a:ext>
                </a:extLst>
              </a:tr>
            </a:tbl>
          </a:graphicData>
        </a:graphic>
      </p:graphicFrame>
      <p:graphicFrame>
        <p:nvGraphicFramePr>
          <p:cNvPr id="9" name="表格 8">
            <a:extLst>
              <a:ext uri="{FF2B5EF4-FFF2-40B4-BE49-F238E27FC236}">
                <a16:creationId xmlns:a16="http://schemas.microsoft.com/office/drawing/2014/main" id="{975FED15-F171-C790-BBEB-C486847C55DA}"/>
              </a:ext>
            </a:extLst>
          </p:cNvPr>
          <p:cNvGraphicFramePr>
            <a:graphicFrameLocks noGrp="1"/>
          </p:cNvGraphicFramePr>
          <p:nvPr>
            <p:extLst>
              <p:ext uri="{D42A27DB-BD31-4B8C-83A1-F6EECF244321}">
                <p14:modId xmlns:p14="http://schemas.microsoft.com/office/powerpoint/2010/main" val="3623726684"/>
              </p:ext>
            </p:extLst>
          </p:nvPr>
        </p:nvGraphicFramePr>
        <p:xfrm>
          <a:off x="6777892" y="1688067"/>
          <a:ext cx="1997808" cy="1578948"/>
        </p:xfrm>
        <a:graphic>
          <a:graphicData uri="http://schemas.openxmlformats.org/drawingml/2006/table">
            <a:tbl>
              <a:tblPr firstRow="1" firstCol="1" bandRow="1">
                <a:tableStyleId>{5C22544A-7EE6-4342-B048-85BDC9FD1C3A}</a:tableStyleId>
              </a:tblPr>
              <a:tblGrid>
                <a:gridCol w="363238">
                  <a:extLst>
                    <a:ext uri="{9D8B030D-6E8A-4147-A177-3AD203B41FA5}">
                      <a16:colId xmlns:a16="http://schemas.microsoft.com/office/drawing/2014/main" val="1421824661"/>
                    </a:ext>
                  </a:extLst>
                </a:gridCol>
                <a:gridCol w="1634570">
                  <a:extLst>
                    <a:ext uri="{9D8B030D-6E8A-4147-A177-3AD203B41FA5}">
                      <a16:colId xmlns:a16="http://schemas.microsoft.com/office/drawing/2014/main" val="1172820162"/>
                    </a:ext>
                  </a:extLst>
                </a:gridCol>
              </a:tblGrid>
              <a:tr h="263158">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74040788"/>
                  </a:ext>
                </a:extLst>
              </a:tr>
              <a:tr h="263158">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987672544"/>
                  </a:ext>
                </a:extLst>
              </a:tr>
              <a:tr h="263158">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return false; </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1085857340"/>
                  </a:ext>
                </a:extLst>
              </a:tr>
              <a:tr h="263158">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290456872"/>
                  </a:ext>
                </a:extLst>
              </a:tr>
              <a:tr h="263158">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false;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776983004"/>
                  </a:ext>
                </a:extLst>
              </a:tr>
              <a:tr h="263158">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4113636056"/>
                  </a:ext>
                </a:extLst>
              </a:tr>
            </a:tbl>
          </a:graphicData>
        </a:graphic>
      </p:graphicFrame>
      <p:graphicFrame>
        <p:nvGraphicFramePr>
          <p:cNvPr id="10" name="表格 9">
            <a:extLst>
              <a:ext uri="{FF2B5EF4-FFF2-40B4-BE49-F238E27FC236}">
                <a16:creationId xmlns:a16="http://schemas.microsoft.com/office/drawing/2014/main" id="{C2995054-8421-A408-5183-102A80AFDA57}"/>
              </a:ext>
            </a:extLst>
          </p:cNvPr>
          <p:cNvGraphicFramePr>
            <a:graphicFrameLocks noGrp="1"/>
          </p:cNvGraphicFramePr>
          <p:nvPr>
            <p:extLst>
              <p:ext uri="{D42A27DB-BD31-4B8C-83A1-F6EECF244321}">
                <p14:modId xmlns:p14="http://schemas.microsoft.com/office/powerpoint/2010/main" val="1408206511"/>
              </p:ext>
            </p:extLst>
          </p:nvPr>
        </p:nvGraphicFramePr>
        <p:xfrm>
          <a:off x="8932510" y="1665394"/>
          <a:ext cx="1990725" cy="1588416"/>
        </p:xfrm>
        <a:graphic>
          <a:graphicData uri="http://schemas.openxmlformats.org/drawingml/2006/table">
            <a:tbl>
              <a:tblPr firstRow="1" firstCol="1" bandRow="1">
                <a:tableStyleId>{5C22544A-7EE6-4342-B048-85BDC9FD1C3A}</a:tableStyleId>
              </a:tblPr>
              <a:tblGrid>
                <a:gridCol w="361950">
                  <a:extLst>
                    <a:ext uri="{9D8B030D-6E8A-4147-A177-3AD203B41FA5}">
                      <a16:colId xmlns:a16="http://schemas.microsoft.com/office/drawing/2014/main" val="4195934"/>
                    </a:ext>
                  </a:extLst>
                </a:gridCol>
                <a:gridCol w="1628775">
                  <a:extLst>
                    <a:ext uri="{9D8B030D-6E8A-4147-A177-3AD203B41FA5}">
                      <a16:colId xmlns:a16="http://schemas.microsoft.com/office/drawing/2014/main" val="2983039851"/>
                    </a:ext>
                  </a:extLst>
                </a:gridCol>
              </a:tblGrid>
              <a:tr h="264736">
                <a:tc>
                  <a:txBody>
                    <a:bodyPr/>
                    <a:lstStyle/>
                    <a:p>
                      <a:pPr algn="ctr">
                        <a:spcAft>
                          <a:spcPts val="0"/>
                        </a:spcAft>
                      </a:pPr>
                      <a:r>
                        <a:rPr lang="en-US" sz="1400" kern="0" dirty="0">
                          <a:effectLst/>
                        </a:rPr>
                        <a:t>s</a:t>
                      </a:r>
                      <a:r>
                        <a:rPr lang="en-US" sz="1400" kern="0" baseline="-250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0" kern="0" dirty="0">
                          <a:solidFill>
                            <a:schemeClr val="tx1"/>
                          </a:solidFill>
                          <a:effectLst/>
                        </a:rPr>
                        <a:t>int fun(int x) {</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859471455"/>
                  </a:ext>
                </a:extLst>
              </a:tr>
              <a:tr h="264736">
                <a:tc>
                  <a:txBody>
                    <a:bodyPr/>
                    <a:lstStyle/>
                    <a:p>
                      <a:pPr algn="ctr">
                        <a:spcAft>
                          <a:spcPts val="0"/>
                        </a:spcAft>
                      </a:pPr>
                      <a:r>
                        <a:rPr lang="en-US" sz="1400" kern="0" dirty="0">
                          <a:effectLst/>
                        </a:rPr>
                        <a:t>s</a:t>
                      </a:r>
                      <a:r>
                        <a:rPr lang="en-US" sz="1400" kern="0" baseline="-2500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if (x &gt;= 60)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651714467"/>
                  </a:ext>
                </a:extLst>
              </a:tr>
              <a:tr h="264736">
                <a:tc>
                  <a:txBody>
                    <a:bodyPr/>
                    <a:lstStyle/>
                    <a:p>
                      <a:pPr algn="ctr">
                        <a:spcAft>
                          <a:spcPts val="0"/>
                        </a:spcAft>
                      </a:pPr>
                      <a:r>
                        <a:rPr lang="en-US" sz="1400" kern="0" dirty="0">
                          <a:effectLst/>
                        </a:rPr>
                        <a:t>s</a:t>
                      </a:r>
                      <a:r>
                        <a:rPr lang="en-US" sz="1400" kern="0" baseline="-250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return true;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745836104"/>
                  </a:ext>
                </a:extLst>
              </a:tr>
              <a:tr h="264736">
                <a:tc>
                  <a:txBody>
                    <a:bodyPr/>
                    <a:lstStyle/>
                    <a:p>
                      <a:pPr algn="ctr">
                        <a:spcAft>
                          <a:spcPts val="0"/>
                        </a:spcAft>
                      </a:pPr>
                      <a:r>
                        <a:rPr lang="en-US" sz="1400" kern="0" dirty="0">
                          <a:effectLst/>
                        </a:rPr>
                        <a:t>s</a:t>
                      </a:r>
                      <a:r>
                        <a:rPr lang="en-US" sz="1400" kern="0" baseline="-250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    else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2466721563"/>
                  </a:ext>
                </a:extLst>
              </a:tr>
              <a:tr h="264736">
                <a:tc>
                  <a:txBody>
                    <a:bodyPr/>
                    <a:lstStyle/>
                    <a:p>
                      <a:pPr algn="ctr">
                        <a:spcAft>
                          <a:spcPts val="0"/>
                        </a:spcAft>
                      </a:pPr>
                      <a:r>
                        <a:rPr lang="en-US" sz="1400" kern="0" dirty="0">
                          <a:effectLst/>
                        </a:rPr>
                        <a:t>s</a:t>
                      </a:r>
                      <a:r>
                        <a:rPr lang="en-US" sz="1400" kern="0" baseline="-25000" dirty="0">
                          <a:effectLst/>
                        </a:rPr>
                        <a:t>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b="1" kern="0" dirty="0">
                          <a:solidFill>
                            <a:srgbClr val="C00000"/>
                          </a:solidFill>
                          <a:effectLst/>
                        </a:rPr>
                        <a:t>        return true; </a:t>
                      </a:r>
                      <a:endParaRPr lang="zh-CN" sz="1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523657756"/>
                  </a:ext>
                </a:extLst>
              </a:tr>
              <a:tr h="264736">
                <a:tc>
                  <a:txBody>
                    <a:bodyPr/>
                    <a:lstStyle/>
                    <a:p>
                      <a:pPr algn="ctr">
                        <a:spcAft>
                          <a:spcPts val="0"/>
                        </a:spcAft>
                      </a:pPr>
                      <a:r>
                        <a:rPr lang="en-US" sz="1400" kern="0" dirty="0">
                          <a:effectLst/>
                        </a:rPr>
                        <a:t>s</a:t>
                      </a:r>
                      <a:r>
                        <a:rPr lang="en-US" sz="1400" kern="0" baseline="-25000" dirty="0">
                          <a:effectLst/>
                        </a:rPr>
                        <a:t>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6A0160"/>
                    </a:solidFill>
                  </a:tcPr>
                </a:tc>
                <a:tc>
                  <a:txBody>
                    <a:bodyPr/>
                    <a:lstStyle/>
                    <a:p>
                      <a:pPr algn="just">
                        <a:spcAft>
                          <a:spcPts val="0"/>
                        </a:spcAft>
                      </a:pPr>
                      <a:r>
                        <a:rPr lang="en-US" sz="1400" kern="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solidFill>
                      <a:srgbClr val="E7EBF5"/>
                    </a:solidFill>
                  </a:tcPr>
                </a:tc>
                <a:extLst>
                  <a:ext uri="{0D108BD9-81ED-4DB2-BD59-A6C34878D82A}">
                    <a16:rowId xmlns:a16="http://schemas.microsoft.com/office/drawing/2014/main" val="3300472457"/>
                  </a:ext>
                </a:extLst>
              </a:tr>
            </a:tbl>
          </a:graphicData>
        </a:graphic>
      </p:graphicFrame>
      <p:sp>
        <p:nvSpPr>
          <p:cNvPr id="11" name="矩形 10">
            <a:extLst>
              <a:ext uri="{FF2B5EF4-FFF2-40B4-BE49-F238E27FC236}">
                <a16:creationId xmlns:a16="http://schemas.microsoft.com/office/drawing/2014/main" id="{D070AF35-C846-8900-E5AD-E4E0B74A7D18}"/>
              </a:ext>
            </a:extLst>
          </p:cNvPr>
          <p:cNvSpPr/>
          <p:nvPr/>
        </p:nvSpPr>
        <p:spPr>
          <a:xfrm>
            <a:off x="2992598" y="3711517"/>
            <a:ext cx="1735573"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M1</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12" name="矩形 11">
            <a:extLst>
              <a:ext uri="{FF2B5EF4-FFF2-40B4-BE49-F238E27FC236}">
                <a16:creationId xmlns:a16="http://schemas.microsoft.com/office/drawing/2014/main" id="{8CD04D76-0ED1-0824-BDFC-19566FADA021}"/>
              </a:ext>
            </a:extLst>
          </p:cNvPr>
          <p:cNvSpPr/>
          <p:nvPr/>
        </p:nvSpPr>
        <p:spPr>
          <a:xfrm>
            <a:off x="4885508" y="3704134"/>
            <a:ext cx="1735573"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M2</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13" name="矩形 12">
            <a:extLst>
              <a:ext uri="{FF2B5EF4-FFF2-40B4-BE49-F238E27FC236}">
                <a16:creationId xmlns:a16="http://schemas.microsoft.com/office/drawing/2014/main" id="{9E441069-0DA1-1822-43BA-DE1BC7C5A3F3}"/>
              </a:ext>
            </a:extLst>
          </p:cNvPr>
          <p:cNvSpPr/>
          <p:nvPr/>
        </p:nvSpPr>
        <p:spPr>
          <a:xfrm>
            <a:off x="6777892" y="3704134"/>
            <a:ext cx="1735573"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M3</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14" name="矩形 13">
            <a:extLst>
              <a:ext uri="{FF2B5EF4-FFF2-40B4-BE49-F238E27FC236}">
                <a16:creationId xmlns:a16="http://schemas.microsoft.com/office/drawing/2014/main" id="{F7F28AE9-DC66-4BAA-DBEB-08BB90F3AA2F}"/>
              </a:ext>
            </a:extLst>
          </p:cNvPr>
          <p:cNvSpPr/>
          <p:nvPr/>
        </p:nvSpPr>
        <p:spPr>
          <a:xfrm>
            <a:off x="8668697" y="3691179"/>
            <a:ext cx="1735573"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变异程序 </a:t>
            </a:r>
            <a:r>
              <a:rPr lang="en-US" altLang="zh-CN" sz="1754" dirty="0">
                <a:solidFill>
                  <a:schemeClr val="tx1"/>
                </a:solidFill>
                <a:latin typeface="华文楷体" panose="02010600040101010101" pitchFamily="2" charset="-122"/>
                <a:ea typeface="华文楷体" panose="02010600040101010101" pitchFamily="2" charset="-122"/>
              </a:rPr>
              <a:t>M4</a:t>
            </a:r>
            <a:endParaRPr lang="zh-CN" altLang="en-US" sz="1754" dirty="0">
              <a:solidFill>
                <a:schemeClr val="tx1"/>
              </a:solidFill>
              <a:latin typeface="华文楷体" panose="02010600040101010101" pitchFamily="2" charset="-122"/>
              <a:ea typeface="华文楷体" panose="02010600040101010101" pitchFamily="2" charset="-122"/>
            </a:endParaRPr>
          </a:p>
        </p:txBody>
      </p:sp>
      <p:sp>
        <p:nvSpPr>
          <p:cNvPr id="15" name="矩形 14">
            <a:extLst>
              <a:ext uri="{FF2B5EF4-FFF2-40B4-BE49-F238E27FC236}">
                <a16:creationId xmlns:a16="http://schemas.microsoft.com/office/drawing/2014/main" id="{F970391D-988B-A2BC-BBA0-92715641DE5A}"/>
              </a:ext>
            </a:extLst>
          </p:cNvPr>
          <p:cNvSpPr/>
          <p:nvPr/>
        </p:nvSpPr>
        <p:spPr>
          <a:xfrm>
            <a:off x="1104425" y="3704134"/>
            <a:ext cx="1735573" cy="31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54" dirty="0">
                <a:solidFill>
                  <a:schemeClr val="tx1"/>
                </a:solidFill>
                <a:latin typeface="华文楷体" panose="02010600040101010101" pitchFamily="2" charset="-122"/>
                <a:ea typeface="华文楷体" panose="02010600040101010101" pitchFamily="2" charset="-122"/>
              </a:rPr>
              <a:t>源程序</a:t>
            </a:r>
          </a:p>
        </p:txBody>
      </p:sp>
      <p:graphicFrame>
        <p:nvGraphicFramePr>
          <p:cNvPr id="16" name="表格 15">
            <a:extLst>
              <a:ext uri="{FF2B5EF4-FFF2-40B4-BE49-F238E27FC236}">
                <a16:creationId xmlns:a16="http://schemas.microsoft.com/office/drawing/2014/main" id="{DA968F3C-B49D-AFEC-266D-59DFDDB1607E}"/>
              </a:ext>
            </a:extLst>
          </p:cNvPr>
          <p:cNvGraphicFramePr>
            <a:graphicFrameLocks noGrp="1"/>
          </p:cNvGraphicFramePr>
          <p:nvPr>
            <p:extLst>
              <p:ext uri="{D42A27DB-BD31-4B8C-83A1-F6EECF244321}">
                <p14:modId xmlns:p14="http://schemas.microsoft.com/office/powerpoint/2010/main" val="2413401333"/>
              </p:ext>
            </p:extLst>
          </p:nvPr>
        </p:nvGraphicFramePr>
        <p:xfrm>
          <a:off x="1964100" y="4308207"/>
          <a:ext cx="7578000" cy="1263000"/>
        </p:xfrm>
        <a:graphic>
          <a:graphicData uri="http://schemas.openxmlformats.org/drawingml/2006/table">
            <a:tbl>
              <a:tblPr firstRow="1" firstCol="1" bandRow="1"/>
              <a:tblGrid>
                <a:gridCol w="1894500">
                  <a:extLst>
                    <a:ext uri="{9D8B030D-6E8A-4147-A177-3AD203B41FA5}">
                      <a16:colId xmlns:a16="http://schemas.microsoft.com/office/drawing/2014/main" val="3927056539"/>
                    </a:ext>
                  </a:extLst>
                </a:gridCol>
                <a:gridCol w="947250">
                  <a:extLst>
                    <a:ext uri="{9D8B030D-6E8A-4147-A177-3AD203B41FA5}">
                      <a16:colId xmlns:a16="http://schemas.microsoft.com/office/drawing/2014/main" val="2192652670"/>
                    </a:ext>
                  </a:extLst>
                </a:gridCol>
                <a:gridCol w="947250">
                  <a:extLst>
                    <a:ext uri="{9D8B030D-6E8A-4147-A177-3AD203B41FA5}">
                      <a16:colId xmlns:a16="http://schemas.microsoft.com/office/drawing/2014/main" val="3388391355"/>
                    </a:ext>
                  </a:extLst>
                </a:gridCol>
                <a:gridCol w="947250">
                  <a:extLst>
                    <a:ext uri="{9D8B030D-6E8A-4147-A177-3AD203B41FA5}">
                      <a16:colId xmlns:a16="http://schemas.microsoft.com/office/drawing/2014/main" val="2028949723"/>
                    </a:ext>
                  </a:extLst>
                </a:gridCol>
                <a:gridCol w="947250">
                  <a:extLst>
                    <a:ext uri="{9D8B030D-6E8A-4147-A177-3AD203B41FA5}">
                      <a16:colId xmlns:a16="http://schemas.microsoft.com/office/drawing/2014/main" val="799472936"/>
                    </a:ext>
                  </a:extLst>
                </a:gridCol>
                <a:gridCol w="947250">
                  <a:extLst>
                    <a:ext uri="{9D8B030D-6E8A-4147-A177-3AD203B41FA5}">
                      <a16:colId xmlns:a16="http://schemas.microsoft.com/office/drawing/2014/main" val="381229437"/>
                    </a:ext>
                  </a:extLst>
                </a:gridCol>
                <a:gridCol w="947250">
                  <a:extLst>
                    <a:ext uri="{9D8B030D-6E8A-4147-A177-3AD203B41FA5}">
                      <a16:colId xmlns:a16="http://schemas.microsoft.com/office/drawing/2014/main" val="422573100"/>
                    </a:ext>
                  </a:extLst>
                </a:gridCol>
              </a:tblGrid>
              <a:tr h="315750">
                <a:tc rowSpan="2" gridSpan="2">
                  <a:txBody>
                    <a:bodyPr/>
                    <a:lstStyle/>
                    <a:p>
                      <a:pPr algn="ctr">
                        <a:spcAft>
                          <a:spcPts val="0"/>
                        </a:spcAft>
                      </a:pPr>
                      <a:r>
                        <a:rPr lang="zh-CN" sz="1600" kern="0" dirty="0">
                          <a:effectLst/>
                        </a:rPr>
                        <a:t>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rowSpan="2" hMerge="1">
                  <a:txBody>
                    <a:bodyPr/>
                    <a:lstStyle/>
                    <a:p>
                      <a:endParaRPr lang="zh-CN" altLang="en-US"/>
                    </a:p>
                  </a:txBody>
                  <a:tcPr/>
                </a:tc>
                <a:tc rowSpan="2">
                  <a:txBody>
                    <a:bodyPr/>
                    <a:lstStyle/>
                    <a:p>
                      <a:pPr algn="ctr">
                        <a:spcAft>
                          <a:spcPts val="0"/>
                        </a:spcAft>
                      </a:pPr>
                      <a:r>
                        <a:rPr lang="en-US" sz="1600" kern="0">
                          <a:effectLst/>
                        </a:rPr>
                        <a:t>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gridSpan="4">
                  <a:txBody>
                    <a:bodyPr/>
                    <a:lstStyle/>
                    <a:p>
                      <a:pPr algn="ctr">
                        <a:spcAft>
                          <a:spcPts val="0"/>
                        </a:spcAft>
                      </a:pPr>
                      <a:r>
                        <a:rPr lang="zh-CN" sz="1600" kern="0">
                          <a:effectLst/>
                        </a:rPr>
                        <a:t>变异杀死结果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70260820"/>
                  </a:ext>
                </a:extLst>
              </a:tr>
              <a:tr h="315750">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0">
                          <a:effectLst/>
                        </a:rPr>
                        <a:t>M1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M2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M3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M4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522512554"/>
                  </a:ext>
                </a:extLst>
              </a:tr>
              <a:tr h="315750">
                <a:tc rowSpan="2">
                  <a:txBody>
                    <a:bodyPr/>
                    <a:lstStyle/>
                    <a:p>
                      <a:pPr algn="ctr">
                        <a:spcAft>
                          <a:spcPts val="0"/>
                        </a:spcAft>
                      </a:pPr>
                      <a:r>
                        <a:rPr lang="zh-CN" sz="1600" kern="0">
                          <a:effectLst/>
                        </a:rPr>
                        <a:t>初始测试用例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t</a:t>
                      </a:r>
                      <a:r>
                        <a:rPr lang="en-US" sz="1600" kern="0" baseline="-2500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80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1740511596"/>
                  </a:ext>
                </a:extLst>
              </a:tr>
              <a:tr h="315750">
                <a:tc vMerge="1">
                  <a:txBody>
                    <a:bodyPr/>
                    <a:lstStyle/>
                    <a:p>
                      <a:endParaRPr lang="zh-CN" altLang="en-US"/>
                    </a:p>
                  </a:txBody>
                  <a:tcPr/>
                </a:tc>
                <a:tc>
                  <a:txBody>
                    <a:bodyPr/>
                    <a:lstStyle/>
                    <a:p>
                      <a:pPr algn="ctr">
                        <a:spcAft>
                          <a:spcPts val="0"/>
                        </a:spcAft>
                      </a:pPr>
                      <a:r>
                        <a:rPr lang="en-US" sz="1600" kern="0">
                          <a:effectLst/>
                        </a:rPr>
                        <a:t>t</a:t>
                      </a:r>
                      <a:r>
                        <a:rPr lang="en-US" sz="1600" kern="0" baseline="-250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40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3052239212"/>
                  </a:ext>
                </a:extLst>
              </a:tr>
            </a:tbl>
          </a:graphicData>
        </a:graphic>
      </p:graphicFrame>
      <p:graphicFrame>
        <p:nvGraphicFramePr>
          <p:cNvPr id="17" name="表格 16">
            <a:extLst>
              <a:ext uri="{FF2B5EF4-FFF2-40B4-BE49-F238E27FC236}">
                <a16:creationId xmlns:a16="http://schemas.microsoft.com/office/drawing/2014/main" id="{4D74FED1-E32D-D5B9-1DB3-6E51F5D47735}"/>
              </a:ext>
            </a:extLst>
          </p:cNvPr>
          <p:cNvGraphicFramePr>
            <a:graphicFrameLocks noGrp="1"/>
          </p:cNvGraphicFramePr>
          <p:nvPr>
            <p:extLst>
              <p:ext uri="{D42A27DB-BD31-4B8C-83A1-F6EECF244321}">
                <p14:modId xmlns:p14="http://schemas.microsoft.com/office/powerpoint/2010/main" val="1932705116"/>
              </p:ext>
            </p:extLst>
          </p:nvPr>
        </p:nvGraphicFramePr>
        <p:xfrm>
          <a:off x="1964100" y="5587118"/>
          <a:ext cx="7578000" cy="315750"/>
        </p:xfrm>
        <a:graphic>
          <a:graphicData uri="http://schemas.openxmlformats.org/drawingml/2006/table">
            <a:tbl>
              <a:tblPr firstRow="1" firstCol="1" bandRow="1"/>
              <a:tblGrid>
                <a:gridCol w="1894500">
                  <a:extLst>
                    <a:ext uri="{9D8B030D-6E8A-4147-A177-3AD203B41FA5}">
                      <a16:colId xmlns:a16="http://schemas.microsoft.com/office/drawing/2014/main" val="3927056539"/>
                    </a:ext>
                  </a:extLst>
                </a:gridCol>
                <a:gridCol w="947250">
                  <a:extLst>
                    <a:ext uri="{9D8B030D-6E8A-4147-A177-3AD203B41FA5}">
                      <a16:colId xmlns:a16="http://schemas.microsoft.com/office/drawing/2014/main" val="2192652670"/>
                    </a:ext>
                  </a:extLst>
                </a:gridCol>
                <a:gridCol w="947250">
                  <a:extLst>
                    <a:ext uri="{9D8B030D-6E8A-4147-A177-3AD203B41FA5}">
                      <a16:colId xmlns:a16="http://schemas.microsoft.com/office/drawing/2014/main" val="3388391355"/>
                    </a:ext>
                  </a:extLst>
                </a:gridCol>
                <a:gridCol w="947250">
                  <a:extLst>
                    <a:ext uri="{9D8B030D-6E8A-4147-A177-3AD203B41FA5}">
                      <a16:colId xmlns:a16="http://schemas.microsoft.com/office/drawing/2014/main" val="2028949723"/>
                    </a:ext>
                  </a:extLst>
                </a:gridCol>
                <a:gridCol w="947250">
                  <a:extLst>
                    <a:ext uri="{9D8B030D-6E8A-4147-A177-3AD203B41FA5}">
                      <a16:colId xmlns:a16="http://schemas.microsoft.com/office/drawing/2014/main" val="799472936"/>
                    </a:ext>
                  </a:extLst>
                </a:gridCol>
                <a:gridCol w="947250">
                  <a:extLst>
                    <a:ext uri="{9D8B030D-6E8A-4147-A177-3AD203B41FA5}">
                      <a16:colId xmlns:a16="http://schemas.microsoft.com/office/drawing/2014/main" val="381229437"/>
                    </a:ext>
                  </a:extLst>
                </a:gridCol>
                <a:gridCol w="947250">
                  <a:extLst>
                    <a:ext uri="{9D8B030D-6E8A-4147-A177-3AD203B41FA5}">
                      <a16:colId xmlns:a16="http://schemas.microsoft.com/office/drawing/2014/main" val="422573100"/>
                    </a:ext>
                  </a:extLst>
                </a:gridCol>
              </a:tblGrid>
              <a:tr h="315750">
                <a:tc>
                  <a:txBody>
                    <a:bodyPr/>
                    <a:lstStyle/>
                    <a:p>
                      <a:pPr algn="ctr">
                        <a:spcAft>
                          <a:spcPts val="0"/>
                        </a:spcAft>
                      </a:pPr>
                      <a:r>
                        <a:rPr lang="zh-CN" sz="1600" kern="0" dirty="0">
                          <a:effectLst/>
                        </a:rPr>
                        <a:t>新增测试用例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t</a:t>
                      </a:r>
                      <a:r>
                        <a:rPr lang="en-US" sz="1600" kern="0" baseline="-25000" dirty="0">
                          <a:effectLst/>
                        </a:rPr>
                        <a:t>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60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zh-CN" sz="1600" kern="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tc>
                  <a:txBody>
                    <a:bodyPr/>
                    <a:lstStyle/>
                    <a:p>
                      <a:pPr algn="ctr">
                        <a:spcAft>
                          <a:spcPts val="0"/>
                        </a:spcAft>
                      </a:pPr>
                      <a:r>
                        <a:rPr lang="en-US" sz="16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50" marR="60150" marT="0" marB="0" anchor="ctr"/>
                </a:tc>
                <a:extLst>
                  <a:ext uri="{0D108BD9-81ED-4DB2-BD59-A6C34878D82A}">
                    <a16:rowId xmlns:a16="http://schemas.microsoft.com/office/drawing/2014/main" val="4045028062"/>
                  </a:ext>
                </a:extLst>
              </a:tr>
            </a:tbl>
          </a:graphicData>
        </a:graphic>
      </p:graphicFrame>
    </p:spTree>
    <p:extLst>
      <p:ext uri="{BB962C8B-B14F-4D97-AF65-F5344CB8AC3E}">
        <p14:creationId xmlns:p14="http://schemas.microsoft.com/office/powerpoint/2010/main" val="40918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A6F55-EACD-19F1-3567-ED22ADA0CA05}"/>
              </a:ext>
            </a:extLst>
          </p:cNvPr>
          <p:cNvGrpSpPr/>
          <p:nvPr/>
        </p:nvGrpSpPr>
        <p:grpSpPr>
          <a:xfrm>
            <a:off x="227219" y="261621"/>
            <a:ext cx="3387350" cy="702576"/>
            <a:chOff x="173431" y="131209"/>
            <a:chExt cx="2811816" cy="895414"/>
          </a:xfrm>
        </p:grpSpPr>
        <p:sp>
          <p:nvSpPr>
            <p:cNvPr id="3" name="矩形 2">
              <a:extLst>
                <a:ext uri="{FF2B5EF4-FFF2-40B4-BE49-F238E27FC236}">
                  <a16:creationId xmlns:a16="http://schemas.microsoft.com/office/drawing/2014/main" id="{E74DA4C0-D301-10A9-6A4C-53724F230264}"/>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单元测试流程</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49BF07D3-5839-EA2C-C61B-F3906391237D}"/>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9" name="内容占位符 6">
            <a:extLst>
              <a:ext uri="{FF2B5EF4-FFF2-40B4-BE49-F238E27FC236}">
                <a16:creationId xmlns:a16="http://schemas.microsoft.com/office/drawing/2014/main" id="{EE0B7945-7DD1-86FF-D426-9DB860BFFD3E}"/>
              </a:ext>
            </a:extLst>
          </p:cNvPr>
          <p:cNvSpPr txBox="1">
            <a:spLocks/>
          </p:cNvSpPr>
          <p:nvPr/>
        </p:nvSpPr>
        <p:spPr>
          <a:xfrm>
            <a:off x="3898900" y="2184400"/>
            <a:ext cx="5721949" cy="2809873"/>
          </a:xfrm>
          <a:prstGeom prst="rect">
            <a:avLst/>
          </a:prstGeom>
        </p:spPr>
        <p:txBody>
          <a:bodyPr>
            <a:normAutofit fontScale="77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1010">
              <a:lnSpc>
                <a:spcPct val="150000"/>
              </a:lnSpc>
              <a:buNone/>
            </a:pPr>
            <a:r>
              <a:rPr lang="en-US" altLang="zh-CN" sz="2456"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456" dirty="0">
                <a:latin typeface="Times New Roman" panose="02020603050405020304" pitchFamily="18" charset="0"/>
                <a:ea typeface="微软雅黑" panose="020B0503020204020204" pitchFamily="34" charset="-122"/>
                <a:sym typeface="Times New Roman" panose="02020603050405020304" pitchFamily="18" charset="0"/>
              </a:rPr>
              <a:t>对于</a:t>
            </a:r>
            <a:r>
              <a:rPr lang="en-US" altLang="zh-CN" sz="2456" dirty="0">
                <a:latin typeface="Times New Roman" panose="02020603050405020304" pitchFamily="18" charset="0"/>
                <a:ea typeface="微软雅黑" panose="020B0503020204020204" pitchFamily="34" charset="-122"/>
                <a:sym typeface="Times New Roman" panose="02020603050405020304" pitchFamily="18" charset="0"/>
              </a:rPr>
              <a:t>Java</a:t>
            </a:r>
            <a:r>
              <a:rPr lang="zh-CN" altLang="zh-CN" sz="2456" dirty="0">
                <a:latin typeface="Times New Roman" panose="02020603050405020304" pitchFamily="18" charset="0"/>
                <a:ea typeface="微软雅黑" panose="020B0503020204020204" pitchFamily="34" charset="-122"/>
                <a:sym typeface="Times New Roman" panose="02020603050405020304" pitchFamily="18" charset="0"/>
              </a:rPr>
              <a:t>语言而言，</a:t>
            </a:r>
            <a:r>
              <a:rPr lang="en-US" altLang="zh-CN" sz="2456" dirty="0">
                <a:latin typeface="Times New Roman" panose="02020603050405020304" pitchFamily="18" charset="0"/>
                <a:ea typeface="微软雅黑" panose="020B0503020204020204" pitchFamily="34" charset="-122"/>
                <a:sym typeface="Times New Roman" panose="02020603050405020304" pitchFamily="18" charset="0"/>
              </a:rPr>
              <a:t>JUnit</a:t>
            </a:r>
            <a:r>
              <a:rPr lang="zh-CN" altLang="zh-CN" sz="2456" dirty="0">
                <a:latin typeface="Times New Roman" panose="02020603050405020304" pitchFamily="18" charset="0"/>
                <a:ea typeface="微软雅黑" panose="020B0503020204020204" pitchFamily="34" charset="-122"/>
                <a:sym typeface="Times New Roman" panose="02020603050405020304" pitchFamily="18" charset="0"/>
              </a:rPr>
              <a:t>就是一款十分成熟且常用的单元测试开源框架，该框架用于编写和运行可重复的单元测试，确保程序可以按预期进行工作。</a:t>
            </a:r>
            <a:r>
              <a:rPr lang="en-US" altLang="zh-CN" sz="2456" dirty="0">
                <a:latin typeface="Times New Roman" panose="02020603050405020304" pitchFamily="18" charset="0"/>
                <a:ea typeface="微软雅黑" panose="020B0503020204020204" pitchFamily="34" charset="-122"/>
                <a:sym typeface="Times New Roman" panose="02020603050405020304" pitchFamily="18" charset="0"/>
              </a:rPr>
              <a:t>JUnit</a:t>
            </a:r>
            <a:r>
              <a:rPr lang="zh-CN" altLang="zh-CN" sz="2456" dirty="0">
                <a:latin typeface="Times New Roman" panose="02020603050405020304" pitchFamily="18" charset="0"/>
                <a:ea typeface="微软雅黑" panose="020B0503020204020204" pitchFamily="34" charset="-122"/>
                <a:sym typeface="Times New Roman" panose="02020603050405020304" pitchFamily="18" charset="0"/>
              </a:rPr>
              <a:t>提供了简洁而清晰的测试结构，十分便于研发人员学习和使用。该框架使用注解来识别测试方法，使用断言来判断运行结果，同时还提供了测试运行机制来自动运行测试用例。</a:t>
            </a:r>
            <a:endParaRPr lang="zh-CN" altLang="en-US" sz="2456"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0" name="Picture 2" descr="JUnit">
            <a:extLst>
              <a:ext uri="{FF2B5EF4-FFF2-40B4-BE49-F238E27FC236}">
                <a16:creationId xmlns:a16="http://schemas.microsoft.com/office/drawing/2014/main" id="{D3C58317-BBEA-CE61-B1EE-FDD4160EF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3044734"/>
            <a:ext cx="1894535" cy="7578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28059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81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变异测试工具</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18" name="图片 17">
            <a:extLst>
              <a:ext uri="{FF2B5EF4-FFF2-40B4-BE49-F238E27FC236}">
                <a16:creationId xmlns:a16="http://schemas.microsoft.com/office/drawing/2014/main" id="{181D6A07-9252-4C9F-8AB7-349C118462A5}"/>
              </a:ext>
            </a:extLst>
          </p:cNvPr>
          <p:cNvPicPr>
            <a:picLocks noChangeAspect="1"/>
          </p:cNvPicPr>
          <p:nvPr/>
        </p:nvPicPr>
        <p:blipFill>
          <a:blip r:embed="rId3"/>
          <a:stretch>
            <a:fillRect/>
          </a:stretch>
        </p:blipFill>
        <p:spPr>
          <a:xfrm>
            <a:off x="875852" y="1865878"/>
            <a:ext cx="3333750" cy="2819400"/>
          </a:xfrm>
          <a:prstGeom prst="rect">
            <a:avLst/>
          </a:prstGeom>
        </p:spPr>
      </p:pic>
      <p:sp>
        <p:nvSpPr>
          <p:cNvPr id="20" name="文本框 19">
            <a:extLst>
              <a:ext uri="{FF2B5EF4-FFF2-40B4-BE49-F238E27FC236}">
                <a16:creationId xmlns:a16="http://schemas.microsoft.com/office/drawing/2014/main" id="{5FBB0698-D2B6-491D-BC89-796454EC66B2}"/>
              </a:ext>
            </a:extLst>
          </p:cNvPr>
          <p:cNvSpPr txBox="1"/>
          <p:nvPr/>
        </p:nvSpPr>
        <p:spPr>
          <a:xfrm>
            <a:off x="4772985" y="2677785"/>
            <a:ext cx="6097022" cy="646331"/>
          </a:xfrm>
          <a:prstGeom prst="rect">
            <a:avLst/>
          </a:prstGeom>
          <a:noFill/>
        </p:spPr>
        <p:txBody>
          <a:bodyPr wrap="squar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Pitest</a:t>
            </a:r>
            <a:r>
              <a:rPr lang="zh-CN" altLang="en-US" b="0" i="0" dirty="0">
                <a:solidFill>
                  <a:srgbClr val="333333"/>
                </a:solidFill>
                <a:effectLst/>
                <a:latin typeface="Microsoft YaHei" panose="020B0503020204020204" pitchFamily="34" charset="-122"/>
                <a:ea typeface="Microsoft YaHei" panose="020B0503020204020204" pitchFamily="34" charset="-122"/>
              </a:rPr>
              <a:t>是针对</a:t>
            </a:r>
            <a:r>
              <a:rPr lang="en-US" altLang="zh-CN" b="0" i="0" dirty="0">
                <a:solidFill>
                  <a:srgbClr val="333333"/>
                </a:solidFill>
                <a:effectLst/>
                <a:latin typeface="Microsoft YaHei" panose="020B0503020204020204" pitchFamily="34" charset="-122"/>
                <a:ea typeface="Microsoft YaHei" panose="020B0503020204020204" pitchFamily="34" charset="-122"/>
              </a:rPr>
              <a:t>Java</a:t>
            </a:r>
            <a:r>
              <a:rPr lang="zh-CN" altLang="en-US" b="0" i="0" dirty="0">
                <a:solidFill>
                  <a:srgbClr val="333333"/>
                </a:solidFill>
                <a:effectLst/>
                <a:latin typeface="Microsoft YaHei" panose="020B0503020204020204" pitchFamily="34" charset="-122"/>
                <a:ea typeface="Microsoft YaHei" panose="020B0503020204020204" pitchFamily="34" charset="-122"/>
              </a:rPr>
              <a:t>目前主流的变异测试工具，其功能比较强大，属于可以应用于</a:t>
            </a:r>
            <a:r>
              <a:rPr lang="zh-CN" altLang="en-US" dirty="0">
                <a:solidFill>
                  <a:srgbClr val="333333"/>
                </a:solidFill>
                <a:latin typeface="Microsoft YaHei" panose="020B0503020204020204" pitchFamily="34" charset="-122"/>
                <a:ea typeface="Microsoft YaHei" panose="020B0503020204020204" pitchFamily="34" charset="-122"/>
              </a:rPr>
              <a:t>工业界</a:t>
            </a:r>
            <a:r>
              <a:rPr lang="zh-CN" altLang="en-US" b="0" i="0" dirty="0">
                <a:solidFill>
                  <a:srgbClr val="333333"/>
                </a:solidFill>
                <a:effectLst/>
                <a:latin typeface="Microsoft YaHei" panose="020B0503020204020204" pitchFamily="34" charset="-122"/>
                <a:ea typeface="Microsoft YaHei" panose="020B0503020204020204" pitchFamily="34" charset="-122"/>
              </a:rPr>
              <a:t>的变异测试工具。</a:t>
            </a:r>
            <a:endParaRPr lang="zh-CN" altLang="en-US" dirty="0"/>
          </a:p>
        </p:txBody>
      </p:sp>
    </p:spTree>
    <p:extLst>
      <p:ext uri="{BB962C8B-B14F-4D97-AF65-F5344CB8AC3E}">
        <p14:creationId xmlns:p14="http://schemas.microsoft.com/office/powerpoint/2010/main" val="779468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81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变异测试工具</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 name="图片 2">
            <a:extLst>
              <a:ext uri="{FF2B5EF4-FFF2-40B4-BE49-F238E27FC236}">
                <a16:creationId xmlns:a16="http://schemas.microsoft.com/office/drawing/2014/main" id="{D94A7B6A-E9BF-42CC-BFD9-2955504457D6}"/>
              </a:ext>
            </a:extLst>
          </p:cNvPr>
          <p:cNvPicPr>
            <a:picLocks noChangeAspect="1"/>
          </p:cNvPicPr>
          <p:nvPr/>
        </p:nvPicPr>
        <p:blipFill>
          <a:blip r:embed="rId3"/>
          <a:stretch>
            <a:fillRect/>
          </a:stretch>
        </p:blipFill>
        <p:spPr>
          <a:xfrm>
            <a:off x="2791336" y="1117367"/>
            <a:ext cx="5848350" cy="4819650"/>
          </a:xfrm>
          <a:prstGeom prst="rect">
            <a:avLst/>
          </a:prstGeom>
        </p:spPr>
      </p:pic>
    </p:spTree>
    <p:extLst>
      <p:ext uri="{BB962C8B-B14F-4D97-AF65-F5344CB8AC3E}">
        <p14:creationId xmlns:p14="http://schemas.microsoft.com/office/powerpoint/2010/main" val="3800214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81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变异测试工具</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 name="图片 2">
            <a:extLst>
              <a:ext uri="{FF2B5EF4-FFF2-40B4-BE49-F238E27FC236}">
                <a16:creationId xmlns:a16="http://schemas.microsoft.com/office/drawing/2014/main" id="{4741C39C-9B46-4A2D-B479-6B4C11E27555}"/>
              </a:ext>
            </a:extLst>
          </p:cNvPr>
          <p:cNvPicPr>
            <a:picLocks noChangeAspect="1"/>
          </p:cNvPicPr>
          <p:nvPr/>
        </p:nvPicPr>
        <p:blipFill>
          <a:blip r:embed="rId3"/>
          <a:stretch>
            <a:fillRect/>
          </a:stretch>
        </p:blipFill>
        <p:spPr>
          <a:xfrm>
            <a:off x="1655887" y="1582045"/>
            <a:ext cx="8880226" cy="3693910"/>
          </a:xfrm>
          <a:prstGeom prst="rect">
            <a:avLst/>
          </a:prstGeom>
        </p:spPr>
      </p:pic>
    </p:spTree>
    <p:extLst>
      <p:ext uri="{BB962C8B-B14F-4D97-AF65-F5344CB8AC3E}">
        <p14:creationId xmlns:p14="http://schemas.microsoft.com/office/powerpoint/2010/main" val="30003313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8118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变异测试工具</a:t>
              </a: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4" name="图片 3">
            <a:extLst>
              <a:ext uri="{FF2B5EF4-FFF2-40B4-BE49-F238E27FC236}">
                <a16:creationId xmlns:a16="http://schemas.microsoft.com/office/drawing/2014/main" id="{4C142A85-43F9-4709-936C-FFEF0657C9C9}"/>
              </a:ext>
            </a:extLst>
          </p:cNvPr>
          <p:cNvPicPr>
            <a:picLocks noChangeAspect="1"/>
          </p:cNvPicPr>
          <p:nvPr/>
        </p:nvPicPr>
        <p:blipFill>
          <a:blip r:embed="rId3"/>
          <a:stretch>
            <a:fillRect/>
          </a:stretch>
        </p:blipFill>
        <p:spPr>
          <a:xfrm>
            <a:off x="1933128" y="1295724"/>
            <a:ext cx="8045493" cy="4451591"/>
          </a:xfrm>
          <a:prstGeom prst="rect">
            <a:avLst/>
          </a:prstGeom>
        </p:spPr>
      </p:pic>
    </p:spTree>
    <p:extLst>
      <p:ext uri="{BB962C8B-B14F-4D97-AF65-F5344CB8AC3E}">
        <p14:creationId xmlns:p14="http://schemas.microsoft.com/office/powerpoint/2010/main" val="32760637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7CE939A-E36B-2540-862B-9DBD7AB6E2BE}"/>
              </a:ext>
            </a:extLst>
          </p:cNvPr>
          <p:cNvSpPr/>
          <p:nvPr/>
        </p:nvSpPr>
        <p:spPr>
          <a:xfrm rot="5400000">
            <a:off x="4367370" y="-4395630"/>
            <a:ext cx="3429000" cy="12220260"/>
          </a:xfrm>
          <a:prstGeom prst="rect">
            <a:avLst/>
          </a:prstGeom>
          <a:solidFill>
            <a:srgbClr val="6A0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7" name="矩形 16">
            <a:extLst>
              <a:ext uri="{FF2B5EF4-FFF2-40B4-BE49-F238E27FC236}">
                <a16:creationId xmlns:a16="http://schemas.microsoft.com/office/drawing/2014/main" id="{E9715601-B190-624A-AF21-4940B5CE3B69}"/>
              </a:ext>
            </a:extLst>
          </p:cNvPr>
          <p:cNvSpPr/>
          <p:nvPr/>
        </p:nvSpPr>
        <p:spPr>
          <a:xfrm>
            <a:off x="423697" y="960963"/>
            <a:ext cx="11344605" cy="4991626"/>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27" name="文本框 2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FD450E-F92B-D141-B34E-91677D8CD503}"/>
              </a:ext>
            </a:extLst>
          </p:cNvPr>
          <p:cNvSpPr txBox="1">
            <a:spLocks noChangeArrowheads="1"/>
          </p:cNvSpPr>
          <p:nvPr/>
        </p:nvSpPr>
        <p:spPr bwMode="auto">
          <a:xfrm>
            <a:off x="3730034" y="2625779"/>
            <a:ext cx="4728384" cy="9023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4800" b="1" dirty="0" err="1">
                <a:solidFill>
                  <a:srgbClr val="6A0160"/>
                </a:solidFill>
                <a:latin typeface="+mn-lt"/>
                <a:ea typeface="+mn-ea"/>
                <a:cs typeface="+mn-ea"/>
                <a:sym typeface="+mn-lt"/>
              </a:rPr>
              <a:t>Jacoco</a:t>
            </a:r>
            <a:r>
              <a:rPr lang="zh-CN" altLang="en-US" sz="4800" b="1" dirty="0">
                <a:solidFill>
                  <a:srgbClr val="6A0160"/>
                </a:solidFill>
                <a:latin typeface="+mn-lt"/>
                <a:ea typeface="+mn-ea"/>
                <a:cs typeface="+mn-ea"/>
                <a:sym typeface="+mn-lt"/>
              </a:rPr>
              <a:t>及其应用</a:t>
            </a:r>
          </a:p>
        </p:txBody>
      </p:sp>
      <p:cxnSp>
        <p:nvCxnSpPr>
          <p:cNvPr id="28" name="直接连接符 156">
            <a:extLst>
              <a:ext uri="{FF2B5EF4-FFF2-40B4-BE49-F238E27FC236}">
                <a16:creationId xmlns:a16="http://schemas.microsoft.com/office/drawing/2014/main" id="{D2EA969B-7939-A448-B6A5-448D55DCDFBB}"/>
              </a:ext>
            </a:extLst>
          </p:cNvPr>
          <p:cNvCxnSpPr>
            <a:cxnSpLocks/>
          </p:cNvCxnSpPr>
          <p:nvPr/>
        </p:nvCxnSpPr>
        <p:spPr>
          <a:xfrm>
            <a:off x="5730640" y="3892525"/>
            <a:ext cx="702456" cy="0"/>
          </a:xfrm>
          <a:prstGeom prst="line">
            <a:avLst/>
          </a:prstGeom>
          <a:ln w="19050">
            <a:solidFill>
              <a:srgbClr val="6A0160"/>
            </a:solidFill>
          </a:ln>
        </p:spPr>
        <p:style>
          <a:lnRef idx="1">
            <a:schemeClr val="accent1"/>
          </a:lnRef>
          <a:fillRef idx="0">
            <a:schemeClr val="accent1"/>
          </a:fillRef>
          <a:effectRef idx="0">
            <a:schemeClr val="accent1"/>
          </a:effectRef>
          <a:fontRef idx="minor">
            <a:schemeClr val="tx1"/>
          </a:fontRef>
        </p:style>
      </p:cxnSp>
      <p:sp>
        <p:nvSpPr>
          <p:cNvPr id="22" name="矩形: 圆角 1">
            <a:extLst>
              <a:ext uri="{FF2B5EF4-FFF2-40B4-BE49-F238E27FC236}">
                <a16:creationId xmlns:a16="http://schemas.microsoft.com/office/drawing/2014/main" id="{ADE7A5CD-2A5A-5C47-BF52-594D3DC061D2}"/>
              </a:ext>
            </a:extLst>
          </p:cNvPr>
          <p:cNvSpPr/>
          <p:nvPr/>
        </p:nvSpPr>
        <p:spPr>
          <a:xfrm>
            <a:off x="5313902" y="4069380"/>
            <a:ext cx="1535932" cy="320584"/>
          </a:xfrm>
          <a:prstGeom prst="roundRect">
            <a:avLst>
              <a:gd name="adj" fmla="val 50000"/>
            </a:avLst>
          </a:prstGeom>
          <a:noFill/>
          <a:ln w="19050">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rgbClr val="6A0160"/>
                </a:solidFill>
                <a:cs typeface="+mn-ea"/>
                <a:sym typeface="+mn-lt"/>
              </a:rPr>
              <a:t>PART FOUR</a:t>
            </a:r>
            <a:endParaRPr lang="zh-CN" altLang="en-US" sz="1600" dirty="0">
              <a:solidFill>
                <a:srgbClr val="6A0160"/>
              </a:solidFill>
              <a:cs typeface="+mn-ea"/>
              <a:sym typeface="+mn-lt"/>
            </a:endParaRPr>
          </a:p>
        </p:txBody>
      </p:sp>
    </p:spTree>
    <p:extLst>
      <p:ext uri="{BB962C8B-B14F-4D97-AF65-F5344CB8AC3E}">
        <p14:creationId xmlns:p14="http://schemas.microsoft.com/office/powerpoint/2010/main" val="3291862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3408951"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600" b="1" kern="0" dirty="0" err="1">
                  <a:solidFill>
                    <a:prstClr val="white"/>
                  </a:solidFill>
                  <a:cs typeface="+mn-ea"/>
                  <a:sym typeface="+mn-lt"/>
                </a:rPr>
                <a:t>JaCoCo</a:t>
              </a:r>
              <a:r>
                <a:rPr lang="zh-CN" altLang="en-US" sz="3600" b="1" kern="0" dirty="0">
                  <a:solidFill>
                    <a:prstClr val="white"/>
                  </a:solidFill>
                  <a:cs typeface="+mn-ea"/>
                  <a:sym typeface="+mn-lt"/>
                </a:rPr>
                <a:t>介绍</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 name="Picture 2">
            <a:extLst>
              <a:ext uri="{FF2B5EF4-FFF2-40B4-BE49-F238E27FC236}">
                <a16:creationId xmlns:a16="http://schemas.microsoft.com/office/drawing/2014/main" id="{E9F9DEF4-E9EB-3282-0B7A-BDB824124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805" y="1059654"/>
            <a:ext cx="3448050"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74E3779-FC57-ACD9-6A6B-16986B668CBF}"/>
              </a:ext>
            </a:extLst>
          </p:cNvPr>
          <p:cNvSpPr txBox="1"/>
          <p:nvPr/>
        </p:nvSpPr>
        <p:spPr>
          <a:xfrm>
            <a:off x="520112" y="1447920"/>
            <a:ext cx="6817806"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err="1">
                <a:latin typeface="+mn-ea"/>
              </a:rPr>
              <a:t>JaCoCo</a:t>
            </a:r>
            <a:r>
              <a:rPr lang="zh-CN" altLang="en-US" sz="2000" dirty="0">
                <a:latin typeface="+mn-ea"/>
              </a:rPr>
              <a:t>（</a:t>
            </a:r>
            <a:r>
              <a:rPr lang="en-US" altLang="zh-CN" sz="2000" dirty="0">
                <a:latin typeface="+mn-ea"/>
              </a:rPr>
              <a:t>Java Code Coverage</a:t>
            </a:r>
            <a:r>
              <a:rPr lang="zh-CN" altLang="en-US" sz="2000" dirty="0">
                <a:latin typeface="+mn-ea"/>
              </a:rPr>
              <a:t>）是一个针对</a:t>
            </a:r>
            <a:r>
              <a:rPr lang="en-US" altLang="zh-CN" sz="2000" dirty="0">
                <a:latin typeface="+mn-ea"/>
              </a:rPr>
              <a:t>Java</a:t>
            </a:r>
            <a:r>
              <a:rPr lang="zh-CN" altLang="en-US" sz="2000" dirty="0">
                <a:latin typeface="+mn-ea"/>
              </a:rPr>
              <a:t>的开源代码覆盖率工具，其使用方法非常灵活，可以嵌入到</a:t>
            </a:r>
            <a:r>
              <a:rPr lang="en-US" altLang="zh-CN" sz="2000" dirty="0">
                <a:latin typeface="+mn-ea"/>
              </a:rPr>
              <a:t>Ant</a:t>
            </a:r>
            <a:r>
              <a:rPr lang="zh-CN" altLang="en-US" sz="2000" dirty="0">
                <a:latin typeface="+mn-ea"/>
              </a:rPr>
              <a:t>、</a:t>
            </a:r>
            <a:r>
              <a:rPr lang="en-US" altLang="zh-CN" sz="2000" dirty="0">
                <a:latin typeface="+mn-ea"/>
              </a:rPr>
              <a:t>Maven</a:t>
            </a:r>
            <a:r>
              <a:rPr lang="zh-CN" altLang="en-US" sz="2000" dirty="0">
                <a:latin typeface="+mn-ea"/>
              </a:rPr>
              <a:t>中，也可以作为</a:t>
            </a:r>
            <a:r>
              <a:rPr lang="en-US" altLang="zh-CN" sz="2000" dirty="0">
                <a:latin typeface="+mn-ea"/>
              </a:rPr>
              <a:t>Eclipse</a:t>
            </a:r>
            <a:r>
              <a:rPr lang="zh-CN" altLang="en-US" sz="2000" dirty="0">
                <a:latin typeface="+mn-ea"/>
              </a:rPr>
              <a:t>插件，通过</a:t>
            </a:r>
            <a:r>
              <a:rPr lang="en-US" altLang="zh-CN" sz="2000" dirty="0">
                <a:latin typeface="+mn-ea"/>
              </a:rPr>
              <a:t>Java</a:t>
            </a:r>
            <a:r>
              <a:rPr lang="zh-CN" altLang="en-US" sz="2000" dirty="0">
                <a:latin typeface="+mn-ea"/>
              </a:rPr>
              <a:t>代理模式运行，在运行时检测字节码。</a:t>
            </a:r>
            <a:r>
              <a:rPr lang="zh-CN" altLang="en-US" sz="2000" b="0" i="0" dirty="0">
                <a:solidFill>
                  <a:srgbClr val="121212"/>
                </a:solidFill>
                <a:effectLst/>
                <a:latin typeface="+mn-ea"/>
              </a:rPr>
              <a:t>为了收集覆盖率数据，</a:t>
            </a:r>
            <a:r>
              <a:rPr lang="en-US" altLang="zh-CN" sz="2000" b="0" i="0" dirty="0" err="1">
                <a:solidFill>
                  <a:srgbClr val="121212"/>
                </a:solidFill>
                <a:effectLst/>
                <a:latin typeface="+mn-ea"/>
              </a:rPr>
              <a:t>JaCoCo</a:t>
            </a:r>
            <a:r>
              <a:rPr lang="zh-CN" altLang="en-US" sz="2000" b="0" i="0" dirty="0">
                <a:solidFill>
                  <a:srgbClr val="121212"/>
                </a:solidFill>
                <a:effectLst/>
                <a:latin typeface="+mn-ea"/>
              </a:rPr>
              <a:t>使用</a:t>
            </a:r>
            <a:r>
              <a:rPr lang="en-US" altLang="zh-CN" sz="2000" b="0" i="0" dirty="0">
                <a:solidFill>
                  <a:srgbClr val="121212"/>
                </a:solidFill>
                <a:effectLst/>
                <a:latin typeface="+mn-ea"/>
              </a:rPr>
              <a:t>ASM</a:t>
            </a:r>
            <a:r>
              <a:rPr lang="zh-CN" altLang="en-US" sz="2000" b="0" i="0" dirty="0">
                <a:solidFill>
                  <a:srgbClr val="121212"/>
                </a:solidFill>
                <a:effectLst/>
                <a:latin typeface="+mn-ea"/>
              </a:rPr>
              <a:t>即时进行代码检测，并在此过程中从</a:t>
            </a:r>
            <a:r>
              <a:rPr lang="en-US" altLang="zh-CN" sz="2000" b="0" i="0" dirty="0">
                <a:solidFill>
                  <a:srgbClr val="121212"/>
                </a:solidFill>
                <a:effectLst/>
                <a:latin typeface="+mn-ea"/>
              </a:rPr>
              <a:t>JVM Tool Interface</a:t>
            </a:r>
            <a:r>
              <a:rPr lang="zh-CN" altLang="en-US" sz="2000" b="0" i="0" dirty="0">
                <a:solidFill>
                  <a:srgbClr val="121212"/>
                </a:solidFill>
                <a:effectLst/>
                <a:latin typeface="+mn-ea"/>
              </a:rPr>
              <a:t>接收事件，最终生成代码覆盖率报告。</a:t>
            </a:r>
            <a:endParaRPr lang="zh-CN" altLang="en-US" sz="2000" dirty="0">
              <a:latin typeface="+mn-ea"/>
            </a:endParaRPr>
          </a:p>
        </p:txBody>
      </p:sp>
      <p:pic>
        <p:nvPicPr>
          <p:cNvPr id="9" name="Picture 2" descr="Java代码覆盖率工具Jacoco上手指引">
            <a:extLst>
              <a:ext uri="{FF2B5EF4-FFF2-40B4-BE49-F238E27FC236}">
                <a16:creationId xmlns:a16="http://schemas.microsoft.com/office/drawing/2014/main" id="{D8D92B15-0F69-9641-0089-F3F4E50AA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697" y="3836849"/>
            <a:ext cx="8320141" cy="26289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982786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A81CC00-8FC2-224A-EA9A-BEFE39775C8B}"/>
              </a:ext>
            </a:extLst>
          </p:cNvPr>
          <p:cNvGrpSpPr/>
          <p:nvPr/>
        </p:nvGrpSpPr>
        <p:grpSpPr>
          <a:xfrm>
            <a:off x="227218" y="261621"/>
            <a:ext cx="3644695" cy="702576"/>
            <a:chOff x="173431" y="131209"/>
            <a:chExt cx="2811816" cy="895414"/>
          </a:xfrm>
        </p:grpSpPr>
        <p:sp>
          <p:nvSpPr>
            <p:cNvPr id="3" name="矩形 2">
              <a:extLst>
                <a:ext uri="{FF2B5EF4-FFF2-40B4-BE49-F238E27FC236}">
                  <a16:creationId xmlns:a16="http://schemas.microsoft.com/office/drawing/2014/main" id="{0659E286-0C2C-BA1D-03E7-90C5D4E3D914}"/>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600" b="1" kern="0" dirty="0" err="1">
                  <a:solidFill>
                    <a:prstClr val="white"/>
                  </a:solidFill>
                  <a:cs typeface="+mn-ea"/>
                  <a:sym typeface="+mn-lt"/>
                </a:rPr>
                <a:t>JaCoCo</a:t>
              </a:r>
              <a:r>
                <a:rPr lang="zh-CN" altLang="en-US" sz="3600" b="1" kern="0" dirty="0">
                  <a:solidFill>
                    <a:prstClr val="white"/>
                  </a:solidFill>
                  <a:cs typeface="+mn-ea"/>
                  <a:sym typeface="+mn-lt"/>
                </a:rPr>
                <a:t>介绍</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AB840801-8FF9-EC42-3EC2-48FA1737C031}"/>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0" name="文本框 9">
            <a:extLst>
              <a:ext uri="{FF2B5EF4-FFF2-40B4-BE49-F238E27FC236}">
                <a16:creationId xmlns:a16="http://schemas.microsoft.com/office/drawing/2014/main" id="{3D0A1464-0532-7533-5A8B-2BF9D6984F0A}"/>
              </a:ext>
            </a:extLst>
          </p:cNvPr>
          <p:cNvSpPr txBox="1"/>
          <p:nvPr/>
        </p:nvSpPr>
        <p:spPr>
          <a:xfrm>
            <a:off x="7977098" y="878858"/>
            <a:ext cx="4197117" cy="369332"/>
          </a:xfrm>
          <a:prstGeom prst="rect">
            <a:avLst/>
          </a:prstGeom>
          <a:noFill/>
        </p:spPr>
        <p:txBody>
          <a:bodyPr wrap="square">
            <a:spAutoFit/>
          </a:bodyPr>
          <a:lstStyle>
            <a:defPPr>
              <a:defRPr lang="zh-CN"/>
            </a:defPPr>
            <a:lvl1pPr>
              <a:defRPr b="1" i="0">
                <a:solidFill>
                  <a:srgbClr val="000000"/>
                </a:solidFill>
                <a:effectLst/>
                <a:latin typeface="Arial" panose="020B0604020202020204" pitchFamily="34" charset="0"/>
              </a:defRPr>
            </a:lvl1pPr>
          </a:lstStyle>
          <a:p>
            <a:r>
              <a:rPr lang="en-US" altLang="zh-CN" dirty="0"/>
              <a:t>Instruction Coverage</a:t>
            </a:r>
            <a:r>
              <a:rPr lang="zh-CN" altLang="en-US" dirty="0"/>
              <a:t>（</a:t>
            </a:r>
            <a:r>
              <a:rPr lang="en-US" altLang="zh-CN" dirty="0"/>
              <a:t>C0 Coverage</a:t>
            </a:r>
            <a:r>
              <a:rPr lang="zh-CN" altLang="en-US" dirty="0"/>
              <a:t>）</a:t>
            </a:r>
          </a:p>
        </p:txBody>
      </p:sp>
      <p:sp>
        <p:nvSpPr>
          <p:cNvPr id="18" name="文本框 17">
            <a:extLst>
              <a:ext uri="{FF2B5EF4-FFF2-40B4-BE49-F238E27FC236}">
                <a16:creationId xmlns:a16="http://schemas.microsoft.com/office/drawing/2014/main" id="{586BC606-7FAA-20B8-BEEA-7980C3B1C533}"/>
              </a:ext>
            </a:extLst>
          </p:cNvPr>
          <p:cNvSpPr txBox="1"/>
          <p:nvPr/>
        </p:nvSpPr>
        <p:spPr>
          <a:xfrm>
            <a:off x="7977098" y="1771032"/>
            <a:ext cx="3669506" cy="369332"/>
          </a:xfrm>
          <a:prstGeom prst="rect">
            <a:avLst/>
          </a:prstGeom>
          <a:noFill/>
        </p:spPr>
        <p:txBody>
          <a:bodyPr wrap="square">
            <a:spAutoFit/>
          </a:bodyPr>
          <a:lstStyle>
            <a:defPPr>
              <a:defRPr lang="zh-CN"/>
            </a:defPPr>
            <a:lvl1pPr>
              <a:defRPr b="1" i="0">
                <a:solidFill>
                  <a:srgbClr val="000000"/>
                </a:solidFill>
                <a:effectLst/>
                <a:latin typeface="Arial" panose="020B0604020202020204" pitchFamily="34" charset="0"/>
              </a:defRPr>
            </a:lvl1pPr>
          </a:lstStyle>
          <a:p>
            <a:r>
              <a:rPr lang="en-US" altLang="zh-CN" dirty="0"/>
              <a:t>Branch Coverage (C1 Coverage)</a:t>
            </a:r>
          </a:p>
        </p:txBody>
      </p:sp>
      <p:sp>
        <p:nvSpPr>
          <p:cNvPr id="20" name="文本框 19">
            <a:extLst>
              <a:ext uri="{FF2B5EF4-FFF2-40B4-BE49-F238E27FC236}">
                <a16:creationId xmlns:a16="http://schemas.microsoft.com/office/drawing/2014/main" id="{5C2710CE-A37E-76DF-A656-AAB8B6F59E6E}"/>
              </a:ext>
            </a:extLst>
          </p:cNvPr>
          <p:cNvSpPr txBox="1"/>
          <p:nvPr/>
        </p:nvSpPr>
        <p:spPr>
          <a:xfrm>
            <a:off x="7977098" y="2663206"/>
            <a:ext cx="2712244" cy="369332"/>
          </a:xfrm>
          <a:prstGeom prst="rect">
            <a:avLst/>
          </a:prstGeom>
          <a:noFill/>
        </p:spPr>
        <p:txBody>
          <a:bodyPr wrap="square">
            <a:spAutoFit/>
          </a:bodyPr>
          <a:lstStyle/>
          <a:p>
            <a:r>
              <a:rPr lang="en-US" altLang="zh-CN" b="1" i="0" dirty="0">
                <a:solidFill>
                  <a:srgbClr val="000000"/>
                </a:solidFill>
                <a:effectLst/>
                <a:latin typeface="Arial" panose="020B0604020202020204" pitchFamily="34" charset="0"/>
              </a:rPr>
              <a:t>Cyclomatic Complexity</a:t>
            </a:r>
          </a:p>
        </p:txBody>
      </p:sp>
      <p:sp>
        <p:nvSpPr>
          <p:cNvPr id="23" name="文本框 22">
            <a:extLst>
              <a:ext uri="{FF2B5EF4-FFF2-40B4-BE49-F238E27FC236}">
                <a16:creationId xmlns:a16="http://schemas.microsoft.com/office/drawing/2014/main" id="{A4F86C32-F240-AD8D-C298-E9A420781183}"/>
              </a:ext>
            </a:extLst>
          </p:cNvPr>
          <p:cNvSpPr txBox="1"/>
          <p:nvPr/>
        </p:nvSpPr>
        <p:spPr>
          <a:xfrm>
            <a:off x="7977098" y="3555380"/>
            <a:ext cx="1790700" cy="369332"/>
          </a:xfrm>
          <a:prstGeom prst="rect">
            <a:avLst/>
          </a:prstGeom>
          <a:noFill/>
        </p:spPr>
        <p:txBody>
          <a:bodyPr wrap="square">
            <a:spAutoFit/>
          </a:bodyPr>
          <a:lstStyle>
            <a:defPPr>
              <a:defRPr lang="zh-CN"/>
            </a:defPPr>
            <a:lvl1pPr>
              <a:defRPr b="1" i="0">
                <a:solidFill>
                  <a:srgbClr val="000000"/>
                </a:solidFill>
                <a:effectLst/>
                <a:latin typeface="Arial" panose="020B0604020202020204" pitchFamily="34" charset="0"/>
              </a:defRPr>
            </a:lvl1pPr>
          </a:lstStyle>
          <a:p>
            <a:r>
              <a:rPr lang="en-US" altLang="zh-CN" dirty="0"/>
              <a:t>Line Coverage</a:t>
            </a:r>
            <a:endParaRPr lang="zh-CN" altLang="en-US" dirty="0"/>
          </a:p>
        </p:txBody>
      </p:sp>
      <p:sp>
        <p:nvSpPr>
          <p:cNvPr id="25" name="文本框 24">
            <a:extLst>
              <a:ext uri="{FF2B5EF4-FFF2-40B4-BE49-F238E27FC236}">
                <a16:creationId xmlns:a16="http://schemas.microsoft.com/office/drawing/2014/main" id="{FDB31F94-10B2-DA27-86C2-775575E28FF1}"/>
              </a:ext>
            </a:extLst>
          </p:cNvPr>
          <p:cNvSpPr txBox="1"/>
          <p:nvPr/>
        </p:nvSpPr>
        <p:spPr>
          <a:xfrm>
            <a:off x="7977098" y="4447554"/>
            <a:ext cx="2112169" cy="369332"/>
          </a:xfrm>
          <a:prstGeom prst="rect">
            <a:avLst/>
          </a:prstGeom>
          <a:noFill/>
        </p:spPr>
        <p:txBody>
          <a:bodyPr wrap="square">
            <a:spAutoFit/>
          </a:bodyPr>
          <a:lstStyle/>
          <a:p>
            <a:r>
              <a:rPr lang="en-US" altLang="zh-CN" b="1" i="0" dirty="0">
                <a:solidFill>
                  <a:srgbClr val="000000"/>
                </a:solidFill>
                <a:effectLst/>
                <a:latin typeface="Arial" panose="020B0604020202020204" pitchFamily="34" charset="0"/>
              </a:rPr>
              <a:t>Method Coverage</a:t>
            </a:r>
          </a:p>
        </p:txBody>
      </p:sp>
      <p:sp>
        <p:nvSpPr>
          <p:cNvPr id="30" name="文本框 29">
            <a:extLst>
              <a:ext uri="{FF2B5EF4-FFF2-40B4-BE49-F238E27FC236}">
                <a16:creationId xmlns:a16="http://schemas.microsoft.com/office/drawing/2014/main" id="{143EA665-F555-113C-FFCE-1183F8767588}"/>
              </a:ext>
            </a:extLst>
          </p:cNvPr>
          <p:cNvSpPr txBox="1"/>
          <p:nvPr/>
        </p:nvSpPr>
        <p:spPr>
          <a:xfrm>
            <a:off x="7977098" y="5339726"/>
            <a:ext cx="1990725" cy="369332"/>
          </a:xfrm>
          <a:prstGeom prst="rect">
            <a:avLst/>
          </a:prstGeom>
          <a:noFill/>
        </p:spPr>
        <p:txBody>
          <a:bodyPr wrap="square">
            <a:spAutoFit/>
          </a:bodyPr>
          <a:lstStyle/>
          <a:p>
            <a:r>
              <a:rPr lang="en-US" altLang="zh-CN" b="1" i="0" dirty="0">
                <a:solidFill>
                  <a:srgbClr val="000000"/>
                </a:solidFill>
                <a:effectLst/>
                <a:latin typeface="Arial" panose="020B0604020202020204" pitchFamily="34" charset="0"/>
              </a:rPr>
              <a:t>Class Coverage</a:t>
            </a:r>
          </a:p>
        </p:txBody>
      </p:sp>
      <p:sp>
        <p:nvSpPr>
          <p:cNvPr id="5" name="文本框 4">
            <a:extLst>
              <a:ext uri="{FF2B5EF4-FFF2-40B4-BE49-F238E27FC236}">
                <a16:creationId xmlns:a16="http://schemas.microsoft.com/office/drawing/2014/main" id="{44EBB7D5-F488-A66D-26A4-5BAC471EF42A}"/>
              </a:ext>
            </a:extLst>
          </p:cNvPr>
          <p:cNvSpPr txBox="1"/>
          <p:nvPr/>
        </p:nvSpPr>
        <p:spPr>
          <a:xfrm>
            <a:off x="73834" y="3042313"/>
            <a:ext cx="107910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a:t>Code </a:t>
            </a:r>
          </a:p>
          <a:p>
            <a:pPr algn="ctr"/>
            <a:r>
              <a:rPr lang="en-US" altLang="zh-CN" sz="1600" dirty="0"/>
              <a:t>Coverage</a:t>
            </a:r>
            <a:endParaRPr lang="zh-CN" altLang="en-US" sz="1600" dirty="0"/>
          </a:p>
        </p:txBody>
      </p:sp>
      <p:sp>
        <p:nvSpPr>
          <p:cNvPr id="6" name="文本框 5">
            <a:extLst>
              <a:ext uri="{FF2B5EF4-FFF2-40B4-BE49-F238E27FC236}">
                <a16:creationId xmlns:a16="http://schemas.microsoft.com/office/drawing/2014/main" id="{3C0FE7A8-C89C-5FD2-0736-70472C708AE2}"/>
              </a:ext>
            </a:extLst>
          </p:cNvPr>
          <p:cNvSpPr txBox="1"/>
          <p:nvPr/>
        </p:nvSpPr>
        <p:spPr>
          <a:xfrm>
            <a:off x="1441647" y="1743832"/>
            <a:ext cx="119932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600" dirty="0"/>
              <a:t>运行时分析</a:t>
            </a:r>
          </a:p>
        </p:txBody>
      </p:sp>
      <p:sp>
        <p:nvSpPr>
          <p:cNvPr id="7" name="文本框 6">
            <a:extLst>
              <a:ext uri="{FF2B5EF4-FFF2-40B4-BE49-F238E27FC236}">
                <a16:creationId xmlns:a16="http://schemas.microsoft.com/office/drawing/2014/main" id="{F8D2A047-8B6E-A1B0-B8C6-490920DFD1B1}"/>
              </a:ext>
            </a:extLst>
          </p:cNvPr>
          <p:cNvSpPr txBox="1"/>
          <p:nvPr/>
        </p:nvSpPr>
        <p:spPr>
          <a:xfrm>
            <a:off x="2931609" y="1126091"/>
            <a:ext cx="134225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b="0" i="0" dirty="0">
                <a:solidFill>
                  <a:srgbClr val="121212"/>
                </a:solidFill>
                <a:effectLst/>
                <a:latin typeface="-apple-system"/>
              </a:rPr>
              <a:t>Java</a:t>
            </a:r>
            <a:r>
              <a:rPr lang="zh-CN" altLang="en-US" sz="1600" b="0" i="0" dirty="0">
                <a:solidFill>
                  <a:srgbClr val="121212"/>
                </a:solidFill>
                <a:effectLst/>
                <a:latin typeface="-apple-system"/>
              </a:rPr>
              <a:t>虚拟机监视程序接口</a:t>
            </a:r>
            <a:endParaRPr lang="zh-CN" altLang="en-US" sz="1600" dirty="0"/>
          </a:p>
        </p:txBody>
      </p:sp>
      <p:sp>
        <p:nvSpPr>
          <p:cNvPr id="11" name="文本框 10">
            <a:extLst>
              <a:ext uri="{FF2B5EF4-FFF2-40B4-BE49-F238E27FC236}">
                <a16:creationId xmlns:a16="http://schemas.microsoft.com/office/drawing/2014/main" id="{BC2465BD-B56C-8ABF-4500-C218DCF9BEDD}"/>
              </a:ext>
            </a:extLst>
          </p:cNvPr>
          <p:cNvSpPr txBox="1"/>
          <p:nvPr/>
        </p:nvSpPr>
        <p:spPr>
          <a:xfrm>
            <a:off x="2931609" y="2209198"/>
            <a:ext cx="134225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b="0" i="0" dirty="0">
                <a:solidFill>
                  <a:srgbClr val="121212"/>
                </a:solidFill>
                <a:effectLst/>
                <a:latin typeface="-apple-system"/>
              </a:rPr>
              <a:t>Java</a:t>
            </a:r>
            <a:r>
              <a:rPr lang="zh-CN" altLang="en-US" sz="1600" b="0" i="0" dirty="0">
                <a:solidFill>
                  <a:srgbClr val="121212"/>
                </a:solidFill>
                <a:effectLst/>
                <a:latin typeface="-apple-system"/>
              </a:rPr>
              <a:t>虚拟机工具接口</a:t>
            </a:r>
            <a:endParaRPr lang="zh-CN" altLang="en-US" sz="1600" dirty="0"/>
          </a:p>
        </p:txBody>
      </p:sp>
      <p:sp>
        <p:nvSpPr>
          <p:cNvPr id="12" name="文本框 11">
            <a:extLst>
              <a:ext uri="{FF2B5EF4-FFF2-40B4-BE49-F238E27FC236}">
                <a16:creationId xmlns:a16="http://schemas.microsoft.com/office/drawing/2014/main" id="{83D52514-0382-C1B2-F071-368A7FFCB80C}"/>
              </a:ext>
            </a:extLst>
          </p:cNvPr>
          <p:cNvSpPr txBox="1"/>
          <p:nvPr/>
        </p:nvSpPr>
        <p:spPr>
          <a:xfrm>
            <a:off x="1441647" y="4560122"/>
            <a:ext cx="119932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600" dirty="0">
                <a:solidFill>
                  <a:srgbClr val="FF0000"/>
                </a:solidFill>
              </a:rPr>
              <a:t>插桩</a:t>
            </a:r>
          </a:p>
        </p:txBody>
      </p:sp>
      <p:sp>
        <p:nvSpPr>
          <p:cNvPr id="14" name="文本框 13">
            <a:extLst>
              <a:ext uri="{FF2B5EF4-FFF2-40B4-BE49-F238E27FC236}">
                <a16:creationId xmlns:a16="http://schemas.microsoft.com/office/drawing/2014/main" id="{58A854E9-2E04-A00E-51F4-F9B62DDA0456}"/>
              </a:ext>
            </a:extLst>
          </p:cNvPr>
          <p:cNvSpPr txBox="1"/>
          <p:nvPr/>
        </p:nvSpPr>
        <p:spPr>
          <a:xfrm>
            <a:off x="2931610" y="3859724"/>
            <a:ext cx="85661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源码</a:t>
            </a:r>
            <a:endParaRPr lang="en-US" altLang="zh-CN" sz="1600" b="0" i="0" dirty="0">
              <a:solidFill>
                <a:srgbClr val="121212"/>
              </a:solidFill>
              <a:effectLst/>
              <a:latin typeface="-apple-system"/>
            </a:endParaRPr>
          </a:p>
          <a:p>
            <a:pPr algn="ctr"/>
            <a:r>
              <a:rPr lang="zh-CN" altLang="en-US" sz="1600" dirty="0">
                <a:solidFill>
                  <a:srgbClr val="121212"/>
                </a:solidFill>
                <a:latin typeface="-apple-system"/>
              </a:rPr>
              <a:t>插桩</a:t>
            </a:r>
            <a:endParaRPr lang="zh-CN" altLang="en-US" sz="1600" dirty="0"/>
          </a:p>
        </p:txBody>
      </p:sp>
      <p:sp>
        <p:nvSpPr>
          <p:cNvPr id="15" name="文本框 14">
            <a:extLst>
              <a:ext uri="{FF2B5EF4-FFF2-40B4-BE49-F238E27FC236}">
                <a16:creationId xmlns:a16="http://schemas.microsoft.com/office/drawing/2014/main" id="{69E45106-403D-45D2-4D93-CBE33EB2EBEA}"/>
              </a:ext>
            </a:extLst>
          </p:cNvPr>
          <p:cNvSpPr txBox="1"/>
          <p:nvPr/>
        </p:nvSpPr>
        <p:spPr>
          <a:xfrm>
            <a:off x="2931609" y="4988998"/>
            <a:ext cx="85662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字节码</a:t>
            </a:r>
            <a:endParaRPr lang="en-US" altLang="zh-CN" sz="1600" dirty="0">
              <a:solidFill>
                <a:srgbClr val="FF0000"/>
              </a:solidFill>
              <a:latin typeface="-apple-system"/>
            </a:endParaRPr>
          </a:p>
          <a:p>
            <a:pPr algn="ctr"/>
            <a:r>
              <a:rPr lang="zh-CN" altLang="en-US" sz="1600" dirty="0">
                <a:solidFill>
                  <a:srgbClr val="FF0000"/>
                </a:solidFill>
                <a:latin typeface="-apple-system"/>
              </a:rPr>
              <a:t>插桩</a:t>
            </a:r>
            <a:endParaRPr lang="zh-CN" altLang="en-US" sz="1600" dirty="0">
              <a:solidFill>
                <a:srgbClr val="FF0000"/>
              </a:solidFill>
            </a:endParaRPr>
          </a:p>
        </p:txBody>
      </p:sp>
      <p:sp>
        <p:nvSpPr>
          <p:cNvPr id="16" name="文本框 15">
            <a:extLst>
              <a:ext uri="{FF2B5EF4-FFF2-40B4-BE49-F238E27FC236}">
                <a16:creationId xmlns:a16="http://schemas.microsoft.com/office/drawing/2014/main" id="{A13B3DF0-D33D-8D1B-45B9-8CB94C34513F}"/>
              </a:ext>
            </a:extLst>
          </p:cNvPr>
          <p:cNvSpPr txBox="1"/>
          <p:nvPr/>
        </p:nvSpPr>
        <p:spPr>
          <a:xfrm>
            <a:off x="4194302" y="4166712"/>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离线模式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Offline</a:t>
            </a:r>
            <a:r>
              <a:rPr lang="zh-CN" altLang="en-US" sz="1600" dirty="0">
                <a:solidFill>
                  <a:srgbClr val="FF0000"/>
                </a:solidFill>
                <a:latin typeface="-apple-system"/>
              </a:rPr>
              <a:t>）</a:t>
            </a:r>
            <a:endParaRPr lang="zh-CN" altLang="en-US" sz="1600" dirty="0">
              <a:solidFill>
                <a:srgbClr val="FF0000"/>
              </a:solidFill>
            </a:endParaRPr>
          </a:p>
        </p:txBody>
      </p:sp>
      <p:sp>
        <p:nvSpPr>
          <p:cNvPr id="17" name="文本框 16">
            <a:extLst>
              <a:ext uri="{FF2B5EF4-FFF2-40B4-BE49-F238E27FC236}">
                <a16:creationId xmlns:a16="http://schemas.microsoft.com/office/drawing/2014/main" id="{EF71BD02-2E87-D849-57D8-5353356057E9}"/>
              </a:ext>
            </a:extLst>
          </p:cNvPr>
          <p:cNvSpPr txBox="1"/>
          <p:nvPr/>
        </p:nvSpPr>
        <p:spPr>
          <a:xfrm>
            <a:off x="4194302" y="5785407"/>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在线</a:t>
            </a:r>
            <a:r>
              <a:rPr lang="zh-CN" altLang="en-US" sz="1600" b="0" i="0" dirty="0">
                <a:solidFill>
                  <a:srgbClr val="FF0000"/>
                </a:solidFill>
                <a:effectLst/>
                <a:latin typeface="-apple-system"/>
              </a:rPr>
              <a:t>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On-The-Fly</a:t>
            </a:r>
            <a:r>
              <a:rPr lang="zh-CN" altLang="en-US" sz="1600" dirty="0">
                <a:solidFill>
                  <a:srgbClr val="FF0000"/>
                </a:solidFill>
                <a:latin typeface="-apple-system"/>
              </a:rPr>
              <a:t>）</a:t>
            </a:r>
            <a:endParaRPr lang="zh-CN" altLang="en-US" sz="1600" dirty="0">
              <a:solidFill>
                <a:srgbClr val="FF0000"/>
              </a:solidFill>
            </a:endParaRPr>
          </a:p>
        </p:txBody>
      </p:sp>
      <p:sp>
        <p:nvSpPr>
          <p:cNvPr id="19" name="文本框 18">
            <a:extLst>
              <a:ext uri="{FF2B5EF4-FFF2-40B4-BE49-F238E27FC236}">
                <a16:creationId xmlns:a16="http://schemas.microsoft.com/office/drawing/2014/main" id="{B5639E59-3DFD-6247-74F8-9FF2B19A5D6E}"/>
              </a:ext>
            </a:extLst>
          </p:cNvPr>
          <p:cNvSpPr txBox="1"/>
          <p:nvPr/>
        </p:nvSpPr>
        <p:spPr>
          <a:xfrm>
            <a:off x="5846103" y="3840571"/>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替换方式</a:t>
            </a:r>
            <a:endParaRPr lang="zh-CN" altLang="en-US" sz="1600" dirty="0"/>
          </a:p>
        </p:txBody>
      </p:sp>
      <p:sp>
        <p:nvSpPr>
          <p:cNvPr id="21" name="文本框 20">
            <a:extLst>
              <a:ext uri="{FF2B5EF4-FFF2-40B4-BE49-F238E27FC236}">
                <a16:creationId xmlns:a16="http://schemas.microsoft.com/office/drawing/2014/main" id="{EC3BDD87-5BDC-AD44-2FDA-5BFB17877811}"/>
              </a:ext>
            </a:extLst>
          </p:cNvPr>
          <p:cNvSpPr txBox="1"/>
          <p:nvPr/>
        </p:nvSpPr>
        <p:spPr>
          <a:xfrm>
            <a:off x="5846103" y="4745674"/>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注入方式</a:t>
            </a:r>
            <a:endParaRPr lang="zh-CN" altLang="en-US" sz="1600" dirty="0">
              <a:solidFill>
                <a:srgbClr val="FF0000"/>
              </a:solidFill>
            </a:endParaRPr>
          </a:p>
        </p:txBody>
      </p:sp>
      <p:sp>
        <p:nvSpPr>
          <p:cNvPr id="22" name="文本框 21">
            <a:extLst>
              <a:ext uri="{FF2B5EF4-FFF2-40B4-BE49-F238E27FC236}">
                <a16:creationId xmlns:a16="http://schemas.microsoft.com/office/drawing/2014/main" id="{5D3EF193-EEEA-9D9E-E0F2-E3909ECE4AFB}"/>
              </a:ext>
            </a:extLst>
          </p:cNvPr>
          <p:cNvSpPr txBox="1"/>
          <p:nvPr/>
        </p:nvSpPr>
        <p:spPr>
          <a:xfrm>
            <a:off x="5846103" y="5370803"/>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dirty="0">
                <a:solidFill>
                  <a:srgbClr val="FF0000"/>
                </a:solidFill>
                <a:latin typeface="-apple-system"/>
              </a:rPr>
              <a:t>Class Loader</a:t>
            </a:r>
            <a:endParaRPr lang="zh-CN" altLang="en-US" sz="1600" dirty="0">
              <a:solidFill>
                <a:srgbClr val="FF0000"/>
              </a:solidFill>
            </a:endParaRPr>
          </a:p>
        </p:txBody>
      </p:sp>
      <p:sp>
        <p:nvSpPr>
          <p:cNvPr id="24" name="文本框 23">
            <a:extLst>
              <a:ext uri="{FF2B5EF4-FFF2-40B4-BE49-F238E27FC236}">
                <a16:creationId xmlns:a16="http://schemas.microsoft.com/office/drawing/2014/main" id="{FFFCFF81-3DDD-7576-578A-2AD7924F2A53}"/>
              </a:ext>
            </a:extLst>
          </p:cNvPr>
          <p:cNvSpPr txBox="1"/>
          <p:nvPr/>
        </p:nvSpPr>
        <p:spPr>
          <a:xfrm>
            <a:off x="5846103" y="6410934"/>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b="0" i="0" dirty="0">
                <a:solidFill>
                  <a:srgbClr val="FF0000"/>
                </a:solidFill>
                <a:effectLst/>
                <a:latin typeface="-apple-system"/>
              </a:rPr>
              <a:t>Java Agent</a:t>
            </a:r>
            <a:endParaRPr lang="zh-CN" altLang="en-US" sz="1600" dirty="0">
              <a:solidFill>
                <a:srgbClr val="FF0000"/>
              </a:solidFill>
            </a:endParaRPr>
          </a:p>
        </p:txBody>
      </p:sp>
      <p:cxnSp>
        <p:nvCxnSpPr>
          <p:cNvPr id="27" name="连接符: 肘形 26">
            <a:extLst>
              <a:ext uri="{FF2B5EF4-FFF2-40B4-BE49-F238E27FC236}">
                <a16:creationId xmlns:a16="http://schemas.microsoft.com/office/drawing/2014/main" id="{D3B57DD7-DCC3-E49B-6F12-BFD64FDF5D61}"/>
              </a:ext>
            </a:extLst>
          </p:cNvPr>
          <p:cNvCxnSpPr>
            <a:stCxn id="5" idx="3"/>
            <a:endCxn id="6" idx="1"/>
          </p:cNvCxnSpPr>
          <p:nvPr/>
        </p:nvCxnSpPr>
        <p:spPr>
          <a:xfrm flipV="1">
            <a:off x="1152940" y="1913109"/>
            <a:ext cx="288707" cy="1421592"/>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连接符: 肘形 28">
            <a:extLst>
              <a:ext uri="{FF2B5EF4-FFF2-40B4-BE49-F238E27FC236}">
                <a16:creationId xmlns:a16="http://schemas.microsoft.com/office/drawing/2014/main" id="{455749D0-C8A5-186E-DF4A-D71963100498}"/>
              </a:ext>
            </a:extLst>
          </p:cNvPr>
          <p:cNvCxnSpPr>
            <a:stCxn id="6" idx="3"/>
            <a:endCxn id="7" idx="1"/>
          </p:cNvCxnSpPr>
          <p:nvPr/>
        </p:nvCxnSpPr>
        <p:spPr>
          <a:xfrm flipV="1">
            <a:off x="2640969" y="1418479"/>
            <a:ext cx="290640" cy="494630"/>
          </a:xfrm>
          <a:prstGeom prst="bentConnector3">
            <a:avLst/>
          </a:prstGeom>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1BEB03FF-DDD3-D976-BF6A-3EB46CB24C7F}"/>
              </a:ext>
            </a:extLst>
          </p:cNvPr>
          <p:cNvCxnSpPr>
            <a:stCxn id="6" idx="3"/>
            <a:endCxn id="11" idx="1"/>
          </p:cNvCxnSpPr>
          <p:nvPr/>
        </p:nvCxnSpPr>
        <p:spPr>
          <a:xfrm>
            <a:off x="2640969" y="1913109"/>
            <a:ext cx="290640" cy="588477"/>
          </a:xfrm>
          <a:prstGeom prst="bentConnector3">
            <a:avLst/>
          </a:prstGeom>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FCCD75B4-CEEB-B7E7-214B-D15D2C07DEE3}"/>
              </a:ext>
            </a:extLst>
          </p:cNvPr>
          <p:cNvCxnSpPr>
            <a:stCxn id="5" idx="3"/>
            <a:endCxn id="12" idx="1"/>
          </p:cNvCxnSpPr>
          <p:nvPr/>
        </p:nvCxnSpPr>
        <p:spPr>
          <a:xfrm>
            <a:off x="1152940" y="3334701"/>
            <a:ext cx="288707" cy="1394698"/>
          </a:xfrm>
          <a:prstGeom prst="bentConnector3">
            <a:avLst/>
          </a:prstGeom>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3972A3BD-99F7-FADF-945C-3665B52F933F}"/>
              </a:ext>
            </a:extLst>
          </p:cNvPr>
          <p:cNvCxnSpPr>
            <a:cxnSpLocks/>
            <a:stCxn id="12" idx="3"/>
            <a:endCxn id="14" idx="1"/>
          </p:cNvCxnSpPr>
          <p:nvPr/>
        </p:nvCxnSpPr>
        <p:spPr>
          <a:xfrm flipV="1">
            <a:off x="2640969" y="4152112"/>
            <a:ext cx="290641" cy="577287"/>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41EE0EE9-371F-4B6A-E04B-293CFAA3E44D}"/>
              </a:ext>
            </a:extLst>
          </p:cNvPr>
          <p:cNvCxnSpPr>
            <a:cxnSpLocks/>
            <a:stCxn id="12" idx="3"/>
            <a:endCxn id="15" idx="1"/>
          </p:cNvCxnSpPr>
          <p:nvPr/>
        </p:nvCxnSpPr>
        <p:spPr>
          <a:xfrm>
            <a:off x="2640969" y="4729399"/>
            <a:ext cx="290640" cy="551987"/>
          </a:xfrm>
          <a:prstGeom prst="bentConnector3">
            <a:avLst/>
          </a:prstGeom>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11BBE3D1-9131-F198-4726-3B849A7EFAE9}"/>
              </a:ext>
            </a:extLst>
          </p:cNvPr>
          <p:cNvCxnSpPr>
            <a:cxnSpLocks/>
            <a:stCxn id="15" idx="3"/>
            <a:endCxn id="16" idx="1"/>
          </p:cNvCxnSpPr>
          <p:nvPr/>
        </p:nvCxnSpPr>
        <p:spPr>
          <a:xfrm flipV="1">
            <a:off x="3788229" y="4459100"/>
            <a:ext cx="406073" cy="822286"/>
          </a:xfrm>
          <a:prstGeom prst="bentConnector3">
            <a:avLst/>
          </a:prstGeom>
        </p:spPr>
        <p:style>
          <a:lnRef idx="1">
            <a:schemeClr val="dk1"/>
          </a:lnRef>
          <a:fillRef idx="0">
            <a:schemeClr val="dk1"/>
          </a:fillRef>
          <a:effectRef idx="0">
            <a:schemeClr val="dk1"/>
          </a:effectRef>
          <a:fontRef idx="minor">
            <a:schemeClr val="tx1"/>
          </a:fontRef>
        </p:style>
      </p:cxnSp>
      <p:cxnSp>
        <p:nvCxnSpPr>
          <p:cNvPr id="42" name="连接符: 肘形 41">
            <a:extLst>
              <a:ext uri="{FF2B5EF4-FFF2-40B4-BE49-F238E27FC236}">
                <a16:creationId xmlns:a16="http://schemas.microsoft.com/office/drawing/2014/main" id="{AF3A4F2C-5DD0-61F7-7C5E-177AD916F65F}"/>
              </a:ext>
            </a:extLst>
          </p:cNvPr>
          <p:cNvCxnSpPr>
            <a:cxnSpLocks/>
            <a:stCxn id="15" idx="3"/>
            <a:endCxn id="17" idx="1"/>
          </p:cNvCxnSpPr>
          <p:nvPr/>
        </p:nvCxnSpPr>
        <p:spPr>
          <a:xfrm>
            <a:off x="3788229" y="5281386"/>
            <a:ext cx="406073" cy="796409"/>
          </a:xfrm>
          <a:prstGeom prst="bentConnector3">
            <a:avLst/>
          </a:prstGeom>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7C53B9AD-DCC1-0A36-4416-48EEB9EBDECE}"/>
              </a:ext>
            </a:extLst>
          </p:cNvPr>
          <p:cNvCxnSpPr>
            <a:stCxn id="16" idx="3"/>
            <a:endCxn id="19" idx="1"/>
          </p:cNvCxnSpPr>
          <p:nvPr/>
        </p:nvCxnSpPr>
        <p:spPr>
          <a:xfrm flipV="1">
            <a:off x="5520466" y="4009848"/>
            <a:ext cx="325637" cy="449252"/>
          </a:xfrm>
          <a:prstGeom prst="bentConnector3">
            <a:avLst/>
          </a:prstGeom>
        </p:spPr>
        <p:style>
          <a:lnRef idx="1">
            <a:schemeClr val="dk1"/>
          </a:lnRef>
          <a:fillRef idx="0">
            <a:schemeClr val="dk1"/>
          </a:fillRef>
          <a:effectRef idx="0">
            <a:schemeClr val="dk1"/>
          </a:effectRef>
          <a:fontRef idx="minor">
            <a:schemeClr val="tx1"/>
          </a:fontRef>
        </p:style>
      </p:cxnSp>
      <p:cxnSp>
        <p:nvCxnSpPr>
          <p:cNvPr id="50" name="连接符: 肘形 49">
            <a:extLst>
              <a:ext uri="{FF2B5EF4-FFF2-40B4-BE49-F238E27FC236}">
                <a16:creationId xmlns:a16="http://schemas.microsoft.com/office/drawing/2014/main" id="{378090E0-90E1-8358-9D0A-AFECBAD82D41}"/>
              </a:ext>
            </a:extLst>
          </p:cNvPr>
          <p:cNvCxnSpPr>
            <a:stCxn id="16" idx="3"/>
            <a:endCxn id="21" idx="1"/>
          </p:cNvCxnSpPr>
          <p:nvPr/>
        </p:nvCxnSpPr>
        <p:spPr>
          <a:xfrm>
            <a:off x="5520466" y="4459100"/>
            <a:ext cx="325637" cy="455851"/>
          </a:xfrm>
          <a:prstGeom prst="bentConnector3">
            <a:avLst/>
          </a:prstGeom>
        </p:spPr>
        <p:style>
          <a:lnRef idx="1">
            <a:schemeClr val="dk1"/>
          </a:lnRef>
          <a:fillRef idx="0">
            <a:schemeClr val="dk1"/>
          </a:fillRef>
          <a:effectRef idx="0">
            <a:schemeClr val="dk1"/>
          </a:effectRef>
          <a:fontRef idx="minor">
            <a:schemeClr val="tx1"/>
          </a:fontRef>
        </p:style>
      </p:cxnSp>
      <p:cxnSp>
        <p:nvCxnSpPr>
          <p:cNvPr id="56" name="连接符: 肘形 55">
            <a:extLst>
              <a:ext uri="{FF2B5EF4-FFF2-40B4-BE49-F238E27FC236}">
                <a16:creationId xmlns:a16="http://schemas.microsoft.com/office/drawing/2014/main" id="{E5D03A18-1026-4CE9-B119-1152DCFC00BD}"/>
              </a:ext>
            </a:extLst>
          </p:cNvPr>
          <p:cNvCxnSpPr>
            <a:stCxn id="17" idx="3"/>
            <a:endCxn id="22" idx="1"/>
          </p:cNvCxnSpPr>
          <p:nvPr/>
        </p:nvCxnSpPr>
        <p:spPr>
          <a:xfrm flipV="1">
            <a:off x="5520466" y="5540080"/>
            <a:ext cx="325637" cy="537715"/>
          </a:xfrm>
          <a:prstGeom prst="bentConnector3">
            <a:avLst/>
          </a:prstGeom>
        </p:spPr>
        <p:style>
          <a:lnRef idx="1">
            <a:schemeClr val="dk1"/>
          </a:lnRef>
          <a:fillRef idx="0">
            <a:schemeClr val="dk1"/>
          </a:fillRef>
          <a:effectRef idx="0">
            <a:schemeClr val="dk1"/>
          </a:effectRef>
          <a:fontRef idx="minor">
            <a:schemeClr val="tx1"/>
          </a:fontRef>
        </p:style>
      </p:cxnSp>
      <p:cxnSp>
        <p:nvCxnSpPr>
          <p:cNvPr id="58" name="连接符: 肘形 57">
            <a:extLst>
              <a:ext uri="{FF2B5EF4-FFF2-40B4-BE49-F238E27FC236}">
                <a16:creationId xmlns:a16="http://schemas.microsoft.com/office/drawing/2014/main" id="{9F227E73-6583-9B9E-56A2-41271170AE09}"/>
              </a:ext>
            </a:extLst>
          </p:cNvPr>
          <p:cNvCxnSpPr>
            <a:stCxn id="17" idx="3"/>
            <a:endCxn id="24" idx="1"/>
          </p:cNvCxnSpPr>
          <p:nvPr/>
        </p:nvCxnSpPr>
        <p:spPr>
          <a:xfrm>
            <a:off x="5520466" y="6077795"/>
            <a:ext cx="325637" cy="502416"/>
          </a:xfrm>
          <a:prstGeom prst="bentConnector3">
            <a:avLst/>
          </a:prstGeom>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DD4D080F-D271-E8A6-4685-5A59C0CFD2FA}"/>
              </a:ext>
            </a:extLst>
          </p:cNvPr>
          <p:cNvSpPr txBox="1"/>
          <p:nvPr/>
        </p:nvSpPr>
        <p:spPr>
          <a:xfrm>
            <a:off x="0" y="6399575"/>
            <a:ext cx="4120519" cy="307777"/>
          </a:xfrm>
          <a:prstGeom prst="rect">
            <a:avLst/>
          </a:prstGeom>
          <a:noFill/>
        </p:spPr>
        <p:txBody>
          <a:bodyPr wrap="square" rtlCol="0">
            <a:spAutoFit/>
          </a:bodyPr>
          <a:lstStyle/>
          <a:p>
            <a:r>
              <a:rPr lang="en-US" altLang="zh-CN" sz="1400" dirty="0"/>
              <a:t>*</a:t>
            </a:r>
            <a:r>
              <a:rPr lang="zh-CN" altLang="en-US" sz="1400" dirty="0"/>
              <a:t>注：</a:t>
            </a:r>
            <a:r>
              <a:rPr lang="zh-CN" altLang="en-US" sz="1400" dirty="0">
                <a:solidFill>
                  <a:srgbClr val="FF0000"/>
                </a:solidFill>
              </a:rPr>
              <a:t>红色</a:t>
            </a:r>
            <a:r>
              <a:rPr lang="zh-CN" altLang="en-US" sz="1400" dirty="0"/>
              <a:t>为</a:t>
            </a:r>
            <a:r>
              <a:rPr lang="en-US" altLang="zh-CN" sz="1400" dirty="0" err="1"/>
              <a:t>JaCoCo</a:t>
            </a:r>
            <a:r>
              <a:rPr lang="zh-CN" altLang="en-US" sz="1400" dirty="0"/>
              <a:t>获取覆盖率的方式</a:t>
            </a:r>
          </a:p>
        </p:txBody>
      </p:sp>
    </p:spTree>
    <p:custDataLst>
      <p:tags r:id="rId1"/>
    </p:custDataLst>
    <p:extLst>
      <p:ext uri="{BB962C8B-B14F-4D97-AF65-F5344CB8AC3E}">
        <p14:creationId xmlns:p14="http://schemas.microsoft.com/office/powerpoint/2010/main" val="41710988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4101895"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1026" name="Picture 2">
            <a:extLst>
              <a:ext uri="{FF2B5EF4-FFF2-40B4-BE49-F238E27FC236}">
                <a16:creationId xmlns:a16="http://schemas.microsoft.com/office/drawing/2014/main" id="{584F8295-2F76-04A0-4A79-25FB775BE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955" y="1505544"/>
            <a:ext cx="4910948" cy="384690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A0087FC-F19E-F687-A64B-DD4EDFB1ABCC}"/>
              </a:ext>
            </a:extLst>
          </p:cNvPr>
          <p:cNvSpPr txBox="1"/>
          <p:nvPr/>
        </p:nvSpPr>
        <p:spPr>
          <a:xfrm>
            <a:off x="91082" y="1690062"/>
            <a:ext cx="6588324" cy="3477875"/>
          </a:xfrm>
          <a:prstGeom prst="rect">
            <a:avLst/>
          </a:prstGeom>
          <a:noFill/>
        </p:spPr>
        <p:txBody>
          <a:bodyPr wrap="square">
            <a:spAutoFit/>
          </a:bodyPr>
          <a:lstStyle/>
          <a:p>
            <a:r>
              <a:rPr lang="zh-CN" altLang="en-US" sz="2000" dirty="0"/>
              <a:t>EclEmma是一个用于Eclipse的免费Java代码覆盖工具，在Eclipse公共许可证下提供。它将代码覆盖率分析直接引入Eclipse工作平台。</a:t>
            </a:r>
            <a:r>
              <a:rPr lang="en-US" altLang="zh-CN" sz="2000" dirty="0" err="1"/>
              <a:t>EclEmma</a:t>
            </a:r>
            <a:r>
              <a:rPr lang="zh-CN" altLang="en-US" sz="2000" dirty="0"/>
              <a:t>从</a:t>
            </a:r>
            <a:r>
              <a:rPr lang="en-US" altLang="zh-CN" sz="2000" dirty="0"/>
              <a:t>2.0</a:t>
            </a:r>
            <a:r>
              <a:rPr lang="zh-CN" altLang="en-US" sz="2000" dirty="0"/>
              <a:t>版本开始，便基于</a:t>
            </a:r>
            <a:r>
              <a:rPr lang="en-US" altLang="zh-CN" sz="2000" dirty="0" err="1"/>
              <a:t>JaCoCo</a:t>
            </a:r>
            <a:r>
              <a:rPr lang="zh-CN" altLang="en-US" sz="2000" dirty="0"/>
              <a:t>库进行开发。</a:t>
            </a:r>
          </a:p>
          <a:p>
            <a:endParaRPr lang="zh-CN" altLang="en-US" sz="2000" dirty="0"/>
          </a:p>
          <a:p>
            <a:pPr marL="342900" indent="-342900">
              <a:buSzPct val="80000"/>
              <a:buFont typeface="Wingdings" panose="05000000000000000000" pitchFamily="2" charset="2"/>
              <a:buChar char="n"/>
            </a:pPr>
            <a:r>
              <a:rPr lang="en-US" altLang="zh-CN" sz="2000" b="1" i="0" dirty="0">
                <a:solidFill>
                  <a:srgbClr val="000000"/>
                </a:solidFill>
                <a:effectLst/>
                <a:latin typeface="Arial" panose="020B0604020202020204" pitchFamily="34" charset="0"/>
              </a:rPr>
              <a:t>Fast develop/test cycle:</a:t>
            </a:r>
            <a:r>
              <a:rPr lang="zh-CN" altLang="en-US" sz="2000" dirty="0"/>
              <a:t>从工作平台内启动，如JUnit测试运行可以直接分析代码覆盖率。</a:t>
            </a:r>
          </a:p>
          <a:p>
            <a:pPr marL="342900" indent="-342900">
              <a:buSzPct val="80000"/>
              <a:buFont typeface="Wingdings" panose="05000000000000000000" pitchFamily="2" charset="2"/>
              <a:buChar char="n"/>
            </a:pPr>
            <a:r>
              <a:rPr lang="en-US" altLang="zh-CN" sz="2000" b="1" i="0" dirty="0">
                <a:solidFill>
                  <a:srgbClr val="000000"/>
                </a:solidFill>
                <a:effectLst/>
                <a:latin typeface="Arial" panose="020B0604020202020204" pitchFamily="34" charset="0"/>
              </a:rPr>
              <a:t>Rich coverage analysis:</a:t>
            </a:r>
            <a:r>
              <a:rPr lang="en-US" altLang="zh-CN" sz="2000" b="0" i="0" dirty="0">
                <a:solidFill>
                  <a:srgbClr val="000000"/>
                </a:solidFill>
                <a:effectLst/>
                <a:latin typeface="Arial" panose="020B0604020202020204" pitchFamily="34" charset="0"/>
              </a:rPr>
              <a:t> </a:t>
            </a:r>
            <a:r>
              <a:rPr lang="zh-CN" altLang="en-US" sz="2000" dirty="0"/>
              <a:t>覆盖率结果在Java源代码编辑器中立即被总结和强调。</a:t>
            </a:r>
          </a:p>
          <a:p>
            <a:pPr marL="342900" indent="-342900">
              <a:buSzPct val="80000"/>
              <a:buFont typeface="Wingdings" panose="05000000000000000000" pitchFamily="2" charset="2"/>
              <a:buChar char="n"/>
            </a:pPr>
            <a:r>
              <a:rPr lang="en-US" altLang="zh-CN" sz="2000" b="1" i="0" dirty="0">
                <a:solidFill>
                  <a:srgbClr val="000000"/>
                </a:solidFill>
                <a:effectLst/>
                <a:latin typeface="Arial" panose="020B0604020202020204" pitchFamily="34" charset="0"/>
              </a:rPr>
              <a:t>Non-invasive:</a:t>
            </a:r>
            <a:r>
              <a:rPr lang="en-US" altLang="zh-CN" sz="2000" b="0" i="0" dirty="0">
                <a:solidFill>
                  <a:srgbClr val="000000"/>
                </a:solidFill>
                <a:effectLst/>
                <a:latin typeface="Arial" panose="020B0604020202020204" pitchFamily="34" charset="0"/>
              </a:rPr>
              <a:t> </a:t>
            </a:r>
            <a:r>
              <a:rPr lang="zh-CN" altLang="en-US" sz="2000" dirty="0"/>
              <a:t>EclEmma不需要修改你的项目或进行任何其他设置。</a:t>
            </a:r>
          </a:p>
        </p:txBody>
      </p:sp>
      <p:sp>
        <p:nvSpPr>
          <p:cNvPr id="2" name="文本框 1">
            <a:extLst>
              <a:ext uri="{FF2B5EF4-FFF2-40B4-BE49-F238E27FC236}">
                <a16:creationId xmlns:a16="http://schemas.microsoft.com/office/drawing/2014/main" id="{9C6DBC8F-7922-23D0-8DD3-866CCA98F8FF}"/>
              </a:ext>
            </a:extLst>
          </p:cNvPr>
          <p:cNvSpPr txBox="1"/>
          <p:nvPr/>
        </p:nvSpPr>
        <p:spPr>
          <a:xfrm>
            <a:off x="4638830" y="351298"/>
            <a:ext cx="5786438" cy="523220"/>
          </a:xfrm>
          <a:prstGeom prst="rect">
            <a:avLst/>
          </a:prstGeom>
          <a:noFill/>
        </p:spPr>
        <p:txBody>
          <a:bodyPr wrap="square" rtlCol="0">
            <a:spAutoFit/>
          </a:bodyPr>
          <a:lstStyle/>
          <a:p>
            <a:pPr algn="ctr"/>
            <a:r>
              <a:rPr lang="en-US" altLang="zh-CN" sz="2800" b="1" dirty="0">
                <a:solidFill>
                  <a:srgbClr val="6A0160"/>
                </a:solidFill>
              </a:rPr>
              <a:t>——</a:t>
            </a:r>
            <a:r>
              <a:rPr lang="zh-CN" altLang="en-US" sz="2800" b="1" dirty="0">
                <a:solidFill>
                  <a:srgbClr val="6A0160"/>
                </a:solidFill>
              </a:rPr>
              <a:t>以</a:t>
            </a:r>
            <a:r>
              <a:rPr lang="en-US" altLang="zh-CN" sz="2800" b="1" dirty="0">
                <a:solidFill>
                  <a:srgbClr val="6A0160"/>
                </a:solidFill>
              </a:rPr>
              <a:t>Eclipse</a:t>
            </a:r>
            <a:r>
              <a:rPr lang="zh-CN" altLang="en-US" sz="2800" b="1" dirty="0">
                <a:solidFill>
                  <a:srgbClr val="6A0160"/>
                </a:solidFill>
              </a:rPr>
              <a:t>插件</a:t>
            </a:r>
            <a:r>
              <a:rPr lang="en-US" altLang="zh-CN" sz="2800" b="1" dirty="0" err="1">
                <a:solidFill>
                  <a:srgbClr val="6A0160"/>
                </a:solidFill>
              </a:rPr>
              <a:t>EclEmma</a:t>
            </a:r>
            <a:r>
              <a:rPr lang="zh-CN" altLang="en-US" sz="2800" b="1" dirty="0">
                <a:solidFill>
                  <a:srgbClr val="6A0160"/>
                </a:solidFill>
              </a:rPr>
              <a:t>为例</a:t>
            </a:r>
          </a:p>
        </p:txBody>
      </p:sp>
    </p:spTree>
    <p:custDataLst>
      <p:tags r:id="rId1"/>
    </p:custDataLst>
    <p:extLst>
      <p:ext uri="{BB962C8B-B14F-4D97-AF65-F5344CB8AC3E}">
        <p14:creationId xmlns:p14="http://schemas.microsoft.com/office/powerpoint/2010/main" val="1966563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3DC6E4-0326-4921-0D38-CE5BA5AD61D3}"/>
              </a:ext>
            </a:extLst>
          </p:cNvPr>
          <p:cNvGrpSpPr/>
          <p:nvPr/>
        </p:nvGrpSpPr>
        <p:grpSpPr>
          <a:xfrm>
            <a:off x="227218" y="261621"/>
            <a:ext cx="4101895" cy="702576"/>
            <a:chOff x="173431" y="131209"/>
            <a:chExt cx="2811816" cy="895414"/>
          </a:xfrm>
        </p:grpSpPr>
        <p:sp>
          <p:nvSpPr>
            <p:cNvPr id="3" name="矩形 2">
              <a:extLst>
                <a:ext uri="{FF2B5EF4-FFF2-40B4-BE49-F238E27FC236}">
                  <a16:creationId xmlns:a16="http://schemas.microsoft.com/office/drawing/2014/main" id="{A9889878-93C2-DDB2-54F0-3FC52A6C4C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632A8696-8F91-5202-14B9-D4B6818BF71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0" name="文本框 9">
            <a:extLst>
              <a:ext uri="{FF2B5EF4-FFF2-40B4-BE49-F238E27FC236}">
                <a16:creationId xmlns:a16="http://schemas.microsoft.com/office/drawing/2014/main" id="{92195433-B0DF-7C90-CF9F-59C867C92C50}"/>
              </a:ext>
            </a:extLst>
          </p:cNvPr>
          <p:cNvSpPr txBox="1"/>
          <p:nvPr/>
        </p:nvSpPr>
        <p:spPr>
          <a:xfrm>
            <a:off x="227217" y="1322159"/>
            <a:ext cx="1028700" cy="369332"/>
          </a:xfrm>
          <a:prstGeom prst="rect">
            <a:avLst/>
          </a:prstGeom>
          <a:noFill/>
        </p:spPr>
        <p:txBody>
          <a:bodyPr wrap="square" rtlCol="0">
            <a:spAutoFit/>
          </a:bodyPr>
          <a:lstStyle/>
          <a:p>
            <a:r>
              <a:rPr lang="zh-CN" altLang="en-US" b="1" dirty="0"/>
              <a:t>安装</a:t>
            </a:r>
          </a:p>
        </p:txBody>
      </p:sp>
      <p:sp>
        <p:nvSpPr>
          <p:cNvPr id="11" name="文本框 10">
            <a:extLst>
              <a:ext uri="{FF2B5EF4-FFF2-40B4-BE49-F238E27FC236}">
                <a16:creationId xmlns:a16="http://schemas.microsoft.com/office/drawing/2014/main" id="{87071331-7DCD-6A86-B30F-937F56477D0C}"/>
              </a:ext>
            </a:extLst>
          </p:cNvPr>
          <p:cNvSpPr txBox="1"/>
          <p:nvPr/>
        </p:nvSpPr>
        <p:spPr>
          <a:xfrm>
            <a:off x="227217" y="1910954"/>
            <a:ext cx="14573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Eclipse</a:t>
            </a:r>
          </a:p>
          <a:p>
            <a:pPr algn="ctr"/>
            <a:r>
              <a:rPr lang="zh-CN" altLang="en-US" dirty="0"/>
              <a:t>菜单</a:t>
            </a:r>
          </a:p>
        </p:txBody>
      </p:sp>
      <p:sp>
        <p:nvSpPr>
          <p:cNvPr id="12" name="文本框 11">
            <a:extLst>
              <a:ext uri="{FF2B5EF4-FFF2-40B4-BE49-F238E27FC236}">
                <a16:creationId xmlns:a16="http://schemas.microsoft.com/office/drawing/2014/main" id="{2FF7D293-8D1D-F77F-AE0A-11C360ADD698}"/>
              </a:ext>
            </a:extLst>
          </p:cNvPr>
          <p:cNvSpPr txBox="1"/>
          <p:nvPr/>
        </p:nvSpPr>
        <p:spPr>
          <a:xfrm>
            <a:off x="1971750" y="2049453"/>
            <a:ext cx="7477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Help</a:t>
            </a:r>
            <a:endParaRPr lang="zh-CN" altLang="en-US" dirty="0"/>
          </a:p>
        </p:txBody>
      </p:sp>
      <p:sp>
        <p:nvSpPr>
          <p:cNvPr id="13" name="文本框 12">
            <a:extLst>
              <a:ext uri="{FF2B5EF4-FFF2-40B4-BE49-F238E27FC236}">
                <a16:creationId xmlns:a16="http://schemas.microsoft.com/office/drawing/2014/main" id="{A5A0AC9F-0E6E-C69B-7D9A-00E6ADE38562}"/>
              </a:ext>
            </a:extLst>
          </p:cNvPr>
          <p:cNvSpPr txBox="1"/>
          <p:nvPr/>
        </p:nvSpPr>
        <p:spPr>
          <a:xfrm>
            <a:off x="3006669" y="1910954"/>
            <a:ext cx="14573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Eclipse</a:t>
            </a:r>
          </a:p>
          <a:p>
            <a:pPr algn="ctr"/>
            <a:r>
              <a:rPr lang="en-US" altLang="zh-CN" dirty="0" err="1"/>
              <a:t>MarketPlace</a:t>
            </a:r>
            <a:endParaRPr lang="zh-CN" altLang="en-US" dirty="0"/>
          </a:p>
        </p:txBody>
      </p:sp>
      <p:sp>
        <p:nvSpPr>
          <p:cNvPr id="14" name="文本框 13">
            <a:extLst>
              <a:ext uri="{FF2B5EF4-FFF2-40B4-BE49-F238E27FC236}">
                <a16:creationId xmlns:a16="http://schemas.microsoft.com/office/drawing/2014/main" id="{4B292FDE-3D41-C672-50AE-C4AC9DD36160}"/>
              </a:ext>
            </a:extLst>
          </p:cNvPr>
          <p:cNvSpPr txBox="1"/>
          <p:nvPr/>
        </p:nvSpPr>
        <p:spPr>
          <a:xfrm>
            <a:off x="4751202" y="1910954"/>
            <a:ext cx="12251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搜索</a:t>
            </a:r>
            <a:endParaRPr lang="en-US" altLang="zh-CN" dirty="0"/>
          </a:p>
          <a:p>
            <a:pPr algn="ctr"/>
            <a:r>
              <a:rPr lang="en-US" altLang="zh-CN" dirty="0" err="1"/>
              <a:t>EclEmma</a:t>
            </a:r>
            <a:endParaRPr lang="zh-CN" altLang="en-US" dirty="0"/>
          </a:p>
        </p:txBody>
      </p:sp>
      <p:pic>
        <p:nvPicPr>
          <p:cNvPr id="16" name="图片 15">
            <a:extLst>
              <a:ext uri="{FF2B5EF4-FFF2-40B4-BE49-F238E27FC236}">
                <a16:creationId xmlns:a16="http://schemas.microsoft.com/office/drawing/2014/main" id="{C1E32B58-8D66-2C65-5755-14CBC550460C}"/>
              </a:ext>
            </a:extLst>
          </p:cNvPr>
          <p:cNvPicPr>
            <a:picLocks noChangeAspect="1"/>
          </p:cNvPicPr>
          <p:nvPr/>
        </p:nvPicPr>
        <p:blipFill rotWithShape="1">
          <a:blip r:embed="rId4"/>
          <a:srcRect t="-11" b="1"/>
          <a:stretch/>
        </p:blipFill>
        <p:spPr>
          <a:xfrm>
            <a:off x="6308655" y="391094"/>
            <a:ext cx="5753351" cy="3686050"/>
          </a:xfrm>
          <a:prstGeom prst="rect">
            <a:avLst/>
          </a:prstGeom>
        </p:spPr>
      </p:pic>
      <p:cxnSp>
        <p:nvCxnSpPr>
          <p:cNvPr id="18" name="直接箭头连接符 17">
            <a:extLst>
              <a:ext uri="{FF2B5EF4-FFF2-40B4-BE49-F238E27FC236}">
                <a16:creationId xmlns:a16="http://schemas.microsoft.com/office/drawing/2014/main" id="{389F21E4-270B-8E13-48B3-43D9DAE2FD24}"/>
              </a:ext>
            </a:extLst>
          </p:cNvPr>
          <p:cNvCxnSpPr>
            <a:stCxn id="11" idx="3"/>
            <a:endCxn id="12" idx="1"/>
          </p:cNvCxnSpPr>
          <p:nvPr/>
        </p:nvCxnSpPr>
        <p:spPr>
          <a:xfrm flipV="1">
            <a:off x="1684543" y="2234119"/>
            <a:ext cx="287207"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6EB695C-A105-88D8-F720-88A63FA13284}"/>
              </a:ext>
            </a:extLst>
          </p:cNvPr>
          <p:cNvCxnSpPr>
            <a:stCxn id="12" idx="3"/>
            <a:endCxn id="13" idx="1"/>
          </p:cNvCxnSpPr>
          <p:nvPr/>
        </p:nvCxnSpPr>
        <p:spPr>
          <a:xfrm>
            <a:off x="2719463" y="2234119"/>
            <a:ext cx="287206"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1F10DE8B-EE2F-840B-D716-DA2E2F8737CC}"/>
              </a:ext>
            </a:extLst>
          </p:cNvPr>
          <p:cNvCxnSpPr>
            <a:stCxn id="13" idx="3"/>
            <a:endCxn id="14" idx="1"/>
          </p:cNvCxnSpPr>
          <p:nvPr/>
        </p:nvCxnSpPr>
        <p:spPr>
          <a:xfrm>
            <a:off x="4463996" y="2234120"/>
            <a:ext cx="28720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CB5DF82E-A4BA-EF37-4C72-EFCA53F4B742}"/>
              </a:ext>
            </a:extLst>
          </p:cNvPr>
          <p:cNvSpPr txBox="1"/>
          <p:nvPr/>
        </p:nvSpPr>
        <p:spPr>
          <a:xfrm>
            <a:off x="227217" y="4300716"/>
            <a:ext cx="1601583" cy="369332"/>
          </a:xfrm>
          <a:prstGeom prst="rect">
            <a:avLst/>
          </a:prstGeom>
          <a:noFill/>
        </p:spPr>
        <p:txBody>
          <a:bodyPr wrap="square" rtlCol="0">
            <a:spAutoFit/>
          </a:bodyPr>
          <a:lstStyle/>
          <a:p>
            <a:r>
              <a:rPr lang="zh-CN" altLang="en-US" b="1" dirty="0"/>
              <a:t>插件覆盖模式</a:t>
            </a:r>
          </a:p>
        </p:txBody>
      </p:sp>
      <p:sp>
        <p:nvSpPr>
          <p:cNvPr id="25" name="文本框 24">
            <a:extLst>
              <a:ext uri="{FF2B5EF4-FFF2-40B4-BE49-F238E27FC236}">
                <a16:creationId xmlns:a16="http://schemas.microsoft.com/office/drawing/2014/main" id="{30BBADD3-8EC9-9D5D-F2CD-5863396C6734}"/>
              </a:ext>
            </a:extLst>
          </p:cNvPr>
          <p:cNvSpPr txBox="1"/>
          <p:nvPr/>
        </p:nvSpPr>
        <p:spPr>
          <a:xfrm>
            <a:off x="227217" y="4784518"/>
            <a:ext cx="5749138" cy="1323439"/>
          </a:xfrm>
          <a:prstGeom prst="rect">
            <a:avLst/>
          </a:prstGeom>
          <a:noFill/>
        </p:spPr>
        <p:txBody>
          <a:bodyPr wrap="square">
            <a:spAutoFit/>
          </a:bodyPr>
          <a:lstStyle/>
          <a:p>
            <a:r>
              <a:rPr lang="zh-CN" altLang="en-US" sz="2000" dirty="0"/>
              <a:t>EclEmma安装成功后，可在Eclipse工作台中看到</a:t>
            </a:r>
            <a:r>
              <a:rPr lang="en-US" altLang="zh-CN" sz="2000" dirty="0" err="1"/>
              <a:t>EclEmma</a:t>
            </a:r>
            <a:r>
              <a:rPr lang="zh-CN" altLang="en-US" sz="2000" dirty="0"/>
              <a:t>的覆盖模式，其工作方式与现有的运行和调试模式完全相同。覆盖模式可以从运行菜单或工作台上的工具栏中启动。</a:t>
            </a:r>
          </a:p>
        </p:txBody>
      </p:sp>
      <p:pic>
        <p:nvPicPr>
          <p:cNvPr id="6" name="图片 5">
            <a:extLst>
              <a:ext uri="{FF2B5EF4-FFF2-40B4-BE49-F238E27FC236}">
                <a16:creationId xmlns:a16="http://schemas.microsoft.com/office/drawing/2014/main" id="{5EF17746-ABB5-5D70-31AE-AC94539D8318}"/>
              </a:ext>
            </a:extLst>
          </p:cNvPr>
          <p:cNvPicPr>
            <a:picLocks noChangeAspect="1"/>
          </p:cNvPicPr>
          <p:nvPr/>
        </p:nvPicPr>
        <p:blipFill>
          <a:blip r:embed="rId5"/>
          <a:stretch>
            <a:fillRect/>
          </a:stretch>
        </p:blipFill>
        <p:spPr>
          <a:xfrm>
            <a:off x="6349359" y="5069194"/>
            <a:ext cx="3324808" cy="584919"/>
          </a:xfrm>
          <a:prstGeom prst="rect">
            <a:avLst/>
          </a:prstGeom>
        </p:spPr>
      </p:pic>
    </p:spTree>
    <p:custDataLst>
      <p:tags r:id="rId1"/>
    </p:custDataLst>
    <p:extLst>
      <p:ext uri="{BB962C8B-B14F-4D97-AF65-F5344CB8AC3E}">
        <p14:creationId xmlns:p14="http://schemas.microsoft.com/office/powerpoint/2010/main" val="2943600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3DC6E4-0326-4921-0D38-CE5BA5AD61D3}"/>
              </a:ext>
            </a:extLst>
          </p:cNvPr>
          <p:cNvGrpSpPr/>
          <p:nvPr/>
        </p:nvGrpSpPr>
        <p:grpSpPr>
          <a:xfrm>
            <a:off x="227218" y="261621"/>
            <a:ext cx="4101895" cy="702576"/>
            <a:chOff x="173431" y="131209"/>
            <a:chExt cx="2811816" cy="895414"/>
          </a:xfrm>
        </p:grpSpPr>
        <p:sp>
          <p:nvSpPr>
            <p:cNvPr id="3" name="矩形 2">
              <a:extLst>
                <a:ext uri="{FF2B5EF4-FFF2-40B4-BE49-F238E27FC236}">
                  <a16:creationId xmlns:a16="http://schemas.microsoft.com/office/drawing/2014/main" id="{A9889878-93C2-DDB2-54F0-3FC52A6C4C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632A8696-8F91-5202-14B9-D4B6818BF71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5" name="文本框 4">
            <a:extLst>
              <a:ext uri="{FF2B5EF4-FFF2-40B4-BE49-F238E27FC236}">
                <a16:creationId xmlns:a16="http://schemas.microsoft.com/office/drawing/2014/main" id="{8A28CA73-801D-11BB-959D-838CC99D3059}"/>
              </a:ext>
            </a:extLst>
          </p:cNvPr>
          <p:cNvSpPr txBox="1"/>
          <p:nvPr/>
        </p:nvSpPr>
        <p:spPr>
          <a:xfrm>
            <a:off x="227218" y="1350168"/>
            <a:ext cx="3194638" cy="369332"/>
          </a:xfrm>
          <a:prstGeom prst="rect">
            <a:avLst/>
          </a:prstGeom>
          <a:noFill/>
        </p:spPr>
        <p:txBody>
          <a:bodyPr wrap="square" rtlCol="0">
            <a:spAutoFit/>
          </a:bodyPr>
          <a:lstStyle/>
          <a:p>
            <a:r>
              <a:rPr lang="en-US" altLang="zh-CN" b="1" dirty="0" err="1"/>
              <a:t>EclEmma</a:t>
            </a:r>
            <a:r>
              <a:rPr lang="zh-CN" altLang="en-US" b="1" dirty="0"/>
              <a:t>覆盖模式启动类型</a:t>
            </a:r>
          </a:p>
        </p:txBody>
      </p:sp>
      <p:sp>
        <p:nvSpPr>
          <p:cNvPr id="10" name="文本框 9">
            <a:extLst>
              <a:ext uri="{FF2B5EF4-FFF2-40B4-BE49-F238E27FC236}">
                <a16:creationId xmlns:a16="http://schemas.microsoft.com/office/drawing/2014/main" id="{82F1B41B-699A-86C6-99B2-3E36A3F1EAF8}"/>
              </a:ext>
            </a:extLst>
          </p:cNvPr>
          <p:cNvSpPr txBox="1"/>
          <p:nvPr/>
        </p:nvSpPr>
        <p:spPr>
          <a:xfrm>
            <a:off x="662582" y="1927116"/>
            <a:ext cx="10253067" cy="369332"/>
          </a:xfrm>
          <a:prstGeom prst="rect">
            <a:avLst/>
          </a:prstGeom>
          <a:noFill/>
        </p:spPr>
        <p:txBody>
          <a:bodyPr wrap="square">
            <a:spAutoFit/>
          </a:bodyPr>
          <a:lstStyle/>
          <a:p>
            <a:r>
              <a:rPr lang="zh-CN" altLang="en-US" dirty="0"/>
              <a:t>只要在覆盖率模式下启动应用程序或单元测试，就可以收集覆盖率信息。目前支持以下的启动类型：</a:t>
            </a:r>
          </a:p>
        </p:txBody>
      </p:sp>
      <p:sp>
        <p:nvSpPr>
          <p:cNvPr id="12" name="文本框 11">
            <a:extLst>
              <a:ext uri="{FF2B5EF4-FFF2-40B4-BE49-F238E27FC236}">
                <a16:creationId xmlns:a16="http://schemas.microsoft.com/office/drawing/2014/main" id="{4A38F719-CB0F-0772-84B9-71B7C0567175}"/>
              </a:ext>
            </a:extLst>
          </p:cNvPr>
          <p:cNvSpPr txBox="1"/>
          <p:nvPr/>
        </p:nvSpPr>
        <p:spPr>
          <a:xfrm>
            <a:off x="1280518" y="2406064"/>
            <a:ext cx="6097190" cy="4190314"/>
          </a:xfrm>
          <a:prstGeom prst="rect">
            <a:avLst/>
          </a:prstGeom>
          <a:noFill/>
        </p:spPr>
        <p:txBody>
          <a:bodyPr wrap="square">
            <a:spAutoFit/>
          </a:bodyPr>
          <a:lstStyle/>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Local Java application</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Eclipse/RCP application</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Equinox OSGi framework</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JUnit test</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TestNG test</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JUnit plug-in test</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JUnit RAP test</a:t>
            </a:r>
          </a:p>
          <a:p>
            <a:pPr algn="l">
              <a:lnSpc>
                <a:spcPct val="150000"/>
              </a:lnSpc>
              <a:buFont typeface="Arial" panose="020B0604020202020204" pitchFamily="34" charset="0"/>
              <a:buChar char="•"/>
            </a:pPr>
            <a:r>
              <a:rPr lang="en-US" altLang="zh-CN" sz="2000" b="0" i="0" dirty="0" err="1">
                <a:solidFill>
                  <a:srgbClr val="000000"/>
                </a:solidFill>
                <a:effectLst/>
                <a:latin typeface="Arial" panose="020B0604020202020204" pitchFamily="34" charset="0"/>
              </a:rPr>
              <a:t>SWTBot</a:t>
            </a:r>
            <a:r>
              <a:rPr lang="en-US" altLang="zh-CN" sz="2000" b="0" i="0" dirty="0">
                <a:solidFill>
                  <a:srgbClr val="000000"/>
                </a:solidFill>
                <a:effectLst/>
                <a:latin typeface="Arial" panose="020B0604020202020204" pitchFamily="34" charset="0"/>
              </a:rPr>
              <a:t> test</a:t>
            </a:r>
          </a:p>
          <a:p>
            <a:pPr algn="l">
              <a:lnSpc>
                <a:spcPct val="150000"/>
              </a:lnSpc>
              <a:buFont typeface="Arial" panose="020B0604020202020204" pitchFamily="34" charset="0"/>
              <a:buChar char="•"/>
            </a:pPr>
            <a:r>
              <a:rPr lang="en-US" altLang="zh-CN" sz="2000" b="0" i="0" dirty="0">
                <a:solidFill>
                  <a:srgbClr val="000000"/>
                </a:solidFill>
                <a:effectLst/>
                <a:latin typeface="Arial" panose="020B0604020202020204" pitchFamily="34" charset="0"/>
              </a:rPr>
              <a:t>Scala application</a:t>
            </a:r>
          </a:p>
        </p:txBody>
      </p:sp>
    </p:spTree>
    <p:custDataLst>
      <p:tags r:id="rId1"/>
    </p:custDataLst>
    <p:extLst>
      <p:ext uri="{BB962C8B-B14F-4D97-AF65-F5344CB8AC3E}">
        <p14:creationId xmlns:p14="http://schemas.microsoft.com/office/powerpoint/2010/main" val="147193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9" y="261621"/>
            <a:ext cx="3387350"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600" b="1" kern="0" dirty="0">
                  <a:solidFill>
                    <a:prstClr val="white"/>
                  </a:solidFill>
                  <a:cs typeface="+mn-ea"/>
                  <a:sym typeface="+mn-lt"/>
                </a:rPr>
                <a:t>单元测试流程</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 name="文本占位符 4">
            <a:extLst>
              <a:ext uri="{FF2B5EF4-FFF2-40B4-BE49-F238E27FC236}">
                <a16:creationId xmlns:a16="http://schemas.microsoft.com/office/drawing/2014/main" id="{7304E5FC-787D-9878-CFC6-069FE38A087A}"/>
              </a:ext>
            </a:extLst>
          </p:cNvPr>
          <p:cNvSpPr txBox="1">
            <a:spLocks/>
          </p:cNvSpPr>
          <p:nvPr/>
        </p:nvSpPr>
        <p:spPr>
          <a:xfrm>
            <a:off x="4229610" y="1522740"/>
            <a:ext cx="3732780" cy="381251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新建项目</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新建测试类</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选择待测方法</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生成测试类模板</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补充测试实现</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运行测试用例</a:t>
            </a:r>
            <a:endParaRPr lang="en-US" altLang="zh-CN" sz="2400">
              <a:latin typeface="Times New Roman" panose="02020603050405020304" pitchFamily="18" charset="0"/>
              <a:ea typeface="微软雅黑" panose="020B0503020204020204" pitchFamily="34" charset="-122"/>
              <a:sym typeface="Times New Roman" panose="02020603050405020304" pitchFamily="18" charset="0"/>
            </a:endParaRPr>
          </a:p>
          <a:p>
            <a:pPr marL="514350" marR="74930" indent="-514350">
              <a:lnSpc>
                <a:spcPct val="150000"/>
              </a:lnSpc>
              <a:spcBef>
                <a:spcPct val="0"/>
              </a:spcBef>
              <a:buFont typeface="+mj-lt"/>
              <a:buAutoNum type="arabicPeriod"/>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查看测试结果</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14648905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3DC6E4-0326-4921-0D38-CE5BA5AD61D3}"/>
              </a:ext>
            </a:extLst>
          </p:cNvPr>
          <p:cNvGrpSpPr/>
          <p:nvPr/>
        </p:nvGrpSpPr>
        <p:grpSpPr>
          <a:xfrm>
            <a:off x="227218" y="261621"/>
            <a:ext cx="4101895" cy="702576"/>
            <a:chOff x="173431" y="131209"/>
            <a:chExt cx="2811816" cy="895414"/>
          </a:xfrm>
        </p:grpSpPr>
        <p:sp>
          <p:nvSpPr>
            <p:cNvPr id="3" name="矩形 2">
              <a:extLst>
                <a:ext uri="{FF2B5EF4-FFF2-40B4-BE49-F238E27FC236}">
                  <a16:creationId xmlns:a16="http://schemas.microsoft.com/office/drawing/2014/main" id="{A9889878-93C2-DDB2-54F0-3FC52A6C4C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632A8696-8F91-5202-14B9-D4B6818BF71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5" name="文本框 4">
            <a:extLst>
              <a:ext uri="{FF2B5EF4-FFF2-40B4-BE49-F238E27FC236}">
                <a16:creationId xmlns:a16="http://schemas.microsoft.com/office/drawing/2014/main" id="{1B51BCB9-E657-D7B6-8D68-3150FDB5EC67}"/>
              </a:ext>
            </a:extLst>
          </p:cNvPr>
          <p:cNvSpPr txBox="1"/>
          <p:nvPr/>
        </p:nvSpPr>
        <p:spPr>
          <a:xfrm>
            <a:off x="227218" y="1243013"/>
            <a:ext cx="2680288" cy="369332"/>
          </a:xfrm>
          <a:prstGeom prst="rect">
            <a:avLst/>
          </a:prstGeom>
          <a:noFill/>
        </p:spPr>
        <p:txBody>
          <a:bodyPr wrap="square" rtlCol="0">
            <a:spAutoFit/>
          </a:bodyPr>
          <a:lstStyle/>
          <a:p>
            <a:r>
              <a:rPr lang="en-US" altLang="zh-CN" b="1" dirty="0" err="1"/>
              <a:t>EclEmma</a:t>
            </a:r>
            <a:r>
              <a:rPr lang="zh-CN" altLang="en-US" b="1" dirty="0"/>
              <a:t>启动覆盖统计</a:t>
            </a:r>
          </a:p>
        </p:txBody>
      </p:sp>
      <p:sp>
        <p:nvSpPr>
          <p:cNvPr id="6" name="文本框 5">
            <a:extLst>
              <a:ext uri="{FF2B5EF4-FFF2-40B4-BE49-F238E27FC236}">
                <a16:creationId xmlns:a16="http://schemas.microsoft.com/office/drawing/2014/main" id="{8BCB3A3B-9993-5CFC-7436-30B4691760CF}"/>
              </a:ext>
            </a:extLst>
          </p:cNvPr>
          <p:cNvSpPr txBox="1"/>
          <p:nvPr/>
        </p:nvSpPr>
        <p:spPr>
          <a:xfrm>
            <a:off x="521494" y="1757363"/>
            <a:ext cx="2278856" cy="369332"/>
          </a:xfrm>
          <a:prstGeom prst="rect">
            <a:avLst/>
          </a:prstGeom>
          <a:noFill/>
        </p:spPr>
        <p:txBody>
          <a:bodyPr wrap="square" rtlCol="0">
            <a:spAutoFit/>
          </a:bodyPr>
          <a:lstStyle/>
          <a:p>
            <a:r>
              <a:rPr lang="zh-CN" altLang="en-US" dirty="0"/>
              <a:t>方式一：工具栏启动</a:t>
            </a:r>
          </a:p>
        </p:txBody>
      </p:sp>
      <p:pic>
        <p:nvPicPr>
          <p:cNvPr id="10" name="图片 9">
            <a:extLst>
              <a:ext uri="{FF2B5EF4-FFF2-40B4-BE49-F238E27FC236}">
                <a16:creationId xmlns:a16="http://schemas.microsoft.com/office/drawing/2014/main" id="{A62D8319-2CA9-8A14-3414-4BC599A01420}"/>
              </a:ext>
            </a:extLst>
          </p:cNvPr>
          <p:cNvPicPr>
            <a:picLocks noChangeAspect="1"/>
          </p:cNvPicPr>
          <p:nvPr/>
        </p:nvPicPr>
        <p:blipFill>
          <a:blip r:embed="rId4"/>
          <a:stretch>
            <a:fillRect/>
          </a:stretch>
        </p:blipFill>
        <p:spPr>
          <a:xfrm>
            <a:off x="2018245" y="3651902"/>
            <a:ext cx="8587781" cy="1932673"/>
          </a:xfrm>
          <a:prstGeom prst="rect">
            <a:avLst/>
          </a:prstGeom>
        </p:spPr>
      </p:pic>
      <p:sp>
        <p:nvSpPr>
          <p:cNvPr id="11" name="文本框 10">
            <a:extLst>
              <a:ext uri="{FF2B5EF4-FFF2-40B4-BE49-F238E27FC236}">
                <a16:creationId xmlns:a16="http://schemas.microsoft.com/office/drawing/2014/main" id="{F03AFF02-B861-5C95-2DEF-442208EE7D07}"/>
              </a:ext>
            </a:extLst>
          </p:cNvPr>
          <p:cNvSpPr txBox="1"/>
          <p:nvPr/>
        </p:nvSpPr>
        <p:spPr>
          <a:xfrm>
            <a:off x="1925925" y="2700904"/>
            <a:ext cx="8340149" cy="461665"/>
          </a:xfrm>
          <a:prstGeom prst="rect">
            <a:avLst/>
          </a:prstGeom>
          <a:noFill/>
        </p:spPr>
        <p:txBody>
          <a:bodyPr wrap="square" rtlCol="0">
            <a:spAutoFit/>
          </a:bodyPr>
          <a:lstStyle/>
          <a:p>
            <a:r>
              <a:rPr lang="zh-CN" altLang="en-US" sz="2400" dirty="0"/>
              <a:t>在打开待执行测试类代码的前提下，从</a:t>
            </a:r>
            <a:r>
              <a:rPr lang="en-US" altLang="zh-CN" sz="2400" dirty="0" err="1"/>
              <a:t>EclEmma</a:t>
            </a:r>
            <a:r>
              <a:rPr lang="zh-CN" altLang="en-US" sz="2400" dirty="0"/>
              <a:t>工具栏启动</a:t>
            </a:r>
          </a:p>
        </p:txBody>
      </p:sp>
    </p:spTree>
    <p:custDataLst>
      <p:tags r:id="rId1"/>
    </p:custDataLst>
    <p:extLst>
      <p:ext uri="{BB962C8B-B14F-4D97-AF65-F5344CB8AC3E}">
        <p14:creationId xmlns:p14="http://schemas.microsoft.com/office/powerpoint/2010/main" val="1218244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3DC6E4-0326-4921-0D38-CE5BA5AD61D3}"/>
              </a:ext>
            </a:extLst>
          </p:cNvPr>
          <p:cNvGrpSpPr/>
          <p:nvPr/>
        </p:nvGrpSpPr>
        <p:grpSpPr>
          <a:xfrm>
            <a:off x="227218" y="261621"/>
            <a:ext cx="4101895" cy="702576"/>
            <a:chOff x="173431" y="131209"/>
            <a:chExt cx="2811816" cy="895414"/>
          </a:xfrm>
        </p:grpSpPr>
        <p:sp>
          <p:nvSpPr>
            <p:cNvPr id="3" name="矩形 2">
              <a:extLst>
                <a:ext uri="{FF2B5EF4-FFF2-40B4-BE49-F238E27FC236}">
                  <a16:creationId xmlns:a16="http://schemas.microsoft.com/office/drawing/2014/main" id="{A9889878-93C2-DDB2-54F0-3FC52A6C4C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632A8696-8F91-5202-14B9-D4B6818BF71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5" name="文本框 4">
            <a:extLst>
              <a:ext uri="{FF2B5EF4-FFF2-40B4-BE49-F238E27FC236}">
                <a16:creationId xmlns:a16="http://schemas.microsoft.com/office/drawing/2014/main" id="{1B51BCB9-E657-D7B6-8D68-3150FDB5EC67}"/>
              </a:ext>
            </a:extLst>
          </p:cNvPr>
          <p:cNvSpPr txBox="1"/>
          <p:nvPr/>
        </p:nvSpPr>
        <p:spPr>
          <a:xfrm>
            <a:off x="227218" y="1243013"/>
            <a:ext cx="2680288" cy="369332"/>
          </a:xfrm>
          <a:prstGeom prst="rect">
            <a:avLst/>
          </a:prstGeom>
          <a:noFill/>
        </p:spPr>
        <p:txBody>
          <a:bodyPr wrap="square" rtlCol="0">
            <a:spAutoFit/>
          </a:bodyPr>
          <a:lstStyle/>
          <a:p>
            <a:r>
              <a:rPr lang="en-US" altLang="zh-CN" b="1" dirty="0" err="1"/>
              <a:t>EclEmma</a:t>
            </a:r>
            <a:r>
              <a:rPr lang="zh-CN" altLang="en-US" b="1" dirty="0"/>
              <a:t>启动覆盖统计</a:t>
            </a:r>
          </a:p>
        </p:txBody>
      </p:sp>
      <p:sp>
        <p:nvSpPr>
          <p:cNvPr id="6" name="文本框 5">
            <a:extLst>
              <a:ext uri="{FF2B5EF4-FFF2-40B4-BE49-F238E27FC236}">
                <a16:creationId xmlns:a16="http://schemas.microsoft.com/office/drawing/2014/main" id="{8BCB3A3B-9993-5CFC-7436-30B4691760CF}"/>
              </a:ext>
            </a:extLst>
          </p:cNvPr>
          <p:cNvSpPr txBox="1"/>
          <p:nvPr/>
        </p:nvSpPr>
        <p:spPr>
          <a:xfrm>
            <a:off x="521494" y="1757363"/>
            <a:ext cx="2786062" cy="369332"/>
          </a:xfrm>
          <a:prstGeom prst="rect">
            <a:avLst/>
          </a:prstGeom>
          <a:noFill/>
        </p:spPr>
        <p:txBody>
          <a:bodyPr wrap="square" rtlCol="0">
            <a:spAutoFit/>
          </a:bodyPr>
          <a:lstStyle/>
          <a:p>
            <a:r>
              <a:rPr lang="zh-CN" altLang="en-US" dirty="0"/>
              <a:t>方式二：右键菜单启动</a:t>
            </a:r>
          </a:p>
        </p:txBody>
      </p:sp>
      <p:pic>
        <p:nvPicPr>
          <p:cNvPr id="13" name="图片 12">
            <a:extLst>
              <a:ext uri="{FF2B5EF4-FFF2-40B4-BE49-F238E27FC236}">
                <a16:creationId xmlns:a16="http://schemas.microsoft.com/office/drawing/2014/main" id="{17333941-3E6B-C85C-F6DD-1F69A2F6A529}"/>
              </a:ext>
            </a:extLst>
          </p:cNvPr>
          <p:cNvPicPr>
            <a:picLocks noChangeAspect="1"/>
          </p:cNvPicPr>
          <p:nvPr/>
        </p:nvPicPr>
        <p:blipFill rotWithShape="1">
          <a:blip r:embed="rId4"/>
          <a:srcRect b="18026"/>
          <a:stretch/>
        </p:blipFill>
        <p:spPr>
          <a:xfrm>
            <a:off x="4384016" y="108512"/>
            <a:ext cx="7807984" cy="6486525"/>
          </a:xfrm>
          <a:prstGeom prst="rect">
            <a:avLst/>
          </a:prstGeom>
        </p:spPr>
      </p:pic>
      <p:sp>
        <p:nvSpPr>
          <p:cNvPr id="14" name="文本框 13">
            <a:extLst>
              <a:ext uri="{FF2B5EF4-FFF2-40B4-BE49-F238E27FC236}">
                <a16:creationId xmlns:a16="http://schemas.microsoft.com/office/drawing/2014/main" id="{0D545018-08A2-2A8B-17D1-3A0B248D89A1}"/>
              </a:ext>
            </a:extLst>
          </p:cNvPr>
          <p:cNvSpPr txBox="1"/>
          <p:nvPr/>
        </p:nvSpPr>
        <p:spPr>
          <a:xfrm>
            <a:off x="746522" y="2584044"/>
            <a:ext cx="23360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t>右键待执行测试类</a:t>
            </a:r>
          </a:p>
        </p:txBody>
      </p:sp>
      <p:sp>
        <p:nvSpPr>
          <p:cNvPr id="15" name="文本框 14">
            <a:extLst>
              <a:ext uri="{FF2B5EF4-FFF2-40B4-BE49-F238E27FC236}">
                <a16:creationId xmlns:a16="http://schemas.microsoft.com/office/drawing/2014/main" id="{2A66037D-5758-9613-7772-C81A690D6AAF}"/>
              </a:ext>
            </a:extLst>
          </p:cNvPr>
          <p:cNvSpPr txBox="1"/>
          <p:nvPr/>
        </p:nvSpPr>
        <p:spPr>
          <a:xfrm>
            <a:off x="746522" y="3802378"/>
            <a:ext cx="23360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000" dirty="0"/>
              <a:t>Coverage As</a:t>
            </a:r>
            <a:endParaRPr lang="zh-CN" altLang="en-US" sz="2000" dirty="0"/>
          </a:p>
        </p:txBody>
      </p:sp>
      <p:sp>
        <p:nvSpPr>
          <p:cNvPr id="16" name="文本框 15">
            <a:extLst>
              <a:ext uri="{FF2B5EF4-FFF2-40B4-BE49-F238E27FC236}">
                <a16:creationId xmlns:a16="http://schemas.microsoft.com/office/drawing/2014/main" id="{BB09453A-69AF-E1A7-0AD3-D4F4F2370E10}"/>
              </a:ext>
            </a:extLst>
          </p:cNvPr>
          <p:cNvSpPr txBox="1"/>
          <p:nvPr/>
        </p:nvSpPr>
        <p:spPr>
          <a:xfrm>
            <a:off x="746522" y="5020712"/>
            <a:ext cx="23360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000" dirty="0"/>
              <a:t>Junit Test</a:t>
            </a:r>
            <a:endParaRPr lang="zh-CN" altLang="en-US" sz="2000" dirty="0"/>
          </a:p>
        </p:txBody>
      </p:sp>
      <p:cxnSp>
        <p:nvCxnSpPr>
          <p:cNvPr id="20" name="直接箭头连接符 19">
            <a:extLst>
              <a:ext uri="{FF2B5EF4-FFF2-40B4-BE49-F238E27FC236}">
                <a16:creationId xmlns:a16="http://schemas.microsoft.com/office/drawing/2014/main" id="{F0927372-797F-A3C3-0EA4-0DE78C52AA3A}"/>
              </a:ext>
            </a:extLst>
          </p:cNvPr>
          <p:cNvCxnSpPr>
            <a:stCxn id="14" idx="2"/>
            <a:endCxn id="15" idx="0"/>
          </p:cNvCxnSpPr>
          <p:nvPr/>
        </p:nvCxnSpPr>
        <p:spPr>
          <a:xfrm>
            <a:off x="1914525" y="2984154"/>
            <a:ext cx="0" cy="8182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314EFB0D-DD7E-D467-3396-3AE571ABB6AD}"/>
              </a:ext>
            </a:extLst>
          </p:cNvPr>
          <p:cNvCxnSpPr>
            <a:stCxn id="15" idx="2"/>
            <a:endCxn id="16" idx="0"/>
          </p:cNvCxnSpPr>
          <p:nvPr/>
        </p:nvCxnSpPr>
        <p:spPr>
          <a:xfrm>
            <a:off x="1914525" y="4202488"/>
            <a:ext cx="0" cy="8182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9721075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3DC6E4-0326-4921-0D38-CE5BA5AD61D3}"/>
              </a:ext>
            </a:extLst>
          </p:cNvPr>
          <p:cNvGrpSpPr/>
          <p:nvPr/>
        </p:nvGrpSpPr>
        <p:grpSpPr>
          <a:xfrm>
            <a:off x="227218" y="261621"/>
            <a:ext cx="4101895" cy="702576"/>
            <a:chOff x="173431" y="131209"/>
            <a:chExt cx="2811816" cy="895414"/>
          </a:xfrm>
        </p:grpSpPr>
        <p:sp>
          <p:nvSpPr>
            <p:cNvPr id="3" name="矩形 2">
              <a:extLst>
                <a:ext uri="{FF2B5EF4-FFF2-40B4-BE49-F238E27FC236}">
                  <a16:creationId xmlns:a16="http://schemas.microsoft.com/office/drawing/2014/main" id="{A9889878-93C2-DDB2-54F0-3FC52A6C4CC9}"/>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4" name="矩形 3">
              <a:extLst>
                <a:ext uri="{FF2B5EF4-FFF2-40B4-BE49-F238E27FC236}">
                  <a16:creationId xmlns:a16="http://schemas.microsoft.com/office/drawing/2014/main" id="{632A8696-8F91-5202-14B9-D4B6818BF713}"/>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5" name="文本框 4">
            <a:extLst>
              <a:ext uri="{FF2B5EF4-FFF2-40B4-BE49-F238E27FC236}">
                <a16:creationId xmlns:a16="http://schemas.microsoft.com/office/drawing/2014/main" id="{A0E8AE57-F8D5-49A5-BBFB-A2ADFDD49543}"/>
              </a:ext>
            </a:extLst>
          </p:cNvPr>
          <p:cNvSpPr txBox="1"/>
          <p:nvPr/>
        </p:nvSpPr>
        <p:spPr>
          <a:xfrm>
            <a:off x="227218" y="1243013"/>
            <a:ext cx="2680288" cy="369332"/>
          </a:xfrm>
          <a:prstGeom prst="rect">
            <a:avLst/>
          </a:prstGeom>
          <a:noFill/>
        </p:spPr>
        <p:txBody>
          <a:bodyPr wrap="square" rtlCol="0">
            <a:spAutoFit/>
          </a:bodyPr>
          <a:lstStyle/>
          <a:p>
            <a:r>
              <a:rPr lang="en-US" altLang="zh-CN" b="1" dirty="0" err="1"/>
              <a:t>EclEmma</a:t>
            </a:r>
            <a:r>
              <a:rPr lang="zh-CN" altLang="en-US" b="1" dirty="0"/>
              <a:t>配置</a:t>
            </a:r>
          </a:p>
        </p:txBody>
      </p:sp>
      <p:sp>
        <p:nvSpPr>
          <p:cNvPr id="7" name="文本框 6">
            <a:extLst>
              <a:ext uri="{FF2B5EF4-FFF2-40B4-BE49-F238E27FC236}">
                <a16:creationId xmlns:a16="http://schemas.microsoft.com/office/drawing/2014/main" id="{B8EC772C-5D56-ABBB-F37E-8B874DF32141}"/>
              </a:ext>
            </a:extLst>
          </p:cNvPr>
          <p:cNvSpPr txBox="1"/>
          <p:nvPr/>
        </p:nvSpPr>
        <p:spPr>
          <a:xfrm>
            <a:off x="892968" y="1658795"/>
            <a:ext cx="3480440" cy="369332"/>
          </a:xfrm>
          <a:prstGeom prst="rect">
            <a:avLst/>
          </a:prstGeom>
          <a:noFill/>
        </p:spPr>
        <p:txBody>
          <a:bodyPr wrap="none" rtlCol="0">
            <a:spAutoFit/>
          </a:bodyPr>
          <a:lstStyle/>
          <a:p>
            <a:r>
              <a:rPr lang="zh-CN" altLang="en-US" dirty="0"/>
              <a:t>步骤一：打开</a:t>
            </a:r>
            <a:r>
              <a:rPr lang="en-US" altLang="zh-CN" dirty="0" err="1"/>
              <a:t>EclEmma</a:t>
            </a:r>
            <a:r>
              <a:rPr lang="zh-CN" altLang="en-US" dirty="0"/>
              <a:t>配置菜单</a:t>
            </a:r>
          </a:p>
        </p:txBody>
      </p:sp>
      <p:pic>
        <p:nvPicPr>
          <p:cNvPr id="13" name="图片 12">
            <a:extLst>
              <a:ext uri="{FF2B5EF4-FFF2-40B4-BE49-F238E27FC236}">
                <a16:creationId xmlns:a16="http://schemas.microsoft.com/office/drawing/2014/main" id="{2AEA37E2-F448-0C14-4AD5-81332B90D0A5}"/>
              </a:ext>
            </a:extLst>
          </p:cNvPr>
          <p:cNvPicPr>
            <a:picLocks noChangeAspect="1"/>
          </p:cNvPicPr>
          <p:nvPr/>
        </p:nvPicPr>
        <p:blipFill>
          <a:blip r:embed="rId4"/>
          <a:stretch>
            <a:fillRect/>
          </a:stretch>
        </p:blipFill>
        <p:spPr>
          <a:xfrm>
            <a:off x="5052750" y="1843461"/>
            <a:ext cx="4811944" cy="4272954"/>
          </a:xfrm>
          <a:prstGeom prst="rect">
            <a:avLst/>
          </a:prstGeom>
        </p:spPr>
      </p:pic>
      <p:pic>
        <p:nvPicPr>
          <p:cNvPr id="10" name="图片 9">
            <a:extLst>
              <a:ext uri="{FF2B5EF4-FFF2-40B4-BE49-F238E27FC236}">
                <a16:creationId xmlns:a16="http://schemas.microsoft.com/office/drawing/2014/main" id="{615FBFE1-CF26-FEAC-BF8C-207D0E515F08}"/>
              </a:ext>
            </a:extLst>
          </p:cNvPr>
          <p:cNvPicPr>
            <a:picLocks noChangeAspect="1"/>
          </p:cNvPicPr>
          <p:nvPr/>
        </p:nvPicPr>
        <p:blipFill>
          <a:blip r:embed="rId5"/>
          <a:stretch>
            <a:fillRect/>
          </a:stretch>
        </p:blipFill>
        <p:spPr>
          <a:xfrm>
            <a:off x="6606283" y="538482"/>
            <a:ext cx="4950628" cy="1928815"/>
          </a:xfrm>
          <a:prstGeom prst="rect">
            <a:avLst/>
          </a:prstGeom>
        </p:spPr>
      </p:pic>
      <p:sp>
        <p:nvSpPr>
          <p:cNvPr id="11" name="文本框 10">
            <a:extLst>
              <a:ext uri="{FF2B5EF4-FFF2-40B4-BE49-F238E27FC236}">
                <a16:creationId xmlns:a16="http://schemas.microsoft.com/office/drawing/2014/main" id="{6BAF4670-A4AE-59D0-763C-FC8D6CE5D53D}"/>
              </a:ext>
            </a:extLst>
          </p:cNvPr>
          <p:cNvSpPr txBox="1"/>
          <p:nvPr/>
        </p:nvSpPr>
        <p:spPr>
          <a:xfrm>
            <a:off x="1545594" y="2188478"/>
            <a:ext cx="2723823" cy="369332"/>
          </a:xfrm>
          <a:prstGeom prst="rect">
            <a:avLst/>
          </a:prstGeom>
          <a:noFill/>
        </p:spPr>
        <p:txBody>
          <a:bodyPr wrap="none" rtlCol="0">
            <a:spAutoFit/>
          </a:bodyPr>
          <a:lstStyle/>
          <a:p>
            <a:r>
              <a:rPr lang="zh-CN" altLang="en-US" dirty="0"/>
              <a:t>方式一：工具栏菜单配置</a:t>
            </a:r>
          </a:p>
        </p:txBody>
      </p:sp>
      <p:sp>
        <p:nvSpPr>
          <p:cNvPr id="14" name="文本框 13">
            <a:extLst>
              <a:ext uri="{FF2B5EF4-FFF2-40B4-BE49-F238E27FC236}">
                <a16:creationId xmlns:a16="http://schemas.microsoft.com/office/drawing/2014/main" id="{BAF7F026-D67C-5E90-6B35-C64D8245ADEA}"/>
              </a:ext>
            </a:extLst>
          </p:cNvPr>
          <p:cNvSpPr txBox="1"/>
          <p:nvPr/>
        </p:nvSpPr>
        <p:spPr>
          <a:xfrm>
            <a:off x="1545593" y="4376847"/>
            <a:ext cx="2492990" cy="369332"/>
          </a:xfrm>
          <a:prstGeom prst="rect">
            <a:avLst/>
          </a:prstGeom>
          <a:noFill/>
        </p:spPr>
        <p:txBody>
          <a:bodyPr wrap="none" rtlCol="0">
            <a:spAutoFit/>
          </a:bodyPr>
          <a:lstStyle/>
          <a:p>
            <a:r>
              <a:rPr lang="zh-CN" altLang="en-US" dirty="0"/>
              <a:t>方式一：右键菜单配置</a:t>
            </a:r>
          </a:p>
        </p:txBody>
      </p:sp>
    </p:spTree>
    <p:custDataLst>
      <p:tags r:id="rId1"/>
    </p:custDataLst>
    <p:extLst>
      <p:ext uri="{BB962C8B-B14F-4D97-AF65-F5344CB8AC3E}">
        <p14:creationId xmlns:p14="http://schemas.microsoft.com/office/powerpoint/2010/main" val="3350000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F77BB-7F22-5C8C-6E3A-6E57DC15CC0C}"/>
              </a:ext>
            </a:extLst>
          </p:cNvPr>
          <p:cNvSpPr txBox="1"/>
          <p:nvPr/>
        </p:nvSpPr>
        <p:spPr>
          <a:xfrm>
            <a:off x="227218" y="1255551"/>
            <a:ext cx="2557110" cy="369332"/>
          </a:xfrm>
          <a:prstGeom prst="rect">
            <a:avLst/>
          </a:prstGeom>
          <a:noFill/>
        </p:spPr>
        <p:txBody>
          <a:bodyPr wrap="none" rtlCol="0">
            <a:spAutoFit/>
          </a:bodyPr>
          <a:lstStyle/>
          <a:p>
            <a:r>
              <a:rPr lang="zh-CN" altLang="en-US" dirty="0"/>
              <a:t>步骤二：</a:t>
            </a:r>
            <a:r>
              <a:rPr lang="en-US" altLang="zh-CN" dirty="0" err="1"/>
              <a:t>EclEmma</a:t>
            </a:r>
            <a:r>
              <a:rPr lang="zh-CN" altLang="en-US" dirty="0"/>
              <a:t>配置</a:t>
            </a:r>
          </a:p>
        </p:txBody>
      </p:sp>
      <p:pic>
        <p:nvPicPr>
          <p:cNvPr id="4" name="图片 3">
            <a:extLst>
              <a:ext uri="{FF2B5EF4-FFF2-40B4-BE49-F238E27FC236}">
                <a16:creationId xmlns:a16="http://schemas.microsoft.com/office/drawing/2014/main" id="{848A945C-66F5-F3D8-B02F-65455B5A3236}"/>
              </a:ext>
            </a:extLst>
          </p:cNvPr>
          <p:cNvPicPr>
            <a:picLocks noChangeAspect="1"/>
          </p:cNvPicPr>
          <p:nvPr/>
        </p:nvPicPr>
        <p:blipFill>
          <a:blip r:embed="rId4"/>
          <a:stretch>
            <a:fillRect/>
          </a:stretch>
        </p:blipFill>
        <p:spPr>
          <a:xfrm>
            <a:off x="3472348" y="1057580"/>
            <a:ext cx="7225437" cy="4987279"/>
          </a:xfrm>
          <a:prstGeom prst="rect">
            <a:avLst/>
          </a:prstGeom>
        </p:spPr>
      </p:pic>
      <p:sp>
        <p:nvSpPr>
          <p:cNvPr id="9" name="文本框 8">
            <a:extLst>
              <a:ext uri="{FF2B5EF4-FFF2-40B4-BE49-F238E27FC236}">
                <a16:creationId xmlns:a16="http://schemas.microsoft.com/office/drawing/2014/main" id="{F213FEA1-ABE8-6BAC-0B6A-C1CBEF9445E2}"/>
              </a:ext>
            </a:extLst>
          </p:cNvPr>
          <p:cNvSpPr txBox="1"/>
          <p:nvPr/>
        </p:nvSpPr>
        <p:spPr>
          <a:xfrm>
            <a:off x="1090465" y="1916237"/>
            <a:ext cx="1969986" cy="369332"/>
          </a:xfrm>
          <a:prstGeom prst="rect">
            <a:avLst/>
          </a:prstGeom>
          <a:noFill/>
        </p:spPr>
        <p:txBody>
          <a:bodyPr wrap="square" rtlCol="0">
            <a:spAutoFit/>
          </a:bodyPr>
          <a:lstStyle/>
          <a:p>
            <a:r>
              <a:rPr lang="en-US" altLang="zh-CN" dirty="0"/>
              <a:t>1</a:t>
            </a:r>
            <a:r>
              <a:rPr lang="zh-CN" altLang="en-US" dirty="0"/>
              <a:t>、</a:t>
            </a:r>
            <a:r>
              <a:rPr lang="en-US" altLang="zh-CN" dirty="0"/>
              <a:t>Test</a:t>
            </a:r>
            <a:r>
              <a:rPr lang="zh-CN" altLang="en-US" dirty="0"/>
              <a:t>配置</a:t>
            </a:r>
          </a:p>
        </p:txBody>
      </p:sp>
      <p:grpSp>
        <p:nvGrpSpPr>
          <p:cNvPr id="10" name="组合 9">
            <a:extLst>
              <a:ext uri="{FF2B5EF4-FFF2-40B4-BE49-F238E27FC236}">
                <a16:creationId xmlns:a16="http://schemas.microsoft.com/office/drawing/2014/main" id="{B3EC89A0-9C87-1825-701B-39AE1FD33ABE}"/>
              </a:ext>
            </a:extLst>
          </p:cNvPr>
          <p:cNvGrpSpPr/>
          <p:nvPr/>
        </p:nvGrpSpPr>
        <p:grpSpPr>
          <a:xfrm>
            <a:off x="227218" y="261621"/>
            <a:ext cx="4101895" cy="702576"/>
            <a:chOff x="173431" y="131209"/>
            <a:chExt cx="2811816" cy="895414"/>
          </a:xfrm>
        </p:grpSpPr>
        <p:sp>
          <p:nvSpPr>
            <p:cNvPr id="11" name="矩形 10">
              <a:extLst>
                <a:ext uri="{FF2B5EF4-FFF2-40B4-BE49-F238E27FC236}">
                  <a16:creationId xmlns:a16="http://schemas.microsoft.com/office/drawing/2014/main" id="{2A68350D-7B67-94AE-5F31-EFBD3593CC43}"/>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2" name="矩形 11">
              <a:extLst>
                <a:ext uri="{FF2B5EF4-FFF2-40B4-BE49-F238E27FC236}">
                  <a16:creationId xmlns:a16="http://schemas.microsoft.com/office/drawing/2014/main" id="{140E7084-B7B5-155F-F909-52E6AC55011D}"/>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Tree>
    <p:custDataLst>
      <p:tags r:id="rId1"/>
    </p:custDataLst>
    <p:extLst>
      <p:ext uri="{BB962C8B-B14F-4D97-AF65-F5344CB8AC3E}">
        <p14:creationId xmlns:p14="http://schemas.microsoft.com/office/powerpoint/2010/main" val="31706516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CC15D4A-488B-CEE0-D9A1-4600D25F4D96}"/>
              </a:ext>
            </a:extLst>
          </p:cNvPr>
          <p:cNvPicPr>
            <a:picLocks noChangeAspect="1"/>
          </p:cNvPicPr>
          <p:nvPr/>
        </p:nvPicPr>
        <p:blipFill>
          <a:blip r:embed="rId4"/>
          <a:stretch>
            <a:fillRect/>
          </a:stretch>
        </p:blipFill>
        <p:spPr>
          <a:xfrm>
            <a:off x="3434171" y="979124"/>
            <a:ext cx="7088401" cy="4899751"/>
          </a:xfrm>
          <a:prstGeom prst="rect">
            <a:avLst/>
          </a:prstGeom>
        </p:spPr>
      </p:pic>
      <p:sp>
        <p:nvSpPr>
          <p:cNvPr id="10" name="文本框 9">
            <a:extLst>
              <a:ext uri="{FF2B5EF4-FFF2-40B4-BE49-F238E27FC236}">
                <a16:creationId xmlns:a16="http://schemas.microsoft.com/office/drawing/2014/main" id="{90C18A25-7597-A1BC-42F4-A553E4651C39}"/>
              </a:ext>
            </a:extLst>
          </p:cNvPr>
          <p:cNvSpPr txBox="1"/>
          <p:nvPr/>
        </p:nvSpPr>
        <p:spPr>
          <a:xfrm>
            <a:off x="1090465" y="1916237"/>
            <a:ext cx="2024210" cy="369332"/>
          </a:xfrm>
          <a:prstGeom prst="rect">
            <a:avLst/>
          </a:prstGeom>
          <a:noFill/>
        </p:spPr>
        <p:txBody>
          <a:bodyPr wrap="square" rtlCol="0">
            <a:spAutoFit/>
          </a:bodyPr>
          <a:lstStyle/>
          <a:p>
            <a:r>
              <a:rPr lang="en-US" altLang="zh-CN" dirty="0"/>
              <a:t>2</a:t>
            </a:r>
            <a:r>
              <a:rPr lang="zh-CN" altLang="en-US" dirty="0"/>
              <a:t>、</a:t>
            </a:r>
            <a:r>
              <a:rPr lang="en-US" altLang="zh-CN" dirty="0"/>
              <a:t>Coverage</a:t>
            </a:r>
            <a:r>
              <a:rPr lang="zh-CN" altLang="en-US" dirty="0"/>
              <a:t>配置</a:t>
            </a:r>
          </a:p>
        </p:txBody>
      </p:sp>
      <p:sp>
        <p:nvSpPr>
          <p:cNvPr id="11" name="文本框 10">
            <a:extLst>
              <a:ext uri="{FF2B5EF4-FFF2-40B4-BE49-F238E27FC236}">
                <a16:creationId xmlns:a16="http://schemas.microsoft.com/office/drawing/2014/main" id="{8785FF33-8B42-0961-FC6E-83E6C06160A8}"/>
              </a:ext>
            </a:extLst>
          </p:cNvPr>
          <p:cNvSpPr txBox="1"/>
          <p:nvPr/>
        </p:nvSpPr>
        <p:spPr>
          <a:xfrm>
            <a:off x="227218" y="1255551"/>
            <a:ext cx="2557110" cy="369332"/>
          </a:xfrm>
          <a:prstGeom prst="rect">
            <a:avLst/>
          </a:prstGeom>
          <a:noFill/>
        </p:spPr>
        <p:txBody>
          <a:bodyPr wrap="none" rtlCol="0">
            <a:spAutoFit/>
          </a:bodyPr>
          <a:lstStyle/>
          <a:p>
            <a:r>
              <a:rPr lang="zh-CN" altLang="en-US" dirty="0"/>
              <a:t>步骤二：</a:t>
            </a:r>
            <a:r>
              <a:rPr lang="en-US" altLang="zh-CN" dirty="0" err="1"/>
              <a:t>EclEmma</a:t>
            </a:r>
            <a:r>
              <a:rPr lang="zh-CN" altLang="en-US" dirty="0"/>
              <a:t>配置</a:t>
            </a:r>
          </a:p>
        </p:txBody>
      </p:sp>
      <p:grpSp>
        <p:nvGrpSpPr>
          <p:cNvPr id="12" name="组合 11">
            <a:extLst>
              <a:ext uri="{FF2B5EF4-FFF2-40B4-BE49-F238E27FC236}">
                <a16:creationId xmlns:a16="http://schemas.microsoft.com/office/drawing/2014/main" id="{EB72F7B3-D6CD-696D-FF0F-8DCC7F4B91E7}"/>
              </a:ext>
            </a:extLst>
          </p:cNvPr>
          <p:cNvGrpSpPr/>
          <p:nvPr/>
        </p:nvGrpSpPr>
        <p:grpSpPr>
          <a:xfrm>
            <a:off x="227218" y="261621"/>
            <a:ext cx="4101895" cy="702576"/>
            <a:chOff x="173431" y="131209"/>
            <a:chExt cx="2811816" cy="895414"/>
          </a:xfrm>
        </p:grpSpPr>
        <p:sp>
          <p:nvSpPr>
            <p:cNvPr id="13" name="矩形 12">
              <a:extLst>
                <a:ext uri="{FF2B5EF4-FFF2-40B4-BE49-F238E27FC236}">
                  <a16:creationId xmlns:a16="http://schemas.microsoft.com/office/drawing/2014/main" id="{CB1FB821-956C-EBE9-2765-74594807B72D}"/>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4" name="矩形 13">
              <a:extLst>
                <a:ext uri="{FF2B5EF4-FFF2-40B4-BE49-F238E27FC236}">
                  <a16:creationId xmlns:a16="http://schemas.microsoft.com/office/drawing/2014/main" id="{24DD1468-9728-E1A0-EA53-F0A217A778AC}"/>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Tree>
    <p:custDataLst>
      <p:tags r:id="rId1"/>
    </p:custDataLst>
    <p:extLst>
      <p:ext uri="{BB962C8B-B14F-4D97-AF65-F5344CB8AC3E}">
        <p14:creationId xmlns:p14="http://schemas.microsoft.com/office/powerpoint/2010/main" val="1218685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4C1F1A-D5B3-7300-78FB-A74260F2054D}"/>
              </a:ext>
            </a:extLst>
          </p:cNvPr>
          <p:cNvSpPr txBox="1"/>
          <p:nvPr/>
        </p:nvSpPr>
        <p:spPr>
          <a:xfrm>
            <a:off x="227218" y="1255551"/>
            <a:ext cx="3018775" cy="369332"/>
          </a:xfrm>
          <a:prstGeom prst="rect">
            <a:avLst/>
          </a:prstGeom>
          <a:noFill/>
        </p:spPr>
        <p:txBody>
          <a:bodyPr wrap="none" rtlCol="0">
            <a:spAutoFit/>
          </a:bodyPr>
          <a:lstStyle/>
          <a:p>
            <a:r>
              <a:rPr lang="zh-CN" altLang="en-US" dirty="0"/>
              <a:t>步骤三：</a:t>
            </a:r>
            <a:r>
              <a:rPr lang="en-US" altLang="zh-CN" dirty="0" err="1"/>
              <a:t>EclEmma</a:t>
            </a:r>
            <a:r>
              <a:rPr lang="zh-CN" altLang="en-US" dirty="0"/>
              <a:t>覆盖报告</a:t>
            </a:r>
          </a:p>
        </p:txBody>
      </p:sp>
      <p:sp>
        <p:nvSpPr>
          <p:cNvPr id="3" name="文本框 2">
            <a:extLst>
              <a:ext uri="{FF2B5EF4-FFF2-40B4-BE49-F238E27FC236}">
                <a16:creationId xmlns:a16="http://schemas.microsoft.com/office/drawing/2014/main" id="{9866DC7E-6484-CC13-1B7B-BD8C5E72ECA7}"/>
              </a:ext>
            </a:extLst>
          </p:cNvPr>
          <p:cNvSpPr txBox="1"/>
          <p:nvPr/>
        </p:nvSpPr>
        <p:spPr>
          <a:xfrm>
            <a:off x="1979370" y="2138239"/>
            <a:ext cx="8233259" cy="369332"/>
          </a:xfrm>
          <a:prstGeom prst="rect">
            <a:avLst/>
          </a:prstGeom>
          <a:noFill/>
        </p:spPr>
        <p:txBody>
          <a:bodyPr wrap="square" rtlCol="0">
            <a:spAutoFit/>
          </a:bodyPr>
          <a:lstStyle/>
          <a:p>
            <a:pPr algn="ctr"/>
            <a:r>
              <a:rPr lang="zh-CN" altLang="en-US" dirty="0"/>
              <a:t>执行</a:t>
            </a:r>
            <a:r>
              <a:rPr lang="en-US" altLang="zh-CN" dirty="0" err="1"/>
              <a:t>EclEmma</a:t>
            </a:r>
            <a:r>
              <a:rPr lang="zh-CN" altLang="en-US" dirty="0"/>
              <a:t>覆盖之后，在</a:t>
            </a:r>
            <a:r>
              <a:rPr lang="en-US" altLang="zh-CN" dirty="0"/>
              <a:t>Coverage</a:t>
            </a:r>
            <a:r>
              <a:rPr lang="zh-CN" altLang="en-US" dirty="0"/>
              <a:t>栏显示各类以及其中方法的执行覆盖情况</a:t>
            </a:r>
          </a:p>
        </p:txBody>
      </p:sp>
      <p:grpSp>
        <p:nvGrpSpPr>
          <p:cNvPr id="4" name="组合 3">
            <a:extLst>
              <a:ext uri="{FF2B5EF4-FFF2-40B4-BE49-F238E27FC236}">
                <a16:creationId xmlns:a16="http://schemas.microsoft.com/office/drawing/2014/main" id="{F9B85E2B-D275-98D4-DA5C-7040D2CAC544}"/>
              </a:ext>
            </a:extLst>
          </p:cNvPr>
          <p:cNvGrpSpPr/>
          <p:nvPr/>
        </p:nvGrpSpPr>
        <p:grpSpPr>
          <a:xfrm>
            <a:off x="227218" y="261621"/>
            <a:ext cx="4101895" cy="702576"/>
            <a:chOff x="173431" y="131209"/>
            <a:chExt cx="2811816" cy="895414"/>
          </a:xfrm>
        </p:grpSpPr>
        <p:sp>
          <p:nvSpPr>
            <p:cNvPr id="9" name="矩形 8">
              <a:extLst>
                <a:ext uri="{FF2B5EF4-FFF2-40B4-BE49-F238E27FC236}">
                  <a16:creationId xmlns:a16="http://schemas.microsoft.com/office/drawing/2014/main" id="{4A04FD2E-117B-2F10-DB62-0CB1DBB9716C}"/>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id="{CEAA137E-897F-30C9-3FA4-EA187CEC52B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13" name="图片 12">
            <a:extLst>
              <a:ext uri="{FF2B5EF4-FFF2-40B4-BE49-F238E27FC236}">
                <a16:creationId xmlns:a16="http://schemas.microsoft.com/office/drawing/2014/main" id="{7BA531A5-3031-2570-F131-25250B2CE2D2}"/>
              </a:ext>
            </a:extLst>
          </p:cNvPr>
          <p:cNvPicPr>
            <a:picLocks noChangeAspect="1"/>
          </p:cNvPicPr>
          <p:nvPr/>
        </p:nvPicPr>
        <p:blipFill>
          <a:blip r:embed="rId4"/>
          <a:stretch>
            <a:fillRect/>
          </a:stretch>
        </p:blipFill>
        <p:spPr>
          <a:xfrm>
            <a:off x="0" y="2888465"/>
            <a:ext cx="12192000" cy="2559427"/>
          </a:xfrm>
          <a:prstGeom prst="rect">
            <a:avLst/>
          </a:prstGeom>
        </p:spPr>
      </p:pic>
    </p:spTree>
    <p:custDataLst>
      <p:tags r:id="rId1"/>
    </p:custDataLst>
    <p:extLst>
      <p:ext uri="{BB962C8B-B14F-4D97-AF65-F5344CB8AC3E}">
        <p14:creationId xmlns:p14="http://schemas.microsoft.com/office/powerpoint/2010/main" val="25081736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4C1F1A-D5B3-7300-78FB-A74260F2054D}"/>
              </a:ext>
            </a:extLst>
          </p:cNvPr>
          <p:cNvSpPr txBox="1"/>
          <p:nvPr/>
        </p:nvSpPr>
        <p:spPr>
          <a:xfrm>
            <a:off x="227218" y="1255551"/>
            <a:ext cx="4485523" cy="369332"/>
          </a:xfrm>
          <a:prstGeom prst="rect">
            <a:avLst/>
          </a:prstGeom>
          <a:noFill/>
        </p:spPr>
        <p:txBody>
          <a:bodyPr wrap="none" rtlCol="0">
            <a:spAutoFit/>
          </a:bodyPr>
          <a:lstStyle/>
          <a:p>
            <a:r>
              <a:rPr lang="zh-CN" altLang="en-US" dirty="0"/>
              <a:t>步骤四：</a:t>
            </a:r>
            <a:r>
              <a:rPr lang="en-US" altLang="zh-CN" dirty="0"/>
              <a:t>Coverage</a:t>
            </a:r>
            <a:r>
              <a:rPr lang="zh-CN" altLang="en-US" dirty="0"/>
              <a:t>视图工具栏和下拉菜单</a:t>
            </a:r>
          </a:p>
        </p:txBody>
      </p:sp>
      <p:grpSp>
        <p:nvGrpSpPr>
          <p:cNvPr id="4" name="组合 3">
            <a:extLst>
              <a:ext uri="{FF2B5EF4-FFF2-40B4-BE49-F238E27FC236}">
                <a16:creationId xmlns:a16="http://schemas.microsoft.com/office/drawing/2014/main" id="{F9B85E2B-D275-98D4-DA5C-7040D2CAC544}"/>
              </a:ext>
            </a:extLst>
          </p:cNvPr>
          <p:cNvGrpSpPr/>
          <p:nvPr/>
        </p:nvGrpSpPr>
        <p:grpSpPr>
          <a:xfrm>
            <a:off x="227218" y="261621"/>
            <a:ext cx="4101895" cy="702576"/>
            <a:chOff x="173431" y="131209"/>
            <a:chExt cx="2811816" cy="895414"/>
          </a:xfrm>
        </p:grpSpPr>
        <p:sp>
          <p:nvSpPr>
            <p:cNvPr id="9" name="矩形 8">
              <a:extLst>
                <a:ext uri="{FF2B5EF4-FFF2-40B4-BE49-F238E27FC236}">
                  <a16:creationId xmlns:a16="http://schemas.microsoft.com/office/drawing/2014/main" id="{4A04FD2E-117B-2F10-DB62-0CB1DBB9716C}"/>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id="{CEAA137E-897F-30C9-3FA4-EA187CEC52B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074" name="Picture 2" descr="Coverage View Tools">
            <a:extLst>
              <a:ext uri="{FF2B5EF4-FFF2-40B4-BE49-F238E27FC236}">
                <a16:creationId xmlns:a16="http://schemas.microsoft.com/office/drawing/2014/main" id="{174C6708-034E-52FF-3C0C-BD7E54BDB2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277" y="1548374"/>
            <a:ext cx="6308345" cy="56917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C38F8F88-02C7-B4EF-608B-B82E2CB15B6A}"/>
              </a:ext>
            </a:extLst>
          </p:cNvPr>
          <p:cNvSpPr txBox="1"/>
          <p:nvPr/>
        </p:nvSpPr>
        <p:spPr>
          <a:xfrm>
            <a:off x="624745" y="1987826"/>
            <a:ext cx="4087996" cy="646331"/>
          </a:xfrm>
          <a:prstGeom prst="rect">
            <a:avLst/>
          </a:prstGeom>
          <a:noFill/>
        </p:spPr>
        <p:txBody>
          <a:bodyPr wrap="square" rtlCol="0">
            <a:spAutoFit/>
          </a:bodyPr>
          <a:lstStyle/>
          <a:p>
            <a:r>
              <a:rPr lang="en-US" altLang="zh-CN" dirty="0"/>
              <a:t>Coverage</a:t>
            </a:r>
            <a:r>
              <a:rPr lang="zh-CN" altLang="en-US" dirty="0"/>
              <a:t>视图工具栏和下拉菜单提供了更为丰富的覆盖统计功能，包括：</a:t>
            </a:r>
            <a:endParaRPr lang="en-US" altLang="zh-CN" dirty="0"/>
          </a:p>
        </p:txBody>
      </p:sp>
      <p:sp>
        <p:nvSpPr>
          <p:cNvPr id="16" name="文本框 15">
            <a:extLst>
              <a:ext uri="{FF2B5EF4-FFF2-40B4-BE49-F238E27FC236}">
                <a16:creationId xmlns:a16="http://schemas.microsoft.com/office/drawing/2014/main" id="{4E15F1C0-1865-303F-19F8-BB8FE4EE49CF}"/>
              </a:ext>
            </a:extLst>
          </p:cNvPr>
          <p:cNvSpPr txBox="1"/>
          <p:nvPr/>
        </p:nvSpPr>
        <p:spPr>
          <a:xfrm>
            <a:off x="418690" y="2800282"/>
            <a:ext cx="6084342" cy="2800767"/>
          </a:xfrm>
          <a:prstGeom prst="rect">
            <a:avLst/>
          </a:prstGeom>
          <a:noFill/>
        </p:spPr>
        <p:txBody>
          <a:bodyPr wrap="square">
            <a:spAutoFit/>
          </a:bodyPr>
          <a:lstStyle/>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Relaunch Coverage Session</a:t>
            </a:r>
            <a:r>
              <a:rPr lang="en-US" altLang="zh-CN" sz="1600" b="0" i="0" dirty="0">
                <a:solidFill>
                  <a:srgbClr val="000000"/>
                </a:solidFill>
                <a:effectLst/>
                <a:latin typeface="Arial" panose="020B0604020202020204" pitchFamily="34" charset="0"/>
              </a:rPr>
              <a:t>: </a:t>
            </a:r>
            <a:r>
              <a:rPr lang="zh-CN" altLang="en-US" sz="1600" b="0" i="0" dirty="0">
                <a:solidFill>
                  <a:srgbClr val="000000"/>
                </a:solidFill>
                <a:effectLst/>
                <a:latin typeface="Arial" panose="020B0604020202020204" pitchFamily="34" charset="0"/>
              </a:rPr>
              <a:t>重新执行当前</a:t>
            </a:r>
            <a:r>
              <a:rPr lang="en-US" altLang="zh-CN" sz="1600" b="0" i="0" dirty="0">
                <a:solidFill>
                  <a:srgbClr val="000000"/>
                </a:solidFill>
                <a:effectLst/>
                <a:latin typeface="Arial" panose="020B0604020202020204" pitchFamily="34" charset="0"/>
              </a:rPr>
              <a:t>Coverage</a:t>
            </a:r>
            <a:r>
              <a:rPr lang="zh-CN" altLang="en-US" sz="1600" dirty="0">
                <a:solidFill>
                  <a:srgbClr val="000000"/>
                </a:solidFill>
                <a:latin typeface="Arial" panose="020B0604020202020204" pitchFamily="34" charset="0"/>
              </a:rPr>
              <a:t>会话。</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Dump Execution Data</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从一个正在运行的进程中转储执行数据，并从数据中创建一个新的会话。只有当至少有一个进程在覆盖模式下运行时才有效。</a:t>
            </a: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Remove Active Session</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移除当前选择的覆盖会话。</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Remove All Sessions</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移除所有的覆盖会话。 </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Merge Sessions</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将多个会话合并为一个会话。</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Select Session</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从下拉菜单中选择会话，使其成为活动会话。</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Collapse All</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折叠所有展开的树形节点。</a:t>
            </a:r>
            <a:endParaRPr lang="en-US" altLang="zh-CN" sz="1600" b="0" i="0" dirty="0">
              <a:solidFill>
                <a:srgbClr val="000000"/>
              </a:solidFill>
              <a:effectLst/>
              <a:latin typeface="Arial" panose="020B0604020202020204" pitchFamily="34" charset="0"/>
            </a:endParaRPr>
          </a:p>
          <a:p>
            <a:pPr algn="l">
              <a:buFont typeface="Arial" panose="020B0604020202020204" pitchFamily="34" charset="0"/>
              <a:buChar char="•"/>
            </a:pPr>
            <a:r>
              <a:rPr lang="en-US" altLang="zh-CN" sz="1600" b="1" i="0" dirty="0">
                <a:solidFill>
                  <a:srgbClr val="000000"/>
                </a:solidFill>
                <a:effectLst/>
                <a:latin typeface="Arial" panose="020B0604020202020204" pitchFamily="34" charset="0"/>
              </a:rPr>
              <a:t>Link with Current Selection</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如果选中该切换，覆盖率视图会自动显示当前在其他视图或编辑器中选择的</a:t>
            </a:r>
            <a:r>
              <a:rPr lang="en-US" altLang="zh-CN" sz="1600" b="0" i="0" dirty="0">
                <a:solidFill>
                  <a:srgbClr val="000000"/>
                </a:solidFill>
                <a:effectLst/>
                <a:latin typeface="Arial" panose="020B0604020202020204" pitchFamily="34" charset="0"/>
              </a:rPr>
              <a:t>Java</a:t>
            </a:r>
            <a:r>
              <a:rPr lang="zh-CN" altLang="en-US" sz="1600" b="0" i="0" dirty="0">
                <a:solidFill>
                  <a:srgbClr val="000000"/>
                </a:solidFill>
                <a:effectLst/>
                <a:latin typeface="Arial" panose="020B0604020202020204" pitchFamily="34" charset="0"/>
              </a:rPr>
              <a:t>元素。</a:t>
            </a:r>
            <a:endParaRPr lang="en-US" altLang="zh-CN" sz="1600" b="0" i="0" dirty="0">
              <a:solidFill>
                <a:srgbClr val="000000"/>
              </a:solidFill>
              <a:effectLst/>
              <a:latin typeface="Arial" panose="020B0604020202020204" pitchFamily="34" charset="0"/>
            </a:endParaRPr>
          </a:p>
        </p:txBody>
      </p:sp>
      <p:sp>
        <p:nvSpPr>
          <p:cNvPr id="17" name="矩形 16">
            <a:extLst>
              <a:ext uri="{FF2B5EF4-FFF2-40B4-BE49-F238E27FC236}">
                <a16:creationId xmlns:a16="http://schemas.microsoft.com/office/drawing/2014/main" id="{6E38C825-69AD-F5F7-8FD9-881749674403}"/>
              </a:ext>
            </a:extLst>
          </p:cNvPr>
          <p:cNvSpPr/>
          <p:nvPr/>
        </p:nvSpPr>
        <p:spPr>
          <a:xfrm>
            <a:off x="4941168" y="1442594"/>
            <a:ext cx="5009321" cy="772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F3112FB7-6CCD-36B1-20EB-FA8C632F4769}"/>
              </a:ext>
            </a:extLst>
          </p:cNvPr>
          <p:cNvCxnSpPr>
            <a:cxnSpLocks/>
            <a:stCxn id="17" idx="2"/>
            <a:endCxn id="16" idx="0"/>
          </p:cNvCxnSpPr>
          <p:nvPr/>
        </p:nvCxnSpPr>
        <p:spPr>
          <a:xfrm flipH="1">
            <a:off x="3460861" y="2215006"/>
            <a:ext cx="3984968" cy="5852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64622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tower">
            <a:extLst>
              <a:ext uri="{FF2B5EF4-FFF2-40B4-BE49-F238E27FC236}">
                <a16:creationId xmlns:a16="http://schemas.microsoft.com/office/drawing/2014/main" id="{4669DEED-84BF-4C91-8B26-E7E877C8EAFF}"/>
              </a:ext>
            </a:extLst>
          </p:cNvPr>
          <p:cNvPicPr>
            <a:picLocks noChangeAspect="1"/>
          </p:cNvPicPr>
          <p:nvPr/>
        </p:nvPicPr>
        <p:blipFill>
          <a:blip r:embed="rId4"/>
          <a:stretch>
            <a:fillRect/>
          </a:stretch>
        </p:blipFill>
        <p:spPr>
          <a:xfrm>
            <a:off x="10047172" y="5654113"/>
            <a:ext cx="1990725" cy="1095375"/>
          </a:xfrm>
          <a:prstGeom prst="rect">
            <a:avLst/>
          </a:prstGeom>
          <a:noFill/>
          <a:ln w="9525">
            <a:noFill/>
          </a:ln>
        </p:spPr>
      </p:pic>
      <p:sp>
        <p:nvSpPr>
          <p:cNvPr id="2" name="文本框 1">
            <a:extLst>
              <a:ext uri="{FF2B5EF4-FFF2-40B4-BE49-F238E27FC236}">
                <a16:creationId xmlns:a16="http://schemas.microsoft.com/office/drawing/2014/main" id="{584C1F1A-D5B3-7300-78FB-A74260F2054D}"/>
              </a:ext>
            </a:extLst>
          </p:cNvPr>
          <p:cNvSpPr txBox="1"/>
          <p:nvPr/>
        </p:nvSpPr>
        <p:spPr>
          <a:xfrm>
            <a:off x="227218" y="1255551"/>
            <a:ext cx="4485523" cy="369332"/>
          </a:xfrm>
          <a:prstGeom prst="rect">
            <a:avLst/>
          </a:prstGeom>
          <a:noFill/>
        </p:spPr>
        <p:txBody>
          <a:bodyPr wrap="none" rtlCol="0">
            <a:spAutoFit/>
          </a:bodyPr>
          <a:lstStyle/>
          <a:p>
            <a:r>
              <a:rPr lang="zh-CN" altLang="en-US" dirty="0"/>
              <a:t>步骤四：</a:t>
            </a:r>
            <a:r>
              <a:rPr lang="en-US" altLang="zh-CN" dirty="0"/>
              <a:t>Coverage</a:t>
            </a:r>
            <a:r>
              <a:rPr lang="zh-CN" altLang="en-US" dirty="0"/>
              <a:t>视图工具栏和下拉菜单</a:t>
            </a:r>
          </a:p>
        </p:txBody>
      </p:sp>
      <p:grpSp>
        <p:nvGrpSpPr>
          <p:cNvPr id="4" name="组合 3">
            <a:extLst>
              <a:ext uri="{FF2B5EF4-FFF2-40B4-BE49-F238E27FC236}">
                <a16:creationId xmlns:a16="http://schemas.microsoft.com/office/drawing/2014/main" id="{F9B85E2B-D275-98D4-DA5C-7040D2CAC544}"/>
              </a:ext>
            </a:extLst>
          </p:cNvPr>
          <p:cNvGrpSpPr/>
          <p:nvPr/>
        </p:nvGrpSpPr>
        <p:grpSpPr>
          <a:xfrm>
            <a:off x="227218" y="261621"/>
            <a:ext cx="4101895" cy="702576"/>
            <a:chOff x="173431" y="131209"/>
            <a:chExt cx="2811816" cy="895414"/>
          </a:xfrm>
        </p:grpSpPr>
        <p:sp>
          <p:nvSpPr>
            <p:cNvPr id="9" name="矩形 8">
              <a:extLst>
                <a:ext uri="{FF2B5EF4-FFF2-40B4-BE49-F238E27FC236}">
                  <a16:creationId xmlns:a16="http://schemas.microsoft.com/office/drawing/2014/main" id="{4A04FD2E-117B-2F10-DB62-0CB1DBB9716C}"/>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id="{CEAA137E-897F-30C9-3FA4-EA187CEC52B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3074" name="Picture 2" descr="Coverage View Tools">
            <a:extLst>
              <a:ext uri="{FF2B5EF4-FFF2-40B4-BE49-F238E27FC236}">
                <a16:creationId xmlns:a16="http://schemas.microsoft.com/office/drawing/2014/main" id="{174C6708-034E-52FF-3C0C-BD7E54BDB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277" y="1548374"/>
            <a:ext cx="6308345" cy="569174"/>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9DD40F70-6935-2113-0AB5-EE8CAC8A845A}"/>
              </a:ext>
            </a:extLst>
          </p:cNvPr>
          <p:cNvSpPr/>
          <p:nvPr/>
        </p:nvSpPr>
        <p:spPr>
          <a:xfrm>
            <a:off x="10031598" y="1548374"/>
            <a:ext cx="432589" cy="5691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DBF82D5E-9B7D-495F-8FD6-2663C6E5B5A6}"/>
              </a:ext>
            </a:extLst>
          </p:cNvPr>
          <p:cNvPicPr>
            <a:picLocks noChangeAspect="1"/>
          </p:cNvPicPr>
          <p:nvPr/>
        </p:nvPicPr>
        <p:blipFill>
          <a:blip r:embed="rId6"/>
          <a:stretch>
            <a:fillRect/>
          </a:stretch>
        </p:blipFill>
        <p:spPr>
          <a:xfrm>
            <a:off x="7959526" y="2669379"/>
            <a:ext cx="2504661" cy="3062571"/>
          </a:xfrm>
          <a:prstGeom prst="rect">
            <a:avLst/>
          </a:prstGeom>
        </p:spPr>
      </p:pic>
      <p:cxnSp>
        <p:nvCxnSpPr>
          <p:cNvPr id="5" name="直接箭头连接符 4">
            <a:extLst>
              <a:ext uri="{FF2B5EF4-FFF2-40B4-BE49-F238E27FC236}">
                <a16:creationId xmlns:a16="http://schemas.microsoft.com/office/drawing/2014/main" id="{8B269AB2-7164-515A-8FD8-0604C018FAF5}"/>
              </a:ext>
            </a:extLst>
          </p:cNvPr>
          <p:cNvCxnSpPr>
            <a:stCxn id="22" idx="2"/>
            <a:endCxn id="24" idx="0"/>
          </p:cNvCxnSpPr>
          <p:nvPr/>
        </p:nvCxnSpPr>
        <p:spPr>
          <a:xfrm flipH="1">
            <a:off x="9211857" y="2117548"/>
            <a:ext cx="1036036" cy="5518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A1F375AA-ED7D-CEF6-297C-FC46B35DEE32}"/>
              </a:ext>
            </a:extLst>
          </p:cNvPr>
          <p:cNvSpPr/>
          <p:nvPr/>
        </p:nvSpPr>
        <p:spPr>
          <a:xfrm>
            <a:off x="7960154" y="3773792"/>
            <a:ext cx="2456055" cy="16387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F9C1165-9C31-9D15-3BBA-7FC4A4027316}"/>
              </a:ext>
            </a:extLst>
          </p:cNvPr>
          <p:cNvSpPr txBox="1"/>
          <p:nvPr/>
        </p:nvSpPr>
        <p:spPr>
          <a:xfrm>
            <a:off x="857603" y="2587013"/>
            <a:ext cx="3731436" cy="2031325"/>
          </a:xfrm>
          <a:prstGeom prst="rect">
            <a:avLst/>
          </a:prstGeom>
          <a:noFill/>
        </p:spPr>
        <p:txBody>
          <a:bodyPr wrap="square" rtlCol="0">
            <a:spAutoFit/>
          </a:bodyPr>
          <a:lstStyle/>
          <a:p>
            <a:r>
              <a:rPr lang="zh-CN" altLang="en-US" dirty="0"/>
              <a:t>选择不同的代码覆盖准则，包括：</a:t>
            </a:r>
            <a:endParaRPr lang="en-US" altLang="zh-CN" dirty="0"/>
          </a:p>
          <a:p>
            <a:pPr marL="285750" indent="-285750">
              <a:buFont typeface="Arial" panose="020B0604020202020204" pitchFamily="34" charset="0"/>
              <a:buChar char="•"/>
            </a:pPr>
            <a:r>
              <a:rPr lang="en-US" altLang="zh-CN" b="1" dirty="0"/>
              <a:t>Instruction Coverage</a:t>
            </a:r>
          </a:p>
          <a:p>
            <a:pPr marL="285750" indent="-285750">
              <a:buFont typeface="Arial" panose="020B0604020202020204" pitchFamily="34" charset="0"/>
              <a:buChar char="•"/>
            </a:pPr>
            <a:r>
              <a:rPr lang="en-US" altLang="zh-CN" b="1" dirty="0"/>
              <a:t>Branch Coverage</a:t>
            </a:r>
          </a:p>
          <a:p>
            <a:pPr marL="285750" indent="-285750">
              <a:buFont typeface="Arial" panose="020B0604020202020204" pitchFamily="34" charset="0"/>
              <a:buChar char="•"/>
            </a:pPr>
            <a:r>
              <a:rPr lang="en-US" altLang="zh-CN" b="1" dirty="0"/>
              <a:t>Line Coverage</a:t>
            </a:r>
          </a:p>
          <a:p>
            <a:pPr marL="285750" indent="-285750">
              <a:buFont typeface="Arial" panose="020B0604020202020204" pitchFamily="34" charset="0"/>
              <a:buChar char="•"/>
            </a:pPr>
            <a:r>
              <a:rPr lang="en-US" altLang="zh-CN" b="1" dirty="0"/>
              <a:t>Method Coverage</a:t>
            </a:r>
          </a:p>
          <a:p>
            <a:pPr marL="285750" indent="-285750">
              <a:buFont typeface="Arial" panose="020B0604020202020204" pitchFamily="34" charset="0"/>
              <a:buChar char="•"/>
            </a:pPr>
            <a:r>
              <a:rPr lang="en-US" altLang="zh-CN" b="1" dirty="0"/>
              <a:t>Type Coverage</a:t>
            </a:r>
          </a:p>
          <a:p>
            <a:pPr marL="285750" indent="-285750">
              <a:buFont typeface="Arial" panose="020B0604020202020204" pitchFamily="34" charset="0"/>
              <a:buChar char="•"/>
            </a:pPr>
            <a:r>
              <a:rPr lang="en-US" altLang="zh-CN" b="1" dirty="0"/>
              <a:t>Complexity Coverage</a:t>
            </a:r>
          </a:p>
        </p:txBody>
      </p:sp>
    </p:spTree>
    <p:custDataLst>
      <p:tags r:id="rId1"/>
    </p:custDataLst>
    <p:extLst>
      <p:ext uri="{BB962C8B-B14F-4D97-AF65-F5344CB8AC3E}">
        <p14:creationId xmlns:p14="http://schemas.microsoft.com/office/powerpoint/2010/main" val="30942023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4C1F1A-D5B3-7300-78FB-A74260F2054D}"/>
              </a:ext>
            </a:extLst>
          </p:cNvPr>
          <p:cNvSpPr txBox="1"/>
          <p:nvPr/>
        </p:nvSpPr>
        <p:spPr>
          <a:xfrm>
            <a:off x="227218" y="1255551"/>
            <a:ext cx="3647152" cy="369332"/>
          </a:xfrm>
          <a:prstGeom prst="rect">
            <a:avLst/>
          </a:prstGeom>
          <a:noFill/>
        </p:spPr>
        <p:txBody>
          <a:bodyPr wrap="none" rtlCol="0">
            <a:spAutoFit/>
          </a:bodyPr>
          <a:lstStyle/>
          <a:p>
            <a:r>
              <a:rPr lang="zh-CN" altLang="en-US" dirty="0"/>
              <a:t>步骤五：查看源代码覆盖情况标注</a:t>
            </a:r>
          </a:p>
        </p:txBody>
      </p:sp>
      <p:grpSp>
        <p:nvGrpSpPr>
          <p:cNvPr id="4" name="组合 3">
            <a:extLst>
              <a:ext uri="{FF2B5EF4-FFF2-40B4-BE49-F238E27FC236}">
                <a16:creationId xmlns:a16="http://schemas.microsoft.com/office/drawing/2014/main" id="{F9B85E2B-D275-98D4-DA5C-7040D2CAC544}"/>
              </a:ext>
            </a:extLst>
          </p:cNvPr>
          <p:cNvGrpSpPr/>
          <p:nvPr/>
        </p:nvGrpSpPr>
        <p:grpSpPr>
          <a:xfrm>
            <a:off x="227218" y="261621"/>
            <a:ext cx="4101895" cy="702576"/>
            <a:chOff x="173431" y="131209"/>
            <a:chExt cx="2811816" cy="895414"/>
          </a:xfrm>
        </p:grpSpPr>
        <p:sp>
          <p:nvSpPr>
            <p:cNvPr id="9" name="矩形 8">
              <a:extLst>
                <a:ext uri="{FF2B5EF4-FFF2-40B4-BE49-F238E27FC236}">
                  <a16:creationId xmlns:a16="http://schemas.microsoft.com/office/drawing/2014/main" id="{4A04FD2E-117B-2F10-DB62-0CB1DBB9716C}"/>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统计代码覆盖率</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id="{CEAA137E-897F-30C9-3FA4-EA187CEC52B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pic>
        <p:nvPicPr>
          <p:cNvPr id="6" name="图片 5">
            <a:extLst>
              <a:ext uri="{FF2B5EF4-FFF2-40B4-BE49-F238E27FC236}">
                <a16:creationId xmlns:a16="http://schemas.microsoft.com/office/drawing/2014/main" id="{129472BF-670D-A963-7003-A10C69F7E9F4}"/>
              </a:ext>
            </a:extLst>
          </p:cNvPr>
          <p:cNvPicPr>
            <a:picLocks noChangeAspect="1"/>
          </p:cNvPicPr>
          <p:nvPr/>
        </p:nvPicPr>
        <p:blipFill>
          <a:blip r:embed="rId4"/>
          <a:stretch>
            <a:fillRect/>
          </a:stretch>
        </p:blipFill>
        <p:spPr>
          <a:xfrm>
            <a:off x="3303127" y="1677396"/>
            <a:ext cx="8841883" cy="4155454"/>
          </a:xfrm>
          <a:prstGeom prst="rect">
            <a:avLst/>
          </a:prstGeom>
        </p:spPr>
      </p:pic>
      <p:sp>
        <p:nvSpPr>
          <p:cNvPr id="7" name="文本框 6">
            <a:extLst>
              <a:ext uri="{FF2B5EF4-FFF2-40B4-BE49-F238E27FC236}">
                <a16:creationId xmlns:a16="http://schemas.microsoft.com/office/drawing/2014/main" id="{CE9EE479-57BC-14D9-E0B1-7E68BB6FEC74}"/>
              </a:ext>
            </a:extLst>
          </p:cNvPr>
          <p:cNvSpPr txBox="1"/>
          <p:nvPr/>
        </p:nvSpPr>
        <p:spPr>
          <a:xfrm>
            <a:off x="511155" y="2572815"/>
            <a:ext cx="2481943" cy="1477328"/>
          </a:xfrm>
          <a:prstGeom prst="rect">
            <a:avLst/>
          </a:prstGeom>
          <a:noFill/>
        </p:spPr>
        <p:txBody>
          <a:bodyPr wrap="square" rtlCol="0">
            <a:spAutoFit/>
          </a:bodyPr>
          <a:lstStyle/>
          <a:p>
            <a:r>
              <a:rPr lang="en-US" altLang="zh-CN" dirty="0" err="1"/>
              <a:t>EclEmma</a:t>
            </a:r>
            <a:r>
              <a:rPr lang="zh-CN" altLang="en-US" dirty="0"/>
              <a:t>会根据覆盖执行情况，对源代码进行标注，分别使用</a:t>
            </a:r>
            <a:r>
              <a:rPr lang="zh-CN" altLang="en-US" dirty="0">
                <a:solidFill>
                  <a:srgbClr val="92D050"/>
                </a:solidFill>
              </a:rPr>
              <a:t>绿</a:t>
            </a:r>
            <a:r>
              <a:rPr lang="zh-CN" altLang="en-US" dirty="0"/>
              <a:t>、</a:t>
            </a:r>
            <a:r>
              <a:rPr lang="zh-CN" altLang="en-US" dirty="0">
                <a:solidFill>
                  <a:srgbClr val="FFC000"/>
                </a:solidFill>
              </a:rPr>
              <a:t>黄</a:t>
            </a:r>
            <a:r>
              <a:rPr lang="zh-CN" altLang="en-US" dirty="0"/>
              <a:t>和</a:t>
            </a:r>
            <a:r>
              <a:rPr lang="zh-CN" altLang="en-US" dirty="0">
                <a:solidFill>
                  <a:srgbClr val="FF0000"/>
                </a:solidFill>
              </a:rPr>
              <a:t>红色</a:t>
            </a:r>
            <a:r>
              <a:rPr lang="zh-CN" altLang="en-US" dirty="0"/>
              <a:t>代表</a:t>
            </a:r>
            <a:r>
              <a:rPr lang="zh-CN" altLang="en-US" dirty="0">
                <a:solidFill>
                  <a:srgbClr val="92D050"/>
                </a:solidFill>
              </a:rPr>
              <a:t>完全覆盖</a:t>
            </a:r>
            <a:r>
              <a:rPr lang="zh-CN" altLang="en-US" dirty="0"/>
              <a:t>、</a:t>
            </a:r>
            <a:r>
              <a:rPr lang="zh-CN" altLang="en-US" dirty="0">
                <a:solidFill>
                  <a:srgbClr val="FFC000"/>
                </a:solidFill>
              </a:rPr>
              <a:t>部分覆盖</a:t>
            </a:r>
            <a:r>
              <a:rPr lang="zh-CN" altLang="en-US" dirty="0"/>
              <a:t>和</a:t>
            </a:r>
            <a:r>
              <a:rPr lang="zh-CN" altLang="en-US" dirty="0">
                <a:solidFill>
                  <a:srgbClr val="FF0000"/>
                </a:solidFill>
              </a:rPr>
              <a:t>未覆盖</a:t>
            </a:r>
            <a:r>
              <a:rPr lang="zh-CN" altLang="en-US" dirty="0"/>
              <a:t>。</a:t>
            </a:r>
          </a:p>
        </p:txBody>
      </p:sp>
    </p:spTree>
    <p:custDataLst>
      <p:tags r:id="rId1"/>
    </p:custDataLst>
    <p:extLst>
      <p:ext uri="{BB962C8B-B14F-4D97-AF65-F5344CB8AC3E}">
        <p14:creationId xmlns:p14="http://schemas.microsoft.com/office/powerpoint/2010/main" val="38003754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95BAD7B-68DA-47FD-BD82-00BE51AC6E35}"/>
              </a:ext>
            </a:extLst>
          </p:cNvPr>
          <p:cNvGrpSpPr/>
          <p:nvPr/>
        </p:nvGrpSpPr>
        <p:grpSpPr>
          <a:xfrm>
            <a:off x="227218" y="261621"/>
            <a:ext cx="2887457" cy="702576"/>
            <a:chOff x="173431" y="131209"/>
            <a:chExt cx="2811816" cy="895414"/>
          </a:xfrm>
        </p:grpSpPr>
        <p:sp>
          <p:nvSpPr>
            <p:cNvPr id="6" name="矩形 5">
              <a:extLst>
                <a:ext uri="{FF2B5EF4-FFF2-40B4-BE49-F238E27FC236}">
                  <a16:creationId xmlns:a16="http://schemas.microsoft.com/office/drawing/2014/main" id="{A9BB0520-10C0-4606-BC9E-806EB093E5AB}"/>
                </a:ext>
              </a:extLst>
            </p:cNvPr>
            <p:cNvSpPr/>
            <p:nvPr/>
          </p:nvSpPr>
          <p:spPr>
            <a:xfrm>
              <a:off x="173431" y="131210"/>
              <a:ext cx="2455469" cy="895413"/>
            </a:xfrm>
            <a:prstGeom prst="rect">
              <a:avLst/>
            </a:prstGeom>
            <a:solidFill>
              <a:srgbClr val="6A0160"/>
            </a:solidFill>
            <a:ln w="12700" cap="flat" cmpd="sng" algn="ctr">
              <a:solidFill>
                <a:srgbClr val="6A0160"/>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cs typeface="+mn-ea"/>
                  <a:sym typeface="+mn-lt"/>
                </a:rPr>
                <a:t>JaCoCo</a:t>
              </a:r>
              <a:r>
                <a:rPr lang="zh-CN" altLang="en-US" sz="2400" b="1" kern="0" dirty="0">
                  <a:solidFill>
                    <a:prstClr val="white"/>
                  </a:solidFill>
                  <a:cs typeface="+mn-ea"/>
                  <a:sym typeface="+mn-lt"/>
                </a:rPr>
                <a:t>代码插桩</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253D17D6-031F-4748-B3B3-EC863460DDCE}"/>
                </a:ext>
              </a:extLst>
            </p:cNvPr>
            <p:cNvSpPr/>
            <p:nvPr/>
          </p:nvSpPr>
          <p:spPr>
            <a:xfrm>
              <a:off x="2777583" y="131209"/>
              <a:ext cx="207664" cy="895413"/>
            </a:xfrm>
            <a:prstGeom prst="rect">
              <a:avLst/>
            </a:prstGeom>
            <a:solidFill>
              <a:srgbClr val="6A0160"/>
            </a:solidFill>
            <a:ln w="12700" cap="flat" cmpd="sng" algn="ctr">
              <a:solidFill>
                <a:srgbClr val="6A01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31" name="组合 30">
            <a:extLst>
              <a:ext uri="{FF2B5EF4-FFF2-40B4-BE49-F238E27FC236}">
                <a16:creationId xmlns:a16="http://schemas.microsoft.com/office/drawing/2014/main" id="{12C65C04-C799-F753-D2F4-7EE9429438C1}"/>
              </a:ext>
            </a:extLst>
          </p:cNvPr>
          <p:cNvGrpSpPr/>
          <p:nvPr/>
        </p:nvGrpSpPr>
        <p:grpSpPr>
          <a:xfrm>
            <a:off x="5311914" y="444228"/>
            <a:ext cx="5730620" cy="2908917"/>
            <a:chOff x="6324672" y="148894"/>
            <a:chExt cx="5730620" cy="2908917"/>
          </a:xfrm>
        </p:grpSpPr>
        <p:sp>
          <p:nvSpPr>
            <p:cNvPr id="2" name="文本框 1">
              <a:extLst>
                <a:ext uri="{FF2B5EF4-FFF2-40B4-BE49-F238E27FC236}">
                  <a16:creationId xmlns:a16="http://schemas.microsoft.com/office/drawing/2014/main" id="{1F22BC63-B1B9-BD0C-0FAE-0F333A6C6B56}"/>
                </a:ext>
              </a:extLst>
            </p:cNvPr>
            <p:cNvSpPr txBox="1"/>
            <p:nvPr/>
          </p:nvSpPr>
          <p:spPr>
            <a:xfrm>
              <a:off x="6324672" y="840047"/>
              <a:ext cx="119932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600" dirty="0">
                  <a:solidFill>
                    <a:srgbClr val="FF0000"/>
                  </a:solidFill>
                </a:rPr>
                <a:t>插桩</a:t>
              </a:r>
            </a:p>
          </p:txBody>
        </p:sp>
        <p:sp>
          <p:nvSpPr>
            <p:cNvPr id="3" name="文本框 2">
              <a:extLst>
                <a:ext uri="{FF2B5EF4-FFF2-40B4-BE49-F238E27FC236}">
                  <a16:creationId xmlns:a16="http://schemas.microsoft.com/office/drawing/2014/main" id="{F0FF2570-506B-9EE7-305F-0F80C4DE03FA}"/>
                </a:ext>
              </a:extLst>
            </p:cNvPr>
            <p:cNvSpPr txBox="1"/>
            <p:nvPr/>
          </p:nvSpPr>
          <p:spPr>
            <a:xfrm>
              <a:off x="7814635" y="168047"/>
              <a:ext cx="85661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源码</a:t>
              </a:r>
              <a:endParaRPr lang="en-US" altLang="zh-CN" sz="1600" b="0" i="0" dirty="0">
                <a:solidFill>
                  <a:srgbClr val="121212"/>
                </a:solidFill>
                <a:effectLst/>
                <a:latin typeface="-apple-system"/>
              </a:endParaRPr>
            </a:p>
            <a:p>
              <a:pPr algn="ctr"/>
              <a:r>
                <a:rPr lang="zh-CN" altLang="en-US" sz="1600" dirty="0">
                  <a:solidFill>
                    <a:srgbClr val="121212"/>
                  </a:solidFill>
                  <a:latin typeface="-apple-system"/>
                </a:rPr>
                <a:t>插桩</a:t>
              </a:r>
              <a:endParaRPr lang="zh-CN" altLang="en-US" sz="1600" dirty="0"/>
            </a:p>
          </p:txBody>
        </p:sp>
        <p:sp>
          <p:nvSpPr>
            <p:cNvPr id="4" name="文本框 3">
              <a:extLst>
                <a:ext uri="{FF2B5EF4-FFF2-40B4-BE49-F238E27FC236}">
                  <a16:creationId xmlns:a16="http://schemas.microsoft.com/office/drawing/2014/main" id="{04065AD4-BC4B-6455-01D1-C84F4DB70D6F}"/>
                </a:ext>
              </a:extLst>
            </p:cNvPr>
            <p:cNvSpPr txBox="1"/>
            <p:nvPr/>
          </p:nvSpPr>
          <p:spPr>
            <a:xfrm>
              <a:off x="7814634" y="1297321"/>
              <a:ext cx="85662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字节码</a:t>
              </a:r>
              <a:endParaRPr lang="en-US" altLang="zh-CN" sz="1600" dirty="0">
                <a:solidFill>
                  <a:srgbClr val="FF0000"/>
                </a:solidFill>
                <a:latin typeface="-apple-system"/>
              </a:endParaRPr>
            </a:p>
            <a:p>
              <a:pPr algn="ctr"/>
              <a:r>
                <a:rPr lang="zh-CN" altLang="en-US" sz="1600" dirty="0">
                  <a:solidFill>
                    <a:srgbClr val="FF0000"/>
                  </a:solidFill>
                  <a:latin typeface="-apple-system"/>
                </a:rPr>
                <a:t>插桩</a:t>
              </a:r>
              <a:endParaRPr lang="zh-CN" altLang="en-US" sz="1600" dirty="0">
                <a:solidFill>
                  <a:srgbClr val="FF0000"/>
                </a:solidFill>
              </a:endParaRPr>
            </a:p>
          </p:txBody>
        </p:sp>
        <p:sp>
          <p:nvSpPr>
            <p:cNvPr id="9" name="文本框 8">
              <a:extLst>
                <a:ext uri="{FF2B5EF4-FFF2-40B4-BE49-F238E27FC236}">
                  <a16:creationId xmlns:a16="http://schemas.microsoft.com/office/drawing/2014/main" id="{49AE9CCD-182A-7544-CF47-068835E56CF8}"/>
                </a:ext>
              </a:extLst>
            </p:cNvPr>
            <p:cNvSpPr txBox="1"/>
            <p:nvPr/>
          </p:nvSpPr>
          <p:spPr>
            <a:xfrm>
              <a:off x="9077327" y="475035"/>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离线模式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Offline</a:t>
              </a:r>
              <a:r>
                <a:rPr lang="zh-CN" altLang="en-US" sz="1600" dirty="0">
                  <a:solidFill>
                    <a:srgbClr val="FF0000"/>
                  </a:solidFill>
                  <a:latin typeface="-apple-system"/>
                </a:rPr>
                <a:t>）</a:t>
              </a:r>
              <a:endParaRPr lang="zh-CN" altLang="en-US" sz="1600" dirty="0">
                <a:solidFill>
                  <a:srgbClr val="FF0000"/>
                </a:solidFill>
              </a:endParaRPr>
            </a:p>
          </p:txBody>
        </p:sp>
        <p:sp>
          <p:nvSpPr>
            <p:cNvPr id="10" name="文本框 9">
              <a:extLst>
                <a:ext uri="{FF2B5EF4-FFF2-40B4-BE49-F238E27FC236}">
                  <a16:creationId xmlns:a16="http://schemas.microsoft.com/office/drawing/2014/main" id="{E8F1994C-F2AA-65D1-F05C-E326E7E87A82}"/>
                </a:ext>
              </a:extLst>
            </p:cNvPr>
            <p:cNvSpPr txBox="1"/>
            <p:nvPr/>
          </p:nvSpPr>
          <p:spPr>
            <a:xfrm>
              <a:off x="9077327" y="2093730"/>
              <a:ext cx="132616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dirty="0">
                  <a:solidFill>
                    <a:srgbClr val="FF0000"/>
                  </a:solidFill>
                  <a:latin typeface="-apple-system"/>
                </a:rPr>
                <a:t>在线</a:t>
              </a:r>
              <a:r>
                <a:rPr lang="zh-CN" altLang="en-US" sz="1600" b="0" i="0" dirty="0">
                  <a:solidFill>
                    <a:srgbClr val="FF0000"/>
                  </a:solidFill>
                  <a:effectLst/>
                  <a:latin typeface="-apple-system"/>
                </a:rPr>
                <a:t>模式</a:t>
              </a:r>
              <a:endParaRPr lang="en-US" altLang="zh-CN" sz="1600" b="0" i="0" dirty="0">
                <a:solidFill>
                  <a:srgbClr val="FF0000"/>
                </a:solidFill>
                <a:effectLst/>
                <a:latin typeface="-apple-system"/>
              </a:endParaRPr>
            </a:p>
            <a:p>
              <a:pPr algn="ctr"/>
              <a:r>
                <a:rPr lang="zh-CN" altLang="en-US" sz="1600" dirty="0">
                  <a:solidFill>
                    <a:srgbClr val="FF0000"/>
                  </a:solidFill>
                  <a:latin typeface="-apple-system"/>
                </a:rPr>
                <a:t>（</a:t>
              </a:r>
              <a:r>
                <a:rPr lang="en-US" altLang="zh-CN" sz="1600" dirty="0">
                  <a:solidFill>
                    <a:srgbClr val="FF0000"/>
                  </a:solidFill>
                  <a:latin typeface="-apple-system"/>
                </a:rPr>
                <a:t>On-The-Fly</a:t>
              </a:r>
              <a:r>
                <a:rPr lang="zh-CN" altLang="en-US" sz="1600" dirty="0">
                  <a:solidFill>
                    <a:srgbClr val="FF0000"/>
                  </a:solidFill>
                  <a:latin typeface="-apple-system"/>
                </a:rPr>
                <a:t>）</a:t>
              </a:r>
              <a:endParaRPr lang="zh-CN" altLang="en-US" sz="1600" dirty="0">
                <a:solidFill>
                  <a:srgbClr val="FF0000"/>
                </a:solidFill>
              </a:endParaRPr>
            </a:p>
          </p:txBody>
        </p:sp>
        <p:sp>
          <p:nvSpPr>
            <p:cNvPr id="11" name="文本框 10">
              <a:extLst>
                <a:ext uri="{FF2B5EF4-FFF2-40B4-BE49-F238E27FC236}">
                  <a16:creationId xmlns:a16="http://schemas.microsoft.com/office/drawing/2014/main" id="{B9E72B0E-2153-B20B-1FFA-0560A1FF8EDE}"/>
                </a:ext>
              </a:extLst>
            </p:cNvPr>
            <p:cNvSpPr txBox="1"/>
            <p:nvPr/>
          </p:nvSpPr>
          <p:spPr>
            <a:xfrm>
              <a:off x="10729128" y="148894"/>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121212"/>
                  </a:solidFill>
                  <a:effectLst/>
                  <a:latin typeface="-apple-system"/>
                </a:rPr>
                <a:t>替换方式</a:t>
              </a:r>
              <a:endParaRPr lang="zh-CN" altLang="en-US" sz="1600" dirty="0"/>
            </a:p>
          </p:txBody>
        </p:sp>
        <p:sp>
          <p:nvSpPr>
            <p:cNvPr id="12" name="文本框 11">
              <a:extLst>
                <a:ext uri="{FF2B5EF4-FFF2-40B4-BE49-F238E27FC236}">
                  <a16:creationId xmlns:a16="http://schemas.microsoft.com/office/drawing/2014/main" id="{8A4A4301-B7EE-7643-5E83-5E83A7DB0A8F}"/>
                </a:ext>
              </a:extLst>
            </p:cNvPr>
            <p:cNvSpPr txBox="1"/>
            <p:nvPr/>
          </p:nvSpPr>
          <p:spPr>
            <a:xfrm>
              <a:off x="10729128" y="105399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sz="1600" b="0" i="0" dirty="0">
                  <a:solidFill>
                    <a:srgbClr val="FF0000"/>
                  </a:solidFill>
                  <a:effectLst/>
                  <a:latin typeface="-apple-system"/>
                </a:rPr>
                <a:t>注入方式</a:t>
              </a:r>
              <a:endParaRPr lang="zh-CN" altLang="en-US" sz="1600" dirty="0">
                <a:solidFill>
                  <a:srgbClr val="FF0000"/>
                </a:solidFill>
              </a:endParaRPr>
            </a:p>
          </p:txBody>
        </p:sp>
        <p:sp>
          <p:nvSpPr>
            <p:cNvPr id="13" name="文本框 12">
              <a:extLst>
                <a:ext uri="{FF2B5EF4-FFF2-40B4-BE49-F238E27FC236}">
                  <a16:creationId xmlns:a16="http://schemas.microsoft.com/office/drawing/2014/main" id="{93CAB692-DBCD-8FC4-9A45-E12A1AEA5DAA}"/>
                </a:ext>
              </a:extLst>
            </p:cNvPr>
            <p:cNvSpPr txBox="1"/>
            <p:nvPr/>
          </p:nvSpPr>
          <p:spPr>
            <a:xfrm>
              <a:off x="10729128" y="1679126"/>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dirty="0">
                  <a:solidFill>
                    <a:srgbClr val="FF0000"/>
                  </a:solidFill>
                  <a:latin typeface="-apple-system"/>
                </a:rPr>
                <a:t>Class Loader</a:t>
              </a:r>
              <a:endParaRPr lang="zh-CN" altLang="en-US" sz="1600" dirty="0">
                <a:solidFill>
                  <a:srgbClr val="FF0000"/>
                </a:solidFill>
              </a:endParaRPr>
            </a:p>
          </p:txBody>
        </p:sp>
        <p:sp>
          <p:nvSpPr>
            <p:cNvPr id="14" name="文本框 13">
              <a:extLst>
                <a:ext uri="{FF2B5EF4-FFF2-40B4-BE49-F238E27FC236}">
                  <a16:creationId xmlns:a16="http://schemas.microsoft.com/office/drawing/2014/main" id="{1E27FC53-AF8F-866F-F2E5-9ADD7CFD2D69}"/>
                </a:ext>
              </a:extLst>
            </p:cNvPr>
            <p:cNvSpPr txBox="1"/>
            <p:nvPr/>
          </p:nvSpPr>
          <p:spPr>
            <a:xfrm>
              <a:off x="10729128" y="2719257"/>
              <a:ext cx="1326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600" b="0" i="0" dirty="0">
                  <a:solidFill>
                    <a:srgbClr val="FF0000"/>
                  </a:solidFill>
                  <a:effectLst/>
                  <a:latin typeface="-apple-system"/>
                </a:rPr>
                <a:t>Java Agent</a:t>
              </a:r>
              <a:endParaRPr lang="zh-CN" altLang="en-US" sz="1600" dirty="0">
                <a:solidFill>
                  <a:srgbClr val="FF0000"/>
                </a:solidFill>
              </a:endParaRPr>
            </a:p>
          </p:txBody>
        </p:sp>
        <p:cxnSp>
          <p:nvCxnSpPr>
            <p:cNvPr id="15" name="连接符: 肘形 14">
              <a:extLst>
                <a:ext uri="{FF2B5EF4-FFF2-40B4-BE49-F238E27FC236}">
                  <a16:creationId xmlns:a16="http://schemas.microsoft.com/office/drawing/2014/main" id="{5A10CC1D-F908-5E1C-FEFB-B1E0C273A7F9}"/>
                </a:ext>
              </a:extLst>
            </p:cNvPr>
            <p:cNvCxnSpPr>
              <a:cxnSpLocks/>
              <a:stCxn id="2" idx="3"/>
              <a:endCxn id="3" idx="1"/>
            </p:cNvCxnSpPr>
            <p:nvPr/>
          </p:nvCxnSpPr>
          <p:spPr>
            <a:xfrm flipV="1">
              <a:off x="7523994" y="460435"/>
              <a:ext cx="290641" cy="548889"/>
            </a:xfrm>
            <a:prstGeom prst="bentConnector3">
              <a:avLst/>
            </a:prstGeom>
          </p:spPr>
          <p:style>
            <a:lnRef idx="1">
              <a:schemeClr val="dk1"/>
            </a:lnRef>
            <a:fillRef idx="0">
              <a:schemeClr val="dk1"/>
            </a:fillRef>
            <a:effectRef idx="0">
              <a:schemeClr val="dk1"/>
            </a:effectRef>
            <a:fontRef idx="minor">
              <a:schemeClr val="tx1"/>
            </a:fontRef>
          </p:style>
        </p:cxnSp>
        <p:cxnSp>
          <p:nvCxnSpPr>
            <p:cNvPr id="16" name="连接符: 肘形 15">
              <a:extLst>
                <a:ext uri="{FF2B5EF4-FFF2-40B4-BE49-F238E27FC236}">
                  <a16:creationId xmlns:a16="http://schemas.microsoft.com/office/drawing/2014/main" id="{F41A535F-6BC5-2A1C-CAA1-6F64FCFA993D}"/>
                </a:ext>
              </a:extLst>
            </p:cNvPr>
            <p:cNvCxnSpPr>
              <a:cxnSpLocks/>
              <a:stCxn id="2" idx="3"/>
              <a:endCxn id="4" idx="1"/>
            </p:cNvCxnSpPr>
            <p:nvPr/>
          </p:nvCxnSpPr>
          <p:spPr>
            <a:xfrm>
              <a:off x="7523994" y="1009324"/>
              <a:ext cx="290640" cy="580385"/>
            </a:xfrm>
            <a:prstGeom prst="bentConnector3">
              <a:avLst/>
            </a:prstGeom>
          </p:spPr>
          <p:style>
            <a:lnRef idx="1">
              <a:schemeClr val="dk1"/>
            </a:lnRef>
            <a:fillRef idx="0">
              <a:schemeClr val="dk1"/>
            </a:fillRef>
            <a:effectRef idx="0">
              <a:schemeClr val="dk1"/>
            </a:effectRef>
            <a:fontRef idx="minor">
              <a:schemeClr val="tx1"/>
            </a:fontRef>
          </p:style>
        </p:cxnSp>
        <p:cxnSp>
          <p:nvCxnSpPr>
            <p:cNvPr id="17" name="连接符: 肘形 16">
              <a:extLst>
                <a:ext uri="{FF2B5EF4-FFF2-40B4-BE49-F238E27FC236}">
                  <a16:creationId xmlns:a16="http://schemas.microsoft.com/office/drawing/2014/main" id="{B67B0331-6660-345B-E762-29E682BD843E}"/>
                </a:ext>
              </a:extLst>
            </p:cNvPr>
            <p:cNvCxnSpPr>
              <a:cxnSpLocks/>
              <a:stCxn id="4" idx="3"/>
              <a:endCxn id="9" idx="1"/>
            </p:cNvCxnSpPr>
            <p:nvPr/>
          </p:nvCxnSpPr>
          <p:spPr>
            <a:xfrm flipV="1">
              <a:off x="8671254" y="767423"/>
              <a:ext cx="406073" cy="822286"/>
            </a:xfrm>
            <a:prstGeom prst="bentConnector3">
              <a:avLst/>
            </a:prstGeom>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CC803E55-0AE3-1B07-B704-0EA9C298DCE7}"/>
                </a:ext>
              </a:extLst>
            </p:cNvPr>
            <p:cNvCxnSpPr>
              <a:cxnSpLocks/>
              <a:stCxn id="4" idx="3"/>
              <a:endCxn id="10" idx="1"/>
            </p:cNvCxnSpPr>
            <p:nvPr/>
          </p:nvCxnSpPr>
          <p:spPr>
            <a:xfrm>
              <a:off x="8671254" y="1589709"/>
              <a:ext cx="406073" cy="796409"/>
            </a:xfrm>
            <a:prstGeom prst="bentConnector3">
              <a:avLst/>
            </a:prstGeom>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8D51943E-84BC-46F0-99DB-43F64BD5D301}"/>
                </a:ext>
              </a:extLst>
            </p:cNvPr>
            <p:cNvCxnSpPr>
              <a:stCxn id="9" idx="3"/>
              <a:endCxn id="11" idx="1"/>
            </p:cNvCxnSpPr>
            <p:nvPr/>
          </p:nvCxnSpPr>
          <p:spPr>
            <a:xfrm flipV="1">
              <a:off x="10403491" y="318171"/>
              <a:ext cx="325637" cy="449252"/>
            </a:xfrm>
            <a:prstGeom prst="bentConnector3">
              <a:avLst/>
            </a:prstGeom>
          </p:spPr>
          <p:style>
            <a:lnRef idx="1">
              <a:schemeClr val="dk1"/>
            </a:lnRef>
            <a:fillRef idx="0">
              <a:schemeClr val="dk1"/>
            </a:fillRef>
            <a:effectRef idx="0">
              <a:schemeClr val="dk1"/>
            </a:effectRef>
            <a:fontRef idx="minor">
              <a:schemeClr val="tx1"/>
            </a:fontRef>
          </p:style>
        </p:cxnSp>
        <p:cxnSp>
          <p:nvCxnSpPr>
            <p:cNvPr id="20" name="连接符: 肘形 19">
              <a:extLst>
                <a:ext uri="{FF2B5EF4-FFF2-40B4-BE49-F238E27FC236}">
                  <a16:creationId xmlns:a16="http://schemas.microsoft.com/office/drawing/2014/main" id="{C6CA6BBF-E725-79ED-B2C9-1A8D0145BDA0}"/>
                </a:ext>
              </a:extLst>
            </p:cNvPr>
            <p:cNvCxnSpPr>
              <a:stCxn id="9" idx="3"/>
              <a:endCxn id="12" idx="1"/>
            </p:cNvCxnSpPr>
            <p:nvPr/>
          </p:nvCxnSpPr>
          <p:spPr>
            <a:xfrm>
              <a:off x="10403491" y="767423"/>
              <a:ext cx="325637" cy="455851"/>
            </a:xfrm>
            <a:prstGeom prst="bentConnector3">
              <a:avLst/>
            </a:prstGeom>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1B53F77-27D7-BED2-E29C-E141D44BE515}"/>
                </a:ext>
              </a:extLst>
            </p:cNvPr>
            <p:cNvCxnSpPr>
              <a:stCxn id="10" idx="3"/>
              <a:endCxn id="13" idx="1"/>
            </p:cNvCxnSpPr>
            <p:nvPr/>
          </p:nvCxnSpPr>
          <p:spPr>
            <a:xfrm flipV="1">
              <a:off x="10403491" y="1848403"/>
              <a:ext cx="325637" cy="537715"/>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8A3C44B9-1D28-F0EF-1046-302F75AC9598}"/>
                </a:ext>
              </a:extLst>
            </p:cNvPr>
            <p:cNvCxnSpPr>
              <a:stCxn id="10" idx="3"/>
              <a:endCxn id="14" idx="1"/>
            </p:cNvCxnSpPr>
            <p:nvPr/>
          </p:nvCxnSpPr>
          <p:spPr>
            <a:xfrm>
              <a:off x="10403491" y="2386118"/>
              <a:ext cx="325637" cy="502416"/>
            </a:xfrm>
            <a:prstGeom prst="bentConnector3">
              <a:avLst/>
            </a:prstGeom>
          </p:spPr>
          <p:style>
            <a:lnRef idx="1">
              <a:schemeClr val="dk1"/>
            </a:lnRef>
            <a:fillRef idx="0">
              <a:schemeClr val="dk1"/>
            </a:fillRef>
            <a:effectRef idx="0">
              <a:schemeClr val="dk1"/>
            </a:effectRef>
            <a:fontRef idx="minor">
              <a:schemeClr val="tx1"/>
            </a:fontRef>
          </p:style>
        </p:cxnSp>
      </p:grpSp>
      <p:sp>
        <p:nvSpPr>
          <p:cNvPr id="24" name="文本框 23">
            <a:extLst>
              <a:ext uri="{FF2B5EF4-FFF2-40B4-BE49-F238E27FC236}">
                <a16:creationId xmlns:a16="http://schemas.microsoft.com/office/drawing/2014/main" id="{E8CB23DA-8D18-DC12-AED2-496456BD0330}"/>
              </a:ext>
            </a:extLst>
          </p:cNvPr>
          <p:cNvSpPr txBox="1"/>
          <p:nvPr/>
        </p:nvSpPr>
        <p:spPr>
          <a:xfrm>
            <a:off x="216124" y="1851303"/>
            <a:ext cx="271476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en-US" b="0" i="0" dirty="0">
                <a:solidFill>
                  <a:srgbClr val="4D4D4D"/>
                </a:solidFill>
                <a:effectLst/>
                <a:latin typeface="+mn-ea"/>
              </a:rPr>
              <a:t>源码插桩 </a:t>
            </a:r>
            <a:r>
              <a:rPr lang="en-US" altLang="zh-CN" b="1" i="0" dirty="0">
                <a:solidFill>
                  <a:srgbClr val="4D4D4D"/>
                </a:solidFill>
                <a:effectLst/>
                <a:latin typeface="+mn-ea"/>
              </a:rPr>
              <a:t>VS</a:t>
            </a:r>
            <a:r>
              <a:rPr lang="en-US" altLang="zh-CN" b="0" i="0" dirty="0">
                <a:solidFill>
                  <a:srgbClr val="4D4D4D"/>
                </a:solidFill>
                <a:effectLst/>
                <a:latin typeface="+mn-ea"/>
              </a:rPr>
              <a:t> </a:t>
            </a:r>
            <a:r>
              <a:rPr lang="zh-CN" altLang="en-US" dirty="0">
                <a:solidFill>
                  <a:srgbClr val="4D4D4D"/>
                </a:solidFill>
                <a:latin typeface="+mn-ea"/>
              </a:rPr>
              <a:t>字节码</a:t>
            </a:r>
            <a:r>
              <a:rPr lang="zh-CN" altLang="en-US" b="0" i="0" dirty="0">
                <a:solidFill>
                  <a:srgbClr val="4D4D4D"/>
                </a:solidFill>
                <a:effectLst/>
                <a:latin typeface="+mn-ea"/>
              </a:rPr>
              <a:t>插桩</a:t>
            </a:r>
            <a:endParaRPr lang="zh-CN" altLang="en-US" dirty="0">
              <a:latin typeface="+mn-ea"/>
            </a:endParaRPr>
          </a:p>
        </p:txBody>
      </p:sp>
      <p:sp>
        <p:nvSpPr>
          <p:cNvPr id="27" name="文本框 26">
            <a:extLst>
              <a:ext uri="{FF2B5EF4-FFF2-40B4-BE49-F238E27FC236}">
                <a16:creationId xmlns:a16="http://schemas.microsoft.com/office/drawing/2014/main" id="{06A6D76B-4B9C-B86E-FAE1-589FA72B4C4F}"/>
              </a:ext>
            </a:extLst>
          </p:cNvPr>
          <p:cNvSpPr txBox="1"/>
          <p:nvPr/>
        </p:nvSpPr>
        <p:spPr>
          <a:xfrm>
            <a:off x="216124" y="2522148"/>
            <a:ext cx="6096946" cy="830997"/>
          </a:xfrm>
          <a:prstGeom prst="rect">
            <a:avLst/>
          </a:prstGeom>
          <a:noFill/>
        </p:spPr>
        <p:txBody>
          <a:bodyPr wrap="square">
            <a:spAutoFit/>
          </a:bodyPr>
          <a:lstStyle/>
          <a:p>
            <a:r>
              <a:rPr lang="zh-CN" altLang="en-US" sz="1600" b="0" i="0" dirty="0">
                <a:solidFill>
                  <a:srgbClr val="4D4D4D"/>
                </a:solidFill>
                <a:effectLst/>
                <a:latin typeface="-apple-system"/>
              </a:rPr>
              <a:t>源码插桩会在编译前修改代码，但是该方法给出的变异报错行数与开发人员看到的行数不一致。而在字节码插桩中，又可以分为</a:t>
            </a:r>
            <a:r>
              <a:rPr lang="en-US" altLang="zh-CN" sz="1600" b="0" i="0" dirty="0">
                <a:solidFill>
                  <a:srgbClr val="4D4D4D"/>
                </a:solidFill>
                <a:effectLst/>
                <a:latin typeface="-apple-system"/>
              </a:rPr>
              <a:t>On-The-Fly(</a:t>
            </a:r>
            <a:r>
              <a:rPr lang="zh-CN" altLang="en-US" sz="1600" b="0" i="0" dirty="0">
                <a:solidFill>
                  <a:srgbClr val="4D4D4D"/>
                </a:solidFill>
                <a:effectLst/>
                <a:latin typeface="-apple-system"/>
              </a:rPr>
              <a:t>在线</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与</a:t>
            </a:r>
            <a:r>
              <a:rPr lang="en-US" altLang="zh-CN" sz="1600" b="0" i="0" dirty="0">
                <a:solidFill>
                  <a:srgbClr val="4D4D4D"/>
                </a:solidFill>
                <a:effectLst/>
                <a:latin typeface="-apple-system"/>
              </a:rPr>
              <a:t>Offline(</a:t>
            </a:r>
            <a:r>
              <a:rPr lang="zh-CN" altLang="en-US" sz="1600" b="0" i="0" dirty="0">
                <a:solidFill>
                  <a:srgbClr val="4D4D4D"/>
                </a:solidFill>
                <a:effectLst/>
                <a:latin typeface="-apple-system"/>
              </a:rPr>
              <a:t>离线</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两种模式。</a:t>
            </a:r>
            <a:endParaRPr lang="en-US" altLang="zh-CN" sz="1600" b="0" i="0" dirty="0">
              <a:solidFill>
                <a:srgbClr val="4D4D4D"/>
              </a:solidFill>
              <a:effectLst/>
              <a:latin typeface="-apple-system"/>
            </a:endParaRPr>
          </a:p>
        </p:txBody>
      </p:sp>
    </p:spTree>
    <p:custDataLst>
      <p:tags r:id="rId1"/>
    </p:custDataLst>
    <p:extLst>
      <p:ext uri="{BB962C8B-B14F-4D97-AF65-F5344CB8AC3E}">
        <p14:creationId xmlns:p14="http://schemas.microsoft.com/office/powerpoint/2010/main" val="33355299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1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2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3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4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2.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3.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4.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5.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5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6.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60.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61.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7.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8.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ags/tag9.xml><?xml version="1.0" encoding="utf-8"?>
<p:tagLst xmlns:a="http://schemas.openxmlformats.org/drawingml/2006/main" xmlns:r="http://schemas.openxmlformats.org/officeDocument/2006/relationships" xmlns:p="http://schemas.openxmlformats.org/presentationml/2006/main">
  <p:tag name="ISLIDE.ICON" val="#66445;#38727;#404811;#113057;#370394;#131439;#97862;#12959;#60259;#38516;#393703;#145502;#393672;#912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k5anl20">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15440</TotalTime>
  <Words>13488</Words>
  <Application>Microsoft Macintosh PowerPoint</Application>
  <PresentationFormat>宽屏</PresentationFormat>
  <Paragraphs>1523</Paragraphs>
  <Slides>105</Slides>
  <Notes>105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105</vt:i4>
      </vt:variant>
    </vt:vector>
  </HeadingPairs>
  <TitlesOfParts>
    <vt:vector size="122" baseType="lpstr">
      <vt:lpstr>-apple-system</vt:lpstr>
      <vt:lpstr>等线</vt:lpstr>
      <vt:lpstr>华文楷体</vt:lpstr>
      <vt:lpstr>宋体</vt:lpstr>
      <vt:lpstr>Microsoft YaHei</vt:lpstr>
      <vt:lpstr>Microsoft YaHei</vt:lpstr>
      <vt:lpstr>微软雅黑 Light</vt:lpstr>
      <vt:lpstr>Arial Unicode MS</vt:lpstr>
      <vt:lpstr>PingFang SC</vt:lpstr>
      <vt:lpstr>system-ui</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白盒测试与黑盒测试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gxq</dc:creator>
  <cp:lastModifiedBy>Microsoft Office User</cp:lastModifiedBy>
  <cp:revision>325</cp:revision>
  <dcterms:created xsi:type="dcterms:W3CDTF">2021-06-30T15:06:56Z</dcterms:created>
  <dcterms:modified xsi:type="dcterms:W3CDTF">2022-12-24T01:18:14Z</dcterms:modified>
</cp:coreProperties>
</file>