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04" r:id="rId2"/>
    <p:sldId id="826" r:id="rId3"/>
    <p:sldId id="308" r:id="rId4"/>
    <p:sldId id="9970" r:id="rId5"/>
    <p:sldId id="9971" r:id="rId6"/>
    <p:sldId id="9956" r:id="rId7"/>
    <p:sldId id="9972" r:id="rId8"/>
    <p:sldId id="9973" r:id="rId9"/>
    <p:sldId id="9974" r:id="rId10"/>
    <p:sldId id="9975" r:id="rId11"/>
    <p:sldId id="6088" r:id="rId12"/>
    <p:sldId id="9977" r:id="rId13"/>
    <p:sldId id="9978" r:id="rId14"/>
    <p:sldId id="9979" r:id="rId15"/>
    <p:sldId id="9980" r:id="rId16"/>
    <p:sldId id="6089" r:id="rId17"/>
    <p:sldId id="9981" r:id="rId18"/>
    <p:sldId id="9982" r:id="rId19"/>
    <p:sldId id="9983" r:id="rId20"/>
    <p:sldId id="9984" r:id="rId21"/>
    <p:sldId id="9985" r:id="rId22"/>
    <p:sldId id="9986" r:id="rId23"/>
    <p:sldId id="9987" r:id="rId24"/>
    <p:sldId id="9988" r:id="rId25"/>
    <p:sldId id="9989" r:id="rId26"/>
    <p:sldId id="9990" r:id="rId27"/>
    <p:sldId id="9991" r:id="rId28"/>
    <p:sldId id="9992" r:id="rId29"/>
    <p:sldId id="6087" r:id="rId30"/>
    <p:sldId id="9993" r:id="rId31"/>
    <p:sldId id="9994" r:id="rId32"/>
    <p:sldId id="9995" r:id="rId33"/>
    <p:sldId id="9996" r:id="rId34"/>
    <p:sldId id="9997" r:id="rId35"/>
    <p:sldId id="9998" r:id="rId36"/>
    <p:sldId id="9999" r:id="rId37"/>
    <p:sldId id="6086" r:id="rId38"/>
    <p:sldId id="6029" r:id="rId39"/>
    <p:sldId id="6031" r:id="rId40"/>
    <p:sldId id="6034" r:id="rId41"/>
  </p:sldIdLst>
  <p:sldSz cx="9144000" cy="5143500" type="screen16x9"/>
  <p:notesSz cx="6858000" cy="9144000"/>
  <p:custDataLst>
    <p:tags r:id="rId4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435CC8"/>
    <a:srgbClr val="FFC600"/>
    <a:srgbClr val="1F2B88"/>
    <a:srgbClr val="FFC000"/>
    <a:srgbClr val="242C52"/>
    <a:srgbClr val="6880B1"/>
    <a:srgbClr val="FFBB0A"/>
    <a:srgbClr val="FFC102"/>
    <a:srgbClr val="1D2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88142"/>
  </p:normalViewPr>
  <p:slideViewPr>
    <p:cSldViewPr snapToGrid="0" snapToObjects="1">
      <p:cViewPr varScale="1">
        <p:scale>
          <a:sx n="128" d="100"/>
          <a:sy n="128" d="100"/>
        </p:scale>
        <p:origin x="1096" y="160"/>
      </p:cViewPr>
      <p:guideLst>
        <p:guide orient="horz" pos="1614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" panose="020F0502020204030204" charset="-122"/>
        <a:ea typeface="思源黑体" panose="020F0502020204030204" charset="-122"/>
        <a:cs typeface="思源黑体" panose="020F050202020403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" panose="020F0502020204030204" charset="-122"/>
        <a:ea typeface="思源黑体" panose="020F0502020204030204" charset="-122"/>
        <a:cs typeface="思源黑体" panose="020F050202020403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" panose="020F0502020204030204" charset="-122"/>
        <a:ea typeface="思源黑体" panose="020F0502020204030204" charset="-122"/>
        <a:cs typeface="思源黑体" panose="020F050202020403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" panose="020F0502020204030204" charset="-122"/>
        <a:ea typeface="思源黑体" panose="020F0502020204030204" charset="-122"/>
        <a:cs typeface="思源黑体" panose="020F050202020403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" panose="020F0502020204030204" charset="-122"/>
        <a:ea typeface="思源黑体" panose="020F0502020204030204" charset="-122"/>
        <a:cs typeface="思源黑体" panose="020F050202020403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2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74638" y="406400"/>
            <a:ext cx="7407276" cy="41671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endParaRPr lang="en-US" altLang="zh-CN" sz="1200" kern="100" dirty="0">
              <a:solidFill>
                <a:srgbClr val="3F3F3F"/>
              </a:solidFill>
              <a:effectLst/>
              <a:latin typeface="Calibri" panose="020F050202020403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8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74638" y="406400"/>
            <a:ext cx="7407276" cy="41671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3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重点学习内容，可以通过留实操作业或提问的方式，巩固学习成果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1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每课</a:t>
            </a:r>
            <a:r>
              <a:rPr lang="zh-CN" altLang="en-US" sz="12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结束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时使用“以上是本节课的内容”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这一章讲到这里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6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1AA72A-FE2F-1F7F-B206-0A8214FA8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b="2308"/>
          <a:stretch/>
        </p:blipFill>
        <p:spPr>
          <a:xfrm>
            <a:off x="-2" y="6976"/>
            <a:ext cx="9144002" cy="5136524"/>
          </a:xfrm>
          <a:prstGeom prst="rect">
            <a:avLst/>
          </a:prstGeom>
        </p:spPr>
      </p:pic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628650" y="3333947"/>
            <a:ext cx="78867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</a:defRPr>
            </a:lvl1pPr>
            <a:lvl3pPr marL="685800" indent="0">
              <a:buNone/>
              <a:defRPr/>
            </a:lvl3pPr>
          </a:lstStyle>
          <a:p>
            <a:pPr lvl="0"/>
            <a:endParaRPr kumimoji="1" lang="zh-CN" altLang="en-US" dirty="0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628650" y="2092075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8" name="组合 10"/>
          <p:cNvGrpSpPr/>
          <p:nvPr userDrawn="1"/>
        </p:nvGrpSpPr>
        <p:grpSpPr>
          <a:xfrm>
            <a:off x="628651" y="1905306"/>
            <a:ext cx="4936937" cy="1363896"/>
            <a:chOff x="2666198" y="2543397"/>
            <a:chExt cx="7199697" cy="1316333"/>
          </a:xfrm>
        </p:grpSpPr>
        <p:cxnSp>
          <p:nvCxnSpPr>
            <p:cNvPr id="9" name="直线连接符 8"/>
            <p:cNvCxnSpPr/>
            <p:nvPr userDrawn="1"/>
          </p:nvCxnSpPr>
          <p:spPr>
            <a:xfrm>
              <a:off x="2666198" y="2543397"/>
              <a:ext cx="719969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 userDrawn="1"/>
          </p:nvCxnSpPr>
          <p:spPr>
            <a:xfrm>
              <a:off x="2666198" y="3859730"/>
              <a:ext cx="7199697" cy="0"/>
            </a:xfrm>
            <a:prstGeom prst="line">
              <a:avLst/>
            </a:prstGeom>
            <a:ln>
              <a:solidFill>
                <a:srgbClr val="8FAA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628650" y="4357416"/>
            <a:ext cx="7886700" cy="326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 b="0" i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</a:defRPr>
            </a:lvl1pPr>
            <a:lvl3pPr marL="685800" indent="0">
              <a:buNone/>
              <a:defRPr/>
            </a:lvl3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7E0749-825C-807E-623C-309EBA4214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2253" y="4579468"/>
            <a:ext cx="1519827" cy="3869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企业服务VI系统-1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73"/>
            <a:ext cx="9144000" cy="5200855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2485330" y="1907549"/>
            <a:ext cx="4173344" cy="1338513"/>
            <a:chOff x="2666197" y="2543397"/>
            <a:chExt cx="7199698" cy="1784684"/>
          </a:xfrm>
        </p:grpSpPr>
        <p:cxnSp>
          <p:nvCxnSpPr>
            <p:cNvPr id="6" name="直线连接符 5"/>
            <p:cNvCxnSpPr/>
            <p:nvPr userDrawn="1"/>
          </p:nvCxnSpPr>
          <p:spPr>
            <a:xfrm>
              <a:off x="2666198" y="2543397"/>
              <a:ext cx="7199697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 userDrawn="1"/>
          </p:nvCxnSpPr>
          <p:spPr>
            <a:xfrm>
              <a:off x="2666197" y="4328081"/>
              <a:ext cx="7199697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8"/>
          <p:cNvSpPr>
            <a:spLocks noGrp="1"/>
          </p:cNvSpPr>
          <p:nvPr>
            <p:ph type="title"/>
          </p:nvPr>
        </p:nvSpPr>
        <p:spPr>
          <a:xfrm>
            <a:off x="688206" y="2074664"/>
            <a:ext cx="7886700" cy="99417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5548" y="-62094"/>
            <a:ext cx="9209548" cy="5205594"/>
          </a:xfrm>
          <a:prstGeom prst="rect">
            <a:avLst/>
          </a:prstGeom>
          <a:solidFill>
            <a:srgbClr val="202B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389965" y="3455341"/>
            <a:ext cx="8125385" cy="5329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n>
                  <a:noFill/>
                </a:ln>
                <a:solidFill>
                  <a:srgbClr val="FFE1A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3pPr marL="685800" indent="0">
              <a:buNone/>
              <a:defRPr/>
            </a:lvl3pPr>
          </a:lstStyle>
          <a:p>
            <a:pPr lvl="0"/>
            <a:endParaRPr kumimoji="1" lang="zh-CN" altLang="en-US" dirty="0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389965" y="2092075"/>
            <a:ext cx="8125385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i="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389965" y="4357416"/>
            <a:ext cx="8125385" cy="326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 b="0" i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3pPr marL="685800" indent="0">
              <a:buNone/>
              <a:defRPr/>
            </a:lvl3pPr>
          </a:lstStyle>
          <a:p>
            <a:pPr lvl="0"/>
            <a:endParaRPr kumimoji="1" lang="zh-CN" altLang="en-US" dirty="0"/>
          </a:p>
        </p:txBody>
      </p:sp>
      <p:pic>
        <p:nvPicPr>
          <p:cNvPr id="11" name="图片 10" descr="方块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91" y="516282"/>
            <a:ext cx="6887024" cy="414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4235824"/>
            <a:ext cx="9144000" cy="907676"/>
          </a:xfrm>
          <a:prstGeom prst="rect">
            <a:avLst/>
          </a:prstGeom>
          <a:solidFill>
            <a:srgbClr val="202B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pic>
        <p:nvPicPr>
          <p:cNvPr id="7" name="图片 6" descr="形状 3.png"/>
          <p:cNvPicPr>
            <a:picLocks noChangeAspect="1"/>
          </p:cNvPicPr>
          <p:nvPr userDrawn="1"/>
        </p:nvPicPr>
        <p:blipFill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4314"/>
            <a:ext cx="9144000" cy="9076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7275" y="2124075"/>
            <a:ext cx="7029450" cy="895350"/>
          </a:xfrm>
          <a:prstGeom prst="rect">
            <a:avLst/>
          </a:prstGeom>
        </p:spPr>
      </p:pic>
      <p:sp>
        <p:nvSpPr>
          <p:cNvPr id="27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1057275" y="1146724"/>
            <a:ext cx="6524474" cy="1954701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CFA967"/>
              </a:buClr>
              <a:buSzPct val="100000"/>
              <a:buFont typeface="Arial" panose="020B0604020202020204"/>
              <a:buChar char="•"/>
              <a:defRPr sz="2400" b="0" i="0">
                <a:solidFill>
                  <a:srgbClr val="202B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42900" indent="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None/>
              <a:defRPr b="0" i="0">
                <a:solidFill>
                  <a:schemeClr val="bg1"/>
                </a:solidFill>
                <a:latin typeface="思源黑体 CN Normal" panose="020B0400000000000000" pitchFamily="34" charset="-128"/>
                <a:ea typeface="思源黑体 CN Normal" panose="020B0400000000000000" pitchFamily="34" charset="-128"/>
              </a:defRPr>
            </a:lvl2pPr>
            <a:lvl3pPr marL="857250" indent="-17145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n"/>
              <a:defRPr b="0" i="0">
                <a:solidFill>
                  <a:schemeClr val="bg1"/>
                </a:solidFill>
                <a:latin typeface="思源黑体 CN Normal" panose="020B0400000000000000" pitchFamily="34" charset="-128"/>
                <a:ea typeface="思源黑体 CN Normal" panose="020B0400000000000000" pitchFamily="34" charset="-128"/>
              </a:defRPr>
            </a:lvl3pPr>
            <a:lvl4pPr marL="1200150" indent="-17145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n"/>
              <a:defRPr b="0" i="0">
                <a:solidFill>
                  <a:schemeClr val="bg1"/>
                </a:solidFill>
                <a:latin typeface="思源黑体 CN Normal" panose="020B0400000000000000" pitchFamily="34" charset="-128"/>
                <a:ea typeface="思源黑体 CN Normal" panose="020B0400000000000000" pitchFamily="34" charset="-128"/>
              </a:defRPr>
            </a:lvl4pPr>
            <a:lvl5pPr marL="1543050" indent="-17145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n"/>
              <a:defRPr b="0" i="0">
                <a:solidFill>
                  <a:schemeClr val="bg1"/>
                </a:solidFill>
                <a:latin typeface="思源黑体 CN Normal" panose="020B0400000000000000" pitchFamily="34" charset="-128"/>
                <a:ea typeface="思源黑体 CN Normal" panose="020B04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 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单击此处编辑母版文本样式</a:t>
            </a: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86810" y="357173"/>
            <a:ext cx="1058582" cy="341703"/>
            <a:chOff x="-86810" y="357173"/>
            <a:chExt cx="1058582" cy="341703"/>
          </a:xfrm>
        </p:grpSpPr>
        <p:sp>
          <p:nvSpPr>
            <p:cNvPr id="32" name="圆角矩形 31"/>
            <p:cNvSpPr/>
            <p:nvPr userDrawn="1"/>
          </p:nvSpPr>
          <p:spPr>
            <a:xfrm>
              <a:off x="-86810" y="357173"/>
              <a:ext cx="742758" cy="341703"/>
            </a:xfrm>
            <a:prstGeom prst="roundRect">
              <a:avLst>
                <a:gd name="adj" fmla="val 10047"/>
              </a:avLst>
            </a:prstGeom>
            <a:solidFill>
              <a:srgbClr val="202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0" i="0" dirty="0">
                <a:solidFill>
                  <a:srgbClr val="1D242E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  <p:sp>
          <p:nvSpPr>
            <p:cNvPr id="33" name="燕尾形 32"/>
            <p:cNvSpPr/>
            <p:nvPr userDrawn="1"/>
          </p:nvSpPr>
          <p:spPr>
            <a:xfrm>
              <a:off x="709555" y="357173"/>
              <a:ext cx="262217" cy="341703"/>
            </a:xfrm>
            <a:prstGeom prst="chevron">
              <a:avLst/>
            </a:prstGeom>
            <a:solidFill>
              <a:srgbClr val="CFA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>
                <a:solidFill>
                  <a:srgbClr val="6880B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  <p:sp>
          <p:nvSpPr>
            <p:cNvPr id="34" name="燕尾形 33"/>
            <p:cNvSpPr/>
            <p:nvPr userDrawn="1"/>
          </p:nvSpPr>
          <p:spPr>
            <a:xfrm>
              <a:off x="524839" y="357173"/>
              <a:ext cx="262217" cy="341703"/>
            </a:xfrm>
            <a:prstGeom prst="chevron">
              <a:avLst/>
            </a:prstGeom>
            <a:solidFill>
              <a:srgbClr val="202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>
                <a:solidFill>
                  <a:srgbClr val="FFC600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</p:grpSp>
      <p:sp>
        <p:nvSpPr>
          <p:cNvPr id="35" name="文本框 34"/>
          <p:cNvSpPr txBox="1"/>
          <p:nvPr userDrawn="1"/>
        </p:nvSpPr>
        <p:spPr>
          <a:xfrm>
            <a:off x="0" y="32893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i="0" dirty="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" panose="020F0502020204030204" charset="-122"/>
              </a:rPr>
              <a:t>目录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C51939-329D-FAE7-273D-282F364113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710" y="4461938"/>
            <a:ext cx="1417284" cy="472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页标准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8"/>
          <p:cNvSpPr>
            <a:spLocks noGrp="1"/>
          </p:cNvSpPr>
          <p:nvPr>
            <p:ph type="title"/>
          </p:nvPr>
        </p:nvSpPr>
        <p:spPr>
          <a:xfrm>
            <a:off x="582039" y="280792"/>
            <a:ext cx="5309804" cy="5238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Clr>
                <a:schemeClr val="accent4"/>
              </a:buClr>
              <a:buFontTx/>
              <a:buNone/>
              <a:defRPr sz="2800" b="1" i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13" name="组合 19"/>
          <p:cNvGrpSpPr/>
          <p:nvPr userDrawn="1"/>
        </p:nvGrpSpPr>
        <p:grpSpPr>
          <a:xfrm>
            <a:off x="-139481" y="372601"/>
            <a:ext cx="631650" cy="341703"/>
            <a:chOff x="883264" y="476230"/>
            <a:chExt cx="842200" cy="455604"/>
          </a:xfrm>
          <a:solidFill>
            <a:srgbClr val="FFC600"/>
          </a:solidFill>
        </p:grpSpPr>
        <p:sp>
          <p:nvSpPr>
            <p:cNvPr id="15" name="圆角矩形 14"/>
            <p:cNvSpPr/>
            <p:nvPr userDrawn="1"/>
          </p:nvSpPr>
          <p:spPr>
            <a:xfrm>
              <a:off x="883264" y="476230"/>
              <a:ext cx="421100" cy="455604"/>
            </a:xfrm>
            <a:prstGeom prst="roundRect">
              <a:avLst>
                <a:gd name="adj" fmla="val 10047"/>
              </a:avLst>
            </a:prstGeom>
            <a:solidFill>
              <a:srgbClr val="242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0" i="0" dirty="0">
                <a:solidFill>
                  <a:srgbClr val="6880B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  <p:sp>
          <p:nvSpPr>
            <p:cNvPr id="16" name="燕尾形 15"/>
            <p:cNvSpPr/>
            <p:nvPr userDrawn="1"/>
          </p:nvSpPr>
          <p:spPr>
            <a:xfrm>
              <a:off x="1375841" y="476230"/>
              <a:ext cx="349623" cy="455604"/>
            </a:xfrm>
            <a:prstGeom prst="chevron">
              <a:avLst/>
            </a:prstGeom>
            <a:solidFill>
              <a:srgbClr val="688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  <p:sp>
          <p:nvSpPr>
            <p:cNvPr id="17" name="燕尾形 16"/>
            <p:cNvSpPr/>
            <p:nvPr userDrawn="1"/>
          </p:nvSpPr>
          <p:spPr>
            <a:xfrm>
              <a:off x="1129553" y="476230"/>
              <a:ext cx="349623" cy="455604"/>
            </a:xfrm>
            <a:prstGeom prst="chevron">
              <a:avLst/>
            </a:prstGeom>
            <a:solidFill>
              <a:srgbClr val="242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</p:grpSp>
      <p:sp>
        <p:nvSpPr>
          <p:cNvPr id="8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582038" y="1278636"/>
            <a:ext cx="7128035" cy="223386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FFC600"/>
              </a:buClr>
              <a:buSzPct val="100000"/>
              <a:buFont typeface="Arial" panose="020B0604020202020204"/>
              <a:buChar char="•"/>
              <a:defRPr sz="2400"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514350" indent="-171450">
              <a:lnSpc>
                <a:spcPct val="150000"/>
              </a:lnSpc>
              <a:buClr>
                <a:srgbClr val="FFC600"/>
              </a:buClr>
              <a:buFont typeface="Arial" panose="020B0604020202020204"/>
              <a:buChar char="•"/>
              <a:defRPr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2pPr>
            <a:lvl3pPr marL="857250" indent="-171450">
              <a:lnSpc>
                <a:spcPct val="150000"/>
              </a:lnSpc>
              <a:buClr>
                <a:srgbClr val="FFC600"/>
              </a:buClr>
              <a:buFont typeface="Arial" panose="020B0604020202020204"/>
              <a:buChar char="•"/>
              <a:defRPr sz="1600"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3pPr>
            <a:lvl4pPr marL="1200150" indent="-171450">
              <a:lnSpc>
                <a:spcPct val="150000"/>
              </a:lnSpc>
              <a:buClr>
                <a:srgbClr val="FFC600"/>
              </a:buClr>
              <a:buFont typeface="Arial" panose="020B0604020202020204"/>
              <a:buChar char="•"/>
              <a:defRPr sz="1400"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4pPr>
            <a:lvl5pPr marL="1371600" indent="0">
              <a:lnSpc>
                <a:spcPct val="150000"/>
              </a:lnSpc>
              <a:buClr>
                <a:srgbClr val="FFC600"/>
              </a:buClr>
              <a:buFont typeface="Arial" panose="020B0604020202020204"/>
              <a:buNone/>
              <a:defRPr sz="1600"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 单击此处编辑母版文本样式</a:t>
            </a:r>
          </a:p>
          <a:p>
            <a:pPr lvl="1"/>
            <a:r>
              <a:rPr kumimoji="1" lang="zh-CN" altLang="en-US" dirty="0"/>
              <a:t> 二级</a:t>
            </a:r>
          </a:p>
          <a:p>
            <a:pPr lvl="2"/>
            <a:r>
              <a:rPr kumimoji="1" lang="zh-CN" altLang="en-US" dirty="0"/>
              <a:t> 三级</a:t>
            </a:r>
          </a:p>
          <a:p>
            <a:pPr lvl="3"/>
            <a:r>
              <a:rPr kumimoji="1" lang="zh-CN" altLang="en-US" dirty="0"/>
              <a:t> 四级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0" y="5070928"/>
            <a:ext cx="9144000" cy="118287"/>
          </a:xfrm>
          <a:prstGeom prst="rect">
            <a:avLst/>
          </a:prstGeom>
          <a:solidFill>
            <a:srgbClr val="242C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242C52"/>
              </a:highlight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E9EF5C-CB56-40EE-620D-C8B40FB83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2253" y="4579468"/>
            <a:ext cx="1519827" cy="3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53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73460"/>
            <a:ext cx="9144000" cy="11715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075B709-553C-2F31-0AC6-3CD7BEB5F72A}"/>
              </a:ext>
            </a:extLst>
          </p:cNvPr>
          <p:cNvSpPr/>
          <p:nvPr userDrawn="1"/>
        </p:nvSpPr>
        <p:spPr>
          <a:xfrm>
            <a:off x="0" y="4961614"/>
            <a:ext cx="9144000" cy="181886"/>
          </a:xfrm>
          <a:prstGeom prst="rect">
            <a:avLst/>
          </a:prstGeom>
          <a:solidFill>
            <a:srgbClr val="202B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pic>
        <p:nvPicPr>
          <p:cNvPr id="3" name="图片 2" descr="形状 3.png">
            <a:extLst>
              <a:ext uri="{FF2B5EF4-FFF2-40B4-BE49-F238E27FC236}">
                <a16:creationId xmlns:a16="http://schemas.microsoft.com/office/drawing/2014/main" id="{392AD8B5-C0BE-D767-84D9-E93FB6F132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38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83A833-E148-B64F-D7B3-8453CEFD81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07" y="105693"/>
            <a:ext cx="1417284" cy="4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2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8">
            <a:extLst>
              <a:ext uri="{FF2B5EF4-FFF2-40B4-BE49-F238E27FC236}">
                <a16:creationId xmlns:a16="http://schemas.microsoft.com/office/drawing/2014/main" id="{3B501795-433E-8B6A-2678-C4A65945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9" y="280792"/>
            <a:ext cx="5309804" cy="5238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Clr>
                <a:schemeClr val="accent4"/>
              </a:buClr>
              <a:buFontTx/>
              <a:buNone/>
              <a:defRPr sz="2800" b="1" i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6" name="组合 19">
            <a:extLst>
              <a:ext uri="{FF2B5EF4-FFF2-40B4-BE49-F238E27FC236}">
                <a16:creationId xmlns:a16="http://schemas.microsoft.com/office/drawing/2014/main" id="{FE2A74DA-7803-DD36-8E9F-767AD192F453}"/>
              </a:ext>
            </a:extLst>
          </p:cNvPr>
          <p:cNvGrpSpPr/>
          <p:nvPr userDrawn="1"/>
        </p:nvGrpSpPr>
        <p:grpSpPr>
          <a:xfrm>
            <a:off x="-139481" y="372601"/>
            <a:ext cx="631650" cy="341703"/>
            <a:chOff x="883264" y="476230"/>
            <a:chExt cx="842200" cy="455604"/>
          </a:xfrm>
          <a:solidFill>
            <a:srgbClr val="FFC600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763E8E73-7E31-1400-F678-F930BD3475CC}"/>
                </a:ext>
              </a:extLst>
            </p:cNvPr>
            <p:cNvSpPr/>
            <p:nvPr userDrawn="1"/>
          </p:nvSpPr>
          <p:spPr>
            <a:xfrm>
              <a:off x="883264" y="476230"/>
              <a:ext cx="421100" cy="455604"/>
            </a:xfrm>
            <a:prstGeom prst="roundRect">
              <a:avLst>
                <a:gd name="adj" fmla="val 10047"/>
              </a:avLst>
            </a:prstGeom>
            <a:solidFill>
              <a:srgbClr val="242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0" i="0" dirty="0">
                <a:solidFill>
                  <a:srgbClr val="6880B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D5F9681F-6E99-C779-75ED-01642A8BCA65}"/>
                </a:ext>
              </a:extLst>
            </p:cNvPr>
            <p:cNvSpPr/>
            <p:nvPr userDrawn="1"/>
          </p:nvSpPr>
          <p:spPr>
            <a:xfrm>
              <a:off x="1375841" y="476230"/>
              <a:ext cx="349623" cy="455604"/>
            </a:xfrm>
            <a:prstGeom prst="chevron">
              <a:avLst/>
            </a:prstGeom>
            <a:solidFill>
              <a:srgbClr val="688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CFA03883-F7C4-9082-DB0C-05D461B830D2}"/>
                </a:ext>
              </a:extLst>
            </p:cNvPr>
            <p:cNvSpPr/>
            <p:nvPr userDrawn="1"/>
          </p:nvSpPr>
          <p:spPr>
            <a:xfrm>
              <a:off x="1129553" y="476230"/>
              <a:ext cx="349623" cy="455604"/>
            </a:xfrm>
            <a:prstGeom prst="chevron">
              <a:avLst/>
            </a:prstGeom>
            <a:solidFill>
              <a:srgbClr val="242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</p:grpSp>
      <p:sp>
        <p:nvSpPr>
          <p:cNvPr id="10" name="文本占位符 26">
            <a:extLst>
              <a:ext uri="{FF2B5EF4-FFF2-40B4-BE49-F238E27FC236}">
                <a16:creationId xmlns:a16="http://schemas.microsoft.com/office/drawing/2014/main" id="{4A708B71-2A16-8A0B-D21B-A2D7BBA975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039" y="1278636"/>
            <a:ext cx="6198324" cy="2965560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FFC600"/>
              </a:buClr>
              <a:buSzPct val="100000"/>
              <a:buFont typeface="Arial" panose="020B0604020202020204"/>
              <a:buChar char="•"/>
              <a:defRPr sz="2000"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514350" indent="-171450">
              <a:lnSpc>
                <a:spcPct val="150000"/>
              </a:lnSpc>
              <a:buClr>
                <a:srgbClr val="FFC600"/>
              </a:buClr>
              <a:buFont typeface="Arial" panose="020B0604020202020204"/>
              <a:buChar char="•"/>
              <a:defRPr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2pPr>
            <a:lvl3pPr marL="857250" indent="-171450">
              <a:lnSpc>
                <a:spcPct val="150000"/>
              </a:lnSpc>
              <a:buClr>
                <a:srgbClr val="FFC600"/>
              </a:buClr>
              <a:buFont typeface="Arial" panose="020B0604020202020204"/>
              <a:buChar char="•"/>
              <a:defRPr sz="1600"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3pPr>
            <a:lvl4pPr marL="1200150" indent="-171450">
              <a:lnSpc>
                <a:spcPct val="150000"/>
              </a:lnSpc>
              <a:buClr>
                <a:srgbClr val="FFC600"/>
              </a:buClr>
              <a:buFont typeface="Arial" panose="020B0604020202020204"/>
              <a:buChar char="•"/>
              <a:defRPr sz="1400"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4pPr>
            <a:lvl5pPr marL="1371600" indent="0">
              <a:lnSpc>
                <a:spcPct val="150000"/>
              </a:lnSpc>
              <a:buClr>
                <a:srgbClr val="FFC600"/>
              </a:buClr>
              <a:buFont typeface="Arial" panose="020B0604020202020204"/>
              <a:buNone/>
              <a:defRPr sz="1600"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 单击此处编辑母版文本样式</a:t>
            </a:r>
          </a:p>
          <a:p>
            <a:pPr lvl="1"/>
            <a:r>
              <a:rPr kumimoji="1" lang="zh-CN" altLang="en-US" dirty="0"/>
              <a:t> 二级</a:t>
            </a:r>
          </a:p>
          <a:p>
            <a:pPr lvl="2"/>
            <a:r>
              <a:rPr kumimoji="1" lang="zh-CN" altLang="en-US" dirty="0"/>
              <a:t> 三级</a:t>
            </a:r>
          </a:p>
          <a:p>
            <a:pPr lvl="3"/>
            <a:r>
              <a:rPr kumimoji="1" lang="zh-CN" altLang="en-US" dirty="0"/>
              <a:t> 四级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E10E6A-4EE3-F1E3-9796-D62E416B5BC9}"/>
              </a:ext>
            </a:extLst>
          </p:cNvPr>
          <p:cNvSpPr/>
          <p:nvPr userDrawn="1"/>
        </p:nvSpPr>
        <p:spPr>
          <a:xfrm flipV="1">
            <a:off x="0" y="5070928"/>
            <a:ext cx="9144000" cy="118287"/>
          </a:xfrm>
          <a:prstGeom prst="rect">
            <a:avLst/>
          </a:prstGeom>
          <a:solidFill>
            <a:srgbClr val="242C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242C52"/>
              </a:highlight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98B43CF-DE05-C6DB-C3AF-858CB8A2C5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2253" y="4579468"/>
            <a:ext cx="1519827" cy="386943"/>
          </a:xfrm>
          <a:prstGeom prst="rect">
            <a:avLst/>
          </a:prstGeom>
        </p:spPr>
      </p:pic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C2C9FE8B-2EE0-9AD5-EB26-FE2F33DF0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908948"/>
            <a:ext cx="9144000" cy="20121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D27094D-FE74-4D01-A432-3D2227A9A0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29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标准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8"/>
          <p:cNvSpPr>
            <a:spLocks noGrp="1"/>
          </p:cNvSpPr>
          <p:nvPr>
            <p:ph type="title"/>
          </p:nvPr>
        </p:nvSpPr>
        <p:spPr>
          <a:xfrm>
            <a:off x="582038" y="280792"/>
            <a:ext cx="5801509" cy="5238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Clr>
                <a:schemeClr val="accent4"/>
              </a:buClr>
              <a:buFontTx/>
              <a:buNone/>
              <a:defRPr kumimoji="1" lang="zh-CN" altLang="en-US" sz="2800" b="1" i="0" kern="1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" panose="020F050202020403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13" name="组合 19"/>
          <p:cNvGrpSpPr/>
          <p:nvPr userDrawn="1"/>
        </p:nvGrpSpPr>
        <p:grpSpPr>
          <a:xfrm>
            <a:off x="-139481" y="372601"/>
            <a:ext cx="631650" cy="341703"/>
            <a:chOff x="883264" y="476230"/>
            <a:chExt cx="842200" cy="455604"/>
          </a:xfrm>
          <a:solidFill>
            <a:srgbClr val="FFC600"/>
          </a:solidFill>
        </p:grpSpPr>
        <p:sp>
          <p:nvSpPr>
            <p:cNvPr id="15" name="圆角矩形 14"/>
            <p:cNvSpPr/>
            <p:nvPr userDrawn="1"/>
          </p:nvSpPr>
          <p:spPr>
            <a:xfrm>
              <a:off x="883264" y="476230"/>
              <a:ext cx="421100" cy="455604"/>
            </a:xfrm>
            <a:prstGeom prst="roundRect">
              <a:avLst>
                <a:gd name="adj" fmla="val 10047"/>
              </a:avLst>
            </a:prstGeom>
            <a:solidFill>
              <a:srgbClr val="242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0" i="0" dirty="0">
                <a:solidFill>
                  <a:srgbClr val="6880B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  <p:sp>
          <p:nvSpPr>
            <p:cNvPr id="16" name="燕尾形 15"/>
            <p:cNvSpPr/>
            <p:nvPr userDrawn="1"/>
          </p:nvSpPr>
          <p:spPr>
            <a:xfrm>
              <a:off x="1375841" y="476230"/>
              <a:ext cx="349623" cy="455604"/>
            </a:xfrm>
            <a:prstGeom prst="chevron">
              <a:avLst/>
            </a:prstGeom>
            <a:solidFill>
              <a:srgbClr val="688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  <p:sp>
          <p:nvSpPr>
            <p:cNvPr id="17" name="燕尾形 16"/>
            <p:cNvSpPr/>
            <p:nvPr userDrawn="1"/>
          </p:nvSpPr>
          <p:spPr>
            <a:xfrm>
              <a:off x="1129553" y="476230"/>
              <a:ext cx="349623" cy="455604"/>
            </a:xfrm>
            <a:prstGeom prst="chevron">
              <a:avLst/>
            </a:prstGeom>
            <a:solidFill>
              <a:srgbClr val="242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</p:grpSp>
      <p:sp>
        <p:nvSpPr>
          <p:cNvPr id="18" name="矩形 17"/>
          <p:cNvSpPr/>
          <p:nvPr userDrawn="1"/>
        </p:nvSpPr>
        <p:spPr>
          <a:xfrm flipV="1">
            <a:off x="0" y="5070928"/>
            <a:ext cx="9144000" cy="118287"/>
          </a:xfrm>
          <a:prstGeom prst="rect">
            <a:avLst/>
          </a:prstGeom>
          <a:solidFill>
            <a:srgbClr val="242C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77AB5A-2027-948E-5659-35FA3C398F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2253" y="4579468"/>
            <a:ext cx="1519827" cy="3869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标准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8"/>
          <p:cNvSpPr>
            <a:spLocks noGrp="1"/>
          </p:cNvSpPr>
          <p:nvPr>
            <p:ph type="title"/>
          </p:nvPr>
        </p:nvSpPr>
        <p:spPr>
          <a:xfrm>
            <a:off x="582038" y="280792"/>
            <a:ext cx="6094807" cy="5238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accent4"/>
              </a:buClr>
              <a:buFontTx/>
              <a:buNone/>
              <a:defRPr kumimoji="1" lang="zh-CN" altLang="en-US" sz="2800" b="1" i="0" kern="1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" panose="020F050202020403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13" name="组合 19"/>
          <p:cNvGrpSpPr/>
          <p:nvPr userDrawn="1"/>
        </p:nvGrpSpPr>
        <p:grpSpPr>
          <a:xfrm>
            <a:off x="-139481" y="372601"/>
            <a:ext cx="631650" cy="341703"/>
            <a:chOff x="883264" y="476230"/>
            <a:chExt cx="842200" cy="455604"/>
          </a:xfrm>
          <a:solidFill>
            <a:srgbClr val="FFC600"/>
          </a:solidFill>
        </p:grpSpPr>
        <p:sp>
          <p:nvSpPr>
            <p:cNvPr id="15" name="圆角矩形 14"/>
            <p:cNvSpPr/>
            <p:nvPr userDrawn="1"/>
          </p:nvSpPr>
          <p:spPr>
            <a:xfrm>
              <a:off x="883264" y="476230"/>
              <a:ext cx="421100" cy="455604"/>
            </a:xfrm>
            <a:prstGeom prst="roundRect">
              <a:avLst>
                <a:gd name="adj" fmla="val 10047"/>
              </a:avLst>
            </a:prstGeom>
            <a:solidFill>
              <a:srgbClr val="242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0" i="0" dirty="0">
                <a:solidFill>
                  <a:srgbClr val="6880B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  <p:sp>
          <p:nvSpPr>
            <p:cNvPr id="16" name="燕尾形 15"/>
            <p:cNvSpPr/>
            <p:nvPr userDrawn="1"/>
          </p:nvSpPr>
          <p:spPr>
            <a:xfrm>
              <a:off x="1375841" y="476230"/>
              <a:ext cx="349623" cy="455604"/>
            </a:xfrm>
            <a:prstGeom prst="chevron">
              <a:avLst/>
            </a:prstGeom>
            <a:solidFill>
              <a:srgbClr val="688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  <p:sp>
          <p:nvSpPr>
            <p:cNvPr id="17" name="燕尾形 16"/>
            <p:cNvSpPr/>
            <p:nvPr userDrawn="1"/>
          </p:nvSpPr>
          <p:spPr>
            <a:xfrm>
              <a:off x="1129553" y="476230"/>
              <a:ext cx="349623" cy="455604"/>
            </a:xfrm>
            <a:prstGeom prst="chevron">
              <a:avLst/>
            </a:prstGeom>
            <a:solidFill>
              <a:srgbClr val="242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180E710-DC63-F434-40DE-0236564519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2253" y="4579468"/>
            <a:ext cx="1519827" cy="3869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标准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8"/>
          <p:cNvSpPr>
            <a:spLocks noGrp="1"/>
          </p:cNvSpPr>
          <p:nvPr>
            <p:ph type="title"/>
          </p:nvPr>
        </p:nvSpPr>
        <p:spPr>
          <a:xfrm>
            <a:off x="582038" y="280792"/>
            <a:ext cx="8161119" cy="5238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Clr>
                <a:schemeClr val="accent4"/>
              </a:buClr>
              <a:buFontTx/>
              <a:buNone/>
              <a:defRPr sz="2800" b="1" i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13" name="组合 19"/>
          <p:cNvGrpSpPr/>
          <p:nvPr userDrawn="1"/>
        </p:nvGrpSpPr>
        <p:grpSpPr>
          <a:xfrm>
            <a:off x="-139481" y="372601"/>
            <a:ext cx="631650" cy="341703"/>
            <a:chOff x="883264" y="476230"/>
            <a:chExt cx="842200" cy="455604"/>
          </a:xfrm>
          <a:solidFill>
            <a:srgbClr val="FFC600"/>
          </a:solidFill>
        </p:grpSpPr>
        <p:sp>
          <p:nvSpPr>
            <p:cNvPr id="15" name="圆角矩形 14"/>
            <p:cNvSpPr/>
            <p:nvPr userDrawn="1"/>
          </p:nvSpPr>
          <p:spPr>
            <a:xfrm>
              <a:off x="883264" y="476230"/>
              <a:ext cx="421100" cy="455604"/>
            </a:xfrm>
            <a:prstGeom prst="roundRect">
              <a:avLst>
                <a:gd name="adj" fmla="val 10047"/>
              </a:avLst>
            </a:prstGeom>
            <a:solidFill>
              <a:srgbClr val="242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00" b="0" i="0" dirty="0">
                <a:solidFill>
                  <a:srgbClr val="6880B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  <p:sp>
          <p:nvSpPr>
            <p:cNvPr id="16" name="燕尾形 15"/>
            <p:cNvSpPr/>
            <p:nvPr userDrawn="1"/>
          </p:nvSpPr>
          <p:spPr>
            <a:xfrm>
              <a:off x="1375841" y="476230"/>
              <a:ext cx="349623" cy="455604"/>
            </a:xfrm>
            <a:prstGeom prst="chevron">
              <a:avLst/>
            </a:prstGeom>
            <a:solidFill>
              <a:srgbClr val="688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  <p:sp>
          <p:nvSpPr>
            <p:cNvPr id="17" name="燕尾形 16"/>
            <p:cNvSpPr/>
            <p:nvPr userDrawn="1"/>
          </p:nvSpPr>
          <p:spPr>
            <a:xfrm>
              <a:off x="1129553" y="476230"/>
              <a:ext cx="349623" cy="455604"/>
            </a:xfrm>
            <a:prstGeom prst="chevron">
              <a:avLst/>
            </a:prstGeom>
            <a:solidFill>
              <a:srgbClr val="242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endParaRPr>
            </a:p>
          </p:txBody>
        </p:sp>
      </p:grpSp>
      <p:sp>
        <p:nvSpPr>
          <p:cNvPr id="8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582038" y="1278636"/>
            <a:ext cx="7128035" cy="223386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FFC600"/>
              </a:buClr>
              <a:buSzPct val="100000"/>
              <a:buFont typeface="Arial" panose="020B0604020202020204"/>
              <a:buChar char="•"/>
              <a:defRPr sz="2400"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514350" indent="-171450">
              <a:lnSpc>
                <a:spcPct val="150000"/>
              </a:lnSpc>
              <a:buClr>
                <a:srgbClr val="FFC600"/>
              </a:buClr>
              <a:buFont typeface="Arial" panose="020B0604020202020204"/>
              <a:buChar char="•"/>
              <a:defRPr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2pPr>
            <a:lvl3pPr marL="857250" indent="-171450">
              <a:lnSpc>
                <a:spcPct val="150000"/>
              </a:lnSpc>
              <a:buClr>
                <a:srgbClr val="FFC600"/>
              </a:buClr>
              <a:buFont typeface="Arial" panose="020B0604020202020204"/>
              <a:buChar char="•"/>
              <a:defRPr sz="1600"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3pPr>
            <a:lvl4pPr marL="1200150" indent="-171450">
              <a:lnSpc>
                <a:spcPct val="150000"/>
              </a:lnSpc>
              <a:buClr>
                <a:srgbClr val="FFC600"/>
              </a:buClr>
              <a:buFont typeface="Arial" panose="020B0604020202020204"/>
              <a:buChar char="•"/>
              <a:defRPr sz="1400"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4pPr>
            <a:lvl5pPr marL="1371600" indent="0">
              <a:lnSpc>
                <a:spcPct val="150000"/>
              </a:lnSpc>
              <a:buClr>
                <a:srgbClr val="FFC600"/>
              </a:buClr>
              <a:buFont typeface="Arial" panose="020B0604020202020204"/>
              <a:buNone/>
              <a:defRPr sz="1600" b="0" i="0">
                <a:solidFill>
                  <a:srgbClr val="242C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 单击此处编辑母版文本样式</a:t>
            </a:r>
          </a:p>
          <a:p>
            <a:pPr lvl="1"/>
            <a:r>
              <a:rPr kumimoji="1" lang="zh-CN" altLang="en-US" dirty="0"/>
              <a:t> 二级</a:t>
            </a:r>
          </a:p>
          <a:p>
            <a:pPr lvl="2"/>
            <a:r>
              <a:rPr kumimoji="1" lang="zh-CN" altLang="en-US" dirty="0"/>
              <a:t> 三级</a:t>
            </a:r>
          </a:p>
          <a:p>
            <a:pPr lvl="3"/>
            <a:r>
              <a:rPr kumimoji="1" lang="zh-CN" altLang="en-US" dirty="0"/>
              <a:t> 四级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0" y="5070928"/>
            <a:ext cx="9144000" cy="118287"/>
          </a:xfrm>
          <a:prstGeom prst="rect">
            <a:avLst/>
          </a:prstGeom>
          <a:solidFill>
            <a:srgbClr val="242C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242C52"/>
              </a:highlight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E9EF5C-CB56-40EE-620D-C8B40FB83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2253" y="4579468"/>
            <a:ext cx="1519827" cy="3869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2124074"/>
            <a:ext cx="9144000" cy="886279"/>
          </a:xfrm>
          <a:prstGeom prst="rect">
            <a:avLst/>
          </a:prstGeom>
          <a:solidFill>
            <a:srgbClr val="242C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1007986" y="2115004"/>
            <a:ext cx="7128035" cy="895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>
                <a:schemeClr val="accent4"/>
              </a:buClr>
              <a:buFontTx/>
              <a:buNone/>
              <a:defRPr sz="3600" b="0" i="0">
                <a:solidFill>
                  <a:schemeClr val="bg1"/>
                </a:solidFill>
                <a:latin typeface="思源黑体 Bold" panose="020B0800000000000000" charset="-122"/>
                <a:ea typeface="思源黑体 Bold" panose="020B0800000000000000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240" y="2307068"/>
            <a:ext cx="9149737" cy="529364"/>
            <a:chOff x="-240" y="2284885"/>
            <a:chExt cx="9149737" cy="529364"/>
          </a:xfrm>
        </p:grpSpPr>
        <p:grpSp>
          <p:nvGrpSpPr>
            <p:cNvPr id="3" name="组 2"/>
            <p:cNvGrpSpPr/>
            <p:nvPr userDrawn="1"/>
          </p:nvGrpSpPr>
          <p:grpSpPr>
            <a:xfrm>
              <a:off x="-240" y="2284885"/>
              <a:ext cx="263291" cy="529364"/>
              <a:chOff x="-240" y="2284885"/>
              <a:chExt cx="263291" cy="529364"/>
            </a:xfrm>
          </p:grpSpPr>
          <p:sp>
            <p:nvSpPr>
              <p:cNvPr id="13" name="五边形 12"/>
              <p:cNvSpPr/>
              <p:nvPr userDrawn="1"/>
            </p:nvSpPr>
            <p:spPr>
              <a:xfrm>
                <a:off x="-240" y="2284885"/>
                <a:ext cx="263291" cy="529364"/>
              </a:xfrm>
              <a:prstGeom prst="homePlat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b="0" dirty="0">
                  <a:latin typeface="思源黑体" panose="020F0502020204030204" charset="-122"/>
                  <a:ea typeface="思源黑体" panose="020F0502020204030204" charset="-122"/>
                  <a:cs typeface="思源黑体" panose="020F0502020204030204" charset="-122"/>
                </a:endParaRPr>
              </a:p>
            </p:txBody>
          </p:sp>
          <p:sp>
            <p:nvSpPr>
              <p:cNvPr id="2" name="五边形 1"/>
              <p:cNvSpPr/>
              <p:nvPr userDrawn="1"/>
            </p:nvSpPr>
            <p:spPr>
              <a:xfrm>
                <a:off x="-240" y="2384919"/>
                <a:ext cx="163782" cy="329296"/>
              </a:xfrm>
              <a:prstGeom prst="homePlate">
                <a:avLst>
                  <a:gd name="adj" fmla="val 1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kumimoji="1" lang="zh-CN" altLang="en-US" b="0" dirty="0">
                  <a:latin typeface="思源黑体" panose="020F0502020204030204" charset="-122"/>
                  <a:ea typeface="思源黑体" panose="020F0502020204030204" charset="-122"/>
                  <a:cs typeface="思源黑体" panose="020F0502020204030204" charset="-122"/>
                </a:endParaRPr>
              </a:p>
            </p:txBody>
          </p:sp>
        </p:grpSp>
        <p:grpSp>
          <p:nvGrpSpPr>
            <p:cNvPr id="4" name="组 3"/>
            <p:cNvGrpSpPr/>
            <p:nvPr userDrawn="1"/>
          </p:nvGrpSpPr>
          <p:grpSpPr>
            <a:xfrm>
              <a:off x="8890573" y="2284885"/>
              <a:ext cx="258924" cy="529364"/>
              <a:chOff x="8890573" y="2284885"/>
              <a:chExt cx="258924" cy="529364"/>
            </a:xfrm>
          </p:grpSpPr>
          <p:sp>
            <p:nvSpPr>
              <p:cNvPr id="18" name="五边形 17"/>
              <p:cNvSpPr/>
              <p:nvPr userDrawn="1"/>
            </p:nvSpPr>
            <p:spPr>
              <a:xfrm flipH="1">
                <a:off x="8890573" y="2284885"/>
                <a:ext cx="258924" cy="529364"/>
              </a:xfrm>
              <a:prstGeom prst="homePlat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" panose="020F0502020204030204" charset="-122"/>
                  <a:ea typeface="思源黑体" panose="020F0502020204030204" charset="-122"/>
                  <a:cs typeface="思源黑体" panose="020F0502020204030204" charset="-122"/>
                </a:endParaRPr>
              </a:p>
            </p:txBody>
          </p:sp>
          <p:sp>
            <p:nvSpPr>
              <p:cNvPr id="20" name="五边形 19"/>
              <p:cNvSpPr/>
              <p:nvPr userDrawn="1"/>
            </p:nvSpPr>
            <p:spPr>
              <a:xfrm flipH="1">
                <a:off x="8988431" y="2384919"/>
                <a:ext cx="161066" cy="329296"/>
              </a:xfrm>
              <a:prstGeom prst="homePlate">
                <a:avLst>
                  <a:gd name="adj" fmla="val 1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" panose="020F0502020204030204" charset="-122"/>
                  <a:ea typeface="思源黑体" panose="020F0502020204030204" charset="-122"/>
                  <a:cs typeface="思源黑体" panose="020F0502020204030204" charset="-122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重点强调标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1007986" y="2124075"/>
            <a:ext cx="7128035" cy="895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>
                <a:schemeClr val="accent4"/>
              </a:buClr>
              <a:buFontTx/>
              <a:buNone/>
              <a:defRPr sz="3600" b="0" i="0">
                <a:solidFill>
                  <a:srgbClr val="242C52"/>
                </a:solidFill>
                <a:latin typeface="思源黑体 Bold" panose="020B0800000000000000" charset="-122"/>
                <a:ea typeface="思源黑体 Bold" panose="020B0800000000000000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10" name="组合 10"/>
          <p:cNvGrpSpPr/>
          <p:nvPr userDrawn="1"/>
        </p:nvGrpSpPr>
        <p:grpSpPr>
          <a:xfrm>
            <a:off x="1833613" y="2078125"/>
            <a:ext cx="5637998" cy="987250"/>
            <a:chOff x="2666198" y="2543397"/>
            <a:chExt cx="7199697" cy="1316333"/>
          </a:xfrm>
        </p:grpSpPr>
        <p:cxnSp>
          <p:nvCxnSpPr>
            <p:cNvPr id="11" name="直线连接符 10"/>
            <p:cNvCxnSpPr/>
            <p:nvPr userDrawn="1"/>
          </p:nvCxnSpPr>
          <p:spPr>
            <a:xfrm>
              <a:off x="2666198" y="2543397"/>
              <a:ext cx="7199697" cy="0"/>
            </a:xfrm>
            <a:prstGeom prst="line">
              <a:avLst/>
            </a:prstGeom>
            <a:ln>
              <a:solidFill>
                <a:srgbClr val="6880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 userDrawn="1"/>
          </p:nvCxnSpPr>
          <p:spPr>
            <a:xfrm>
              <a:off x="2666198" y="3859730"/>
              <a:ext cx="7199697" cy="0"/>
            </a:xfrm>
            <a:prstGeom prst="line">
              <a:avLst/>
            </a:prstGeom>
            <a:ln>
              <a:solidFill>
                <a:srgbClr val="6880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 userDrawn="1"/>
        </p:nvSpPr>
        <p:spPr>
          <a:xfrm flipV="1">
            <a:off x="0" y="5070928"/>
            <a:ext cx="9144000" cy="118287"/>
          </a:xfrm>
          <a:prstGeom prst="rect">
            <a:avLst/>
          </a:prstGeom>
          <a:solidFill>
            <a:srgbClr val="242C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9C152E-C22C-B6CC-FB0A-FBCC5CB1A9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2253" y="4579468"/>
            <a:ext cx="1519827" cy="3869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重点强调标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1007986" y="2124075"/>
            <a:ext cx="7128035" cy="895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>
                <a:schemeClr val="accent4"/>
              </a:buClr>
              <a:buFontTx/>
              <a:buNone/>
              <a:defRPr sz="3600" b="0" i="0">
                <a:solidFill>
                  <a:srgbClr val="242C52"/>
                </a:solidFill>
                <a:latin typeface="思源黑体 Bold" panose="020B0800000000000000" charset="-122"/>
                <a:ea typeface="思源黑体 Bold" panose="020B0800000000000000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10" name="组合 10"/>
          <p:cNvGrpSpPr/>
          <p:nvPr userDrawn="1"/>
        </p:nvGrpSpPr>
        <p:grpSpPr>
          <a:xfrm>
            <a:off x="1833613" y="2078125"/>
            <a:ext cx="5637998" cy="987250"/>
            <a:chOff x="2666198" y="2543397"/>
            <a:chExt cx="7199697" cy="1316333"/>
          </a:xfrm>
        </p:grpSpPr>
        <p:cxnSp>
          <p:nvCxnSpPr>
            <p:cNvPr id="11" name="直线连接符 10"/>
            <p:cNvCxnSpPr/>
            <p:nvPr userDrawn="1"/>
          </p:nvCxnSpPr>
          <p:spPr>
            <a:xfrm>
              <a:off x="2666198" y="2543397"/>
              <a:ext cx="7199697" cy="0"/>
            </a:xfrm>
            <a:prstGeom prst="line">
              <a:avLst/>
            </a:prstGeom>
            <a:ln>
              <a:solidFill>
                <a:srgbClr val="6880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 userDrawn="1"/>
          </p:nvCxnSpPr>
          <p:spPr>
            <a:xfrm>
              <a:off x="2666198" y="3859730"/>
              <a:ext cx="7199697" cy="0"/>
            </a:xfrm>
            <a:prstGeom prst="line">
              <a:avLst/>
            </a:prstGeom>
            <a:ln>
              <a:solidFill>
                <a:srgbClr val="6880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 userDrawn="1"/>
        </p:nvSpPr>
        <p:spPr>
          <a:xfrm>
            <a:off x="0" y="4235824"/>
            <a:ext cx="9144000" cy="907676"/>
          </a:xfrm>
          <a:prstGeom prst="rect">
            <a:avLst/>
          </a:prstGeom>
          <a:solidFill>
            <a:srgbClr val="242C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pic>
        <p:nvPicPr>
          <p:cNvPr id="8" name="图片 7" descr="形状 3.png"/>
          <p:cNvPicPr>
            <a:picLocks noChangeAspect="1"/>
          </p:cNvPicPr>
          <p:nvPr userDrawn="1"/>
        </p:nvPicPr>
        <p:blipFill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5824"/>
            <a:ext cx="9144000" cy="9076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D092D88-14E1-CBCB-42A3-ACAEF467D7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79" y="4536170"/>
            <a:ext cx="1417284" cy="472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flipV="1">
            <a:off x="0" y="5070928"/>
            <a:ext cx="9144000" cy="118287"/>
          </a:xfrm>
          <a:prstGeom prst="rect">
            <a:avLst/>
          </a:prstGeom>
          <a:solidFill>
            <a:srgbClr val="242C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sp>
        <p:nvSpPr>
          <p:cNvPr id="3" name="圆角矩形 2"/>
          <p:cNvSpPr/>
          <p:nvPr userDrawn="1"/>
        </p:nvSpPr>
        <p:spPr>
          <a:xfrm>
            <a:off x="-67310" y="357505"/>
            <a:ext cx="1522095" cy="341630"/>
          </a:xfrm>
          <a:prstGeom prst="roundRect">
            <a:avLst>
              <a:gd name="adj" fmla="val 10047"/>
            </a:avLst>
          </a:prstGeom>
          <a:solidFill>
            <a:srgbClr val="242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i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zh-CN" sz="2400" b="1" i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案</a:t>
            </a:r>
            <a:r>
              <a:rPr kumimoji="1" lang="en-US" altLang="zh-CN" sz="2400" b="1" i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sz="2400" b="1" i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</a:p>
        </p:txBody>
      </p:sp>
      <p:sp>
        <p:nvSpPr>
          <p:cNvPr id="4" name="圆角矩形 3"/>
          <p:cNvSpPr/>
          <p:nvPr userDrawn="1"/>
        </p:nvSpPr>
        <p:spPr>
          <a:xfrm>
            <a:off x="1387552" y="357173"/>
            <a:ext cx="67456" cy="341703"/>
          </a:xfrm>
          <a:prstGeom prst="roundRect">
            <a:avLst>
              <a:gd name="adj" fmla="val 10047"/>
            </a:avLst>
          </a:prstGeom>
          <a:solidFill>
            <a:srgbClr val="688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0" b="0" i="0" dirty="0">
              <a:solidFill>
                <a:srgbClr val="1D242E"/>
              </a:solidFill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pic>
        <p:nvPicPr>
          <p:cNvPr id="2" name="图片 1" descr="32303038313139313b32303038313039333bb5e7c4d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0" y="395605"/>
            <a:ext cx="264795" cy="264795"/>
          </a:xfrm>
          <a:prstGeom prst="rect">
            <a:avLst/>
          </a:prstGeom>
        </p:spPr>
      </p:pic>
      <p:sp>
        <p:nvSpPr>
          <p:cNvPr id="9" name="流程图: 内部贮存 8"/>
          <p:cNvSpPr/>
          <p:nvPr userDrawn="1"/>
        </p:nvSpPr>
        <p:spPr>
          <a:xfrm>
            <a:off x="127000" y="450215"/>
            <a:ext cx="167640" cy="76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06AE3-40B3-E8B3-FA9C-9A6C00352A7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02253" y="4579468"/>
            <a:ext cx="1519827" cy="3869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 flipV="1">
            <a:off x="0" y="5070928"/>
            <a:ext cx="9144000" cy="118287"/>
          </a:xfrm>
          <a:prstGeom prst="rect">
            <a:avLst/>
          </a:prstGeom>
          <a:solidFill>
            <a:srgbClr val="242C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242C52"/>
              </a:highlight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sp>
        <p:nvSpPr>
          <p:cNvPr id="11" name="圆角矩形 10"/>
          <p:cNvSpPr/>
          <p:nvPr userDrawn="1"/>
        </p:nvSpPr>
        <p:spPr>
          <a:xfrm>
            <a:off x="-67310" y="357505"/>
            <a:ext cx="1522095" cy="341630"/>
          </a:xfrm>
          <a:prstGeom prst="roundRect">
            <a:avLst>
              <a:gd name="adj" fmla="val 10047"/>
            </a:avLst>
          </a:prstGeom>
          <a:solidFill>
            <a:srgbClr val="242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i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zh-CN" altLang="en-US" sz="2400" b="1" i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</a:t>
            </a:r>
            <a:r>
              <a:rPr kumimoji="1" lang="en-US" altLang="zh-CN" sz="2400" b="1" i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2400" b="1" i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践</a:t>
            </a:r>
          </a:p>
        </p:txBody>
      </p:sp>
      <p:sp>
        <p:nvSpPr>
          <p:cNvPr id="15" name="圆角矩形 14"/>
          <p:cNvSpPr/>
          <p:nvPr userDrawn="1"/>
        </p:nvSpPr>
        <p:spPr>
          <a:xfrm>
            <a:off x="1387552" y="357173"/>
            <a:ext cx="67456" cy="341703"/>
          </a:xfrm>
          <a:prstGeom prst="roundRect">
            <a:avLst>
              <a:gd name="adj" fmla="val 10047"/>
            </a:avLst>
          </a:prstGeom>
          <a:solidFill>
            <a:srgbClr val="688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0" b="0" i="0" dirty="0">
              <a:solidFill>
                <a:srgbClr val="1D242E"/>
              </a:solidFill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pic>
        <p:nvPicPr>
          <p:cNvPr id="4" name="图片 3" descr="303b32303039333133313bb7c5b4f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05" y="381000"/>
            <a:ext cx="318135" cy="3181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4D81FDB-2A3A-FEBF-FBCB-1476EFCE83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02253" y="4579468"/>
            <a:ext cx="1519827" cy="3869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50FE2DA-FC21-1153-37CB-A85DDF4FCDE8}"/>
              </a:ext>
            </a:extLst>
          </p:cNvPr>
          <p:cNvSpPr/>
          <p:nvPr userDrawn="1"/>
        </p:nvSpPr>
        <p:spPr>
          <a:xfrm flipV="1">
            <a:off x="0" y="5070928"/>
            <a:ext cx="9144000" cy="118287"/>
          </a:xfrm>
          <a:prstGeom prst="rect">
            <a:avLst/>
          </a:prstGeom>
          <a:solidFill>
            <a:srgbClr val="242C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242C52"/>
              </a:highlight>
              <a:latin typeface="思源黑体" panose="020F0502020204030204" charset="-122"/>
              <a:ea typeface="思源黑体" panose="020F0502020204030204" charset="-122"/>
              <a:cs typeface="思源黑体" panose="020F050202020403020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AF61D3-9126-B777-AD57-0E71CCC8CA5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502253" y="4579468"/>
            <a:ext cx="1519827" cy="386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6" r:id="rId14"/>
    <p:sldLayoutId id="2147483667" r:id="rId15"/>
    <p:sldLayoutId id="2147483668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思源黑体" panose="020F0502020204030204" charset="-122"/>
          <a:ea typeface="思源黑体" panose="020F0502020204030204" charset="-122"/>
          <a:cs typeface="思源黑体" panose="020F0502020204030204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思源黑体" panose="020F0502020204030204" charset="-122"/>
          <a:ea typeface="思源黑体" panose="020F0502020204030204" charset="-122"/>
          <a:cs typeface="思源黑体" panose="020F0502020204030204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" panose="020F0502020204030204" charset="-122"/>
          <a:ea typeface="思源黑体" panose="020F0502020204030204" charset="-122"/>
          <a:cs typeface="思源黑体" panose="020F0502020204030204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思源黑体" panose="020F0502020204030204" charset="-122"/>
          <a:ea typeface="思源黑体" panose="020F0502020204030204" charset="-122"/>
          <a:cs typeface="思源黑体" panose="020F0502020204030204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思源黑体" panose="020F0502020204030204" charset="-122"/>
          <a:ea typeface="思源黑体" panose="020F0502020204030204" charset="-122"/>
          <a:cs typeface="思源黑体" panose="020F0502020204030204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思源黑体" panose="020F0502020204030204" charset="-122"/>
          <a:ea typeface="思源黑体" panose="020F0502020204030204" charset="-122"/>
          <a:cs typeface="思源黑体" panose="020F0502020204030204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9890" y="1892935"/>
            <a:ext cx="7752624" cy="902513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5400" b="1" dirty="0">
                <a:latin typeface="Tahoma" panose="020B0604030504040204" charset="0"/>
                <a:cs typeface="思源黑体 Bold" panose="020B0800000000000000" charset="-122"/>
              </a:rPr>
              <a:t>软件测试方法和技术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645025" y="4357370"/>
            <a:ext cx="2263140" cy="346710"/>
          </a:xfrm>
        </p:spPr>
        <p:txBody>
          <a:bodyPr>
            <a:noAutofit/>
          </a:bodyPr>
          <a:lstStyle/>
          <a:p>
            <a:r>
              <a:rPr kumimoji="1" lang="zh-CN" altLang="en-US" sz="1800" b="1" dirty="0">
                <a:solidFill>
                  <a:schemeClr val="bg1"/>
                </a:solidFill>
              </a:rPr>
              <a:t>同济大学 </a:t>
            </a:r>
            <a:r>
              <a:rPr kumimoji="1" sz="1800" b="1" dirty="0">
                <a:solidFill>
                  <a:schemeClr val="bg1"/>
                </a:solidFill>
              </a:rPr>
              <a:t> </a:t>
            </a:r>
            <a:r>
              <a:rPr kumimoji="1" lang="zh-CN" altLang="en-US" sz="1800" b="1" dirty="0">
                <a:solidFill>
                  <a:schemeClr val="bg1"/>
                </a:solidFill>
              </a:rPr>
              <a:t>朱少民</a:t>
            </a:r>
            <a:endParaRPr kumimoji="1" sz="1800" b="1" dirty="0">
              <a:solidFill>
                <a:schemeClr val="bg1"/>
              </a:solidFill>
            </a:endParaRPr>
          </a:p>
        </p:txBody>
      </p:sp>
      <p:grpSp>
        <p:nvGrpSpPr>
          <p:cNvPr id="5" name="组合 10"/>
          <p:cNvGrpSpPr/>
          <p:nvPr/>
        </p:nvGrpSpPr>
        <p:grpSpPr>
          <a:xfrm>
            <a:off x="446405" y="1723390"/>
            <a:ext cx="6461760" cy="1363980"/>
            <a:chOff x="2666198" y="2543397"/>
            <a:chExt cx="7199697" cy="1316333"/>
          </a:xfrm>
        </p:grpSpPr>
        <p:cxnSp>
          <p:nvCxnSpPr>
            <p:cNvPr id="6" name="直线连接符 5"/>
            <p:cNvCxnSpPr/>
            <p:nvPr userDrawn="1"/>
          </p:nvCxnSpPr>
          <p:spPr>
            <a:xfrm>
              <a:off x="2666198" y="2543397"/>
              <a:ext cx="719969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 userDrawn="1"/>
          </p:nvCxnSpPr>
          <p:spPr>
            <a:xfrm>
              <a:off x="2666198" y="3859730"/>
              <a:ext cx="7199697" cy="0"/>
            </a:xfrm>
            <a:prstGeom prst="line">
              <a:avLst/>
            </a:prstGeom>
            <a:ln>
              <a:solidFill>
                <a:srgbClr val="8FAA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2"/>
          <p:cNvSpPr>
            <a:spLocks noGrp="1"/>
          </p:cNvSpPr>
          <p:nvPr/>
        </p:nvSpPr>
        <p:spPr>
          <a:xfrm>
            <a:off x="389889" y="3250565"/>
            <a:ext cx="7968919" cy="463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" panose="020F0502020204030204" charset="-122"/>
              </a:defRPr>
            </a:lvl1pPr>
          </a:lstStyle>
          <a:p>
            <a:pPr algn="l"/>
            <a:r>
              <a:rPr kumimoji="1" lang="zh-CN" altLang="en-US" sz="3600" b="1" dirty="0">
                <a:solidFill>
                  <a:srgbClr val="FFC000"/>
                </a:solidFill>
                <a:latin typeface="Tahoma" panose="020B0604030504040204" charset="0"/>
                <a:cs typeface="思源黑体 Bold" panose="020B0800000000000000" charset="-122"/>
              </a:rPr>
              <a:t>第</a:t>
            </a:r>
            <a:r>
              <a:rPr kumimoji="1" lang="en-US" altLang="zh-CN" sz="3600" b="1" dirty="0">
                <a:solidFill>
                  <a:srgbClr val="FFC000"/>
                </a:solidFill>
                <a:latin typeface="Tahoma" panose="020B0604030504040204" charset="0"/>
                <a:cs typeface="思源黑体 Bold" panose="020B0800000000000000" charset="-122"/>
              </a:rPr>
              <a:t>11</a:t>
            </a:r>
            <a:r>
              <a:rPr kumimoji="1" lang="zh-CN" altLang="en-US" sz="3600" b="1" dirty="0">
                <a:solidFill>
                  <a:srgbClr val="FFC000"/>
                </a:solidFill>
                <a:latin typeface="Tahoma" panose="020B0604030504040204" charset="0"/>
                <a:cs typeface="思源黑体 Bold" panose="020B0800000000000000" charset="-122"/>
              </a:rPr>
              <a:t>章 设计和维护测试用例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38487E-E177-DE4D-945D-7DCF652B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002" y="94799"/>
            <a:ext cx="1417284" cy="4724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C60410-FA06-6F29-7438-93E7281BEA3F}"/>
              </a:ext>
            </a:extLst>
          </p:cNvPr>
          <p:cNvSpPr txBox="1"/>
          <p:nvPr/>
        </p:nvSpPr>
        <p:spPr>
          <a:xfrm>
            <a:off x="4572000" y="4744056"/>
            <a:ext cx="266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>
                    <a:lumMod val="65000"/>
                  </a:schemeClr>
                </a:solidFill>
              </a:rPr>
              <a:t>版权所有</a:t>
            </a:r>
            <a:r>
              <a:rPr kumimoji="1" lang="en-US" altLang="zh-CN" sz="1600" dirty="0">
                <a:solidFill>
                  <a:schemeClr val="bg1">
                    <a:lumMod val="65000"/>
                  </a:schemeClr>
                </a:solidFill>
              </a:rPr>
              <a:t>©️</a:t>
            </a:r>
            <a:r>
              <a:rPr kumimoji="1" lang="zh-CN" altLang="en-US" sz="1600" dirty="0">
                <a:solidFill>
                  <a:schemeClr val="bg1">
                    <a:lumMod val="65000"/>
                  </a:schemeClr>
                </a:solidFill>
              </a:rPr>
              <a:t> 仅限于教学使用</a:t>
            </a: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2CBCF-1A1B-03D3-5169-217882F7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11.1.2 </a:t>
            </a: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测试用例设计书写标准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6714E-FB8A-5FDB-F6CA-049BD82306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4065" y="1447601"/>
            <a:ext cx="2916535" cy="2418721"/>
          </a:xfrm>
        </p:spPr>
        <p:txBody>
          <a:bodyPr/>
          <a:lstStyle/>
          <a:p>
            <a:pPr marL="333375" lvl="1" indent="-333375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itchFamily="2" charset="2"/>
              <a:buChar char="p"/>
              <a:defRPr/>
            </a:pPr>
            <a:r>
              <a:rPr lang="zh-CN" altLang="en-US" dirty="0">
                <a:latin typeface="宋体"/>
                <a:ea typeface="宋体"/>
                <a:cs typeface="宋体"/>
              </a:rPr>
              <a:t>目的？</a:t>
            </a:r>
            <a:endParaRPr lang="zh-CN" altLang="de-DE" dirty="0">
              <a:latin typeface="宋体"/>
              <a:ea typeface="宋体"/>
              <a:cs typeface="宋体"/>
            </a:endParaRPr>
          </a:p>
          <a:p>
            <a:pPr marL="333375" lvl="1" indent="-333375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itchFamily="2" charset="2"/>
              <a:buChar char="p"/>
              <a:defRPr/>
            </a:pPr>
            <a:r>
              <a:rPr lang="zh-CN" altLang="en-US" dirty="0">
                <a:latin typeface="宋体"/>
                <a:ea typeface="宋体"/>
                <a:cs typeface="宋体"/>
              </a:rPr>
              <a:t>输入数据？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marL="333375" lvl="1" indent="-333375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itchFamily="2" charset="2"/>
              <a:buChar char="p"/>
              <a:defRPr/>
            </a:pPr>
            <a:r>
              <a:rPr lang="zh-CN" altLang="en-US" dirty="0">
                <a:latin typeface="宋体"/>
                <a:ea typeface="宋体"/>
                <a:cs typeface="宋体"/>
              </a:rPr>
              <a:t>操作步骤？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marL="333375" lvl="1" indent="-333375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itchFamily="2" charset="2"/>
              <a:buChar char="p"/>
              <a:defRPr/>
            </a:pPr>
            <a:r>
              <a:rPr lang="zh-CN" altLang="en-US" dirty="0">
                <a:latin typeface="宋体"/>
                <a:ea typeface="宋体"/>
                <a:cs typeface="宋体"/>
              </a:rPr>
              <a:t>期望结果？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marL="333375" lvl="1" indent="-333375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itchFamily="2" charset="2"/>
              <a:buChar char="p"/>
              <a:defRPr/>
            </a:pPr>
            <a:r>
              <a:rPr lang="zh-CN" altLang="en-US" dirty="0">
                <a:latin typeface="宋体"/>
                <a:ea typeface="宋体"/>
                <a:cs typeface="宋体"/>
              </a:rPr>
              <a:t>还有呢？</a:t>
            </a:r>
            <a:endParaRPr lang="en-US" altLang="zh-CN" dirty="0">
              <a:latin typeface="宋体"/>
              <a:ea typeface="宋体"/>
              <a:cs typeface="宋体"/>
            </a:endParaRPr>
          </a:p>
        </p:txBody>
      </p:sp>
      <p:pic>
        <p:nvPicPr>
          <p:cNvPr id="4" name="Picture 2" descr="http://img.archiexpo.com/images_ae/press/press-g/positive-security-lock-for-diva-lc-tina-doors-P5937.jpg">
            <a:extLst>
              <a:ext uri="{FF2B5EF4-FFF2-40B4-BE49-F238E27FC236}">
                <a16:creationId xmlns:a16="http://schemas.microsoft.com/office/drawing/2014/main" id="{C43CFD9A-D4ED-9B48-3C79-BC078C025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4180" y="1468717"/>
            <a:ext cx="2483644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191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871FF-6CCD-2DA6-AB37-62612E99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测试用例最基本的内容</a:t>
            </a:r>
            <a:endParaRPr kumimoji="1"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1F0D41-CD54-2439-4874-2C02B4E5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725" y="1265669"/>
            <a:ext cx="2000486" cy="284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722" tIns="27432" rIns="61722" bIns="27432"/>
          <a:lstStyle/>
          <a:p>
            <a:pPr marL="257175" indent="-257175" defTabSz="685800">
              <a:lnSpc>
                <a:spcPct val="150000"/>
              </a:lnSpc>
              <a:spcBef>
                <a:spcPts val="750"/>
              </a:spcBef>
              <a:buClr>
                <a:srgbClr val="008000"/>
              </a:buClr>
              <a:buSzPct val="75000"/>
              <a:buFont typeface="Wingdings" charset="2"/>
              <a:buChar char="p"/>
            </a:pPr>
            <a:r>
              <a:rPr lang="zh-CN" altLang="en-US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rPr>
              <a:t> 前置条件</a:t>
            </a:r>
          </a:p>
          <a:p>
            <a:pPr marL="257175" indent="-257175" defTabSz="685800">
              <a:lnSpc>
                <a:spcPct val="150000"/>
              </a:lnSpc>
              <a:spcBef>
                <a:spcPts val="750"/>
              </a:spcBef>
              <a:buClr>
                <a:srgbClr val="008000"/>
              </a:buClr>
              <a:buSzPct val="75000"/>
              <a:buFont typeface="Wingdings" charset="2"/>
              <a:buChar char="p"/>
            </a:pPr>
            <a:r>
              <a:rPr lang="zh-CN" altLang="en-US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rPr>
              <a:t> 测试数据</a:t>
            </a:r>
            <a:endParaRPr lang="en-US" altLang="zh-CN" dirty="0">
              <a:solidFill>
                <a:srgbClr val="242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panose="020B0503020204020204" pitchFamily="34" charset="-122"/>
            </a:endParaRPr>
          </a:p>
          <a:p>
            <a:pPr marL="257175" indent="-257175" defTabSz="685800">
              <a:lnSpc>
                <a:spcPct val="150000"/>
              </a:lnSpc>
              <a:spcBef>
                <a:spcPts val="750"/>
              </a:spcBef>
              <a:buClr>
                <a:srgbClr val="008000"/>
              </a:buClr>
              <a:buSzPct val="75000"/>
              <a:buFont typeface="Wingdings" charset="2"/>
              <a:buChar char="p"/>
            </a:pPr>
            <a:r>
              <a:rPr lang="en-US" altLang="zh-CN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rPr>
              <a:t>测试环境</a:t>
            </a:r>
          </a:p>
          <a:p>
            <a:pPr marL="257175" indent="-257175" defTabSz="685800">
              <a:lnSpc>
                <a:spcPct val="150000"/>
              </a:lnSpc>
              <a:spcBef>
                <a:spcPts val="750"/>
              </a:spcBef>
              <a:buClr>
                <a:srgbClr val="008000"/>
              </a:buClr>
              <a:buSzPct val="75000"/>
              <a:buFont typeface="Wingdings" charset="2"/>
              <a:buChar char="p"/>
            </a:pPr>
            <a:r>
              <a:rPr lang="zh-CN" altLang="en-US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rPr>
              <a:t> 操作步骤</a:t>
            </a:r>
          </a:p>
          <a:p>
            <a:pPr marL="257175" indent="-257175" defTabSz="685800">
              <a:lnSpc>
                <a:spcPct val="150000"/>
              </a:lnSpc>
              <a:spcBef>
                <a:spcPts val="750"/>
              </a:spcBef>
              <a:buClr>
                <a:srgbClr val="008000"/>
              </a:buClr>
              <a:buSzPct val="75000"/>
              <a:buFont typeface="Wingdings" charset="2"/>
              <a:buChar char="p"/>
            </a:pPr>
            <a:r>
              <a:rPr lang="zh-CN" altLang="en-US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rPr>
              <a:t> 期望结果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13BC85-2BA6-C9A8-1702-9C79A87CD8DB}"/>
              </a:ext>
            </a:extLst>
          </p:cNvPr>
          <p:cNvSpPr txBox="1"/>
          <p:nvPr/>
        </p:nvSpPr>
        <p:spPr>
          <a:xfrm>
            <a:off x="3768410" y="4235846"/>
            <a:ext cx="4504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详细见</a:t>
            </a:r>
            <a:r>
              <a:rPr kumimoji="1" lang="en-US" altLang="zh-CN" sz="1600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sz="1600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软件测试方法和技术（第</a:t>
            </a:r>
            <a:r>
              <a:rPr kumimoji="1" lang="en-US" altLang="zh-CN" sz="1600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600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版）</a:t>
            </a:r>
            <a:r>
              <a:rPr kumimoji="1" lang="en-US" altLang="zh-CN" sz="1600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kumimoji="1" lang="zh-CN" altLang="en-US" sz="1600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附录</a:t>
            </a:r>
            <a:r>
              <a:rPr kumimoji="1" lang="en-US" altLang="zh-CN" sz="1600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sz="1600" dirty="0">
              <a:solidFill>
                <a:schemeClr val="accent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196" name="Picture 4" descr="Test case">
            <a:extLst>
              <a:ext uri="{FF2B5EF4-FFF2-40B4-BE49-F238E27FC236}">
                <a16:creationId xmlns:a16="http://schemas.microsoft.com/office/drawing/2014/main" id="{1EA0CFC5-BD47-A5F5-430A-D3E25C622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87"/>
          <a:stretch/>
        </p:blipFill>
        <p:spPr bwMode="auto">
          <a:xfrm>
            <a:off x="3510069" y="1173956"/>
            <a:ext cx="5476029" cy="293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83021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DE0AD-64C6-7388-4750-66FB705D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测试用例的元素</a:t>
            </a:r>
            <a:endParaRPr kumimoji="1" lang="zh-CN" altLang="en-US" dirty="0"/>
          </a:p>
        </p:txBody>
      </p:sp>
      <p:pic>
        <p:nvPicPr>
          <p:cNvPr id="4" name="Picture 6" descr="3-2">
            <a:extLst>
              <a:ext uri="{FF2B5EF4-FFF2-40B4-BE49-F238E27FC236}">
                <a16:creationId xmlns:a16="http://schemas.microsoft.com/office/drawing/2014/main" id="{59ABCE4B-8347-72DB-768F-C6EC19346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61" y="874242"/>
            <a:ext cx="4145092" cy="389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656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F3EB-3DEE-4107-1AC0-F12A4CD5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kumimoji="1" lang="zh-CN" altLang="en-US" dirty="0"/>
          </a:p>
        </p:txBody>
      </p:sp>
      <p:pic>
        <p:nvPicPr>
          <p:cNvPr id="4" name="Picture 5" descr="3-3">
            <a:extLst>
              <a:ext uri="{FF2B5EF4-FFF2-40B4-BE49-F238E27FC236}">
                <a16:creationId xmlns:a16="http://schemas.microsoft.com/office/drawing/2014/main" id="{9AD7E626-6DA3-82B6-7BDC-47AE8E09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762" y="280791"/>
            <a:ext cx="4668895" cy="466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98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884D3-D43E-81BB-B64C-28CF5ED4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de-DE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良好测试用例的特征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042CC-F07F-1CC2-98A3-6E17FB6EDD14}"/>
              </a:ext>
            </a:extLst>
          </p:cNvPr>
          <p:cNvSpPr txBox="1">
            <a:spLocks noChangeArrowheads="1"/>
          </p:cNvSpPr>
          <p:nvPr/>
        </p:nvSpPr>
        <p:spPr>
          <a:xfrm>
            <a:off x="1506944" y="1007249"/>
            <a:ext cx="5076564" cy="3456384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可以最大程度地找出软件隐藏的缺陷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可以最高效率的找出软件缺陷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可以最大程度地满足测试覆盖要求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既不过分复杂、也不能过分简单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使软件缺陷的表现可以清楚的判定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待查的输出结果或文件必须尽量简单明了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不包含重复的测试用例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测试用例内容清晰、格式一致、分类组织</a:t>
            </a:r>
            <a:endParaRPr lang="zh-CN" altLang="en-US" dirty="0">
              <a:latin typeface="Arial"/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17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4B3B6-E533-5288-7C8A-8BC26E2C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11.1.3 </a:t>
            </a: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测试用例设计考虑因素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A8E93-7127-B9D8-24BF-1F8EA401D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0699" y="1088970"/>
            <a:ext cx="8104761" cy="2965560"/>
          </a:xfrm>
        </p:spPr>
        <p:txBody>
          <a:bodyPr/>
          <a:lstStyle/>
          <a:p>
            <a:pPr marL="171450" lvl="1">
              <a:spcBef>
                <a:spcPts val="750"/>
              </a:spcBef>
              <a:buSzPct val="100000"/>
              <a:defRPr/>
            </a:pPr>
            <a:r>
              <a:rPr kumimoji="1" lang="zh-CN" altLang="en-US" sz="2000" dirty="0"/>
              <a:t>具有代表性、典型性</a:t>
            </a:r>
            <a:endParaRPr kumimoji="1" lang="en-US" altLang="zh-CN" sz="2000" dirty="0"/>
          </a:p>
          <a:p>
            <a:pPr marL="171450" lvl="1">
              <a:spcBef>
                <a:spcPts val="750"/>
              </a:spcBef>
              <a:buSzPct val="100000"/>
              <a:defRPr/>
            </a:pPr>
            <a:r>
              <a:rPr kumimoji="1" lang="zh-CN" altLang="en-US" sz="2000" dirty="0"/>
              <a:t>寻求系统设计、功能设计的弱点</a:t>
            </a:r>
            <a:endParaRPr kumimoji="1" lang="en-US" altLang="zh-CN" sz="2000" dirty="0"/>
          </a:p>
          <a:p>
            <a:pPr marL="171450" lvl="1">
              <a:spcBef>
                <a:spcPts val="750"/>
              </a:spcBef>
              <a:buSzPct val="100000"/>
              <a:defRPr/>
            </a:pPr>
            <a:r>
              <a:rPr kumimoji="1" lang="zh-CN" altLang="en-US" sz="2000" dirty="0"/>
              <a:t>测试用例需要考虑到正确的输入，也需要考虑错误的或者异常的输入</a:t>
            </a:r>
            <a:endParaRPr kumimoji="1" lang="en-US" altLang="zh-CN" sz="2000" dirty="0"/>
          </a:p>
          <a:p>
            <a:pPr marL="171450" lvl="1">
              <a:spcBef>
                <a:spcPts val="750"/>
              </a:spcBef>
              <a:buSzPct val="100000"/>
              <a:defRPr/>
            </a:pPr>
            <a:r>
              <a:rPr kumimoji="1" lang="zh-CN" altLang="en-US" sz="2000" dirty="0"/>
              <a:t>需要分析怎样使得这样的错误或者异常能够发生</a:t>
            </a:r>
            <a:endParaRPr kumimoji="1" lang="en-US" altLang="zh-CN" sz="2000" dirty="0"/>
          </a:p>
          <a:p>
            <a:pPr marL="171450" lvl="1">
              <a:spcBef>
                <a:spcPts val="750"/>
              </a:spcBef>
              <a:buSzPct val="100000"/>
              <a:defRPr/>
            </a:pPr>
            <a:r>
              <a:rPr kumimoji="1" lang="zh-CN" altLang="en-US" sz="2000" dirty="0"/>
              <a:t>考虑用户实际的诸多使用场景</a:t>
            </a:r>
          </a:p>
        </p:txBody>
      </p:sp>
    </p:spTree>
    <p:extLst>
      <p:ext uri="{BB962C8B-B14F-4D97-AF65-F5344CB8AC3E}">
        <p14:creationId xmlns:p14="http://schemas.microsoft.com/office/powerpoint/2010/main" val="200205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C651-E902-7639-488E-0C560813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测试用例其它重要属性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A2E37B-9C60-C85A-FD3B-8BAAC1E96D26}"/>
              </a:ext>
            </a:extLst>
          </p:cNvPr>
          <p:cNvSpPr txBox="1">
            <a:spLocks noChangeArrowheads="1"/>
          </p:cNvSpPr>
          <p:nvPr/>
        </p:nvSpPr>
        <p:spPr>
          <a:xfrm>
            <a:off x="1119945" y="1426523"/>
            <a:ext cx="3618309" cy="2133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60000"/>
              </a:lnSpc>
              <a:buClr>
                <a:srgbClr val="008000"/>
              </a:buClr>
              <a:buSzPct val="75000"/>
              <a:buFont typeface="Wingdings" charset="2"/>
              <a:buChar char="p"/>
              <a:defRPr/>
            </a:pPr>
            <a:r>
              <a:rPr lang="en-US" altLang="zh-CN" dirty="0">
                <a:latin typeface="宋体"/>
                <a:ea typeface="宋体"/>
                <a:cs typeface="宋体"/>
              </a:rPr>
              <a:t> </a:t>
            </a:r>
            <a:r>
              <a:rPr lang="zh-CN" altLang="en-US" sz="1800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测试目的、测试类型</a:t>
            </a:r>
          </a:p>
          <a:p>
            <a:pPr marL="257175" indent="-257175">
              <a:lnSpc>
                <a:spcPct val="160000"/>
              </a:lnSpc>
              <a:buClr>
                <a:srgbClr val="008000"/>
              </a:buClr>
              <a:buSzPct val="75000"/>
              <a:buFont typeface="Wingdings" charset="2"/>
              <a:buChar char="p"/>
              <a:defRPr/>
            </a:pPr>
            <a:r>
              <a:rPr lang="zh-CN" altLang="en-US" sz="1800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优先级</a:t>
            </a:r>
            <a:r>
              <a:rPr lang="en-US" altLang="zh-CN" sz="1800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高、中、低等</a:t>
            </a:r>
            <a:r>
              <a:rPr lang="en-US" altLang="zh-CN" sz="1800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rgbClr val="242C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60000"/>
              </a:lnSpc>
              <a:buClr>
                <a:srgbClr val="008000"/>
              </a:buClr>
              <a:buSzPct val="75000"/>
              <a:buFont typeface="Wingdings" charset="2"/>
              <a:buChar char="p"/>
              <a:defRPr/>
            </a:pPr>
            <a:r>
              <a:rPr lang="zh-CN" altLang="en-US" sz="1800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层次（父、子、孙、</a:t>
            </a:r>
            <a:r>
              <a:rPr lang="en-US" altLang="zh-CN" sz="1800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800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242C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60000"/>
              </a:lnSpc>
              <a:buClr>
                <a:srgbClr val="008000"/>
              </a:buClr>
              <a:buSzPct val="75000"/>
              <a:buFont typeface="Wingdings" charset="2"/>
              <a:buChar char="p"/>
              <a:defRPr/>
            </a:pPr>
            <a:r>
              <a:rPr lang="zh-CN" altLang="en-US" sz="1800" dirty="0">
                <a:solidFill>
                  <a:srgbClr val="242C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估计用时</a:t>
            </a:r>
          </a:p>
        </p:txBody>
      </p:sp>
      <p:pic>
        <p:nvPicPr>
          <p:cNvPr id="5" name="Picture 2" descr="http://help.sap.com/saphelp_nw04/helpdata/en/fd/4f6b3f3d643b3be10000000a114084/TEMPLATE_image002.gif">
            <a:extLst>
              <a:ext uri="{FF2B5EF4-FFF2-40B4-BE49-F238E27FC236}">
                <a16:creationId xmlns:a16="http://schemas.microsoft.com/office/drawing/2014/main" id="{8C28F607-E607-C586-6F6F-BFD2C2B2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02" y="1426523"/>
            <a:ext cx="3168253" cy="237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928789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6B21B-2493-188B-60B6-61BE844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示例一</a:t>
            </a:r>
            <a:endParaRPr kumimoji="1" lang="zh-CN" altLang="en-US" dirty="0"/>
          </a:p>
        </p:txBody>
      </p:sp>
      <p:pic>
        <p:nvPicPr>
          <p:cNvPr id="4" name="图片 3" descr="case.png">
            <a:extLst>
              <a:ext uri="{FF2B5EF4-FFF2-40B4-BE49-F238E27FC236}">
                <a16:creationId xmlns:a16="http://schemas.microsoft.com/office/drawing/2014/main" id="{F71E6C67-A47D-89F2-019A-69BBAF905D1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0903" y="904461"/>
            <a:ext cx="5402194" cy="36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1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6B21B-2493-188B-60B6-61BE844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示例二</a:t>
            </a:r>
            <a:endParaRPr kumimoji="1" lang="zh-CN" altLang="en-US" dirty="0"/>
          </a:p>
        </p:txBody>
      </p:sp>
      <p:pic>
        <p:nvPicPr>
          <p:cNvPr id="3" name="图片 2" descr="case.png">
            <a:extLst>
              <a:ext uri="{FF2B5EF4-FFF2-40B4-BE49-F238E27FC236}">
                <a16:creationId xmlns:a16="http://schemas.microsoft.com/office/drawing/2014/main" id="{A6F0364F-7438-2645-300B-2E37586A52B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8662" y="655579"/>
            <a:ext cx="4866675" cy="41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77D6B-327A-BCB5-8FAF-1A1AC619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11.1.4 </a:t>
            </a: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测试用例设计的基本原则</a:t>
            </a:r>
            <a:endParaRPr kumimoji="1"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774C02-5B0A-F8D3-5961-F4B87418A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943" y="1302524"/>
            <a:ext cx="5481609" cy="253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57175" indent="-257175" eaLnBrk="0" hangingPunct="0">
              <a:lnSpc>
                <a:spcPct val="140000"/>
              </a:lnSpc>
              <a:buClr>
                <a:srgbClr val="91AC4E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100" dirty="0">
                <a:latin typeface="Arial"/>
                <a:ea typeface="宋体"/>
                <a:cs typeface="Arial"/>
              </a:rPr>
              <a:t>避免含糊的测试用例</a:t>
            </a:r>
            <a:endParaRPr lang="en-US" altLang="zh-CN" sz="2100" dirty="0">
              <a:latin typeface="Arial"/>
              <a:ea typeface="宋体"/>
              <a:cs typeface="Arial"/>
            </a:endParaRPr>
          </a:p>
          <a:p>
            <a:pPr marL="257175" indent="-257175" eaLnBrk="0" hangingPunct="0">
              <a:lnSpc>
                <a:spcPct val="140000"/>
              </a:lnSpc>
              <a:buClr>
                <a:srgbClr val="91AC4E"/>
              </a:buClr>
              <a:buSzPct val="90000"/>
              <a:defRPr/>
            </a:pPr>
            <a:r>
              <a:rPr lang="en-US" altLang="zh-CN" sz="2100" dirty="0">
                <a:latin typeface="Arial"/>
                <a:ea typeface="宋体"/>
                <a:cs typeface="Arial"/>
              </a:rPr>
              <a:t>       </a:t>
            </a:r>
            <a:r>
              <a:rPr lang="en-US" altLang="zh-CN" dirty="0">
                <a:latin typeface="Arial"/>
                <a:ea typeface="宋体"/>
                <a:cs typeface="Arial"/>
              </a:rPr>
              <a:t>Pass/Failed is clear, </a:t>
            </a:r>
            <a:r>
              <a:rPr lang="zh-CN" altLang="en-US" dirty="0">
                <a:latin typeface="Arial"/>
                <a:ea typeface="宋体"/>
                <a:cs typeface="Arial"/>
              </a:rPr>
              <a:t>操作环境，操作步骤</a:t>
            </a:r>
            <a:endParaRPr lang="en-US" altLang="zh-CN" dirty="0">
              <a:latin typeface="Arial"/>
              <a:ea typeface="宋体"/>
              <a:cs typeface="Arial"/>
            </a:endParaRPr>
          </a:p>
          <a:p>
            <a:pPr marL="257175" indent="-257175" eaLnBrk="0" hangingPunct="0">
              <a:lnSpc>
                <a:spcPct val="140000"/>
              </a:lnSpc>
              <a:buClr>
                <a:srgbClr val="91AC4E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100" dirty="0">
                <a:latin typeface="Arial"/>
                <a:ea typeface="宋体"/>
                <a:cs typeface="Arial"/>
              </a:rPr>
              <a:t>将具有相类似功能的测试用例抽象并归类</a:t>
            </a:r>
            <a:endParaRPr lang="en-US" altLang="zh-CN" sz="2100" dirty="0">
              <a:latin typeface="Arial"/>
              <a:ea typeface="宋体"/>
              <a:cs typeface="Arial"/>
            </a:endParaRPr>
          </a:p>
          <a:p>
            <a:pPr marL="257175" indent="-257175" eaLnBrk="0" hangingPunct="0">
              <a:lnSpc>
                <a:spcPct val="140000"/>
              </a:lnSpc>
              <a:buClr>
                <a:srgbClr val="91AC4E"/>
              </a:buClr>
              <a:buSzPct val="90000"/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      </a:t>
            </a:r>
            <a:r>
              <a:rPr lang="en-US" altLang="zh-CN" dirty="0">
                <a:latin typeface="Arial"/>
                <a:ea typeface="宋体"/>
                <a:cs typeface="Arial"/>
                <a:sym typeface="Wingdings" pitchFamily="2" charset="2"/>
              </a:rPr>
              <a:t> </a:t>
            </a:r>
            <a:r>
              <a:rPr lang="zh-CN" altLang="en-US" dirty="0">
                <a:latin typeface="Arial"/>
                <a:ea typeface="宋体"/>
                <a:cs typeface="Arial"/>
                <a:sym typeface="Wingdings" pitchFamily="2" charset="2"/>
              </a:rPr>
              <a:t>数据驱动的测试用例</a:t>
            </a:r>
            <a:endParaRPr lang="en-US" altLang="zh-CN" dirty="0">
              <a:latin typeface="Arial"/>
              <a:ea typeface="宋体"/>
              <a:cs typeface="Arial"/>
            </a:endParaRPr>
          </a:p>
          <a:p>
            <a:pPr marL="257175" indent="-257175" eaLnBrk="0" hangingPunct="0">
              <a:lnSpc>
                <a:spcPct val="140000"/>
              </a:lnSpc>
              <a:buClr>
                <a:srgbClr val="91AC4E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100" dirty="0">
                <a:latin typeface="Arial"/>
                <a:ea typeface="宋体"/>
                <a:cs typeface="Arial"/>
              </a:rPr>
              <a:t>避免冗长和复杂的测试用例</a:t>
            </a:r>
            <a:endParaRPr lang="en-US" altLang="zh-CN" sz="2100" dirty="0">
              <a:latin typeface="Arial"/>
              <a:ea typeface="宋体"/>
              <a:cs typeface="Arial"/>
            </a:endParaRPr>
          </a:p>
          <a:p>
            <a:pPr marL="257175" indent="-257175" eaLnBrk="0" hangingPunct="0">
              <a:lnSpc>
                <a:spcPct val="140000"/>
              </a:lnSpc>
              <a:buClr>
                <a:srgbClr val="91AC4E"/>
              </a:buClr>
              <a:buSzPct val="90000"/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      </a:t>
            </a:r>
            <a:r>
              <a:rPr lang="zh-CN" altLang="en-US" dirty="0">
                <a:latin typeface="Arial"/>
                <a:ea typeface="宋体"/>
                <a:cs typeface="Arial"/>
              </a:rPr>
              <a:t>例如：操作步骤</a:t>
            </a:r>
            <a:r>
              <a:rPr lang="en-US" altLang="zh-CN" dirty="0">
                <a:latin typeface="Arial"/>
                <a:ea typeface="宋体"/>
                <a:cs typeface="Arial"/>
              </a:rPr>
              <a:t>&lt;=7,  </a:t>
            </a:r>
            <a:r>
              <a:rPr lang="zh-CN" altLang="en-US" dirty="0">
                <a:latin typeface="Arial"/>
                <a:ea typeface="宋体"/>
                <a:cs typeface="Arial"/>
              </a:rPr>
              <a:t>一个测试用例一个验证点</a:t>
            </a:r>
          </a:p>
        </p:txBody>
      </p:sp>
    </p:spTree>
    <p:extLst>
      <p:ext uri="{BB962C8B-B14F-4D97-AF65-F5344CB8AC3E}">
        <p14:creationId xmlns:p14="http://schemas.microsoft.com/office/powerpoint/2010/main" val="137129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9437" y="318035"/>
            <a:ext cx="5314346" cy="496491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本章要解决的问题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66E27E2-B6C4-2ADE-D5B2-AC0AF439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75" y="1138132"/>
            <a:ext cx="6465912" cy="224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33375" indent="-333375">
              <a:lnSpc>
                <a:spcPct val="150000"/>
              </a:lnSpc>
              <a:buClr>
                <a:srgbClr val="92D050"/>
              </a:buClr>
              <a:buSzPct val="80000"/>
              <a:buFont typeface="Wingdings" pitchFamily="2" charset="2"/>
              <a:buChar char="p"/>
            </a:pPr>
            <a:r>
              <a:rPr lang="zh-CN" altLang="en-US" sz="2000" dirty="0">
                <a:latin typeface="Arial"/>
                <a:ea typeface="宋体"/>
                <a:cs typeface="Arial"/>
              </a:rPr>
              <a:t>为什么我们要使用测试用例</a:t>
            </a:r>
            <a:r>
              <a:rPr lang="en-US" altLang="zh-CN" sz="2000" dirty="0">
                <a:latin typeface="Arial"/>
                <a:ea typeface="宋体"/>
                <a:cs typeface="Arial"/>
              </a:rPr>
              <a:t>?</a:t>
            </a:r>
            <a:endParaRPr lang="zh-CN" altLang="en-US" sz="2000" dirty="0">
              <a:latin typeface="Arial"/>
              <a:ea typeface="宋体"/>
              <a:cs typeface="Arial"/>
            </a:endParaRPr>
          </a:p>
          <a:p>
            <a:pPr marL="333375" indent="-333375">
              <a:lnSpc>
                <a:spcPct val="150000"/>
              </a:lnSpc>
              <a:buClr>
                <a:srgbClr val="92D050"/>
              </a:buClr>
              <a:buSzPct val="80000"/>
              <a:buFont typeface="Wingdings" pitchFamily="2" charset="2"/>
              <a:buChar char="p"/>
            </a:pPr>
            <a:r>
              <a:rPr lang="zh-CN" altLang="en-US" sz="2000" dirty="0">
                <a:latin typeface="Arial"/>
                <a:ea typeface="宋体"/>
                <a:cs typeface="Arial"/>
              </a:rPr>
              <a:t>测试用例有哪些基本元素组成</a:t>
            </a:r>
            <a:r>
              <a:rPr lang="en-US" altLang="zh-CN" sz="2000" dirty="0">
                <a:latin typeface="Arial"/>
                <a:ea typeface="宋体"/>
                <a:cs typeface="Arial"/>
              </a:rPr>
              <a:t>?</a:t>
            </a:r>
            <a:endParaRPr lang="zh-CN" altLang="en-US" sz="2000" dirty="0">
              <a:latin typeface="Arial"/>
              <a:ea typeface="宋体"/>
              <a:cs typeface="Arial"/>
            </a:endParaRPr>
          </a:p>
          <a:p>
            <a:pPr marL="333375" indent="-333375">
              <a:lnSpc>
                <a:spcPct val="150000"/>
              </a:lnSpc>
              <a:buClr>
                <a:srgbClr val="92D050"/>
              </a:buClr>
              <a:buSzPct val="80000"/>
              <a:buFont typeface="Wingdings" pitchFamily="2" charset="2"/>
              <a:buChar char="p"/>
            </a:pPr>
            <a:r>
              <a:rPr lang="zh-CN" altLang="en-US" sz="2000" dirty="0">
                <a:latin typeface="Arial"/>
                <a:ea typeface="宋体"/>
                <a:cs typeface="Arial"/>
              </a:rPr>
              <a:t>测试用例编写和设计时需要遵循哪些基本的原则</a:t>
            </a:r>
            <a:r>
              <a:rPr lang="en-US" altLang="zh-CN" sz="2000" dirty="0">
                <a:latin typeface="Arial"/>
                <a:ea typeface="宋体"/>
                <a:cs typeface="Arial"/>
              </a:rPr>
              <a:t>?</a:t>
            </a:r>
            <a:endParaRPr lang="zh-CN" altLang="en-US" sz="2000" dirty="0">
              <a:latin typeface="Arial"/>
              <a:ea typeface="宋体"/>
              <a:cs typeface="Arial"/>
            </a:endParaRPr>
          </a:p>
          <a:p>
            <a:pPr marL="333375" indent="-333375">
              <a:lnSpc>
                <a:spcPct val="150000"/>
              </a:lnSpc>
              <a:buClr>
                <a:srgbClr val="92D050"/>
              </a:buClr>
              <a:buSzPct val="80000"/>
              <a:buFont typeface="Wingdings" pitchFamily="2" charset="2"/>
              <a:buChar char="p"/>
            </a:pPr>
            <a:r>
              <a:rPr lang="zh-CN" altLang="en-US" sz="2000" dirty="0">
                <a:latin typeface="Arial"/>
                <a:ea typeface="宋体"/>
                <a:cs typeface="Arial"/>
              </a:rPr>
              <a:t>测试用例结构和设计过程</a:t>
            </a:r>
          </a:p>
          <a:p>
            <a:pPr marL="333375" indent="-333375">
              <a:lnSpc>
                <a:spcPct val="150000"/>
              </a:lnSpc>
              <a:buClr>
                <a:srgbClr val="92D050"/>
              </a:buClr>
              <a:buSzPct val="80000"/>
              <a:buFont typeface="Wingdings" pitchFamily="2" charset="2"/>
              <a:buChar char="p"/>
            </a:pPr>
            <a:r>
              <a:rPr lang="zh-CN" altLang="en-US" sz="2000" dirty="0">
                <a:latin typeface="Arial"/>
                <a:ea typeface="宋体"/>
                <a:cs typeface="Arial"/>
              </a:rPr>
              <a:t>跟踪和维护测试用例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2D19E2-D3B0-1716-A689-500E259CAB15}"/>
              </a:ext>
            </a:extLst>
          </p:cNvPr>
          <p:cNvSpPr/>
          <p:nvPr/>
        </p:nvSpPr>
        <p:spPr>
          <a:xfrm>
            <a:off x="1226975" y="4005368"/>
            <a:ext cx="5184576" cy="347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92D050"/>
              </a:buClr>
              <a:buSzPct val="80000"/>
            </a:pPr>
            <a:r>
              <a:rPr lang="zh-CN" altLang="en-US" sz="1350" dirty="0">
                <a:solidFill>
                  <a:srgbClr val="800000"/>
                </a:solidFill>
                <a:latin typeface="Arial"/>
                <a:ea typeface="宋体"/>
                <a:cs typeface="Arial"/>
              </a:rPr>
              <a:t>注：测试用例设计的具体方法，在第</a:t>
            </a:r>
            <a:r>
              <a:rPr lang="en-US" altLang="zh-CN" sz="1350" dirty="0">
                <a:solidFill>
                  <a:srgbClr val="800000"/>
                </a:solidFill>
                <a:latin typeface="Arial"/>
                <a:ea typeface="宋体"/>
                <a:cs typeface="Arial"/>
              </a:rPr>
              <a:t>3</a:t>
            </a:r>
            <a:r>
              <a:rPr lang="zh-CN" altLang="en-US" sz="1350" dirty="0">
                <a:solidFill>
                  <a:srgbClr val="800000"/>
                </a:solidFill>
                <a:latin typeface="Arial"/>
                <a:ea typeface="宋体"/>
                <a:cs typeface="Arial"/>
              </a:rPr>
              <a:t>章已做介绍</a:t>
            </a:r>
          </a:p>
        </p:txBody>
      </p:sp>
    </p:spTree>
    <p:extLst>
      <p:ext uri="{BB962C8B-B14F-4D97-AF65-F5344CB8AC3E}">
        <p14:creationId xmlns:p14="http://schemas.microsoft.com/office/powerpoint/2010/main" val="112669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33E9C-55A3-2DE5-A06C-438166AC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单个测试用例的质量要求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126B3-08EA-0B27-192F-B925CAFDC2DA}"/>
              </a:ext>
            </a:extLst>
          </p:cNvPr>
          <p:cNvSpPr txBox="1">
            <a:spLocks noChangeArrowheads="1"/>
          </p:cNvSpPr>
          <p:nvPr/>
        </p:nvSpPr>
        <p:spPr>
          <a:xfrm>
            <a:off x="941686" y="1107281"/>
            <a:ext cx="4590510" cy="2928938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具有可操作性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具备所需的各项信息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各项信息描述准确、清楚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测试目标针对性强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验证点完备，而且没有太多的验证点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没有太多的操作步骤</a:t>
            </a:r>
            <a:endParaRPr lang="en-US" altLang="zh-CN">
              <a:latin typeface="Arial"/>
              <a:ea typeface="宋体"/>
              <a:cs typeface="Arial"/>
            </a:endParaRP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符合正常业务惯例。</a:t>
            </a:r>
            <a:endParaRPr lang="zh-CN" altLang="en-US" dirty="0">
              <a:latin typeface="Arial"/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42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9E865-1B47-4126-E230-B069BE59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测试用例的颗粒度</a:t>
            </a:r>
            <a:endParaRPr kumimoji="1"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5874E351-88EA-00BE-C68A-C5285813C02E}"/>
              </a:ext>
            </a:extLst>
          </p:cNvPr>
          <p:cNvSpPr txBox="1"/>
          <p:nvPr/>
        </p:nvSpPr>
        <p:spPr>
          <a:xfrm>
            <a:off x="1657350" y="2496724"/>
            <a:ext cx="2025225" cy="173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输入不同的用户名和口令，其结果要满足设定的要求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如用户名、口令判断正确与否等</a:t>
            </a:r>
          </a:p>
          <a:p>
            <a:pPr>
              <a:lnSpc>
                <a:spcPct val="120000"/>
              </a:lnSpc>
            </a:pPr>
            <a:endParaRPr lang="zh-CN" altLang="en-US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 descr="case.png">
            <a:extLst>
              <a:ext uri="{FF2B5EF4-FFF2-40B4-BE49-F238E27FC236}">
                <a16:creationId xmlns:a16="http://schemas.microsoft.com/office/drawing/2014/main" id="{94D18FAD-622B-E41D-41FD-19BC7EF0ACF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4654" y="1956664"/>
            <a:ext cx="3035810" cy="2052229"/>
          </a:xfrm>
          <a:prstGeom prst="rect">
            <a:avLst/>
          </a:prstGeom>
        </p:spPr>
      </p:pic>
      <p:sp>
        <p:nvSpPr>
          <p:cNvPr id="6" name="圆柱形 5">
            <a:extLst>
              <a:ext uri="{FF2B5EF4-FFF2-40B4-BE49-F238E27FC236}">
                <a16:creationId xmlns:a16="http://schemas.microsoft.com/office/drawing/2014/main" id="{4031111E-4C25-8793-EB4C-5520B58C8405}"/>
              </a:ext>
            </a:extLst>
          </p:cNvPr>
          <p:cNvSpPr/>
          <p:nvPr/>
        </p:nvSpPr>
        <p:spPr bwMode="auto">
          <a:xfrm>
            <a:off x="1495332" y="1983667"/>
            <a:ext cx="2187243" cy="2079231"/>
          </a:xfrm>
          <a:prstGeom prst="can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圆柱形 6">
            <a:extLst>
              <a:ext uri="{FF2B5EF4-FFF2-40B4-BE49-F238E27FC236}">
                <a16:creationId xmlns:a16="http://schemas.microsoft.com/office/drawing/2014/main" id="{A6C00345-08BC-8E79-AEDB-463BBCDFE986}"/>
              </a:ext>
            </a:extLst>
          </p:cNvPr>
          <p:cNvSpPr/>
          <p:nvPr/>
        </p:nvSpPr>
        <p:spPr bwMode="auto">
          <a:xfrm>
            <a:off x="4384653" y="1659631"/>
            <a:ext cx="3186354" cy="2538282"/>
          </a:xfrm>
          <a:prstGeom prst="can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2BD38D1F-2520-78AB-5097-C623544D4B26}"/>
              </a:ext>
            </a:extLst>
          </p:cNvPr>
          <p:cNvSpPr txBox="1"/>
          <p:nvPr/>
        </p:nvSpPr>
        <p:spPr>
          <a:xfrm>
            <a:off x="1900377" y="1227583"/>
            <a:ext cx="1377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粗颗粒度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E4E9943-5D42-5143-1EA3-18BDF8FA6437}"/>
              </a:ext>
            </a:extLst>
          </p:cNvPr>
          <p:cNvSpPr txBox="1"/>
          <p:nvPr/>
        </p:nvSpPr>
        <p:spPr>
          <a:xfrm>
            <a:off x="5302755" y="1173577"/>
            <a:ext cx="1377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细颗粒度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A3BEB9FC-04D5-AE70-E9D4-653DD9338416}"/>
              </a:ext>
            </a:extLst>
          </p:cNvPr>
          <p:cNvSpPr txBox="1"/>
          <p:nvPr/>
        </p:nvSpPr>
        <p:spPr>
          <a:xfrm>
            <a:off x="3709578" y="2820760"/>
            <a:ext cx="62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Vs.</a:t>
            </a:r>
            <a:endParaRPr lang="zh-CN" altLang="en-US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53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44238-10F8-F1DC-3B51-1C512A07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整体测试用例的质量要求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FC351-06A4-1332-FF18-3F151B011A79}"/>
              </a:ext>
            </a:extLst>
          </p:cNvPr>
          <p:cNvSpPr txBox="1">
            <a:spLocks noChangeArrowheads="1"/>
          </p:cNvSpPr>
          <p:nvPr/>
        </p:nvSpPr>
        <p:spPr>
          <a:xfrm>
            <a:off x="818557" y="1022817"/>
            <a:ext cx="7506885" cy="3573183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rgbClr val="3366FF"/>
                </a:solidFill>
                <a:latin typeface="Arial"/>
                <a:ea typeface="宋体"/>
                <a:cs typeface="Arial"/>
              </a:rPr>
              <a:t>覆盖率</a:t>
            </a:r>
            <a:r>
              <a:rPr lang="zh-CN" altLang="en-US">
                <a:latin typeface="Arial"/>
                <a:ea typeface="宋体"/>
                <a:cs typeface="Arial"/>
              </a:rPr>
              <a:t>：依据特定的测试目标，尽可能覆盖所有的测试范围、功能特性和代码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rgbClr val="3366FF"/>
                </a:solidFill>
                <a:latin typeface="Arial"/>
                <a:ea typeface="宋体"/>
                <a:cs typeface="Arial"/>
              </a:rPr>
              <a:t>易用性</a:t>
            </a:r>
            <a:r>
              <a:rPr lang="zh-CN" altLang="en-US">
                <a:latin typeface="Arial"/>
                <a:ea typeface="宋体"/>
                <a:cs typeface="Arial"/>
              </a:rPr>
              <a:t>：设计思路清晰、组织结构层次合理，测试用例操作的连贯性好、执行顺畅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rgbClr val="3366FF"/>
                </a:solidFill>
                <a:latin typeface="Arial"/>
                <a:ea typeface="宋体"/>
                <a:cs typeface="Arial"/>
              </a:rPr>
              <a:t>易维护性</a:t>
            </a:r>
            <a:r>
              <a:rPr lang="zh-CN" altLang="en-US">
                <a:latin typeface="Arial"/>
                <a:ea typeface="宋体"/>
                <a:cs typeface="Arial"/>
              </a:rPr>
              <a:t>：以较少的时间来完成测试用例的维护工作，包括易读性、一致性等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rgbClr val="3366FF"/>
                </a:solidFill>
                <a:latin typeface="Arial"/>
                <a:ea typeface="宋体"/>
                <a:cs typeface="Arial"/>
              </a:rPr>
              <a:t>粒度适中</a:t>
            </a:r>
            <a:r>
              <a:rPr lang="zh-CN" altLang="en-US">
                <a:latin typeface="Arial"/>
                <a:ea typeface="宋体"/>
                <a:cs typeface="Arial"/>
              </a:rPr>
              <a:t>：既能覆盖各个特定的场景，保证测试覆盖率；又能处理好不同的测试数据、测试条件（数据驱动），提高测试用例的可维护性</a:t>
            </a:r>
            <a:endParaRPr lang="zh-CN" altLang="en-US" dirty="0">
              <a:latin typeface="Arial"/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88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273947" y="1987998"/>
            <a:ext cx="65961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500" b="1" dirty="0">
                <a:ln w="19050">
                  <a:noFill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4.2</a:t>
            </a:r>
            <a:r>
              <a:rPr lang="zh-CN" altLang="en-US" sz="4500" b="1" dirty="0">
                <a:ln w="19050">
                  <a:noFill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测试用例组织和维护</a:t>
            </a:r>
            <a:endParaRPr lang="zh-CN" altLang="zh-CN" sz="4500" b="1" dirty="0">
              <a:ln w="19050">
                <a:noFill/>
              </a:ln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5AB13C4-01D1-28E8-EF18-0E28E53F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488" y="2962328"/>
            <a:ext cx="2847773" cy="180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11.2.1 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测试用例的属性	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11.2.2 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测试套件及其构成方法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11.2.3 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跟踪测试用例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11.2.4 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维护测试用例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11.2.5 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测试用例的覆盖率</a:t>
            </a:r>
          </a:p>
        </p:txBody>
      </p:sp>
    </p:spTree>
    <p:extLst>
      <p:ext uri="{BB962C8B-B14F-4D97-AF65-F5344CB8AC3E}">
        <p14:creationId xmlns:p14="http://schemas.microsoft.com/office/powerpoint/2010/main" val="3335786140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44238-10F8-F1DC-3B51-1C512A07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11.2.1 </a:t>
            </a: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测试用例的属性</a:t>
            </a:r>
            <a:endParaRPr kumimoji="1" lang="zh-CN" altLang="en-US" dirty="0"/>
          </a:p>
        </p:txBody>
      </p:sp>
      <p:pic>
        <p:nvPicPr>
          <p:cNvPr id="3" name="Picture 2" descr="图14-4(P23)">
            <a:extLst>
              <a:ext uri="{FF2B5EF4-FFF2-40B4-BE49-F238E27FC236}">
                <a16:creationId xmlns:a16="http://schemas.microsoft.com/office/drawing/2014/main" id="{FB4A434E-7B02-2931-AC6A-563187603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2147" y="934684"/>
            <a:ext cx="5494074" cy="392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135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10FBD-B3DF-9576-5A21-53EB2A9D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一些属性说明</a:t>
            </a:r>
            <a:endParaRPr kumimoji="1"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35B72C-8A2F-EA6B-5732-31A9FE0F0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39" y="1425048"/>
            <a:ext cx="7915705" cy="198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33375" lvl="1" indent="-333375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目标性</a:t>
            </a:r>
            <a:r>
              <a:rPr lang="zh-CN" altLang="en-US" dirty="0">
                <a:latin typeface="Arial"/>
                <a:ea typeface="宋体"/>
                <a:cs typeface="Arial"/>
              </a:rPr>
              <a:t>，包括功能性、性能、容错性、数据迁移等各方面的测试用例；</a:t>
            </a:r>
          </a:p>
          <a:p>
            <a:pPr marL="333375" lvl="1" indent="-333375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所属的范围</a:t>
            </a:r>
            <a:r>
              <a:rPr lang="zh-CN" altLang="en-US" dirty="0">
                <a:latin typeface="Arial"/>
                <a:ea typeface="宋体"/>
                <a:cs typeface="Arial"/>
              </a:rPr>
              <a:t>，属于哪一个组件或模块</a:t>
            </a:r>
          </a:p>
          <a:p>
            <a:pPr marL="333375" lvl="1" indent="-333375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关联性，</a:t>
            </a:r>
            <a:r>
              <a:rPr lang="zh-CN" altLang="en-US" dirty="0">
                <a:latin typeface="Arial"/>
                <a:ea typeface="宋体"/>
                <a:cs typeface="Arial"/>
              </a:rPr>
              <a:t>和软件产品特性相联系</a:t>
            </a:r>
          </a:p>
          <a:p>
            <a:pPr marL="333375" lvl="1" indent="-333375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阶段性，</a:t>
            </a:r>
            <a:r>
              <a:rPr lang="zh-CN" altLang="en-US" dirty="0">
                <a:latin typeface="Arial"/>
                <a:ea typeface="宋体"/>
                <a:cs typeface="Arial"/>
              </a:rPr>
              <a:t>属于单元测试、集成测试、系统测试、验收测试中的某一个阶段</a:t>
            </a:r>
          </a:p>
          <a:p>
            <a:pPr marL="333375" lvl="1" indent="-333375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时效性</a:t>
            </a:r>
            <a:r>
              <a:rPr lang="zh-CN" altLang="en-US" dirty="0">
                <a:latin typeface="Arial"/>
                <a:ea typeface="宋体"/>
                <a:cs typeface="Arial"/>
              </a:rPr>
              <a:t>，不同的版本所适用的测试用例可能不相同</a:t>
            </a:r>
          </a:p>
        </p:txBody>
      </p:sp>
    </p:spTree>
    <p:extLst>
      <p:ext uri="{BB962C8B-B14F-4D97-AF65-F5344CB8AC3E}">
        <p14:creationId xmlns:p14="http://schemas.microsoft.com/office/powerpoint/2010/main" val="3617862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CA192-99B1-EFAC-50A2-DC5FEE73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11.2.2 </a:t>
            </a: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测试套件及其构成方法</a:t>
            </a:r>
            <a:endParaRPr kumimoji="1" lang="zh-CN" altLang="en-US" dirty="0"/>
          </a:p>
        </p:txBody>
      </p:sp>
      <p:pic>
        <p:nvPicPr>
          <p:cNvPr id="4" name="Picture 5" descr="图14-5(P24)">
            <a:extLst>
              <a:ext uri="{FF2B5EF4-FFF2-40B4-BE49-F238E27FC236}">
                <a16:creationId xmlns:a16="http://schemas.microsoft.com/office/drawing/2014/main" id="{95453E11-9CBA-C037-B984-F95A62F92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298" y="1901403"/>
            <a:ext cx="4374486" cy="303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F99F12F-BF09-CC7D-6421-9BAEC40FDF79}"/>
              </a:ext>
            </a:extLst>
          </p:cNvPr>
          <p:cNvSpPr txBox="1">
            <a:spLocks noChangeArrowheads="1"/>
          </p:cNvSpPr>
          <p:nvPr/>
        </p:nvSpPr>
        <p:spPr>
          <a:xfrm>
            <a:off x="924134" y="1236764"/>
            <a:ext cx="7089441" cy="810090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楷体"/>
                <a:ea typeface="楷体"/>
                <a:cs typeface="楷体"/>
              </a:rPr>
              <a:t>建立合适的、可扩展的测试用例框架，有效地组织众多的测试用例，包括对测试用例的分类、清晰的层次结构等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F1598A-2885-3812-CC8A-4A8F744A9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310" y="3143590"/>
            <a:ext cx="3320988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00" b="1" kern="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Test Case </a:t>
            </a:r>
            <a:r>
              <a:rPr lang="en-US" altLang="zh-CN" sz="2100" b="1" kern="0" dirty="0">
                <a:solidFill>
                  <a:srgbClr val="00B050"/>
                </a:solidFill>
                <a:latin typeface="+mj-lt"/>
                <a:ea typeface="+mj-ea"/>
                <a:cs typeface="+mj-cs"/>
                <a:sym typeface="Wingdings"/>
              </a:rPr>
              <a:t></a:t>
            </a:r>
            <a:r>
              <a:rPr lang="en-US" altLang="zh-CN" sz="2100" b="1" kern="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Test</a:t>
            </a:r>
            <a:r>
              <a:rPr lang="zh-CN" altLang="en-US" sz="2100" b="1" kern="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100" b="1" kern="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Suite</a:t>
            </a:r>
            <a:endParaRPr lang="zh-CN" altLang="en-US" sz="2100" b="1" kern="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C4311B-4E07-63B0-13D5-EBC358039627}"/>
              </a:ext>
            </a:extLst>
          </p:cNvPr>
          <p:cNvSpPr txBox="1"/>
          <p:nvPr/>
        </p:nvSpPr>
        <p:spPr>
          <a:xfrm>
            <a:off x="916154" y="836049"/>
            <a:ext cx="3725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Test</a:t>
            </a:r>
            <a:r>
              <a:rPr lang="zh-CN" altLang="en-US" sz="1800" kern="0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en-US" altLang="zh-CN" sz="1800" kern="0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Suite</a:t>
            </a:r>
            <a:r>
              <a:rPr lang="zh-CN" altLang="en-US" sz="1800" kern="0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：测试套件、测试集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08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C9918-6516-2E16-1573-949FEFE7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pic>
        <p:nvPicPr>
          <p:cNvPr id="4" name="Picture 7" descr="3-6">
            <a:extLst>
              <a:ext uri="{FF2B5EF4-FFF2-40B4-BE49-F238E27FC236}">
                <a16:creationId xmlns:a16="http://schemas.microsoft.com/office/drawing/2014/main" id="{ABE9FE9D-0CDC-49C5-405B-2B51E561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00" y="693153"/>
            <a:ext cx="4490321" cy="399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3011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0F991-527A-98B8-3375-1353FC22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r>
              <a:rPr kumimoji="1"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测试套件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E78A8C-D1E0-C47F-71C4-07590356A7AC}"/>
              </a:ext>
            </a:extLst>
          </p:cNvPr>
          <p:cNvSpPr txBox="1">
            <a:spLocks noChangeArrowheads="1"/>
          </p:cNvSpPr>
          <p:nvPr/>
        </p:nvSpPr>
        <p:spPr>
          <a:xfrm>
            <a:off x="892999" y="1008923"/>
            <a:ext cx="7396235" cy="1458162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楷体"/>
                <a:cs typeface="Arial"/>
              </a:rPr>
              <a:t>测试套件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楷体"/>
                <a:cs typeface="Arial"/>
              </a:rPr>
              <a:t>(Test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楷体"/>
                <a:cs typeface="Arial"/>
              </a:rPr>
              <a:t> 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楷体"/>
                <a:cs typeface="Arial"/>
              </a:rPr>
              <a:t>Suite)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楷体"/>
                <a:cs typeface="Arial"/>
              </a:rPr>
              <a:t> 是由一系列测试用例并与之关联的测试环境组合而构成的集合，已满足测试执行的特定要求。通过测试套件，将</a:t>
            </a:r>
            <a:r>
              <a:rPr lang="zh-CN" altLang="en-US" sz="1800" b="1" u="sng" dirty="0">
                <a:solidFill>
                  <a:schemeClr val="accent5">
                    <a:lumMod val="75000"/>
                  </a:schemeClr>
                </a:solidFill>
                <a:latin typeface="Arial"/>
                <a:ea typeface="楷体"/>
                <a:cs typeface="Arial"/>
              </a:rPr>
              <a:t>服务于同一个测试目标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楷体"/>
                <a:cs typeface="Arial"/>
              </a:rPr>
              <a:t>、</a:t>
            </a:r>
            <a:r>
              <a:rPr lang="zh-CN" altLang="en-US" sz="1800" b="1" u="sng" dirty="0">
                <a:solidFill>
                  <a:schemeClr val="accent5">
                    <a:lumMod val="75000"/>
                  </a:schemeClr>
                </a:solidFill>
                <a:latin typeface="Arial"/>
                <a:ea typeface="楷体"/>
                <a:cs typeface="Arial"/>
              </a:rPr>
              <a:t>特定的测试任务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楷体"/>
                <a:cs typeface="Arial"/>
              </a:rPr>
              <a:t>或某一运行环境下的一系列测试用例有机地组合起来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899191-F692-009B-8DA3-C627B869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73" y="2571750"/>
            <a:ext cx="3857905" cy="13128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1) 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按程序功能模块组织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2) 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按测试用例的类型组织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3) 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按测试用例的优先级组织</a:t>
            </a:r>
          </a:p>
        </p:txBody>
      </p:sp>
    </p:spTree>
    <p:extLst>
      <p:ext uri="{BB962C8B-B14F-4D97-AF65-F5344CB8AC3E}">
        <p14:creationId xmlns:p14="http://schemas.microsoft.com/office/powerpoint/2010/main" val="278203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0BDFD-81F9-E890-ADB5-C2726BBA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9" y="280792"/>
            <a:ext cx="4828162" cy="523875"/>
          </a:xfrm>
        </p:spPr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测试套件（</a:t>
            </a:r>
            <a:r>
              <a:rPr kumimoji="1"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suite</a:t>
            </a: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6592B840-17D0-E187-3F12-C85D88ADE6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2050" y="1314450"/>
            <a:ext cx="6696075" cy="315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B4BA070-8A77-54DB-C4B9-9CE81E9E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6" y="1162260"/>
            <a:ext cx="1212056" cy="520304"/>
          </a:xfrm>
          <a:prstGeom prst="flowChartDocument">
            <a:avLst/>
          </a:prstGeom>
          <a:solidFill>
            <a:srgbClr val="FFFFFF"/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200">
                <a:latin typeface="Times New Roman" charset="0"/>
              </a:rPr>
              <a:t>测试计划</a:t>
            </a:r>
            <a:endParaRPr lang="zh-CN" altLang="en-US" sz="12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A5DA2D-2A40-26F3-63BB-88584D45EE80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1648693"/>
            <a:ext cx="6130529" cy="1437968"/>
            <a:chOff x="152" y="1583"/>
            <a:chExt cx="5149" cy="1092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08C42EAD-6122-EC9E-C348-B3F19DBA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1959"/>
              <a:ext cx="897" cy="716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>
                  <a:latin typeface="Times New Roman" charset="0"/>
                </a:rPr>
                <a:t>集成测试</a:t>
              </a:r>
            </a:p>
            <a:p>
              <a:pPr algn="just"/>
              <a:r>
                <a:rPr lang="zh-CN" altLang="en-US" sz="1200">
                  <a:latin typeface="Times New Roman" charset="0"/>
                </a:rPr>
                <a:t>目标</a:t>
              </a:r>
              <a:endParaRPr lang="zh-CN" altLang="en-US" sz="1200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7F129E3E-142C-A3F7-3F47-09425B6D2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1917"/>
              <a:ext cx="1020" cy="716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>
                  <a:latin typeface="Times New Roman" charset="0"/>
                </a:rPr>
                <a:t>新功能测试</a:t>
              </a:r>
            </a:p>
            <a:p>
              <a:pPr algn="just"/>
              <a:r>
                <a:rPr lang="zh-CN" altLang="en-US" sz="1200">
                  <a:latin typeface="Times New Roman" charset="0"/>
                </a:rPr>
                <a:t>目标</a:t>
              </a:r>
              <a:endParaRPr lang="zh-CN" altLang="en-US" sz="1200"/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FE512260-A01B-FA4E-ABFA-B5D9CC795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1833"/>
              <a:ext cx="1069" cy="715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>
                  <a:latin typeface="Times New Roman" charset="0"/>
                </a:rPr>
                <a:t>系统性能</a:t>
              </a:r>
            </a:p>
            <a:p>
              <a:pPr algn="just"/>
              <a:r>
                <a:rPr lang="zh-CN" altLang="en-US" sz="1200">
                  <a:latin typeface="Times New Roman" charset="0"/>
                </a:rPr>
                <a:t>测试目标</a:t>
              </a:r>
              <a:endParaRPr lang="zh-CN" altLang="en-US" sz="1200"/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9AC6FC4A-D919-1B7A-67A4-BE0D777B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1875"/>
              <a:ext cx="1019" cy="717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>
                  <a:latin typeface="Times New Roman" charset="0"/>
                </a:rPr>
                <a:t>功能回归测试目标</a:t>
              </a:r>
              <a:endParaRPr lang="zh-CN" altLang="en-US" sz="1200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04D992A2-A32D-F4CD-CF92-D9ED24FE9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2128"/>
              <a:ext cx="334" cy="0"/>
            </a:xfrm>
            <a:prstGeom prst="line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cxnSp>
          <p:nvCxnSpPr>
            <p:cNvPr id="12" name="AutoShape 11">
              <a:extLst>
                <a:ext uri="{FF2B5EF4-FFF2-40B4-BE49-F238E27FC236}">
                  <a16:creationId xmlns:a16="http://schemas.microsoft.com/office/drawing/2014/main" id="{D9D0C963-5740-BDB6-5FD4-0F3594F18802}"/>
                </a:ext>
              </a:extLst>
            </p:cNvPr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 flipH="1">
              <a:off x="662" y="1583"/>
              <a:ext cx="1727" cy="376"/>
            </a:xfrm>
            <a:prstGeom prst="straightConnector1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92282718-D15F-9DA0-5DC0-063EC5A349BA}"/>
                </a:ext>
              </a:extLst>
            </p:cNvPr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 flipH="1">
              <a:off x="1846" y="1583"/>
              <a:ext cx="543" cy="334"/>
            </a:xfrm>
            <a:prstGeom prst="straightConnector1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FF18B2E5-97F9-AA47-0F01-C9C7FA44D8D2}"/>
                </a:ext>
              </a:extLst>
            </p:cNvPr>
            <p:cNvCxnSpPr>
              <a:cxnSpLocks noChangeShapeType="1"/>
              <a:stCxn id="5" idx="2"/>
              <a:endCxn id="10" idx="0"/>
            </p:cNvCxnSpPr>
            <p:nvPr/>
          </p:nvCxnSpPr>
          <p:spPr bwMode="auto">
            <a:xfrm>
              <a:off x="2389" y="1583"/>
              <a:ext cx="666" cy="292"/>
            </a:xfrm>
            <a:prstGeom prst="straightConnector1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562FDE90-3A47-5F6C-71DC-0E090376D2EA}"/>
                </a:ext>
              </a:extLst>
            </p:cNvPr>
            <p:cNvCxnSpPr>
              <a:cxnSpLocks noChangeShapeType="1"/>
              <a:stCxn id="5" idx="2"/>
              <a:endCxn id="9" idx="0"/>
            </p:cNvCxnSpPr>
            <p:nvPr/>
          </p:nvCxnSpPr>
          <p:spPr bwMode="auto">
            <a:xfrm>
              <a:off x="2389" y="1583"/>
              <a:ext cx="2451" cy="250"/>
            </a:xfrm>
            <a:prstGeom prst="straightConnector1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D9E51B-06BA-587A-E5CB-0EB837218CE6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2731504"/>
            <a:ext cx="6361509" cy="903686"/>
            <a:chOff x="147" y="3029"/>
            <a:chExt cx="5343" cy="759"/>
          </a:xfrm>
        </p:grpSpPr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D41B8D1E-39E8-F0FC-C965-A4A9A5FD4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3029"/>
              <a:ext cx="885" cy="421"/>
            </a:xfrm>
            <a:prstGeom prst="flowChartInternalStorage">
              <a:avLst/>
            </a:prstGeom>
            <a:solidFill>
              <a:srgbClr val="E0E8EC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903891A2-8F70-427C-3049-FC59C239C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050"/>
              <a:ext cx="884" cy="420"/>
            </a:xfrm>
            <a:prstGeom prst="flowChartInternalStorage">
              <a:avLst/>
            </a:prstGeom>
            <a:solidFill>
              <a:srgbClr val="E0E8EC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E5FDAC2B-3B24-BE3C-2EF0-15E1F06FB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135"/>
              <a:ext cx="884" cy="420"/>
            </a:xfrm>
            <a:prstGeom prst="flowChartInternalStorage">
              <a:avLst/>
            </a:prstGeom>
            <a:solidFill>
              <a:srgbClr val="E0E8EC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35C6CD01-EB00-0D2C-93C8-2A4CD2A16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3261"/>
              <a:ext cx="885" cy="419"/>
            </a:xfrm>
            <a:prstGeom prst="flowChartInternalStorage">
              <a:avLst/>
            </a:prstGeom>
            <a:solidFill>
              <a:srgbClr val="E0E8EC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2E962509-2DCB-108A-1751-F368EC172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3135"/>
              <a:ext cx="885" cy="420"/>
            </a:xfrm>
            <a:prstGeom prst="flowChartInternalStorage">
              <a:avLst/>
            </a:prstGeom>
            <a:solidFill>
              <a:srgbClr val="E0E8EC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ED54C7D7-A3E1-5D81-7389-971495E48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3177"/>
              <a:ext cx="884" cy="420"/>
            </a:xfrm>
            <a:prstGeom prst="flowChartInternalStorage">
              <a:avLst/>
            </a:prstGeom>
            <a:solidFill>
              <a:srgbClr val="E0E8EC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2ABC9C0F-1B32-A3A0-B071-EF24AB0D0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261"/>
              <a:ext cx="866" cy="422"/>
            </a:xfrm>
            <a:prstGeom prst="flowChartInternalStorage">
              <a:avLst/>
            </a:prstGeom>
            <a:solidFill>
              <a:srgbClr val="E0E8EC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>
                  <a:latin typeface="Times New Roman" charset="0"/>
                </a:rPr>
                <a:t>测试套件</a:t>
              </a:r>
              <a:endParaRPr lang="zh-CN" altLang="en-US" sz="1200"/>
            </a:p>
          </p:txBody>
        </p:sp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006DB459-62D2-C067-E4DB-79D4CD5C9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3199"/>
              <a:ext cx="934" cy="421"/>
            </a:xfrm>
            <a:prstGeom prst="flowChartInternalStorage">
              <a:avLst/>
            </a:prstGeom>
            <a:solidFill>
              <a:srgbClr val="E0E8EC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>
                  <a:latin typeface="Times New Roman" charset="0"/>
                </a:rPr>
                <a:t>测试套件</a:t>
              </a:r>
              <a:endParaRPr lang="zh-CN" altLang="en-US" sz="1200"/>
            </a:p>
          </p:txBody>
        </p:sp>
        <p:sp>
          <p:nvSpPr>
            <p:cNvPr id="25" name="AutoShape 24">
              <a:extLst>
                <a:ext uri="{FF2B5EF4-FFF2-40B4-BE49-F238E27FC236}">
                  <a16:creationId xmlns:a16="http://schemas.microsoft.com/office/drawing/2014/main" id="{86CE4EB4-C17F-51C6-E9A3-0F3C0028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3367"/>
              <a:ext cx="904" cy="421"/>
            </a:xfrm>
            <a:prstGeom prst="flowChartInternalStorage">
              <a:avLst/>
            </a:prstGeom>
            <a:solidFill>
              <a:srgbClr val="E0E8EC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>
                  <a:latin typeface="Times New Roman" charset="0"/>
                </a:rPr>
                <a:t>测试套件</a:t>
              </a:r>
              <a:endParaRPr lang="zh-CN" altLang="en-US" sz="1200"/>
            </a:p>
          </p:txBody>
        </p:sp>
        <p:sp>
          <p:nvSpPr>
            <p:cNvPr id="26" name="AutoShape 25">
              <a:extLst>
                <a:ext uri="{FF2B5EF4-FFF2-40B4-BE49-F238E27FC236}">
                  <a16:creationId xmlns:a16="http://schemas.microsoft.com/office/drawing/2014/main" id="{A030B851-037F-3E89-B53E-45A36829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" y="3051"/>
              <a:ext cx="885" cy="419"/>
            </a:xfrm>
            <a:prstGeom prst="flowChartInternalStorage">
              <a:avLst/>
            </a:prstGeom>
            <a:solidFill>
              <a:srgbClr val="E0E8EC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7" name="AutoShape 26">
              <a:extLst>
                <a:ext uri="{FF2B5EF4-FFF2-40B4-BE49-F238E27FC236}">
                  <a16:creationId xmlns:a16="http://schemas.microsoft.com/office/drawing/2014/main" id="{D201709D-27AF-928A-9EFC-33FFD93DA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" y="3178"/>
              <a:ext cx="885" cy="420"/>
            </a:xfrm>
            <a:prstGeom prst="flowChartInternalStorage">
              <a:avLst/>
            </a:prstGeom>
            <a:solidFill>
              <a:srgbClr val="E0E8EC"/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>
                  <a:latin typeface="Times New Roman" charset="0"/>
                </a:rPr>
                <a:t>测试套件</a:t>
              </a:r>
              <a:endParaRPr lang="zh-CN" altLang="en-US" sz="1200"/>
            </a:p>
          </p:txBody>
        </p: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100BADCD-35D9-E4A7-9CE0-BDFA8B0C0952}"/>
                </a:ext>
              </a:extLst>
            </p:cNvPr>
            <p:cNvCxnSpPr>
              <a:cxnSpLocks noChangeShapeType="1"/>
              <a:stCxn id="7" idx="2"/>
              <a:endCxn id="26" idx="0"/>
            </p:cNvCxnSpPr>
            <p:nvPr/>
          </p:nvCxnSpPr>
          <p:spPr bwMode="auto">
            <a:xfrm flipV="1">
              <a:off x="581" y="3051"/>
              <a:ext cx="8" cy="129"/>
            </a:xfrm>
            <a:prstGeom prst="straightConnector1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CCDB099D-8B84-EB89-0DAA-AB56152CACE3}"/>
                </a:ext>
              </a:extLst>
            </p:cNvPr>
            <p:cNvCxnSpPr>
              <a:cxnSpLocks noChangeShapeType="1"/>
              <a:stCxn id="9" idx="2"/>
              <a:endCxn id="21" idx="0"/>
            </p:cNvCxnSpPr>
            <p:nvPr/>
          </p:nvCxnSpPr>
          <p:spPr bwMode="auto">
            <a:xfrm>
              <a:off x="4735" y="3039"/>
              <a:ext cx="107" cy="96"/>
            </a:xfrm>
            <a:prstGeom prst="straightConnector1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9">
              <a:extLst>
                <a:ext uri="{FF2B5EF4-FFF2-40B4-BE49-F238E27FC236}">
                  <a16:creationId xmlns:a16="http://schemas.microsoft.com/office/drawing/2014/main" id="{7D41E8EB-D2F8-F4FC-3E7B-C519E322E71B}"/>
                </a:ext>
              </a:extLst>
            </p:cNvPr>
            <p:cNvCxnSpPr>
              <a:cxnSpLocks noChangeShapeType="1"/>
              <a:stCxn id="10" idx="2"/>
              <a:endCxn id="17" idx="0"/>
            </p:cNvCxnSpPr>
            <p:nvPr/>
          </p:nvCxnSpPr>
          <p:spPr bwMode="auto">
            <a:xfrm flipV="1">
              <a:off x="2957" y="3029"/>
              <a:ext cx="212" cy="59"/>
            </a:xfrm>
            <a:prstGeom prst="straightConnector1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0">
              <a:extLst>
                <a:ext uri="{FF2B5EF4-FFF2-40B4-BE49-F238E27FC236}">
                  <a16:creationId xmlns:a16="http://schemas.microsoft.com/office/drawing/2014/main" id="{1919C987-DE63-0850-9CF7-1A5860747B65}"/>
                </a:ext>
              </a:extLst>
            </p:cNvPr>
            <p:cNvCxnSpPr>
              <a:cxnSpLocks noChangeShapeType="1"/>
              <a:stCxn id="8" idx="2"/>
              <a:endCxn id="18" idx="0"/>
            </p:cNvCxnSpPr>
            <p:nvPr/>
          </p:nvCxnSpPr>
          <p:spPr bwMode="auto">
            <a:xfrm flipV="1">
              <a:off x="1748" y="3050"/>
              <a:ext cx="175" cy="83"/>
            </a:xfrm>
            <a:prstGeom prst="straightConnector1">
              <a:avLst/>
            </a:pr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143716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04875" y="1129030"/>
            <a:ext cx="4364709" cy="2712720"/>
          </a:xfrm>
        </p:spPr>
        <p:txBody>
          <a:bodyPr>
            <a:noAutofit/>
          </a:bodyPr>
          <a:lstStyle/>
          <a:p>
            <a:r>
              <a:rPr kumimoji="1" lang="en-US" altLang="zh-CN" sz="2000" dirty="0"/>
              <a:t>11.1  </a:t>
            </a:r>
            <a:r>
              <a:rPr kumimoji="1" lang="zh-CN" altLang="en-US" sz="2000" dirty="0"/>
              <a:t>测试用例构成及其设计</a:t>
            </a:r>
          </a:p>
          <a:p>
            <a:r>
              <a:rPr kumimoji="1" lang="en-US" altLang="zh-CN" sz="2000" dirty="0"/>
              <a:t>11.2  </a:t>
            </a:r>
            <a:r>
              <a:rPr kumimoji="1" lang="zh-CN" altLang="en-US" sz="2000" dirty="0"/>
              <a:t>测试用例的组织和跟踪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C0BC04-2312-D005-62EC-6A96E277CE8C}"/>
              </a:ext>
            </a:extLst>
          </p:cNvPr>
          <p:cNvSpPr txBox="1"/>
          <p:nvPr/>
        </p:nvSpPr>
        <p:spPr>
          <a:xfrm>
            <a:off x="0" y="4485639"/>
            <a:ext cx="266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>
                    <a:lumMod val="65000"/>
                  </a:schemeClr>
                </a:solidFill>
              </a:rPr>
              <a:t>版权所有</a:t>
            </a:r>
            <a:r>
              <a:rPr kumimoji="1" lang="en-US" altLang="zh-CN" sz="1600" dirty="0">
                <a:solidFill>
                  <a:schemeClr val="bg1">
                    <a:lumMod val="65000"/>
                  </a:schemeClr>
                </a:solidFill>
              </a:rPr>
              <a:t>©️</a:t>
            </a:r>
            <a:r>
              <a:rPr kumimoji="1" lang="zh-CN" altLang="en-US" sz="1600" dirty="0">
                <a:solidFill>
                  <a:schemeClr val="bg1">
                    <a:lumMod val="65000"/>
                  </a:schemeClr>
                </a:solidFill>
              </a:rPr>
              <a:t> 仅限于教学使用</a:t>
            </a:r>
          </a:p>
        </p:txBody>
      </p:sp>
    </p:spTree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FAF24-C69C-71DE-F97E-CF303589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测试类型与测试用例设计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AC6D77-B84A-7FCF-7A8D-8811FE58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4805"/>
            <a:ext cx="3143250" cy="3657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D1525B2-F94C-50C2-5E40-5F8E1BB9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914805"/>
            <a:ext cx="3143250" cy="3657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350">
              <a:solidFill>
                <a:srgbClr val="00009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DA1395-DA52-2AD0-6491-799AA9C3E5C8}"/>
              </a:ext>
            </a:extLst>
          </p:cNvPr>
          <p:cNvSpPr txBox="1">
            <a:spLocks noChangeArrowheads="1"/>
          </p:cNvSpPr>
          <p:nvPr/>
        </p:nvSpPr>
        <p:spPr>
          <a:xfrm>
            <a:off x="1709682" y="1076823"/>
            <a:ext cx="2483644" cy="404813"/>
          </a:xfrm>
          <a:solidFill>
            <a:srgbClr val="C0C0C0"/>
          </a:solidFill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zh-CN" altLang="en-US" sz="1800" b="1">
                <a:solidFill>
                  <a:srgbClr val="000090"/>
                </a:solidFill>
                <a:latin typeface="宋体"/>
                <a:ea typeface="宋体"/>
                <a:cs typeface="宋体"/>
              </a:rPr>
              <a:t>根据测试类型设计</a:t>
            </a:r>
            <a:endParaRPr lang="zh-CN" altLang="en-US" sz="1800" b="1" dirty="0">
              <a:solidFill>
                <a:srgbClr val="000090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6FD50-5443-C6E0-E6CE-F66FDC48B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030" y="1049345"/>
            <a:ext cx="2537464" cy="342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 algn="ctr">
              <a:spcBef>
                <a:spcPct val="20000"/>
              </a:spcBef>
            </a:pPr>
            <a:r>
              <a:rPr lang="zh-CN" altLang="en-US" b="1" dirty="0">
                <a:solidFill>
                  <a:srgbClr val="000090"/>
                </a:solidFill>
                <a:latin typeface="Times New Roman" pitchFamily="18" charset="0"/>
              </a:rPr>
              <a:t>根据程序功能模块设计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E444E-AAE3-11C1-30BA-877754F4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154345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功能测试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9908D4-AE3C-D088-97B7-7F6F4C783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205780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易用性测试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0422F-D82D-7364-611D-AE9C371D1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257215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配置测试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730C77-E605-DC33-0FEB-57C318B7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308650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压力测试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60607D-447D-CE86-5390-27DEA19E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54345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回归测试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71B643-1959-4C6C-E2EC-30F52EFF1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205780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界面测试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027519-DBAF-8BE9-36F3-6A94BD2FC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257215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文档测试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F1D6E-0EEC-F398-9729-7566FE67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08650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国际化测试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6529D4-26E5-6AB2-67EA-32D63553C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715155"/>
            <a:ext cx="1257300" cy="742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 测试用例</a:t>
            </a:r>
            <a:r>
              <a:rPr lang="en-US" altLang="zh-CN" sz="1350">
                <a:latin typeface="Arial" pitchFamily="34" charset="0"/>
                <a:ea typeface="宋体" pitchFamily="2" charset="-122"/>
              </a:rPr>
              <a:t>1</a:t>
            </a:r>
          </a:p>
          <a:p>
            <a:pPr>
              <a:buFontTx/>
              <a:buChar char="•"/>
              <a:defRPr/>
            </a:pPr>
            <a:r>
              <a:rPr lang="en-US" altLang="zh-CN" sz="135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350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 sz="1350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buFontTx/>
              <a:buChar char="•"/>
              <a:defRPr/>
            </a:pPr>
            <a:r>
              <a:rPr lang="en-US" altLang="zh-CN" sz="135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350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 sz="1350">
                <a:latin typeface="Arial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91B76-FA80-DA4C-FB46-A000A5582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715155"/>
            <a:ext cx="1257300" cy="742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 测试用例</a:t>
            </a:r>
            <a:r>
              <a:rPr lang="en-US" altLang="zh-CN" sz="1350">
                <a:latin typeface="Arial" pitchFamily="34" charset="0"/>
                <a:ea typeface="宋体" pitchFamily="2" charset="-122"/>
              </a:rPr>
              <a:t>1</a:t>
            </a:r>
          </a:p>
          <a:p>
            <a:pPr>
              <a:buFontTx/>
              <a:buChar char="•"/>
              <a:defRPr/>
            </a:pPr>
            <a:r>
              <a:rPr lang="en-US" altLang="zh-CN" sz="135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350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 sz="1350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buFontTx/>
              <a:buChar char="•"/>
              <a:defRPr/>
            </a:pPr>
            <a:r>
              <a:rPr lang="en-US" altLang="zh-CN" sz="135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350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 sz="1350">
                <a:latin typeface="Arial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D0CB89-D171-8E7E-62AF-FD3B57DF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154345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安装</a:t>
            </a:r>
            <a:r>
              <a:rPr lang="en-US" altLang="zh-CN" sz="1350">
                <a:latin typeface="Arial" pitchFamily="34" charset="0"/>
                <a:ea typeface="宋体" pitchFamily="2" charset="-122"/>
              </a:rPr>
              <a:t>/</a:t>
            </a:r>
            <a:r>
              <a:rPr lang="zh-CN" altLang="en-US" sz="1350">
                <a:latin typeface="Arial" pitchFamily="34" charset="0"/>
                <a:ea typeface="宋体" pitchFamily="2" charset="-122"/>
              </a:rPr>
              <a:t>卸载测试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106E34-EA4C-ACBF-4280-880A0A41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17210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联机帮助测试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AF9CB-5204-E1FD-9D93-47102B60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85790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软件更新测试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82B2E-5347-361B-FDE3-85B13372D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154345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联机注册测试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0E75C8-5E30-B642-57C0-86D5EB78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17210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文件操作测试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20F97E-4830-3E18-D4B4-3B2854D44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715155"/>
            <a:ext cx="1257300" cy="742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 测试用例</a:t>
            </a:r>
            <a:r>
              <a:rPr lang="en-US" altLang="zh-CN" sz="1350">
                <a:latin typeface="Arial" pitchFamily="34" charset="0"/>
                <a:ea typeface="宋体" pitchFamily="2" charset="-122"/>
              </a:rPr>
              <a:t>1</a:t>
            </a:r>
          </a:p>
          <a:p>
            <a:pPr>
              <a:buFontTx/>
              <a:buChar char="•"/>
              <a:defRPr/>
            </a:pPr>
            <a:r>
              <a:rPr lang="en-US" altLang="zh-CN" sz="135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350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 sz="1350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buFontTx/>
              <a:buChar char="•"/>
              <a:defRPr/>
            </a:pPr>
            <a:r>
              <a:rPr lang="en-US" altLang="zh-CN" sz="135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350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 sz="1350">
                <a:latin typeface="Arial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F59B81-878E-FCD1-C65A-0F0285B6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15155"/>
            <a:ext cx="1257300" cy="742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 测试用例</a:t>
            </a:r>
            <a:r>
              <a:rPr lang="en-US" altLang="zh-CN" sz="1350">
                <a:latin typeface="Arial" pitchFamily="34" charset="0"/>
                <a:ea typeface="宋体" pitchFamily="2" charset="-122"/>
              </a:rPr>
              <a:t>1</a:t>
            </a:r>
          </a:p>
          <a:p>
            <a:pPr>
              <a:buFontTx/>
              <a:buChar char="•"/>
              <a:defRPr/>
            </a:pPr>
            <a:r>
              <a:rPr lang="en-US" altLang="zh-CN" sz="135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350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 sz="1350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buFontTx/>
              <a:buChar char="•"/>
              <a:defRPr/>
            </a:pPr>
            <a:r>
              <a:rPr lang="en-US" altLang="zh-CN" sz="135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350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 sz="1350">
                <a:latin typeface="Arial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CB-5226-0079-7BE9-026B0352F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2857905"/>
            <a:ext cx="131445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350">
                <a:latin typeface="Arial" pitchFamily="34" charset="0"/>
                <a:ea typeface="宋体" pitchFamily="2" charset="-122"/>
              </a:rPr>
              <a:t>数据备份测试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29FF7103-898D-D5FA-893B-487011AA2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3486555"/>
            <a:ext cx="228600" cy="228600"/>
          </a:xfrm>
          <a:prstGeom prst="downArrow">
            <a:avLst>
              <a:gd name="adj1" fmla="val 40620"/>
              <a:gd name="adj2" fmla="val 390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1350"/>
          </a:p>
        </p:txBody>
      </p:sp>
      <p:sp>
        <p:nvSpPr>
          <p:cNvPr id="27" name="AutoShape 26">
            <a:extLst>
              <a:ext uri="{FF2B5EF4-FFF2-40B4-BE49-F238E27FC236}">
                <a16:creationId xmlns:a16="http://schemas.microsoft.com/office/drawing/2014/main" id="{0B520CAC-531A-7B64-0125-C3594815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86555"/>
            <a:ext cx="228600" cy="228600"/>
          </a:xfrm>
          <a:prstGeom prst="downArrow">
            <a:avLst>
              <a:gd name="adj1" fmla="val 40620"/>
              <a:gd name="adj2" fmla="val 390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1350"/>
          </a:p>
        </p:txBody>
      </p:sp>
      <p:sp>
        <p:nvSpPr>
          <p:cNvPr id="28" name="AutoShape 27">
            <a:extLst>
              <a:ext uri="{FF2B5EF4-FFF2-40B4-BE49-F238E27FC236}">
                <a16:creationId xmlns:a16="http://schemas.microsoft.com/office/drawing/2014/main" id="{6E1F93B1-21DC-5EFD-218A-561817A4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57955"/>
            <a:ext cx="285750" cy="457200"/>
          </a:xfrm>
          <a:prstGeom prst="downArrow">
            <a:avLst>
              <a:gd name="adj1" fmla="val 50000"/>
              <a:gd name="adj2" fmla="val 5458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1350"/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DF122DA9-C282-6A1D-B9AB-5488F5A48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257955"/>
            <a:ext cx="285750" cy="457200"/>
          </a:xfrm>
          <a:prstGeom prst="downArrow">
            <a:avLst>
              <a:gd name="adj1" fmla="val 50000"/>
              <a:gd name="adj2" fmla="val 5458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870277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4711-B19A-2760-2BAE-80E4914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8" y="280792"/>
            <a:ext cx="6116935" cy="523875"/>
          </a:xfrm>
        </p:spPr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测试用例的组织和测试过程的关系</a:t>
            </a:r>
            <a:endParaRPr kumimoji="1" lang="zh-CN" altLang="en-US" dirty="0"/>
          </a:p>
        </p:txBody>
      </p:sp>
      <p:pic>
        <p:nvPicPr>
          <p:cNvPr id="4" name="Picture 2" descr="图14-6(P25)">
            <a:extLst>
              <a:ext uri="{FF2B5EF4-FFF2-40B4-BE49-F238E27FC236}">
                <a16:creationId xmlns:a16="http://schemas.microsoft.com/office/drawing/2014/main" id="{01E65780-BE27-D3C3-20C6-8E5285A9D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401" y="881996"/>
            <a:ext cx="599466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8055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CFA2F-A124-8F03-547F-F0E738BE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测试套件应用场合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627D4-19B9-2BFD-7712-29717E83A3CE}"/>
              </a:ext>
            </a:extLst>
          </p:cNvPr>
          <p:cNvSpPr txBox="1">
            <a:spLocks noChangeArrowheads="1"/>
          </p:cNvSpPr>
          <p:nvPr/>
        </p:nvSpPr>
        <p:spPr>
          <a:xfrm>
            <a:off x="765110" y="974440"/>
            <a:ext cx="7514186" cy="3564396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只是部分功能模块发生了变化，就可创建由这些改动模块的测试用例构成的测试套件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在修改的模块中，也不需要选择所有的测试用例，针对不同的优先级创建不同的测试套件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测试执行的</a:t>
            </a:r>
            <a:r>
              <a:rPr lang="zh-CN" altLang="en-US">
                <a:solidFill>
                  <a:srgbClr val="0000FF"/>
                </a:solidFill>
                <a:latin typeface="Arial"/>
                <a:ea typeface="宋体"/>
                <a:cs typeface="Arial"/>
              </a:rPr>
              <a:t>第一阶段</a:t>
            </a:r>
            <a:r>
              <a:rPr lang="zh-CN" altLang="en-US">
                <a:latin typeface="Arial"/>
                <a:ea typeface="宋体"/>
                <a:cs typeface="Arial"/>
              </a:rPr>
              <a:t>可以创建一个特定平台上的测试套件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有必要为</a:t>
            </a:r>
            <a:r>
              <a:rPr lang="zh-CN" altLang="en-US">
                <a:solidFill>
                  <a:srgbClr val="0000FF"/>
                </a:solidFill>
                <a:latin typeface="Arial"/>
                <a:ea typeface="宋体"/>
                <a:cs typeface="Arial"/>
              </a:rPr>
              <a:t>自动化测试</a:t>
            </a:r>
            <a:r>
              <a:rPr lang="zh-CN" altLang="en-US">
                <a:latin typeface="Arial"/>
                <a:ea typeface="宋体"/>
                <a:cs typeface="Arial"/>
              </a:rPr>
              <a:t>、手工测试分别建立测试套件。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latin typeface="Arial"/>
                <a:ea typeface="宋体"/>
                <a:cs typeface="Arial"/>
              </a:rPr>
              <a:t>可建立和</a:t>
            </a:r>
            <a:r>
              <a:rPr lang="zh-CN" altLang="en-US">
                <a:solidFill>
                  <a:srgbClr val="0000FF"/>
                </a:solidFill>
                <a:latin typeface="Arial"/>
                <a:ea typeface="宋体"/>
                <a:cs typeface="Arial"/>
              </a:rPr>
              <a:t>测试人员</a:t>
            </a:r>
            <a:r>
              <a:rPr lang="zh-CN" altLang="en-US">
                <a:latin typeface="Arial"/>
                <a:ea typeface="宋体"/>
                <a:cs typeface="Arial"/>
              </a:rPr>
              <a:t>相对应的、不同平台或模块的测试套件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>
                <a:solidFill>
                  <a:srgbClr val="0000FF"/>
                </a:solidFill>
                <a:latin typeface="Arial"/>
                <a:ea typeface="宋体"/>
                <a:cs typeface="Arial"/>
              </a:rPr>
              <a:t>回归测试</a:t>
            </a:r>
            <a:r>
              <a:rPr lang="zh-CN" altLang="en-US">
                <a:latin typeface="Arial"/>
                <a:ea typeface="宋体"/>
                <a:cs typeface="Arial"/>
              </a:rPr>
              <a:t>中，可以先运行曾经发现缺陷的测试用例，然后再运行从来没有发现的缺陷的测试用例</a:t>
            </a:r>
            <a:endParaRPr lang="zh-CN" altLang="en-US" dirty="0">
              <a:latin typeface="Arial"/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376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88AA5-2C8A-C8FB-1CF7-1018309E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11.2.3 </a:t>
            </a: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跟踪测试用例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317F7-FF29-8AFB-B073-E7D26C2303A5}"/>
              </a:ext>
            </a:extLst>
          </p:cNvPr>
          <p:cNvSpPr txBox="1">
            <a:spLocks noChangeArrowheads="1"/>
          </p:cNvSpPr>
          <p:nvPr/>
        </p:nvSpPr>
        <p:spPr>
          <a:xfrm>
            <a:off x="1493658" y="1005576"/>
            <a:ext cx="6264696" cy="1404156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800">
                <a:solidFill>
                  <a:srgbClr val="0070C0"/>
                </a:solidFill>
                <a:latin typeface="楷体"/>
                <a:ea typeface="楷体"/>
                <a:cs typeface="楷体"/>
              </a:rPr>
              <a:t>用例执行的跟踪</a:t>
            </a:r>
            <a:r>
              <a:rPr lang="en-US" altLang="zh-CN" sz="1800">
                <a:solidFill>
                  <a:srgbClr val="0070C0"/>
                </a:solidFill>
                <a:latin typeface="楷体"/>
                <a:ea typeface="楷体"/>
                <a:cs typeface="楷体"/>
              </a:rPr>
              <a:t>: </a:t>
            </a:r>
            <a:r>
              <a:rPr lang="zh-CN" altLang="en-US" sz="1800">
                <a:solidFill>
                  <a:srgbClr val="0070C0"/>
                </a:solidFill>
                <a:latin typeface="楷体"/>
                <a:ea typeface="楷体"/>
                <a:cs typeface="楷体"/>
              </a:rPr>
              <a:t>跟上进度？测试人员每天能执行多少个测试用例？“通过、未通过以及未测试的”各占多少？不能被执行的原因是什么？</a:t>
            </a:r>
            <a:endParaRPr lang="en-US" altLang="zh-CN" sz="1800" dirty="0">
              <a:solidFill>
                <a:srgbClr val="0070C0"/>
              </a:solidFill>
              <a:latin typeface="楷体"/>
              <a:ea typeface="楷体"/>
              <a:cs typeface="楷体"/>
            </a:endParaRPr>
          </a:p>
        </p:txBody>
      </p:sp>
      <p:grpSp>
        <p:nvGrpSpPr>
          <p:cNvPr id="5" name="组 1">
            <a:extLst>
              <a:ext uri="{FF2B5EF4-FFF2-40B4-BE49-F238E27FC236}">
                <a16:creationId xmlns:a16="http://schemas.microsoft.com/office/drawing/2014/main" id="{41383797-F6AF-DB6A-7D63-B0844BB1BB76}"/>
              </a:ext>
            </a:extLst>
          </p:cNvPr>
          <p:cNvGrpSpPr/>
          <p:nvPr/>
        </p:nvGrpSpPr>
        <p:grpSpPr>
          <a:xfrm>
            <a:off x="2249742" y="2409732"/>
            <a:ext cx="4496855" cy="2296446"/>
            <a:chOff x="1763688" y="3481600"/>
            <a:chExt cx="5148572" cy="2649288"/>
          </a:xfrm>
        </p:grpSpPr>
        <p:cxnSp>
          <p:nvCxnSpPr>
            <p:cNvPr id="6" name="直接箭头连接符 6">
              <a:extLst>
                <a:ext uri="{FF2B5EF4-FFF2-40B4-BE49-F238E27FC236}">
                  <a16:creationId xmlns:a16="http://schemas.microsoft.com/office/drawing/2014/main" id="{6A945194-3D18-F1B6-7A63-0B97BCB2C03B}"/>
                </a:ext>
              </a:extLst>
            </p:cNvPr>
            <p:cNvCxnSpPr/>
            <p:nvPr/>
          </p:nvCxnSpPr>
          <p:spPr bwMode="auto">
            <a:xfrm>
              <a:off x="2627784" y="6129300"/>
              <a:ext cx="4284476" cy="1588"/>
            </a:xfrm>
            <a:prstGeom prst="straightConnector1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直接箭头连接符 8">
              <a:extLst>
                <a:ext uri="{FF2B5EF4-FFF2-40B4-BE49-F238E27FC236}">
                  <a16:creationId xmlns:a16="http://schemas.microsoft.com/office/drawing/2014/main" id="{116E1149-DC61-9486-A857-6D36FB7D1B58}"/>
                </a:ext>
              </a:extLst>
            </p:cNvPr>
            <p:cNvCxnSpPr/>
            <p:nvPr/>
          </p:nvCxnSpPr>
          <p:spPr bwMode="auto">
            <a:xfrm rot="5400000" flipH="1" flipV="1">
              <a:off x="1331640" y="4833156"/>
              <a:ext cx="2592288" cy="1588"/>
            </a:xfrm>
            <a:prstGeom prst="straightConnector1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直接连接符 10">
              <a:extLst>
                <a:ext uri="{FF2B5EF4-FFF2-40B4-BE49-F238E27FC236}">
                  <a16:creationId xmlns:a16="http://schemas.microsoft.com/office/drawing/2014/main" id="{A148FF88-ACA1-7315-018D-78FA09D56596}"/>
                </a:ext>
              </a:extLst>
            </p:cNvPr>
            <p:cNvCxnSpPr/>
            <p:nvPr/>
          </p:nvCxnSpPr>
          <p:spPr bwMode="auto">
            <a:xfrm flipV="1">
              <a:off x="2627784" y="3897052"/>
              <a:ext cx="3204356" cy="2196244"/>
            </a:xfrm>
            <a:prstGeom prst="line">
              <a:avLst/>
            </a:prstGeom>
            <a:solidFill>
              <a:schemeClr val="accent1">
                <a:alpha val="50000"/>
              </a:schemeClr>
            </a:solidFill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12">
              <a:extLst>
                <a:ext uri="{FF2B5EF4-FFF2-40B4-BE49-F238E27FC236}">
                  <a16:creationId xmlns:a16="http://schemas.microsoft.com/office/drawing/2014/main" id="{B44C258F-437C-0F12-AE14-56E9F334743A}"/>
                </a:ext>
              </a:extLst>
            </p:cNvPr>
            <p:cNvCxnSpPr/>
            <p:nvPr/>
          </p:nvCxnSpPr>
          <p:spPr bwMode="auto">
            <a:xfrm>
              <a:off x="2627784" y="3897052"/>
              <a:ext cx="3240360" cy="0"/>
            </a:xfrm>
            <a:prstGeom prst="lin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D9ED5D76-CEC1-9BD2-7E30-ACCC2F2B0CFA}"/>
                </a:ext>
              </a:extLst>
            </p:cNvPr>
            <p:cNvSpPr/>
            <p:nvPr/>
          </p:nvSpPr>
          <p:spPr bwMode="auto">
            <a:xfrm>
              <a:off x="2624447" y="3930732"/>
              <a:ext cx="3214676" cy="2197531"/>
            </a:xfrm>
            <a:custGeom>
              <a:avLst/>
              <a:gdLst>
                <a:gd name="connsiteX0" fmla="*/ 0 w 3214676"/>
                <a:gd name="connsiteY0" fmla="*/ 2196936 h 2197531"/>
                <a:gd name="connsiteX1" fmla="*/ 95002 w 3214676"/>
                <a:gd name="connsiteY1" fmla="*/ 2173185 h 2197531"/>
                <a:gd name="connsiteX2" fmla="*/ 142504 w 3214676"/>
                <a:gd name="connsiteY2" fmla="*/ 2161310 h 2197531"/>
                <a:gd name="connsiteX3" fmla="*/ 213756 w 3214676"/>
                <a:gd name="connsiteY3" fmla="*/ 2137559 h 2197531"/>
                <a:gd name="connsiteX4" fmla="*/ 249382 w 3214676"/>
                <a:gd name="connsiteY4" fmla="*/ 2125684 h 2197531"/>
                <a:gd name="connsiteX5" fmla="*/ 332509 w 3214676"/>
                <a:gd name="connsiteY5" fmla="*/ 2078182 h 2197531"/>
                <a:gd name="connsiteX6" fmla="*/ 368135 w 3214676"/>
                <a:gd name="connsiteY6" fmla="*/ 2054432 h 2197531"/>
                <a:gd name="connsiteX7" fmla="*/ 522514 w 3214676"/>
                <a:gd name="connsiteY7" fmla="*/ 2030681 h 2197531"/>
                <a:gd name="connsiteX8" fmla="*/ 605641 w 3214676"/>
                <a:gd name="connsiteY8" fmla="*/ 2006930 h 2197531"/>
                <a:gd name="connsiteX9" fmla="*/ 665018 w 3214676"/>
                <a:gd name="connsiteY9" fmla="*/ 1935678 h 2197531"/>
                <a:gd name="connsiteX10" fmla="*/ 688769 w 3214676"/>
                <a:gd name="connsiteY10" fmla="*/ 1888177 h 2197531"/>
                <a:gd name="connsiteX11" fmla="*/ 724395 w 3214676"/>
                <a:gd name="connsiteY11" fmla="*/ 1852551 h 2197531"/>
                <a:gd name="connsiteX12" fmla="*/ 771896 w 3214676"/>
                <a:gd name="connsiteY12" fmla="*/ 1781299 h 2197531"/>
                <a:gd name="connsiteX13" fmla="*/ 795647 w 3214676"/>
                <a:gd name="connsiteY13" fmla="*/ 1745673 h 2197531"/>
                <a:gd name="connsiteX14" fmla="*/ 866898 w 3214676"/>
                <a:gd name="connsiteY14" fmla="*/ 1698172 h 2197531"/>
                <a:gd name="connsiteX15" fmla="*/ 890649 w 3214676"/>
                <a:gd name="connsiteY15" fmla="*/ 1662546 h 2197531"/>
                <a:gd name="connsiteX16" fmla="*/ 926275 w 3214676"/>
                <a:gd name="connsiteY16" fmla="*/ 1626920 h 2197531"/>
                <a:gd name="connsiteX17" fmla="*/ 985652 w 3214676"/>
                <a:gd name="connsiteY17" fmla="*/ 1496291 h 2197531"/>
                <a:gd name="connsiteX18" fmla="*/ 1021278 w 3214676"/>
                <a:gd name="connsiteY18" fmla="*/ 1425039 h 2197531"/>
                <a:gd name="connsiteX19" fmla="*/ 1056904 w 3214676"/>
                <a:gd name="connsiteY19" fmla="*/ 1401289 h 2197531"/>
                <a:gd name="connsiteX20" fmla="*/ 1080654 w 3214676"/>
                <a:gd name="connsiteY20" fmla="*/ 1365663 h 2197531"/>
                <a:gd name="connsiteX21" fmla="*/ 1140031 w 3214676"/>
                <a:gd name="connsiteY21" fmla="*/ 1306286 h 2197531"/>
                <a:gd name="connsiteX22" fmla="*/ 1175657 w 3214676"/>
                <a:gd name="connsiteY22" fmla="*/ 1235034 h 2197531"/>
                <a:gd name="connsiteX23" fmla="*/ 1211283 w 3214676"/>
                <a:gd name="connsiteY23" fmla="*/ 1163782 h 2197531"/>
                <a:gd name="connsiteX24" fmla="*/ 1258784 w 3214676"/>
                <a:gd name="connsiteY24" fmla="*/ 1092530 h 2197531"/>
                <a:gd name="connsiteX25" fmla="*/ 1282535 w 3214676"/>
                <a:gd name="connsiteY25" fmla="*/ 1045029 h 2197531"/>
                <a:gd name="connsiteX26" fmla="*/ 1341911 w 3214676"/>
                <a:gd name="connsiteY26" fmla="*/ 973777 h 2197531"/>
                <a:gd name="connsiteX27" fmla="*/ 1448789 w 3214676"/>
                <a:gd name="connsiteY27" fmla="*/ 926276 h 2197531"/>
                <a:gd name="connsiteX28" fmla="*/ 1531917 w 3214676"/>
                <a:gd name="connsiteY28" fmla="*/ 902525 h 2197531"/>
                <a:gd name="connsiteX29" fmla="*/ 1603169 w 3214676"/>
                <a:gd name="connsiteY29" fmla="*/ 890650 h 2197531"/>
                <a:gd name="connsiteX30" fmla="*/ 1757548 w 3214676"/>
                <a:gd name="connsiteY30" fmla="*/ 866899 h 2197531"/>
                <a:gd name="connsiteX31" fmla="*/ 2101932 w 3214676"/>
                <a:gd name="connsiteY31" fmla="*/ 866899 h 2197531"/>
                <a:gd name="connsiteX32" fmla="*/ 2137558 w 3214676"/>
                <a:gd name="connsiteY32" fmla="*/ 878774 h 2197531"/>
                <a:gd name="connsiteX33" fmla="*/ 2208810 w 3214676"/>
                <a:gd name="connsiteY33" fmla="*/ 890650 h 2197531"/>
                <a:gd name="connsiteX34" fmla="*/ 2410691 w 3214676"/>
                <a:gd name="connsiteY34" fmla="*/ 866899 h 2197531"/>
                <a:gd name="connsiteX35" fmla="*/ 2529444 w 3214676"/>
                <a:gd name="connsiteY35" fmla="*/ 819398 h 2197531"/>
                <a:gd name="connsiteX36" fmla="*/ 2600696 w 3214676"/>
                <a:gd name="connsiteY36" fmla="*/ 783772 h 2197531"/>
                <a:gd name="connsiteX37" fmla="*/ 2683823 w 3214676"/>
                <a:gd name="connsiteY37" fmla="*/ 724395 h 2197531"/>
                <a:gd name="connsiteX38" fmla="*/ 2719449 w 3214676"/>
                <a:gd name="connsiteY38" fmla="*/ 700645 h 2197531"/>
                <a:gd name="connsiteX39" fmla="*/ 2802576 w 3214676"/>
                <a:gd name="connsiteY39" fmla="*/ 605642 h 2197531"/>
                <a:gd name="connsiteX40" fmla="*/ 2814452 w 3214676"/>
                <a:gd name="connsiteY40" fmla="*/ 570016 h 2197531"/>
                <a:gd name="connsiteX41" fmla="*/ 2850078 w 3214676"/>
                <a:gd name="connsiteY41" fmla="*/ 498764 h 2197531"/>
                <a:gd name="connsiteX42" fmla="*/ 2861953 w 3214676"/>
                <a:gd name="connsiteY42" fmla="*/ 439387 h 2197531"/>
                <a:gd name="connsiteX43" fmla="*/ 2873828 w 3214676"/>
                <a:gd name="connsiteY43" fmla="*/ 368136 h 2197531"/>
                <a:gd name="connsiteX44" fmla="*/ 2897579 w 3214676"/>
                <a:gd name="connsiteY44" fmla="*/ 296884 h 2197531"/>
                <a:gd name="connsiteX45" fmla="*/ 2909454 w 3214676"/>
                <a:gd name="connsiteY45" fmla="*/ 261258 h 2197531"/>
                <a:gd name="connsiteX46" fmla="*/ 2956956 w 3214676"/>
                <a:gd name="connsiteY46" fmla="*/ 237507 h 2197531"/>
                <a:gd name="connsiteX47" fmla="*/ 2992582 w 3214676"/>
                <a:gd name="connsiteY47" fmla="*/ 213756 h 2197531"/>
                <a:gd name="connsiteX48" fmla="*/ 3075709 w 3214676"/>
                <a:gd name="connsiteY48" fmla="*/ 178130 h 2197531"/>
                <a:gd name="connsiteX49" fmla="*/ 3146961 w 3214676"/>
                <a:gd name="connsiteY49" fmla="*/ 130629 h 2197531"/>
                <a:gd name="connsiteX50" fmla="*/ 3170711 w 3214676"/>
                <a:gd name="connsiteY50" fmla="*/ 95003 h 2197531"/>
                <a:gd name="connsiteX51" fmla="*/ 3206337 w 3214676"/>
                <a:gd name="connsiteY51" fmla="*/ 71252 h 2197531"/>
                <a:gd name="connsiteX52" fmla="*/ 3206337 w 3214676"/>
                <a:gd name="connsiteY52" fmla="*/ 0 h 219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214676" h="2197531">
                  <a:moveTo>
                    <a:pt x="0" y="2196936"/>
                  </a:moveTo>
                  <a:cubicBezTo>
                    <a:pt x="120732" y="2172788"/>
                    <a:pt x="9788" y="2197531"/>
                    <a:pt x="95002" y="2173185"/>
                  </a:cubicBezTo>
                  <a:cubicBezTo>
                    <a:pt x="110695" y="2168701"/>
                    <a:pt x="126871" y="2166000"/>
                    <a:pt x="142504" y="2161310"/>
                  </a:cubicBezTo>
                  <a:cubicBezTo>
                    <a:pt x="166484" y="2154116"/>
                    <a:pt x="190005" y="2145476"/>
                    <a:pt x="213756" y="2137559"/>
                  </a:cubicBezTo>
                  <a:lnTo>
                    <a:pt x="249382" y="2125684"/>
                  </a:lnTo>
                  <a:cubicBezTo>
                    <a:pt x="336169" y="2067825"/>
                    <a:pt x="227055" y="2138441"/>
                    <a:pt x="332509" y="2078182"/>
                  </a:cubicBezTo>
                  <a:cubicBezTo>
                    <a:pt x="344901" y="2071101"/>
                    <a:pt x="355017" y="2060054"/>
                    <a:pt x="368135" y="2054432"/>
                  </a:cubicBezTo>
                  <a:cubicBezTo>
                    <a:pt x="404135" y="2039003"/>
                    <a:pt x="501049" y="2033066"/>
                    <a:pt x="522514" y="2030681"/>
                  </a:cubicBezTo>
                  <a:cubicBezTo>
                    <a:pt x="528852" y="2029096"/>
                    <a:pt x="595417" y="2013746"/>
                    <a:pt x="605641" y="2006930"/>
                  </a:cubicBezTo>
                  <a:cubicBezTo>
                    <a:pt x="628313" y="1991815"/>
                    <a:pt x="651537" y="1959270"/>
                    <a:pt x="665018" y="1935678"/>
                  </a:cubicBezTo>
                  <a:cubicBezTo>
                    <a:pt x="673801" y="1920308"/>
                    <a:pt x="678479" y="1902582"/>
                    <a:pt x="688769" y="1888177"/>
                  </a:cubicBezTo>
                  <a:cubicBezTo>
                    <a:pt x="698531" y="1874511"/>
                    <a:pt x="714084" y="1865808"/>
                    <a:pt x="724395" y="1852551"/>
                  </a:cubicBezTo>
                  <a:cubicBezTo>
                    <a:pt x="741920" y="1830019"/>
                    <a:pt x="756062" y="1805050"/>
                    <a:pt x="771896" y="1781299"/>
                  </a:cubicBezTo>
                  <a:cubicBezTo>
                    <a:pt x="779813" y="1769424"/>
                    <a:pt x="783772" y="1753590"/>
                    <a:pt x="795647" y="1745673"/>
                  </a:cubicBezTo>
                  <a:lnTo>
                    <a:pt x="866898" y="1698172"/>
                  </a:lnTo>
                  <a:cubicBezTo>
                    <a:pt x="874815" y="1686297"/>
                    <a:pt x="881512" y="1673510"/>
                    <a:pt x="890649" y="1662546"/>
                  </a:cubicBezTo>
                  <a:cubicBezTo>
                    <a:pt x="901400" y="1649644"/>
                    <a:pt x="919325" y="1642209"/>
                    <a:pt x="926275" y="1626920"/>
                  </a:cubicBezTo>
                  <a:cubicBezTo>
                    <a:pt x="995835" y="1473888"/>
                    <a:pt x="905472" y="1576471"/>
                    <a:pt x="985652" y="1496291"/>
                  </a:cubicBezTo>
                  <a:cubicBezTo>
                    <a:pt x="995310" y="1467315"/>
                    <a:pt x="998257" y="1448060"/>
                    <a:pt x="1021278" y="1425039"/>
                  </a:cubicBezTo>
                  <a:cubicBezTo>
                    <a:pt x="1031370" y="1414947"/>
                    <a:pt x="1045029" y="1409206"/>
                    <a:pt x="1056904" y="1401289"/>
                  </a:cubicBezTo>
                  <a:cubicBezTo>
                    <a:pt x="1064821" y="1389414"/>
                    <a:pt x="1070562" y="1375755"/>
                    <a:pt x="1080654" y="1365663"/>
                  </a:cubicBezTo>
                  <a:cubicBezTo>
                    <a:pt x="1159826" y="1286490"/>
                    <a:pt x="1076692" y="1401293"/>
                    <a:pt x="1140031" y="1306286"/>
                  </a:cubicBezTo>
                  <a:cubicBezTo>
                    <a:pt x="1169879" y="1216739"/>
                    <a:pt x="1129616" y="1327117"/>
                    <a:pt x="1175657" y="1235034"/>
                  </a:cubicBezTo>
                  <a:cubicBezTo>
                    <a:pt x="1224823" y="1136702"/>
                    <a:pt x="1143216" y="1265882"/>
                    <a:pt x="1211283" y="1163782"/>
                  </a:cubicBezTo>
                  <a:cubicBezTo>
                    <a:pt x="1236756" y="1087362"/>
                    <a:pt x="1203188" y="1170363"/>
                    <a:pt x="1258784" y="1092530"/>
                  </a:cubicBezTo>
                  <a:cubicBezTo>
                    <a:pt x="1269074" y="1078125"/>
                    <a:pt x="1273752" y="1060399"/>
                    <a:pt x="1282535" y="1045029"/>
                  </a:cubicBezTo>
                  <a:cubicBezTo>
                    <a:pt x="1299520" y="1015305"/>
                    <a:pt x="1315115" y="996107"/>
                    <a:pt x="1341911" y="973777"/>
                  </a:cubicBezTo>
                  <a:cubicBezTo>
                    <a:pt x="1379550" y="942411"/>
                    <a:pt x="1397004" y="943538"/>
                    <a:pt x="1448789" y="926276"/>
                  </a:cubicBezTo>
                  <a:cubicBezTo>
                    <a:pt x="1482753" y="914955"/>
                    <a:pt x="1494626" y="909983"/>
                    <a:pt x="1531917" y="902525"/>
                  </a:cubicBezTo>
                  <a:cubicBezTo>
                    <a:pt x="1555528" y="897803"/>
                    <a:pt x="1579558" y="895372"/>
                    <a:pt x="1603169" y="890650"/>
                  </a:cubicBezTo>
                  <a:cubicBezTo>
                    <a:pt x="1731733" y="864937"/>
                    <a:pt x="1532788" y="891872"/>
                    <a:pt x="1757548" y="866899"/>
                  </a:cubicBezTo>
                  <a:cubicBezTo>
                    <a:pt x="1896086" y="832265"/>
                    <a:pt x="1819364" y="846716"/>
                    <a:pt x="2101932" y="866899"/>
                  </a:cubicBezTo>
                  <a:cubicBezTo>
                    <a:pt x="2114418" y="867791"/>
                    <a:pt x="2125338" y="876059"/>
                    <a:pt x="2137558" y="878774"/>
                  </a:cubicBezTo>
                  <a:cubicBezTo>
                    <a:pt x="2161063" y="883997"/>
                    <a:pt x="2185059" y="886691"/>
                    <a:pt x="2208810" y="890650"/>
                  </a:cubicBezTo>
                  <a:cubicBezTo>
                    <a:pt x="2254620" y="886485"/>
                    <a:pt x="2356227" y="880515"/>
                    <a:pt x="2410691" y="866899"/>
                  </a:cubicBezTo>
                  <a:cubicBezTo>
                    <a:pt x="2453948" y="856085"/>
                    <a:pt x="2491221" y="841240"/>
                    <a:pt x="2529444" y="819398"/>
                  </a:cubicBezTo>
                  <a:cubicBezTo>
                    <a:pt x="2593900" y="782565"/>
                    <a:pt x="2535379" y="805544"/>
                    <a:pt x="2600696" y="783772"/>
                  </a:cubicBezTo>
                  <a:cubicBezTo>
                    <a:pt x="2684675" y="727786"/>
                    <a:pt x="2580689" y="798062"/>
                    <a:pt x="2683823" y="724395"/>
                  </a:cubicBezTo>
                  <a:cubicBezTo>
                    <a:pt x="2695437" y="716099"/>
                    <a:pt x="2707574" y="708562"/>
                    <a:pt x="2719449" y="700645"/>
                  </a:cubicBezTo>
                  <a:cubicBezTo>
                    <a:pt x="2774867" y="617518"/>
                    <a:pt x="2743199" y="645227"/>
                    <a:pt x="2802576" y="605642"/>
                  </a:cubicBezTo>
                  <a:cubicBezTo>
                    <a:pt x="2806535" y="593767"/>
                    <a:pt x="2808854" y="581212"/>
                    <a:pt x="2814452" y="570016"/>
                  </a:cubicBezTo>
                  <a:cubicBezTo>
                    <a:pt x="2843474" y="511973"/>
                    <a:pt x="2835155" y="558456"/>
                    <a:pt x="2850078" y="498764"/>
                  </a:cubicBezTo>
                  <a:cubicBezTo>
                    <a:pt x="2854973" y="479182"/>
                    <a:pt x="2858342" y="459246"/>
                    <a:pt x="2861953" y="439387"/>
                  </a:cubicBezTo>
                  <a:cubicBezTo>
                    <a:pt x="2866260" y="415697"/>
                    <a:pt x="2867988" y="391495"/>
                    <a:pt x="2873828" y="368136"/>
                  </a:cubicBezTo>
                  <a:cubicBezTo>
                    <a:pt x="2879900" y="343848"/>
                    <a:pt x="2889662" y="320635"/>
                    <a:pt x="2897579" y="296884"/>
                  </a:cubicBezTo>
                  <a:cubicBezTo>
                    <a:pt x="2901537" y="285009"/>
                    <a:pt x="2898258" y="266856"/>
                    <a:pt x="2909454" y="261258"/>
                  </a:cubicBezTo>
                  <a:cubicBezTo>
                    <a:pt x="2925288" y="253341"/>
                    <a:pt x="2941586" y="246290"/>
                    <a:pt x="2956956" y="237507"/>
                  </a:cubicBezTo>
                  <a:cubicBezTo>
                    <a:pt x="2969348" y="230426"/>
                    <a:pt x="2979816" y="220139"/>
                    <a:pt x="2992582" y="213756"/>
                  </a:cubicBezTo>
                  <a:cubicBezTo>
                    <a:pt x="3090872" y="164611"/>
                    <a:pt x="2952142" y="252270"/>
                    <a:pt x="3075709" y="178130"/>
                  </a:cubicBezTo>
                  <a:cubicBezTo>
                    <a:pt x="3100186" y="163444"/>
                    <a:pt x="3146961" y="130629"/>
                    <a:pt x="3146961" y="130629"/>
                  </a:cubicBezTo>
                  <a:cubicBezTo>
                    <a:pt x="3154878" y="118754"/>
                    <a:pt x="3160619" y="105095"/>
                    <a:pt x="3170711" y="95003"/>
                  </a:cubicBezTo>
                  <a:cubicBezTo>
                    <a:pt x="3180803" y="84911"/>
                    <a:pt x="3201326" y="84616"/>
                    <a:pt x="3206337" y="71252"/>
                  </a:cubicBezTo>
                  <a:cubicBezTo>
                    <a:pt x="3214676" y="49014"/>
                    <a:pt x="3206337" y="23751"/>
                    <a:pt x="3206337" y="0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2C16B27C-B3A5-DA57-68DA-941AF62B7F9C}"/>
                </a:ext>
              </a:extLst>
            </p:cNvPr>
            <p:cNvSpPr txBox="1"/>
            <p:nvPr/>
          </p:nvSpPr>
          <p:spPr>
            <a:xfrm>
              <a:off x="1763688" y="3753036"/>
              <a:ext cx="828092" cy="346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100%</a:t>
              </a:r>
              <a:endParaRPr lang="zh-CN" altLang="en-US" sz="1350" dirty="0"/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2DFCE57E-26E0-1967-8C00-26C2FDA3BF56}"/>
                </a:ext>
              </a:extLst>
            </p:cNvPr>
            <p:cNvSpPr txBox="1"/>
            <p:nvPr/>
          </p:nvSpPr>
          <p:spPr>
            <a:xfrm>
              <a:off x="2691183" y="3481600"/>
              <a:ext cx="2967982" cy="346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/>
                <a:t>工作量（需执行的测试用例数）</a:t>
              </a:r>
            </a:p>
          </p:txBody>
        </p: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D02E974A-7386-D030-944D-066F1A1C771D}"/>
                </a:ext>
              </a:extLst>
            </p:cNvPr>
            <p:cNvSpPr txBox="1"/>
            <p:nvPr/>
          </p:nvSpPr>
          <p:spPr>
            <a:xfrm>
              <a:off x="6091995" y="5724538"/>
              <a:ext cx="680162" cy="346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/>
                <a:t>时间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86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B89EB-9EEB-6BD1-DC69-87113324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11.2.4 </a:t>
            </a: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维护测试用例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D8156-43F9-A1F6-6D98-2EB729CF69E1}"/>
              </a:ext>
            </a:extLst>
          </p:cNvPr>
          <p:cNvSpPr txBox="1">
            <a:spLocks noChangeArrowheads="1"/>
          </p:cNvSpPr>
          <p:nvPr/>
        </p:nvSpPr>
        <p:spPr>
          <a:xfrm>
            <a:off x="2357754" y="897565"/>
            <a:ext cx="4347381" cy="594977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b="1">
                <a:solidFill>
                  <a:srgbClr val="00B050"/>
                </a:solidFill>
                <a:latin typeface="楷体"/>
                <a:ea typeface="楷体"/>
                <a:cs typeface="楷体"/>
              </a:rPr>
              <a:t>测试用例的维护是持续改进的过程</a:t>
            </a:r>
            <a:endParaRPr lang="zh-CN" altLang="en-US" sz="1800" b="1" dirty="0">
              <a:solidFill>
                <a:srgbClr val="00B050"/>
              </a:solidFill>
              <a:latin typeface="楷体"/>
              <a:ea typeface="楷体"/>
              <a:cs typeface="楷体"/>
            </a:endParaRPr>
          </a:p>
        </p:txBody>
      </p:sp>
      <p:pic>
        <p:nvPicPr>
          <p:cNvPr id="5" name="图片 4" descr="14-2.gif">
            <a:extLst>
              <a:ext uri="{FF2B5EF4-FFF2-40B4-BE49-F238E27FC236}">
                <a16:creationId xmlns:a16="http://schemas.microsoft.com/office/drawing/2014/main" id="{3C68EED0-8F33-0A0C-C804-3BB6888AA6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682" y="1491631"/>
            <a:ext cx="5698052" cy="3393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97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B24E-A8F9-5740-78C9-4D63EA3A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测试用例维护流程示例</a:t>
            </a:r>
            <a:endParaRPr kumimoji="1" lang="zh-CN" altLang="en-US" dirty="0"/>
          </a:p>
        </p:txBody>
      </p:sp>
      <p:pic>
        <p:nvPicPr>
          <p:cNvPr id="4" name="Picture 2" descr="图%2014-11(P30)">
            <a:extLst>
              <a:ext uri="{FF2B5EF4-FFF2-40B4-BE49-F238E27FC236}">
                <a16:creationId xmlns:a16="http://schemas.microsoft.com/office/drawing/2014/main" id="{EE0B5200-9467-11AC-6E9C-16934443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080" y="804667"/>
            <a:ext cx="3882552" cy="396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7647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29FB-A5EF-16D9-B4E8-2F86BBC0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11.2.5 </a:t>
            </a:r>
            <a:r>
              <a:rPr kumimoji="1"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测试用例的覆盖率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27095-2C80-01A0-BDE1-A7C3C787A71F}"/>
              </a:ext>
            </a:extLst>
          </p:cNvPr>
          <p:cNvSpPr txBox="1">
            <a:spLocks noChangeArrowheads="1"/>
          </p:cNvSpPr>
          <p:nvPr/>
        </p:nvSpPr>
        <p:spPr>
          <a:xfrm>
            <a:off x="582038" y="1395231"/>
            <a:ext cx="7627683" cy="1815108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rgbClr val="3366FF"/>
                </a:solidFill>
                <a:latin typeface="Arial"/>
                <a:ea typeface="宋体"/>
                <a:cs typeface="Arial"/>
              </a:rPr>
              <a:t>测试用例本身</a:t>
            </a:r>
            <a:r>
              <a:rPr lang="zh-CN" altLang="zh-CN">
                <a:latin typeface="Arial"/>
                <a:ea typeface="宋体"/>
                <a:cs typeface="Arial"/>
              </a:rPr>
              <a:t>：</a:t>
            </a:r>
            <a:r>
              <a:rPr lang="zh-CN" altLang="en-US">
                <a:latin typeface="Arial"/>
                <a:ea typeface="宋体"/>
                <a:cs typeface="Arial"/>
              </a:rPr>
              <a:t>发现缺陷后补充的测试用例数 </a:t>
            </a:r>
            <a:r>
              <a:rPr lang="en-US" altLang="zh-CN">
                <a:latin typeface="Arial"/>
                <a:ea typeface="宋体"/>
                <a:cs typeface="Arial"/>
              </a:rPr>
              <a:t>/ </a:t>
            </a:r>
            <a:r>
              <a:rPr lang="zh-CN" altLang="en-US">
                <a:latin typeface="Arial"/>
                <a:ea typeface="宋体"/>
                <a:cs typeface="Arial"/>
              </a:rPr>
              <a:t>总的测试用例数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rgbClr val="3366FF"/>
                </a:solidFill>
                <a:latin typeface="Arial"/>
                <a:ea typeface="宋体"/>
                <a:cs typeface="Arial"/>
              </a:rPr>
              <a:t>需求、功能点覆盖率</a:t>
            </a:r>
            <a:r>
              <a:rPr lang="zh-CN" altLang="zh-CN">
                <a:latin typeface="Arial"/>
                <a:ea typeface="宋体"/>
                <a:cs typeface="Arial"/>
              </a:rPr>
              <a:t>：</a:t>
            </a:r>
            <a:r>
              <a:rPr lang="zh-CN" altLang="en-US">
                <a:latin typeface="Arial"/>
                <a:ea typeface="宋体"/>
                <a:cs typeface="Arial"/>
              </a:rPr>
              <a:t>每个功能点都要有测试用例，平均</a:t>
            </a:r>
            <a:r>
              <a:rPr lang="en-US" altLang="zh-CN">
                <a:latin typeface="Arial"/>
                <a:ea typeface="宋体"/>
                <a:cs typeface="Arial"/>
              </a:rPr>
              <a:t>&gt;4</a:t>
            </a:r>
            <a:r>
              <a:rPr lang="zh-CN" altLang="en-US">
                <a:latin typeface="Arial"/>
                <a:ea typeface="宋体"/>
                <a:cs typeface="Arial"/>
              </a:rPr>
              <a:t>个</a:t>
            </a:r>
            <a:r>
              <a:rPr lang="en-US" altLang="zh-CN">
                <a:latin typeface="Arial"/>
                <a:ea typeface="宋体"/>
                <a:cs typeface="Arial"/>
              </a:rPr>
              <a:t>/FP </a:t>
            </a:r>
          </a:p>
          <a:p>
            <a:pPr marL="333375" lvl="1" indent="-333375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rgbClr val="3366FF"/>
                </a:solidFill>
                <a:latin typeface="Arial"/>
                <a:ea typeface="宋体"/>
                <a:cs typeface="Arial"/>
              </a:rPr>
              <a:t>代码覆盖率</a:t>
            </a:r>
            <a:r>
              <a:rPr lang="zh-CN" altLang="zh-CN">
                <a:latin typeface="Arial"/>
                <a:ea typeface="宋体"/>
                <a:cs typeface="Arial"/>
              </a:rPr>
              <a:t>：</a:t>
            </a:r>
            <a:r>
              <a:rPr lang="zh-CN" altLang="en-US">
                <a:latin typeface="Arial"/>
                <a:ea typeface="宋体"/>
                <a:cs typeface="Arial"/>
              </a:rPr>
              <a:t>借助工具跟踪执行过程，了解代码行、类、方法等覆盖率情况</a:t>
            </a:r>
            <a:endParaRPr lang="zh-CN" altLang="en-US" dirty="0">
              <a:latin typeface="Arial"/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9678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4-1">
            <a:extLst>
              <a:ext uri="{FF2B5EF4-FFF2-40B4-BE49-F238E27FC236}">
                <a16:creationId xmlns:a16="http://schemas.microsoft.com/office/drawing/2014/main" id="{151436C1-B1B2-6533-A256-24612B2F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0" y="1175406"/>
            <a:ext cx="7960079" cy="273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6E9C76C-AD36-AA08-8979-C4EA4375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测试用例框架的构成</a:t>
            </a:r>
            <a:endParaRPr kumimoji="1" lang="zh-CN" altLang="en-US" dirty="0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00EAAA54-F72C-12F3-551D-63AE15944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583" y="1863091"/>
            <a:ext cx="972740" cy="459581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 sz="1350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047043-1E4E-7D34-C660-263DD2ED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724" y="1863091"/>
            <a:ext cx="972741" cy="459581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 sz="135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2585B0A8-B60F-4553-CE7C-E81B45F59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154" y="4280534"/>
            <a:ext cx="29083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2000" dirty="0">
                <a:solidFill>
                  <a:srgbClr val="CD5039"/>
                </a:solidFill>
              </a:rPr>
              <a:t>更有效、有序地组织测试</a:t>
            </a:r>
          </a:p>
        </p:txBody>
      </p:sp>
    </p:spTree>
    <p:extLst>
      <p:ext uri="{BB962C8B-B14F-4D97-AF65-F5344CB8AC3E}">
        <p14:creationId xmlns:p14="http://schemas.microsoft.com/office/powerpoint/2010/main" val="817340646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746" y="316616"/>
            <a:ext cx="8161119" cy="523875"/>
          </a:xfrm>
        </p:spPr>
        <p:txBody>
          <a:bodyPr/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167" name="概念，学习要点的概念介绍，以及在工作中什么场景会用到"/>
          <p:cNvSpPr txBox="1"/>
          <p:nvPr/>
        </p:nvSpPr>
        <p:spPr>
          <a:xfrm>
            <a:off x="984886" y="1588852"/>
            <a:ext cx="6161350" cy="19657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marL="355596" indent="-355596">
              <a:lnSpc>
                <a:spcPct val="140000"/>
              </a:lnSpc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000" dirty="0">
                <a:ea typeface="楷体"/>
              </a:rPr>
              <a:t>软件测试用例的基本属性、扩展属性</a:t>
            </a:r>
            <a:endParaRPr lang="en-US" altLang="zh-CN" sz="2000" dirty="0">
              <a:ea typeface="楷体"/>
            </a:endParaRPr>
          </a:p>
          <a:p>
            <a:pPr marL="355596" indent="-355596">
              <a:lnSpc>
                <a:spcPct val="140000"/>
              </a:lnSpc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000" dirty="0">
                <a:ea typeface="楷体"/>
              </a:rPr>
              <a:t>为了测试字目标，构建</a:t>
            </a:r>
            <a:r>
              <a:rPr lang="en-US" altLang="zh-CN" sz="2000" dirty="0">
                <a:ea typeface="楷体"/>
              </a:rPr>
              <a:t>Test</a:t>
            </a:r>
            <a:r>
              <a:rPr lang="zh-CN" altLang="en-US" sz="2000" dirty="0">
                <a:ea typeface="楷体"/>
              </a:rPr>
              <a:t> </a:t>
            </a:r>
            <a:r>
              <a:rPr lang="en-US" altLang="zh-CN" sz="2000" dirty="0">
                <a:ea typeface="楷体"/>
              </a:rPr>
              <a:t>suite</a:t>
            </a:r>
            <a:r>
              <a:rPr lang="zh-CN" altLang="en-US" sz="2000" dirty="0">
                <a:ea typeface="楷体"/>
              </a:rPr>
              <a:t> </a:t>
            </a:r>
            <a:endParaRPr lang="en-US" altLang="zh-CN" sz="2000" dirty="0">
              <a:ea typeface="楷体"/>
            </a:endParaRPr>
          </a:p>
          <a:p>
            <a:pPr marL="355596" indent="-355596">
              <a:lnSpc>
                <a:spcPct val="140000"/>
              </a:lnSpc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000" dirty="0">
                <a:ea typeface="楷体"/>
              </a:rPr>
              <a:t>测试用例框架、结构：层次关系、依赖关系等</a:t>
            </a:r>
            <a:endParaRPr lang="en-US" altLang="zh-CN" sz="2000" dirty="0">
              <a:ea typeface="楷体"/>
            </a:endParaRPr>
          </a:p>
          <a:p>
            <a:pPr marL="355596" indent="-355596">
              <a:lnSpc>
                <a:spcPct val="140000"/>
              </a:lnSpc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000" dirty="0">
                <a:ea typeface="楷体"/>
              </a:rPr>
              <a:t>测试用例评审、维护和持续改进</a:t>
            </a:r>
            <a:endParaRPr lang="en-US" altLang="zh-CN" sz="2000" dirty="0">
              <a:ea typeface="楷体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746" y="316616"/>
            <a:ext cx="3312667" cy="523875"/>
          </a:xfrm>
        </p:spPr>
        <p:txBody>
          <a:bodyPr/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758D6-5422-6522-2C47-8D9B9455CA50}"/>
              </a:ext>
            </a:extLst>
          </p:cNvPr>
          <p:cNvSpPr txBox="1"/>
          <p:nvPr/>
        </p:nvSpPr>
        <p:spPr>
          <a:xfrm>
            <a:off x="924232" y="1068556"/>
            <a:ext cx="7295535" cy="203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Bef>
                <a:spcPct val="20000"/>
              </a:spcBef>
              <a:spcAft>
                <a:spcPts val="240"/>
              </a:spcAft>
              <a:buClr>
                <a:srgbClr val="0070C0"/>
              </a:buClr>
              <a:buSzPct val="80000"/>
              <a:buFont typeface="+mj-ea"/>
              <a:buAutoNum type="circleNumDbPlain"/>
              <a:defRPr/>
            </a:pPr>
            <a:r>
              <a:rPr lang="zh-CN" altLang="zh-CN" sz="2000" dirty="0">
                <a:ea typeface="楷体"/>
              </a:rPr>
              <a:t>在构造测试套件中，哪种方法是最常用的？</a:t>
            </a:r>
            <a:endParaRPr lang="en-US" altLang="zh-CN" sz="2000" dirty="0">
              <a:ea typeface="楷体"/>
            </a:endParaRP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  <a:spcAft>
                <a:spcPts val="240"/>
              </a:spcAft>
              <a:buClr>
                <a:srgbClr val="0070C0"/>
              </a:buClr>
              <a:buSzPct val="80000"/>
              <a:buFont typeface="+mj-ea"/>
              <a:buAutoNum type="circleNumDbPlain"/>
              <a:defRPr/>
            </a:pPr>
            <a:r>
              <a:rPr lang="zh-CN" altLang="zh-CN" sz="2000" dirty="0">
                <a:ea typeface="楷体"/>
              </a:rPr>
              <a:t>如何有效地维护测试用例？</a:t>
            </a:r>
            <a:endParaRPr lang="en-US" altLang="zh-CN" sz="2000" dirty="0">
              <a:ea typeface="楷体"/>
            </a:endParaRP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  <a:spcAft>
                <a:spcPts val="240"/>
              </a:spcAft>
              <a:buClr>
                <a:srgbClr val="0070C0"/>
              </a:buClr>
              <a:buSzPct val="80000"/>
              <a:buFont typeface="+mj-ea"/>
              <a:buAutoNum type="circleNumDbPlain"/>
              <a:defRPr/>
            </a:pPr>
            <a:r>
              <a:rPr lang="zh-CN" altLang="zh-CN" sz="2000" dirty="0">
                <a:ea typeface="楷体"/>
              </a:rPr>
              <a:t>有什么工具可以来度量测试用例的覆盖率？</a:t>
            </a:r>
          </a:p>
          <a:p>
            <a:pPr marL="457200" lvl="0" indent="-457200">
              <a:lnSpc>
                <a:spcPct val="140000"/>
              </a:lnSpc>
              <a:spcBef>
                <a:spcPct val="20000"/>
              </a:spcBef>
              <a:spcAft>
                <a:spcPts val="240"/>
              </a:spcAft>
              <a:buClr>
                <a:srgbClr val="0070C0"/>
              </a:buClr>
              <a:buSzPct val="80000"/>
              <a:buFont typeface="+mj-ea"/>
              <a:buAutoNum type="arabicPeriod"/>
              <a:defRPr/>
            </a:pPr>
            <a:endParaRPr lang="zh-CN" altLang="zh-CN" sz="2000" dirty="0">
              <a:ea typeface="楷体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9437" y="318035"/>
            <a:ext cx="5314346" cy="496491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如何描述</a:t>
            </a:r>
            <a:r>
              <a:rPr kumimoji="1" lang="zh-CN" altLang="de-D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行为？</a:t>
            </a:r>
          </a:p>
        </p:txBody>
      </p:sp>
      <p:pic>
        <p:nvPicPr>
          <p:cNvPr id="4" name="图片 6" descr="google.png">
            <a:extLst>
              <a:ext uri="{FF2B5EF4-FFF2-40B4-BE49-F238E27FC236}">
                <a16:creationId xmlns:a16="http://schemas.microsoft.com/office/drawing/2014/main" id="{ECE4130B-CDED-645E-9B77-CF5657DB854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1674" y="1185189"/>
            <a:ext cx="5695057" cy="269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9125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14682" y="604302"/>
            <a:ext cx="3658214" cy="9941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b="1" dirty="0">
                <a:solidFill>
                  <a:srgbClr val="435C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r>
              <a:rPr lang="en-US" altLang="zh-CN" b="1" dirty="0">
                <a:solidFill>
                  <a:srgbClr val="435C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b="1" dirty="0">
                <a:solidFill>
                  <a:srgbClr val="435C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en-US" altLang="zh-CN" b="1" dirty="0">
                <a:solidFill>
                  <a:srgbClr val="435C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b="1" dirty="0">
                <a:solidFill>
                  <a:srgbClr val="435C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聆</a:t>
            </a:r>
            <a:r>
              <a:rPr lang="en-US" altLang="zh-CN" b="1" dirty="0">
                <a:solidFill>
                  <a:srgbClr val="435C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b="1" dirty="0">
                <a:solidFill>
                  <a:srgbClr val="435C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b="1" dirty="0">
              <a:solidFill>
                <a:srgbClr val="435C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1457939" y="1598474"/>
            <a:ext cx="2171700" cy="326643"/>
          </a:xfrm>
        </p:spPr>
        <p:txBody>
          <a:bodyPr>
            <a:noAutofit/>
          </a:bodyPr>
          <a:lstStyle/>
          <a:p>
            <a:r>
              <a:rPr lang="zh-CN" altLang="en-US" sz="1600" dirty="0">
                <a:solidFill>
                  <a:srgbClr val="435C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朱少民 </a:t>
            </a:r>
            <a:r>
              <a:rPr lang="en-US" altLang="zh-CN" sz="1600" dirty="0">
                <a:solidFill>
                  <a:srgbClr val="435C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435C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同济大学</a:t>
            </a: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470E1-5DBD-F3D7-F2EB-10003224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kumimoji="1" lang="zh-CN" altLang="en-US" dirty="0"/>
          </a:p>
        </p:txBody>
      </p:sp>
      <p:pic>
        <p:nvPicPr>
          <p:cNvPr id="4" name="图片 4" descr="google.png">
            <a:extLst>
              <a:ext uri="{FF2B5EF4-FFF2-40B4-BE49-F238E27FC236}">
                <a16:creationId xmlns:a16="http://schemas.microsoft.com/office/drawing/2014/main" id="{D2874634-023E-8676-CEB6-D3826A1CF2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039" y="1271361"/>
            <a:ext cx="2874169" cy="260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3-1">
            <a:extLst>
              <a:ext uri="{FF2B5EF4-FFF2-40B4-BE49-F238E27FC236}">
                <a16:creationId xmlns:a16="http://schemas.microsoft.com/office/drawing/2014/main" id="{6C053328-BB54-25AB-60F6-C82559111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0683" y="989331"/>
            <a:ext cx="4481315" cy="316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燕尾形箭头 7">
            <a:extLst>
              <a:ext uri="{FF2B5EF4-FFF2-40B4-BE49-F238E27FC236}">
                <a16:creationId xmlns:a16="http://schemas.microsoft.com/office/drawing/2014/main" id="{A5EF1030-838F-FA34-B8A8-A43E4AAF4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92" y="2571749"/>
            <a:ext cx="782292" cy="360293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3931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273947" y="1987998"/>
            <a:ext cx="65961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500" b="1" dirty="0">
                <a:ln w="19050">
                  <a:noFill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4.1 </a:t>
            </a:r>
            <a:r>
              <a:rPr lang="zh-CN" altLang="en-US" sz="4500" b="1" dirty="0">
                <a:ln w="19050">
                  <a:noFill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传统的软件测试过程 </a:t>
            </a:r>
            <a:endParaRPr lang="zh-CN" altLang="zh-CN" sz="4500" b="1" dirty="0">
              <a:ln w="19050">
                <a:noFill/>
              </a:ln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5AB13C4-01D1-28E8-EF18-0E28E53F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323" y="3031902"/>
            <a:ext cx="3986013" cy="179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11.1.1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测试用例的重要性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11.1.2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测试用例设计书写标准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11.1.3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测试用例设计考虑因素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11.1.4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测试用例设计的基本原则</a:t>
            </a:r>
          </a:p>
        </p:txBody>
      </p:sp>
    </p:spTree>
    <p:extLst>
      <p:ext uri="{BB962C8B-B14F-4D97-AF65-F5344CB8AC3E}">
        <p14:creationId xmlns:p14="http://schemas.microsoft.com/office/powerpoint/2010/main" val="8795205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470E1-5DBD-F3D7-F2EB-10003224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de-DE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什么是测试用例</a:t>
            </a: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6F0986B-A5B4-A591-A309-34B5E0818796}"/>
              </a:ext>
            </a:extLst>
          </p:cNvPr>
          <p:cNvSpPr txBox="1">
            <a:spLocks noChangeArrowheads="1"/>
          </p:cNvSpPr>
          <p:nvPr/>
        </p:nvSpPr>
        <p:spPr>
          <a:xfrm>
            <a:off x="932756" y="1379663"/>
            <a:ext cx="7088122" cy="2198424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lvl="1" indent="-333375">
              <a:lnSpc>
                <a:spcPct val="15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de-DE" b="1">
                <a:solidFill>
                  <a:srgbClr val="0070C0"/>
                </a:solidFill>
                <a:latin typeface="宋体"/>
                <a:ea typeface="宋体"/>
                <a:cs typeface="宋体"/>
              </a:rPr>
              <a:t>测试用例</a:t>
            </a:r>
            <a:r>
              <a:rPr lang="zh-CN" altLang="de-DE">
                <a:latin typeface="宋体"/>
                <a:ea typeface="宋体"/>
                <a:cs typeface="宋体"/>
              </a:rPr>
              <a:t>可以</a:t>
            </a:r>
            <a:r>
              <a:rPr lang="zh-CN" altLang="de-DE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独立</a:t>
            </a:r>
            <a:r>
              <a:rPr lang="zh-CN" altLang="de-DE">
                <a:latin typeface="宋体"/>
                <a:ea typeface="宋体"/>
                <a:cs typeface="宋体"/>
              </a:rPr>
              <a:t>进行测试执行的</a:t>
            </a:r>
            <a:r>
              <a:rPr lang="zh-CN" altLang="de-DE">
                <a:solidFill>
                  <a:srgbClr val="FF0000"/>
                </a:solidFill>
                <a:latin typeface="宋体"/>
                <a:ea typeface="宋体"/>
                <a:cs typeface="宋体"/>
              </a:rPr>
              <a:t>最小</a:t>
            </a:r>
            <a:r>
              <a:rPr lang="zh-CN" altLang="de-DE">
                <a:latin typeface="宋体"/>
                <a:ea typeface="宋体"/>
                <a:cs typeface="宋体"/>
              </a:rPr>
              <a:t>单元</a:t>
            </a:r>
          </a:p>
          <a:p>
            <a:pPr marL="333375" lvl="1" indent="-333375">
              <a:lnSpc>
                <a:spcPct val="15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de-DE">
                <a:latin typeface="宋体"/>
                <a:ea typeface="宋体"/>
                <a:cs typeface="宋体"/>
              </a:rPr>
              <a:t>测试内容的一系列情景和每个情景中必须依靠输入和输出，而对软件的正确性进行判断的测试文档，称为测试用例</a:t>
            </a:r>
          </a:p>
          <a:p>
            <a:pPr marL="333375" lvl="1" indent="-333375">
              <a:lnSpc>
                <a:spcPct val="15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en-US">
                <a:latin typeface="宋体"/>
                <a:ea typeface="宋体"/>
                <a:cs typeface="宋体"/>
              </a:rPr>
              <a:t>测试用例就是将软件测试的行为活动转化为规范化的文档</a:t>
            </a:r>
            <a:endParaRPr lang="zh-CN" alt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6046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32BAD-9790-F23F-5DC5-13B89DB5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11.1.1 </a:t>
            </a: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测试用例的重要性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9F1D5-261B-22C0-E45E-0A1E5AABC346}"/>
              </a:ext>
            </a:extLst>
          </p:cNvPr>
          <p:cNvSpPr txBox="1">
            <a:spLocks noChangeArrowheads="1"/>
          </p:cNvSpPr>
          <p:nvPr/>
        </p:nvSpPr>
        <p:spPr>
          <a:xfrm>
            <a:off x="725557" y="1167594"/>
            <a:ext cx="7563678" cy="2927328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lvl="1" indent="-333375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en-US">
                <a:latin typeface="宋体"/>
                <a:ea typeface="宋体"/>
                <a:cs typeface="宋体"/>
              </a:rPr>
              <a:t>如何以最少的人力、资源投入，在最短的时间内完成测试，发现软件系统的缺陷，保证软件的优良品质，则是软件公司探索和追求的目标。</a:t>
            </a:r>
            <a:endParaRPr lang="en-US" altLang="zh-CN">
              <a:latin typeface="宋体"/>
              <a:ea typeface="宋体"/>
              <a:cs typeface="宋体"/>
            </a:endParaRPr>
          </a:p>
          <a:p>
            <a:pPr marL="333375" lvl="1" indent="-333375">
              <a:lnSpc>
                <a:spcPct val="14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</a:pPr>
            <a:r>
              <a:rPr lang="zh-CN" altLang="en-US" b="1" u="sng">
                <a:latin typeface="宋体"/>
                <a:ea typeface="宋体"/>
                <a:cs typeface="宋体"/>
              </a:rPr>
              <a:t>软件测试是有组织性、步骤性和计划性的</a:t>
            </a:r>
            <a:r>
              <a:rPr lang="zh-CN" altLang="en-US">
                <a:latin typeface="宋体"/>
                <a:ea typeface="宋体"/>
                <a:cs typeface="宋体"/>
              </a:rPr>
              <a:t>，为了能将软件测试的行为转换为可管理的、具体量化的模式，需要创建和维护测试用例</a:t>
            </a:r>
            <a:endParaRPr lang="zh-CN" altLang="de-DE">
              <a:latin typeface="宋体"/>
              <a:ea typeface="宋体"/>
              <a:cs typeface="宋体"/>
            </a:endParaRPr>
          </a:p>
          <a:p>
            <a:pPr marL="333375" lvl="1" indent="-333375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en-US">
                <a:solidFill>
                  <a:srgbClr val="3366FF"/>
                </a:solidFill>
                <a:latin typeface="宋体"/>
                <a:ea typeface="宋体"/>
                <a:cs typeface="宋体"/>
              </a:rPr>
              <a:t>测试用例是测试工作的指导</a:t>
            </a:r>
            <a:r>
              <a:rPr lang="zh-CN" altLang="en-US">
                <a:latin typeface="宋体"/>
                <a:ea typeface="宋体"/>
                <a:cs typeface="宋体"/>
              </a:rPr>
              <a:t>，是软件测试的必须遵守的准则，更是软件测试质量稳定的根本保障 </a:t>
            </a:r>
            <a:endParaRPr lang="zh-CN" alt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666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DF2CC-9DEA-21A8-F268-6F25C7C3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de-DE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测试用例的作用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0BE74-BD28-D204-2253-695CF9A9101F}"/>
              </a:ext>
            </a:extLst>
          </p:cNvPr>
          <p:cNvSpPr txBox="1">
            <a:spLocks noChangeArrowheads="1"/>
          </p:cNvSpPr>
          <p:nvPr/>
        </p:nvSpPr>
        <p:spPr>
          <a:xfrm>
            <a:off x="1904154" y="1497178"/>
            <a:ext cx="3186113" cy="2917031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思源黑体" panose="020F0502020204030204" charset="-122"/>
                <a:ea typeface="思源黑体" panose="020F0502020204030204" charset="-122"/>
                <a:cs typeface="思源黑体" panose="020F050202020403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lvl="1" indent="-333375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en-US" dirty="0"/>
              <a:t> </a:t>
            </a:r>
            <a:r>
              <a:rPr lang="zh-CN" altLang="en-US" dirty="0">
                <a:latin typeface="宋体"/>
                <a:ea typeface="宋体"/>
                <a:cs typeface="宋体"/>
              </a:rPr>
              <a:t>有效性</a:t>
            </a:r>
          </a:p>
          <a:p>
            <a:pPr marL="333375" lvl="1" indent="-333375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en-US" dirty="0">
                <a:latin typeface="宋体"/>
                <a:ea typeface="宋体"/>
                <a:cs typeface="宋体"/>
              </a:rPr>
              <a:t> 可复用性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marL="333375" lvl="1" indent="-333375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en-US" altLang="zh-CN" dirty="0">
                <a:latin typeface="宋体"/>
                <a:ea typeface="宋体"/>
                <a:cs typeface="宋体"/>
              </a:rPr>
              <a:t> </a:t>
            </a:r>
            <a:r>
              <a:rPr lang="zh-CN" altLang="en-US" dirty="0">
                <a:latin typeface="宋体"/>
                <a:ea typeface="宋体"/>
                <a:cs typeface="宋体"/>
              </a:rPr>
              <a:t>易组织性</a:t>
            </a:r>
          </a:p>
          <a:p>
            <a:pPr marL="333375" lvl="1" indent="-333375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en-US" altLang="zh-CN" dirty="0">
                <a:latin typeface="宋体"/>
                <a:ea typeface="宋体"/>
                <a:cs typeface="宋体"/>
              </a:rPr>
              <a:t> </a:t>
            </a:r>
            <a:r>
              <a:rPr lang="zh-CN" altLang="en-US" dirty="0">
                <a:latin typeface="宋体"/>
                <a:ea typeface="宋体"/>
                <a:cs typeface="宋体"/>
              </a:rPr>
              <a:t>客观性</a:t>
            </a:r>
          </a:p>
          <a:p>
            <a:pPr marL="333375" lvl="1" indent="-333375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en-US" altLang="zh-CN" dirty="0">
                <a:latin typeface="宋体"/>
                <a:ea typeface="宋体"/>
                <a:cs typeface="宋体"/>
              </a:rPr>
              <a:t> </a:t>
            </a:r>
            <a:r>
              <a:rPr lang="zh-CN" altLang="en-US" dirty="0">
                <a:latin typeface="宋体"/>
                <a:ea typeface="宋体"/>
                <a:cs typeface="宋体"/>
              </a:rPr>
              <a:t>可评估性和可管理性</a:t>
            </a:r>
          </a:p>
          <a:p>
            <a:pPr marL="333375" lvl="1" indent="-333375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en-US" altLang="zh-CN" dirty="0">
                <a:latin typeface="宋体"/>
                <a:ea typeface="宋体"/>
                <a:cs typeface="宋体"/>
              </a:rPr>
              <a:t> </a:t>
            </a:r>
            <a:r>
              <a:rPr lang="zh-CN" altLang="en-US" dirty="0">
                <a:latin typeface="宋体"/>
                <a:ea typeface="宋体"/>
                <a:cs typeface="宋体"/>
              </a:rPr>
              <a:t>知识传递</a:t>
            </a:r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4DA2A153-4D48-E1C9-3E9A-FD5473F9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39" y="937878"/>
            <a:ext cx="4157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重要参考依据，  提高测试质量</a:t>
            </a:r>
          </a:p>
        </p:txBody>
      </p:sp>
      <p:pic>
        <p:nvPicPr>
          <p:cNvPr id="6" name="Picture 4" descr="harry_allen1">
            <a:extLst>
              <a:ext uri="{FF2B5EF4-FFF2-40B4-BE49-F238E27FC236}">
                <a16:creationId xmlns:a16="http://schemas.microsoft.com/office/drawing/2014/main" id="{9F82B06D-702F-13C0-E395-9349435A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6718" y="1876707"/>
            <a:ext cx="3294366" cy="242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4044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A5NDI2ZWFiMmI1OWE2N2QwMWFkNmFlNWQxNGI5MDg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3403</TotalTime>
  <Words>1702</Words>
  <Application>Microsoft Macintosh PowerPoint</Application>
  <PresentationFormat>全屏显示(16:9)</PresentationFormat>
  <Paragraphs>204</Paragraphs>
  <Slides>40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7" baseType="lpstr">
      <vt:lpstr>楷体</vt:lpstr>
      <vt:lpstr>楷体</vt:lpstr>
      <vt:lpstr>思源黑体</vt:lpstr>
      <vt:lpstr>思源黑体 Bold</vt:lpstr>
      <vt:lpstr>思源黑体 CN Normal</vt:lpstr>
      <vt:lpstr>思源黑体 Medium</vt:lpstr>
      <vt:lpstr>宋体</vt:lpstr>
      <vt:lpstr>微软雅黑</vt:lpstr>
      <vt:lpstr>微软雅黑</vt:lpstr>
      <vt:lpstr>微软雅黑 Light</vt:lpstr>
      <vt:lpstr>Arial</vt:lpstr>
      <vt:lpstr>Calibri</vt:lpstr>
      <vt:lpstr>Calibri Light</vt:lpstr>
      <vt:lpstr>Tahoma</vt:lpstr>
      <vt:lpstr>Times New Roman</vt:lpstr>
      <vt:lpstr>Wingdings</vt:lpstr>
      <vt:lpstr>Office 主题​​</vt:lpstr>
      <vt:lpstr>软件测试方法和技术</vt:lpstr>
      <vt:lpstr>本章要解决的问题</vt:lpstr>
      <vt:lpstr>PowerPoint 演示文稿</vt:lpstr>
      <vt:lpstr>如何描述测试行为？</vt:lpstr>
      <vt:lpstr>示例</vt:lpstr>
      <vt:lpstr>PowerPoint 演示文稿</vt:lpstr>
      <vt:lpstr>什么是测试用例？</vt:lpstr>
      <vt:lpstr>11.1.1 测试用例的重要性</vt:lpstr>
      <vt:lpstr>测试用例的作用</vt:lpstr>
      <vt:lpstr>11.1.2 测试用例设计书写标准</vt:lpstr>
      <vt:lpstr>测试用例最基本的内容</vt:lpstr>
      <vt:lpstr>测试用例的元素</vt:lpstr>
      <vt:lpstr>示例</vt:lpstr>
      <vt:lpstr>良好测试用例的特征</vt:lpstr>
      <vt:lpstr>11.1.3 测试用例设计考虑因素</vt:lpstr>
      <vt:lpstr>测试用例其它重要属性</vt:lpstr>
      <vt:lpstr>示例一</vt:lpstr>
      <vt:lpstr>示例二</vt:lpstr>
      <vt:lpstr>11.1.4 测试用例设计的基本原则</vt:lpstr>
      <vt:lpstr>单个测试用例的质量要求</vt:lpstr>
      <vt:lpstr>测试用例的颗粒度</vt:lpstr>
      <vt:lpstr>整体测试用例的质量要求</vt:lpstr>
      <vt:lpstr>PowerPoint 演示文稿</vt:lpstr>
      <vt:lpstr>11.2.1 测试用例的属性</vt:lpstr>
      <vt:lpstr>一些属性说明</vt:lpstr>
      <vt:lpstr>11.2.2 测试套件及其构成方法</vt:lpstr>
      <vt:lpstr>示例</vt:lpstr>
      <vt:lpstr>测试集/测试套件</vt:lpstr>
      <vt:lpstr>测试套件（Test suite）</vt:lpstr>
      <vt:lpstr>测试类型与测试用例设计</vt:lpstr>
      <vt:lpstr>测试用例的组织和测试过程的关系</vt:lpstr>
      <vt:lpstr>测试套件应用场合</vt:lpstr>
      <vt:lpstr>11.2.3 跟踪测试用例</vt:lpstr>
      <vt:lpstr>11.2.4 维护测试用例</vt:lpstr>
      <vt:lpstr>测试用例维护流程示例</vt:lpstr>
      <vt:lpstr>11.2.5  测试用例的覆盖率</vt:lpstr>
      <vt:lpstr>测试用例框架的构成</vt:lpstr>
      <vt:lpstr>本章小结</vt:lpstr>
      <vt:lpstr>思考题</vt:lpstr>
      <vt:lpstr>感 谢 聆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338</cp:revision>
  <dcterms:created xsi:type="dcterms:W3CDTF">2020-06-18T01:06:00Z</dcterms:created>
  <dcterms:modified xsi:type="dcterms:W3CDTF">2022-12-24T01:16:13Z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426427AD8D144D0396529E473195E768</vt:lpwstr>
  </property>
</Properties>
</file>